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478" r:id="rId2"/>
    <p:sldId id="256" r:id="rId3"/>
    <p:sldId id="259" r:id="rId4"/>
    <p:sldId id="459" r:id="rId5"/>
    <p:sldId id="261" r:id="rId6"/>
    <p:sldId id="263" r:id="rId7"/>
    <p:sldId id="265" r:id="rId8"/>
    <p:sldId id="267" r:id="rId9"/>
    <p:sldId id="288" r:id="rId10"/>
    <p:sldId id="291" r:id="rId11"/>
    <p:sldId id="286" r:id="rId12"/>
    <p:sldId id="289" r:id="rId13"/>
    <p:sldId id="290" r:id="rId14"/>
    <p:sldId id="285" r:id="rId15"/>
    <p:sldId id="271" r:id="rId16"/>
    <p:sldId id="275" r:id="rId17"/>
    <p:sldId id="480" r:id="rId18"/>
    <p:sldId id="277" r:id="rId19"/>
    <p:sldId id="481" r:id="rId20"/>
    <p:sldId id="278" r:id="rId21"/>
    <p:sldId id="284" r:id="rId22"/>
    <p:sldId id="292" r:id="rId23"/>
    <p:sldId id="482" r:id="rId24"/>
    <p:sldId id="483" r:id="rId25"/>
    <p:sldId id="293" r:id="rId26"/>
    <p:sldId id="461" r:id="rId27"/>
    <p:sldId id="347" r:id="rId28"/>
    <p:sldId id="354" r:id="rId29"/>
    <p:sldId id="352" r:id="rId30"/>
    <p:sldId id="276" r:id="rId31"/>
    <p:sldId id="452" r:id="rId32"/>
    <p:sldId id="362" r:id="rId33"/>
    <p:sldId id="484" r:id="rId34"/>
    <p:sldId id="485" r:id="rId35"/>
    <p:sldId id="486" r:id="rId36"/>
    <p:sldId id="298" r:id="rId37"/>
    <p:sldId id="318" r:id="rId38"/>
    <p:sldId id="302" r:id="rId39"/>
    <p:sldId id="300" r:id="rId40"/>
    <p:sldId id="472" r:id="rId41"/>
    <p:sldId id="487" r:id="rId42"/>
    <p:sldId id="305" r:id="rId43"/>
    <p:sldId id="326" r:id="rId44"/>
    <p:sldId id="329" r:id="rId45"/>
    <p:sldId id="328" r:id="rId46"/>
    <p:sldId id="456" r:id="rId47"/>
    <p:sldId id="316" r:id="rId48"/>
    <p:sldId id="455" r:id="rId49"/>
    <p:sldId id="457" r:id="rId50"/>
    <p:sldId id="464" r:id="rId51"/>
    <p:sldId id="462" r:id="rId52"/>
    <p:sldId id="314" r:id="rId53"/>
    <p:sldId id="333" r:id="rId54"/>
    <p:sldId id="315" r:id="rId55"/>
    <p:sldId id="335" r:id="rId56"/>
    <p:sldId id="476" r:id="rId57"/>
    <p:sldId id="339" r:id="rId58"/>
    <p:sldId id="372" r:id="rId59"/>
    <p:sldId id="475" r:id="rId60"/>
    <p:sldId id="433" r:id="rId61"/>
    <p:sldId id="369" r:id="rId62"/>
    <p:sldId id="432" r:id="rId63"/>
    <p:sldId id="370" r:id="rId64"/>
    <p:sldId id="463" r:id="rId65"/>
    <p:sldId id="373" r:id="rId66"/>
    <p:sldId id="375" r:id="rId67"/>
    <p:sldId id="377" r:id="rId68"/>
    <p:sldId id="381" r:id="rId69"/>
    <p:sldId id="382" r:id="rId70"/>
    <p:sldId id="384" r:id="rId71"/>
    <p:sldId id="386" r:id="rId72"/>
    <p:sldId id="390" r:id="rId73"/>
    <p:sldId id="394" r:id="rId74"/>
    <p:sldId id="396" r:id="rId75"/>
    <p:sldId id="400" r:id="rId76"/>
    <p:sldId id="402" r:id="rId77"/>
    <p:sldId id="404" r:id="rId78"/>
    <p:sldId id="406" r:id="rId79"/>
    <p:sldId id="408" r:id="rId80"/>
    <p:sldId id="410" r:id="rId81"/>
    <p:sldId id="412" r:id="rId82"/>
    <p:sldId id="414" r:id="rId83"/>
    <p:sldId id="416" r:id="rId84"/>
    <p:sldId id="418" r:id="rId85"/>
    <p:sldId id="420" r:id="rId86"/>
    <p:sldId id="422" r:id="rId87"/>
    <p:sldId id="423" r:id="rId88"/>
    <p:sldId id="424" r:id="rId89"/>
    <p:sldId id="426" r:id="rId90"/>
    <p:sldId id="428" r:id="rId91"/>
    <p:sldId id="429" r:id="rId92"/>
    <p:sldId id="378" r:id="rId93"/>
    <p:sldId id="466" r:id="rId94"/>
    <p:sldId id="430" r:id="rId95"/>
    <p:sldId id="437" r:id="rId96"/>
    <p:sldId id="441" r:id="rId97"/>
    <p:sldId id="374" r:id="rId98"/>
    <p:sldId id="467" r:id="rId99"/>
    <p:sldId id="469" r:id="rId100"/>
    <p:sldId id="445" r:id="rId101"/>
    <p:sldId id="447" r:id="rId102"/>
    <p:sldId id="449" r:id="rId103"/>
    <p:sldId id="479"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19" autoAdjust="0"/>
    <p:restoredTop sz="94624" autoAdjust="0"/>
  </p:normalViewPr>
  <p:slideViewPr>
    <p:cSldViewPr>
      <p:cViewPr>
        <p:scale>
          <a:sx n="73" d="100"/>
          <a:sy n="73" d="100"/>
        </p:scale>
        <p:origin x="-131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F1086-4428-415A-AD80-C96119DECB5C}" type="datetimeFigureOut">
              <a:rPr lang="en-US" smtClean="0"/>
              <a:pPr/>
              <a:t>10/5/2015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8FC5A-846B-437E-9935-E23C6706EC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8FC5A-846B-437E-9935-E23C6706ECE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8FC5A-846B-437E-9935-E23C6706ECEE}" type="slidenum">
              <a:rPr lang="en-US" smtClean="0"/>
              <a:pPr/>
              <a:t>97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E0A398-B7A7-49A8-ABA6-4D114C70966D}"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algn="r" rtl="1"/>
            <a:r>
              <a:rPr lang="fa-IR" dirty="0" smtClean="0">
                <a:latin typeface="Arial" pitchFamily="34" charset="0"/>
                <a:cs typeface="Arial" pitchFamily="34" charset="0"/>
              </a:rPr>
              <a:t>دستگاه های اولیه ای که در اواخر دهه 60 میلادی وارد بازار شدند، ژاپنی و به اندازه یک رادیو بود، 25 سانتیمتر و 1/5 کیلوگرم بود و به 2 دقیقه زمان نیاز داشت که نتیجه قند را بگوید. دیجیتالی نبودند، با برق شهری کار می کرد. این دستگاه </a:t>
            </a:r>
            <a:r>
              <a:rPr lang="en-US" dirty="0" smtClean="0">
                <a:latin typeface="Arial" pitchFamily="34" charset="0"/>
                <a:cs typeface="Arial" pitchFamily="34" charset="0"/>
              </a:rPr>
              <a:t>Ames Reflectance Meter</a:t>
            </a:r>
            <a:r>
              <a:rPr lang="fa-IR" dirty="0" smtClean="0">
                <a:latin typeface="Arial" pitchFamily="34" charset="0"/>
                <a:cs typeface="Arial" pitchFamily="34" charset="0"/>
              </a:rPr>
              <a:t> نام داشت و</a:t>
            </a:r>
            <a:r>
              <a:rPr lang="en-US" dirty="0" smtClean="0">
                <a:latin typeface="Arial" pitchFamily="34" charset="0"/>
                <a:cs typeface="Arial" pitchFamily="34" charset="0"/>
              </a:rPr>
              <a:t> </a:t>
            </a:r>
            <a:r>
              <a:rPr lang="fa-IR" dirty="0" smtClean="0">
                <a:latin typeface="Arial" pitchFamily="34" charset="0"/>
                <a:cs typeface="Arial" pitchFamily="34" charset="0"/>
              </a:rPr>
              <a:t>توسط </a:t>
            </a:r>
            <a:r>
              <a:rPr lang="en-US" dirty="0" smtClean="0">
                <a:latin typeface="Arial" pitchFamily="34" charset="0"/>
                <a:cs typeface="Arial" pitchFamily="34" charset="0"/>
              </a:rPr>
              <a:t>Anton H. Clemons</a:t>
            </a:r>
            <a:r>
              <a:rPr lang="fa-IR" dirty="0" smtClean="0">
                <a:latin typeface="Arial" pitchFamily="34" charset="0"/>
                <a:cs typeface="Arial" pitchFamily="34" charset="0"/>
              </a:rPr>
              <a:t> ساخته شد. که فقط پزشکان می توانستند آن را داشته باشند و به افراد دیابتی فروخته نمی شد. چه بسا قیمت بالایی  هم داشت: 650 دلار.</a:t>
            </a:r>
          </a:p>
          <a:p>
            <a:pPr algn="r" rtl="1"/>
            <a:r>
              <a:rPr lang="fa-IR" dirty="0" smtClean="0">
                <a:latin typeface="Arial" pitchFamily="34" charset="0"/>
                <a:cs typeface="Arial" pitchFamily="34" charset="0"/>
              </a:rPr>
              <a:t>دستگاه دیگری هم توسط </a:t>
            </a:r>
            <a:r>
              <a:rPr lang="en-US" dirty="0" smtClean="0">
                <a:latin typeface="Arial" pitchFamily="34" charset="0"/>
                <a:cs typeface="Arial" pitchFamily="34" charset="0"/>
              </a:rPr>
              <a:t>Clark and Lyons</a:t>
            </a:r>
            <a:r>
              <a:rPr lang="fa-IR" dirty="0" smtClean="0">
                <a:latin typeface="Arial" pitchFamily="34" charset="0"/>
                <a:cs typeface="Arial" pitchFamily="34" charset="0"/>
              </a:rPr>
              <a:t> در سال 1962 در </a:t>
            </a:r>
            <a:r>
              <a:rPr lang="en-US" dirty="0" smtClean="0">
                <a:latin typeface="Arial" pitchFamily="34" charset="0"/>
                <a:cs typeface="Arial" pitchFamily="34" charset="0"/>
              </a:rPr>
              <a:t>Cincinnati Children’s Hospital </a:t>
            </a:r>
            <a:r>
              <a:rPr lang="fa-IR" dirty="0" smtClean="0">
                <a:latin typeface="Arial" pitchFamily="34" charset="0"/>
                <a:cs typeface="Arial" pitchFamily="34" charset="0"/>
              </a:rPr>
              <a:t> در کنار برنامه غذایی دیابتی و ورزش استفاده می شد.</a:t>
            </a:r>
          </a:p>
          <a:p>
            <a:r>
              <a:rPr lang="en-US" dirty="0" smtClean="0">
                <a:latin typeface="Arial" pitchFamily="34" charset="0"/>
                <a:cs typeface="Arial" pitchFamily="34" charset="0"/>
              </a:rPr>
              <a:t>There were two “first” glucose meters that were the beginning of the modern glucose meter. In the 1970s there was the Ames Reflectance Meter, which was first made by Anton H. Clemons. It was about ten inches long, ran on electrical power, and took about a minute to determine the glucose level. The </a:t>
            </a:r>
            <a:r>
              <a:rPr lang="en-US" dirty="0" err="1" smtClean="0">
                <a:latin typeface="Arial" pitchFamily="34" charset="0"/>
                <a:cs typeface="Arial" pitchFamily="34" charset="0"/>
              </a:rPr>
              <a:t>glucometer</a:t>
            </a:r>
            <a:r>
              <a:rPr lang="en-US" dirty="0" smtClean="0">
                <a:latin typeface="Arial" pitchFamily="34" charset="0"/>
                <a:cs typeface="Arial" pitchFamily="34" charset="0"/>
              </a:rPr>
              <a:t> traces its origin to 1965, when the Ames Company marketed paper strips called </a:t>
            </a:r>
            <a:r>
              <a:rPr lang="en-US" dirty="0" err="1" smtClean="0">
                <a:latin typeface="Arial" pitchFamily="34" charset="0"/>
                <a:cs typeface="Arial" pitchFamily="34" charset="0"/>
              </a:rPr>
              <a:t>Dextrostix</a:t>
            </a:r>
            <a:r>
              <a:rPr lang="en-US" dirty="0" smtClean="0">
                <a:latin typeface="Arial" pitchFamily="34" charset="0"/>
                <a:cs typeface="Arial" pitchFamily="34" charset="0"/>
              </a:rPr>
              <a:t>--an invention of Ernie Adams--to physicians. To use </a:t>
            </a:r>
            <a:r>
              <a:rPr lang="en-US" dirty="0" err="1" smtClean="0">
                <a:latin typeface="Arial" pitchFamily="34" charset="0"/>
                <a:cs typeface="Arial" pitchFamily="34" charset="0"/>
              </a:rPr>
              <a:t>Dextrostix</a:t>
            </a:r>
            <a:r>
              <a:rPr lang="en-US" dirty="0" smtClean="0">
                <a:latin typeface="Arial" pitchFamily="34" charset="0"/>
                <a:cs typeface="Arial" pitchFamily="34" charset="0"/>
              </a:rPr>
              <a:t>, your applied a drop of blood to the paper strip and waited for one minute before washing it off</a:t>
            </a:r>
            <a:r>
              <a:rPr lang="fa-IR" dirty="0" smtClean="0">
                <a:latin typeface="Arial" pitchFamily="34" charset="0"/>
                <a:cs typeface="Arial" pitchFamily="34" charset="0"/>
              </a:rPr>
              <a:t>.</a:t>
            </a:r>
          </a:p>
          <a:p>
            <a:r>
              <a:rPr lang="en-US" dirty="0" smtClean="0">
                <a:latin typeface="Arial" pitchFamily="34" charset="0"/>
                <a:cs typeface="Arial" pitchFamily="34" charset="0"/>
              </a:rPr>
              <a:t>The other was used in 1962 in the Cincinnati Children’s Hospital and was made by Clark and Lyons. This meter was used in conjunction with diabetic diet, diabetic recipes, and exercise, and determined the glucose level by measuring how much oxygen was consumed by an enzyme called glucose </a:t>
            </a:r>
            <a:r>
              <a:rPr lang="en-US" dirty="0" err="1" smtClean="0">
                <a:latin typeface="Arial" pitchFamily="34" charset="0"/>
                <a:cs typeface="Arial" pitchFamily="34" charset="0"/>
              </a:rPr>
              <a:t>oxidase</a:t>
            </a:r>
            <a:r>
              <a:rPr lang="en-US" dirty="0" smtClean="0">
                <a:latin typeface="Arial" pitchFamily="34" charset="0"/>
                <a:cs typeface="Arial" pitchFamily="34" charset="0"/>
              </a:rPr>
              <a:t> that was placed on an oxygen electrode</a:t>
            </a:r>
            <a:r>
              <a:rPr lang="fa-IR" dirty="0" smtClean="0">
                <a:latin typeface="Arial" pitchFamily="34" charset="0"/>
                <a:cs typeface="Arial" pitchFamily="34" charset="0"/>
              </a:rPr>
              <a:t>.</a:t>
            </a:r>
            <a:endParaRPr lang="en-US" dirty="0" smtClean="0">
              <a:latin typeface="Arial" pitchFamily="34" charset="0"/>
              <a:cs typeface="Arial" pitchFamily="34" charset="0"/>
            </a:endParaRPr>
          </a:p>
        </p:txBody>
      </p:sp>
      <p:sp>
        <p:nvSpPr>
          <p:cNvPr id="79876" name="Slide Number Placeholder 3"/>
          <p:cNvSpPr>
            <a:spLocks noGrp="1"/>
          </p:cNvSpPr>
          <p:nvPr>
            <p:ph type="sldNum" sz="quarter" idx="5"/>
          </p:nvPr>
        </p:nvSpPr>
        <p:spPr>
          <a:noFill/>
        </p:spPr>
        <p:txBody>
          <a:bodyPr/>
          <a:lstStyle/>
          <a:p>
            <a:fld id="{22FECA4E-A302-4CED-A2B3-594703861A61}"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algn="r" rtl="1"/>
            <a:r>
              <a:rPr lang="fa-IR" smtClean="0">
                <a:latin typeface="Arial" pitchFamily="34" charset="0"/>
                <a:cs typeface="Arial" pitchFamily="34" charset="0"/>
              </a:rPr>
              <a:t>در نسل بعدی، دستگاه ها کوچکتر و سبکتر شدند، با باتری کار می کردند، زمان تست به چند ثانیه کاهش یافت، نوارها یکبار مصرف بودند.</a:t>
            </a:r>
            <a:endParaRPr lang="en-US" smtClean="0">
              <a:latin typeface="Arial" pitchFamily="34" charset="0"/>
              <a:cs typeface="Arial" pitchFamily="34" charset="0"/>
            </a:endParaRPr>
          </a:p>
        </p:txBody>
      </p:sp>
      <p:sp>
        <p:nvSpPr>
          <p:cNvPr id="81924" name="Slide Number Placeholder 3"/>
          <p:cNvSpPr>
            <a:spLocks noGrp="1"/>
          </p:cNvSpPr>
          <p:nvPr>
            <p:ph type="sldNum" sz="quarter" idx="5"/>
          </p:nvPr>
        </p:nvSpPr>
        <p:spPr>
          <a:noFill/>
        </p:spPr>
        <p:txBody>
          <a:bodyPr/>
          <a:lstStyle/>
          <a:p>
            <a:fld id="{55174B5A-F6B5-42A5-B415-0C77424009E0}"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algn="r" rtl="1"/>
            <a:r>
              <a:rPr lang="fa-IR" smtClean="0">
                <a:latin typeface="Arial" pitchFamily="34" charset="0"/>
                <a:cs typeface="Arial" pitchFamily="34" charset="0"/>
              </a:rPr>
              <a:t>نسل سوم که فعلا پیشرفته ترین نسل دستگاه ها هستند، به خون بسیار کمی نیاز دارند، دقت خیلی بالا و سیستم هایی در آنها به کار رفته است که تداخلات را بسیار کاهش داده است.</a:t>
            </a:r>
            <a:endParaRPr lang="en-US" smtClean="0">
              <a:latin typeface="Arial" pitchFamily="34" charset="0"/>
              <a:cs typeface="Arial" pitchFamily="34" charset="0"/>
            </a:endParaRPr>
          </a:p>
        </p:txBody>
      </p:sp>
      <p:sp>
        <p:nvSpPr>
          <p:cNvPr id="82948" name="Slide Number Placeholder 3"/>
          <p:cNvSpPr>
            <a:spLocks noGrp="1"/>
          </p:cNvSpPr>
          <p:nvPr>
            <p:ph type="sldNum" sz="quarter" idx="5"/>
          </p:nvPr>
        </p:nvSpPr>
        <p:spPr>
          <a:noFill/>
        </p:spPr>
        <p:txBody>
          <a:bodyPr/>
          <a:lstStyle/>
          <a:p>
            <a:fld id="{9F5EE31D-AC3C-4F29-8DD3-16E2EB16D915}"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Historical Perspectives of Glucose Biosensors</a:t>
            </a:r>
          </a:p>
          <a:p>
            <a:r>
              <a:rPr lang="en-US" sz="1200" kern="1200" baseline="0" dirty="0" smtClean="0">
                <a:solidFill>
                  <a:schemeClr val="tx1"/>
                </a:solidFill>
                <a:latin typeface="+mn-lt"/>
                <a:ea typeface="+mn-ea"/>
                <a:cs typeface="+mn-cs"/>
              </a:rPr>
              <a:t>Although a variety of glucose sensors are available, the glucose biosensor has changed little in</a:t>
            </a:r>
          </a:p>
          <a:p>
            <a:r>
              <a:rPr lang="en-US" sz="1200" kern="1200" baseline="0" dirty="0" smtClean="0">
                <a:solidFill>
                  <a:schemeClr val="tx1"/>
                </a:solidFill>
                <a:latin typeface="+mn-lt"/>
                <a:ea typeface="+mn-ea"/>
                <a:cs typeface="+mn-cs"/>
              </a:rPr>
              <a:t>principle over several years (Table 1). However, the first blood glucose meter was not a biosensor. It</a:t>
            </a:r>
          </a:p>
          <a:p>
            <a:r>
              <a:rPr lang="en-US" sz="1200" kern="1200" baseline="0" dirty="0" smtClean="0">
                <a:solidFill>
                  <a:schemeClr val="tx1"/>
                </a:solidFill>
                <a:latin typeface="+mn-lt"/>
                <a:ea typeface="+mn-ea"/>
                <a:cs typeface="+mn-cs"/>
              </a:rPr>
              <a:t>was the Ames Reflectance Meter (ARM) (Miles Laboratories, Elkhart, IN, USA) based on a</a:t>
            </a:r>
          </a:p>
          <a:p>
            <a:r>
              <a:rPr lang="en-US" sz="1200" kern="1200" baseline="0" dirty="0" err="1" smtClean="0">
                <a:solidFill>
                  <a:schemeClr val="tx1"/>
                </a:solidFill>
                <a:latin typeface="+mn-lt"/>
                <a:ea typeface="+mn-ea"/>
                <a:cs typeface="+mn-cs"/>
              </a:rPr>
              <a:t>reflectometer</a:t>
            </a:r>
            <a:r>
              <a:rPr lang="en-US" sz="1200" kern="1200" baseline="0" dirty="0" smtClean="0">
                <a:solidFill>
                  <a:schemeClr val="tx1"/>
                </a:solidFill>
                <a:latin typeface="+mn-lt"/>
                <a:ea typeface="+mn-ea"/>
                <a:cs typeface="+mn-cs"/>
              </a:rPr>
              <a:t> and the </a:t>
            </a:r>
            <a:r>
              <a:rPr lang="en-US" sz="1200" kern="1200" baseline="0" dirty="0" err="1" smtClean="0">
                <a:solidFill>
                  <a:schemeClr val="tx1"/>
                </a:solidFill>
                <a:latin typeface="+mn-lt"/>
                <a:ea typeface="+mn-ea"/>
                <a:cs typeface="+mn-cs"/>
              </a:rPr>
              <a:t>Dextrostix</a:t>
            </a:r>
            <a:r>
              <a:rPr lang="en-US" sz="1200" kern="1200" baseline="0" dirty="0" smtClean="0">
                <a:solidFill>
                  <a:schemeClr val="tx1"/>
                </a:solidFill>
                <a:latin typeface="+mn-lt"/>
                <a:ea typeface="+mn-ea"/>
                <a:cs typeface="+mn-cs"/>
              </a:rPr>
              <a:t> introduced in 1971. </a:t>
            </a:r>
            <a:r>
              <a:rPr lang="en-US" sz="1200" kern="1200" baseline="0" dirty="0" err="1" smtClean="0">
                <a:solidFill>
                  <a:schemeClr val="tx1"/>
                </a:solidFill>
                <a:latin typeface="+mn-lt"/>
                <a:ea typeface="+mn-ea"/>
                <a:cs typeface="+mn-cs"/>
              </a:rPr>
              <a:t>Dextrostix</a:t>
            </a:r>
            <a:r>
              <a:rPr lang="en-US" sz="1200" kern="1200" baseline="0" dirty="0" smtClean="0">
                <a:solidFill>
                  <a:schemeClr val="tx1"/>
                </a:solidFill>
                <a:latin typeface="+mn-lt"/>
                <a:ea typeface="+mn-ea"/>
                <a:cs typeface="+mn-cs"/>
              </a:rPr>
              <a:t>, the first blood glucose strip, had been</a:t>
            </a:r>
          </a:p>
          <a:p>
            <a:r>
              <a:rPr lang="en-US" sz="1200" kern="1200" baseline="0" dirty="0" smtClean="0">
                <a:solidFill>
                  <a:schemeClr val="tx1"/>
                </a:solidFill>
                <a:latin typeface="+mn-lt"/>
                <a:ea typeface="+mn-ea"/>
                <a:cs typeface="+mn-cs"/>
              </a:rPr>
              <a:t>available since 1965, and was originally designed to show color changes [43-46]; the blood sample was</a:t>
            </a:r>
          </a:p>
          <a:p>
            <a:r>
              <a:rPr lang="en-US" sz="1200" kern="1200" baseline="0" dirty="0" smtClean="0">
                <a:solidFill>
                  <a:schemeClr val="tx1"/>
                </a:solidFill>
                <a:latin typeface="+mn-lt"/>
                <a:ea typeface="+mn-ea"/>
                <a:cs typeface="+mn-cs"/>
              </a:rPr>
              <a:t>gently washed off after one minute, before inserting the strip into the meter. Although the ARM was</a:t>
            </a:r>
          </a:p>
          <a:p>
            <a:r>
              <a:rPr lang="en-US" sz="1200" kern="1200" baseline="0" dirty="0" smtClean="0">
                <a:solidFill>
                  <a:schemeClr val="tx1"/>
                </a:solidFill>
                <a:latin typeface="+mn-lt"/>
                <a:ea typeface="+mn-ea"/>
                <a:cs typeface="+mn-cs"/>
              </a:rPr>
              <a:t>expensive and cumbersome to use, it replaced the Ames </a:t>
            </a:r>
            <a:r>
              <a:rPr lang="en-US" sz="1200" kern="1200" baseline="0" dirty="0" err="1" smtClean="0">
                <a:solidFill>
                  <a:schemeClr val="tx1"/>
                </a:solidFill>
                <a:latin typeface="+mn-lt"/>
                <a:ea typeface="+mn-ea"/>
                <a:cs typeface="+mn-cs"/>
              </a:rPr>
              <a:t>Eyetone</a:t>
            </a:r>
            <a:r>
              <a:rPr lang="en-US" sz="1200" kern="1200" baseline="0" dirty="0" smtClean="0">
                <a:solidFill>
                  <a:schemeClr val="tx1"/>
                </a:solidFill>
                <a:latin typeface="+mn-lt"/>
                <a:ea typeface="+mn-ea"/>
                <a:cs typeface="+mn-cs"/>
              </a:rPr>
              <a:t> glucose analyzer. Early versions of</a:t>
            </a:r>
          </a:p>
          <a:p>
            <a:r>
              <a:rPr lang="en-US" sz="1200" kern="1200" baseline="0" dirty="0" smtClean="0">
                <a:solidFill>
                  <a:schemeClr val="tx1"/>
                </a:solidFill>
                <a:latin typeface="+mn-lt"/>
                <a:ea typeface="+mn-ea"/>
                <a:cs typeface="+mn-cs"/>
              </a:rPr>
              <a:t>glucose-sensing devices were based on the </a:t>
            </a:r>
            <a:r>
              <a:rPr lang="en-US" sz="1200" kern="1200" baseline="0" dirty="0" err="1" smtClean="0">
                <a:solidFill>
                  <a:schemeClr val="tx1"/>
                </a:solidFill>
                <a:latin typeface="+mn-lt"/>
                <a:ea typeface="+mn-ea"/>
                <a:cs typeface="+mn-cs"/>
              </a:rPr>
              <a:t>reflectometer</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048FC5A-846B-437E-9935-E23C6706ECEE}" type="slidenum">
              <a:rPr lang="en-US" smtClean="0"/>
              <a:pPr/>
              <a:t>60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E0A398-B7A7-49A8-ABA6-4D114C70966D}"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E0A398-B7A7-49A8-ABA6-4D114C70966D}" type="slidenum">
              <a:rPr lang="en-US" smtClean="0"/>
              <a:pPr/>
              <a:t>87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E0A398-B7A7-49A8-ABA6-4D114C70966D}" type="slidenum">
              <a:rPr lang="en-US" smtClean="0"/>
              <a:pPr/>
              <a:t>95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0C51A-FA0B-455E-A048-ACAE4460C7C3}"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0C51A-FA0B-455E-A048-ACAE4460C7C3}"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0C51A-FA0B-455E-A048-ACAE4460C7C3}"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0C51A-FA0B-455E-A048-ACAE4460C7C3}"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0C51A-FA0B-455E-A048-ACAE4460C7C3}"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0C51A-FA0B-455E-A048-ACAE4460C7C3}" type="datetimeFigureOut">
              <a:rPr lang="en-US" smtClean="0"/>
              <a:pPr/>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0C51A-FA0B-455E-A048-ACAE4460C7C3}" type="datetimeFigureOut">
              <a:rPr lang="en-US" smtClean="0"/>
              <a:pPr/>
              <a:t>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0C51A-FA0B-455E-A048-ACAE4460C7C3}" type="datetimeFigureOut">
              <a:rPr lang="en-US" smtClean="0"/>
              <a:pPr/>
              <a:t>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0C51A-FA0B-455E-A048-ACAE4460C7C3}" type="datetimeFigureOut">
              <a:rPr lang="en-US" smtClean="0"/>
              <a:pPr/>
              <a:t>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0C51A-FA0B-455E-A048-ACAE4460C7C3}" type="datetimeFigureOut">
              <a:rPr lang="en-US" smtClean="0"/>
              <a:pPr/>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0C51A-FA0B-455E-A048-ACAE4460C7C3}" type="datetimeFigureOut">
              <a:rPr lang="en-US" smtClean="0"/>
              <a:pPr/>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0C51A-FA0B-455E-A048-ACAE4460C7C3}" type="datetimeFigureOut">
              <a:rPr lang="en-US" smtClean="0"/>
              <a:pPr/>
              <a:t>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57962-0BFD-4750-90E6-9242D3794B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7" name="Picture 3" descr="C:\Users\reza\Desktop\1330783310414713_orig.jpg"/>
          <p:cNvPicPr>
            <a:picLocks noChangeAspect="1" noChangeArrowheads="1"/>
          </p:cNvPicPr>
          <p:nvPr/>
        </p:nvPicPr>
        <p:blipFill>
          <a:blip r:embed="rId2" cstate="print"/>
          <a:srcRect/>
          <a:stretch>
            <a:fillRect/>
          </a:stretch>
        </p:blipFill>
        <p:spPr bwMode="auto">
          <a:xfrm>
            <a:off x="0" y="457200"/>
            <a:ext cx="9144000" cy="5334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Historical Perspectives of Glucose Biosensors</a:t>
            </a:r>
          </a:p>
          <a:p>
            <a:r>
              <a:rPr lang="en-US" dirty="0" smtClean="0"/>
              <a:t>Although a variety of glucose sensors are available, the glucose biosensor has changed little in principle over several years .</a:t>
            </a:r>
          </a:p>
          <a:p>
            <a:r>
              <a:rPr lang="en-US" dirty="0" smtClean="0"/>
              <a:t> However, the first blood glucose meter was not a biosensor.  It was </a:t>
            </a:r>
            <a:r>
              <a:rPr lang="en-US" dirty="0" smtClean="0">
                <a:solidFill>
                  <a:srgbClr val="00B0F0"/>
                </a:solidFill>
              </a:rPr>
              <a:t>the Ames Reflectance Meter (ARM) </a:t>
            </a:r>
            <a:r>
              <a:rPr lang="en-US" dirty="0" smtClean="0"/>
              <a:t> based on a </a:t>
            </a:r>
            <a:r>
              <a:rPr lang="en-US" dirty="0" err="1" smtClean="0"/>
              <a:t>reflectometer</a:t>
            </a:r>
            <a:r>
              <a:rPr lang="en-US" dirty="0" smtClean="0"/>
              <a:t> introduced in 1971.</a:t>
            </a:r>
          </a:p>
          <a:p>
            <a:r>
              <a:rPr lang="en-US" dirty="0" smtClean="0"/>
              <a:t> </a:t>
            </a:r>
            <a:r>
              <a:rPr lang="en-US" dirty="0" err="1" smtClean="0"/>
              <a:t>Dextrostix</a:t>
            </a:r>
            <a:r>
              <a:rPr lang="en-US" dirty="0" smtClean="0"/>
              <a:t>, the first blood glucose strip, had been available since 1965.</a:t>
            </a:r>
          </a:p>
          <a:p>
            <a:r>
              <a:rPr lang="en-US" dirty="0" smtClean="0"/>
              <a:t> Early versions of glucose-sensing devices were based on the </a:t>
            </a:r>
            <a:r>
              <a:rPr lang="en-US" dirty="0" err="1" smtClean="0">
                <a:solidFill>
                  <a:srgbClr val="00B0F0"/>
                </a:solidFill>
              </a:rPr>
              <a:t>reflectometer</a:t>
            </a:r>
            <a:r>
              <a:rPr lang="en-US" dirty="0" smtClean="0">
                <a:solidFill>
                  <a:srgbClr val="00B0F0"/>
                </a:solidFill>
              </a:rPr>
              <a:t>.</a:t>
            </a:r>
            <a:endParaRPr lang="en-US" dirty="0">
              <a:solidFill>
                <a:srgbClr val="00B0F0"/>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 SMBG is </a:t>
            </a:r>
            <a:r>
              <a:rPr lang="en-US" dirty="0" smtClean="0">
                <a:solidFill>
                  <a:srgbClr val="00B0F0"/>
                </a:solidFill>
              </a:rPr>
              <a:t>of limited </a:t>
            </a:r>
            <a:r>
              <a:rPr lang="en-US" dirty="0" smtClean="0"/>
              <a:t>clinical effectiveness in improving </a:t>
            </a:r>
            <a:r>
              <a:rPr lang="en-US" dirty="0" err="1" smtClean="0"/>
              <a:t>glycemic</a:t>
            </a:r>
            <a:r>
              <a:rPr lang="en-US" dirty="0" smtClean="0"/>
              <a:t> control in people with type 2 diabetes or oral agents, or diet alone, and is therefore</a:t>
            </a:r>
            <a:r>
              <a:rPr lang="en-US" dirty="0" smtClean="0">
                <a:solidFill>
                  <a:srgbClr val="00B0F0"/>
                </a:solidFill>
              </a:rPr>
              <a:t> unlikely </a:t>
            </a:r>
            <a:r>
              <a:rPr lang="en-US" dirty="0" smtClean="0"/>
              <a:t>to be cost-effective</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SMBG can only be expected to lead to improved </a:t>
            </a:r>
            <a:r>
              <a:rPr lang="en-US" dirty="0" err="1" smtClean="0"/>
              <a:t>glyaemic</a:t>
            </a:r>
            <a:r>
              <a:rPr lang="en-US" dirty="0" smtClean="0"/>
              <a:t> control in the context of appropriate </a:t>
            </a:r>
            <a:r>
              <a:rPr lang="en-US" dirty="0" smtClean="0">
                <a:solidFill>
                  <a:srgbClr val="00B0F0"/>
                </a:solidFill>
              </a:rPr>
              <a:t>education</a:t>
            </a:r>
            <a:r>
              <a:rPr lang="en-US" dirty="0" smtClean="0">
                <a:solidFill>
                  <a:srgbClr val="FFFF00"/>
                </a:solidFill>
              </a:rPr>
              <a:t> </a:t>
            </a:r>
            <a:r>
              <a:rPr lang="en-US" dirty="0" smtClean="0"/>
              <a:t>– both for patients and health care professionals – on how to respond to the readings, in terms of lifestyle and </a:t>
            </a:r>
            <a:r>
              <a:rPr lang="en-US" dirty="0" smtClean="0">
                <a:solidFill>
                  <a:srgbClr val="00B0F0"/>
                </a:solidFill>
              </a:rPr>
              <a:t>treatment adjustment</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solidFill>
                  <a:srgbClr val="00B0F0"/>
                </a:solidFill>
              </a:rPr>
              <a:t>Further research </a:t>
            </a:r>
            <a:r>
              <a:rPr lang="en-US" dirty="0" smtClean="0"/>
              <a:t>is required on the type of education and feedback that are most helpful</a:t>
            </a:r>
          </a:p>
          <a:p>
            <a:r>
              <a:rPr lang="en-US" dirty="0" smtClean="0"/>
              <a:t>Characteristics of patients benefiting most from SMBG </a:t>
            </a:r>
          </a:p>
          <a:p>
            <a:r>
              <a:rPr lang="en-US" dirty="0" smtClean="0"/>
              <a:t>Optimal timing and frequency of SMBG,</a:t>
            </a:r>
          </a:p>
          <a:p>
            <a:r>
              <a:rPr lang="en-US" dirty="0" smtClean="0"/>
              <a:t> Circumstances under which SMBG causes anxiety and/or depression.</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ti System\Desktop\IMG_20151003_221349.jpg"/>
          <p:cNvPicPr>
            <a:picLocks noGrp="1" noChangeAspect="1" noChangeArrowheads="1"/>
          </p:cNvPicPr>
          <p:nvPr>
            <p:ph idx="1"/>
          </p:nvPr>
        </p:nvPicPr>
        <p:blipFill>
          <a:blip r:embed="rId2"/>
          <a:srcRect/>
          <a:stretch>
            <a:fillRect/>
          </a:stretch>
        </p:blipFill>
        <p:spPr bwMode="auto">
          <a:xfrm>
            <a:off x="0" y="0"/>
            <a:ext cx="8991600" cy="6858000"/>
          </a:xfrm>
          <a:prstGeom prst="rect">
            <a:avLst/>
          </a:prstGeom>
          <a:noFill/>
        </p:spPr>
      </p:pic>
      <p:sp>
        <p:nvSpPr>
          <p:cNvPr id="6" name="TextBox 5"/>
          <p:cNvSpPr txBox="1"/>
          <p:nvPr/>
        </p:nvSpPr>
        <p:spPr>
          <a:xfrm>
            <a:off x="5867400" y="5791200"/>
            <a:ext cx="2665602" cy="707886"/>
          </a:xfrm>
          <a:prstGeom prst="rect">
            <a:avLst/>
          </a:prstGeom>
          <a:noFill/>
        </p:spPr>
        <p:txBody>
          <a:bodyPr wrap="none" rtlCol="0">
            <a:spAutoFit/>
          </a:bodyPr>
          <a:lstStyle/>
          <a:p>
            <a:r>
              <a:rPr lang="en-US" sz="4000" dirty="0" smtClean="0">
                <a:solidFill>
                  <a:srgbClr val="FFC000"/>
                </a:solidFill>
              </a:rPr>
              <a:t>THANK YOU</a:t>
            </a:r>
            <a:endParaRPr lang="en-US" sz="4000" dirty="0">
              <a:solidFill>
                <a:srgbClr val="FFC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4067175" y="404813"/>
            <a:ext cx="2736850" cy="1152525"/>
          </a:xfrm>
          <a:prstGeom prst="roundRect">
            <a:avLst>
              <a:gd name="adj" fmla="val 16667"/>
            </a:avLst>
          </a:prstGeom>
          <a:solidFill>
            <a:srgbClr val="5ACCFF"/>
          </a:solidFill>
          <a:ln w="22225" algn="ctr">
            <a:solidFill>
              <a:srgbClr val="000000"/>
            </a:solidFill>
            <a:round/>
            <a:headEnd/>
            <a:tailEnd/>
          </a:ln>
        </p:spPr>
        <p:txBody>
          <a:bodyPr wrap="none" anchor="ctr"/>
          <a:lstStyle/>
          <a:p>
            <a:pPr defTabSz="762000" eaLnBrk="0" hangingPunct="0">
              <a:lnSpc>
                <a:spcPct val="90000"/>
              </a:lnSpc>
              <a:spcBef>
                <a:spcPct val="10000"/>
              </a:spcBef>
            </a:pPr>
            <a:r>
              <a:rPr lang="fa-IR" sz="5000">
                <a:solidFill>
                  <a:schemeClr val="accent2"/>
                </a:solidFill>
                <a:latin typeface="Nokia Sans Wide" pitchFamily="34" charset="0"/>
              </a:rPr>
              <a:t>نسل اول</a:t>
            </a:r>
            <a:endParaRPr lang="en-US" sz="5000">
              <a:solidFill>
                <a:schemeClr val="accent2"/>
              </a:solidFill>
              <a:latin typeface="Nokia Sans Wide" pitchFamily="34" charset="0"/>
            </a:endParaRPr>
          </a:p>
        </p:txBody>
      </p:sp>
      <p:sp>
        <p:nvSpPr>
          <p:cNvPr id="567300" name="Rectangle 4"/>
          <p:cNvSpPr>
            <a:spLocks noChangeArrowheads="1"/>
          </p:cNvSpPr>
          <p:nvPr/>
        </p:nvSpPr>
        <p:spPr bwMode="auto">
          <a:xfrm>
            <a:off x="-396875" y="1785938"/>
            <a:ext cx="4960938" cy="4235450"/>
          </a:xfrm>
          <a:prstGeom prst="rect">
            <a:avLst/>
          </a:prstGeom>
          <a:noFill/>
          <a:ln w="9525">
            <a:noFill/>
            <a:miter lim="800000"/>
            <a:headEnd/>
            <a:tailEnd/>
          </a:ln>
        </p:spPr>
        <p:txBody>
          <a:bodyPr/>
          <a:lstStyle/>
          <a:p>
            <a:pPr marL="342900" indent="-342900" algn="r" rtl="1">
              <a:spcBef>
                <a:spcPct val="20000"/>
              </a:spcBef>
              <a:buFontTx/>
              <a:buChar char="•"/>
            </a:pPr>
            <a:r>
              <a:rPr lang="fa-IR" sz="3600" b="0" dirty="0">
                <a:cs typeface="B Koodak" pitchFamily="2" charset="-78"/>
              </a:rPr>
              <a:t>نیم قرن پیش</a:t>
            </a:r>
            <a:r>
              <a:rPr lang="en-US" sz="3600" b="0" dirty="0">
                <a:cs typeface="B Koodak" pitchFamily="2" charset="-78"/>
              </a:rPr>
              <a:t> </a:t>
            </a:r>
          </a:p>
          <a:p>
            <a:pPr marL="342900" indent="-342900" algn="r" rtl="1">
              <a:spcBef>
                <a:spcPct val="20000"/>
              </a:spcBef>
              <a:buFontTx/>
              <a:buChar char="•"/>
            </a:pPr>
            <a:r>
              <a:rPr lang="fa-IR" sz="3600" b="0" dirty="0">
                <a:cs typeface="B Koodak" pitchFamily="2" charset="-78"/>
              </a:rPr>
              <a:t>شستشوی نوار</a:t>
            </a:r>
          </a:p>
          <a:p>
            <a:pPr marL="342900" indent="-342900" algn="r" rtl="1">
              <a:spcBef>
                <a:spcPct val="20000"/>
              </a:spcBef>
              <a:buFontTx/>
              <a:buChar char="•"/>
            </a:pPr>
            <a:r>
              <a:rPr lang="fa-IR" sz="3600" b="0" dirty="0">
                <a:cs typeface="B Koodak" pitchFamily="2" charset="-78"/>
              </a:rPr>
              <a:t>2 دقیقه زمان</a:t>
            </a:r>
          </a:p>
          <a:p>
            <a:pPr marL="342900" indent="-342900" algn="r" rtl="1">
              <a:spcBef>
                <a:spcPct val="20000"/>
              </a:spcBef>
              <a:buFontTx/>
              <a:buChar char="•"/>
            </a:pPr>
            <a:r>
              <a:rPr lang="fa-IR" sz="3600" b="0" dirty="0">
                <a:cs typeface="B Koodak" pitchFamily="2" charset="-78"/>
              </a:rPr>
              <a:t>عقربه ای</a:t>
            </a:r>
          </a:p>
          <a:p>
            <a:pPr marL="342900" indent="-342900" algn="r" rtl="1">
              <a:spcBef>
                <a:spcPct val="20000"/>
              </a:spcBef>
              <a:buFontTx/>
              <a:buChar char="•"/>
            </a:pPr>
            <a:r>
              <a:rPr lang="fa-IR" sz="3600" b="0" dirty="0">
                <a:cs typeface="B Koodak" pitchFamily="2" charset="-78"/>
              </a:rPr>
              <a:t>اندازه یک رادیو</a:t>
            </a:r>
          </a:p>
          <a:p>
            <a:pPr marL="342900" indent="-342900" algn="r" rtl="1">
              <a:spcBef>
                <a:spcPct val="20000"/>
              </a:spcBef>
              <a:buFontTx/>
              <a:buChar char="•"/>
            </a:pPr>
            <a:r>
              <a:rPr lang="fa-IR" sz="3600" b="0" dirty="0">
                <a:cs typeface="B Koodak" pitchFamily="2" charset="-78"/>
              </a:rPr>
              <a:t>ساخت ژاپن</a:t>
            </a:r>
            <a:endParaRPr lang="en-US" sz="3600" b="0" dirty="0">
              <a:cs typeface="B Koodak" pitchFamily="2" charset="-78"/>
            </a:endParaRPr>
          </a:p>
        </p:txBody>
      </p:sp>
      <p:pic>
        <p:nvPicPr>
          <p:cNvPr id="7172" name="Picture 6" descr="Prototype of the Ames Reflectance Meter"/>
          <p:cNvPicPr>
            <a:picLocks noChangeAspect="1" noChangeArrowheads="1"/>
          </p:cNvPicPr>
          <p:nvPr/>
        </p:nvPicPr>
        <p:blipFill>
          <a:blip r:embed="rId3"/>
          <a:srcRect/>
          <a:stretch>
            <a:fillRect/>
          </a:stretch>
        </p:blipFill>
        <p:spPr bwMode="auto">
          <a:xfrm>
            <a:off x="5076825" y="1795463"/>
            <a:ext cx="3708400" cy="4489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7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4067175" y="404813"/>
            <a:ext cx="2736850" cy="1152525"/>
          </a:xfrm>
          <a:prstGeom prst="roundRect">
            <a:avLst>
              <a:gd name="adj" fmla="val 16667"/>
            </a:avLst>
          </a:prstGeom>
          <a:solidFill>
            <a:srgbClr val="5ACCFF"/>
          </a:solidFill>
          <a:ln w="22225" algn="ctr">
            <a:solidFill>
              <a:srgbClr val="000000"/>
            </a:solidFill>
            <a:round/>
            <a:headEnd/>
            <a:tailEnd/>
          </a:ln>
        </p:spPr>
        <p:txBody>
          <a:bodyPr wrap="none" anchor="ctr"/>
          <a:lstStyle/>
          <a:p>
            <a:pPr defTabSz="762000" eaLnBrk="0" hangingPunct="0">
              <a:lnSpc>
                <a:spcPct val="90000"/>
              </a:lnSpc>
              <a:spcBef>
                <a:spcPct val="10000"/>
              </a:spcBef>
            </a:pPr>
            <a:r>
              <a:rPr lang="fa-IR" sz="5000">
                <a:solidFill>
                  <a:schemeClr val="accent2"/>
                </a:solidFill>
                <a:latin typeface="Nokia Sans Wide" pitchFamily="34" charset="0"/>
              </a:rPr>
              <a:t>نسل دوم</a:t>
            </a:r>
            <a:endParaRPr lang="en-US" sz="5000">
              <a:solidFill>
                <a:schemeClr val="accent2"/>
              </a:solidFill>
              <a:latin typeface="Nokia Sans Wide" pitchFamily="34" charset="0"/>
            </a:endParaRPr>
          </a:p>
        </p:txBody>
      </p:sp>
      <p:sp>
        <p:nvSpPr>
          <p:cNvPr id="568323" name="Rectangle 3"/>
          <p:cNvSpPr>
            <a:spLocks noChangeArrowheads="1"/>
          </p:cNvSpPr>
          <p:nvPr/>
        </p:nvSpPr>
        <p:spPr bwMode="auto">
          <a:xfrm>
            <a:off x="250825" y="2205038"/>
            <a:ext cx="4960938" cy="3816350"/>
          </a:xfrm>
          <a:prstGeom prst="rect">
            <a:avLst/>
          </a:prstGeom>
          <a:noFill/>
          <a:ln w="9525">
            <a:noFill/>
            <a:miter lim="800000"/>
            <a:headEnd/>
            <a:tailEnd/>
          </a:ln>
        </p:spPr>
        <p:txBody>
          <a:bodyPr/>
          <a:lstStyle/>
          <a:p>
            <a:pPr marL="342900" indent="-342900" algn="r" rtl="1">
              <a:spcBef>
                <a:spcPct val="20000"/>
              </a:spcBef>
              <a:buFontTx/>
              <a:buChar char="•"/>
            </a:pPr>
            <a:r>
              <a:rPr lang="fa-IR" sz="3600" b="0">
                <a:cs typeface="B Koodak" pitchFamily="2" charset="-78"/>
              </a:rPr>
              <a:t>روش نور سنجی</a:t>
            </a:r>
          </a:p>
          <a:p>
            <a:pPr marL="342900" indent="-342900" algn="r" rtl="1">
              <a:spcBef>
                <a:spcPct val="20000"/>
              </a:spcBef>
              <a:buFontTx/>
              <a:buChar char="•"/>
            </a:pPr>
            <a:r>
              <a:rPr lang="fa-IR" sz="3600" b="0">
                <a:cs typeface="B Koodak" pitchFamily="2" charset="-78"/>
              </a:rPr>
              <a:t>کاهش زمان اندازه گیری</a:t>
            </a:r>
          </a:p>
          <a:p>
            <a:pPr marL="342900" indent="-342900" algn="r" rtl="1">
              <a:spcBef>
                <a:spcPct val="20000"/>
              </a:spcBef>
              <a:buFontTx/>
              <a:buChar char="•"/>
            </a:pPr>
            <a:r>
              <a:rPr lang="fa-IR" sz="3600" b="0">
                <a:cs typeface="B Koodak" pitchFamily="2" charset="-78"/>
              </a:rPr>
              <a:t>کوچکتر شدن سایز</a:t>
            </a:r>
          </a:p>
          <a:p>
            <a:pPr marL="342900" indent="-342900" algn="r" rtl="1">
              <a:spcBef>
                <a:spcPct val="20000"/>
              </a:spcBef>
              <a:buFontTx/>
              <a:buChar char="•"/>
            </a:pPr>
            <a:r>
              <a:rPr lang="fa-IR" sz="3600" b="0">
                <a:cs typeface="B Koodak" pitchFamily="2" charset="-78"/>
              </a:rPr>
              <a:t>عدم نیاز به پاک کردن نوار</a:t>
            </a:r>
          </a:p>
          <a:p>
            <a:pPr marL="342900" indent="-342900" algn="r" rtl="1">
              <a:spcBef>
                <a:spcPct val="20000"/>
              </a:spcBef>
              <a:buFontTx/>
              <a:buChar char="•"/>
            </a:pPr>
            <a:endParaRPr lang="en-US" sz="3600" b="0">
              <a:cs typeface="B Koodak" pitchFamily="2" charset="-78"/>
            </a:endParaRPr>
          </a:p>
        </p:txBody>
      </p:sp>
      <p:pic>
        <p:nvPicPr>
          <p:cNvPr id="568324" name="Picture 4" descr="OneTouch Basic"/>
          <p:cNvPicPr>
            <a:picLocks noChangeAspect="1" noChangeArrowheads="1"/>
          </p:cNvPicPr>
          <p:nvPr/>
        </p:nvPicPr>
        <p:blipFill>
          <a:blip r:embed="rId3"/>
          <a:srcRect/>
          <a:stretch>
            <a:fillRect/>
          </a:stretch>
        </p:blipFill>
        <p:spPr bwMode="auto">
          <a:xfrm>
            <a:off x="7440613" y="1844675"/>
            <a:ext cx="1452562" cy="2376488"/>
          </a:xfrm>
          <a:prstGeom prst="rect">
            <a:avLst/>
          </a:prstGeom>
          <a:noFill/>
          <a:ln w="9525">
            <a:noFill/>
            <a:miter lim="800000"/>
            <a:headEnd/>
            <a:tailEnd/>
          </a:ln>
        </p:spPr>
      </p:pic>
      <p:pic>
        <p:nvPicPr>
          <p:cNvPr id="568325" name="Picture 5" descr="ACCU-CHEK Active Blood Sugar Test Meter"/>
          <p:cNvPicPr>
            <a:picLocks noChangeAspect="1" noChangeArrowheads="1"/>
          </p:cNvPicPr>
          <p:nvPr/>
        </p:nvPicPr>
        <p:blipFill>
          <a:blip r:embed="rId4">
            <a:clrChange>
              <a:clrFrom>
                <a:srgbClr val="D9DEE4"/>
              </a:clrFrom>
              <a:clrTo>
                <a:srgbClr val="D9DEE4">
                  <a:alpha val="0"/>
                </a:srgbClr>
              </a:clrTo>
            </a:clrChange>
          </a:blip>
          <a:srcRect/>
          <a:stretch>
            <a:fillRect/>
          </a:stretch>
        </p:blipFill>
        <p:spPr bwMode="auto">
          <a:xfrm rot="1048034">
            <a:off x="5148263" y="2924175"/>
            <a:ext cx="2205037" cy="2376488"/>
          </a:xfrm>
          <a:prstGeom prst="rect">
            <a:avLst/>
          </a:prstGeom>
          <a:noFill/>
          <a:ln w="9525">
            <a:noFill/>
            <a:miter lim="800000"/>
            <a:headEnd/>
            <a:tailEnd/>
          </a:ln>
        </p:spPr>
      </p:pic>
      <p:pic>
        <p:nvPicPr>
          <p:cNvPr id="568326" name="Picture 6" descr="go"/>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974638">
            <a:off x="7283450" y="4111625"/>
            <a:ext cx="1825625" cy="274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8323"/>
                                        </p:tgtEl>
                                        <p:attrNameLst>
                                          <p:attrName>style.visibility</p:attrName>
                                        </p:attrNameLst>
                                      </p:cBhvr>
                                      <p:to>
                                        <p:strVal val="visible"/>
                                      </p:to>
                                    </p:set>
                                    <p:animEffect transition="in" filter="fade">
                                      <p:cBhvr>
                                        <p:cTn id="7" dur="2000"/>
                                        <p:tgtEl>
                                          <p:spTgt spid="568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68324"/>
                                        </p:tgtEl>
                                        <p:attrNameLst>
                                          <p:attrName>style.visibility</p:attrName>
                                        </p:attrNameLst>
                                      </p:cBhvr>
                                      <p:to>
                                        <p:strVal val="visible"/>
                                      </p:to>
                                    </p:set>
                                    <p:animEffect transition="in" filter="randombar(horizontal)">
                                      <p:cBhvr>
                                        <p:cTn id="12" dur="500"/>
                                        <p:tgtEl>
                                          <p:spTgt spid="5683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568325"/>
                                        </p:tgtEl>
                                        <p:attrNameLst>
                                          <p:attrName>style.visibility</p:attrName>
                                        </p:attrNameLst>
                                      </p:cBhvr>
                                      <p:to>
                                        <p:strVal val="visible"/>
                                      </p:to>
                                    </p:set>
                                    <p:animEffect transition="in" filter="randombar(horizontal)">
                                      <p:cBhvr>
                                        <p:cTn id="17" dur="500"/>
                                        <p:tgtEl>
                                          <p:spTgt spid="5683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568326"/>
                                        </p:tgtEl>
                                        <p:attrNameLst>
                                          <p:attrName>style.visibility</p:attrName>
                                        </p:attrNameLst>
                                      </p:cBhvr>
                                      <p:to>
                                        <p:strVal val="visible"/>
                                      </p:to>
                                    </p:set>
                                    <p:animEffect transition="in" filter="randombar(horizontal)">
                                      <p:cBhvr>
                                        <p:cTn id="22" dur="500"/>
                                        <p:tgtEl>
                                          <p:spTgt spid="568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4067175" y="404813"/>
            <a:ext cx="2736850" cy="1152525"/>
          </a:xfrm>
          <a:prstGeom prst="roundRect">
            <a:avLst>
              <a:gd name="adj" fmla="val 16667"/>
            </a:avLst>
          </a:prstGeom>
          <a:solidFill>
            <a:srgbClr val="5ACCFF"/>
          </a:solidFill>
          <a:ln w="22225" algn="ctr">
            <a:solidFill>
              <a:srgbClr val="000000"/>
            </a:solidFill>
            <a:round/>
            <a:headEnd/>
            <a:tailEnd/>
          </a:ln>
        </p:spPr>
        <p:txBody>
          <a:bodyPr wrap="none" anchor="ctr"/>
          <a:lstStyle/>
          <a:p>
            <a:pPr defTabSz="762000" eaLnBrk="0" hangingPunct="0">
              <a:lnSpc>
                <a:spcPct val="90000"/>
              </a:lnSpc>
              <a:spcBef>
                <a:spcPct val="10000"/>
              </a:spcBef>
            </a:pPr>
            <a:r>
              <a:rPr lang="fa-IR" sz="5000">
                <a:solidFill>
                  <a:schemeClr val="accent2"/>
                </a:solidFill>
                <a:latin typeface="Nokia Sans Wide" pitchFamily="34" charset="0"/>
              </a:rPr>
              <a:t>نسل سوم</a:t>
            </a:r>
            <a:endParaRPr lang="en-US" sz="5000">
              <a:solidFill>
                <a:schemeClr val="accent2"/>
              </a:solidFill>
              <a:latin typeface="Nokia Sans Wide" pitchFamily="34" charset="0"/>
            </a:endParaRPr>
          </a:p>
        </p:txBody>
      </p:sp>
      <p:sp>
        <p:nvSpPr>
          <p:cNvPr id="569347" name="Rectangle 3"/>
          <p:cNvSpPr>
            <a:spLocks noChangeArrowheads="1"/>
          </p:cNvSpPr>
          <p:nvPr/>
        </p:nvSpPr>
        <p:spPr bwMode="auto">
          <a:xfrm>
            <a:off x="-357188" y="2205038"/>
            <a:ext cx="5786438" cy="3024187"/>
          </a:xfrm>
          <a:prstGeom prst="rect">
            <a:avLst/>
          </a:prstGeom>
          <a:noFill/>
          <a:ln w="9525">
            <a:noFill/>
            <a:miter lim="800000"/>
            <a:headEnd/>
            <a:tailEnd/>
          </a:ln>
        </p:spPr>
        <p:txBody>
          <a:bodyPr/>
          <a:lstStyle/>
          <a:p>
            <a:pPr marL="342900" indent="-342900" algn="r" rtl="1">
              <a:spcBef>
                <a:spcPct val="20000"/>
              </a:spcBef>
              <a:buFontTx/>
              <a:buChar char="•"/>
            </a:pPr>
            <a:r>
              <a:rPr lang="fa-IR" sz="3600" b="0">
                <a:cs typeface="B Koodak" pitchFamily="2" charset="-78"/>
              </a:rPr>
              <a:t>واکنش الکتروشیمیایی</a:t>
            </a:r>
          </a:p>
          <a:p>
            <a:pPr marL="342900" indent="-342900" algn="r" rtl="1">
              <a:spcBef>
                <a:spcPct val="20000"/>
              </a:spcBef>
              <a:buFontTx/>
              <a:buChar char="•"/>
            </a:pPr>
            <a:r>
              <a:rPr lang="fa-IR" sz="3600" b="0">
                <a:cs typeface="B Koodak" pitchFamily="2" charset="-78"/>
              </a:rPr>
              <a:t>دقت بسیار بالا</a:t>
            </a:r>
          </a:p>
          <a:p>
            <a:pPr marL="342900" indent="-342900" algn="r" rtl="1">
              <a:spcBef>
                <a:spcPct val="20000"/>
              </a:spcBef>
              <a:buFontTx/>
              <a:buChar char="•"/>
            </a:pPr>
            <a:r>
              <a:rPr lang="fa-IR" sz="3600" b="0">
                <a:cs typeface="B Koodak" pitchFamily="2" charset="-78"/>
              </a:rPr>
              <a:t>حساسیت بالا به تکنولوژی</a:t>
            </a:r>
            <a:r>
              <a:rPr lang="en-US" sz="3600" b="0">
                <a:cs typeface="B Koodak" pitchFamily="2" charset="-78"/>
              </a:rPr>
              <a:t> </a:t>
            </a:r>
            <a:r>
              <a:rPr lang="fa-IR" sz="3600" b="0">
                <a:cs typeface="B Koodak" pitchFamily="2" charset="-78"/>
              </a:rPr>
              <a:t>ساخت</a:t>
            </a:r>
          </a:p>
          <a:p>
            <a:pPr marL="342900" indent="-342900" algn="r" rtl="1">
              <a:spcBef>
                <a:spcPct val="20000"/>
              </a:spcBef>
              <a:buFontTx/>
              <a:buChar char="•"/>
            </a:pPr>
            <a:r>
              <a:rPr lang="fa-IR" sz="3600" b="0">
                <a:cs typeface="B Koodak" pitchFamily="2" charset="-78"/>
              </a:rPr>
              <a:t>خون کم</a:t>
            </a:r>
          </a:p>
          <a:p>
            <a:pPr marL="342900" indent="-342900" algn="r" rtl="1">
              <a:spcBef>
                <a:spcPct val="20000"/>
              </a:spcBef>
            </a:pPr>
            <a:endParaRPr lang="fa-IR" sz="3600" b="0">
              <a:cs typeface="B Koodak" pitchFamily="2" charset="-78"/>
            </a:endParaRPr>
          </a:p>
          <a:p>
            <a:pPr marL="342900" indent="-342900" algn="r" rtl="1">
              <a:spcBef>
                <a:spcPct val="20000"/>
              </a:spcBef>
              <a:buFontTx/>
              <a:buChar char="•"/>
            </a:pPr>
            <a:endParaRPr lang="en-US" sz="3600">
              <a:cs typeface="B Koodak" pitchFamily="2" charset="-78"/>
            </a:endParaRPr>
          </a:p>
        </p:txBody>
      </p:sp>
      <p:pic>
        <p:nvPicPr>
          <p:cNvPr id="10244" name="Picture 4" descr="01　Mete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862480">
            <a:off x="5651500" y="4149725"/>
            <a:ext cx="1025525" cy="1665288"/>
          </a:xfrm>
          <a:prstGeom prst="rect">
            <a:avLst/>
          </a:prstGeom>
          <a:noFill/>
          <a:ln w="9525">
            <a:noFill/>
            <a:miter lim="800000"/>
            <a:headEnd/>
            <a:tailEnd/>
          </a:ln>
        </p:spPr>
      </p:pic>
      <p:pic>
        <p:nvPicPr>
          <p:cNvPr id="10245" name="Picture 6" descr="ascensia"/>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77050" y="2133600"/>
            <a:ext cx="2016125" cy="1966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9347"/>
                                        </p:tgtEl>
                                        <p:attrNameLst>
                                          <p:attrName>style.visibility</p:attrName>
                                        </p:attrNameLst>
                                      </p:cBhvr>
                                      <p:to>
                                        <p:strVal val="visible"/>
                                      </p:to>
                                    </p:set>
                                    <p:animEffect transition="in" filter="fade">
                                      <p:cBhvr>
                                        <p:cTn id="7" dur="2000"/>
                                        <p:tgtEl>
                                          <p:spTgt spid="569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Introduction</a:t>
            </a:r>
          </a:p>
          <a:p>
            <a:r>
              <a:rPr lang="en-US" dirty="0" smtClean="0"/>
              <a:t>History(brief)</a:t>
            </a:r>
          </a:p>
          <a:p>
            <a:r>
              <a:rPr lang="en-US" dirty="0" smtClean="0">
                <a:solidFill>
                  <a:srgbClr val="FFC000"/>
                </a:solidFill>
              </a:rPr>
              <a:t>SMBG TECHNIQUE( basic principles )</a:t>
            </a:r>
          </a:p>
          <a:p>
            <a:r>
              <a:rPr lang="en-US" dirty="0" smtClean="0"/>
              <a:t>the accuracy and limitations of current point-of-care glucose monitoring devices (POCGMDs).</a:t>
            </a:r>
          </a:p>
          <a:p>
            <a:r>
              <a:rPr lang="en-US" dirty="0" smtClean="0"/>
              <a:t>MARKET  </a:t>
            </a:r>
          </a:p>
          <a:p>
            <a:r>
              <a:rPr lang="en-US" dirty="0" smtClean="0"/>
              <a:t>SMBG in type 2 diabetes (SYSTEMATIC REVIEW)</a:t>
            </a:r>
          </a:p>
          <a:p>
            <a:r>
              <a:rPr lang="en-US" dirty="0" smtClean="0"/>
              <a:t>Recommendation and Guideline</a:t>
            </a:r>
          </a:p>
          <a:p>
            <a:r>
              <a:rPr lang="en-US" dirty="0" smtClean="0"/>
              <a:t>Conclusion</a:t>
            </a:r>
          </a:p>
          <a:p>
            <a:r>
              <a:rPr lang="en-US" dirty="0" smtClean="0"/>
              <a:t>brief history,,</a:t>
            </a:r>
          </a:p>
          <a:p>
            <a:r>
              <a:rPr lang="en-US" dirty="0" smtClean="0"/>
              <a:t>analytical performance, and the present status of glucose biosensors in the clinical practice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solidFill>
                  <a:srgbClr val="00B0F0"/>
                </a:solidFill>
              </a:rPr>
              <a:t>Enzymatic </a:t>
            </a:r>
            <a:r>
              <a:rPr lang="en-US" dirty="0" err="1">
                <a:solidFill>
                  <a:srgbClr val="00B0F0"/>
                </a:solidFill>
              </a:rPr>
              <a:t>amperometric</a:t>
            </a:r>
            <a:r>
              <a:rPr lang="en-US" dirty="0">
                <a:solidFill>
                  <a:srgbClr val="00B0F0"/>
                </a:solidFill>
              </a:rPr>
              <a:t> </a:t>
            </a:r>
            <a:r>
              <a:rPr lang="en-US" dirty="0" smtClean="0">
                <a:solidFill>
                  <a:srgbClr val="00B0F0"/>
                </a:solidFill>
              </a:rPr>
              <a:t>glucose biosensors </a:t>
            </a:r>
            <a:r>
              <a:rPr lang="en-US" dirty="0">
                <a:solidFill>
                  <a:srgbClr val="00B0F0"/>
                </a:solidFill>
              </a:rPr>
              <a:t>are the most common devices commercially available</a:t>
            </a:r>
            <a:r>
              <a:rPr lang="en-US" dirty="0"/>
              <a:t>, and have been widely studied over </a:t>
            </a:r>
            <a:r>
              <a:rPr lang="en-US" dirty="0" smtClean="0"/>
              <a:t>the last </a:t>
            </a:r>
            <a:r>
              <a:rPr lang="en-US" dirty="0"/>
              <a:t>few decades</a:t>
            </a:r>
            <a:r>
              <a:rPr lang="en-US" dirty="0" smtClean="0"/>
              <a:t>.</a:t>
            </a:r>
            <a:endParaRPr lang="en-US" dirty="0"/>
          </a:p>
          <a:p>
            <a:r>
              <a:rPr lang="en-US" dirty="0"/>
              <a:t>Generally, glucose measurements are based on interactions with one of three enzymes</a:t>
            </a:r>
            <a:r>
              <a:rPr lang="en-US" dirty="0" smtClean="0"/>
              <a:t>:</a:t>
            </a:r>
          </a:p>
          <a:p>
            <a:r>
              <a:rPr lang="en-US" dirty="0" smtClean="0"/>
              <a:t> </a:t>
            </a:r>
            <a:r>
              <a:rPr lang="en-US" dirty="0" err="1" smtClean="0"/>
              <a:t>hexokinase</a:t>
            </a:r>
            <a:endParaRPr lang="en-US" dirty="0" smtClean="0"/>
          </a:p>
          <a:p>
            <a:r>
              <a:rPr lang="en-US" dirty="0" smtClean="0"/>
              <a:t>glucose </a:t>
            </a:r>
            <a:r>
              <a:rPr lang="en-US" dirty="0" err="1"/>
              <a:t>oxidase</a:t>
            </a:r>
            <a:r>
              <a:rPr lang="en-US" dirty="0"/>
              <a:t> (</a:t>
            </a:r>
            <a:r>
              <a:rPr lang="en-US" dirty="0" err="1"/>
              <a:t>GOx</a:t>
            </a:r>
            <a:r>
              <a:rPr lang="en-US" dirty="0" smtClean="0"/>
              <a:t>)</a:t>
            </a:r>
          </a:p>
          <a:p>
            <a:pPr>
              <a:buNone/>
            </a:pPr>
            <a:r>
              <a:rPr lang="en-US" dirty="0" smtClean="0"/>
              <a:t>      </a:t>
            </a:r>
            <a:r>
              <a:rPr lang="en-US" dirty="0"/>
              <a:t>glucose-1-dehydrogenase (GDH) </a:t>
            </a:r>
            <a:endParaRPr lang="en-US" dirty="0" smtClean="0"/>
          </a:p>
          <a:p>
            <a:r>
              <a:rPr lang="en-US" dirty="0" smtClean="0">
                <a:solidFill>
                  <a:srgbClr val="00B0F0"/>
                </a:solidFill>
              </a:rPr>
              <a:t>The </a:t>
            </a:r>
            <a:r>
              <a:rPr lang="en-US" dirty="0" err="1" smtClean="0">
                <a:solidFill>
                  <a:srgbClr val="00B0F0"/>
                </a:solidFill>
              </a:rPr>
              <a:t>hexokinase</a:t>
            </a:r>
            <a:r>
              <a:rPr lang="en-US" dirty="0" smtClean="0">
                <a:solidFill>
                  <a:srgbClr val="00B0F0"/>
                </a:solidFill>
              </a:rPr>
              <a:t> assay is the reference method for measuring glucose using </a:t>
            </a:r>
            <a:r>
              <a:rPr lang="en-US" dirty="0" err="1" smtClean="0">
                <a:solidFill>
                  <a:srgbClr val="00B0F0"/>
                </a:solidFill>
              </a:rPr>
              <a:t>spectrophotometry</a:t>
            </a:r>
            <a:r>
              <a:rPr lang="en-US" dirty="0" smtClean="0">
                <a:solidFill>
                  <a:srgbClr val="00B0F0"/>
                </a:solidFill>
              </a:rPr>
              <a:t> in many clinical laboratories</a:t>
            </a:r>
          </a:p>
          <a:p>
            <a:r>
              <a:rPr lang="en-US" dirty="0" smtClean="0">
                <a:solidFill>
                  <a:srgbClr val="7030A0"/>
                </a:solidFill>
              </a:rPr>
              <a:t>Glucose biosensors for SMBG are usually based on the two enzyme families, </a:t>
            </a:r>
            <a:r>
              <a:rPr lang="en-US" dirty="0" err="1" smtClean="0">
                <a:solidFill>
                  <a:srgbClr val="7030A0"/>
                </a:solidFill>
              </a:rPr>
              <a:t>GOx</a:t>
            </a:r>
            <a:r>
              <a:rPr lang="en-US" dirty="0" smtClean="0">
                <a:solidFill>
                  <a:srgbClr val="7030A0"/>
                </a:solidFill>
              </a:rPr>
              <a:t> and GDH.</a:t>
            </a:r>
            <a:endParaRPr lang="en-US" dirty="0">
              <a:solidFill>
                <a:srgbClr val="7030A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i="1" u="sng" dirty="0" smtClean="0"/>
              <a:t>Glucose </a:t>
            </a:r>
            <a:r>
              <a:rPr lang="en-US" i="1" u="sng" dirty="0" err="1" smtClean="0"/>
              <a:t>Oxidase</a:t>
            </a:r>
            <a:r>
              <a:rPr lang="en-US" i="1" u="sng" dirty="0" smtClean="0"/>
              <a:t> </a:t>
            </a:r>
          </a:p>
          <a:p>
            <a:r>
              <a:rPr lang="en-US" sz="2400" dirty="0" smtClean="0"/>
              <a:t>This measurement technique uses glucose </a:t>
            </a:r>
            <a:r>
              <a:rPr lang="en-US" sz="2400" dirty="0" err="1" smtClean="0"/>
              <a:t>oxidase</a:t>
            </a:r>
            <a:r>
              <a:rPr lang="en-US" sz="2400" dirty="0" smtClean="0"/>
              <a:t> (GOX) as a catalyst for oxidation of glucose to </a:t>
            </a:r>
            <a:r>
              <a:rPr lang="en-US" sz="2400" dirty="0" err="1" smtClean="0"/>
              <a:t>gluconic</a:t>
            </a:r>
            <a:r>
              <a:rPr lang="en-US" sz="2400" dirty="0" smtClean="0"/>
              <a:t> acid and hydrogen peroxide;  the amount of hydrogen peroxide produced is proportional to the glucose concentration in the blood sample</a:t>
            </a:r>
            <a:r>
              <a:rPr lang="en-US" dirty="0" smtClean="0"/>
              <a:t>. </a:t>
            </a:r>
          </a:p>
          <a:p>
            <a:endParaRPr lang="en-US" i="1" u="sng" dirty="0" smtClean="0"/>
          </a:p>
        </p:txBody>
      </p:sp>
      <p:sp>
        <p:nvSpPr>
          <p:cNvPr id="5" name="TextBox 4"/>
          <p:cNvSpPr txBox="1"/>
          <p:nvPr/>
        </p:nvSpPr>
        <p:spPr>
          <a:xfrm>
            <a:off x="2362200" y="6477000"/>
            <a:ext cx="4781630" cy="369332"/>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endParaRPr lang="en-US" dirty="0"/>
          </a:p>
        </p:txBody>
      </p:sp>
      <p:pic>
        <p:nvPicPr>
          <p:cNvPr id="6" name="Picture 2"/>
          <p:cNvPicPr>
            <a:picLocks noChangeAspect="1" noChangeArrowheads="1"/>
          </p:cNvPicPr>
          <p:nvPr/>
        </p:nvPicPr>
        <p:blipFill>
          <a:blip r:embed="rId2"/>
          <a:srcRect l="20656" t="18520" r="7404" b="41073"/>
          <a:stretch>
            <a:fillRect/>
          </a:stretch>
        </p:blipFill>
        <p:spPr bwMode="auto">
          <a:xfrm>
            <a:off x="762000" y="4191000"/>
            <a:ext cx="7696200" cy="22860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l="43924" t="37500" r="33894" b="31250"/>
          <a:stretch>
            <a:fillRect/>
          </a:stretch>
        </p:blipFill>
        <p:spPr bwMode="auto">
          <a:xfrm>
            <a:off x="4495800" y="228600"/>
            <a:ext cx="33528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change in the hydrogen peroxide concentration can be measured by using a color change as an indicator using a </a:t>
            </a:r>
            <a:r>
              <a:rPr lang="en-US" dirty="0" smtClean="0">
                <a:solidFill>
                  <a:srgbClr val="0070C0"/>
                </a:solidFill>
              </a:rPr>
              <a:t>photometric technique </a:t>
            </a:r>
            <a:r>
              <a:rPr lang="en-US" dirty="0" smtClean="0"/>
              <a:t>or in newer devices, which rely on the production of an electrical current (</a:t>
            </a:r>
            <a:r>
              <a:rPr lang="en-US" dirty="0" err="1" smtClean="0">
                <a:solidFill>
                  <a:srgbClr val="0070C0"/>
                </a:solidFill>
              </a:rPr>
              <a:t>amperometric</a:t>
            </a:r>
            <a:r>
              <a:rPr lang="en-US" dirty="0" smtClean="0">
                <a:solidFill>
                  <a:srgbClr val="0070C0"/>
                </a:solidFill>
              </a:rPr>
              <a:t> technique</a:t>
            </a:r>
            <a:r>
              <a:rPr lang="en-US" dirty="0" smtClean="0"/>
              <a: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u="sng" dirty="0" smtClean="0"/>
              <a:t>Glucose-1-dehydrogenase </a:t>
            </a:r>
          </a:p>
          <a:p>
            <a:r>
              <a:rPr lang="en-US" sz="2400" dirty="0" smtClean="0"/>
              <a:t>This measurement technique uses glucose-1-dehydrogenase (GDH) to convert glucose to </a:t>
            </a:r>
            <a:r>
              <a:rPr lang="en-US" sz="2400" dirty="0" err="1" smtClean="0"/>
              <a:t>gluconolactone</a:t>
            </a:r>
            <a:r>
              <a:rPr lang="en-US" sz="2400" dirty="0" smtClean="0"/>
              <a:t> with older devices using a coenzyme to convert </a:t>
            </a:r>
            <a:r>
              <a:rPr lang="en-US" sz="2400" dirty="0" err="1" smtClean="0"/>
              <a:t>nicotinamide</a:t>
            </a:r>
            <a:r>
              <a:rPr lang="en-US" sz="2400" dirty="0" smtClean="0"/>
              <a:t> adenine </a:t>
            </a:r>
            <a:r>
              <a:rPr lang="en-US" sz="2400" dirty="0" err="1" smtClean="0"/>
              <a:t>dinucleotide</a:t>
            </a:r>
            <a:r>
              <a:rPr lang="en-US" sz="2400" dirty="0" smtClean="0"/>
              <a:t> (NAD) to NADH (reduced form of NAD).</a:t>
            </a:r>
          </a:p>
          <a:p>
            <a:r>
              <a:rPr lang="en-US" dirty="0" smtClean="0"/>
              <a:t> </a:t>
            </a:r>
            <a:endParaRPr lang="en-US" dirty="0"/>
          </a:p>
        </p:txBody>
      </p:sp>
      <p:sp>
        <p:nvSpPr>
          <p:cNvPr id="4" name="TextBox 3"/>
          <p:cNvSpPr txBox="1"/>
          <p:nvPr/>
        </p:nvSpPr>
        <p:spPr>
          <a:xfrm>
            <a:off x="2057400" y="6248400"/>
            <a:ext cx="4781630" cy="369332"/>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endParaRPr lang="en-US" dirty="0"/>
          </a:p>
        </p:txBody>
      </p:sp>
      <p:pic>
        <p:nvPicPr>
          <p:cNvPr id="6" name="Picture 3"/>
          <p:cNvPicPr>
            <a:picLocks noChangeAspect="1" noChangeArrowheads="1"/>
          </p:cNvPicPr>
          <p:nvPr/>
        </p:nvPicPr>
        <p:blipFill>
          <a:blip r:embed="rId2"/>
          <a:srcRect l="33602" t="66667" r="19546" b="19791"/>
          <a:stretch>
            <a:fillRect/>
          </a:stretch>
        </p:blipFill>
        <p:spPr bwMode="auto">
          <a:xfrm>
            <a:off x="2819400" y="4648200"/>
            <a:ext cx="4876800" cy="1143000"/>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B0F0"/>
                </a:solidFill>
              </a:rPr>
              <a:t>The NADH concentration is measured and is proportional to the BG concentration</a:t>
            </a:r>
            <a:r>
              <a:rPr lang="en-US" dirty="0" smtClean="0"/>
              <a:t>. The NADH concentration can be measured using a photometric or </a:t>
            </a:r>
            <a:r>
              <a:rPr lang="en-US" dirty="0" err="1" smtClean="0"/>
              <a:t>amperometric</a:t>
            </a:r>
            <a:r>
              <a:rPr lang="en-US" dirty="0" smtClean="0"/>
              <a:t> technique</a:t>
            </a:r>
            <a:endParaRPr lang="en-US" dirty="0"/>
          </a:p>
        </p:txBody>
      </p:sp>
      <p:sp>
        <p:nvSpPr>
          <p:cNvPr id="4" name="TextBox 3"/>
          <p:cNvSpPr txBox="1"/>
          <p:nvPr/>
        </p:nvSpPr>
        <p:spPr>
          <a:xfrm>
            <a:off x="2667000" y="6400800"/>
            <a:ext cx="4781630" cy="646331"/>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Self-Monitoring of Blood Glucose</a:t>
            </a:r>
            <a:endParaRPr lang="en-US" dirty="0"/>
          </a:p>
        </p:txBody>
      </p:sp>
      <p:sp>
        <p:nvSpPr>
          <p:cNvPr id="3" name="Subtitle 2"/>
          <p:cNvSpPr>
            <a:spLocks noGrp="1"/>
          </p:cNvSpPr>
          <p:nvPr>
            <p:ph type="subTitle" idx="1"/>
          </p:nvPr>
        </p:nvSpPr>
        <p:spPr/>
        <p:txBody>
          <a:bodyPr>
            <a:normAutofit fontScale="25000" lnSpcReduction="20000"/>
          </a:bodyPr>
          <a:lstStyle/>
          <a:p>
            <a:r>
              <a:rPr lang="en-US" sz="11200" b="1" dirty="0" err="1" smtClean="0"/>
              <a:t>Bita</a:t>
            </a:r>
            <a:r>
              <a:rPr lang="en-US" sz="11200" b="1" dirty="0" smtClean="0"/>
              <a:t> </a:t>
            </a:r>
            <a:r>
              <a:rPr lang="en-US" sz="11200" b="1" dirty="0" err="1" smtClean="0"/>
              <a:t>mirzaei</a:t>
            </a:r>
            <a:r>
              <a:rPr lang="en-US" sz="11200" b="1" dirty="0" smtClean="0"/>
              <a:t> MD</a:t>
            </a:r>
          </a:p>
          <a:p>
            <a:pPr marL="109728"/>
            <a:r>
              <a:rPr lang="en-US" sz="9600" dirty="0" smtClean="0">
                <a:solidFill>
                  <a:schemeClr val="tx1"/>
                </a:solidFill>
              </a:rPr>
              <a:t>Endocrine Fellow</a:t>
            </a:r>
          </a:p>
          <a:p>
            <a:pPr marL="109728"/>
            <a:r>
              <a:rPr lang="en-US" sz="9600" dirty="0" err="1" smtClean="0">
                <a:solidFill>
                  <a:schemeClr val="tx1"/>
                </a:solidFill>
              </a:rPr>
              <a:t>Shahid</a:t>
            </a:r>
            <a:r>
              <a:rPr lang="en-US" sz="9600" dirty="0" smtClean="0">
                <a:solidFill>
                  <a:schemeClr val="tx1"/>
                </a:solidFill>
              </a:rPr>
              <a:t> </a:t>
            </a:r>
            <a:r>
              <a:rPr lang="en-US" sz="9600" dirty="0" err="1" smtClean="0">
                <a:solidFill>
                  <a:schemeClr val="tx1"/>
                </a:solidFill>
              </a:rPr>
              <a:t>Beheshti</a:t>
            </a:r>
            <a:r>
              <a:rPr lang="en-US" sz="9600" dirty="0" smtClean="0">
                <a:solidFill>
                  <a:schemeClr val="tx1"/>
                </a:solidFill>
              </a:rPr>
              <a:t> University Of Medical Science </a:t>
            </a:r>
          </a:p>
          <a:p>
            <a:pPr marL="109728"/>
            <a:r>
              <a:rPr lang="en-US" sz="9600" dirty="0" smtClean="0">
                <a:solidFill>
                  <a:schemeClr val="tx1"/>
                </a:solidFill>
              </a:rPr>
              <a:t>2015 October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r>
              <a:rPr lang="en-US" dirty="0" smtClean="0">
                <a:solidFill>
                  <a:srgbClr val="0070C0"/>
                </a:solidFill>
              </a:rPr>
              <a:t>Newer POCGMDs use the coenzyme </a:t>
            </a:r>
            <a:r>
              <a:rPr lang="en-US" dirty="0" err="1" smtClean="0">
                <a:solidFill>
                  <a:srgbClr val="0070C0"/>
                </a:solidFill>
              </a:rPr>
              <a:t>pyrroloquinoline</a:t>
            </a:r>
            <a:r>
              <a:rPr lang="en-US" dirty="0" smtClean="0">
                <a:solidFill>
                  <a:srgbClr val="0070C0"/>
                </a:solidFill>
              </a:rPr>
              <a:t> </a:t>
            </a:r>
            <a:r>
              <a:rPr lang="en-US" dirty="0" err="1" smtClean="0">
                <a:solidFill>
                  <a:srgbClr val="0070C0"/>
                </a:solidFill>
              </a:rPr>
              <a:t>quinone</a:t>
            </a:r>
            <a:r>
              <a:rPr lang="en-US" dirty="0" smtClean="0">
                <a:solidFill>
                  <a:srgbClr val="0070C0"/>
                </a:solidFill>
              </a:rPr>
              <a:t> (PQQ</a:t>
            </a:r>
            <a:r>
              <a:rPr lang="en-US" dirty="0" smtClean="0"/>
              <a:t>) because of less sensitivity to ambient oxygen and electrochemical interference.</a:t>
            </a:r>
          </a:p>
          <a:p>
            <a:pPr>
              <a:buNone/>
            </a:pPr>
            <a:r>
              <a:rPr lang="en-US" dirty="0" smtClean="0"/>
              <a:t> </a:t>
            </a:r>
            <a:endParaRPr lang="en-US" dirty="0"/>
          </a:p>
        </p:txBody>
      </p:sp>
      <p:sp>
        <p:nvSpPr>
          <p:cNvPr id="4" name="TextBox 3"/>
          <p:cNvSpPr txBox="1"/>
          <p:nvPr/>
        </p:nvSpPr>
        <p:spPr>
          <a:xfrm>
            <a:off x="3886200" y="5943600"/>
            <a:ext cx="4781630" cy="646331"/>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p>
          <a:p>
            <a:endParaRPr lang="en-US" dirty="0"/>
          </a:p>
        </p:txBody>
      </p:sp>
      <p:pic>
        <p:nvPicPr>
          <p:cNvPr id="5" name="Picture 2"/>
          <p:cNvPicPr>
            <a:picLocks noChangeAspect="1" noChangeArrowheads="1"/>
          </p:cNvPicPr>
          <p:nvPr/>
        </p:nvPicPr>
        <p:blipFill>
          <a:blip r:embed="rId2"/>
          <a:srcRect l="27282" t="87548" r="10244" b="7401"/>
          <a:stretch>
            <a:fillRect/>
          </a:stretch>
        </p:blipFill>
        <p:spPr bwMode="auto">
          <a:xfrm>
            <a:off x="1676400" y="3810000"/>
            <a:ext cx="6858000" cy="762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B0F0"/>
                </a:solidFill>
              </a:rPr>
              <a:t>the </a:t>
            </a:r>
            <a:r>
              <a:rPr lang="en-US" dirty="0" err="1" smtClean="0">
                <a:solidFill>
                  <a:srgbClr val="00B0F0"/>
                </a:solidFill>
              </a:rPr>
              <a:t>hexokinase</a:t>
            </a:r>
            <a:r>
              <a:rPr lang="en-US" dirty="0" smtClean="0">
                <a:solidFill>
                  <a:srgbClr val="00B0F0"/>
                </a:solidFill>
              </a:rPr>
              <a:t> assay is the reference method for measuring glucose using </a:t>
            </a:r>
            <a:r>
              <a:rPr lang="en-US" dirty="0" err="1" smtClean="0">
                <a:solidFill>
                  <a:srgbClr val="00B0F0"/>
                </a:solidFill>
              </a:rPr>
              <a:t>spectrophotometry</a:t>
            </a:r>
            <a:r>
              <a:rPr lang="en-US" dirty="0" smtClean="0">
                <a:solidFill>
                  <a:srgbClr val="00B0F0"/>
                </a:solidFill>
              </a:rPr>
              <a:t> in many clinical laboratories</a:t>
            </a:r>
            <a:endParaRPr lang="en-US" dirty="0" smtClean="0"/>
          </a:p>
          <a:p>
            <a:endParaRPr lang="en-US" dirty="0" smtClean="0"/>
          </a:p>
          <a:p>
            <a:r>
              <a:rPr lang="en-US" dirty="0" smtClean="0"/>
              <a:t>The YSI (Yellow Springs Instruments, Yellow Springs, OH) has been used in many studies as a glucose reference. </a:t>
            </a:r>
          </a:p>
          <a:p>
            <a:r>
              <a:rPr lang="en-US" sz="2400" dirty="0" smtClean="0"/>
              <a:t>The YSI uses GOX to measure the hydrogen peroxide produced with an </a:t>
            </a:r>
            <a:r>
              <a:rPr lang="en-US" sz="2400" dirty="0" err="1" smtClean="0"/>
              <a:t>amperometric</a:t>
            </a:r>
            <a:r>
              <a:rPr lang="en-US" sz="2400" dirty="0" smtClean="0"/>
              <a:t> technique</a:t>
            </a:r>
            <a:r>
              <a:rPr lang="en-US" dirty="0" smtClean="0"/>
              <a:t>. </a:t>
            </a:r>
          </a:p>
          <a:p>
            <a:pPr>
              <a:buNone/>
            </a:pPr>
            <a:endParaRPr lang="en-US" dirty="0" smtClean="0"/>
          </a:p>
          <a:p>
            <a:r>
              <a:rPr lang="en-US" dirty="0" smtClean="0"/>
              <a:t> Rarely</a:t>
            </a:r>
            <a:r>
              <a:rPr lang="en-US" dirty="0" smtClean="0">
                <a:solidFill>
                  <a:srgbClr val="00B0F0"/>
                </a:solidFill>
              </a:rPr>
              <a:t>, a radioactive labeled isotope </a:t>
            </a:r>
            <a:r>
              <a:rPr lang="en-US" dirty="0" smtClean="0"/>
              <a:t>assay is used for instrument validation. </a:t>
            </a:r>
            <a:endParaRPr lang="en-US" dirty="0"/>
          </a:p>
        </p:txBody>
      </p:sp>
      <p:sp>
        <p:nvSpPr>
          <p:cNvPr id="4" name="TextBox 3"/>
          <p:cNvSpPr txBox="1"/>
          <p:nvPr/>
        </p:nvSpPr>
        <p:spPr>
          <a:xfrm>
            <a:off x="2286000" y="6400800"/>
            <a:ext cx="4602094" cy="369332"/>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Introduction</a:t>
            </a:r>
          </a:p>
          <a:p>
            <a:r>
              <a:rPr lang="en-US" dirty="0" smtClean="0"/>
              <a:t>History(brief)</a:t>
            </a:r>
          </a:p>
          <a:p>
            <a:r>
              <a:rPr lang="en-US" dirty="0" smtClean="0"/>
              <a:t>SMBG TECHNIQUE( basic principles </a:t>
            </a:r>
            <a:r>
              <a:rPr lang="en-US" dirty="0" smtClean="0">
                <a:solidFill>
                  <a:srgbClr val="002060"/>
                </a:solidFill>
              </a:rPr>
              <a:t>)</a:t>
            </a:r>
          </a:p>
          <a:p>
            <a:r>
              <a:rPr lang="en-US" dirty="0" smtClean="0">
                <a:solidFill>
                  <a:srgbClr val="FFC000"/>
                </a:solidFill>
              </a:rPr>
              <a:t>The accuracy and limitations of current point-of-care glucose monitoring devices (POCGMDs).</a:t>
            </a:r>
          </a:p>
          <a:p>
            <a:r>
              <a:rPr lang="en-US" dirty="0" smtClean="0"/>
              <a:t>the present status of glucose biosensors in the clinical practice </a:t>
            </a:r>
          </a:p>
          <a:p>
            <a:r>
              <a:rPr lang="en-US" dirty="0" smtClean="0"/>
              <a:t>SMBG in type 2 diabetes (SYSTEMATIC REVIEW)</a:t>
            </a:r>
          </a:p>
          <a:p>
            <a:r>
              <a:rPr lang="en-US" dirty="0" smtClean="0"/>
              <a:t>Recommendation</a:t>
            </a:r>
          </a:p>
          <a:p>
            <a:r>
              <a:rPr lang="en-US" dirty="0" smtClean="0"/>
              <a:t> and Guideline</a:t>
            </a:r>
          </a:p>
          <a:p>
            <a:r>
              <a:rPr lang="en-US" dirty="0" smtClean="0"/>
              <a:t>Conclusion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 </a:t>
            </a:r>
            <a:r>
              <a:rPr lang="en-US" b="1" dirty="0" smtClean="0"/>
              <a:t>Measuring Accuracy</a:t>
            </a:r>
          </a:p>
          <a:p>
            <a:r>
              <a:rPr lang="en-US" dirty="0" smtClean="0"/>
              <a:t>Accuracy of a blood glucose meter is a measure of how closely the average of a series of values reflects the reference value.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 few years ago, the International Standards Organization (ISO), in conjunction with international regulatory authorities, health care providers, and device manufacturers in many countries, established a standard for evaluating the accuracy of blood glucose meters </a:t>
            </a:r>
            <a:r>
              <a:rPr lang="en-US" dirty="0" smtClean="0">
                <a:solidFill>
                  <a:srgbClr val="00B0F0"/>
                </a:solidFill>
              </a:rPr>
              <a:t>Called ISO 15197.</a:t>
            </a: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existing data indicate that accuracy of GM correlates with increased patient confidence in using GM devices, resulting in better adherence, more confident insulin adjustments, and improved quality of life.</a:t>
            </a:r>
          </a:p>
          <a:p>
            <a:r>
              <a:rPr lang="en-US" dirty="0" smtClean="0"/>
              <a:t>The participant experts identified </a:t>
            </a:r>
            <a:r>
              <a:rPr lang="en-US" dirty="0" smtClean="0">
                <a:solidFill>
                  <a:srgbClr val="00B0F0"/>
                </a:solidFill>
              </a:rPr>
              <a:t>the 2013 ISO standards</a:t>
            </a:r>
            <a:r>
              <a:rPr lang="en-US" dirty="0" smtClean="0"/>
              <a:t> for accuracy, precision, and bias, </a:t>
            </a:r>
          </a:p>
          <a:p>
            <a:r>
              <a:rPr lang="en-US" dirty="0" smtClean="0"/>
              <a:t>with the realization that the standard applied at low glucose levels may need to be more stringent to avoid clinically inappropriate decisions.</a:t>
            </a:r>
          </a:p>
        </p:txBody>
      </p:sp>
      <p:sp>
        <p:nvSpPr>
          <p:cNvPr id="4" name="TextBox 3"/>
          <p:cNvSpPr txBox="1"/>
          <p:nvPr/>
        </p:nvSpPr>
        <p:spPr>
          <a:xfrm>
            <a:off x="2667001" y="6400800"/>
            <a:ext cx="6477000" cy="646331"/>
          </a:xfrm>
          <a:prstGeom prst="rect">
            <a:avLst/>
          </a:prstGeom>
          <a:noFill/>
        </p:spPr>
        <p:txBody>
          <a:bodyPr wrap="squar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1987, ADA recommended that the acceptable error for POCGMDs from all sources (user, analytical, etc</a:t>
            </a:r>
            <a:r>
              <a:rPr lang="en-US" dirty="0" smtClean="0">
                <a:solidFill>
                  <a:srgbClr val="00B0F0"/>
                </a:solidFill>
              </a:rPr>
              <a:t>.) should be less than 10% </a:t>
            </a:r>
            <a:r>
              <a:rPr lang="en-US" dirty="0" smtClean="0"/>
              <a:t>for glucoses ranging from 30 to 400 mg/dl at all times</a:t>
            </a:r>
          </a:p>
          <a:p>
            <a:r>
              <a:rPr lang="en-US" dirty="0" smtClean="0"/>
              <a:t>The ADA decreased the maximum allowable analytical error to</a:t>
            </a:r>
            <a:r>
              <a:rPr lang="en-US" dirty="0" smtClean="0">
                <a:solidFill>
                  <a:srgbClr val="00B0F0"/>
                </a:solidFill>
              </a:rPr>
              <a:t> &lt;5% in 1996.</a:t>
            </a:r>
          </a:p>
          <a:p>
            <a:endParaRPr lang="en-US" dirty="0"/>
          </a:p>
        </p:txBody>
      </p:sp>
      <p:sp>
        <p:nvSpPr>
          <p:cNvPr id="4" name="TextBox 3"/>
          <p:cNvSpPr txBox="1"/>
          <p:nvPr/>
        </p:nvSpPr>
        <p:spPr>
          <a:xfrm>
            <a:off x="3886200" y="5943600"/>
            <a:ext cx="4602094" cy="646331"/>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50946" t="45458" r="17026" b="9084"/>
          <a:stretch>
            <a:fillRect/>
          </a:stretch>
        </p:blipFill>
        <p:spPr bwMode="auto">
          <a:xfrm>
            <a:off x="609600" y="381000"/>
            <a:ext cx="8077200" cy="6096000"/>
          </a:xfrm>
          <a:prstGeom prst="rect">
            <a:avLst/>
          </a:prstGeom>
          <a:noFill/>
          <a:ln w="9525">
            <a:noFill/>
            <a:miter lim="800000"/>
            <a:headEnd/>
            <a:tailEnd/>
          </a:ln>
          <a:effectLst/>
        </p:spPr>
      </p:pic>
      <p:sp>
        <p:nvSpPr>
          <p:cNvPr id="4" name="TextBox 3"/>
          <p:cNvSpPr txBox="1"/>
          <p:nvPr/>
        </p:nvSpPr>
        <p:spPr>
          <a:xfrm>
            <a:off x="1524000" y="6858000"/>
            <a:ext cx="4602094" cy="369332"/>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smtClean="0"/>
              <a:t>Clarke and colleagues developed the error grid to evaluate the accuracy of the clinical decision-making based on the measured glucose value.</a:t>
            </a:r>
            <a:r>
              <a:rPr lang="en-US" dirty="0" smtClean="0"/>
              <a:t/>
            </a:r>
            <a:br>
              <a:rPr lang="en-US" dirty="0" smtClean="0"/>
            </a:br>
            <a:endParaRPr lang="en-US" dirty="0"/>
          </a:p>
        </p:txBody>
      </p:sp>
      <p:sp>
        <p:nvSpPr>
          <p:cNvPr id="4" name="Rectangle 3"/>
          <p:cNvSpPr/>
          <p:nvPr/>
        </p:nvSpPr>
        <p:spPr>
          <a:xfrm>
            <a:off x="1828800" y="4038600"/>
            <a:ext cx="6096000" cy="646331"/>
          </a:xfrm>
          <a:prstGeom prst="rect">
            <a:avLst/>
          </a:prstGeom>
        </p:spPr>
        <p:txBody>
          <a:bodyPr wrap="square">
            <a:spAutoFit/>
          </a:bodyPr>
          <a:lstStyle/>
          <a:p>
            <a:r>
              <a:rPr lang="en-US" b="1" dirty="0" smtClean="0"/>
              <a:t>  To asses analytical error :Clarke error grid the results in</a:t>
            </a:r>
            <a:r>
              <a:rPr lang="en-US" b="1" dirty="0" smtClean="0">
                <a:solidFill>
                  <a:srgbClr val="00B0F0"/>
                </a:solidFill>
              </a:rPr>
              <a:t> zone A (acceptable result) and zone D (dangerous result).</a:t>
            </a:r>
          </a:p>
        </p:txBody>
      </p:sp>
      <p:sp>
        <p:nvSpPr>
          <p:cNvPr id="5" name="Rectangle 4"/>
          <p:cNvSpPr/>
          <p:nvPr/>
        </p:nvSpPr>
        <p:spPr>
          <a:xfrm>
            <a:off x="1143000" y="4876800"/>
            <a:ext cx="7162800" cy="1477328"/>
          </a:xfrm>
          <a:prstGeom prst="rect">
            <a:avLst/>
          </a:prstGeom>
        </p:spPr>
        <p:txBody>
          <a:bodyPr wrap="square">
            <a:spAutoFit/>
          </a:bodyPr>
          <a:lstStyle/>
          <a:p>
            <a:r>
              <a:rPr lang="en-US" b="1" dirty="0" smtClean="0"/>
              <a:t>The grids define several zones: zone A, points with no clinical implication because of clinically accurate measurement; zone B, points still lead to accurate clinical decisions zone C, misinterpretation of </a:t>
            </a:r>
            <a:r>
              <a:rPr lang="en-US" b="1" dirty="0" err="1" smtClean="0"/>
              <a:t>euglycemia</a:t>
            </a:r>
            <a:r>
              <a:rPr lang="en-US" b="1" dirty="0" smtClean="0"/>
              <a:t> as hyper- or hypoglycemia; and zone D/E, points lead to overestimation of hypo-</a:t>
            </a:r>
            <a:r>
              <a:rPr lang="en-US" b="1" dirty="0" err="1" smtClean="0"/>
              <a:t>glycemia</a:t>
            </a:r>
            <a:r>
              <a:rPr lang="en-US" b="1" dirty="0" smtClean="0"/>
              <a:t> or underestimation of hyperglycemia.; </a:t>
            </a:r>
            <a:endParaRPr lang="en-US" b="1" dirty="0"/>
          </a:p>
        </p:txBody>
      </p:sp>
      <p:pic>
        <p:nvPicPr>
          <p:cNvPr id="7" name="Picture 2"/>
          <p:cNvPicPr>
            <a:picLocks noGrp="1" noChangeAspect="1" noChangeArrowheads="1"/>
          </p:cNvPicPr>
          <p:nvPr>
            <p:ph idx="1"/>
          </p:nvPr>
        </p:nvPicPr>
        <p:blipFill>
          <a:blip r:embed="rId2"/>
          <a:srcRect l="15923" t="10102" r="15923" b="7401"/>
          <a:stretch>
            <a:fillRect/>
          </a:stretch>
        </p:blipFill>
        <p:spPr bwMode="auto">
          <a:xfrm>
            <a:off x="1246755" y="1219199"/>
            <a:ext cx="6650490" cy="3429001"/>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46237"/>
            <a:ext cx="8229600" cy="4525963"/>
          </a:xfrm>
        </p:spPr>
        <p:txBody>
          <a:bodyPr>
            <a:normAutofit/>
          </a:bodyPr>
          <a:lstStyle/>
          <a:p>
            <a:r>
              <a:rPr lang="en-US" b="1" dirty="0" smtClean="0"/>
              <a:t>Although the error grids of Clarke and </a:t>
            </a:r>
            <a:r>
              <a:rPr lang="en-US" b="1" dirty="0" err="1" smtClean="0"/>
              <a:t>Parkes</a:t>
            </a:r>
            <a:r>
              <a:rPr lang="en-US" b="1" dirty="0" smtClean="0"/>
              <a:t> have been used to explore the clinical accuracy and implications of POCGMDs, organizations responsible for establishing standards have yet to adopt this approach. </a:t>
            </a:r>
            <a:r>
              <a:rPr lang="en-US" b="1" dirty="0" smtClean="0">
                <a:solidFill>
                  <a:srgbClr val="0070C0"/>
                </a:solidFill>
              </a:rPr>
              <a:t>The FDA commonly uses error grids in the approval process for a POCGMD. </a:t>
            </a:r>
            <a:endParaRPr lang="en-US"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Introduction</a:t>
            </a:r>
          </a:p>
          <a:p>
            <a:r>
              <a:rPr lang="en-US" dirty="0" smtClean="0"/>
              <a:t>History(brief)</a:t>
            </a:r>
          </a:p>
          <a:p>
            <a:r>
              <a:rPr lang="en-US" dirty="0" smtClean="0"/>
              <a:t>SMBG Techniques ( basic principles )</a:t>
            </a:r>
          </a:p>
          <a:p>
            <a:r>
              <a:rPr lang="en-US" dirty="0" smtClean="0"/>
              <a:t>the accuracy and limitations of current point-of-care glucose monitoring devices (POCGMDs).</a:t>
            </a:r>
          </a:p>
          <a:p>
            <a:r>
              <a:rPr lang="en-US" dirty="0" smtClean="0"/>
              <a:t>the present status of glucose biosensors in the clinical practice </a:t>
            </a:r>
          </a:p>
          <a:p>
            <a:r>
              <a:rPr lang="en-US" dirty="0" smtClean="0"/>
              <a:t>SMBG in type 2 diabetes (systematic review)</a:t>
            </a:r>
          </a:p>
          <a:p>
            <a:r>
              <a:rPr lang="en-US" dirty="0" smtClean="0"/>
              <a:t>Recommendation and Guideline</a:t>
            </a:r>
          </a:p>
          <a:p>
            <a:r>
              <a:rPr lang="en-US" dirty="0" smtClean="0"/>
              <a:t>Conclusion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Tx/>
              <a:buNone/>
            </a:pPr>
            <a:r>
              <a:rPr lang="en-US" dirty="0" smtClean="0"/>
              <a:t>The inaccuracy of glucose monitoring systems comes from 4 sources: </a:t>
            </a:r>
          </a:p>
          <a:p>
            <a:pPr>
              <a:buNone/>
            </a:pPr>
            <a:r>
              <a:rPr lang="en-US" b="1" dirty="0" smtClean="0">
                <a:solidFill>
                  <a:srgbClr val="FF6600"/>
                </a:solidFill>
              </a:rPr>
              <a:t>   </a:t>
            </a:r>
            <a:r>
              <a:rPr lang="en-US" b="1" dirty="0" smtClean="0">
                <a:solidFill>
                  <a:srgbClr val="00B0F0"/>
                </a:solidFill>
              </a:rPr>
              <a:t>Patient factors </a:t>
            </a:r>
          </a:p>
          <a:p>
            <a:pPr>
              <a:buNone/>
            </a:pPr>
            <a:r>
              <a:rPr lang="en-US" b="1" dirty="0" smtClean="0">
                <a:solidFill>
                  <a:srgbClr val="A50021"/>
                </a:solidFill>
              </a:rPr>
              <a:t>   </a:t>
            </a:r>
            <a:r>
              <a:rPr lang="en-US" b="1" dirty="0" smtClean="0">
                <a:solidFill>
                  <a:srgbClr val="0070C0"/>
                </a:solidFill>
              </a:rPr>
              <a:t>Physical factors</a:t>
            </a:r>
          </a:p>
          <a:p>
            <a:pPr>
              <a:buNone/>
            </a:pPr>
            <a:r>
              <a:rPr lang="en-US" b="1" dirty="0" smtClean="0">
                <a:solidFill>
                  <a:srgbClr val="00B0F0"/>
                </a:solidFill>
              </a:rPr>
              <a:t>   Strips factors </a:t>
            </a:r>
          </a:p>
          <a:p>
            <a:pPr>
              <a:buNone/>
            </a:pPr>
            <a:r>
              <a:rPr lang="en-US" b="1" dirty="0" smtClean="0">
                <a:solidFill>
                  <a:srgbClr val="CC0099"/>
                </a:solidFill>
              </a:rPr>
              <a:t>   </a:t>
            </a:r>
            <a:r>
              <a:rPr lang="en-US" b="1" dirty="0" smtClean="0">
                <a:solidFill>
                  <a:srgbClr val="002060"/>
                </a:solidFill>
              </a:rPr>
              <a:t>Pharmacological factors.</a:t>
            </a:r>
          </a:p>
          <a:p>
            <a:endParaRPr lang="en-US" dirty="0"/>
          </a:p>
        </p:txBody>
      </p:sp>
      <p:sp>
        <p:nvSpPr>
          <p:cNvPr id="4" name="TextBox 3"/>
          <p:cNvSpPr txBox="1"/>
          <p:nvPr/>
        </p:nvSpPr>
        <p:spPr>
          <a:xfrm>
            <a:off x="2895600" y="5943600"/>
            <a:ext cx="4477251" cy="369332"/>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3, Issue 4, July 2009</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SOURCES OF ERROR IN SMBG:</a:t>
            </a:r>
          </a:p>
          <a:p>
            <a:r>
              <a:rPr lang="en-US" b="1" dirty="0" smtClean="0"/>
              <a:t>Operator :</a:t>
            </a:r>
          </a:p>
          <a:p>
            <a:r>
              <a:rPr lang="en-US" dirty="0" smtClean="0"/>
              <a:t> Errors in self monitoring of blood glucose (SMBG) </a:t>
            </a:r>
            <a:r>
              <a:rPr lang="en-US" dirty="0" smtClean="0">
                <a:solidFill>
                  <a:srgbClr val="00B0F0"/>
                </a:solidFill>
              </a:rPr>
              <a:t>are most frequently attributed to operator error:</a:t>
            </a:r>
          </a:p>
          <a:p>
            <a:r>
              <a:rPr lang="en-US" dirty="0" smtClean="0"/>
              <a:t> Problems arise from: failure to use test strips appropriate to the meters, calibrate the meter correctly, dirty meters, inadequate hand washing, or improper storage of the test strips .</a:t>
            </a:r>
          </a:p>
          <a:p>
            <a:r>
              <a:rPr lang="en-US" b="1" dirty="0" smtClean="0">
                <a:solidFill>
                  <a:srgbClr val="00B0F0"/>
                </a:solidFill>
              </a:rPr>
              <a:t> Recommendation:</a:t>
            </a:r>
          </a:p>
          <a:p>
            <a:r>
              <a:rPr lang="en-US" dirty="0" smtClean="0"/>
              <a:t>The glucose meter and strips should be brought in for clinic visits. The patient's method of testing should be observed periodically and any technical mistakes corrected. </a:t>
            </a:r>
          </a:p>
          <a:p>
            <a:r>
              <a:rPr lang="en-US" dirty="0" smtClean="0"/>
              <a:t>Patients should be queried regarding storage of strips.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71438"/>
            <a:ext cx="8218488" cy="1143000"/>
          </a:xfrm>
        </p:spPr>
        <p:txBody>
          <a:bodyPr/>
          <a:lstStyle/>
          <a:p>
            <a:r>
              <a:rPr lang="en-US" smtClean="0"/>
              <a:t>Not Hand washing</a:t>
            </a:r>
            <a:endParaRPr lang="en-US" smtClean="0">
              <a:solidFill>
                <a:srgbClr val="FF6600"/>
              </a:solidFill>
            </a:endParaRPr>
          </a:p>
        </p:txBody>
      </p:sp>
      <p:sp>
        <p:nvSpPr>
          <p:cNvPr id="75779" name="Content Placeholder 2"/>
          <p:cNvSpPr>
            <a:spLocks noGrp="1"/>
          </p:cNvSpPr>
          <p:nvPr>
            <p:ph idx="1"/>
          </p:nvPr>
        </p:nvSpPr>
        <p:spPr>
          <a:xfrm>
            <a:off x="0" y="1357313"/>
            <a:ext cx="9358313" cy="5143500"/>
          </a:xfrm>
        </p:spPr>
        <p:txBody>
          <a:bodyPr>
            <a:normAutofit/>
          </a:bodyPr>
          <a:lstStyle/>
          <a:p>
            <a:r>
              <a:rPr lang="en-US" dirty="0" smtClean="0"/>
              <a:t>Hand washing has always been a problem, but now, with </a:t>
            </a:r>
            <a:r>
              <a:rPr lang="en-US" dirty="0" err="1" smtClean="0"/>
              <a:t>microsample</a:t>
            </a:r>
            <a:r>
              <a:rPr lang="en-US" dirty="0" smtClean="0"/>
              <a:t> meters, the smallest amount of contaminant can significantly raise the blood glucose.</a:t>
            </a:r>
          </a:p>
          <a:p>
            <a:endParaRPr lang="en-US" dirty="0" smtClean="0"/>
          </a:p>
          <a:p>
            <a:r>
              <a:rPr lang="en-US" dirty="0" smtClean="0"/>
              <a:t>Smallest amount of contaminant </a:t>
            </a:r>
            <a:r>
              <a:rPr lang="en-US" dirty="0" smtClean="0">
                <a:latin typeface="Adobe Ming Std L" pitchFamily="18" charset="-128"/>
                <a:ea typeface="Adobe Ming Std L" pitchFamily="18" charset="-128"/>
              </a:rPr>
              <a:t>→</a:t>
            </a:r>
            <a:r>
              <a:rPr lang="en-US" dirty="0" smtClean="0"/>
              <a:t>     BG.</a:t>
            </a:r>
          </a:p>
          <a:p>
            <a:endParaRPr lang="en-US" dirty="0" smtClean="0"/>
          </a:p>
          <a:p>
            <a:r>
              <a:rPr lang="en-US" dirty="0" smtClean="0"/>
              <a:t>With a sample of 0.3 </a:t>
            </a:r>
            <a:r>
              <a:rPr lang="en-US" dirty="0" err="1" smtClean="0"/>
              <a:t>μl</a:t>
            </a:r>
            <a:r>
              <a:rPr lang="en-US" dirty="0" smtClean="0"/>
              <a:t>, 1 </a:t>
            </a:r>
            <a:r>
              <a:rPr lang="en-US" dirty="0" err="1" smtClean="0"/>
              <a:t>μg</a:t>
            </a:r>
            <a:r>
              <a:rPr lang="en-US" dirty="0" smtClean="0"/>
              <a:t> of glucose (the weight of a dust particle) </a:t>
            </a:r>
            <a:r>
              <a:rPr lang="en-US" dirty="0" smtClean="0">
                <a:latin typeface="Adobe Ming Std L" pitchFamily="18" charset="-128"/>
                <a:ea typeface="Adobe Ming Std L" pitchFamily="18" charset="-128"/>
              </a:rPr>
              <a:t>→   </a:t>
            </a:r>
            <a:r>
              <a:rPr lang="en-US" dirty="0" smtClean="0"/>
              <a:t> BG by 300 mg/dl.</a:t>
            </a:r>
          </a:p>
        </p:txBody>
      </p:sp>
      <p:sp>
        <p:nvSpPr>
          <p:cNvPr id="75780" name="Up Arrow 3"/>
          <p:cNvSpPr>
            <a:spLocks noChangeArrowheads="1"/>
          </p:cNvSpPr>
          <p:nvPr/>
        </p:nvSpPr>
        <p:spPr bwMode="auto">
          <a:xfrm>
            <a:off x="6477000" y="3200400"/>
            <a:ext cx="152400" cy="762000"/>
          </a:xfrm>
          <a:prstGeom prst="upArrow">
            <a:avLst>
              <a:gd name="adj1" fmla="val 50000"/>
              <a:gd name="adj2" fmla="val 49970"/>
            </a:avLst>
          </a:prstGeom>
          <a:solidFill>
            <a:srgbClr val="FF6600"/>
          </a:solidFill>
          <a:ln w="9525" algn="ctr">
            <a:solidFill>
              <a:schemeClr val="tx1"/>
            </a:solidFill>
            <a:round/>
            <a:headEnd/>
            <a:tailEnd/>
          </a:ln>
        </p:spPr>
        <p:txBody>
          <a:bodyPr/>
          <a:lstStyle/>
          <a:p>
            <a:pPr algn="ctr"/>
            <a:endParaRPr lang="en-US">
              <a:solidFill>
                <a:srgbClr val="FF0000"/>
              </a:solidFill>
            </a:endParaRPr>
          </a:p>
        </p:txBody>
      </p:sp>
      <p:sp>
        <p:nvSpPr>
          <p:cNvPr id="75781" name="Up Arrow 4"/>
          <p:cNvSpPr>
            <a:spLocks noChangeArrowheads="1"/>
          </p:cNvSpPr>
          <p:nvPr/>
        </p:nvSpPr>
        <p:spPr bwMode="auto">
          <a:xfrm>
            <a:off x="3886200" y="5181600"/>
            <a:ext cx="228600" cy="609600"/>
          </a:xfrm>
          <a:prstGeom prst="upArrow">
            <a:avLst>
              <a:gd name="adj1" fmla="val 50000"/>
              <a:gd name="adj2" fmla="val 71539"/>
            </a:avLst>
          </a:prstGeom>
          <a:solidFill>
            <a:srgbClr val="FF6600"/>
          </a:solidFill>
          <a:ln w="9525" algn="ctr">
            <a:solidFill>
              <a:schemeClr val="tx1"/>
            </a:solidFill>
            <a:round/>
            <a:headEnd/>
            <a:tailEnd/>
          </a:ln>
        </p:spPr>
        <p:txBody>
          <a:bodyPr/>
          <a:lstStyle/>
          <a:p>
            <a:pPr algn="ctr"/>
            <a:endParaRPr lang="en-US">
              <a:solidFill>
                <a:srgbClr val="FF0000"/>
              </a:solidFill>
            </a:endParaRPr>
          </a:p>
        </p:txBody>
      </p:sp>
      <p:sp>
        <p:nvSpPr>
          <p:cNvPr id="6" name="TextBox 5"/>
          <p:cNvSpPr txBox="1"/>
          <p:nvPr/>
        </p:nvSpPr>
        <p:spPr>
          <a:xfrm>
            <a:off x="2743200" y="6096001"/>
            <a:ext cx="4477251" cy="646331"/>
          </a:xfrm>
          <a:prstGeom prst="rect">
            <a:avLst/>
          </a:prstGeom>
          <a:noFill/>
        </p:spPr>
        <p:txBody>
          <a:bodyPr wrap="squar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3, Issue 4, July 2009</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smtClean="0"/>
              <a:t>HCT:</a:t>
            </a:r>
          </a:p>
          <a:p>
            <a:r>
              <a:rPr lang="en-US" dirty="0" smtClean="0"/>
              <a:t>Some studies documented the influence of </a:t>
            </a:r>
            <a:r>
              <a:rPr lang="en-US" dirty="0" err="1" smtClean="0"/>
              <a:t>Hct</a:t>
            </a:r>
            <a:r>
              <a:rPr lang="en-US" dirty="0" smtClean="0"/>
              <a:t> variation, </a:t>
            </a:r>
            <a:r>
              <a:rPr lang="en-US" dirty="0" smtClean="0">
                <a:solidFill>
                  <a:srgbClr val="00B0F0"/>
                </a:solidFill>
              </a:rPr>
              <a:t>especially when acute anemia develops in certain patient populations </a:t>
            </a:r>
            <a:r>
              <a:rPr lang="en-US" dirty="0" smtClean="0"/>
              <a:t>(e.g., cardiac surgery), while others report accuracy over a wide range of </a:t>
            </a:r>
            <a:r>
              <a:rPr lang="en-US" dirty="0" err="1" smtClean="0"/>
              <a:t>Hcts</a:t>
            </a:r>
            <a:r>
              <a:rPr lang="en-US" dirty="0" smtClean="0"/>
              <a:t>.</a:t>
            </a:r>
          </a:p>
          <a:p>
            <a:r>
              <a:rPr lang="en-US" dirty="0" smtClean="0"/>
              <a:t> Newer POCGMDs correct for </a:t>
            </a:r>
            <a:r>
              <a:rPr lang="en-US" dirty="0" err="1" smtClean="0"/>
              <a:t>Hct</a:t>
            </a:r>
            <a:r>
              <a:rPr lang="en-US" dirty="0" smtClean="0"/>
              <a:t> variation with several </a:t>
            </a:r>
            <a:r>
              <a:rPr lang="en-US" dirty="0" err="1" smtClean="0"/>
              <a:t>amperometric</a:t>
            </a:r>
            <a:r>
              <a:rPr lang="en-US" dirty="0" smtClean="0"/>
              <a:t> methods, involving a new technique called dynamic electrochemistry. </a:t>
            </a:r>
          </a:p>
          <a:p>
            <a:endParaRPr lang="en-US" b="1"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Three naturally occurring substances interfere with electrochemical glucose </a:t>
            </a:r>
            <a:r>
              <a:rPr lang="en-US" dirty="0" err="1" smtClean="0"/>
              <a:t>oxidase</a:t>
            </a:r>
            <a:r>
              <a:rPr lang="en-US" dirty="0" smtClean="0"/>
              <a:t> based strips:</a:t>
            </a:r>
          </a:p>
          <a:p>
            <a:r>
              <a:rPr lang="en-US" dirty="0" smtClean="0"/>
              <a:t> </a:t>
            </a:r>
            <a:r>
              <a:rPr lang="en-US" dirty="0" smtClean="0">
                <a:solidFill>
                  <a:srgbClr val="00B0F0"/>
                </a:solidFill>
              </a:rPr>
              <a:t>triglycerides, oxygen, and uric acid</a:t>
            </a:r>
            <a:r>
              <a:rPr lang="en-US" dirty="0" smtClean="0"/>
              <a:t>. </a:t>
            </a:r>
          </a:p>
          <a:p>
            <a:pPr>
              <a:buNone/>
            </a:pPr>
            <a:r>
              <a:rPr lang="en-US" dirty="0" smtClean="0"/>
              <a:t>     (The water content of the plasma can be affected )</a:t>
            </a:r>
            <a:endParaRPr lang="en-US" dirty="0" smtClean="0">
              <a:solidFill>
                <a:schemeClr val="accent1"/>
              </a:solidFill>
            </a:endParaRPr>
          </a:p>
          <a:p>
            <a:endParaRPr lang="en-US" dirty="0" smtClean="0">
              <a:solidFill>
                <a:schemeClr val="accent1"/>
              </a:solidFill>
            </a:endParaRPr>
          </a:p>
          <a:p>
            <a:r>
              <a:rPr lang="en-US" dirty="0" smtClean="0">
                <a:solidFill>
                  <a:schemeClr val="accent1"/>
                </a:solidFill>
              </a:rPr>
              <a:t> </a:t>
            </a:r>
            <a:r>
              <a:rPr lang="en-US" dirty="0" err="1" smtClean="0">
                <a:solidFill>
                  <a:schemeClr val="accent1"/>
                </a:solidFill>
              </a:rPr>
              <a:t>Hypertriglyceridemia</a:t>
            </a:r>
            <a:r>
              <a:rPr lang="en-US" dirty="0" smtClean="0">
                <a:solidFill>
                  <a:schemeClr val="accent1"/>
                </a:solidFill>
              </a:rPr>
              <a:t>( </a:t>
            </a:r>
            <a:r>
              <a:rPr lang="en-US" dirty="0" smtClean="0"/>
              <a:t>usually at very </a:t>
            </a:r>
            <a:r>
              <a:rPr lang="en-US" dirty="0" smtClean="0">
                <a:solidFill>
                  <a:srgbClr val="FFC000"/>
                </a:solidFill>
              </a:rPr>
              <a:t>high levels)</a:t>
            </a:r>
            <a:r>
              <a:rPr lang="en-US" dirty="0" smtClean="0">
                <a:solidFill>
                  <a:schemeClr val="accent1"/>
                </a:solidFill>
              </a:rPr>
              <a:t> and </a:t>
            </a:r>
            <a:r>
              <a:rPr lang="en-US" dirty="0" err="1" smtClean="0">
                <a:solidFill>
                  <a:schemeClr val="accent1"/>
                </a:solidFill>
              </a:rPr>
              <a:t>paraproteinemias</a:t>
            </a:r>
            <a:r>
              <a:rPr lang="en-US" dirty="0" smtClean="0">
                <a:solidFill>
                  <a:schemeClr val="accent1"/>
                </a:solidFill>
              </a:rPr>
              <a:t> decrease the water concentration in the whole blood sample, potentially causing a “</a:t>
            </a:r>
            <a:r>
              <a:rPr lang="en-US" dirty="0" err="1" smtClean="0">
                <a:solidFill>
                  <a:schemeClr val="accent1"/>
                </a:solidFill>
              </a:rPr>
              <a:t>pseudohypoglycemia</a:t>
            </a:r>
            <a:r>
              <a:rPr lang="en-US" dirty="0" smtClean="0">
                <a:solidFill>
                  <a:schemeClr val="accent1"/>
                </a:solidFill>
              </a:rPr>
              <a:t>,” measured by POCGMDs</a:t>
            </a:r>
            <a:r>
              <a:rPr lang="en-US" dirty="0" smtClean="0"/>
              <a:t>.</a:t>
            </a:r>
          </a:p>
          <a:p>
            <a:endParaRPr lang="en-US" dirty="0" smtClean="0"/>
          </a:p>
          <a:p>
            <a:r>
              <a:rPr lang="en-US" dirty="0" smtClean="0">
                <a:solidFill>
                  <a:srgbClr val="00B0F0"/>
                </a:solidFill>
              </a:rPr>
              <a:t>. </a:t>
            </a:r>
            <a:endParaRPr lang="en-US" dirty="0">
              <a:solidFill>
                <a:srgbClr val="00B0F0"/>
              </a:solidFill>
            </a:endParaRPr>
          </a:p>
        </p:txBody>
      </p:sp>
      <p:sp>
        <p:nvSpPr>
          <p:cNvPr id="4" name="TextBox 3"/>
          <p:cNvSpPr txBox="1"/>
          <p:nvPr/>
        </p:nvSpPr>
        <p:spPr>
          <a:xfrm>
            <a:off x="2438400" y="6211669"/>
            <a:ext cx="4477251" cy="646331"/>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3, Issue 4, July 2009</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2060"/>
                </a:solidFill>
              </a:rPr>
              <a:t>Uric acid is seldom a problem, except in patients with values that would lead</a:t>
            </a:r>
            <a:r>
              <a:rPr lang="en-US" dirty="0" smtClean="0">
                <a:solidFill>
                  <a:srgbClr val="00B0F0"/>
                </a:solidFill>
              </a:rPr>
              <a:t> to severe gout.</a:t>
            </a:r>
            <a:endParaRPr lang="en-US" dirty="0">
              <a:solidFill>
                <a:srgbClr val="00B0F0"/>
              </a:solidFill>
            </a:endParaRPr>
          </a:p>
        </p:txBody>
      </p:sp>
      <p:sp>
        <p:nvSpPr>
          <p:cNvPr id="4" name="TextBox 3"/>
          <p:cNvSpPr txBox="1"/>
          <p:nvPr/>
        </p:nvSpPr>
        <p:spPr>
          <a:xfrm>
            <a:off x="3886200" y="5791200"/>
            <a:ext cx="4477251" cy="646331"/>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3, Issue 4, July 2009</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Both GOX and GDH measurement techniques present limitations:</a:t>
            </a:r>
          </a:p>
        </p:txBody>
      </p:sp>
      <p:sp>
        <p:nvSpPr>
          <p:cNvPr id="4" name="TextBox 3"/>
          <p:cNvSpPr txBox="1"/>
          <p:nvPr/>
        </p:nvSpPr>
        <p:spPr>
          <a:xfrm>
            <a:off x="3200400" y="6248400"/>
            <a:ext cx="4781630" cy="369332"/>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00B0F0"/>
                </a:solidFill>
              </a:rPr>
              <a:t>Blood oxygenation affects POCGMD glucose measurement techniques with GOX and not with GDH.</a:t>
            </a:r>
          </a:p>
          <a:p>
            <a:r>
              <a:rPr lang="en-US" dirty="0" smtClean="0"/>
              <a:t> Although values may not differ significantly within the normal oxygen range, errors with GOX measurement techniques can be 15% or more when PaO2 (blood oxygen content) </a:t>
            </a:r>
            <a:r>
              <a:rPr lang="en-US" dirty="0" smtClean="0">
                <a:solidFill>
                  <a:srgbClr val="00B0F0"/>
                </a:solidFill>
              </a:rPr>
              <a:t>exceeds 100 mm Hg or falls below 44 mm Hg </a:t>
            </a:r>
            <a:r>
              <a:rPr lang="en-US" dirty="0" smtClean="0"/>
              <a:t>depending on the type of test strip and measurement method.</a:t>
            </a:r>
          </a:p>
          <a:p>
            <a:endParaRPr lang="en-US" dirty="0"/>
          </a:p>
        </p:txBody>
      </p:sp>
      <p:sp>
        <p:nvSpPr>
          <p:cNvPr id="4" name="TextBox 3"/>
          <p:cNvSpPr txBox="1"/>
          <p:nvPr/>
        </p:nvSpPr>
        <p:spPr>
          <a:xfrm>
            <a:off x="2819400" y="6324600"/>
            <a:ext cx="4602094" cy="369332"/>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71438"/>
            <a:ext cx="8218488" cy="1143000"/>
          </a:xfrm>
        </p:spPr>
        <p:txBody>
          <a:bodyPr/>
          <a:lstStyle/>
          <a:p>
            <a:endParaRPr lang="en-US" dirty="0" smtClean="0">
              <a:solidFill>
                <a:srgbClr val="C00000"/>
              </a:solidFill>
            </a:endParaRPr>
          </a:p>
        </p:txBody>
      </p:sp>
      <p:sp>
        <p:nvSpPr>
          <p:cNvPr id="65539" name="Content Placeholder 2"/>
          <p:cNvSpPr>
            <a:spLocks noGrp="1"/>
          </p:cNvSpPr>
          <p:nvPr>
            <p:ph idx="1"/>
          </p:nvPr>
        </p:nvSpPr>
        <p:spPr>
          <a:xfrm>
            <a:off x="0" y="1357313"/>
            <a:ext cx="9001125" cy="5143500"/>
          </a:xfrm>
        </p:spPr>
        <p:txBody>
          <a:bodyPr/>
          <a:lstStyle/>
          <a:p>
            <a:r>
              <a:rPr lang="en-US" smtClean="0"/>
              <a:t>Glucose </a:t>
            </a:r>
            <a:r>
              <a:rPr lang="en-US" dirty="0" err="1" smtClean="0"/>
              <a:t>oxidase</a:t>
            </a:r>
            <a:r>
              <a:rPr lang="en-US" dirty="0" smtClean="0"/>
              <a:t> biosensor strips </a:t>
            </a:r>
            <a:r>
              <a:rPr lang="en-US" dirty="0" smtClean="0">
                <a:latin typeface="Adobe Ming Std L" pitchFamily="18" charset="-128"/>
                <a:ea typeface="Adobe Ming Std L" pitchFamily="18" charset="-128"/>
              </a:rPr>
              <a:t>→ </a:t>
            </a:r>
            <a:r>
              <a:rPr lang="en-US" dirty="0" smtClean="0"/>
              <a:t>sensitive to O2 concentration</a:t>
            </a:r>
          </a:p>
          <a:p>
            <a:r>
              <a:rPr lang="en-US" dirty="0" smtClean="0"/>
              <a:t>Mediator &amp; O2 can compete to take electrons from the reduced form of the glucose </a:t>
            </a:r>
            <a:r>
              <a:rPr lang="en-US" dirty="0" err="1" smtClean="0"/>
              <a:t>oxidase</a:t>
            </a:r>
            <a:r>
              <a:rPr lang="en-US" dirty="0" smtClean="0"/>
              <a:t>.</a:t>
            </a:r>
          </a:p>
          <a:p>
            <a:r>
              <a:rPr lang="en-US" dirty="0" smtClean="0"/>
              <a:t>If the O2 content of the sample is high </a:t>
            </a:r>
            <a:r>
              <a:rPr lang="en-US" dirty="0" smtClean="0">
                <a:latin typeface="Adobe Ming Std L" pitchFamily="18" charset="-128"/>
                <a:ea typeface="Adobe Ming Std L" pitchFamily="18" charset="-128"/>
              </a:rPr>
              <a:t>→</a:t>
            </a:r>
            <a:r>
              <a:rPr lang="en-US" dirty="0" smtClean="0"/>
              <a:t> active mediator will be lower </a:t>
            </a:r>
            <a:r>
              <a:rPr lang="en-US" dirty="0" smtClean="0">
                <a:latin typeface="Adobe Ming Std L" pitchFamily="18" charset="-128"/>
                <a:ea typeface="Adobe Ming Std L" pitchFamily="18" charset="-128"/>
              </a:rPr>
              <a:t>→ </a:t>
            </a:r>
            <a:r>
              <a:rPr lang="en-US" dirty="0" smtClean="0"/>
              <a:t>value underestimated.</a:t>
            </a:r>
          </a:p>
        </p:txBody>
      </p:sp>
      <p:sp>
        <p:nvSpPr>
          <p:cNvPr id="4" name="TextBox 3"/>
          <p:cNvSpPr txBox="1"/>
          <p:nvPr/>
        </p:nvSpPr>
        <p:spPr>
          <a:xfrm>
            <a:off x="4724400" y="5943600"/>
            <a:ext cx="4477251" cy="646331"/>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3, Issue 4, July 2009</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When there are high levels of dissolved oxygen in the sample (e.g., </a:t>
            </a:r>
            <a:r>
              <a:rPr lang="en-US" sz="2800" dirty="0" err="1" smtClean="0"/>
              <a:t>hyperoxia</a:t>
            </a:r>
            <a:r>
              <a:rPr lang="en-US" sz="2800" dirty="0" smtClean="0"/>
              <a:t>), oxygen is readily available for the GOX reaction and can cause an underestimation of blood glucose</a:t>
            </a:r>
          </a:p>
          <a:p>
            <a:r>
              <a:rPr lang="en-US" sz="2800" dirty="0" smtClean="0"/>
              <a:t> conversely, hypoxemia may </a:t>
            </a:r>
            <a:r>
              <a:rPr lang="en-US" sz="2800" dirty="0" smtClean="0">
                <a:solidFill>
                  <a:srgbClr val="00B0F0"/>
                </a:solidFill>
              </a:rPr>
              <a:t>falsely elevate GOX glucose measurements</a:t>
            </a:r>
            <a:r>
              <a:rPr lang="en-US" sz="2800" dirty="0" smtClean="0"/>
              <a:t>. </a:t>
            </a:r>
          </a:p>
        </p:txBody>
      </p:sp>
      <p:sp>
        <p:nvSpPr>
          <p:cNvPr id="4" name="TextBox 3"/>
          <p:cNvSpPr txBox="1"/>
          <p:nvPr/>
        </p:nvSpPr>
        <p:spPr>
          <a:xfrm>
            <a:off x="2286000" y="6400800"/>
            <a:ext cx="4781630" cy="369332"/>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endParaRPr lang="en-US" dirty="0"/>
          </a:p>
        </p:txBody>
      </p:sp>
      <p:pic>
        <p:nvPicPr>
          <p:cNvPr id="5" name="Picture 2"/>
          <p:cNvPicPr>
            <a:picLocks noChangeAspect="1" noChangeArrowheads="1"/>
          </p:cNvPicPr>
          <p:nvPr/>
        </p:nvPicPr>
        <p:blipFill>
          <a:blip r:embed="rId2"/>
          <a:srcRect l="20656" t="19913" r="7404" b="41073"/>
          <a:stretch>
            <a:fillRect/>
          </a:stretch>
        </p:blipFill>
        <p:spPr bwMode="auto">
          <a:xfrm>
            <a:off x="762000" y="4343400"/>
            <a:ext cx="7696200" cy="2133600"/>
          </a:xfrm>
          <a:prstGeom prst="rect">
            <a:avLst/>
          </a:prstGeom>
          <a:noFill/>
          <a:ln w="9525">
            <a:noFill/>
            <a:miter lim="800000"/>
            <a:headEnd/>
            <a:tailEnd/>
          </a:ln>
          <a:effectLst/>
        </p:spPr>
      </p:pic>
      <p:sp>
        <p:nvSpPr>
          <p:cNvPr id="6" name="Oval 5"/>
          <p:cNvSpPr/>
          <p:nvPr/>
        </p:nvSpPr>
        <p:spPr>
          <a:xfrm>
            <a:off x="2971800" y="5943600"/>
            <a:ext cx="3124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FFC000"/>
                </a:solidFill>
              </a:rPr>
              <a:t>Introduction</a:t>
            </a:r>
          </a:p>
          <a:p>
            <a:r>
              <a:rPr lang="en-US" dirty="0" smtClean="0"/>
              <a:t>History(brief)</a:t>
            </a:r>
            <a:endParaRPr lang="en-US" b="1" dirty="0" smtClean="0">
              <a:solidFill>
                <a:srgbClr val="00B0F0"/>
              </a:solidFill>
            </a:endParaRPr>
          </a:p>
          <a:p>
            <a:r>
              <a:rPr lang="en-US" dirty="0" smtClean="0"/>
              <a:t>SMBG Techniques ( basic principles )</a:t>
            </a:r>
          </a:p>
          <a:p>
            <a:r>
              <a:rPr lang="en-US" dirty="0" smtClean="0"/>
              <a:t>the accuracy and limitations of current point-of-care glucose monitoring devices (POCGMDs).</a:t>
            </a:r>
          </a:p>
          <a:p>
            <a:r>
              <a:rPr lang="en-US" dirty="0" smtClean="0"/>
              <a:t>the present status of glucose biosensors in the clinical practice </a:t>
            </a:r>
          </a:p>
          <a:p>
            <a:r>
              <a:rPr lang="en-US" dirty="0" smtClean="0"/>
              <a:t>SMBG in type 2 diabetes (systematic review)</a:t>
            </a:r>
          </a:p>
          <a:p>
            <a:r>
              <a:rPr lang="en-US" dirty="0" smtClean="0"/>
              <a:t>Recommendation and Guideline</a:t>
            </a:r>
          </a:p>
          <a:p>
            <a:r>
              <a:rPr lang="en-US" dirty="0" smtClean="0"/>
              <a:t>Conclusion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solidFill>
                  <a:srgbClr val="002060"/>
                </a:solidFill>
              </a:rPr>
              <a:t>Altered temperatures </a:t>
            </a:r>
            <a:r>
              <a:rPr lang="en-US" dirty="0" smtClean="0"/>
              <a:t>can also influence blood glucose readings in other ways.</a:t>
            </a:r>
          </a:p>
          <a:p>
            <a:r>
              <a:rPr lang="en-US" dirty="0" smtClean="0"/>
              <a:t> Low temperature diminishes circulation to the skin. This does not dramatically influence glucose taken from a fingertip since the </a:t>
            </a:r>
            <a:r>
              <a:rPr lang="en-US" b="1" dirty="0" err="1" smtClean="0"/>
              <a:t>arteriovenous</a:t>
            </a:r>
            <a:r>
              <a:rPr lang="en-US" b="1" dirty="0" smtClean="0"/>
              <a:t> shunts of the fingers stay open, but the blood flow to the skin of the forearm is dramatically decreased.</a:t>
            </a:r>
          </a:p>
          <a:p>
            <a:r>
              <a:rPr lang="en-US" b="1" dirty="0" smtClean="0">
                <a:solidFill>
                  <a:srgbClr val="002060"/>
                </a:solidFill>
              </a:rPr>
              <a:t> Alternative site testing, which normally has a lag of 15–30 min, can have a lag of up to an hour when the arm is cooled.</a:t>
            </a:r>
          </a:p>
          <a:p>
            <a:r>
              <a:rPr lang="en-US" dirty="0" smtClean="0"/>
              <a:t>. Active warming may improve measurements; </a:t>
            </a:r>
            <a:r>
              <a:rPr lang="en-US" dirty="0" smtClean="0">
                <a:solidFill>
                  <a:srgbClr val="00B0F0"/>
                </a:solidFill>
              </a:rPr>
              <a:t>conversely, the effects of fever are unknown</a:t>
            </a:r>
            <a:endParaRPr lang="en-US" dirty="0">
              <a:solidFill>
                <a:srgbClr val="002060"/>
              </a:solidFill>
            </a:endParaRPr>
          </a:p>
        </p:txBody>
      </p:sp>
      <p:sp>
        <p:nvSpPr>
          <p:cNvPr id="4" name="TextBox 3"/>
          <p:cNvSpPr txBox="1"/>
          <p:nvPr/>
        </p:nvSpPr>
        <p:spPr>
          <a:xfrm>
            <a:off x="2971800" y="6172200"/>
            <a:ext cx="4477251" cy="646331"/>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3, Issue 4, July 2009</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Therefore, it has been recommended to minimize the oxygen tension effect on glucose testing variability by </a:t>
            </a:r>
            <a:r>
              <a:rPr lang="en-US" b="1" dirty="0" smtClean="0">
                <a:solidFill>
                  <a:srgbClr val="00B0F0"/>
                </a:solidFill>
              </a:rPr>
              <a:t>using oxygen-insensitive test methods in critically ill patients with PaO2 &gt;100 mm Hg or patients with unpredictable blood PO2 levels</a:t>
            </a:r>
            <a:endParaRPr lang="en-US" dirty="0">
              <a:solidFill>
                <a:srgbClr val="00B0F0"/>
              </a:solidFill>
            </a:endParaRPr>
          </a:p>
        </p:txBody>
      </p:sp>
      <p:sp>
        <p:nvSpPr>
          <p:cNvPr id="4" name="TextBox 3"/>
          <p:cNvSpPr txBox="1"/>
          <p:nvPr/>
        </p:nvSpPr>
        <p:spPr>
          <a:xfrm>
            <a:off x="3657600" y="6019800"/>
            <a:ext cx="4602094" cy="646331"/>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00B0F0"/>
                </a:solidFill>
              </a:rPr>
              <a:t>The GDH technique using PQQ has limitations as well</a:t>
            </a:r>
            <a:r>
              <a:rPr lang="en-US" dirty="0" smtClean="0"/>
              <a:t>.</a:t>
            </a:r>
          </a:p>
          <a:p>
            <a:r>
              <a:rPr lang="en-US" dirty="0" smtClean="0"/>
              <a:t> This coenzyme reacts with other sugars (e.g., maltose, </a:t>
            </a:r>
            <a:r>
              <a:rPr lang="en-US" dirty="0" err="1" smtClean="0"/>
              <a:t>galactose</a:t>
            </a:r>
            <a:r>
              <a:rPr lang="en-US" dirty="0" smtClean="0"/>
              <a:t>, mannose, </a:t>
            </a:r>
            <a:r>
              <a:rPr lang="en-US" dirty="0" err="1" smtClean="0"/>
              <a:t>xylose</a:t>
            </a:r>
            <a:r>
              <a:rPr lang="en-US" dirty="0" smtClean="0"/>
              <a:t>, and ribose) and detects them as glucose</a:t>
            </a:r>
          </a:p>
          <a:p>
            <a:r>
              <a:rPr lang="en-US" dirty="0" smtClean="0"/>
              <a:t> alternate techniques should be used when these other sugars are present.</a:t>
            </a:r>
          </a:p>
          <a:p>
            <a:r>
              <a:rPr lang="en-US" dirty="0" smtClean="0"/>
              <a:t>For example,</a:t>
            </a:r>
            <a:r>
              <a:rPr lang="en-US" dirty="0" smtClean="0">
                <a:solidFill>
                  <a:srgbClr val="00B0F0"/>
                </a:solidFill>
              </a:rPr>
              <a:t> </a:t>
            </a:r>
            <a:r>
              <a:rPr lang="en-US" dirty="0" err="1" smtClean="0">
                <a:solidFill>
                  <a:srgbClr val="00B0F0"/>
                </a:solidFill>
              </a:rPr>
              <a:t>icodextrin</a:t>
            </a:r>
            <a:r>
              <a:rPr lang="en-US" dirty="0" smtClean="0">
                <a:solidFill>
                  <a:srgbClr val="00B0F0"/>
                </a:solidFill>
              </a:rPr>
              <a:t> </a:t>
            </a:r>
            <a:r>
              <a:rPr lang="en-US" dirty="0" smtClean="0"/>
              <a:t>(a substance commonly used in peritoneal dialysis fluid) is broken down to maltose, which is reported as glucose with the GDH-PQQ POCGMDs. Because of this substance interference, the POCGMD over reports the BG level and, in some cases, </a:t>
            </a:r>
            <a:r>
              <a:rPr lang="en-US" dirty="0" smtClean="0">
                <a:solidFill>
                  <a:srgbClr val="00B0F0"/>
                </a:solidFill>
              </a:rPr>
              <a:t>can lead to critical treatment errors with significant consequences of hypoglycemia. </a:t>
            </a:r>
            <a:endParaRPr lang="en-US" dirty="0">
              <a:solidFill>
                <a:srgbClr val="00B0F0"/>
              </a:solidFill>
            </a:endParaRPr>
          </a:p>
        </p:txBody>
      </p:sp>
      <p:sp>
        <p:nvSpPr>
          <p:cNvPr id="4" name="TextBox 3"/>
          <p:cNvSpPr txBox="1"/>
          <p:nvPr/>
        </p:nvSpPr>
        <p:spPr>
          <a:xfrm>
            <a:off x="1600200" y="6477000"/>
            <a:ext cx="4781630" cy="646331"/>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plasma PaCO2 contributed to the difference between CLD and POC glucoses in critically ill patients after </a:t>
            </a:r>
            <a:r>
              <a:rPr lang="en-US" dirty="0" err="1" smtClean="0"/>
              <a:t>Hct</a:t>
            </a:r>
            <a:r>
              <a:rPr lang="en-US" dirty="0" smtClean="0"/>
              <a:t> correction. </a:t>
            </a:r>
          </a:p>
          <a:p>
            <a:r>
              <a:rPr lang="en-US" b="1" dirty="0" smtClean="0">
                <a:solidFill>
                  <a:srgbClr val="00B0F0"/>
                </a:solidFill>
              </a:rPr>
              <a:t>In summary, the influence of carbon dioxide tension on the POCGMD accuracy remains controversial and is most likely minimal. </a:t>
            </a:r>
            <a:endParaRPr lang="en-US" b="1" dirty="0">
              <a:solidFill>
                <a:srgbClr val="00B0F0"/>
              </a:solidFill>
            </a:endParaRPr>
          </a:p>
        </p:txBody>
      </p:sp>
      <p:sp>
        <p:nvSpPr>
          <p:cNvPr id="4" name="TextBox 3"/>
          <p:cNvSpPr txBox="1"/>
          <p:nvPr/>
        </p:nvSpPr>
        <p:spPr>
          <a:xfrm>
            <a:off x="3505200" y="6172200"/>
            <a:ext cx="4602094" cy="369332"/>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pH  : As with any enzymatic reaction</a:t>
            </a:r>
          </a:p>
          <a:p>
            <a:r>
              <a:rPr lang="en-US" dirty="0" smtClean="0"/>
              <a:t>Changes in pH may affect the performance of the POC meter.</a:t>
            </a:r>
          </a:p>
          <a:p>
            <a:r>
              <a:rPr lang="en-US" dirty="0" smtClean="0"/>
              <a:t> This has not been shown to be a major source of error at a pH range of 6.97–7.84 (32) or at lower pH (6.8 –7.55) </a:t>
            </a:r>
          </a:p>
          <a:p>
            <a:r>
              <a:rPr lang="en-US" dirty="0" smtClean="0"/>
              <a:t>However, Kilpatrick et al. found significant deviation in glucose measurement at pH 6.95 and 7.85, with 15% from the central laboratory whole-blood method using an older POC method.</a:t>
            </a:r>
          </a:p>
          <a:p>
            <a:r>
              <a:rPr lang="en-US" dirty="0" smtClean="0"/>
              <a:t>this may be cause for concern in cases </a:t>
            </a:r>
            <a:r>
              <a:rPr lang="en-US" dirty="0" smtClean="0">
                <a:solidFill>
                  <a:srgbClr val="00B0F0"/>
                </a:solidFill>
              </a:rPr>
              <a:t>of severe acidosis (e.g., diabetic </a:t>
            </a:r>
            <a:r>
              <a:rPr lang="en-US" dirty="0" err="1" smtClean="0">
                <a:solidFill>
                  <a:srgbClr val="00B0F0"/>
                </a:solidFill>
              </a:rPr>
              <a:t>ketoacidosis</a:t>
            </a:r>
            <a:r>
              <a:rPr lang="en-US" dirty="0" smtClean="0"/>
              <a:t>, leading to clinically significant interpretation errors.</a:t>
            </a:r>
            <a:endParaRPr lang="en-US" dirty="0"/>
          </a:p>
        </p:txBody>
      </p:sp>
      <p:sp>
        <p:nvSpPr>
          <p:cNvPr id="4" name="TextBox 3"/>
          <p:cNvSpPr txBox="1"/>
          <p:nvPr/>
        </p:nvSpPr>
        <p:spPr>
          <a:xfrm>
            <a:off x="1981200" y="6324600"/>
            <a:ext cx="6172200" cy="646331"/>
          </a:xfrm>
          <a:prstGeom prst="rect">
            <a:avLst/>
          </a:prstGeom>
          <a:noFill/>
        </p:spPr>
        <p:txBody>
          <a:bodyPr wrap="squar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The influences of peripheral edema, hypotension, </a:t>
            </a:r>
            <a:r>
              <a:rPr lang="en-US" b="1" dirty="0" err="1" smtClean="0"/>
              <a:t>vaso-pressor</a:t>
            </a:r>
            <a:r>
              <a:rPr lang="en-US" b="1" dirty="0" smtClean="0"/>
              <a:t>, or catecholamine therapy on POCGMD accuracy in critically ill patients had been the subject of several investigations</a:t>
            </a:r>
          </a:p>
          <a:p>
            <a:r>
              <a:rPr lang="en-US" dirty="0" smtClean="0"/>
              <a:t>Fewer than 80% of the capillary samples were in agreement with the CLD measurement.</a:t>
            </a:r>
          </a:p>
          <a:p>
            <a:r>
              <a:rPr lang="en-US" dirty="0" smtClean="0"/>
              <a:t> </a:t>
            </a:r>
            <a:r>
              <a:rPr lang="en-US" dirty="0" smtClean="0">
                <a:solidFill>
                  <a:srgbClr val="00B0F0"/>
                </a:solidFill>
              </a:rPr>
              <a:t>When hypotension was present, this agree-</a:t>
            </a:r>
            <a:r>
              <a:rPr lang="en-US" dirty="0" err="1" smtClean="0">
                <a:solidFill>
                  <a:srgbClr val="00B0F0"/>
                </a:solidFill>
              </a:rPr>
              <a:t>ment</a:t>
            </a:r>
            <a:r>
              <a:rPr lang="en-US" dirty="0" smtClean="0">
                <a:solidFill>
                  <a:srgbClr val="00B0F0"/>
                </a:solidFill>
              </a:rPr>
              <a:t> further decreased to less than 70% .</a:t>
            </a:r>
          </a:p>
          <a:p>
            <a:r>
              <a:rPr lang="en-US" dirty="0" smtClean="0">
                <a:solidFill>
                  <a:srgbClr val="00B0F0"/>
                </a:solidFill>
              </a:rPr>
              <a:t> </a:t>
            </a:r>
            <a:r>
              <a:rPr lang="en-US" dirty="0" smtClean="0"/>
              <a:t>With the presence of edema or when patients were receiving </a:t>
            </a:r>
            <a:r>
              <a:rPr lang="en-US" dirty="0" err="1" smtClean="0"/>
              <a:t>vasopressor</a:t>
            </a:r>
            <a:r>
              <a:rPr lang="en-US" dirty="0" smtClean="0"/>
              <a:t> medications and BG levels were &lt;80 mg/dl, only 25% of the capillary POCGMD measurements and less than 55% of arterial POCGMD measurements were accurate when compared with CLD results .</a:t>
            </a:r>
            <a:endParaRPr lang="en-US" dirty="0"/>
          </a:p>
        </p:txBody>
      </p:sp>
      <p:sp>
        <p:nvSpPr>
          <p:cNvPr id="4" name="TextBox 3"/>
          <p:cNvSpPr txBox="1"/>
          <p:nvPr/>
        </p:nvSpPr>
        <p:spPr>
          <a:xfrm>
            <a:off x="2514600" y="6172200"/>
            <a:ext cx="4602094" cy="369332"/>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600200"/>
            <a:ext cx="8229600" cy="4525963"/>
          </a:xfrm>
        </p:spPr>
        <p:txBody>
          <a:bodyPr>
            <a:normAutofit lnSpcReduction="10000"/>
          </a:bodyPr>
          <a:lstStyle/>
          <a:p>
            <a:r>
              <a:rPr lang="en-US" b="1" dirty="0" smtClean="0"/>
              <a:t>Glucose strips :</a:t>
            </a:r>
          </a:p>
          <a:p>
            <a:r>
              <a:rPr lang="en-US" dirty="0" smtClean="0"/>
              <a:t> Common errors include leaving the lid off for periods of time, with exposure to heat, moisture, and humidity, and mixing lots of strips into one can for convenience.</a:t>
            </a:r>
          </a:p>
          <a:p>
            <a:r>
              <a:rPr lang="en-US" dirty="0" smtClean="0"/>
              <a:t> Patients may forget to match the code on the strip.</a:t>
            </a:r>
          </a:p>
          <a:p>
            <a:r>
              <a:rPr lang="en-US" dirty="0" smtClean="0">
                <a:solidFill>
                  <a:srgbClr val="00B0F0"/>
                </a:solidFill>
              </a:rPr>
              <a:t> Most newer meters overcome this problem by automatically recognizing codes for strips</a:t>
            </a:r>
            <a:r>
              <a:rPr lang="en-US" dirty="0" smtClean="0"/>
              <a:t>.</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Sample source </a:t>
            </a:r>
            <a:r>
              <a:rPr lang="en-US" dirty="0" smtClean="0"/>
              <a:t>can also significantly impact glucose concentration measurements.</a:t>
            </a:r>
          </a:p>
          <a:p>
            <a:r>
              <a:rPr lang="en-US" dirty="0" smtClean="0"/>
              <a:t> Potential sampling sites include arterial, venous, or capillary (e.g., finger tips, ear lobes, etc.).</a:t>
            </a:r>
          </a:p>
          <a:p>
            <a:r>
              <a:rPr lang="en-US" b="1" dirty="0" smtClean="0"/>
              <a:t> </a:t>
            </a:r>
            <a:r>
              <a:rPr lang="en-US" b="1" dirty="0" smtClean="0">
                <a:solidFill>
                  <a:schemeClr val="accent1"/>
                </a:solidFill>
              </a:rPr>
              <a:t>As a general rule, the highest to lowest glucose concentration by sampling site is artery, capillary, and then venous.</a:t>
            </a:r>
          </a:p>
          <a:p>
            <a:endParaRPr lang="en-US" b="1" dirty="0" smtClean="0">
              <a:solidFill>
                <a:schemeClr val="accent1"/>
              </a:solidFill>
            </a:endParaRPr>
          </a:p>
          <a:p>
            <a:r>
              <a:rPr lang="en-US" dirty="0" smtClean="0"/>
              <a:t> The difference in glucose concentrations between capillary and venous blood can be altered by the patient’s metabolic state, with insignificant differences in the absence of stress and fasting.</a:t>
            </a:r>
          </a:p>
          <a:p>
            <a:r>
              <a:rPr lang="en-US" dirty="0" smtClean="0"/>
              <a:t> In a critically ill patient, the presence of a </a:t>
            </a:r>
            <a:r>
              <a:rPr lang="en-US" dirty="0" err="1" smtClean="0"/>
              <a:t>hypermetabolic</a:t>
            </a:r>
            <a:r>
              <a:rPr lang="en-US" dirty="0" smtClean="0"/>
              <a:t> state and other stressors, including fasting, can cause significant differences between these values. </a:t>
            </a:r>
          </a:p>
        </p:txBody>
      </p:sp>
      <p:sp>
        <p:nvSpPr>
          <p:cNvPr id="4" name="TextBox 3"/>
          <p:cNvSpPr txBox="1"/>
          <p:nvPr/>
        </p:nvSpPr>
        <p:spPr>
          <a:xfrm>
            <a:off x="1828800" y="6400800"/>
            <a:ext cx="4602094" cy="369332"/>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the past, glucose meters reported whole blood glucose values, which made it difficult to compare finger stick results with results from a laboratory, which are always plasma.</a:t>
            </a:r>
          </a:p>
          <a:p>
            <a:r>
              <a:rPr lang="en-US" dirty="0" smtClean="0">
                <a:solidFill>
                  <a:srgbClr val="00B0F0"/>
                </a:solidFill>
              </a:rPr>
              <a:t> However, the majority of available glucose meters now provide plasma equivalent values rather than whole blood glucose values.</a:t>
            </a:r>
          </a:p>
          <a:p>
            <a:r>
              <a:rPr lang="en-US" dirty="0" smtClean="0"/>
              <a:t> Thus, results from most available glucose meters and commercial laboratories should now be comparable.</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Site of testing :</a:t>
            </a:r>
            <a:endParaRPr lang="en-US" dirty="0" smtClean="0"/>
          </a:p>
          <a:p>
            <a:r>
              <a:rPr lang="en-US" dirty="0" smtClean="0"/>
              <a:t> Several blood glucose meters are now available that use sites other than the finger to obtain blood samples in an effort to reduce the discomfort involved with finger sticks. </a:t>
            </a:r>
          </a:p>
          <a:p>
            <a:r>
              <a:rPr lang="en-US" dirty="0" smtClean="0"/>
              <a:t>Monitoring from alternate sites, </a:t>
            </a:r>
            <a:r>
              <a:rPr lang="en-US" dirty="0" smtClean="0">
                <a:solidFill>
                  <a:srgbClr val="00B0F0"/>
                </a:solidFill>
              </a:rPr>
              <a:t>such as the skin of the forearm, may give slightly lower results than those taken at the fingertips</a:t>
            </a:r>
            <a:r>
              <a:rPr lang="en-US" dirty="0" smtClean="0"/>
              <a:t>, since they may sample venous blood rather than capillary blood.</a:t>
            </a:r>
          </a:p>
          <a:p>
            <a:r>
              <a:rPr lang="en-US" dirty="0" smtClean="0"/>
              <a:t> While this should not be a problem if the patient uses one or the other site exclusively, the </a:t>
            </a:r>
            <a:r>
              <a:rPr lang="en-US" dirty="0" err="1" smtClean="0"/>
              <a:t>betweentest</a:t>
            </a:r>
            <a:r>
              <a:rPr lang="en-US" dirty="0" smtClean="0"/>
              <a:t> variability will increase if numerous sites</a:t>
            </a:r>
          </a:p>
          <a:p>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One of the most commonly used measures to monitor glucose control is </a:t>
            </a:r>
            <a:r>
              <a:rPr lang="en-US" dirty="0" err="1" smtClean="0"/>
              <a:t>glycated</a:t>
            </a:r>
            <a:r>
              <a:rPr lang="en-US" dirty="0" smtClean="0"/>
              <a:t> hemoglobin (A1c).</a:t>
            </a:r>
          </a:p>
          <a:p>
            <a:r>
              <a:rPr lang="en-US" dirty="0" smtClean="0"/>
              <a:t> However, in a large subgroup of people with diabetes, an estimated</a:t>
            </a:r>
          </a:p>
          <a:p>
            <a:pPr>
              <a:buNone/>
            </a:pPr>
            <a:r>
              <a:rPr lang="en-US" dirty="0" smtClean="0"/>
              <a:t>      15% of A1c values might be misleading. </a:t>
            </a:r>
          </a:p>
          <a:p>
            <a:pPr>
              <a:buNone/>
            </a:pPr>
            <a:r>
              <a:rPr lang="en-US" dirty="0" smtClean="0"/>
              <a:t>Specifically, </a:t>
            </a:r>
            <a:r>
              <a:rPr lang="en-US" dirty="0" smtClean="0">
                <a:solidFill>
                  <a:srgbClr val="0070C0"/>
                </a:solidFill>
              </a:rPr>
              <a:t>certain   ethnic groups, people with sickle cell anemia, and</a:t>
            </a:r>
          </a:p>
          <a:p>
            <a:pPr>
              <a:buNone/>
            </a:pPr>
            <a:r>
              <a:rPr lang="en-US" dirty="0" smtClean="0">
                <a:solidFill>
                  <a:srgbClr val="0070C0"/>
                </a:solidFill>
              </a:rPr>
              <a:t>      patients with severe kidney disease have A1c levels that do</a:t>
            </a:r>
          </a:p>
          <a:p>
            <a:pPr>
              <a:buNone/>
            </a:pPr>
            <a:r>
              <a:rPr lang="en-US" dirty="0" smtClean="0">
                <a:solidFill>
                  <a:srgbClr val="0070C0"/>
                </a:solidFill>
              </a:rPr>
              <a:t>       not correlate with average </a:t>
            </a:r>
            <a:r>
              <a:rPr lang="en-US" dirty="0" err="1" smtClean="0">
                <a:solidFill>
                  <a:srgbClr val="0070C0"/>
                </a:solidFill>
              </a:rPr>
              <a:t>glycemia</a:t>
            </a:r>
            <a:r>
              <a:rPr lang="en-US" dirty="0" smtClean="0">
                <a:solidFill>
                  <a:srgbClr val="0070C0"/>
                </a:solidFill>
              </a:rPr>
              <a:t> </a:t>
            </a:r>
          </a:p>
          <a:p>
            <a:pPr>
              <a:buNone/>
            </a:pPr>
            <a:r>
              <a:rPr lang="en-US" dirty="0" smtClean="0"/>
              <a:t>.     Additionally, in  patients with widely variable glucose levels, the A1c will  not provide a true picture of detrimental recurrent hypo and  hyperglycemic episodes.</a:t>
            </a:r>
          </a:p>
          <a:p>
            <a:pPr>
              <a:buNone/>
            </a:pPr>
            <a:r>
              <a:rPr lang="en-US" dirty="0" smtClean="0"/>
              <a:t>      For these patients, frequent  GM or continuous GM is virtually             the only way to assess  glucose control over time.</a:t>
            </a:r>
            <a:endParaRPr lang="en-US" dirty="0"/>
          </a:p>
        </p:txBody>
      </p:sp>
      <p:sp>
        <p:nvSpPr>
          <p:cNvPr id="4" name="TextBox 3"/>
          <p:cNvSpPr txBox="1"/>
          <p:nvPr/>
        </p:nvSpPr>
        <p:spPr>
          <a:xfrm>
            <a:off x="1676400" y="6400800"/>
            <a:ext cx="6180859" cy="369332"/>
          </a:xfrm>
          <a:prstGeom prst="rect">
            <a:avLst/>
          </a:prstGeom>
          <a:noFill/>
        </p:spPr>
        <p:txBody>
          <a:bodyPr wrap="non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heretesta"/>
          <p:cNvPicPr>
            <a:picLocks noGrp="1" noChangeAspect="1" noChangeArrowheads="1"/>
          </p:cNvPicPr>
          <p:nvPr>
            <p:ph idx="1"/>
          </p:nvPr>
        </p:nvPicPr>
        <p:blipFill>
          <a:blip r:embed="rId2"/>
          <a:srcRect/>
          <a:stretch>
            <a:fillRect/>
          </a:stretch>
        </p:blipFill>
        <p:spPr bwMode="auto">
          <a:xfrm>
            <a:off x="2379983" y="1600200"/>
            <a:ext cx="4384034" cy="4525963"/>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During times when the blood glucose concentration is either rising rapidly (such as immediately after food ingestion) or falling rapidly (in response to rapidly acting insulin or exercise</a:t>
            </a:r>
            <a:r>
              <a:rPr lang="en-US" dirty="0" smtClean="0">
                <a:solidFill>
                  <a:srgbClr val="00B0F0"/>
                </a:solidFill>
              </a:rPr>
              <a:t>), blood glucose results from alternate sites may give significantly delayed results compared with </a:t>
            </a:r>
            <a:r>
              <a:rPr lang="en-US" dirty="0" err="1" smtClean="0">
                <a:solidFill>
                  <a:srgbClr val="00B0F0"/>
                </a:solidFill>
              </a:rPr>
              <a:t>fingerstick</a:t>
            </a:r>
            <a:r>
              <a:rPr lang="en-US" dirty="0" smtClean="0">
                <a:solidFill>
                  <a:srgbClr val="00B0F0"/>
                </a:solidFill>
              </a:rPr>
              <a:t> readings</a:t>
            </a:r>
            <a:endParaRPr lang="en-US" dirty="0">
              <a:solidFill>
                <a:srgbClr val="00B0F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Drugs</a:t>
            </a:r>
            <a:r>
              <a:rPr lang="en-US" dirty="0" smtClean="0"/>
              <a:t> may interfere with both GOX and GDH glucose measurement methods, including but not limited </a:t>
            </a:r>
            <a:r>
              <a:rPr lang="en-US" dirty="0" smtClean="0">
                <a:solidFill>
                  <a:schemeClr val="accent1"/>
                </a:solidFill>
              </a:rPr>
              <a:t>to ascorbic acid and acetaminophen</a:t>
            </a:r>
            <a:r>
              <a:rPr lang="en-US" dirty="0" smtClean="0"/>
              <a:t>.</a:t>
            </a:r>
          </a:p>
          <a:p>
            <a:r>
              <a:rPr lang="en-US" dirty="0" smtClean="0"/>
              <a:t> The presence of high doses of ascorbic acid has the potential to read falsely low in GOX- and GDH-based devices.</a:t>
            </a:r>
            <a:r>
              <a:rPr lang="en-US" dirty="0" smtClean="0">
                <a:solidFill>
                  <a:srgbClr val="00B0F0"/>
                </a:solidFill>
              </a:rPr>
              <a:t>(</a:t>
            </a:r>
            <a:r>
              <a:rPr lang="en-US" dirty="0" smtClean="0"/>
              <a:t> </a:t>
            </a:r>
            <a:r>
              <a:rPr lang="en-US" sz="2400" b="1" dirty="0" smtClean="0">
                <a:solidFill>
                  <a:srgbClr val="00B0F0"/>
                </a:solidFill>
              </a:rPr>
              <a:t>may consume peroxide and diminish its reaction with the dye, thus resulting in lower readings)</a:t>
            </a:r>
          </a:p>
          <a:p>
            <a:endParaRPr lang="en-US" sz="2400" b="1" dirty="0" smtClean="0">
              <a:solidFill>
                <a:srgbClr val="00B0F0"/>
              </a:solidFill>
            </a:endParaRPr>
          </a:p>
          <a:p>
            <a:r>
              <a:rPr lang="en-US" dirty="0" smtClean="0">
                <a:solidFill>
                  <a:schemeClr val="accent1"/>
                </a:solidFill>
              </a:rPr>
              <a:t>Acetaminophen, in therapeutic concentrations, results in lower and higher glucose measurements with the GOX and GDH POCGMD techniques, respectively</a:t>
            </a:r>
            <a:r>
              <a:rPr lang="en-US" dirty="0" smtClean="0"/>
              <a:t>.</a:t>
            </a:r>
            <a:endParaRPr lang="en-US" dirty="0"/>
          </a:p>
        </p:txBody>
      </p:sp>
      <p:sp>
        <p:nvSpPr>
          <p:cNvPr id="4" name="TextBox 3"/>
          <p:cNvSpPr txBox="1"/>
          <p:nvPr/>
        </p:nvSpPr>
        <p:spPr>
          <a:xfrm>
            <a:off x="2667000" y="6477000"/>
            <a:ext cx="4602094" cy="369332"/>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This may be particularly problematic in overdose </a:t>
            </a:r>
            <a:r>
              <a:rPr lang="en-US" dirty="0" err="1" smtClean="0"/>
              <a:t>patients,in</a:t>
            </a:r>
            <a:r>
              <a:rPr lang="en-US" dirty="0" smtClean="0"/>
              <a:t> whom hypoglycemia may develop in the presence of hepatic failure. Other reports had similar findings, and there may be a reduction in glucose measurements in patients given </a:t>
            </a:r>
            <a:r>
              <a:rPr lang="en-US" dirty="0" smtClean="0">
                <a:solidFill>
                  <a:srgbClr val="00B0F0"/>
                </a:solidFill>
              </a:rPr>
              <a:t>only1.5–2 g acetaminophen</a:t>
            </a:r>
            <a:endParaRPr lang="en-US" dirty="0">
              <a:solidFill>
                <a:srgbClr val="00B0F0"/>
              </a:solidFill>
            </a:endParaRPr>
          </a:p>
        </p:txBody>
      </p:sp>
      <p:sp>
        <p:nvSpPr>
          <p:cNvPr id="4" name="TextBox 3"/>
          <p:cNvSpPr txBox="1"/>
          <p:nvPr/>
        </p:nvSpPr>
        <p:spPr>
          <a:xfrm>
            <a:off x="3505200" y="6248400"/>
            <a:ext cx="5403018" cy="646331"/>
          </a:xfrm>
          <a:prstGeom prst="rect">
            <a:avLst/>
          </a:prstGeom>
          <a:noFill/>
        </p:spPr>
        <p:txBody>
          <a:bodyPr wrap="none" rtlCol="0">
            <a:spAutoFit/>
          </a:bodyPr>
          <a:lstStyle/>
          <a:p>
            <a:r>
              <a:rPr lang="en-US" dirty="0" smtClean="0"/>
              <a:t>ABETES CARE, VOLUME 30, NUMBER 2, FEBRUARY 2007</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Newer </a:t>
            </a:r>
            <a:r>
              <a:rPr lang="en-US" dirty="0" err="1" smtClean="0"/>
              <a:t>amperometric</a:t>
            </a:r>
            <a:r>
              <a:rPr lang="en-US" dirty="0" smtClean="0"/>
              <a:t> POC devices have attempted to compensate for this by introducing a third electrode that reduces background current. </a:t>
            </a:r>
          </a:p>
          <a:p>
            <a:pPr>
              <a:buNone/>
            </a:pPr>
            <a:endParaRPr lang="en-US" dirty="0" smtClean="0"/>
          </a:p>
          <a:p>
            <a:endParaRPr lang="en-US" dirty="0"/>
          </a:p>
        </p:txBody>
      </p:sp>
      <p:sp>
        <p:nvSpPr>
          <p:cNvPr id="4" name="TextBox 3"/>
          <p:cNvSpPr txBox="1"/>
          <p:nvPr/>
        </p:nvSpPr>
        <p:spPr>
          <a:xfrm>
            <a:off x="2438400" y="6324600"/>
            <a:ext cx="5403018" cy="646331"/>
          </a:xfrm>
          <a:prstGeom prst="rect">
            <a:avLst/>
          </a:prstGeom>
          <a:noFill/>
        </p:spPr>
        <p:txBody>
          <a:bodyPr wrap="none" rtlCol="0">
            <a:spAutoFit/>
          </a:bodyPr>
          <a:lstStyle/>
          <a:p>
            <a:r>
              <a:rPr lang="en-US" dirty="0" smtClean="0"/>
              <a:t>ABETES CARE, VOLUME 30, NUMBER 2, FEBRUARY 2007</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B0F0"/>
                </a:solidFill>
              </a:rPr>
              <a:t>Dopamine</a:t>
            </a:r>
            <a:r>
              <a:rPr lang="en-US" dirty="0" smtClean="0"/>
              <a:t> increased glucose values on GDH-based POC systems, primarily at high drug concentrations  </a:t>
            </a:r>
          </a:p>
          <a:p>
            <a:r>
              <a:rPr lang="en-US" dirty="0" err="1" smtClean="0">
                <a:solidFill>
                  <a:srgbClr val="00B0F0"/>
                </a:solidFill>
              </a:rPr>
              <a:t>Mannitol</a:t>
            </a:r>
            <a:r>
              <a:rPr lang="en-US" dirty="0" smtClean="0"/>
              <a:t> increased glucose </a:t>
            </a:r>
            <a:r>
              <a:rPr lang="en-US" dirty="0" err="1" smtClean="0"/>
              <a:t>oxidase</a:t>
            </a:r>
            <a:r>
              <a:rPr lang="en-US" dirty="0" smtClean="0"/>
              <a:t>– based POC readings, possibly through detection by the analyzer or by a nonspecific osmotic effect </a:t>
            </a:r>
          </a:p>
          <a:p>
            <a:r>
              <a:rPr lang="en-US" dirty="0" smtClean="0"/>
              <a:t>Finally, interferences with </a:t>
            </a:r>
            <a:r>
              <a:rPr lang="en-US" dirty="0" err="1" smtClean="0">
                <a:solidFill>
                  <a:srgbClr val="00B0F0"/>
                </a:solidFill>
              </a:rPr>
              <a:t>salicylates</a:t>
            </a:r>
            <a:r>
              <a:rPr lang="en-US" dirty="0" smtClean="0">
                <a:solidFill>
                  <a:srgbClr val="00B0F0"/>
                </a:solidFill>
              </a:rPr>
              <a:t> </a:t>
            </a:r>
            <a:r>
              <a:rPr lang="en-US" dirty="0" err="1" smtClean="0">
                <a:solidFill>
                  <a:srgbClr val="00B0F0"/>
                </a:solidFill>
              </a:rPr>
              <a:t>nitroprusside</a:t>
            </a:r>
            <a:r>
              <a:rPr lang="en-US" dirty="0" smtClean="0"/>
              <a:t> have been described in past literature but not more recently</a:t>
            </a:r>
            <a:endParaRPr lang="en-US" dirty="0"/>
          </a:p>
        </p:txBody>
      </p:sp>
      <p:sp>
        <p:nvSpPr>
          <p:cNvPr id="4" name="TextBox 3"/>
          <p:cNvSpPr txBox="1"/>
          <p:nvPr/>
        </p:nvSpPr>
        <p:spPr>
          <a:xfrm>
            <a:off x="3124200" y="6248400"/>
            <a:ext cx="5403018" cy="646331"/>
          </a:xfrm>
          <a:prstGeom prst="rect">
            <a:avLst/>
          </a:prstGeom>
          <a:noFill/>
        </p:spPr>
        <p:txBody>
          <a:bodyPr wrap="none" rtlCol="0">
            <a:spAutoFit/>
          </a:bodyPr>
          <a:lstStyle/>
          <a:p>
            <a:r>
              <a:rPr lang="en-US" dirty="0" smtClean="0"/>
              <a:t>ABETES CARE, VOLUME 30, NUMBER 2, FEBRUARY 2007</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l="43374" t="13469" r="25389" b="30972"/>
          <a:stretch>
            <a:fillRect/>
          </a:stretch>
        </p:blipFill>
        <p:spPr bwMode="auto">
          <a:xfrm>
            <a:off x="1676400" y="381000"/>
            <a:ext cx="6019800" cy="64770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srcRect l="55397" t="37040" r="28229" b="9084"/>
          <a:stretch>
            <a:fillRect/>
          </a:stretch>
        </p:blipFill>
        <p:spPr bwMode="auto">
          <a:xfrm>
            <a:off x="1295400" y="685800"/>
            <a:ext cx="5638800" cy="5638800"/>
          </a:xfrm>
          <a:prstGeom prst="rect">
            <a:avLst/>
          </a:prstGeom>
          <a:noFill/>
          <a:ln w="9525">
            <a:noFill/>
            <a:miter lim="800000"/>
            <a:headEnd/>
            <a:tailEnd/>
          </a:ln>
          <a:effectLst/>
        </p:spPr>
      </p:pic>
      <p:sp>
        <p:nvSpPr>
          <p:cNvPr id="4" name="TextBox 3"/>
          <p:cNvSpPr txBox="1"/>
          <p:nvPr/>
        </p:nvSpPr>
        <p:spPr>
          <a:xfrm>
            <a:off x="4191000" y="6553200"/>
            <a:ext cx="5403018" cy="646331"/>
          </a:xfrm>
          <a:prstGeom prst="rect">
            <a:avLst/>
          </a:prstGeom>
          <a:noFill/>
        </p:spPr>
        <p:txBody>
          <a:bodyPr wrap="none" rtlCol="0">
            <a:spAutoFit/>
          </a:bodyPr>
          <a:lstStyle/>
          <a:p>
            <a:r>
              <a:rPr lang="en-US" dirty="0" smtClean="0"/>
              <a:t>ABETES CARE, VOLUME 30, NUMBER 2, FEBRUARY 2007</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Introduction</a:t>
            </a:r>
          </a:p>
          <a:p>
            <a:r>
              <a:rPr lang="en-US" dirty="0" smtClean="0"/>
              <a:t>SMBG TECHNIQUE( basic principles )</a:t>
            </a:r>
          </a:p>
          <a:p>
            <a:r>
              <a:rPr lang="en-US" dirty="0" smtClean="0"/>
              <a:t>History(brief)</a:t>
            </a:r>
          </a:p>
          <a:p>
            <a:r>
              <a:rPr lang="en-US" dirty="0" smtClean="0"/>
              <a:t> the accuracy and limitations of current point-of-care glucose monitoring devices (POCGMDs).</a:t>
            </a:r>
          </a:p>
          <a:p>
            <a:r>
              <a:rPr lang="en-US" dirty="0" smtClean="0">
                <a:solidFill>
                  <a:srgbClr val="FFC000"/>
                </a:solidFill>
              </a:rPr>
              <a:t>The present status of glucose biosensors in the clinical practice </a:t>
            </a:r>
          </a:p>
          <a:p>
            <a:r>
              <a:rPr lang="en-US" dirty="0" smtClean="0"/>
              <a:t>SMBG in type 2 diabetes (SYSTEMATIC REVIEW)</a:t>
            </a:r>
          </a:p>
          <a:p>
            <a:r>
              <a:rPr lang="en-US" dirty="0" smtClean="0"/>
              <a:t>Recommendation</a:t>
            </a:r>
          </a:p>
          <a:p>
            <a:r>
              <a:rPr lang="en-US" dirty="0" smtClean="0"/>
              <a:t> and Guideline</a:t>
            </a:r>
          </a:p>
          <a:p>
            <a:r>
              <a:rPr lang="en-US" dirty="0" smtClean="0"/>
              <a:t>Conclusion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Most meters are reasonably accurate, although none can claim to have an average error of less than 5%.</a:t>
            </a:r>
          </a:p>
          <a:p>
            <a:r>
              <a:rPr lang="en-US" dirty="0" smtClean="0"/>
              <a:t> Meters can be arbitrarily </a:t>
            </a:r>
            <a:r>
              <a:rPr lang="en-US" dirty="0" smtClean="0">
                <a:solidFill>
                  <a:srgbClr val="00B0F0"/>
                </a:solidFill>
              </a:rPr>
              <a:t>divided into three classes</a:t>
            </a:r>
            <a:r>
              <a:rPr lang="en-US" dirty="0" smtClean="0"/>
              <a:t>. The best of the meters have inaccuracies </a:t>
            </a:r>
            <a:r>
              <a:rPr lang="en-US" dirty="0" smtClean="0">
                <a:solidFill>
                  <a:srgbClr val="00B0F0"/>
                </a:solidFill>
              </a:rPr>
              <a:t>of 5.5–7%, </a:t>
            </a:r>
            <a:r>
              <a:rPr lang="en-US" dirty="0" smtClean="0"/>
              <a:t>the slightly less accurate have inaccuracies of </a:t>
            </a:r>
            <a:r>
              <a:rPr lang="en-US" dirty="0" smtClean="0">
                <a:solidFill>
                  <a:srgbClr val="00B0F0"/>
                </a:solidFill>
              </a:rPr>
              <a:t>7–8.5%</a:t>
            </a:r>
            <a:r>
              <a:rPr lang="en-US" dirty="0" smtClean="0"/>
              <a:t>, and the least accurate have inaccuracies of greater </a:t>
            </a:r>
            <a:r>
              <a:rPr lang="en-US" dirty="0" smtClean="0">
                <a:solidFill>
                  <a:srgbClr val="00B0F0"/>
                </a:solidFill>
              </a:rPr>
              <a:t>than 8.5%.</a:t>
            </a:r>
          </a:p>
          <a:p>
            <a:r>
              <a:rPr lang="en-US" dirty="0" smtClean="0"/>
              <a:t> The values for any specific meter are not readily available, but most companies have tested their systems, know their accuracy, and can provide both the inaccuracy and the ISO numbers as described earlier.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There is little argument regarding the value of SMBG for people with type 1 diabetes or insulin-requiring type 2 diabetes.</a:t>
            </a:r>
          </a:p>
          <a:p>
            <a:r>
              <a:rPr lang="en-US" dirty="0" smtClean="0"/>
              <a:t>However, controversy exists regarding the value of SMBG </a:t>
            </a:r>
            <a:r>
              <a:rPr lang="en-US" dirty="0" smtClean="0">
                <a:solidFill>
                  <a:srgbClr val="00B0F0"/>
                </a:solidFill>
              </a:rPr>
              <a:t>for people with diabetes who are not treated with insulin.</a:t>
            </a:r>
            <a:r>
              <a:rPr lang="en-US" dirty="0" smtClean="0"/>
              <a:t> </a:t>
            </a:r>
          </a:p>
          <a:p>
            <a:r>
              <a:rPr lang="en-US" dirty="0" smtClean="0"/>
              <a:t>The effectiveness of self monitoring in patients with type 2 diabetes who do not use hypoglycemic agents is less certain.</a:t>
            </a:r>
            <a:endParaRPr lang="en-US" dirty="0">
              <a:solidFill>
                <a:srgbClr val="00B0F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3"/>
          <a:srcRect l="17817" t="26938" r="4564" b="5717"/>
          <a:stretch>
            <a:fillRect/>
          </a:stretch>
        </p:blipFill>
        <p:spPr bwMode="auto">
          <a:xfrm>
            <a:off x="457200" y="838200"/>
            <a:ext cx="8686800" cy="556260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GLUCOCARD 01</a:t>
            </a:r>
            <a:endParaRPr lang="en-US" dirty="0"/>
          </a:p>
        </p:txBody>
      </p:sp>
      <p:pic>
        <p:nvPicPr>
          <p:cNvPr id="2050" name="Picture 2" descr="C:\Users\Ati System\Desktop\GLUCOCARD-01_straight_458x420.png"/>
          <p:cNvPicPr>
            <a:picLocks noGrp="1" noChangeAspect="1" noChangeArrowheads="1"/>
          </p:cNvPicPr>
          <p:nvPr>
            <p:ph idx="1"/>
          </p:nvPr>
        </p:nvPicPr>
        <p:blipFill>
          <a:blip r:embed="rId2"/>
          <a:srcRect/>
          <a:stretch>
            <a:fillRect/>
          </a:stretch>
        </p:blipFill>
        <p:spPr bwMode="auto">
          <a:xfrm>
            <a:off x="2390775" y="1862931"/>
            <a:ext cx="4362450" cy="4000500"/>
          </a:xfrm>
          <a:prstGeom prst="rect">
            <a:avLst/>
          </a:prstGeom>
          <a:noFill/>
        </p:spPr>
      </p:pic>
      <p:sp>
        <p:nvSpPr>
          <p:cNvPr id="6" name="TextBox 5"/>
          <p:cNvSpPr txBox="1"/>
          <p:nvPr/>
        </p:nvSpPr>
        <p:spPr>
          <a:xfrm>
            <a:off x="7467600" y="2286000"/>
            <a:ext cx="1098378" cy="707886"/>
          </a:xfrm>
          <a:prstGeom prst="rect">
            <a:avLst/>
          </a:prstGeom>
          <a:noFill/>
        </p:spPr>
        <p:txBody>
          <a:bodyPr wrap="none" rtlCol="0">
            <a:spAutoFit/>
          </a:bodyPr>
          <a:lstStyle/>
          <a:p>
            <a:r>
              <a:rPr lang="en-US" sz="4000" dirty="0" smtClean="0"/>
              <a:t>GOX</a:t>
            </a:r>
            <a:endParaRPr lang="en-US" sz="4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ACCUA CHECK</a:t>
            </a:r>
            <a:endParaRPr lang="en-US" dirty="0"/>
          </a:p>
        </p:txBody>
      </p:sp>
      <p:pic>
        <p:nvPicPr>
          <p:cNvPr id="3074" name="Picture 2" descr="C:\Users\Ati System\Desktop\active_system-500x500.jpg"/>
          <p:cNvPicPr>
            <a:picLocks noGrp="1" noChangeAspect="1" noChangeArrowheads="1"/>
          </p:cNvPicPr>
          <p:nvPr>
            <p:ph idx="1"/>
          </p:nvPr>
        </p:nvPicPr>
        <p:blipFill>
          <a:blip r:embed="rId2"/>
          <a:srcRect/>
          <a:stretch>
            <a:fillRect/>
          </a:stretch>
        </p:blipFill>
        <p:spPr bwMode="auto">
          <a:xfrm>
            <a:off x="2971800" y="2262981"/>
            <a:ext cx="3200400" cy="3200400"/>
          </a:xfrm>
          <a:prstGeom prst="rect">
            <a:avLst/>
          </a:prstGeom>
          <a:noFill/>
        </p:spPr>
      </p:pic>
      <p:sp>
        <p:nvSpPr>
          <p:cNvPr id="5" name="TextBox 4"/>
          <p:cNvSpPr txBox="1"/>
          <p:nvPr/>
        </p:nvSpPr>
        <p:spPr>
          <a:xfrm>
            <a:off x="6705601" y="2895600"/>
            <a:ext cx="1295400" cy="523220"/>
          </a:xfrm>
          <a:prstGeom prst="rect">
            <a:avLst/>
          </a:prstGeom>
          <a:noFill/>
        </p:spPr>
        <p:txBody>
          <a:bodyPr wrap="square" rtlCol="0">
            <a:spAutoFit/>
          </a:bodyPr>
          <a:lstStyle/>
          <a:p>
            <a:r>
              <a:rPr lang="en-US" sz="2800" dirty="0" smtClean="0"/>
              <a:t>GDH</a:t>
            </a:r>
            <a:endParaRPr lang="en-U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CARESENSE</a:t>
            </a:r>
            <a:endParaRPr lang="en-US" dirty="0"/>
          </a:p>
        </p:txBody>
      </p:sp>
      <p:pic>
        <p:nvPicPr>
          <p:cNvPr id="4098" name="Picture 2" descr="C:\Users\Ati System\Desktop\1431116310_11CSN.jpg"/>
          <p:cNvPicPr>
            <a:picLocks noGrp="1" noChangeAspect="1" noChangeArrowheads="1"/>
          </p:cNvPicPr>
          <p:nvPr>
            <p:ph idx="1"/>
          </p:nvPr>
        </p:nvPicPr>
        <p:blipFill>
          <a:blip r:embed="rId2"/>
          <a:srcRect/>
          <a:stretch>
            <a:fillRect/>
          </a:stretch>
        </p:blipFill>
        <p:spPr bwMode="auto">
          <a:xfrm>
            <a:off x="2652712" y="2058194"/>
            <a:ext cx="3838575" cy="3609975"/>
          </a:xfrm>
          <a:prstGeom prst="rect">
            <a:avLst/>
          </a:prstGeom>
          <a:noFill/>
        </p:spPr>
      </p:pic>
      <p:sp>
        <p:nvSpPr>
          <p:cNvPr id="5" name="TextBox 4"/>
          <p:cNvSpPr txBox="1"/>
          <p:nvPr/>
        </p:nvSpPr>
        <p:spPr>
          <a:xfrm>
            <a:off x="6553200" y="1904999"/>
            <a:ext cx="2285999" cy="923330"/>
          </a:xfrm>
          <a:prstGeom prst="rect">
            <a:avLst/>
          </a:prstGeom>
          <a:noFill/>
        </p:spPr>
        <p:txBody>
          <a:bodyPr wrap="square" rtlCol="0">
            <a:spAutoFit/>
          </a:bodyPr>
          <a:lstStyle/>
          <a:p>
            <a:r>
              <a:rPr lang="en-US" b="1" dirty="0" smtClean="0">
                <a:solidFill>
                  <a:srgbClr val="FFC000"/>
                </a:solidFill>
                <a:cs typeface="B Nazanin" panose="00000400000000000000" pitchFamily="2" charset="-78"/>
              </a:rPr>
              <a:t>Biosensor –</a:t>
            </a:r>
          </a:p>
          <a:p>
            <a:r>
              <a:rPr lang="en-US" b="1" dirty="0" smtClean="0">
                <a:solidFill>
                  <a:srgbClr val="FFC000"/>
                </a:solidFill>
                <a:cs typeface="B Nazanin" panose="00000400000000000000" pitchFamily="2" charset="-78"/>
              </a:rPr>
              <a:t> Non Enzymatic</a:t>
            </a:r>
            <a:endParaRPr lang="en-US" b="1" dirty="0" smtClean="0">
              <a:solidFill>
                <a:srgbClr val="FFC000"/>
              </a:solidFill>
              <a:latin typeface="B Koodak" panose="00000700000000000000" pitchFamily="2" charset="-78"/>
              <a:cs typeface="B Nazanin" panose="00000400000000000000" pitchFamily="2" charset="-78"/>
            </a:endParaRP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l="15923" t="11785" r="11190" b="46124"/>
          <a:stretch>
            <a:fillRect/>
          </a:stretch>
        </p:blipFill>
        <p:spPr bwMode="auto">
          <a:xfrm>
            <a:off x="914400" y="304800"/>
            <a:ext cx="7696200" cy="1828800"/>
          </a:xfrm>
          <a:prstGeom prst="rect">
            <a:avLst/>
          </a:prstGeom>
          <a:noFill/>
          <a:ln w="9525">
            <a:noFill/>
            <a:miter lim="800000"/>
            <a:headEnd/>
            <a:tailEnd/>
          </a:ln>
          <a:effectLst/>
        </p:spPr>
      </p:pic>
      <p:sp>
        <p:nvSpPr>
          <p:cNvPr id="5" name="TextBox 4"/>
          <p:cNvSpPr txBox="1"/>
          <p:nvPr/>
        </p:nvSpPr>
        <p:spPr>
          <a:xfrm>
            <a:off x="1066800" y="6553200"/>
            <a:ext cx="8124340" cy="369332"/>
          </a:xfrm>
          <a:prstGeom prst="rect">
            <a:avLst/>
          </a:prstGeom>
          <a:noFill/>
        </p:spPr>
        <p:txBody>
          <a:bodyPr wrap="none" rtlCol="0">
            <a:spAutoFit/>
          </a:bodyPr>
          <a:lstStyle/>
          <a:p>
            <a:r>
              <a:rPr lang="fa-IR" dirty="0" smtClean="0"/>
              <a:t>دانشگاه علوم پزشكي و خدمات بهداشتي درماني تهران ، مركز تحقيقات غدد درون ريز و متابوليسم 1382</a:t>
            </a:r>
            <a:r>
              <a:rPr lang="en-US" dirty="0" smtClean="0"/>
              <a:t> </a:t>
            </a:r>
            <a:endParaRPr lang="en-US" dirty="0"/>
          </a:p>
        </p:txBody>
      </p:sp>
      <p:sp>
        <p:nvSpPr>
          <p:cNvPr id="6" name="Rectangle 5"/>
          <p:cNvSpPr/>
          <p:nvPr/>
        </p:nvSpPr>
        <p:spPr>
          <a:xfrm>
            <a:off x="2286000" y="2828836"/>
            <a:ext cx="4572000" cy="1200329"/>
          </a:xfrm>
          <a:prstGeom prst="rect">
            <a:avLst/>
          </a:prstGeom>
        </p:spPr>
        <p:txBody>
          <a:bodyPr>
            <a:spAutoFit/>
          </a:bodyPr>
          <a:lstStyle/>
          <a:p>
            <a:pPr algn="r"/>
            <a:r>
              <a:rPr lang="fa-IR" b="1" dirty="0" smtClean="0">
                <a:solidFill>
                  <a:srgbClr val="0070C0"/>
                </a:solidFill>
              </a:rPr>
              <a:t>اين مطالعه به بررسي اختلاف قند خون مو يرگي با قند خون وريدي اندازه گيري شده توسط سه دستگاه گلوكومتر شامل گلوكوترند 2، گلوكومن و گلوكوكر  در 100 بیمار دیابتی مي پردازد</a:t>
            </a:r>
            <a:endParaRPr lang="en-US" b="1" dirty="0">
              <a:solidFill>
                <a:srgbClr val="0070C0"/>
              </a:solidFill>
            </a:endParaRPr>
          </a:p>
        </p:txBody>
      </p:sp>
      <p:pic>
        <p:nvPicPr>
          <p:cNvPr id="1027" name="Picture 3"/>
          <p:cNvPicPr>
            <a:picLocks noChangeAspect="1" noChangeArrowheads="1"/>
          </p:cNvPicPr>
          <p:nvPr/>
        </p:nvPicPr>
        <p:blipFill>
          <a:blip r:embed="rId3"/>
          <a:srcRect l="12884" t="56250" r="8053" b="8333"/>
          <a:stretch>
            <a:fillRect/>
          </a:stretch>
        </p:blipFill>
        <p:spPr bwMode="auto">
          <a:xfrm>
            <a:off x="381000" y="4114800"/>
            <a:ext cx="8545606" cy="23622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Introduction</a:t>
            </a:r>
          </a:p>
          <a:p>
            <a:r>
              <a:rPr lang="en-US" dirty="0" smtClean="0"/>
              <a:t>History(brief)</a:t>
            </a:r>
          </a:p>
          <a:p>
            <a:r>
              <a:rPr lang="en-US" dirty="0" smtClean="0"/>
              <a:t>SMBG Technique ( basic principles )</a:t>
            </a:r>
          </a:p>
          <a:p>
            <a:r>
              <a:rPr lang="en-US" dirty="0" smtClean="0"/>
              <a:t>the accuracy and limitations of current point-of-care glucose monitoring devices (POCGMDs).</a:t>
            </a:r>
          </a:p>
          <a:p>
            <a:r>
              <a:rPr lang="en-US" dirty="0" smtClean="0"/>
              <a:t>the present status of glucose biosensors in the clinical practice </a:t>
            </a:r>
          </a:p>
          <a:p>
            <a:r>
              <a:rPr lang="en-US" dirty="0" smtClean="0">
                <a:solidFill>
                  <a:srgbClr val="FFC000"/>
                </a:solidFill>
              </a:rPr>
              <a:t>SMBG in type 2 diabetes (SYSTEMATIC REVIEW)</a:t>
            </a:r>
          </a:p>
          <a:p>
            <a:r>
              <a:rPr lang="en-US" dirty="0" smtClean="0"/>
              <a:t>Recommendation  and Guideline</a:t>
            </a:r>
          </a:p>
          <a:p>
            <a:r>
              <a:rPr lang="en-US" dirty="0" smtClean="0"/>
              <a:t>Conclusion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32962" t="15153" r="36748" b="37706"/>
          <a:stretch>
            <a:fillRect/>
          </a:stretch>
        </p:blipFill>
        <p:spPr bwMode="auto">
          <a:xfrm>
            <a:off x="914400" y="533400"/>
            <a:ext cx="7620000" cy="4572000"/>
          </a:xfrm>
          <a:prstGeom prst="rect">
            <a:avLst/>
          </a:prstGeom>
          <a:noFill/>
          <a:ln w="9525">
            <a:noFill/>
            <a:miter lim="800000"/>
            <a:headEnd/>
            <a:tailEnd/>
          </a:ln>
          <a:effectLst/>
        </p:spPr>
      </p:pic>
      <p:sp>
        <p:nvSpPr>
          <p:cNvPr id="4" name="TextBox 3"/>
          <p:cNvSpPr txBox="1"/>
          <p:nvPr/>
        </p:nvSpPr>
        <p:spPr>
          <a:xfrm>
            <a:off x="2971800" y="5943600"/>
            <a:ext cx="5051896" cy="369332"/>
          </a:xfrm>
          <a:prstGeom prst="rect">
            <a:avLst/>
          </a:prstGeom>
          <a:noFill/>
        </p:spPr>
        <p:txBody>
          <a:bodyPr wrap="none" rtlCol="0">
            <a:spAutoFit/>
          </a:bodyPr>
          <a:lstStyle/>
          <a:p>
            <a:r>
              <a:rPr lang="en-US" i="1" dirty="0" smtClean="0"/>
              <a:t>Health Technology Assessment 2010; Vol. 14: No. 12</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question</a:t>
            </a:r>
            <a:endParaRPr lang="en-US" dirty="0"/>
          </a:p>
        </p:txBody>
      </p:sp>
      <p:sp>
        <p:nvSpPr>
          <p:cNvPr id="3" name="Content Placeholder 2"/>
          <p:cNvSpPr>
            <a:spLocks noGrp="1"/>
          </p:cNvSpPr>
          <p:nvPr>
            <p:ph idx="1"/>
          </p:nvPr>
        </p:nvSpPr>
        <p:spPr>
          <a:xfrm>
            <a:off x="152400" y="1600200"/>
            <a:ext cx="8763000" cy="4525963"/>
          </a:xfrm>
        </p:spPr>
        <p:txBody>
          <a:bodyPr>
            <a:normAutofit/>
          </a:bodyPr>
          <a:lstStyle/>
          <a:p>
            <a:r>
              <a:rPr lang="en-US" dirty="0" smtClean="0"/>
              <a:t>Is self-monitoring of blood glucose worthwhile in people with type 2 diabetes not treated with insulin, or on only basal insulin in combination with oral agents, in terms of </a:t>
            </a:r>
            <a:r>
              <a:rPr lang="en-US" dirty="0" err="1" smtClean="0">
                <a:solidFill>
                  <a:srgbClr val="00B0F0"/>
                </a:solidFill>
              </a:rPr>
              <a:t>glycemic</a:t>
            </a:r>
            <a:r>
              <a:rPr lang="en-US" dirty="0" smtClean="0">
                <a:solidFill>
                  <a:srgbClr val="00B0F0"/>
                </a:solidFill>
              </a:rPr>
              <a:t> control</a:t>
            </a:r>
            <a:r>
              <a:rPr lang="en-US" dirty="0" smtClean="0"/>
              <a:t>, </a:t>
            </a:r>
            <a:r>
              <a:rPr lang="en-US" dirty="0" err="1" smtClean="0">
                <a:solidFill>
                  <a:srgbClr val="00B0F0"/>
                </a:solidFill>
              </a:rPr>
              <a:t>hypoglycaemia</a:t>
            </a:r>
            <a:r>
              <a:rPr lang="en-US" dirty="0" smtClean="0">
                <a:solidFill>
                  <a:srgbClr val="00B0F0"/>
                </a:solidFill>
              </a:rPr>
              <a:t>, quality of life </a:t>
            </a:r>
            <a:r>
              <a:rPr lang="en-US" dirty="0" smtClean="0"/>
              <a:t>and other relevant outcomes?</a:t>
            </a:r>
            <a:endParaRPr lang="en-US" dirty="0"/>
          </a:p>
        </p:txBody>
      </p:sp>
      <p:sp>
        <p:nvSpPr>
          <p:cNvPr id="6" name="TextBox 5"/>
          <p:cNvSpPr txBox="1"/>
          <p:nvPr/>
        </p:nvSpPr>
        <p:spPr>
          <a:xfrm>
            <a:off x="3200400" y="6248400"/>
            <a:ext cx="5051896" cy="369332"/>
          </a:xfrm>
          <a:prstGeom prst="rect">
            <a:avLst/>
          </a:prstGeom>
          <a:noFill/>
        </p:spPr>
        <p:txBody>
          <a:bodyPr wrap="none" rtlCol="0">
            <a:spAutoFit/>
          </a:bodyPr>
          <a:lstStyle/>
          <a:p>
            <a:r>
              <a:rPr lang="en-US" i="1" dirty="0" smtClean="0"/>
              <a:t>Health Technology Assessment 2010; Vol. 14: No. 12</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152400" y="1600200"/>
            <a:ext cx="8839200" cy="4525963"/>
          </a:xfrm>
        </p:spPr>
        <p:txBody>
          <a:bodyPr>
            <a:normAutofit/>
          </a:bodyPr>
          <a:lstStyle/>
          <a:p>
            <a:r>
              <a:rPr lang="en-US" dirty="0" smtClean="0"/>
              <a:t>Review of systematic reviews published since 1996, and a systematic review and meta-analyses of randomized controlled trials (RCTs) identified from  the reviews, and from searches for more recent trials</a:t>
            </a:r>
          </a:p>
          <a:p>
            <a:pPr>
              <a:buNone/>
            </a:pPr>
            <a:endParaRPr lang="en-US" dirty="0" smtClean="0"/>
          </a:p>
        </p:txBody>
      </p:sp>
      <p:sp>
        <p:nvSpPr>
          <p:cNvPr id="4" name="TextBox 3"/>
          <p:cNvSpPr txBox="1"/>
          <p:nvPr/>
        </p:nvSpPr>
        <p:spPr>
          <a:xfrm>
            <a:off x="3581400" y="6477000"/>
            <a:ext cx="5051896" cy="646331"/>
          </a:xfrm>
          <a:prstGeom prst="rect">
            <a:avLst/>
          </a:prstGeom>
          <a:noFill/>
        </p:spPr>
        <p:txBody>
          <a:bodyPr wrap="none" rtlCol="0">
            <a:spAutoFit/>
          </a:bodyPr>
          <a:lstStyle/>
          <a:p>
            <a:r>
              <a:rPr lang="en-US" i="1" dirty="0" smtClean="0"/>
              <a:t>Health Technology Assessment 2010; Vol. 14: No. 12</a:t>
            </a:r>
            <a:endParaRPr lang="en-US" dirty="0" smtClean="0"/>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Eleven systematic reviews published in the  last 10 years, most in the last few years </a:t>
            </a:r>
          </a:p>
          <a:p>
            <a:r>
              <a:rPr lang="en-US" dirty="0" smtClean="0"/>
              <a:t>Most were of good quality </a:t>
            </a:r>
          </a:p>
          <a:p>
            <a:r>
              <a:rPr lang="en-US" dirty="0" smtClean="0"/>
              <a:t>They contained from three to 13 RCTs out of a total of 20</a:t>
            </a:r>
          </a:p>
          <a:p>
            <a:r>
              <a:rPr lang="en-US" dirty="0" smtClean="0">
                <a:solidFill>
                  <a:srgbClr val="00B0F0"/>
                </a:solidFill>
              </a:rPr>
              <a:t>Inconsistent</a:t>
            </a:r>
            <a:r>
              <a:rPr lang="en-US" dirty="0" smtClean="0"/>
              <a:t> results were observed</a:t>
            </a:r>
            <a:endParaRPr lang="en-US" dirty="0"/>
          </a:p>
        </p:txBody>
      </p:sp>
      <p:sp>
        <p:nvSpPr>
          <p:cNvPr id="4" name="TextBox 3"/>
          <p:cNvSpPr txBox="1"/>
          <p:nvPr/>
        </p:nvSpPr>
        <p:spPr>
          <a:xfrm>
            <a:off x="3505200" y="6324600"/>
            <a:ext cx="5051896" cy="646331"/>
          </a:xfrm>
          <a:prstGeom prst="rect">
            <a:avLst/>
          </a:prstGeom>
          <a:noFill/>
        </p:spPr>
        <p:txBody>
          <a:bodyPr wrap="none" rtlCol="0">
            <a:spAutoFit/>
          </a:bodyPr>
          <a:lstStyle/>
          <a:p>
            <a:r>
              <a:rPr lang="en-US" i="1" dirty="0" smtClean="0"/>
              <a:t>Health Technology Assessment 2010; Vol. 14: No. 12</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During the last 50 years, </a:t>
            </a:r>
            <a:r>
              <a:rPr lang="en-US" dirty="0" smtClean="0">
                <a:solidFill>
                  <a:srgbClr val="0070C0"/>
                </a:solidFill>
              </a:rPr>
              <a:t>glucose biosensor </a:t>
            </a:r>
            <a:r>
              <a:rPr lang="en-US" dirty="0" smtClean="0"/>
              <a:t>technology including point-of-care devices, continuous glucose monitoring systems and noninvasive glucose monitoring systems has been significantly improved.</a:t>
            </a:r>
          </a:p>
          <a:p>
            <a:r>
              <a:rPr lang="en-US" dirty="0" smtClean="0"/>
              <a:t>However, there continues to be several challenges related to the achievement of accurate and reliable glucose monitoring.</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was the reason for disagreement</a:t>
            </a:r>
            <a:r>
              <a:rPr lang="en-US" dirty="0" smtClean="0"/>
              <a:t>?</a:t>
            </a:r>
            <a:endParaRPr lang="en-US" dirty="0"/>
          </a:p>
        </p:txBody>
      </p:sp>
      <p:sp>
        <p:nvSpPr>
          <p:cNvPr id="3" name="Content Placeholder 2"/>
          <p:cNvSpPr>
            <a:spLocks noGrp="1"/>
          </p:cNvSpPr>
          <p:nvPr>
            <p:ph idx="1"/>
          </p:nvPr>
        </p:nvSpPr>
        <p:spPr>
          <a:xfrm>
            <a:off x="304800" y="1524000"/>
            <a:ext cx="8458200" cy="4525963"/>
          </a:xfrm>
        </p:spPr>
        <p:txBody>
          <a:bodyPr>
            <a:normAutofit fontScale="85000" lnSpcReduction="10000"/>
          </a:bodyPr>
          <a:lstStyle/>
          <a:p>
            <a:r>
              <a:rPr lang="en-US" dirty="0" smtClean="0"/>
              <a:t>What was the level of</a:t>
            </a:r>
            <a:r>
              <a:rPr lang="en-US" dirty="0" smtClean="0">
                <a:solidFill>
                  <a:srgbClr val="00B0F0"/>
                </a:solidFill>
              </a:rPr>
              <a:t> HbA1c </a:t>
            </a:r>
            <a:r>
              <a:rPr lang="en-US" dirty="0" smtClean="0"/>
              <a:t>which was considered to prove benefit? since the differences in meta-analysis were often of the order of 0.2%, which can be  statistically significant, but not clinically important.</a:t>
            </a:r>
          </a:p>
          <a:p>
            <a:r>
              <a:rPr lang="en-US" dirty="0" smtClean="0"/>
              <a:t>Studies in which patients were given </a:t>
            </a:r>
            <a:r>
              <a:rPr lang="en-US" dirty="0" smtClean="0">
                <a:solidFill>
                  <a:srgbClr val="00B0F0"/>
                </a:solidFill>
              </a:rPr>
              <a:t>feedback i</a:t>
            </a:r>
            <a:r>
              <a:rPr lang="en-US" dirty="0" smtClean="0"/>
              <a:t>n response to SMBG values and /or in which SMBG results </a:t>
            </a:r>
            <a:r>
              <a:rPr lang="en-US" dirty="0" smtClean="0">
                <a:solidFill>
                  <a:srgbClr val="00B0F0"/>
                </a:solidFill>
              </a:rPr>
              <a:t>were used to modify therapeutic regimens </a:t>
            </a:r>
            <a:r>
              <a:rPr lang="en-US" dirty="0" smtClean="0"/>
              <a:t>were more effective than those without feedback or use of SMBG for therapy modification</a:t>
            </a:r>
          </a:p>
          <a:p>
            <a:r>
              <a:rPr lang="en-US" dirty="0" smtClean="0"/>
              <a:t>Effects also tended to be larger for patients </a:t>
            </a:r>
            <a:r>
              <a:rPr lang="en-US" dirty="0" smtClean="0">
                <a:solidFill>
                  <a:srgbClr val="00B0F0"/>
                </a:solidFill>
              </a:rPr>
              <a:t>with higher baseline HbA1c values</a:t>
            </a:r>
          </a:p>
          <a:p>
            <a:endParaRPr lang="en-US" dirty="0">
              <a:solidFill>
                <a:srgbClr val="00B0F0"/>
              </a:solidFill>
            </a:endParaRPr>
          </a:p>
        </p:txBody>
      </p:sp>
      <p:sp>
        <p:nvSpPr>
          <p:cNvPr id="4" name="TextBox 3"/>
          <p:cNvSpPr txBox="1"/>
          <p:nvPr/>
        </p:nvSpPr>
        <p:spPr>
          <a:xfrm>
            <a:off x="4038600" y="6248400"/>
            <a:ext cx="5051896" cy="646331"/>
          </a:xfrm>
          <a:prstGeom prst="rect">
            <a:avLst/>
          </a:prstGeom>
          <a:noFill/>
        </p:spPr>
        <p:txBody>
          <a:bodyPr wrap="none" rtlCol="0">
            <a:spAutoFit/>
          </a:bodyPr>
          <a:lstStyle/>
          <a:p>
            <a:r>
              <a:rPr lang="en-US" i="1" dirty="0" smtClean="0"/>
              <a:t>Health Technology Assessment 2010; Vol. 14: No. 12</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Twenty six RCTs, ranging in size from under 30 to over 800 patients, and in duration from 12 weeks to 30 months</a:t>
            </a:r>
          </a:p>
          <a:p>
            <a:r>
              <a:rPr lang="en-US" dirty="0" smtClean="0"/>
              <a:t>Only four trials scored highly on quality assessment </a:t>
            </a:r>
          </a:p>
          <a:p>
            <a:r>
              <a:rPr lang="en-US" dirty="0" smtClean="0"/>
              <a:t>Components of the SMBG interventions were not well described in many cases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sz="4000" dirty="0" smtClean="0"/>
              <a:t>Self-monitoring of blood glucose (SMBG) versus no SMBG – HbA</a:t>
            </a:r>
            <a:r>
              <a:rPr lang="en-US" dirty="0" smtClean="0"/>
              <a:t>1c</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371600"/>
            <a:ext cx="9144000" cy="3581400"/>
          </a:xfrm>
          <a:prstGeom prst="rect">
            <a:avLst/>
          </a:prstGeom>
          <a:noFill/>
          <a:ln w="9525">
            <a:noFill/>
            <a:miter lim="800000"/>
            <a:headEnd/>
            <a:tailEnd/>
          </a:ln>
        </p:spPr>
      </p:pic>
      <p:cxnSp>
        <p:nvCxnSpPr>
          <p:cNvPr id="6" name="Straight Connector 5"/>
          <p:cNvCxnSpPr/>
          <p:nvPr/>
        </p:nvCxnSpPr>
        <p:spPr>
          <a:xfrm>
            <a:off x="4495800" y="5562600"/>
            <a:ext cx="1219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86000" y="4876800"/>
            <a:ext cx="4572000" cy="1200329"/>
          </a:xfrm>
          <a:prstGeom prst="rect">
            <a:avLst/>
          </a:prstGeom>
        </p:spPr>
        <p:txBody>
          <a:bodyPr wrap="square">
            <a:spAutoFit/>
          </a:bodyPr>
          <a:lstStyle/>
          <a:p>
            <a:r>
              <a:rPr lang="en-US" b="1" dirty="0" smtClean="0">
                <a:solidFill>
                  <a:srgbClr val="00B0F0"/>
                </a:solidFill>
              </a:rPr>
              <a:t>Ten</a:t>
            </a:r>
            <a:r>
              <a:rPr lang="en-US" b="1" dirty="0" smtClean="0"/>
              <a:t> trials compared “simple” SMBG with no SMBG, and found a reduction in HbA1c of </a:t>
            </a:r>
            <a:r>
              <a:rPr lang="en-US" b="1" dirty="0" smtClean="0">
                <a:solidFill>
                  <a:srgbClr val="00B0F0"/>
                </a:solidFill>
              </a:rPr>
              <a:t>0.21%, </a:t>
            </a:r>
            <a:r>
              <a:rPr lang="en-US" b="1" dirty="0" smtClean="0"/>
              <a:t>which was statistically significant but of doubtful clinical significance</a:t>
            </a:r>
            <a:r>
              <a:rPr lang="en-US" dirty="0" smtClean="0"/>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dirty="0" smtClean="0"/>
              <a:t>Enhanced/more frequent SMBG versus only/less frequent SMBG – HbA1c</a:t>
            </a:r>
            <a:br>
              <a:rPr lang="en-US" sz="3600" dirty="0" smtClean="0"/>
            </a:br>
            <a:r>
              <a:rPr lang="en-US" sz="3600" dirty="0" smtClean="0"/>
              <a:t>.</a:t>
            </a:r>
            <a:endParaRPr lang="en-US" sz="36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219200"/>
            <a:ext cx="9144000" cy="3276600"/>
          </a:xfrm>
          <a:prstGeom prst="rect">
            <a:avLst/>
          </a:prstGeom>
          <a:noFill/>
          <a:ln w="9525">
            <a:noFill/>
            <a:miter lim="800000"/>
            <a:headEnd/>
            <a:tailEnd/>
          </a:ln>
        </p:spPr>
      </p:pic>
      <p:cxnSp>
        <p:nvCxnSpPr>
          <p:cNvPr id="6" name="Straight Connector 5"/>
          <p:cNvCxnSpPr/>
          <p:nvPr/>
        </p:nvCxnSpPr>
        <p:spPr>
          <a:xfrm>
            <a:off x="4419600" y="3886200"/>
            <a:ext cx="1295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86000" y="4495800"/>
            <a:ext cx="4572000" cy="1200329"/>
          </a:xfrm>
          <a:prstGeom prst="rect">
            <a:avLst/>
          </a:prstGeom>
        </p:spPr>
        <p:txBody>
          <a:bodyPr wrap="square">
            <a:spAutoFit/>
          </a:bodyPr>
          <a:lstStyle/>
          <a:p>
            <a:r>
              <a:rPr lang="en-US" b="1" dirty="0" smtClean="0"/>
              <a:t>Four trials of </a:t>
            </a:r>
            <a:r>
              <a:rPr lang="en-US" b="1" dirty="0" smtClean="0">
                <a:solidFill>
                  <a:srgbClr val="00B0F0"/>
                </a:solidFill>
              </a:rPr>
              <a:t>“enhanced” </a:t>
            </a:r>
            <a:r>
              <a:rPr lang="en-US" b="1" dirty="0" smtClean="0"/>
              <a:t>SMBG (for example, with education, feedback, etc) showed a bigger reduction in HbA1c, of </a:t>
            </a:r>
            <a:r>
              <a:rPr lang="en-US" b="1" dirty="0" smtClean="0">
                <a:solidFill>
                  <a:srgbClr val="00B0F0"/>
                </a:solidFill>
              </a:rPr>
              <a:t>0.52% </a:t>
            </a:r>
            <a:r>
              <a:rPr lang="en-US" b="1" dirty="0" smtClean="0"/>
              <a:t>compared to no SMBG. </a:t>
            </a:r>
            <a:endParaRPr lang="en-US"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Differences in the frequency of hypoglycemic episodes were </a:t>
            </a:r>
            <a:r>
              <a:rPr lang="en-US" dirty="0" smtClean="0">
                <a:solidFill>
                  <a:srgbClr val="00B0F0"/>
                </a:solidFill>
              </a:rPr>
              <a:t>inconsistent</a:t>
            </a:r>
          </a:p>
          <a:p>
            <a:r>
              <a:rPr lang="en-US" dirty="0" smtClean="0"/>
              <a:t> There was no difference in weight or body mass index (BMI)</a:t>
            </a:r>
            <a:endParaRPr lang="en-US" dirty="0" smtClean="0">
              <a:solidFill>
                <a:srgbClr val="FFFF00"/>
              </a:solidFill>
            </a:endParaRPr>
          </a:p>
          <a:p>
            <a:r>
              <a:rPr lang="en-US" dirty="0" smtClean="0"/>
              <a:t>There was </a:t>
            </a:r>
            <a:r>
              <a:rPr lang="en-US" dirty="0" smtClean="0">
                <a:solidFill>
                  <a:srgbClr val="00B0F0"/>
                </a:solidFill>
              </a:rPr>
              <a:t>no</a:t>
            </a:r>
            <a:r>
              <a:rPr lang="en-US" dirty="0" smtClean="0"/>
              <a:t> increase in medication changes with SMBG versus no SMBG, which may explain why HbA1c is not improved</a:t>
            </a:r>
          </a:p>
          <a:p>
            <a:r>
              <a:rPr lang="en-US" dirty="0" smtClean="0"/>
              <a:t> Two studies ( </a:t>
            </a:r>
            <a:r>
              <a:rPr lang="en-US" dirty="0" err="1" smtClean="0"/>
              <a:t>DiGEM</a:t>
            </a:r>
            <a:r>
              <a:rPr lang="en-US" dirty="0" smtClean="0"/>
              <a:t> , ESMON) reported a net </a:t>
            </a:r>
            <a:r>
              <a:rPr lang="en-US" dirty="0" smtClean="0">
                <a:solidFill>
                  <a:srgbClr val="00B0F0"/>
                </a:solidFill>
              </a:rPr>
              <a:t>adverse effect </a:t>
            </a:r>
            <a:r>
              <a:rPr lang="en-US" dirty="0" smtClean="0"/>
              <a:t>on anxiety and/or depression </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 SMBG is of </a:t>
            </a:r>
            <a:r>
              <a:rPr lang="en-US" dirty="0" smtClean="0">
                <a:solidFill>
                  <a:srgbClr val="00B0F0"/>
                </a:solidFill>
              </a:rPr>
              <a:t>limited </a:t>
            </a:r>
            <a:r>
              <a:rPr lang="en-US" dirty="0" smtClean="0"/>
              <a:t>clinical effectiveness in improving </a:t>
            </a:r>
            <a:r>
              <a:rPr lang="en-US" dirty="0" err="1" smtClean="0"/>
              <a:t>glycemic</a:t>
            </a:r>
            <a:r>
              <a:rPr lang="en-US" dirty="0" smtClean="0"/>
              <a:t> control in people with type 2 diabetes or oral agents, or diet alone, and is therefore</a:t>
            </a:r>
            <a:r>
              <a:rPr lang="en-US" dirty="0" smtClean="0">
                <a:solidFill>
                  <a:srgbClr val="00B0F0"/>
                </a:solidFill>
              </a:rPr>
              <a:t> unlikely </a:t>
            </a:r>
            <a:r>
              <a:rPr lang="en-US" dirty="0" smtClean="0"/>
              <a:t>to be cost-effective</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SMBG can only be expected to lead to improved </a:t>
            </a:r>
            <a:r>
              <a:rPr lang="en-US" dirty="0" err="1" smtClean="0"/>
              <a:t>glyaemic</a:t>
            </a:r>
            <a:r>
              <a:rPr lang="en-US" dirty="0" smtClean="0"/>
              <a:t> control in the context of appropriate</a:t>
            </a:r>
            <a:r>
              <a:rPr lang="en-US" dirty="0" smtClean="0">
                <a:solidFill>
                  <a:srgbClr val="00B0F0"/>
                </a:solidFill>
              </a:rPr>
              <a:t> education </a:t>
            </a:r>
            <a:r>
              <a:rPr lang="en-US" dirty="0" smtClean="0"/>
              <a:t>– both for patients and health care professionals – on how to respond to the readings, in terms of lifestyle and </a:t>
            </a:r>
            <a:r>
              <a:rPr lang="en-US" dirty="0" smtClean="0">
                <a:solidFill>
                  <a:srgbClr val="00B0F0"/>
                </a:solidFill>
              </a:rPr>
              <a:t>treatment adjustment</a:t>
            </a:r>
          </a:p>
          <a:p>
            <a:r>
              <a:rPr lang="en-US" dirty="0" smtClean="0"/>
              <a:t>It may be more effective if patients are able to self-adjust drug treatment</a:t>
            </a:r>
          </a:p>
          <a:p>
            <a:endParaRPr lang="en-US" dirty="0">
              <a:solidFill>
                <a:srgbClr val="00B0F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solidFill>
                  <a:srgbClr val="00B0F0"/>
                </a:solidFill>
              </a:rPr>
              <a:t>Further research </a:t>
            </a:r>
            <a:r>
              <a:rPr lang="en-US" dirty="0" smtClean="0"/>
              <a:t>is required on the type of education and feedback that are most helpful</a:t>
            </a:r>
          </a:p>
          <a:p>
            <a:r>
              <a:rPr lang="en-US" dirty="0" smtClean="0"/>
              <a:t>Characteristics of patients benefiting most from SMBG </a:t>
            </a:r>
          </a:p>
          <a:p>
            <a:r>
              <a:rPr lang="en-US" dirty="0" smtClean="0"/>
              <a:t>Optimal timing and frequency of SMBG,</a:t>
            </a:r>
          </a:p>
          <a:p>
            <a:r>
              <a:rPr lang="en-US" dirty="0" smtClean="0"/>
              <a:t> Circumstances under which SMBG causes anxiety and/or depression.</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26336" t="18520" r="23496" b="17503"/>
          <a:stretch>
            <a:fillRect/>
          </a:stretch>
        </p:blipFill>
        <p:spPr bwMode="auto">
          <a:xfrm>
            <a:off x="609600" y="381000"/>
            <a:ext cx="7162800" cy="5638800"/>
          </a:xfrm>
          <a:prstGeom prst="rect">
            <a:avLst/>
          </a:prstGeom>
          <a:noFill/>
          <a:ln w="9525">
            <a:noFill/>
            <a:miter lim="800000"/>
            <a:headEnd/>
            <a:tailEnd/>
          </a:ln>
          <a:effectLst/>
        </p:spPr>
      </p:pic>
      <p:sp>
        <p:nvSpPr>
          <p:cNvPr id="5" name="TextBox 4"/>
          <p:cNvSpPr txBox="1"/>
          <p:nvPr/>
        </p:nvSpPr>
        <p:spPr>
          <a:xfrm>
            <a:off x="1828800" y="6324600"/>
            <a:ext cx="184731" cy="369332"/>
          </a:xfrm>
          <a:prstGeom prst="rect">
            <a:avLst/>
          </a:prstGeom>
          <a:noFill/>
        </p:spPr>
        <p:txBody>
          <a:bodyPr wrap="none" rtlCol="0">
            <a:spAutoFit/>
          </a:bodyPr>
          <a:lstStyle/>
          <a:p>
            <a:endParaRPr lang="en-US" dirty="0"/>
          </a:p>
        </p:txBody>
      </p:sp>
      <p:sp>
        <p:nvSpPr>
          <p:cNvPr id="7" name="TextBox 6"/>
          <p:cNvSpPr txBox="1"/>
          <p:nvPr/>
        </p:nvSpPr>
        <p:spPr>
          <a:xfrm>
            <a:off x="1371600" y="5867400"/>
            <a:ext cx="184731" cy="369332"/>
          </a:xfrm>
          <a:prstGeom prst="rect">
            <a:avLst/>
          </a:prstGeom>
          <a:noFill/>
        </p:spPr>
        <p:txBody>
          <a:bodyPr wrap="none" rtlCol="0">
            <a:spAutoFit/>
          </a:bodyPr>
          <a:lstStyle/>
          <a:p>
            <a:endParaRPr lang="en-US" dirty="0"/>
          </a:p>
        </p:txBody>
      </p:sp>
      <p:sp>
        <p:nvSpPr>
          <p:cNvPr id="9" name="TextBox 8"/>
          <p:cNvSpPr txBox="1"/>
          <p:nvPr/>
        </p:nvSpPr>
        <p:spPr>
          <a:xfrm>
            <a:off x="2133600" y="6019800"/>
            <a:ext cx="6508705" cy="369332"/>
          </a:xfrm>
          <a:prstGeom prst="rect">
            <a:avLst/>
          </a:prstGeom>
          <a:noFill/>
        </p:spPr>
        <p:txBody>
          <a:bodyPr wrap="none" rtlCol="0">
            <a:spAutoFit/>
          </a:bodyPr>
          <a:lstStyle/>
          <a:p>
            <a:r>
              <a:rPr lang="en-US" dirty="0" smtClean="0"/>
              <a:t>2012 The Cochrane Collaboration. Published by </a:t>
            </a:r>
            <a:r>
              <a:rPr lang="en-US" dirty="0" err="1" smtClean="0"/>
              <a:t>JohnWiley</a:t>
            </a:r>
            <a:r>
              <a:rPr lang="en-US" dirty="0" smtClean="0"/>
              <a:t> &amp; Sons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b="1" dirty="0" smtClean="0"/>
              <a:t>Background</a:t>
            </a:r>
          </a:p>
          <a:p>
            <a:r>
              <a:rPr lang="en-US" dirty="0" smtClean="0"/>
              <a:t>Self-monitoring of blood glucose (SMBG) has been found to be effective for patients with type 1 diabetes and for patients with type 2 diabetes using insulin.</a:t>
            </a:r>
          </a:p>
          <a:p>
            <a:r>
              <a:rPr lang="en-US" dirty="0" smtClean="0"/>
              <a:t> There is much debate on the effectiveness of SMBG as a tool in the self-management for patients with type 2 diabetes who are not using insulin.</a:t>
            </a:r>
            <a:endParaRPr lang="en-US" dirty="0"/>
          </a:p>
        </p:txBody>
      </p:sp>
      <p:sp>
        <p:nvSpPr>
          <p:cNvPr id="4" name="TextBox 3"/>
          <p:cNvSpPr txBox="1"/>
          <p:nvPr/>
        </p:nvSpPr>
        <p:spPr>
          <a:xfrm>
            <a:off x="304800" y="6172201"/>
            <a:ext cx="8458200" cy="646331"/>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Introduction</a:t>
            </a:r>
          </a:p>
          <a:p>
            <a:r>
              <a:rPr lang="en-US" dirty="0" smtClean="0">
                <a:solidFill>
                  <a:srgbClr val="FFC000"/>
                </a:solidFill>
              </a:rPr>
              <a:t>History(brief)</a:t>
            </a:r>
          </a:p>
          <a:p>
            <a:r>
              <a:rPr lang="en-US" dirty="0" smtClean="0"/>
              <a:t>SMBG TECHNIQUE( basic principles )</a:t>
            </a:r>
          </a:p>
          <a:p>
            <a:r>
              <a:rPr lang="en-US" dirty="0" smtClean="0"/>
              <a:t> the accuracy and limitations of current point-of-care glucose monitoring devices (POCGMDs).</a:t>
            </a:r>
          </a:p>
          <a:p>
            <a:r>
              <a:rPr lang="en-US" dirty="0" smtClean="0"/>
              <a:t>MARKET  </a:t>
            </a:r>
          </a:p>
          <a:p>
            <a:r>
              <a:rPr lang="en-US" dirty="0" smtClean="0"/>
              <a:t>SMBG in type 2 diabetes (SYSTEMATIC REVIEW)</a:t>
            </a:r>
          </a:p>
          <a:p>
            <a:r>
              <a:rPr lang="en-US" dirty="0" smtClean="0"/>
              <a:t>Recommendation and Guideline</a:t>
            </a:r>
          </a:p>
          <a:p>
            <a:r>
              <a:rPr lang="en-US" dirty="0" smtClean="0"/>
              <a:t>Conclusion</a:t>
            </a:r>
          </a:p>
          <a:p>
            <a:r>
              <a:rPr lang="en-US" dirty="0" smtClean="0"/>
              <a:t>brief history,,</a:t>
            </a:r>
          </a:p>
          <a:p>
            <a:r>
              <a:rPr lang="en-US" dirty="0" smtClean="0"/>
              <a:t>analytical performance, and the present status of glucose biosensors in the clinical practice</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Objectives</a:t>
            </a:r>
          </a:p>
          <a:p>
            <a:r>
              <a:rPr lang="en-US" dirty="0" smtClean="0"/>
              <a:t>To assess the effects of SMBG in patients with type 2 diabetes mellitus who are not using insulin.</a:t>
            </a:r>
          </a:p>
          <a:p>
            <a:r>
              <a:rPr lang="en-US" b="1" dirty="0" smtClean="0"/>
              <a:t>Selection criteria</a:t>
            </a:r>
          </a:p>
          <a:p>
            <a:r>
              <a:rPr lang="en-US" dirty="0" err="1" smtClean="0">
                <a:solidFill>
                  <a:srgbClr val="00B0F0"/>
                </a:solidFill>
              </a:rPr>
              <a:t>Randomised</a:t>
            </a:r>
            <a:r>
              <a:rPr lang="en-US" dirty="0" smtClean="0">
                <a:solidFill>
                  <a:srgbClr val="00B0F0"/>
                </a:solidFill>
              </a:rPr>
              <a:t> controlled trials </a:t>
            </a:r>
            <a:r>
              <a:rPr lang="en-US" dirty="0" smtClean="0"/>
              <a:t>investigating the effects of SMBG compared with usual care, self-monitoring of urine glucose (SMUG) or both in patients with type 2 diabetes who where not using insulin.</a:t>
            </a:r>
          </a:p>
          <a:p>
            <a:r>
              <a:rPr lang="en-US" dirty="0" smtClean="0"/>
              <a:t> Studies that used HbA1c as primary outcome were eligible for inclusion.</a:t>
            </a:r>
            <a:endParaRPr lang="en-US" dirty="0"/>
          </a:p>
        </p:txBody>
      </p:sp>
      <p:sp>
        <p:nvSpPr>
          <p:cNvPr id="4" name="TextBox 3"/>
          <p:cNvSpPr txBox="1"/>
          <p:nvPr/>
        </p:nvSpPr>
        <p:spPr>
          <a:xfrm>
            <a:off x="1905000" y="5943601"/>
            <a:ext cx="6248400" cy="1200329"/>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smtClean="0"/>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Primary outcomes were HbA1c, health related quality of life, well-being and patient satisfaction. </a:t>
            </a:r>
          </a:p>
          <a:p>
            <a:r>
              <a:rPr lang="en-US" dirty="0" smtClean="0"/>
              <a:t> Secondary outcomes were fasting plasma glucose level, </a:t>
            </a:r>
            <a:r>
              <a:rPr lang="en-US" dirty="0" err="1" smtClean="0"/>
              <a:t>hypoglycaemic</a:t>
            </a:r>
            <a:r>
              <a:rPr lang="en-US" dirty="0" smtClean="0"/>
              <a:t> episodes, morbidity, adverse effects and costs.</a:t>
            </a:r>
          </a:p>
        </p:txBody>
      </p:sp>
      <p:sp>
        <p:nvSpPr>
          <p:cNvPr id="4" name="TextBox 3"/>
          <p:cNvSpPr txBox="1"/>
          <p:nvPr/>
        </p:nvSpPr>
        <p:spPr>
          <a:xfrm>
            <a:off x="1066800" y="5715000"/>
            <a:ext cx="7772401" cy="646331"/>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Co-</a:t>
            </a:r>
            <a:r>
              <a:rPr lang="en-US" b="1" dirty="0" err="1" smtClean="0"/>
              <a:t>variates</a:t>
            </a:r>
            <a:r>
              <a:rPr lang="en-US" b="1" dirty="0" smtClean="0"/>
              <a:t> thought to </a:t>
            </a:r>
            <a:r>
              <a:rPr lang="en-US" dirty="0" smtClean="0"/>
              <a:t> </a:t>
            </a:r>
            <a:r>
              <a:rPr lang="en-US" b="1" dirty="0" smtClean="0"/>
              <a:t>be effect modifiers</a:t>
            </a:r>
          </a:p>
          <a:p>
            <a:pPr>
              <a:buNone/>
            </a:pPr>
            <a:r>
              <a:rPr lang="en-US" dirty="0" smtClean="0"/>
              <a:t>• baseline </a:t>
            </a:r>
            <a:r>
              <a:rPr lang="en-US" dirty="0" err="1" smtClean="0"/>
              <a:t>glycaemic</a:t>
            </a:r>
            <a:r>
              <a:rPr lang="en-US" dirty="0" smtClean="0"/>
              <a:t> control</a:t>
            </a:r>
          </a:p>
          <a:p>
            <a:pPr>
              <a:buNone/>
            </a:pPr>
            <a:r>
              <a:rPr lang="en-US" dirty="0" smtClean="0"/>
              <a:t>• change in </a:t>
            </a:r>
            <a:r>
              <a:rPr lang="en-US" dirty="0" err="1" smtClean="0"/>
              <a:t>hypoglycaemic</a:t>
            </a:r>
            <a:r>
              <a:rPr lang="en-US" dirty="0" smtClean="0"/>
              <a:t> medications</a:t>
            </a:r>
          </a:p>
          <a:p>
            <a:pPr>
              <a:buNone/>
            </a:pPr>
            <a:r>
              <a:rPr lang="en-US" dirty="0" smtClean="0"/>
              <a:t>• duration of diabetes at baseline</a:t>
            </a:r>
          </a:p>
          <a:p>
            <a:pPr>
              <a:buNone/>
            </a:pPr>
            <a:r>
              <a:rPr lang="en-US" dirty="0" smtClean="0"/>
              <a:t>• age</a:t>
            </a:r>
          </a:p>
          <a:p>
            <a:pPr>
              <a:buNone/>
            </a:pPr>
            <a:r>
              <a:rPr lang="en-US" dirty="0" smtClean="0"/>
              <a:t>• compliance to the intervention.</a:t>
            </a:r>
          </a:p>
          <a:p>
            <a:pPr>
              <a:buNone/>
            </a:pPr>
            <a:r>
              <a:rPr lang="en-US" b="1" dirty="0" smtClean="0"/>
              <a:t>Timing of outcome assessment</a:t>
            </a:r>
          </a:p>
          <a:p>
            <a:pPr>
              <a:buNone/>
            </a:pPr>
            <a:r>
              <a:rPr lang="en-US" dirty="0" smtClean="0"/>
              <a:t>• short-term: up to six months of follow-up;</a:t>
            </a:r>
          </a:p>
          <a:p>
            <a:pPr>
              <a:buNone/>
            </a:pPr>
            <a:r>
              <a:rPr lang="en-US" dirty="0" smtClean="0"/>
              <a:t>• medium-term: between six and twelve months of follow-up;</a:t>
            </a:r>
          </a:p>
          <a:p>
            <a:pPr>
              <a:buNone/>
            </a:pPr>
            <a:r>
              <a:rPr lang="en-US" dirty="0" smtClean="0"/>
              <a:t>• long-term: twelve months or more after start of follow-up.</a:t>
            </a:r>
            <a:endParaRPr lang="en-US" dirty="0"/>
          </a:p>
        </p:txBody>
      </p:sp>
      <p:sp>
        <p:nvSpPr>
          <p:cNvPr id="4" name="TextBox 3"/>
          <p:cNvSpPr txBox="1"/>
          <p:nvPr/>
        </p:nvSpPr>
        <p:spPr>
          <a:xfrm>
            <a:off x="533401" y="6172200"/>
            <a:ext cx="8077200" cy="923330"/>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smtClean="0"/>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Main results</a:t>
            </a:r>
          </a:p>
          <a:p>
            <a:r>
              <a:rPr lang="en-US" dirty="0" smtClean="0"/>
              <a:t>Twelve </a:t>
            </a:r>
            <a:r>
              <a:rPr lang="en-US" dirty="0" err="1" smtClean="0"/>
              <a:t>randomised</a:t>
            </a:r>
            <a:r>
              <a:rPr lang="en-US" dirty="0" smtClean="0"/>
              <a:t> controlled trials were included and evaluated outcomes in 3259 </a:t>
            </a:r>
            <a:r>
              <a:rPr lang="en-US" dirty="0" err="1" smtClean="0"/>
              <a:t>randomised</a:t>
            </a:r>
            <a:r>
              <a:rPr lang="en-US" dirty="0" smtClean="0"/>
              <a:t> patients.</a:t>
            </a:r>
          </a:p>
          <a:p>
            <a:r>
              <a:rPr lang="en-US" dirty="0" smtClean="0"/>
              <a:t> Intervention duration ranged from 6 months (26 weeks) to 12 months (52 weeks).</a:t>
            </a:r>
            <a:endParaRPr lang="en-US" dirty="0"/>
          </a:p>
        </p:txBody>
      </p:sp>
      <p:sp>
        <p:nvSpPr>
          <p:cNvPr id="4" name="TextBox 3"/>
          <p:cNvSpPr txBox="1"/>
          <p:nvPr/>
        </p:nvSpPr>
        <p:spPr>
          <a:xfrm>
            <a:off x="609601" y="6400800"/>
            <a:ext cx="8077200" cy="923330"/>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smtClean="0"/>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Nine trials compared SMBG with usual care without monitoring, one study compared SMBG with SMUG, one study was a three-armed trial comparing SMBG and SMUG with usual care and one study was a three-armed trial comparing less intensive SMBG and more intensive SMBG with a control group</a:t>
            </a:r>
          </a:p>
          <a:p>
            <a:r>
              <a:rPr lang="en-US" dirty="0" smtClean="0"/>
              <a:t> Seven out of 11 studies had a low risk of bias for most indicators.</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SMBG </a:t>
            </a:r>
            <a:r>
              <a:rPr lang="en-US" sz="2400" b="1" dirty="0" err="1" smtClean="0"/>
              <a:t>vs</a:t>
            </a:r>
            <a:r>
              <a:rPr lang="en-US" sz="2400" b="1" dirty="0" smtClean="0"/>
              <a:t> control (diabetes duration greater than one year,</a:t>
            </a:r>
            <a:br>
              <a:rPr lang="en-US" sz="2400" b="1" dirty="0" smtClean="0"/>
            </a:br>
            <a:r>
              <a:rPr lang="en-US" sz="2400" b="1" dirty="0" smtClean="0"/>
              <a:t>six months follow-up)</a:t>
            </a:r>
            <a:endParaRPr lang="en-US" sz="2400" dirty="0"/>
          </a:p>
        </p:txBody>
      </p:sp>
      <p:pic>
        <p:nvPicPr>
          <p:cNvPr id="3074" name="Picture 2"/>
          <p:cNvPicPr>
            <a:picLocks noGrp="1" noChangeAspect="1" noChangeArrowheads="1"/>
          </p:cNvPicPr>
          <p:nvPr>
            <p:ph idx="1"/>
          </p:nvPr>
        </p:nvPicPr>
        <p:blipFill>
          <a:blip r:embed="rId2"/>
          <a:srcRect l="25746" t="48825" r="18755" b="6582"/>
          <a:stretch>
            <a:fillRect/>
          </a:stretch>
        </p:blipFill>
        <p:spPr bwMode="auto">
          <a:xfrm>
            <a:off x="1295400" y="1371600"/>
            <a:ext cx="7467600" cy="2819400"/>
          </a:xfrm>
          <a:prstGeom prst="rect">
            <a:avLst/>
          </a:prstGeom>
          <a:noFill/>
          <a:ln w="9525">
            <a:noFill/>
            <a:miter lim="800000"/>
            <a:headEnd/>
            <a:tailEnd/>
          </a:ln>
          <a:effectLst/>
        </p:spPr>
      </p:pic>
      <p:sp>
        <p:nvSpPr>
          <p:cNvPr id="4" name="Rectangle 3"/>
          <p:cNvSpPr/>
          <p:nvPr/>
        </p:nvSpPr>
        <p:spPr>
          <a:xfrm>
            <a:off x="304800" y="4724400"/>
            <a:ext cx="8077200" cy="1477328"/>
          </a:xfrm>
          <a:prstGeom prst="rect">
            <a:avLst/>
          </a:prstGeom>
        </p:spPr>
        <p:txBody>
          <a:bodyPr wrap="square">
            <a:spAutoFit/>
          </a:bodyPr>
          <a:lstStyle/>
          <a:p>
            <a:r>
              <a:rPr lang="en-US" b="1" dirty="0" smtClean="0">
                <a:solidFill>
                  <a:srgbClr val="00B0F0"/>
                </a:solidFill>
              </a:rPr>
              <a:t>In the meta-analysis, the overall effect for short-term follow-up (up to six months of follow-up) showed a statistically significant decrease of 0.3% in HbA1c (95% CI -0.4 to -0.1; 2324 participants in </a:t>
            </a:r>
            <a:r>
              <a:rPr lang="en-US" b="1" dirty="0" err="1" smtClean="0">
                <a:solidFill>
                  <a:srgbClr val="00B0F0"/>
                </a:solidFill>
              </a:rPr>
              <a:t>favour</a:t>
            </a:r>
            <a:r>
              <a:rPr lang="en-US" b="1" dirty="0" smtClean="0">
                <a:solidFill>
                  <a:srgbClr val="00B0F0"/>
                </a:solidFill>
              </a:rPr>
              <a:t> of SMBG compared with</a:t>
            </a:r>
          </a:p>
          <a:p>
            <a:r>
              <a:rPr lang="en-US" b="1" dirty="0" smtClean="0">
                <a:solidFill>
                  <a:srgbClr val="00B0F0"/>
                </a:solidFill>
              </a:rPr>
              <a:t>the control group. For this analysis mild statistical heterogeneity was noticed (I2 = 29%)</a:t>
            </a:r>
            <a:endParaRPr lang="en-US" b="1" dirty="0">
              <a:solidFill>
                <a:srgbClr val="00B0F0"/>
              </a:solidFill>
            </a:endParaRPr>
          </a:p>
        </p:txBody>
      </p:sp>
      <p:sp>
        <p:nvSpPr>
          <p:cNvPr id="5" name="Oval 4"/>
          <p:cNvSpPr/>
          <p:nvPr/>
        </p:nvSpPr>
        <p:spPr>
          <a:xfrm>
            <a:off x="6705600" y="31242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43000" y="6096001"/>
            <a:ext cx="7162800" cy="923330"/>
          </a:xfrm>
          <a:prstGeom prst="rect">
            <a:avLst/>
          </a:prstGeom>
          <a:noFill/>
        </p:spPr>
        <p:txBody>
          <a:bodyPr wrap="square" rtlCol="0">
            <a:spAutoFit/>
          </a:bodyPr>
          <a:lstStyle/>
          <a:p>
            <a:r>
              <a:rPr lang="en-US" dirty="0" smtClean="0"/>
              <a:t>Self-monitoring of blood glucose in patients with type 2 diabetes mellitus who are not using insulin (Review) 2012 The Cochrane Collaboration.</a:t>
            </a:r>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SMBG </a:t>
            </a:r>
            <a:r>
              <a:rPr lang="en-US" sz="2400" b="1" dirty="0" err="1" smtClean="0"/>
              <a:t>vs</a:t>
            </a:r>
            <a:r>
              <a:rPr lang="en-US" sz="2400" b="1" dirty="0" smtClean="0"/>
              <a:t> control (diabetes duration greater than one year,</a:t>
            </a:r>
            <a:br>
              <a:rPr lang="en-US" sz="2400" b="1" dirty="0" smtClean="0"/>
            </a:br>
            <a:r>
              <a:rPr lang="en-US" sz="2400" b="1" dirty="0" smtClean="0"/>
              <a:t>12 months follow-up)</a:t>
            </a:r>
            <a:endParaRPr lang="en-US" sz="2400" dirty="0"/>
          </a:p>
        </p:txBody>
      </p:sp>
      <p:pic>
        <p:nvPicPr>
          <p:cNvPr id="4098" name="Picture 2"/>
          <p:cNvPicPr>
            <a:picLocks noGrp="1" noChangeAspect="1" noChangeArrowheads="1"/>
          </p:cNvPicPr>
          <p:nvPr>
            <p:ph idx="1"/>
          </p:nvPr>
        </p:nvPicPr>
        <p:blipFill>
          <a:blip r:embed="rId2"/>
          <a:srcRect l="20825" t="50509" r="17816" b="20870"/>
          <a:stretch>
            <a:fillRect/>
          </a:stretch>
        </p:blipFill>
        <p:spPr bwMode="auto">
          <a:xfrm>
            <a:off x="762000" y="1295400"/>
            <a:ext cx="8001000" cy="3810000"/>
          </a:xfrm>
          <a:prstGeom prst="rect">
            <a:avLst/>
          </a:prstGeom>
          <a:noFill/>
          <a:ln w="9525">
            <a:solidFill>
              <a:srgbClr val="FF0000"/>
            </a:solidFill>
            <a:miter lim="800000"/>
            <a:headEnd/>
            <a:tailEnd/>
          </a:ln>
          <a:effectLst/>
        </p:spPr>
      </p:pic>
      <p:sp>
        <p:nvSpPr>
          <p:cNvPr id="4" name="Rectangle 3"/>
          <p:cNvSpPr/>
          <p:nvPr/>
        </p:nvSpPr>
        <p:spPr>
          <a:xfrm>
            <a:off x="609600" y="5105400"/>
            <a:ext cx="7543800" cy="1200329"/>
          </a:xfrm>
          <a:prstGeom prst="rect">
            <a:avLst/>
          </a:prstGeom>
        </p:spPr>
        <p:txBody>
          <a:bodyPr wrap="square">
            <a:spAutoFit/>
          </a:bodyPr>
          <a:lstStyle/>
          <a:p>
            <a:r>
              <a:rPr lang="en-US" b="1" dirty="0" smtClean="0">
                <a:solidFill>
                  <a:srgbClr val="0070C0"/>
                </a:solidFill>
              </a:rPr>
              <a:t>For medium term follow-up (between 6 and 12 months of follow-</a:t>
            </a:r>
          </a:p>
          <a:p>
            <a:r>
              <a:rPr lang="en-US" b="1" dirty="0" smtClean="0">
                <a:solidFill>
                  <a:srgbClr val="0070C0"/>
                </a:solidFill>
              </a:rPr>
              <a:t>up) analysis revealed a statistically non-significant decrease in HbA1c of 0.1% (95% CI -0.3 to 0.04; 493 participants, and no statistical heterogeneity (I2 = 0%)</a:t>
            </a:r>
            <a:endParaRPr lang="en-US" b="1" dirty="0">
              <a:solidFill>
                <a:srgbClr val="0070C0"/>
              </a:solidFill>
            </a:endParaRPr>
          </a:p>
        </p:txBody>
      </p:sp>
      <p:sp>
        <p:nvSpPr>
          <p:cNvPr id="5" name="TextBox 4"/>
          <p:cNvSpPr txBox="1"/>
          <p:nvPr/>
        </p:nvSpPr>
        <p:spPr>
          <a:xfrm>
            <a:off x="533401" y="6172200"/>
            <a:ext cx="8229600" cy="923330"/>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smtClean="0"/>
          </a:p>
          <a:p>
            <a:endParaRPr lang="en-US" dirty="0"/>
          </a:p>
        </p:txBody>
      </p:sp>
      <p:sp>
        <p:nvSpPr>
          <p:cNvPr id="6" name="Oval 5"/>
          <p:cNvSpPr/>
          <p:nvPr/>
        </p:nvSpPr>
        <p:spPr>
          <a:xfrm>
            <a:off x="6477000" y="35814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t>Forest plot of comparison: 4 MBG (self-monitoring of blood glucose) </a:t>
            </a:r>
            <a:r>
              <a:rPr lang="en-US" sz="1800" b="1" dirty="0" err="1" smtClean="0"/>
              <a:t>vs</a:t>
            </a:r>
            <a:r>
              <a:rPr lang="en-US" sz="1800" b="1" dirty="0" smtClean="0"/>
              <a:t> control (newly diagnose patients, 12 months follow-up), outcome: HbA1c [%]</a:t>
            </a:r>
            <a:endParaRPr lang="en-US" sz="1800" dirty="0"/>
          </a:p>
        </p:txBody>
      </p:sp>
      <p:pic>
        <p:nvPicPr>
          <p:cNvPr id="5122" name="Picture 2"/>
          <p:cNvPicPr>
            <a:picLocks noGrp="1" noChangeAspect="1" noChangeArrowheads="1"/>
          </p:cNvPicPr>
          <p:nvPr>
            <p:ph idx="1"/>
          </p:nvPr>
        </p:nvPicPr>
        <p:blipFill>
          <a:blip r:embed="rId3"/>
          <a:srcRect l="24442" t="66253" r="14977" b="5717"/>
          <a:stretch>
            <a:fillRect/>
          </a:stretch>
        </p:blipFill>
        <p:spPr bwMode="auto">
          <a:xfrm>
            <a:off x="609600" y="1524000"/>
            <a:ext cx="8001000" cy="3352800"/>
          </a:xfrm>
          <a:prstGeom prst="rect">
            <a:avLst/>
          </a:prstGeom>
          <a:noFill/>
          <a:ln w="9525">
            <a:noFill/>
            <a:miter lim="800000"/>
            <a:headEnd/>
            <a:tailEnd/>
          </a:ln>
          <a:effectLst/>
        </p:spPr>
      </p:pic>
      <p:sp>
        <p:nvSpPr>
          <p:cNvPr id="4" name="Rectangle 3"/>
          <p:cNvSpPr/>
          <p:nvPr/>
        </p:nvSpPr>
        <p:spPr>
          <a:xfrm>
            <a:off x="533400" y="4876800"/>
            <a:ext cx="7848600" cy="1200329"/>
          </a:xfrm>
          <a:prstGeom prst="rect">
            <a:avLst/>
          </a:prstGeom>
        </p:spPr>
        <p:txBody>
          <a:bodyPr wrap="square">
            <a:spAutoFit/>
          </a:bodyPr>
          <a:lstStyle/>
          <a:p>
            <a:r>
              <a:rPr lang="en-US" b="1" dirty="0" smtClean="0">
                <a:solidFill>
                  <a:srgbClr val="0070C0"/>
                </a:solidFill>
              </a:rPr>
              <a:t>The meta-analysis for medium-term follow-up (between 6 and</a:t>
            </a:r>
          </a:p>
          <a:p>
            <a:r>
              <a:rPr lang="en-US" b="1" dirty="0" smtClean="0">
                <a:solidFill>
                  <a:srgbClr val="0070C0"/>
                </a:solidFill>
              </a:rPr>
              <a:t>12 months of follow-up) in newly diagnosed patients revealed a</a:t>
            </a:r>
          </a:p>
          <a:p>
            <a:r>
              <a:rPr lang="en-US" b="1" dirty="0" smtClean="0">
                <a:solidFill>
                  <a:srgbClr val="0070C0"/>
                </a:solidFill>
              </a:rPr>
              <a:t>statistically significant decrease in HbA1c of 0.5% (95% CI -0.9 to -0.1; 345 participants, accompanied by moderate statistical heterogeneity (I2 = 44%)</a:t>
            </a:r>
            <a:endParaRPr lang="en-US" b="1" dirty="0">
              <a:solidFill>
                <a:srgbClr val="0070C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solidFill>
                  <a:srgbClr val="00B0F0"/>
                </a:solidFill>
              </a:rPr>
              <a:t>Qualitative analysis of the effect of SMBG on well-being and quality of</a:t>
            </a:r>
            <a:r>
              <a:rPr lang="fa-IR" dirty="0" smtClean="0">
                <a:solidFill>
                  <a:srgbClr val="00B0F0"/>
                </a:solidFill>
              </a:rPr>
              <a:t> </a:t>
            </a:r>
            <a:r>
              <a:rPr lang="en-US" dirty="0" smtClean="0">
                <a:solidFill>
                  <a:srgbClr val="00B0F0"/>
                </a:solidFill>
              </a:rPr>
              <a:t>life showed no effect on patient satisfaction, general well-being or general health-related quality of life. Two trials reported costs of</a:t>
            </a:r>
            <a:r>
              <a:rPr lang="fa-IR" dirty="0" smtClean="0">
                <a:solidFill>
                  <a:srgbClr val="00B0F0"/>
                </a:solidFill>
              </a:rPr>
              <a:t> </a:t>
            </a:r>
            <a:r>
              <a:rPr lang="en-US" dirty="0" smtClean="0">
                <a:solidFill>
                  <a:srgbClr val="00B0F0"/>
                </a:solidFill>
              </a:rPr>
              <a:t>self-monitoring</a:t>
            </a:r>
            <a:endParaRPr lang="fa-IR" dirty="0" smtClean="0">
              <a:solidFill>
                <a:srgbClr val="00B0F0"/>
              </a:solidFill>
            </a:endParaRPr>
          </a:p>
          <a:p>
            <a:r>
              <a:rPr lang="en-US" smtClean="0"/>
              <a:t>There </a:t>
            </a:r>
            <a:r>
              <a:rPr lang="en-US" dirty="0" smtClean="0"/>
              <a:t>were few data on the effects on other outcomes and these effects were not statistically significant. </a:t>
            </a:r>
            <a:endParaRPr lang="fa-IR" dirty="0" smtClean="0"/>
          </a:p>
          <a:p>
            <a:r>
              <a:rPr lang="en-US" dirty="0" smtClean="0"/>
              <a:t>None of the studies reported</a:t>
            </a:r>
            <a:r>
              <a:rPr lang="fa-IR" dirty="0" smtClean="0"/>
              <a:t> </a:t>
            </a:r>
            <a:r>
              <a:rPr lang="en-US" dirty="0" smtClean="0"/>
              <a:t>data on morbidity.</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Implications for practice</a:t>
            </a:r>
          </a:p>
          <a:p>
            <a:pPr>
              <a:buNone/>
            </a:pPr>
            <a:endParaRPr lang="en-US" dirty="0" smtClean="0"/>
          </a:p>
          <a:p>
            <a:r>
              <a:rPr lang="en-US" dirty="0" smtClean="0"/>
              <a:t>Self-monitoring of</a:t>
            </a:r>
            <a:r>
              <a:rPr lang="fa-IR" dirty="0" smtClean="0"/>
              <a:t> </a:t>
            </a:r>
            <a:r>
              <a:rPr lang="en-US" dirty="0" smtClean="0"/>
              <a:t>blood glucose (SMBG) in newly diagnosed type 2 diabetes patients</a:t>
            </a:r>
            <a:r>
              <a:rPr lang="fa-IR" dirty="0" smtClean="0"/>
              <a:t> </a:t>
            </a:r>
            <a:r>
              <a:rPr lang="en-US" dirty="0" smtClean="0"/>
              <a:t>who are not using insulin is beneficial in lowering HbA1c.</a:t>
            </a:r>
          </a:p>
          <a:p>
            <a:r>
              <a:rPr lang="en-US" dirty="0" smtClean="0">
                <a:solidFill>
                  <a:srgbClr val="00B0F0"/>
                </a:solidFill>
              </a:rPr>
              <a:t>However, when diabetes duration is over one year, the overall </a:t>
            </a:r>
            <a:r>
              <a:rPr lang="en-US" dirty="0" err="1" smtClean="0">
                <a:solidFill>
                  <a:srgbClr val="00B0F0"/>
                </a:solidFill>
              </a:rPr>
              <a:t>glycaemic</a:t>
            </a:r>
            <a:r>
              <a:rPr lang="en-US" dirty="0" smtClean="0">
                <a:solidFill>
                  <a:srgbClr val="00B0F0"/>
                </a:solidFill>
              </a:rPr>
              <a:t> effects of SMBG are small at short-term and subside after one year. </a:t>
            </a:r>
            <a:endParaRPr lang="fa-IR" dirty="0" smtClean="0">
              <a:solidFill>
                <a:srgbClr val="00B0F0"/>
              </a:solidFill>
            </a:endParaRPr>
          </a:p>
          <a:p>
            <a:r>
              <a:rPr lang="en-US" dirty="0" smtClean="0"/>
              <a:t>Despite possible </a:t>
            </a:r>
            <a:r>
              <a:rPr lang="en-US" dirty="0" err="1" smtClean="0"/>
              <a:t>glycaemic</a:t>
            </a:r>
            <a:r>
              <a:rPr lang="en-US" dirty="0" smtClean="0"/>
              <a:t> benefits we conclude that</a:t>
            </a:r>
            <a:r>
              <a:rPr lang="fa-IR" dirty="0" smtClean="0"/>
              <a:t> </a:t>
            </a:r>
            <a:r>
              <a:rPr lang="en-US" dirty="0" smtClean="0"/>
              <a:t>SMBG has no relevant effect on general well-being and health related</a:t>
            </a:r>
            <a:r>
              <a:rPr lang="fa-IR" dirty="0" smtClean="0"/>
              <a:t> </a:t>
            </a:r>
            <a:r>
              <a:rPr lang="en-US" dirty="0" smtClean="0"/>
              <a:t>quality of life.</a:t>
            </a:r>
            <a:endParaRPr lang="fa-IR" dirty="0" smtClean="0"/>
          </a:p>
          <a:p>
            <a:r>
              <a:rPr lang="en-US" dirty="0" smtClean="0"/>
              <a:t> In addition, patients performing SMBG are</a:t>
            </a:r>
            <a:r>
              <a:rPr lang="fa-IR" dirty="0" smtClean="0"/>
              <a:t> </a:t>
            </a:r>
            <a:r>
              <a:rPr lang="en-US" dirty="0" smtClean="0"/>
              <a:t>equally satisfied with their treatment as those not using SMBG.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smtClean="0"/>
              <a:t>Point-of-care Glucose Monitoring Devices </a:t>
            </a:r>
          </a:p>
          <a:p>
            <a:r>
              <a:rPr lang="en-US" dirty="0" smtClean="0"/>
              <a:t>During the 1970s, POCGMDs were originally designed for home self-monitoring of blood glucose (SMBG) for diabetes patients to improve glucose control during regular life.</a:t>
            </a:r>
            <a:endParaRPr lang="en-US" dirty="0"/>
          </a:p>
        </p:txBody>
      </p:sp>
      <p:sp>
        <p:nvSpPr>
          <p:cNvPr id="4" name="TextBox 3"/>
          <p:cNvSpPr txBox="1"/>
          <p:nvPr/>
        </p:nvSpPr>
        <p:spPr>
          <a:xfrm>
            <a:off x="3352800" y="6248400"/>
            <a:ext cx="4781630" cy="369332"/>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Authors’ conclusions</a:t>
            </a:r>
          </a:p>
          <a:p>
            <a:r>
              <a:rPr lang="en-US" dirty="0" smtClean="0"/>
              <a:t>when diabetes duration is over one year, the overall effect of self-monitoring of blood glucose </a:t>
            </a:r>
            <a:r>
              <a:rPr lang="en-US" dirty="0" smtClean="0">
                <a:solidFill>
                  <a:srgbClr val="00B0F0"/>
                </a:solidFill>
              </a:rPr>
              <a:t>on </a:t>
            </a:r>
            <a:r>
              <a:rPr lang="en-US" dirty="0" err="1" smtClean="0">
                <a:solidFill>
                  <a:srgbClr val="00B0F0"/>
                </a:solidFill>
              </a:rPr>
              <a:t>glycaemic</a:t>
            </a:r>
            <a:r>
              <a:rPr lang="en-US" dirty="0" smtClean="0">
                <a:solidFill>
                  <a:srgbClr val="00B0F0"/>
                </a:solidFill>
              </a:rPr>
              <a:t> control in patients with type 2 diabetes who are not using insulin is small up to six months after initiation and subsides after</a:t>
            </a:r>
            <a:r>
              <a:rPr lang="fa-IR" dirty="0" smtClean="0">
                <a:solidFill>
                  <a:srgbClr val="00B0F0"/>
                </a:solidFill>
              </a:rPr>
              <a:t> </a:t>
            </a:r>
            <a:r>
              <a:rPr lang="en-US" dirty="0" smtClean="0">
                <a:solidFill>
                  <a:srgbClr val="00B0F0"/>
                </a:solidFill>
              </a:rPr>
              <a:t>12 months.</a:t>
            </a:r>
            <a:endParaRPr lang="fa-IR" dirty="0" smtClean="0">
              <a:solidFill>
                <a:srgbClr val="00B0F0"/>
              </a:solidFill>
            </a:endParaRPr>
          </a:p>
          <a:p>
            <a:r>
              <a:rPr lang="en-US" dirty="0" smtClean="0"/>
              <a:t>research is needed to explore the psychological impact of SMBG and its impact on diabetes specific quality of life and well-being, as well as the impact of SMBG on </a:t>
            </a:r>
            <a:r>
              <a:rPr lang="en-US" dirty="0" err="1" smtClean="0"/>
              <a:t>hypoglycaemia</a:t>
            </a:r>
            <a:r>
              <a:rPr lang="en-US" dirty="0" smtClean="0"/>
              <a:t> and diabetic complications.</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Introduction</a:t>
            </a:r>
          </a:p>
          <a:p>
            <a:r>
              <a:rPr lang="en-US" dirty="0" smtClean="0">
                <a:solidFill>
                  <a:srgbClr val="002060"/>
                </a:solidFill>
              </a:rPr>
              <a:t>SMBG TECHNIQUE( basic principles )</a:t>
            </a:r>
          </a:p>
          <a:p>
            <a:r>
              <a:rPr lang="en-US" dirty="0" smtClean="0"/>
              <a:t>History(brief)</a:t>
            </a:r>
          </a:p>
          <a:p>
            <a:r>
              <a:rPr lang="en-US" dirty="0" smtClean="0"/>
              <a:t> the accuracy and limitations of current point-of-care glucose monitoring devices (POCGMDs).</a:t>
            </a:r>
          </a:p>
          <a:p>
            <a:r>
              <a:rPr lang="en-US" dirty="0" smtClean="0"/>
              <a:t>the present status of glucose biosensors in the clinical practice </a:t>
            </a:r>
          </a:p>
          <a:p>
            <a:r>
              <a:rPr lang="en-US" dirty="0" smtClean="0"/>
              <a:t>SMBG in type 2 diabetes (SYSTEMATIC REVIEW)</a:t>
            </a:r>
          </a:p>
          <a:p>
            <a:r>
              <a:rPr lang="en-US" dirty="0" smtClean="0">
                <a:solidFill>
                  <a:srgbClr val="FFC000"/>
                </a:solidFill>
              </a:rPr>
              <a:t>Recommendation  and Guideline</a:t>
            </a:r>
          </a:p>
          <a:p>
            <a:r>
              <a:rPr lang="en-US" dirty="0" smtClean="0"/>
              <a:t>Conclusion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2015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Recommendations</a:t>
            </a:r>
          </a:p>
          <a:p>
            <a:r>
              <a:rPr lang="en-US" dirty="0" smtClean="0"/>
              <a:t> When prescribed as part of a broader educational context, SMBG results may help guide treatment decisions and/or self-management for patients using less frequent insulin injections </a:t>
            </a:r>
            <a:r>
              <a:rPr lang="en-US" b="1" dirty="0" smtClean="0"/>
              <a:t>B </a:t>
            </a:r>
            <a:r>
              <a:rPr lang="en-US" dirty="0" smtClean="0"/>
              <a:t>or noninsulin therapies. </a:t>
            </a:r>
            <a:r>
              <a:rPr lang="en-US" b="1" dirty="0" smtClean="0"/>
              <a:t>E</a:t>
            </a:r>
          </a:p>
          <a:p>
            <a:endParaRPr lang="en-US" dirty="0" smtClean="0"/>
          </a:p>
          <a:p>
            <a:r>
              <a:rPr lang="en-US" dirty="0" smtClean="0"/>
              <a:t> When prescribing SMBG, ensure that patients receive ongoing instruction and regular evaluation of SMBG technique, SMBG results, and their ability to use SMBG data to adjust therapy. </a:t>
            </a:r>
            <a:r>
              <a:rPr lang="en-US" b="1" dirty="0" smtClean="0"/>
              <a:t>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2015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Patients on multiple-dose insulin or insulin pump therapy should perform SMBG prior to meals and snacks, occasionally </a:t>
            </a:r>
            <a:r>
              <a:rPr lang="en-US" dirty="0" err="1" smtClean="0"/>
              <a:t>postprandially</a:t>
            </a:r>
            <a:r>
              <a:rPr lang="en-US" dirty="0" smtClean="0"/>
              <a:t>, at bedtime, prior t exercise</a:t>
            </a:r>
            <a:r>
              <a:rPr lang="en-US" b="1" dirty="0" smtClean="0">
                <a:solidFill>
                  <a:srgbClr val="00B0F0"/>
                </a:solidFill>
              </a:rPr>
              <a:t>,( For many patients, this will require testing 6–10 (or more) times daily, although individual needs may vary)</a:t>
            </a:r>
          </a:p>
          <a:p>
            <a:pPr>
              <a:buNone/>
            </a:pPr>
            <a:endParaRPr lang="en-US" dirty="0" smtClean="0">
              <a:solidFill>
                <a:srgbClr val="00B0F0"/>
              </a:solidFill>
            </a:endParaRPr>
          </a:p>
          <a:p>
            <a:pPr>
              <a:buNone/>
            </a:pPr>
            <a:r>
              <a:rPr lang="en-US" dirty="0" smtClean="0"/>
              <a:t>     When they suspect low blood glucose, after treating low blood glucose until they are </a:t>
            </a:r>
            <a:r>
              <a:rPr lang="en-US" dirty="0" err="1" smtClean="0"/>
              <a:t>normoglycemic</a:t>
            </a:r>
            <a:r>
              <a:rPr lang="en-US" dirty="0" smtClean="0"/>
              <a:t>, and prior to critical tasks such as driving. </a:t>
            </a:r>
            <a:r>
              <a:rPr lang="en-US" b="1" dirty="0" smtClean="0"/>
              <a:t>B</a:t>
            </a:r>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2015</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When used properly, CGM in conjunction with intensive insulin regimens is a useful tool to lower A1C in selected adults (aged ˂25 years) with type 1 diabetes. </a:t>
            </a:r>
            <a:r>
              <a:rPr lang="en-US" b="1" dirty="0" smtClean="0"/>
              <a:t>A</a:t>
            </a:r>
          </a:p>
          <a:p>
            <a:r>
              <a:rPr lang="en-US" dirty="0" smtClean="0"/>
              <a:t> Although the evidence for A1C lowering is less strong in children, teens, and younger adults, CGM may be helpful in these groups. Success correlates with adherence to ongoing use of the device. </a:t>
            </a:r>
            <a:r>
              <a:rPr lang="en-US" b="1" dirty="0" smtClean="0"/>
              <a:t>B</a:t>
            </a:r>
          </a:p>
          <a:p>
            <a:r>
              <a:rPr lang="en-US" dirty="0" smtClean="0">
                <a:solidFill>
                  <a:srgbClr val="00B0F0"/>
                </a:solidFill>
              </a:rPr>
              <a:t> CGM may be a supplemental tool to SMBG in those with hypoglycemia unawareness and/or frequent hypoglycemic episodes. </a:t>
            </a:r>
            <a:r>
              <a:rPr lang="en-US" b="1" dirty="0" smtClean="0">
                <a:solidFill>
                  <a:srgbClr val="00B0F0"/>
                </a:solidFill>
              </a:rPr>
              <a:t>C</a:t>
            </a:r>
          </a:p>
          <a:p>
            <a:r>
              <a:rPr lang="en-US" dirty="0" smtClean="0"/>
              <a:t> Given variable adherence to CGM, assess individual readiness for continuing use of CGM prior to prescribing. </a:t>
            </a:r>
            <a:r>
              <a:rPr lang="en-US" b="1" dirty="0" smtClean="0"/>
              <a:t>E</a:t>
            </a:r>
          </a:p>
          <a:p>
            <a:r>
              <a:rPr lang="en-US" dirty="0" smtClean="0"/>
              <a:t> When prescribing CGM, robust diabetes education, training, and support are required for optimal CGM implementation and ongoing use. </a:t>
            </a:r>
            <a:r>
              <a:rPr lang="en-US" b="1" dirty="0" smtClean="0"/>
              <a:t>E</a:t>
            </a:r>
            <a:endParaRPr lang="en-US"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AACE/ACE Consensus Statement</a:t>
            </a:r>
            <a:endParaRPr lang="en-US" dirty="0"/>
          </a:p>
        </p:txBody>
      </p:sp>
      <p:sp>
        <p:nvSpPr>
          <p:cNvPr id="3" name="Content Placeholder 2"/>
          <p:cNvSpPr>
            <a:spLocks noGrp="1"/>
          </p:cNvSpPr>
          <p:nvPr>
            <p:ph idx="1"/>
          </p:nvPr>
        </p:nvSpPr>
        <p:spPr/>
        <p:txBody>
          <a:bodyPr>
            <a:normAutofit/>
          </a:bodyPr>
          <a:lstStyle/>
          <a:p>
            <a:r>
              <a:rPr lang="en-US" dirty="0" smtClean="0"/>
              <a:t>people with type 2 diabetes who are treated with medications that can cause hypoglycemia (e.g., basal insulin and sulfonylurea), especially the elderly, are more prone to hypoglycemia and should have more frequent monitoring. Although there is a lack of robust data, </a:t>
            </a:r>
            <a:r>
              <a:rPr lang="en-US" dirty="0" smtClean="0">
                <a:solidFill>
                  <a:srgbClr val="00B0F0"/>
                </a:solidFill>
              </a:rPr>
              <a:t>the consensus of expert opinion suggested GM from 3 to 5 times per day in this population</a:t>
            </a:r>
            <a:endParaRPr lang="en-US" dirty="0">
              <a:solidFill>
                <a:srgbClr val="00B0F0"/>
              </a:solidFill>
            </a:endParaRPr>
          </a:p>
        </p:txBody>
      </p:sp>
      <p:sp>
        <p:nvSpPr>
          <p:cNvPr id="4" name="TextBox 3"/>
          <p:cNvSpPr txBox="1"/>
          <p:nvPr/>
        </p:nvSpPr>
        <p:spPr>
          <a:xfrm>
            <a:off x="1828800" y="6477000"/>
            <a:ext cx="6180859" cy="646331"/>
          </a:xfrm>
          <a:prstGeom prst="rect">
            <a:avLst/>
          </a:prstGeom>
          <a:noFill/>
        </p:spPr>
        <p:txBody>
          <a:bodyPr wrap="non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smtClean="0"/>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B0F0"/>
                </a:solidFill>
              </a:rPr>
              <a:t> </a:t>
            </a:r>
            <a:r>
              <a:rPr lang="en-US" dirty="0" smtClean="0"/>
              <a:t>Because controlled trials in people with type 2 diabetes Patients managed with lifestyle modification or medications with low risk of hypoglycemia are lacking, participant expert opinion suggested that such patients should monitor glucose as clinically indicated</a:t>
            </a:r>
            <a:r>
              <a:rPr lang="en-US" dirty="0" smtClean="0">
                <a:solidFill>
                  <a:srgbClr val="00B0F0"/>
                </a:solidFill>
              </a:rPr>
              <a:t>, from 1 to 4 times per day</a:t>
            </a:r>
            <a:r>
              <a:rPr lang="en-US" dirty="0" smtClean="0"/>
              <a:t>.</a:t>
            </a:r>
          </a:p>
          <a:p>
            <a:r>
              <a:rPr lang="en-US" dirty="0" smtClean="0"/>
              <a:t> Experts suggested that pregnant, insulin-treated patients should monitor their glucose at least 8 times daily, while those managed with lifestyle modifications or low-hypoglycemia risk medications need less frequent monitoring, perhaps 4 to 6 times per day. Large, randomized trials </a:t>
            </a:r>
            <a:r>
              <a:rPr lang="en-US" dirty="0" err="1" smtClean="0"/>
              <a:t>areneeded</a:t>
            </a:r>
            <a:r>
              <a:rPr lang="en-US" dirty="0" smtClean="0"/>
              <a:t> to validate these expert clinical opinions.</a:t>
            </a:r>
            <a:endParaRPr lang="en-US" dirty="0"/>
          </a:p>
        </p:txBody>
      </p:sp>
      <p:sp>
        <p:nvSpPr>
          <p:cNvPr id="4" name="TextBox 3"/>
          <p:cNvSpPr txBox="1"/>
          <p:nvPr/>
        </p:nvSpPr>
        <p:spPr>
          <a:xfrm>
            <a:off x="1905000" y="6629400"/>
            <a:ext cx="6180859" cy="646331"/>
          </a:xfrm>
          <a:prstGeom prst="rect">
            <a:avLst/>
          </a:prstGeom>
          <a:noFill/>
        </p:spPr>
        <p:txBody>
          <a:bodyPr wrap="non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smtClean="0"/>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CGM usage has improved clinical diabetes outcomes by reducing hypoglycemia</a:t>
            </a:r>
          </a:p>
          <a:p>
            <a:r>
              <a:rPr lang="en-US" dirty="0" smtClean="0">
                <a:solidFill>
                  <a:srgbClr val="00B0F0"/>
                </a:solidFill>
              </a:rPr>
              <a:t>  CGM is recommended in all patients with type 1 diabetes and should be available all type 2 diabetes on multiple insulin injections, basal insulin, or </a:t>
            </a:r>
            <a:r>
              <a:rPr lang="en-US" dirty="0" err="1" smtClean="0">
                <a:solidFill>
                  <a:srgbClr val="00B0F0"/>
                </a:solidFill>
              </a:rPr>
              <a:t>sulfonylureas</a:t>
            </a:r>
            <a:r>
              <a:rPr lang="en-US" dirty="0" smtClean="0">
                <a:solidFill>
                  <a:srgbClr val="00B0F0"/>
                </a:solidFill>
              </a:rPr>
              <a:t>. CGM should also be used in all patients who are at risk for hypoglycemia and/or have hypoglycemia unawareness</a:t>
            </a:r>
          </a:p>
          <a:p>
            <a:r>
              <a:rPr lang="en-US" dirty="0" smtClean="0"/>
              <a:t>While studies using CGM in type 2 diabetes are limited, experts in clinical practice realize that it can be useful in identifying and correcting postprandial </a:t>
            </a:r>
            <a:r>
              <a:rPr lang="en-US" dirty="0" err="1" smtClean="0"/>
              <a:t>glycemic</a:t>
            </a:r>
            <a:r>
              <a:rPr lang="en-US" dirty="0" smtClean="0"/>
              <a:t> excursions .</a:t>
            </a:r>
          </a:p>
          <a:p>
            <a:r>
              <a:rPr lang="en-US" dirty="0" smtClean="0">
                <a:solidFill>
                  <a:srgbClr val="00B0F0"/>
                </a:solidFill>
              </a:rPr>
              <a:t> </a:t>
            </a:r>
            <a:endParaRPr lang="en-US" dirty="0"/>
          </a:p>
        </p:txBody>
      </p:sp>
      <p:sp>
        <p:nvSpPr>
          <p:cNvPr id="4" name="TextBox 3"/>
          <p:cNvSpPr txBox="1"/>
          <p:nvPr/>
        </p:nvSpPr>
        <p:spPr>
          <a:xfrm>
            <a:off x="3276601" y="6488668"/>
            <a:ext cx="5638800" cy="646331"/>
          </a:xfrm>
          <a:prstGeom prst="rect">
            <a:avLst/>
          </a:prstGeom>
          <a:noFill/>
        </p:spPr>
        <p:txBody>
          <a:bodyPr wrap="squar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was the participant expert opinion that intermittent use of CGM (usually 1-2 weeks) in patients with type 2 diabetes might be more effective than daily glucose fasting glucose in guiding the need for medication adjustment or advancing to new medications.</a:t>
            </a:r>
            <a:endParaRPr lang="en-US" dirty="0"/>
          </a:p>
        </p:txBody>
      </p:sp>
      <p:sp>
        <p:nvSpPr>
          <p:cNvPr id="4" name="TextBox 3"/>
          <p:cNvSpPr txBox="1"/>
          <p:nvPr/>
        </p:nvSpPr>
        <p:spPr>
          <a:xfrm>
            <a:off x="1295400" y="6096000"/>
            <a:ext cx="184731" cy="369332"/>
          </a:xfrm>
          <a:prstGeom prst="rect">
            <a:avLst/>
          </a:prstGeom>
          <a:noFill/>
        </p:spPr>
        <p:txBody>
          <a:bodyPr wrap="none" rtlCol="0">
            <a:spAutoFit/>
          </a:bodyPr>
          <a:lstStyle/>
          <a:p>
            <a:endParaRPr lang="en-US" dirty="0"/>
          </a:p>
        </p:txBody>
      </p:sp>
      <p:sp>
        <p:nvSpPr>
          <p:cNvPr id="5" name="TextBox 4"/>
          <p:cNvSpPr txBox="1"/>
          <p:nvPr/>
        </p:nvSpPr>
        <p:spPr>
          <a:xfrm>
            <a:off x="2590800" y="5867400"/>
            <a:ext cx="6180859" cy="646331"/>
          </a:xfrm>
          <a:prstGeom prst="rect">
            <a:avLst/>
          </a:prstGeom>
          <a:noFill/>
        </p:spPr>
        <p:txBody>
          <a:bodyPr wrap="non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smtClean="0"/>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Introduction</a:t>
            </a:r>
          </a:p>
          <a:p>
            <a:r>
              <a:rPr lang="en-US" dirty="0" smtClean="0">
                <a:solidFill>
                  <a:srgbClr val="002060"/>
                </a:solidFill>
              </a:rPr>
              <a:t>SMBG TECHNIQUE( basic principles )</a:t>
            </a:r>
          </a:p>
          <a:p>
            <a:r>
              <a:rPr lang="en-US" dirty="0" smtClean="0"/>
              <a:t>History(brief)</a:t>
            </a:r>
          </a:p>
          <a:p>
            <a:r>
              <a:rPr lang="en-US" dirty="0" smtClean="0"/>
              <a:t> the accuracy and limitations of current point-of-care glucose monitoring devices (POCGMDs).</a:t>
            </a:r>
          </a:p>
          <a:p>
            <a:r>
              <a:rPr lang="en-US" dirty="0" smtClean="0"/>
              <a:t>the present status of glucose biosensors in the clinical practice </a:t>
            </a:r>
          </a:p>
          <a:p>
            <a:r>
              <a:rPr lang="en-US" dirty="0" smtClean="0"/>
              <a:t>SMBG in type 2 diabetes (SYSTEMATIC REVIEW)</a:t>
            </a:r>
          </a:p>
          <a:p>
            <a:r>
              <a:rPr lang="en-US" dirty="0" smtClean="0"/>
              <a:t>Recommendation  and Guideline</a:t>
            </a:r>
          </a:p>
          <a:p>
            <a:r>
              <a:rPr lang="en-US" dirty="0" smtClean="0">
                <a:solidFill>
                  <a:srgbClr val="FFC000"/>
                </a:solidFill>
              </a:rPr>
              <a:t>Conclusion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3202</TotalTime>
  <Words>6414</Words>
  <Application>Microsoft Office PowerPoint</Application>
  <PresentationFormat>On-screen Show (4:3)</PresentationFormat>
  <Paragraphs>457</Paragraphs>
  <Slides>103</Slides>
  <Notes>10</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Office Theme</vt:lpstr>
      <vt:lpstr>Slide 1</vt:lpstr>
      <vt:lpstr>Self-Monitoring of Blood Glucose</vt:lpstr>
      <vt:lpstr>AGENDA </vt:lpstr>
      <vt:lpstr>AGENDA </vt:lpstr>
      <vt:lpstr>introduction</vt:lpstr>
      <vt:lpstr>Introduction…</vt:lpstr>
      <vt:lpstr>Introduction…</vt:lpstr>
      <vt:lpstr>AGENDA </vt:lpstr>
      <vt:lpstr>Slide 9</vt:lpstr>
      <vt:lpstr>Slide 10</vt:lpstr>
      <vt:lpstr>Slide 11</vt:lpstr>
      <vt:lpstr>Slide 12</vt:lpstr>
      <vt:lpstr>Slide 13</vt:lpstr>
      <vt:lpstr>AGENDA </vt:lpstr>
      <vt:lpstr>Slide 15</vt:lpstr>
      <vt:lpstr>Slide 16</vt:lpstr>
      <vt:lpstr>Slide 17</vt:lpstr>
      <vt:lpstr>Slide 18</vt:lpstr>
      <vt:lpstr>Slide 19</vt:lpstr>
      <vt:lpstr>Slide 20</vt:lpstr>
      <vt:lpstr>Slide 21</vt:lpstr>
      <vt:lpstr>AGENDA </vt:lpstr>
      <vt:lpstr>Slide 23</vt:lpstr>
      <vt:lpstr>Slide 24</vt:lpstr>
      <vt:lpstr>Slide 25</vt:lpstr>
      <vt:lpstr>Slide 26</vt:lpstr>
      <vt:lpstr>Slide 27</vt:lpstr>
      <vt:lpstr>Clarke and colleagues developed the error grid to evaluate the accuracy of the clinical decision-making based on the measured glucose value. </vt:lpstr>
      <vt:lpstr>Slide 29</vt:lpstr>
      <vt:lpstr>Slide 30</vt:lpstr>
      <vt:lpstr>Slide 31</vt:lpstr>
      <vt:lpstr>Not Hand washing</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AGENDA </vt:lpstr>
      <vt:lpstr>Slide 59</vt:lpstr>
      <vt:lpstr>Slide 60</vt:lpstr>
      <vt:lpstr>GLUCOCARD 01</vt:lpstr>
      <vt:lpstr>ACCUA CHECK</vt:lpstr>
      <vt:lpstr>CARESENSE</vt:lpstr>
      <vt:lpstr>Slide 64</vt:lpstr>
      <vt:lpstr>AGENDA </vt:lpstr>
      <vt:lpstr>Slide 66</vt:lpstr>
      <vt:lpstr>Main question</vt:lpstr>
      <vt:lpstr>Methods</vt:lpstr>
      <vt:lpstr>Results</vt:lpstr>
      <vt:lpstr>What was the reason for disagreement?</vt:lpstr>
      <vt:lpstr>Results</vt:lpstr>
      <vt:lpstr>Self-monitoring of blood glucose (SMBG) versus no SMBG – HbA1c</vt:lpstr>
      <vt:lpstr>Enhanced/more frequent SMBG versus only/less frequent SMBG – HbA1c .</vt:lpstr>
      <vt:lpstr>Results</vt:lpstr>
      <vt:lpstr>Conclusions</vt:lpstr>
      <vt:lpstr>Conclusions…..</vt:lpstr>
      <vt:lpstr>Conclusions…</vt:lpstr>
      <vt:lpstr>Slide 78</vt:lpstr>
      <vt:lpstr>Slide 79</vt:lpstr>
      <vt:lpstr>Slide 80</vt:lpstr>
      <vt:lpstr>Slide 81</vt:lpstr>
      <vt:lpstr>Slide 82</vt:lpstr>
      <vt:lpstr>Slide 83</vt:lpstr>
      <vt:lpstr>Slide 84</vt:lpstr>
      <vt:lpstr>SMBG vs control (diabetes duration greater than one year, six months follow-up)</vt:lpstr>
      <vt:lpstr>SMBG vs control (diabetes duration greater than one year, 12 months follow-up)</vt:lpstr>
      <vt:lpstr>Forest plot of comparison: 4 MBG (self-monitoring of blood glucose) vs control (newly diagnose patients, 12 months follow-up), outcome: HbA1c [%]</vt:lpstr>
      <vt:lpstr>Slide 88</vt:lpstr>
      <vt:lpstr>conclusion</vt:lpstr>
      <vt:lpstr>Slide 90</vt:lpstr>
      <vt:lpstr>AGENDA </vt:lpstr>
      <vt:lpstr>ADA 2015</vt:lpstr>
      <vt:lpstr>ADA 2015</vt:lpstr>
      <vt:lpstr>ADA 2015</vt:lpstr>
      <vt:lpstr>AACE/ACE Consensus Statement</vt:lpstr>
      <vt:lpstr>Slide 96</vt:lpstr>
      <vt:lpstr>Slide 97</vt:lpstr>
      <vt:lpstr>Slide 98</vt:lpstr>
      <vt:lpstr>AGENDA </vt:lpstr>
      <vt:lpstr>Conclusions</vt:lpstr>
      <vt:lpstr>Conclusions…..</vt:lpstr>
      <vt:lpstr>Conclusions…</vt:lpstr>
      <vt:lpstr>Slide 103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doctors</dc:creator>
  <cp:lastModifiedBy>MRT</cp:lastModifiedBy>
  <cp:revision>211</cp:revision>
  <dcterms:created xsi:type="dcterms:W3CDTF">2015-10-01T04:38:38Z</dcterms:created>
  <dcterms:modified xsi:type="dcterms:W3CDTF">2015-10-05T08:21:34Z</dcterms:modified>
</cp:coreProperties>
</file>