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6" r:id="rId1"/>
  </p:sldMasterIdLst>
  <p:notesMasterIdLst>
    <p:notesMasterId r:id="rId57"/>
  </p:notesMasterIdLst>
  <p:sldIdLst>
    <p:sldId id="332" r:id="rId2"/>
    <p:sldId id="333" r:id="rId3"/>
    <p:sldId id="318" r:id="rId4"/>
    <p:sldId id="316" r:id="rId5"/>
    <p:sldId id="263" r:id="rId6"/>
    <p:sldId id="261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319" r:id="rId24"/>
    <p:sldId id="320" r:id="rId25"/>
    <p:sldId id="288" r:id="rId26"/>
    <p:sldId id="334" r:id="rId27"/>
    <p:sldId id="289" r:id="rId28"/>
    <p:sldId id="290" r:id="rId29"/>
    <p:sldId id="291" r:id="rId30"/>
    <p:sldId id="292" r:id="rId31"/>
    <p:sldId id="296" r:id="rId32"/>
    <p:sldId id="297" r:id="rId33"/>
    <p:sldId id="298" r:id="rId34"/>
    <p:sldId id="323" r:id="rId35"/>
    <p:sldId id="299" r:id="rId36"/>
    <p:sldId id="300" r:id="rId37"/>
    <p:sldId id="301" r:id="rId38"/>
    <p:sldId id="302" r:id="rId39"/>
    <p:sldId id="303" r:id="rId40"/>
    <p:sldId id="304" r:id="rId41"/>
    <p:sldId id="324" r:id="rId42"/>
    <p:sldId id="329" r:id="rId43"/>
    <p:sldId id="308" r:id="rId44"/>
    <p:sldId id="311" r:id="rId45"/>
    <p:sldId id="325" r:id="rId46"/>
    <p:sldId id="335" r:id="rId47"/>
    <p:sldId id="328" r:id="rId48"/>
    <p:sldId id="330" r:id="rId49"/>
    <p:sldId id="312" r:id="rId50"/>
    <p:sldId id="326" r:id="rId51"/>
    <p:sldId id="315" r:id="rId52"/>
    <p:sldId id="327" r:id="rId53"/>
    <p:sldId id="259" r:id="rId54"/>
    <p:sldId id="336" r:id="rId55"/>
    <p:sldId id="33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306" autoAdjust="0"/>
    <p:restoredTop sz="94660"/>
  </p:normalViewPr>
  <p:slideViewPr>
    <p:cSldViewPr>
      <p:cViewPr varScale="1">
        <p:scale>
          <a:sx n="70" d="100"/>
          <a:sy n="70" d="100"/>
        </p:scale>
        <p:origin x="-10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89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C8A08-E9B1-4AF2-9719-7824A415FDDD}" type="datetimeFigureOut">
              <a:rPr lang="en-US" smtClean="0"/>
              <a:pPr/>
              <a:t>1/29/2003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BF8E0-1709-4CD5-9A5B-DB5CAF4AEAA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7536B5-741A-4479-9312-62E28CCC86D5}" type="slidenum">
              <a:rPr lang="en-CA"/>
              <a:pPr/>
              <a:t>3</a:t>
            </a:fld>
            <a:endParaRPr lang="en-CA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2B649-268F-4BF1-AAC0-1F0BFDEC3D26}" type="slidenum">
              <a:rPr lang="en-CA"/>
              <a:pPr/>
              <a:t>14</a:t>
            </a:fld>
            <a:endParaRPr lang="en-CA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AA5C4E-B329-4186-86D4-987DA4DF8F21}" type="slidenum">
              <a:rPr lang="en-CA"/>
              <a:pPr/>
              <a:t>15</a:t>
            </a:fld>
            <a:endParaRPr lang="en-CA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707E03-E1F3-4B56-B6E6-093013BD92A8}" type="slidenum">
              <a:rPr lang="en-CA"/>
              <a:pPr/>
              <a:t>16</a:t>
            </a:fld>
            <a:endParaRPr lang="en-CA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1A55F-DE70-442D-A2B5-6BEE5137D815}" type="slidenum">
              <a:rPr lang="en-CA"/>
              <a:pPr/>
              <a:t>17</a:t>
            </a:fld>
            <a:endParaRPr lang="en-CA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71B8F8-2926-45B4-BD21-8CAE1984E1AE}" type="slidenum">
              <a:rPr lang="en-CA"/>
              <a:pPr/>
              <a:t>18</a:t>
            </a:fld>
            <a:endParaRPr lang="en-CA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4420E-FBDC-43CA-A681-B2EA1F36F560}" type="slidenum">
              <a:rPr lang="en-CA"/>
              <a:pPr/>
              <a:t>19</a:t>
            </a:fld>
            <a:endParaRPr lang="en-CA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2A25BE-C956-4A2A-A4EE-FA881E071304}" type="slidenum">
              <a:rPr lang="en-CA"/>
              <a:pPr/>
              <a:t>20</a:t>
            </a:fld>
            <a:endParaRPr lang="en-CA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E9723F-E2B9-485A-A7D5-A55F6635F19E}" type="slidenum">
              <a:rPr lang="en-CA"/>
              <a:pPr/>
              <a:t>21</a:t>
            </a:fld>
            <a:endParaRPr lang="en-CA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DE583D-F799-4119-91AA-8EDDDC9ED063}" type="slidenum">
              <a:rPr lang="en-CA"/>
              <a:pPr/>
              <a:t>22</a:t>
            </a:fld>
            <a:endParaRPr lang="en-CA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77AD49-9C87-493B-A7A3-0DB9A0550586}" type="slidenum">
              <a:rPr lang="en-CA"/>
              <a:pPr/>
              <a:t>25</a:t>
            </a:fld>
            <a:endParaRPr lang="en-CA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FD1F80-0223-4EFF-B970-EAF9E0BDB2E4}" type="slidenum">
              <a:rPr lang="en-CA"/>
              <a:pPr/>
              <a:t>6</a:t>
            </a:fld>
            <a:endParaRPr lang="en-CA"/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7C668-E764-428B-BC7B-D80CDA37D4A6}" type="slidenum">
              <a:rPr lang="en-CA"/>
              <a:pPr/>
              <a:t>27</a:t>
            </a:fld>
            <a:endParaRPr lang="en-CA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6E36E6-2950-43F4-ABB8-804813A21169}" type="slidenum">
              <a:rPr lang="en-CA"/>
              <a:pPr/>
              <a:t>28</a:t>
            </a:fld>
            <a:endParaRPr lang="en-CA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8F1D29-C3ED-41B4-BCF4-9560F6BE9360}" type="slidenum">
              <a:rPr lang="en-CA"/>
              <a:pPr/>
              <a:t>29</a:t>
            </a:fld>
            <a:endParaRPr lang="en-CA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CD5304-9736-4611-B413-741239C8E0DA}" type="slidenum">
              <a:rPr lang="en-CA"/>
              <a:pPr/>
              <a:t>30</a:t>
            </a:fld>
            <a:endParaRPr lang="en-CA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495884-EEC4-41C4-A8E9-EFB1C966686A}" type="slidenum">
              <a:rPr lang="en-CA"/>
              <a:pPr/>
              <a:t>31</a:t>
            </a:fld>
            <a:endParaRPr lang="en-CA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8087B2-6BC0-4607-85ED-74A5A855A0CE}" type="slidenum">
              <a:rPr lang="en-CA"/>
              <a:pPr/>
              <a:t>32</a:t>
            </a:fld>
            <a:endParaRPr lang="en-CA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D34D44-AA71-49E0-BC6A-EDB5A2E35174}" type="slidenum">
              <a:rPr lang="en-CA"/>
              <a:pPr/>
              <a:t>33</a:t>
            </a:fld>
            <a:endParaRPr lang="en-CA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FE26E2-A245-4085-BF7C-4DA56A21BD63}" type="slidenum">
              <a:rPr lang="en-CA"/>
              <a:pPr/>
              <a:t>35</a:t>
            </a:fld>
            <a:endParaRPr lang="en-CA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9E227-CB40-469B-BD1B-4D556922EBEE}" type="slidenum">
              <a:rPr lang="en-CA"/>
              <a:pPr/>
              <a:t>36</a:t>
            </a:fld>
            <a:endParaRPr lang="en-CA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55A9D6-12C4-4AC2-8A8D-6A235428A43A}" type="slidenum">
              <a:rPr lang="en-CA"/>
              <a:pPr/>
              <a:t>37</a:t>
            </a:fld>
            <a:endParaRPr lang="en-CA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20A0D-DCD4-4DAA-8DB8-168E4A817894}" type="slidenum">
              <a:rPr lang="en-CA"/>
              <a:pPr/>
              <a:t>7</a:t>
            </a:fld>
            <a:endParaRPr lang="en-CA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92EB7-9704-4737-9D59-2F3A9AF7E582}" type="slidenum">
              <a:rPr lang="en-CA"/>
              <a:pPr/>
              <a:t>38</a:t>
            </a:fld>
            <a:endParaRPr lang="en-CA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093EAC-F43E-4860-9189-F8C5649A1666}" type="slidenum">
              <a:rPr lang="en-CA"/>
              <a:pPr/>
              <a:t>39</a:t>
            </a:fld>
            <a:endParaRPr lang="en-CA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2FF609-D6C7-44D6-9382-868AF728E845}" type="slidenum">
              <a:rPr lang="en-CA"/>
              <a:pPr/>
              <a:t>40</a:t>
            </a:fld>
            <a:endParaRPr lang="en-CA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34B99-A540-4B5C-8FF0-16BE5791EB63}" type="slidenum">
              <a:rPr lang="en-CA"/>
              <a:pPr/>
              <a:t>43</a:t>
            </a:fld>
            <a:endParaRPr lang="en-CA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AE0171-0E91-460E-8D67-A28F707DC1AA}" type="slidenum">
              <a:rPr lang="en-CA"/>
              <a:pPr/>
              <a:t>44</a:t>
            </a:fld>
            <a:endParaRPr lang="en-CA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Pat Sonnenstuhl,ARNP, CNM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5E6503-6E76-463E-95AB-18861A6B5F9F}" type="slidenum">
              <a:rPr lang="en-US"/>
              <a:pPr/>
              <a:t>45</a:t>
            </a:fld>
            <a:endParaRPr 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Pat Sonnenstuhl,ARNP, CNM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7FA1F-9DA1-4C3B-82E3-7B37A8D36B24}" type="slidenum">
              <a:rPr lang="en-US"/>
              <a:pPr/>
              <a:t>47</a:t>
            </a:fld>
            <a:endParaRPr 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930544-1768-4452-9038-2BCBEEAEF160}" type="slidenum">
              <a:rPr lang="en-CA"/>
              <a:pPr/>
              <a:t>49</a:t>
            </a:fld>
            <a:endParaRPr lang="en-CA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1F268-F634-4904-A7E5-C3A6CF7D2323}" type="slidenum">
              <a:rPr lang="en-CA"/>
              <a:pPr/>
              <a:t>51</a:t>
            </a:fld>
            <a:endParaRPr lang="en-CA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F5D201-235F-415D-98A5-D70CAACFA8F0}" type="slidenum">
              <a:rPr lang="en-CA"/>
              <a:pPr/>
              <a:t>8</a:t>
            </a:fld>
            <a:endParaRPr lang="en-CA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03E57A-74D5-4BE6-9943-F891A0A0BEAA}" type="slidenum">
              <a:rPr lang="en-CA"/>
              <a:pPr/>
              <a:t>9</a:t>
            </a:fld>
            <a:endParaRPr lang="en-CA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0C2084-2A59-4A55-899B-9E80629F2D7D}" type="slidenum">
              <a:rPr lang="en-CA"/>
              <a:pPr/>
              <a:t>10</a:t>
            </a:fld>
            <a:endParaRPr lang="en-CA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DE99FE-4827-4B22-8795-EF26DD8043DD}" type="slidenum">
              <a:rPr lang="en-CA"/>
              <a:pPr/>
              <a:t>11</a:t>
            </a:fld>
            <a:endParaRPr lang="en-CA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B0B54-37FA-41AF-993C-B79DAB0CC7B4}" type="slidenum">
              <a:rPr lang="en-CA"/>
              <a:pPr/>
              <a:t>12</a:t>
            </a:fld>
            <a:endParaRPr lang="en-CA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31D974-218C-46D4-89A9-6CA31278C07E}" type="slidenum">
              <a:rPr lang="en-CA"/>
              <a:pPr/>
              <a:t>13</a:t>
            </a:fld>
            <a:endParaRPr lang="en-CA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50A3-2DBD-489D-92F6-4C35F5F2F88A}" type="datetime1">
              <a:rPr lang="en-US" smtClean="0"/>
              <a:pPr/>
              <a:t>1/29/2003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7214D-0A27-462C-846E-A09D177AE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50A3-2DBD-489D-92F6-4C35F5F2F88A}" type="datetime1">
              <a:rPr lang="en-US" smtClean="0"/>
              <a:pPr/>
              <a:t>1/29/2003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7214D-0A27-462C-846E-A09D177AE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50A3-2DBD-489D-92F6-4C35F5F2F88A}" type="datetime1">
              <a:rPr lang="en-US" smtClean="0"/>
              <a:pPr/>
              <a:t>1/29/2003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7214D-0A27-462C-846E-A09D177AE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95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E09FD7E-88D8-430D-80B9-E8F2A3CDCB52}" type="datetime1">
              <a:rPr lang="en-US" smtClean="0"/>
              <a:pPr/>
              <a:t>1/29/2003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819DF61-1EEB-40B4-87E0-0951EE24B2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50A3-2DBD-489D-92F6-4C35F5F2F88A}" type="datetime1">
              <a:rPr lang="en-US" smtClean="0"/>
              <a:pPr/>
              <a:t>1/29/2003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7214D-0A27-462C-846E-A09D177AE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50A3-2DBD-489D-92F6-4C35F5F2F88A}" type="datetime1">
              <a:rPr lang="en-US" smtClean="0"/>
              <a:pPr/>
              <a:t>1/29/2003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7214D-0A27-462C-846E-A09D177AE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50A3-2DBD-489D-92F6-4C35F5F2F88A}" type="datetime1">
              <a:rPr lang="en-US" smtClean="0"/>
              <a:pPr/>
              <a:t>1/29/2003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7214D-0A27-462C-846E-A09D177AE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50A3-2DBD-489D-92F6-4C35F5F2F88A}" type="datetime1">
              <a:rPr lang="en-US" smtClean="0"/>
              <a:pPr/>
              <a:t>1/29/2003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7214D-0A27-462C-846E-A09D177AE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50A3-2DBD-489D-92F6-4C35F5F2F88A}" type="datetime1">
              <a:rPr lang="en-US" smtClean="0"/>
              <a:pPr/>
              <a:t>1/29/2003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7214D-0A27-462C-846E-A09D177AE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50A3-2DBD-489D-92F6-4C35F5F2F88A}" type="datetime1">
              <a:rPr lang="en-US" smtClean="0"/>
              <a:pPr/>
              <a:t>1/29/2003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7214D-0A27-462C-846E-A09D177AE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50A3-2DBD-489D-92F6-4C35F5F2F88A}" type="datetime1">
              <a:rPr lang="en-US" smtClean="0"/>
              <a:pPr/>
              <a:t>1/29/2003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7214D-0A27-462C-846E-A09D177AE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BE50A3-2DBD-489D-92F6-4C35F5F2F88A}" type="datetime1">
              <a:rPr lang="en-US" smtClean="0"/>
              <a:pPr/>
              <a:t>1/29/2003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7214D-0A27-462C-846E-A09D177AE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3BE50A3-2DBD-489D-92F6-4C35F5F2F88A}" type="datetime1">
              <a:rPr lang="en-US" smtClean="0"/>
              <a:pPr/>
              <a:t>1/29/2003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C27214D-0A27-462C-846E-A09D177AE4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</p:sldLayoutIdLst>
  <p:transition spd="med">
    <p:wipe dir="r"/>
  </p:transition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752600"/>
            <a:ext cx="8534400" cy="4114800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214D-0A27-462C-846E-A09D177AE4FC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0"/>
            <a:ext cx="816631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IN THE </a:t>
            </a:r>
          </a:p>
          <a:p>
            <a:pPr algn="ctr"/>
            <a:r>
              <a:rPr lang="en-US" sz="13800" b="1" i="1" spc="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NAME OF GOD</a:t>
            </a:r>
            <a:endParaRPr lang="en-US" sz="13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53400" cy="1143000"/>
          </a:xfrm>
        </p:spPr>
        <p:txBody>
          <a:bodyPr>
            <a:noAutofit/>
          </a:bodyPr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 : 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goals 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treatment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dirty="0"/>
              <a:t>	</a:t>
            </a:r>
            <a:r>
              <a:rPr lang="en-C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Optimal HBA1C :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nutrition therapy (MNT) 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Self-monitoring of blood glucose (SMBG)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Self-administration of insulin and self-adjustment of insulin doses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 about hypoglycaemia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activity    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 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 visit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dirty="0"/>
              <a:t>	</a:t>
            </a:r>
            <a:r>
              <a:rPr lang="en-C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&amp; obstetric history 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Duration and type of diabetes (1 or 2) 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H/O acute complications 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H/O chronic complications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management : Insulin regimen, oral hypoglycaemic, SMBG, diet, physical activity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Physical 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Examination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pressure, including orthostatic </a:t>
            </a:r>
          </a:p>
          <a:p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Fundoscopy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 examination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Neurological examination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1143000"/>
          </a:xfrm>
        </p:spPr>
        <p:txBody>
          <a:bodyPr>
            <a:noAutofit/>
          </a:bodyPr>
          <a:lstStyle/>
          <a:p>
            <a:pPr marL="838200" indent="-838200" algn="l"/>
            <a:r>
              <a:rPr lang="en-C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 </a:t>
            </a:r>
            <a:r>
              <a:rPr lang="en-C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Laboratory evaluation</a:t>
            </a:r>
            <a:endParaRPr lang="en-CA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HbA1C measurement 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Serum </a:t>
            </a:r>
            <a:r>
              <a:rPr lang="en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creatinine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Albumin/</a:t>
            </a:r>
            <a:r>
              <a:rPr lang="en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creatinine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ratio or 24 hour albumin excretion rate. </a:t>
            </a:r>
            <a:endParaRPr lang="en-C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TSH and/or FT4 in women with type 1 diabetes  </a:t>
            </a:r>
          </a:p>
          <a:p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839200" cy="990600"/>
          </a:xfrm>
        </p:spPr>
        <p:txBody>
          <a:bodyPr>
            <a:noAutofit/>
          </a:bodyPr>
          <a:lstStyle/>
          <a:p>
            <a:r>
              <a:rPr lang="en-C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 </a:t>
            </a:r>
            <a:r>
              <a:rPr lang="en-C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C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Selection </a:t>
            </a:r>
            <a:r>
              <a:rPr lang="en-C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CA" sz="36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antihyperglycemic</a:t>
            </a:r>
            <a:r>
              <a:rPr lang="en-C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therapy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 is the gold standard: efficacy, does not cross placenta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</a:t>
            </a:r>
            <a:r>
              <a:rPr lang="en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hypoglycemic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currently not 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recommended routinely 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990600"/>
          </a:xfrm>
        </p:spPr>
        <p:txBody>
          <a:bodyPr>
            <a:noAutofit/>
          </a:bodyPr>
          <a:lstStyle/>
          <a:p>
            <a:r>
              <a:rPr lang="en-C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</a:t>
            </a:r>
            <a: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Goals </a:t>
            </a:r>
            <a:r>
              <a:rPr lang="en-C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SMBG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332038"/>
            <a:ext cx="8229600" cy="4525962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Premeal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bedtime, and overnight glucose</a:t>
            </a:r>
          </a:p>
          <a:p>
            <a:pPr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60–99 mg/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(3.3–5.4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/L)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Peak postprandial glucose 100–129 mg/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(5.4–7.1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/L)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A1C &lt;6.0%</a:t>
            </a:r>
            <a:r>
              <a:rPr lang="en-US" sz="3200" dirty="0" smtClean="0"/>
              <a:t> </a:t>
            </a:r>
          </a:p>
          <a:p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Follow-up: 1 to 2 months’ intervals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Care: </a:t>
            </a:r>
            <a: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Special </a:t>
            </a:r>
            <a:r>
              <a:rPr lang="en-C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considerations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Hypoglycemia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Retinopathy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glycemic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control, laser </a:t>
            </a:r>
            <a:r>
              <a:rPr lang="fr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photocoagulation</a:t>
            </a:r>
            <a:endParaRPr lang="fr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Folic acid 5mg/d is recommended, from before conception until 12 weeks, for women with diabetes as the risk of NTD is higher than general population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</a:t>
            </a:r>
            <a: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C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considerations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CA" dirty="0"/>
              <a:t>	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</a:t>
            </a:r>
          </a:p>
          <a:p>
            <a:pPr>
              <a:lnSpc>
                <a:spcPct val="90000"/>
              </a:lnSpc>
            </a:pPr>
            <a:r>
              <a:rPr lang="fr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</a:t>
            </a:r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concomitant or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complicating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lnSpc>
                <a:spcPct val="90000"/>
              </a:lnSpc>
            </a:pPr>
            <a:r>
              <a:rPr lang="fr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</a:t>
            </a:r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induced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hypertension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occurs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more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frequently</a:t>
            </a:r>
            <a:endParaRPr lang="fr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Aggressive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</a:t>
            </a:r>
          </a:p>
          <a:p>
            <a:pPr>
              <a:lnSpc>
                <a:spcPct val="90000"/>
              </a:lnSpc>
            </a:pP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B-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blockers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diuretics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avoided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</a:t>
            </a:r>
            <a: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en-C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considerations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dirty="0"/>
              <a:t>	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Nephropathy</a:t>
            </a:r>
          </a:p>
          <a:p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Renal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 serum </a:t>
            </a:r>
            <a:r>
              <a:rPr lang="en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creatinine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urinary protein excretion</a:t>
            </a:r>
          </a:p>
          <a:p>
            <a:pPr>
              <a:buFont typeface="Wingdings" pitchFamily="2" charset="2"/>
              <a:buNone/>
            </a:pP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Potential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of pregnancy on </a:t>
            </a:r>
            <a:r>
              <a:rPr lang="en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proteinuria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renal insufficiency on </a:t>
            </a:r>
            <a:r>
              <a:rPr lang="en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fetal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growth and development.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</a:t>
            </a:r>
            <a: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C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considerations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r-CA" dirty="0"/>
              <a:t>	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Neuropathy</a:t>
            </a:r>
            <a:endParaRPr lang="fr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Aautonomic</a:t>
            </a:r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neuropathy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gastroparesis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urinary retention, </a:t>
            </a:r>
            <a:r>
              <a:rPr lang="en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hypoglycemic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unawareness, or orthostatic hypotension </a:t>
            </a:r>
          </a:p>
          <a:p>
            <a:r>
              <a:rPr lang="fr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</a:t>
            </a:r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neuropathy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especially carpal tunnel syndrome, may be exacerbated by pregnancy.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2362200"/>
            <a:ext cx="5946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care in pregnancy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401" y="3886200"/>
            <a:ext cx="601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Maleki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Moghaddam.MD</a:t>
            </a:r>
          </a:p>
          <a:p>
            <a:pPr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 of Endocrinology</a:t>
            </a:r>
          </a:p>
          <a:p>
            <a:pPr algn="ctr">
              <a:buNone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Institute of Endocrine Sciences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Care: </a:t>
            </a:r>
            <a: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Special </a:t>
            </a:r>
            <a:r>
              <a:rPr lang="en-C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considerations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r-CA" dirty="0"/>
              <a:t>	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Cardiovascular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disease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Untreated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CAD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associated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mortality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rate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</a:t>
            </a:r>
            <a:endParaRPr lang="fr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tolerance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normal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Care: </a:t>
            </a:r>
            <a: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Special </a:t>
            </a:r>
            <a:r>
              <a:rPr lang="en-CA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soon as possible after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conception, pregnancy should be confirmed by 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urinary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serum 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B-</a:t>
            </a:r>
            <a:r>
              <a:rPr lang="en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hCG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woman should be </a:t>
            </a:r>
            <a:r>
              <a:rPr lang="en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reevaluated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health care team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Detection &amp; Diagnosis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assessment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first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prenatal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risk patients: </a:t>
            </a:r>
          </a:p>
          <a:p>
            <a:pPr lvl="1"/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HX 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delivery of a baby weighing &gt;9 lb</a:t>
            </a:r>
            <a:endParaRPr lang="en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Obesity 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history of diabetes</a:t>
            </a:r>
          </a:p>
          <a:p>
            <a:pPr lvl="1"/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Ethnic 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 with a high prevalence of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</a:t>
            </a:r>
          </a:p>
          <a:p>
            <a:pPr lvl="1"/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Insulin resistance( PCO,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Acanthosis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nigricans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,…)</a:t>
            </a:r>
          </a:p>
          <a:p>
            <a:pPr lvl="1"/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…. 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5048" cy="9906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Screening  and diagnosis of GDM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>
            <a:normAutofit/>
          </a:bodyPr>
          <a:lstStyle/>
          <a:p>
            <a:r>
              <a:rPr lang="fr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</a:t>
            </a:r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</a:t>
            </a:r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</a:t>
            </a:r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GDM </a:t>
            </a:r>
            <a:r>
              <a:rPr lang="fr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</a:t>
            </a:r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have glucose </a:t>
            </a:r>
            <a:r>
              <a:rPr lang="fr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testing</a:t>
            </a:r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first </a:t>
            </a:r>
            <a:r>
              <a:rPr lang="fr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antenatal</a:t>
            </a:r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Perform a 75-g OGTT, with plasma glucose measurement fasting and at 1 and 2 h, at 24–28 weeks’ gestation in women not previously diagnosed with overt diabetes.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OGTT should be performed in the morning after an overnight fast of at least 8 h.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diagnosis of GDM is made when any of the following plasma glucose values are exceeded: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Fasting ≥92 mg/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(5.1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mmol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/L)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h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180 mg/dL (10.0 mmol/L)</a:t>
            </a:r>
          </a:p>
          <a:p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h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≥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153 mg/dL (8.5 mmol/L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0" y="152400"/>
            <a:ext cx="6934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Detection &amp; Diagnosis</a:t>
            </a:r>
            <a:endParaRPr lang="en-US" sz="4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Obstetrics and </a:t>
            </a:r>
            <a:r>
              <a:rPr lang="en-CA" sz="3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Perinatal</a:t>
            </a:r>
            <a:r>
              <a:rPr lang="en-C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considerations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dirty="0"/>
              <a:t>	</a:t>
            </a:r>
            <a:r>
              <a:rPr lang="en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 in the risk of </a:t>
            </a:r>
          </a:p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Intrauterine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fetal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death during the last 4–8 weeks of gestation </a:t>
            </a:r>
          </a:p>
          <a:p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Fetal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macrosomia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its associated risk of shoulder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dystocia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birth trauma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Neonatal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hypoglycemia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jaundice,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polycythemia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hypocalcemia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476375" y="5724525"/>
            <a:ext cx="5400675" cy="3693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CA" sz="1400" b="1" i="1" dirty="0" smtClean="0">
                <a:solidFill>
                  <a:srgbClr val="002060"/>
                </a:solidFill>
              </a:rPr>
              <a:t>N </a:t>
            </a:r>
            <a:r>
              <a:rPr lang="en-CA" sz="1400" b="1" i="1" dirty="0" err="1">
                <a:solidFill>
                  <a:srgbClr val="002060"/>
                </a:solidFill>
              </a:rPr>
              <a:t>Engl</a:t>
            </a:r>
            <a:r>
              <a:rPr lang="en-CA" sz="1400" b="1" i="1" dirty="0">
                <a:solidFill>
                  <a:srgbClr val="002060"/>
                </a:solidFill>
              </a:rPr>
              <a:t> J Med 2005;352:2477-2486</a:t>
            </a:r>
            <a:r>
              <a:rPr lang="en-CA" sz="1400" b="1" dirty="0">
                <a:solidFill>
                  <a:srgbClr val="00B0F0"/>
                </a:solidFill>
              </a:rPr>
              <a:t>.</a:t>
            </a:r>
            <a:r>
              <a:rPr lang="en-CA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0" y="4038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Macrosomia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214D-0A27-462C-846E-A09D177AE4FC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idx="1"/>
          </p:nvPr>
        </p:nvGraphicFramePr>
        <p:xfrm>
          <a:off x="3657600" y="381000"/>
          <a:ext cx="5164138" cy="6270625"/>
        </p:xfrm>
        <a:graphic>
          <a:graphicData uri="http://schemas.openxmlformats.org/presentationml/2006/ole">
            <p:oleObj spid="_x0000_s2050" name="Bitmap Image" r:id="rId3" imgW="4486901" imgH="5447619" progId="PBrush">
              <p:embed/>
            </p:oleObj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Obstetrics and </a:t>
            </a:r>
            <a:r>
              <a:rPr lang="en-CA" sz="3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Perinatal</a:t>
            </a:r>
            <a:r>
              <a:rPr lang="en-CA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considerations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r-CA" dirty="0"/>
              <a:t>	</a:t>
            </a:r>
            <a:r>
              <a:rPr lang="fr-CA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r>
              <a:rPr lang="fr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frequency</a:t>
            </a:r>
            <a:r>
              <a:rPr lang="fr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</a:p>
          <a:p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hypertensive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disorders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cesarean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delivery</a:t>
            </a:r>
            <a:endParaRPr lang="fr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Long 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 considerations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with GDM are at increased risk of developing 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T2DM,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pregnancy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Offspring of women with GDM are at increased risk of obesity, glucose intolerance, and diabetes in late adolescence and young adulthood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Therapeutic strategies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r-CA" dirty="0"/>
              <a:t>	</a:t>
            </a:r>
            <a:r>
              <a:rPr lang="fr-CA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</a:t>
            </a:r>
            <a:r>
              <a:rPr lang="fr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Nutrition </a:t>
            </a:r>
            <a:r>
              <a:rPr lang="fr-CA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</a:t>
            </a:r>
            <a:r>
              <a:rPr lang="fr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(MNT) </a:t>
            </a:r>
            <a:endParaRPr lang="en-CA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CA" sz="3200" dirty="0"/>
              <a:t>	</a:t>
            </a:r>
            <a:r>
              <a:rPr lang="en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Goals:</a:t>
            </a:r>
          </a:p>
          <a:p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Achieve </a:t>
            </a:r>
            <a:r>
              <a:rPr lang="en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normoglycemia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 </a:t>
            </a:r>
            <a:r>
              <a:rPr lang="en-C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ketosis</a:t>
            </a:r>
          </a:p>
          <a:p>
            <a:r>
              <a:rPr lang="en-CA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</a:t>
            </a:r>
            <a:r>
              <a:rPr lang="en-CA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adequate weight gain</a:t>
            </a:r>
          </a:p>
          <a:p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Contribute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fetal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wellbeing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Case Study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year old woman G1P0 presents to the clinic at 6 weeks’ gestation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Known type 2 diabetes on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Glibenclamide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Metformin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HbA1C is 8.1%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expresses concerns about the impact on her health and her future newborn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should she be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managed?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Therapeutic strategies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r-CA" dirty="0"/>
              <a:t>	</a:t>
            </a:r>
            <a:r>
              <a:rPr lang="fr-CA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</a:t>
            </a:r>
            <a:r>
              <a:rPr lang="fr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Nutrition </a:t>
            </a:r>
            <a:r>
              <a:rPr lang="fr-CA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</a:t>
            </a:r>
            <a:r>
              <a:rPr lang="fr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(MNT)</a:t>
            </a:r>
          </a:p>
          <a:p>
            <a:pPr>
              <a:buFont typeface="Wingdings" pitchFamily="2" charset="2"/>
              <a:buNone/>
            </a:pPr>
            <a:r>
              <a:rPr lang="fr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Calorie </a:t>
            </a:r>
            <a:r>
              <a:rPr lang="fr-CA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allotment</a:t>
            </a:r>
            <a:r>
              <a:rPr lang="fr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BMI of 22 to 27: 30 kcal/kg per day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BMI 27 to 29: 24 kcal/kg per day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BMI &gt; 30: 12 to 15 kcal/kg per day 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BMI less than 22: 40 kcal/kg per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Therapeutic 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r-CA" dirty="0"/>
              <a:t>	</a:t>
            </a:r>
            <a:r>
              <a:rPr lang="fr-CA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</a:t>
            </a:r>
            <a:r>
              <a:rPr lang="fr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Nutrition </a:t>
            </a:r>
            <a:r>
              <a:rPr lang="fr-CA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</a:t>
            </a:r>
            <a:r>
              <a:rPr lang="fr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(MNT)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Carbohydrate intake: 35 to 40%  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Protein: 20% 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Fat: 40%</a:t>
            </a:r>
          </a:p>
          <a:p>
            <a:pPr>
              <a:buFont typeface="Wingdings" pitchFamily="2" charset="2"/>
              <a:buNone/>
            </a:pP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971550" y="228601"/>
            <a:ext cx="7726363" cy="1142999"/>
          </a:xfrm>
        </p:spPr>
        <p:txBody>
          <a:bodyPr>
            <a:noAutofit/>
          </a:bodyPr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Therapeutic strategies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r-CA" dirty="0"/>
              <a:t>	</a:t>
            </a:r>
            <a:r>
              <a:rPr lang="fr-CA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</a:t>
            </a:r>
            <a:r>
              <a:rPr lang="fr-C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Nutrition </a:t>
            </a:r>
            <a:r>
              <a:rPr lang="fr-CA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</a:t>
            </a:r>
            <a:r>
              <a:rPr lang="fr-C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(MNT)</a:t>
            </a:r>
            <a:endParaRPr lang="en-CA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CA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Calorie distribution: 3 meals and 3 snacks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Overweight: snacks are eliminated.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Breakfast: 10% of total calories 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Lunch: 30% 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Dinner: 30% 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Snacks: 30%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Therapeutic 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dirty="0"/>
              <a:t>	</a:t>
            </a:r>
            <a:r>
              <a:rPr lang="en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 monitoring: 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SMBG: Fasting and 2 hours postprandial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Goals:	FPG &lt; 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95mg/dl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hours postprandial &lt; 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140 mg/dl</a:t>
            </a:r>
          </a:p>
          <a:p>
            <a:pPr>
              <a:buFont typeface="Wingdings" pitchFamily="2" charset="2"/>
              <a:buNone/>
            </a:pP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2 hours postprandial &lt; 120 mg/dl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HbA1C every 4 weeks</a:t>
            </a:r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971550" y="5603875"/>
            <a:ext cx="6408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CA" sz="1400" dirty="0" smtClean="0"/>
              <a:t>. </a:t>
            </a:r>
            <a:endParaRPr lang="en-CA" sz="14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Self-Blood Glucose Monitoring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Accurate meter and technique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to be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consistent;1hour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prandial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hour post-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prandial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alternate between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fingersticks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alternate site testing; values are different by about 15%</a:t>
            </a:r>
          </a:p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Ketone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testing is 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Therapeutic 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dirty="0"/>
              <a:t>	</a:t>
            </a:r>
            <a:r>
              <a:rPr lang="en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15% requires insulin  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diet fails to maintain SMBG at the following levels:</a:t>
            </a:r>
          </a:p>
          <a:p>
            <a:pPr>
              <a:buFont typeface="Wingdings" pitchFamily="2" charset="2"/>
              <a:buNone/>
            </a:pP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Fasting plasma glucose 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&lt;95 mg/dl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- 2 hours </a:t>
            </a:r>
            <a:r>
              <a:rPr lang="en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PPglucose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&lt;120 mg/dl</a:t>
            </a:r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Therapeutic 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r-CA" dirty="0"/>
              <a:t>	</a:t>
            </a:r>
            <a:r>
              <a:rPr lang="fr-CA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</a:t>
            </a:r>
            <a:endParaRPr lang="fr-CA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Premixed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not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FPG is high, an intermediate acting insulin is given at bedtime. </a:t>
            </a:r>
          </a:p>
          <a:p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postprandial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 is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high, short acting insulin is given before the meals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Therapeutic 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fr-CA" dirty="0"/>
              <a:t>	</a:t>
            </a:r>
            <a:r>
              <a:rPr lang="fr-CA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</a:t>
            </a:r>
            <a:endParaRPr lang="fr-CA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fasting and postprandial blood </a:t>
            </a:r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 are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high, an intermediate acting insulin is given before breakfast and at bedtime and a short acting insulin is given </a:t>
            </a:r>
            <a:r>
              <a:rPr lang="en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before meals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Therapeutic strategies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dirty="0"/>
              <a:t>	</a:t>
            </a:r>
            <a:r>
              <a:rPr lang="en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 dose</a:t>
            </a:r>
          </a:p>
          <a:p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Varies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different populations because of varied rates of obesity and ethnic characteristics. </a:t>
            </a:r>
          </a:p>
          <a:p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Intermediate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acting: 40% of total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dose</a:t>
            </a:r>
          </a:p>
          <a:p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60% of total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daily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dose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Therapeutic 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dirty="0"/>
              <a:t>	</a:t>
            </a:r>
            <a:r>
              <a:rPr lang="en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 dose</a:t>
            </a:r>
          </a:p>
          <a:p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absolute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rule</a:t>
            </a:r>
            <a:endParaRPr lang="fr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Dose distribution is modified according to</a:t>
            </a:r>
          </a:p>
          <a:p>
            <a:pPr>
              <a:buFont typeface="Wingdings" pitchFamily="2" charset="2"/>
              <a:buNone/>
            </a:pP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individual requirements  </a:t>
            </a:r>
          </a:p>
          <a:p>
            <a:pPr>
              <a:buFont typeface="Wingdings" pitchFamily="2" charset="2"/>
              <a:buNone/>
            </a:pP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- amount she will eat at each meals. </a:t>
            </a:r>
          </a:p>
          <a:p>
            <a:r>
              <a:rPr lang="en-CA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Morning sickness should be taken in consideration</a:t>
            </a:r>
            <a:r>
              <a:rPr lang="en-CA" dirty="0">
                <a:solidFill>
                  <a:srgbClr val="0070C0"/>
                </a:solidFill>
              </a:rPr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in pregnant women may be</a:t>
            </a:r>
            <a: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Pregestational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en-US" sz="3200" dirty="0" smtClean="0"/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(type 1 or type 2) diagnosed before      pregnancy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dirty="0" smtClean="0"/>
          </a:p>
          <a:p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Gestational(GDM),</a:t>
            </a:r>
          </a:p>
          <a:p>
            <a:pPr>
              <a:buNone/>
            </a:pPr>
            <a:r>
              <a:rPr lang="en-US" sz="3200" b="1" dirty="0" smtClean="0"/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diagnosed during pregnancy.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Therapeutic 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dirty="0"/>
              <a:t>	</a:t>
            </a:r>
            <a:r>
              <a:rPr lang="en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 dose</a:t>
            </a:r>
          </a:p>
          <a:p>
            <a:r>
              <a:rPr lang="fr-CA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</a:t>
            </a:r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obese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fr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progressively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advances</a:t>
            </a:r>
            <a:r>
              <a:rPr lang="fr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fr-CA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</a:t>
            </a:r>
            <a:endParaRPr lang="fr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SMBG guides the doses and timing of the insulin regimen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</a:t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Therapeutic strategies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09600" y="2286000"/>
          <a:ext cx="8153400" cy="318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700"/>
                <a:gridCol w="4076700"/>
              </a:tblGrid>
              <a:tr h="67310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Insulin</a:t>
                      </a:r>
                      <a:r>
                        <a:rPr lang="en-US" sz="3200" i="1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dose adjustment</a:t>
                      </a:r>
                      <a:endParaRPr lang="en-US" sz="3200" i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3200" b="1" i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Modified according to </a:t>
                      </a:r>
                      <a:endParaRPr lang="en-US" sz="32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774700"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Evening NPH</a:t>
                      </a:r>
                      <a:endPara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FBS</a:t>
                      </a:r>
                      <a:endPara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Morning NPH</a:t>
                      </a:r>
                      <a:endParaRPr lang="en-US" sz="28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4-5 pm BS</a:t>
                      </a:r>
                      <a:endParaRPr lang="en-US" sz="28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73100">
                <a:tc>
                  <a:txBody>
                    <a:bodyPr/>
                    <a:lstStyle/>
                    <a:p>
                      <a:r>
                        <a:rPr lang="en-US" sz="28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Premeal</a:t>
                      </a:r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short acting</a:t>
                      </a:r>
                      <a:endPara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hour pp glucose</a:t>
                      </a:r>
                      <a:endParaRPr lang="en-US" sz="28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</a:t>
            </a:r>
            <a:br>
              <a:rPr lang="en-CA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en-US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 dose adjustment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1-1.5 unit insulin need for each 15 g CHO content of meal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 insulin dose</a:t>
            </a:r>
            <a:r>
              <a:rPr lang="en-US" sz="3200" dirty="0" smtClean="0"/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on the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preprandial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blood glucose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unit of insulin for every 50 mg/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over the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preprandial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glucose target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(body weight in kg) x (blood glucose – desired glucose in mg/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)/1700] 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Therapeutic 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 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CA" dirty="0"/>
              <a:t>	</a:t>
            </a:r>
            <a:r>
              <a:rPr lang="en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</a:t>
            </a:r>
            <a:r>
              <a:rPr lang="en-CA" sz="32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hypoglycemic</a:t>
            </a:r>
            <a:r>
              <a:rPr lang="en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agents</a:t>
            </a:r>
          </a:p>
          <a:p>
            <a:r>
              <a:rPr lang="en-C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Concerns:</a:t>
            </a:r>
          </a:p>
          <a:p>
            <a:pPr>
              <a:buFont typeface="Wingdings" pitchFamily="2" charset="2"/>
              <a:buNone/>
            </a:pPr>
            <a:r>
              <a:rPr lang="en-C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C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Transplacental</a:t>
            </a:r>
            <a:r>
              <a:rPr lang="en-C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passage → </a:t>
            </a:r>
            <a:r>
              <a:rPr lang="en-C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fetal</a:t>
            </a:r>
            <a:r>
              <a:rPr lang="en-C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teratogenesis</a:t>
            </a:r>
            <a:r>
              <a:rPr lang="en-C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prolonged neonatal </a:t>
            </a:r>
            <a:r>
              <a:rPr lang="en-C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hypoglycemia</a:t>
            </a:r>
            <a:endParaRPr lang="en-C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</a:t>
            </a:r>
            <a:r>
              <a:rPr lang="en-C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restrospective</a:t>
            </a:r>
            <a:r>
              <a:rPr lang="en-C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studies have not demonstrated an ↑ risk of </a:t>
            </a:r>
            <a:r>
              <a:rPr lang="en-C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malformed </a:t>
            </a:r>
            <a:r>
              <a:rPr lang="en-C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infants</a:t>
            </a:r>
          </a:p>
          <a:p>
            <a:pPr>
              <a:buFont typeface="Wingdings" pitchFamily="2" charset="2"/>
              <a:buNone/>
            </a:pPr>
            <a:endParaRPr lang="en-C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 !</a:t>
            </a:r>
            <a:endParaRPr lang="en-CA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589567"/>
            <a:ext cx="4191000" cy="4572000"/>
          </a:xfrm>
        </p:spPr>
        <p:txBody>
          <a:bodyPr>
            <a:normAutofit fontScale="92500" lnSpcReduction="10000"/>
          </a:bodyPr>
          <a:lstStyle/>
          <a:p>
            <a:r>
              <a:rPr lang="en-C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Decreases </a:t>
            </a:r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insulin resistance.  </a:t>
            </a:r>
          </a:p>
          <a:p>
            <a:r>
              <a:rPr lang="en-C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 without medical or obstetrical contraindications should be encouraged to start or continue a program of moderate exercise to lower glucose concentrations</a:t>
            </a:r>
          </a:p>
        </p:txBody>
      </p:sp>
      <p:pic>
        <p:nvPicPr>
          <p:cNvPr id="5" name="Picture 6" descr="girlbike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53000" y="2133600"/>
            <a:ext cx="3799888" cy="3394075"/>
          </a:xfr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</a:t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49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 </a:t>
            </a:r>
            <a:r>
              <a:rPr lang="en-US" sz="4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600200"/>
            <a:ext cx="3810000" cy="42672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Moderate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regular exercise such as walking, cycling or swimming are excellent forms of exercise  for pregnant women. Keeping well-hydrated  and well-nourished is essential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4429F-5F98-45A3-8AEE-98D7C392B8E9}" type="slidenum">
              <a:rPr lang="en-US"/>
              <a:pPr/>
              <a:t>45</a:t>
            </a:fld>
            <a:endParaRPr lang="en-US"/>
          </a:p>
        </p:txBody>
      </p:sp>
      <p:pic>
        <p:nvPicPr>
          <p:cNvPr id="174092" name="Picture 12" descr="pregwalkingbe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4800600" cy="33055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990600"/>
          </a:xfrm>
        </p:spPr>
        <p:txBody>
          <a:bodyPr/>
          <a:lstStyle/>
          <a:p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Contraindications to exercise in pregnancy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433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of premature labor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Cardiac disease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bleeding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Placenta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previa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Hypertension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Anemia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Intrauterine growth retardation </a:t>
            </a: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Malpresentation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 obesity 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Extreme underweight 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9DF61-1EEB-40B4-87E0-0951EE24B206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Exercise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Exercising for 15-20 minutes after a meal may help to keep blood glucose levels within the target range for women with GDM.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Individualized programs can start with 20 minutes/day, gradually increasing to 45-60 minutes/day.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0B42F72-239F-4801-9133-614C24DEF065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8153400" cy="990600"/>
          </a:xfrm>
        </p:spPr>
        <p:txBody>
          <a:bodyPr>
            <a:noAutofit/>
          </a:bodyPr>
          <a:lstStyle/>
          <a:p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</a:t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sz="4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of </a:t>
            </a:r>
            <a:r>
              <a:rPr lang="en-CA" sz="4000" b="1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Hypoglycemia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1534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SMBG can be useful in preventing hypoglycemia and adjusting medications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Glucose (15–20 g) is preferred treatment for  conscious individual with hypoglycemia, although any form of carbohydrate that contains glucose may be used.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SMBG 15 min after treatment shows continued hypoglycemia, treatment should be repeated.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Once SMBG glucose returns to normal </a:t>
            </a:r>
          </a:p>
          <a:p>
            <a:pPr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individual should consume a  meal </a:t>
            </a:r>
          </a:p>
          <a:p>
            <a:pPr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or snack to prevent recurrence of</a:t>
            </a:r>
          </a:p>
          <a:p>
            <a:pPr>
              <a:buNone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hypoglycemia.</a:t>
            </a:r>
          </a:p>
          <a:p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4" descr="J0293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4259262"/>
            <a:ext cx="2700337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GDM: 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Therapeutic </a:t>
            </a:r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en-CA" sz="2400" dirty="0"/>
              <a:t>	</a:t>
            </a:r>
            <a:r>
              <a:rPr lang="en-CA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Timing and mode of delivery</a:t>
            </a:r>
          </a:p>
          <a:p>
            <a:r>
              <a:rPr lang="en-C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 is not of itself an indication for </a:t>
            </a:r>
            <a:r>
              <a:rPr lang="en-CA" sz="32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cesarean</a:t>
            </a:r>
            <a:r>
              <a:rPr lang="en-CA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delivery or for delivery before 38 completed weeks of </a:t>
            </a:r>
            <a:r>
              <a:rPr lang="en-CA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gestation</a:t>
            </a:r>
          </a:p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glucose levels are medically managed with insulin or oral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agents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→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induction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labor at </a:t>
            </a:r>
            <a:r>
              <a:rPr lang="en-US" sz="39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weeks of gestation.</a:t>
            </a:r>
          </a:p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If a concomitant medical condition (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HTN) is present or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glycemic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 is suboptimal, induction of labor at </a:t>
            </a:r>
            <a:r>
              <a:rPr lang="en-US" sz="39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weeks of gestation after confirmation of fetal lung maturity</a:t>
            </a:r>
            <a:endParaRPr lang="en-CA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 </a:t>
            </a:r>
            <a:r>
              <a:rPr lang="en-CA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Care in Pregnancy </a:t>
            </a: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</a:t>
            </a:r>
          </a:p>
          <a:p>
            <a:r>
              <a:rPr lang="en-C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Care during pregnancy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Postpartum care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07" charset="-128"/>
                <a:cs typeface="ＭＳ Ｐゴシック" pitchFamily="-107" charset="-128"/>
              </a:rPr>
              <a:t>Postpartum Management of GDM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133600"/>
            <a:ext cx="88392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~15% of women with GDM have impaired glucose tolerance or diabetes after delivery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likelihood if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 diagnosed early in pregnancy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required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 recommends that all women with GDM be evaluated postpartum for diabetes</a:t>
            </a:r>
          </a:p>
          <a:p>
            <a:pPr lvl="1" eaLnBrk="1" hangingPunct="1">
              <a:lnSpc>
                <a:spcPct val="90000"/>
              </a:lnSpc>
            </a:pPr>
            <a:endParaRPr lang="en-US" sz="3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GDM </a:t>
            </a:r>
            <a:r>
              <a:rPr lang="fr-C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Postpartum monitoring</a:t>
            </a:r>
            <a:r>
              <a:rPr lang="en-CA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OGTT 6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weeks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postpartum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using criteria used for the general population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normal, reassessment of </a:t>
            </a:r>
            <a:r>
              <a:rPr lang="en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glycemia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yearly</a:t>
            </a:r>
          </a:p>
          <a:p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IFG or IGT: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diabetic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program. 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Offspring followed closely for the development of obesity and/or abnormalities of glucose tolerance</a:t>
            </a:r>
            <a:r>
              <a:rPr lang="en-CA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Postpartum Evaluation for Diabetes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33123" name="Text Box 3"/>
          <p:cNvSpPr txBox="1">
            <a:spLocks noChangeArrowheads="1"/>
          </p:cNvSpPr>
          <p:nvPr/>
        </p:nvSpPr>
        <p:spPr bwMode="auto">
          <a:xfrm>
            <a:off x="76200" y="2459038"/>
            <a:ext cx="1450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Method</a:t>
            </a:r>
          </a:p>
        </p:txBody>
      </p:sp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76200" y="3206750"/>
            <a:ext cx="29924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Continued home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  monitoring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76200" y="4387850"/>
            <a:ext cx="30924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75 g oral glucose</a:t>
            </a: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  load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3352800" y="2459038"/>
            <a:ext cx="14097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Normal</a:t>
            </a:r>
          </a:p>
        </p:txBody>
      </p:sp>
      <p:sp>
        <p:nvSpPr>
          <p:cNvPr id="133128" name="Text Box 8"/>
          <p:cNvSpPr txBox="1">
            <a:spLocks noChangeArrowheads="1"/>
          </p:cNvSpPr>
          <p:nvPr/>
        </p:nvSpPr>
        <p:spPr bwMode="auto">
          <a:xfrm>
            <a:off x="5181600" y="1604963"/>
            <a:ext cx="18669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Impaired</a:t>
            </a:r>
          </a:p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Glucose</a:t>
            </a:r>
          </a:p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Tolerance</a:t>
            </a:r>
          </a:p>
        </p:txBody>
      </p:sp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3514725" y="3208338"/>
            <a:ext cx="109517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FBS</a:t>
            </a: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&lt;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100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-107" charset="0"/>
              <a:ea typeface="+mn-ea"/>
            </a:endParaRPr>
          </a:p>
        </p:txBody>
      </p:sp>
      <p:sp>
        <p:nvSpPr>
          <p:cNvPr id="133131" name="Text Box 11"/>
          <p:cNvSpPr txBox="1">
            <a:spLocks noChangeArrowheads="1"/>
          </p:cNvSpPr>
          <p:nvPr/>
        </p:nvSpPr>
        <p:spPr bwMode="auto">
          <a:xfrm>
            <a:off x="3514725" y="4389438"/>
            <a:ext cx="10858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2 h</a:t>
            </a:r>
          </a:p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&lt; 140</a:t>
            </a: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5368925" y="3208338"/>
            <a:ext cx="15071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FBS</a:t>
            </a:r>
          </a:p>
          <a:p>
            <a:pPr algn="ctr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100-125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  <a:latin typeface="Arial" pitchFamily="-107" charset="0"/>
              <a:ea typeface="+mn-ea"/>
            </a:endParaRPr>
          </a:p>
        </p:txBody>
      </p:sp>
      <p:sp>
        <p:nvSpPr>
          <p:cNvPr id="133134" name="Text Box 14"/>
          <p:cNvSpPr txBox="1">
            <a:spLocks noChangeArrowheads="1"/>
          </p:cNvSpPr>
          <p:nvPr/>
        </p:nvSpPr>
        <p:spPr bwMode="auto">
          <a:xfrm>
            <a:off x="5319713" y="4389438"/>
            <a:ext cx="15922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2 h</a:t>
            </a:r>
          </a:p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140-199 </a:t>
            </a:r>
          </a:p>
        </p:txBody>
      </p:sp>
      <p:sp>
        <p:nvSpPr>
          <p:cNvPr id="63500" name="Line 15"/>
          <p:cNvSpPr>
            <a:spLocks noChangeShapeType="1"/>
          </p:cNvSpPr>
          <p:nvPr/>
        </p:nvSpPr>
        <p:spPr bwMode="auto">
          <a:xfrm>
            <a:off x="0" y="16002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1" name="Line 16"/>
          <p:cNvSpPr>
            <a:spLocks noChangeShapeType="1"/>
          </p:cNvSpPr>
          <p:nvPr/>
        </p:nvSpPr>
        <p:spPr bwMode="auto">
          <a:xfrm>
            <a:off x="0" y="54864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502" name="Line 17"/>
          <p:cNvSpPr>
            <a:spLocks noChangeShapeType="1"/>
          </p:cNvSpPr>
          <p:nvPr/>
        </p:nvSpPr>
        <p:spPr bwMode="auto">
          <a:xfrm>
            <a:off x="0" y="3048000"/>
            <a:ext cx="914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41" name="Text Box 21"/>
          <p:cNvSpPr txBox="1">
            <a:spLocks noChangeArrowheads="1"/>
          </p:cNvSpPr>
          <p:nvPr/>
        </p:nvSpPr>
        <p:spPr bwMode="auto">
          <a:xfrm>
            <a:off x="7304088" y="2459038"/>
            <a:ext cx="1670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Diabetes</a:t>
            </a:r>
          </a:p>
        </p:txBody>
      </p:sp>
      <p:sp>
        <p:nvSpPr>
          <p:cNvPr id="133142" name="Text Box 22"/>
          <p:cNvSpPr txBox="1">
            <a:spLocks noChangeArrowheads="1"/>
          </p:cNvSpPr>
          <p:nvPr/>
        </p:nvSpPr>
        <p:spPr bwMode="auto">
          <a:xfrm>
            <a:off x="7645400" y="3221038"/>
            <a:ext cx="987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FBS</a:t>
            </a:r>
          </a:p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&gt;125</a:t>
            </a:r>
          </a:p>
        </p:txBody>
      </p:sp>
      <p:sp>
        <p:nvSpPr>
          <p:cNvPr id="133143" name="Text Box 23"/>
          <p:cNvSpPr txBox="1">
            <a:spLocks noChangeArrowheads="1"/>
          </p:cNvSpPr>
          <p:nvPr/>
        </p:nvSpPr>
        <p:spPr bwMode="auto">
          <a:xfrm>
            <a:off x="7645400" y="4402138"/>
            <a:ext cx="9874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2 h</a:t>
            </a:r>
          </a:p>
          <a:p>
            <a:pPr algn="ctr"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07" charset="0"/>
                <a:ea typeface="+mn-ea"/>
              </a:rPr>
              <a:t>&gt;199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77200" cy="1371600"/>
          </a:xfrm>
        </p:spPr>
        <p:txBody>
          <a:bodyPr>
            <a:noAutofit/>
          </a:bodyPr>
          <a:lstStyle/>
          <a:p>
            <a:r>
              <a:rPr lang="en-US" sz="4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pregnant women with GDM should do after delivery?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doctor’s advice to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 blood sugar levels under control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(insulin if needed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meal planning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provided by dietician or diabetes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educator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healthy food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choices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Stay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physically </a:t>
            </a: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active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D80EEC45-1EF9-431F-8DAD-DDDBA8409570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8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sz="8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981200" y="1676400"/>
            <a:ext cx="5133975" cy="40778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214D-0A27-462C-846E-A09D177AE4F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Sugar-free chocolate cake</a:t>
            </a:r>
            <a:br>
              <a:rPr lang="en-US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en-US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Content Placeholder 4" descr="%7B2C2B87FA-8D60-4588-805B-F4223821FC23%7D_Choc%20Mousse%20Cake%20-%20Sugar-Fre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14964"/>
            <a:ext cx="6378226" cy="5243036"/>
          </a:xfrm>
          <a:noFill/>
          <a:ln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Unfortunately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unplanned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pregnancies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about </a:t>
            </a:r>
            <a:r>
              <a:rPr lang="fr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fr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thirds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women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</a:t>
            </a:r>
            <a:r>
              <a:rPr lang="fr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Elevated 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maternal glucose or HbA1C levels during embryogenesis is associated with high rates of spontaneous abortions and major malformations in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newborns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116013" y="5983288"/>
            <a:ext cx="6335712" cy="396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CA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 of Women With Diabetes </a:t>
            </a:r>
            <a:r>
              <a:rPr lang="en-CA" sz="14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</a:t>
            </a:r>
            <a:r>
              <a:rPr lang="en-CA" sz="1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Care 27: 76S-78S</a:t>
            </a:r>
            <a:r>
              <a:rPr lang="en-CA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Counselling about the risk of malformations</a:t>
            </a: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 of effective contraception </a:t>
            </a:r>
            <a:endParaRPr lang="en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 of pregnancy on maternal diabetic complications </a:t>
            </a:r>
          </a:p>
          <a:p>
            <a:r>
              <a:rPr lang="en-CA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Fetal</a:t>
            </a:r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neonatal complications of maternal diabetes</a:t>
            </a:r>
          </a:p>
          <a:p>
            <a:r>
              <a:rPr lang="en-C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Risks of obstetrical complications that occur with increased frequency in diabetic   pregnancies    </a:t>
            </a:r>
          </a:p>
          <a:p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 Program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Multidisciplinary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team </a:t>
            </a:r>
          </a:p>
          <a:p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Internist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Obstetrician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educators</a:t>
            </a:r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C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Nurses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Dietitians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patient is the most active member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fr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Preconception Care Program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Patient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education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about the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effects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pregnancy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outcomes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Appropriate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use of contraception</a:t>
            </a:r>
          </a:p>
          <a:p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Diabetes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self-management </a:t>
            </a:r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</a:t>
            </a:r>
            <a:endParaRPr lang="fr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</a:t>
            </a:r>
            <a:r>
              <a:rPr lang="fr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up   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4C27214D-0A27-462C-846E-A09D177AE4F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gna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pregnancy</Template>
  <TotalTime>820</TotalTime>
  <Words>1207</Words>
  <Application>Microsoft Office PowerPoint</Application>
  <PresentationFormat>On-screen Show (4:3)</PresentationFormat>
  <Paragraphs>400</Paragraphs>
  <Slides>55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7" baseType="lpstr">
      <vt:lpstr>pregnancy</vt:lpstr>
      <vt:lpstr>Bitmap Image</vt:lpstr>
      <vt:lpstr>    </vt:lpstr>
      <vt:lpstr>Slide 2</vt:lpstr>
      <vt:lpstr>Case Study</vt:lpstr>
      <vt:lpstr>Diabetes in pregnant women may be </vt:lpstr>
      <vt:lpstr> Diabetes Care in Pregnancy </vt:lpstr>
      <vt:lpstr>Preconception Care</vt:lpstr>
      <vt:lpstr>Preconception Care</vt:lpstr>
      <vt:lpstr>Preconception Care Program</vt:lpstr>
      <vt:lpstr>Preconception Care Program</vt:lpstr>
      <vt:lpstr>Preconception Care :                  goals of treatment</vt:lpstr>
      <vt:lpstr>Preconception Care :                     Initial visit</vt:lpstr>
      <vt:lpstr>Preconception Care:             Physical Examination</vt:lpstr>
      <vt:lpstr>Preconception Care   Laboratory evaluation</vt:lpstr>
      <vt:lpstr>Preconception Care :      Selection of antihyperglycemic therapy</vt:lpstr>
      <vt:lpstr>Preconception Care:          Goals for SMBG</vt:lpstr>
      <vt:lpstr>Preconception Care:         Special considerations</vt:lpstr>
      <vt:lpstr>Preconception Care:         Special considerations</vt:lpstr>
      <vt:lpstr>Preconception Care:         Special considerations</vt:lpstr>
      <vt:lpstr>Preconception Care:          Special considerations</vt:lpstr>
      <vt:lpstr>Preconception Care:          Special considerations</vt:lpstr>
      <vt:lpstr>Preconception Care:            Special considerations</vt:lpstr>
      <vt:lpstr>GDM: Detection &amp; Diagnosis</vt:lpstr>
      <vt:lpstr>Screening  and diagnosis of GDM</vt:lpstr>
      <vt:lpstr> </vt:lpstr>
      <vt:lpstr>GDM: Obstetrics and Perinatal considerations</vt:lpstr>
      <vt:lpstr>Macrosomia</vt:lpstr>
      <vt:lpstr>GDM: Obstetrics and Perinatal considerations</vt:lpstr>
      <vt:lpstr>GDM:     Long term considerations </vt:lpstr>
      <vt:lpstr>GDM: Therapeutic strategies</vt:lpstr>
      <vt:lpstr>GDM:     Therapeutic strategies</vt:lpstr>
      <vt:lpstr>GDM:      Therapeutic strategies</vt:lpstr>
      <vt:lpstr>GDM:     Therapeutic strategies</vt:lpstr>
      <vt:lpstr>GDM:      Therapeutic strategies</vt:lpstr>
      <vt:lpstr>Self-Blood Glucose Monitoring</vt:lpstr>
      <vt:lpstr>GDM:      Therapeutic strategies</vt:lpstr>
      <vt:lpstr>GDM:      Therapeutic strategies</vt:lpstr>
      <vt:lpstr>GDM:      Therapeutic strategies</vt:lpstr>
      <vt:lpstr>GDM:     Therapeutic strategies</vt:lpstr>
      <vt:lpstr>GDM:      Therapeutic strategies</vt:lpstr>
      <vt:lpstr>GDM:       Therapeutic strategies</vt:lpstr>
      <vt:lpstr>GDM:      Therapeutic strategies</vt:lpstr>
      <vt:lpstr>  GDM:       Insulin dose adjustment </vt:lpstr>
      <vt:lpstr>GDM:      Therapeutic strategies </vt:lpstr>
      <vt:lpstr>GDM:      Exercise !</vt:lpstr>
      <vt:lpstr>GDM:      Exercise !</vt:lpstr>
      <vt:lpstr>Contraindications to exercise in pregnancy</vt:lpstr>
      <vt:lpstr>Benefits of Exercise</vt:lpstr>
      <vt:lpstr>GDM:  Management of Hypoglycemia</vt:lpstr>
      <vt:lpstr>GDM:      Therapeutic strategies</vt:lpstr>
      <vt:lpstr>Postpartum Management of GDM</vt:lpstr>
      <vt:lpstr>GDM Postpartum monitoring </vt:lpstr>
      <vt:lpstr>Postpartum Evaluation for Diabetes</vt:lpstr>
      <vt:lpstr>What pregnant women with GDM should do after delivery?</vt:lpstr>
      <vt:lpstr>  THANK YOU</vt:lpstr>
      <vt:lpstr> Sugar-free chocolate cake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GDM</dc:title>
  <dc:creator>marya</dc:creator>
  <cp:lastModifiedBy>Guest</cp:lastModifiedBy>
  <cp:revision>94</cp:revision>
  <dcterms:created xsi:type="dcterms:W3CDTF">2011-12-16T15:22:58Z</dcterms:created>
  <dcterms:modified xsi:type="dcterms:W3CDTF">2003-01-29T18:10:57Z</dcterms:modified>
</cp:coreProperties>
</file>