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51"/>
  </p:notesMasterIdLst>
  <p:sldIdLst>
    <p:sldId id="256" r:id="rId2"/>
    <p:sldId id="259" r:id="rId3"/>
    <p:sldId id="260" r:id="rId4"/>
    <p:sldId id="329" r:id="rId5"/>
    <p:sldId id="330" r:id="rId6"/>
    <p:sldId id="331" r:id="rId7"/>
    <p:sldId id="332" r:id="rId8"/>
    <p:sldId id="328" r:id="rId9"/>
    <p:sldId id="333" r:id="rId10"/>
    <p:sldId id="261" r:id="rId11"/>
    <p:sldId id="262" r:id="rId12"/>
    <p:sldId id="263" r:id="rId13"/>
    <p:sldId id="334" r:id="rId14"/>
    <p:sldId id="335" r:id="rId15"/>
    <p:sldId id="336" r:id="rId16"/>
    <p:sldId id="265" r:id="rId17"/>
    <p:sldId id="372" r:id="rId18"/>
    <p:sldId id="269" r:id="rId19"/>
    <p:sldId id="342" r:id="rId20"/>
    <p:sldId id="371" r:id="rId21"/>
    <p:sldId id="344" r:id="rId22"/>
    <p:sldId id="268" r:id="rId23"/>
    <p:sldId id="354" r:id="rId24"/>
    <p:sldId id="363" r:id="rId25"/>
    <p:sldId id="366" r:id="rId26"/>
    <p:sldId id="364" r:id="rId27"/>
    <p:sldId id="283" r:id="rId28"/>
    <p:sldId id="272" r:id="rId29"/>
    <p:sldId id="375" r:id="rId30"/>
    <p:sldId id="373" r:id="rId31"/>
    <p:sldId id="347" r:id="rId32"/>
    <p:sldId id="367" r:id="rId33"/>
    <p:sldId id="295" r:id="rId34"/>
    <p:sldId id="298" r:id="rId35"/>
    <p:sldId id="368" r:id="rId36"/>
    <p:sldId id="358" r:id="rId37"/>
    <p:sldId id="286" r:id="rId38"/>
    <p:sldId id="287" r:id="rId39"/>
    <p:sldId id="369" r:id="rId40"/>
    <p:sldId id="326" r:id="rId41"/>
    <p:sldId id="301" r:id="rId42"/>
    <p:sldId id="302" r:id="rId43"/>
    <p:sldId id="374" r:id="rId44"/>
    <p:sldId id="370" r:id="rId45"/>
    <p:sldId id="360" r:id="rId46"/>
    <p:sldId id="359" r:id="rId47"/>
    <p:sldId id="376" r:id="rId48"/>
    <p:sldId id="362" r:id="rId49"/>
    <p:sldId id="338" r:id="rId5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28" autoAdjust="0"/>
    <p:restoredTop sz="72966" autoAdjust="0"/>
  </p:normalViewPr>
  <p:slideViewPr>
    <p:cSldViewPr>
      <p:cViewPr varScale="1">
        <p:scale>
          <a:sx n="92" d="100"/>
          <a:sy n="92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114C9D-2B67-496A-A970-A499D8F1082E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19E196-245E-4382-A9B7-7C1D937E6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09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78D5BE-C510-4AEC-BA43-EBED455448BF}" type="datetimeFigureOut">
              <a:rPr lang="fa-IR" smtClean="0"/>
              <a:t>1443/08/06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52B081-A259-4CA2-870F-AF06FEBA46A7}" type="slidenum">
              <a:rPr lang="fa-IR" smtClean="0"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37058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presentation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4648200" cy="64807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Prepared by : Dr Atoosa Larijani </a:t>
            </a:r>
          </a:p>
          <a:p>
            <a:endParaRPr lang="fa-I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32656"/>
            <a:ext cx="677621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200" b="1" i="1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Thai" pitchFamily="18" charset="-34"/>
                <a:cs typeface="Adobe Thai" pitchFamily="18" charset="-34"/>
              </a:rPr>
              <a:t>In the name of God</a:t>
            </a:r>
            <a:endParaRPr lang="fa-IR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Past history</a:t>
            </a:r>
            <a:endParaRPr lang="fa-I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3456384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Birth weight : 2500 g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No history of genital ambiguity after birth</a:t>
            </a:r>
            <a:endParaRPr lang="fa-IR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The mother did not have any problems during pregnancy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such as hirsutism</a:t>
            </a:r>
            <a:r>
              <a:rPr lang="fa-I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and hoarseness</a:t>
            </a:r>
            <a:endParaRPr lang="fa-IR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Caslon Pro" pitchFamily="18" charset="0"/>
              </a:rPr>
              <a:t>N</a:t>
            </a:r>
            <a:r>
              <a:rPr lang="en-US" sz="2400" dirty="0" smtClean="0">
                <a:latin typeface="Adobe Caslon Pro" pitchFamily="18" charset="0"/>
              </a:rPr>
              <a:t>o history of radiotherapy or chemotherapy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No history of infection</a:t>
            </a:r>
            <a:endParaRPr lang="fa-IR" sz="24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Family history</a:t>
            </a:r>
            <a:endParaRPr lang="fa-I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941568" cy="4104457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The patient's parents were </a:t>
            </a:r>
            <a:r>
              <a:rPr lang="en-US" sz="2400" dirty="0" smtClean="0">
                <a:latin typeface="Adobe Caslon Pro" pitchFamily="18" charset="0"/>
              </a:rPr>
              <a:t>cousin</a:t>
            </a:r>
            <a:endParaRPr lang="fa-IR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Her mother’s onset of puberty </a:t>
            </a:r>
            <a:r>
              <a:rPr lang="en-US" sz="2400" dirty="0" smtClean="0">
                <a:latin typeface="Adobe Caslon Pro" pitchFamily="18" charset="0"/>
              </a:rPr>
              <a:t>was at </a:t>
            </a:r>
            <a:r>
              <a:rPr lang="en-US" sz="2400" dirty="0" smtClean="0">
                <a:latin typeface="Adobe Caslon Pro" pitchFamily="18" charset="0"/>
              </a:rPr>
              <a:t>the age of 10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Her mother’s cousin onset of </a:t>
            </a:r>
            <a:r>
              <a:rPr lang="en-US" dirty="0" smtClean="0">
                <a:latin typeface="Adobe Caslon Pro" pitchFamily="18" charset="0"/>
              </a:rPr>
              <a:t>m</a:t>
            </a:r>
            <a:r>
              <a:rPr lang="en-US" sz="2400" dirty="0" smtClean="0">
                <a:latin typeface="Adobe Caslon Pro" pitchFamily="18" charset="0"/>
              </a:rPr>
              <a:t>enstruation at the age of 16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She has a healthy 21-year-old  brother</a:t>
            </a:r>
          </a:p>
        </p:txBody>
      </p:sp>
    </p:spTree>
    <p:extLst>
      <p:ext uri="{BB962C8B-B14F-4D97-AF65-F5344CB8AC3E}">
        <p14:creationId xmlns:p14="http://schemas.microsoft.com/office/powerpoint/2010/main" val="8654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Physical examination</a:t>
            </a:r>
            <a:endParaRPr lang="fa-I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A 17-year-old </a:t>
            </a:r>
            <a:r>
              <a:rPr lang="en-US" sz="2000" dirty="0" smtClean="0">
                <a:latin typeface="Adobe Caslon Pro" pitchFamily="18" charset="0"/>
              </a:rPr>
              <a:t>woman </a:t>
            </a:r>
            <a:endParaRPr lang="en-US" sz="20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BP: 110/70    PR: 85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BMI: 29.2     Height</a:t>
            </a:r>
            <a:r>
              <a:rPr lang="fa-IR" sz="2000" dirty="0" smtClean="0">
                <a:latin typeface="Adobe Caslon Pro" pitchFamily="18" charset="0"/>
              </a:rPr>
              <a:t> :</a:t>
            </a:r>
            <a:r>
              <a:rPr lang="en-US" sz="2000" dirty="0" smtClean="0">
                <a:latin typeface="Adobe Caslon Pro" pitchFamily="18" charset="0"/>
              </a:rPr>
              <a:t>149.5     Weight</a:t>
            </a:r>
            <a:r>
              <a:rPr lang="fa-IR" sz="2000" dirty="0" smtClean="0">
                <a:latin typeface="Adobe Caslon Pro" pitchFamily="18" charset="0"/>
              </a:rPr>
              <a:t> </a:t>
            </a:r>
            <a:r>
              <a:rPr lang="en-US" sz="2000" dirty="0" smtClean="0">
                <a:latin typeface="Adobe Caslon Pro" pitchFamily="18" charset="0"/>
              </a:rPr>
              <a:t>: 65 kg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dobe Caslon Pro" pitchFamily="18" charset="0"/>
              </a:rPr>
              <a:t>Arm span : 126cm    Upper segment</a:t>
            </a:r>
            <a:r>
              <a:rPr lang="fa-IR" sz="2000" b="1" dirty="0" smtClean="0">
                <a:latin typeface="Adobe Caslon Pro" pitchFamily="18" charset="0"/>
              </a:rPr>
              <a:t>: </a:t>
            </a:r>
            <a:r>
              <a:rPr lang="en-US" sz="2000" b="1" dirty="0" smtClean="0">
                <a:latin typeface="Adobe Caslon Pro" pitchFamily="18" charset="0"/>
              </a:rPr>
              <a:t> 79cm    Lower segment : 72cm</a:t>
            </a:r>
            <a:endParaRPr lang="fa-IR" sz="2000" b="1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Genitalia : normal infantile female pattern without ambiguity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Tanner staging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 B3P3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Webbed neck , Cubitus valgus ,Widely spaced nipples ,Scoliosis , low hairline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>
                <a:latin typeface="Adobe Caslon Pro" pitchFamily="18" charset="0"/>
              </a:rPr>
              <a:t>Acne, male pattern baldness, hirsutism, clitoral enlargement, voice </a:t>
            </a:r>
            <a:r>
              <a:rPr lang="en-US" sz="2000" dirty="0" smtClean="0">
                <a:latin typeface="Adobe Caslon Pro" pitchFamily="18" charset="0"/>
              </a:rPr>
              <a:t>deepening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  <a:cs typeface="Adobe Arabic" pitchFamily="18" charset="-78"/>
              </a:rPr>
              <a:t>Abdominal exam : NL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>
                <a:latin typeface="Adobe Caslon Pro" pitchFamily="18" charset="0"/>
              </a:rPr>
              <a:t>Striae, moon face, buffalo </a:t>
            </a:r>
            <a:r>
              <a:rPr lang="en-US" sz="2000" dirty="0" smtClean="0">
                <a:latin typeface="Adobe Caslon Pro" pitchFamily="18" charset="0"/>
              </a:rPr>
              <a:t>hump, </a:t>
            </a:r>
            <a:r>
              <a:rPr lang="en-US" sz="2000" dirty="0">
                <a:latin typeface="Adobe Caslon Pro" pitchFamily="18" charset="0"/>
              </a:rPr>
              <a:t>central </a:t>
            </a:r>
            <a:r>
              <a:rPr lang="en-US" sz="2000" dirty="0" smtClean="0">
                <a:latin typeface="Adobe Caslon Pro" pitchFamily="18" charset="0"/>
              </a:rPr>
              <a:t>obesity (Neg)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000" dirty="0" smtClean="0">
              <a:latin typeface="Adobe Caslon Pro" pitchFamily="18" charset="0"/>
              <a:cs typeface="Adobe Arabic" pitchFamily="18" charset="-78"/>
            </a:endParaRPr>
          </a:p>
          <a:p>
            <a:endParaRPr lang="fa-IR" sz="20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Lab test (1400)</a:t>
            </a:r>
            <a:endParaRPr lang="fa-I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293300"/>
              </p:ext>
            </p:extLst>
          </p:nvPr>
        </p:nvGraphicFramePr>
        <p:xfrm>
          <a:off x="323528" y="1772816"/>
          <a:ext cx="8435280" cy="333756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951870"/>
                <a:gridCol w="2856338"/>
                <a:gridCol w="2627072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LH: 15.3</a:t>
                      </a:r>
                      <a:r>
                        <a:rPr lang="fa-IR" b="1" dirty="0" smtClean="0"/>
                        <a:t> </a:t>
                      </a:r>
                      <a:r>
                        <a:rPr lang="en-US" b="1" dirty="0" smtClean="0"/>
                        <a:t>IU/L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/>
                        <a:t>TSH</a:t>
                      </a:r>
                      <a:r>
                        <a:rPr lang="en-US" b="0" baseline="0" dirty="0" smtClean="0"/>
                        <a:t>: 2.09 uIU/ml</a:t>
                      </a:r>
                      <a:endParaRPr lang="fa-I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FBS: 84</a:t>
                      </a:r>
                      <a:endParaRPr lang="fa-IR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FSH:</a:t>
                      </a:r>
                      <a:r>
                        <a:rPr lang="en-US" b="1" baseline="0" dirty="0" smtClean="0"/>
                        <a:t> 40.9 </a:t>
                      </a:r>
                      <a:r>
                        <a:rPr lang="en-US" b="1" dirty="0" smtClean="0"/>
                        <a:t>IU/L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T4: 8.42 Mg/dl</a:t>
                      </a:r>
                      <a:endParaRPr lang="fa-I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HbA1C: 5.2</a:t>
                      </a:r>
                      <a:endParaRPr lang="fa-I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Estradiol:</a:t>
                      </a:r>
                      <a:r>
                        <a:rPr lang="en-US" b="1" baseline="0" dirty="0" smtClean="0"/>
                        <a:t> &lt; 5 pg/ml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DHEAS</a:t>
                      </a:r>
                      <a:r>
                        <a:rPr lang="en-US" baseline="0" dirty="0" smtClean="0"/>
                        <a:t>: 125.6 Mg/dl</a:t>
                      </a:r>
                      <a:endParaRPr lang="fa-I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TG : 108</a:t>
                      </a:r>
                      <a:r>
                        <a:rPr lang="en-US" baseline="0" dirty="0" smtClean="0"/>
                        <a:t> mg/dl</a:t>
                      </a:r>
                      <a:endParaRPr lang="fa-I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/>
                        <a:t>Progesterone  : 0.101ng/ml</a:t>
                      </a:r>
                      <a:endParaRPr lang="fa-I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Testosteron free 1.28ng/dl</a:t>
                      </a:r>
                      <a:endParaRPr lang="fa-I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LDL</a:t>
                      </a:r>
                      <a:r>
                        <a:rPr lang="en-US" baseline="0" dirty="0" smtClean="0"/>
                        <a:t> : 100 mg/dl</a:t>
                      </a:r>
                      <a:endParaRPr lang="fa-I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Cortisol: 14.3</a:t>
                      </a:r>
                      <a:r>
                        <a:rPr lang="en-US" baseline="0" dirty="0" smtClean="0"/>
                        <a:t> Mg/dl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Prolactin:</a:t>
                      </a:r>
                      <a:r>
                        <a:rPr lang="en-US" baseline="0" dirty="0" smtClean="0"/>
                        <a:t> 8.7 ng/ml</a:t>
                      </a:r>
                      <a:endParaRPr lang="fa-I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HDL: 36 </a:t>
                      </a:r>
                      <a:r>
                        <a:rPr lang="en-US" baseline="0" dirty="0" smtClean="0"/>
                        <a:t>mg/dl</a:t>
                      </a:r>
                      <a:endParaRPr lang="fa-I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ACTH: 20.7 </a:t>
                      </a:r>
                      <a:r>
                        <a:rPr lang="en-US" baseline="0" dirty="0" smtClean="0"/>
                        <a:t>pg/ml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</a:t>
                      </a:r>
                      <a:r>
                        <a:rPr lang="en-US" baseline="0" dirty="0" smtClean="0"/>
                        <a:t> : 9.6 mg/dl</a:t>
                      </a:r>
                      <a:endParaRPr lang="fa-I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Chol:</a:t>
                      </a:r>
                      <a:r>
                        <a:rPr lang="en-US" baseline="0" dirty="0" smtClean="0"/>
                        <a:t> 146</a:t>
                      </a:r>
                      <a:endParaRPr lang="fa-I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GH:</a:t>
                      </a:r>
                      <a:r>
                        <a:rPr lang="en-US" baseline="0" dirty="0" smtClean="0"/>
                        <a:t> 0.08 ng/ml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Na</a:t>
                      </a:r>
                      <a:r>
                        <a:rPr lang="en-US" baseline="0" dirty="0" smtClean="0"/>
                        <a:t> : 142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AST: 37</a:t>
                      </a:r>
                      <a:endParaRPr lang="fa-IR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IGF1:</a:t>
                      </a:r>
                      <a:r>
                        <a:rPr lang="en-US" baseline="0" dirty="0" smtClean="0"/>
                        <a:t> 218.6 ng/ml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K: 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ALT: 43</a:t>
                      </a:r>
                      <a:endParaRPr lang="fa-IR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Aldosteron: 13 ng/dl</a:t>
                      </a:r>
                      <a:endParaRPr lang="fa-I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Cr:</a:t>
                      </a:r>
                      <a:r>
                        <a:rPr lang="en-US" baseline="0" dirty="0" smtClean="0"/>
                        <a:t> 0.7 mg/dl</a:t>
                      </a:r>
                      <a:endParaRPr lang="fa-I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P: 4.4 </a:t>
                      </a:r>
                      <a:r>
                        <a:rPr lang="en-US" baseline="0" dirty="0" smtClean="0"/>
                        <a:t>mg/dl</a:t>
                      </a:r>
                      <a:endParaRPr lang="fa-IR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toosa\Desktop\New folder (2)\IMG-20220210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6818" r="662" b="20626"/>
          <a:stretch/>
        </p:blipFill>
        <p:spPr bwMode="auto">
          <a:xfrm>
            <a:off x="2771800" y="368199"/>
            <a:ext cx="6039910" cy="6175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03224" y="2336792"/>
            <a:ext cx="2533066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1400</a:t>
            </a:r>
          </a:p>
          <a:p>
            <a:pPr algn="ctr" rtl="0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Sonography</a:t>
            </a:r>
            <a:endParaRPr lang="fa-IR" sz="3600" b="1" dirty="0" smtClean="0">
              <a:solidFill>
                <a:schemeClr val="accent5">
                  <a:lumMod val="75000"/>
                </a:schemeClr>
              </a:solidFill>
              <a:latin typeface="Adobe Caslon Pro" pitchFamily="18" charset="0"/>
            </a:endParaRPr>
          </a:p>
          <a:p>
            <a:endParaRPr lang="fa-IR" sz="3600" dirty="0">
              <a:latin typeface="Adobe Caslon Pr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39952" y="4725144"/>
            <a:ext cx="4671758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617505" y="1052736"/>
            <a:ext cx="9144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toosa\Desktop\New folder (2)\IMG-20220210-WA0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-35" r="1825" b="14982"/>
          <a:stretch/>
        </p:blipFill>
        <p:spPr bwMode="auto">
          <a:xfrm>
            <a:off x="2771800" y="116632"/>
            <a:ext cx="5040560" cy="647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3528" y="2588739"/>
            <a:ext cx="2220031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1400</a:t>
            </a:r>
          </a:p>
          <a:p>
            <a:pPr algn="ctr" rtl="0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Karyotype</a:t>
            </a:r>
            <a:endParaRPr lang="fa-IR" sz="3600" b="1" dirty="0" smtClean="0">
              <a:solidFill>
                <a:schemeClr val="accent5">
                  <a:lumMod val="75000"/>
                </a:schemeClr>
              </a:solidFill>
              <a:latin typeface="Adobe Caslon Pro" pitchFamily="18" charset="0"/>
            </a:endParaRPr>
          </a:p>
          <a:p>
            <a:pPr algn="ctr"/>
            <a:endParaRPr lang="fa-IR" sz="3600" b="1" dirty="0">
              <a:latin typeface="Adobe Caslon Pro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1800" y="5013176"/>
            <a:ext cx="396044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6948845" y="764704"/>
            <a:ext cx="9144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69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Problems List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A 17-year-old </a:t>
            </a:r>
            <a:r>
              <a:rPr lang="en-US" sz="2400" dirty="0" smtClean="0">
                <a:latin typeface="Adobe Caslon Pro" pitchFamily="18" charset="0"/>
              </a:rPr>
              <a:t>woman</a:t>
            </a:r>
            <a:endParaRPr lang="en-US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Tanner staging B3P3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High FSH, LH  and low estradiol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Infantile ovaries and uterus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Female karyotype</a:t>
            </a:r>
            <a:r>
              <a:rPr lang="fa-IR" sz="2400" dirty="0" smtClean="0">
                <a:latin typeface="Adobe Caslon Pro" pitchFamily="18" charset="0"/>
              </a:rPr>
              <a:t> </a:t>
            </a:r>
            <a:r>
              <a:rPr lang="en-US" sz="2400" dirty="0" smtClean="0">
                <a:latin typeface="Adobe Caslon Pro" pitchFamily="18" charset="0"/>
              </a:rPr>
              <a:t>(XX)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en-US" sz="2400" dirty="0" smtClean="0">
              <a:latin typeface="Adobe Caslon Pro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a-IR" sz="24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What is approach to delayed puberty?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</a:t>
            </a:r>
            <a:r>
              <a:rPr lang="en-US" sz="2800" dirty="0">
                <a:latin typeface="Adobe Caslon Pro" pitchFamily="18" charset="0"/>
              </a:rPr>
              <a:t>are the differential </a:t>
            </a:r>
            <a:r>
              <a:rPr lang="en-US" sz="2800" dirty="0" smtClean="0">
                <a:latin typeface="Adobe Caslon Pro" pitchFamily="18" charset="0"/>
              </a:rPr>
              <a:t>diagnosis?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the diagnosis? 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mutations can cause the disease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</a:t>
            </a:r>
            <a:r>
              <a:rPr lang="en-US" sz="2800" dirty="0">
                <a:latin typeface="Adobe Caslon Pro" pitchFamily="18" charset="0"/>
              </a:rPr>
              <a:t>is fertility in these patients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much is malignany risk?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is </a:t>
            </a:r>
            <a:r>
              <a:rPr lang="en-US" sz="2800" dirty="0" smtClean="0">
                <a:latin typeface="Adobe Caslon Pro" pitchFamily="18" charset="0"/>
              </a:rPr>
              <a:t>treatment?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8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9" t="26956" r="5978" b="27746"/>
          <a:stretch/>
        </p:blipFill>
        <p:spPr bwMode="auto">
          <a:xfrm>
            <a:off x="1331640" y="620688"/>
            <a:ext cx="682960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6334195"/>
            <a:ext cx="162897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Williams text book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20683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toosa\Desktop\New folder (2)\IMG-20220210-WA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1684" r="8318" b="6527"/>
          <a:stretch/>
        </p:blipFill>
        <p:spPr bwMode="auto">
          <a:xfrm>
            <a:off x="1115616" y="257977"/>
            <a:ext cx="6696744" cy="629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812360" y="6576109"/>
            <a:ext cx="1268296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00" dirty="0" smtClean="0">
                <a:latin typeface="Adobe Caslon Pro" pitchFamily="18" charset="0"/>
              </a:rPr>
              <a:t>Willimas text book</a:t>
            </a:r>
            <a:endParaRPr lang="fa-IR" sz="1100" dirty="0">
              <a:latin typeface="Adobe Caslon Pro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7624" y="257977"/>
            <a:ext cx="2088232" cy="56192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3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Patient history </a:t>
            </a:r>
            <a:endParaRPr lang="fa-I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A </a:t>
            </a:r>
            <a:r>
              <a:rPr lang="en-US" sz="2400" dirty="0" smtClean="0">
                <a:latin typeface="Adobe Caslon Pro" pitchFamily="18" charset="0"/>
              </a:rPr>
              <a:t>18-year-old woman</a:t>
            </a:r>
            <a:endParaRPr lang="en-US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 Born &amp; live in </a:t>
            </a:r>
            <a:r>
              <a:rPr lang="en-US" sz="2400" dirty="0" smtClean="0">
                <a:latin typeface="Adobe Caslon Pro" pitchFamily="18" charset="0"/>
              </a:rPr>
              <a:t>Tehran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 Source of History : Patient &amp;</a:t>
            </a:r>
            <a:r>
              <a:rPr lang="fa-IR" sz="2400" dirty="0" smtClean="0">
                <a:latin typeface="Adobe Caslon Pro" pitchFamily="18" charset="0"/>
                <a:cs typeface="Adobe Arabic" pitchFamily="18" charset="-78"/>
              </a:rPr>
              <a:t> </a:t>
            </a: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Mother, </a:t>
            </a: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reliable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  <a:cs typeface="Adobe Arabic" pitchFamily="18" charset="-78"/>
              </a:rPr>
              <a:t>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  <a:cs typeface="Adobe Arabic" pitchFamily="18" charset="-78"/>
              </a:rPr>
              <a:t>Chief complaint :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delayed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Puberty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 Student</a:t>
            </a:r>
            <a:endParaRPr lang="fa-IR" sz="24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11431" r="6217" b="30936"/>
          <a:stretch/>
        </p:blipFill>
        <p:spPr bwMode="auto">
          <a:xfrm>
            <a:off x="395536" y="1412776"/>
            <a:ext cx="837764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971600" y="6257836"/>
            <a:ext cx="6793911" cy="6001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100" dirty="0" smtClean="0">
                <a:latin typeface="Adobe Caslon Pro" pitchFamily="18" charset="0"/>
              </a:rPr>
              <a:t>Evaluation of delayed puberty: what diagnostic tests should be performed in the seemingly otherwise well adolescent?</a:t>
            </a:r>
          </a:p>
          <a:p>
            <a:pPr algn="ctr"/>
            <a:r>
              <a:rPr lang="en-US" sz="1100" dirty="0" smtClean="0">
                <a:latin typeface="Adobe Caslon Pro" pitchFamily="18" charset="0"/>
              </a:rPr>
              <a:t>2016 Aug;101(8):767-71</a:t>
            </a:r>
            <a:endParaRPr lang="fa-IR" sz="1100" dirty="0" smtClean="0">
              <a:latin typeface="Adobe Caslon Pro" pitchFamily="18" charset="0"/>
            </a:endParaRPr>
          </a:p>
          <a:p>
            <a:pPr algn="ctr"/>
            <a:endParaRPr lang="fa-IR" sz="1100" dirty="0">
              <a:latin typeface="Adobe Caslon Pro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64088" y="1988840"/>
            <a:ext cx="345638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10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toosa\Desktop\New folder (2)\IMG-20220210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9291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563888" y="1052736"/>
            <a:ext cx="2304256" cy="4752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25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Common causes of delayed puberty</a:t>
            </a:r>
            <a:endParaRPr lang="fa-I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1" t="26153" r="6184" b="27541"/>
          <a:stretch/>
        </p:blipFill>
        <p:spPr bwMode="auto">
          <a:xfrm>
            <a:off x="323528" y="1674847"/>
            <a:ext cx="8496279" cy="34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88224" y="1916832"/>
            <a:ext cx="2088232" cy="2952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563888" y="6381328"/>
            <a:ext cx="177298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>
                <a:latin typeface="Adobe Caslon Pro" pitchFamily="18" charset="0"/>
              </a:rPr>
              <a:t>Williams text </a:t>
            </a:r>
            <a:r>
              <a:rPr lang="en-US" sz="1600" dirty="0" smtClean="0">
                <a:latin typeface="Adobe Caslon Pro" pitchFamily="18" charset="0"/>
              </a:rPr>
              <a:t>book</a:t>
            </a:r>
            <a:endParaRPr lang="fa-IR" sz="16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approach to delayed puberty?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What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are the differential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diagnosis?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the diagnosis? 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mutations can cause the disease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</a:t>
            </a:r>
            <a:r>
              <a:rPr lang="en-US" sz="2800" dirty="0">
                <a:latin typeface="Adobe Caslon Pro" pitchFamily="18" charset="0"/>
              </a:rPr>
              <a:t>is fertility in these patients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much is malignany risk?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is </a:t>
            </a:r>
            <a:r>
              <a:rPr lang="en-US" sz="2800" dirty="0" smtClean="0">
                <a:latin typeface="Adobe Caslon Pro" pitchFamily="18" charset="0"/>
              </a:rPr>
              <a:t>treatment?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8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3204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Differential Diagnosis</a:t>
            </a:r>
            <a:endParaRPr lang="fa-I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475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  <a:cs typeface="Adobe Arabic" pitchFamily="18" charset="-78"/>
              </a:rPr>
              <a:t>Pure gonadal dysgenesis</a:t>
            </a:r>
          </a:p>
          <a:p>
            <a:pPr marL="0" indent="0" algn="l" rtl="0">
              <a:buNone/>
            </a:pPr>
            <a:endParaRPr lang="en-US" b="1" dirty="0" smtClean="0">
              <a:latin typeface="Adobe Caslon Pro" pitchFamily="18" charset="0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Polyglandular autoimmune  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syndrome (PGA)</a:t>
            </a:r>
            <a:endParaRPr lang="en-US" sz="4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en-US" i="1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FSHR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 mutations :  </a:t>
            </a:r>
            <a:r>
              <a:rPr lang="en-US" sz="4200" dirty="0" smtClean="0">
                <a:latin typeface="Adobe Caslon Pro" pitchFamily="18" charset="0"/>
              </a:rPr>
              <a:t>Ovarian estrogen production may be blocked by gonadotropin resistance. In contrast, ovaries in girls with </a:t>
            </a:r>
            <a:r>
              <a:rPr lang="en-US" sz="4200" i="1" dirty="0" smtClean="0">
                <a:latin typeface="Adobe Caslon Pro" pitchFamily="18" charset="0"/>
              </a:rPr>
              <a:t>FSHR</a:t>
            </a:r>
            <a:r>
              <a:rPr lang="en-US" sz="4200" dirty="0" smtClean="0">
                <a:latin typeface="Adobe Caslon Pro" pitchFamily="18" charset="0"/>
              </a:rPr>
              <a:t> mutations are small and follicular development is halted to primary stage due to the block in FSH action 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Mutations in steroidogenic enzymes (e.g. 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CYP17A1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, 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CYP19A1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):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17-hydroxylase deficiency </a:t>
            </a:r>
            <a:r>
              <a:rPr lang="en-US" sz="4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(mutation in </a:t>
            </a:r>
            <a:r>
              <a:rPr lang="en-US" sz="42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CYP17A1</a:t>
            </a:r>
            <a:r>
              <a:rPr lang="en-US" sz="4200" dirty="0" smtClean="0">
                <a:latin typeface="Adobe Caslon Pro" pitchFamily="18" charset="0"/>
              </a:rPr>
              <a:t>) may present as an adolescent girl with lack of pubertal development, </a:t>
            </a:r>
            <a:r>
              <a:rPr lang="en-US" sz="4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low-renin hypertension and hypokalemia </a:t>
            </a:r>
            <a:r>
              <a:rPr lang="en-US" sz="4200" dirty="0" smtClean="0">
                <a:latin typeface="Adobe Caslon Pro" pitchFamily="18" charset="0"/>
              </a:rPr>
              <a:t>. Adrenal crisis is prevented by high corticosterone levels that substitute cortisol.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Aromatase deficiency </a:t>
            </a:r>
            <a:r>
              <a:rPr lang="en-US" sz="4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(</a:t>
            </a:r>
            <a:r>
              <a:rPr lang="en-US" sz="42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CYP19A1</a:t>
            </a:r>
            <a:r>
              <a:rPr lang="en-US" sz="4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 mutation) </a:t>
            </a:r>
            <a:r>
              <a:rPr lang="en-US" sz="4200" dirty="0" smtClean="0">
                <a:latin typeface="Adobe Caslon Pro" pitchFamily="18" charset="0"/>
              </a:rPr>
              <a:t>in a girl is usually detected already at birth due to virilization, which worsens at puberty and no breast development is observed . Ovarian cysts may be present in both conditions due to high gonadotropin stimulation.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fa-IR" sz="4200" dirty="0" smtClean="0">
              <a:latin typeface="Adobe Caslon Pro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a-IR" sz="4200" dirty="0" smtClean="0">
              <a:latin typeface="Adobe Caslon Pro" pitchFamily="18" charset="0"/>
            </a:endParaRPr>
          </a:p>
          <a:p>
            <a:endParaRPr lang="fa-IR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approach to delayed puberty?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</a:t>
            </a:r>
            <a:r>
              <a:rPr lang="en-US" sz="2800" dirty="0">
                <a:latin typeface="Adobe Caslon Pro" pitchFamily="18" charset="0"/>
              </a:rPr>
              <a:t>are the differential </a:t>
            </a:r>
            <a:r>
              <a:rPr lang="en-US" sz="2800" dirty="0" smtClean="0">
                <a:latin typeface="Adobe Caslon Pro" pitchFamily="18" charset="0"/>
              </a:rPr>
              <a:t>diagnosis?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What is the diagnosis? </a:t>
            </a:r>
            <a:endParaRPr lang="fa-IR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mutations can cause the disease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</a:t>
            </a:r>
            <a:r>
              <a:rPr lang="en-US" sz="2800" dirty="0">
                <a:latin typeface="Adobe Caslon Pro" pitchFamily="18" charset="0"/>
              </a:rPr>
              <a:t>is fertility in these patients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much is malignany risk?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is </a:t>
            </a:r>
            <a:r>
              <a:rPr lang="en-US" sz="2800" dirty="0" smtClean="0">
                <a:latin typeface="Adobe Caslon Pro" pitchFamily="18" charset="0"/>
              </a:rPr>
              <a:t>treatment?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8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Diagnosis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FF00"/>
                </a:solidFill>
                <a:latin typeface="Adobe Caslon Pro" pitchFamily="18" charset="0"/>
              </a:rPr>
              <a:t>Pure gonadal dysgenesis</a:t>
            </a:r>
            <a:endParaRPr lang="fa-IR" sz="5400" dirty="0">
              <a:solidFill>
                <a:srgbClr val="FFFF00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3"/>
            <a:ext cx="8496944" cy="6068615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  <a:cs typeface="Adobe Arabic" pitchFamily="18" charset="-78"/>
              </a:rPr>
              <a:t>Pure gonadal dysgenesis :</a:t>
            </a:r>
            <a:endParaRPr lang="en-US" sz="2800" b="1" dirty="0" smtClean="0">
              <a:latin typeface="Adobe Caslon Pro" pitchFamily="18" charset="0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dobe Caslon Pro" pitchFamily="18" charset="0"/>
                <a:cs typeface="Adobe Arabic" pitchFamily="18" charset="-78"/>
              </a:rPr>
              <a:t>P</a:t>
            </a: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henotypic females 46 XX without choromosomal abnormalities.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Normal stature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Caslon Pro" pitchFamily="18" charset="0"/>
                <a:cs typeface="Adobe Arabic" pitchFamily="18" charset="-78"/>
              </a:rPr>
              <a:t>S</a:t>
            </a: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exual infantilism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dobe Caslon Pro" pitchFamily="18" charset="0"/>
                <a:cs typeface="Adobe Arabic" pitchFamily="18" charset="-78"/>
              </a:rPr>
              <a:t>B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dobe Caslon Pro" pitchFamily="18" charset="0"/>
                <a:cs typeface="Adobe Arabic" pitchFamily="18" charset="-78"/>
              </a:rPr>
              <a:t>ilateral streak gonad </a:t>
            </a: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(occasionally produces estrogens or androgens)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Caslon Pro" pitchFamily="18" charset="0"/>
                <a:cs typeface="Adobe Arabic" pitchFamily="18" charset="-78"/>
              </a:rPr>
              <a:t>N</a:t>
            </a: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ormal female internal and external genitalia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Caslon Pro" pitchFamily="18" charset="0"/>
                <a:cs typeface="Adobe Arabic" pitchFamily="18" charset="-78"/>
              </a:rPr>
              <a:t>P</a:t>
            </a:r>
            <a:r>
              <a:rPr lang="en-US" sz="2400" dirty="0" smtClean="0">
                <a:latin typeface="Adobe Caslon Pro" pitchFamily="18" charset="0"/>
                <a:cs typeface="Adobe Arabic" pitchFamily="18" charset="-78"/>
              </a:rPr>
              <a:t>rimary amenorrhea.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Caslon Pro" pitchFamily="18" charset="0"/>
              </a:rPr>
              <a:t>A</a:t>
            </a:r>
            <a:r>
              <a:rPr lang="en-US" sz="2400" dirty="0" smtClean="0">
                <a:latin typeface="Adobe Caslon Pro" pitchFamily="18" charset="0"/>
              </a:rPr>
              <a:t>bsent or incomplete pubertal development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L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ow in  estrogen levels and has high levels of FSH and LH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(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hypergonadotropic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hypogonadism)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dobe Caslon Pro" pitchFamily="18" charset="0"/>
              </a:rPr>
              <a:t>W</a:t>
            </a:r>
            <a:r>
              <a:rPr lang="en-US" dirty="0" smtClean="0">
                <a:latin typeface="Adobe Caslon Pro" pitchFamily="18" charset="0"/>
              </a:rPr>
              <a:t>ithout </a:t>
            </a:r>
            <a:r>
              <a:rPr lang="en-US" dirty="0">
                <a:latin typeface="Adobe Caslon Pro" pitchFamily="18" charset="0"/>
              </a:rPr>
              <a:t>the somatic stigmata characteristic </a:t>
            </a:r>
            <a:r>
              <a:rPr lang="en-US" dirty="0" smtClean="0">
                <a:latin typeface="Adobe Caslon Pro" pitchFamily="18" charset="0"/>
              </a:rPr>
              <a:t>of Turner </a:t>
            </a:r>
            <a:r>
              <a:rPr lang="en-US" dirty="0">
                <a:latin typeface="Adobe Caslon Pro" pitchFamily="18" charset="0"/>
              </a:rPr>
              <a:t>syndrome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en-US" sz="2400" dirty="0" smtClean="0">
              <a:latin typeface="Adobe Caslon Pro" pitchFamily="18" charset="0"/>
              <a:cs typeface="Adobe Arabic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6304002"/>
            <a:ext cx="1772985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>
                <a:latin typeface="Adobe Caslon Pro" pitchFamily="18" charset="0"/>
              </a:rPr>
              <a:t>Williams text </a:t>
            </a:r>
            <a:r>
              <a:rPr lang="en-US" sz="1600" dirty="0" smtClean="0">
                <a:latin typeface="Adobe Caslon Pro" pitchFamily="18" charset="0"/>
              </a:rPr>
              <a:t>book</a:t>
            </a:r>
            <a:endParaRPr lang="fa-IR" sz="16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6855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46,XX DSD presenting as pubertal delay or primary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amenorrhea</a:t>
            </a:r>
          </a:p>
          <a:p>
            <a:pPr marL="0" indent="0" algn="l" rtl="0">
              <a:buNone/>
            </a:pPr>
            <a:endParaRPr lang="en-US" sz="2000" b="1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dobe Caslon Pro" pitchFamily="18" charset="0"/>
              </a:rPr>
              <a:t>Can occurs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sporadically</a:t>
            </a:r>
            <a:r>
              <a:rPr lang="en-US" sz="2000" b="1" dirty="0" smtClean="0">
                <a:latin typeface="Adobe Caslon Pro" pitchFamily="18" charset="0"/>
              </a:rPr>
              <a:t> or with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autosomal recessive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ovarian </a:t>
            </a:r>
            <a:r>
              <a:rPr lang="en-US" sz="2000" dirty="0">
                <a:latin typeface="Adobe Caslon Pro" pitchFamily="18" charset="0"/>
              </a:rPr>
              <a:t>insufficiency may be caused by mutations in genes involved in gonadal development (ovarian dysgenesis) or ovarian estrogen production</a:t>
            </a:r>
            <a:r>
              <a:rPr lang="en-US" sz="2000" dirty="0" smtClean="0">
                <a:latin typeface="Adobe Caslon Pro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 </a:t>
            </a:r>
            <a:r>
              <a:rPr lang="en-US" sz="2000" dirty="0">
                <a:latin typeface="Adobe Caslon Pro" pitchFamily="18" charset="0"/>
              </a:rPr>
              <a:t>The clinical presentation of ovarian dysgenesis is absent or incomplete pubertal development with normal female reproductive organs except for streak ovaries</a:t>
            </a:r>
            <a:r>
              <a:rPr lang="en-US" sz="2000" dirty="0" smtClean="0">
                <a:latin typeface="Adobe Caslon Pro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0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  <a:cs typeface="Adobe Arabic" pitchFamily="18" charset="-78"/>
              </a:rPr>
              <a:t>Incomplete forms of this condition : </a:t>
            </a:r>
            <a:r>
              <a:rPr lang="en-US" sz="2000" dirty="0" smtClean="0">
                <a:latin typeface="Adobe Caslon Pro" pitchFamily="18" charset="0"/>
                <a:cs typeface="Adobe Arabic" pitchFamily="18" charset="-78"/>
              </a:rPr>
              <a:t>hypoplastic ovaries that produce enough estrogen to cause some breast development and few menstrual periods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  <a:cs typeface="Adobe Arabic" pitchFamily="18" charset="-78"/>
              </a:rPr>
              <a:t>(secondary amenorrhea) 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0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Perrault syndrome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: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autosomal </a:t>
            </a:r>
            <a:r>
              <a:rPr lang="en-US" sz="2000" dirty="0">
                <a:latin typeface="Adobe Caslon Pro" pitchFamily="18" charset="0"/>
              </a:rPr>
              <a:t>recessive condition caused </a:t>
            </a:r>
            <a:r>
              <a:rPr lang="en-US" sz="2000" dirty="0" smtClean="0">
                <a:latin typeface="Adobe Caslon Pro" pitchFamily="18" charset="0"/>
              </a:rPr>
              <a:t>by compound </a:t>
            </a:r>
            <a:r>
              <a:rPr lang="en-US" sz="2000" dirty="0">
                <a:latin typeface="Adobe Caslon Pro" pitchFamily="18" charset="0"/>
              </a:rPr>
              <a:t>heterozygous mutation in </a:t>
            </a:r>
            <a:r>
              <a:rPr lang="en-US" sz="2000" dirty="0" smtClean="0">
                <a:latin typeface="Adobe Caslon Pro" pitchFamily="18" charset="0"/>
              </a:rPr>
              <a:t>the </a:t>
            </a:r>
            <a:r>
              <a:rPr lang="el-GR" sz="2000" dirty="0" smtClean="0"/>
              <a:t>17-β-</a:t>
            </a:r>
            <a:r>
              <a:rPr lang="en-US" sz="2000" dirty="0">
                <a:latin typeface="Adobe Caslon Pro" pitchFamily="18" charset="0"/>
              </a:rPr>
              <a:t>hydroxysteroid dehydrogenase </a:t>
            </a:r>
            <a:r>
              <a:rPr lang="en-US" sz="2000" dirty="0" smtClean="0">
                <a:latin typeface="Adobe Caslon Pro" pitchFamily="18" charset="0"/>
              </a:rPr>
              <a:t>IV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(HSD17B4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Caslon Pro" pitchFamily="18" charset="0"/>
              </a:rPr>
              <a:t>, 5q23) </a:t>
            </a:r>
            <a:endParaRPr lang="en-US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Sensorineural deafness </a:t>
            </a:r>
            <a:r>
              <a:rPr lang="en-US" sz="2000" dirty="0">
                <a:latin typeface="Adobe Caslon Pro" pitchFamily="18" charset="0"/>
              </a:rPr>
              <a:t>in both males and </a:t>
            </a:r>
            <a:r>
              <a:rPr lang="en-US" sz="2000" dirty="0" smtClean="0">
                <a:latin typeface="Adobe Caslon Pro" pitchFamily="18" charset="0"/>
              </a:rPr>
              <a:t>females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Ovarian dysgenesis </a:t>
            </a:r>
            <a:r>
              <a:rPr lang="en-US" sz="2000" dirty="0">
                <a:latin typeface="Adobe Caslon Pro" pitchFamily="18" charset="0"/>
              </a:rPr>
              <a:t>in females. </a:t>
            </a:r>
            <a:endParaRPr lang="en-US" sz="20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Some </a:t>
            </a:r>
            <a:r>
              <a:rPr lang="en-US" sz="2000" dirty="0">
                <a:latin typeface="Adobe Caslon Pro" pitchFamily="18" charset="0"/>
              </a:rPr>
              <a:t>patients </a:t>
            </a:r>
            <a:r>
              <a:rPr lang="en-US" sz="2000" dirty="0" smtClean="0">
                <a:latin typeface="Adobe Caslon Pro" pitchFamily="18" charset="0"/>
              </a:rPr>
              <a:t>also have </a:t>
            </a:r>
            <a:r>
              <a:rPr lang="en-US" sz="2000" dirty="0">
                <a:latin typeface="Adobe Caslon Pro" pitchFamily="18" charset="0"/>
              </a:rPr>
              <a:t>neurologic </a:t>
            </a:r>
            <a:r>
              <a:rPr lang="en-US" sz="2000" dirty="0" smtClean="0">
                <a:latin typeface="Adobe Caslon Pro" pitchFamily="18" charset="0"/>
              </a:rPr>
              <a:t>manifestations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,(including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mild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mental retardation and cerebellar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and peripheral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nervous system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involvement)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The blepharophimosis-ptosis-epicanthus inversus syndrome: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Caslon Pro" pitchFamily="18" charset="0"/>
              </a:rPr>
              <a:t>caused </a:t>
            </a:r>
            <a:r>
              <a:rPr lang="en-US" sz="2000" dirty="0">
                <a:latin typeface="Adobe Caslon Pro" pitchFamily="18" charset="0"/>
              </a:rPr>
              <a:t>by a </a:t>
            </a:r>
            <a:r>
              <a:rPr lang="en-US" sz="2000" dirty="0" smtClean="0">
                <a:latin typeface="Adobe Caslon Pro" pitchFamily="18" charset="0"/>
              </a:rPr>
              <a:t>heterozygous mutation </a:t>
            </a:r>
            <a:r>
              <a:rPr lang="en-US" sz="2000" dirty="0">
                <a:latin typeface="Adobe Caslon Pro" pitchFamily="18" charset="0"/>
              </a:rPr>
              <a:t>in the forkhead transcription </a:t>
            </a:r>
            <a:r>
              <a:rPr lang="en-US" sz="2000" dirty="0" smtClean="0">
                <a:latin typeface="Adobe Caslon Pro" pitchFamily="18" charset="0"/>
              </a:rPr>
              <a:t>factor gene FOXL2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6165304"/>
            <a:ext cx="41845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>
                <a:latin typeface="Adobe Caslon Pro" pitchFamily="18" charset="0"/>
              </a:rPr>
              <a:t>Pediatric Endocrinology and Inborn Errors of Metabolism. 2017</a:t>
            </a:r>
          </a:p>
          <a:p>
            <a:endParaRPr lang="fa-IR" sz="12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Present Illness</a:t>
            </a:r>
            <a:endParaRPr lang="fa-I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A 17-year-old </a:t>
            </a:r>
            <a:r>
              <a:rPr lang="en-US" sz="2400" dirty="0" smtClean="0">
                <a:latin typeface="Adobe Caslon Pro" pitchFamily="18" charset="0"/>
              </a:rPr>
              <a:t>woman </a:t>
            </a:r>
            <a:endParaRPr lang="en-US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Breast budding at the age of 15</a:t>
            </a:r>
            <a:r>
              <a:rPr lang="fa-I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Axillary and pubic hair growth at the age of 16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In 1397, due to delay Puberty they are going to Shahid Fahmideh Hospital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According to the patient's mother probably</a:t>
            </a:r>
            <a:r>
              <a:rPr lang="fa-IR" sz="2400" dirty="0" smtClean="0">
                <a:latin typeface="Adobe Caslon Pro" pitchFamily="18" charset="0"/>
              </a:rPr>
              <a:t> </a:t>
            </a:r>
            <a:r>
              <a:rPr lang="en-US" sz="2400" dirty="0" smtClean="0">
                <a:latin typeface="Adobe Caslon Pro" pitchFamily="18" charset="0"/>
              </a:rPr>
              <a:t>Growth hormone injections may be started for the patient after the necessary tests</a:t>
            </a:r>
            <a:endParaRPr lang="fa-IR" sz="2400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toosa\Desktop\Screenshot_20220209-165943_iM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23827" r="595" b="34571"/>
          <a:stretch/>
        </p:blipFill>
        <p:spPr bwMode="auto">
          <a:xfrm>
            <a:off x="395536" y="332656"/>
            <a:ext cx="8159720" cy="55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7544" y="5085184"/>
            <a:ext cx="345638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3347864" y="6342605"/>
            <a:ext cx="19442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Uptodate 2021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528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toosa\Desktop\Screenshot_20220207-193231_iM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1" r="-14" b="34882"/>
          <a:stretch/>
        </p:blipFill>
        <p:spPr bwMode="auto">
          <a:xfrm>
            <a:off x="752458" y="262101"/>
            <a:ext cx="7488832" cy="61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5024" y="1628800"/>
            <a:ext cx="50405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3817842" y="6453336"/>
            <a:ext cx="135806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Uptodate </a:t>
            </a:r>
            <a:r>
              <a:rPr lang="en-US" sz="1400" dirty="0" smtClean="0"/>
              <a:t>2021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1472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approach to delayed puberty?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</a:t>
            </a:r>
            <a:r>
              <a:rPr lang="en-US" sz="2800" dirty="0">
                <a:latin typeface="Adobe Caslon Pro" pitchFamily="18" charset="0"/>
              </a:rPr>
              <a:t>are the differential </a:t>
            </a:r>
            <a:r>
              <a:rPr lang="en-US" sz="2800" dirty="0" smtClean="0">
                <a:latin typeface="Adobe Caslon Pro" pitchFamily="18" charset="0"/>
              </a:rPr>
              <a:t>diagnosis?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the diagnosis? 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What mutations can cause the disease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</a:t>
            </a:r>
            <a:r>
              <a:rPr lang="en-US" sz="2800" dirty="0">
                <a:latin typeface="Adobe Caslon Pro" pitchFamily="18" charset="0"/>
              </a:rPr>
              <a:t>is fertility in these patients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much is malignany risk?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is </a:t>
            </a:r>
            <a:r>
              <a:rPr lang="en-US" sz="2800" dirty="0" smtClean="0">
                <a:latin typeface="Adobe Caslon Pro" pitchFamily="18" charset="0"/>
              </a:rPr>
              <a:t>treatment?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8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085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Perrault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syndrome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Adobe Caslon Pro" pitchFamily="18" charset="0"/>
              </a:rPr>
              <a:t>In 1951, Perrault reported the association of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gonadal dysgenesis and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sensorineural deafness</a:t>
            </a:r>
            <a:r>
              <a:rPr lang="en-US" sz="2400" dirty="0">
                <a:latin typeface="Adobe Caslon Pro" pitchFamily="18" charset="0"/>
              </a:rPr>
              <a:t>, now </a:t>
            </a:r>
            <a:r>
              <a:rPr lang="en-US" sz="2400" dirty="0" smtClean="0">
                <a:latin typeface="Adobe Caslon Pro" pitchFamily="18" charset="0"/>
              </a:rPr>
              <a:t>called </a:t>
            </a:r>
            <a:r>
              <a:rPr lang="en-US" sz="2400" b="1" dirty="0" smtClean="0">
                <a:latin typeface="Adobe Caslon Pro" pitchFamily="18" charset="0"/>
              </a:rPr>
              <a:t>Perrault syndrome</a:t>
            </a:r>
          </a:p>
          <a:p>
            <a:pPr marL="0" indent="0" algn="l" rtl="0">
              <a:buNone/>
            </a:pPr>
            <a:endParaRPr lang="en-US" sz="2400" b="1" dirty="0" smtClean="0">
              <a:latin typeface="Adobe Caslon Pro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Currently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, mutations in 6 different genes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: 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Adobe Caslon Pro" pitchFamily="18" charset="0"/>
              </a:rPr>
              <a:t>LARS2 ,  HSD17B4, HARS2 , </a:t>
            </a:r>
            <a:r>
              <a:rPr lang="en-US" sz="2400" dirty="0">
                <a:latin typeface="Adobe Caslon Pro" pitchFamily="18" charset="0"/>
              </a:rPr>
              <a:t>TWNK, </a:t>
            </a:r>
            <a:r>
              <a:rPr lang="en-US" sz="2400" dirty="0" smtClean="0">
                <a:latin typeface="Adobe Caslon Pro" pitchFamily="18" charset="0"/>
              </a:rPr>
              <a:t>ERAL1</a:t>
            </a:r>
            <a:r>
              <a:rPr lang="en-US" sz="2400" dirty="0">
                <a:latin typeface="Adobe Caslon Pro" pitchFamily="18" charset="0"/>
              </a:rPr>
              <a:t>, </a:t>
            </a:r>
            <a:r>
              <a:rPr lang="en-US" sz="2400" dirty="0" smtClean="0">
                <a:latin typeface="Adobe Caslon Pro" pitchFamily="18" charset="0"/>
              </a:rPr>
              <a:t>CLPP</a:t>
            </a:r>
            <a:endParaRPr lang="fa-IR" sz="24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472608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familial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ovarian dysgenesis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: </a:t>
            </a:r>
            <a:r>
              <a:rPr lang="en-US" sz="2000" dirty="0" smtClean="0">
                <a:latin typeface="Adobe Caslon Pro" pitchFamily="18" charset="0"/>
              </a:rPr>
              <a:t>isolated </a:t>
            </a:r>
            <a:r>
              <a:rPr lang="en-US" sz="2000" dirty="0">
                <a:latin typeface="Adobe Caslon Pro" pitchFamily="18" charset="0"/>
              </a:rPr>
              <a:t>46,XX GD is inherited as an </a:t>
            </a:r>
            <a:r>
              <a:rPr lang="en-US" sz="2000" dirty="0" smtClean="0">
                <a:solidFill>
                  <a:srgbClr val="FFC000"/>
                </a:solidFill>
                <a:latin typeface="Adobe Caslon Pro" pitchFamily="18" charset="0"/>
              </a:rPr>
              <a:t>autosomal recessive </a:t>
            </a:r>
            <a:r>
              <a:rPr lang="en-US" sz="2000" dirty="0" smtClean="0">
                <a:latin typeface="Adobe Caslon Pro" pitchFamily="18" charset="0"/>
              </a:rPr>
              <a:t>condition.</a:t>
            </a:r>
          </a:p>
          <a:p>
            <a:pPr marL="0" indent="0" algn="l" rtl="0">
              <a:buNone/>
            </a:pPr>
            <a:r>
              <a:rPr lang="en-US" sz="2000" dirty="0">
                <a:latin typeface="Adobe Caslon Pro" pitchFamily="18" charset="0"/>
              </a:rPr>
              <a:t> </a:t>
            </a:r>
            <a:endParaRPr lang="en-US" sz="20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dobe Caslon Pro" pitchFamily="18" charset="0"/>
              </a:rPr>
              <a:t> 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SOH1H1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 : </a:t>
            </a:r>
            <a:r>
              <a:rPr lang="en-US" sz="2000" dirty="0" smtClean="0">
                <a:latin typeface="Adobe Caslon Pro" pitchFamily="18" charset="0"/>
              </a:rPr>
              <a:t>that homozygous-truncating mutations in SOHLH1 cause female nonsyndromic hypergonadotropic hypogonadism.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Translocations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involving the critical region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Xq13.3-q26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Mutation in  BMP15 : 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Adobe Caslon Pro" pitchFamily="18" charset="0"/>
              </a:rPr>
              <a:t>The lack of these active proteins is believed to have connections to decreased follicle production as well as depletion of ovarian follicles altogether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Mutations in gene for the NR5A1 Receptor: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Adobe Caslon Pro" pitchFamily="18" charset="0"/>
              </a:rPr>
              <a:t>this gene are the only monogenic mutation associated with spermatogenic and ovarian failure in 46 XY and 46 XX gonadal dysgenesis.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H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omozygous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mutations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of the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PSMC3IP392 or MCM9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0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C000"/>
                </a:solidFill>
                <a:latin typeface="Adobe Caslon Pro" pitchFamily="18" charset="0"/>
              </a:rPr>
              <a:t>T</a:t>
            </a:r>
            <a:r>
              <a:rPr lang="en-US" sz="2000" dirty="0" smtClean="0">
                <a:solidFill>
                  <a:srgbClr val="FFC000"/>
                </a:solidFill>
                <a:latin typeface="Adobe Caslon Pro" pitchFamily="18" charset="0"/>
              </a:rPr>
              <a:t>he </a:t>
            </a:r>
            <a:r>
              <a:rPr lang="en-US" sz="2000" dirty="0">
                <a:solidFill>
                  <a:srgbClr val="FFC000"/>
                </a:solidFill>
                <a:latin typeface="Adobe Caslon Pro" pitchFamily="18" charset="0"/>
              </a:rPr>
              <a:t>molecular basis for 46,XX GD remains unknown for the majority of patients</a:t>
            </a:r>
            <a:r>
              <a:rPr lang="en-US" sz="2000" dirty="0">
                <a:latin typeface="Adobe Caslon Pro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fa-IR" sz="2000" dirty="0">
              <a:latin typeface="Adobe Caslon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00169"/>
            <a:ext cx="843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b="1" dirty="0"/>
              <a:t>Pediatric Endocrinology and Inborn Errors of Metabolism. 2017</a:t>
            </a:r>
          </a:p>
          <a:p>
            <a:r>
              <a:rPr lang="en-US" sz="1000" b="1" dirty="0" smtClean="0"/>
              <a:t>Homozygous loss-of-function mutations in SOHLH1 in patients with nonsyndromic hypergonadotropic hypogonadism</a:t>
            </a:r>
            <a:r>
              <a:rPr lang="en-US" sz="1000" dirty="0" smtClean="0"/>
              <a:t>Epub 2015 Mar 16.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335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approach to delayed puberty?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</a:t>
            </a:r>
            <a:r>
              <a:rPr lang="en-US" sz="2800" dirty="0">
                <a:latin typeface="Adobe Caslon Pro" pitchFamily="18" charset="0"/>
              </a:rPr>
              <a:t>are the differential </a:t>
            </a:r>
            <a:r>
              <a:rPr lang="en-US" sz="2800" dirty="0" smtClean="0">
                <a:latin typeface="Adobe Caslon Pro" pitchFamily="18" charset="0"/>
              </a:rPr>
              <a:t>diagnosis?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the diagnosis? 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mutations can cause the disease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How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is fertility in these patients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much is malignany risk?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is </a:t>
            </a:r>
            <a:r>
              <a:rPr lang="en-US" sz="2800" dirty="0" smtClean="0">
                <a:latin typeface="Adobe Caslon Pro" pitchFamily="18" charset="0"/>
              </a:rPr>
              <a:t>treatment?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8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latin typeface="Adobe Caslon Pro" pitchFamily="18" charset="0"/>
              </a:rPr>
              <a:t> </a:t>
            </a:r>
            <a:endParaRPr lang="en-US" sz="2400" dirty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Caslon Pro" pitchFamily="18" charset="0"/>
              </a:rPr>
              <a:t>which is a consequence of the primary ovarian insufficiency </a:t>
            </a:r>
          </a:p>
          <a:p>
            <a:pPr marL="0" indent="0" algn="l" rtl="0">
              <a:buNone/>
            </a:pPr>
            <a:r>
              <a:rPr lang="en-US" sz="2400" dirty="0">
                <a:latin typeface="Adobe Caslon Pro" pitchFamily="18" charset="0"/>
              </a:rPr>
              <a:t>in them, has been shown to be treatable through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IVF with 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donor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oocytes</a:t>
            </a:r>
            <a:endParaRPr lang="fa-IR" sz="2400" dirty="0">
              <a:solidFill>
                <a:schemeClr val="accent5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Pure gonadal dysgenesis and spontaneous pregnancy: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A case report 2009 in Turkey</a:t>
            </a:r>
            <a:endParaRPr lang="fa-I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 19-year-old </a:t>
            </a:r>
            <a:r>
              <a:rPr lang="en-US" sz="2400" dirty="0" smtClean="0">
                <a:latin typeface="Adobe Caslon Pro" pitchFamily="18" charset="0"/>
              </a:rPr>
              <a:t>a case of pure gonadal dysgenesis with streak gonads in which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spontaneous conception occurred 10 years after the diagnosis.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Her pregnancy proceeded as normal, and she gave birth to a live baby at term by cesarean section.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 lactation period lasting for 1 year </a:t>
            </a:r>
            <a:r>
              <a:rPr lang="en-US" sz="2400" dirty="0" smtClean="0">
                <a:latin typeface="Adobe Caslon Pro" pitchFamily="18" charset="0"/>
              </a:rPr>
              <a:t>and afterwards proceeded as amenorrheic.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Gonadotropins measurements in post-lactational period were at the menopausal levels again.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this is the first case of pure gonadal dysgenesis with streak gonads in which spontaneous conception occurred</a:t>
            </a:r>
            <a:r>
              <a:rPr lang="en-US" sz="2400" dirty="0" smtClean="0">
                <a:latin typeface="Adobe Caslon Pro" pitchFamily="18" charset="0"/>
              </a:rPr>
              <a:t>.</a:t>
            </a:r>
            <a:endParaRPr lang="fa-IR" sz="24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 t="21427" r="38038" b="38805"/>
          <a:stretch/>
        </p:blipFill>
        <p:spPr bwMode="auto">
          <a:xfrm>
            <a:off x="827584" y="548680"/>
            <a:ext cx="7298609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91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approach to delayed puberty? 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are the differential </a:t>
            </a:r>
            <a:r>
              <a:rPr lang="en-US" sz="2800" dirty="0" smtClean="0">
                <a:latin typeface="Adobe Caslon Pro" pitchFamily="18" charset="0"/>
              </a:rPr>
              <a:t>diagnosis?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the diagnosis? 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mutations can cause the disease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</a:t>
            </a:r>
            <a:r>
              <a:rPr lang="en-US" sz="2800" dirty="0">
                <a:latin typeface="Adobe Caslon Pro" pitchFamily="18" charset="0"/>
              </a:rPr>
              <a:t>is fertility in these patients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How much is malignany risk?</a:t>
            </a:r>
            <a:endParaRPr lang="fa-IR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is </a:t>
            </a:r>
            <a:r>
              <a:rPr lang="en-US" sz="2800" dirty="0" smtClean="0">
                <a:latin typeface="Adobe Caslon Pro" pitchFamily="18" charset="0"/>
              </a:rPr>
              <a:t>treatment?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8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Lab Test 1397 </a:t>
            </a:r>
            <a:endParaRPr lang="fa-I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6957"/>
              </p:ext>
            </p:extLst>
          </p:nvPr>
        </p:nvGraphicFramePr>
        <p:xfrm>
          <a:off x="395536" y="2492896"/>
          <a:ext cx="8229600" cy="222504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0" dirty="0" smtClean="0"/>
                        <a:t>IGF1 :242</a:t>
                      </a:r>
                      <a:endParaRPr lang="fa-I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LH:</a:t>
                      </a:r>
                      <a:r>
                        <a:rPr lang="en-US" baseline="0" dirty="0" smtClean="0"/>
                        <a:t> 19.4 mIU/ml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DHEAS : 116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FSH: 56 </a:t>
                      </a:r>
                      <a:r>
                        <a:rPr lang="en-US" b="1" baseline="0" dirty="0" smtClean="0"/>
                        <a:t>mIU/m</a:t>
                      </a:r>
                      <a:r>
                        <a:rPr lang="en-US" dirty="0" smtClean="0"/>
                        <a:t> 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Cortisol</a:t>
                      </a:r>
                      <a:r>
                        <a:rPr lang="en-US" baseline="0" dirty="0" smtClean="0"/>
                        <a:t> 8AM : 7.6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Estradiol:</a:t>
                      </a:r>
                      <a:r>
                        <a:rPr lang="en-US" b="1" baseline="0" dirty="0" smtClean="0"/>
                        <a:t> &lt;10 pg/ml 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ACTH : 12.7 pg/ml</a:t>
                      </a:r>
                      <a:r>
                        <a:rPr lang="en-US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TSH</a:t>
                      </a:r>
                      <a:r>
                        <a:rPr lang="en-US" baseline="0" dirty="0" smtClean="0"/>
                        <a:t> : 1.2 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HCG: 1.4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T4 : 8.1 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17OHP : 0.9 ng/ml</a:t>
                      </a:r>
                      <a:r>
                        <a:rPr lang="en-US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ANTI </a:t>
                      </a:r>
                      <a:r>
                        <a:rPr lang="en-US" dirty="0" smtClean="0"/>
                        <a:t>TPO </a:t>
                      </a:r>
                      <a:r>
                        <a:rPr lang="en-US" dirty="0" smtClean="0"/>
                        <a:t>: &lt;1 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5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Dysgerminoma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and gonadoblastoma </a:t>
            </a:r>
            <a:r>
              <a:rPr lang="en-US" dirty="0">
                <a:latin typeface="Adobe Caslon Pro" pitchFamily="18" charset="0"/>
              </a:rPr>
              <a:t>constitute the most prevalent tumors in patients with dysgenetic gonads. Majority of these are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associated with Y chromosome or mosaicism for Y chromosome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b="1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dobe Caslon Pro" pitchFamily="18" charset="0"/>
              </a:rPr>
              <a:t>46XX gonadal dysgenesis, 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dysgerminoma</a:t>
            </a:r>
            <a:r>
              <a:rPr lang="en-US" dirty="0">
                <a:latin typeface="Adobe Caslon Pro" pitchFamily="18" charset="0"/>
              </a:rPr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in one ovary and other streak ovary with hilar nests of leydig cells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.</a:t>
            </a:r>
            <a:endParaRPr lang="en-US" b="1" dirty="0">
              <a:latin typeface="Adobe Caslon Pro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It is exceptionally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rare to find dysgerminoma in a dysgenetic gonad with no Y chromosome </a:t>
            </a:r>
            <a:r>
              <a:rPr lang="en-US" sz="2400" dirty="0" smtClean="0">
                <a:latin typeface="Adobe Caslon Pro" pitchFamily="18" charset="0"/>
              </a:rPr>
              <a:t>and so is the presence of leydig cells in the contralateral streak ovary in a patient with 46XX pure gonadal dysgenesis.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400" dirty="0" smtClean="0">
              <a:latin typeface="Adobe Caslon Pro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a-IR" sz="24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215008"/>
          </a:xfrm>
        </p:spPr>
        <p:txBody>
          <a:bodyPr>
            <a:noAutofit/>
          </a:bodyPr>
          <a:lstStyle/>
          <a:p>
            <a:pPr algn="ctr" rtl="0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46XX pure gonadal dysgenesis with dysgerminoma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a-IR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along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with leydig cells: a unique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presentation</a:t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22 April 2020</a:t>
            </a:r>
            <a:endParaRPr lang="fa-I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024336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 23-year-old woman, </a:t>
            </a:r>
            <a:r>
              <a:rPr lang="en-US" dirty="0">
                <a:latin typeface="Adobe Caslon Pro" pitchFamily="18" charset="0"/>
              </a:rPr>
              <a:t>married for 1 year, presented to us with continuous dull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aching pain in lower abdomen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since 10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days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dobe Caslon Pro" pitchFamily="18" charset="0"/>
              </a:rPr>
              <a:t>As this case patient didn’t show turner’s phenotype and had 46XX karyotype, she was diagnosed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as 46XX pure gonadal dysgenesis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Adobe Caslon Pro" pitchFamily="18" charset="0"/>
              </a:rPr>
              <a:t/>
            </a:r>
            <a:br>
              <a:rPr lang="en-US" sz="2400" dirty="0" smtClean="0">
                <a:latin typeface="Adobe Caslon Pro" pitchFamily="18" charset="0"/>
              </a:rPr>
            </a:br>
            <a:endParaRPr lang="fa-IR" sz="2400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5862" r="39083" b="8425"/>
          <a:stretch/>
        </p:blipFill>
        <p:spPr bwMode="auto">
          <a:xfrm>
            <a:off x="251520" y="826483"/>
            <a:ext cx="4536504" cy="4484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7" t="32273" r="38517" b="29659"/>
          <a:stretch/>
        </p:blipFill>
        <p:spPr bwMode="auto">
          <a:xfrm>
            <a:off x="4932040" y="1412776"/>
            <a:ext cx="390653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89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016224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dobe Caslon Pro" pitchFamily="18" charset="0"/>
              </a:rPr>
              <a:t>In contrast to the slow growing epithelial ovarian tumors,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germ cell malignancies grow rapidly and commonly present with pelvic pain related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capsular distention, hemorrhage or necrosis. </a:t>
            </a:r>
            <a:endParaRPr lang="fa-IR" dirty="0">
              <a:solidFill>
                <a:schemeClr val="accent5">
                  <a:lumMod val="75000"/>
                </a:schemeClr>
              </a:solidFill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approach to delayed puberty?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</a:t>
            </a:r>
            <a:r>
              <a:rPr lang="en-US" sz="2800" dirty="0">
                <a:latin typeface="Adobe Caslon Pro" pitchFamily="18" charset="0"/>
              </a:rPr>
              <a:t>are the differential </a:t>
            </a:r>
            <a:r>
              <a:rPr lang="en-US" sz="2800" dirty="0" smtClean="0">
                <a:latin typeface="Adobe Caslon Pro" pitchFamily="18" charset="0"/>
              </a:rPr>
              <a:t>diagnosis?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What is the diagnosis? 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Caslon Pro" pitchFamily="18" charset="0"/>
              </a:rPr>
              <a:t>What mutations can cause the disease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</a:t>
            </a:r>
            <a:r>
              <a:rPr lang="en-US" sz="2800" dirty="0">
                <a:latin typeface="Adobe Caslon Pro" pitchFamily="18" charset="0"/>
              </a:rPr>
              <a:t>is fertility in these patients</a:t>
            </a:r>
            <a:r>
              <a:rPr lang="en-US" sz="2800" dirty="0" smtClean="0">
                <a:latin typeface="Adobe Caslon Pro" pitchFamily="18" charset="0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Caslon Pro" pitchFamily="18" charset="0"/>
              </a:rPr>
              <a:t>How much is malignany risk?</a:t>
            </a:r>
            <a:endParaRPr lang="fa-IR" sz="28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What is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treatment?</a:t>
            </a:r>
            <a:endParaRPr lang="fa-IR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8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28592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>
                <a:latin typeface="Adobe Caslon Pro" pitchFamily="18" charset="0"/>
              </a:rPr>
              <a:t>I</a:t>
            </a:r>
            <a:r>
              <a:rPr lang="en-US" sz="2200" dirty="0" smtClean="0">
                <a:latin typeface="Adobe Caslon Pro" pitchFamily="18" charset="0"/>
              </a:rPr>
              <a:t>nitiating </a:t>
            </a:r>
            <a:r>
              <a:rPr lang="en-US" sz="2200" dirty="0">
                <a:latin typeface="Adobe Caslon Pro" pitchFamily="18" charset="0"/>
              </a:rPr>
              <a:t>treatment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between age 11 and 12 years of 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age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>
                <a:latin typeface="Adobe Caslon Pro" pitchFamily="18" charset="0"/>
              </a:rPr>
              <a:t>D</a:t>
            </a:r>
            <a:r>
              <a:rPr lang="en-US" sz="2200" dirty="0" smtClean="0">
                <a:latin typeface="Adobe Caslon Pro" pitchFamily="18" charset="0"/>
              </a:rPr>
              <a:t>ose </a:t>
            </a:r>
            <a:r>
              <a:rPr lang="en-US" sz="2200" dirty="0">
                <a:latin typeface="Adobe Caslon Pro" pitchFamily="18" charset="0"/>
              </a:rPr>
              <a:t>increases approximately </a:t>
            </a: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every 6 months </a:t>
            </a:r>
            <a:r>
              <a:rPr lang="en-US" sz="2200" dirty="0">
                <a:latin typeface="Adobe Caslon Pro" pitchFamily="18" charset="0"/>
              </a:rPr>
              <a:t>until adult levels are reached. </a:t>
            </a:r>
            <a:endParaRPr lang="en-US" sz="22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dobe Caslon Pro" pitchFamily="18" charset="0"/>
              </a:rPr>
              <a:t>In </a:t>
            </a:r>
            <a:r>
              <a:rPr lang="en-US" sz="2200" dirty="0">
                <a:latin typeface="Adobe Caslon Pro" pitchFamily="18" charset="0"/>
              </a:rPr>
              <a:t>some situations, treatment may be delayed to </a:t>
            </a:r>
            <a:r>
              <a:rPr lang="en-US" sz="2200" dirty="0" smtClean="0">
                <a:latin typeface="Adobe Caslon Pro" pitchFamily="18" charset="0"/>
              </a:rPr>
              <a:t>permit </a:t>
            </a:r>
            <a:r>
              <a:rPr lang="en-US" sz="2200" dirty="0">
                <a:latin typeface="Adobe Caslon Pro" pitchFamily="18" charset="0"/>
              </a:rPr>
              <a:t>more time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 linear 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growth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dobe Caslon Pro" pitchFamily="18" charset="0"/>
              </a:rPr>
              <a:t>When </a:t>
            </a:r>
            <a:r>
              <a:rPr lang="en-US" sz="2200" dirty="0">
                <a:latin typeface="Adobe Caslon Pro" pitchFamily="18" charset="0"/>
              </a:rPr>
              <a:t>adult dosing is reached,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progestins</a:t>
            </a:r>
            <a:r>
              <a:rPr lang="en-US" sz="2200" dirty="0">
                <a:latin typeface="Adobe Caslon Pro" pitchFamily="18" charset="0"/>
              </a:rPr>
              <a:t> are also </a:t>
            </a: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used to protect uterine </a:t>
            </a:r>
            <a:r>
              <a:rPr lang="en-US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health and allowing </a:t>
            </a: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regular menstruation, or combined continuously when menstrual bleeding is not preferred. </a:t>
            </a:r>
            <a:endParaRPr lang="en-US" sz="22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dobe Caslon Pro" pitchFamily="18" charset="0"/>
              </a:rPr>
              <a:t>Treatment </a:t>
            </a:r>
            <a:r>
              <a:rPr lang="en-US" sz="2200" dirty="0">
                <a:latin typeface="Adobe Caslon Pro" pitchFamily="18" charset="0"/>
              </a:rPr>
              <a:t>is continued until the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average age of 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menopause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dobe Caslon Pro" pitchFamily="18" charset="0"/>
              </a:rPr>
              <a:t>Transdermal </a:t>
            </a:r>
            <a:r>
              <a:rPr lang="en-US" sz="2200" dirty="0">
                <a:latin typeface="Adobe Caslon Pro" pitchFamily="18" charset="0"/>
              </a:rPr>
              <a:t>estrogens are considered the most physiologic replacement and theoretically might have fewer associated risks. 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(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transdermal 17</a:t>
            </a:r>
            <a:r>
              <a:rPr lang="el-G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β-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estradiol)</a:t>
            </a:r>
            <a:endParaRPr lang="fa-IR" sz="2200" dirty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6315253"/>
            <a:ext cx="72008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/>
              <a:t>Review of Hormone Replacement Therapy in Girls and Adolescents with Hypogonadism</a:t>
            </a:r>
            <a:r>
              <a:rPr lang="en-US" sz="1000" cap="all" dirty="0" smtClean="0"/>
              <a:t> P460-468, OCTOBER 01, 2019</a:t>
            </a:r>
            <a:endParaRPr lang="fa-IR" sz="1000" dirty="0" smtClean="0"/>
          </a:p>
        </p:txBody>
      </p:sp>
    </p:spTree>
    <p:extLst>
      <p:ext uri="{BB962C8B-B14F-4D97-AF65-F5344CB8AC3E}">
        <p14:creationId xmlns:p14="http://schemas.microsoft.com/office/powerpoint/2010/main" val="35353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4" t="30570" r="5739" b="17113"/>
          <a:stretch/>
        </p:blipFill>
        <p:spPr bwMode="auto">
          <a:xfrm>
            <a:off x="1547664" y="260648"/>
            <a:ext cx="6208723" cy="5927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066989" y="6352231"/>
            <a:ext cx="703730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/>
              <a:t>Review of Hormone Replacement Therapy in Girls and Adolescents with Hypogonadism</a:t>
            </a:r>
            <a:r>
              <a:rPr lang="en-US" sz="1000" cap="all" dirty="0"/>
              <a:t> P460-468, OCTOBER 01, </a:t>
            </a:r>
            <a:r>
              <a:rPr lang="en-US" sz="1000" cap="all" dirty="0" smtClean="0"/>
              <a:t>2019</a:t>
            </a:r>
            <a:endParaRPr lang="fa-IR" sz="1000" dirty="0"/>
          </a:p>
        </p:txBody>
      </p:sp>
    </p:spTree>
    <p:extLst>
      <p:ext uri="{BB962C8B-B14F-4D97-AF65-F5344CB8AC3E}">
        <p14:creationId xmlns:p14="http://schemas.microsoft.com/office/powerpoint/2010/main" val="24650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2800"/>
              </p:ext>
            </p:extLst>
          </p:nvPr>
        </p:nvGraphicFramePr>
        <p:xfrm>
          <a:off x="395536" y="692696"/>
          <a:ext cx="8280920" cy="55971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40042"/>
                <a:gridCol w="2124890"/>
                <a:gridCol w="1696906"/>
                <a:gridCol w="1319082"/>
              </a:tblGrid>
              <a:tr h="263584">
                <a:tc>
                  <a:txBody>
                    <a:bodyPr/>
                    <a:lstStyle/>
                    <a:p>
                      <a:pPr algn="ctr" rtl="0"/>
                      <a:r>
                        <a:rPr lang="en-US" sz="1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Method—Start With:</a:t>
                      </a:r>
                      <a:endParaRPr lang="fa-I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Principle</a:t>
                      </a:r>
                      <a:endParaRPr lang="fa-I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Timing</a:t>
                      </a:r>
                      <a:endParaRPr lang="fa-I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Aim</a:t>
                      </a:r>
                      <a:endParaRPr lang="fa-IR" sz="1000" dirty="0"/>
                    </a:p>
                  </a:txBody>
                  <a:tcPr/>
                </a:tc>
              </a:tr>
              <a:tr h="2020277">
                <a:tc>
                  <a:txBody>
                    <a:bodyPr/>
                    <a:lstStyle/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Typically start out with 1/8–1/4 of adult dose: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Conjugated estrogen equine, synthetic, or esterified – 0.3 mg orally daily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every other day; may promote rapid epiphyseal fusion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ethinyl estradiol 2–5 </a:t>
                      </a:r>
                      <a:r>
                        <a:rPr lang="el-G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 orally daily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17</a:t>
                      </a:r>
                      <a:r>
                        <a:rPr lang="el-G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estradiol 0.25 mg orally daily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17</a:t>
                      </a:r>
                      <a:r>
                        <a:rPr lang="el-G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estradiol transdermal patch starting with half or one quarter of a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0.025-mg patch weekly or twice weekly depending on the preparation</a:t>
                      </a:r>
                      <a:endParaRPr lang="fa-I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Unopposed estrogen for a 2–2.5 years add progesterone if breakthrough bleeding occurs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with a low dose and increase to adult doses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Evaluate breast growth at least every 6 months</a:t>
                      </a:r>
                      <a:endParaRPr lang="fa-I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12–14 years, depending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whether patient achieved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satisfactory height</a:t>
                      </a:r>
                      <a:endParaRPr lang="fa-I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Induction of breast growth skip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step if breast development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occurred to Tanner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stage 4–5</a:t>
                      </a:r>
                      <a:endParaRPr lang="fa-IR" sz="1000" dirty="0"/>
                    </a:p>
                  </a:txBody>
                  <a:tcPr/>
                </a:tc>
              </a:tr>
              <a:tr h="3313254">
                <a:tc>
                  <a:txBody>
                    <a:bodyPr/>
                    <a:lstStyle/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28-d cycles with hormone intake for 21 of these days and hormone free for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d; estrogen for 21 d; on d 15–21 of taking the estrogen, add: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Medroxyprogesterone 2.5–5 mg orally daily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Norethindrone 0.5–1 mg orally daily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Norethindrone 0.14–0.25 mg patch twice weekly with estradiol as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combination patch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Levonorgestrel 0.015 mg patch with estradiol as combination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patch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Alternatively, combined oral contraceptive pills may be used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Note: Dose of conjugated estrogens can be increased to 1.25 mg daily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cyclical progesterone is added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Ethinyl Estradiol is not available as a single formulation in US</a:t>
                      </a:r>
                      <a:endParaRPr lang="fa-I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Cyclical progesterone for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7–10 days in a cycle to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prevent development of endometrial cancer</a:t>
                      </a:r>
                      <a:endParaRPr lang="fa-IR" sz="1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2–2.5 years after starting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unopposed estrogen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therapy, sooner if breakthrough bleeding occurs</a:t>
                      </a:r>
                      <a:endParaRPr lang="fa-I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Hormone replacement to maintain</a:t>
                      </a:r>
                    </a:p>
                    <a:p>
                      <a:pPr algn="l"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sexual health and bone mass</a:t>
                      </a:r>
                      <a:endParaRPr lang="fa-I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188640"/>
            <a:ext cx="376577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General Protocols for Hormone Replacement</a:t>
            </a:r>
            <a:endParaRPr lang="fa-I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6345300"/>
            <a:ext cx="3700052" cy="2539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Pediatric Endocrinology and Inborn Errors of Metabolism. </a:t>
            </a:r>
            <a:r>
              <a:rPr lang="en-US" sz="10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2017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1880" y="1155794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50026" y="1291426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91880" y="1481427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67744" y="3469341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63688" y="3645024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63688" y="3789040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80112" y="3171183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52120" y="3315780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52120" y="3469341"/>
            <a:ext cx="2592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52120" y="3645024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52120" y="3789040"/>
            <a:ext cx="23762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toosa\Desktop\Screenshot_20220209-170612_iM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6" b="40761"/>
          <a:stretch/>
        </p:blipFill>
        <p:spPr bwMode="auto">
          <a:xfrm>
            <a:off x="395536" y="548680"/>
            <a:ext cx="840368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6212051"/>
            <a:ext cx="143443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/>
              <a:t>Uptodate 2021</a:t>
            </a:r>
            <a:endParaRPr lang="fa-IR" sz="1600" dirty="0"/>
          </a:p>
        </p:txBody>
      </p:sp>
      <p:sp>
        <p:nvSpPr>
          <p:cNvPr id="5" name="Oval 4"/>
          <p:cNvSpPr/>
          <p:nvPr/>
        </p:nvSpPr>
        <p:spPr>
          <a:xfrm>
            <a:off x="2339752" y="5157192"/>
            <a:ext cx="2952328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2339752" y="5157192"/>
            <a:ext cx="295232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79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269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Caflisch Script Pro Light" pitchFamily="34" charset="0"/>
              </a:rPr>
              <a:t>Thank you for your attention</a:t>
            </a:r>
            <a:endParaRPr lang="fa-IR" sz="6600" b="1" dirty="0">
              <a:solidFill>
                <a:schemeClr val="accent5">
                  <a:lumMod val="75000"/>
                </a:schemeClr>
              </a:solidFill>
              <a:latin typeface="Caflisch Script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toosa\Desktop\New folder (2)\IMG-20220210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448"/>
            <a:ext cx="4540348" cy="614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51520" y="1988840"/>
            <a:ext cx="2794356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1397</a:t>
            </a:r>
          </a:p>
          <a:p>
            <a:pPr algn="ctr" rtl="0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S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onography</a:t>
            </a:r>
            <a:endParaRPr lang="fa-IR" sz="4000" b="1" dirty="0">
              <a:solidFill>
                <a:schemeClr val="accent5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4048" y="4077072"/>
            <a:ext cx="288032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6732240" y="1844824"/>
            <a:ext cx="9144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toosa\Desktop\New folder (2)\IMG-20220210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844"/>
            <a:ext cx="32441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3" name="Picture 3" descr="C:\Users\Atoosa\Desktop\New folder (2)\IMG-20220210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3199"/>
            <a:ext cx="3456384" cy="553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86311" y="5013176"/>
            <a:ext cx="46805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1397</a:t>
            </a:r>
          </a:p>
          <a:p>
            <a:pPr algn="ctr" rtl="0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Bone age: 11 years</a:t>
            </a:r>
          </a:p>
          <a:p>
            <a:pPr algn="ctr" rtl="0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14 years </a:t>
            </a:r>
            <a:endParaRPr lang="fa-IR" sz="3200" b="1" dirty="0">
              <a:solidFill>
                <a:schemeClr val="accent5">
                  <a:lumMod val="75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toosa\Desktop\New folder (2)\IMG-20220210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2246" r="3360" b="43017"/>
          <a:stretch/>
        </p:blipFill>
        <p:spPr bwMode="auto">
          <a:xfrm>
            <a:off x="2339752" y="907107"/>
            <a:ext cx="6476161" cy="49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7944" y="5013176"/>
            <a:ext cx="64807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19722" y="2348880"/>
            <a:ext cx="222003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1397</a:t>
            </a:r>
          </a:p>
          <a:p>
            <a:pPr algn="l" rtl="0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Karyotype</a:t>
            </a:r>
            <a:endParaRPr lang="fa-IR" sz="3600" b="1" dirty="0">
              <a:solidFill>
                <a:schemeClr val="accent5">
                  <a:lumMod val="75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Present Illness</a:t>
            </a:r>
            <a:endParaRPr lang="fa-I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10 ampoules of growth hormone are given to the patient for a month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It is recommended that treatment should be continued for 2 years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but the patient's mother does not continue the treatment because she thought it would improve spontaneously</a:t>
            </a:r>
            <a:endParaRPr lang="fa-IR" sz="24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Present Illness</a:t>
            </a:r>
            <a:endParaRPr lang="fa-I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Headache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Nausea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dobe Caslon Pro" pitchFamily="18" charset="0"/>
              </a:rPr>
              <a:t>C</a:t>
            </a:r>
            <a:r>
              <a:rPr lang="en-US" sz="2400" dirty="0" smtClean="0">
                <a:latin typeface="Adobe Caslon Pro" pitchFamily="18" charset="0"/>
              </a:rPr>
              <a:t>hanges in vision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Anosmia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dobe Caslon Pro" pitchFamily="18" charset="0"/>
              </a:rPr>
              <a:t>H</a:t>
            </a:r>
            <a:r>
              <a:rPr lang="en-US" sz="2400" dirty="0" smtClean="0">
                <a:latin typeface="Adobe Caslon Pro" pitchFamily="18" charset="0"/>
              </a:rPr>
              <a:t>earing problem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dobe Caslon Pro" pitchFamily="18" charset="0"/>
              </a:rPr>
              <a:t>A</a:t>
            </a:r>
            <a:r>
              <a:rPr lang="en-US" sz="2400" dirty="0" smtClean="0">
                <a:latin typeface="Adobe Caslon Pro" pitchFamily="18" charset="0"/>
              </a:rPr>
              <a:t>bdominal pain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Constipation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Diarrhea 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Caslon Pro" pitchFamily="18" charset="0"/>
              </a:rPr>
              <a:t>Changes in weight (Neg)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Caslon Pro" pitchFamily="18" charset="0"/>
              </a:rPr>
              <a:t>H</a:t>
            </a:r>
            <a:r>
              <a:rPr lang="en-US" sz="2400" dirty="0" smtClean="0">
                <a:latin typeface="Adobe Caslon Pro" pitchFamily="18" charset="0"/>
              </a:rPr>
              <a:t>air loss (Neg)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en-US" sz="2400" dirty="0" smtClean="0">
              <a:latin typeface="Adobe Caslon Pro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4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7390</TotalTime>
  <Words>1792</Words>
  <Application>Microsoft Office PowerPoint</Application>
  <PresentationFormat>On-screen Show (4:3)</PresentationFormat>
  <Paragraphs>310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Thatch</vt:lpstr>
      <vt:lpstr>Case presentation</vt:lpstr>
      <vt:lpstr>Patient history </vt:lpstr>
      <vt:lpstr>Present Illness</vt:lpstr>
      <vt:lpstr>Lab Test 1397 </vt:lpstr>
      <vt:lpstr>PowerPoint Presentation</vt:lpstr>
      <vt:lpstr>PowerPoint Presentation</vt:lpstr>
      <vt:lpstr>PowerPoint Presentation</vt:lpstr>
      <vt:lpstr>Present Illness</vt:lpstr>
      <vt:lpstr>Present Illness</vt:lpstr>
      <vt:lpstr>Past history</vt:lpstr>
      <vt:lpstr>Family history</vt:lpstr>
      <vt:lpstr>Physical examination</vt:lpstr>
      <vt:lpstr>Lab test (1400)</vt:lpstr>
      <vt:lpstr>PowerPoint Presentation</vt:lpstr>
      <vt:lpstr>PowerPoint Presentation</vt:lpstr>
      <vt:lpstr>Problems List </vt:lpstr>
      <vt:lpstr>AGENDA</vt:lpstr>
      <vt:lpstr>PowerPoint Presentation</vt:lpstr>
      <vt:lpstr>PowerPoint Presentation</vt:lpstr>
      <vt:lpstr>PowerPoint Presentation</vt:lpstr>
      <vt:lpstr>PowerPoint Presentation</vt:lpstr>
      <vt:lpstr>Common causes of delayed puberty</vt:lpstr>
      <vt:lpstr>AGENDA</vt:lpstr>
      <vt:lpstr>Differential Diagnosis</vt:lpstr>
      <vt:lpstr>AGENDA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AGENDA</vt:lpstr>
      <vt:lpstr>PowerPoint Presentation</vt:lpstr>
      <vt:lpstr>Pure gonadal dysgenesis and spontaneous pregnancy:   A case report 2009 in Turkey</vt:lpstr>
      <vt:lpstr>PowerPoint Presentation</vt:lpstr>
      <vt:lpstr>AGENDA</vt:lpstr>
      <vt:lpstr>PowerPoint Presentation</vt:lpstr>
      <vt:lpstr>46XX pure gonadal dysgenesis with dysgerminoma  along with leydig cells: a unique presentation  22 April 2020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Atoosa</dc:creator>
  <cp:lastModifiedBy>Unknown</cp:lastModifiedBy>
  <cp:revision>142</cp:revision>
  <dcterms:created xsi:type="dcterms:W3CDTF">2022-02-07T15:30:20Z</dcterms:created>
  <dcterms:modified xsi:type="dcterms:W3CDTF">2022-03-09T07:39:50Z</dcterms:modified>
</cp:coreProperties>
</file>