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60" r:id="rId4"/>
    <p:sldId id="261" r:id="rId5"/>
    <p:sldId id="262" r:id="rId6"/>
    <p:sldId id="265" r:id="rId7"/>
    <p:sldId id="264" r:id="rId8"/>
    <p:sldId id="266" r:id="rId9"/>
    <p:sldId id="330" r:id="rId10"/>
    <p:sldId id="273" r:id="rId11"/>
    <p:sldId id="276" r:id="rId12"/>
    <p:sldId id="279" r:id="rId13"/>
    <p:sldId id="281" r:id="rId14"/>
    <p:sldId id="280" r:id="rId15"/>
    <p:sldId id="277" r:id="rId16"/>
    <p:sldId id="278" r:id="rId17"/>
    <p:sldId id="282" r:id="rId18"/>
    <p:sldId id="331" r:id="rId19"/>
    <p:sldId id="316" r:id="rId20"/>
    <p:sldId id="283" r:id="rId21"/>
    <p:sldId id="332" r:id="rId22"/>
    <p:sldId id="317" r:id="rId23"/>
    <p:sldId id="318" r:id="rId24"/>
    <p:sldId id="311" r:id="rId25"/>
    <p:sldId id="314" r:id="rId26"/>
    <p:sldId id="319" r:id="rId27"/>
    <p:sldId id="284" r:id="rId28"/>
    <p:sldId id="286" r:id="rId29"/>
    <p:sldId id="320" r:id="rId30"/>
    <p:sldId id="274" r:id="rId31"/>
    <p:sldId id="275" r:id="rId32"/>
    <p:sldId id="287" r:id="rId33"/>
    <p:sldId id="291" r:id="rId34"/>
    <p:sldId id="288" r:id="rId35"/>
    <p:sldId id="289" r:id="rId36"/>
    <p:sldId id="292" r:id="rId37"/>
    <p:sldId id="333" r:id="rId38"/>
    <p:sldId id="267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22" r:id="rId51"/>
    <p:sldId id="305" r:id="rId52"/>
    <p:sldId id="306" r:id="rId53"/>
    <p:sldId id="334" r:id="rId54"/>
    <p:sldId id="323" r:id="rId55"/>
    <p:sldId id="325" r:id="rId56"/>
    <p:sldId id="324" r:id="rId57"/>
    <p:sldId id="326" r:id="rId58"/>
    <p:sldId id="32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1C05-8D2B-4E35-AB7D-358144AF341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D509-EBB1-4F9D-B1FA-331345F09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RECURRENCE IN CUSHING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752600"/>
          </a:xfrm>
        </p:spPr>
        <p:txBody>
          <a:bodyPr/>
          <a:lstStyle/>
          <a:p>
            <a:r>
              <a:rPr lang="fa-IR" dirty="0" smtClean="0"/>
              <a:t>بسم الله الرحمن الرحيم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886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A.H</a:t>
            </a:r>
            <a:r>
              <a:rPr lang="en-US" dirty="0" smtClean="0"/>
              <a:t>.</a:t>
            </a:r>
            <a:r>
              <a:rPr lang="en-US" dirty="0" smtClean="0"/>
              <a:t> Ghanooni M.D</a:t>
            </a:r>
          </a:p>
          <a:p>
            <a:pPr algn="ctr"/>
            <a:r>
              <a:rPr lang="en-US" dirty="0" smtClean="0"/>
              <a:t>Fellow of endocrinology </a:t>
            </a:r>
          </a:p>
          <a:p>
            <a:pPr algn="ctr"/>
            <a:r>
              <a:rPr lang="en-US" dirty="0" smtClean="0"/>
              <a:t>February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ASSESSING REMISSION AFTER</a:t>
            </a:r>
            <a:br>
              <a:rPr lang="en-US" b="1" dirty="0" smtClean="0"/>
            </a:br>
            <a:r>
              <a:rPr lang="en-US" b="1" dirty="0" smtClean="0"/>
              <a:t>PITUITARY SURGERY IN 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Criteria for disease remission vary significantly from study to study but include: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dirty="0" smtClean="0"/>
              <a:t> resolution of clinical symptoms related to </a:t>
            </a:r>
            <a:r>
              <a:rPr lang="en-US" dirty="0" err="1" smtClean="0"/>
              <a:t>hypercortisolism</a:t>
            </a:r>
            <a:r>
              <a:rPr lang="en-US" dirty="0" smtClean="0"/>
              <a:t>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dirty="0" smtClean="0"/>
              <a:t>need for corticosteroid replacement for &gt;6 months </a:t>
            </a:r>
            <a:r>
              <a:rPr lang="it-IT" dirty="0" smtClean="0"/>
              <a:t>after TSS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it-IT" dirty="0" smtClean="0"/>
              <a:t>hypocortisolemia/eucortisolemia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dirty="0" smtClean="0"/>
              <a:t>the presence of clinical and laboratory signs of low serum cortisol and AI</a:t>
            </a:r>
          </a:p>
          <a:p>
            <a:pPr marL="1428750" lvl="2" indent="-514350">
              <a:buFont typeface="Wingdings" pitchFamily="2" charset="2"/>
              <a:buChar char="v"/>
            </a:pPr>
            <a:endParaRPr lang="en-US" dirty="0" smtClean="0"/>
          </a:p>
          <a:p>
            <a:pPr marL="1428750" lvl="2" indent="-514350">
              <a:buFont typeface="Wingdings" pitchFamily="2" charset="2"/>
              <a:buChar char="v"/>
            </a:pPr>
            <a:r>
              <a:rPr lang="en-US" dirty="0" smtClean="0"/>
              <a:t>Low </a:t>
            </a:r>
            <a:r>
              <a:rPr lang="en-US" dirty="0" smtClean="0"/>
              <a:t>serum cortisol in the immediate postoperative period and normal UFC and LNSC appear to have a </a:t>
            </a:r>
            <a:r>
              <a:rPr lang="en-US" b="1" dirty="0" smtClean="0"/>
              <a:t>higher sensitivity and specificity </a:t>
            </a:r>
            <a:r>
              <a:rPr lang="en-US" dirty="0" smtClean="0"/>
              <a:t>for determining remission compared to other biochemical markers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4886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Diagnosing Recurrent Cushing Disease, </a:t>
            </a:r>
            <a:r>
              <a:rPr lang="en-US" b="1" i="1" dirty="0" err="1" smtClean="0"/>
              <a:t>Endocr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Pract</a:t>
            </a:r>
            <a:r>
              <a:rPr lang="en-US" b="1" i="1" dirty="0" smtClean="0"/>
              <a:t>. 2016;22(No. 12) 1437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86" y="457200"/>
            <a:ext cx="8879314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1066800"/>
            <a:ext cx="276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44 studies </a:t>
            </a:r>
            <a:r>
              <a:rPr lang="en-US" sz="2400" dirty="0" smtClean="0"/>
              <a:t>with clear definitions of remission and recurrence.</a:t>
            </a:r>
          </a:p>
          <a:p>
            <a:endParaRPr lang="en-US" sz="2400" dirty="0" smtClean="0"/>
          </a:p>
          <a:p>
            <a:r>
              <a:rPr lang="en-US" sz="2400" b="1" dirty="0" smtClean="0"/>
              <a:t>6400 patients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572000" y="0"/>
            <a:ext cx="1828800" cy="685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572000" y="304800"/>
            <a:ext cx="1828800" cy="655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88773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019800" y="914400"/>
            <a:ext cx="2971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9800" y="2971800"/>
            <a:ext cx="2971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5438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15000"/>
            <a:ext cx="32575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5054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0"/>
            <a:ext cx="1495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00400" y="5791200"/>
            <a:ext cx="4953000" cy="707886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 change in remission rate was observed by decade of publication date (r=0.2; P=NS)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5562600"/>
            <a:ext cx="2133600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96000" y="4495800"/>
            <a:ext cx="1905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Cushing disease and mortality</a:t>
            </a:r>
          </a:p>
          <a:p>
            <a:r>
              <a:rPr lang="en-US" dirty="0" smtClean="0"/>
              <a:t>defining </a:t>
            </a:r>
            <a:r>
              <a:rPr lang="en-US" dirty="0" smtClean="0"/>
              <a:t>and rate of remission after </a:t>
            </a:r>
            <a:r>
              <a:rPr lang="en-US" dirty="0" smtClean="0"/>
              <a:t>surgery,</a:t>
            </a:r>
          </a:p>
          <a:p>
            <a:r>
              <a:rPr lang="en-US" dirty="0" smtClean="0"/>
              <a:t>Rate </a:t>
            </a:r>
            <a:r>
              <a:rPr lang="en-US" dirty="0" smtClean="0"/>
              <a:t>of recurrent CD after surgery </a:t>
            </a:r>
            <a:r>
              <a:rPr lang="en-US" dirty="0" smtClean="0"/>
              <a:t>and dependant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challenges </a:t>
            </a:r>
            <a:r>
              <a:rPr lang="en-US" dirty="0" smtClean="0"/>
              <a:t>in diagnosing early recurrent </a:t>
            </a:r>
            <a:r>
              <a:rPr lang="en-US" dirty="0" err="1"/>
              <a:t>hypercortisolemia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evaluate </a:t>
            </a:r>
            <a:r>
              <a:rPr lang="en-US" dirty="0"/>
              <a:t>a patient with CD recurrence as well as the </a:t>
            </a:r>
            <a:r>
              <a:rPr lang="en-US" dirty="0" smtClean="0"/>
              <a:t>risk benefit ratio </a:t>
            </a:r>
            <a:r>
              <a:rPr lang="en-US" dirty="0"/>
              <a:t>of </a:t>
            </a:r>
            <a:r>
              <a:rPr lang="en-US" dirty="0" smtClean="0"/>
              <a:t>repeat surgery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2819400"/>
            <a:ext cx="7315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86" y="457200"/>
            <a:ext cx="8879314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1066800"/>
            <a:ext cx="276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Cushing disease and mortality</a:t>
            </a:r>
          </a:p>
          <a:p>
            <a:r>
              <a:rPr lang="en-US" dirty="0" smtClean="0"/>
              <a:t>defining </a:t>
            </a:r>
            <a:r>
              <a:rPr lang="en-US" dirty="0" smtClean="0"/>
              <a:t>and rate of remission after </a:t>
            </a:r>
            <a:r>
              <a:rPr lang="en-US" dirty="0" smtClean="0"/>
              <a:t>surgery,</a:t>
            </a:r>
          </a:p>
          <a:p>
            <a:r>
              <a:rPr lang="en-US" dirty="0" smtClean="0"/>
              <a:t>Rate </a:t>
            </a:r>
            <a:r>
              <a:rPr lang="en-US" dirty="0" smtClean="0"/>
              <a:t>of recurrent CD after surgery and dependant factors</a:t>
            </a:r>
          </a:p>
          <a:p>
            <a:r>
              <a:rPr lang="en-US" dirty="0" smtClean="0"/>
              <a:t>challenges </a:t>
            </a:r>
            <a:r>
              <a:rPr lang="en-US" dirty="0" smtClean="0"/>
              <a:t>in diagnosing early recurrent </a:t>
            </a:r>
            <a:r>
              <a:rPr lang="en-US" dirty="0" err="1"/>
              <a:t>hypercortisolemia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evaluate </a:t>
            </a:r>
            <a:r>
              <a:rPr lang="en-US" dirty="0"/>
              <a:t>a patient with CD recurrence as well as the </a:t>
            </a:r>
            <a:r>
              <a:rPr lang="en-US" dirty="0" smtClean="0"/>
              <a:t>risk benefit ratio </a:t>
            </a:r>
            <a:r>
              <a:rPr lang="en-US" dirty="0"/>
              <a:t>of </a:t>
            </a:r>
            <a:r>
              <a:rPr lang="en-US" dirty="0" smtClean="0"/>
              <a:t>repeat surgery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1600200"/>
            <a:ext cx="502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remission (42.0–96.6%; median, </a:t>
            </a:r>
            <a:r>
              <a:rPr lang="en-US" sz="2400" b="1" dirty="0" smtClean="0"/>
              <a:t>77.9%</a:t>
            </a:r>
            <a:r>
              <a:rPr lang="en-US" sz="2400" dirty="0" smtClean="0"/>
              <a:t>) and recurrence (0–47.4%; median, </a:t>
            </a:r>
            <a:r>
              <a:rPr lang="en-US" sz="2400" b="1" dirty="0" smtClean="0"/>
              <a:t>11.5%</a:t>
            </a:r>
            <a:r>
              <a:rPr lang="en-US" sz="2400" dirty="0" smtClean="0"/>
              <a:t>). </a:t>
            </a:r>
          </a:p>
          <a:p>
            <a:endParaRPr lang="en-US" sz="2400" dirty="0" smtClean="0"/>
          </a:p>
          <a:p>
            <a:r>
              <a:rPr lang="en-US" sz="2400" dirty="0" smtClean="0"/>
              <a:t>Better </a:t>
            </a:r>
            <a:r>
              <a:rPr lang="en-US" sz="2400" dirty="0" smtClean="0"/>
              <a:t>remission and recurrence outcomes were achieved for </a:t>
            </a:r>
            <a:r>
              <a:rPr lang="en-US" sz="2400" dirty="0" err="1" smtClean="0"/>
              <a:t>microadenomas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macroadenomas</a:t>
            </a:r>
            <a:r>
              <a:rPr lang="en-US" sz="2400" dirty="0" smtClean="0"/>
              <a:t>; </a:t>
            </a:r>
          </a:p>
          <a:p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 smtClean="0"/>
              <a:t>, no correlations were found with other parameters, other than improved safety with longer surgical experience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638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724400"/>
            <a:ext cx="3071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229600" cy="369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82000" cy="4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In 74 studies (from 1976 to 2014) </a:t>
            </a:r>
          </a:p>
          <a:p>
            <a:r>
              <a:rPr lang="en-US" sz="2000" dirty="0" smtClean="0"/>
              <a:t> totaling 6,091 CD patients treated with TSS as first-line therapy, </a:t>
            </a:r>
          </a:p>
          <a:p>
            <a:r>
              <a:rPr lang="en-US" sz="2000" dirty="0" smtClean="0"/>
              <a:t>the recurrence rates ranged from 0 to 65.5% (mean 13.4%, median 10.6%).</a:t>
            </a:r>
          </a:p>
          <a:p>
            <a:r>
              <a:rPr lang="en-US" sz="2000" dirty="0" smtClean="0"/>
              <a:t>Interpretation of this data summary is </a:t>
            </a:r>
            <a:r>
              <a:rPr lang="en-US" sz="2000" u="sng" dirty="0" smtClean="0"/>
              <a:t>significantly limited </a:t>
            </a:r>
            <a:r>
              <a:rPr lang="en-US" sz="2000" dirty="0" smtClean="0"/>
              <a:t>by the heterogeneity of the studies included, definition of recurrence, number of patients in each study (range 6-668) and duration of follow-up (1-444 months, median 54.6 months).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Recurrence of </a:t>
            </a:r>
            <a:r>
              <a:rPr lang="en-US" sz="2400" dirty="0" err="1" smtClean="0"/>
              <a:t>hypercortisolemia</a:t>
            </a:r>
            <a:r>
              <a:rPr lang="en-US" sz="2400" dirty="0" smtClean="0"/>
              <a:t> after initial treatment of Cushing disease (CD) is more common than previously thought, with a third of patients suffering a recurrence over their lifetime. </a:t>
            </a:r>
          </a:p>
          <a:p>
            <a:endParaRPr lang="en-US" sz="2400" dirty="0" smtClean="0"/>
          </a:p>
          <a:p>
            <a:r>
              <a:rPr lang="en-US" sz="2400" dirty="0" smtClean="0"/>
              <a:t>Awareness </a:t>
            </a:r>
            <a:r>
              <a:rPr lang="en-US" sz="2400" dirty="0" smtClean="0"/>
              <a:t>of this high rate and delayed timeline (sometimes decades) of potential recurrence is critical and patients with CD should be monitored at regular intervals throughout their lives.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47800" y="64886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Diagnosing Recurrent Cushing Disease, </a:t>
            </a:r>
            <a:r>
              <a:rPr lang="en-US" b="1" i="1" dirty="0" err="1" smtClean="0"/>
              <a:t>Endocr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Pract</a:t>
            </a:r>
            <a:r>
              <a:rPr lang="en-US" b="1" i="1" dirty="0" smtClean="0"/>
              <a:t>. 2016;22(No. 12) 1437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Effective factors on remission &amp; recurrence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Rates of surgical remission depend significantly </a:t>
            </a:r>
            <a:r>
              <a:rPr lang="en-US" dirty="0" smtClean="0"/>
              <a:t>on: </a:t>
            </a:r>
            <a:endParaRPr lang="en-US" dirty="0" smtClean="0"/>
          </a:p>
          <a:p>
            <a:pPr lvl="1"/>
            <a:r>
              <a:rPr lang="en-US" dirty="0" smtClean="0"/>
              <a:t>tumor size </a:t>
            </a:r>
          </a:p>
          <a:p>
            <a:pPr lvl="1"/>
            <a:r>
              <a:rPr lang="en-US" dirty="0" smtClean="0"/>
              <a:t>location of tumor</a:t>
            </a:r>
          </a:p>
          <a:p>
            <a:pPr lvl="1"/>
            <a:r>
              <a:rPr lang="en-US" dirty="0" smtClean="0"/>
              <a:t>neurosurgeon skill and experience </a:t>
            </a:r>
          </a:p>
          <a:p>
            <a:pPr lvl="1"/>
            <a:r>
              <a:rPr lang="en-US" dirty="0" smtClean="0"/>
              <a:t>the biochemical criteria used to assess remission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6315075"/>
            <a:ext cx="5086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The effect of tumor size on recurrence :</a:t>
            </a:r>
            <a:endParaRPr lang="en-US" dirty="0" smtClean="0"/>
          </a:p>
          <a:p>
            <a:r>
              <a:rPr lang="en-US" dirty="0" smtClean="0"/>
              <a:t>As with </a:t>
            </a:r>
            <a:r>
              <a:rPr lang="en-US" b="1" dirty="0" smtClean="0"/>
              <a:t>remission</a:t>
            </a:r>
            <a:r>
              <a:rPr lang="en-US" dirty="0" smtClean="0"/>
              <a:t>, slightly better outcomes were seen with </a:t>
            </a:r>
            <a:r>
              <a:rPr lang="en-US" u="sng" dirty="0" err="1" smtClean="0"/>
              <a:t>microadenomas</a:t>
            </a:r>
            <a:r>
              <a:rPr lang="en-US" dirty="0" smtClean="0"/>
              <a:t> than with </a:t>
            </a:r>
            <a:r>
              <a:rPr lang="en-US" u="sng" dirty="0" err="1" smtClean="0"/>
              <a:t>macroadenomas</a:t>
            </a:r>
            <a:r>
              <a:rPr lang="en-US" dirty="0" smtClean="0"/>
              <a:t>; </a:t>
            </a:r>
          </a:p>
          <a:p>
            <a:r>
              <a:rPr lang="en-US" dirty="0" smtClean="0"/>
              <a:t>a slightly higher but not statistically significant </a:t>
            </a:r>
            <a:r>
              <a:rPr lang="en-US" b="1" dirty="0" smtClean="0"/>
              <a:t>recurrence</a:t>
            </a:r>
            <a:r>
              <a:rPr lang="en-US" dirty="0" smtClean="0"/>
              <a:t> rate (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17.6%</a:t>
            </a:r>
            <a:r>
              <a:rPr lang="en-US" dirty="0" smtClean="0"/>
              <a:t>; 19/108 patients; range 0.0–80%) was reported in patients with </a:t>
            </a:r>
            <a:r>
              <a:rPr lang="en-US" u="sng" dirty="0" err="1" smtClean="0"/>
              <a:t>macroadenomas</a:t>
            </a:r>
            <a:r>
              <a:rPr lang="en-US" dirty="0" smtClean="0"/>
              <a:t> compared with those with </a:t>
            </a:r>
            <a:r>
              <a:rPr lang="en-US" u="sng" dirty="0" err="1" smtClean="0"/>
              <a:t>microadenomas</a:t>
            </a:r>
            <a:r>
              <a:rPr lang="en-US" dirty="0" smtClean="0"/>
              <a:t> (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13.4%</a:t>
            </a:r>
            <a:r>
              <a:rPr lang="en-US" dirty="0" smtClean="0"/>
              <a:t>; 101/752 patients; range 2.0–35%). 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6315075"/>
            <a:ext cx="5086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effect of surgical experience:</a:t>
            </a:r>
          </a:p>
          <a:p>
            <a:r>
              <a:rPr lang="en-US" dirty="0" smtClean="0"/>
              <a:t>the highest recurrence rate </a:t>
            </a:r>
            <a:r>
              <a:rPr lang="en-US" b="1" dirty="0" smtClean="0"/>
              <a:t>(13.6%) </a:t>
            </a:r>
            <a:r>
              <a:rPr lang="en-US" dirty="0" smtClean="0"/>
              <a:t>was seen when </a:t>
            </a:r>
            <a:r>
              <a:rPr lang="en-US" u="sng" dirty="0" smtClean="0"/>
              <a:t>ten or fewer </a:t>
            </a:r>
            <a:r>
              <a:rPr lang="en-US" dirty="0" smtClean="0"/>
              <a:t>patients were operated per year of study duration</a:t>
            </a:r>
            <a:r>
              <a:rPr lang="en-US" sz="2400" dirty="0" smtClean="0"/>
              <a:t> (in 18 studies),</a:t>
            </a:r>
            <a:endParaRPr lang="en-US" dirty="0" smtClean="0"/>
          </a:p>
          <a:p>
            <a:r>
              <a:rPr lang="en-US" dirty="0" smtClean="0"/>
              <a:t>while the lowest rate </a:t>
            </a:r>
            <a:r>
              <a:rPr lang="en-US" b="1" dirty="0" smtClean="0"/>
              <a:t>(6.7%) </a:t>
            </a:r>
            <a:r>
              <a:rPr lang="en-US" dirty="0" smtClean="0"/>
              <a:t>was seen when </a:t>
            </a:r>
            <a:r>
              <a:rPr lang="en-US" u="sng" dirty="0" smtClean="0"/>
              <a:t>31–40</a:t>
            </a:r>
            <a:r>
              <a:rPr lang="en-US" dirty="0" smtClean="0"/>
              <a:t> patients were operated per year of study duration </a:t>
            </a:r>
            <a:r>
              <a:rPr lang="en-US" sz="2400" dirty="0" smtClean="0"/>
              <a:t>(r2=0.3; P=NS; albeit these data are from only two studies)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6315075"/>
            <a:ext cx="5086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40" y="0"/>
            <a:ext cx="8687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 disease and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</a:t>
            </a:r>
            <a:r>
              <a:rPr lang="en-US" dirty="0"/>
              <a:t>untreated, the death rate may </a:t>
            </a:r>
            <a:r>
              <a:rPr lang="en-US" dirty="0" smtClean="0"/>
              <a:t>approach 50</a:t>
            </a:r>
            <a:r>
              <a:rPr lang="en-US" dirty="0"/>
              <a:t>% at 5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standard </a:t>
            </a:r>
            <a:r>
              <a:rPr lang="en-US" dirty="0"/>
              <a:t>mortality ratio (SMR) </a:t>
            </a:r>
            <a:r>
              <a:rPr lang="en-US" dirty="0" smtClean="0"/>
              <a:t>of 2.5 </a:t>
            </a:r>
            <a:r>
              <a:rPr lang="en-US" dirty="0"/>
              <a:t>(95% confidence interval 1.4-4.2). </a:t>
            </a:r>
            <a:endParaRPr lang="en-US" dirty="0" smtClean="0"/>
          </a:p>
          <a:p>
            <a:r>
              <a:rPr lang="en-US" dirty="0" smtClean="0"/>
              <a:t>Mortality appears to </a:t>
            </a:r>
            <a:r>
              <a:rPr lang="en-US" dirty="0"/>
              <a:t>remain higher in patients with CD </a:t>
            </a:r>
            <a:r>
              <a:rPr lang="en-US" dirty="0" smtClean="0"/>
              <a:t>even </a:t>
            </a:r>
            <a:r>
              <a:rPr lang="en-US" dirty="0"/>
              <a:t>after </a:t>
            </a:r>
            <a:r>
              <a:rPr lang="en-US" dirty="0" smtClean="0"/>
              <a:t>initial biochemical </a:t>
            </a:r>
            <a:r>
              <a:rPr lang="en-US" dirty="0"/>
              <a:t>remission </a:t>
            </a:r>
            <a:endParaRPr lang="en-US" dirty="0" smtClean="0"/>
          </a:p>
          <a:p>
            <a:r>
              <a:rPr lang="en-US" dirty="0" err="1" smtClean="0"/>
              <a:t>Hypopituitarism</a:t>
            </a:r>
            <a:r>
              <a:rPr lang="en-US" dirty="0"/>
              <a:t>, </a:t>
            </a:r>
            <a:r>
              <a:rPr lang="en-US" dirty="0" smtClean="0"/>
              <a:t>including persistent </a:t>
            </a:r>
            <a:r>
              <a:rPr lang="en-US" dirty="0"/>
              <a:t>adrenal insufficiency (AI) after surgery, has </a:t>
            </a:r>
            <a:r>
              <a:rPr lang="en-US" dirty="0" smtClean="0"/>
              <a:t>also been </a:t>
            </a:r>
            <a:r>
              <a:rPr lang="en-US" dirty="0"/>
              <a:t>suggested to enhance the mortality </a:t>
            </a:r>
            <a:r>
              <a:rPr lang="en-US" dirty="0" smtClean="0"/>
              <a:t>risk.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Predict recurrence in remission by biochemical criteria </a:t>
            </a:r>
          </a:p>
          <a:p>
            <a:r>
              <a:rPr lang="en-US" sz="2200" dirty="0" smtClean="0"/>
              <a:t>no cut-off values seem predictive of which patients will experience recurrence, </a:t>
            </a:r>
          </a:p>
          <a:p>
            <a:r>
              <a:rPr lang="en-US" sz="2200" b="1" u="sng" dirty="0" smtClean="0">
                <a:solidFill>
                  <a:srgbClr val="00B050"/>
                </a:solidFill>
              </a:rPr>
              <a:t>lower postoperative serum cortisol levels are associated with a lower risk of recurrence. </a:t>
            </a:r>
          </a:p>
          <a:p>
            <a:r>
              <a:rPr lang="en-US" sz="2200" dirty="0" smtClean="0"/>
              <a:t>The addition of ACTH to cortisol measurements may increase the accuracy of remission assessments. </a:t>
            </a:r>
          </a:p>
          <a:p>
            <a:r>
              <a:rPr lang="en-US" sz="2200" dirty="0" smtClean="0"/>
              <a:t>Although an early postoperative plasma </a:t>
            </a:r>
            <a:r>
              <a:rPr lang="en-US" sz="2200" u="sng" dirty="0" smtClean="0"/>
              <a:t>ACTH level &lt;20 pg/</a:t>
            </a:r>
            <a:r>
              <a:rPr lang="en-US" sz="2200" u="sng" dirty="0" err="1" smtClean="0"/>
              <a:t>mL</a:t>
            </a:r>
            <a:r>
              <a:rPr lang="en-US" sz="2200" u="sng" dirty="0" smtClean="0"/>
              <a:t> </a:t>
            </a:r>
            <a:r>
              <a:rPr lang="en-US" sz="2200" dirty="0" smtClean="0"/>
              <a:t>has been suggested as an additional criteria predicting long-term remission ,this finding has not been noted in all studies.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Predict recurrence in remission by biochemical criteria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78594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64886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Diagnosing Recurrent Cushing Disease, </a:t>
            </a:r>
            <a:r>
              <a:rPr lang="en-US" b="1" i="1" dirty="0" err="1" smtClean="0"/>
              <a:t>Endocr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Pract</a:t>
            </a:r>
            <a:r>
              <a:rPr lang="en-US" b="1" i="1" dirty="0" smtClean="0"/>
              <a:t>. 2016;22(No. 12) 1437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2514600"/>
            <a:ext cx="2057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4800600"/>
            <a:ext cx="152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52600" y="4572000"/>
            <a:ext cx="5715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4267200"/>
            <a:ext cx="2667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3048000"/>
            <a:ext cx="1447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2209800"/>
            <a:ext cx="152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876800"/>
            <a:ext cx="3676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286000" y="1219200"/>
            <a:ext cx="4724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 retrospective analysis based on the case records of 230 patients with CS</a:t>
            </a:r>
          </a:p>
          <a:p>
            <a:r>
              <a:rPr lang="en-US" sz="1800" u="sng" dirty="0" smtClean="0"/>
              <a:t>1983–2014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mean follow-up time was </a:t>
            </a:r>
            <a:r>
              <a:rPr lang="en-US" sz="1800" u="sng" dirty="0" smtClean="0"/>
              <a:t>8 years</a:t>
            </a:r>
          </a:p>
          <a:p>
            <a:r>
              <a:rPr lang="en-US" sz="1800" dirty="0" smtClean="0"/>
              <a:t>included </a:t>
            </a:r>
            <a:r>
              <a:rPr lang="en-US" sz="1800" u="sng" dirty="0" smtClean="0"/>
              <a:t>91 patients </a:t>
            </a:r>
            <a:r>
              <a:rPr lang="en-US" sz="1800" dirty="0" smtClean="0"/>
              <a:t>of the three subtypes of CS undergoing curative intended surgery</a:t>
            </a:r>
          </a:p>
          <a:p>
            <a:endParaRPr lang="en-US" sz="1800" dirty="0" smtClean="0"/>
          </a:p>
          <a:p>
            <a:r>
              <a:rPr lang="en-US" sz="1800" b="1" dirty="0" smtClean="0"/>
              <a:t>Results:</a:t>
            </a:r>
            <a:r>
              <a:rPr lang="en-US" sz="1800" dirty="0" smtClean="0"/>
              <a:t> The probability of recovering adrenal function within a </a:t>
            </a:r>
            <a:r>
              <a:rPr lang="en-US" sz="1800" u="sng" dirty="0" smtClean="0"/>
              <a:t>5 years </a:t>
            </a:r>
            <a:r>
              <a:rPr lang="en-US" sz="1800" dirty="0" smtClean="0"/>
              <a:t>follow up (</a:t>
            </a:r>
            <a:r>
              <a:rPr lang="en-US" sz="1800" i="1" dirty="0" smtClean="0"/>
              <a:t>P = .001) :</a:t>
            </a:r>
          </a:p>
          <a:p>
            <a:pPr lvl="1"/>
            <a:r>
              <a:rPr lang="en-US" sz="1600" i="1" dirty="0" smtClean="0"/>
              <a:t> 82% in ectopic CS, </a:t>
            </a:r>
          </a:p>
          <a:p>
            <a:pPr lvl="1"/>
            <a:r>
              <a:rPr lang="en-US" sz="1600" i="1" dirty="0" smtClean="0"/>
              <a:t>58% in CD </a:t>
            </a:r>
          </a:p>
          <a:p>
            <a:pPr lvl="1"/>
            <a:r>
              <a:rPr lang="en-US" sz="1600" i="1" dirty="0" smtClean="0"/>
              <a:t>38% in adrenal CS.</a:t>
            </a:r>
          </a:p>
          <a:p>
            <a:r>
              <a:rPr lang="en-US" sz="1800" dirty="0" smtClean="0"/>
              <a:t>median time to recovery (</a:t>
            </a:r>
            <a:r>
              <a:rPr lang="en-US" sz="1800" i="1" dirty="0" smtClean="0"/>
              <a:t>P = .002) </a:t>
            </a:r>
            <a:r>
              <a:rPr lang="en-US" sz="1800" i="1" dirty="0" smtClean="0"/>
              <a:t>:</a:t>
            </a:r>
            <a:endParaRPr lang="en-US" sz="1800" dirty="0" smtClean="0"/>
          </a:p>
          <a:p>
            <a:pPr lvl="1"/>
            <a:r>
              <a:rPr lang="en-US" sz="1600" dirty="0" smtClean="0"/>
              <a:t>0.6 years (</a:t>
            </a:r>
            <a:r>
              <a:rPr lang="en-US" sz="1600" dirty="0" err="1" smtClean="0"/>
              <a:t>interquartile</a:t>
            </a:r>
            <a:r>
              <a:rPr lang="en-US" sz="1600" dirty="0" smtClean="0"/>
              <a:t> range [IQR], 0.03–1.1 y) in ectopic CS </a:t>
            </a:r>
          </a:p>
          <a:p>
            <a:pPr lvl="1"/>
            <a:r>
              <a:rPr lang="en-US" sz="1600" dirty="0" smtClean="0"/>
              <a:t>1.4 years (IQR, 0.9 –3.4 y) in CD </a:t>
            </a:r>
          </a:p>
          <a:p>
            <a:pPr lvl="1"/>
            <a:r>
              <a:rPr lang="en-US" sz="1600" dirty="0" smtClean="0"/>
              <a:t>2.5 years (IQR, 1.6 –5.4 y) in adrenal CS</a:t>
            </a:r>
          </a:p>
          <a:p>
            <a:r>
              <a:rPr lang="en-US" sz="1800" dirty="0" smtClean="0"/>
              <a:t>probability </a:t>
            </a:r>
            <a:r>
              <a:rPr lang="en-US" sz="1800" dirty="0" smtClean="0"/>
              <a:t>of recovery was associated with younger age (hazard ratio, 0.896; 95% confidence interval, 0.822–0.976; </a:t>
            </a:r>
            <a:r>
              <a:rPr lang="en-US" sz="1800" i="1" dirty="0" smtClean="0"/>
              <a:t>P  .012), </a:t>
            </a:r>
          </a:p>
          <a:p>
            <a:r>
              <a:rPr lang="en-US" sz="1800" i="1" dirty="0" smtClean="0"/>
              <a:t>independently of sex, body mass </a:t>
            </a:r>
            <a:r>
              <a:rPr lang="en-US" sz="1800" dirty="0" smtClean="0"/>
              <a:t>index, duration of symptoms, and basal ACTH and cortisol levels. 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29000" y="19812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685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time needed to achieve HPA axis recovery </a:t>
            </a:r>
            <a:r>
              <a:rPr lang="en-US" dirty="0" smtClean="0"/>
              <a:t>was </a:t>
            </a:r>
            <a:r>
              <a:rPr lang="en-US" b="1" dirty="0" smtClean="0"/>
              <a:t>the only significant predictor of recurrence, </a:t>
            </a:r>
          </a:p>
          <a:p>
            <a:endParaRPr lang="en-US" b="1" dirty="0" smtClean="0"/>
          </a:p>
          <a:p>
            <a:r>
              <a:rPr lang="en-US" dirty="0" smtClean="0"/>
              <a:t>with patients who had a protracted course of secondary AI following pituitary surgery being less likely to develop CD recurrence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Cushing disease and mortality</a:t>
            </a:r>
          </a:p>
          <a:p>
            <a:r>
              <a:rPr lang="en-US" dirty="0" smtClean="0"/>
              <a:t>defining </a:t>
            </a:r>
            <a:r>
              <a:rPr lang="en-US" dirty="0" smtClean="0"/>
              <a:t>and rate of remission after </a:t>
            </a:r>
            <a:r>
              <a:rPr lang="en-US" dirty="0" smtClean="0"/>
              <a:t>surgery,</a:t>
            </a:r>
          </a:p>
          <a:p>
            <a:r>
              <a:rPr lang="en-US" dirty="0" smtClean="0"/>
              <a:t>Rate </a:t>
            </a:r>
            <a:r>
              <a:rPr lang="en-US" dirty="0" smtClean="0"/>
              <a:t>of recurrent CD after surgery and dependant factors</a:t>
            </a:r>
          </a:p>
          <a:p>
            <a:r>
              <a:rPr lang="en-US" dirty="0" smtClean="0"/>
              <a:t>challenges in </a:t>
            </a:r>
            <a:r>
              <a:rPr lang="en-US" dirty="0" smtClean="0"/>
              <a:t>diagnosing early recurrent </a:t>
            </a:r>
            <a:r>
              <a:rPr lang="en-US" dirty="0" err="1"/>
              <a:t>hypercortisolemia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evaluate </a:t>
            </a:r>
            <a:r>
              <a:rPr lang="en-US" dirty="0"/>
              <a:t>a patient with CD recurrence as well as the </a:t>
            </a:r>
            <a:r>
              <a:rPr lang="en-US" dirty="0" smtClean="0"/>
              <a:t>risk benefit ratio </a:t>
            </a:r>
            <a:r>
              <a:rPr lang="en-US" dirty="0"/>
              <a:t>of </a:t>
            </a:r>
            <a:r>
              <a:rPr lang="en-US" dirty="0" smtClean="0"/>
              <a:t>repeat surgery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3886200"/>
            <a:ext cx="7543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DIAGNOSIS OF RECURRENCE OF 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definition of recurrence of CD is not well established and varies significantly among studies.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Twenty-Four Hours Urinary Free Cortisol</a:t>
            </a:r>
          </a:p>
          <a:p>
            <a:r>
              <a:rPr lang="en-US" dirty="0" smtClean="0"/>
              <a:t>Urinary </a:t>
            </a:r>
            <a:r>
              <a:rPr lang="en-US" dirty="0" smtClean="0"/>
              <a:t>free cortisol (UFC) test becomes abnormal </a:t>
            </a:r>
            <a:r>
              <a:rPr lang="en-US" u="sng" dirty="0" smtClean="0"/>
              <a:t>relatively late </a:t>
            </a:r>
            <a:r>
              <a:rPr lang="en-US" dirty="0" smtClean="0"/>
              <a:t>in </a:t>
            </a:r>
            <a:r>
              <a:rPr lang="en-US" dirty="0" smtClean="0"/>
              <a:t>the course of CD recurrence </a:t>
            </a:r>
          </a:p>
          <a:p>
            <a:r>
              <a:rPr lang="en-US" dirty="0" smtClean="0"/>
              <a:t>Both the reliability and reproducibility of UFC are very important.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676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876800"/>
            <a:ext cx="1905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Late Night Salivary Cortisol</a:t>
            </a:r>
          </a:p>
          <a:p>
            <a:r>
              <a:rPr lang="en-US" dirty="0" smtClean="0"/>
              <a:t>LNSC </a:t>
            </a:r>
            <a:r>
              <a:rPr lang="en-US" dirty="0" smtClean="0"/>
              <a:t>seems to </a:t>
            </a:r>
            <a:r>
              <a:rPr lang="en-US" dirty="0" smtClean="0"/>
              <a:t>be the </a:t>
            </a:r>
            <a:r>
              <a:rPr lang="en-US" dirty="0" smtClean="0"/>
              <a:t>best early predictor of </a:t>
            </a:r>
            <a:r>
              <a:rPr lang="en-US" dirty="0" smtClean="0"/>
              <a:t>recurrence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 smtClean="0"/>
              <a:t>was major within-patient variability of LNSC from day to day and that </a:t>
            </a:r>
            <a:r>
              <a:rPr lang="en-US" u="sng" dirty="0" smtClean="0"/>
              <a:t>the best screening strategies for recurrence required 3 or 4 samplings.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229600" cy="35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4152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51054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 </a:t>
            </a:r>
            <a:r>
              <a:rPr lang="en-US" u="sng" dirty="0" smtClean="0"/>
              <a:t> 164 </a:t>
            </a:r>
            <a:r>
              <a:rPr lang="en-US" u="sng" dirty="0" smtClean="0"/>
              <a:t>CD patients</a:t>
            </a:r>
            <a:r>
              <a:rPr lang="en-US" dirty="0" smtClean="0"/>
              <a:t>  who were in biochemical remission following TSS </a:t>
            </a:r>
          </a:p>
          <a:p>
            <a:r>
              <a:rPr lang="en-US" dirty="0" smtClean="0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 at </a:t>
            </a:r>
            <a:r>
              <a:rPr lang="en-US" dirty="0" smtClean="0"/>
              <a:t>a median follow up of </a:t>
            </a:r>
            <a:r>
              <a:rPr lang="en-US" u="sng" dirty="0" smtClean="0"/>
              <a:t>53.5 </a:t>
            </a:r>
            <a:r>
              <a:rPr lang="en-US" u="sng" dirty="0" smtClean="0"/>
              <a:t>months</a:t>
            </a:r>
          </a:p>
          <a:p>
            <a:pPr>
              <a:buFont typeface="Wingdings" pitchFamily="2" charset="2"/>
              <a:buChar char="Ø"/>
            </a:pP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LNSC </a:t>
            </a:r>
            <a:r>
              <a:rPr lang="en-US" sz="2000" dirty="0" smtClean="0"/>
              <a:t>at a </a:t>
            </a:r>
            <a:r>
              <a:rPr lang="en-US" sz="2000" b="1" dirty="0" smtClean="0"/>
              <a:t>cutoff of 7.4 </a:t>
            </a:r>
            <a:r>
              <a:rPr lang="en-US" sz="2000" b="1" dirty="0" err="1" smtClean="0"/>
              <a:t>nmol</a:t>
            </a:r>
            <a:r>
              <a:rPr lang="en-US" sz="2000" b="1" dirty="0" smtClean="0"/>
              <a:t>/L </a:t>
            </a:r>
            <a:r>
              <a:rPr lang="en-US" sz="2000" dirty="0" smtClean="0"/>
              <a:t>(higher than the upper limit of normal [ULN] for that assay; 4.3 </a:t>
            </a:r>
            <a:r>
              <a:rPr lang="en-US" sz="2000" dirty="0" err="1" smtClean="0"/>
              <a:t>nmol</a:t>
            </a:r>
            <a:r>
              <a:rPr lang="en-US" sz="2000" dirty="0" smtClean="0"/>
              <a:t>/L) was linked to recurrence</a:t>
            </a:r>
            <a:r>
              <a:rPr lang="en-US" sz="2000" dirty="0" smtClean="0"/>
              <a:t>.</a:t>
            </a:r>
            <a:r>
              <a:rPr lang="en-US" sz="2000" dirty="0" smtClean="0"/>
              <a:t> (</a:t>
            </a:r>
            <a:r>
              <a:rPr lang="en-US" sz="2000" dirty="0" smtClean="0"/>
              <a:t>AUC=0.87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Recurrence </a:t>
            </a:r>
            <a:r>
              <a:rPr lang="en-US" sz="2000" dirty="0" smtClean="0"/>
              <a:t>was established by </a:t>
            </a:r>
            <a:r>
              <a:rPr lang="en-US" sz="2000" dirty="0" smtClean="0">
                <a:solidFill>
                  <a:srgbClr val="0070C0"/>
                </a:solidFill>
              </a:rPr>
              <a:t>LNSC </a:t>
            </a:r>
            <a:r>
              <a:rPr lang="en-US" sz="2000" dirty="0" smtClean="0"/>
              <a:t>(</a:t>
            </a:r>
            <a:r>
              <a:rPr lang="en-US" sz="2000" b="1" u="sng" dirty="0" smtClean="0"/>
              <a:t>75% sensitivity </a:t>
            </a:r>
            <a:r>
              <a:rPr lang="en-US" sz="2000" dirty="0" smtClean="0"/>
              <a:t>and </a:t>
            </a:r>
            <a:r>
              <a:rPr lang="en-US" sz="2000" b="1" u="sng" dirty="0" smtClean="0"/>
              <a:t>95% specificity</a:t>
            </a:r>
            <a:r>
              <a:rPr lang="en-US" sz="2000" dirty="0" smtClean="0"/>
              <a:t>) and a </a:t>
            </a:r>
            <a:r>
              <a:rPr lang="en-US" sz="2000" dirty="0" smtClean="0">
                <a:solidFill>
                  <a:srgbClr val="0070C0"/>
                </a:solidFill>
              </a:rPr>
              <a:t>24-hour UFC </a:t>
            </a:r>
            <a:r>
              <a:rPr lang="en-US" sz="2000" dirty="0" smtClean="0"/>
              <a:t>1.6-fold above normal (</a:t>
            </a:r>
            <a:r>
              <a:rPr lang="en-US" sz="2000" u="sng" dirty="0" smtClean="0"/>
              <a:t>68% sensitivity </a:t>
            </a:r>
            <a:r>
              <a:rPr lang="en-US" sz="2000" dirty="0" smtClean="0"/>
              <a:t>and </a:t>
            </a:r>
            <a:r>
              <a:rPr lang="en-US" sz="2000" u="sng" dirty="0" smtClean="0"/>
              <a:t>100% specificity</a:t>
            </a:r>
            <a:r>
              <a:rPr lang="en-US" sz="2000" dirty="0" smtClean="0"/>
              <a:t>, respectively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dirty="0" smtClean="0"/>
              <a:t>Recurrence was considered definite if confirmed surgically or prompted radiotherapy</a:t>
            </a:r>
            <a:r>
              <a:rPr lang="en-US" sz="1600" dirty="0" smtClean="0"/>
              <a:t>.)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 smtClean="0"/>
              <a:t>, LNSC in the first 3 postoperative months did not predict recurrence.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Salivary cortisol measured by </a:t>
            </a:r>
            <a:r>
              <a:rPr lang="en-US" sz="2000" u="sng" dirty="0" err="1" smtClean="0"/>
              <a:t>immuno</a:t>
            </a:r>
            <a:r>
              <a:rPr lang="en-US" sz="2000" u="sng" dirty="0" smtClean="0"/>
              <a:t>-assay</a:t>
            </a:r>
            <a:r>
              <a:rPr lang="en-US" sz="2000" dirty="0" smtClean="0"/>
              <a:t> might be better diagnostically than LC-MS.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However, LC-MS is better in identifying </a:t>
            </a:r>
            <a:r>
              <a:rPr lang="en-US" sz="2000" u="sng" dirty="0" smtClean="0"/>
              <a:t>samples contaminated </a:t>
            </a:r>
            <a:r>
              <a:rPr lang="en-US" sz="2000" dirty="0" smtClean="0"/>
              <a:t>with dermal preparations of </a:t>
            </a:r>
            <a:r>
              <a:rPr lang="en-US" sz="2000" dirty="0" smtClean="0"/>
              <a:t>hydrocortisone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Age</a:t>
            </a:r>
            <a:r>
              <a:rPr lang="en-US" sz="2000" dirty="0" smtClean="0"/>
              <a:t>, sex, sampling time, smoking, and metabolic syndrome are all known factors that can affect salivary cortisol rhythm.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Overnight or Low-Dose </a:t>
            </a:r>
            <a:r>
              <a:rPr lang="en-US" b="1" dirty="0" err="1" smtClean="0"/>
              <a:t>Dexamethasone</a:t>
            </a:r>
            <a:r>
              <a:rPr lang="en-US" b="1" dirty="0" smtClean="0"/>
              <a:t> Suppression Test </a:t>
            </a:r>
          </a:p>
          <a:p>
            <a:r>
              <a:rPr lang="en-US" dirty="0" smtClean="0"/>
              <a:t>The diagnostic accuracy appears to be good for both tests, but the </a:t>
            </a:r>
            <a:r>
              <a:rPr lang="en-US" u="sng" dirty="0" smtClean="0"/>
              <a:t>2-day low dose had slightly less diagnostic accuracy </a:t>
            </a:r>
            <a:r>
              <a:rPr lang="en-US" dirty="0" smtClean="0"/>
              <a:t>than the overnight test.</a:t>
            </a:r>
          </a:p>
          <a:p>
            <a:r>
              <a:rPr lang="en-US" dirty="0" smtClean="0"/>
              <a:t>A serum cortisol </a:t>
            </a:r>
            <a:r>
              <a:rPr lang="en-US" u="sng" dirty="0" smtClean="0">
                <a:solidFill>
                  <a:srgbClr val="0070C0"/>
                </a:solidFill>
              </a:rPr>
              <a:t>&lt;1.8 mg/</a:t>
            </a:r>
            <a:r>
              <a:rPr lang="en-US" u="sng" dirty="0" err="1" smtClean="0">
                <a:solidFill>
                  <a:srgbClr val="0070C0"/>
                </a:solidFill>
              </a:rPr>
              <a:t>dL</a:t>
            </a:r>
            <a:r>
              <a:rPr lang="en-US" u="sng" dirty="0" smtClean="0">
                <a:solidFill>
                  <a:srgbClr val="0070C0"/>
                </a:solidFill>
              </a:rPr>
              <a:t> (50 </a:t>
            </a:r>
            <a:r>
              <a:rPr lang="en-US" u="sng" dirty="0" err="1" smtClean="0">
                <a:solidFill>
                  <a:srgbClr val="0070C0"/>
                </a:solidFill>
              </a:rPr>
              <a:t>nmol</a:t>
            </a:r>
            <a:r>
              <a:rPr lang="en-US" u="sng" dirty="0" smtClean="0">
                <a:solidFill>
                  <a:srgbClr val="0070C0"/>
                </a:solidFill>
              </a:rPr>
              <a:t>/L)</a:t>
            </a:r>
            <a:r>
              <a:rPr lang="en-US" dirty="0" smtClean="0"/>
              <a:t> is now considered to be a normal response to the ODST; this is a more stringent cut-off than the previous value of 5 mg/</a:t>
            </a:r>
            <a:r>
              <a:rPr lang="en-US" dirty="0" err="1" smtClean="0"/>
              <a:t>dL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148829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7093254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CRH Stimulation Test</a:t>
            </a:r>
          </a:p>
          <a:p>
            <a:r>
              <a:rPr lang="en-US" sz="2800" dirty="0" smtClean="0"/>
              <a:t>It has been suggested that a CRH stimulation test in the postoperative period </a:t>
            </a:r>
            <a:r>
              <a:rPr lang="en-US" sz="2800" u="sng" dirty="0" smtClean="0"/>
              <a:t>might help predict recurrence.</a:t>
            </a:r>
          </a:p>
          <a:p>
            <a:r>
              <a:rPr lang="en-US" sz="2800" dirty="0" smtClean="0"/>
              <a:t>However, despite the presence of higher average  values of CRH-stimulated cortisol and ACTH in patients who recurred compared to those in remission, no basal or stimulated ACTH or cortisol cut-off value predicted all cases of </a:t>
            </a:r>
            <a:r>
              <a:rPr lang="en-US" sz="2800" dirty="0" smtClean="0"/>
              <a:t>recurrence.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Desmopressin</a:t>
            </a:r>
            <a:r>
              <a:rPr lang="en-US" sz="2800" b="1" dirty="0" smtClean="0"/>
              <a:t> Stimulation Test</a:t>
            </a:r>
          </a:p>
          <a:p>
            <a:r>
              <a:rPr lang="en-US" sz="2800" dirty="0" smtClean="0"/>
              <a:t>both </a:t>
            </a:r>
            <a:r>
              <a:rPr lang="en-US" sz="2800" dirty="0" smtClean="0"/>
              <a:t>to differentiate CD from pseudo Cushing syndrome and to detect recurrences.</a:t>
            </a:r>
          </a:p>
          <a:p>
            <a:r>
              <a:rPr lang="en-US" sz="2800" dirty="0" smtClean="0"/>
              <a:t>a </a:t>
            </a:r>
            <a:r>
              <a:rPr lang="en-US" sz="2800" dirty="0" smtClean="0"/>
              <a:t>persistent postoperative ACTH and cortisol response to </a:t>
            </a:r>
            <a:r>
              <a:rPr lang="en-US" sz="2800" dirty="0" err="1" smtClean="0"/>
              <a:t>desmopressin</a:t>
            </a:r>
            <a:r>
              <a:rPr lang="en-US" sz="2800" dirty="0" smtClean="0"/>
              <a:t> in the </a:t>
            </a:r>
            <a:r>
              <a:rPr lang="en-US" sz="2800" u="sng" dirty="0" smtClean="0"/>
              <a:t>first week after surgical treatment </a:t>
            </a:r>
            <a:r>
              <a:rPr lang="en-US" sz="2800" dirty="0" smtClean="0"/>
              <a:t>increases the probability of CD recurrence.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Coupled </a:t>
            </a:r>
            <a:r>
              <a:rPr lang="en-US" sz="2800" b="1" i="1" dirty="0" err="1" smtClean="0"/>
              <a:t>Dexamethasone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Desmopressin</a:t>
            </a:r>
            <a:r>
              <a:rPr lang="en-US" sz="2800" b="1" i="1" dirty="0" smtClean="0"/>
              <a:t> Test (CDDT)</a:t>
            </a:r>
          </a:p>
          <a:p>
            <a:r>
              <a:rPr lang="en-US" sz="2800" dirty="0" smtClean="0"/>
              <a:t>a possible confirmatory role in detecting patients at risk of recurrence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Combined LDDST/CRH Testing</a:t>
            </a:r>
          </a:p>
          <a:p>
            <a:r>
              <a:rPr lang="en-US" sz="2800" dirty="0" smtClean="0"/>
              <a:t>This test is performed on an outpatient basis; after LDDST, CRH is administered intravenously 2 hours after the last </a:t>
            </a:r>
            <a:r>
              <a:rPr lang="en-US" sz="2800" dirty="0" err="1" smtClean="0"/>
              <a:t>dexamethasone</a:t>
            </a:r>
            <a:r>
              <a:rPr lang="en-US" sz="2800" dirty="0" smtClean="0"/>
              <a:t> dose.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 smtClean="0"/>
              <a:t>test may be useful in ruling out CD in patients who present with indeterminate results after </a:t>
            </a:r>
            <a:r>
              <a:rPr lang="en-US" sz="2800" u="sng" dirty="0" smtClean="0"/>
              <a:t>screening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It </a:t>
            </a:r>
            <a:r>
              <a:rPr lang="en-US" sz="2800" dirty="0" smtClean="0"/>
              <a:t>has been also studied in few patients to evaluate </a:t>
            </a:r>
            <a:r>
              <a:rPr lang="en-US" sz="2800" u="sng" dirty="0" smtClean="0"/>
              <a:t>remission and/or recurrence</a:t>
            </a:r>
            <a:r>
              <a:rPr lang="en-US" sz="2800" dirty="0" smtClean="0"/>
              <a:t>, but its role in such patients needs to be determined.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1975 to </a:t>
            </a:r>
            <a:r>
              <a:rPr lang="en-US" dirty="0" smtClean="0"/>
              <a:t>2014 </a:t>
            </a:r>
          </a:p>
          <a:p>
            <a:r>
              <a:rPr lang="en-US" b="1" dirty="0" smtClean="0"/>
              <a:t>Eight</a:t>
            </a:r>
            <a:r>
              <a:rPr lang="en-US" dirty="0" smtClean="0"/>
              <a:t> cohort studies </a:t>
            </a:r>
          </a:p>
          <a:p>
            <a:r>
              <a:rPr lang="en-US" b="1" dirty="0" smtClean="0"/>
              <a:t>766 patients </a:t>
            </a:r>
            <a:r>
              <a:rPr lang="en-US" dirty="0" smtClean="0"/>
              <a:t>were included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test ?</a:t>
            </a:r>
            <a:br>
              <a:rPr lang="en-US" dirty="0" smtClean="0"/>
            </a:br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BIOCHEMICAL TESTING AFTER TSS:</a:t>
            </a:r>
            <a:br>
              <a:rPr lang="en-US" sz="2800" b="1" dirty="0" smtClean="0"/>
            </a:br>
            <a:r>
              <a:rPr lang="en-US" sz="2000" b="1" dirty="0" smtClean="0"/>
              <a:t>SEQUENCE AND TIMELINE OF TESTING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choice of which test </a:t>
            </a:r>
            <a:r>
              <a:rPr lang="en-US" dirty="0" smtClean="0"/>
              <a:t>to perform </a:t>
            </a:r>
            <a:r>
              <a:rPr lang="en-US" dirty="0" smtClean="0"/>
              <a:t>first </a:t>
            </a:r>
            <a:r>
              <a:rPr lang="en-US" u="sng" dirty="0" smtClean="0"/>
              <a:t>depends on individual patient </a:t>
            </a:r>
            <a:r>
              <a:rPr lang="en-US" u="sng" dirty="0" smtClean="0"/>
              <a:t>characteristics and </a:t>
            </a:r>
            <a:r>
              <a:rPr lang="en-US" u="sng" dirty="0" smtClean="0"/>
              <a:t>the pitfalls of each test </a:t>
            </a:r>
            <a:r>
              <a:rPr lang="en-US" dirty="0" smtClean="0"/>
              <a:t>; most patients require multiple tests to confirm recurrence.</a:t>
            </a:r>
          </a:p>
          <a:p>
            <a:r>
              <a:rPr lang="en-US" dirty="0" smtClean="0"/>
              <a:t>Salivary cortisol is the preferred initial test, and more than 2 to 3 samples are recommended. </a:t>
            </a:r>
          </a:p>
          <a:p>
            <a:endParaRPr lang="en-US" dirty="0" smtClean="0"/>
          </a:p>
          <a:p>
            <a:r>
              <a:rPr lang="en-US" dirty="0" smtClean="0"/>
              <a:t>The timeline for repeat testing also varies based on clinical circumstances. All patients will require lifelong </a:t>
            </a:r>
            <a:r>
              <a:rPr lang="en-US" b="1" dirty="0" smtClean="0"/>
              <a:t>annual</a:t>
            </a:r>
            <a:r>
              <a:rPr lang="en-US" dirty="0" smtClean="0"/>
              <a:t> evaluations.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Work-Up of Recurrent </a:t>
            </a:r>
            <a:r>
              <a:rPr lang="en-US" sz="2400" b="1" dirty="0" err="1" smtClean="0"/>
              <a:t>Hypercortisolemia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in Patients in Remission After TSS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90650"/>
            <a:ext cx="643793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Cushing disease and mortality</a:t>
            </a:r>
          </a:p>
          <a:p>
            <a:r>
              <a:rPr lang="en-US" dirty="0" smtClean="0"/>
              <a:t>defining </a:t>
            </a:r>
            <a:r>
              <a:rPr lang="en-US" dirty="0" smtClean="0"/>
              <a:t>and rate of remission after </a:t>
            </a:r>
            <a:r>
              <a:rPr lang="en-US" dirty="0" smtClean="0"/>
              <a:t>surgery,</a:t>
            </a:r>
          </a:p>
          <a:p>
            <a:r>
              <a:rPr lang="en-US" dirty="0" smtClean="0"/>
              <a:t>Rate </a:t>
            </a:r>
            <a:r>
              <a:rPr lang="en-US" dirty="0" smtClean="0"/>
              <a:t>of recurrent CD after surgery and dependant factors</a:t>
            </a:r>
          </a:p>
          <a:p>
            <a:r>
              <a:rPr lang="en-US" dirty="0" smtClean="0"/>
              <a:t>challenges </a:t>
            </a:r>
            <a:r>
              <a:rPr lang="en-US" dirty="0" smtClean="0"/>
              <a:t>in diagnosing early recurrent </a:t>
            </a:r>
            <a:r>
              <a:rPr lang="en-US" dirty="0" err="1"/>
              <a:t>hypercortisolemia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evaluate </a:t>
            </a:r>
            <a:r>
              <a:rPr lang="en-US" dirty="0"/>
              <a:t>a patient with CD recurrence as well as the </a:t>
            </a:r>
            <a:r>
              <a:rPr lang="en-US" dirty="0" smtClean="0"/>
              <a:t>risk benefit ratio </a:t>
            </a:r>
            <a:r>
              <a:rPr lang="en-US" dirty="0"/>
              <a:t>of </a:t>
            </a:r>
            <a:r>
              <a:rPr lang="en-US" dirty="0" smtClean="0"/>
              <a:t>repeat surgery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4953000"/>
            <a:ext cx="7772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Repeat pituitary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Several options in </a:t>
            </a:r>
            <a:r>
              <a:rPr lang="en-US" dirty="0" err="1" smtClean="0"/>
              <a:t>persistant</a:t>
            </a:r>
            <a:r>
              <a:rPr lang="en-US" dirty="0" smtClean="0"/>
              <a:t> CD or recurrence:</a:t>
            </a:r>
          </a:p>
          <a:p>
            <a:r>
              <a:rPr lang="en-US" b="1" dirty="0" smtClean="0"/>
              <a:t>Repeat </a:t>
            </a:r>
            <a:r>
              <a:rPr lang="en-US" b="1" dirty="0" smtClean="0"/>
              <a:t>TSS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dirty="0" smtClean="0"/>
              <a:t>immediate postoperative period</a:t>
            </a:r>
            <a:r>
              <a:rPr lang="en-US" dirty="0" smtClean="0"/>
              <a:t>, </a:t>
            </a:r>
            <a:r>
              <a:rPr lang="en-US" dirty="0" smtClean="0"/>
              <a:t>if 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pituitary tumor is </a:t>
            </a:r>
            <a:r>
              <a:rPr lang="en-US" dirty="0" smtClean="0"/>
              <a:t>visualized at </a:t>
            </a:r>
            <a:r>
              <a:rPr lang="en-US" dirty="0" smtClean="0"/>
              <a:t>preoperative imaging before the initial </a:t>
            </a:r>
            <a:r>
              <a:rPr lang="en-US" dirty="0" smtClean="0"/>
              <a:t>pituitary surgery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tumor was found </a:t>
            </a:r>
            <a:r>
              <a:rPr lang="en-US" dirty="0" err="1" smtClean="0"/>
              <a:t>intraoperatively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corticotroph</a:t>
            </a:r>
            <a:r>
              <a:rPr lang="en-US" dirty="0" smtClean="0"/>
              <a:t> lesion was documented in the </a:t>
            </a:r>
            <a:r>
              <a:rPr lang="en-US" dirty="0" smtClean="0"/>
              <a:t>removed pituitary </a:t>
            </a:r>
            <a:r>
              <a:rPr lang="en-US" dirty="0" smtClean="0"/>
              <a:t>tissue after the initial pituitary </a:t>
            </a:r>
            <a:r>
              <a:rPr lang="en-US" dirty="0" smtClean="0"/>
              <a:t>surgery</a:t>
            </a:r>
          </a:p>
          <a:p>
            <a:r>
              <a:rPr lang="en-US" b="1" dirty="0" smtClean="0"/>
              <a:t>IPSS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sz="3000" dirty="0" smtClean="0"/>
              <a:t>If : no </a:t>
            </a:r>
            <a:r>
              <a:rPr lang="en-US" sz="3000" dirty="0" smtClean="0"/>
              <a:t>tumor is detected during initial </a:t>
            </a:r>
            <a:r>
              <a:rPr lang="en-US" sz="3000" dirty="0" smtClean="0"/>
              <a:t>surgery or </a:t>
            </a:r>
            <a:r>
              <a:rPr lang="en-US" sz="3000" dirty="0" smtClean="0"/>
              <a:t>findings on preoperative imaging are </a:t>
            </a:r>
            <a:endParaRPr lang="en-US" sz="3000" dirty="0" smtClean="0"/>
          </a:p>
          <a:p>
            <a:pPr lvl="2"/>
            <a:r>
              <a:rPr lang="en-US" dirty="0" smtClean="0"/>
              <a:t>is </a:t>
            </a:r>
            <a:r>
              <a:rPr lang="en-US" dirty="0" smtClean="0"/>
              <a:t>only </a:t>
            </a:r>
            <a:r>
              <a:rPr lang="en-US" u="sng" dirty="0" smtClean="0"/>
              <a:t>50%</a:t>
            </a:r>
            <a:r>
              <a:rPr lang="en-US" dirty="0" smtClean="0"/>
              <a:t> accurate in </a:t>
            </a:r>
            <a:r>
              <a:rPr lang="en-US" dirty="0" smtClean="0"/>
              <a:t>predicting </a:t>
            </a:r>
            <a:r>
              <a:rPr lang="en-US" u="sng" dirty="0" smtClean="0"/>
              <a:t>tumor </a:t>
            </a:r>
            <a:r>
              <a:rPr lang="en-US" u="sng" dirty="0" smtClean="0"/>
              <a:t>laterality </a:t>
            </a:r>
            <a:r>
              <a:rPr lang="en-US" dirty="0" smtClean="0"/>
              <a:t>during repeated TSS, because the </a:t>
            </a:r>
            <a:r>
              <a:rPr lang="en-US" dirty="0" smtClean="0"/>
              <a:t>venous drainage </a:t>
            </a:r>
            <a:r>
              <a:rPr lang="en-US" dirty="0" smtClean="0"/>
              <a:t>of the gland changes position during the </a:t>
            </a:r>
            <a:r>
              <a:rPr lang="en-US" dirty="0" smtClean="0"/>
              <a:t>initial surgery</a:t>
            </a:r>
            <a:r>
              <a:rPr lang="en-US" dirty="0" smtClean="0"/>
              <a:t>, causing false-positive results, or the drainage </a:t>
            </a:r>
            <a:r>
              <a:rPr lang="en-US" dirty="0" smtClean="0"/>
              <a:t>becomes impeded</a:t>
            </a:r>
            <a:r>
              <a:rPr lang="en-US" dirty="0" smtClean="0"/>
              <a:t>, causing false-negative results</a:t>
            </a:r>
            <a:endParaRPr lang="en-US" dirty="0"/>
          </a:p>
        </p:txBody>
      </p:sp>
      <p:pic>
        <p:nvPicPr>
          <p:cNvPr id="4098" name="Picture 2" descr="http://tse1.mm.bing.net/th?&amp;id=OIP.Mf45f1e8f3529f07793687b771f063056o0&amp;w=299&amp;h=263&amp;c=0&amp;pid=1.9&amp;rs=0&amp;p=0&amp;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800600"/>
            <a:ext cx="346521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Repeat pituitary </a:t>
            </a:r>
            <a:r>
              <a:rPr lang="en-US" b="1" dirty="0" smtClean="0"/>
              <a:t>surgery…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Repeat pituitary surgery 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pPr lvl="1"/>
            <a:r>
              <a:rPr lang="en-US" dirty="0" smtClean="0"/>
              <a:t>early (within 2months)</a:t>
            </a:r>
          </a:p>
          <a:p>
            <a:pPr lvl="1"/>
            <a:r>
              <a:rPr lang="en-US" dirty="0" smtClean="0"/>
              <a:t>delayed </a:t>
            </a:r>
          </a:p>
          <a:p>
            <a:r>
              <a:rPr lang="en-US" dirty="0" smtClean="0"/>
              <a:t>Advantages of early repeat TSS: </a:t>
            </a:r>
          </a:p>
          <a:p>
            <a:pPr lvl="1"/>
            <a:r>
              <a:rPr lang="en-US" dirty="0" smtClean="0"/>
              <a:t>First, it </a:t>
            </a:r>
            <a:r>
              <a:rPr lang="en-US" dirty="0" smtClean="0"/>
              <a:t>allows a </a:t>
            </a:r>
            <a:r>
              <a:rPr lang="en-US" dirty="0" err="1" smtClean="0"/>
              <a:t>reapproach</a:t>
            </a:r>
            <a:r>
              <a:rPr lang="en-US" dirty="0" smtClean="0"/>
              <a:t> to the pituitary tumor with </a:t>
            </a:r>
            <a:r>
              <a:rPr lang="en-US" dirty="0" smtClean="0"/>
              <a:t>minimal additional </a:t>
            </a:r>
            <a:r>
              <a:rPr lang="en-US" dirty="0" smtClean="0"/>
              <a:t>trauma because it is undertaken before the </a:t>
            </a:r>
            <a:r>
              <a:rPr lang="en-US" dirty="0" smtClean="0"/>
              <a:t>formation of </a:t>
            </a:r>
            <a:r>
              <a:rPr lang="en-US" dirty="0" smtClean="0"/>
              <a:t>scar tissue and the modification of surgical </a:t>
            </a:r>
            <a:r>
              <a:rPr lang="en-US" dirty="0" smtClean="0"/>
              <a:t>anatomy .</a:t>
            </a:r>
          </a:p>
          <a:p>
            <a:pPr lvl="1"/>
            <a:r>
              <a:rPr lang="en-US" dirty="0" smtClean="0"/>
              <a:t>Second</a:t>
            </a:r>
            <a:r>
              <a:rPr lang="en-US" dirty="0" smtClean="0"/>
              <a:t>, the surgeon is </a:t>
            </a:r>
            <a:r>
              <a:rPr lang="en-US" dirty="0" smtClean="0"/>
              <a:t>often able </a:t>
            </a:r>
            <a:r>
              <a:rPr lang="en-US" dirty="0" smtClean="0"/>
              <a:t>to recall particular anatomical details of the earlier </a:t>
            </a:r>
            <a:r>
              <a:rPr lang="en-US" dirty="0" smtClean="0"/>
              <a:t>operation, which </a:t>
            </a:r>
            <a:r>
              <a:rPr lang="en-US" dirty="0" smtClean="0"/>
              <a:t>may be essential for reoperation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Finally</a:t>
            </a:r>
            <a:r>
              <a:rPr lang="en-US" dirty="0" smtClean="0"/>
              <a:t>, early repeat surgery has been </a:t>
            </a:r>
            <a:r>
              <a:rPr lang="en-US" dirty="0" smtClean="0"/>
              <a:t>suggested to </a:t>
            </a:r>
            <a:r>
              <a:rPr lang="en-US" dirty="0" smtClean="0"/>
              <a:t>have a relatively low morbidity, compared </a:t>
            </a:r>
            <a:r>
              <a:rPr lang="en-US" dirty="0" smtClean="0"/>
              <a:t>with delayed </a:t>
            </a:r>
            <a:r>
              <a:rPr lang="en-US" dirty="0" smtClean="0"/>
              <a:t>repeat </a:t>
            </a:r>
            <a:r>
              <a:rPr lang="en-US" dirty="0" smtClean="0"/>
              <a:t>surgery but </a:t>
            </a:r>
            <a:r>
              <a:rPr lang="en-US" dirty="0" smtClean="0"/>
              <a:t>this </a:t>
            </a:r>
            <a:r>
              <a:rPr lang="en-US" dirty="0" smtClean="0"/>
              <a:t>finding needs </a:t>
            </a:r>
            <a:r>
              <a:rPr lang="en-US" dirty="0" smtClean="0"/>
              <a:t>to be confirmed.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75438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2743200"/>
            <a:ext cx="7743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2133600"/>
            <a:ext cx="7886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75354"/>
            <a:ext cx="2647950" cy="2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US" sz="2400" u="sng" dirty="0" smtClean="0"/>
              <a:t>Criteria </a:t>
            </a:r>
            <a:r>
              <a:rPr lang="en-US" sz="2400" u="sng" dirty="0" smtClean="0"/>
              <a:t>for disease remission </a:t>
            </a:r>
            <a:r>
              <a:rPr lang="en-US" sz="2400" dirty="0" smtClean="0"/>
              <a:t>include resolution of clinical symptoms ,need for corticosteroid replacement for &gt;6 months </a:t>
            </a:r>
            <a:r>
              <a:rPr lang="it-IT" sz="2400" dirty="0" smtClean="0"/>
              <a:t>after TSS, hypocortisolemia/eucortisolemia, </a:t>
            </a:r>
            <a:r>
              <a:rPr lang="en-US" sz="2400" dirty="0" smtClean="0"/>
              <a:t>clinical and laboratory signs of low serum cortisol and AI.</a:t>
            </a:r>
          </a:p>
          <a:p>
            <a:endParaRPr lang="it-IT" sz="2400" dirty="0" smtClean="0"/>
          </a:p>
          <a:p>
            <a:r>
              <a:rPr lang="it-IT" sz="2400" dirty="0" smtClean="0"/>
              <a:t>Hypercortisolemia </a:t>
            </a:r>
            <a:r>
              <a:rPr lang="it-IT" sz="2400" dirty="0" smtClean="0"/>
              <a:t>can </a:t>
            </a:r>
            <a:r>
              <a:rPr lang="it-IT" sz="2400" u="sng" dirty="0" smtClean="0"/>
              <a:t>recur</a:t>
            </a:r>
            <a:r>
              <a:rPr lang="it-IT" sz="2400" dirty="0" smtClean="0"/>
              <a:t> in </a:t>
            </a:r>
            <a:r>
              <a:rPr lang="it-IT" sz="2400" dirty="0" smtClean="0"/>
              <a:t>approximately </a:t>
            </a:r>
            <a:r>
              <a:rPr lang="en-US" sz="2400" u="sng" dirty="0" smtClean="0"/>
              <a:t>a </a:t>
            </a:r>
            <a:r>
              <a:rPr lang="en-US" sz="2400" u="sng" dirty="0" smtClean="0"/>
              <a:t>third of patients</a:t>
            </a:r>
            <a:r>
              <a:rPr lang="en-US" sz="2400" dirty="0" smtClean="0"/>
              <a:t> who were initially in </a:t>
            </a:r>
            <a:r>
              <a:rPr lang="en-US" sz="2400" dirty="0" smtClean="0"/>
              <a:t>remission after </a:t>
            </a:r>
            <a:r>
              <a:rPr lang="en-US" sz="2400" dirty="0" smtClean="0"/>
              <a:t>TSS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no cut-off values seem predictive of which patients will experience </a:t>
            </a:r>
            <a:r>
              <a:rPr lang="en-US" sz="2400" dirty="0" smtClean="0"/>
              <a:t>recurrence</a:t>
            </a:r>
            <a:endParaRPr lang="en-US" sz="2400" dirty="0" smtClean="0"/>
          </a:p>
          <a:p>
            <a:pPr lvl="0"/>
            <a:r>
              <a:rPr lang="en-US" sz="2400" u="sng" dirty="0" smtClean="0"/>
              <a:t>lower postoperative serum cortisol levels </a:t>
            </a:r>
            <a:r>
              <a:rPr lang="en-US" sz="2400" dirty="0" smtClean="0"/>
              <a:t>are associated with a lower risk of </a:t>
            </a:r>
            <a:r>
              <a:rPr lang="en-US" sz="2400" dirty="0" smtClean="0"/>
              <a:t>recurrence</a:t>
            </a:r>
            <a:endParaRPr lang="en-US" sz="2400" dirty="0" smtClean="0"/>
          </a:p>
          <a:p>
            <a:pPr lvl="0"/>
            <a:r>
              <a:rPr lang="en-US" sz="2400" u="sng" dirty="0" smtClean="0"/>
              <a:t>protracted course of secondary AI </a:t>
            </a:r>
            <a:r>
              <a:rPr lang="en-US" sz="2400" dirty="0" smtClean="0"/>
              <a:t>following pituitary surgery being less likely to develop CD recurrence </a:t>
            </a:r>
          </a:p>
          <a:p>
            <a:pPr lvl="0"/>
            <a:endParaRPr lang="en-US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u="sng" dirty="0" smtClean="0"/>
              <a:t>Salivary </a:t>
            </a:r>
            <a:r>
              <a:rPr lang="en-US" u="sng" dirty="0" smtClean="0"/>
              <a:t>cortisol </a:t>
            </a:r>
            <a:r>
              <a:rPr lang="en-US" dirty="0" smtClean="0"/>
              <a:t>is the preferred initial test, and more than 2 to 3 samples are recommended.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LNSC </a:t>
            </a:r>
            <a:r>
              <a:rPr lang="en-US" dirty="0" smtClean="0"/>
              <a:t>is more sensitive and less specific rather than UFC.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ODST,LDDST</a:t>
            </a:r>
            <a:r>
              <a:rPr lang="en-US" dirty="0" smtClean="0"/>
              <a:t>, CRH stimulation Test, </a:t>
            </a:r>
            <a:r>
              <a:rPr lang="en-US" dirty="0" err="1" smtClean="0"/>
              <a:t>Desmopressin</a:t>
            </a:r>
            <a:r>
              <a:rPr lang="en-US" dirty="0" smtClean="0"/>
              <a:t> stimulation Test, </a:t>
            </a:r>
            <a:r>
              <a:rPr lang="en-US" dirty="0" smtClean="0"/>
              <a:t>are </a:t>
            </a:r>
            <a:r>
              <a:rPr lang="en-US" dirty="0" smtClean="0"/>
              <a:t>alternative tests </a:t>
            </a:r>
            <a:r>
              <a:rPr lang="en-US" u="sng" dirty="0" smtClean="0"/>
              <a:t>depends on individual patient characteristics and the pitfalls of each test.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time of work up for recurrence should be performed in </a:t>
            </a:r>
            <a:r>
              <a:rPr lang="en-US" u="sng" dirty="0" smtClean="0"/>
              <a:t>clinical or imaging </a:t>
            </a:r>
            <a:r>
              <a:rPr lang="en-US" u="sng" dirty="0" smtClean="0"/>
              <a:t>suspicion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otherwise </a:t>
            </a:r>
            <a:r>
              <a:rPr lang="en-US" u="sng" dirty="0" smtClean="0"/>
              <a:t>annually</a:t>
            </a:r>
            <a:r>
              <a:rPr lang="en-US" dirty="0" smtClean="0"/>
              <a:t> evaluation by biochemical measurement is required. 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85658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3733800"/>
            <a:ext cx="2286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3733800"/>
            <a:ext cx="2286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6324600"/>
            <a:ext cx="5334000" cy="0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799"/>
            <a:ext cx="8010525" cy="63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66800" y="3962400"/>
            <a:ext cx="2286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8400" y="3962400"/>
            <a:ext cx="2286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6553200"/>
            <a:ext cx="5029200" cy="0"/>
          </a:xfrm>
          <a:prstGeom prst="line">
            <a:avLst/>
          </a:prstGeom>
          <a:ln w="349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standard mortality ratio (SMR) of </a:t>
            </a:r>
            <a:r>
              <a:rPr lang="en-US" sz="2400" b="1" u="sng" dirty="0" smtClean="0"/>
              <a:t>2.5</a:t>
            </a:r>
            <a:r>
              <a:rPr lang="en-US" sz="2400" dirty="0" smtClean="0"/>
              <a:t> (95% CI 1.4-4.2). </a:t>
            </a:r>
          </a:p>
          <a:p>
            <a:endParaRPr lang="en-US" sz="2400" dirty="0" smtClean="0"/>
          </a:p>
          <a:p>
            <a:r>
              <a:rPr lang="en-US" sz="2400" dirty="0" smtClean="0"/>
              <a:t>Mortality </a:t>
            </a:r>
            <a:r>
              <a:rPr lang="en-US" sz="2400" dirty="0" smtClean="0"/>
              <a:t>appears to remain higher in patients with CD even after initial biochemical remission.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Hypopituitarism</a:t>
            </a:r>
            <a:r>
              <a:rPr lang="en-US" sz="2400" dirty="0" smtClean="0"/>
              <a:t>, including persistent adrenal insufficiency (AI) after surgery, has also been suggested to enhance the mortality risk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Cushing disease and mortality</a:t>
            </a:r>
          </a:p>
          <a:p>
            <a:r>
              <a:rPr lang="en-US" dirty="0" smtClean="0"/>
              <a:t>defining </a:t>
            </a:r>
            <a:r>
              <a:rPr lang="en-US" dirty="0" smtClean="0"/>
              <a:t>and rate of remission after surgery</a:t>
            </a:r>
            <a:endParaRPr lang="en-US" dirty="0" smtClean="0"/>
          </a:p>
          <a:p>
            <a:r>
              <a:rPr lang="en-US" dirty="0" smtClean="0"/>
              <a:t>Rate </a:t>
            </a:r>
            <a:r>
              <a:rPr lang="en-US" dirty="0" smtClean="0"/>
              <a:t>of recurrent CD after surgery and dependant factors</a:t>
            </a:r>
          </a:p>
          <a:p>
            <a:r>
              <a:rPr lang="en-US" dirty="0" smtClean="0"/>
              <a:t>challenges </a:t>
            </a:r>
            <a:r>
              <a:rPr lang="en-US" dirty="0" smtClean="0"/>
              <a:t>in diagnosing early recurrent </a:t>
            </a:r>
            <a:r>
              <a:rPr lang="en-US" dirty="0" err="1"/>
              <a:t>hypercortisolemia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evaluate </a:t>
            </a:r>
            <a:r>
              <a:rPr lang="en-US" dirty="0"/>
              <a:t>a patient with CD recurrence as well as the </a:t>
            </a:r>
            <a:r>
              <a:rPr lang="en-US" dirty="0" smtClean="0"/>
              <a:t>risk benefit ratio </a:t>
            </a:r>
            <a:r>
              <a:rPr lang="en-US" dirty="0"/>
              <a:t>of </a:t>
            </a:r>
            <a:r>
              <a:rPr lang="en-US" dirty="0" smtClean="0"/>
              <a:t>repeat surgery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2209800"/>
            <a:ext cx="7467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libri"/>
        <a:ea typeface=""/>
        <a:cs typeface="Lotus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2138</Words>
  <Application>Microsoft Office PowerPoint</Application>
  <PresentationFormat>On-screen Show (4:3)</PresentationFormat>
  <Paragraphs>198</Paragraphs>
  <Slides>58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RECURRENCE IN CUSHING DISEASE</vt:lpstr>
      <vt:lpstr>Agenda  </vt:lpstr>
      <vt:lpstr>Cushing disease and mortality</vt:lpstr>
      <vt:lpstr>Slide 4</vt:lpstr>
      <vt:lpstr>Slide 5</vt:lpstr>
      <vt:lpstr>Slide 6</vt:lpstr>
      <vt:lpstr>Slide 7</vt:lpstr>
      <vt:lpstr>Key Messages</vt:lpstr>
      <vt:lpstr>Agenda  </vt:lpstr>
      <vt:lpstr>ASSESSING REMISSION AFTER PITUITARY SURGERY IN CD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Agenda  </vt:lpstr>
      <vt:lpstr>Slide 19</vt:lpstr>
      <vt:lpstr>Slide 20</vt:lpstr>
      <vt:lpstr>Key messages</vt:lpstr>
      <vt:lpstr>Slide 22</vt:lpstr>
      <vt:lpstr>Slide 23</vt:lpstr>
      <vt:lpstr>key message</vt:lpstr>
      <vt:lpstr>Key Messages</vt:lpstr>
      <vt:lpstr>Effective factors on remission &amp; recurrence </vt:lpstr>
      <vt:lpstr>Slide 27</vt:lpstr>
      <vt:lpstr>Slide 28</vt:lpstr>
      <vt:lpstr>Slide 29</vt:lpstr>
      <vt:lpstr>Slide 30</vt:lpstr>
      <vt:lpstr>Predict recurrence in remission by biochemical criteria  </vt:lpstr>
      <vt:lpstr>Slide 32</vt:lpstr>
      <vt:lpstr>Slide 33</vt:lpstr>
      <vt:lpstr>Slide 34</vt:lpstr>
      <vt:lpstr>Slide 35</vt:lpstr>
      <vt:lpstr>Key Message</vt:lpstr>
      <vt:lpstr>Agenda  </vt:lpstr>
      <vt:lpstr>DIAGNOSIS OF RECURRENCE OF CD</vt:lpstr>
      <vt:lpstr>Slide 39</vt:lpstr>
      <vt:lpstr>Slide 40</vt:lpstr>
      <vt:lpstr>Slide 41</vt:lpstr>
      <vt:lpstr>Key Messages</vt:lpstr>
      <vt:lpstr>Key Messages</vt:lpstr>
      <vt:lpstr>Slide 44</vt:lpstr>
      <vt:lpstr>Slide 45</vt:lpstr>
      <vt:lpstr>Slide 46</vt:lpstr>
      <vt:lpstr>Slide 47</vt:lpstr>
      <vt:lpstr>Slide 48</vt:lpstr>
      <vt:lpstr>Slide 49</vt:lpstr>
      <vt:lpstr>Which test ? When?</vt:lpstr>
      <vt:lpstr>BIOCHEMICAL TESTING AFTER TSS: SEQUENCE AND TIMELINE OF TESTING</vt:lpstr>
      <vt:lpstr>Work-Up of Recurrent Hypercortisolemia in Patients in Remission After TSS</vt:lpstr>
      <vt:lpstr>Agenda  </vt:lpstr>
      <vt:lpstr>Repeat pituitary surgery</vt:lpstr>
      <vt:lpstr>Repeat pituitary surgery…</vt:lpstr>
      <vt:lpstr>Slide 56</vt:lpstr>
      <vt:lpstr>Conclusion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RECURRENCE IN CUSHING DISEASE</dc:title>
  <dc:creator>OC</dc:creator>
  <cp:lastModifiedBy>OC</cp:lastModifiedBy>
  <cp:revision>48</cp:revision>
  <dcterms:created xsi:type="dcterms:W3CDTF">2017-01-31T18:20:35Z</dcterms:created>
  <dcterms:modified xsi:type="dcterms:W3CDTF">2017-02-05T21:58:37Z</dcterms:modified>
</cp:coreProperties>
</file>