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95" r:id="rId4"/>
    <p:sldId id="258" r:id="rId5"/>
    <p:sldId id="351" r:id="rId6"/>
    <p:sldId id="352" r:id="rId7"/>
    <p:sldId id="314" r:id="rId8"/>
    <p:sldId id="335" r:id="rId9"/>
    <p:sldId id="330" r:id="rId10"/>
    <p:sldId id="353" r:id="rId11"/>
    <p:sldId id="354" r:id="rId12"/>
    <p:sldId id="355" r:id="rId13"/>
    <p:sldId id="334" r:id="rId14"/>
    <p:sldId id="268" r:id="rId15"/>
    <p:sldId id="356" r:id="rId16"/>
    <p:sldId id="270" r:id="rId17"/>
    <p:sldId id="357" r:id="rId18"/>
    <p:sldId id="358" r:id="rId19"/>
    <p:sldId id="319" r:id="rId20"/>
    <p:sldId id="272" r:id="rId21"/>
    <p:sldId id="320" r:id="rId22"/>
    <p:sldId id="321" r:id="rId23"/>
    <p:sldId id="359" r:id="rId24"/>
    <p:sldId id="360" r:id="rId25"/>
    <p:sldId id="323" r:id="rId26"/>
    <p:sldId id="325" r:id="rId27"/>
    <p:sldId id="326" r:id="rId28"/>
    <p:sldId id="361" r:id="rId29"/>
    <p:sldId id="362" r:id="rId30"/>
    <p:sldId id="364" r:id="rId31"/>
    <p:sldId id="328" r:id="rId32"/>
    <p:sldId id="284" r:id="rId33"/>
    <p:sldId id="365" r:id="rId34"/>
    <p:sldId id="286" r:id="rId35"/>
    <p:sldId id="329" r:id="rId36"/>
    <p:sldId id="366" r:id="rId37"/>
    <p:sldId id="367" r:id="rId38"/>
    <p:sldId id="290" r:id="rId39"/>
    <p:sldId id="368" r:id="rId40"/>
    <p:sldId id="292" r:id="rId41"/>
    <p:sldId id="293" r:id="rId42"/>
    <p:sldId id="294" r:id="rId43"/>
    <p:sldId id="371" r:id="rId44"/>
    <p:sldId id="372" r:id="rId45"/>
    <p:sldId id="378" r:id="rId46"/>
    <p:sldId id="377" r:id="rId47"/>
    <p:sldId id="380" r:id="rId48"/>
    <p:sldId id="374" r:id="rId49"/>
    <p:sldId id="375" r:id="rId50"/>
    <p:sldId id="379" r:id="rId51"/>
    <p:sldId id="313" r:id="rId5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4"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07/05/1445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355893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07/05/1445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30192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07/05/1445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11744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07/05/1445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29593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F0660-F68C-4B20-B5D0-68CA78AB3087}" type="datetimeFigureOut">
              <a:rPr lang="fa-IR" smtClean="0"/>
              <a:t>07/05/1445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4774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3AF0660-F68C-4B20-B5D0-68CA78AB3087}" type="datetimeFigureOut">
              <a:rPr lang="fa-IR" smtClean="0"/>
              <a:t>07/05/1445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33978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3AF0660-F68C-4B20-B5D0-68CA78AB3087}" type="datetimeFigureOut">
              <a:rPr lang="fa-IR" smtClean="0"/>
              <a:t>07/05/1445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4837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3AF0660-F68C-4B20-B5D0-68CA78AB3087}" type="datetimeFigureOut">
              <a:rPr lang="fa-IR" smtClean="0"/>
              <a:t>07/05/1445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88475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F0660-F68C-4B20-B5D0-68CA78AB3087}" type="datetimeFigureOut">
              <a:rPr lang="fa-IR" smtClean="0"/>
              <a:t>07/05/1445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369984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0660-F68C-4B20-B5D0-68CA78AB3087}" type="datetimeFigureOut">
              <a:rPr lang="fa-IR" smtClean="0"/>
              <a:t>07/05/1445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67351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0660-F68C-4B20-B5D0-68CA78AB3087}" type="datetimeFigureOut">
              <a:rPr lang="fa-IR" smtClean="0"/>
              <a:t>07/05/1445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1109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AF0660-F68C-4B20-B5D0-68CA78AB3087}" type="datetimeFigureOut">
              <a:rPr lang="fa-IR" smtClean="0"/>
              <a:t>07/05/1445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50C7F6-51C5-4CC1-9B12-4B8801FF0455}" type="slidenum">
              <a:rPr lang="fa-IR" smtClean="0"/>
              <a:t>‹#›</a:t>
            </a:fld>
            <a:endParaRPr lang="fa-IR"/>
          </a:p>
        </p:txBody>
      </p:sp>
    </p:spTree>
    <p:extLst>
      <p:ext uri="{BB962C8B-B14F-4D97-AF65-F5344CB8AC3E}">
        <p14:creationId xmlns:p14="http://schemas.microsoft.com/office/powerpoint/2010/main" val="189188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4850"/>
            <a:ext cx="9144000" cy="1153129"/>
          </a:xfrm>
        </p:spPr>
        <p:txBody>
          <a:bodyPr>
            <a:normAutofit/>
          </a:bodyPr>
          <a:lstStyle/>
          <a:p>
            <a:r>
              <a:rPr lang="en-US" sz="2400" dirty="0" smtClean="0">
                <a:effectLst>
                  <a:outerShdw blurRad="38100" dist="38100" dir="2700000" algn="tl">
                    <a:srgbClr val="000000">
                      <a:alpha val="43137"/>
                    </a:srgbClr>
                  </a:outerShdw>
                </a:effectLst>
                <a:latin typeface="+mn-lt"/>
              </a:rPr>
              <a:t>IN THE NAME OF GOD</a:t>
            </a:r>
            <a:endParaRPr lang="fa-IR" sz="2400"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4826213" y="4337222"/>
            <a:ext cx="2539573" cy="1183700"/>
          </a:xfrm>
        </p:spPr>
        <p:txBody>
          <a:bodyPr>
            <a:noAutofit/>
          </a:bodyPr>
          <a:lstStyle/>
          <a:p>
            <a:r>
              <a:rPr lang="en-US" i="1" dirty="0" smtClean="0"/>
              <a:t>Zahra Shiravand</a:t>
            </a:r>
          </a:p>
          <a:p>
            <a:r>
              <a:rPr lang="en-US" i="1" dirty="0" smtClean="0"/>
              <a:t>Nov 2023</a:t>
            </a:r>
            <a:endParaRPr lang="fa-IR" i="1" dirty="0"/>
          </a:p>
        </p:txBody>
      </p:sp>
      <p:sp>
        <p:nvSpPr>
          <p:cNvPr id="4" name="Rectangle 3"/>
          <p:cNvSpPr/>
          <p:nvPr/>
        </p:nvSpPr>
        <p:spPr>
          <a:xfrm>
            <a:off x="1047247" y="3028521"/>
            <a:ext cx="10485306" cy="769441"/>
          </a:xfrm>
          <a:prstGeom prst="rect">
            <a:avLst/>
          </a:prstGeom>
        </p:spPr>
        <p:txBody>
          <a:bodyPr wrap="none">
            <a:spAutoFit/>
          </a:bodyPr>
          <a:lstStyle/>
          <a:p>
            <a:r>
              <a:rPr lang="en-US" sz="4400" b="1" dirty="0">
                <a:solidFill>
                  <a:srgbClr val="00B0F0"/>
                </a:solidFill>
              </a:rPr>
              <a:t>Indications for metabolic &amp; bariatric surgery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7791" y="169730"/>
            <a:ext cx="1934762" cy="20139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41" y="334850"/>
            <a:ext cx="1711950" cy="1644075"/>
          </a:xfrm>
          <a:prstGeom prst="rect">
            <a:avLst/>
          </a:prstGeom>
        </p:spPr>
      </p:pic>
    </p:spTree>
    <p:extLst>
      <p:ext uri="{BB962C8B-B14F-4D97-AF65-F5344CB8AC3E}">
        <p14:creationId xmlns:p14="http://schemas.microsoft.com/office/powerpoint/2010/main" val="103609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rgbClr val="00B0F0"/>
                </a:solidFill>
                <a:effectLst>
                  <a:outerShdw blurRad="38100" dist="38100" dir="2700000" algn="tl">
                    <a:srgbClr val="000000">
                      <a:alpha val="43137"/>
                    </a:srgbClr>
                  </a:outerShdw>
                </a:effectLst>
              </a:rPr>
              <a:t/>
            </a:r>
            <a:br>
              <a:rPr lang="en-US" b="1" dirty="0">
                <a:solidFill>
                  <a:srgbClr val="00B0F0"/>
                </a:solidFill>
                <a:effectLst>
                  <a:outerShdw blurRad="38100" dist="38100" dir="2700000" algn="tl">
                    <a:srgbClr val="000000">
                      <a:alpha val="43137"/>
                    </a:srgbClr>
                  </a:outerShdw>
                </a:effectLst>
              </a:rPr>
            </a:br>
            <a:r>
              <a:rPr lang="en-US" b="1" dirty="0">
                <a:solidFill>
                  <a:srgbClr val="00B0F0"/>
                </a:solidFill>
                <a:effectLst>
                  <a:outerShdw blurRad="38100" dist="38100" dir="2700000" algn="tl">
                    <a:srgbClr val="000000">
                      <a:alpha val="43137"/>
                    </a:srgbClr>
                  </a:outerShdw>
                </a:effectLst>
              </a:rPr>
              <a:t>BMI</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a:xfrm>
            <a:off x="838200" y="1864262"/>
            <a:ext cx="10515600" cy="4351338"/>
          </a:xfrm>
        </p:spPr>
        <p:txBody>
          <a:bodyPr/>
          <a:lstStyle/>
          <a:p>
            <a:pPr algn="just" rtl="0">
              <a:buClr>
                <a:srgbClr val="FF0000"/>
              </a:buClr>
              <a:buFont typeface="Wingdings" panose="05000000000000000000" pitchFamily="2" charset="2"/>
              <a:buChar char="§"/>
            </a:pPr>
            <a:r>
              <a:rPr lang="en-US" dirty="0"/>
              <a:t>MBS should be considered a treatment option for patients with </a:t>
            </a:r>
            <a:r>
              <a:rPr lang="en-US" dirty="0">
                <a:solidFill>
                  <a:srgbClr val="FF0000"/>
                </a:solidFill>
              </a:rPr>
              <a:t>class I obesity who do not achieve substantial or durable weight loss or co-morbidity improvement with nonsurgical methods</a:t>
            </a:r>
            <a:r>
              <a:rPr lang="en-US" dirty="0"/>
              <a:t>, and early findings prompted international diabetes organizations to publish a joint statement supporting the consideration of MBS for patients with BMI&lt; 35 kg/m</a:t>
            </a:r>
            <a:r>
              <a:rPr lang="en-US" sz="2400" dirty="0"/>
              <a:t>2</a:t>
            </a:r>
            <a:r>
              <a:rPr lang="en-US" dirty="0"/>
              <a:t> and type 2 diabetes.</a:t>
            </a:r>
          </a:p>
          <a:p>
            <a:pPr algn="just" rtl="0">
              <a:buClr>
                <a:srgbClr val="FF0000"/>
              </a:buClr>
              <a:buFont typeface="Wingdings" panose="05000000000000000000" pitchFamily="2" charset="2"/>
              <a:buChar char="§"/>
            </a:pPr>
            <a:endParaRPr lang="en-US" dirty="0"/>
          </a:p>
          <a:p>
            <a:pPr algn="just" rtl="0">
              <a:buClr>
                <a:srgbClr val="FF0000"/>
              </a:buClr>
              <a:buFont typeface="Wingdings" panose="05000000000000000000" pitchFamily="2" charset="2"/>
              <a:buChar char="§"/>
            </a:pPr>
            <a:r>
              <a:rPr lang="en-US" dirty="0"/>
              <a:t>Medical weight loss is considered to have </a:t>
            </a:r>
            <a:r>
              <a:rPr lang="en-US" b="1" dirty="0"/>
              <a:t>greater durability </a:t>
            </a:r>
            <a:r>
              <a:rPr lang="en-US" dirty="0"/>
              <a:t>in individuals with BMI&lt;35 kg/m</a:t>
            </a:r>
            <a:r>
              <a:rPr lang="en-US" sz="2400" dirty="0"/>
              <a:t>2</a:t>
            </a:r>
            <a:r>
              <a:rPr lang="en-US" dirty="0"/>
              <a:t> than individual with BMI&gt;35 kg/m</a:t>
            </a:r>
            <a:r>
              <a:rPr lang="en-US" sz="2400" dirty="0"/>
              <a:t>2</a:t>
            </a:r>
            <a:r>
              <a:rPr lang="en-US" dirty="0"/>
              <a:t>.</a:t>
            </a:r>
          </a:p>
          <a:p>
            <a:pPr algn="just" rtl="0">
              <a:buClr>
                <a:srgbClr val="FF0000"/>
              </a:buClr>
              <a:buFont typeface="Wingdings" panose="05000000000000000000" pitchFamily="2" charset="2"/>
              <a:buChar char="§"/>
            </a:pPr>
            <a:endParaRPr lang="fa-IR" dirty="0"/>
          </a:p>
          <a:p>
            <a:pPr algn="just">
              <a:buClr>
                <a:srgbClr val="FF0000"/>
              </a:buClr>
              <a:buFont typeface="Wingdings" panose="05000000000000000000" pitchFamily="2" charset="2"/>
              <a:buChar char="§"/>
            </a:pPr>
            <a:endParaRPr lang="fa-IR" dirty="0"/>
          </a:p>
        </p:txBody>
      </p:sp>
      <p:cxnSp>
        <p:nvCxnSpPr>
          <p:cNvPr id="4" name="Straight Connector 3"/>
          <p:cNvCxnSpPr/>
          <p:nvPr/>
        </p:nvCxnSpPr>
        <p:spPr>
          <a:xfrm>
            <a:off x="838200" y="1446528"/>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0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BMI</a:t>
            </a:r>
            <a:endParaRPr lang="fa-IR" dirty="0"/>
          </a:p>
        </p:txBody>
      </p:sp>
      <p:sp>
        <p:nvSpPr>
          <p:cNvPr id="3" name="Content Placeholder 2"/>
          <p:cNvSpPr>
            <a:spLocks noGrp="1"/>
          </p:cNvSpPr>
          <p:nvPr>
            <p:ph idx="1"/>
          </p:nvPr>
        </p:nvSpPr>
        <p:spPr>
          <a:xfrm>
            <a:off x="838200" y="1690688"/>
            <a:ext cx="10596239" cy="4351338"/>
          </a:xfrm>
        </p:spPr>
        <p:txBody>
          <a:bodyPr>
            <a:normAutofit/>
          </a:bodyPr>
          <a:lstStyle/>
          <a:p>
            <a:pPr marL="0" indent="0" algn="just" rtl="0">
              <a:lnSpc>
                <a:spcPct val="100000"/>
              </a:lnSpc>
              <a:buNone/>
            </a:pPr>
            <a:r>
              <a:rPr lang="en-US" sz="3200" dirty="0"/>
              <a:t>However, if attempts at treating obesity and obesity-related co-morbidities such as</a:t>
            </a:r>
            <a:r>
              <a:rPr lang="en-US" sz="3200" dirty="0" smtClean="0"/>
              <a:t>:</a:t>
            </a:r>
          </a:p>
          <a:p>
            <a:pPr marL="0" indent="0" algn="just" rtl="0">
              <a:lnSpc>
                <a:spcPct val="100000"/>
              </a:lnSpc>
              <a:buNone/>
            </a:pPr>
            <a:r>
              <a:rPr lang="en-US" sz="3200" i="1" dirty="0" smtClean="0">
                <a:solidFill>
                  <a:schemeClr val="bg2">
                    <a:lumMod val="75000"/>
                  </a:schemeClr>
                </a:solidFill>
              </a:rPr>
              <a:t>T2D,hypertension,dyslipidemia,cardio </a:t>
            </a:r>
            <a:r>
              <a:rPr lang="en-US" sz="3200" i="1" dirty="0" err="1" smtClean="0">
                <a:solidFill>
                  <a:schemeClr val="bg2">
                    <a:lumMod val="75000"/>
                  </a:schemeClr>
                </a:solidFill>
              </a:rPr>
              <a:t>vasculardisease,asthma</a:t>
            </a:r>
            <a:r>
              <a:rPr lang="en-US" sz="3200" i="1" dirty="0" smtClean="0">
                <a:solidFill>
                  <a:schemeClr val="bg2">
                    <a:lumMod val="75000"/>
                  </a:schemeClr>
                </a:solidFill>
              </a:rPr>
              <a:t>,</a:t>
            </a:r>
          </a:p>
          <a:p>
            <a:pPr marL="0" indent="0" algn="just" rtl="0">
              <a:lnSpc>
                <a:spcPct val="100000"/>
              </a:lnSpc>
              <a:buNone/>
            </a:pPr>
            <a:r>
              <a:rPr lang="en-US" sz="3200" i="1" dirty="0" err="1" smtClean="0">
                <a:solidFill>
                  <a:schemeClr val="bg2">
                    <a:lumMod val="75000"/>
                  </a:schemeClr>
                </a:solidFill>
              </a:rPr>
              <a:t>NAFLD,PCOS,infertility,GERD,pseudotumor</a:t>
            </a:r>
            <a:r>
              <a:rPr lang="en-US" sz="3200" i="1" dirty="0">
                <a:solidFill>
                  <a:schemeClr val="bg2">
                    <a:lumMod val="75000"/>
                  </a:schemeClr>
                </a:solidFill>
              </a:rPr>
              <a:t> </a:t>
            </a:r>
            <a:r>
              <a:rPr lang="en-US" sz="3200" i="1" dirty="0" err="1" smtClean="0">
                <a:solidFill>
                  <a:schemeClr val="bg2">
                    <a:lumMod val="75000"/>
                  </a:schemeClr>
                </a:solidFill>
              </a:rPr>
              <a:t>cerebri</a:t>
            </a:r>
            <a:r>
              <a:rPr lang="en-US" sz="3200" i="1" dirty="0" smtClean="0">
                <a:solidFill>
                  <a:schemeClr val="bg2">
                    <a:lumMod val="75000"/>
                  </a:schemeClr>
                </a:solidFill>
              </a:rPr>
              <a:t>, and bone and joint diseases, </a:t>
            </a:r>
          </a:p>
          <a:p>
            <a:pPr marL="0" indent="0" algn="just" rtl="0">
              <a:lnSpc>
                <a:spcPct val="100000"/>
              </a:lnSpc>
              <a:buNone/>
            </a:pPr>
            <a:r>
              <a:rPr lang="en-US" sz="3200" dirty="0" smtClean="0"/>
              <a:t>have not been effective, MBS </a:t>
            </a:r>
            <a:r>
              <a:rPr lang="en-US" sz="3200" dirty="0"/>
              <a:t>should be considered for suitable individuals with class I obesity.</a:t>
            </a:r>
            <a:endParaRPr lang="fa-IR" sz="3200" dirty="0"/>
          </a:p>
          <a:p>
            <a:pPr algn="just" rtl="0">
              <a:lnSpc>
                <a:spcPct val="100000"/>
              </a:lnSpc>
            </a:pPr>
            <a:endParaRPr lang="en-US" sz="3200" dirty="0"/>
          </a:p>
          <a:p>
            <a:pPr algn="just" rtl="0">
              <a:lnSpc>
                <a:spcPct val="100000"/>
              </a:lnSpc>
            </a:pPr>
            <a:endParaRPr lang="fa-IR" sz="3200" dirty="0"/>
          </a:p>
        </p:txBody>
      </p:sp>
      <p:cxnSp>
        <p:nvCxnSpPr>
          <p:cNvPr id="4" name="Straight Connector 3"/>
          <p:cNvCxnSpPr/>
          <p:nvPr/>
        </p:nvCxnSpPr>
        <p:spPr>
          <a:xfrm>
            <a:off x="803002" y="140789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315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BMI</a:t>
            </a:r>
            <a:endParaRPr lang="fa-IR" dirty="0"/>
          </a:p>
        </p:txBody>
      </p:sp>
      <p:sp>
        <p:nvSpPr>
          <p:cNvPr id="3" name="Content Placeholder 2"/>
          <p:cNvSpPr>
            <a:spLocks noGrp="1"/>
          </p:cNvSpPr>
          <p:nvPr>
            <p:ph idx="1"/>
          </p:nvPr>
        </p:nvSpPr>
        <p:spPr>
          <a:xfrm>
            <a:off x="762683" y="1799868"/>
            <a:ext cx="10739907" cy="4351338"/>
          </a:xfrm>
        </p:spPr>
        <p:txBody>
          <a:bodyPr/>
          <a:lstStyle/>
          <a:p>
            <a:pPr algn="just" rtl="0">
              <a:buClr>
                <a:srgbClr val="FF0000"/>
              </a:buClr>
              <a:buFont typeface="Wingdings" panose="05000000000000000000" pitchFamily="2" charset="2"/>
              <a:buChar char="§"/>
            </a:pPr>
            <a:r>
              <a:rPr lang="en-US" dirty="0"/>
              <a:t>Given the presence of high-quality scientific data on safety, efficacy, and cost-effectiveness of MBS in improving survival and quality of life in patients with </a:t>
            </a:r>
            <a:r>
              <a:rPr lang="en-US" dirty="0">
                <a:solidFill>
                  <a:srgbClr val="FF0000"/>
                </a:solidFill>
              </a:rPr>
              <a:t>BMI&gt;35 kg/m</a:t>
            </a:r>
            <a:r>
              <a:rPr lang="en-US" sz="2400" dirty="0">
                <a:solidFill>
                  <a:srgbClr val="FF0000"/>
                </a:solidFill>
              </a:rPr>
              <a:t>2</a:t>
            </a:r>
            <a:r>
              <a:rPr lang="en-US" dirty="0"/>
              <a:t>, MBS should be strongly recommended in these patients regardless of </a:t>
            </a:r>
            <a:r>
              <a:rPr lang="en-US" dirty="0">
                <a:solidFill>
                  <a:srgbClr val="FF0000"/>
                </a:solidFill>
              </a:rPr>
              <a:t>presence or absence of evident obesity-related comorbidities.</a:t>
            </a:r>
            <a:endParaRPr lang="fa-IR" dirty="0">
              <a:solidFill>
                <a:srgbClr val="FF0000"/>
              </a:solidFill>
            </a:endParaRPr>
          </a:p>
          <a:p>
            <a:pPr algn="just" rtl="0">
              <a:buClr>
                <a:srgbClr val="FF0000"/>
              </a:buClr>
              <a:buFont typeface="Wingdings" panose="05000000000000000000" pitchFamily="2" charset="2"/>
              <a:buChar char="§"/>
            </a:pPr>
            <a:endParaRPr lang="fa-IR" dirty="0"/>
          </a:p>
        </p:txBody>
      </p:sp>
      <p:cxnSp>
        <p:nvCxnSpPr>
          <p:cNvPr id="4" name="Straight Connector 3"/>
          <p:cNvCxnSpPr/>
          <p:nvPr/>
        </p:nvCxnSpPr>
        <p:spPr>
          <a:xfrm>
            <a:off x="762683"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61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F0"/>
                </a:solidFill>
                <a:effectLst>
                  <a:outerShdw blurRad="38100" dist="38100" dir="2700000" algn="tl">
                    <a:srgbClr val="000000">
                      <a:alpha val="43137"/>
                    </a:srgbClr>
                  </a:outerShdw>
                </a:effectLst>
              </a:rPr>
              <a:t>BMI thresholds in the Asian population</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786989"/>
            <a:ext cx="10515600" cy="3750927"/>
          </a:xfrm>
        </p:spPr>
        <p:txBody>
          <a:bodyPr>
            <a:noAutofit/>
          </a:bodyPr>
          <a:lstStyle/>
          <a:p>
            <a:pPr marL="0" indent="0" algn="just" rtl="0">
              <a:buNone/>
            </a:pPr>
            <a:r>
              <a:rPr lang="en-US" sz="3200" dirty="0" smtClean="0">
                <a:cs typeface="+mj-cs"/>
              </a:rPr>
              <a:t>In the Asian population the prevalence of diabetes and cardiovascular disease is higher at a lower BMI than in the non-Asian population. </a:t>
            </a:r>
          </a:p>
          <a:p>
            <a:pPr marL="0" indent="0" algn="just" rtl="0">
              <a:buNone/>
            </a:pPr>
            <a:r>
              <a:rPr lang="en-US" sz="3200" dirty="0" smtClean="0">
                <a:cs typeface="+mj-cs"/>
              </a:rPr>
              <a:t>Thus, </a:t>
            </a:r>
            <a:r>
              <a:rPr lang="en-US" sz="3200" dirty="0" smtClean="0">
                <a:solidFill>
                  <a:srgbClr val="FF0000"/>
                </a:solidFill>
                <a:cs typeface="+mj-cs"/>
              </a:rPr>
              <a:t>BMI risk zones </a:t>
            </a:r>
            <a:r>
              <a:rPr lang="en-US" sz="3200" dirty="0" smtClean="0">
                <a:cs typeface="+mj-cs"/>
              </a:rPr>
              <a:t>should be adjusted to define obesity at a BMI threshold of </a:t>
            </a:r>
            <a:r>
              <a:rPr lang="en-US" sz="3200" dirty="0" smtClean="0">
                <a:solidFill>
                  <a:srgbClr val="FF0000"/>
                </a:solidFill>
                <a:cs typeface="+mj-cs"/>
              </a:rPr>
              <a:t>25–27.5 kg/m</a:t>
            </a:r>
            <a:r>
              <a:rPr lang="en-US" sz="2400" dirty="0" smtClean="0">
                <a:solidFill>
                  <a:srgbClr val="FF0000"/>
                </a:solidFill>
                <a:cs typeface="+mj-cs"/>
              </a:rPr>
              <a:t>2</a:t>
            </a:r>
            <a:r>
              <a:rPr lang="en-US" sz="3200" dirty="0" smtClean="0">
                <a:solidFill>
                  <a:srgbClr val="FF0000"/>
                </a:solidFill>
                <a:cs typeface="+mj-cs"/>
              </a:rPr>
              <a:t> </a:t>
            </a:r>
            <a:r>
              <a:rPr lang="en-US" sz="3200" dirty="0" smtClean="0">
                <a:cs typeface="+mj-cs"/>
              </a:rPr>
              <a:t>in this population.</a:t>
            </a:r>
            <a:endParaRPr lang="fa-IR" sz="3200" dirty="0">
              <a:cs typeface="+mj-cs"/>
            </a:endParaRPr>
          </a:p>
        </p:txBody>
      </p:sp>
      <p:cxnSp>
        <p:nvCxnSpPr>
          <p:cNvPr id="4" name="Straight Connector 3"/>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2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789"/>
            <a:ext cx="10515600" cy="1325563"/>
          </a:xfrm>
        </p:spPr>
        <p:txBody>
          <a:bodyPr/>
          <a:lstStyle/>
          <a:p>
            <a:pPr algn="l"/>
            <a:r>
              <a:rPr lang="en-US" b="1" dirty="0" smtClean="0">
                <a:solidFill>
                  <a:srgbClr val="00B0F0"/>
                </a:solidFill>
                <a:effectLst>
                  <a:outerShdw blurRad="38100" dist="38100" dir="2700000" algn="tl">
                    <a:srgbClr val="000000">
                      <a:alpha val="43137"/>
                    </a:srgbClr>
                  </a:outerShdw>
                </a:effectLst>
              </a:rPr>
              <a:t>Older population</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5669" y="1928656"/>
            <a:ext cx="10340662" cy="2978195"/>
          </a:xfrm>
        </p:spPr>
        <p:txBody>
          <a:bodyPr>
            <a:noAutofit/>
          </a:bodyPr>
          <a:lstStyle/>
          <a:p>
            <a:pPr algn="just" rtl="0">
              <a:buClr>
                <a:srgbClr val="FF0000"/>
              </a:buClr>
              <a:buFont typeface="Wingdings" panose="05000000000000000000" pitchFamily="2" charset="2"/>
              <a:buChar char="§"/>
            </a:pPr>
            <a:r>
              <a:rPr lang="en-US" sz="3200" dirty="0" smtClean="0">
                <a:cs typeface="+mj-cs"/>
              </a:rPr>
              <a:t>MBS is associated with slightly higher rates of postoperative complications compared with a younger population.</a:t>
            </a:r>
          </a:p>
          <a:p>
            <a:pPr marL="0" indent="0" algn="just" rtl="0">
              <a:buClr>
                <a:srgbClr val="FF0000"/>
              </a:buClr>
              <a:buNone/>
            </a:pPr>
            <a:endParaRPr lang="en-US" sz="3200" dirty="0" smtClean="0">
              <a:cs typeface="+mj-cs"/>
            </a:endParaRPr>
          </a:p>
          <a:p>
            <a:pPr algn="just" rtl="0">
              <a:buClr>
                <a:srgbClr val="FF0000"/>
              </a:buClr>
              <a:buFont typeface="Wingdings" panose="05000000000000000000" pitchFamily="2" charset="2"/>
              <a:buChar char="§"/>
            </a:pPr>
            <a:r>
              <a:rPr lang="en-US" sz="3200" dirty="0" smtClean="0">
                <a:cs typeface="+mj-cs"/>
              </a:rPr>
              <a:t>The presence of obesity comorbid disease and the choice of operation are more predictive of 30-day adverse outcomes than age alone.</a:t>
            </a:r>
          </a:p>
          <a:p>
            <a:pPr marL="0" indent="0" algn="just" rtl="0">
              <a:buClr>
                <a:srgbClr val="FF0000"/>
              </a:buClr>
              <a:buNone/>
            </a:pPr>
            <a:r>
              <a:rPr lang="en-US" sz="3200" dirty="0" smtClean="0">
                <a:cs typeface="+mj-cs"/>
              </a:rPr>
              <a:t> </a:t>
            </a:r>
            <a:endParaRPr lang="fa-IR" sz="3200" dirty="0" smtClean="0">
              <a:cs typeface="+mj-cs"/>
            </a:endParaRPr>
          </a:p>
        </p:txBody>
      </p:sp>
      <p:cxnSp>
        <p:nvCxnSpPr>
          <p:cNvPr id="4" name="Straight Connector 3"/>
          <p:cNvCxnSpPr/>
          <p:nvPr/>
        </p:nvCxnSpPr>
        <p:spPr>
          <a:xfrm>
            <a:off x="838200" y="1446528"/>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03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Older population</a:t>
            </a:r>
            <a:endParaRPr lang="fa-IR" dirty="0"/>
          </a:p>
        </p:txBody>
      </p:sp>
      <p:sp>
        <p:nvSpPr>
          <p:cNvPr id="3" name="Content Placeholder 2"/>
          <p:cNvSpPr>
            <a:spLocks noGrp="1"/>
          </p:cNvSpPr>
          <p:nvPr>
            <p:ph idx="1"/>
          </p:nvPr>
        </p:nvSpPr>
        <p:spPr/>
        <p:txBody>
          <a:bodyPr/>
          <a:lstStyle/>
          <a:p>
            <a:pPr lvl="0" algn="just" rtl="0">
              <a:buClr>
                <a:srgbClr val="FF0000"/>
              </a:buClr>
              <a:buFont typeface="Wingdings" panose="05000000000000000000" pitchFamily="2" charset="2"/>
              <a:buChar char="§"/>
            </a:pPr>
            <a:r>
              <a:rPr lang="en-US" sz="3200" dirty="0">
                <a:solidFill>
                  <a:prstClr val="black"/>
                </a:solidFill>
                <a:cs typeface="+mj-cs"/>
              </a:rPr>
              <a:t>Frailty, rather than age alone, is independently associated with higher rates of postoperative complications following MBS.</a:t>
            </a:r>
            <a:endParaRPr lang="fa-IR" sz="3200" dirty="0">
              <a:solidFill>
                <a:prstClr val="black"/>
              </a:solidFill>
              <a:cs typeface="Times New Roman" panose="02020603050405020304" pitchFamily="18" charset="0"/>
            </a:endParaRPr>
          </a:p>
          <a:p>
            <a:pPr lvl="0" algn="just" rtl="0">
              <a:buClr>
                <a:srgbClr val="FF0000"/>
              </a:buClr>
              <a:buFont typeface="Wingdings" panose="05000000000000000000" pitchFamily="2" charset="2"/>
              <a:buChar char="§"/>
            </a:pPr>
            <a:endParaRPr lang="en-US" sz="3200" dirty="0">
              <a:solidFill>
                <a:prstClr val="black"/>
              </a:solidFill>
            </a:endParaRPr>
          </a:p>
          <a:p>
            <a:pPr lvl="0" algn="just" rtl="0">
              <a:buClr>
                <a:srgbClr val="FF0000"/>
              </a:buClr>
              <a:buFont typeface="Wingdings" panose="05000000000000000000" pitchFamily="2" charset="2"/>
              <a:buChar char="§"/>
            </a:pPr>
            <a:r>
              <a:rPr lang="en-US" sz="3200" dirty="0">
                <a:solidFill>
                  <a:prstClr val="black"/>
                </a:solidFill>
              </a:rPr>
              <a:t>There is no evidence to support an age limit on patients seeking MBS, but careful selection that includes assessment of frailty is recommended.</a:t>
            </a:r>
            <a:endParaRPr lang="fa-IR" sz="3200" dirty="0">
              <a:solidFill>
                <a:prstClr val="black"/>
              </a:solidFill>
            </a:endParaRPr>
          </a:p>
          <a:p>
            <a:endParaRPr lang="fa-IR" dirty="0"/>
          </a:p>
        </p:txBody>
      </p:sp>
      <p:cxnSp>
        <p:nvCxnSpPr>
          <p:cNvPr id="4" name="Straight Connector 3"/>
          <p:cNvCxnSpPr/>
          <p:nvPr/>
        </p:nvCxnSpPr>
        <p:spPr>
          <a:xfrm>
            <a:off x="762683"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730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pPr algn="l"/>
            <a:r>
              <a:rPr lang="en-US" b="1" dirty="0" smtClean="0">
                <a:solidFill>
                  <a:srgbClr val="00B0F0"/>
                </a:solidFill>
                <a:effectLst>
                  <a:outerShdw blurRad="38100" dist="38100" dir="2700000" algn="tl">
                    <a:srgbClr val="000000">
                      <a:alpha val="43137"/>
                    </a:srgbClr>
                  </a:outerShdw>
                </a:effectLst>
              </a:rPr>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Pediatrics and adolescents</a:t>
            </a:r>
            <a:r>
              <a:rPr lang="fa-IR" b="1" dirty="0" smtClean="0">
                <a:solidFill>
                  <a:srgbClr val="00B0F0"/>
                </a:solidFill>
                <a:effectLst>
                  <a:outerShdw blurRad="38100" dist="38100" dir="2700000" algn="tl">
                    <a:srgbClr val="000000">
                      <a:alpha val="43137"/>
                    </a:srgbClr>
                  </a:outerShdw>
                </a:effectLst>
              </a:rPr>
              <a:t/>
            </a:r>
            <a:br>
              <a:rPr lang="fa-IR"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86227" y="1825625"/>
            <a:ext cx="10419545" cy="4351338"/>
          </a:xfrm>
        </p:spPr>
        <p:txBody>
          <a:bodyPr>
            <a:normAutofit fontScale="92500" lnSpcReduction="20000"/>
          </a:bodyPr>
          <a:lstStyle/>
          <a:p>
            <a:pPr algn="l" rtl="0">
              <a:buClr>
                <a:srgbClr val="FF0000"/>
              </a:buClr>
              <a:buFont typeface="Wingdings" panose="05000000000000000000" pitchFamily="2" charset="2"/>
              <a:buChar char="§"/>
            </a:pPr>
            <a:r>
              <a:rPr lang="en-US" sz="3200" dirty="0" smtClean="0"/>
              <a:t>MBS is safe in the population younger than 18 years and produces durable weight loss and improvement in comorbid conditions. </a:t>
            </a:r>
          </a:p>
          <a:p>
            <a:pPr algn="l" rtl="0">
              <a:buClr>
                <a:srgbClr val="FF0000"/>
              </a:buClr>
              <a:buFont typeface="Wingdings" panose="05000000000000000000" pitchFamily="2" charset="2"/>
              <a:buChar char="§"/>
            </a:pPr>
            <a:endParaRPr lang="en-US" sz="3200" dirty="0" smtClean="0"/>
          </a:p>
          <a:p>
            <a:pPr algn="l" rtl="0">
              <a:buClr>
                <a:srgbClr val="FF0000"/>
              </a:buClr>
              <a:buFont typeface="Wingdings" panose="05000000000000000000" pitchFamily="2" charset="2"/>
              <a:buChar char="§"/>
            </a:pPr>
            <a:r>
              <a:rPr lang="en-US" sz="3200" dirty="0" smtClean="0"/>
              <a:t>Adolescents with severe obesity undergoing RYGB have significantly greater weight loss and improvement of cardiovascular co-morbidities compared with adolescents undergoing medical management. </a:t>
            </a:r>
          </a:p>
          <a:p>
            <a:pPr algn="l" rtl="0">
              <a:buClr>
                <a:srgbClr val="FF0000"/>
              </a:buClr>
              <a:buFont typeface="Wingdings" panose="05000000000000000000" pitchFamily="2" charset="2"/>
              <a:buChar char="§"/>
            </a:pPr>
            <a:endParaRPr lang="en-US" sz="3200" dirty="0" smtClean="0"/>
          </a:p>
          <a:p>
            <a:pPr algn="l" rtl="0">
              <a:buClr>
                <a:srgbClr val="FF0000"/>
              </a:buClr>
              <a:buFont typeface="Wingdings" panose="05000000000000000000" pitchFamily="2" charset="2"/>
              <a:buChar char="§"/>
            </a:pPr>
            <a:r>
              <a:rPr lang="en-US" sz="3200" dirty="0" smtClean="0"/>
              <a:t>The benefits of RYGB on T2D and hypertension are greater in adolescents than adults</a:t>
            </a:r>
            <a:endParaRPr lang="fa-IR" sz="3200" dirty="0"/>
          </a:p>
        </p:txBody>
      </p:sp>
      <p:cxnSp>
        <p:nvCxnSpPr>
          <p:cNvPr id="4" name="Straight Connector 3"/>
          <p:cNvCxnSpPr/>
          <p:nvPr/>
        </p:nvCxnSpPr>
        <p:spPr>
          <a:xfrm>
            <a:off x="838200" y="151092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6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Pediatrics and adolescents</a:t>
            </a:r>
            <a:endParaRPr lang="fa-IR" dirty="0"/>
          </a:p>
        </p:txBody>
      </p:sp>
      <p:sp>
        <p:nvSpPr>
          <p:cNvPr id="3" name="Content Placeholder 2"/>
          <p:cNvSpPr>
            <a:spLocks noGrp="1"/>
          </p:cNvSpPr>
          <p:nvPr>
            <p:ph idx="1"/>
          </p:nvPr>
        </p:nvSpPr>
        <p:spPr/>
        <p:txBody>
          <a:bodyPr/>
          <a:lstStyle/>
          <a:p>
            <a:pPr lvl="0" algn="l" rtl="0">
              <a:buClr>
                <a:srgbClr val="FF0000"/>
              </a:buClr>
              <a:buFont typeface="Wingdings" panose="05000000000000000000" pitchFamily="2" charset="2"/>
              <a:buChar char="§"/>
            </a:pPr>
            <a:r>
              <a:rPr lang="en-US" sz="3200" dirty="0">
                <a:solidFill>
                  <a:prstClr val="black"/>
                </a:solidFill>
              </a:rPr>
              <a:t>ASMBS recommend consideration of MBS in children/adolescents with </a:t>
            </a:r>
            <a:r>
              <a:rPr lang="en-US" sz="3200" dirty="0">
                <a:solidFill>
                  <a:srgbClr val="ED7D31"/>
                </a:solidFill>
              </a:rPr>
              <a:t>BMI.120% of the 95th percentile </a:t>
            </a:r>
            <a:r>
              <a:rPr lang="en-US" sz="3200" dirty="0">
                <a:solidFill>
                  <a:prstClr val="black"/>
                </a:solidFill>
              </a:rPr>
              <a:t>(class II obesity) </a:t>
            </a:r>
            <a:r>
              <a:rPr lang="en-US" sz="3200" dirty="0">
                <a:solidFill>
                  <a:srgbClr val="ED7D31"/>
                </a:solidFill>
              </a:rPr>
              <a:t>and major co-morbidity, </a:t>
            </a:r>
            <a:r>
              <a:rPr lang="en-US" sz="3200" b="1" dirty="0">
                <a:solidFill>
                  <a:srgbClr val="ED7D31"/>
                </a:solidFill>
              </a:rPr>
              <a:t>or</a:t>
            </a:r>
            <a:r>
              <a:rPr lang="en-US" sz="3200" dirty="0">
                <a:solidFill>
                  <a:srgbClr val="ED7D31"/>
                </a:solidFill>
              </a:rPr>
              <a:t> a BMI .140% of the 95</a:t>
            </a:r>
            <a:r>
              <a:rPr lang="en-US" sz="3200" baseline="30000" dirty="0">
                <a:solidFill>
                  <a:srgbClr val="ED7D31"/>
                </a:solidFill>
              </a:rPr>
              <a:t>th</a:t>
            </a:r>
            <a:r>
              <a:rPr lang="en-US" sz="3200" dirty="0">
                <a:solidFill>
                  <a:srgbClr val="ED7D31"/>
                </a:solidFill>
              </a:rPr>
              <a:t> percentile</a:t>
            </a:r>
            <a:r>
              <a:rPr lang="en-US" sz="3200" dirty="0">
                <a:solidFill>
                  <a:prstClr val="black"/>
                </a:solidFill>
              </a:rPr>
              <a:t> (class III obesity).</a:t>
            </a:r>
          </a:p>
          <a:p>
            <a:endParaRPr lang="fa-IR" dirty="0"/>
          </a:p>
        </p:txBody>
      </p:sp>
      <p:cxnSp>
        <p:nvCxnSpPr>
          <p:cNvPr id="4" name="Straight Connector 3"/>
          <p:cNvCxnSpPr/>
          <p:nvPr/>
        </p:nvCxnSpPr>
        <p:spPr>
          <a:xfrm>
            <a:off x="762683" y="139501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09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Pediatrics and adolescents</a:t>
            </a:r>
            <a:endParaRPr lang="fa-IR" dirty="0"/>
          </a:p>
        </p:txBody>
      </p:sp>
      <p:sp>
        <p:nvSpPr>
          <p:cNvPr id="3" name="Content Placeholder 2"/>
          <p:cNvSpPr>
            <a:spLocks noGrp="1"/>
          </p:cNvSpPr>
          <p:nvPr>
            <p:ph idx="1"/>
          </p:nvPr>
        </p:nvSpPr>
        <p:spPr>
          <a:xfrm>
            <a:off x="1015821" y="1838504"/>
            <a:ext cx="10160358" cy="4351338"/>
          </a:xfrm>
        </p:spPr>
        <p:txBody>
          <a:bodyPr/>
          <a:lstStyle/>
          <a:p>
            <a:pPr algn="l" rtl="0">
              <a:buClr>
                <a:srgbClr val="FF0000"/>
              </a:buClr>
              <a:buFont typeface="Wingdings" panose="05000000000000000000" pitchFamily="2" charset="2"/>
              <a:buChar char="§"/>
            </a:pPr>
            <a:r>
              <a:rPr lang="en-US" dirty="0" smtClean="0"/>
              <a:t>In </a:t>
            </a:r>
            <a:r>
              <a:rPr lang="en-US" dirty="0"/>
              <a:t>addition, MBS does not negatively </a:t>
            </a:r>
            <a:r>
              <a:rPr lang="en-US" dirty="0" smtClean="0"/>
              <a:t>impact, pubertal </a:t>
            </a:r>
            <a:r>
              <a:rPr lang="en-US" dirty="0"/>
              <a:t>development or linear growth, and therefore a specific Tanner stage and bone age, should not be considered a requirement for surgery. </a:t>
            </a:r>
          </a:p>
          <a:p>
            <a:pPr algn="l" rtl="0">
              <a:buClr>
                <a:srgbClr val="FF0000"/>
              </a:buClr>
              <a:buFont typeface="Wingdings" panose="05000000000000000000" pitchFamily="2" charset="2"/>
              <a:buChar char="§"/>
            </a:pPr>
            <a:endParaRPr lang="en-US" dirty="0" smtClean="0"/>
          </a:p>
          <a:p>
            <a:pPr algn="l" rtl="0">
              <a:buClr>
                <a:srgbClr val="FF0000"/>
              </a:buClr>
              <a:buFont typeface="Wingdings" panose="05000000000000000000" pitchFamily="2" charset="2"/>
              <a:buChar char="§"/>
            </a:pPr>
            <a:r>
              <a:rPr lang="en-US" dirty="0"/>
              <a:t>Increasingly, </a:t>
            </a:r>
            <a:r>
              <a:rPr lang="en-US" dirty="0" err="1"/>
              <a:t>syndromic</a:t>
            </a:r>
            <a:r>
              <a:rPr lang="en-US" dirty="0"/>
              <a:t> obesity, developmental delay, autism spectrum, or history of trauma is not considered a contraindication to MBS in adolescents.</a:t>
            </a:r>
            <a:endParaRPr lang="fa-IR" dirty="0"/>
          </a:p>
          <a:p>
            <a:pPr marL="0" indent="0" algn="l">
              <a:buNone/>
            </a:pPr>
            <a:endParaRPr lang="fa-IR" dirty="0"/>
          </a:p>
        </p:txBody>
      </p:sp>
      <p:cxnSp>
        <p:nvCxnSpPr>
          <p:cNvPr id="4" name="Straight Connector 3"/>
          <p:cNvCxnSpPr/>
          <p:nvPr/>
        </p:nvCxnSpPr>
        <p:spPr>
          <a:xfrm>
            <a:off x="762683" y="139501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07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2503018"/>
            <a:ext cx="10515600" cy="1325563"/>
          </a:xfrm>
        </p:spPr>
        <p:txBody>
          <a:bodyPr>
            <a:normAutofit/>
          </a:bodyPr>
          <a:lstStyle/>
          <a:p>
            <a:pPr algn="ctr"/>
            <a:r>
              <a:rPr lang="en-US" sz="6000" b="1" dirty="0" smtClean="0">
                <a:solidFill>
                  <a:srgbClr val="00B0F0"/>
                </a:solidFill>
                <a:effectLst>
                  <a:outerShdw blurRad="38100" dist="38100" dir="2700000" algn="tl">
                    <a:srgbClr val="000000">
                      <a:alpha val="43137"/>
                    </a:srgbClr>
                  </a:outerShdw>
                </a:effectLst>
              </a:rPr>
              <a:t>Bridge to other treatment</a:t>
            </a:r>
            <a:endParaRPr lang="fa-IR" sz="6000" dirty="0">
              <a:solidFill>
                <a:srgbClr val="00B0F0"/>
              </a:solidFill>
            </a:endParaRPr>
          </a:p>
        </p:txBody>
      </p:sp>
    </p:spTree>
    <p:extLst>
      <p:ext uri="{BB962C8B-B14F-4D97-AF65-F5344CB8AC3E}">
        <p14:creationId xmlns:p14="http://schemas.microsoft.com/office/powerpoint/2010/main" val="273683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871663" y="0"/>
            <a:ext cx="8643937" cy="5900738"/>
          </a:xfrm>
          <a:prstGeom prst="rect">
            <a:avLst/>
          </a:prstGeom>
        </p:spPr>
      </p:pic>
      <p:pic>
        <p:nvPicPr>
          <p:cNvPr id="9" name="Picture 8"/>
          <p:cNvPicPr>
            <a:picLocks noChangeAspect="1"/>
          </p:cNvPicPr>
          <p:nvPr/>
        </p:nvPicPr>
        <p:blipFill>
          <a:blip r:embed="rId3"/>
          <a:stretch>
            <a:fillRect/>
          </a:stretch>
        </p:blipFill>
        <p:spPr>
          <a:xfrm>
            <a:off x="4567237" y="6143625"/>
            <a:ext cx="2914650" cy="200025"/>
          </a:xfrm>
          <a:prstGeom prst="rect">
            <a:avLst/>
          </a:prstGeom>
        </p:spPr>
      </p:pic>
    </p:spTree>
    <p:extLst>
      <p:ext uri="{BB962C8B-B14F-4D97-AF65-F5344CB8AC3E}">
        <p14:creationId xmlns:p14="http://schemas.microsoft.com/office/powerpoint/2010/main" val="423394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9129"/>
          </a:xfrm>
        </p:spPr>
        <p:txBody>
          <a:bodyPr>
            <a:normAutofit/>
          </a:bodyPr>
          <a:lstStyle/>
          <a:p>
            <a:pPr algn="l"/>
            <a:r>
              <a:rPr lang="en-US" b="1" dirty="0" smtClean="0">
                <a:solidFill>
                  <a:srgbClr val="00B0F0"/>
                </a:solidFill>
                <a:effectLst>
                  <a:outerShdw blurRad="38100" dist="38100" dir="2700000" algn="tl">
                    <a:srgbClr val="000000">
                      <a:alpha val="43137"/>
                    </a:srgbClr>
                  </a:outerShdw>
                </a:effectLst>
              </a:rPr>
              <a:t>Joint </a:t>
            </a:r>
            <a:r>
              <a:rPr lang="en-US" b="1" dirty="0" err="1" smtClean="0">
                <a:solidFill>
                  <a:srgbClr val="00B0F0"/>
                </a:solidFill>
                <a:effectLst>
                  <a:outerShdw blurRad="38100" dist="38100" dir="2700000" algn="tl">
                    <a:srgbClr val="000000">
                      <a:alpha val="43137"/>
                    </a:srgbClr>
                  </a:outerShdw>
                </a:effectLst>
              </a:rPr>
              <a:t>arthroplasty</a:t>
            </a:r>
            <a:r>
              <a:rPr lang="fa-IR" b="1" dirty="0" smtClean="0">
                <a:solidFill>
                  <a:srgbClr val="00B0F0"/>
                </a:solidFill>
                <a:effectLst>
                  <a:outerShdw blurRad="38100" dist="38100" dir="2700000" algn="tl">
                    <a:srgbClr val="000000">
                      <a:alpha val="43137"/>
                    </a:srgbClr>
                  </a:outerShdw>
                </a:effectLst>
              </a:rPr>
              <a:t/>
            </a:r>
            <a:br>
              <a:rPr lang="fa-IR"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9934" y="1674254"/>
            <a:ext cx="11212132" cy="4559121"/>
          </a:xfrm>
        </p:spPr>
        <p:txBody>
          <a:bodyPr>
            <a:noAutofit/>
          </a:bodyPr>
          <a:lstStyle/>
          <a:p>
            <a:pPr algn="just" rtl="0">
              <a:buClr>
                <a:srgbClr val="FF0000"/>
              </a:buClr>
              <a:buFont typeface="Wingdings" panose="05000000000000000000" pitchFamily="2" charset="2"/>
              <a:buChar char="§"/>
            </a:pPr>
            <a:r>
              <a:rPr lang="en-US" sz="3200" dirty="0" smtClean="0"/>
              <a:t>patients with obesity undergoing joint </a:t>
            </a:r>
            <a:r>
              <a:rPr lang="en-US" sz="3200" dirty="0" err="1" smtClean="0"/>
              <a:t>arthroplasty</a:t>
            </a:r>
            <a:r>
              <a:rPr lang="en-US" sz="3200" dirty="0" smtClean="0"/>
              <a:t> are at increased risk of hospital readmission and surgical complications, such as wound infection and deep vein thrombosis.</a:t>
            </a:r>
          </a:p>
          <a:p>
            <a:pPr algn="just" rtl="0">
              <a:buClr>
                <a:srgbClr val="FF0000"/>
              </a:buClr>
              <a:buFont typeface="Wingdings" panose="05000000000000000000" pitchFamily="2" charset="2"/>
              <a:buChar char="§"/>
            </a:pPr>
            <a:r>
              <a:rPr lang="en-US" sz="3200" dirty="0" smtClean="0"/>
              <a:t>MBS may be effective as a bridge to total joint </a:t>
            </a:r>
            <a:r>
              <a:rPr lang="en-US" sz="3200" dirty="0" err="1" smtClean="0"/>
              <a:t>arthroplasty</a:t>
            </a:r>
            <a:r>
              <a:rPr lang="en-US" sz="3200" dirty="0" smtClean="0"/>
              <a:t> in individuals with class II/III obesity when performed </a:t>
            </a:r>
            <a:r>
              <a:rPr lang="en-US" sz="3200" b="1" dirty="0" smtClean="0"/>
              <a:t>2</a:t>
            </a:r>
            <a:r>
              <a:rPr lang="en-US" sz="3200" dirty="0" smtClean="0"/>
              <a:t> years prior to joint surgery.</a:t>
            </a:r>
          </a:p>
          <a:p>
            <a:pPr algn="just" rtl="0">
              <a:buClr>
                <a:srgbClr val="FF0000"/>
              </a:buClr>
              <a:buFont typeface="Wingdings" panose="05000000000000000000" pitchFamily="2" charset="2"/>
              <a:buChar char="§"/>
            </a:pPr>
            <a:r>
              <a:rPr lang="en-US" sz="3200" dirty="0" smtClean="0"/>
              <a:t>Long-term </a:t>
            </a:r>
            <a:r>
              <a:rPr lang="en-US" sz="3200" dirty="0"/>
              <a:t>joint-related complications rates were not significantly different.</a:t>
            </a:r>
          </a:p>
          <a:p>
            <a:pPr algn="just" rtl="0">
              <a:buClr>
                <a:srgbClr val="FF0000"/>
              </a:buClr>
              <a:buFont typeface="Wingdings" panose="05000000000000000000" pitchFamily="2" charset="2"/>
              <a:buChar char="§"/>
            </a:pPr>
            <a:endParaRPr lang="fa-IR" sz="3200" dirty="0"/>
          </a:p>
        </p:txBody>
      </p:sp>
      <p:cxnSp>
        <p:nvCxnSpPr>
          <p:cNvPr id="4" name="Straight Connector 3"/>
          <p:cNvCxnSpPr/>
          <p:nvPr/>
        </p:nvCxnSpPr>
        <p:spPr>
          <a:xfrm>
            <a:off x="838200" y="112455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51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44734"/>
          </a:xfrm>
        </p:spPr>
        <p:txBody>
          <a:bodyPr>
            <a:noAutofit/>
          </a:bodyPr>
          <a:lstStyle/>
          <a:p>
            <a:pPr algn="l"/>
            <a:r>
              <a:rPr lang="en-US" b="1" dirty="0" smtClean="0">
                <a:solidFill>
                  <a:srgbClr val="00B0F0"/>
                </a:solidFill>
                <a:effectLst>
                  <a:outerShdw blurRad="38100" dist="38100" dir="2700000" algn="tl">
                    <a:srgbClr val="000000">
                      <a:alpha val="43137"/>
                    </a:srgbClr>
                  </a:outerShdw>
                </a:effectLst>
              </a:rPr>
              <a:t>Abdominal wall hernia repair</a:t>
            </a:r>
            <a:br>
              <a:rPr lang="en-US"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06829"/>
            <a:ext cx="10515600" cy="4351338"/>
          </a:xfrm>
        </p:spPr>
        <p:txBody>
          <a:bodyPr>
            <a:normAutofit/>
          </a:bodyPr>
          <a:lstStyle/>
          <a:p>
            <a:pPr algn="just" rtl="0">
              <a:buClr>
                <a:srgbClr val="FF0000"/>
              </a:buClr>
              <a:buFont typeface="Wingdings" panose="05000000000000000000" pitchFamily="2" charset="2"/>
              <a:buChar char="§"/>
            </a:pPr>
            <a:r>
              <a:rPr lang="en-US" sz="3200" dirty="0" smtClean="0"/>
              <a:t>Obesity increases the risk for impaired wound healing, local and systemic infections, and other complications following hernia repair, and increases the risk for recurrence.</a:t>
            </a:r>
          </a:p>
          <a:p>
            <a:pPr algn="just" rtl="0">
              <a:buClr>
                <a:srgbClr val="FF0000"/>
              </a:buClr>
              <a:buFont typeface="Wingdings" panose="05000000000000000000" pitchFamily="2" charset="2"/>
              <a:buChar char="§"/>
            </a:pPr>
            <a:endParaRPr lang="en-US" sz="3200" dirty="0" smtClean="0"/>
          </a:p>
          <a:p>
            <a:pPr algn="just" rtl="0">
              <a:buClr>
                <a:srgbClr val="FF0000"/>
              </a:buClr>
              <a:buFont typeface="Wingdings" panose="05000000000000000000" pitchFamily="2" charset="2"/>
              <a:buChar char="§"/>
            </a:pPr>
            <a:r>
              <a:rPr lang="en-US" sz="3200" dirty="0" smtClean="0"/>
              <a:t>The timing of MBS relative to hernia repair remains controversial, evidence suggests that patients with large, chronic abdominal wall hernia may benefit from significant weight loss initially as staged procedure to definitive hernia repair .</a:t>
            </a:r>
          </a:p>
          <a:p>
            <a:pPr marL="0" indent="0" algn="just">
              <a:buClr>
                <a:srgbClr val="FF0000"/>
              </a:buClr>
              <a:buNone/>
            </a:pPr>
            <a:endParaRPr lang="fa-IR" sz="3200" dirty="0"/>
          </a:p>
        </p:txBody>
      </p:sp>
      <p:cxnSp>
        <p:nvCxnSpPr>
          <p:cNvPr id="4" name="Straight Connector 3"/>
          <p:cNvCxnSpPr/>
          <p:nvPr/>
        </p:nvCxnSpPr>
        <p:spPr>
          <a:xfrm>
            <a:off x="762683" y="10559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34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344"/>
            <a:ext cx="10515600" cy="1334886"/>
          </a:xfrm>
        </p:spPr>
        <p:txBody>
          <a:bodyPr/>
          <a:lstStyle/>
          <a:p>
            <a:pPr algn="l"/>
            <a:r>
              <a:rPr lang="en-US" b="1" dirty="0" smtClean="0">
                <a:solidFill>
                  <a:srgbClr val="00B0F0"/>
                </a:solidFill>
                <a:effectLst>
                  <a:outerShdw blurRad="38100" dist="38100" dir="2700000" algn="tl">
                    <a:srgbClr val="000000">
                      <a:alpha val="43137"/>
                    </a:srgbClr>
                  </a:outerShdw>
                </a:effectLst>
              </a:rPr>
              <a:t>Organ transplantation</a:t>
            </a:r>
            <a:br>
              <a:rPr lang="en-US"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9512" y="1619562"/>
            <a:ext cx="10844010" cy="4351338"/>
          </a:xfrm>
        </p:spPr>
        <p:txBody>
          <a:bodyPr>
            <a:noAutofit/>
          </a:bodyPr>
          <a:lstStyle/>
          <a:p>
            <a:pPr algn="l" rtl="0">
              <a:buClr>
                <a:srgbClr val="FF0000"/>
              </a:buClr>
              <a:buFont typeface="Wingdings" panose="05000000000000000000" pitchFamily="2" charset="2"/>
              <a:buChar char="§"/>
            </a:pPr>
            <a:r>
              <a:rPr lang="en-US" sz="3200" dirty="0" smtClean="0"/>
              <a:t>Class III obesity is associated with end-stage organ disease and may limit the access to transplantation  it is a relative contraindication for solid organ transplantation.</a:t>
            </a:r>
          </a:p>
          <a:p>
            <a:pPr algn="l" rtl="0">
              <a:buClr>
                <a:srgbClr val="FF0000"/>
              </a:buClr>
              <a:buFont typeface="Wingdings" panose="05000000000000000000" pitchFamily="2" charset="2"/>
              <a:buChar char="§"/>
            </a:pPr>
            <a:endParaRPr lang="en-US" sz="3200" dirty="0" smtClean="0"/>
          </a:p>
          <a:p>
            <a:pPr algn="l" rtl="0">
              <a:buClr>
                <a:srgbClr val="FF0000"/>
              </a:buClr>
              <a:buFont typeface="Wingdings" panose="05000000000000000000" pitchFamily="2" charset="2"/>
              <a:buChar char="§"/>
            </a:pPr>
            <a:r>
              <a:rPr lang="en-US" sz="3200" dirty="0" smtClean="0"/>
              <a:t>MBS has been described in patients with end-stage organ disease as a way to improve their candidacy for transplantation.</a:t>
            </a:r>
          </a:p>
          <a:p>
            <a:pPr marL="0" indent="0" algn="l" rtl="0">
              <a:buClr>
                <a:srgbClr val="FF0000"/>
              </a:buClr>
              <a:buNone/>
            </a:pPr>
            <a:endParaRPr lang="en-US" sz="3200" dirty="0" smtClean="0"/>
          </a:p>
          <a:p>
            <a:pPr algn="l" rtl="0">
              <a:buClr>
                <a:srgbClr val="FF0000"/>
              </a:buClr>
              <a:buFont typeface="Wingdings" panose="05000000000000000000" pitchFamily="2" charset="2"/>
              <a:buChar char="§"/>
            </a:pPr>
            <a:endParaRPr lang="fa-IR" sz="3200" dirty="0" smtClean="0"/>
          </a:p>
          <a:p>
            <a:pPr algn="l">
              <a:buClr>
                <a:srgbClr val="FF0000"/>
              </a:buClr>
              <a:buFont typeface="Wingdings" panose="05000000000000000000" pitchFamily="2" charset="2"/>
              <a:buChar char="§"/>
            </a:pPr>
            <a:endParaRPr lang="fa-IR" sz="3200" dirty="0"/>
          </a:p>
        </p:txBody>
      </p:sp>
      <p:cxnSp>
        <p:nvCxnSpPr>
          <p:cNvPr id="4" name="Straight Connector 3"/>
          <p:cNvCxnSpPr/>
          <p:nvPr/>
        </p:nvCxnSpPr>
        <p:spPr>
          <a:xfrm>
            <a:off x="838200" y="1227587"/>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14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Organ transplantation</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a:xfrm>
            <a:off x="838200" y="1690688"/>
            <a:ext cx="10515600" cy="4351338"/>
          </a:xfrm>
        </p:spPr>
        <p:txBody>
          <a:bodyPr/>
          <a:lstStyle/>
          <a:p>
            <a:pPr lvl="0" algn="just" rtl="0">
              <a:buClr>
                <a:srgbClr val="FF0000"/>
              </a:buClr>
              <a:buFont typeface="Wingdings" panose="05000000000000000000" pitchFamily="2" charset="2"/>
              <a:buChar char="§"/>
            </a:pPr>
            <a:r>
              <a:rPr lang="en-US" sz="3200" dirty="0">
                <a:solidFill>
                  <a:prstClr val="black"/>
                </a:solidFill>
              </a:rPr>
              <a:t>Studies suggest that more than 50% of patients with end-stage renal disease (ESRD) and morbid obesity are able to be listed for kidney transplant within 5 years after MBS.</a:t>
            </a:r>
          </a:p>
          <a:p>
            <a:pPr lvl="0" algn="just" rtl="0">
              <a:buClr>
                <a:srgbClr val="FF0000"/>
              </a:buClr>
              <a:buFont typeface="Wingdings" panose="05000000000000000000" pitchFamily="2" charset="2"/>
              <a:buChar char="§"/>
            </a:pPr>
            <a:endParaRPr lang="en-US" sz="3200" dirty="0">
              <a:solidFill>
                <a:prstClr val="black"/>
              </a:solidFill>
            </a:endParaRPr>
          </a:p>
          <a:p>
            <a:pPr lvl="0" algn="just" rtl="0">
              <a:buClr>
                <a:srgbClr val="FF0000"/>
              </a:buClr>
              <a:buFont typeface="Wingdings" panose="05000000000000000000" pitchFamily="2" charset="2"/>
              <a:buChar char="§"/>
            </a:pPr>
            <a:r>
              <a:rPr lang="en-US" sz="3200" dirty="0">
                <a:solidFill>
                  <a:prstClr val="black"/>
                </a:solidFill>
              </a:rPr>
              <a:t>MBS was associated with a 3-fold higher probability of heart transplantation in follow-up, compared with patients who did not have MBS.</a:t>
            </a:r>
          </a:p>
          <a:p>
            <a:pPr lvl="0" algn="just" rtl="0">
              <a:buClr>
                <a:srgbClr val="FF0000"/>
              </a:buClr>
              <a:buFont typeface="Wingdings" panose="05000000000000000000" pitchFamily="2" charset="2"/>
              <a:buChar char="§"/>
            </a:pPr>
            <a:endParaRPr lang="fa-IR" sz="3200" dirty="0">
              <a:solidFill>
                <a:prstClr val="black"/>
              </a:solidFill>
            </a:endParaRPr>
          </a:p>
          <a:p>
            <a:endParaRPr lang="fa-IR" dirty="0"/>
          </a:p>
        </p:txBody>
      </p:sp>
      <p:cxnSp>
        <p:nvCxnSpPr>
          <p:cNvPr id="4" name="Straight Connector 3"/>
          <p:cNvCxnSpPr/>
          <p:nvPr/>
        </p:nvCxnSpPr>
        <p:spPr>
          <a:xfrm>
            <a:off x="762683" y="1214708"/>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44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Organ transplantation</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a:xfrm>
            <a:off x="838200" y="1799868"/>
            <a:ext cx="10515600" cy="4351338"/>
          </a:xfrm>
        </p:spPr>
        <p:txBody>
          <a:bodyPr/>
          <a:lstStyle/>
          <a:p>
            <a:pPr lvl="0" algn="just" rtl="0">
              <a:buClr>
                <a:srgbClr val="FF0000"/>
              </a:buClr>
              <a:buFont typeface="Wingdings" panose="05000000000000000000" pitchFamily="2" charset="2"/>
              <a:buChar char="§"/>
            </a:pPr>
            <a:r>
              <a:rPr lang="en-US" sz="3200" dirty="0">
                <a:solidFill>
                  <a:prstClr val="black"/>
                </a:solidFill>
              </a:rPr>
              <a:t>MBS is shown to be safe and effective as a bridge to liver transplantation in selected patients who would otherwise be ineligible.</a:t>
            </a:r>
          </a:p>
          <a:p>
            <a:pPr lvl="0" algn="just" rtl="0">
              <a:buClr>
                <a:srgbClr val="FF0000"/>
              </a:buClr>
              <a:buFont typeface="Wingdings" panose="05000000000000000000" pitchFamily="2" charset="2"/>
              <a:buChar char="§"/>
            </a:pPr>
            <a:endParaRPr lang="en-US" sz="3200" dirty="0">
              <a:solidFill>
                <a:prstClr val="black"/>
              </a:solidFill>
            </a:endParaRPr>
          </a:p>
          <a:p>
            <a:pPr lvl="0" algn="just" rtl="0">
              <a:buClr>
                <a:srgbClr val="FF0000"/>
              </a:buClr>
              <a:buFont typeface="Wingdings" panose="05000000000000000000" pitchFamily="2" charset="2"/>
              <a:buChar char="§"/>
            </a:pPr>
            <a:r>
              <a:rPr lang="en-US" sz="3200" dirty="0">
                <a:solidFill>
                  <a:prstClr val="black"/>
                </a:solidFill>
              </a:rPr>
              <a:t>limited data suggest that patients with obesity and end-stage lung disease may lose sufficient weight after MBS to achieve listing for transplantation.</a:t>
            </a:r>
            <a:endParaRPr lang="fa-IR" sz="3200" dirty="0">
              <a:solidFill>
                <a:prstClr val="black"/>
              </a:solidFill>
            </a:endParaRPr>
          </a:p>
          <a:p>
            <a:endParaRPr lang="fa-IR" dirty="0"/>
          </a:p>
        </p:txBody>
      </p:sp>
      <p:cxnSp>
        <p:nvCxnSpPr>
          <p:cNvPr id="4" name="Straight Connector 3"/>
          <p:cNvCxnSpPr/>
          <p:nvPr/>
        </p:nvCxnSpPr>
        <p:spPr>
          <a:xfrm>
            <a:off x="687166" y="1163192"/>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23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2296956"/>
            <a:ext cx="10515600" cy="1605343"/>
          </a:xfrm>
        </p:spPr>
        <p:txBody>
          <a:bodyPr>
            <a:normAutofit/>
          </a:bodyPr>
          <a:lstStyle/>
          <a:p>
            <a:pPr algn="ctr"/>
            <a:r>
              <a:rPr lang="en-US" sz="5400" b="1" dirty="0" smtClean="0">
                <a:solidFill>
                  <a:srgbClr val="00B0F0"/>
                </a:solidFill>
                <a:effectLst>
                  <a:outerShdw blurRad="38100" dist="38100" dir="2700000" algn="tl">
                    <a:srgbClr val="000000">
                      <a:alpha val="43137"/>
                    </a:srgbClr>
                  </a:outerShdw>
                </a:effectLst>
              </a:rPr>
              <a:t>MBS in the high-risk patient</a:t>
            </a:r>
            <a:endParaRPr lang="fa-IR" sz="5400" dirty="0">
              <a:solidFill>
                <a:srgbClr val="00B0F0"/>
              </a:solidFill>
            </a:endParaRPr>
          </a:p>
        </p:txBody>
      </p:sp>
    </p:spTree>
    <p:extLst>
      <p:ext uri="{BB962C8B-B14F-4D97-AF65-F5344CB8AC3E}">
        <p14:creationId xmlns:p14="http://schemas.microsoft.com/office/powerpoint/2010/main" val="884520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smtClean="0">
                <a:solidFill>
                  <a:srgbClr val="00B0F0"/>
                </a:solidFill>
                <a:effectLst>
                  <a:outerShdw blurRad="38100" dist="38100" dir="2700000" algn="tl">
                    <a:srgbClr val="000000">
                      <a:alpha val="43137"/>
                    </a:srgbClr>
                  </a:outerShdw>
                </a:effectLst>
              </a:rPr>
              <a:t>Cirrhosis</a:t>
            </a:r>
            <a:br>
              <a:rPr lang="en-US"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75135" y="1549021"/>
            <a:ext cx="10792764" cy="4351338"/>
          </a:xfrm>
        </p:spPr>
        <p:txBody>
          <a:bodyPr>
            <a:normAutofit/>
          </a:bodyPr>
          <a:lstStyle/>
          <a:p>
            <a:pPr algn="just" rtl="0">
              <a:buClr>
                <a:srgbClr val="FF0000"/>
              </a:buClr>
              <a:buFont typeface="Wingdings" panose="05000000000000000000" pitchFamily="2" charset="2"/>
              <a:buChar char="§"/>
            </a:pPr>
            <a:r>
              <a:rPr lang="en-US" sz="3200" dirty="0" smtClean="0"/>
              <a:t>obesity conveys a 3-fold increase in the risk of liver decompensation in patients with known cirrhosis.</a:t>
            </a:r>
          </a:p>
          <a:p>
            <a:pPr marL="0" indent="0" algn="just" rtl="0">
              <a:buClr>
                <a:srgbClr val="FF0000"/>
              </a:buClr>
              <a:buNone/>
            </a:pPr>
            <a:endParaRPr lang="en-US" sz="3200" dirty="0" smtClean="0"/>
          </a:p>
          <a:p>
            <a:pPr algn="just" rtl="0">
              <a:buClr>
                <a:srgbClr val="FF0000"/>
              </a:buClr>
              <a:buFont typeface="Wingdings" panose="05000000000000000000" pitchFamily="2" charset="2"/>
              <a:buChar char="§"/>
            </a:pPr>
            <a:r>
              <a:rPr lang="en-US" sz="3200" dirty="0" smtClean="0"/>
              <a:t>MBS has been association with histologic improvement of NASH and regression of fibrosis in early cases, leading to a reduced risk of hepatocellular carcinoma. MBS is associated with an 88% risk reduction of progression of NASH to cirrhosis.</a:t>
            </a:r>
          </a:p>
          <a:p>
            <a:pPr marL="0" indent="0" algn="just">
              <a:buClr>
                <a:srgbClr val="FF0000"/>
              </a:buClr>
              <a:buNone/>
            </a:pPr>
            <a:endParaRPr lang="fa-IR" sz="3200" dirty="0"/>
          </a:p>
        </p:txBody>
      </p:sp>
      <p:cxnSp>
        <p:nvCxnSpPr>
          <p:cNvPr id="4" name="Straight Connector 3"/>
          <p:cNvCxnSpPr/>
          <p:nvPr/>
        </p:nvCxnSpPr>
        <p:spPr>
          <a:xfrm>
            <a:off x="838200" y="113743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98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smtClean="0">
                <a:solidFill>
                  <a:srgbClr val="00B0F0"/>
                </a:solidFill>
                <a:effectLst>
                  <a:outerShdw blurRad="38100" dist="38100" dir="2700000" algn="tl">
                    <a:srgbClr val="000000">
                      <a:alpha val="43137"/>
                    </a:srgbClr>
                  </a:outerShdw>
                </a:effectLst>
              </a:rPr>
              <a:t>Heart failure</a:t>
            </a:r>
            <a:br>
              <a:rPr lang="en-US" b="1" dirty="0" smtClean="0">
                <a:solidFill>
                  <a:srgbClr val="00B0F0"/>
                </a:solidFill>
                <a:effectLst>
                  <a:outerShdw blurRad="38100" dist="38100" dir="2700000" algn="tl">
                    <a:srgbClr val="000000">
                      <a:alpha val="43137"/>
                    </a:srgbClr>
                  </a:outerShdw>
                </a:effectLst>
              </a:rPr>
            </a:br>
            <a:endParaRPr lang="fa-IR"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9875" y="1690688"/>
            <a:ext cx="10732249" cy="2591829"/>
          </a:xfrm>
        </p:spPr>
        <p:txBody>
          <a:bodyPr>
            <a:normAutofit/>
          </a:bodyPr>
          <a:lstStyle/>
          <a:p>
            <a:pPr marL="0" indent="0" algn="just" rtl="0">
              <a:buClr>
                <a:srgbClr val="FF0000"/>
              </a:buClr>
              <a:buNone/>
            </a:pPr>
            <a:r>
              <a:rPr lang="en-US" sz="3200" dirty="0" smtClean="0"/>
              <a:t>MBS in individuals with heart failure was associated with a significant </a:t>
            </a:r>
            <a:r>
              <a:rPr lang="en-US" sz="3200" b="1" dirty="0" smtClean="0"/>
              <a:t>improvement</a:t>
            </a:r>
            <a:r>
              <a:rPr lang="en-US" sz="3200" dirty="0" smtClean="0"/>
              <a:t> of left ventricular </a:t>
            </a:r>
            <a:r>
              <a:rPr lang="en-US" sz="3200" b="1" dirty="0" smtClean="0"/>
              <a:t>ejection fraction </a:t>
            </a:r>
            <a:r>
              <a:rPr lang="en-US" sz="3200" dirty="0" smtClean="0"/>
              <a:t>(LVEF), improvement of functional capacity, and higher chances for receiving heart transplantation.</a:t>
            </a:r>
            <a:endParaRPr lang="fa-IR" sz="3200" dirty="0" smtClean="0"/>
          </a:p>
          <a:p>
            <a:pPr marL="0" indent="0" algn="just" rtl="0">
              <a:buClr>
                <a:srgbClr val="FF0000"/>
              </a:buClr>
              <a:buNone/>
            </a:pPr>
            <a:endParaRPr lang="fa-IR" sz="3200" dirty="0"/>
          </a:p>
        </p:txBody>
      </p:sp>
      <p:cxnSp>
        <p:nvCxnSpPr>
          <p:cNvPr id="4" name="Straight Connector 3"/>
          <p:cNvCxnSpPr/>
          <p:nvPr/>
        </p:nvCxnSpPr>
        <p:spPr>
          <a:xfrm>
            <a:off x="838200" y="113743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69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effectLst>
                  <a:outerShdw blurRad="38100" dist="38100" dir="2700000" algn="tl">
                    <a:srgbClr val="000000">
                      <a:alpha val="43137"/>
                    </a:srgbClr>
                  </a:outerShdw>
                </a:effectLst>
              </a:rPr>
              <a:t>BMI&gt;60 kg/m</a:t>
            </a:r>
            <a:r>
              <a:rPr lang="en-US" b="1" baseline="30000" dirty="0">
                <a:solidFill>
                  <a:srgbClr val="00B0F0"/>
                </a:solidFill>
                <a:effectLst>
                  <a:outerShdw blurRad="38100" dist="38100" dir="2700000" algn="tl">
                    <a:srgbClr val="000000">
                      <a:alpha val="43137"/>
                    </a:srgbClr>
                  </a:outerShdw>
                </a:effectLst>
              </a:rPr>
              <a:t>2</a:t>
            </a:r>
            <a:r>
              <a:rPr lang="en-US" b="1" dirty="0">
                <a:solidFill>
                  <a:srgbClr val="00B0F0"/>
                </a:solidFill>
                <a:effectLst>
                  <a:outerShdw blurRad="38100" dist="38100" dir="2700000" algn="tl">
                    <a:srgbClr val="000000">
                      <a:alpha val="43137"/>
                    </a:srgbClr>
                  </a:outerShdw>
                </a:effectLst>
              </a:rPr>
              <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a:xfrm>
            <a:off x="762683" y="1786989"/>
            <a:ext cx="10778544" cy="4351338"/>
          </a:xfrm>
        </p:spPr>
        <p:txBody>
          <a:bodyPr>
            <a:normAutofit/>
          </a:bodyPr>
          <a:lstStyle/>
          <a:p>
            <a:pPr lvl="0" algn="just" rtl="0">
              <a:lnSpc>
                <a:spcPct val="100000"/>
              </a:lnSpc>
              <a:buClr>
                <a:srgbClr val="FF0000"/>
              </a:buClr>
              <a:buFont typeface="Wingdings" panose="05000000000000000000" pitchFamily="2" charset="2"/>
              <a:buChar char="§"/>
            </a:pPr>
            <a:r>
              <a:rPr lang="en-US" sz="3200" dirty="0">
                <a:solidFill>
                  <a:prstClr val="black"/>
                </a:solidFill>
              </a:rPr>
              <a:t>In general, mortality risk increases with increasing BMI, and BMI&gt;50 kg/m</a:t>
            </a:r>
            <a:r>
              <a:rPr lang="en-US" sz="3200" baseline="30000" dirty="0">
                <a:solidFill>
                  <a:prstClr val="black"/>
                </a:solidFill>
              </a:rPr>
              <a:t>2</a:t>
            </a:r>
            <a:r>
              <a:rPr lang="en-US" sz="3200" dirty="0">
                <a:solidFill>
                  <a:prstClr val="black"/>
                </a:solidFill>
              </a:rPr>
              <a:t> has been implicated in increasing surgical risk In older studies.</a:t>
            </a:r>
          </a:p>
          <a:p>
            <a:pPr lvl="0" algn="just" rtl="0">
              <a:lnSpc>
                <a:spcPct val="100000"/>
              </a:lnSpc>
              <a:buClr>
                <a:srgbClr val="FF0000"/>
              </a:buClr>
              <a:buFont typeface="Wingdings" panose="05000000000000000000" pitchFamily="2" charset="2"/>
              <a:buChar char="§"/>
            </a:pPr>
            <a:endParaRPr lang="en-US" sz="3200" dirty="0">
              <a:solidFill>
                <a:prstClr val="black"/>
              </a:solidFill>
            </a:endParaRPr>
          </a:p>
          <a:p>
            <a:pPr lvl="0" algn="just" rtl="0">
              <a:lnSpc>
                <a:spcPct val="100000"/>
              </a:lnSpc>
              <a:buClr>
                <a:srgbClr val="FF0000"/>
              </a:buClr>
              <a:buFont typeface="Wingdings" panose="05000000000000000000" pitchFamily="2" charset="2"/>
              <a:buChar char="§"/>
            </a:pPr>
            <a:r>
              <a:rPr lang="en-US" sz="3200" dirty="0">
                <a:solidFill>
                  <a:prstClr val="black"/>
                </a:solidFill>
              </a:rPr>
              <a:t>These patients have greater obesity associated disease burden and more challenging surgical anatomy, resulting in longer operative times, higher rates of perioperative morbidity, and longer hospital lengths of Stay.</a:t>
            </a:r>
          </a:p>
          <a:p>
            <a:pPr marL="0" lvl="0" indent="0" algn="just" rtl="0">
              <a:lnSpc>
                <a:spcPct val="100000"/>
              </a:lnSpc>
              <a:buClr>
                <a:srgbClr val="FF0000"/>
              </a:buClr>
              <a:buNone/>
            </a:pPr>
            <a:endParaRPr lang="en-US" sz="3200" dirty="0">
              <a:solidFill>
                <a:prstClr val="black"/>
              </a:solidFill>
            </a:endParaRPr>
          </a:p>
          <a:p>
            <a:pPr algn="l" rtl="0">
              <a:buClr>
                <a:srgbClr val="FF0000"/>
              </a:buClr>
              <a:buFont typeface="Wingdings" panose="05000000000000000000" pitchFamily="2" charset="2"/>
              <a:buChar char="§"/>
            </a:pPr>
            <a:endParaRPr lang="fa-IR" dirty="0"/>
          </a:p>
        </p:txBody>
      </p:sp>
      <p:cxnSp>
        <p:nvCxnSpPr>
          <p:cNvPr id="4" name="Straight Connector 3"/>
          <p:cNvCxnSpPr/>
          <p:nvPr/>
        </p:nvCxnSpPr>
        <p:spPr>
          <a:xfrm>
            <a:off x="762683" y="1150313"/>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08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00B0F0"/>
                </a:solidFill>
                <a:effectLst>
                  <a:outerShdw blurRad="38100" dist="38100" dir="2700000" algn="tl">
                    <a:srgbClr val="000000">
                      <a:alpha val="43137"/>
                    </a:srgbClr>
                  </a:outerShdw>
                </a:effectLst>
              </a:rPr>
              <a:t>BMI&gt;60 kg/m</a:t>
            </a:r>
            <a:r>
              <a:rPr lang="en-US" b="1" baseline="30000" dirty="0">
                <a:solidFill>
                  <a:srgbClr val="00B0F0"/>
                </a:solidFill>
                <a:effectLst>
                  <a:outerShdw blurRad="38100" dist="38100" dir="2700000" algn="tl">
                    <a:srgbClr val="000000">
                      <a:alpha val="43137"/>
                    </a:srgbClr>
                  </a:outerShdw>
                </a:effectLst>
              </a:rPr>
              <a:t>2</a:t>
            </a:r>
            <a:r>
              <a:rPr lang="en-US" b="1" dirty="0">
                <a:solidFill>
                  <a:srgbClr val="00B0F0"/>
                </a:solidFill>
                <a:effectLst>
                  <a:outerShdw blurRad="38100" dist="38100" dir="2700000" algn="tl">
                    <a:srgbClr val="000000">
                      <a:alpha val="43137"/>
                    </a:srgbClr>
                  </a:outerShdw>
                </a:effectLst>
              </a:rPr>
              <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p:txBody>
          <a:bodyPr/>
          <a:lstStyle/>
          <a:p>
            <a:pPr marL="0" lvl="0" indent="0" algn="just" rtl="0">
              <a:lnSpc>
                <a:spcPct val="100000"/>
              </a:lnSpc>
              <a:buNone/>
            </a:pPr>
            <a:r>
              <a:rPr lang="en-US" sz="3200" dirty="0">
                <a:solidFill>
                  <a:prstClr val="black"/>
                </a:solidFill>
              </a:rPr>
              <a:t>In some studies Others, however, failed to demonstrate a significant difference in perioperative complications, length of stay, 30-day mortality, or long-term outcomes after MBS when individuals with BMI&gt;60 kg/ m</a:t>
            </a:r>
            <a:r>
              <a:rPr lang="en-US" sz="3200" baseline="30000" dirty="0">
                <a:solidFill>
                  <a:prstClr val="black"/>
                </a:solidFill>
              </a:rPr>
              <a:t>2</a:t>
            </a:r>
            <a:r>
              <a:rPr lang="en-US" sz="3200" dirty="0">
                <a:solidFill>
                  <a:prstClr val="black"/>
                </a:solidFill>
              </a:rPr>
              <a:t> were compared with those with BMI&lt;60 kg/m</a:t>
            </a:r>
            <a:r>
              <a:rPr lang="en-US" sz="3200" baseline="30000" dirty="0">
                <a:solidFill>
                  <a:prstClr val="black"/>
                </a:solidFill>
              </a:rPr>
              <a:t>2</a:t>
            </a:r>
            <a:r>
              <a:rPr lang="en-US" sz="3200" dirty="0">
                <a:solidFill>
                  <a:prstClr val="black"/>
                </a:solidFill>
              </a:rPr>
              <a:t>.</a:t>
            </a:r>
          </a:p>
          <a:p>
            <a:pPr marL="0" lvl="0" indent="0" algn="just" rtl="0">
              <a:lnSpc>
                <a:spcPct val="100000"/>
              </a:lnSpc>
              <a:buNone/>
            </a:pPr>
            <a:endParaRPr lang="fa-IR" sz="3200" dirty="0">
              <a:solidFill>
                <a:prstClr val="black"/>
              </a:solidFill>
            </a:endParaRPr>
          </a:p>
          <a:p>
            <a:pPr lvl="0" algn="just"/>
            <a:endParaRPr lang="fa-IR" sz="3200" dirty="0">
              <a:solidFill>
                <a:prstClr val="black"/>
              </a:solidFill>
            </a:endParaRPr>
          </a:p>
          <a:p>
            <a:endParaRPr lang="fa-IR" dirty="0"/>
          </a:p>
        </p:txBody>
      </p:sp>
      <p:cxnSp>
        <p:nvCxnSpPr>
          <p:cNvPr id="4" name="Straight Connector 3"/>
          <p:cNvCxnSpPr/>
          <p:nvPr/>
        </p:nvCxnSpPr>
        <p:spPr>
          <a:xfrm>
            <a:off x="687166" y="1137434"/>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63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F0"/>
                </a:solidFill>
                <a:effectLst>
                  <a:outerShdw blurRad="38100" dist="38100" dir="2700000" algn="tl">
                    <a:srgbClr val="000000">
                      <a:alpha val="43137"/>
                    </a:srgbClr>
                  </a:outerShdw>
                </a:effectLst>
              </a:rPr>
              <a:t>AGENDA</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515600" cy="3995626"/>
          </a:xfrm>
        </p:spPr>
        <p:txBody>
          <a:bodyPr>
            <a:normAutofit fontScale="92500" lnSpcReduction="20000"/>
          </a:bodyPr>
          <a:lstStyle/>
          <a:p>
            <a:pPr algn="l" rtl="0">
              <a:buClr>
                <a:schemeClr val="accent1"/>
              </a:buClr>
              <a:buFont typeface="Wingdings" panose="05000000000000000000" pitchFamily="2" charset="2"/>
              <a:buChar char="ü"/>
            </a:pPr>
            <a:r>
              <a:rPr lang="en-US" sz="3200" dirty="0" smtClean="0"/>
              <a:t>Introduction</a:t>
            </a:r>
          </a:p>
          <a:p>
            <a:pPr algn="l" rtl="0">
              <a:buClr>
                <a:schemeClr val="accent1"/>
              </a:buClr>
              <a:buFont typeface="Wingdings" panose="05000000000000000000" pitchFamily="2" charset="2"/>
              <a:buChar char="ü"/>
            </a:pPr>
            <a:r>
              <a:rPr lang="en-US" sz="3200" dirty="0" smtClean="0"/>
              <a:t>Criteria for surgery</a:t>
            </a:r>
          </a:p>
          <a:p>
            <a:pPr algn="l" rtl="0">
              <a:buClr>
                <a:schemeClr val="accent1"/>
              </a:buClr>
              <a:buFont typeface="Wingdings" panose="05000000000000000000" pitchFamily="2" charset="2"/>
              <a:buChar char="ü"/>
            </a:pPr>
            <a:r>
              <a:rPr lang="en-US" sz="3200" dirty="0" smtClean="0"/>
              <a:t>Bridge to other treatment</a:t>
            </a:r>
          </a:p>
          <a:p>
            <a:pPr algn="l" rtl="0">
              <a:buClr>
                <a:schemeClr val="accent1"/>
              </a:buClr>
              <a:buFont typeface="Wingdings" panose="05000000000000000000" pitchFamily="2" charset="2"/>
              <a:buChar char="ü"/>
            </a:pPr>
            <a:r>
              <a:rPr lang="en-US" sz="3200" dirty="0" smtClean="0"/>
              <a:t>High risk patient</a:t>
            </a:r>
          </a:p>
          <a:p>
            <a:pPr algn="l" rtl="0">
              <a:buClr>
                <a:schemeClr val="accent1"/>
              </a:buClr>
              <a:buFont typeface="Wingdings" panose="05000000000000000000" pitchFamily="2" charset="2"/>
              <a:buChar char="ü"/>
            </a:pPr>
            <a:r>
              <a:rPr lang="en-US" sz="3200" dirty="0" smtClean="0"/>
              <a:t>Outcomes</a:t>
            </a:r>
          </a:p>
          <a:p>
            <a:pPr algn="l" rtl="0">
              <a:buClr>
                <a:schemeClr val="accent1"/>
              </a:buClr>
              <a:buFont typeface="Wingdings" panose="05000000000000000000" pitchFamily="2" charset="2"/>
              <a:buChar char="ü"/>
            </a:pPr>
            <a:r>
              <a:rPr lang="en-US" sz="3200" dirty="0" smtClean="0"/>
              <a:t>Revisional </a:t>
            </a:r>
            <a:r>
              <a:rPr lang="en-US" sz="3200" dirty="0"/>
              <a:t>surgery</a:t>
            </a:r>
            <a:endParaRPr lang="en-US" sz="3200" dirty="0" smtClean="0"/>
          </a:p>
          <a:p>
            <a:pPr algn="l" rtl="0">
              <a:buClr>
                <a:schemeClr val="accent1"/>
              </a:buClr>
              <a:buFont typeface="Wingdings" panose="05000000000000000000" pitchFamily="2" charset="2"/>
              <a:buChar char="ü"/>
            </a:pPr>
            <a:r>
              <a:rPr lang="en-US" sz="3200" dirty="0" smtClean="0"/>
              <a:t>Conclusion</a:t>
            </a:r>
          </a:p>
          <a:p>
            <a:pPr algn="l" rtl="0">
              <a:buClr>
                <a:schemeClr val="accent1"/>
              </a:buClr>
              <a:buFont typeface="Wingdings" panose="05000000000000000000" pitchFamily="2" charset="2"/>
              <a:buChar char="ü"/>
            </a:pPr>
            <a:r>
              <a:rPr lang="en-US" sz="3200" dirty="0" smtClean="0"/>
              <a:t>ADA2023</a:t>
            </a:r>
          </a:p>
          <a:p>
            <a:pPr algn="l" rtl="0">
              <a:buClr>
                <a:schemeClr val="accent1"/>
              </a:buClr>
              <a:buFont typeface="Wingdings" panose="05000000000000000000" pitchFamily="2" charset="2"/>
              <a:buChar char="ü"/>
            </a:pPr>
            <a:r>
              <a:rPr lang="en-US" sz="3200" dirty="0" smtClean="0"/>
              <a:t>Iranian research</a:t>
            </a:r>
            <a:endParaRPr lang="fa-IR" sz="3200" dirty="0"/>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110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736" y="1277444"/>
            <a:ext cx="10844010" cy="5013056"/>
          </a:xfrm>
        </p:spPr>
        <p:txBody>
          <a:bodyPr>
            <a:noAutofit/>
          </a:bodyPr>
          <a:lstStyle/>
          <a:p>
            <a:pPr algn="l" rtl="0">
              <a:lnSpc>
                <a:spcPct val="100000"/>
              </a:lnSpc>
              <a:buClr>
                <a:srgbClr val="FF0000"/>
              </a:buClr>
              <a:buFont typeface="Wingdings" panose="05000000000000000000" pitchFamily="2" charset="2"/>
              <a:buChar char="§"/>
            </a:pPr>
            <a:r>
              <a:rPr lang="en-US" sz="3200" dirty="0"/>
              <a:t> NIH Consensus Statement recommends that patients who </a:t>
            </a:r>
            <a:r>
              <a:rPr lang="en-US" sz="3200" dirty="0" smtClean="0"/>
              <a:t>are candidates </a:t>
            </a:r>
            <a:r>
              <a:rPr lang="en-US" sz="3200" dirty="0"/>
              <a:t>for MBS should be evaluated by </a:t>
            </a:r>
            <a:r>
              <a:rPr lang="en-US" sz="3200" dirty="0" smtClean="0"/>
              <a:t>a “multidisciplinary </a:t>
            </a:r>
            <a:r>
              <a:rPr lang="en-US" sz="3200" dirty="0"/>
              <a:t>team with access to medical, </a:t>
            </a:r>
            <a:r>
              <a:rPr lang="en-US" sz="3200" dirty="0" smtClean="0"/>
              <a:t>surgical, psychiatric</a:t>
            </a:r>
            <a:r>
              <a:rPr lang="en-US" sz="3200" dirty="0"/>
              <a:t>, and nutritional </a:t>
            </a:r>
            <a:r>
              <a:rPr lang="en-US" sz="3200" dirty="0" smtClean="0"/>
              <a:t>expertise”.</a:t>
            </a:r>
          </a:p>
          <a:p>
            <a:pPr algn="l" rtl="0">
              <a:lnSpc>
                <a:spcPct val="100000"/>
              </a:lnSpc>
              <a:buClr>
                <a:srgbClr val="FF0000"/>
              </a:buClr>
              <a:buFont typeface="Wingdings" panose="05000000000000000000" pitchFamily="2" charset="2"/>
              <a:buChar char="§"/>
            </a:pPr>
            <a:endParaRPr lang="en-US" sz="3200" dirty="0" smtClean="0"/>
          </a:p>
          <a:p>
            <a:pPr algn="l" rtl="0">
              <a:lnSpc>
                <a:spcPct val="100000"/>
              </a:lnSpc>
              <a:buClr>
                <a:srgbClr val="FF0000"/>
              </a:buClr>
              <a:buFont typeface="Wingdings" panose="05000000000000000000" pitchFamily="2" charset="2"/>
              <a:buChar char="§"/>
            </a:pPr>
            <a:r>
              <a:rPr lang="en-US" sz="3200" dirty="0" smtClean="0"/>
              <a:t>Mental health conditions such as depression and binge eating disorders, as well as substance abuse, are found at higher rates among candidates for MBS than in the general population.</a:t>
            </a:r>
          </a:p>
          <a:p>
            <a:pPr algn="l" rtl="0">
              <a:lnSpc>
                <a:spcPct val="100000"/>
              </a:lnSpc>
              <a:buClr>
                <a:srgbClr val="FF0000"/>
              </a:buClr>
              <a:buFont typeface="Wingdings" panose="05000000000000000000" pitchFamily="2" charset="2"/>
              <a:buChar char="§"/>
            </a:pPr>
            <a:endParaRPr lang="fa-IR" sz="3200" dirty="0"/>
          </a:p>
        </p:txBody>
      </p:sp>
      <p:sp>
        <p:nvSpPr>
          <p:cNvPr id="4" name="Title 1"/>
          <p:cNvSpPr>
            <a:spLocks noGrp="1"/>
          </p:cNvSpPr>
          <p:nvPr>
            <p:ph type="title"/>
          </p:nvPr>
        </p:nvSpPr>
        <p:spPr>
          <a:xfrm>
            <a:off x="723219" y="528161"/>
            <a:ext cx="10327783" cy="990841"/>
          </a:xfrm>
        </p:spPr>
        <p:txBody>
          <a:bodyPr>
            <a:noAutofit/>
          </a:bodyPr>
          <a:lstStyle/>
          <a:p>
            <a:pPr algn="l" rtl="0"/>
            <a:r>
              <a:rPr lang="en-US" b="1" dirty="0">
                <a:solidFill>
                  <a:srgbClr val="00B0F0"/>
                </a:solidFill>
                <a:effectLst>
                  <a:outerShdw blurRad="38100" dist="38100" dir="2700000" algn="tl">
                    <a:srgbClr val="000000">
                      <a:alpha val="43137"/>
                    </a:srgbClr>
                  </a:outerShdw>
                </a:effectLst>
              </a:rPr>
              <a:t>Patient evaluation</a:t>
            </a:r>
            <a:r>
              <a:rPr lang="en-US" b="1" dirty="0" smtClean="0">
                <a:solidFill>
                  <a:srgbClr val="00B0F0"/>
                </a:solidFill>
                <a:effectLst>
                  <a:outerShdw blurRad="38100" dist="38100" dir="2700000" algn="tl">
                    <a:srgbClr val="000000">
                      <a:alpha val="43137"/>
                    </a:srgbClr>
                  </a:outerShdw>
                </a:effectLst>
              </a:rPr>
              <a:t/>
            </a:r>
            <a:br>
              <a:rPr lang="en-US"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flipV="1">
            <a:off x="723219" y="1023582"/>
            <a:ext cx="10822787" cy="199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54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2116652"/>
            <a:ext cx="10515600" cy="1325563"/>
          </a:xfrm>
        </p:spPr>
        <p:txBody>
          <a:bodyPr>
            <a:normAutofit/>
          </a:bodyPr>
          <a:lstStyle/>
          <a:p>
            <a:pPr algn="ctr"/>
            <a:r>
              <a:rPr lang="en-US" sz="6600" b="1" dirty="0" smtClean="0">
                <a:solidFill>
                  <a:srgbClr val="00B0F0"/>
                </a:solidFill>
                <a:effectLst>
                  <a:outerShdw blurRad="38100" dist="38100" dir="2700000" algn="tl">
                    <a:srgbClr val="000000">
                      <a:alpha val="43137"/>
                    </a:srgbClr>
                  </a:outerShdw>
                </a:effectLst>
              </a:rPr>
              <a:t>Outcomes</a:t>
            </a:r>
            <a:endParaRPr lang="fa-IR" sz="6600" dirty="0">
              <a:solidFill>
                <a:srgbClr val="00B0F0"/>
              </a:solidFill>
            </a:endParaRPr>
          </a:p>
        </p:txBody>
      </p:sp>
    </p:spTree>
    <p:extLst>
      <p:ext uri="{BB962C8B-B14F-4D97-AF65-F5344CB8AC3E}">
        <p14:creationId xmlns:p14="http://schemas.microsoft.com/office/powerpoint/2010/main" val="2412586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9" y="635582"/>
            <a:ext cx="10327783" cy="1154582"/>
          </a:xfrm>
        </p:spPr>
        <p:txBody>
          <a:bodyPr>
            <a:noAutofit/>
          </a:bodyPr>
          <a:lstStyle/>
          <a:p>
            <a:pPr algn="l" rtl="0"/>
            <a:r>
              <a:rPr lang="en-US" b="1" dirty="0" smtClean="0">
                <a:solidFill>
                  <a:srgbClr val="00B0F0"/>
                </a:solidFill>
                <a:effectLst>
                  <a:outerShdw blurRad="38100" dist="38100" dir="2700000" algn="tl">
                    <a:srgbClr val="000000">
                      <a:alpha val="43137"/>
                    </a:srgbClr>
                  </a:outerShdw>
                </a:effectLst>
              </a:rPr>
              <a:t>Weight loss and co-morbidity improvement</a:t>
            </a:r>
            <a:br>
              <a:rPr lang="en-US"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66988" y="1790164"/>
            <a:ext cx="10327783" cy="3197136"/>
          </a:xfrm>
        </p:spPr>
        <p:txBody>
          <a:bodyPr>
            <a:normAutofit/>
          </a:bodyPr>
          <a:lstStyle/>
          <a:p>
            <a:pPr algn="just" rtl="0">
              <a:buClr>
                <a:srgbClr val="FF0000"/>
              </a:buClr>
              <a:buFont typeface="Wingdings" panose="05000000000000000000" pitchFamily="2" charset="2"/>
              <a:buChar char="§"/>
            </a:pPr>
            <a:r>
              <a:rPr lang="en-US" sz="3200" dirty="0" smtClean="0"/>
              <a:t>weight </a:t>
            </a:r>
            <a:r>
              <a:rPr lang="en-US" sz="3200" dirty="0"/>
              <a:t>loss outcomes for MBS that are </a:t>
            </a:r>
            <a:r>
              <a:rPr lang="en-US" sz="3200" dirty="0" smtClean="0"/>
              <a:t>durable for </a:t>
            </a:r>
            <a:r>
              <a:rPr lang="en-US" sz="3200" dirty="0"/>
              <a:t>years after surgery are consistently reported at </a:t>
            </a:r>
            <a:r>
              <a:rPr lang="en-US" sz="3200" dirty="0" smtClean="0"/>
              <a:t>greater than </a:t>
            </a:r>
            <a:r>
              <a:rPr lang="en-US" sz="3200" dirty="0"/>
              <a:t>60% percent excess weight </a:t>
            </a:r>
            <a:r>
              <a:rPr lang="en-US" sz="3200" dirty="0" smtClean="0"/>
              <a:t>loss.</a:t>
            </a:r>
          </a:p>
          <a:p>
            <a:pPr algn="just" rtl="0">
              <a:buClr>
                <a:srgbClr val="FF0000"/>
              </a:buClr>
              <a:buFont typeface="Wingdings" panose="05000000000000000000" pitchFamily="2" charset="2"/>
              <a:buChar char="§"/>
            </a:pPr>
            <a:endParaRPr lang="en-US" sz="3200" dirty="0" smtClean="0"/>
          </a:p>
          <a:p>
            <a:pPr algn="just" rtl="0">
              <a:buClr>
                <a:srgbClr val="FF0000"/>
              </a:buClr>
              <a:buFont typeface="Wingdings" panose="05000000000000000000" pitchFamily="2" charset="2"/>
              <a:buChar char="§"/>
            </a:pPr>
            <a:r>
              <a:rPr lang="en-US" sz="3200" dirty="0" smtClean="0"/>
              <a:t>Durability </a:t>
            </a:r>
            <a:r>
              <a:rPr lang="en-US" sz="3200" dirty="0"/>
              <a:t>of weight loss at 5, 10, and </a:t>
            </a:r>
            <a:r>
              <a:rPr lang="en-US" sz="3200" dirty="0" smtClean="0"/>
              <a:t>20 years </a:t>
            </a:r>
            <a:r>
              <a:rPr lang="en-US" sz="3200" dirty="0"/>
              <a:t>after surgery has been consistently demonstrated </a:t>
            </a:r>
            <a:r>
              <a:rPr lang="en-US" sz="3200" dirty="0" smtClean="0"/>
              <a:t>in multiple studies.</a:t>
            </a:r>
            <a:endParaRPr lang="fa-IR" sz="3200" dirty="0"/>
          </a:p>
        </p:txBody>
      </p:sp>
      <p:cxnSp>
        <p:nvCxnSpPr>
          <p:cNvPr id="4" name="Straight Connector 3"/>
          <p:cNvCxnSpPr/>
          <p:nvPr/>
        </p:nvCxnSpPr>
        <p:spPr>
          <a:xfrm>
            <a:off x="797563" y="135637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90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solidFill>
                  <a:srgbClr val="00B0F0"/>
                </a:solidFill>
                <a:effectLst>
                  <a:outerShdw blurRad="38100" dist="38100" dir="2700000" algn="tl">
                    <a:srgbClr val="000000">
                      <a:alpha val="43137"/>
                    </a:srgbClr>
                  </a:outerShdw>
                </a:effectLst>
              </a:rPr>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Weight </a:t>
            </a:r>
            <a:r>
              <a:rPr lang="en-US" b="1" dirty="0">
                <a:solidFill>
                  <a:srgbClr val="00B0F0"/>
                </a:solidFill>
                <a:effectLst>
                  <a:outerShdw blurRad="38100" dist="38100" dir="2700000" algn="tl">
                    <a:srgbClr val="000000">
                      <a:alpha val="43137"/>
                    </a:srgbClr>
                  </a:outerShdw>
                </a:effectLst>
              </a:rPr>
              <a:t>loss and co-morbidity improvement</a:t>
            </a:r>
            <a:br>
              <a:rPr lang="en-US" b="1" dirty="0">
                <a:solidFill>
                  <a:srgbClr val="00B0F0"/>
                </a:solidFill>
                <a:effectLst>
                  <a:outerShdw blurRad="38100" dist="38100" dir="2700000" algn="tl">
                    <a:srgbClr val="000000">
                      <a:alpha val="43137"/>
                    </a:srgbClr>
                  </a:outerShdw>
                </a:effectLst>
              </a:rPr>
            </a:br>
            <a:endParaRPr lang="fa-IR" dirty="0"/>
          </a:p>
        </p:txBody>
      </p:sp>
      <p:sp>
        <p:nvSpPr>
          <p:cNvPr id="3" name="Content Placeholder 2"/>
          <p:cNvSpPr>
            <a:spLocks noGrp="1"/>
          </p:cNvSpPr>
          <p:nvPr>
            <p:ph idx="1"/>
          </p:nvPr>
        </p:nvSpPr>
        <p:spPr/>
        <p:txBody>
          <a:bodyPr/>
          <a:lstStyle/>
          <a:p>
            <a:pPr lvl="0" algn="just" rtl="0">
              <a:lnSpc>
                <a:spcPct val="100000"/>
              </a:lnSpc>
              <a:buClr>
                <a:srgbClr val="FF0000"/>
              </a:buClr>
              <a:buFont typeface="Wingdings" panose="05000000000000000000" pitchFamily="2" charset="2"/>
              <a:buChar char="§"/>
            </a:pPr>
            <a:r>
              <a:rPr lang="en-US" sz="3200" dirty="0">
                <a:solidFill>
                  <a:prstClr val="black"/>
                </a:solidFill>
              </a:rPr>
              <a:t>There is substantial evidence demonstrating the significant and durable clinical improvement of metabolic syndrome following surgery.</a:t>
            </a:r>
          </a:p>
          <a:p>
            <a:pPr lvl="0" algn="just" rtl="0">
              <a:lnSpc>
                <a:spcPct val="100000"/>
              </a:lnSpc>
              <a:buClr>
                <a:srgbClr val="FF0000"/>
              </a:buClr>
              <a:buFont typeface="Wingdings" panose="05000000000000000000" pitchFamily="2" charset="2"/>
              <a:buChar char="§"/>
            </a:pPr>
            <a:endParaRPr lang="en-US" sz="3200" dirty="0">
              <a:solidFill>
                <a:prstClr val="black"/>
              </a:solidFill>
            </a:endParaRPr>
          </a:p>
          <a:p>
            <a:pPr lvl="0" algn="just" rtl="0">
              <a:lnSpc>
                <a:spcPct val="100000"/>
              </a:lnSpc>
              <a:buClr>
                <a:srgbClr val="FF0000"/>
              </a:buClr>
              <a:buFont typeface="Wingdings" panose="05000000000000000000" pitchFamily="2" charset="2"/>
              <a:buChar char="§"/>
            </a:pPr>
            <a:r>
              <a:rPr lang="en-US" sz="3200" dirty="0">
                <a:solidFill>
                  <a:prstClr val="black"/>
                </a:solidFill>
              </a:rPr>
              <a:t>In a large cohort study of &gt;180,000 Medicare beneficiaries, patients who underwent MBS had significantly lower risk of new-onset heart failure, myocardial infarction, and stroke, compared with matched controls at 4 years after surgery.</a:t>
            </a:r>
          </a:p>
          <a:p>
            <a:pPr lvl="0" algn="just" rtl="0">
              <a:lnSpc>
                <a:spcPct val="100000"/>
              </a:lnSpc>
              <a:buClr>
                <a:srgbClr val="FF0000"/>
              </a:buClr>
              <a:buFont typeface="Wingdings" panose="05000000000000000000" pitchFamily="2" charset="2"/>
              <a:buChar char="§"/>
            </a:pPr>
            <a:endParaRPr lang="en-US" sz="3200" dirty="0">
              <a:solidFill>
                <a:prstClr val="black"/>
              </a:solidFill>
            </a:endParaRPr>
          </a:p>
          <a:p>
            <a:pPr marL="0" lvl="0" indent="0" algn="just" rtl="0">
              <a:lnSpc>
                <a:spcPct val="100000"/>
              </a:lnSpc>
              <a:buClr>
                <a:srgbClr val="FF0000"/>
              </a:buClr>
              <a:buNone/>
            </a:pPr>
            <a:endParaRPr lang="fa-IR" sz="3200" dirty="0">
              <a:solidFill>
                <a:prstClr val="black"/>
              </a:solidFill>
            </a:endParaRPr>
          </a:p>
          <a:p>
            <a:endParaRPr lang="fa-IR" dirty="0"/>
          </a:p>
        </p:txBody>
      </p:sp>
      <p:cxnSp>
        <p:nvCxnSpPr>
          <p:cNvPr id="4" name="Straight Connector 3"/>
          <p:cNvCxnSpPr/>
          <p:nvPr/>
        </p:nvCxnSpPr>
        <p:spPr>
          <a:xfrm>
            <a:off x="797563" y="135637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27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919" y="1207438"/>
            <a:ext cx="11068855" cy="1102625"/>
          </a:xfrm>
        </p:spPr>
        <p:txBody>
          <a:bodyPr>
            <a:normAutofit/>
          </a:bodyPr>
          <a:lstStyle/>
          <a:p>
            <a:pPr algn="just" rtl="0">
              <a:buClr>
                <a:srgbClr val="FF0000"/>
              </a:buClr>
              <a:buFont typeface="Wingdings" panose="05000000000000000000" pitchFamily="2" charset="2"/>
              <a:buChar char="§"/>
            </a:pPr>
            <a:r>
              <a:rPr lang="en-US" sz="3200" dirty="0" smtClean="0"/>
              <a:t>Greater weight loss and improvement in T2D, hypertension, and dyslipidemia has been demonstrated beyond 10 years after MBS</a:t>
            </a:r>
            <a:endParaRPr lang="en-US" sz="3200" b="1" dirty="0" smtClean="0"/>
          </a:p>
          <a:p>
            <a:pPr marL="0" indent="0" algn="just" rtl="0">
              <a:buNone/>
            </a:pPr>
            <a:endParaRPr lang="fa-IR" sz="3200" b="1" dirty="0"/>
          </a:p>
        </p:txBody>
      </p:sp>
      <p:sp>
        <p:nvSpPr>
          <p:cNvPr id="4" name="Rectangle 3"/>
          <p:cNvSpPr/>
          <p:nvPr/>
        </p:nvSpPr>
        <p:spPr>
          <a:xfrm>
            <a:off x="995725" y="2924543"/>
            <a:ext cx="10350054" cy="1421928"/>
          </a:xfrm>
          <a:prstGeom prst="rect">
            <a:avLst/>
          </a:prstGeom>
          <a:ln w="31750">
            <a:solidFill>
              <a:schemeClr val="accent1"/>
            </a:solidFill>
          </a:ln>
        </p:spPr>
        <p:txBody>
          <a:bodyPr wrap="square">
            <a:spAutoFit/>
          </a:bodyPr>
          <a:lstStyle/>
          <a:p>
            <a:pPr lvl="0" algn="just" rtl="0">
              <a:lnSpc>
                <a:spcPct val="90000"/>
              </a:lnSpc>
              <a:spcBef>
                <a:spcPts val="1000"/>
              </a:spcBef>
            </a:pPr>
            <a:r>
              <a:rPr lang="en-US" sz="3200" dirty="0"/>
              <a:t>Sustained weight loss of at least 15% is recognized as having a significant effect on inducing marked improvement of metabolic derangement in most patients.</a:t>
            </a:r>
          </a:p>
        </p:txBody>
      </p:sp>
    </p:spTree>
    <p:extLst>
      <p:ext uri="{BB962C8B-B14F-4D97-AF65-F5344CB8AC3E}">
        <p14:creationId xmlns:p14="http://schemas.microsoft.com/office/powerpoint/2010/main" val="2936496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smtClean="0">
                <a:solidFill>
                  <a:srgbClr val="00B0F0"/>
                </a:solidFill>
                <a:effectLst>
                  <a:outerShdw blurRad="38100" dist="38100" dir="2700000" algn="tl">
                    <a:srgbClr val="000000">
                      <a:alpha val="43137"/>
                    </a:srgbClr>
                  </a:outerShdw>
                </a:effectLst>
              </a:rPr>
              <a:t>Cancer risk</a:t>
            </a:r>
            <a:br>
              <a:rPr lang="en-US" b="1" dirty="0" smtClean="0">
                <a:solidFill>
                  <a:srgbClr val="00B0F0"/>
                </a:solidFill>
                <a:effectLst>
                  <a:outerShdw blurRad="38100" dist="38100" dir="2700000" algn="tl">
                    <a:srgbClr val="000000">
                      <a:alpha val="43137"/>
                    </a:srgbClr>
                  </a:outerShdw>
                </a:effectLst>
              </a:rPr>
            </a:br>
            <a:endParaRPr lang="fa-IR"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0085" y="1690688"/>
            <a:ext cx="11104084" cy="4465413"/>
          </a:xfrm>
        </p:spPr>
        <p:txBody>
          <a:bodyPr>
            <a:normAutofit/>
          </a:bodyPr>
          <a:lstStyle/>
          <a:p>
            <a:pPr algn="l" rtl="0">
              <a:buClr>
                <a:srgbClr val="FF0000"/>
              </a:buClr>
              <a:buFont typeface="Wingdings" panose="05000000000000000000" pitchFamily="2" charset="2"/>
              <a:buChar char="§"/>
            </a:pPr>
            <a:r>
              <a:rPr lang="en-US" sz="3200" dirty="0" smtClean="0"/>
              <a:t>Obesity is associated with an elevated risk of multiple Cancers: esophagus, breast, colorectal, endometrial, gallbladder, stomach, kidney, ovary, pancreas, liver, thyroid, multiple myeloma, and meningioma.</a:t>
            </a:r>
          </a:p>
          <a:p>
            <a:pPr marL="0" indent="0" algn="l" rtl="0">
              <a:buClr>
                <a:srgbClr val="FF0000"/>
              </a:buClr>
              <a:buNone/>
            </a:pPr>
            <a:endParaRPr lang="en-US" sz="3200" dirty="0" smtClean="0"/>
          </a:p>
          <a:p>
            <a:pPr algn="l" rtl="0">
              <a:buClr>
                <a:srgbClr val="FF0000"/>
              </a:buClr>
              <a:buFont typeface="Wingdings" panose="05000000000000000000" pitchFamily="2" charset="2"/>
              <a:buChar char="§"/>
            </a:pPr>
            <a:r>
              <a:rPr lang="en-US" sz="3200" dirty="0" smtClean="0"/>
              <a:t>MBS can lead to a significant reduction in incidence of </a:t>
            </a:r>
            <a:r>
              <a:rPr lang="en-US" sz="3200" dirty="0" smtClean="0">
                <a:solidFill>
                  <a:srgbClr val="FF0000"/>
                </a:solidFill>
              </a:rPr>
              <a:t>obesity-associated cancer and cancer-related mortality.</a:t>
            </a:r>
          </a:p>
          <a:p>
            <a:pPr marL="0" indent="0" algn="l" rtl="0">
              <a:buClr>
                <a:srgbClr val="FF0000"/>
              </a:buClr>
              <a:buNone/>
            </a:pPr>
            <a:endParaRPr lang="en-US" sz="3200" dirty="0" smtClean="0"/>
          </a:p>
          <a:p>
            <a:pPr algn="l">
              <a:buClr>
                <a:srgbClr val="FF0000"/>
              </a:buClr>
              <a:buFont typeface="Wingdings" panose="05000000000000000000" pitchFamily="2" charset="2"/>
              <a:buChar char="§"/>
            </a:pPr>
            <a:endParaRPr lang="fa-IR" sz="3200" dirty="0"/>
          </a:p>
        </p:txBody>
      </p:sp>
      <p:cxnSp>
        <p:nvCxnSpPr>
          <p:cNvPr id="4" name="Straight Connector 3"/>
          <p:cNvCxnSpPr/>
          <p:nvPr/>
        </p:nvCxnSpPr>
        <p:spPr>
          <a:xfrm>
            <a:off x="838200" y="108592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64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220"/>
            <a:ext cx="10515600" cy="1245562"/>
          </a:xfrm>
        </p:spPr>
        <p:txBody>
          <a:bodyPr/>
          <a:lstStyle/>
          <a:p>
            <a:pPr algn="l" rtl="0"/>
            <a:r>
              <a:rPr lang="en-US" b="1" dirty="0">
                <a:solidFill>
                  <a:srgbClr val="00B0F0"/>
                </a:solidFill>
                <a:effectLst>
                  <a:outerShdw blurRad="38100" dist="38100" dir="2700000" algn="tl">
                    <a:srgbClr val="000000">
                      <a:alpha val="43137"/>
                    </a:srgbClr>
                  </a:outerShdw>
                </a:effectLst>
              </a:rPr>
              <a:t>Cancer risk</a:t>
            </a:r>
            <a:endParaRPr lang="fa-IR" dirty="0"/>
          </a:p>
        </p:txBody>
      </p:sp>
      <p:sp>
        <p:nvSpPr>
          <p:cNvPr id="3" name="Content Placeholder 2"/>
          <p:cNvSpPr>
            <a:spLocks noGrp="1"/>
          </p:cNvSpPr>
          <p:nvPr>
            <p:ph idx="1"/>
          </p:nvPr>
        </p:nvSpPr>
        <p:spPr>
          <a:xfrm>
            <a:off x="838200" y="1671079"/>
            <a:ext cx="10515600" cy="4351338"/>
          </a:xfrm>
        </p:spPr>
        <p:txBody>
          <a:bodyPr/>
          <a:lstStyle/>
          <a:p>
            <a:pPr lvl="0" algn="just" rtl="0">
              <a:buClr>
                <a:srgbClr val="FF0000"/>
              </a:buClr>
              <a:buFont typeface="Wingdings" panose="05000000000000000000" pitchFamily="2" charset="2"/>
              <a:buChar char="§"/>
            </a:pPr>
            <a:r>
              <a:rPr lang="en-US" sz="3200" dirty="0">
                <a:solidFill>
                  <a:prstClr val="black"/>
                </a:solidFill>
              </a:rPr>
              <a:t>MBS reduces the risk of developing cancer in the population with class II/III obesity, ranging from 11% to 50% for all cancer types.</a:t>
            </a:r>
          </a:p>
          <a:p>
            <a:pPr lvl="0" algn="just" rtl="0">
              <a:buClr>
                <a:srgbClr val="FF0000"/>
              </a:buClr>
              <a:buFont typeface="Wingdings" panose="05000000000000000000" pitchFamily="2" charset="2"/>
              <a:buChar char="§"/>
            </a:pPr>
            <a:r>
              <a:rPr lang="en-US" sz="3200" dirty="0">
                <a:solidFill>
                  <a:prstClr val="black"/>
                </a:solidFill>
              </a:rPr>
              <a:t>Recent retrospective cohort study of&gt;30,000 patients with a median follow-up of 6 years found that adults with obesity who underwent MBS had a 32% lower risk of developing cancer and 48% lower risk of cancer-related death compared with a matched cohort who did not have surgery. </a:t>
            </a:r>
            <a:endParaRPr lang="fa-IR" sz="3200" dirty="0">
              <a:solidFill>
                <a:prstClr val="black"/>
              </a:solidFill>
            </a:endParaRPr>
          </a:p>
          <a:p>
            <a:endParaRPr lang="fa-IR" dirty="0"/>
          </a:p>
        </p:txBody>
      </p:sp>
      <p:cxnSp>
        <p:nvCxnSpPr>
          <p:cNvPr id="5" name="Straight Connector 4"/>
          <p:cNvCxnSpPr/>
          <p:nvPr/>
        </p:nvCxnSpPr>
        <p:spPr>
          <a:xfrm>
            <a:off x="762683" y="1073042"/>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177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781"/>
            <a:ext cx="10515600" cy="1325563"/>
          </a:xfrm>
        </p:spPr>
        <p:txBody>
          <a:bodyPr/>
          <a:lstStyle/>
          <a:p>
            <a:pPr algn="l"/>
            <a:r>
              <a:rPr lang="en-US" b="1" dirty="0">
                <a:solidFill>
                  <a:srgbClr val="00B0F0"/>
                </a:solidFill>
                <a:effectLst>
                  <a:outerShdw blurRad="38100" dist="38100" dir="2700000" algn="tl">
                    <a:srgbClr val="000000">
                      <a:alpha val="43137"/>
                    </a:srgbClr>
                  </a:outerShdw>
                </a:effectLst>
              </a:rPr>
              <a:t>Mortality</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58344"/>
            <a:ext cx="10515600" cy="4713667"/>
          </a:xfrm>
        </p:spPr>
        <p:txBody>
          <a:bodyPr>
            <a:noAutofit/>
          </a:bodyPr>
          <a:lstStyle/>
          <a:p>
            <a:pPr algn="just" rtl="0">
              <a:buClr>
                <a:srgbClr val="FF0000"/>
              </a:buClr>
              <a:buFont typeface="Wingdings" panose="05000000000000000000" pitchFamily="2" charset="2"/>
              <a:buChar char="§"/>
            </a:pPr>
            <a:r>
              <a:rPr lang="en-US" sz="3200" dirty="0" smtClean="0"/>
              <a:t>The Swedish Obese </a:t>
            </a:r>
            <a:r>
              <a:rPr lang="en-US" sz="3200" dirty="0"/>
              <a:t>Subjects study demonstrated an adjusted </a:t>
            </a:r>
            <a:r>
              <a:rPr lang="en-US" sz="3200" dirty="0" smtClean="0"/>
              <a:t>decreased overall </a:t>
            </a:r>
            <a:r>
              <a:rPr lang="en-US" sz="3200" dirty="0"/>
              <a:t>mortality by 30.7% in the group of 2010 surgical patients compared with nonsurgical controls, at an average </a:t>
            </a:r>
            <a:r>
              <a:rPr lang="en-US" sz="3200" dirty="0" smtClean="0"/>
              <a:t>of 10 </a:t>
            </a:r>
            <a:r>
              <a:rPr lang="en-US" sz="3200" dirty="0"/>
              <a:t>years after </a:t>
            </a:r>
            <a:r>
              <a:rPr lang="en-US" sz="3200" dirty="0" smtClean="0"/>
              <a:t>surgery.</a:t>
            </a:r>
          </a:p>
          <a:p>
            <a:pPr algn="just" rtl="0">
              <a:buClr>
                <a:srgbClr val="FF0000"/>
              </a:buClr>
              <a:buFont typeface="Wingdings" panose="05000000000000000000" pitchFamily="2" charset="2"/>
              <a:buChar char="§"/>
            </a:pPr>
            <a:endParaRPr lang="en-US" sz="3200" dirty="0" smtClean="0"/>
          </a:p>
          <a:p>
            <a:pPr algn="just" rtl="0">
              <a:buClr>
                <a:srgbClr val="FF0000"/>
              </a:buClr>
              <a:buFont typeface="Wingdings" panose="05000000000000000000" pitchFamily="2" charset="2"/>
              <a:buChar char="§"/>
            </a:pPr>
            <a:r>
              <a:rPr lang="en-US" sz="3200" dirty="0" smtClean="0"/>
              <a:t>Similar </a:t>
            </a:r>
            <a:r>
              <a:rPr lang="en-US" sz="3200" dirty="0"/>
              <a:t>results were demonstrated in a large retrospective study comparing 9949 individuals who had undergone RYGB compared </a:t>
            </a:r>
            <a:r>
              <a:rPr lang="en-US" sz="3200" dirty="0" smtClean="0"/>
              <a:t>with nonsurgical controls With a mean follow-up of 7 years, adjusted overall mortality decreased by 40% in the MBS group.</a:t>
            </a:r>
            <a:endParaRPr lang="en-US" sz="3200" dirty="0"/>
          </a:p>
        </p:txBody>
      </p:sp>
      <p:cxnSp>
        <p:nvCxnSpPr>
          <p:cNvPr id="4" name="Straight Connector 3"/>
          <p:cNvCxnSpPr/>
          <p:nvPr/>
        </p:nvCxnSpPr>
        <p:spPr>
          <a:xfrm>
            <a:off x="838200" y="1382134"/>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35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9389" y="1913021"/>
            <a:ext cx="10924674" cy="246647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83484" y="2019486"/>
            <a:ext cx="10515600" cy="2311882"/>
          </a:xfrm>
        </p:spPr>
        <p:txBody>
          <a:bodyPr>
            <a:noAutofit/>
          </a:bodyPr>
          <a:lstStyle/>
          <a:p>
            <a:pPr marL="0" indent="0" algn="just" rtl="0">
              <a:buNone/>
            </a:pPr>
            <a:r>
              <a:rPr lang="en-US" sz="4000" dirty="0" smtClean="0"/>
              <a:t>Thus, the </a:t>
            </a:r>
            <a:r>
              <a:rPr lang="en-US" sz="4000" dirty="0"/>
              <a:t>durable benefits of MBS for individuals with </a:t>
            </a:r>
            <a:r>
              <a:rPr lang="en-US" sz="4000" dirty="0" smtClean="0"/>
              <a:t>class II/III </a:t>
            </a:r>
            <a:r>
              <a:rPr lang="en-US" sz="4000" dirty="0"/>
              <a:t>obesity are reflected in an overall lower mortality </a:t>
            </a:r>
            <a:r>
              <a:rPr lang="en-US" sz="4000" dirty="0" smtClean="0"/>
              <a:t>years after </a:t>
            </a:r>
            <a:r>
              <a:rPr lang="en-US" sz="4000" dirty="0"/>
              <a:t>surgery in multiple populations.</a:t>
            </a:r>
            <a:endParaRPr lang="fa-IR" sz="4000" dirty="0"/>
          </a:p>
        </p:txBody>
      </p:sp>
    </p:spTree>
    <p:extLst>
      <p:ext uri="{BB962C8B-B14F-4D97-AF65-F5344CB8AC3E}">
        <p14:creationId xmlns:p14="http://schemas.microsoft.com/office/powerpoint/2010/main" val="4050229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75" y="365125"/>
            <a:ext cx="9682110" cy="1325563"/>
          </a:xfrm>
        </p:spPr>
        <p:txBody>
          <a:bodyPr/>
          <a:lstStyle/>
          <a:p>
            <a:pPr algn="l"/>
            <a:r>
              <a:rPr lang="en-US" b="1" dirty="0">
                <a:solidFill>
                  <a:srgbClr val="00B0F0"/>
                </a:solidFill>
                <a:effectLst>
                  <a:outerShdw blurRad="38100" dist="38100" dir="2700000" algn="tl">
                    <a:srgbClr val="000000">
                      <a:alpha val="43137"/>
                    </a:srgbClr>
                  </a:outerShdw>
                </a:effectLst>
              </a:rPr>
              <a:t>Revisional surgery</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6122" y="1690688"/>
            <a:ext cx="10714686" cy="4362382"/>
          </a:xfrm>
        </p:spPr>
        <p:txBody>
          <a:bodyPr>
            <a:noAutofit/>
          </a:bodyPr>
          <a:lstStyle/>
          <a:p>
            <a:pPr algn="l" rtl="0">
              <a:buClr>
                <a:srgbClr val="FF0000"/>
              </a:buClr>
              <a:buFont typeface="Wingdings" panose="05000000000000000000" pitchFamily="2" charset="2"/>
              <a:buChar char="§"/>
            </a:pPr>
            <a:r>
              <a:rPr lang="en-US" sz="3200" dirty="0" smtClean="0"/>
              <a:t>Indications </a:t>
            </a:r>
            <a:r>
              <a:rPr lang="en-US" sz="3200" dirty="0"/>
              <a:t>for </a:t>
            </a:r>
            <a:r>
              <a:rPr lang="en-US" sz="3200" dirty="0" err="1"/>
              <a:t>revisional</a:t>
            </a:r>
            <a:r>
              <a:rPr lang="en-US" sz="3200" dirty="0"/>
              <a:t> MBS vary among individual patients, but </a:t>
            </a:r>
            <a:r>
              <a:rPr lang="en-US" sz="3200" dirty="0" smtClean="0"/>
              <a:t>may include </a:t>
            </a:r>
            <a:r>
              <a:rPr lang="en-US" sz="3200" dirty="0"/>
              <a:t>weight regain, insufficient weight loss, </a:t>
            </a:r>
            <a:r>
              <a:rPr lang="en-US" sz="3200" dirty="0" smtClean="0"/>
              <a:t>insufficient improvement </a:t>
            </a:r>
            <a:r>
              <a:rPr lang="en-US" sz="3200" dirty="0"/>
              <a:t>of co-morbidities, and managing complications (e.g</a:t>
            </a:r>
            <a:r>
              <a:rPr lang="en-US" sz="3200" dirty="0" smtClean="0"/>
              <a:t>., </a:t>
            </a:r>
            <a:r>
              <a:rPr lang="en-US" sz="3200" dirty="0" err="1" smtClean="0"/>
              <a:t>gastroesophageal</a:t>
            </a:r>
            <a:r>
              <a:rPr lang="en-US" sz="3200" dirty="0" smtClean="0"/>
              <a:t> </a:t>
            </a:r>
            <a:r>
              <a:rPr lang="en-US" sz="3200" dirty="0"/>
              <a:t>reflux</a:t>
            </a:r>
            <a:r>
              <a:rPr lang="en-US" sz="3200" dirty="0" smtClean="0"/>
              <a:t>).</a:t>
            </a:r>
          </a:p>
          <a:p>
            <a:pPr algn="l" rtl="0">
              <a:buClr>
                <a:srgbClr val="FF0000"/>
              </a:buClr>
              <a:buFont typeface="Wingdings" panose="05000000000000000000" pitchFamily="2" charset="2"/>
              <a:buChar char="§"/>
            </a:pPr>
            <a:endParaRPr lang="en-US" sz="3200" dirty="0" smtClean="0"/>
          </a:p>
          <a:p>
            <a:pPr algn="l" rtl="0">
              <a:buClr>
                <a:srgbClr val="FF0000"/>
              </a:buClr>
              <a:buFont typeface="Wingdings" panose="05000000000000000000" pitchFamily="2" charset="2"/>
              <a:buChar char="§"/>
            </a:pPr>
            <a:r>
              <a:rPr lang="en-US" sz="3200" dirty="0" smtClean="0"/>
              <a:t>Revisional </a:t>
            </a:r>
            <a:r>
              <a:rPr lang="en-US" sz="3200" dirty="0"/>
              <a:t>MBS is effective in achieving </a:t>
            </a:r>
            <a:r>
              <a:rPr lang="en-US" sz="3200" dirty="0" smtClean="0"/>
              <a:t>additional weight </a:t>
            </a:r>
            <a:r>
              <a:rPr lang="en-US" sz="3200" dirty="0"/>
              <a:t>loss and co-morbidity reduction after the </a:t>
            </a:r>
            <a:r>
              <a:rPr lang="en-US" sz="3200" dirty="0" smtClean="0"/>
              <a:t>primary operation </a:t>
            </a:r>
            <a:r>
              <a:rPr lang="en-US" sz="3200" dirty="0"/>
              <a:t>in selected patients, with acceptable </a:t>
            </a:r>
            <a:r>
              <a:rPr lang="en-US" sz="3200" dirty="0" smtClean="0"/>
              <a:t>complication rates</a:t>
            </a:r>
            <a:r>
              <a:rPr lang="en-US" sz="3200" dirty="0"/>
              <a:t>, and low mortality </a:t>
            </a:r>
            <a:r>
              <a:rPr lang="en-US" sz="3200" dirty="0" smtClean="0"/>
              <a:t>rates.</a:t>
            </a:r>
            <a:endParaRPr lang="fa-IR" sz="3200" dirty="0"/>
          </a:p>
        </p:txBody>
      </p:sp>
      <p:cxnSp>
        <p:nvCxnSpPr>
          <p:cNvPr id="4" name="Straight Connector 3"/>
          <p:cNvCxnSpPr/>
          <p:nvPr/>
        </p:nvCxnSpPr>
        <p:spPr>
          <a:xfrm>
            <a:off x="814174" y="1395012"/>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43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647"/>
            <a:ext cx="10515600" cy="1325563"/>
          </a:xfrm>
        </p:spPr>
        <p:txBody>
          <a:bodyPr/>
          <a:lstStyle/>
          <a:p>
            <a:pPr algn="l" rtl="0"/>
            <a:r>
              <a:rPr lang="en-US" b="1" dirty="0" smtClean="0">
                <a:solidFill>
                  <a:srgbClr val="00B0F0"/>
                </a:solidFill>
                <a:latin typeface="Arial" panose="020B0604020202020204" pitchFamily="34" charset="0"/>
                <a:cs typeface="+mn-cs"/>
              </a:rPr>
              <a:t>Introduction</a:t>
            </a:r>
            <a:endParaRPr lang="fa-IR" b="1" dirty="0">
              <a:solidFill>
                <a:srgbClr val="00B0F0"/>
              </a:solidFill>
              <a:latin typeface="Arial" panose="020B0604020202020204" pitchFamily="34" charset="0"/>
              <a:cs typeface="+mn-cs"/>
            </a:endParaRPr>
          </a:p>
        </p:txBody>
      </p:sp>
      <p:sp>
        <p:nvSpPr>
          <p:cNvPr id="3" name="Content Placeholder 2"/>
          <p:cNvSpPr>
            <a:spLocks noGrp="1"/>
          </p:cNvSpPr>
          <p:nvPr>
            <p:ph idx="1"/>
          </p:nvPr>
        </p:nvSpPr>
        <p:spPr>
          <a:xfrm>
            <a:off x="832833" y="1489210"/>
            <a:ext cx="10515601" cy="4383556"/>
          </a:xfrm>
        </p:spPr>
        <p:txBody>
          <a:bodyPr>
            <a:noAutofit/>
          </a:bodyPr>
          <a:lstStyle/>
          <a:p>
            <a:pPr algn="just" rtl="0">
              <a:lnSpc>
                <a:spcPct val="100000"/>
              </a:lnSpc>
              <a:buClr>
                <a:srgbClr val="FF0000"/>
              </a:buClr>
              <a:buFont typeface="Wingdings" panose="05000000000000000000" pitchFamily="2" charset="2"/>
              <a:buChar char="§"/>
            </a:pPr>
            <a:r>
              <a:rPr lang="en-US" sz="3200" dirty="0">
                <a:cs typeface="+mj-cs"/>
              </a:rPr>
              <a:t>O</a:t>
            </a:r>
            <a:r>
              <a:rPr lang="en-US" sz="3200" dirty="0" smtClean="0">
                <a:cs typeface="+mj-cs"/>
              </a:rPr>
              <a:t>besity is associated with a chronic low-grade inflammatory state and</a:t>
            </a:r>
            <a:r>
              <a:rPr lang="en-US" sz="3200" dirty="0">
                <a:cs typeface="+mj-cs"/>
              </a:rPr>
              <a:t> </a:t>
            </a:r>
            <a:r>
              <a:rPr lang="en-US" sz="3200" dirty="0" smtClean="0">
                <a:cs typeface="+mj-cs"/>
              </a:rPr>
              <a:t>immune dysfunction.</a:t>
            </a:r>
          </a:p>
          <a:p>
            <a:pPr algn="just" rtl="0">
              <a:lnSpc>
                <a:spcPct val="100000"/>
              </a:lnSpc>
              <a:buClr>
                <a:srgbClr val="FF0000"/>
              </a:buClr>
              <a:buFont typeface="Wingdings" panose="05000000000000000000" pitchFamily="2" charset="2"/>
              <a:buChar char="§"/>
            </a:pPr>
            <a:endParaRPr lang="en-US" sz="3200" dirty="0">
              <a:cs typeface="+mj-cs"/>
            </a:endParaRPr>
          </a:p>
          <a:p>
            <a:pPr algn="just" rtl="0">
              <a:lnSpc>
                <a:spcPct val="100000"/>
              </a:lnSpc>
              <a:buClr>
                <a:srgbClr val="FF0000"/>
              </a:buClr>
              <a:buFont typeface="Wingdings" panose="05000000000000000000" pitchFamily="2" charset="2"/>
              <a:buChar char="§"/>
            </a:pPr>
            <a:r>
              <a:rPr lang="en-US" sz="3200" dirty="0" smtClean="0">
                <a:cs typeface="+mj-cs"/>
              </a:rPr>
              <a:t>It is suspected that disruption of </a:t>
            </a:r>
            <a:r>
              <a:rPr lang="en-US" sz="3200" dirty="0" err="1" smtClean="0">
                <a:cs typeface="+mj-cs"/>
              </a:rPr>
              <a:t>homeostat</a:t>
            </a:r>
            <a:r>
              <a:rPr lang="en-US" sz="3200" dirty="0">
                <a:cs typeface="+mj-cs"/>
              </a:rPr>
              <a:t> </a:t>
            </a:r>
            <a:r>
              <a:rPr lang="en-US" sz="3200" dirty="0" smtClean="0">
                <a:cs typeface="+mj-cs"/>
              </a:rPr>
              <a:t>mechanisms and consequently to metabolic disorders commonly associated with </a:t>
            </a:r>
            <a:r>
              <a:rPr lang="en-US" sz="3200" dirty="0" err="1" smtClean="0">
                <a:cs typeface="+mj-cs"/>
              </a:rPr>
              <a:t>obesitymediated</a:t>
            </a:r>
            <a:r>
              <a:rPr lang="en-US" sz="3200" dirty="0" smtClean="0">
                <a:cs typeface="+mj-cs"/>
              </a:rPr>
              <a:t> by incompletely elucidated pathways involving cytokine production, </a:t>
            </a:r>
            <a:r>
              <a:rPr lang="en-US" sz="3200" dirty="0" err="1" smtClean="0">
                <a:cs typeface="+mj-cs"/>
              </a:rPr>
              <a:t>adipokines</a:t>
            </a:r>
            <a:r>
              <a:rPr lang="en-US" sz="3200" dirty="0" smtClean="0">
                <a:cs typeface="+mj-cs"/>
              </a:rPr>
              <a:t>, hormones, and acute-phase reactant.</a:t>
            </a:r>
            <a:endParaRPr lang="fa-IR" sz="3200" dirty="0">
              <a:cs typeface="+mj-cs"/>
            </a:endParaRPr>
          </a:p>
        </p:txBody>
      </p:sp>
      <p:cxnSp>
        <p:nvCxnSpPr>
          <p:cNvPr id="4" name="Straight Connector 3"/>
          <p:cNvCxnSpPr/>
          <p:nvPr/>
        </p:nvCxnSpPr>
        <p:spPr>
          <a:xfrm>
            <a:off x="832833" y="124046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370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839"/>
            <a:ext cx="10515600" cy="1204183"/>
          </a:xfrm>
        </p:spPr>
        <p:txBody>
          <a:bodyPr/>
          <a:lstStyle/>
          <a:p>
            <a:pPr algn="l"/>
            <a:r>
              <a:rPr lang="en-US" b="1" dirty="0">
                <a:solidFill>
                  <a:srgbClr val="00B0F0"/>
                </a:solidFill>
                <a:effectLst>
                  <a:outerShdw blurRad="38100" dist="38100" dir="2700000" algn="tl">
                    <a:srgbClr val="000000">
                      <a:alpha val="43137"/>
                    </a:srgbClr>
                  </a:outerShdw>
                </a:effectLst>
              </a:rPr>
              <a:t>Conclusion</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2334" y="1457053"/>
            <a:ext cx="10907332" cy="4892231"/>
          </a:xfrm>
        </p:spPr>
        <p:txBody>
          <a:bodyPr>
            <a:noAutofit/>
          </a:bodyPr>
          <a:lstStyle/>
          <a:p>
            <a:pPr algn="l" rtl="0">
              <a:buClr>
                <a:srgbClr val="FF0000"/>
              </a:buClr>
              <a:buFont typeface="Wingdings" panose="05000000000000000000" pitchFamily="2" charset="2"/>
              <a:buChar char="Ø"/>
            </a:pPr>
            <a:r>
              <a:rPr lang="en-US" sz="3200" dirty="0"/>
              <a:t>MBS is recommended for individuals with </a:t>
            </a:r>
            <a:r>
              <a:rPr lang="en-US" sz="3200" dirty="0" smtClean="0"/>
              <a:t>BMI&gt;35 kg/m2, </a:t>
            </a:r>
            <a:r>
              <a:rPr lang="en-US" sz="3200" dirty="0"/>
              <a:t>regardless of presence, absence, or severity of comorbidities</a:t>
            </a:r>
            <a:r>
              <a:rPr lang="en-US" sz="3200" dirty="0" smtClean="0"/>
              <a:t>.</a:t>
            </a:r>
          </a:p>
          <a:p>
            <a:pPr algn="l" rtl="0">
              <a:buClr>
                <a:srgbClr val="FF0000"/>
              </a:buClr>
              <a:buFont typeface="Wingdings" panose="05000000000000000000" pitchFamily="2" charset="2"/>
              <a:buChar char="Ø"/>
            </a:pPr>
            <a:endParaRPr lang="en-US" sz="3200" dirty="0" smtClean="0"/>
          </a:p>
          <a:p>
            <a:pPr algn="l" rtl="0">
              <a:buClr>
                <a:srgbClr val="FF0000"/>
              </a:buClr>
              <a:buFont typeface="Wingdings" panose="05000000000000000000" pitchFamily="2" charset="2"/>
              <a:buChar char="Ø"/>
            </a:pPr>
            <a:r>
              <a:rPr lang="en-US" sz="3200" dirty="0"/>
              <a:t>MBS is recommended in patients with T2D and </a:t>
            </a:r>
            <a:r>
              <a:rPr lang="en-US" sz="3200" dirty="0" smtClean="0"/>
              <a:t>BMI&gt;30kg/m2.</a:t>
            </a:r>
          </a:p>
          <a:p>
            <a:pPr algn="l" rtl="0">
              <a:buClr>
                <a:srgbClr val="FF0000"/>
              </a:buClr>
              <a:buFont typeface="Wingdings" panose="05000000000000000000" pitchFamily="2" charset="2"/>
              <a:buChar char="Ø"/>
            </a:pPr>
            <a:endParaRPr lang="en-US" sz="3200" dirty="0" smtClean="0"/>
          </a:p>
          <a:p>
            <a:pPr algn="l" rtl="0">
              <a:buClr>
                <a:srgbClr val="FF0000"/>
              </a:buClr>
              <a:buFont typeface="Wingdings" panose="05000000000000000000" pitchFamily="2" charset="2"/>
              <a:buChar char="Ø"/>
            </a:pPr>
            <a:r>
              <a:rPr lang="en-US" sz="3200" dirty="0"/>
              <a:t>MBS should be considered in individuals with BMI of </a:t>
            </a:r>
            <a:r>
              <a:rPr lang="en-US" sz="3200" dirty="0" smtClean="0"/>
              <a:t>30–34.9 kg/m2 who </a:t>
            </a:r>
            <a:r>
              <a:rPr lang="en-US" sz="3200" dirty="0"/>
              <a:t>do not achieve substantial or </a:t>
            </a:r>
            <a:r>
              <a:rPr lang="en-US" sz="3200" dirty="0" smtClean="0"/>
              <a:t>durable weight </a:t>
            </a:r>
            <a:r>
              <a:rPr lang="en-US" sz="3200" dirty="0"/>
              <a:t>loss or co-morbidity improvement using nonsurgical methods.</a:t>
            </a:r>
          </a:p>
          <a:p>
            <a:pPr marL="0" indent="0" algn="l" rtl="0">
              <a:buClr>
                <a:srgbClr val="FF0000"/>
              </a:buClr>
              <a:buNone/>
            </a:pPr>
            <a:endParaRPr lang="fa-IR" sz="3200" dirty="0"/>
          </a:p>
        </p:txBody>
      </p:sp>
      <p:cxnSp>
        <p:nvCxnSpPr>
          <p:cNvPr id="4" name="Straight Connector 3"/>
          <p:cNvCxnSpPr/>
          <p:nvPr/>
        </p:nvCxnSpPr>
        <p:spPr>
          <a:xfrm>
            <a:off x="838200" y="1111677"/>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716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850" y="1230272"/>
            <a:ext cx="10907333" cy="5211472"/>
          </a:xfrm>
        </p:spPr>
        <p:txBody>
          <a:bodyPr>
            <a:noAutofit/>
          </a:bodyPr>
          <a:lstStyle/>
          <a:p>
            <a:pPr algn="just" rtl="0">
              <a:buClr>
                <a:srgbClr val="FF0000"/>
              </a:buClr>
              <a:buFont typeface="Wingdings" panose="05000000000000000000" pitchFamily="2" charset="2"/>
              <a:buChar char="Ø"/>
            </a:pPr>
            <a:r>
              <a:rPr lang="en-US" sz="3200" dirty="0"/>
              <a:t>Obesity definitions using BMI thresholds do not </a:t>
            </a:r>
            <a:r>
              <a:rPr lang="en-US" sz="3200" dirty="0" smtClean="0"/>
              <a:t>apply similarly </a:t>
            </a:r>
            <a:r>
              <a:rPr lang="en-US" sz="3200" dirty="0"/>
              <a:t>to </a:t>
            </a:r>
            <a:r>
              <a:rPr lang="en-US" sz="3200" dirty="0" smtClean="0"/>
              <a:t>all populations</a:t>
            </a:r>
            <a:r>
              <a:rPr lang="en-US" sz="3200" dirty="0"/>
              <a:t>. Clinical obesity in the </a:t>
            </a:r>
            <a:r>
              <a:rPr lang="en-US" sz="3200" dirty="0" smtClean="0"/>
              <a:t>Asian population is recognized in individuals with BMI&gt;25 kg/m</a:t>
            </a:r>
            <a:r>
              <a:rPr lang="en-US" sz="2400" dirty="0" smtClean="0"/>
              <a:t>2</a:t>
            </a:r>
            <a:r>
              <a:rPr lang="en-US" sz="3200" dirty="0" smtClean="0"/>
              <a:t>.</a:t>
            </a:r>
          </a:p>
          <a:p>
            <a:pPr marL="0" indent="0" algn="just" rtl="0">
              <a:buClr>
                <a:srgbClr val="FF0000"/>
              </a:buClr>
              <a:buNone/>
            </a:pPr>
            <a:endParaRPr lang="en-US" sz="800" dirty="0" smtClean="0"/>
          </a:p>
          <a:p>
            <a:pPr algn="just" rtl="0">
              <a:buClr>
                <a:srgbClr val="FF0000"/>
              </a:buClr>
              <a:buFont typeface="Wingdings" panose="05000000000000000000" pitchFamily="2" charset="2"/>
              <a:buChar char="Ø"/>
            </a:pPr>
            <a:r>
              <a:rPr lang="en-US" sz="3200" dirty="0" smtClean="0"/>
              <a:t>There </a:t>
            </a:r>
            <a:r>
              <a:rPr lang="en-US" sz="3200" dirty="0"/>
              <a:t>is no upper patient-age limit to MBS. Older individuals who could benefit from MBS should be considered </a:t>
            </a:r>
            <a:r>
              <a:rPr lang="en-US" sz="3200" dirty="0" smtClean="0"/>
              <a:t>for surgery </a:t>
            </a:r>
            <a:r>
              <a:rPr lang="en-US" sz="3200" dirty="0"/>
              <a:t>after careful assessment of co-morbidities </a:t>
            </a:r>
            <a:r>
              <a:rPr lang="en-US" sz="3200" dirty="0" smtClean="0"/>
              <a:t>and frailty.</a:t>
            </a:r>
          </a:p>
          <a:p>
            <a:pPr algn="just" rtl="0">
              <a:buClr>
                <a:srgbClr val="FF0000"/>
              </a:buClr>
              <a:buFont typeface="Wingdings" panose="05000000000000000000" pitchFamily="2" charset="2"/>
              <a:buChar char="Ø"/>
            </a:pPr>
            <a:endParaRPr lang="en-US" sz="800" dirty="0" smtClean="0"/>
          </a:p>
          <a:p>
            <a:pPr algn="just" rtl="0">
              <a:buClr>
                <a:srgbClr val="FF0000"/>
              </a:buClr>
              <a:buFont typeface="Wingdings" panose="05000000000000000000" pitchFamily="2" charset="2"/>
              <a:buChar char="Ø"/>
            </a:pPr>
            <a:r>
              <a:rPr lang="en-US" sz="3200" dirty="0"/>
              <a:t>Children and adolescents with BMI.120% of the </a:t>
            </a:r>
            <a:r>
              <a:rPr lang="en-US" sz="3200" dirty="0" smtClean="0"/>
              <a:t>95</a:t>
            </a:r>
            <a:r>
              <a:rPr lang="en-US" sz="3200" baseline="30000" dirty="0" smtClean="0"/>
              <a:t>th</a:t>
            </a:r>
            <a:r>
              <a:rPr lang="en-US" sz="3200" dirty="0" smtClean="0"/>
              <a:t> percentile </a:t>
            </a:r>
            <a:r>
              <a:rPr lang="en-US" sz="3200" dirty="0"/>
              <a:t>and a major co-morbidity, or a </a:t>
            </a:r>
            <a:r>
              <a:rPr lang="en-US" sz="3200" dirty="0" smtClean="0"/>
              <a:t>BMI.140% of </a:t>
            </a:r>
            <a:r>
              <a:rPr lang="en-US" sz="3200" dirty="0"/>
              <a:t>the 95th percentile, should be considered for MBS </a:t>
            </a:r>
            <a:r>
              <a:rPr lang="en-US" sz="3200" dirty="0" smtClean="0"/>
              <a:t>after evaluation </a:t>
            </a:r>
            <a:r>
              <a:rPr lang="en-US" sz="3200" dirty="0"/>
              <a:t>by a multidisciplinary team in a </a:t>
            </a:r>
            <a:r>
              <a:rPr lang="en-US" sz="3200" dirty="0" smtClean="0"/>
              <a:t>specialty center</a:t>
            </a:r>
            <a:r>
              <a:rPr lang="en-US" sz="3200" dirty="0"/>
              <a:t>.</a:t>
            </a:r>
          </a:p>
        </p:txBody>
      </p:sp>
      <p:sp>
        <p:nvSpPr>
          <p:cNvPr id="4" name="Title 1"/>
          <p:cNvSpPr>
            <a:spLocks noGrp="1"/>
          </p:cNvSpPr>
          <p:nvPr>
            <p:ph type="title"/>
          </p:nvPr>
        </p:nvSpPr>
        <p:spPr>
          <a:xfrm>
            <a:off x="838200" y="149839"/>
            <a:ext cx="10515600" cy="1204183"/>
          </a:xfrm>
        </p:spPr>
        <p:txBody>
          <a:bodyPr/>
          <a:lstStyle/>
          <a:p>
            <a:pPr algn="l"/>
            <a:r>
              <a:rPr lang="en-US" b="1" dirty="0">
                <a:solidFill>
                  <a:srgbClr val="00B0F0"/>
                </a:solidFill>
                <a:effectLst>
                  <a:outerShdw blurRad="38100" dist="38100" dir="2700000" algn="tl">
                    <a:srgbClr val="000000">
                      <a:alpha val="43137"/>
                    </a:srgbClr>
                  </a:outerShdw>
                </a:effectLst>
              </a:rPr>
              <a:t>Conclusion</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111677"/>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761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942" y="1354022"/>
            <a:ext cx="10753858" cy="4432629"/>
          </a:xfrm>
        </p:spPr>
        <p:txBody>
          <a:bodyPr>
            <a:noAutofit/>
          </a:bodyPr>
          <a:lstStyle/>
          <a:p>
            <a:pPr algn="l" rtl="0">
              <a:buClr>
                <a:srgbClr val="FF0000"/>
              </a:buClr>
              <a:buFont typeface="Wingdings" panose="05000000000000000000" pitchFamily="2" charset="2"/>
              <a:buChar char="Ø"/>
            </a:pPr>
            <a:r>
              <a:rPr lang="en-US" sz="3200" dirty="0"/>
              <a:t>MBS is an effective treatment of clinically severe </a:t>
            </a:r>
            <a:r>
              <a:rPr lang="en-US" sz="3200" dirty="0" smtClean="0"/>
              <a:t>obesity in </a:t>
            </a:r>
            <a:r>
              <a:rPr lang="en-US" sz="3200" dirty="0"/>
              <a:t>patients who need other specialty surgery, such as </a:t>
            </a:r>
            <a:r>
              <a:rPr lang="en-US" sz="3200" dirty="0" smtClean="0"/>
              <a:t>joint </a:t>
            </a:r>
            <a:r>
              <a:rPr lang="en-US" sz="3200" dirty="0" err="1" smtClean="0"/>
              <a:t>arthroplasty</a:t>
            </a:r>
            <a:r>
              <a:rPr lang="en-US" sz="3200" dirty="0"/>
              <a:t>, abdominal wall hernia repair, or </a:t>
            </a:r>
            <a:r>
              <a:rPr lang="en-US" sz="3200" dirty="0" smtClean="0"/>
              <a:t>organ transplantation.</a:t>
            </a:r>
          </a:p>
          <a:p>
            <a:pPr algn="l" rtl="0">
              <a:buClr>
                <a:srgbClr val="FF0000"/>
              </a:buClr>
              <a:buFont typeface="Wingdings" panose="05000000000000000000" pitchFamily="2" charset="2"/>
              <a:buChar char="Ø"/>
            </a:pPr>
            <a:endParaRPr lang="en-US" sz="3200" dirty="0"/>
          </a:p>
          <a:p>
            <a:pPr algn="l" rtl="0">
              <a:buClr>
                <a:srgbClr val="FF0000"/>
              </a:buClr>
              <a:buFont typeface="Wingdings" panose="05000000000000000000" pitchFamily="2" charset="2"/>
              <a:buChar char="Ø"/>
            </a:pPr>
            <a:r>
              <a:rPr lang="en-US" sz="3200" dirty="0" smtClean="0"/>
              <a:t>Severe </a:t>
            </a:r>
            <a:r>
              <a:rPr lang="en-US" sz="3200" dirty="0"/>
              <a:t>obesity is a chronic disease requiring </a:t>
            </a:r>
            <a:r>
              <a:rPr lang="en-US" sz="3200" dirty="0" smtClean="0"/>
              <a:t>long-term management </a:t>
            </a:r>
            <a:r>
              <a:rPr lang="en-US" sz="3200" dirty="0"/>
              <a:t>after primary MBS. This may include </a:t>
            </a:r>
            <a:r>
              <a:rPr lang="en-US" sz="3200" dirty="0" err="1"/>
              <a:t>revisional</a:t>
            </a:r>
            <a:r>
              <a:rPr lang="en-US" sz="3200" dirty="0"/>
              <a:t> surgery or other adjuvant therapy to achieve </a:t>
            </a:r>
            <a:r>
              <a:rPr lang="en-US" sz="3200" dirty="0" smtClean="0"/>
              <a:t>desired treatment </a:t>
            </a:r>
            <a:r>
              <a:rPr lang="en-US" sz="3200" dirty="0"/>
              <a:t>effect.</a:t>
            </a:r>
            <a:endParaRPr lang="fa-IR" sz="3200" dirty="0"/>
          </a:p>
        </p:txBody>
      </p:sp>
      <p:sp>
        <p:nvSpPr>
          <p:cNvPr id="4" name="Title 1"/>
          <p:cNvSpPr>
            <a:spLocks noGrp="1"/>
          </p:cNvSpPr>
          <p:nvPr>
            <p:ph type="title"/>
          </p:nvPr>
        </p:nvSpPr>
        <p:spPr>
          <a:xfrm>
            <a:off x="838200" y="149839"/>
            <a:ext cx="10515600" cy="1204183"/>
          </a:xfrm>
        </p:spPr>
        <p:txBody>
          <a:bodyPr/>
          <a:lstStyle/>
          <a:p>
            <a:pPr algn="l"/>
            <a:r>
              <a:rPr lang="en-US" b="1" dirty="0">
                <a:solidFill>
                  <a:srgbClr val="00B0F0"/>
                </a:solidFill>
                <a:effectLst>
                  <a:outerShdw blurRad="38100" dist="38100" dir="2700000" algn="tl">
                    <a:srgbClr val="000000">
                      <a:alpha val="43137"/>
                    </a:srgbClr>
                  </a:outerShdw>
                </a:effectLst>
              </a:rPr>
              <a:t>Conclusion</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111677"/>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1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10" y="5885644"/>
            <a:ext cx="10515600" cy="566672"/>
          </a:xfrm>
        </p:spPr>
        <p:txBody>
          <a:bodyPr>
            <a:normAutofit fontScale="90000"/>
          </a:bodyPr>
          <a:lstStyle/>
          <a:p>
            <a:pPr algn="l"/>
            <a:r>
              <a:rPr lang="en-US" sz="1400" dirty="0">
                <a:solidFill>
                  <a:srgbClr val="E7E6E6">
                    <a:lumMod val="90000"/>
                  </a:srgbClr>
                </a:solidFill>
              </a:rPr>
              <a:t/>
            </a:r>
            <a:br>
              <a:rPr lang="en-US" sz="1400" dirty="0">
                <a:solidFill>
                  <a:srgbClr val="E7E6E6">
                    <a:lumMod val="90000"/>
                  </a:srgbClr>
                </a:solidFill>
              </a:rPr>
            </a:br>
            <a:r>
              <a:rPr lang="en-US" sz="1400" dirty="0">
                <a:solidFill>
                  <a:srgbClr val="E7E6E6">
                    <a:lumMod val="90000"/>
                  </a:srgbClr>
                </a:solidFill>
              </a:rPr>
              <a:t/>
            </a:r>
            <a:br>
              <a:rPr lang="en-US" sz="1400" dirty="0">
                <a:solidFill>
                  <a:srgbClr val="E7E6E6">
                    <a:lumMod val="90000"/>
                  </a:srgbClr>
                </a:solidFill>
              </a:rPr>
            </a:br>
            <a:r>
              <a:rPr lang="en-US" sz="1400" dirty="0">
                <a:solidFill>
                  <a:srgbClr val="E7E6E6">
                    <a:lumMod val="90000"/>
                  </a:srgbClr>
                </a:solidFill>
              </a:rPr>
              <a:t>Metabolic Surgery and the Changing Landscape for Diabetes Care| May 13 2016 </a:t>
            </a:r>
            <a:br>
              <a:rPr lang="en-US" sz="1400" dirty="0">
                <a:solidFill>
                  <a:srgbClr val="E7E6E6">
                    <a:lumMod val="90000"/>
                  </a:srgbClr>
                </a:solidFill>
              </a:rPr>
            </a:br>
            <a:r>
              <a:rPr lang="en-US" sz="1400" b="1" dirty="0">
                <a:solidFill>
                  <a:srgbClr val="E7E6E6">
                    <a:lumMod val="90000"/>
                  </a:srgbClr>
                </a:solidFill>
              </a:rPr>
              <a:t>Metabolic Surgery in the Treatment Algorithm for Type 2 Diabetes: A Joint Statement by International Diabetes Organizations</a:t>
            </a:r>
            <a:br>
              <a:rPr lang="en-US" sz="1400" b="1" dirty="0">
                <a:solidFill>
                  <a:srgbClr val="E7E6E6">
                    <a:lumMod val="90000"/>
                  </a:srgbClr>
                </a:solidFill>
              </a:rPr>
            </a:br>
            <a:endParaRPr lang="fa-IR" sz="1400" dirty="0"/>
          </a:p>
        </p:txBody>
      </p:sp>
      <p:pic>
        <p:nvPicPr>
          <p:cNvPr id="4" name="Content Placeholder 3"/>
          <p:cNvPicPr>
            <a:picLocks noGrp="1" noChangeAspect="1"/>
          </p:cNvPicPr>
          <p:nvPr>
            <p:ph idx="1"/>
          </p:nvPr>
        </p:nvPicPr>
        <p:blipFill>
          <a:blip r:embed="rId2"/>
          <a:stretch>
            <a:fillRect/>
          </a:stretch>
        </p:blipFill>
        <p:spPr>
          <a:xfrm>
            <a:off x="1420968" y="283335"/>
            <a:ext cx="9581883" cy="5602309"/>
          </a:xfrm>
          <a:prstGeom prst="rect">
            <a:avLst/>
          </a:prstGeom>
        </p:spPr>
      </p:pic>
    </p:spTree>
    <p:extLst>
      <p:ext uri="{BB962C8B-B14F-4D97-AF65-F5344CB8AC3E}">
        <p14:creationId xmlns:p14="http://schemas.microsoft.com/office/powerpoint/2010/main" val="110920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004552"/>
          </a:xfrm>
        </p:spPr>
        <p:txBody>
          <a:bodyPr/>
          <a:lstStyle/>
          <a:p>
            <a:pPr algn="l" rtl="0"/>
            <a:r>
              <a:rPr lang="en-US" b="1" dirty="0" smtClean="0">
                <a:solidFill>
                  <a:srgbClr val="00B0F0"/>
                </a:solidFill>
                <a:effectLst>
                  <a:outerShdw blurRad="38100" dist="38100" dir="2700000" algn="tl">
                    <a:srgbClr val="000000">
                      <a:alpha val="43137"/>
                    </a:srgbClr>
                  </a:outerShdw>
                </a:effectLst>
              </a:rPr>
              <a:t>ADA2023</a:t>
            </a:r>
            <a:endParaRPr lang="fa-IR" b="1" dirty="0">
              <a:solidFill>
                <a:srgbClr val="00B0F0"/>
              </a:solidFill>
              <a:effectLst>
                <a:outerShdw blurRad="38100" dist="38100" dir="2700000" algn="tl">
                  <a:srgbClr val="000000">
                    <a:alpha val="43137"/>
                  </a:srgbClr>
                </a:outerShdw>
              </a:effectLst>
            </a:endParaRPr>
          </a:p>
        </p:txBody>
      </p:sp>
      <p:cxnSp>
        <p:nvCxnSpPr>
          <p:cNvPr id="4" name="Straight Connector 3"/>
          <p:cNvCxnSpPr/>
          <p:nvPr/>
        </p:nvCxnSpPr>
        <p:spPr>
          <a:xfrm>
            <a:off x="838200" y="112455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14650" y="3288149"/>
            <a:ext cx="40178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p:cNvSpPr/>
          <p:nvPr/>
        </p:nvSpPr>
        <p:spPr>
          <a:xfrm>
            <a:off x="314650" y="1419186"/>
            <a:ext cx="40178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838200" y="1323112"/>
            <a:ext cx="9877023" cy="1384995"/>
          </a:xfrm>
          <a:prstGeom prst="rect">
            <a:avLst/>
          </a:prstGeom>
        </p:spPr>
        <p:txBody>
          <a:bodyPr wrap="square">
            <a:spAutoFit/>
          </a:bodyPr>
          <a:lstStyle/>
          <a:p>
            <a:pPr algn="just" rtl="0"/>
            <a:r>
              <a:rPr lang="en-US" sz="2800" dirty="0"/>
              <a:t>Metabolic surgery should be </a:t>
            </a:r>
            <a:r>
              <a:rPr lang="en-US" sz="2800" dirty="0" smtClean="0"/>
              <a:t>a recommended </a:t>
            </a:r>
            <a:r>
              <a:rPr lang="en-US" sz="2800" dirty="0"/>
              <a:t>option to </a:t>
            </a:r>
            <a:r>
              <a:rPr lang="en-US" sz="2800" dirty="0" smtClean="0"/>
              <a:t>treat type </a:t>
            </a:r>
            <a:r>
              <a:rPr lang="en-US" sz="2800" dirty="0"/>
              <a:t>2 diabetes in </a:t>
            </a:r>
            <a:r>
              <a:rPr lang="en-US" sz="2800" dirty="0" smtClean="0"/>
              <a:t>screened surgical </a:t>
            </a:r>
            <a:r>
              <a:rPr lang="en-US" sz="2800" dirty="0"/>
              <a:t>candidates with </a:t>
            </a:r>
            <a:r>
              <a:rPr lang="en-US" sz="2800" dirty="0" smtClean="0"/>
              <a:t>BMI&gt;40 kg/m</a:t>
            </a:r>
            <a:r>
              <a:rPr lang="en-US" sz="2400" dirty="0" smtClean="0"/>
              <a:t>2</a:t>
            </a:r>
            <a:r>
              <a:rPr lang="en-US" sz="2800" dirty="0" smtClean="0"/>
              <a:t> (BMI&gt;37.5 kg/m</a:t>
            </a:r>
            <a:r>
              <a:rPr lang="en-US" sz="2400" dirty="0" smtClean="0"/>
              <a:t>2</a:t>
            </a:r>
            <a:r>
              <a:rPr lang="en-US" sz="2800" dirty="0" smtClean="0"/>
              <a:t> in </a:t>
            </a:r>
            <a:r>
              <a:rPr lang="en-US" sz="2800" dirty="0"/>
              <a:t>Asian American </a:t>
            </a:r>
            <a:r>
              <a:rPr lang="en-US" sz="2800" dirty="0" smtClean="0"/>
              <a:t>individuals).</a:t>
            </a:r>
            <a:endParaRPr lang="fa-IR" sz="2800" dirty="0"/>
          </a:p>
        </p:txBody>
      </p:sp>
      <p:sp>
        <p:nvSpPr>
          <p:cNvPr id="19" name="Rectangle 18"/>
          <p:cNvSpPr/>
          <p:nvPr/>
        </p:nvSpPr>
        <p:spPr>
          <a:xfrm>
            <a:off x="716432" y="3156673"/>
            <a:ext cx="9998791" cy="1815882"/>
          </a:xfrm>
          <a:prstGeom prst="rect">
            <a:avLst/>
          </a:prstGeom>
          <a:ln>
            <a:noFill/>
          </a:ln>
        </p:spPr>
        <p:txBody>
          <a:bodyPr wrap="square">
            <a:spAutoFit/>
          </a:bodyPr>
          <a:lstStyle/>
          <a:p>
            <a:pPr lvl="0" algn="just" rtl="0"/>
            <a:r>
              <a:rPr lang="en-US" sz="2800" dirty="0">
                <a:solidFill>
                  <a:prstClr val="black"/>
                </a:solidFill>
              </a:rPr>
              <a:t>in adults with BMI 35.0– 39.9 </a:t>
            </a:r>
            <a:r>
              <a:rPr lang="en-US" sz="2800" dirty="0" smtClean="0">
                <a:solidFill>
                  <a:prstClr val="black"/>
                </a:solidFill>
              </a:rPr>
              <a:t>kg/m</a:t>
            </a:r>
            <a:r>
              <a:rPr lang="en-US" sz="2400" dirty="0" smtClean="0">
                <a:solidFill>
                  <a:prstClr val="black"/>
                </a:solidFill>
              </a:rPr>
              <a:t>2</a:t>
            </a:r>
            <a:r>
              <a:rPr lang="en-US" sz="2800" dirty="0" smtClean="0">
                <a:solidFill>
                  <a:prstClr val="black"/>
                </a:solidFill>
              </a:rPr>
              <a:t> </a:t>
            </a:r>
            <a:r>
              <a:rPr lang="en-US" sz="2800" dirty="0">
                <a:solidFill>
                  <a:prstClr val="black"/>
                </a:solidFill>
              </a:rPr>
              <a:t>(32.5–37.4 kg/m</a:t>
            </a:r>
            <a:r>
              <a:rPr lang="en-US" sz="2400" dirty="0">
                <a:solidFill>
                  <a:prstClr val="black"/>
                </a:solidFill>
              </a:rPr>
              <a:t>2</a:t>
            </a:r>
            <a:r>
              <a:rPr lang="en-US" sz="2800" dirty="0">
                <a:solidFill>
                  <a:prstClr val="black"/>
                </a:solidFill>
              </a:rPr>
              <a:t> in Asian American individuals) who do not achieve durable weight loss and improvement in comorbidities (including hyperglycemia) with </a:t>
            </a:r>
            <a:r>
              <a:rPr lang="en-US" sz="2800" dirty="0" smtClean="0">
                <a:solidFill>
                  <a:prstClr val="black"/>
                </a:solidFill>
              </a:rPr>
              <a:t>nonsurgical methods</a:t>
            </a:r>
            <a:r>
              <a:rPr lang="en-US" sz="2800" dirty="0">
                <a:solidFill>
                  <a:prstClr val="black"/>
                </a:solidFill>
              </a:rPr>
              <a:t>. A</a:t>
            </a:r>
            <a:endParaRPr lang="fa-IR" sz="2800" dirty="0">
              <a:solidFill>
                <a:prstClr val="black"/>
              </a:solidFill>
            </a:endParaRPr>
          </a:p>
        </p:txBody>
      </p:sp>
    </p:spTree>
    <p:extLst>
      <p:ext uri="{BB962C8B-B14F-4D97-AF65-F5344CB8AC3E}">
        <p14:creationId xmlns:p14="http://schemas.microsoft.com/office/powerpoint/2010/main" val="2394529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004552"/>
          </a:xfrm>
        </p:spPr>
        <p:txBody>
          <a:bodyPr/>
          <a:lstStyle/>
          <a:p>
            <a:pPr algn="l" rtl="0"/>
            <a:r>
              <a:rPr lang="en-US" b="1" dirty="0" smtClean="0">
                <a:solidFill>
                  <a:srgbClr val="00B0F0"/>
                </a:solidFill>
                <a:effectLst>
                  <a:outerShdw blurRad="38100" dist="38100" dir="2700000" algn="tl">
                    <a:srgbClr val="000000">
                      <a:alpha val="43137"/>
                    </a:srgbClr>
                  </a:outerShdw>
                </a:effectLst>
              </a:rPr>
              <a:t>ADA2023</a:t>
            </a:r>
            <a:endParaRPr lang="fa-IR" b="1" dirty="0">
              <a:solidFill>
                <a:srgbClr val="00B0F0"/>
              </a:solidFill>
              <a:effectLst>
                <a:outerShdw blurRad="38100" dist="38100" dir="2700000" algn="tl">
                  <a:srgbClr val="000000">
                    <a:alpha val="43137"/>
                  </a:srgbClr>
                </a:outerShdw>
              </a:effectLst>
            </a:endParaRPr>
          </a:p>
        </p:txBody>
      </p:sp>
      <p:cxnSp>
        <p:nvCxnSpPr>
          <p:cNvPr id="4" name="Straight Connector 3"/>
          <p:cNvCxnSpPr/>
          <p:nvPr/>
        </p:nvCxnSpPr>
        <p:spPr>
          <a:xfrm>
            <a:off x="838200" y="112455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314650" y="1419186"/>
            <a:ext cx="40178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ectangle 16"/>
          <p:cNvSpPr/>
          <p:nvPr/>
        </p:nvSpPr>
        <p:spPr>
          <a:xfrm>
            <a:off x="1057705" y="3791406"/>
            <a:ext cx="9067801" cy="2246769"/>
          </a:xfrm>
          <a:prstGeom prst="rect">
            <a:avLst/>
          </a:prstGeom>
        </p:spPr>
        <p:txBody>
          <a:bodyPr wrap="square">
            <a:spAutoFit/>
          </a:bodyPr>
          <a:lstStyle/>
          <a:p>
            <a:pPr algn="just" rtl="0"/>
            <a:r>
              <a:rPr lang="en-US" sz="2800" dirty="0"/>
              <a:t>Exceedingly few </a:t>
            </a:r>
            <a:r>
              <a:rPr lang="en-US" sz="2800" dirty="0" err="1"/>
              <a:t>presurgical</a:t>
            </a:r>
            <a:r>
              <a:rPr lang="en-US" sz="2800" dirty="0"/>
              <a:t> predictors of success have been identified, but younger age, shorter duration of diabetes (e.g., &lt;8 years) (70), and lesser severity of diabetes (better glycemic control, nonuse of insulin) are associated with higher rates of diabetes remission</a:t>
            </a:r>
            <a:endParaRPr lang="fa-IR" sz="2800" dirty="0"/>
          </a:p>
        </p:txBody>
      </p:sp>
      <p:sp>
        <p:nvSpPr>
          <p:cNvPr id="3" name="Rectangle 2"/>
          <p:cNvSpPr/>
          <p:nvPr/>
        </p:nvSpPr>
        <p:spPr>
          <a:xfrm>
            <a:off x="1057705" y="1384065"/>
            <a:ext cx="9247031" cy="2246769"/>
          </a:xfrm>
          <a:prstGeom prst="rect">
            <a:avLst/>
          </a:prstGeom>
        </p:spPr>
        <p:txBody>
          <a:bodyPr wrap="square">
            <a:spAutoFit/>
          </a:bodyPr>
          <a:lstStyle/>
          <a:p>
            <a:pPr lvl="0" algn="just" rtl="0"/>
            <a:r>
              <a:rPr lang="en-US" sz="2800" dirty="0">
                <a:solidFill>
                  <a:prstClr val="black"/>
                </a:solidFill>
              </a:rPr>
              <a:t>Metabolic surgery may be considered as an option to treat type 2 diabetes in </a:t>
            </a:r>
            <a:r>
              <a:rPr lang="en-US" sz="2800" dirty="0" err="1">
                <a:solidFill>
                  <a:prstClr val="black"/>
                </a:solidFill>
              </a:rPr>
              <a:t>adultswith</a:t>
            </a:r>
            <a:r>
              <a:rPr lang="en-US" sz="2800" dirty="0">
                <a:solidFill>
                  <a:prstClr val="black"/>
                </a:solidFill>
              </a:rPr>
              <a:t> BMI 30.0–34.9 kg/m</a:t>
            </a:r>
            <a:r>
              <a:rPr lang="en-US" sz="2400" dirty="0">
                <a:solidFill>
                  <a:prstClr val="black"/>
                </a:solidFill>
              </a:rPr>
              <a:t>2</a:t>
            </a:r>
            <a:r>
              <a:rPr lang="en-US" sz="2800" dirty="0">
                <a:solidFill>
                  <a:prstClr val="black"/>
                </a:solidFill>
              </a:rPr>
              <a:t>(27.5–32.4 kg/m</a:t>
            </a:r>
            <a:r>
              <a:rPr lang="en-US" sz="2400" dirty="0">
                <a:solidFill>
                  <a:prstClr val="black"/>
                </a:solidFill>
              </a:rPr>
              <a:t>2</a:t>
            </a:r>
            <a:r>
              <a:rPr lang="en-US" sz="2800" dirty="0">
                <a:solidFill>
                  <a:prstClr val="black"/>
                </a:solidFill>
              </a:rPr>
              <a:t> in Asian American individuals) who do not achieve durable weight loss and improvement in comorbidities (including hyperglycemia) with nonsurgical methods. A</a:t>
            </a:r>
            <a:endParaRPr lang="fa-IR" sz="2800" dirty="0">
              <a:solidFill>
                <a:prstClr val="black"/>
              </a:solidFill>
            </a:endParaRPr>
          </a:p>
        </p:txBody>
      </p:sp>
      <p:pic>
        <p:nvPicPr>
          <p:cNvPr id="5" name="Picture 4"/>
          <p:cNvPicPr>
            <a:picLocks noChangeAspect="1"/>
          </p:cNvPicPr>
          <p:nvPr/>
        </p:nvPicPr>
        <p:blipFill>
          <a:blip r:embed="rId2"/>
          <a:stretch>
            <a:fillRect/>
          </a:stretch>
        </p:blipFill>
        <p:spPr>
          <a:xfrm>
            <a:off x="314650" y="3902927"/>
            <a:ext cx="420660" cy="365792"/>
          </a:xfrm>
          <a:prstGeom prst="rect">
            <a:avLst/>
          </a:prstGeom>
        </p:spPr>
      </p:pic>
    </p:spTree>
    <p:extLst>
      <p:ext uri="{BB962C8B-B14F-4D97-AF65-F5344CB8AC3E}">
        <p14:creationId xmlns:p14="http://schemas.microsoft.com/office/powerpoint/2010/main" val="4246749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004552"/>
          </a:xfrm>
        </p:spPr>
        <p:txBody>
          <a:bodyPr/>
          <a:lstStyle/>
          <a:p>
            <a:pPr algn="l" rtl="0"/>
            <a:r>
              <a:rPr lang="en-US" b="1" dirty="0" smtClean="0">
                <a:solidFill>
                  <a:srgbClr val="00B0F0"/>
                </a:solidFill>
                <a:effectLst>
                  <a:outerShdw blurRad="38100" dist="38100" dir="2700000" algn="tl">
                    <a:srgbClr val="000000">
                      <a:alpha val="43137"/>
                    </a:srgbClr>
                  </a:outerShdw>
                </a:effectLst>
              </a:rPr>
              <a:t>ADA2023</a:t>
            </a:r>
            <a:endParaRPr lang="fa-IR" b="1" dirty="0">
              <a:solidFill>
                <a:srgbClr val="00B0F0"/>
              </a:solidFill>
              <a:effectLst>
                <a:outerShdw blurRad="38100" dist="38100" dir="2700000" algn="tl">
                  <a:srgbClr val="000000">
                    <a:alpha val="43137"/>
                  </a:srgbClr>
                </a:outerShdw>
              </a:effectLst>
            </a:endParaRPr>
          </a:p>
        </p:txBody>
      </p:sp>
      <p:cxnSp>
        <p:nvCxnSpPr>
          <p:cNvPr id="4" name="Straight Connector 3"/>
          <p:cNvCxnSpPr/>
          <p:nvPr/>
        </p:nvCxnSpPr>
        <p:spPr>
          <a:xfrm>
            <a:off x="838200" y="112455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432446" y="1490565"/>
            <a:ext cx="40178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ight Arrow 12"/>
          <p:cNvSpPr/>
          <p:nvPr/>
        </p:nvSpPr>
        <p:spPr>
          <a:xfrm>
            <a:off x="432446" y="2906590"/>
            <a:ext cx="40178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066632" y="1284465"/>
            <a:ext cx="9609954" cy="954107"/>
          </a:xfrm>
          <a:prstGeom prst="rect">
            <a:avLst/>
          </a:prstGeom>
        </p:spPr>
        <p:txBody>
          <a:bodyPr wrap="square">
            <a:spAutoFit/>
          </a:bodyPr>
          <a:lstStyle/>
          <a:p>
            <a:pPr algn="just" rtl="0"/>
            <a:r>
              <a:rPr lang="en-US" sz="2800" dirty="0"/>
              <a:t>Studies have documented </a:t>
            </a:r>
            <a:r>
              <a:rPr lang="en-US" sz="2800" dirty="0" smtClean="0"/>
              <a:t>diabetes remission </a:t>
            </a:r>
            <a:r>
              <a:rPr lang="en-US" sz="2800" dirty="0"/>
              <a:t>after </a:t>
            </a:r>
            <a:r>
              <a:rPr lang="en-US" sz="2800" dirty="0" smtClean="0"/>
              <a:t>1-5 years in </a:t>
            </a:r>
            <a:r>
              <a:rPr lang="en-US" sz="2800" dirty="0"/>
              <a:t>30–63% of patients with </a:t>
            </a:r>
            <a:r>
              <a:rPr lang="en-US" sz="2800" dirty="0" smtClean="0"/>
              <a:t>RYGB.</a:t>
            </a:r>
            <a:endParaRPr lang="fa-IR" sz="2800" dirty="0"/>
          </a:p>
        </p:txBody>
      </p:sp>
      <p:sp>
        <p:nvSpPr>
          <p:cNvPr id="9" name="Rectangle 8"/>
          <p:cNvSpPr/>
          <p:nvPr/>
        </p:nvSpPr>
        <p:spPr>
          <a:xfrm>
            <a:off x="1097465" y="2755165"/>
            <a:ext cx="9798061" cy="2677656"/>
          </a:xfrm>
          <a:prstGeom prst="rect">
            <a:avLst/>
          </a:prstGeom>
        </p:spPr>
        <p:txBody>
          <a:bodyPr wrap="square">
            <a:spAutoFit/>
          </a:bodyPr>
          <a:lstStyle/>
          <a:p>
            <a:pPr algn="just" rtl="0"/>
            <a:r>
              <a:rPr lang="en-US" sz="2800" dirty="0" smtClean="0"/>
              <a:t>The Surgical Treatment and Medications Potentially Eradicate Diabetes Efficiently (</a:t>
            </a:r>
            <a:r>
              <a:rPr lang="en-US" sz="2800" dirty="0"/>
              <a:t>STAMPEDE) </a:t>
            </a:r>
            <a:r>
              <a:rPr lang="en-US" sz="2800" dirty="0" smtClean="0"/>
              <a:t>trial, which </a:t>
            </a:r>
            <a:r>
              <a:rPr lang="en-US" sz="2800" dirty="0"/>
              <a:t>randomized 150 participants </a:t>
            </a:r>
            <a:r>
              <a:rPr lang="en-US" sz="2800" dirty="0" smtClean="0"/>
              <a:t>with unmanaged </a:t>
            </a:r>
            <a:r>
              <a:rPr lang="en-US" sz="2800" dirty="0"/>
              <a:t>diabetes to receive </a:t>
            </a:r>
            <a:r>
              <a:rPr lang="en-US" sz="2800" dirty="0" smtClean="0"/>
              <a:t>either metabolic </a:t>
            </a:r>
            <a:r>
              <a:rPr lang="en-US" sz="2800" dirty="0"/>
              <a:t>surgery or medical </a:t>
            </a:r>
            <a:r>
              <a:rPr lang="en-US" sz="2800" dirty="0" smtClean="0"/>
              <a:t>treatment, found </a:t>
            </a:r>
            <a:r>
              <a:rPr lang="en-US" sz="2800" dirty="0"/>
              <a:t>that 29% of those treated </a:t>
            </a:r>
            <a:r>
              <a:rPr lang="en-US" sz="2800" dirty="0" smtClean="0"/>
              <a:t>with RYGB </a:t>
            </a:r>
            <a:r>
              <a:rPr lang="en-US" sz="2800" dirty="0"/>
              <a:t>and 23% treated with VSG </a:t>
            </a:r>
            <a:r>
              <a:rPr lang="en-US" sz="2800" dirty="0" smtClean="0"/>
              <a:t>achieved A1C </a:t>
            </a:r>
            <a:r>
              <a:rPr lang="en-US" sz="2800" dirty="0"/>
              <a:t>of 6.0% or lower after 5 </a:t>
            </a:r>
            <a:r>
              <a:rPr lang="en-US" sz="2800" dirty="0" smtClean="0"/>
              <a:t>years </a:t>
            </a:r>
            <a:endParaRPr lang="fa-IR" sz="2800" dirty="0"/>
          </a:p>
        </p:txBody>
      </p:sp>
    </p:spTree>
    <p:extLst>
      <p:ext uri="{BB962C8B-B14F-4D97-AF65-F5344CB8AC3E}">
        <p14:creationId xmlns:p14="http://schemas.microsoft.com/office/powerpoint/2010/main" val="3474174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2387108"/>
            <a:ext cx="10515600" cy="1325563"/>
          </a:xfrm>
        </p:spPr>
        <p:txBody>
          <a:bodyPr>
            <a:normAutofit/>
          </a:bodyPr>
          <a:lstStyle/>
          <a:p>
            <a:pPr algn="ctr"/>
            <a:r>
              <a:rPr lang="en-US" sz="6000" b="1" dirty="0" smtClean="0">
                <a:solidFill>
                  <a:srgbClr val="00B0F0"/>
                </a:solidFill>
                <a:effectLst>
                  <a:outerShdw blurRad="38100" dist="38100" dir="2700000" algn="tl">
                    <a:srgbClr val="000000">
                      <a:alpha val="43137"/>
                    </a:srgbClr>
                  </a:outerShdw>
                </a:effectLst>
              </a:rPr>
              <a:t>Iranian research</a:t>
            </a:r>
            <a:endParaRPr lang="fa-IR" sz="6000" dirty="0">
              <a:solidFill>
                <a:srgbClr val="00B0F0"/>
              </a:solidFill>
            </a:endParaRPr>
          </a:p>
        </p:txBody>
      </p:sp>
    </p:spTree>
    <p:extLst>
      <p:ext uri="{BB962C8B-B14F-4D97-AF65-F5344CB8AC3E}">
        <p14:creationId xmlns:p14="http://schemas.microsoft.com/office/powerpoint/2010/main" val="42385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940" y="2984724"/>
            <a:ext cx="10515600" cy="3480471"/>
          </a:xfrm>
        </p:spPr>
        <p:txBody>
          <a:bodyPr>
            <a:normAutofit/>
          </a:bodyPr>
          <a:lstStyle/>
          <a:p>
            <a:pPr marL="0" indent="0" algn="just" rtl="0">
              <a:buNone/>
            </a:pPr>
            <a:r>
              <a:rPr lang="en-US" sz="2000" b="1" dirty="0" smtClean="0">
                <a:solidFill>
                  <a:srgbClr val="FF0000"/>
                </a:solidFill>
                <a:effectLst>
                  <a:outerShdw blurRad="38100" dist="38100" dir="2700000" algn="tl">
                    <a:srgbClr val="000000">
                      <a:alpha val="43137"/>
                    </a:srgbClr>
                  </a:outerShdw>
                </a:effectLst>
              </a:rPr>
              <a:t>Design</a:t>
            </a:r>
            <a:r>
              <a:rPr lang="en-US" sz="2000" dirty="0" smtClean="0"/>
              <a:t>: retrospective</a:t>
            </a:r>
          </a:p>
          <a:p>
            <a:pPr marL="0" indent="0" algn="just" rtl="0">
              <a:buNone/>
            </a:pPr>
            <a:r>
              <a:rPr lang="en-US" sz="2000" b="1" dirty="0">
                <a:solidFill>
                  <a:srgbClr val="FF0000"/>
                </a:solidFill>
                <a:effectLst>
                  <a:outerShdw blurRad="38100" dist="38100" dir="2700000" algn="tl">
                    <a:srgbClr val="000000">
                      <a:alpha val="43137"/>
                    </a:srgbClr>
                  </a:outerShdw>
                </a:effectLst>
              </a:rPr>
              <a:t>Sample size:</a:t>
            </a:r>
            <a:r>
              <a:rPr lang="en-US" sz="2000" dirty="0" smtClean="0"/>
              <a:t> 612(surgery) 593(control)</a:t>
            </a:r>
          </a:p>
          <a:p>
            <a:pPr marL="0" indent="0" algn="just" rtl="0">
              <a:buNone/>
            </a:pPr>
            <a:r>
              <a:rPr lang="en-US" sz="2000" b="1" dirty="0">
                <a:solidFill>
                  <a:srgbClr val="FF0000"/>
                </a:solidFill>
                <a:effectLst>
                  <a:outerShdw blurRad="38100" dist="38100" dir="2700000" algn="tl">
                    <a:srgbClr val="000000">
                      <a:alpha val="43137"/>
                    </a:srgbClr>
                  </a:outerShdw>
                </a:effectLst>
              </a:rPr>
              <a:t>Participants:</a:t>
            </a:r>
            <a:r>
              <a:rPr lang="en-US" sz="2000" dirty="0" smtClean="0"/>
              <a:t>  - sever obesity &amp; over 18 years(TLGS),control</a:t>
            </a:r>
          </a:p>
          <a:p>
            <a:pPr marL="0" indent="0" algn="just" rtl="0">
              <a:buNone/>
            </a:pPr>
            <a:r>
              <a:rPr lang="en-US" sz="2000" dirty="0" smtClean="0"/>
              <a:t>                         - </a:t>
            </a:r>
            <a:r>
              <a:rPr lang="en-US" sz="2000" dirty="0" smtClean="0">
                <a:solidFill>
                  <a:prstClr val="black"/>
                </a:solidFill>
              </a:rPr>
              <a:t>sever </a:t>
            </a:r>
            <a:r>
              <a:rPr lang="en-US" sz="2000" dirty="0">
                <a:solidFill>
                  <a:prstClr val="black"/>
                </a:solidFill>
              </a:rPr>
              <a:t>obesity &amp; over 18 </a:t>
            </a:r>
            <a:r>
              <a:rPr lang="en-US" sz="2000" dirty="0" smtClean="0">
                <a:solidFill>
                  <a:prstClr val="black"/>
                </a:solidFill>
              </a:rPr>
              <a:t>years(TOTS),source for the surgery </a:t>
            </a:r>
            <a:endParaRPr lang="en-US" sz="2000" dirty="0" smtClean="0"/>
          </a:p>
          <a:p>
            <a:pPr marL="0" indent="0" algn="just" rtl="0">
              <a:buNone/>
            </a:pPr>
            <a:r>
              <a:rPr lang="en-US" sz="2000" b="1" dirty="0">
                <a:solidFill>
                  <a:srgbClr val="FF0000"/>
                </a:solidFill>
                <a:effectLst>
                  <a:outerShdw blurRad="38100" dist="38100" dir="2700000" algn="tl">
                    <a:srgbClr val="000000">
                      <a:alpha val="43137"/>
                    </a:srgbClr>
                  </a:outerShdw>
                </a:effectLst>
              </a:rPr>
              <a:t>Endpoint:</a:t>
            </a:r>
            <a:r>
              <a:rPr lang="en-US" sz="2000" dirty="0"/>
              <a:t> New-onset HTN and dyslipidemia showed significantly lower frequencies in the surgery group compared to the control group (4 (1.8%) vs. 70 (20.4%) and 33 (14.3%) vs. 93 (31.5%), respectively). Regarding a less favorable metabolic profile in the surgery group at the baseline, the relative risk reductions associated with bariatric surgery were 94, 93, and 55% for the development of T2DM, HTN, and dyslipidemia, respectively. </a:t>
            </a:r>
            <a:endParaRPr lang="en-US" sz="2000" dirty="0" smtClean="0"/>
          </a:p>
          <a:p>
            <a:pPr marL="0" indent="0" algn="just" rtl="0">
              <a:buNone/>
            </a:pPr>
            <a:r>
              <a:rPr lang="en-US" sz="2000" b="1" dirty="0">
                <a:solidFill>
                  <a:srgbClr val="FF0000"/>
                </a:solidFill>
                <a:effectLst>
                  <a:outerShdw blurRad="38100" dist="38100" dir="2700000" algn="tl">
                    <a:srgbClr val="000000">
                      <a:alpha val="43137"/>
                    </a:srgbClr>
                  </a:outerShdw>
                </a:effectLst>
              </a:rPr>
              <a:t>Length of f/u: </a:t>
            </a:r>
            <a:r>
              <a:rPr lang="en-US" sz="2000" dirty="0" smtClean="0"/>
              <a:t>3.6 years(surgery),3.2 years (control)</a:t>
            </a:r>
          </a:p>
        </p:txBody>
      </p:sp>
      <p:pic>
        <p:nvPicPr>
          <p:cNvPr id="6" name="Picture 5"/>
          <p:cNvPicPr>
            <a:picLocks noChangeAspect="1"/>
          </p:cNvPicPr>
          <p:nvPr/>
        </p:nvPicPr>
        <p:blipFill>
          <a:blip r:embed="rId2"/>
          <a:stretch>
            <a:fillRect/>
          </a:stretch>
        </p:blipFill>
        <p:spPr>
          <a:xfrm>
            <a:off x="599940" y="141668"/>
            <a:ext cx="7172325" cy="2665927"/>
          </a:xfrm>
          <a:prstGeom prst="rect">
            <a:avLst/>
          </a:prstGeom>
        </p:spPr>
      </p:pic>
      <p:sp>
        <p:nvSpPr>
          <p:cNvPr id="8" name="Rounded Rectangle 7"/>
          <p:cNvSpPr/>
          <p:nvPr/>
        </p:nvSpPr>
        <p:spPr>
          <a:xfrm>
            <a:off x="451698" y="33784"/>
            <a:ext cx="7320567" cy="28816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19161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0000" y="219612"/>
            <a:ext cx="7124700" cy="2838450"/>
          </a:xfrm>
          <a:prstGeom prst="rect">
            <a:avLst/>
          </a:prstGeom>
        </p:spPr>
      </p:pic>
      <p:sp>
        <p:nvSpPr>
          <p:cNvPr id="6" name="Rounded Rectangle 5"/>
          <p:cNvSpPr/>
          <p:nvPr/>
        </p:nvSpPr>
        <p:spPr>
          <a:xfrm>
            <a:off x="270456" y="33784"/>
            <a:ext cx="7501809" cy="30242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Content Placeholder 2"/>
          <p:cNvSpPr>
            <a:spLocks noGrp="1"/>
          </p:cNvSpPr>
          <p:nvPr>
            <p:ph idx="1"/>
          </p:nvPr>
        </p:nvSpPr>
        <p:spPr>
          <a:xfrm>
            <a:off x="460152" y="3243890"/>
            <a:ext cx="10515600" cy="3480471"/>
          </a:xfrm>
        </p:spPr>
        <p:txBody>
          <a:bodyPr>
            <a:normAutofit/>
          </a:bodyPr>
          <a:lstStyle/>
          <a:p>
            <a:pPr marL="0" indent="0" algn="just" rtl="0">
              <a:buNone/>
            </a:pPr>
            <a:r>
              <a:rPr lang="en-US" sz="2000" b="1" dirty="0" smtClean="0">
                <a:solidFill>
                  <a:srgbClr val="FF0000"/>
                </a:solidFill>
                <a:effectLst>
                  <a:outerShdw blurRad="38100" dist="38100" dir="2700000" algn="tl">
                    <a:srgbClr val="000000">
                      <a:alpha val="43137"/>
                    </a:srgbClr>
                  </a:outerShdw>
                </a:effectLst>
              </a:rPr>
              <a:t>Design</a:t>
            </a:r>
            <a:r>
              <a:rPr lang="en-US" sz="2000" dirty="0" smtClean="0"/>
              <a:t>: case-control</a:t>
            </a:r>
          </a:p>
          <a:p>
            <a:pPr marL="0" indent="0" algn="just" rtl="0">
              <a:buNone/>
            </a:pPr>
            <a:r>
              <a:rPr lang="en-US" sz="2000" b="1" dirty="0">
                <a:solidFill>
                  <a:srgbClr val="FF0000"/>
                </a:solidFill>
                <a:effectLst>
                  <a:outerShdw blurRad="38100" dist="38100" dir="2700000" algn="tl">
                    <a:srgbClr val="000000">
                      <a:alpha val="43137"/>
                    </a:srgbClr>
                  </a:outerShdw>
                </a:effectLst>
              </a:rPr>
              <a:t>Sample size:</a:t>
            </a:r>
            <a:r>
              <a:rPr lang="en-US" sz="2000" dirty="0" smtClean="0"/>
              <a:t>  118 (case), 236(control)</a:t>
            </a:r>
          </a:p>
          <a:p>
            <a:pPr marL="0" indent="0" algn="just" rtl="0">
              <a:buNone/>
            </a:pPr>
            <a:r>
              <a:rPr lang="en-US" sz="2000" b="1" dirty="0" smtClean="0">
                <a:solidFill>
                  <a:srgbClr val="FF0000"/>
                </a:solidFill>
                <a:effectLst>
                  <a:outerShdw blurRad="38100" dist="38100" dir="2700000" algn="tl">
                    <a:srgbClr val="000000">
                      <a:alpha val="43137"/>
                    </a:srgbClr>
                  </a:outerShdw>
                </a:effectLst>
              </a:rPr>
              <a:t>Participants</a:t>
            </a:r>
            <a:r>
              <a:rPr lang="en-US" sz="2000" b="1" dirty="0">
                <a:solidFill>
                  <a:srgbClr val="FF0000"/>
                </a:solidFill>
                <a:effectLst>
                  <a:outerShdw blurRad="38100" dist="38100" dir="2700000" algn="tl">
                    <a:srgbClr val="000000">
                      <a:alpha val="43137"/>
                    </a:srgbClr>
                  </a:outerShdw>
                </a:effectLst>
              </a:rPr>
              <a:t>:</a:t>
            </a:r>
            <a:r>
              <a:rPr lang="en-US" sz="2000" dirty="0" smtClean="0"/>
              <a:t>  11- 18 years (case) ,19-29 </a:t>
            </a:r>
            <a:r>
              <a:rPr lang="en-US" sz="2000" dirty="0" smtClean="0">
                <a:solidFill>
                  <a:prstClr val="black"/>
                </a:solidFill>
              </a:rPr>
              <a:t>years(control) </a:t>
            </a:r>
            <a:endParaRPr lang="en-US" sz="2000" dirty="0" smtClean="0"/>
          </a:p>
          <a:p>
            <a:pPr marL="0" indent="0" algn="just" rtl="0">
              <a:buNone/>
            </a:pPr>
            <a:r>
              <a:rPr lang="en-US" sz="2000" b="1" dirty="0">
                <a:solidFill>
                  <a:srgbClr val="FF0000"/>
                </a:solidFill>
                <a:effectLst>
                  <a:outerShdw blurRad="38100" dist="38100" dir="2700000" algn="tl">
                    <a:srgbClr val="000000">
                      <a:alpha val="43137"/>
                    </a:srgbClr>
                  </a:outerShdw>
                </a:effectLst>
              </a:rPr>
              <a:t>Endpoint:</a:t>
            </a:r>
            <a:r>
              <a:rPr lang="en-US" sz="2000" dirty="0"/>
              <a:t> </a:t>
            </a:r>
            <a:r>
              <a:rPr lang="en-US" sz="2000" dirty="0" smtClean="0"/>
              <a:t>The </a:t>
            </a:r>
            <a:r>
              <a:rPr lang="en-US" sz="2000" dirty="0"/>
              <a:t>mean loss of BMI (- 15.4 ± 3.6 vs. -15.8 ± 4.6 kg/m</a:t>
            </a:r>
            <a:r>
              <a:rPr lang="en-US" sz="2000" baseline="30000" dirty="0"/>
              <a:t>2</a:t>
            </a:r>
            <a:r>
              <a:rPr lang="en-US" sz="2000" dirty="0"/>
              <a:t>) and 12-month percentage of excess weight loss (80.4 ± 20.1 vs. 80.2 ± 20.1%) were similar in the two groups. Both groups showed parallel reductions in the cardiovascular risk factors. The remission of hypertension, diabetes mellitus, and dyslipidemia was similar between the groups. The increase in the hemoglobin level and copper deficiency was greater in young adults, whereas the increase in ferritin deficiency was greater in adolescents. </a:t>
            </a:r>
            <a:endParaRPr lang="en-US" sz="2000" dirty="0" smtClean="0"/>
          </a:p>
          <a:p>
            <a:pPr marL="0" indent="0" algn="just" rtl="0">
              <a:buNone/>
            </a:pPr>
            <a:r>
              <a:rPr lang="en-US" sz="2000" b="1" dirty="0" smtClean="0">
                <a:solidFill>
                  <a:srgbClr val="FF0000"/>
                </a:solidFill>
                <a:effectLst>
                  <a:outerShdw blurRad="38100" dist="38100" dir="2700000" algn="tl">
                    <a:srgbClr val="000000">
                      <a:alpha val="43137"/>
                    </a:srgbClr>
                  </a:outerShdw>
                </a:effectLst>
              </a:rPr>
              <a:t>Length </a:t>
            </a:r>
            <a:r>
              <a:rPr lang="en-US" sz="2000" b="1" dirty="0">
                <a:solidFill>
                  <a:srgbClr val="FF0000"/>
                </a:solidFill>
                <a:effectLst>
                  <a:outerShdw blurRad="38100" dist="38100" dir="2700000" algn="tl">
                    <a:srgbClr val="000000">
                      <a:alpha val="43137"/>
                    </a:srgbClr>
                  </a:outerShdw>
                </a:effectLst>
              </a:rPr>
              <a:t>of f/u: </a:t>
            </a:r>
            <a:r>
              <a:rPr lang="en-US" sz="2000" dirty="0" smtClean="0"/>
              <a:t>1-year after surgery</a:t>
            </a:r>
          </a:p>
        </p:txBody>
      </p:sp>
    </p:spTree>
    <p:extLst>
      <p:ext uri="{BB962C8B-B14F-4D97-AF65-F5344CB8AC3E}">
        <p14:creationId xmlns:p14="http://schemas.microsoft.com/office/powerpoint/2010/main" val="305859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latin typeface="Arial" panose="020B0604020202020204" pitchFamily="34" charset="0"/>
              </a:rPr>
              <a:t>Introduction</a:t>
            </a:r>
            <a:endParaRPr lang="fa-IR" dirty="0"/>
          </a:p>
        </p:txBody>
      </p:sp>
      <p:sp>
        <p:nvSpPr>
          <p:cNvPr id="3" name="Content Placeholder 2"/>
          <p:cNvSpPr>
            <a:spLocks noGrp="1"/>
          </p:cNvSpPr>
          <p:nvPr>
            <p:ph idx="1"/>
          </p:nvPr>
        </p:nvSpPr>
        <p:spPr/>
        <p:txBody>
          <a:bodyPr/>
          <a:lstStyle/>
          <a:p>
            <a:pPr algn="just" rtl="0">
              <a:buClr>
                <a:srgbClr val="FF0000"/>
              </a:buClr>
              <a:buFont typeface="Wingdings" panose="05000000000000000000" pitchFamily="2" charset="2"/>
              <a:buChar char="§"/>
            </a:pPr>
            <a:r>
              <a:rPr lang="en-US" dirty="0"/>
              <a:t>MBS produces superior weight loss outcomes compared with </a:t>
            </a:r>
            <a:r>
              <a:rPr lang="en-US" dirty="0" err="1"/>
              <a:t>nonoperative</a:t>
            </a:r>
            <a:r>
              <a:rPr lang="en-US" dirty="0"/>
              <a:t> treatments . After surgery, the significant improvement of metabolic disease, as well as the decrease in overall mortality.</a:t>
            </a:r>
          </a:p>
          <a:p>
            <a:pPr algn="just" rtl="0">
              <a:buClr>
                <a:srgbClr val="FF0000"/>
              </a:buClr>
              <a:buFont typeface="Wingdings" panose="05000000000000000000" pitchFamily="2" charset="2"/>
              <a:buChar char="§"/>
            </a:pPr>
            <a:endParaRPr lang="en-US" dirty="0"/>
          </a:p>
          <a:p>
            <a:pPr algn="just" rtl="0">
              <a:buClr>
                <a:srgbClr val="FF0000"/>
              </a:buClr>
              <a:buFont typeface="Wingdings" panose="05000000000000000000" pitchFamily="2" charset="2"/>
              <a:buChar char="§"/>
            </a:pPr>
            <a:r>
              <a:rPr lang="en-US" dirty="0"/>
              <a:t>Perioperative mortality is very low, ranging between .03% and .2%, thus it is not surprising that MBS has become one of the most commonly performed operations in general surgery.</a:t>
            </a:r>
            <a:endParaRPr lang="fa-IR" dirty="0"/>
          </a:p>
          <a:p>
            <a:pPr marL="0" indent="0" algn="just">
              <a:buClr>
                <a:srgbClr val="FF0000"/>
              </a:buClr>
              <a:buNone/>
            </a:pPr>
            <a:endParaRPr lang="fa-IR" dirty="0"/>
          </a:p>
        </p:txBody>
      </p:sp>
      <p:cxnSp>
        <p:nvCxnSpPr>
          <p:cNvPr id="4" name="Straight Connector 3"/>
          <p:cNvCxnSpPr/>
          <p:nvPr/>
        </p:nvCxnSpPr>
        <p:spPr>
          <a:xfrm>
            <a:off x="838200" y="1382134"/>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48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456" y="33784"/>
            <a:ext cx="7501809" cy="2721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Content Placeholder 2"/>
          <p:cNvSpPr>
            <a:spLocks noGrp="1"/>
          </p:cNvSpPr>
          <p:nvPr>
            <p:ph idx="1"/>
          </p:nvPr>
        </p:nvSpPr>
        <p:spPr>
          <a:xfrm>
            <a:off x="270456" y="2991227"/>
            <a:ext cx="10515600" cy="3480471"/>
          </a:xfrm>
        </p:spPr>
        <p:txBody>
          <a:bodyPr>
            <a:normAutofit/>
          </a:bodyPr>
          <a:lstStyle/>
          <a:p>
            <a:pPr marL="0" indent="0" algn="just" rtl="0">
              <a:buNone/>
            </a:pPr>
            <a:r>
              <a:rPr lang="en-US" sz="2000" b="1" dirty="0" err="1" smtClean="0">
                <a:solidFill>
                  <a:srgbClr val="FF0000"/>
                </a:solidFill>
                <a:effectLst>
                  <a:outerShdw blurRad="38100" dist="38100" dir="2700000" algn="tl">
                    <a:srgbClr val="000000">
                      <a:alpha val="43137"/>
                    </a:srgbClr>
                  </a:outerShdw>
                </a:effectLst>
              </a:rPr>
              <a:t>Design</a:t>
            </a:r>
            <a:r>
              <a:rPr lang="en-US" sz="2000" dirty="0" err="1" smtClean="0"/>
              <a:t>:prospective</a:t>
            </a:r>
            <a:endParaRPr lang="en-US" sz="2000" dirty="0" smtClean="0"/>
          </a:p>
          <a:p>
            <a:pPr marL="0" indent="0" algn="just" rtl="0">
              <a:buNone/>
            </a:pPr>
            <a:r>
              <a:rPr lang="en-US" sz="2000" b="1" dirty="0">
                <a:solidFill>
                  <a:srgbClr val="FF0000"/>
                </a:solidFill>
                <a:effectLst>
                  <a:outerShdw blurRad="38100" dist="38100" dir="2700000" algn="tl">
                    <a:srgbClr val="000000">
                      <a:alpha val="43137"/>
                    </a:srgbClr>
                  </a:outerShdw>
                </a:effectLst>
              </a:rPr>
              <a:t>Sample size:</a:t>
            </a:r>
            <a:r>
              <a:rPr lang="en-US" sz="2000" dirty="0" smtClean="0"/>
              <a:t>  1958</a:t>
            </a:r>
          </a:p>
          <a:p>
            <a:pPr marL="0" indent="0" algn="just" rtl="0">
              <a:buNone/>
            </a:pPr>
            <a:r>
              <a:rPr lang="en-US" sz="2000" b="1" dirty="0" smtClean="0">
                <a:solidFill>
                  <a:srgbClr val="FF0000"/>
                </a:solidFill>
                <a:effectLst>
                  <a:outerShdw blurRad="38100" dist="38100" dir="2700000" algn="tl">
                    <a:srgbClr val="000000">
                      <a:alpha val="43137"/>
                    </a:srgbClr>
                  </a:outerShdw>
                </a:effectLst>
              </a:rPr>
              <a:t>Participants</a:t>
            </a:r>
            <a:r>
              <a:rPr lang="en-US" sz="2000" b="1" dirty="0">
                <a:solidFill>
                  <a:srgbClr val="FF0000"/>
                </a:solidFill>
                <a:effectLst>
                  <a:outerShdw blurRad="38100" dist="38100" dir="2700000" algn="tl">
                    <a:srgbClr val="000000">
                      <a:alpha val="43137"/>
                    </a:srgbClr>
                  </a:outerShdw>
                </a:effectLst>
              </a:rPr>
              <a:t>:</a:t>
            </a:r>
            <a:r>
              <a:rPr lang="en-US" sz="2000" dirty="0"/>
              <a:t>  A total of 1958 bariatric patients underwent laparoscopic sleeve </a:t>
            </a:r>
            <a:r>
              <a:rPr lang="en-US" sz="2000" dirty="0" err="1"/>
              <a:t>gastrectomy</a:t>
            </a:r>
            <a:r>
              <a:rPr lang="en-US" sz="2000" dirty="0"/>
              <a:t> and gastric bypass from March 2013 to March 2017. The patients were categorized according to preoperative </a:t>
            </a:r>
            <a:r>
              <a:rPr lang="en-US" sz="2000" dirty="0" err="1"/>
              <a:t>eGFR</a:t>
            </a:r>
            <a:r>
              <a:rPr lang="en-US" sz="2000" dirty="0"/>
              <a:t> (30-59, 60-89, 90-124, and ≥ 125 mL/min).</a:t>
            </a:r>
            <a:r>
              <a:rPr lang="en-US" sz="2000" dirty="0" smtClean="0">
                <a:solidFill>
                  <a:prstClr val="black"/>
                </a:solidFill>
              </a:rPr>
              <a:t> </a:t>
            </a:r>
            <a:endParaRPr lang="en-US" sz="2000" dirty="0" smtClean="0"/>
          </a:p>
          <a:p>
            <a:pPr marL="0" indent="0" algn="just" rtl="0">
              <a:buNone/>
            </a:pPr>
            <a:r>
              <a:rPr lang="en-US" sz="2000" b="1" dirty="0">
                <a:solidFill>
                  <a:srgbClr val="FF0000"/>
                </a:solidFill>
                <a:effectLst>
                  <a:outerShdw blurRad="38100" dist="38100" dir="2700000" algn="tl">
                    <a:srgbClr val="000000">
                      <a:alpha val="43137"/>
                    </a:srgbClr>
                  </a:outerShdw>
                </a:effectLst>
              </a:rPr>
              <a:t>Endpoint:</a:t>
            </a:r>
            <a:r>
              <a:rPr lang="en-US" sz="2000" dirty="0"/>
              <a:t> </a:t>
            </a:r>
            <a:r>
              <a:rPr lang="en-US" sz="2000" dirty="0" smtClean="0"/>
              <a:t>Although patient with lower preoperative </a:t>
            </a:r>
            <a:r>
              <a:rPr lang="en-US" sz="2000" dirty="0" err="1" smtClean="0"/>
              <a:t>eGFR</a:t>
            </a:r>
            <a:r>
              <a:rPr lang="en-US" sz="2000" dirty="0" smtClean="0"/>
              <a:t> experience less weight loss after bariatric surgery, Preoperative kidney function does not appear to have an independent impact on postoperative weight loss in patient with </a:t>
            </a:r>
            <a:r>
              <a:rPr lang="en-US" sz="2000" dirty="0" err="1" smtClean="0"/>
              <a:t>eGFR</a:t>
            </a:r>
            <a:r>
              <a:rPr lang="en-US" sz="2000" dirty="0" smtClean="0"/>
              <a:t> &gt;30 ml/min. </a:t>
            </a:r>
          </a:p>
          <a:p>
            <a:pPr marL="0" indent="0" algn="just" rtl="0">
              <a:buNone/>
            </a:pPr>
            <a:r>
              <a:rPr lang="en-US" sz="2000" b="1" dirty="0" smtClean="0">
                <a:solidFill>
                  <a:srgbClr val="FF0000"/>
                </a:solidFill>
                <a:effectLst>
                  <a:outerShdw blurRad="38100" dist="38100" dir="2700000" algn="tl">
                    <a:srgbClr val="000000">
                      <a:alpha val="43137"/>
                    </a:srgbClr>
                  </a:outerShdw>
                </a:effectLst>
              </a:rPr>
              <a:t>Length </a:t>
            </a:r>
            <a:r>
              <a:rPr lang="en-US" sz="2000" b="1" dirty="0">
                <a:solidFill>
                  <a:srgbClr val="FF0000"/>
                </a:solidFill>
                <a:effectLst>
                  <a:outerShdw blurRad="38100" dist="38100" dir="2700000" algn="tl">
                    <a:srgbClr val="000000">
                      <a:alpha val="43137"/>
                    </a:srgbClr>
                  </a:outerShdw>
                </a:effectLst>
              </a:rPr>
              <a:t>of f/u: </a:t>
            </a:r>
            <a:r>
              <a:rPr lang="en-US" sz="2000" dirty="0" smtClean="0"/>
              <a:t>1- year</a:t>
            </a:r>
          </a:p>
        </p:txBody>
      </p:sp>
      <p:pic>
        <p:nvPicPr>
          <p:cNvPr id="2" name="Picture 1"/>
          <p:cNvPicPr>
            <a:picLocks noChangeAspect="1"/>
          </p:cNvPicPr>
          <p:nvPr/>
        </p:nvPicPr>
        <p:blipFill>
          <a:blip r:embed="rId2"/>
          <a:stretch>
            <a:fillRect/>
          </a:stretch>
        </p:blipFill>
        <p:spPr>
          <a:xfrm>
            <a:off x="460152" y="176714"/>
            <a:ext cx="6962775" cy="2486025"/>
          </a:xfrm>
          <a:prstGeom prst="rect">
            <a:avLst/>
          </a:prstGeom>
        </p:spPr>
      </p:pic>
    </p:spTree>
    <p:extLst>
      <p:ext uri="{BB962C8B-B14F-4D97-AF65-F5344CB8AC3E}">
        <p14:creationId xmlns:p14="http://schemas.microsoft.com/office/powerpoint/2010/main" val="4094884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48984" y="1622739"/>
            <a:ext cx="6668272" cy="4559120"/>
          </a:xfrm>
          <a:prstGeom prst="rect">
            <a:avLst/>
          </a:prstGeom>
        </p:spPr>
      </p:pic>
      <p:sp>
        <p:nvSpPr>
          <p:cNvPr id="4" name="Title 1"/>
          <p:cNvSpPr>
            <a:spLocks noGrp="1"/>
          </p:cNvSpPr>
          <p:nvPr>
            <p:ph type="title"/>
          </p:nvPr>
        </p:nvSpPr>
        <p:spPr>
          <a:xfrm>
            <a:off x="825320" y="188475"/>
            <a:ext cx="10515600" cy="1204183"/>
          </a:xfrm>
        </p:spPr>
        <p:txBody>
          <a:bodyPr>
            <a:normAutofit/>
          </a:bodyPr>
          <a:lstStyle/>
          <a:p>
            <a:pPr algn="ctr"/>
            <a:r>
              <a:rPr lang="en-US" sz="4000" b="1" dirty="0" smtClean="0">
                <a:solidFill>
                  <a:schemeClr val="accent6">
                    <a:lumMod val="60000"/>
                    <a:lumOff val="40000"/>
                  </a:schemeClr>
                </a:solidFill>
                <a:effectLst>
                  <a:outerShdw blurRad="38100" dist="38100" dir="2700000" algn="tl">
                    <a:srgbClr val="000000">
                      <a:alpha val="43137"/>
                    </a:srgbClr>
                  </a:outerShdw>
                </a:effectLst>
              </a:rPr>
              <a:t>Thank you for your attention</a:t>
            </a:r>
            <a:r>
              <a:rPr lang="fa-IR" sz="4000" b="1" dirty="0" smtClean="0">
                <a:solidFill>
                  <a:schemeClr val="accent6">
                    <a:lumMod val="60000"/>
                    <a:lumOff val="40000"/>
                  </a:schemeClr>
                </a:solidFill>
                <a:effectLst>
                  <a:outerShdw blurRad="38100" dist="38100" dir="2700000" algn="tl">
                    <a:srgbClr val="000000">
                      <a:alpha val="43137"/>
                    </a:srgbClr>
                  </a:outerShdw>
                </a:effectLst>
              </a:rPr>
              <a:t> </a:t>
            </a:r>
            <a:endParaRPr lang="fa-IR" sz="4000" b="1" dirty="0">
              <a:solidFill>
                <a:schemeClr val="accent6">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53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latin typeface="Arial" panose="020B0604020202020204" pitchFamily="34" charset="0"/>
              </a:rPr>
              <a:t>Introduction</a:t>
            </a:r>
            <a:endParaRPr lang="fa-IR" dirty="0"/>
          </a:p>
        </p:txBody>
      </p:sp>
      <p:sp>
        <p:nvSpPr>
          <p:cNvPr id="3" name="Content Placeholder 2"/>
          <p:cNvSpPr>
            <a:spLocks noGrp="1"/>
          </p:cNvSpPr>
          <p:nvPr>
            <p:ph idx="1"/>
          </p:nvPr>
        </p:nvSpPr>
        <p:spPr/>
        <p:txBody>
          <a:bodyPr/>
          <a:lstStyle/>
          <a:p>
            <a:pPr algn="just" rtl="0">
              <a:buClr>
                <a:srgbClr val="FF0000"/>
              </a:buClr>
              <a:buFont typeface="Wingdings" panose="05000000000000000000" pitchFamily="2" charset="2"/>
              <a:buChar char="§"/>
            </a:pPr>
            <a:r>
              <a:rPr lang="en-US" dirty="0"/>
              <a:t>The 1991 NIH Consensus Statement described the vertical banded </a:t>
            </a:r>
            <a:r>
              <a:rPr lang="en-US" dirty="0" err="1"/>
              <a:t>gastroplasty</a:t>
            </a:r>
            <a:r>
              <a:rPr lang="en-US" dirty="0"/>
              <a:t> (VBG) and Roux-en-Y gastric bypass (RYGB) as the dominant procedures in clinical practice at the time(90%).</a:t>
            </a:r>
            <a:endParaRPr lang="fa-IR" dirty="0"/>
          </a:p>
        </p:txBody>
      </p:sp>
      <p:cxnSp>
        <p:nvCxnSpPr>
          <p:cNvPr id="4" name="Straight Connector 3"/>
          <p:cNvCxnSpPr/>
          <p:nvPr/>
        </p:nvCxnSpPr>
        <p:spPr>
          <a:xfrm>
            <a:off x="838200" y="1407892"/>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6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42446" y="873272"/>
            <a:ext cx="5782613" cy="5061398"/>
          </a:xfrm>
          <a:prstGeom prst="rect">
            <a:avLst/>
          </a:prstGeom>
        </p:spPr>
      </p:pic>
      <p:sp>
        <p:nvSpPr>
          <p:cNvPr id="2" name="Rectangle 1"/>
          <p:cNvSpPr/>
          <p:nvPr/>
        </p:nvSpPr>
        <p:spPr>
          <a:xfrm>
            <a:off x="4803819" y="6282400"/>
            <a:ext cx="6825803" cy="307777"/>
          </a:xfrm>
          <a:prstGeom prst="rect">
            <a:avLst/>
          </a:prstGeom>
        </p:spPr>
        <p:txBody>
          <a:bodyPr wrap="square">
            <a:spAutoFit/>
          </a:bodyPr>
          <a:lstStyle/>
          <a:p>
            <a:r>
              <a:rPr lang="en-US" sz="1400" dirty="0">
                <a:solidFill>
                  <a:schemeClr val="bg2">
                    <a:lumMod val="90000"/>
                  </a:schemeClr>
                </a:solidFill>
              </a:rPr>
              <a:t>Metabolic Surgery in the Treatment Algorithm for </a:t>
            </a:r>
            <a:r>
              <a:rPr lang="en-US" sz="1400" dirty="0" smtClean="0">
                <a:solidFill>
                  <a:schemeClr val="bg2">
                    <a:lumMod val="90000"/>
                  </a:schemeClr>
                </a:solidFill>
              </a:rPr>
              <a:t>Type 2 Diabetes2016</a:t>
            </a:r>
            <a:endParaRPr lang="fa-IR" sz="1400" dirty="0">
              <a:solidFill>
                <a:schemeClr val="bg2">
                  <a:lumMod val="90000"/>
                </a:schemeClr>
              </a:solidFill>
            </a:endParaRPr>
          </a:p>
        </p:txBody>
      </p:sp>
    </p:spTree>
    <p:extLst>
      <p:ext uri="{BB962C8B-B14F-4D97-AF65-F5344CB8AC3E}">
        <p14:creationId xmlns:p14="http://schemas.microsoft.com/office/powerpoint/2010/main" val="40524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2657563"/>
            <a:ext cx="10515600" cy="1325563"/>
          </a:xfrm>
        </p:spPr>
        <p:txBody>
          <a:bodyPr>
            <a:normAutofit/>
          </a:bodyPr>
          <a:lstStyle/>
          <a:p>
            <a:pPr algn="ctr"/>
            <a:r>
              <a:rPr lang="en-US" sz="6600" b="1" dirty="0" smtClean="0">
                <a:solidFill>
                  <a:srgbClr val="00B0F0"/>
                </a:solidFill>
                <a:effectLst>
                  <a:outerShdw blurRad="38100" dist="38100" dir="2700000" algn="tl">
                    <a:srgbClr val="000000">
                      <a:alpha val="43137"/>
                    </a:srgbClr>
                  </a:outerShdw>
                </a:effectLst>
              </a:rPr>
              <a:t> what </a:t>
            </a:r>
            <a:r>
              <a:rPr lang="en-US" sz="6600" b="1" dirty="0">
                <a:solidFill>
                  <a:srgbClr val="00B0F0"/>
                </a:solidFill>
                <a:effectLst>
                  <a:outerShdw blurRad="38100" dist="38100" dir="2700000" algn="tl">
                    <a:srgbClr val="000000">
                      <a:alpha val="43137"/>
                    </a:srgbClr>
                  </a:outerShdw>
                </a:effectLst>
              </a:rPr>
              <a:t>are the surgical Criteria?</a:t>
            </a:r>
            <a:endParaRPr lang="fa-IR" sz="66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09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277"/>
            <a:ext cx="10515600" cy="1325563"/>
          </a:xfrm>
        </p:spPr>
        <p:txBody>
          <a:bodyPr>
            <a:noAutofit/>
          </a:bodyPr>
          <a:lstStyle/>
          <a:p>
            <a:pPr algn="l"/>
            <a:r>
              <a:rPr lang="en-US" sz="4800" b="1" dirty="0" smtClean="0">
                <a:solidFill>
                  <a:srgbClr val="00B0F0"/>
                </a:solidFill>
                <a:effectLst>
                  <a:outerShdw blurRad="38100" dist="38100" dir="2700000" algn="tl">
                    <a:srgbClr val="000000">
                      <a:alpha val="43137"/>
                    </a:srgbClr>
                  </a:outerShdw>
                </a:effectLst>
              </a:rPr>
              <a:t/>
            </a:r>
            <a:br>
              <a:rPr lang="en-US" sz="4800" b="1" dirty="0" smtClean="0">
                <a:solidFill>
                  <a:srgbClr val="00B0F0"/>
                </a:solidFill>
                <a:effectLst>
                  <a:outerShdw blurRad="38100" dist="38100" dir="2700000" algn="tl">
                    <a:srgbClr val="000000">
                      <a:alpha val="43137"/>
                    </a:srgbClr>
                  </a:outerShdw>
                </a:effectLst>
              </a:rPr>
            </a:br>
            <a:r>
              <a:rPr lang="en-US" sz="4800" b="1" dirty="0" smtClean="0">
                <a:solidFill>
                  <a:srgbClr val="00B0F0"/>
                </a:solidFill>
                <a:effectLst>
                  <a:outerShdw blurRad="38100" dist="38100" dir="2700000" algn="tl">
                    <a:srgbClr val="000000">
                      <a:alpha val="43137"/>
                    </a:srgbClr>
                  </a:outerShdw>
                </a:effectLst>
              </a:rPr>
              <a:t>BMI</a:t>
            </a:r>
            <a:br>
              <a:rPr lang="en-US" sz="4800" b="1" dirty="0" smtClean="0">
                <a:solidFill>
                  <a:srgbClr val="00B0F0"/>
                </a:solidFill>
                <a:effectLst>
                  <a:outerShdw blurRad="38100" dist="38100" dir="2700000" algn="tl">
                    <a:srgbClr val="000000">
                      <a:alpha val="43137"/>
                    </a:srgbClr>
                  </a:outerShdw>
                </a:effectLst>
              </a:rPr>
            </a:br>
            <a:endParaRPr lang="fa-IR" sz="48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9366" y="1626294"/>
            <a:ext cx="10804301" cy="4351338"/>
          </a:xfrm>
        </p:spPr>
        <p:txBody>
          <a:bodyPr>
            <a:normAutofit/>
          </a:bodyPr>
          <a:lstStyle/>
          <a:p>
            <a:pPr algn="just" rtl="0">
              <a:buClr>
                <a:srgbClr val="FF0000"/>
              </a:buClr>
              <a:buFont typeface="Wingdings" panose="05000000000000000000" pitchFamily="2" charset="2"/>
              <a:buChar char="§"/>
            </a:pPr>
            <a:r>
              <a:rPr lang="en-US" sz="3200" dirty="0" smtClean="0">
                <a:cs typeface="+mj-cs"/>
              </a:rPr>
              <a:t>MBS is currently the </a:t>
            </a:r>
            <a:r>
              <a:rPr lang="en-US" sz="3200" b="1" dirty="0" smtClean="0">
                <a:cs typeface="+mj-cs"/>
              </a:rPr>
              <a:t>most effective </a:t>
            </a:r>
            <a:r>
              <a:rPr lang="en-US" sz="3200" dirty="0" smtClean="0">
                <a:cs typeface="+mj-cs"/>
              </a:rPr>
              <a:t>evidence-based treatment for obesity across all</a:t>
            </a:r>
            <a:r>
              <a:rPr lang="en-US" sz="3200" dirty="0">
                <a:cs typeface="+mj-cs"/>
              </a:rPr>
              <a:t> </a:t>
            </a:r>
            <a:r>
              <a:rPr lang="en-US" sz="3200" dirty="0" smtClean="0">
                <a:cs typeface="+mj-cs"/>
              </a:rPr>
              <a:t>BMI classes.</a:t>
            </a:r>
          </a:p>
          <a:p>
            <a:pPr algn="just" rtl="0">
              <a:buClr>
                <a:srgbClr val="FF0000"/>
              </a:buClr>
              <a:buFont typeface="Wingdings" panose="05000000000000000000" pitchFamily="2" charset="2"/>
              <a:buChar char="§"/>
            </a:pPr>
            <a:endParaRPr lang="en-US" sz="3200" dirty="0" smtClean="0">
              <a:cs typeface="+mj-cs"/>
            </a:endParaRPr>
          </a:p>
          <a:p>
            <a:pPr algn="just" rtl="0">
              <a:buClr>
                <a:srgbClr val="FF0000"/>
              </a:buClr>
              <a:buFont typeface="Wingdings" panose="05000000000000000000" pitchFamily="2" charset="2"/>
              <a:buChar char="§"/>
            </a:pPr>
            <a:r>
              <a:rPr lang="en-US" sz="3200" dirty="0" smtClean="0">
                <a:cs typeface="+mj-cs"/>
              </a:rPr>
              <a:t>Class I obesity (BMI 30–34.9 kg/m</a:t>
            </a:r>
            <a:r>
              <a:rPr lang="en-US" sz="2400" dirty="0" smtClean="0">
                <a:cs typeface="+mj-cs"/>
              </a:rPr>
              <a:t>2</a:t>
            </a:r>
            <a:r>
              <a:rPr lang="en-US" sz="3200" dirty="0" smtClean="0">
                <a:cs typeface="+mj-cs"/>
              </a:rPr>
              <a:t>) is a well-defined disease that causes or exacerbates multiple medical and psychological comorbidities, decreases longevity, and impairs quality of life. </a:t>
            </a:r>
          </a:p>
          <a:p>
            <a:pPr algn="just" rtl="0">
              <a:buClr>
                <a:srgbClr val="FF0000"/>
              </a:buClr>
              <a:buFont typeface="Wingdings" panose="05000000000000000000" pitchFamily="2" charset="2"/>
              <a:buChar char="§"/>
            </a:pPr>
            <a:endParaRPr lang="fa-IR" sz="3200" dirty="0">
              <a:cs typeface="+mj-cs"/>
            </a:endParaRPr>
          </a:p>
        </p:txBody>
      </p:sp>
      <p:cxnSp>
        <p:nvCxnSpPr>
          <p:cNvPr id="4" name="Straight Connector 3"/>
          <p:cNvCxnSpPr/>
          <p:nvPr/>
        </p:nvCxnSpPr>
        <p:spPr>
          <a:xfrm>
            <a:off x="762683" y="145940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04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2501</TotalTime>
  <Words>2535</Words>
  <Application>Microsoft Office PowerPoint</Application>
  <PresentationFormat>Widescreen</PresentationFormat>
  <Paragraphs>177</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IN THE NAME OF GOD</vt:lpstr>
      <vt:lpstr>PowerPoint Presentation</vt:lpstr>
      <vt:lpstr>AGENDA</vt:lpstr>
      <vt:lpstr>Introduction</vt:lpstr>
      <vt:lpstr>Introduction</vt:lpstr>
      <vt:lpstr>Introduction</vt:lpstr>
      <vt:lpstr>PowerPoint Presentation</vt:lpstr>
      <vt:lpstr> what are the surgical Criteria?</vt:lpstr>
      <vt:lpstr> BMI </vt:lpstr>
      <vt:lpstr> BMI </vt:lpstr>
      <vt:lpstr>BMI</vt:lpstr>
      <vt:lpstr>BMI</vt:lpstr>
      <vt:lpstr>BMI thresholds in the Asian population</vt:lpstr>
      <vt:lpstr>Older population</vt:lpstr>
      <vt:lpstr>Older population</vt:lpstr>
      <vt:lpstr> Pediatrics and adolescents </vt:lpstr>
      <vt:lpstr>Pediatrics and adolescents</vt:lpstr>
      <vt:lpstr>Pediatrics and adolescents</vt:lpstr>
      <vt:lpstr>Bridge to other treatment</vt:lpstr>
      <vt:lpstr>Joint arthroplasty </vt:lpstr>
      <vt:lpstr>Abdominal wall hernia repair </vt:lpstr>
      <vt:lpstr>Organ transplantation </vt:lpstr>
      <vt:lpstr>Organ transplantation </vt:lpstr>
      <vt:lpstr>Organ transplantation </vt:lpstr>
      <vt:lpstr>MBS in the high-risk patient</vt:lpstr>
      <vt:lpstr>Cirrhosis </vt:lpstr>
      <vt:lpstr>Heart failure </vt:lpstr>
      <vt:lpstr>BMI&gt;60 kg/m2 </vt:lpstr>
      <vt:lpstr>BMI&gt;60 kg/m2 </vt:lpstr>
      <vt:lpstr>Patient evaluation </vt:lpstr>
      <vt:lpstr>Outcomes</vt:lpstr>
      <vt:lpstr>Weight loss and co-morbidity improvement </vt:lpstr>
      <vt:lpstr> Weight loss and co-morbidity improvement </vt:lpstr>
      <vt:lpstr>PowerPoint Presentation</vt:lpstr>
      <vt:lpstr>Cancer risk </vt:lpstr>
      <vt:lpstr>Cancer risk</vt:lpstr>
      <vt:lpstr>Mortality</vt:lpstr>
      <vt:lpstr>PowerPoint Presentation</vt:lpstr>
      <vt:lpstr>Revisional surgery</vt:lpstr>
      <vt:lpstr>Conclusion</vt:lpstr>
      <vt:lpstr>Conclusion</vt:lpstr>
      <vt:lpstr>Conclusion</vt:lpstr>
      <vt:lpstr>  Metabolic Surgery and the Changing Landscape for Diabetes Care| May 13 2016  Metabolic Surgery in the Treatment Algorithm for Type 2 Diabetes: A Joint Statement by International Diabetes Organizations </vt:lpstr>
      <vt:lpstr>ADA2023</vt:lpstr>
      <vt:lpstr>ADA2023</vt:lpstr>
      <vt:lpstr>ADA2023</vt:lpstr>
      <vt:lpstr>Iranian research</vt:lpstr>
      <vt:lpstr>PowerPoint Presentation</vt:lpstr>
      <vt:lpstr>PowerPoint Presentation</vt:lpstr>
      <vt:lpstr>PowerPoint Presentation</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187</cp:revision>
  <dcterms:created xsi:type="dcterms:W3CDTF">2023-11-08T17:09:54Z</dcterms:created>
  <dcterms:modified xsi:type="dcterms:W3CDTF">2023-11-19T18:04:23Z</dcterms:modified>
</cp:coreProperties>
</file>