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71" r:id="rId12"/>
    <p:sldId id="272" r:id="rId13"/>
    <p:sldId id="269" r:id="rId14"/>
    <p:sldId id="270" r:id="rId15"/>
    <p:sldId id="273" r:id="rId16"/>
    <p:sldId id="274" r:id="rId17"/>
    <p:sldId id="275" r:id="rId18"/>
    <p:sldId id="276" r:id="rId19"/>
    <p:sldId id="277" r:id="rId20"/>
    <p:sldId id="278" r:id="rId21"/>
    <p:sldId id="279" r:id="rId22"/>
    <p:sldId id="280" r:id="rId23"/>
    <p:sldId id="281"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7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CBB31-2A7A-442F-A9A0-EFC7AA4D7BC9}"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34412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CBB31-2A7A-442F-A9A0-EFC7AA4D7BC9}"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97301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CBB31-2A7A-442F-A9A0-EFC7AA4D7BC9}"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199974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CBB31-2A7A-442F-A9A0-EFC7AA4D7BC9}"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76177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CBB31-2A7A-442F-A9A0-EFC7AA4D7BC9}"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7425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CBB31-2A7A-442F-A9A0-EFC7AA4D7BC9}"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40313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CBB31-2A7A-442F-A9A0-EFC7AA4D7BC9}"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423887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CBB31-2A7A-442F-A9A0-EFC7AA4D7BC9}"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338975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CBB31-2A7A-442F-A9A0-EFC7AA4D7BC9}" type="datetimeFigureOut">
              <a:rPr lang="en-US" smtClean="0"/>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267295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CBB31-2A7A-442F-A9A0-EFC7AA4D7BC9}"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15867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CBB31-2A7A-442F-A9A0-EFC7AA4D7BC9}"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791A7-7592-442A-BCB2-D52D4EF10CF2}" type="slidenum">
              <a:rPr lang="en-US" smtClean="0"/>
              <a:t>‹#›</a:t>
            </a:fld>
            <a:endParaRPr lang="en-US"/>
          </a:p>
        </p:txBody>
      </p:sp>
    </p:spTree>
    <p:extLst>
      <p:ext uri="{BB962C8B-B14F-4D97-AF65-F5344CB8AC3E}">
        <p14:creationId xmlns:p14="http://schemas.microsoft.com/office/powerpoint/2010/main" val="144571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CBB31-2A7A-442F-A9A0-EFC7AA4D7BC9}" type="datetimeFigureOut">
              <a:rPr lang="en-US" smtClean="0"/>
              <a:t>3/16/2019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791A7-7592-442A-BCB2-D52D4EF10CF2}" type="slidenum">
              <a:rPr lang="en-US" smtClean="0"/>
              <a:t>‹#›</a:t>
            </a:fld>
            <a:endParaRPr lang="en-US"/>
          </a:p>
        </p:txBody>
      </p:sp>
    </p:spTree>
    <p:extLst>
      <p:ext uri="{BB962C8B-B14F-4D97-AF65-F5344CB8AC3E}">
        <p14:creationId xmlns:p14="http://schemas.microsoft.com/office/powerpoint/2010/main" val="419317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78031" cy="6858000"/>
          </a:xfrm>
          <a:effectLst>
            <a:innerShdw blurRad="114300">
              <a:prstClr val="black"/>
            </a:innerShdw>
          </a:effectLst>
        </p:spPr>
        <p:txBody>
          <a:bodyPr>
            <a:normAutofit/>
          </a:bodyPr>
          <a:lstStyle/>
          <a:p>
            <a:r>
              <a:rPr lang="en-US" sz="3600" dirty="0" smtClean="0">
                <a:latin typeface="Arial Rounded MT Bold" panose="020F0704030504030204" pitchFamily="34" charset="0"/>
              </a:rPr>
              <a:t>61 y/o man CKD on hemodialysis for 11 </a:t>
            </a:r>
            <a:r>
              <a:rPr lang="en-US" sz="3600" dirty="0" err="1" smtClean="0">
                <a:latin typeface="Arial Rounded MT Bold" panose="020F0704030504030204" pitchFamily="34" charset="0"/>
              </a:rPr>
              <a:t>yr</a:t>
            </a:r>
            <a:r>
              <a:rPr lang="en-US" sz="3600" dirty="0" smtClean="0">
                <a:latin typeface="Arial Rounded MT Bold" panose="020F0704030504030204" pitchFamily="34" charset="0"/>
              </a:rPr>
              <a:t> &amp; gout</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received ca-carbonate/calcitriol/EPO /allopurinol</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Stress FX /bone deformity/</a:t>
            </a:r>
            <a:r>
              <a:rPr lang="en-US" sz="3600" dirty="0" err="1" smtClean="0">
                <a:latin typeface="Arial Rounded MT Bold" panose="020F0704030504030204" pitchFamily="34" charset="0"/>
              </a:rPr>
              <a:t>osteoporesis</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err="1" smtClean="0">
                <a:latin typeface="Arial Rounded MT Bold" panose="020F0704030504030204" pitchFamily="34" charset="0"/>
              </a:rPr>
              <a:t>Pancytopnea</a:t>
            </a:r>
            <a:r>
              <a:rPr lang="en-US" sz="3600" dirty="0" smtClean="0">
                <a:latin typeface="Arial Rounded MT Bold" panose="020F0704030504030204" pitchFamily="34" charset="0"/>
              </a:rPr>
              <a:t>/</a:t>
            </a:r>
            <a:r>
              <a:rPr lang="en-US" sz="3600" dirty="0" err="1" smtClean="0">
                <a:latin typeface="Arial Rounded MT Bold" panose="020F0704030504030204" pitchFamily="34" charset="0"/>
              </a:rPr>
              <a:t>spleenomegally</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High ca/</a:t>
            </a:r>
            <a:r>
              <a:rPr lang="en-US" sz="3600" dirty="0" err="1" smtClean="0">
                <a:latin typeface="Arial Rounded MT Bold" panose="020F0704030504030204" pitchFamily="34" charset="0"/>
              </a:rPr>
              <a:t>alk</a:t>
            </a:r>
            <a:r>
              <a:rPr lang="en-US" sz="3600" dirty="0" smtClean="0">
                <a:latin typeface="Arial Rounded MT Bold" panose="020F0704030504030204" pitchFamily="34" charset="0"/>
              </a:rPr>
              <a:t> </a:t>
            </a:r>
            <a:r>
              <a:rPr lang="en-US" sz="3600" dirty="0" err="1" smtClean="0">
                <a:latin typeface="Arial Rounded MT Bold" panose="020F0704030504030204" pitchFamily="34" charset="0"/>
              </a:rPr>
              <a:t>ph</a:t>
            </a:r>
            <a:r>
              <a:rPr lang="en-US" sz="3600" dirty="0" smtClean="0">
                <a:latin typeface="Arial Rounded MT Bold" panose="020F0704030504030204" pitchFamily="34" charset="0"/>
              </a:rPr>
              <a:t>/</a:t>
            </a:r>
            <a:r>
              <a:rPr lang="en-US" sz="3600" dirty="0" err="1" smtClean="0">
                <a:latin typeface="Arial Rounded MT Bold" panose="020F0704030504030204" pitchFamily="34" charset="0"/>
              </a:rPr>
              <a:t>pth</a:t>
            </a:r>
            <a:r>
              <a:rPr lang="en-US" sz="3600" dirty="0">
                <a:latin typeface="Arial Rounded MT Bold" panose="020F0704030504030204" pitchFamily="34" charset="0"/>
              </a:rPr>
              <a:t> </a:t>
            </a:r>
            <a:r>
              <a:rPr lang="en-US" sz="3600" dirty="0" smtClean="0">
                <a:latin typeface="Arial Rounded MT Bold" panose="020F0704030504030204" pitchFamily="34" charset="0"/>
              </a:rPr>
              <a:t>     ?Parathyroid adenoma in MIBI</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dirty="0" smtClean="0">
                <a:solidFill>
                  <a:srgbClr val="FF0000"/>
                </a:solidFill>
                <a:latin typeface="Arial Rounded MT Bold" panose="020F0704030504030204" pitchFamily="34" charset="0"/>
              </a:rPr>
              <a:t>What is diagnosis ?</a:t>
            </a:r>
            <a:br>
              <a:rPr lang="en-US" dirty="0" smtClean="0">
                <a:solidFill>
                  <a:srgbClr val="FF0000"/>
                </a:solidFill>
                <a:latin typeface="Arial Rounded MT Bold" panose="020F0704030504030204" pitchFamily="34" charset="0"/>
              </a:rPr>
            </a:br>
            <a:r>
              <a:rPr lang="en-US" dirty="0" smtClean="0">
                <a:solidFill>
                  <a:srgbClr val="FF0000"/>
                </a:solidFill>
                <a:latin typeface="Arial Rounded MT Bold" panose="020F0704030504030204" pitchFamily="34" charset="0"/>
              </a:rPr>
              <a:t/>
            </a:r>
            <a:br>
              <a:rPr lang="en-US" dirty="0" smtClean="0">
                <a:solidFill>
                  <a:srgbClr val="FF0000"/>
                </a:solidFill>
                <a:latin typeface="Arial Rounded MT Bold" panose="020F0704030504030204" pitchFamily="34" charset="0"/>
              </a:rPr>
            </a:br>
            <a:r>
              <a:rPr lang="en-US" dirty="0" smtClean="0">
                <a:solidFill>
                  <a:srgbClr val="FF0000"/>
                </a:solidFill>
                <a:latin typeface="Arial Rounded MT Bold" panose="020F0704030504030204" pitchFamily="34" charset="0"/>
              </a:rPr>
              <a:t>What is  proper management?</a:t>
            </a:r>
            <a:endParaRPr lang="en-US"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807355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1937"/>
            <a:ext cx="12192000" cy="4510455"/>
          </a:xfrm>
        </p:spPr>
        <p:txBody>
          <a:bodyPr>
            <a:normAutofit fontScale="90000"/>
          </a:bodyPr>
          <a:lstStyle/>
          <a:p>
            <a:r>
              <a:rPr lang="en-US" dirty="0" smtClean="0">
                <a:solidFill>
                  <a:srgbClr val="FF0000"/>
                </a:solidFill>
                <a:latin typeface="Arial Rounded MT Bold" panose="020F0704030504030204" pitchFamily="34" charset="0"/>
              </a:rPr>
              <a:t>Indication for </a:t>
            </a:r>
            <a:r>
              <a:rPr lang="en-US" dirty="0" err="1" smtClean="0">
                <a:solidFill>
                  <a:srgbClr val="FF0000"/>
                </a:solidFill>
                <a:latin typeface="Arial Rounded MT Bold" panose="020F0704030504030204" pitchFamily="34" charset="0"/>
              </a:rPr>
              <a:t>parathyroidectomy</a:t>
            </a:r>
            <a:r>
              <a:rPr lang="en-US" dirty="0" smtClean="0">
                <a:solidFill>
                  <a:srgbClr val="FF0000"/>
                </a:solidFill>
                <a:latin typeface="Arial Rounded MT Bold" panose="020F0704030504030204" pitchFamily="34" charset="0"/>
              </a:rPr>
              <a:t> in CKD</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Severe HPT </a:t>
            </a:r>
            <a:r>
              <a:rPr lang="en-US" sz="4000" dirty="0" smtClean="0">
                <a:solidFill>
                  <a:srgbClr val="0070C0"/>
                </a:solidFill>
                <a:latin typeface="Arial Rounded MT Bold" panose="020F0704030504030204" pitchFamily="34" charset="0"/>
              </a:rPr>
              <a:t>refractory to medical therapy </a:t>
            </a:r>
            <a:r>
              <a:rPr lang="en-US" sz="4000" dirty="0" smtClean="0">
                <a:latin typeface="Arial Rounded MT Bold" panose="020F0704030504030204" pitchFamily="34" charset="0"/>
              </a:rPr>
              <a:t>with related sign &amp; symptom</a:t>
            </a:r>
            <a:br>
              <a:rPr lang="en-US" sz="4000" dirty="0" smtClean="0">
                <a:latin typeface="Arial Rounded MT Bold" panose="020F0704030504030204" pitchFamily="34" charset="0"/>
              </a:rPr>
            </a:br>
            <a:r>
              <a:rPr lang="en-US" sz="4000" dirty="0" smtClean="0">
                <a:latin typeface="Arial Rounded MT Bold" panose="020F0704030504030204" pitchFamily="34" charset="0"/>
              </a:rPr>
              <a:t>PTH threshold</a:t>
            </a:r>
            <a:r>
              <a:rPr lang="en-US" sz="4000" dirty="0">
                <a:latin typeface="Arial Rounded MT Bold" panose="020F0704030504030204" pitchFamily="34" charset="0"/>
              </a:rPr>
              <a:t> </a:t>
            </a:r>
            <a:r>
              <a:rPr lang="en-US" sz="4000" dirty="0" smtClean="0">
                <a:latin typeface="Arial Rounded MT Bold" panose="020F0704030504030204" pitchFamily="34" charset="0"/>
              </a:rPr>
              <a:t>unknown but most PTX with </a:t>
            </a:r>
            <a:r>
              <a:rPr lang="en-US" sz="4000" dirty="0" err="1" smtClean="0">
                <a:solidFill>
                  <a:srgbClr val="0070C0"/>
                </a:solidFill>
                <a:latin typeface="Arial Rounded MT Bold" panose="020F0704030504030204" pitchFamily="34" charset="0"/>
              </a:rPr>
              <a:t>iPTH</a:t>
            </a:r>
            <a:r>
              <a:rPr lang="en-US" sz="4000" dirty="0" smtClean="0">
                <a:solidFill>
                  <a:srgbClr val="0070C0"/>
                </a:solidFill>
                <a:latin typeface="Arial Rounded MT Bold" panose="020F0704030504030204" pitchFamily="34" charset="0"/>
              </a:rPr>
              <a:t>&gt;800</a:t>
            </a:r>
            <a:br>
              <a:rPr lang="en-US" sz="4000" dirty="0" smtClean="0">
                <a:solidFill>
                  <a:srgbClr val="0070C0"/>
                </a:solidFill>
                <a:latin typeface="Arial Rounded MT Bold" panose="020F0704030504030204" pitchFamily="34" charset="0"/>
              </a:rPr>
            </a:br>
            <a:r>
              <a:rPr lang="en-US" sz="4000" dirty="0" smtClean="0">
                <a:solidFill>
                  <a:srgbClr val="FF0000"/>
                </a:solidFill>
                <a:latin typeface="Arial Rounded MT Bold" panose="020F0704030504030204" pitchFamily="34" charset="0"/>
              </a:rPr>
              <a:t>Sign &amp; symptom warrant need for PTX</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Severe </a:t>
            </a:r>
            <a:r>
              <a:rPr lang="en-US" sz="4000" dirty="0" err="1" smtClean="0">
                <a:latin typeface="Arial Rounded MT Bold" panose="020F0704030504030204" pitchFamily="34" charset="0"/>
              </a:rPr>
              <a:t>hypercalcemia</a:t>
            </a:r>
            <a:r>
              <a:rPr lang="en-US" sz="4000" dirty="0" smtClean="0">
                <a:latin typeface="Arial Rounded MT Bold" panose="020F0704030504030204" pitchFamily="34" charset="0"/>
              </a:rPr>
              <a:t>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progressive &amp; debilitating bone disease</a:t>
            </a:r>
            <a:br>
              <a:rPr lang="en-US" sz="4000" dirty="0" smtClean="0">
                <a:latin typeface="Arial Rounded MT Bold" panose="020F0704030504030204" pitchFamily="34" charset="0"/>
              </a:rPr>
            </a:br>
            <a:r>
              <a:rPr lang="en-US" sz="4000" dirty="0" smtClean="0">
                <a:latin typeface="Arial Rounded MT Bold" panose="020F0704030504030204" pitchFamily="34" charset="0"/>
              </a:rPr>
              <a:t>Refractory pruritus</a:t>
            </a:r>
            <a:br>
              <a:rPr lang="en-US" sz="4000" dirty="0" smtClean="0">
                <a:latin typeface="Arial Rounded MT Bold" panose="020F0704030504030204" pitchFamily="34" charset="0"/>
              </a:rPr>
            </a:br>
            <a:r>
              <a:rPr lang="en-US" sz="4000" dirty="0" smtClean="0">
                <a:latin typeface="Arial Rounded MT Bold" panose="020F0704030504030204" pitchFamily="34" charset="0"/>
              </a:rPr>
              <a:t>Progressive extra skeletal calcification </a:t>
            </a:r>
            <a:r>
              <a:rPr lang="en-US" sz="4000" dirty="0">
                <a:latin typeface="Arial Rounded MT Bold" panose="020F0704030504030204" pitchFamily="34" charset="0"/>
              </a:rPr>
              <a:t>/</a:t>
            </a:r>
            <a:r>
              <a:rPr lang="en-US" sz="4000" dirty="0" err="1" smtClean="0">
                <a:latin typeface="Arial Rounded MT Bold" panose="020F0704030504030204" pitchFamily="34" charset="0"/>
              </a:rPr>
              <a:t>calciphylaxis</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unexplained myopathy</a:t>
            </a:r>
            <a:br>
              <a:rPr lang="en-US" sz="4000" dirty="0" smtClean="0">
                <a:latin typeface="Arial Rounded MT Bold" panose="020F0704030504030204" pitchFamily="34" charset="0"/>
              </a:rPr>
            </a:b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solidFill>
                  <a:srgbClr val="FF0000"/>
                </a:solidFill>
                <a:latin typeface="Arial Rounded MT Bold" panose="020F0704030504030204" pitchFamily="34" charset="0"/>
              </a:rPr>
              <a:t>PTX for asymptomatic </a:t>
            </a:r>
            <a:r>
              <a:rPr lang="en-US" sz="4000" dirty="0" err="1" smtClean="0">
                <a:solidFill>
                  <a:srgbClr val="FF0000"/>
                </a:solidFill>
                <a:latin typeface="Arial Rounded MT Bold" panose="020F0704030504030204" pitchFamily="34" charset="0"/>
              </a:rPr>
              <a:t>pt</a:t>
            </a:r>
            <a:r>
              <a:rPr lang="en-US" sz="4000" dirty="0" smtClean="0">
                <a:solidFill>
                  <a:srgbClr val="FF0000"/>
                </a:solidFill>
                <a:latin typeface="Arial Rounded MT Bold" panose="020F0704030504030204" pitchFamily="34" charset="0"/>
              </a:rPr>
              <a:t> is controversial </a:t>
            </a:r>
            <a:r>
              <a:rPr lang="en-US" sz="4000" dirty="0" smtClean="0">
                <a:latin typeface="Arial Rounded MT Bold" panose="020F0704030504030204" pitchFamily="34" charset="0"/>
              </a:rPr>
              <a:t>but may be perform in </a:t>
            </a:r>
            <a:r>
              <a:rPr lang="en-US" sz="4000" dirty="0" err="1" smtClean="0">
                <a:latin typeface="Arial Rounded MT Bold" panose="020F0704030504030204" pitchFamily="34" charset="0"/>
              </a:rPr>
              <a:t>pt</a:t>
            </a:r>
            <a:r>
              <a:rPr lang="en-US" sz="4000" dirty="0" smtClean="0">
                <a:latin typeface="Arial Rounded MT Bold" panose="020F0704030504030204" pitchFamily="34" charset="0"/>
              </a:rPr>
              <a:t>&lt;65 y/o /few comorbidity/PTH &gt;1000pg/ml</a:t>
            </a:r>
            <a:r>
              <a:rPr lang="en-US" dirty="0" smtClean="0"/>
              <a:t/>
            </a:r>
            <a:br>
              <a:rPr lang="en-US" dirty="0" smtClean="0"/>
            </a:br>
            <a:endParaRPr lang="en-US" dirty="0"/>
          </a:p>
        </p:txBody>
      </p:sp>
    </p:spTree>
    <p:extLst>
      <p:ext uri="{BB962C8B-B14F-4D97-AF65-F5344CB8AC3E}">
        <p14:creationId xmlns:p14="http://schemas.microsoft.com/office/powerpoint/2010/main" val="3242091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48740"/>
            <a:ext cx="12192000" cy="4309110"/>
          </a:xfrm>
        </p:spPr>
        <p:txBody>
          <a:bodyPr>
            <a:noAutofit/>
          </a:bodyPr>
          <a:lstStyle/>
          <a:p>
            <a:r>
              <a:rPr lang="en-US" sz="3600" dirty="0" smtClean="0">
                <a:latin typeface="Arial Rounded MT Bold" panose="020F0704030504030204" pitchFamily="34" charset="0"/>
              </a:rPr>
              <a:t>The </a:t>
            </a:r>
            <a:r>
              <a:rPr lang="en-US" sz="3600" dirty="0">
                <a:latin typeface="Arial Rounded MT Bold" panose="020F0704030504030204" pitchFamily="34" charset="0"/>
              </a:rPr>
              <a:t>most life-threatening indication </a:t>
            </a:r>
            <a:r>
              <a:rPr lang="en-US" sz="3600" dirty="0" smtClean="0">
                <a:latin typeface="Arial Rounded MT Bold" panose="020F0704030504030204" pitchFamily="34" charset="0"/>
              </a:rPr>
              <a:t>for PTX </a:t>
            </a:r>
            <a:r>
              <a:rPr lang="en-US" sz="3600" dirty="0">
                <a:latin typeface="Arial Rounded MT Bold" panose="020F0704030504030204" pitchFamily="34" charset="0"/>
              </a:rPr>
              <a:t>in patients with secondary HPT is </a:t>
            </a:r>
            <a:r>
              <a:rPr lang="en-US" sz="3600" dirty="0" err="1">
                <a:solidFill>
                  <a:srgbClr val="FF0000"/>
                </a:solidFill>
                <a:latin typeface="Arial Rounded MT Bold" panose="020F0704030504030204" pitchFamily="34" charset="0"/>
              </a:rPr>
              <a:t>calciphylaxis</a:t>
            </a:r>
            <a:r>
              <a:rPr lang="en-US" sz="3600" dirty="0">
                <a:solidFill>
                  <a:srgbClr val="FF0000"/>
                </a:solidFill>
                <a:latin typeface="Arial Rounded MT Bold" panose="020F0704030504030204" pitchFamily="34" charset="0"/>
              </a:rPr>
              <a:t>, </a:t>
            </a:r>
            <a:r>
              <a:rPr lang="en-US" sz="3600" dirty="0">
                <a:latin typeface="Arial Rounded MT Bold" panose="020F0704030504030204" pitchFamily="34" charset="0"/>
              </a:rPr>
              <a:t>which occurs in only 4% of </a:t>
            </a:r>
            <a:r>
              <a:rPr lang="en-US" sz="3600" dirty="0" err="1" smtClean="0">
                <a:latin typeface="Arial Rounded MT Bold" panose="020F0704030504030204" pitchFamily="34" charset="0"/>
              </a:rPr>
              <a:t>pt</a:t>
            </a:r>
            <a:r>
              <a:rPr lang="en-US" sz="3600" dirty="0" smtClean="0">
                <a:latin typeface="Arial Rounded MT Bold" panose="020F0704030504030204" pitchFamily="34" charset="0"/>
              </a:rPr>
              <a:t> </a:t>
            </a:r>
            <a:r>
              <a:rPr lang="en-US" sz="3600" dirty="0">
                <a:latin typeface="Arial Rounded MT Bold" panose="020F0704030504030204" pitchFamily="34" charset="0"/>
              </a:rPr>
              <a:t>undergoing surgery</a:t>
            </a:r>
            <a:r>
              <a:rPr lang="en-US" sz="3600" dirty="0" smtClean="0">
                <a:latin typeface="Arial Rounded MT Bold" panose="020F0704030504030204" pitchFamily="34" charset="0"/>
              </a:rPr>
              <a:t>. </a:t>
            </a:r>
            <a:r>
              <a:rPr lang="en-US" sz="3600" dirty="0">
                <a:latin typeface="Arial Rounded MT Bold" panose="020F0704030504030204" pitchFamily="34" charset="0"/>
              </a:rPr>
              <a:t/>
            </a:r>
            <a:br>
              <a:rPr lang="en-US" sz="3600" dirty="0">
                <a:latin typeface="Arial Rounded MT Bold" panose="020F0704030504030204" pitchFamily="34" charset="0"/>
              </a:rPr>
            </a:br>
            <a:r>
              <a:rPr lang="en-US" sz="3600" dirty="0" smtClean="0">
                <a:latin typeface="Arial Rounded MT Bold" panose="020F0704030504030204" pitchFamily="34" charset="0"/>
              </a:rPr>
              <a:t>expanding</a:t>
            </a:r>
            <a:r>
              <a:rPr lang="en-US" sz="3600" dirty="0">
                <a:latin typeface="Arial Rounded MT Bold" panose="020F0704030504030204" pitchFamily="34" charset="0"/>
              </a:rPr>
              <a:t>, painful, cutaneous, </a:t>
            </a:r>
            <a:r>
              <a:rPr lang="en-US" sz="3600" dirty="0" err="1">
                <a:latin typeface="Arial Rounded MT Bold" panose="020F0704030504030204" pitchFamily="34" charset="0"/>
              </a:rPr>
              <a:t>purpuritic</a:t>
            </a:r>
            <a:r>
              <a:rPr lang="en-US" sz="3600" dirty="0">
                <a:latin typeface="Arial Rounded MT Bold" panose="020F0704030504030204" pitchFamily="34" charset="0"/>
              </a:rPr>
              <a:t> lesions that cause tissue calcification and ischemic necrosis, which lead to dry gangrene if untreated </a:t>
            </a:r>
            <a:r>
              <a:rPr lang="en-US" sz="3600" dirty="0" smtClean="0">
                <a:latin typeface="Arial Rounded MT Bold" panose="020F0704030504030204" pitchFamily="34" charset="0"/>
              </a:rPr>
              <a:t>.</a:t>
            </a:r>
            <a:br>
              <a:rPr lang="en-US" sz="3600" dirty="0" smtClean="0">
                <a:latin typeface="Arial Rounded MT Bold" panose="020F0704030504030204" pitchFamily="34" charset="0"/>
              </a:rPr>
            </a:br>
            <a:r>
              <a:rPr lang="en-US" sz="3600" dirty="0" smtClean="0">
                <a:latin typeface="Arial Rounded MT Bold" panose="020F0704030504030204" pitchFamily="34" charset="0"/>
              </a:rPr>
              <a:t>Overwhelming </a:t>
            </a:r>
            <a:r>
              <a:rPr lang="en-US" sz="3600" dirty="0">
                <a:latin typeface="Arial Rounded MT Bold" panose="020F0704030504030204" pitchFamily="34" charset="0"/>
              </a:rPr>
              <a:t>sepsis and wound breakdown cause </a:t>
            </a:r>
            <a:r>
              <a:rPr lang="en-US" sz="3600" dirty="0">
                <a:solidFill>
                  <a:srgbClr val="0070C0"/>
                </a:solidFill>
                <a:latin typeface="Arial Rounded MT Bold" panose="020F0704030504030204" pitchFamily="34" charset="0"/>
              </a:rPr>
              <a:t>significant mortality, as high as 87% </a:t>
            </a:r>
            <a:r>
              <a:rPr lang="en-US" sz="3600" dirty="0">
                <a:latin typeface="Arial Rounded MT Bold" panose="020F0704030504030204" pitchFamily="34" charset="0"/>
              </a:rPr>
              <a:t>in one report</a:t>
            </a:r>
            <a:r>
              <a:rPr lang="en-US" sz="3600" dirty="0" smtClean="0">
                <a:latin typeface="Arial Rounded MT Bold" panose="020F0704030504030204" pitchFamily="34" charset="0"/>
              </a:rPr>
              <a:t>.</a:t>
            </a:r>
            <a:br>
              <a:rPr lang="en-US" sz="3600" dirty="0" smtClean="0">
                <a:latin typeface="Arial Rounded MT Bold" panose="020F0704030504030204" pitchFamily="34" charset="0"/>
              </a:rPr>
            </a:br>
            <a:r>
              <a:rPr lang="en-US" sz="3600" dirty="0" smtClean="0">
                <a:latin typeface="Arial Rounded MT Bold" panose="020F0704030504030204" pitchFamily="34" charset="0"/>
              </a:rPr>
              <a:t>In </a:t>
            </a:r>
            <a:r>
              <a:rPr lang="en-US" sz="3600" dirty="0">
                <a:latin typeface="Arial Rounded MT Bold" panose="020F0704030504030204" pitchFamily="34" charset="0"/>
              </a:rPr>
              <a:t>patients with </a:t>
            </a:r>
            <a:r>
              <a:rPr lang="en-US" sz="3600" dirty="0" err="1">
                <a:latin typeface="Arial Rounded MT Bold" panose="020F0704030504030204" pitchFamily="34" charset="0"/>
              </a:rPr>
              <a:t>calciphylaxis</a:t>
            </a:r>
            <a:r>
              <a:rPr lang="en-US" sz="3600" dirty="0">
                <a:latin typeface="Arial Rounded MT Bold" panose="020F0704030504030204" pitchFamily="34" charset="0"/>
              </a:rPr>
              <a:t> who are urgently treated with total </a:t>
            </a:r>
            <a:r>
              <a:rPr lang="en-US" sz="3600" dirty="0" smtClean="0">
                <a:latin typeface="Arial Rounded MT Bold" panose="020F0704030504030204" pitchFamily="34" charset="0"/>
              </a:rPr>
              <a:t>PTX </a:t>
            </a:r>
            <a:r>
              <a:rPr lang="en-US" sz="3600" dirty="0">
                <a:latin typeface="Arial Rounded MT Bold" panose="020F0704030504030204" pitchFamily="34" charset="0"/>
              </a:rPr>
              <a:t>wound healing is enhanced and median survival is </a:t>
            </a:r>
            <a:r>
              <a:rPr lang="en-US" sz="3600" dirty="0" smtClean="0">
                <a:latin typeface="Arial Rounded MT Bold" panose="020F0704030504030204" pitchFamily="34" charset="0"/>
              </a:rPr>
              <a:t>prolonged. surgery </a:t>
            </a:r>
            <a:r>
              <a:rPr lang="en-US" sz="3600" dirty="0">
                <a:latin typeface="Arial Rounded MT Bold" panose="020F0704030504030204" pitchFamily="34" charset="0"/>
              </a:rPr>
              <a:t>avoid amputation, decrease pain, and reduce the use of narcotics</a:t>
            </a:r>
          </a:p>
        </p:txBody>
      </p:sp>
    </p:spTree>
    <p:extLst>
      <p:ext uri="{BB962C8B-B14F-4D97-AF65-F5344CB8AC3E}">
        <p14:creationId xmlns:p14="http://schemas.microsoft.com/office/powerpoint/2010/main" val="81735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ondary and tertiary hyperparathyroidism, state of the art surgical management.pdf - Opera"/>
          <p:cNvPicPr>
            <a:picLocks noChangeAspect="1"/>
          </p:cNvPicPr>
          <p:nvPr/>
        </p:nvPicPr>
        <p:blipFill rotWithShape="1">
          <a:blip>
            <a:extLst>
              <a:ext uri="{28A0092B-C50C-407E-A947-70E740481C1C}">
                <a14:useLocalDpi xmlns:a14="http://schemas.microsoft.com/office/drawing/2010/main" val="0"/>
              </a:ext>
            </a:extLst>
          </a:blip>
          <a:srcRect l="20345" t="13117" r="15999" b="6285"/>
          <a:stretch/>
        </p:blipFill>
        <p:spPr>
          <a:xfrm>
            <a:off x="285750" y="-157832"/>
            <a:ext cx="11144250" cy="7015832"/>
          </a:xfrm>
          <a:prstGeom prst="rect">
            <a:avLst/>
          </a:prstGeom>
        </p:spPr>
      </p:pic>
    </p:spTree>
    <p:extLst>
      <p:ext uri="{BB962C8B-B14F-4D97-AF65-F5344CB8AC3E}">
        <p14:creationId xmlns:p14="http://schemas.microsoft.com/office/powerpoint/2010/main" val="2066998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008"/>
            <a:ext cx="12192000" cy="5530362"/>
          </a:xfrm>
        </p:spPr>
        <p:txBody>
          <a:bodyPr>
            <a:normAutofit fontScale="90000"/>
          </a:bodyPr>
          <a:lstStyle/>
          <a:p>
            <a:r>
              <a:rPr lang="en-US" dirty="0" smtClean="0">
                <a:latin typeface="Arial Rounded MT Bold" panose="020F0704030504030204" pitchFamily="34" charset="0"/>
              </a:rPr>
              <a:t>No matched RCT compare long term effect of medical vs surgical treatment(asymptomatic)</a:t>
            </a:r>
            <a:br>
              <a:rPr lang="en-US" dirty="0" smtClean="0">
                <a:latin typeface="Arial Rounded MT Bold" panose="020F0704030504030204" pitchFamily="34" charset="0"/>
              </a:rPr>
            </a:br>
            <a:r>
              <a:rPr lang="en-US" dirty="0" smtClean="0">
                <a:latin typeface="Arial Rounded MT Bold" panose="020F0704030504030204" pitchFamily="34" charset="0"/>
              </a:rPr>
              <a:t>Two observational studies suggested improved</a:t>
            </a:r>
            <a:br>
              <a:rPr lang="en-US" dirty="0" smtClean="0">
                <a:latin typeface="Arial Rounded MT Bold" panose="020F0704030504030204" pitchFamily="34" charset="0"/>
              </a:rPr>
            </a:br>
            <a:r>
              <a:rPr lang="en-US" dirty="0" smtClean="0">
                <a:latin typeface="Arial Rounded MT Bold" panose="020F0704030504030204" pitchFamily="34" charset="0"/>
              </a:rPr>
              <a:t> long term survival with surgery.</a:t>
            </a:r>
            <a:br>
              <a:rPr lang="en-US" dirty="0" smtClean="0">
                <a:latin typeface="Arial Rounded MT Bold" panose="020F0704030504030204" pitchFamily="34" charset="0"/>
              </a:rPr>
            </a:b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HPT resolve in many </a:t>
            </a:r>
            <a:r>
              <a:rPr lang="en-US" dirty="0" err="1" smtClean="0">
                <a:latin typeface="Arial Rounded MT Bold" panose="020F0704030504030204" pitchFamily="34" charset="0"/>
              </a:rPr>
              <a:t>pt</a:t>
            </a:r>
            <a:r>
              <a:rPr lang="en-US" dirty="0" smtClean="0">
                <a:latin typeface="Arial Rounded MT Bold" panose="020F0704030504030204" pitchFamily="34" charset="0"/>
              </a:rPr>
              <a:t> after kidney </a:t>
            </a:r>
            <a:r>
              <a:rPr lang="en-US" dirty="0" err="1" smtClean="0">
                <a:latin typeface="Arial Rounded MT Bold" panose="020F0704030504030204" pitchFamily="34" charset="0"/>
              </a:rPr>
              <a:t>Tx</a:t>
            </a:r>
            <a:r>
              <a:rPr lang="en-US" dirty="0" smtClean="0">
                <a:latin typeface="Arial Rounded MT Bold" panose="020F0704030504030204" pitchFamily="34" charset="0"/>
              </a:rPr>
              <a:t> but persistent HPT &amp; </a:t>
            </a:r>
            <a:r>
              <a:rPr lang="en-US" dirty="0" err="1" smtClean="0">
                <a:latin typeface="Arial Rounded MT Bold" panose="020F0704030504030204" pitchFamily="34" charset="0"/>
              </a:rPr>
              <a:t>hypercalcemia</a:t>
            </a:r>
            <a:r>
              <a:rPr lang="en-US" dirty="0" smtClean="0">
                <a:latin typeface="Arial Rounded MT Bold" panose="020F0704030504030204" pitchFamily="34" charset="0"/>
              </a:rPr>
              <a:t> cause decreased graft function</a:t>
            </a:r>
            <a:br>
              <a:rPr lang="en-US" dirty="0" smtClean="0">
                <a:latin typeface="Arial Rounded MT Bold" panose="020F0704030504030204" pitchFamily="34" charset="0"/>
              </a:rPr>
            </a:br>
            <a:r>
              <a:rPr lang="en-US" dirty="0" smtClean="0">
                <a:latin typeface="Arial Rounded MT Bold" panose="020F0704030504030204" pitchFamily="34" charset="0"/>
              </a:rPr>
              <a:t>PTX after kidney TX may graft dysfunction</a:t>
            </a:r>
            <a:br>
              <a:rPr lang="en-US" dirty="0" smtClean="0">
                <a:latin typeface="Arial Rounded MT Bold" panose="020F0704030504030204" pitchFamily="34" charset="0"/>
              </a:rPr>
            </a:b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R/O </a:t>
            </a:r>
            <a:r>
              <a:rPr lang="en-US" dirty="0" err="1" smtClean="0">
                <a:latin typeface="Arial Rounded MT Bold" panose="020F0704030504030204" pitchFamily="34" charset="0"/>
              </a:rPr>
              <a:t>aluminium</a:t>
            </a:r>
            <a:r>
              <a:rPr lang="en-US" dirty="0" smtClean="0">
                <a:latin typeface="Arial Rounded MT Bold" panose="020F0704030504030204" pitchFamily="34" charset="0"/>
              </a:rPr>
              <a:t> exposure before PTX</a:t>
            </a:r>
            <a:endParaRPr lang="en-US" dirty="0">
              <a:latin typeface="Arial Rounded MT Bold" panose="020F0704030504030204" pitchFamily="34" charset="0"/>
            </a:endParaRPr>
          </a:p>
        </p:txBody>
      </p:sp>
    </p:spTree>
    <p:extLst>
      <p:ext uri="{BB962C8B-B14F-4D97-AF65-F5344CB8AC3E}">
        <p14:creationId xmlns:p14="http://schemas.microsoft.com/office/powerpoint/2010/main" val="2320677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651510"/>
            <a:ext cx="12077700" cy="2023110"/>
          </a:xfrm>
        </p:spPr>
        <p:txBody>
          <a:bodyPr>
            <a:normAutofit fontScale="90000"/>
          </a:bodyPr>
          <a:lstStyle/>
          <a:p>
            <a:r>
              <a:rPr lang="en-US" sz="4000" dirty="0" err="1" smtClean="0">
                <a:latin typeface="Arial Rounded MT Bold" panose="020F0704030504030204" pitchFamily="34" charset="0"/>
              </a:rPr>
              <a:t>Preoperation</a:t>
            </a:r>
            <a:r>
              <a:rPr lang="en-US" sz="4000" dirty="0" smtClean="0">
                <a:latin typeface="Arial Rounded MT Bold" panose="020F0704030504030204" pitchFamily="34" charset="0"/>
              </a:rPr>
              <a:t> localization studies may help for ectopic or extra gland</a:t>
            </a: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a:solidFill>
                  <a:srgbClr val="FF0000"/>
                </a:solidFill>
                <a:latin typeface="Arial Rounded MT Bold" panose="020F0704030504030204" pitchFamily="34" charset="0"/>
              </a:rPr>
              <a:t/>
            </a:r>
            <a:br>
              <a:rPr lang="en-US" dirty="0">
                <a:solidFill>
                  <a:srgbClr val="FF0000"/>
                </a:solidFill>
                <a:latin typeface="Arial Rounded MT Bold" panose="020F0704030504030204" pitchFamily="34" charset="0"/>
              </a:rPr>
            </a:br>
            <a:r>
              <a:rPr lang="en-US" sz="6000" dirty="0" smtClean="0">
                <a:solidFill>
                  <a:srgbClr val="FF0000"/>
                </a:solidFill>
                <a:latin typeface="Arial Rounded MT Bold" panose="020F0704030504030204" pitchFamily="34" charset="0"/>
              </a:rPr>
              <a:t>Operative approaches</a:t>
            </a:r>
            <a:endParaRPr lang="en-US" sz="6000" dirty="0">
              <a:solidFill>
                <a:srgbClr val="FF0000"/>
              </a:solidFill>
              <a:latin typeface="Arial Rounded MT Bold" panose="020F0704030504030204" pitchFamily="34" charset="0"/>
            </a:endParaRPr>
          </a:p>
        </p:txBody>
      </p:sp>
      <p:sp>
        <p:nvSpPr>
          <p:cNvPr id="4" name="Rectangle 3"/>
          <p:cNvSpPr/>
          <p:nvPr/>
        </p:nvSpPr>
        <p:spPr>
          <a:xfrm>
            <a:off x="114300" y="3134767"/>
            <a:ext cx="12077700" cy="3539430"/>
          </a:xfrm>
          <a:prstGeom prst="rect">
            <a:avLst/>
          </a:prstGeom>
        </p:spPr>
        <p:txBody>
          <a:bodyPr wrap="square">
            <a:spAutoFit/>
          </a:bodyPr>
          <a:lstStyle/>
          <a:p>
            <a:r>
              <a:rPr lang="en-US" dirty="0" smtClean="0"/>
              <a:t> </a:t>
            </a:r>
            <a:r>
              <a:rPr lang="en-US" sz="3200" dirty="0" smtClean="0">
                <a:latin typeface="Arial Rounded MT Bold" panose="020F0704030504030204" pitchFamily="34" charset="0"/>
              </a:rPr>
              <a:t>Subtotal </a:t>
            </a:r>
            <a:r>
              <a:rPr lang="en-US" sz="3200" dirty="0" err="1">
                <a:latin typeface="Arial Rounded MT Bold" panose="020F0704030504030204" pitchFamily="34" charset="0"/>
              </a:rPr>
              <a:t>parathyroidectomy</a:t>
            </a:r>
            <a:r>
              <a:rPr lang="en-US" sz="3200" dirty="0">
                <a:latin typeface="Arial Rounded MT Bold" panose="020F0704030504030204" pitchFamily="34" charset="0"/>
              </a:rPr>
              <a:t> (removal of 3 and one-half glands leaving a remnant in situ</a:t>
            </a:r>
            <a:r>
              <a:rPr lang="en-US" sz="3200" dirty="0" smtClean="0">
                <a:latin typeface="Arial Rounded MT Bold" panose="020F0704030504030204" pitchFamily="34" charset="0"/>
              </a:rPr>
              <a:t>),</a:t>
            </a:r>
          </a:p>
          <a:p>
            <a:endParaRPr lang="en-US" sz="3200" dirty="0" smtClean="0">
              <a:latin typeface="Arial Rounded MT Bold" panose="020F0704030504030204" pitchFamily="34" charset="0"/>
            </a:endParaRPr>
          </a:p>
          <a:p>
            <a:r>
              <a:rPr lang="en-US" sz="3200" dirty="0">
                <a:latin typeface="Arial Rounded MT Bold" panose="020F0704030504030204" pitchFamily="34" charset="0"/>
              </a:rPr>
              <a:t>T</a:t>
            </a:r>
            <a:r>
              <a:rPr lang="en-US" sz="3200" dirty="0" smtClean="0">
                <a:latin typeface="Arial Rounded MT Bold" panose="020F0704030504030204" pitchFamily="34" charset="0"/>
              </a:rPr>
              <a:t>otal </a:t>
            </a:r>
            <a:r>
              <a:rPr lang="en-US" sz="3200" dirty="0" err="1">
                <a:latin typeface="Arial Rounded MT Bold" panose="020F0704030504030204" pitchFamily="34" charset="0"/>
              </a:rPr>
              <a:t>parathyroidectomy</a:t>
            </a:r>
            <a:r>
              <a:rPr lang="en-US" sz="3200" dirty="0">
                <a:latin typeface="Arial Rounded MT Bold" panose="020F0704030504030204" pitchFamily="34" charset="0"/>
              </a:rPr>
              <a:t> (4-gland resection</a:t>
            </a:r>
            <a:r>
              <a:rPr lang="en-US" sz="3200" dirty="0" smtClean="0">
                <a:latin typeface="Arial Rounded MT Bold" panose="020F0704030504030204" pitchFamily="34" charset="0"/>
              </a:rPr>
              <a:t>) with </a:t>
            </a:r>
            <a:r>
              <a:rPr lang="en-US" sz="3200" dirty="0" err="1" smtClean="0">
                <a:latin typeface="Arial Rounded MT Bold" panose="020F0704030504030204" pitchFamily="34" charset="0"/>
              </a:rPr>
              <a:t>autotransplantation</a:t>
            </a:r>
            <a:r>
              <a:rPr lang="en-US" sz="3200" dirty="0" smtClean="0">
                <a:latin typeface="Arial Rounded MT Bold" panose="020F0704030504030204" pitchFamily="34" charset="0"/>
              </a:rPr>
              <a:t>,</a:t>
            </a:r>
          </a:p>
          <a:p>
            <a:r>
              <a:rPr lang="en-US" sz="3200" dirty="0" smtClean="0">
                <a:latin typeface="Arial Rounded MT Bold" panose="020F0704030504030204" pitchFamily="34" charset="0"/>
              </a:rPr>
              <a:t> </a:t>
            </a:r>
          </a:p>
          <a:p>
            <a:r>
              <a:rPr lang="en-US" sz="3200" dirty="0" smtClean="0">
                <a:latin typeface="Arial Rounded MT Bold" panose="020F0704030504030204" pitchFamily="34" charset="0"/>
              </a:rPr>
              <a:t> Total </a:t>
            </a:r>
            <a:r>
              <a:rPr lang="en-US" sz="3200" dirty="0" err="1">
                <a:latin typeface="Arial Rounded MT Bold" panose="020F0704030504030204" pitchFamily="34" charset="0"/>
              </a:rPr>
              <a:t>parathyroidectomy</a:t>
            </a:r>
            <a:r>
              <a:rPr lang="en-US" sz="3200" dirty="0">
                <a:latin typeface="Arial Rounded MT Bold" panose="020F0704030504030204" pitchFamily="34" charset="0"/>
              </a:rPr>
              <a:t> without </a:t>
            </a:r>
            <a:r>
              <a:rPr lang="en-US" sz="3200" dirty="0" err="1">
                <a:latin typeface="Arial Rounded MT Bold" panose="020F0704030504030204" pitchFamily="34" charset="0"/>
              </a:rPr>
              <a:t>autotransplantation</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988879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0"/>
            <a:ext cx="12192000" cy="1245870"/>
          </a:xfrm>
        </p:spPr>
        <p:txBody>
          <a:bodyPr>
            <a:normAutofit/>
          </a:bodyPr>
          <a:lstStyle/>
          <a:p>
            <a:r>
              <a:rPr lang="en-US" sz="3600" dirty="0">
                <a:latin typeface="Arial Rounded MT Bold" panose="020F0704030504030204" pitchFamily="34" charset="0"/>
              </a:rPr>
              <a:t>The surgical procedure performed is often due </a:t>
            </a:r>
            <a:r>
              <a:rPr lang="en-US" sz="3600" dirty="0" smtClean="0">
                <a:latin typeface="Arial Rounded MT Bold" panose="020F0704030504030204" pitchFamily="34" charset="0"/>
              </a:rPr>
              <a:t>to surgeon’s </a:t>
            </a:r>
            <a:r>
              <a:rPr lang="en-US" sz="3600" dirty="0">
                <a:latin typeface="Arial Rounded MT Bold" panose="020F0704030504030204" pitchFamily="34" charset="0"/>
              </a:rPr>
              <a:t>preference</a:t>
            </a:r>
          </a:p>
        </p:txBody>
      </p:sp>
      <p:sp>
        <p:nvSpPr>
          <p:cNvPr id="4" name="Rectangle 3"/>
          <p:cNvSpPr/>
          <p:nvPr/>
        </p:nvSpPr>
        <p:spPr>
          <a:xfrm>
            <a:off x="0" y="1603147"/>
            <a:ext cx="12192000" cy="3416320"/>
          </a:xfrm>
          <a:prstGeom prst="rect">
            <a:avLst/>
          </a:prstGeom>
        </p:spPr>
        <p:txBody>
          <a:bodyPr wrap="square">
            <a:spAutoFit/>
          </a:bodyPr>
          <a:lstStyle/>
          <a:p>
            <a:r>
              <a:rPr lang="en-US" sz="3600" dirty="0" smtClean="0">
                <a:solidFill>
                  <a:srgbClr val="FF0000"/>
                </a:solidFill>
                <a:latin typeface="Arial Rounded MT Bold" panose="020F0704030504030204" pitchFamily="34" charset="0"/>
              </a:rPr>
              <a:t>T</a:t>
            </a:r>
            <a:r>
              <a:rPr lang="en-US" sz="3600" dirty="0">
                <a:solidFill>
                  <a:srgbClr val="FF0000"/>
                </a:solidFill>
                <a:latin typeface="Arial Rounded MT Bold" panose="020F0704030504030204" pitchFamily="34" charset="0"/>
              </a:rPr>
              <a:t>otal </a:t>
            </a:r>
            <a:r>
              <a:rPr lang="en-US" sz="3600" dirty="0" smtClean="0">
                <a:solidFill>
                  <a:srgbClr val="FF0000"/>
                </a:solidFill>
                <a:latin typeface="Arial Rounded MT Bold" panose="020F0704030504030204" pitchFamily="34" charset="0"/>
              </a:rPr>
              <a:t> </a:t>
            </a:r>
            <a:r>
              <a:rPr lang="en-US" sz="3600" dirty="0" err="1" smtClean="0">
                <a:solidFill>
                  <a:srgbClr val="FF0000"/>
                </a:solidFill>
                <a:latin typeface="Arial Rounded MT Bold" panose="020F0704030504030204" pitchFamily="34" charset="0"/>
              </a:rPr>
              <a:t>parathyroidectomy</a:t>
            </a:r>
            <a:r>
              <a:rPr lang="en-US" sz="3600" dirty="0" smtClean="0">
                <a:solidFill>
                  <a:srgbClr val="FF0000"/>
                </a:solidFill>
                <a:latin typeface="Arial Rounded MT Bold" panose="020F0704030504030204" pitchFamily="34" charset="0"/>
              </a:rPr>
              <a:t> </a:t>
            </a:r>
            <a:r>
              <a:rPr lang="en-US" sz="3600" dirty="0">
                <a:solidFill>
                  <a:srgbClr val="FF0000"/>
                </a:solidFill>
                <a:latin typeface="Arial Rounded MT Bold" panose="020F0704030504030204" pitchFamily="34" charset="0"/>
              </a:rPr>
              <a:t>with </a:t>
            </a:r>
            <a:r>
              <a:rPr lang="en-US" sz="3600" dirty="0" err="1">
                <a:solidFill>
                  <a:srgbClr val="FF0000"/>
                </a:solidFill>
                <a:latin typeface="Arial Rounded MT Bold" panose="020F0704030504030204" pitchFamily="34" charset="0"/>
              </a:rPr>
              <a:t>autotransplantation</a:t>
            </a:r>
            <a:r>
              <a:rPr lang="en-US" sz="3600" dirty="0">
                <a:solidFill>
                  <a:srgbClr val="FF0000"/>
                </a:solidFill>
                <a:latin typeface="Arial Rounded MT Bold" panose="020F0704030504030204" pitchFamily="34" charset="0"/>
              </a:rPr>
              <a:t> </a:t>
            </a:r>
            <a:r>
              <a:rPr lang="en-US" sz="3600" dirty="0">
                <a:latin typeface="Arial Rounded MT Bold" panose="020F0704030504030204" pitchFamily="34" charset="0"/>
              </a:rPr>
              <a:t>and cryopreservation of the remaining parathyroid tissue for treatment of patients with </a:t>
            </a:r>
            <a:r>
              <a:rPr lang="en-US" sz="3600" dirty="0">
                <a:solidFill>
                  <a:srgbClr val="FF0000"/>
                </a:solidFill>
                <a:latin typeface="Arial Rounded MT Bold" panose="020F0704030504030204" pitchFamily="34" charset="0"/>
              </a:rPr>
              <a:t>secondary HPT </a:t>
            </a:r>
            <a:r>
              <a:rPr lang="en-US" sz="3600" dirty="0">
                <a:latin typeface="Arial Rounded MT Bold" panose="020F0704030504030204" pitchFamily="34" charset="0"/>
              </a:rPr>
              <a:t>(Fig. 2). When performing this procedure, marking the </a:t>
            </a:r>
            <a:r>
              <a:rPr lang="en-US" sz="3600" dirty="0" err="1">
                <a:latin typeface="Arial Rounded MT Bold" panose="020F0704030504030204" pitchFamily="34" charset="0"/>
              </a:rPr>
              <a:t>reimplanted</a:t>
            </a:r>
            <a:r>
              <a:rPr lang="en-US" sz="3600" dirty="0">
                <a:latin typeface="Arial Rounded MT Bold" panose="020F0704030504030204" pitchFamily="34" charset="0"/>
              </a:rPr>
              <a:t> tissue in the forearm with </a:t>
            </a:r>
            <a:r>
              <a:rPr lang="en-US" sz="3600" dirty="0" err="1">
                <a:latin typeface="Arial Rounded MT Bold" panose="020F0704030504030204" pitchFamily="34" charset="0"/>
              </a:rPr>
              <a:t>nonabsorbable</a:t>
            </a:r>
            <a:r>
              <a:rPr lang="en-US" sz="3600" dirty="0">
                <a:latin typeface="Arial Rounded MT Bold" panose="020F0704030504030204" pitchFamily="34" charset="0"/>
              </a:rPr>
              <a:t> silk suture and a </a:t>
            </a:r>
            <a:r>
              <a:rPr lang="en-US" sz="3600" dirty="0" err="1">
                <a:latin typeface="Arial Rounded MT Bold" panose="020F0704030504030204" pitchFamily="34" charset="0"/>
              </a:rPr>
              <a:t>hemoclip</a:t>
            </a:r>
            <a:r>
              <a:rPr lang="en-US" sz="3600" dirty="0">
                <a:latin typeface="Arial Rounded MT Bold" panose="020F0704030504030204" pitchFamily="34" charset="0"/>
              </a:rPr>
              <a:t> is important</a:t>
            </a:r>
          </a:p>
        </p:txBody>
      </p:sp>
      <p:sp>
        <p:nvSpPr>
          <p:cNvPr id="5" name="Rectangle 4"/>
          <p:cNvSpPr/>
          <p:nvPr/>
        </p:nvSpPr>
        <p:spPr>
          <a:xfrm>
            <a:off x="0" y="5019467"/>
            <a:ext cx="12192000" cy="1754326"/>
          </a:xfrm>
          <a:prstGeom prst="rect">
            <a:avLst/>
          </a:prstGeom>
        </p:spPr>
        <p:txBody>
          <a:bodyPr wrap="square">
            <a:spAutoFit/>
          </a:bodyPr>
          <a:lstStyle/>
          <a:p>
            <a:r>
              <a:rPr lang="en-US" sz="3600" dirty="0" smtClean="0">
                <a:latin typeface="Arial Rounded MT Bold" panose="020F0704030504030204" pitchFamily="34" charset="0"/>
              </a:rPr>
              <a:t>For </a:t>
            </a:r>
            <a:r>
              <a:rPr lang="en-US" sz="3600" dirty="0">
                <a:solidFill>
                  <a:srgbClr val="FF0000"/>
                </a:solidFill>
                <a:latin typeface="Arial Rounded MT Bold" panose="020F0704030504030204" pitchFamily="34" charset="0"/>
              </a:rPr>
              <a:t>tertiary HPT</a:t>
            </a:r>
            <a:r>
              <a:rPr lang="en-US" sz="3600" dirty="0">
                <a:latin typeface="Arial Rounded MT Bold" panose="020F0704030504030204" pitchFamily="34" charset="0"/>
              </a:rPr>
              <a:t>, </a:t>
            </a:r>
            <a:r>
              <a:rPr lang="en-US" sz="3600" dirty="0" smtClean="0">
                <a:latin typeface="Arial Rounded MT Bold" panose="020F0704030504030204" pitchFamily="34" charset="0"/>
              </a:rPr>
              <a:t> </a:t>
            </a:r>
            <a:r>
              <a:rPr lang="en-US" sz="3600" dirty="0" smtClean="0">
                <a:solidFill>
                  <a:srgbClr val="FF0000"/>
                </a:solidFill>
                <a:latin typeface="Arial Rounded MT Bold" panose="020F0704030504030204" pitchFamily="34" charset="0"/>
              </a:rPr>
              <a:t>subtotal PTX </a:t>
            </a:r>
            <a:r>
              <a:rPr lang="en-US" sz="3600" dirty="0">
                <a:latin typeface="Arial Rounded MT Bold" panose="020F0704030504030204" pitchFamily="34" charset="0"/>
              </a:rPr>
              <a:t>that leaves the native blood supply to half of a parathyroid intact and, theoretically, </a:t>
            </a:r>
            <a:r>
              <a:rPr lang="en-US" sz="3600" dirty="0" smtClean="0">
                <a:latin typeface="Arial Rounded MT Bold" panose="020F0704030504030204" pitchFamily="34" charset="0"/>
              </a:rPr>
              <a:t> </a:t>
            </a:r>
            <a:r>
              <a:rPr lang="en-US" sz="3600" dirty="0">
                <a:latin typeface="Arial Rounded MT Bold" panose="020F0704030504030204" pitchFamily="34" charset="0"/>
              </a:rPr>
              <a:t>reduced risk </a:t>
            </a:r>
            <a:r>
              <a:rPr lang="en-US" sz="3600" dirty="0" smtClean="0">
                <a:latin typeface="Arial Rounded MT Bold" panose="020F0704030504030204" pitchFamily="34" charset="0"/>
              </a:rPr>
              <a:t>of hypocalcemia</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813361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ondary and tertiary hyperparathyroidism, state of the art surgical management.pdf - Opera"/>
          <p:cNvPicPr>
            <a:picLocks noChangeAspect="1"/>
          </p:cNvPicPr>
          <p:nvPr/>
        </p:nvPicPr>
        <p:blipFill rotWithShape="1">
          <a:blip>
            <a:extLst>
              <a:ext uri="{28A0092B-C50C-407E-A947-70E740481C1C}">
                <a14:useLocalDpi xmlns:a14="http://schemas.microsoft.com/office/drawing/2010/main" val="0"/>
              </a:ext>
            </a:extLst>
          </a:blip>
          <a:srcRect l="30009" t="20630" r="22508" b="5090"/>
          <a:stretch/>
        </p:blipFill>
        <p:spPr>
          <a:xfrm>
            <a:off x="685800" y="16459"/>
            <a:ext cx="10252710" cy="6841541"/>
          </a:xfrm>
          <a:prstGeom prst="rect">
            <a:avLst/>
          </a:prstGeom>
        </p:spPr>
      </p:pic>
    </p:spTree>
    <p:extLst>
      <p:ext uri="{BB962C8B-B14F-4D97-AF65-F5344CB8AC3E}">
        <p14:creationId xmlns:p14="http://schemas.microsoft.com/office/powerpoint/2010/main" val="3355148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5320" cy="1943100"/>
          </a:xfrm>
        </p:spPr>
        <p:txBody>
          <a:bodyPr>
            <a:normAutofit/>
          </a:bodyPr>
          <a:lstStyle/>
          <a:p>
            <a:r>
              <a:rPr lang="en-US" sz="3200" dirty="0" smtClean="0">
                <a:solidFill>
                  <a:srgbClr val="FF0000"/>
                </a:solidFill>
                <a:latin typeface="Arial Rounded MT Bold" panose="020F0704030504030204" pitchFamily="34" charset="0"/>
              </a:rPr>
              <a:t>limited </a:t>
            </a:r>
            <a:r>
              <a:rPr lang="en-US" sz="3200" dirty="0">
                <a:solidFill>
                  <a:srgbClr val="FF0000"/>
                </a:solidFill>
                <a:latin typeface="Arial Rounded MT Bold" panose="020F0704030504030204" pitchFamily="34" charset="0"/>
              </a:rPr>
              <a:t>or less-than-subtotal parathyroid resection </a:t>
            </a:r>
            <a:r>
              <a:rPr lang="en-US" sz="3200" dirty="0">
                <a:latin typeface="Arial Rounded MT Bold" panose="020F0704030504030204" pitchFamily="34" charset="0"/>
              </a:rPr>
              <a:t>in select patients with only 1 or 2 diseased glands has been described in patients with tertiary HPT, but remains controversial.</a:t>
            </a:r>
          </a:p>
        </p:txBody>
      </p:sp>
      <p:sp>
        <p:nvSpPr>
          <p:cNvPr id="3" name="Rectangle 2"/>
          <p:cNvSpPr/>
          <p:nvPr/>
        </p:nvSpPr>
        <p:spPr>
          <a:xfrm>
            <a:off x="0" y="1943100"/>
            <a:ext cx="12085320" cy="4031873"/>
          </a:xfrm>
          <a:prstGeom prst="rect">
            <a:avLst/>
          </a:prstGeom>
        </p:spPr>
        <p:txBody>
          <a:bodyPr wrap="square">
            <a:spAutoFit/>
          </a:bodyPr>
          <a:lstStyle/>
          <a:p>
            <a:r>
              <a:rPr lang="en-US" sz="3200" dirty="0">
                <a:latin typeface="Arial Rounded MT Bold" panose="020F0704030504030204" pitchFamily="34" charset="0"/>
              </a:rPr>
              <a:t>tertiary HPT also can result from a single or double adenoma, asymmetric hyperplasia, or incomplete resolution of all hyperplastic glands in up to 30% of </a:t>
            </a:r>
            <a:r>
              <a:rPr lang="en-US" sz="3200" dirty="0" smtClean="0">
                <a:latin typeface="Arial Rounded MT Bold" panose="020F0704030504030204" pitchFamily="34" charset="0"/>
              </a:rPr>
              <a:t>patients. </a:t>
            </a:r>
            <a:r>
              <a:rPr lang="en-US" sz="3200" dirty="0">
                <a:solidFill>
                  <a:srgbClr val="0070C0"/>
                </a:solidFill>
                <a:latin typeface="Arial Rounded MT Bold" panose="020F0704030504030204" pitchFamily="34" charset="0"/>
              </a:rPr>
              <a:t>Intraoperative PTH </a:t>
            </a:r>
            <a:r>
              <a:rPr lang="en-US" sz="3200" dirty="0">
                <a:latin typeface="Arial Rounded MT Bold" panose="020F0704030504030204" pitchFamily="34" charset="0"/>
              </a:rPr>
              <a:t>(</a:t>
            </a:r>
            <a:r>
              <a:rPr lang="en-US" sz="3200" dirty="0" err="1">
                <a:latin typeface="Arial Rounded MT Bold" panose="020F0704030504030204" pitchFamily="34" charset="0"/>
              </a:rPr>
              <a:t>ioPTH</a:t>
            </a:r>
            <a:r>
              <a:rPr lang="en-US" sz="3200" dirty="0">
                <a:latin typeface="Arial Rounded MT Bold" panose="020F0704030504030204" pitchFamily="34" charset="0"/>
              </a:rPr>
              <a:t>) measurement can aid in identifying these cases with the goal being more than a 50% drop at 10 </a:t>
            </a:r>
            <a:r>
              <a:rPr lang="en-US" sz="3200" dirty="0" smtClean="0">
                <a:latin typeface="Arial Rounded MT Bold" panose="020F0704030504030204" pitchFamily="34" charset="0"/>
              </a:rPr>
              <a:t>minutes. </a:t>
            </a:r>
            <a:r>
              <a:rPr lang="en-US" sz="3200" dirty="0">
                <a:latin typeface="Arial Rounded MT Bold" panose="020F0704030504030204" pitchFamily="34" charset="0"/>
              </a:rPr>
              <a:t>Studies have shown equivalent </a:t>
            </a:r>
            <a:r>
              <a:rPr lang="en-US" sz="3200" dirty="0">
                <a:solidFill>
                  <a:srgbClr val="0070C0"/>
                </a:solidFill>
                <a:latin typeface="Arial Rounded MT Bold" panose="020F0704030504030204" pitchFamily="34" charset="0"/>
              </a:rPr>
              <a:t>(more than 95%) success rates using a limited approach </a:t>
            </a:r>
            <a:r>
              <a:rPr lang="en-US" sz="3200" dirty="0">
                <a:latin typeface="Arial Rounded MT Bold" panose="020F0704030504030204" pitchFamily="34" charset="0"/>
              </a:rPr>
              <a:t>compared with subtotal or </a:t>
            </a:r>
            <a:r>
              <a:rPr lang="en-US" sz="3200" dirty="0" smtClean="0">
                <a:latin typeface="Arial Rounded MT Bold" panose="020F0704030504030204" pitchFamily="34" charset="0"/>
              </a:rPr>
              <a:t>total PTX </a:t>
            </a:r>
            <a:endParaRPr lang="en-US" sz="3200" dirty="0">
              <a:latin typeface="Arial Rounded MT Bold" panose="020F0704030504030204" pitchFamily="34" charset="0"/>
            </a:endParaRPr>
          </a:p>
        </p:txBody>
      </p:sp>
      <p:sp>
        <p:nvSpPr>
          <p:cNvPr id="4" name="Rectangle 3"/>
          <p:cNvSpPr/>
          <p:nvPr/>
        </p:nvSpPr>
        <p:spPr>
          <a:xfrm>
            <a:off x="99060" y="5847695"/>
            <a:ext cx="11986260" cy="1077218"/>
          </a:xfrm>
          <a:prstGeom prst="rect">
            <a:avLst/>
          </a:prstGeom>
        </p:spPr>
        <p:txBody>
          <a:bodyPr wrap="square">
            <a:spAutoFit/>
          </a:bodyPr>
          <a:lstStyle/>
          <a:p>
            <a:r>
              <a:rPr lang="en-US" sz="3200" dirty="0" err="1">
                <a:solidFill>
                  <a:srgbClr val="0070C0"/>
                </a:solidFill>
                <a:latin typeface="Arial Rounded MT Bold" panose="020F0704030504030204" pitchFamily="34" charset="0"/>
              </a:rPr>
              <a:t>Triponez</a:t>
            </a:r>
            <a:r>
              <a:rPr lang="en-US" sz="3200" dirty="0">
                <a:solidFill>
                  <a:srgbClr val="0070C0"/>
                </a:solidFill>
                <a:latin typeface="Arial Rounded MT Bold" panose="020F0704030504030204" pitchFamily="34" charset="0"/>
              </a:rPr>
              <a:t> </a:t>
            </a:r>
            <a:r>
              <a:rPr lang="en-US" sz="3200" dirty="0" smtClean="0">
                <a:solidFill>
                  <a:srgbClr val="0070C0"/>
                </a:solidFill>
                <a:latin typeface="Arial Rounded MT Bold" panose="020F0704030504030204" pitchFamily="34" charset="0"/>
              </a:rPr>
              <a:t>et al </a:t>
            </a:r>
            <a:r>
              <a:rPr lang="en-US" sz="3200" dirty="0">
                <a:solidFill>
                  <a:srgbClr val="0070C0"/>
                </a:solidFill>
                <a:latin typeface="Arial Rounded MT Bold" panose="020F0704030504030204" pitchFamily="34" charset="0"/>
              </a:rPr>
              <a:t>reported a 5.2 times greater risk of persistent or recurrent HPT </a:t>
            </a:r>
            <a:r>
              <a:rPr lang="en-US" sz="3200" dirty="0">
                <a:latin typeface="Arial Rounded MT Bold" panose="020F0704030504030204" pitchFamily="34" charset="0"/>
              </a:rPr>
              <a:t>after limited resection for tertiary HPT</a:t>
            </a:r>
            <a:r>
              <a:rPr lang="en-US" sz="2800" dirty="0" smtClean="0">
                <a:latin typeface="Arial Rounded MT Bold" panose="020F0704030504030204" pitchFamily="34" charset="0"/>
              </a:rPr>
              <a:t>.</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51618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 y="296545"/>
            <a:ext cx="12081510" cy="2149475"/>
          </a:xfrm>
        </p:spPr>
        <p:txBody>
          <a:bodyPr>
            <a:normAutofit/>
          </a:bodyPr>
          <a:lstStyle/>
          <a:p>
            <a:r>
              <a:rPr lang="en-US" sz="3200" dirty="0">
                <a:latin typeface="Arial Rounded MT Bold" panose="020F0704030504030204" pitchFamily="34" charset="0"/>
              </a:rPr>
              <a:t>Techniques such as</a:t>
            </a:r>
            <a:r>
              <a:rPr lang="en-US" sz="3200" dirty="0">
                <a:solidFill>
                  <a:srgbClr val="FF0000"/>
                </a:solidFill>
                <a:latin typeface="Arial Rounded MT Bold" panose="020F0704030504030204" pitchFamily="34" charset="0"/>
              </a:rPr>
              <a:t> intraoperative PTH monitoring and </a:t>
            </a:r>
            <a:r>
              <a:rPr lang="en-US" sz="3200" dirty="0" err="1">
                <a:solidFill>
                  <a:srgbClr val="FF0000"/>
                </a:solidFill>
                <a:latin typeface="Arial Rounded MT Bold" panose="020F0704030504030204" pitchFamily="34" charset="0"/>
              </a:rPr>
              <a:t>radioguided</a:t>
            </a:r>
            <a:r>
              <a:rPr lang="en-US" sz="3200" dirty="0">
                <a:solidFill>
                  <a:srgbClr val="FF0000"/>
                </a:solidFill>
                <a:latin typeface="Arial Rounded MT Bold" panose="020F0704030504030204" pitchFamily="34" charset="0"/>
              </a:rPr>
              <a:t> surgery </a:t>
            </a:r>
            <a:r>
              <a:rPr lang="en-US" sz="3200" dirty="0">
                <a:latin typeface="Arial Rounded MT Bold" panose="020F0704030504030204" pitchFamily="34" charset="0"/>
              </a:rPr>
              <a:t>have advanced </a:t>
            </a:r>
            <a:r>
              <a:rPr lang="en-US" sz="3200" dirty="0" smtClean="0">
                <a:latin typeface="Arial Rounded MT Bold" panose="020F0704030504030204" pitchFamily="34" charset="0"/>
              </a:rPr>
              <a:t> </a:t>
            </a:r>
            <a:r>
              <a:rPr lang="en-US" sz="3200" dirty="0">
                <a:latin typeface="Arial Rounded MT Bold" panose="020F0704030504030204" pitchFamily="34" charset="0"/>
              </a:rPr>
              <a:t>surgical procedures by eliminating the need for frozen section and decreasing operative times</a:t>
            </a:r>
            <a:r>
              <a:rPr lang="en-US" sz="3200" dirty="0"/>
              <a:t>.</a:t>
            </a:r>
          </a:p>
        </p:txBody>
      </p:sp>
      <p:sp>
        <p:nvSpPr>
          <p:cNvPr id="3" name="Rectangle 2"/>
          <p:cNvSpPr/>
          <p:nvPr/>
        </p:nvSpPr>
        <p:spPr>
          <a:xfrm>
            <a:off x="110490" y="2446020"/>
            <a:ext cx="11993880" cy="4031873"/>
          </a:xfrm>
          <a:prstGeom prst="rect">
            <a:avLst/>
          </a:prstGeom>
        </p:spPr>
        <p:txBody>
          <a:bodyPr wrap="square">
            <a:spAutoFit/>
          </a:bodyPr>
          <a:lstStyle/>
          <a:p>
            <a:r>
              <a:rPr lang="en-US" sz="3200" dirty="0" smtClean="0">
                <a:latin typeface="Arial Rounded MT Bold" panose="020F0704030504030204" pitchFamily="34" charset="0"/>
              </a:rPr>
              <a:t>For </a:t>
            </a:r>
            <a:r>
              <a:rPr lang="en-US" sz="3200" dirty="0">
                <a:latin typeface="Arial Rounded MT Bold" panose="020F0704030504030204" pitchFamily="34" charset="0"/>
              </a:rPr>
              <a:t>patients with tertiary HPT, simultaneous </a:t>
            </a:r>
            <a:r>
              <a:rPr lang="en-US" sz="3200" dirty="0" err="1">
                <a:solidFill>
                  <a:srgbClr val="FF0000"/>
                </a:solidFill>
                <a:latin typeface="Arial Rounded MT Bold" panose="020F0704030504030204" pitchFamily="34" charset="0"/>
              </a:rPr>
              <a:t>thymectomy</a:t>
            </a:r>
            <a:r>
              <a:rPr lang="en-US" sz="3200" dirty="0">
                <a:solidFill>
                  <a:srgbClr val="FF0000"/>
                </a:solidFill>
                <a:latin typeface="Arial Rounded MT Bold" panose="020F0704030504030204" pitchFamily="34" charset="0"/>
              </a:rPr>
              <a:t> </a:t>
            </a:r>
            <a:r>
              <a:rPr lang="en-US" sz="3200" dirty="0">
                <a:latin typeface="Arial Rounded MT Bold" panose="020F0704030504030204" pitchFamily="34" charset="0"/>
              </a:rPr>
              <a:t>can be performed with either subtotal or total </a:t>
            </a:r>
            <a:r>
              <a:rPr lang="en-US" sz="3200" dirty="0" err="1">
                <a:latin typeface="Arial Rounded MT Bold" panose="020F0704030504030204" pitchFamily="34" charset="0"/>
              </a:rPr>
              <a:t>parathyroidectomy</a:t>
            </a:r>
            <a:r>
              <a:rPr lang="en-US" sz="3200" dirty="0">
                <a:latin typeface="Arial Rounded MT Bold" panose="020F0704030504030204" pitchFamily="34" charset="0"/>
              </a:rPr>
              <a:t>. Some surgeons routinely resect the thymus </a:t>
            </a:r>
            <a:r>
              <a:rPr lang="en-US" sz="3200" dirty="0" smtClean="0">
                <a:latin typeface="Arial Rounded MT Bold" panose="020F0704030504030204" pitchFamily="34" charset="0"/>
              </a:rPr>
              <a:t>bilaterally </a:t>
            </a:r>
            <a:r>
              <a:rPr lang="en-US" sz="3200" dirty="0">
                <a:latin typeface="Arial Rounded MT Bold" panose="020F0704030504030204" pitchFamily="34" charset="0"/>
              </a:rPr>
              <a:t>because </a:t>
            </a:r>
            <a:r>
              <a:rPr lang="en-US" sz="3200" dirty="0">
                <a:solidFill>
                  <a:srgbClr val="0070C0"/>
                </a:solidFill>
                <a:latin typeface="Arial Rounded MT Bold" panose="020F0704030504030204" pitchFamily="34" charset="0"/>
              </a:rPr>
              <a:t>ectopic glands </a:t>
            </a:r>
            <a:r>
              <a:rPr lang="en-US" sz="3200" dirty="0">
                <a:latin typeface="Arial Rounded MT Bold" panose="020F0704030504030204" pitchFamily="34" charset="0"/>
              </a:rPr>
              <a:t>are frequently found within the </a:t>
            </a:r>
            <a:r>
              <a:rPr lang="en-US" sz="3200" dirty="0" err="1">
                <a:latin typeface="Arial Rounded MT Bold" panose="020F0704030504030204" pitchFamily="34" charset="0"/>
              </a:rPr>
              <a:t>thymic</a:t>
            </a:r>
            <a:r>
              <a:rPr lang="en-US" sz="3200" dirty="0">
                <a:latin typeface="Arial Rounded MT Bold" panose="020F0704030504030204" pitchFamily="34" charset="0"/>
              </a:rPr>
              <a:t> tissue. </a:t>
            </a:r>
          </a:p>
          <a:p>
            <a:r>
              <a:rPr lang="en-US" sz="3200" dirty="0">
                <a:latin typeface="Arial Rounded MT Bold" panose="020F0704030504030204" pitchFamily="34" charset="0"/>
              </a:rPr>
              <a:t>R</a:t>
            </a:r>
            <a:r>
              <a:rPr lang="en-US" sz="3200" dirty="0" smtClean="0">
                <a:latin typeface="Arial Rounded MT Bold" panose="020F0704030504030204" pitchFamily="34" charset="0"/>
              </a:rPr>
              <a:t>esect </a:t>
            </a:r>
            <a:r>
              <a:rPr lang="en-US" sz="3200" dirty="0">
                <a:latin typeface="Arial Rounded MT Bold" panose="020F0704030504030204" pitchFamily="34" charset="0"/>
              </a:rPr>
              <a:t>the thymus if an inferior gland cannot be found or when the </a:t>
            </a:r>
            <a:r>
              <a:rPr lang="en-US" sz="3200" dirty="0" err="1">
                <a:latin typeface="Arial Rounded MT Bold" panose="020F0704030504030204" pitchFamily="34" charset="0"/>
              </a:rPr>
              <a:t>radioguided</a:t>
            </a:r>
            <a:r>
              <a:rPr lang="en-US" sz="3200" dirty="0">
                <a:latin typeface="Arial Rounded MT Bold" panose="020F0704030504030204" pitchFamily="34" charset="0"/>
              </a:rPr>
              <a:t> probe suggests increased activity within an area of the thymus</a:t>
            </a:r>
          </a:p>
        </p:txBody>
      </p:sp>
    </p:spTree>
    <p:extLst>
      <p:ext uri="{BB962C8B-B14F-4D97-AF65-F5344CB8AC3E}">
        <p14:creationId xmlns:p14="http://schemas.microsoft.com/office/powerpoint/2010/main" val="3009767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ondary and tertiary hyperparathyroidism, state of the art surgical management.pdf - Opera"/>
          <p:cNvPicPr>
            <a:picLocks noChangeAspect="1"/>
          </p:cNvPicPr>
          <p:nvPr/>
        </p:nvPicPr>
        <p:blipFill rotWithShape="1">
          <a:blip>
            <a:extLst>
              <a:ext uri="{28A0092B-C50C-407E-A947-70E740481C1C}">
                <a14:useLocalDpi xmlns:a14="http://schemas.microsoft.com/office/drawing/2010/main" val="0"/>
              </a:ext>
            </a:extLst>
          </a:blip>
          <a:srcRect l="24000" t="13117" r="20688" b="1675"/>
          <a:stretch/>
        </p:blipFill>
        <p:spPr>
          <a:xfrm>
            <a:off x="1291590" y="0"/>
            <a:ext cx="9498330" cy="6815283"/>
          </a:xfrm>
          <a:prstGeom prst="rect">
            <a:avLst/>
          </a:prstGeom>
        </p:spPr>
      </p:pic>
    </p:spTree>
    <p:extLst>
      <p:ext uri="{BB962C8B-B14F-4D97-AF65-F5344CB8AC3E}">
        <p14:creationId xmlns:p14="http://schemas.microsoft.com/office/powerpoint/2010/main" val="387076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97" y="365125"/>
            <a:ext cx="11603602" cy="419892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6600" dirty="0" smtClean="0">
                <a:solidFill>
                  <a:srgbClr val="C00000"/>
                </a:solidFill>
                <a:latin typeface="Arial Rounded MT Bold" panose="020F0704030504030204" pitchFamily="34" charset="0"/>
              </a:rPr>
              <a:t>Chronic kidney disease mineral &amp; bone disorder</a:t>
            </a:r>
            <a:endParaRPr lang="en-US" sz="66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482480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selah.pptx - PowerPoint"/>
          <p:cNvPicPr>
            <a:picLocks noChangeAspect="1"/>
          </p:cNvPicPr>
          <p:nvPr/>
        </p:nvPicPr>
        <p:blipFill rotWithShape="1">
          <a:blip r:embed="rId2">
            <a:extLst>
              <a:ext uri="{28A0092B-C50C-407E-A947-70E740481C1C}">
                <a14:useLocalDpi xmlns:a14="http://schemas.microsoft.com/office/drawing/2010/main" val="0"/>
              </a:ext>
            </a:extLst>
          </a:blip>
          <a:srcRect l="18562" t="10042" r="2687" b="8506"/>
          <a:stretch/>
        </p:blipFill>
        <p:spPr>
          <a:xfrm>
            <a:off x="102870" y="0"/>
            <a:ext cx="12009118" cy="6858000"/>
          </a:xfrm>
          <a:prstGeom prst="rect">
            <a:avLst/>
          </a:prstGeom>
        </p:spPr>
      </p:pic>
    </p:spTree>
    <p:extLst>
      <p:ext uri="{BB962C8B-B14F-4D97-AF65-F5344CB8AC3E}">
        <p14:creationId xmlns:p14="http://schemas.microsoft.com/office/powerpoint/2010/main" val="864564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3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22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1363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0080820104127 (4).ppt [Protected View] - PowerPoint"/>
          <p:cNvPicPr>
            <a:picLocks noChangeAspect="1"/>
          </p:cNvPicPr>
          <p:nvPr/>
        </p:nvPicPr>
        <p:blipFill rotWithShape="1">
          <a:blip r:embed="rId2">
            <a:extLst>
              <a:ext uri="{28A0092B-C50C-407E-A947-70E740481C1C}">
                <a14:useLocalDpi xmlns:a14="http://schemas.microsoft.com/office/drawing/2010/main" val="0"/>
              </a:ext>
            </a:extLst>
          </a:blip>
          <a:srcRect l="31826" t="14215" r="16913" b="11780"/>
          <a:stretch/>
        </p:blipFill>
        <p:spPr>
          <a:xfrm>
            <a:off x="492980" y="0"/>
            <a:ext cx="10933044" cy="6803079"/>
          </a:xfrm>
          <a:prstGeom prst="rect">
            <a:avLst/>
          </a:prstGeom>
        </p:spPr>
      </p:pic>
    </p:spTree>
    <p:extLst>
      <p:ext uri="{BB962C8B-B14F-4D97-AF65-F5344CB8AC3E}">
        <p14:creationId xmlns:p14="http://schemas.microsoft.com/office/powerpoint/2010/main" val="402186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661328"/>
          </a:xfrm>
        </p:spPr>
        <p:txBody>
          <a:bodyPr>
            <a:normAutofit/>
          </a:bodyPr>
          <a:lstStyle/>
          <a:p>
            <a:r>
              <a:rPr lang="en-US" sz="4800" dirty="0" err="1" smtClean="0">
                <a:solidFill>
                  <a:srgbClr val="FF0000"/>
                </a:solidFill>
                <a:latin typeface="Arial Rounded MT Bold" panose="020F0704030504030204" pitchFamily="34" charset="0"/>
              </a:rPr>
              <a:t>Pathogenes</a:t>
            </a:r>
            <a:r>
              <a:rPr lang="en-US" sz="2800" dirty="0" smtClean="0">
                <a:solidFill>
                  <a:srgbClr val="FF0000"/>
                </a:solidFill>
                <a:latin typeface="Arial Rounded MT Bold" panose="020F0704030504030204" pitchFamily="34" charset="0"/>
                <a:cs typeface="Arial" panose="020B0604020202020204" pitchFamily="34" charset="0"/>
              </a:rPr>
              <a:t/>
            </a:r>
            <a:br>
              <a:rPr lang="en-US" sz="2800" dirty="0" smtClean="0">
                <a:solidFill>
                  <a:srgbClr val="FF0000"/>
                </a:solidFill>
                <a:latin typeface="Arial Rounded MT Bold" panose="020F0704030504030204" pitchFamily="34" charset="0"/>
                <a:cs typeface="Arial" panose="020B0604020202020204" pitchFamily="34" charset="0"/>
              </a:rPr>
            </a:br>
            <a:r>
              <a:rPr lang="en-US" sz="2800" dirty="0">
                <a:solidFill>
                  <a:srgbClr val="FF0000"/>
                </a:solidFill>
                <a:latin typeface="Arial Rounded MT Bold" panose="020F0704030504030204" pitchFamily="34" charset="0"/>
                <a:cs typeface="Arial" panose="020B0604020202020204" pitchFamily="34" charset="0"/>
              </a:rPr>
              <a:t/>
            </a:r>
            <a:br>
              <a:rPr lang="en-US" sz="2800" dirty="0">
                <a:solidFill>
                  <a:srgbClr val="FF0000"/>
                </a:solidFill>
                <a:latin typeface="Arial Rounded MT Bold" panose="020F0704030504030204" pitchFamily="34" charset="0"/>
                <a:cs typeface="Arial" panose="020B0604020202020204" pitchFamily="34" charset="0"/>
              </a:rPr>
            </a:br>
            <a:r>
              <a:rPr lang="en-US" sz="3600" dirty="0" smtClean="0">
                <a:latin typeface="Arial Rounded MT Bold" panose="020F0704030504030204" pitchFamily="34" charset="0"/>
                <a:cs typeface="Arial" panose="020B0604020202020204" pitchFamily="34" charset="0"/>
              </a:rPr>
              <a:t>Decreased Phosphate </a:t>
            </a:r>
            <a:br>
              <a:rPr lang="en-US" sz="3600" dirty="0" smtClean="0">
                <a:latin typeface="Arial Rounded MT Bold" panose="020F0704030504030204" pitchFamily="34" charset="0"/>
                <a:cs typeface="Arial" panose="020B0604020202020204" pitchFamily="34" charset="0"/>
              </a:rPr>
            </a:br>
            <a:r>
              <a:rPr lang="en-US" sz="3600" dirty="0" smtClean="0">
                <a:latin typeface="Arial Rounded MT Bold" panose="020F0704030504030204" pitchFamily="34" charset="0"/>
                <a:cs typeface="Arial" panose="020B0604020202020204" pitchFamily="34" charset="0"/>
              </a:rPr>
              <a:t>excretion</a:t>
            </a:r>
            <a:r>
              <a:rPr lang="en-US" sz="3600" dirty="0">
                <a:latin typeface="Arial Rounded MT Bold" panose="020F0704030504030204" pitchFamily="34" charset="0"/>
                <a:cs typeface="Arial" panose="020B0604020202020204" pitchFamily="34" charset="0"/>
              </a:rPr>
              <a:t/>
            </a:r>
            <a:br>
              <a:rPr lang="en-US" sz="3600" dirty="0">
                <a:latin typeface="Arial Rounded MT Bold" panose="020F0704030504030204" pitchFamily="34" charset="0"/>
                <a:cs typeface="Arial" panose="020B0604020202020204" pitchFamily="34" charset="0"/>
              </a:rPr>
            </a:br>
            <a:r>
              <a:rPr lang="en-US" sz="3600" dirty="0" smtClean="0">
                <a:latin typeface="Arial Rounded MT Bold" panose="020F0704030504030204" pitchFamily="34" charset="0"/>
                <a:cs typeface="Arial" panose="020B0604020202020204" pitchFamily="34" charset="0"/>
              </a:rPr>
              <a:t>                                                    </a:t>
            </a:r>
            <a:r>
              <a:rPr lang="en-US" sz="3600" dirty="0" smtClean="0">
                <a:latin typeface="Arial Rounded MT Bold" panose="020F0704030504030204" pitchFamily="34" charset="0"/>
                <a:cs typeface="Arial" panose="020B0604020202020204" pitchFamily="34" charset="0"/>
                <a:sym typeface="Wingdings" panose="05000000000000000000" pitchFamily="2" charset="2"/>
              </a:rPr>
              <a:t></a:t>
            </a:r>
            <a:r>
              <a:rPr lang="en-US" sz="3600" dirty="0" err="1" smtClean="0">
                <a:solidFill>
                  <a:srgbClr val="FF0000"/>
                </a:solidFill>
                <a:latin typeface="Arial Rounded MT Bold" panose="020F0704030504030204" pitchFamily="34" charset="0"/>
                <a:cs typeface="Arial" panose="020B0604020202020204" pitchFamily="34" charset="0"/>
                <a:sym typeface="Wingdings" panose="05000000000000000000" pitchFamily="2" charset="2"/>
              </a:rPr>
              <a:t>HypoCa</a:t>
            </a:r>
            <a:r>
              <a:rPr lang="en-US" sz="3600" dirty="0" err="1" smtClean="0">
                <a:latin typeface="Arial Rounded MT Bold" panose="020F0704030504030204" pitchFamily="34" charset="0"/>
                <a:cs typeface="Arial" panose="020B0604020202020204" pitchFamily="34" charset="0"/>
                <a:sym typeface="Wingdings" panose="05000000000000000000" pitchFamily="2" charset="2"/>
              </a:rPr>
              <a:t></a:t>
            </a:r>
            <a:r>
              <a:rPr lang="en-US" sz="3600" dirty="0" err="1" smtClean="0">
                <a:solidFill>
                  <a:srgbClr val="0070C0"/>
                </a:solidFill>
                <a:latin typeface="Arial Rounded MT Bold" panose="020F0704030504030204" pitchFamily="34" charset="0"/>
                <a:cs typeface="Arial" panose="020B0604020202020204" pitchFamily="34" charset="0"/>
                <a:sym typeface="Wingdings" panose="05000000000000000000" pitchFamily="2" charset="2"/>
              </a:rPr>
              <a:t>Increase</a:t>
            </a:r>
            <a:r>
              <a:rPr lang="en-US" sz="3600" dirty="0" smtClean="0">
                <a:solidFill>
                  <a:srgbClr val="0070C0"/>
                </a:solidFill>
                <a:latin typeface="Arial Rounded MT Bold" panose="020F0704030504030204" pitchFamily="34" charset="0"/>
                <a:cs typeface="Arial" panose="020B0604020202020204" pitchFamily="34" charset="0"/>
                <a:sym typeface="Wingdings" panose="05000000000000000000" pitchFamily="2" charset="2"/>
              </a:rPr>
              <a:t> PTH </a:t>
            </a:r>
            <a:r>
              <a:rPr lang="en-US" sz="3600" dirty="0" smtClean="0">
                <a:latin typeface="Arial Rounded MT Bold" panose="020F0704030504030204" pitchFamily="34" charset="0"/>
                <a:cs typeface="Arial" panose="020B0604020202020204" pitchFamily="34" charset="0"/>
              </a:rPr>
              <a:t/>
            </a:r>
            <a:br>
              <a:rPr lang="en-US" sz="3600" dirty="0" smtClean="0">
                <a:latin typeface="Arial Rounded MT Bold" panose="020F0704030504030204" pitchFamily="34" charset="0"/>
                <a:cs typeface="Arial" panose="020B0604020202020204" pitchFamily="34" charset="0"/>
              </a:rPr>
            </a:br>
            <a:r>
              <a:rPr lang="en-US" sz="3600" dirty="0" smtClean="0">
                <a:latin typeface="Arial Rounded MT Bold" panose="020F0704030504030204" pitchFamily="34" charset="0"/>
                <a:cs typeface="Arial" panose="020B0604020202020204" pitchFamily="34" charset="0"/>
              </a:rPr>
              <a:t>Decreased calcitriol</a:t>
            </a:r>
            <a:r>
              <a:rPr lang="en-US" sz="2800" dirty="0" smtClean="0">
                <a:latin typeface="Arial Rounded MT Bold" panose="020F0704030504030204" pitchFamily="34" charset="0"/>
                <a:cs typeface="Arial" panose="020B0604020202020204" pitchFamily="34" charset="0"/>
              </a:rPr>
              <a:t/>
            </a:r>
            <a:br>
              <a:rPr lang="en-US" sz="2800" dirty="0" smtClean="0">
                <a:latin typeface="Arial Rounded MT Bold" panose="020F0704030504030204" pitchFamily="34" charset="0"/>
                <a:cs typeface="Arial" panose="020B0604020202020204" pitchFamily="34" charset="0"/>
              </a:rPr>
            </a:br>
            <a:r>
              <a:rPr lang="en-US" sz="2800" dirty="0" smtClean="0">
                <a:solidFill>
                  <a:srgbClr val="FF0000"/>
                </a:solidFill>
                <a:latin typeface="Arial Rounded MT Bold" panose="020F0704030504030204" pitchFamily="34" charset="0"/>
                <a:cs typeface="Arial" panose="020B0604020202020204" pitchFamily="34" charset="0"/>
              </a:rPr>
              <a:t/>
            </a:r>
            <a:br>
              <a:rPr lang="en-US" sz="2800" dirty="0" smtClean="0">
                <a:solidFill>
                  <a:srgbClr val="FF0000"/>
                </a:solidFill>
                <a:latin typeface="Arial Rounded MT Bold" panose="020F0704030504030204" pitchFamily="34" charset="0"/>
                <a:cs typeface="Arial" panose="020B0604020202020204" pitchFamily="34" charset="0"/>
              </a:rPr>
            </a:br>
            <a:endParaRPr lang="en-US" sz="2800" dirty="0">
              <a:solidFill>
                <a:srgbClr val="FF000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013074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612" y="-71561"/>
            <a:ext cx="12136341" cy="6858000"/>
          </a:xfrm>
        </p:spPr>
        <p:txBody>
          <a:bodyPr>
            <a:normAutofit/>
          </a:bodyPr>
          <a:lstStyle/>
          <a:p>
            <a:r>
              <a:rPr lang="en-US" sz="6000" dirty="0" smtClean="0">
                <a:solidFill>
                  <a:srgbClr val="FF0000"/>
                </a:solidFill>
                <a:latin typeface="Arial Rounded MT Bold" panose="020F0704030504030204" pitchFamily="34" charset="0"/>
              </a:rPr>
              <a:t>Clinical features</a:t>
            </a:r>
            <a:br>
              <a:rPr lang="en-US" sz="6000" dirty="0" smtClean="0">
                <a:solidFill>
                  <a:srgbClr val="FF0000"/>
                </a:solidFill>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4000" dirty="0" smtClean="0">
                <a:solidFill>
                  <a:srgbClr val="0070C0"/>
                </a:solidFill>
                <a:latin typeface="Arial Rounded MT Bold" panose="020F0704030504030204" pitchFamily="34" charset="0"/>
              </a:rPr>
              <a:t>Renal bone disease</a:t>
            </a:r>
            <a:r>
              <a:rPr lang="en-US" sz="4000" dirty="0" smtClean="0">
                <a:latin typeface="Arial Rounded MT Bold" panose="020F0704030504030204" pitchFamily="34" charset="0"/>
              </a:rPr>
              <a:t>(renal </a:t>
            </a:r>
            <a:r>
              <a:rPr lang="en-US" sz="3600" dirty="0" err="1" smtClean="0">
                <a:latin typeface="Arial Rounded MT Bold" panose="020F0704030504030204" pitchFamily="34" charset="0"/>
              </a:rPr>
              <a:t>osteodystrophy</a:t>
            </a:r>
            <a:r>
              <a:rPr lang="en-US" sz="3600" dirty="0" smtClean="0">
                <a:latin typeface="Arial Rounded MT Bold" panose="020F0704030504030204" pitchFamily="34" charset="0"/>
              </a:rPr>
              <a:t>)</a:t>
            </a:r>
            <a:br>
              <a:rPr lang="en-US" sz="3600" dirty="0" smtClean="0">
                <a:latin typeface="Arial Rounded MT Bold" panose="020F0704030504030204" pitchFamily="34" charset="0"/>
              </a:rPr>
            </a:br>
            <a:r>
              <a:rPr lang="en-US" sz="3600" dirty="0" smtClean="0">
                <a:latin typeface="Arial Rounded MT Bold" panose="020F0704030504030204" pitchFamily="34" charset="0"/>
              </a:rPr>
              <a:t>Asymptomatic/weakness/bone&amp; muscle pain/FX/avascular necrosis</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err="1" smtClean="0">
                <a:latin typeface="Arial Rounded MT Bold" panose="020F0704030504030204" pitchFamily="34" charset="0"/>
              </a:rPr>
              <a:t>Osteitis</a:t>
            </a:r>
            <a:r>
              <a:rPr lang="en-US" sz="3600" dirty="0" smtClean="0">
                <a:latin typeface="Arial Rounded MT Bold" panose="020F0704030504030204" pitchFamily="34" charset="0"/>
              </a:rPr>
              <a:t> </a:t>
            </a:r>
            <a:r>
              <a:rPr lang="en-US" sz="3600" dirty="0" err="1" smtClean="0">
                <a:latin typeface="Arial Rounded MT Bold" panose="020F0704030504030204" pitchFamily="34" charset="0"/>
              </a:rPr>
              <a:t>fibrosa</a:t>
            </a:r>
            <a:r>
              <a:rPr lang="en-US" sz="3600" dirty="0" smtClean="0">
                <a:latin typeface="Arial Rounded MT Bold" panose="020F0704030504030204" pitchFamily="34" charset="0"/>
              </a:rPr>
              <a:t> </a:t>
            </a:r>
            <a:r>
              <a:rPr lang="en-US" sz="3600" dirty="0" err="1" smtClean="0">
                <a:latin typeface="Arial Rounded MT Bold" panose="020F0704030504030204" pitchFamily="34" charset="0"/>
              </a:rPr>
              <a:t>cystica</a:t>
            </a:r>
            <a:r>
              <a:rPr lang="en-US" sz="3600" dirty="0" smtClean="0">
                <a:latin typeface="Arial Rounded MT Bold" panose="020F0704030504030204" pitchFamily="34" charset="0"/>
              </a:rPr>
              <a:t>(high bone turn over)</a:t>
            </a:r>
            <a:br>
              <a:rPr lang="en-US" sz="3600" dirty="0" smtClean="0">
                <a:latin typeface="Arial Rounded MT Bold" panose="020F0704030504030204" pitchFamily="34" charset="0"/>
              </a:rPr>
            </a:br>
            <a:r>
              <a:rPr lang="en-US" sz="3600" dirty="0" err="1" smtClean="0">
                <a:latin typeface="Arial Rounded MT Bold" panose="020F0704030504030204" pitchFamily="34" charset="0"/>
              </a:rPr>
              <a:t>Adynamic</a:t>
            </a:r>
            <a:r>
              <a:rPr lang="en-US" sz="3600" dirty="0" smtClean="0">
                <a:latin typeface="Arial Rounded MT Bold" panose="020F0704030504030204" pitchFamily="34" charset="0"/>
              </a:rPr>
              <a:t> bone disease(low bone turn over)</a:t>
            </a:r>
            <a:br>
              <a:rPr lang="en-US" sz="3600" dirty="0" smtClean="0">
                <a:latin typeface="Arial Rounded MT Bold" panose="020F0704030504030204" pitchFamily="34" charset="0"/>
              </a:rPr>
            </a:br>
            <a:r>
              <a:rPr lang="en-US" sz="3600" dirty="0" err="1" smtClean="0">
                <a:latin typeface="Arial Rounded MT Bold" panose="020F0704030504030204" pitchFamily="34" charset="0"/>
              </a:rPr>
              <a:t>osteomalacia</a:t>
            </a:r>
            <a:r>
              <a:rPr lang="en-US" sz="3600" dirty="0" smtClean="0">
                <a:latin typeface="Arial Rounded MT Bold" panose="020F0704030504030204" pitchFamily="34" charset="0"/>
              </a:rPr>
              <a:t>(severe bone pain &amp; myopathy)</a:t>
            </a:r>
            <a:br>
              <a:rPr lang="en-US" sz="3600" dirty="0" smtClean="0">
                <a:latin typeface="Arial Rounded MT Bold" panose="020F0704030504030204" pitchFamily="34" charset="0"/>
              </a:rPr>
            </a:br>
            <a:r>
              <a:rPr lang="en-US" sz="3600" dirty="0" smtClean="0">
                <a:latin typeface="Arial Rounded MT Bold" panose="020F0704030504030204" pitchFamily="34" charset="0"/>
              </a:rPr>
              <a:t>Mixed</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4000" dirty="0" smtClean="0">
                <a:solidFill>
                  <a:srgbClr val="0070C0"/>
                </a:solidFill>
                <a:latin typeface="Arial Rounded MT Bold" panose="020F0704030504030204" pitchFamily="34" charset="0"/>
              </a:rPr>
              <a:t>Vascular calcification</a:t>
            </a:r>
            <a:endParaRPr lang="en-US" sz="40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75323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730"/>
            <a:ext cx="12192000" cy="6616122"/>
          </a:xfrm>
        </p:spPr>
        <p:txBody>
          <a:bodyPr>
            <a:normAutofit fontScale="90000"/>
          </a:bodyPr>
          <a:lstStyle/>
          <a:p>
            <a:r>
              <a:rPr lang="en-US" sz="3600" dirty="0" smtClean="0">
                <a:latin typeface="Arial Rounded MT Bold" panose="020F0704030504030204" pitchFamily="34" charset="0"/>
              </a:rPr>
              <a:t>Increased risk of all cause &amp; CVD mortality with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Elevated phosphate/calcium/PTH &amp; FGF-23</a:t>
            </a:r>
            <a:br>
              <a:rPr lang="en-US" sz="3600" dirty="0" smtClean="0">
                <a:latin typeface="Arial Rounded MT Bold" panose="020F0704030504030204" pitchFamily="34" charset="0"/>
              </a:rPr>
            </a:br>
            <a:r>
              <a:rPr lang="en-US" sz="4000" dirty="0" smtClean="0">
                <a:solidFill>
                  <a:srgbClr val="FF0000"/>
                </a:solidFill>
                <a:latin typeface="Arial Rounded MT Bold" panose="020F0704030504030204" pitchFamily="34" charset="0"/>
              </a:rPr>
              <a:t/>
            </a:r>
            <a:br>
              <a:rPr lang="en-US" sz="4000" dirty="0" smtClean="0">
                <a:solidFill>
                  <a:srgbClr val="FF0000"/>
                </a:solidFill>
                <a:latin typeface="Arial Rounded MT Bold" panose="020F0704030504030204" pitchFamily="34" charset="0"/>
              </a:rPr>
            </a:br>
            <a:r>
              <a:rPr lang="en-US" sz="4000" dirty="0" smtClean="0">
                <a:solidFill>
                  <a:srgbClr val="FF0000"/>
                </a:solidFill>
                <a:latin typeface="Arial Rounded MT Bold" panose="020F0704030504030204" pitchFamily="34" charset="0"/>
              </a:rPr>
              <a:t>TREATMENT OF 2DRY HPT IN CKD ON DIALYSIS</a:t>
            </a:r>
            <a:br>
              <a:rPr lang="en-US" sz="4000" dirty="0" smtClean="0">
                <a:solidFill>
                  <a:srgbClr val="FF0000"/>
                </a:solidFill>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1- Treat severe </a:t>
            </a:r>
            <a:r>
              <a:rPr lang="en-US" sz="3600" dirty="0" err="1" smtClean="0">
                <a:latin typeface="Arial Rounded MT Bold" panose="020F0704030504030204" pitchFamily="34" charset="0"/>
              </a:rPr>
              <a:t>hyperphosphatemia</a:t>
            </a:r>
            <a:r>
              <a:rPr lang="en-US" sz="3600" dirty="0" smtClean="0">
                <a:latin typeface="Arial Rounded MT Bold" panose="020F0704030504030204" pitchFamily="34" charset="0"/>
              </a:rPr>
              <a:t> &amp; hypocalcemia</a:t>
            </a:r>
            <a:br>
              <a:rPr lang="en-US" sz="3600" dirty="0" smtClean="0">
                <a:latin typeface="Arial Rounded MT Bold" panose="020F0704030504030204" pitchFamily="34" charset="0"/>
              </a:rPr>
            </a:br>
            <a:r>
              <a:rPr lang="en-US" sz="3600" dirty="0" smtClean="0">
                <a:latin typeface="Arial Rounded MT Bold" panose="020F0704030504030204" pitchFamily="34" charset="0"/>
              </a:rPr>
              <a:t>GOAL </a:t>
            </a:r>
            <a:r>
              <a:rPr lang="en-US" sz="3600" dirty="0" err="1" smtClean="0">
                <a:latin typeface="Arial Rounded MT Bold" panose="020F0704030504030204" pitchFamily="34" charset="0"/>
              </a:rPr>
              <a:t>ph</a:t>
            </a:r>
            <a:r>
              <a:rPr lang="en-US" sz="3600" dirty="0" smtClean="0">
                <a:latin typeface="Arial Rounded MT Bold" panose="020F0704030504030204" pitchFamily="34" charset="0"/>
              </a:rPr>
              <a:t>=3.5-5.5mg/dl  ca=8.4-9.5mg/dl</a:t>
            </a:r>
            <a:br>
              <a:rPr lang="en-US" sz="3600" dirty="0" smtClean="0">
                <a:latin typeface="Arial Rounded MT Bold" panose="020F0704030504030204" pitchFamily="34" charset="0"/>
              </a:rPr>
            </a:br>
            <a:r>
              <a:rPr lang="en-US" sz="3600" dirty="0" smtClean="0">
                <a:latin typeface="Arial Rounded MT Bold" panose="020F0704030504030204" pitchFamily="34" charset="0"/>
              </a:rPr>
              <a:t>ca x </a:t>
            </a:r>
            <a:r>
              <a:rPr lang="en-US" sz="3600" dirty="0" err="1" smtClean="0">
                <a:latin typeface="Arial Rounded MT Bold" panose="020F0704030504030204" pitchFamily="34" charset="0"/>
              </a:rPr>
              <a:t>ph</a:t>
            </a:r>
            <a:r>
              <a:rPr lang="en-US" sz="3600" dirty="0" smtClean="0">
                <a:latin typeface="Arial Rounded MT Bold" panose="020F0704030504030204" pitchFamily="34" charset="0"/>
              </a:rPr>
              <a:t> &lt;55 mg/dl</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solidFill>
                  <a:srgbClr val="FF0000"/>
                </a:solidFill>
                <a:latin typeface="Arial Rounded MT Bold" panose="020F0704030504030204" pitchFamily="34" charset="0"/>
              </a:rPr>
              <a:t>2-iPTH GOAL =150-300pg/ml</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Phosphate binders(calcium or non calcium containing)</a:t>
            </a:r>
            <a:br>
              <a:rPr lang="en-US" sz="3600" dirty="0" smtClean="0">
                <a:latin typeface="Arial Rounded MT Bold" panose="020F0704030504030204" pitchFamily="34" charset="0"/>
              </a:rPr>
            </a:br>
            <a:r>
              <a:rPr lang="en-US" sz="3600" dirty="0" smtClean="0">
                <a:latin typeface="Arial Rounded MT Bold" panose="020F0704030504030204" pitchFamily="34" charset="0"/>
              </a:rPr>
              <a:t>Calcitriol or </a:t>
            </a:r>
            <a:r>
              <a:rPr lang="en-US" sz="3600" dirty="0" err="1" smtClean="0">
                <a:latin typeface="Arial Rounded MT Bold" panose="020F0704030504030204" pitchFamily="34" charset="0"/>
              </a:rPr>
              <a:t>vit</a:t>
            </a:r>
            <a:r>
              <a:rPr lang="en-US" sz="3600" dirty="0" smtClean="0">
                <a:latin typeface="Arial Rounded MT Bold" panose="020F0704030504030204" pitchFamily="34" charset="0"/>
              </a:rPr>
              <a:t> D analogs(</a:t>
            </a:r>
            <a:r>
              <a:rPr lang="en-US" sz="3600" dirty="0" err="1" smtClean="0">
                <a:latin typeface="Arial Rounded MT Bold" panose="020F0704030504030204" pitchFamily="34" charset="0"/>
              </a:rPr>
              <a:t>paricalcitol</a:t>
            </a:r>
            <a:r>
              <a:rPr lang="en-US" sz="3600" dirty="0" smtClean="0">
                <a:latin typeface="Arial Rounded MT Bold" panose="020F0704030504030204" pitchFamily="34" charset="0"/>
              </a:rPr>
              <a:t> survival advantage)</a:t>
            </a:r>
            <a:br>
              <a:rPr lang="en-US" sz="3600" dirty="0" smtClean="0">
                <a:latin typeface="Arial Rounded MT Bold" panose="020F0704030504030204" pitchFamily="34" charset="0"/>
              </a:rPr>
            </a:br>
            <a:r>
              <a:rPr lang="en-US" sz="3600" dirty="0" err="1" smtClean="0">
                <a:latin typeface="Arial Rounded MT Bold" panose="020F0704030504030204" pitchFamily="34" charset="0"/>
              </a:rPr>
              <a:t>Calcimimetics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619382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4559"/>
            <a:ext cx="12117788" cy="5883441"/>
          </a:xfrm>
        </p:spPr>
        <p:txBody>
          <a:bodyPr>
            <a:normAutofit fontScale="90000"/>
          </a:bodyPr>
          <a:lstStyle/>
          <a:p>
            <a:r>
              <a:rPr lang="en-US" dirty="0" smtClean="0">
                <a:latin typeface="Arial Rounded MT Bold" panose="020F0704030504030204" pitchFamily="34" charset="0"/>
              </a:rPr>
              <a:t>PTH levels correlate with bone histology</a:t>
            </a:r>
            <a:br>
              <a:rPr lang="en-US" dirty="0" smtClean="0">
                <a:latin typeface="Arial Rounded MT Bold" panose="020F0704030504030204" pitchFamily="34" charset="0"/>
              </a:rPr>
            </a:br>
            <a:r>
              <a:rPr lang="en-US" dirty="0" err="1" smtClean="0">
                <a:latin typeface="Arial Rounded MT Bold" panose="020F0704030504030204" pitchFamily="34" charset="0"/>
              </a:rPr>
              <a:t>Osteitis</a:t>
            </a:r>
            <a:r>
              <a:rPr lang="en-US" dirty="0" smtClean="0">
                <a:latin typeface="Arial Rounded MT Bold" panose="020F0704030504030204" pitchFamily="34" charset="0"/>
              </a:rPr>
              <a:t> </a:t>
            </a:r>
            <a:r>
              <a:rPr lang="en-US" dirty="0" err="1" smtClean="0">
                <a:latin typeface="Arial Rounded MT Bold" panose="020F0704030504030204" pitchFamily="34" charset="0"/>
              </a:rPr>
              <a:t>fibrosa</a:t>
            </a:r>
            <a:r>
              <a:rPr lang="en-US" dirty="0" smtClean="0">
                <a:latin typeface="Arial Rounded MT Bold" panose="020F0704030504030204" pitchFamily="34" charset="0"/>
              </a:rPr>
              <a:t> &amp; mixed uremic </a:t>
            </a:r>
            <a:r>
              <a:rPr lang="en-US" dirty="0" err="1" smtClean="0">
                <a:latin typeface="Arial Rounded MT Bold" panose="020F0704030504030204" pitchFamily="34" charset="0"/>
              </a:rPr>
              <a:t>osteodystrophy</a:t>
            </a:r>
            <a:r>
              <a:rPr lang="en-US" dirty="0" smtClean="0">
                <a:latin typeface="Arial Rounded MT Bold" panose="020F0704030504030204" pitchFamily="34" charset="0"/>
              </a:rPr>
              <a:t> associated with </a:t>
            </a:r>
            <a:r>
              <a:rPr lang="en-US" dirty="0" err="1" smtClean="0">
                <a:latin typeface="Arial Rounded MT Bold" panose="020F0704030504030204" pitchFamily="34" charset="0"/>
              </a:rPr>
              <a:t>iPTH</a:t>
            </a:r>
            <a:r>
              <a:rPr lang="en-US" dirty="0" smtClean="0">
                <a:latin typeface="Arial Rounded MT Bold" panose="020F0704030504030204" pitchFamily="34" charset="0"/>
              </a:rPr>
              <a:t>&gt;400 </a:t>
            </a:r>
            <a:r>
              <a:rPr lang="en-US" dirty="0" err="1" smtClean="0">
                <a:latin typeface="Arial Rounded MT Bold" panose="020F0704030504030204" pitchFamily="34" charset="0"/>
              </a:rPr>
              <a:t>pg</a:t>
            </a:r>
            <a:r>
              <a:rPr lang="en-US" dirty="0" smtClean="0">
                <a:latin typeface="Arial Rounded MT Bold" panose="020F0704030504030204" pitchFamily="34" charset="0"/>
              </a:rPr>
              <a:t>/ml</a:t>
            </a:r>
            <a:br>
              <a:rPr lang="en-US" dirty="0" smtClean="0">
                <a:latin typeface="Arial Rounded MT Bold" panose="020F0704030504030204" pitchFamily="34" charset="0"/>
              </a:rPr>
            </a:b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sz="6000" dirty="0" smtClean="0">
                <a:solidFill>
                  <a:srgbClr val="FF0000"/>
                </a:solidFill>
                <a:latin typeface="Arial Rounded MT Bold" panose="020F0704030504030204" pitchFamily="34" charset="0"/>
              </a:rPr>
              <a:t>PTH&gt;300</a:t>
            </a: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err="1" smtClean="0">
                <a:latin typeface="Arial Rounded MT Bold" panose="020F0704030504030204" pitchFamily="34" charset="0"/>
              </a:rPr>
              <a:t>ph</a:t>
            </a:r>
            <a:r>
              <a:rPr lang="en-US" dirty="0" smtClean="0">
                <a:latin typeface="Arial Rounded MT Bold" panose="020F0704030504030204" pitchFamily="34" charset="0"/>
              </a:rPr>
              <a:t>&lt;5.5  ca&lt;9.5  </a:t>
            </a:r>
            <a:r>
              <a:rPr lang="en-US" dirty="0" smtClean="0">
                <a:latin typeface="Arial Rounded MT Bold" panose="020F0704030504030204" pitchFamily="34" charset="0"/>
                <a:sym typeface="Wingdings" panose="05000000000000000000" pitchFamily="2" charset="2"/>
              </a:rPr>
              <a:t>calcitriol/</a:t>
            </a:r>
            <a:r>
              <a:rPr lang="en-US" dirty="0" err="1" smtClean="0">
                <a:latin typeface="Arial Rounded MT Bold" panose="020F0704030504030204" pitchFamily="34" charset="0"/>
                <a:sym typeface="Wingdings" panose="05000000000000000000" pitchFamily="2" charset="2"/>
              </a:rPr>
              <a:t>syn</a:t>
            </a:r>
            <a:r>
              <a:rPr lang="en-US" dirty="0" smtClean="0">
                <a:latin typeface="Arial Rounded MT Bold" panose="020F0704030504030204" pitchFamily="34" charset="0"/>
                <a:sym typeface="Wingdings" panose="05000000000000000000" pitchFamily="2" charset="2"/>
              </a:rPr>
              <a:t> </a:t>
            </a:r>
            <a:r>
              <a:rPr lang="en-US" dirty="0" err="1" smtClean="0">
                <a:latin typeface="Arial Rounded MT Bold" panose="020F0704030504030204" pitchFamily="34" charset="0"/>
                <a:sym typeface="Wingdings" panose="05000000000000000000" pitchFamily="2" charset="2"/>
              </a:rPr>
              <a:t>vit</a:t>
            </a:r>
            <a:r>
              <a:rPr lang="en-US" dirty="0" smtClean="0">
                <a:latin typeface="Arial Rounded MT Bold" panose="020F0704030504030204" pitchFamily="34" charset="0"/>
                <a:sym typeface="Wingdings" panose="05000000000000000000" pitchFamily="2" charset="2"/>
              </a:rPr>
              <a:t> D</a:t>
            </a:r>
            <a:br>
              <a:rPr lang="en-US" dirty="0" smtClean="0">
                <a:latin typeface="Arial Rounded MT Bold" panose="020F0704030504030204" pitchFamily="34" charset="0"/>
                <a:sym typeface="Wingdings" panose="05000000000000000000" pitchFamily="2" charset="2"/>
              </a:rPr>
            </a:br>
            <a:r>
              <a:rPr lang="en-US" dirty="0" err="1" smtClean="0">
                <a:latin typeface="Arial Rounded MT Bold" panose="020F0704030504030204" pitchFamily="34" charset="0"/>
                <a:sym typeface="Wingdings" panose="05000000000000000000" pitchFamily="2" charset="2"/>
              </a:rPr>
              <a:t>ph</a:t>
            </a:r>
            <a:r>
              <a:rPr lang="en-US" dirty="0" smtClean="0">
                <a:latin typeface="Arial Rounded MT Bold" panose="020F0704030504030204" pitchFamily="34" charset="0"/>
                <a:sym typeface="Wingdings" panose="05000000000000000000" pitchFamily="2" charset="2"/>
              </a:rPr>
              <a:t>&gt;5.5  ca&gt;8.4  </a:t>
            </a:r>
            <a:r>
              <a:rPr lang="en-US" dirty="0" err="1" smtClean="0">
                <a:latin typeface="Arial Rounded MT Bold" panose="020F0704030504030204" pitchFamily="34" charset="0"/>
                <a:sym typeface="Wingdings" panose="05000000000000000000" pitchFamily="2" charset="2"/>
              </a:rPr>
              <a:t>cinacalcet</a:t>
            </a:r>
            <a:r>
              <a:rPr lang="en-US" dirty="0" smtClean="0">
                <a:latin typeface="Arial Rounded MT Bold" panose="020F0704030504030204" pitchFamily="34" charset="0"/>
                <a:sym typeface="Wingdings" panose="05000000000000000000" pitchFamily="2" charset="2"/>
              </a:rPr>
              <a:t/>
            </a:r>
            <a:br>
              <a:rPr lang="en-US" dirty="0" smtClean="0">
                <a:latin typeface="Arial Rounded MT Bold" panose="020F0704030504030204" pitchFamily="34" charset="0"/>
                <a:sym typeface="Wingdings" panose="05000000000000000000" pitchFamily="2" charset="2"/>
              </a:rPr>
            </a:br>
            <a:r>
              <a:rPr lang="en-US" dirty="0" err="1" smtClean="0">
                <a:latin typeface="Arial Rounded MT Bold" panose="020F0704030504030204" pitchFamily="34" charset="0"/>
                <a:sym typeface="Wingdings" panose="05000000000000000000" pitchFamily="2" charset="2"/>
              </a:rPr>
              <a:t>ph</a:t>
            </a:r>
            <a:r>
              <a:rPr lang="en-US" dirty="0" smtClean="0">
                <a:latin typeface="Arial Rounded MT Bold" panose="020F0704030504030204" pitchFamily="34" charset="0"/>
                <a:sym typeface="Wingdings" panose="05000000000000000000" pitchFamily="2" charset="2"/>
              </a:rPr>
              <a:t>&lt;5.5  ca&gt;9.5  </a:t>
            </a:r>
            <a:r>
              <a:rPr lang="en-US" dirty="0" err="1" smtClean="0">
                <a:latin typeface="Arial Rounded MT Bold" panose="020F0704030504030204" pitchFamily="34" charset="0"/>
                <a:sym typeface="Wingdings" panose="05000000000000000000" pitchFamily="2" charset="2"/>
              </a:rPr>
              <a:t>cinacalcet</a:t>
            </a:r>
            <a:r>
              <a:rPr lang="en-US" dirty="0" smtClean="0">
                <a:latin typeface="Arial Rounded MT Bold" panose="020F0704030504030204" pitchFamily="34" charset="0"/>
                <a:sym typeface="Wingdings" panose="05000000000000000000" pitchFamily="2" charset="2"/>
              </a:rPr>
              <a:t/>
            </a:r>
            <a:br>
              <a:rPr lang="en-US" dirty="0" smtClean="0">
                <a:latin typeface="Arial Rounded MT Bold" panose="020F0704030504030204" pitchFamily="34" charset="0"/>
                <a:sym typeface="Wingdings" panose="05000000000000000000" pitchFamily="2" charset="2"/>
              </a:rPr>
            </a:br>
            <a:r>
              <a:rPr lang="en-US" dirty="0" smtClean="0">
                <a:latin typeface="Arial Rounded MT Bold" panose="020F0704030504030204" pitchFamily="34" charset="0"/>
                <a:sym typeface="Wingdings" panose="05000000000000000000" pitchFamily="2" charset="2"/>
              </a:rPr>
              <a:t/>
            </a:r>
            <a:br>
              <a:rPr lang="en-US" dirty="0" smtClean="0">
                <a:latin typeface="Arial Rounded MT Bold" panose="020F0704030504030204" pitchFamily="34" charset="0"/>
                <a:sym typeface="Wingdings" panose="05000000000000000000" pitchFamily="2" charset="2"/>
              </a:rPr>
            </a:br>
            <a:r>
              <a:rPr lang="en-US" dirty="0" smtClean="0">
                <a:latin typeface="Arial Rounded MT Bold" panose="020F0704030504030204" pitchFamily="34" charset="0"/>
                <a:sym typeface="Wingdings" panose="05000000000000000000" pitchFamily="2" charset="2"/>
              </a:rPr>
              <a:t>Add </a:t>
            </a:r>
            <a:r>
              <a:rPr lang="en-US" dirty="0" err="1" smtClean="0">
                <a:latin typeface="Arial Rounded MT Bold" panose="020F0704030504030204" pitchFamily="34" charset="0"/>
                <a:sym typeface="Wingdings" panose="05000000000000000000" pitchFamily="2" charset="2"/>
              </a:rPr>
              <a:t>cinacalcet</a:t>
            </a:r>
            <a:r>
              <a:rPr lang="en-US" dirty="0" smtClean="0">
                <a:latin typeface="Arial Rounded MT Bold" panose="020F0704030504030204" pitchFamily="34" charset="0"/>
                <a:sym typeface="Wingdings" panose="05000000000000000000" pitchFamily="2" charset="2"/>
              </a:rPr>
              <a:t> to </a:t>
            </a:r>
            <a:r>
              <a:rPr lang="en-US" dirty="0" err="1" smtClean="0">
                <a:latin typeface="Arial Rounded MT Bold" panose="020F0704030504030204" pitchFamily="34" charset="0"/>
                <a:sym typeface="Wingdings" panose="05000000000000000000" pitchFamily="2" charset="2"/>
              </a:rPr>
              <a:t>vitD</a:t>
            </a:r>
            <a:r>
              <a:rPr lang="en-US" dirty="0" smtClean="0">
                <a:latin typeface="Arial Rounded MT Bold" panose="020F0704030504030204" pitchFamily="34" charset="0"/>
                <a:sym typeface="Wingdings" panose="05000000000000000000" pitchFamily="2" charset="2"/>
              </a:rPr>
              <a:t> if inadequate PTH drop</a:t>
            </a:r>
            <a:br>
              <a:rPr lang="en-US" dirty="0" smtClean="0">
                <a:latin typeface="Arial Rounded MT Bold" panose="020F0704030504030204" pitchFamily="34" charset="0"/>
                <a:sym typeface="Wingdings" panose="05000000000000000000" pitchFamily="2" charset="2"/>
              </a:rPr>
            </a:br>
            <a:r>
              <a:rPr lang="en-US" dirty="0" smtClean="0">
                <a:latin typeface="Arial Rounded MT Bold" panose="020F0704030504030204" pitchFamily="34" charset="0"/>
                <a:sym typeface="Wingdings" panose="05000000000000000000" pitchFamily="2" charset="2"/>
              </a:rPr>
              <a:t> </a:t>
            </a:r>
            <a:r>
              <a:rPr lang="en-US" dirty="0" err="1" smtClean="0">
                <a:latin typeface="Arial Rounded MT Bold" panose="020F0704030504030204" pitchFamily="34" charset="0"/>
                <a:sym typeface="Wingdings" panose="05000000000000000000" pitchFamily="2" charset="2"/>
              </a:rPr>
              <a:t>ph</a:t>
            </a:r>
            <a:r>
              <a:rPr lang="en-US" dirty="0" smtClean="0">
                <a:latin typeface="Arial Rounded MT Bold" panose="020F0704030504030204" pitchFamily="34" charset="0"/>
                <a:sym typeface="Wingdings" panose="05000000000000000000" pitchFamily="2" charset="2"/>
              </a:rPr>
              <a:t>&lt;5.5 &amp; ca&gt;8.4</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a:r>
            <a:br>
              <a:rPr lang="en-US" dirty="0" smtClean="0">
                <a:sym typeface="Wingdings" panose="05000000000000000000" pitchFamily="2" charset="2"/>
              </a:rPr>
            </a:br>
            <a:endParaRPr lang="en-US" dirty="0"/>
          </a:p>
        </p:txBody>
      </p:sp>
    </p:spTree>
    <p:extLst>
      <p:ext uri="{BB962C8B-B14F-4D97-AF65-F5344CB8AC3E}">
        <p14:creationId xmlns:p14="http://schemas.microsoft.com/office/powerpoint/2010/main" val="180084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4"/>
            <a:ext cx="12192000" cy="6492876"/>
          </a:xfrm>
        </p:spPr>
        <p:txBody>
          <a:bodyPr>
            <a:noAutofit/>
          </a:bodyPr>
          <a:lstStyle/>
          <a:p>
            <a:r>
              <a:rPr lang="en-US" sz="4000" dirty="0" smtClean="0">
                <a:solidFill>
                  <a:srgbClr val="FF0000"/>
                </a:solidFill>
                <a:latin typeface="Arial Rounded MT Bold" panose="020F0704030504030204" pitchFamily="34" charset="0"/>
              </a:rPr>
              <a:t>Calcitriol/</a:t>
            </a:r>
            <a:r>
              <a:rPr lang="en-US" sz="4000" dirty="0" err="1" smtClean="0">
                <a:solidFill>
                  <a:srgbClr val="FF0000"/>
                </a:solidFill>
                <a:latin typeface="Arial Rounded MT Bold" panose="020F0704030504030204" pitchFamily="34" charset="0"/>
              </a:rPr>
              <a:t>vitD</a:t>
            </a:r>
            <a:r>
              <a:rPr lang="en-US" sz="4000" dirty="0" smtClean="0">
                <a:solidFill>
                  <a:srgbClr val="FF0000"/>
                </a:solidFill>
                <a:latin typeface="Arial Rounded MT Bold" panose="020F0704030504030204" pitchFamily="34" charset="0"/>
              </a:rPr>
              <a:t> analog</a:t>
            </a:r>
            <a:br>
              <a:rPr lang="en-US" sz="4000" dirty="0" smtClean="0">
                <a:solidFill>
                  <a:srgbClr val="FF0000"/>
                </a:solidFill>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High dose </a:t>
            </a:r>
            <a:r>
              <a:rPr lang="en-US" sz="3600" dirty="0" err="1" smtClean="0">
                <a:latin typeface="Arial Rounded MT Bold" panose="020F0704030504030204" pitchFamily="34" charset="0"/>
              </a:rPr>
              <a:t>eg</a:t>
            </a:r>
            <a:r>
              <a:rPr lang="en-US" sz="3600" dirty="0" smtClean="0">
                <a:latin typeface="Arial Rounded MT Bold" panose="020F0704030504030204" pitchFamily="34" charset="0"/>
              </a:rPr>
              <a:t> 1.5 mcg/dialysis calcitriol(7-8 mcg/</a:t>
            </a:r>
            <a:r>
              <a:rPr lang="en-US" sz="3600" dirty="0" err="1" smtClean="0">
                <a:latin typeface="Arial Rounded MT Bold" panose="020F0704030504030204" pitchFamily="34" charset="0"/>
              </a:rPr>
              <a:t>wk</a:t>
            </a:r>
            <a:r>
              <a:rPr lang="en-US" sz="3600" dirty="0" smtClean="0">
                <a:latin typeface="Arial Rounded MT Bold" panose="020F0704030504030204" pitchFamily="34" charset="0"/>
              </a:rPr>
              <a:t>)</a:t>
            </a:r>
            <a:br>
              <a:rPr lang="en-US" sz="3600" dirty="0" smtClean="0">
                <a:latin typeface="Arial Rounded MT Bold" panose="020F0704030504030204" pitchFamily="34" charset="0"/>
              </a:rPr>
            </a:br>
            <a:r>
              <a:rPr lang="en-US" sz="3600" dirty="0" smtClean="0">
                <a:latin typeface="Arial Rounded MT Bold" panose="020F0704030504030204" pitchFamily="34" charset="0"/>
              </a:rPr>
              <a:t>Physiologic dose </a:t>
            </a:r>
            <a:r>
              <a:rPr lang="en-US" sz="3600" dirty="0" err="1" smtClean="0">
                <a:latin typeface="Arial Rounded MT Bold" panose="020F0704030504030204" pitchFamily="34" charset="0"/>
              </a:rPr>
              <a:t>eg</a:t>
            </a:r>
            <a:r>
              <a:rPr lang="en-US" sz="3600" dirty="0" smtClean="0">
                <a:latin typeface="Arial Rounded MT Bold" panose="020F0704030504030204" pitchFamily="34" charset="0"/>
              </a:rPr>
              <a:t> 0.5 mcg/dialysis + </a:t>
            </a:r>
            <a:r>
              <a:rPr lang="en-US" sz="3600" dirty="0" err="1" smtClean="0">
                <a:latin typeface="Arial Rounded MT Bold" panose="020F0704030504030204" pitchFamily="34" charset="0"/>
              </a:rPr>
              <a:t>calcimimetic</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Contraindication : </a:t>
            </a:r>
            <a:r>
              <a:rPr lang="en-US" sz="3600" dirty="0" err="1" smtClean="0">
                <a:latin typeface="Arial Rounded MT Bold" panose="020F0704030504030204" pitchFamily="34" charset="0"/>
              </a:rPr>
              <a:t>ph</a:t>
            </a:r>
            <a:r>
              <a:rPr lang="en-US" sz="3600" dirty="0" smtClean="0">
                <a:latin typeface="Arial Rounded MT Bold" panose="020F0704030504030204" pitchFamily="34" charset="0"/>
              </a:rPr>
              <a:t>&gt;5.5   ca&gt;9.5</a:t>
            </a:r>
            <a:br>
              <a:rPr lang="en-US" sz="3600" dirty="0" smtClean="0">
                <a:latin typeface="Arial Rounded MT Bold" panose="020F0704030504030204" pitchFamily="34" charset="0"/>
              </a:rPr>
            </a:b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4000" dirty="0" err="1" smtClean="0">
                <a:solidFill>
                  <a:srgbClr val="FF0000"/>
                </a:solidFill>
                <a:latin typeface="Arial Rounded MT Bold" panose="020F0704030504030204" pitchFamily="34" charset="0"/>
              </a:rPr>
              <a:t>Calcimimetics</a:t>
            </a:r>
            <a:r>
              <a:rPr lang="en-US" sz="4000" dirty="0" smtClean="0">
                <a:solidFill>
                  <a:srgbClr val="FF0000"/>
                </a:solidFill>
                <a:latin typeface="Arial Rounded MT Bold" panose="020F0704030504030204" pitchFamily="34" charset="0"/>
              </a:rPr>
              <a:t>(</a:t>
            </a:r>
            <a:r>
              <a:rPr lang="en-US" sz="4000" dirty="0" err="1" smtClean="0">
                <a:solidFill>
                  <a:srgbClr val="FF0000"/>
                </a:solidFill>
                <a:latin typeface="Arial Rounded MT Bold" panose="020F0704030504030204" pitchFamily="34" charset="0"/>
              </a:rPr>
              <a:t>cinacalcet</a:t>
            </a:r>
            <a:r>
              <a:rPr lang="en-US" sz="4000" dirty="0" smtClean="0">
                <a:solidFill>
                  <a:srgbClr val="FF0000"/>
                </a:solidFill>
                <a:latin typeface="Arial Rounded MT Bold" panose="020F0704030504030204" pitchFamily="34" charset="0"/>
              </a:rPr>
              <a:t>) </a:t>
            </a:r>
            <a:br>
              <a:rPr lang="en-US" sz="4000" dirty="0" smtClean="0">
                <a:solidFill>
                  <a:srgbClr val="FF0000"/>
                </a:solidFill>
                <a:latin typeface="Arial Rounded MT Bold" panose="020F0704030504030204" pitchFamily="34" charset="0"/>
              </a:rPr>
            </a:br>
            <a:r>
              <a:rPr lang="en-US" sz="4000" dirty="0" smtClean="0">
                <a:solidFill>
                  <a:srgbClr val="FF0000"/>
                </a:solidFill>
                <a:latin typeface="Arial Rounded MT Bold" panose="020F0704030504030204" pitchFamily="34" charset="0"/>
              </a:rPr>
              <a:t/>
            </a:r>
            <a:br>
              <a:rPr lang="en-US" sz="4000" dirty="0" smtClean="0">
                <a:solidFill>
                  <a:srgbClr val="FF0000"/>
                </a:solidFill>
                <a:latin typeface="Arial Rounded MT Bold" panose="020F0704030504030204" pitchFamily="34" charset="0"/>
              </a:rPr>
            </a:br>
            <a:r>
              <a:rPr lang="en-US" sz="3600" dirty="0" smtClean="0">
                <a:latin typeface="Arial Rounded MT Bold" panose="020F0704030504030204" pitchFamily="34" charset="0"/>
              </a:rPr>
              <a:t>increase sensitivity of </a:t>
            </a:r>
            <a:r>
              <a:rPr lang="en-US" sz="3600" dirty="0" err="1" smtClean="0">
                <a:latin typeface="Arial Rounded MT Bold" panose="020F0704030504030204" pitchFamily="34" charset="0"/>
              </a:rPr>
              <a:t>caSR</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Increase PT% in goal of PTH</a:t>
            </a:r>
            <a:br>
              <a:rPr lang="en-US" sz="3600" dirty="0" smtClean="0">
                <a:latin typeface="Arial Rounded MT Bold" panose="020F0704030504030204" pitchFamily="34" charset="0"/>
              </a:rPr>
            </a:br>
            <a:r>
              <a:rPr lang="en-US" sz="3600" dirty="0" smtClean="0">
                <a:latin typeface="Arial Rounded MT Bold" panose="020F0704030504030204" pitchFamily="34" charset="0"/>
              </a:rPr>
              <a:t>Reduced risk of PTX /FX &amp; CVD </a:t>
            </a:r>
            <a:r>
              <a:rPr lang="en-US" sz="3600" dirty="0" err="1" smtClean="0">
                <a:latin typeface="Arial Rounded MT Bold" panose="020F0704030504030204" pitchFamily="34" charset="0"/>
              </a:rPr>
              <a:t>hosptalization</a:t>
            </a:r>
            <a:r>
              <a:rPr lang="en-US" sz="3600" dirty="0" smtClean="0">
                <a:latin typeface="Arial Rounded MT Bold" panose="020F0704030504030204" pitchFamily="34" charset="0"/>
              </a:rPr>
              <a:t/>
            </a:r>
            <a:br>
              <a:rPr lang="en-US" sz="3600" dirty="0" smtClean="0">
                <a:latin typeface="Arial Rounded MT Bold" panose="020F0704030504030204" pitchFamily="34" charset="0"/>
              </a:rPr>
            </a:br>
            <a:r>
              <a:rPr lang="en-US" sz="3600" dirty="0" smtClean="0">
                <a:latin typeface="Arial Rounded MT Bold" panose="020F0704030504030204" pitchFamily="34" charset="0"/>
              </a:rPr>
              <a:t>In EVOLVE RT no decrease in risk of death CV event</a:t>
            </a:r>
            <a:br>
              <a:rPr lang="en-US" sz="3600" dirty="0" smtClean="0">
                <a:latin typeface="Arial Rounded MT Bold" panose="020F0704030504030204" pitchFamily="34" charset="0"/>
              </a:rPr>
            </a:br>
            <a:r>
              <a:rPr lang="en-US" sz="3600" dirty="0" smtClean="0">
                <a:latin typeface="Arial Rounded MT Bold" panose="020F0704030504030204" pitchFamily="34" charset="0"/>
              </a:rPr>
              <a:t>Hypocalcemia &amp; GI  upset are side effects</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705189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732"/>
            <a:ext cx="12192000" cy="6550268"/>
          </a:xfrm>
        </p:spPr>
        <p:txBody>
          <a:bodyPr>
            <a:normAutofit fontScale="90000"/>
          </a:bodyPr>
          <a:lstStyle/>
          <a:p>
            <a:r>
              <a:rPr lang="en-US" dirty="0">
                <a:solidFill>
                  <a:srgbClr val="FF0000"/>
                </a:solidFill>
                <a:latin typeface="Arial Rounded MT Bold" panose="020F0704030504030204" pitchFamily="34" charset="0"/>
              </a:rPr>
              <a:t>Treatment failure(tertiary HPT)</a:t>
            </a:r>
            <a:r>
              <a:rPr lang="en-US" sz="4000" dirty="0">
                <a:latin typeface="Arial Rounded MT Bold" panose="020F0704030504030204" pitchFamily="34" charset="0"/>
              </a:rPr>
              <a:t/>
            </a:r>
            <a:br>
              <a:rPr lang="en-US" sz="4000" dirty="0">
                <a:latin typeface="Arial Rounded MT Bold" panose="020F0704030504030204" pitchFamily="34" charset="0"/>
              </a:rPr>
            </a:br>
            <a:r>
              <a:rPr lang="en-US" sz="4000" dirty="0">
                <a:latin typeface="Arial Rounded MT Bold" panose="020F0704030504030204" pitchFamily="34" charset="0"/>
              </a:rPr>
              <a:t>Elevated PTH &amp; spontaneous </a:t>
            </a:r>
            <a:r>
              <a:rPr lang="en-US" sz="4000" dirty="0" err="1">
                <a:latin typeface="Arial Rounded MT Bold" panose="020F0704030504030204" pitchFamily="34" charset="0"/>
              </a:rPr>
              <a:t>hypercalcemia</a:t>
            </a:r>
            <a:r>
              <a:rPr lang="en-US" sz="4000" dirty="0">
                <a:latin typeface="Arial Rounded MT Bold" panose="020F0704030504030204" pitchFamily="34" charset="0"/>
              </a:rPr>
              <a:t> </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persisted </a:t>
            </a:r>
            <a:r>
              <a:rPr lang="en-US" sz="4000" dirty="0">
                <a:latin typeface="Arial Rounded MT Bold" panose="020F0704030504030204" pitchFamily="34" charset="0"/>
              </a:rPr>
              <a:t>&amp;progressive elevated PTH not responded to </a:t>
            </a:r>
            <a:r>
              <a:rPr lang="en-US" sz="4000" dirty="0" err="1">
                <a:latin typeface="Arial Rounded MT Bold" panose="020F0704030504030204" pitchFamily="34" charset="0"/>
              </a:rPr>
              <a:t>vitD</a:t>
            </a:r>
            <a:r>
              <a:rPr lang="en-US" sz="4000" dirty="0">
                <a:latin typeface="Arial Rounded MT Bold" panose="020F0704030504030204" pitchFamily="34" charset="0"/>
              </a:rPr>
              <a:t> or </a:t>
            </a:r>
            <a:r>
              <a:rPr lang="en-US" sz="4000" dirty="0" err="1">
                <a:latin typeface="Arial Rounded MT Bold" panose="020F0704030504030204" pitchFamily="34" charset="0"/>
              </a:rPr>
              <a:t>cinacalct</a:t>
            </a:r>
            <a:r>
              <a:rPr lang="en-US" sz="4000" dirty="0">
                <a:latin typeface="Arial Rounded MT Bold" panose="020F0704030504030204" pitchFamily="34" charset="0"/>
              </a:rPr>
              <a:t>(180 mg/d</a:t>
            </a:r>
            <a:r>
              <a:rPr lang="en-US" sz="4000" dirty="0" smtClean="0">
                <a:latin typeface="Arial Rounded MT Bold" panose="020F0704030504030204" pitchFamily="34" charset="0"/>
              </a:rPr>
              <a:t>)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need </a:t>
            </a:r>
            <a:r>
              <a:rPr lang="en-US" sz="4000" dirty="0" err="1" smtClean="0">
                <a:latin typeface="Arial Rounded MT Bold" panose="020F0704030504030204" pitchFamily="34" charset="0"/>
              </a:rPr>
              <a:t>parathyroidectomy</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dirty="0" smtClean="0">
                <a:solidFill>
                  <a:srgbClr val="FF0000"/>
                </a:solidFill>
                <a:latin typeface="Arial Rounded MT Bold" panose="020F0704030504030204" pitchFamily="34" charset="0"/>
              </a:rPr>
              <a:t>Pathogenesis</a:t>
            </a:r>
            <a:r>
              <a:rPr lang="en-US" sz="4000" dirty="0" smtClean="0">
                <a:latin typeface="Arial Rounded MT Bold" panose="020F0704030504030204" pitchFamily="34" charset="0"/>
              </a:rPr>
              <a:t>(autonomous transformation)</a:t>
            </a:r>
            <a:br>
              <a:rPr lang="en-US" sz="4000" dirty="0" smtClean="0">
                <a:latin typeface="Arial Rounded MT Bold" panose="020F0704030504030204" pitchFamily="34" charset="0"/>
              </a:rPr>
            </a:br>
            <a:r>
              <a:rPr lang="en-US" sz="4000" dirty="0" smtClean="0">
                <a:latin typeface="Arial Rounded MT Bold" panose="020F0704030504030204" pitchFamily="34" charset="0"/>
              </a:rPr>
              <a:t>Delayed /inadequate therapy</a:t>
            </a:r>
            <a:br>
              <a:rPr lang="en-US" sz="4000" dirty="0" smtClean="0">
                <a:latin typeface="Arial Rounded MT Bold" panose="020F0704030504030204" pitchFamily="34" charset="0"/>
              </a:rPr>
            </a:br>
            <a:r>
              <a:rPr lang="en-US" sz="4000" dirty="0" err="1" smtClean="0">
                <a:latin typeface="Arial Rounded MT Bold" panose="020F0704030504030204" pitchFamily="34" charset="0"/>
              </a:rPr>
              <a:t>Persistant</a:t>
            </a:r>
            <a:r>
              <a:rPr lang="en-US" sz="4000" dirty="0" smtClean="0">
                <a:latin typeface="Arial Rounded MT Bold" panose="020F0704030504030204" pitchFamily="34" charset="0"/>
              </a:rPr>
              <a:t> </a:t>
            </a:r>
            <a:r>
              <a:rPr lang="en-US" sz="4000" dirty="0" err="1" smtClean="0">
                <a:latin typeface="Arial Rounded MT Bold" panose="020F0704030504030204" pitchFamily="34" charset="0"/>
              </a:rPr>
              <a:t>hyperphosphatemia</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Increase in parathyroid mass</a:t>
            </a:r>
            <a:br>
              <a:rPr lang="en-US" sz="4000" dirty="0" smtClean="0">
                <a:latin typeface="Arial Rounded MT Bold" panose="020F0704030504030204" pitchFamily="34" charset="0"/>
              </a:rPr>
            </a:br>
            <a:r>
              <a:rPr lang="en-US" sz="4000" dirty="0">
                <a:latin typeface="Arial Rounded MT Bold" panose="020F0704030504030204" pitchFamily="34" charset="0"/>
              </a:rPr>
              <a:t/>
            </a:r>
            <a:br>
              <a:rPr lang="en-US" sz="4000" dirty="0">
                <a:latin typeface="Arial Rounded MT Bold" panose="020F0704030504030204" pitchFamily="34" charset="0"/>
              </a:rPr>
            </a:br>
            <a:r>
              <a:rPr lang="en-US" sz="4000" dirty="0" smtClean="0">
                <a:latin typeface="Arial Rounded MT Bold" panose="020F0704030504030204" pitchFamily="34" charset="0"/>
              </a:rPr>
              <a:t>polyclonal proliferation(diffuse proliferation) &amp; monoclonal proliferation(adenomatous like tissue)</a:t>
            </a:r>
            <a:r>
              <a:rPr lang="en-US" dirty="0" smtClean="0"/>
              <a:t/>
            </a:r>
            <a:br>
              <a:rPr lang="en-US" dirty="0" smtClean="0"/>
            </a:br>
            <a:endParaRPr lang="en-US" dirty="0"/>
          </a:p>
        </p:txBody>
      </p:sp>
    </p:spTree>
    <p:extLst>
      <p:ext uri="{BB962C8B-B14F-4D97-AF65-F5344CB8AC3E}">
        <p14:creationId xmlns:p14="http://schemas.microsoft.com/office/powerpoint/2010/main" val="1528602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Words>
  <Application>Microsoft Office PowerPoint</Application>
  <PresentationFormat>Custom</PresentationFormat>
  <Paragraphs>26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61 y/o man CKD on hemodialysis for 11 yr &amp; gout  received ca-carbonate/calcitriol/EPO /allopurinol  Stress FX /bone deformity/osteoporesis  Pancytopnea/spleenomegally   High ca/alk ph/pth      ?Parathyroid adenoma in MIBI  What is diagnosis ?  What is  proper management?</vt:lpstr>
      <vt:lpstr>Chronic kidney disease mineral &amp; bone disorder</vt:lpstr>
      <vt:lpstr>PowerPoint Presentation</vt:lpstr>
      <vt:lpstr>Pathogenes  Decreased Phosphate  excretion                                                     HypoCaIncrease PTH  Decreased calcitriol  </vt:lpstr>
      <vt:lpstr>Clinical features  Renal bone disease(renal osteodystrophy) Asymptomatic/weakness/bone&amp; muscle pain/FX/avascular necrosis  Osteitis fibrosa cystica(high bone turn over) Adynamic bone disease(low bone turn over) osteomalacia(severe bone pain &amp; myopathy) Mixed  Vascular calcification</vt:lpstr>
      <vt:lpstr>Increased risk of all cause &amp; CVD mortality with  Elevated phosphate/calcium/PTH &amp; FGF-23  TREATMENT OF 2DRY HPT IN CKD ON DIALYSIS  1- Treat severe hyperphosphatemia &amp; hypocalcemia GOAL ph=3.5-5.5mg/dl  ca=8.4-9.5mg/dl ca x ph &lt;55 mg/dl  2-iPTH GOAL =150-300pg/ml  Phosphate binders(calcium or non calcium containing) Calcitriol or vit D analogs(paricalcitol survival advantage) Calcimimetics</vt:lpstr>
      <vt:lpstr>PTH levels correlate with bone histology Osteitis fibrosa &amp; mixed uremic osteodystrophy associated with iPTH&gt;400 pg/ml  PTH&gt;300 ph&lt;5.5  ca&lt;9.5  calcitriol/syn vit D ph&gt;5.5  ca&gt;8.4  cinacalcet ph&lt;5.5  ca&gt;9.5  cinacalcet  Add cinacalcet to vitD if inadequate PTH drop  ph&lt;5.5 &amp; ca&gt;8.4  </vt:lpstr>
      <vt:lpstr>Calcitriol/vitD analog  High dose eg 1.5 mcg/dialysis calcitriol(7-8 mcg/wk) Physiologic dose eg 0.5 mcg/dialysis + calcimimetic Contraindication : ph&gt;5.5   ca&gt;9.5  Calcimimetics(cinacalcet)   increase sensitivity of caSR Increase PT% in goal of PTH Reduced risk of PTX /FX &amp; CVD hosptalization In EVOLVE RT no decrease in risk of death CV event Hypocalcemia &amp; GI  upset are side effects </vt:lpstr>
      <vt:lpstr>Treatment failure(tertiary HPT) Elevated PTH &amp; spontaneous hypercalcemia  persisted &amp;progressive elevated PTH not responded to vitD or cinacalct(180 mg/d)  need parathyroidectomy  Pathogenesis(autonomous transformation) Delayed /inadequate therapy Persistant hyperphosphatemia Increase in parathyroid mass  polyclonal proliferation(diffuse proliferation) &amp; monoclonal proliferation(adenomatous like tissue) </vt:lpstr>
      <vt:lpstr>Indication for parathyroidectomy in CKD Severe HPT refractory to medical therapy with related sign &amp; symptom PTH threshold unknown but most PTX with iPTH&gt;800 Sign &amp; symptom warrant need for PTX Severe hypercalcemia  progressive &amp; debilitating bone disease Refractory pruritus Progressive extra skeletal calcification /calciphylaxis unexplained myopathy  PTX for asymptomatic pt is controversial but may be perform in pt&lt;65 y/o /few comorbidity/PTH &gt;1000pg/ml </vt:lpstr>
      <vt:lpstr>The most life-threatening indication for PTX in patients with secondary HPT is calciphylaxis, which occurs in only 4% of pt undergoing surgery.  expanding, painful, cutaneous, purpuritic lesions that cause tissue calcification and ischemic necrosis, which lead to dry gangrene if untreated . Overwhelming sepsis and wound breakdown cause significant mortality, as high as 87% in one report. In patients with calciphylaxis who are urgently treated with total PTX wound healing is enhanced and median survival is prolonged. surgery avoid amputation, decrease pain, and reduce the use of narcotics</vt:lpstr>
      <vt:lpstr>PowerPoint Presentation</vt:lpstr>
      <vt:lpstr>No matched RCT compare long term effect of medical vs surgical treatment(asymptomatic) Two observational studies suggested improved  long term survival with surgery.  HPT resolve in many pt after kidney Tx but persistent HPT &amp; hypercalcemia cause decreased graft function PTX after kidney TX may graft dysfunction  R/O aluminium exposure before PTX</vt:lpstr>
      <vt:lpstr>Preoperation localization studies may help for ectopic or extra gland  Operative approaches</vt:lpstr>
      <vt:lpstr>The surgical procedure performed is often due to surgeon’s preference</vt:lpstr>
      <vt:lpstr>PowerPoint Presentation</vt:lpstr>
      <vt:lpstr>limited or less-than-subtotal parathyroid resection in select patients with only 1 or 2 diseased glands has been described in patients with tertiary HPT, but remains controversial.</vt:lpstr>
      <vt:lpstr>Techniques such as intraoperative PTH monitoring and radioguided surgery have advanced  surgical procedures by eliminating the need for frozen section and decreasing operative times.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Art</cp:lastModifiedBy>
  <cp:revision>2</cp:revision>
  <dcterms:modified xsi:type="dcterms:W3CDTF">2019-03-16T13:35:58Z</dcterms:modified>
</cp:coreProperties>
</file>