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6" r:id="rId2"/>
    <p:sldId id="257" r:id="rId3"/>
    <p:sldId id="291" r:id="rId4"/>
    <p:sldId id="270" r:id="rId5"/>
    <p:sldId id="271" r:id="rId6"/>
    <p:sldId id="272" r:id="rId7"/>
    <p:sldId id="273" r:id="rId8"/>
    <p:sldId id="274" r:id="rId9"/>
    <p:sldId id="276" r:id="rId10"/>
    <p:sldId id="275"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58" r:id="rId26"/>
    <p:sldId id="259" r:id="rId27"/>
    <p:sldId id="267" r:id="rId28"/>
    <p:sldId id="268" r:id="rId29"/>
    <p:sldId id="26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D45E0D6-77BC-4EDD-840A-B6479CF0E5CF}" type="datetimeFigureOut">
              <a:rPr lang="fa-IR" smtClean="0"/>
              <a:t>01/18/1439</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94BF11B1-FCFA-434C-9120-FC5FA05A9875}" type="slidenum">
              <a:rPr lang="fa-IR" smtClean="0"/>
              <a:t>‹#›</a:t>
            </a:fld>
            <a:endParaRPr lang="fa-IR"/>
          </a:p>
        </p:txBody>
      </p:sp>
    </p:spTree>
    <p:extLst>
      <p:ext uri="{BB962C8B-B14F-4D97-AF65-F5344CB8AC3E}">
        <p14:creationId xmlns:p14="http://schemas.microsoft.com/office/powerpoint/2010/main" val="1852778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94BF11B1-FCFA-434C-9120-FC5FA05A9875}" type="slidenum">
              <a:rPr lang="fa-IR" smtClean="0"/>
              <a:t>25</a:t>
            </a:fld>
            <a:endParaRPr lang="fa-IR"/>
          </a:p>
        </p:txBody>
      </p:sp>
    </p:spTree>
    <p:extLst>
      <p:ext uri="{BB962C8B-B14F-4D97-AF65-F5344CB8AC3E}">
        <p14:creationId xmlns:p14="http://schemas.microsoft.com/office/powerpoint/2010/main" val="1325655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CE5364-1A2B-41E6-9714-7A2D25E37301}" type="datetimeFigureOut">
              <a:rPr lang="fa-IR" smtClean="0"/>
              <a:t>01/18/1439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96C4A40-FBE9-4C3D-BC95-9C9EC0361825}"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266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E5364-1A2B-41E6-9714-7A2D25E37301}" type="datetimeFigureOut">
              <a:rPr lang="fa-IR" smtClean="0"/>
              <a:t>01/18/1439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861064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E5364-1A2B-41E6-9714-7A2D25E37301}" type="datetimeFigureOut">
              <a:rPr lang="fa-IR" smtClean="0"/>
              <a:t>01/18/1439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1742080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E5364-1A2B-41E6-9714-7A2D25E37301}" type="datetimeFigureOut">
              <a:rPr lang="fa-IR" smtClean="0"/>
              <a:t>01/18/1439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3543356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CE5364-1A2B-41E6-9714-7A2D25E37301}" type="datetimeFigureOut">
              <a:rPr lang="fa-IR" smtClean="0"/>
              <a:t>01/18/1439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396C4A40-FBE9-4C3D-BC95-9C9EC0361825}" type="slidenum">
              <a:rPr lang="fa-IR" smtClean="0"/>
              <a:t>‹#›</a:t>
            </a:fld>
            <a:endParaRPr lang="fa-I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96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E5364-1A2B-41E6-9714-7A2D25E37301}" type="datetimeFigureOut">
              <a:rPr lang="fa-IR" smtClean="0"/>
              <a:t>01/18/1439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4104197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CE5364-1A2B-41E6-9714-7A2D25E37301}" type="datetimeFigureOut">
              <a:rPr lang="fa-IR" smtClean="0"/>
              <a:t>01/18/1439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1816431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CE5364-1A2B-41E6-9714-7A2D25E37301}" type="datetimeFigureOut">
              <a:rPr lang="fa-IR" smtClean="0"/>
              <a:t>01/18/1439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1525212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1CE5364-1A2B-41E6-9714-7A2D25E37301}" type="datetimeFigureOut">
              <a:rPr lang="fa-IR" smtClean="0"/>
              <a:t>01/18/1439</a:t>
            </a:fld>
            <a:endParaRPr lang="fa-I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fa-IR"/>
          </a:p>
        </p:txBody>
      </p:sp>
      <p:sp>
        <p:nvSpPr>
          <p:cNvPr id="9" name="Slide Number Placeholder 8"/>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2408202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1CE5364-1A2B-41E6-9714-7A2D25E37301}" type="datetimeFigureOut">
              <a:rPr lang="fa-IR" smtClean="0"/>
              <a:t>01/18/1439</a:t>
            </a:fld>
            <a:endParaRPr lang="fa-I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fa-I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96C4A40-FBE9-4C3D-BC95-9C9EC0361825}" type="slidenum">
              <a:rPr lang="fa-IR" smtClean="0"/>
              <a:t>‹#›</a:t>
            </a:fld>
            <a:endParaRPr lang="fa-IR"/>
          </a:p>
        </p:txBody>
      </p:sp>
    </p:spTree>
    <p:extLst>
      <p:ext uri="{BB962C8B-B14F-4D97-AF65-F5344CB8AC3E}">
        <p14:creationId xmlns:p14="http://schemas.microsoft.com/office/powerpoint/2010/main" val="3195920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CE5364-1A2B-41E6-9714-7A2D25E37301}" type="datetimeFigureOut">
              <a:rPr lang="fa-IR" smtClean="0"/>
              <a:t>01/18/1439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396C4A40-FBE9-4C3D-BC95-9C9EC0361825}" type="slidenum">
              <a:rPr lang="fa-IR" smtClean="0"/>
              <a:t>‹#›</a:t>
            </a:fld>
            <a:endParaRPr lang="fa-IR"/>
          </a:p>
        </p:txBody>
      </p:sp>
    </p:spTree>
    <p:extLst>
      <p:ext uri="{BB962C8B-B14F-4D97-AF65-F5344CB8AC3E}">
        <p14:creationId xmlns:p14="http://schemas.microsoft.com/office/powerpoint/2010/main" val="2286097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1CE5364-1A2B-41E6-9714-7A2D25E37301}" type="datetimeFigureOut">
              <a:rPr lang="fa-IR" smtClean="0"/>
              <a:t>01/18/1439</a:t>
            </a:fld>
            <a:endParaRPr lang="fa-I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fa-I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96C4A40-FBE9-4C3D-BC95-9C9EC0361825}" type="slidenum">
              <a:rPr lang="fa-IR" smtClean="0"/>
              <a:t>‹#›</a:t>
            </a:fld>
            <a:endParaRPr lang="fa-I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79594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06005E-1B30-4245-AD29-90037610E01E}"/>
              </a:ext>
            </a:extLst>
          </p:cNvPr>
          <p:cNvSpPr>
            <a:spLocks noGrp="1"/>
          </p:cNvSpPr>
          <p:nvPr>
            <p:ph type="ctrTitle"/>
          </p:nvPr>
        </p:nvSpPr>
        <p:spPr>
          <a:xfrm>
            <a:off x="1031966" y="105808"/>
            <a:ext cx="10058400" cy="1928265"/>
          </a:xfrm>
        </p:spPr>
        <p:txBody>
          <a:bodyPr>
            <a:normAutofit fontScale="90000"/>
          </a:bodyPr>
          <a:lstStyle/>
          <a:p>
            <a:pPr algn="ctr"/>
            <a:r>
              <a:rPr lang="fa-IR" dirty="0"/>
              <a:t/>
            </a:r>
            <a:br>
              <a:rPr lang="fa-IR" dirty="0"/>
            </a:br>
            <a:r>
              <a:rPr lang="fa-IR" dirty="0"/>
              <a:t/>
            </a:r>
            <a:br>
              <a:rPr lang="fa-IR" dirty="0"/>
            </a:br>
            <a:r>
              <a:rPr lang="fa-IR" dirty="0"/>
              <a:t/>
            </a:r>
            <a:br>
              <a:rPr lang="fa-IR" dirty="0"/>
            </a:br>
            <a:r>
              <a:rPr lang="fa-IR" dirty="0"/>
              <a:t>به نام خدا</a:t>
            </a:r>
            <a:br>
              <a:rPr lang="fa-IR" dirty="0"/>
            </a:br>
            <a:endParaRPr lang="fa-IR" dirty="0"/>
          </a:p>
        </p:txBody>
      </p:sp>
      <p:sp>
        <p:nvSpPr>
          <p:cNvPr id="3" name="Subtitle 2">
            <a:extLst>
              <a:ext uri="{FF2B5EF4-FFF2-40B4-BE49-F238E27FC236}">
                <a16:creationId xmlns:a16="http://schemas.microsoft.com/office/drawing/2014/main" xmlns="" id="{FADB1EEF-CE52-4860-968C-DB879DAF47A8}"/>
              </a:ext>
            </a:extLst>
          </p:cNvPr>
          <p:cNvSpPr>
            <a:spLocks noGrp="1"/>
          </p:cNvSpPr>
          <p:nvPr>
            <p:ph type="subTitle" idx="1"/>
          </p:nvPr>
        </p:nvSpPr>
        <p:spPr>
          <a:xfrm>
            <a:off x="1031966" y="1707502"/>
            <a:ext cx="10058400" cy="3891119"/>
          </a:xfrm>
        </p:spPr>
        <p:txBody>
          <a:bodyPr/>
          <a:lstStyle/>
          <a:p>
            <a:r>
              <a:rPr lang="en-US" sz="3600" dirty="0" err="1"/>
              <a:t>CaSE</a:t>
            </a:r>
            <a:r>
              <a:rPr lang="en-US" sz="3600" dirty="0"/>
              <a:t> PRESENTATION</a:t>
            </a:r>
          </a:p>
          <a:p>
            <a:r>
              <a:rPr lang="en-US" dirty="0"/>
              <a:t>A 59 Y/O MALE with weakness and vertigo</a:t>
            </a:r>
          </a:p>
          <a:p>
            <a:r>
              <a:rPr lang="en-US" dirty="0"/>
              <a:t>Bilateral adrenal mass</a:t>
            </a:r>
          </a:p>
          <a:p>
            <a:r>
              <a:rPr lang="en-US" dirty="0"/>
              <a:t>Presented by :</a:t>
            </a:r>
          </a:p>
          <a:p>
            <a:r>
              <a:rPr lang="en-US" dirty="0" err="1"/>
              <a:t>Mehr</a:t>
            </a:r>
            <a:r>
              <a:rPr lang="en-US" dirty="0"/>
              <a:t> 1396</a:t>
            </a:r>
          </a:p>
          <a:p>
            <a:r>
              <a:rPr lang="en-US" dirty="0" err="1"/>
              <a:t>Taleghani</a:t>
            </a:r>
            <a:r>
              <a:rPr lang="en-US" dirty="0"/>
              <a:t> hospital</a:t>
            </a:r>
          </a:p>
          <a:p>
            <a:r>
              <a:rPr lang="en-US" dirty="0" err="1"/>
              <a:t>sbmu</a:t>
            </a:r>
            <a:endParaRPr lang="fa-IR" dirty="0"/>
          </a:p>
        </p:txBody>
      </p:sp>
    </p:spTree>
    <p:extLst>
      <p:ext uri="{BB962C8B-B14F-4D97-AF65-F5344CB8AC3E}">
        <p14:creationId xmlns:p14="http://schemas.microsoft.com/office/powerpoint/2010/main" val="22652651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xEl>
                                              <p:pRg st="6" end="6"/>
                                            </p:txEl>
                                          </p:spTgt>
                                        </p:tgtEl>
                                        <p:attrNameLst>
                                          <p:attrName>style.visibility</p:attrName>
                                        </p:attrNameLst>
                                      </p:cBhvr>
                                      <p:to>
                                        <p:strVal val="visible"/>
                                      </p:to>
                                    </p:set>
                                    <p:anim calcmode="lin" valueType="num">
                                      <p:cBhvr additive="base">
                                        <p:cTn id="4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6E7E8-2553-4B13-8D84-44554E6A1D7B}"/>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2C1B656B-CB94-432B-979D-AE2985472E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6963" y="2105264"/>
            <a:ext cx="10058400" cy="3504723"/>
          </a:xfrm>
        </p:spPr>
      </p:pic>
    </p:spTree>
    <p:extLst>
      <p:ext uri="{BB962C8B-B14F-4D97-AF65-F5344CB8AC3E}">
        <p14:creationId xmlns:p14="http://schemas.microsoft.com/office/powerpoint/2010/main" val="316194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21A92C-14F5-443B-9FF7-49FCE645A26F}"/>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983858D1-83E5-408B-8A73-28894BBDA3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770" y="286603"/>
            <a:ext cx="7809876" cy="6144177"/>
          </a:xfrm>
        </p:spPr>
      </p:pic>
    </p:spTree>
    <p:extLst>
      <p:ext uri="{BB962C8B-B14F-4D97-AF65-F5344CB8AC3E}">
        <p14:creationId xmlns:p14="http://schemas.microsoft.com/office/powerpoint/2010/main" val="224264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51D41F4-D181-4FCD-B04C-EA94EF95F5CD}"/>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7C491B84-3314-4A9F-82E4-0165691078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8878" y="1846263"/>
            <a:ext cx="9263921" cy="4022725"/>
          </a:xfrm>
        </p:spPr>
      </p:pic>
    </p:spTree>
    <p:extLst>
      <p:ext uri="{BB962C8B-B14F-4D97-AF65-F5344CB8AC3E}">
        <p14:creationId xmlns:p14="http://schemas.microsoft.com/office/powerpoint/2010/main" val="2075626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ACAA5B-D097-4FC4-B3A8-BCCAC08AD065}"/>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7167AFD8-736E-46CA-9791-39B31B33A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846263"/>
            <a:ext cx="10058400" cy="4022725"/>
          </a:xfrm>
        </p:spPr>
      </p:pic>
    </p:spTree>
    <p:extLst>
      <p:ext uri="{BB962C8B-B14F-4D97-AF65-F5344CB8AC3E}">
        <p14:creationId xmlns:p14="http://schemas.microsoft.com/office/powerpoint/2010/main" val="3311860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E3F15-759C-42FD-97D8-64BA4EE1EBA8}"/>
              </a:ext>
            </a:extLst>
          </p:cNvPr>
          <p:cNvSpPr>
            <a:spLocks noGrp="1"/>
          </p:cNvSpPr>
          <p:nvPr>
            <p:ph type="title"/>
          </p:nvPr>
        </p:nvSpPr>
        <p:spPr/>
        <p:txBody>
          <a:bodyPr/>
          <a:lstStyle/>
          <a:p>
            <a:r>
              <a:rPr lang="en-US" dirty="0"/>
              <a:t>.</a:t>
            </a:r>
            <a:endParaRPr lang="fa-IR" dirty="0"/>
          </a:p>
        </p:txBody>
      </p:sp>
      <p:sp>
        <p:nvSpPr>
          <p:cNvPr id="3" name="Content Placeholder 2">
            <a:extLst>
              <a:ext uri="{FF2B5EF4-FFF2-40B4-BE49-F238E27FC236}">
                <a16:creationId xmlns:a16="http://schemas.microsoft.com/office/drawing/2014/main" xmlns="" id="{9373CF39-DD07-4948-A43F-743DB4DA0430}"/>
              </a:ext>
            </a:extLst>
          </p:cNvPr>
          <p:cNvSpPr>
            <a:spLocks noGrp="1"/>
          </p:cNvSpPr>
          <p:nvPr>
            <p:ph idx="1"/>
          </p:nvPr>
        </p:nvSpPr>
        <p:spPr/>
        <p:txBody>
          <a:bodyPr>
            <a:normAutofit fontScale="70000" lnSpcReduction="20000"/>
          </a:bodyPr>
          <a:lstStyle/>
          <a:p>
            <a:pPr marL="384048" lvl="2" indent="0">
              <a:buNone/>
            </a:pPr>
            <a:r>
              <a:rPr lang="en-US" sz="4800" dirty="0"/>
              <a:t>Na:125….&gt;127….&gt;134….&gt;136….&gt;138</a:t>
            </a:r>
          </a:p>
          <a:p>
            <a:pPr marL="384048" lvl="2" indent="0">
              <a:buNone/>
            </a:pPr>
            <a:endParaRPr lang="en-US" sz="4800" dirty="0"/>
          </a:p>
          <a:p>
            <a:pPr marL="384048" lvl="2" indent="0">
              <a:buNone/>
            </a:pPr>
            <a:r>
              <a:rPr lang="en-US" sz="4800" dirty="0"/>
              <a:t>K:5.1….&gt;4.9….&gt;4.3….&gt;3.8….&gt;3.6</a:t>
            </a:r>
          </a:p>
          <a:p>
            <a:pPr marL="384048" lvl="2" indent="0">
              <a:buNone/>
            </a:pPr>
            <a:endParaRPr lang="en-US" sz="4800" dirty="0"/>
          </a:p>
          <a:p>
            <a:pPr marL="384048" lvl="2" indent="0">
              <a:buNone/>
            </a:pPr>
            <a:r>
              <a:rPr lang="en-US" sz="4800" dirty="0"/>
              <a:t>Cr:0.8</a:t>
            </a:r>
          </a:p>
          <a:p>
            <a:pPr marL="384048" lvl="2" indent="0">
              <a:buNone/>
            </a:pPr>
            <a:endParaRPr lang="en-US" sz="4800" dirty="0"/>
          </a:p>
          <a:p>
            <a:pPr marL="384048" lvl="2" indent="0">
              <a:buNone/>
            </a:pPr>
            <a:r>
              <a:rPr lang="en-US" sz="4800" dirty="0"/>
              <a:t>Wbc:15300….&gt;19400….&gt;17400….&gt;15500….&gt;18100</a:t>
            </a:r>
          </a:p>
          <a:p>
            <a:pPr marL="384048" lvl="2" indent="0">
              <a:buNone/>
            </a:pPr>
            <a:endParaRPr lang="en-US" sz="4800" dirty="0"/>
          </a:p>
          <a:p>
            <a:pPr marL="384048" lvl="2" indent="0">
              <a:buNone/>
            </a:pPr>
            <a:r>
              <a:rPr lang="en-US" sz="4800" dirty="0"/>
              <a:t>Neutrophil:79.4….&gt;83….&gt;86.1….&gt;76….&gt;91.6</a:t>
            </a:r>
            <a:endParaRPr lang="fa-IR" sz="4800" dirty="0"/>
          </a:p>
        </p:txBody>
      </p:sp>
    </p:spTree>
    <p:extLst>
      <p:ext uri="{BB962C8B-B14F-4D97-AF65-F5344CB8AC3E}">
        <p14:creationId xmlns:p14="http://schemas.microsoft.com/office/powerpoint/2010/main" val="178140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E02B9C-DA35-4D18-94D6-F3E075CEC273}"/>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460440A8-AF3D-42C2-AB28-34FAC3CD41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1" y="286603"/>
            <a:ext cx="10058400" cy="5844374"/>
          </a:xfrm>
        </p:spPr>
      </p:pic>
    </p:spTree>
    <p:extLst>
      <p:ext uri="{BB962C8B-B14F-4D97-AF65-F5344CB8AC3E}">
        <p14:creationId xmlns:p14="http://schemas.microsoft.com/office/powerpoint/2010/main" val="2939904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D20F37-639B-407A-9A36-994E4453BE57}"/>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1D03654E-5BD2-479C-93EF-95726C62F5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64893"/>
            <a:ext cx="10058400" cy="5704096"/>
          </a:xfrm>
        </p:spPr>
      </p:pic>
    </p:spTree>
    <p:extLst>
      <p:ext uri="{BB962C8B-B14F-4D97-AF65-F5344CB8AC3E}">
        <p14:creationId xmlns:p14="http://schemas.microsoft.com/office/powerpoint/2010/main" val="366728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ECDD06-60F6-451A-B3C5-4DDABB99C230}"/>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6056AAA5-C974-4544-A0F1-AA05C943F9B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4144" y="286603"/>
            <a:ext cx="9851535" cy="5582385"/>
          </a:xfrm>
        </p:spPr>
      </p:pic>
    </p:spTree>
    <p:extLst>
      <p:ext uri="{BB962C8B-B14F-4D97-AF65-F5344CB8AC3E}">
        <p14:creationId xmlns:p14="http://schemas.microsoft.com/office/powerpoint/2010/main" val="1547710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94A269-610B-441D-A057-CCDE05F4D44B}"/>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01017FCA-A624-4118-A02D-0C8D73E2CD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73769" y="286603"/>
            <a:ext cx="7195279" cy="5582385"/>
          </a:xfrm>
        </p:spPr>
      </p:pic>
    </p:spTree>
    <p:extLst>
      <p:ext uri="{BB962C8B-B14F-4D97-AF65-F5344CB8AC3E}">
        <p14:creationId xmlns:p14="http://schemas.microsoft.com/office/powerpoint/2010/main" val="20684700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D8082F3-5C90-40C8-9A92-00EE15625A79}"/>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097ED6B0-5AC0-4266-AE0A-A6A8384254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2944" y="149903"/>
            <a:ext cx="5936105" cy="6145966"/>
          </a:xfrm>
        </p:spPr>
      </p:pic>
    </p:spTree>
    <p:extLst>
      <p:ext uri="{BB962C8B-B14F-4D97-AF65-F5344CB8AC3E}">
        <p14:creationId xmlns:p14="http://schemas.microsoft.com/office/powerpoint/2010/main" val="181932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759D87-A60E-45FC-BE6D-DB0D5AD554FC}"/>
              </a:ext>
            </a:extLst>
          </p:cNvPr>
          <p:cNvSpPr>
            <a:spLocks noGrp="1"/>
          </p:cNvSpPr>
          <p:nvPr>
            <p:ph type="title"/>
          </p:nvPr>
        </p:nvSpPr>
        <p:spPr>
          <a:xfrm>
            <a:off x="1097280" y="286603"/>
            <a:ext cx="10058400" cy="786417"/>
          </a:xfrm>
        </p:spPr>
        <p:txBody>
          <a:bodyPr/>
          <a:lstStyle/>
          <a:p>
            <a:r>
              <a:rPr lang="en-US" dirty="0"/>
              <a:t>Present illness</a:t>
            </a:r>
            <a:endParaRPr lang="fa-IR" dirty="0"/>
          </a:p>
        </p:txBody>
      </p:sp>
      <p:sp>
        <p:nvSpPr>
          <p:cNvPr id="3" name="Content Placeholder 2">
            <a:extLst>
              <a:ext uri="{FF2B5EF4-FFF2-40B4-BE49-F238E27FC236}">
                <a16:creationId xmlns:a16="http://schemas.microsoft.com/office/drawing/2014/main" xmlns="" id="{7BF6E559-235D-4425-A4DA-F79EF59C555C}"/>
              </a:ext>
            </a:extLst>
          </p:cNvPr>
          <p:cNvSpPr>
            <a:spLocks noGrp="1"/>
          </p:cNvSpPr>
          <p:nvPr>
            <p:ph idx="1"/>
          </p:nvPr>
        </p:nvSpPr>
        <p:spPr>
          <a:xfrm>
            <a:off x="1097280" y="1763486"/>
            <a:ext cx="10058400" cy="4795934"/>
          </a:xfrm>
        </p:spPr>
        <p:txBody>
          <a:bodyPr>
            <a:noAutofit/>
          </a:bodyPr>
          <a:lstStyle/>
          <a:p>
            <a:pPr algn="l" rtl="0"/>
            <a:r>
              <a:rPr lang="en-US" sz="2400" dirty="0"/>
              <a:t>We herein present the case of a 59 year-old man was admitted to our endocrine ward for a work up of bilateral adrenal masses.</a:t>
            </a:r>
          </a:p>
          <a:p>
            <a:pPr algn="l" rtl="0"/>
            <a:r>
              <a:rPr lang="en-US" sz="2400" dirty="0"/>
              <a:t>He had a history of abdominal and low back pain, headache, weakness, and malaise since 7 months ago; abdominal Ultrasonography and then CT scan revealed bilateral adrenal masses and hormonal work ups showed that they are non-functional.</a:t>
            </a:r>
          </a:p>
          <a:p>
            <a:pPr algn="l" rtl="0"/>
            <a:endParaRPr lang="en-US" sz="2400" dirty="0"/>
          </a:p>
          <a:p>
            <a:pPr algn="l" rtl="0"/>
            <a:r>
              <a:rPr lang="en-US" sz="2400" dirty="0"/>
              <a:t>Medical history revealed headache, light headedness, dizziness, difficulties with gait and vertigo since approximately 4 month ago: he also complained about weight loss, anorexia, weakness and orthostatic hypotension, </a:t>
            </a:r>
            <a:r>
              <a:rPr lang="en-US" sz="2400" dirty="0" err="1"/>
              <a:t>hyponatremia</a:t>
            </a:r>
            <a:r>
              <a:rPr lang="en-US" sz="2400" dirty="0"/>
              <a:t> and hyperkalemia, diagnosed with adrenal insufficiency (serum cortisol level 6.6 mcg/dl) and has been taking glucocorticoids since the diagnosis.</a:t>
            </a:r>
          </a:p>
          <a:p>
            <a:pPr algn="l" rtl="0"/>
            <a:endParaRPr lang="en-US" sz="2400" dirty="0"/>
          </a:p>
          <a:p>
            <a:pPr algn="l" rtl="0"/>
            <a:endParaRPr lang="en-US" sz="2400" dirty="0"/>
          </a:p>
        </p:txBody>
      </p:sp>
    </p:spTree>
    <p:extLst>
      <p:ext uri="{BB962C8B-B14F-4D97-AF65-F5344CB8AC3E}">
        <p14:creationId xmlns:p14="http://schemas.microsoft.com/office/powerpoint/2010/main" val="71714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674C23-D6E3-4058-8140-85F6261C0C0A}"/>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11905371-F1DF-4FD9-94D9-AF2875FA30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83204" y="0"/>
            <a:ext cx="6685917" cy="6445769"/>
          </a:xfrm>
        </p:spPr>
      </p:pic>
    </p:spTree>
    <p:extLst>
      <p:ext uri="{BB962C8B-B14F-4D97-AF65-F5344CB8AC3E}">
        <p14:creationId xmlns:p14="http://schemas.microsoft.com/office/powerpoint/2010/main" val="7339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C8AC12-05BD-4F67-8701-19C0248994E3}"/>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E72BA015-CCF0-43F8-8704-41B6ABB3ACF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230" y="286602"/>
            <a:ext cx="6415790" cy="5964295"/>
          </a:xfrm>
        </p:spPr>
      </p:pic>
    </p:spTree>
    <p:extLst>
      <p:ext uri="{BB962C8B-B14F-4D97-AF65-F5344CB8AC3E}">
        <p14:creationId xmlns:p14="http://schemas.microsoft.com/office/powerpoint/2010/main" val="2292929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D537A6-7D1A-4EB5-8B9C-574FF9507C30}"/>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AF2B4DD8-E737-4B88-B853-B6854C115E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506" y="286603"/>
            <a:ext cx="7944786" cy="6024256"/>
          </a:xfrm>
        </p:spPr>
      </p:pic>
    </p:spTree>
    <p:extLst>
      <p:ext uri="{BB962C8B-B14F-4D97-AF65-F5344CB8AC3E}">
        <p14:creationId xmlns:p14="http://schemas.microsoft.com/office/powerpoint/2010/main" val="1184655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F8F7DE-7CB2-455B-A675-02E453849FB7}"/>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7C985F60-1556-4EAC-B9AF-F09C25D38A6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8230" y="286603"/>
            <a:ext cx="6160957" cy="5964295"/>
          </a:xfrm>
        </p:spPr>
      </p:pic>
    </p:spTree>
    <p:extLst>
      <p:ext uri="{BB962C8B-B14F-4D97-AF65-F5344CB8AC3E}">
        <p14:creationId xmlns:p14="http://schemas.microsoft.com/office/powerpoint/2010/main" val="3666211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ADDC1A2-CD51-4AE0-9CB9-C215A7931566}"/>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363CE10B-D595-4B1D-8D2B-A7E84F89FE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8387" y="286603"/>
            <a:ext cx="6610661" cy="5919325"/>
          </a:xfrm>
        </p:spPr>
      </p:pic>
    </p:spTree>
    <p:extLst>
      <p:ext uri="{BB962C8B-B14F-4D97-AF65-F5344CB8AC3E}">
        <p14:creationId xmlns:p14="http://schemas.microsoft.com/office/powerpoint/2010/main" val="3467265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156AD2C-0FFB-4889-BE38-A21490D14544}"/>
              </a:ext>
            </a:extLst>
          </p:cNvPr>
          <p:cNvSpPr>
            <a:spLocks noGrp="1"/>
          </p:cNvSpPr>
          <p:nvPr>
            <p:ph type="title"/>
          </p:nvPr>
        </p:nvSpPr>
        <p:spPr>
          <a:xfrm>
            <a:off x="1106611" y="118652"/>
            <a:ext cx="10058400" cy="4770589"/>
          </a:xfrm>
        </p:spPr>
        <p:txBody>
          <a:bodyPr>
            <a:normAutofit/>
          </a:bodyPr>
          <a:lstStyle/>
          <a:p>
            <a:r>
              <a:rPr lang="en-US" sz="6600" dirty="0"/>
              <a:t>Drug and PMH</a:t>
            </a:r>
            <a:r>
              <a:rPr lang="en-US" dirty="0"/>
              <a:t/>
            </a:r>
            <a:br>
              <a:rPr lang="en-US" dirty="0"/>
            </a:br>
            <a:r>
              <a:rPr lang="en-US" dirty="0"/>
              <a:t/>
            </a:r>
            <a:br>
              <a:rPr lang="en-US" dirty="0"/>
            </a:br>
            <a:r>
              <a:rPr lang="en-US" sz="4400" dirty="0"/>
              <a:t>70p/y</a:t>
            </a:r>
            <a:br>
              <a:rPr lang="en-US" sz="4400" dirty="0"/>
            </a:br>
            <a:r>
              <a:rPr lang="en-US" sz="4400" dirty="0"/>
              <a:t>Psychosomatic disease</a:t>
            </a:r>
            <a:br>
              <a:rPr lang="en-US" sz="4400" dirty="0"/>
            </a:br>
            <a:r>
              <a:rPr lang="en-US" sz="4400" dirty="0"/>
              <a:t>ACS</a:t>
            </a:r>
            <a:br>
              <a:rPr lang="en-US" sz="4400" dirty="0"/>
            </a:br>
            <a:r>
              <a:rPr lang="en-US" sz="4400" dirty="0"/>
              <a:t>Proteinuria</a:t>
            </a:r>
            <a:r>
              <a:rPr lang="fa-IR" dirty="0"/>
              <a:t/>
            </a:r>
            <a:br>
              <a:rPr lang="fa-IR" dirty="0"/>
            </a:br>
            <a:r>
              <a:rPr lang="en-US" dirty="0"/>
              <a:t>Tab prednisolone 5mg daily</a:t>
            </a:r>
            <a:endParaRPr lang="fa-IR" dirty="0"/>
          </a:p>
        </p:txBody>
      </p:sp>
    </p:spTree>
    <p:extLst>
      <p:ext uri="{BB962C8B-B14F-4D97-AF65-F5344CB8AC3E}">
        <p14:creationId xmlns:p14="http://schemas.microsoft.com/office/powerpoint/2010/main" val="139057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2E3552-CC7D-415B-B3F2-533489D8CCAC}"/>
              </a:ext>
            </a:extLst>
          </p:cNvPr>
          <p:cNvSpPr>
            <a:spLocks noGrp="1"/>
          </p:cNvSpPr>
          <p:nvPr>
            <p:ph type="title"/>
          </p:nvPr>
        </p:nvSpPr>
        <p:spPr>
          <a:xfrm>
            <a:off x="1097280" y="286602"/>
            <a:ext cx="10058400" cy="3781545"/>
          </a:xfrm>
        </p:spPr>
        <p:txBody>
          <a:bodyPr>
            <a:normAutofit/>
          </a:bodyPr>
          <a:lstStyle/>
          <a:p>
            <a:r>
              <a:rPr lang="en-US" sz="6600" dirty="0"/>
              <a:t>Family history</a:t>
            </a:r>
            <a:r>
              <a:rPr lang="en-US" dirty="0"/>
              <a:t/>
            </a:r>
            <a:br>
              <a:rPr lang="en-US" dirty="0"/>
            </a:br>
            <a:r>
              <a:rPr lang="fa-IR" dirty="0"/>
              <a:t/>
            </a:r>
            <a:br>
              <a:rPr lang="fa-IR" dirty="0"/>
            </a:br>
            <a:r>
              <a:rPr lang="fa-IR" dirty="0"/>
              <a:t/>
            </a:r>
            <a:br>
              <a:rPr lang="fa-IR" dirty="0"/>
            </a:br>
            <a:r>
              <a:rPr lang="en-US" dirty="0"/>
              <a:t>DM in his brother</a:t>
            </a:r>
            <a:r>
              <a:rPr lang="fa-IR" dirty="0"/>
              <a:t/>
            </a:r>
            <a:br>
              <a:rPr lang="fa-IR" dirty="0"/>
            </a:br>
            <a:r>
              <a:rPr lang="en-US" dirty="0"/>
              <a:t>ESRD in his mother</a:t>
            </a:r>
            <a:endParaRPr lang="fa-IR" dirty="0"/>
          </a:p>
        </p:txBody>
      </p:sp>
    </p:spTree>
    <p:extLst>
      <p:ext uri="{BB962C8B-B14F-4D97-AF65-F5344CB8AC3E}">
        <p14:creationId xmlns:p14="http://schemas.microsoft.com/office/powerpoint/2010/main" val="31991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862E45-73A8-43B8-82EC-9B4796A7BFDC}"/>
              </a:ext>
            </a:extLst>
          </p:cNvPr>
          <p:cNvSpPr>
            <a:spLocks noGrp="1"/>
          </p:cNvSpPr>
          <p:nvPr>
            <p:ph type="title"/>
          </p:nvPr>
        </p:nvSpPr>
        <p:spPr>
          <a:xfrm>
            <a:off x="1069288" y="522514"/>
            <a:ext cx="10058400" cy="5141167"/>
          </a:xfrm>
        </p:spPr>
        <p:txBody>
          <a:bodyPr>
            <a:normAutofit fontScale="90000"/>
          </a:bodyPr>
          <a:lstStyle/>
          <a:p>
            <a:r>
              <a:rPr lang="en-US" sz="7300" dirty="0"/>
              <a:t>Review of system</a:t>
            </a:r>
            <a:r>
              <a:rPr lang="en-US" dirty="0"/>
              <a:t/>
            </a:r>
            <a:br>
              <a:rPr lang="en-US" dirty="0"/>
            </a:br>
            <a:r>
              <a:rPr lang="en-US" dirty="0"/>
              <a:t>no fever</a:t>
            </a:r>
            <a:br>
              <a:rPr lang="en-US" dirty="0"/>
            </a:br>
            <a:r>
              <a:rPr lang="en-US" dirty="0"/>
              <a:t>anorexia</a:t>
            </a:r>
            <a:br>
              <a:rPr lang="en-US" dirty="0"/>
            </a:br>
            <a:r>
              <a:rPr lang="en-US" dirty="0"/>
              <a:t>weight loss 5 kg/2 month ago</a:t>
            </a:r>
            <a:br>
              <a:rPr lang="en-US" dirty="0"/>
            </a:br>
            <a:r>
              <a:rPr lang="en-US" dirty="0"/>
              <a:t>abdominal pain </a:t>
            </a:r>
            <a:br>
              <a:rPr lang="en-US" dirty="0"/>
            </a:br>
            <a:r>
              <a:rPr lang="en-US" dirty="0"/>
              <a:t>weakness </a:t>
            </a:r>
            <a:br>
              <a:rPr lang="en-US" dirty="0"/>
            </a:br>
            <a:r>
              <a:rPr lang="en-US" dirty="0"/>
              <a:t>true vertigo</a:t>
            </a:r>
            <a:br>
              <a:rPr lang="en-US" dirty="0"/>
            </a:br>
            <a:r>
              <a:rPr lang="en-US" dirty="0"/>
              <a:t>low back pain</a:t>
            </a:r>
            <a:endParaRPr lang="fa-IR" dirty="0"/>
          </a:p>
        </p:txBody>
      </p:sp>
    </p:spTree>
    <p:extLst>
      <p:ext uri="{BB962C8B-B14F-4D97-AF65-F5344CB8AC3E}">
        <p14:creationId xmlns:p14="http://schemas.microsoft.com/office/powerpoint/2010/main" val="55734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88E3AA-62C3-471B-BDED-54BF530D83C5}"/>
              </a:ext>
            </a:extLst>
          </p:cNvPr>
          <p:cNvSpPr>
            <a:spLocks noGrp="1"/>
          </p:cNvSpPr>
          <p:nvPr>
            <p:ph type="title"/>
          </p:nvPr>
        </p:nvSpPr>
        <p:spPr>
          <a:xfrm>
            <a:off x="1115941" y="426563"/>
            <a:ext cx="10058400" cy="6571396"/>
          </a:xfrm>
        </p:spPr>
        <p:txBody>
          <a:bodyPr>
            <a:normAutofit fontScale="90000"/>
          </a:bodyPr>
          <a:lstStyle/>
          <a:p>
            <a:r>
              <a:rPr lang="en-US" sz="7300" dirty="0"/>
              <a:t>Physical examination</a:t>
            </a:r>
            <a:r>
              <a:rPr lang="en-US" dirty="0"/>
              <a:t/>
            </a:r>
            <a:br>
              <a:rPr lang="en-US" dirty="0"/>
            </a:br>
            <a:r>
              <a:rPr lang="en-US" sz="4000" dirty="0"/>
              <a:t>BP:110/60    PR:70     W:48     H:181    BMI:15</a:t>
            </a:r>
            <a:r>
              <a:rPr lang="en-US" dirty="0"/>
              <a:t/>
            </a:r>
            <a:br>
              <a:rPr lang="en-US" dirty="0"/>
            </a:br>
            <a:r>
              <a:rPr lang="en-US" sz="4000" dirty="0"/>
              <a:t>no skin pale and </a:t>
            </a:r>
            <a:r>
              <a:rPr lang="en-US" sz="4000" dirty="0" err="1"/>
              <a:t>icter</a:t>
            </a:r>
            <a:r>
              <a:rPr lang="fa-IR" sz="4000" dirty="0"/>
              <a:t/>
            </a:r>
            <a:br>
              <a:rPr lang="fa-IR" sz="4000" dirty="0"/>
            </a:br>
            <a:r>
              <a:rPr lang="en-US" sz="4000" dirty="0"/>
              <a:t>no pigmentation in skin and mucosa</a:t>
            </a:r>
            <a:br>
              <a:rPr lang="en-US" sz="4000" dirty="0"/>
            </a:br>
            <a:r>
              <a:rPr lang="en-US" sz="4000" dirty="0"/>
              <a:t>pupil reflex is normal</a:t>
            </a:r>
            <a:r>
              <a:rPr lang="fa-IR" sz="4000" dirty="0"/>
              <a:t/>
            </a:r>
            <a:br>
              <a:rPr lang="fa-IR" sz="4000" dirty="0"/>
            </a:br>
            <a:r>
              <a:rPr lang="en-US" sz="4000" dirty="0" err="1"/>
              <a:t>conjective</a:t>
            </a:r>
            <a:r>
              <a:rPr lang="en-US" sz="4000" dirty="0"/>
              <a:t> is pale</a:t>
            </a:r>
            <a:br>
              <a:rPr lang="en-US" sz="4000" dirty="0"/>
            </a:br>
            <a:r>
              <a:rPr lang="en-US" sz="4000" dirty="0"/>
              <a:t>thyroid is soft and without nodularity</a:t>
            </a:r>
            <a:br>
              <a:rPr lang="en-US" sz="4000" dirty="0"/>
            </a:br>
            <a:r>
              <a:rPr lang="en-US" sz="4000" dirty="0"/>
              <a:t>no LAP</a:t>
            </a:r>
            <a:br>
              <a:rPr lang="en-US" sz="4000" dirty="0"/>
            </a:br>
            <a:r>
              <a:rPr lang="en-US" sz="4000" dirty="0"/>
              <a:t>flank tenderness</a:t>
            </a:r>
            <a:br>
              <a:rPr lang="en-US" sz="4000" dirty="0"/>
            </a:br>
            <a:r>
              <a:rPr lang="en-US" sz="4000" dirty="0" err="1"/>
              <a:t>abdomin</a:t>
            </a:r>
            <a:r>
              <a:rPr lang="en-US" sz="4000" dirty="0"/>
              <a:t> is soft without tenderness and  </a:t>
            </a:r>
            <a:r>
              <a:rPr lang="en-US" sz="4000" dirty="0" err="1"/>
              <a:t>organomegali</a:t>
            </a:r>
            <a:r>
              <a:rPr lang="en-US" sz="4000" dirty="0"/>
              <a:t/>
            </a:r>
            <a:br>
              <a:rPr lang="en-US" sz="4000" dirty="0"/>
            </a:br>
            <a:r>
              <a:rPr lang="en-US" sz="4000" dirty="0"/>
              <a:t>no edema and clubbing</a:t>
            </a:r>
            <a:br>
              <a:rPr lang="en-US" sz="4000" dirty="0"/>
            </a:br>
            <a:r>
              <a:rPr lang="en-US" sz="4000" dirty="0"/>
              <a:t>muscle force is normal</a:t>
            </a:r>
            <a:br>
              <a:rPr lang="en-US" sz="4000" dirty="0"/>
            </a:br>
            <a:endParaRPr lang="fa-IR" dirty="0"/>
          </a:p>
        </p:txBody>
      </p:sp>
    </p:spTree>
    <p:extLst>
      <p:ext uri="{BB962C8B-B14F-4D97-AF65-F5344CB8AC3E}">
        <p14:creationId xmlns:p14="http://schemas.microsoft.com/office/powerpoint/2010/main" val="159740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FCAA3E-3F00-4F2D-9274-9A3D64E581EA}"/>
              </a:ext>
            </a:extLst>
          </p:cNvPr>
          <p:cNvSpPr>
            <a:spLocks noGrp="1"/>
          </p:cNvSpPr>
          <p:nvPr>
            <p:ph type="title"/>
          </p:nvPr>
        </p:nvSpPr>
        <p:spPr>
          <a:xfrm>
            <a:off x="1097280" y="286603"/>
            <a:ext cx="10058400" cy="4500001"/>
          </a:xfrm>
        </p:spPr>
        <p:txBody>
          <a:bodyPr>
            <a:normAutofit/>
          </a:bodyPr>
          <a:lstStyle/>
          <a:p>
            <a:r>
              <a:rPr lang="en-US" sz="6600" dirty="0"/>
              <a:t>Problem list</a:t>
            </a:r>
            <a:r>
              <a:rPr lang="en-US" dirty="0"/>
              <a:t/>
            </a:r>
            <a:br>
              <a:rPr lang="en-US" dirty="0"/>
            </a:br>
            <a:r>
              <a:rPr lang="en-US" dirty="0"/>
              <a:t/>
            </a:r>
            <a:br>
              <a:rPr lang="en-US" dirty="0"/>
            </a:br>
            <a:r>
              <a:rPr lang="en-US" sz="3600" dirty="0"/>
              <a:t>A 59 years old  male</a:t>
            </a:r>
            <a:br>
              <a:rPr lang="en-US" sz="3600" dirty="0"/>
            </a:br>
            <a:r>
              <a:rPr lang="en-US" sz="3600" dirty="0" err="1"/>
              <a:t>bilaterall</a:t>
            </a:r>
            <a:r>
              <a:rPr lang="en-US" sz="3600" dirty="0"/>
              <a:t> adrenal mass</a:t>
            </a:r>
            <a:br>
              <a:rPr lang="en-US" sz="3600" dirty="0"/>
            </a:br>
            <a:r>
              <a:rPr lang="en-US" sz="3600" dirty="0" err="1"/>
              <a:t>weakness,vertigo,headace</a:t>
            </a:r>
            <a:r>
              <a:rPr lang="en-US" sz="3600" dirty="0"/>
              <a:t/>
            </a:r>
            <a:br>
              <a:rPr lang="en-US" sz="3600" dirty="0"/>
            </a:br>
            <a:r>
              <a:rPr lang="en-US" sz="3600" dirty="0" err="1"/>
              <a:t>anorexia,nausea,vomiting</a:t>
            </a:r>
            <a:r>
              <a:rPr lang="en-US" sz="3600" dirty="0"/>
              <a:t/>
            </a:r>
            <a:br>
              <a:rPr lang="en-US" sz="3600" dirty="0"/>
            </a:br>
            <a:r>
              <a:rPr lang="en-US" sz="3600" dirty="0" err="1"/>
              <a:t>felank</a:t>
            </a:r>
            <a:r>
              <a:rPr lang="en-US" sz="3600" dirty="0"/>
              <a:t> </a:t>
            </a:r>
            <a:r>
              <a:rPr lang="en-US" sz="3600" dirty="0" err="1"/>
              <a:t>pain,abdominal</a:t>
            </a:r>
            <a:r>
              <a:rPr lang="en-US" sz="3600" dirty="0"/>
              <a:t> </a:t>
            </a:r>
            <a:r>
              <a:rPr lang="en-US" sz="3600" dirty="0" err="1"/>
              <a:t>pain,low</a:t>
            </a:r>
            <a:r>
              <a:rPr lang="en-US" sz="3600" dirty="0"/>
              <a:t> back pain</a:t>
            </a:r>
            <a:endParaRPr lang="fa-IR" dirty="0"/>
          </a:p>
        </p:txBody>
      </p:sp>
    </p:spTree>
    <p:extLst>
      <p:ext uri="{BB962C8B-B14F-4D97-AF65-F5344CB8AC3E}">
        <p14:creationId xmlns:p14="http://schemas.microsoft.com/office/powerpoint/2010/main" val="3215581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54591"/>
          </a:xfrm>
        </p:spPr>
        <p:txBody>
          <a:bodyPr>
            <a:normAutofit fontScale="90000"/>
          </a:bodyPr>
          <a:lstStyle/>
          <a:p>
            <a:endParaRPr lang="en-US" dirty="0"/>
          </a:p>
        </p:txBody>
      </p:sp>
      <p:sp>
        <p:nvSpPr>
          <p:cNvPr id="3" name="Content Placeholder 2"/>
          <p:cNvSpPr>
            <a:spLocks noGrp="1"/>
          </p:cNvSpPr>
          <p:nvPr>
            <p:ph idx="1"/>
          </p:nvPr>
        </p:nvSpPr>
        <p:spPr>
          <a:xfrm>
            <a:off x="450377" y="464024"/>
            <a:ext cx="11259402" cy="5405070"/>
          </a:xfrm>
        </p:spPr>
        <p:txBody>
          <a:bodyPr/>
          <a:lstStyle/>
          <a:p>
            <a:pPr algn="just" rtl="0"/>
            <a:r>
              <a:rPr lang="en-US" dirty="0"/>
              <a:t>Contrast enhanced abdominal CT scan showing bilateral adrenal masses (right adrenal 4.4×8 cm and left adrenal 4.0×6.1 cm); no lymphadenopathy.</a:t>
            </a:r>
          </a:p>
          <a:p>
            <a:pPr algn="just" rtl="0"/>
            <a:endParaRPr lang="en-US" dirty="0"/>
          </a:p>
          <a:p>
            <a:pPr algn="just" rtl="0"/>
            <a:r>
              <a:rPr lang="en-US" dirty="0"/>
              <a:t>For further work – up adrenal biopsy was performed. Two days later he presented with loss of consciousness; brain CT- Scan showed hydrocephalous and obstruction of 4th ventricle and a posterior fossa (48 * 37mm) mass highly suggestive of a malignant lesion. </a:t>
            </a:r>
          </a:p>
          <a:p>
            <a:pPr algn="just" rtl="0"/>
            <a:r>
              <a:rPr lang="en-US" dirty="0"/>
              <a:t>Chest CT revealed 2 pulmonary nodules 12 and 16 cm in the left lung, lingual lobe.</a:t>
            </a:r>
          </a:p>
          <a:p>
            <a:pPr algn="just" rtl="0"/>
            <a:endParaRPr lang="en-US" dirty="0"/>
          </a:p>
          <a:p>
            <a:pPr algn="just" rtl="0"/>
            <a:r>
              <a:rPr lang="en-US" dirty="0"/>
              <a:t>Fine needle aspiration cytology smear of adrenal mass reported to be undifferentiated carcinoma. The origin remained unknown. IHC staining was done and positive staining was observed for </a:t>
            </a:r>
            <a:r>
              <a:rPr lang="en-US" dirty="0" err="1"/>
              <a:t>ki</a:t>
            </a:r>
            <a:r>
              <a:rPr lang="en-US" dirty="0"/>
              <a:t> 67 markers (60%). </a:t>
            </a:r>
          </a:p>
          <a:p>
            <a:pPr algn="just" rtl="0"/>
            <a:endParaRPr lang="en-US" dirty="0"/>
          </a:p>
          <a:p>
            <a:pPr algn="just" rtl="0"/>
            <a:r>
              <a:rPr lang="en-US" dirty="0"/>
              <a:t>The patient is a heavy smoker. He had MI 15 years ago that culminated to heart failure with EF 20%.</a:t>
            </a:r>
          </a:p>
          <a:p>
            <a:pPr algn="just" rtl="0"/>
            <a:endParaRPr lang="en-US" dirty="0"/>
          </a:p>
        </p:txBody>
      </p:sp>
    </p:spTree>
    <p:extLst>
      <p:ext uri="{BB962C8B-B14F-4D97-AF65-F5344CB8AC3E}">
        <p14:creationId xmlns:p14="http://schemas.microsoft.com/office/powerpoint/2010/main" val="3361516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D8C11C-C5F7-42F7-BA69-3DBE7F2020C2}"/>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3622AC4C-0CF9-4C49-90DD-A25C6A8C08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3650" y="1306287"/>
            <a:ext cx="9952030" cy="5038530"/>
          </a:xfrm>
        </p:spPr>
      </p:pic>
    </p:spTree>
    <p:extLst>
      <p:ext uri="{BB962C8B-B14F-4D97-AF65-F5344CB8AC3E}">
        <p14:creationId xmlns:p14="http://schemas.microsoft.com/office/powerpoint/2010/main" val="3191495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AB8F16-BD7A-4DEF-9A06-0521601334F6}"/>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2B697243-7EA4-4541-984E-2FC9DA17F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1" y="1737360"/>
            <a:ext cx="10460136" cy="4678429"/>
          </a:xfrm>
        </p:spPr>
      </p:pic>
    </p:spTree>
    <p:extLst>
      <p:ext uri="{BB962C8B-B14F-4D97-AF65-F5344CB8AC3E}">
        <p14:creationId xmlns:p14="http://schemas.microsoft.com/office/powerpoint/2010/main" val="61481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37EC40-66E6-4F3E-B846-DA1A624F235F}"/>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63EA9416-A5DE-408F-8CD9-CD64266740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2548329"/>
            <a:ext cx="10205304" cy="2623278"/>
          </a:xfrm>
        </p:spPr>
      </p:pic>
    </p:spTree>
    <p:extLst>
      <p:ext uri="{BB962C8B-B14F-4D97-AF65-F5344CB8AC3E}">
        <p14:creationId xmlns:p14="http://schemas.microsoft.com/office/powerpoint/2010/main" val="2706285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08F2BD-D7C2-4773-BFC8-7A5FCC363A13}"/>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0FB719ED-AA53-4AFA-8BEC-BD1852CFA5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4844" y="2180757"/>
            <a:ext cx="9800836" cy="2724150"/>
          </a:xfrm>
        </p:spPr>
      </p:pic>
    </p:spTree>
    <p:extLst>
      <p:ext uri="{BB962C8B-B14F-4D97-AF65-F5344CB8AC3E}">
        <p14:creationId xmlns:p14="http://schemas.microsoft.com/office/powerpoint/2010/main" val="114902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85D45A-7BBC-45C4-AEAA-FB6DFA5D92FA}"/>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3ABD764D-6CCC-4EF8-A33F-DC2ACF9872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7280" y="1846263"/>
            <a:ext cx="10058400" cy="4022725"/>
          </a:xfrm>
        </p:spPr>
      </p:pic>
    </p:spTree>
    <p:extLst>
      <p:ext uri="{BB962C8B-B14F-4D97-AF65-F5344CB8AC3E}">
        <p14:creationId xmlns:p14="http://schemas.microsoft.com/office/powerpoint/2010/main" val="2007441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AD19DC-3B66-46A6-B881-04CB4463CBDB}"/>
              </a:ext>
            </a:extLst>
          </p:cNvPr>
          <p:cNvSpPr>
            <a:spLocks noGrp="1"/>
          </p:cNvSpPr>
          <p:nvPr>
            <p:ph type="title"/>
          </p:nvPr>
        </p:nvSpPr>
        <p:spPr/>
        <p:txBody>
          <a:bodyPr/>
          <a:lstStyle/>
          <a:p>
            <a:endParaRPr lang="fa-IR"/>
          </a:p>
        </p:txBody>
      </p:sp>
      <p:pic>
        <p:nvPicPr>
          <p:cNvPr id="5" name="Content Placeholder 4">
            <a:extLst>
              <a:ext uri="{FF2B5EF4-FFF2-40B4-BE49-F238E27FC236}">
                <a16:creationId xmlns:a16="http://schemas.microsoft.com/office/drawing/2014/main" xmlns="" id="{03A72A4C-0EA6-426C-8122-FA242BF59F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2386" y="1846263"/>
            <a:ext cx="7307553" cy="4022725"/>
          </a:xfrm>
        </p:spPr>
      </p:pic>
    </p:spTree>
    <p:extLst>
      <p:ext uri="{BB962C8B-B14F-4D97-AF65-F5344CB8AC3E}">
        <p14:creationId xmlns:p14="http://schemas.microsoft.com/office/powerpoint/2010/main" val="388942215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273</TotalTime>
  <Words>345</Words>
  <Application>Microsoft Office PowerPoint</Application>
  <PresentationFormat>Widescreen</PresentationFormat>
  <Paragraphs>37</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Times New Roman</vt:lpstr>
      <vt:lpstr>Retrospect</vt:lpstr>
      <vt:lpstr>   به نام خدا </vt:lpstr>
      <vt:lpstr>Present illness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Drug and PMH  70p/y Psychosomatic disease ACS Proteinuria Tab prednisolone 5mg daily</vt:lpstr>
      <vt:lpstr>Family history   DM in his brother ESRD in his mother</vt:lpstr>
      <vt:lpstr>Review of system no fever anorexia weight loss 5 kg/2 month ago abdominal pain  weakness  true vertigo low back pain</vt:lpstr>
      <vt:lpstr>Physical examination BP:110/60    PR:70     W:48     H:181    BMI:15 no skin pale and icter no pigmentation in skin and mucosa pupil reflex is normal conjective is pale thyroid is soft and without nodularity no LAP flank tenderness abdomin is soft without tenderness and  organomegali no edema and clubbing muscle force is normal </vt:lpstr>
      <vt:lpstr>Problem list  A 59 years old  male bilaterall adrenal mass weakness,vertigo,headace anorexia,nausea,vomiting felank pain,abdominal pain,low back pain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به نام خدا </dc:title>
  <dc:creator>asus</dc:creator>
  <cp:lastModifiedBy>Sony</cp:lastModifiedBy>
  <cp:revision>39</cp:revision>
  <dcterms:created xsi:type="dcterms:W3CDTF">2017-10-06T14:37:53Z</dcterms:created>
  <dcterms:modified xsi:type="dcterms:W3CDTF">2017-10-08T19:57:40Z</dcterms:modified>
</cp:coreProperties>
</file>