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6"/>
  </p:notesMasterIdLst>
  <p:sldIdLst>
    <p:sldId id="291" r:id="rId2"/>
    <p:sldId id="256" r:id="rId3"/>
    <p:sldId id="259" r:id="rId4"/>
    <p:sldId id="258" r:id="rId5"/>
    <p:sldId id="257" r:id="rId6"/>
    <p:sldId id="260" r:id="rId7"/>
    <p:sldId id="261" r:id="rId8"/>
    <p:sldId id="262" r:id="rId9"/>
    <p:sldId id="263" r:id="rId10"/>
    <p:sldId id="264" r:id="rId11"/>
    <p:sldId id="265" r:id="rId12"/>
    <p:sldId id="267" r:id="rId13"/>
    <p:sldId id="266" r:id="rId14"/>
    <p:sldId id="268" r:id="rId15"/>
    <p:sldId id="270" r:id="rId16"/>
    <p:sldId id="271" r:id="rId17"/>
    <p:sldId id="269" r:id="rId18"/>
    <p:sldId id="272" r:id="rId19"/>
    <p:sldId id="273" r:id="rId20"/>
    <p:sldId id="274" r:id="rId21"/>
    <p:sldId id="286" r:id="rId22"/>
    <p:sldId id="287" r:id="rId23"/>
    <p:sldId id="290"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0A524-480E-4606-AD89-C89A670695D8}"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FDBC1-062A-47F3-8D59-053E9BED663B}" type="slidenum">
              <a:rPr lang="en-US" smtClean="0"/>
              <a:t>‹#›</a:t>
            </a:fld>
            <a:endParaRPr lang="en-US"/>
          </a:p>
        </p:txBody>
      </p:sp>
    </p:spTree>
    <p:extLst>
      <p:ext uri="{BB962C8B-B14F-4D97-AF65-F5344CB8AC3E}">
        <p14:creationId xmlns:p14="http://schemas.microsoft.com/office/powerpoint/2010/main" val="1720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68128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53860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409229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16430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14034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605DFC-8C6F-4487-94C8-531247CA906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880354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605DFC-8C6F-4487-94C8-531247CA9063}" type="datetimeFigureOut">
              <a:rPr lang="en-US" smtClean="0"/>
              <a:t>1/18/2018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33808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149108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97030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38787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5DFC-8C6F-4487-94C8-531247CA906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5712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05DFC-8C6F-4487-94C8-531247CA906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9279371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05DFC-8C6F-4487-94C8-531247CA906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7367108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05DFC-8C6F-4487-94C8-531247CA906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230065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5DFC-8C6F-4487-94C8-531247CA906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13399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40173302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5DFC-8C6F-4487-94C8-531247CA906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16E804-6A0E-409E-BD5B-A50A4D26BCD2}" type="slidenum">
              <a:rPr lang="en-US" smtClean="0"/>
              <a:t>‹#›</a:t>
            </a:fld>
            <a:endParaRPr lang="en-US"/>
          </a:p>
        </p:txBody>
      </p:sp>
    </p:spTree>
    <p:extLst>
      <p:ext uri="{BB962C8B-B14F-4D97-AF65-F5344CB8AC3E}">
        <p14:creationId xmlns:p14="http://schemas.microsoft.com/office/powerpoint/2010/main" val="315834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E605DFC-8C6F-4487-94C8-531247CA9063}" type="datetimeFigureOut">
              <a:rPr lang="en-US" smtClean="0"/>
              <a:t>1/18/2018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16E804-6A0E-409E-BD5B-A50A4D26BCD2}" type="slidenum">
              <a:rPr lang="en-US" smtClean="0"/>
              <a:t>‹#›</a:t>
            </a:fld>
            <a:endParaRPr lang="en-US"/>
          </a:p>
        </p:txBody>
      </p:sp>
    </p:spTree>
    <p:extLst>
      <p:ext uri="{BB962C8B-B14F-4D97-AF65-F5344CB8AC3E}">
        <p14:creationId xmlns:p14="http://schemas.microsoft.com/office/powerpoint/2010/main" val="234975142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66" y="256476"/>
            <a:ext cx="9177454" cy="5107261"/>
          </a:xfrm>
          <a:prstGeom prst="rect">
            <a:avLst/>
          </a:prstGeom>
        </p:spPr>
      </p:pic>
    </p:spTree>
    <p:extLst>
      <p:ext uri="{BB962C8B-B14F-4D97-AF65-F5344CB8AC3E}">
        <p14:creationId xmlns:p14="http://schemas.microsoft.com/office/powerpoint/2010/main" val="1194597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classification</a:t>
            </a:r>
            <a:endParaRPr lang="en-US" dirty="0"/>
          </a:p>
        </p:txBody>
      </p:sp>
      <p:sp>
        <p:nvSpPr>
          <p:cNvPr id="3" name="Content Placeholder 2"/>
          <p:cNvSpPr>
            <a:spLocks noGrp="1"/>
          </p:cNvSpPr>
          <p:nvPr>
            <p:ph idx="1"/>
          </p:nvPr>
        </p:nvSpPr>
        <p:spPr/>
        <p:txBody>
          <a:bodyPr>
            <a:normAutofit fontScale="92500"/>
          </a:bodyPr>
          <a:lstStyle/>
          <a:p>
            <a:pPr fontAlgn="base"/>
            <a:r>
              <a:rPr lang="en-US" dirty="0" smtClean="0"/>
              <a:t>Risk </a:t>
            </a:r>
            <a:r>
              <a:rPr lang="en-US" dirty="0"/>
              <a:t>categorization can be used to design preventive and monitoring strategies </a:t>
            </a:r>
            <a:endParaRPr lang="en-US" dirty="0" smtClean="0"/>
          </a:p>
          <a:p>
            <a:pPr fontAlgn="base"/>
            <a:r>
              <a:rPr lang="en-US" dirty="0" smtClean="0"/>
              <a:t>One </a:t>
            </a:r>
            <a:r>
              <a:rPr lang="en-US" dirty="0"/>
              <a:t>system, developed by the International Working Group on the Diabetic Foot, stratifies patients as follows </a:t>
            </a:r>
            <a:r>
              <a:rPr lang="en-US" dirty="0" smtClean="0"/>
              <a:t>:</a:t>
            </a:r>
            <a:endParaRPr lang="en-US" dirty="0"/>
          </a:p>
          <a:p>
            <a:pPr fontAlgn="base"/>
            <a:r>
              <a:rPr lang="en-US" dirty="0" smtClean="0"/>
              <a:t>●Group </a:t>
            </a:r>
            <a:r>
              <a:rPr lang="en-US" dirty="0"/>
              <a:t>0 – No evidence of neuropathy</a:t>
            </a:r>
          </a:p>
          <a:p>
            <a:pPr fontAlgn="base"/>
            <a:r>
              <a:rPr lang="en-US" dirty="0"/>
              <a:t>●Group 1 – Neuropathy present but no evidence of foot deformity or peripheral vascular disease</a:t>
            </a:r>
          </a:p>
          <a:p>
            <a:pPr fontAlgn="base"/>
            <a:r>
              <a:rPr lang="en-US" dirty="0"/>
              <a:t>●Group 2 – Neuropathy with evidence of deformity or peripheral vascular disease</a:t>
            </a:r>
          </a:p>
          <a:p>
            <a:pPr fontAlgn="base"/>
            <a:r>
              <a:rPr lang="en-US" dirty="0"/>
              <a:t>●Group 3 – History of foot ulceration or lower extremity amputation</a:t>
            </a:r>
          </a:p>
          <a:p>
            <a:pPr marL="0" indent="0">
              <a:buNone/>
            </a:pPr>
            <a:r>
              <a:rPr lang="pt-BR" sz="1500" dirty="0" smtClean="0">
                <a:solidFill>
                  <a:srgbClr val="FF0000"/>
                </a:solidFill>
              </a:rPr>
              <a:t>         Diabetes </a:t>
            </a:r>
            <a:r>
              <a:rPr lang="pt-BR" sz="1500" dirty="0">
                <a:solidFill>
                  <a:srgbClr val="FF0000"/>
                </a:solidFill>
              </a:rPr>
              <a:t>Metab Res Rev 2000; 16 Suppl </a:t>
            </a:r>
            <a:r>
              <a:rPr lang="pt-BR" sz="1500" dirty="0" smtClean="0">
                <a:solidFill>
                  <a:srgbClr val="FF0000"/>
                </a:solidFill>
              </a:rPr>
              <a:t>1:S84</a:t>
            </a:r>
            <a:endParaRPr lang="en-US" sz="1500" dirty="0">
              <a:solidFill>
                <a:srgbClr val="FF0000"/>
              </a:solidFill>
            </a:endParaRPr>
          </a:p>
        </p:txBody>
      </p:sp>
    </p:spTree>
    <p:extLst>
      <p:ext uri="{BB962C8B-B14F-4D97-AF65-F5344CB8AC3E}">
        <p14:creationId xmlns:p14="http://schemas.microsoft.com/office/powerpoint/2010/main" val="150119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classification based on the comprehensive foot examination</a:t>
            </a:r>
            <a:endParaRPr lang="en-US" dirty="0"/>
          </a:p>
        </p:txBody>
      </p:sp>
      <p:pic>
        <p:nvPicPr>
          <p:cNvPr id="4" name="Content Placeholder 3"/>
          <p:cNvPicPr>
            <a:picLocks noGrp="1" noChangeAspect="1"/>
          </p:cNvPicPr>
          <p:nvPr>
            <p:ph idx="1"/>
          </p:nvPr>
        </p:nvPicPr>
        <p:blipFill>
          <a:blip r:embed="rId2"/>
          <a:stretch>
            <a:fillRect/>
          </a:stretch>
        </p:blipFill>
        <p:spPr>
          <a:xfrm>
            <a:off x="1155700" y="3399074"/>
            <a:ext cx="8824913" cy="1825152"/>
          </a:xfrm>
          <a:prstGeom prst="rect">
            <a:avLst/>
          </a:prstGeom>
        </p:spPr>
      </p:pic>
    </p:spTree>
    <p:extLst>
      <p:ext uri="{BB962C8B-B14F-4D97-AF65-F5344CB8AC3E}">
        <p14:creationId xmlns:p14="http://schemas.microsoft.com/office/powerpoint/2010/main" val="2197381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diabetic foot</a:t>
            </a:r>
            <a:endParaRPr lang="en-US" b="1" dirty="0"/>
          </a:p>
        </p:txBody>
      </p:sp>
      <p:sp>
        <p:nvSpPr>
          <p:cNvPr id="3" name="Content Placeholder 2"/>
          <p:cNvSpPr>
            <a:spLocks noGrp="1"/>
          </p:cNvSpPr>
          <p:nvPr>
            <p:ph idx="1"/>
          </p:nvPr>
        </p:nvSpPr>
        <p:spPr/>
        <p:txBody>
          <a:bodyPr/>
          <a:lstStyle/>
          <a:p>
            <a:r>
              <a:rPr lang="en-US" dirty="0" smtClean="0"/>
              <a:t>History</a:t>
            </a:r>
          </a:p>
          <a:p>
            <a:r>
              <a:rPr lang="en-US" dirty="0" smtClean="0"/>
              <a:t>Physical Examination</a:t>
            </a:r>
          </a:p>
          <a:p>
            <a:endParaRPr lang="en-US" dirty="0" smtClean="0"/>
          </a:p>
          <a:p>
            <a:endParaRPr lang="en-US" dirty="0"/>
          </a:p>
        </p:txBody>
      </p:sp>
    </p:spTree>
    <p:extLst>
      <p:ext uri="{BB962C8B-B14F-4D97-AF65-F5344CB8AC3E}">
        <p14:creationId xmlns:p14="http://schemas.microsoft.com/office/powerpoint/2010/main" val="340159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a:t>
            </a:r>
            <a:endParaRPr lang="en-US" b="1" dirty="0"/>
          </a:p>
        </p:txBody>
      </p:sp>
      <p:sp>
        <p:nvSpPr>
          <p:cNvPr id="3" name="Content Placeholder 2"/>
          <p:cNvSpPr>
            <a:spLocks noGrp="1"/>
          </p:cNvSpPr>
          <p:nvPr>
            <p:ph idx="1"/>
          </p:nvPr>
        </p:nvSpPr>
        <p:spPr/>
        <p:txBody>
          <a:bodyPr>
            <a:normAutofit fontScale="70000" lnSpcReduction="20000"/>
          </a:bodyPr>
          <a:lstStyle/>
          <a:p>
            <a:r>
              <a:rPr lang="en-US" dirty="0"/>
              <a:t>Historical facts to ascertain include duration of diabetes, glycemic control, presence of micro- or </a:t>
            </a:r>
            <a:r>
              <a:rPr lang="en-US" dirty="0" err="1"/>
              <a:t>macrovascular</a:t>
            </a:r>
            <a:r>
              <a:rPr lang="en-US" dirty="0"/>
              <a:t> disease, history of prior foot ulcers, lower limb bypasses or amputation, presence of claudication, and history of cigarette </a:t>
            </a:r>
            <a:r>
              <a:rPr lang="en-US" dirty="0" smtClean="0"/>
              <a:t>smoking</a:t>
            </a:r>
          </a:p>
          <a:p>
            <a:pPr fontAlgn="base"/>
            <a:r>
              <a:rPr lang="en-US" dirty="0"/>
              <a:t>The patient should be questioned about leg discomfort. If present, further questions should be asked that allow a quantitative assessment of </a:t>
            </a:r>
            <a:r>
              <a:rPr lang="en-US" dirty="0" smtClean="0"/>
              <a:t>symptoms:</a:t>
            </a:r>
            <a:endParaRPr lang="en-US" dirty="0"/>
          </a:p>
          <a:p>
            <a:pPr marL="0" indent="0" fontAlgn="base">
              <a:buNone/>
            </a:pPr>
            <a:r>
              <a:rPr lang="en-US" dirty="0"/>
              <a:t>●What is the sensation felt? – Burning, numbness, or tingling (2 points); fatigue, cramping, or aching (1 point). Maximum is 2 points.</a:t>
            </a:r>
          </a:p>
          <a:p>
            <a:pPr marL="0" indent="0" fontAlgn="base">
              <a:buNone/>
            </a:pPr>
            <a:r>
              <a:rPr lang="en-US" dirty="0"/>
              <a:t>●What is the location of symptoms? – Feet (2 points); calves (1 point); elsewhere (no points). Maximum is 2 points.</a:t>
            </a:r>
          </a:p>
          <a:p>
            <a:pPr marL="0" indent="0" fontAlgn="base">
              <a:buNone/>
            </a:pPr>
            <a:r>
              <a:rPr lang="en-US" dirty="0"/>
              <a:t>●Have the symptoms ever awoken you at night? – Yes (1 point).</a:t>
            </a:r>
          </a:p>
          <a:p>
            <a:pPr marL="0" indent="0" fontAlgn="base">
              <a:buNone/>
            </a:pPr>
            <a:r>
              <a:rPr lang="en-US" dirty="0"/>
              <a:t>●What is the timing of symptoms? – Worse at night (2 points); present day and night (1 point); present only during the day (no points). Maximum is 2 points.</a:t>
            </a:r>
          </a:p>
          <a:p>
            <a:pPr marL="0" indent="0" fontAlgn="base">
              <a:buNone/>
            </a:pPr>
            <a:r>
              <a:rPr lang="en-US" dirty="0"/>
              <a:t>●How are symptoms relieved? – Walking around (2 points); standing (1 point); sitting or lying or no relief (no points). Maximum is 2 points</a:t>
            </a:r>
            <a:r>
              <a:rPr lang="en-US" dirty="0" smtClean="0"/>
              <a:t>.</a:t>
            </a:r>
          </a:p>
          <a:p>
            <a:pPr marL="0" indent="0" fontAlgn="base">
              <a:buNone/>
            </a:pPr>
            <a:r>
              <a:rPr lang="en-US" sz="1700" dirty="0" err="1">
                <a:solidFill>
                  <a:srgbClr val="FF0000"/>
                </a:solidFill>
              </a:rPr>
              <a:t>Diabetologia</a:t>
            </a:r>
            <a:r>
              <a:rPr lang="en-US" sz="1700" dirty="0">
                <a:solidFill>
                  <a:srgbClr val="FF0000"/>
                </a:solidFill>
              </a:rPr>
              <a:t> 1993; 36:150</a:t>
            </a:r>
          </a:p>
          <a:p>
            <a:endParaRPr lang="en-US" dirty="0"/>
          </a:p>
        </p:txBody>
      </p:sp>
    </p:spTree>
    <p:extLst>
      <p:ext uri="{BB962C8B-B14F-4D97-AF65-F5344CB8AC3E}">
        <p14:creationId xmlns:p14="http://schemas.microsoft.com/office/powerpoint/2010/main" val="1996343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signs of neuropathy</a:t>
            </a:r>
            <a:endParaRPr lang="en-US"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r>
              <a:rPr lang="en-US" dirty="0"/>
              <a:t>Neuropathy is present in over 80 percent of patients with foot ulcers; it promotes ulcer formation by decreasing pain sensation and perception of pressure by causing muscle imbalance that can lead to anatomic deformities, and by impairing the microcirculation and the integrity of the </a:t>
            </a:r>
            <a:r>
              <a:rPr lang="en-US" dirty="0" smtClean="0"/>
              <a:t>skin</a:t>
            </a:r>
          </a:p>
          <a:p>
            <a:endParaRPr lang="en-US"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7013217" y="3179763"/>
            <a:ext cx="3215403" cy="2840037"/>
          </a:xfrm>
          <a:prstGeom prst="rect">
            <a:avLst/>
          </a:prstGeom>
        </p:spPr>
      </p:pic>
    </p:spTree>
    <p:extLst>
      <p:ext uri="{BB962C8B-B14F-4D97-AF65-F5344CB8AC3E}">
        <p14:creationId xmlns:p14="http://schemas.microsoft.com/office/powerpoint/2010/main" val="2728744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Screening tests for peripheral neuropathy</a:t>
            </a:r>
            <a:endParaRPr lang="en-US" dirty="0"/>
          </a:p>
        </p:txBody>
      </p:sp>
      <p:sp>
        <p:nvSpPr>
          <p:cNvPr id="8" name="Content Placeholder 7"/>
          <p:cNvSpPr>
            <a:spLocks noGrp="1"/>
          </p:cNvSpPr>
          <p:nvPr>
            <p:ph idx="1"/>
          </p:nvPr>
        </p:nvSpPr>
        <p:spPr/>
        <p:txBody>
          <a:bodyPr>
            <a:normAutofit/>
          </a:bodyPr>
          <a:lstStyle/>
          <a:p>
            <a:pPr fontAlgn="base"/>
            <a:r>
              <a:rPr lang="en-US" dirty="0"/>
              <a:t> peripheral neuropathy is most frequently assessed by determination of:</a:t>
            </a:r>
          </a:p>
          <a:p>
            <a:pPr fontAlgn="base"/>
            <a:r>
              <a:rPr lang="en-US" dirty="0"/>
              <a:t>●Vibration sensation</a:t>
            </a:r>
          </a:p>
          <a:p>
            <a:pPr fontAlgn="base"/>
            <a:r>
              <a:rPr lang="en-US" dirty="0"/>
              <a:t>●Pressure sensation (monofilament)</a:t>
            </a:r>
          </a:p>
          <a:p>
            <a:pPr fontAlgn="base"/>
            <a:r>
              <a:rPr lang="en-US" dirty="0"/>
              <a:t>●Superficial pain (pinprick) or temperature sensation</a:t>
            </a:r>
          </a:p>
          <a:p>
            <a:pPr fontAlgn="base"/>
            <a:r>
              <a:rPr lang="en-US" dirty="0"/>
              <a:t>The tests are designed to identify LOPS, an important risk factor for ulcer formation. </a:t>
            </a:r>
          </a:p>
        </p:txBody>
      </p:sp>
    </p:spTree>
    <p:extLst>
      <p:ext uri="{BB962C8B-B14F-4D97-AF65-F5344CB8AC3E}">
        <p14:creationId xmlns:p14="http://schemas.microsoft.com/office/powerpoint/2010/main" val="35914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b="1" dirty="0"/>
              <a:t>monofilament examination</a:t>
            </a:r>
          </a:p>
        </p:txBody>
      </p:sp>
      <p:sp>
        <p:nvSpPr>
          <p:cNvPr id="2" name="Text Placeholder 1"/>
          <p:cNvSpPr>
            <a:spLocks noGrp="1"/>
          </p:cNvSpPr>
          <p:nvPr>
            <p:ph type="body" idx="1"/>
          </p:nvPr>
        </p:nvSpPr>
        <p:spPr/>
        <p:txBody>
          <a:bodyPr/>
          <a:lstStyle/>
          <a:p>
            <a:endParaRPr lang="en-US"/>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5308" y="3089451"/>
            <a:ext cx="2567399" cy="2840037"/>
          </a:xfrm>
        </p:spPr>
      </p:pic>
      <p:sp>
        <p:nvSpPr>
          <p:cNvPr id="3" name="Text Placeholder 2"/>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8771309" y="3089452"/>
            <a:ext cx="2262562" cy="2840037"/>
          </a:xfrm>
        </p:spPr>
      </p:pic>
      <p:sp>
        <p:nvSpPr>
          <p:cNvPr id="11" name="Rectangle 10"/>
          <p:cNvSpPr/>
          <p:nvPr/>
        </p:nvSpPr>
        <p:spPr>
          <a:xfrm>
            <a:off x="745067" y="2603499"/>
            <a:ext cx="4820355" cy="2585323"/>
          </a:xfrm>
          <a:prstGeom prst="rect">
            <a:avLst/>
          </a:prstGeom>
        </p:spPr>
        <p:txBody>
          <a:bodyPr wrap="square">
            <a:spAutoFit/>
          </a:bodyPr>
          <a:lstStyle/>
          <a:p>
            <a:r>
              <a:rPr lang="en-US" b="0" i="0" dirty="0" smtClean="0">
                <a:solidFill>
                  <a:srgbClr val="000000"/>
                </a:solidFill>
                <a:effectLst/>
                <a:latin typeface="Verdana" panose="020B0604030504040204" pitchFamily="34" charset="0"/>
              </a:rPr>
              <a:t>failure to detect pressure from monofilament at any of 12 places on the foot was the single most practical measurement of risk assessment</a:t>
            </a:r>
          </a:p>
          <a:p>
            <a:endParaRPr lang="en-US" dirty="0">
              <a:solidFill>
                <a:srgbClr val="000000"/>
              </a:solidFill>
              <a:latin typeface="Verdana" panose="020B0604030504040204" pitchFamily="34" charset="0"/>
            </a:endParaRPr>
          </a:p>
          <a:p>
            <a:endParaRPr lang="en-US" dirty="0" smtClean="0">
              <a:solidFill>
                <a:srgbClr val="000000"/>
              </a:solidFill>
              <a:latin typeface="Verdana" panose="020B0604030504040204" pitchFamily="34" charset="0"/>
            </a:endParaRPr>
          </a:p>
          <a:p>
            <a:r>
              <a:rPr lang="en-US" dirty="0">
                <a:solidFill>
                  <a:srgbClr val="FF0000"/>
                </a:solidFill>
              </a:rPr>
              <a:t>Diabetes Care 1995; 18:216</a:t>
            </a:r>
            <a:endParaRPr lang="en-US" dirty="0">
              <a:solidFill>
                <a:srgbClr val="FF0000"/>
              </a:solidFill>
              <a:latin typeface="Verdana" panose="020B0604030504040204" pitchFamily="34" charset="0"/>
            </a:endParaRPr>
          </a:p>
          <a:p>
            <a:endParaRPr lang="en-US" dirty="0" smtClean="0">
              <a:solidFill>
                <a:srgbClr val="000000"/>
              </a:solidFill>
              <a:latin typeface="Verdana" panose="020B0604030504040204" pitchFamily="34" charset="0"/>
            </a:endParaRPr>
          </a:p>
          <a:p>
            <a:endParaRPr lang="en-US" dirty="0"/>
          </a:p>
        </p:txBody>
      </p:sp>
    </p:spTree>
    <p:extLst>
      <p:ext uri="{BB962C8B-B14F-4D97-AF65-F5344CB8AC3E}">
        <p14:creationId xmlns:p14="http://schemas.microsoft.com/office/powerpoint/2010/main" val="24944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Vibration sensation</a:t>
            </a:r>
            <a:endParaRPr lang="en-US" dirty="0"/>
          </a:p>
        </p:txBody>
      </p:sp>
      <p:sp>
        <p:nvSpPr>
          <p:cNvPr id="10" name="Text Placeholder 9"/>
          <p:cNvSpPr>
            <a:spLocks noGrp="1"/>
          </p:cNvSpPr>
          <p:nvPr>
            <p:ph type="body" idx="1"/>
          </p:nvPr>
        </p:nvSpPr>
        <p:spPr/>
        <p:txBody>
          <a:bodyPr/>
          <a:lstStyle/>
          <a:p>
            <a:endParaRPr lang="en-US"/>
          </a:p>
        </p:txBody>
      </p:sp>
      <p:sp>
        <p:nvSpPr>
          <p:cNvPr id="11" name="Content Placeholder 10"/>
          <p:cNvSpPr>
            <a:spLocks noGrp="1"/>
          </p:cNvSpPr>
          <p:nvPr>
            <p:ph sz="half" idx="2"/>
          </p:nvPr>
        </p:nvSpPr>
        <p:spPr/>
        <p:txBody>
          <a:bodyPr/>
          <a:lstStyle/>
          <a:p>
            <a:r>
              <a:rPr lang="en-US" dirty="0"/>
              <a:t>The test should be conducted twice on each great toe. The sensitivity and specificity of vibration testing for peripheral neuropathy have been estimated to be 53 and 99 percent, </a:t>
            </a:r>
            <a:r>
              <a:rPr lang="en-US" dirty="0" smtClean="0"/>
              <a:t>respectively</a:t>
            </a:r>
          </a:p>
          <a:p>
            <a:r>
              <a:rPr lang="en-US" sz="1400" dirty="0">
                <a:solidFill>
                  <a:srgbClr val="FF0000"/>
                </a:solidFill>
              </a:rPr>
              <a:t>Diabetes Care 2001; 24:250.</a:t>
            </a:r>
          </a:p>
        </p:txBody>
      </p:sp>
      <p:sp>
        <p:nvSpPr>
          <p:cNvPr id="12" name="Text Placeholder 11"/>
          <p:cNvSpPr>
            <a:spLocks noGrp="1"/>
          </p:cNvSpPr>
          <p:nvPr>
            <p:ph type="body" sz="quarter" idx="3"/>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711" y="3012900"/>
            <a:ext cx="4357689" cy="3063345"/>
          </a:xfrm>
          <a:prstGeom prst="rect">
            <a:avLst/>
          </a:prstGeom>
        </p:spPr>
      </p:pic>
      <p:sp>
        <p:nvSpPr>
          <p:cNvPr id="3" name="Content Placeholder 2"/>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907805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Physical signs of peripheral artery disease</a:t>
            </a:r>
            <a:endParaRPr lang="en-US" dirty="0"/>
          </a:p>
        </p:txBody>
      </p:sp>
      <p:sp>
        <p:nvSpPr>
          <p:cNvPr id="10" name="Content Placeholder 9"/>
          <p:cNvSpPr>
            <a:spLocks noGrp="1"/>
          </p:cNvSpPr>
          <p:nvPr>
            <p:ph idx="1"/>
          </p:nvPr>
        </p:nvSpPr>
        <p:spPr/>
        <p:txBody>
          <a:bodyPr>
            <a:normAutofit fontScale="92500"/>
          </a:bodyPr>
          <a:lstStyle/>
          <a:p>
            <a:r>
              <a:rPr lang="en-US" dirty="0" smtClean="0"/>
              <a:t>Signs </a:t>
            </a:r>
            <a:r>
              <a:rPr lang="en-US" dirty="0"/>
              <a:t>of peripheral artery </a:t>
            </a:r>
            <a:r>
              <a:rPr lang="en-US" dirty="0" smtClean="0"/>
              <a:t>disease</a:t>
            </a:r>
            <a:r>
              <a:rPr lang="fa-IR" dirty="0" smtClean="0"/>
              <a:t> </a:t>
            </a:r>
            <a:r>
              <a:rPr lang="en-US" dirty="0" smtClean="0"/>
              <a:t>including:</a:t>
            </a:r>
            <a:r>
              <a:rPr lang="en-US" dirty="0"/>
              <a:t> diminished foot pulses, decrease in skin temperature, thin skin, lack of skin hair, and bluish skin </a:t>
            </a:r>
            <a:r>
              <a:rPr lang="en-US" dirty="0" smtClean="0"/>
              <a:t>color</a:t>
            </a:r>
          </a:p>
          <a:p>
            <a:r>
              <a:rPr lang="en-US" dirty="0" smtClean="0"/>
              <a:t>Qualitative </a:t>
            </a:r>
            <a:r>
              <a:rPr lang="en-US" dirty="0"/>
              <a:t>signs are less sensitive and not specific enough to guide further management to be helpful in an individual patient</a:t>
            </a:r>
            <a:r>
              <a:rPr lang="en-US" dirty="0" smtClean="0"/>
              <a:t>.</a:t>
            </a:r>
          </a:p>
          <a:p>
            <a:r>
              <a:rPr lang="en-US" dirty="0" smtClean="0"/>
              <a:t> </a:t>
            </a:r>
            <a:r>
              <a:rPr lang="en-US" dirty="0"/>
              <a:t>More useful quantitative clinical tests include measurement of venous filling time, Doppler examination of lower limb pulses, and leg blood pressure measurements </a:t>
            </a:r>
            <a:r>
              <a:rPr lang="en-US" dirty="0" smtClean="0"/>
              <a:t>(ABI) </a:t>
            </a:r>
            <a:endParaRPr lang="fa-IR" dirty="0" smtClean="0"/>
          </a:p>
          <a:p>
            <a:r>
              <a:rPr lang="en-US" dirty="0" smtClean="0"/>
              <a:t>The </a:t>
            </a:r>
            <a:r>
              <a:rPr lang="en-US" dirty="0"/>
              <a:t>absence of foot pulses, presence of femoral bruits, prolongation of venous filling, and reduction in ABI should prompt referral for more detailed </a:t>
            </a:r>
            <a:r>
              <a:rPr lang="en-US" dirty="0" smtClean="0"/>
              <a:t>evaluation</a:t>
            </a:r>
          </a:p>
          <a:p>
            <a:pPr marL="0" indent="0">
              <a:buNone/>
            </a:pPr>
            <a:r>
              <a:rPr lang="en-US" dirty="0"/>
              <a:t> </a:t>
            </a:r>
            <a:r>
              <a:rPr lang="en-US" sz="1500" dirty="0">
                <a:solidFill>
                  <a:srgbClr val="FF0000"/>
                </a:solidFill>
              </a:rPr>
              <a:t>Philadelphia </a:t>
            </a:r>
            <a:r>
              <a:rPr lang="en-US" sz="1500" dirty="0" smtClean="0">
                <a:solidFill>
                  <a:srgbClr val="FF0000"/>
                </a:solidFill>
              </a:rPr>
              <a:t>1984p17./</a:t>
            </a:r>
            <a:r>
              <a:rPr lang="en-US" sz="1500" dirty="0">
                <a:solidFill>
                  <a:srgbClr val="FF0000"/>
                </a:solidFill>
              </a:rPr>
              <a:t> Philadelphia 1991. p.33</a:t>
            </a:r>
            <a:r>
              <a:rPr lang="en-US" dirty="0"/>
              <a:t>.</a:t>
            </a:r>
          </a:p>
        </p:txBody>
      </p:sp>
    </p:spTree>
    <p:extLst>
      <p:ext uri="{BB962C8B-B14F-4D97-AF65-F5344CB8AC3E}">
        <p14:creationId xmlns:p14="http://schemas.microsoft.com/office/powerpoint/2010/main" val="102801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Preventive foot care</a:t>
            </a:r>
            <a:endParaRPr lang="en-US" dirty="0"/>
          </a:p>
        </p:txBody>
      </p:sp>
      <p:sp>
        <p:nvSpPr>
          <p:cNvPr id="3" name="Content Placeholder 2"/>
          <p:cNvSpPr>
            <a:spLocks noGrp="1"/>
          </p:cNvSpPr>
          <p:nvPr>
            <p:ph idx="1"/>
          </p:nvPr>
        </p:nvSpPr>
        <p:spPr/>
        <p:txBody>
          <a:bodyPr>
            <a:normAutofit/>
          </a:bodyPr>
          <a:lstStyle/>
          <a:p>
            <a:pPr fontAlgn="base"/>
            <a:r>
              <a:rPr lang="en-US" dirty="0"/>
              <a:t>Avoid smoking, walking barefoot, the use of heating pads or hot water bottles, and stepping into a bath without checking the temperature.</a:t>
            </a:r>
          </a:p>
          <a:p>
            <a:pPr fontAlgn="base"/>
            <a:r>
              <a:rPr lang="en-US" dirty="0"/>
              <a:t>●The toenails should be trimmed to the shape of the toe and filed to remove sharp edges.</a:t>
            </a:r>
          </a:p>
          <a:p>
            <a:pPr fontAlgn="base"/>
            <a:r>
              <a:rPr lang="en-US" dirty="0"/>
              <a:t>●The feet should be inspected daily, looking between and underneath the toes and at pressure areas for skin breaks, blisters, swelling, or redness. The patient may need to use a mirror or, if vision is impaired, have someone else perform the examination.</a:t>
            </a:r>
          </a:p>
          <a:p>
            <a:pPr fontAlgn="base"/>
            <a:endParaRPr lang="en-US" dirty="0"/>
          </a:p>
        </p:txBody>
      </p:sp>
    </p:spTree>
    <p:extLst>
      <p:ext uri="{BB962C8B-B14F-4D97-AF65-F5344CB8AC3E}">
        <p14:creationId xmlns:p14="http://schemas.microsoft.com/office/powerpoint/2010/main" val="18858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 </a:t>
            </a:r>
            <a:r>
              <a:rPr lang="en-US" b="1" dirty="0" smtClean="0"/>
              <a:t>Diabetic </a:t>
            </a:r>
            <a:r>
              <a:rPr lang="en-US" b="1" dirty="0"/>
              <a:t>foot</a:t>
            </a:r>
            <a:endParaRPr lang="en-US" dirty="0"/>
          </a:p>
        </p:txBody>
      </p:sp>
      <p:sp>
        <p:nvSpPr>
          <p:cNvPr id="4" name="Subtitle 2"/>
          <p:cNvSpPr>
            <a:spLocks noGrp="1"/>
          </p:cNvSpPr>
          <p:nvPr>
            <p:ph type="subTitle" idx="1"/>
          </p:nvPr>
        </p:nvSpPr>
        <p:spPr/>
        <p:txBody>
          <a:bodyPr>
            <a:normAutofit/>
          </a:bodyPr>
          <a:lstStyle/>
          <a:p>
            <a:r>
              <a:rPr lang="en-US" dirty="0" err="1" smtClean="0"/>
              <a:t>ms</a:t>
            </a:r>
            <a:r>
              <a:rPr lang="en-US" dirty="0" smtClean="0"/>
              <a:t> </a:t>
            </a:r>
            <a:r>
              <a:rPr lang="en-US" dirty="0" err="1" smtClean="0"/>
              <a:t>hosseini</a:t>
            </a:r>
            <a:r>
              <a:rPr lang="en-US" dirty="0" smtClean="0"/>
              <a:t>, Clinical Research Development center, </a:t>
            </a:r>
            <a:r>
              <a:rPr lang="en-US" dirty="0" err="1" smtClean="0"/>
              <a:t>Baqyatallah</a:t>
            </a:r>
            <a:r>
              <a:rPr lang="en-US" dirty="0" smtClean="0"/>
              <a:t> University of Medical Sciences</a:t>
            </a:r>
            <a:endParaRPr lang="en-US" dirty="0"/>
          </a:p>
        </p:txBody>
      </p:sp>
    </p:spTree>
    <p:extLst>
      <p:ext uri="{BB962C8B-B14F-4D97-AF65-F5344CB8AC3E}">
        <p14:creationId xmlns:p14="http://schemas.microsoft.com/office/powerpoint/2010/main" val="393152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Preventive foot care</a:t>
            </a:r>
            <a:endParaRPr lang="en-US" dirty="0"/>
          </a:p>
        </p:txBody>
      </p:sp>
      <p:sp>
        <p:nvSpPr>
          <p:cNvPr id="3" name="Content Placeholder 2"/>
          <p:cNvSpPr>
            <a:spLocks noGrp="1"/>
          </p:cNvSpPr>
          <p:nvPr>
            <p:ph idx="1"/>
          </p:nvPr>
        </p:nvSpPr>
        <p:spPr/>
        <p:txBody>
          <a:bodyPr>
            <a:normAutofit/>
          </a:bodyPr>
          <a:lstStyle/>
          <a:p>
            <a:pPr fontAlgn="base"/>
            <a:r>
              <a:rPr lang="en-US" dirty="0" smtClean="0"/>
              <a:t>●The patient's shoes should fit properly and not be too tight, and the socks should be cotton, loose fitting, and changed every day. Patients who have misshapen feet or have had a previous foot ulcer may benefit from the use of special customized shoes. </a:t>
            </a:r>
            <a:endParaRPr lang="fa-IR" dirty="0" smtClean="0"/>
          </a:p>
          <a:p>
            <a:pPr fontAlgn="base"/>
            <a:r>
              <a:rPr lang="en-US" dirty="0" smtClean="0"/>
              <a:t>●The feet should be washed daily in lukewarm water. Mild soap should be used and the feet should be dried by gentle patting. A moisturizing cream or lotion should then be applied</a:t>
            </a:r>
            <a:endParaRPr lang="en-US" dirty="0"/>
          </a:p>
        </p:txBody>
      </p:sp>
    </p:spTree>
    <p:extLst>
      <p:ext uri="{BB962C8B-B14F-4D97-AF65-F5344CB8AC3E}">
        <p14:creationId xmlns:p14="http://schemas.microsoft.com/office/powerpoint/2010/main" val="308135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 Recommendation</a:t>
            </a:r>
            <a:endParaRPr lang="en-US" b="1" dirty="0"/>
          </a:p>
        </p:txBody>
      </p:sp>
      <p:sp>
        <p:nvSpPr>
          <p:cNvPr id="3" name="Content Placeholder 2"/>
          <p:cNvSpPr>
            <a:spLocks noGrp="1"/>
          </p:cNvSpPr>
          <p:nvPr>
            <p:ph idx="1"/>
          </p:nvPr>
        </p:nvSpPr>
        <p:spPr/>
        <p:txBody>
          <a:bodyPr>
            <a:normAutofit/>
          </a:bodyPr>
          <a:lstStyle/>
          <a:p>
            <a:r>
              <a:rPr lang="en-US" dirty="0"/>
              <a:t>Perform a comprehensive foot </a:t>
            </a:r>
            <a:r>
              <a:rPr lang="en-US" dirty="0" smtClean="0"/>
              <a:t>evaluation at least annually to identify</a:t>
            </a:r>
            <a:r>
              <a:rPr lang="fa-IR" dirty="0" smtClean="0"/>
              <a:t> </a:t>
            </a:r>
            <a:r>
              <a:rPr lang="en-US" dirty="0" smtClean="0"/>
              <a:t> </a:t>
            </a:r>
            <a:r>
              <a:rPr lang="en-US" dirty="0"/>
              <a:t>risk factors for ulcers and amputations</a:t>
            </a:r>
            <a:endParaRPr lang="en-US" dirty="0" smtClean="0"/>
          </a:p>
          <a:p>
            <a:pPr>
              <a:buFont typeface="Wingdings" panose="05000000000000000000" pitchFamily="2" charset="2"/>
              <a:buChar char="Ø"/>
            </a:pPr>
            <a:r>
              <a:rPr lang="en-US" dirty="0" smtClean="0"/>
              <a:t>All </a:t>
            </a:r>
            <a:r>
              <a:rPr lang="en-US" dirty="0"/>
              <a:t>patients with diabetes </a:t>
            </a:r>
            <a:r>
              <a:rPr lang="en-US" dirty="0" smtClean="0"/>
              <a:t>should</a:t>
            </a:r>
            <a:r>
              <a:rPr lang="fa-IR" dirty="0" smtClean="0"/>
              <a:t> </a:t>
            </a:r>
            <a:r>
              <a:rPr lang="en-US" dirty="0" smtClean="0"/>
              <a:t>have </a:t>
            </a:r>
            <a:r>
              <a:rPr lang="en-US" dirty="0"/>
              <a:t>their feet inspected at </a:t>
            </a:r>
            <a:r>
              <a:rPr lang="en-US" dirty="0" smtClean="0"/>
              <a:t>every</a:t>
            </a:r>
            <a:r>
              <a:rPr lang="fa-IR" dirty="0" smtClean="0"/>
              <a:t> </a:t>
            </a:r>
            <a:r>
              <a:rPr lang="en-US" dirty="0" smtClean="0"/>
              <a:t>visit</a:t>
            </a:r>
            <a:r>
              <a:rPr lang="en-US" dirty="0"/>
              <a:t>. </a:t>
            </a:r>
          </a:p>
          <a:p>
            <a:r>
              <a:rPr lang="en-US" dirty="0" smtClean="0"/>
              <a:t>Obtain </a:t>
            </a:r>
            <a:r>
              <a:rPr lang="en-US" dirty="0"/>
              <a:t>a prior history of ulceration, amputation, Charcot foot</a:t>
            </a:r>
            <a:r>
              <a:rPr lang="en-US" dirty="0" smtClean="0"/>
              <a:t>,</a:t>
            </a:r>
            <a:r>
              <a:rPr lang="en-US" dirty="0"/>
              <a:t> angioplasty or vascular </a:t>
            </a:r>
            <a:r>
              <a:rPr lang="en-US" dirty="0" smtClean="0"/>
              <a:t>surgery,</a:t>
            </a:r>
            <a:r>
              <a:rPr lang="en-US" dirty="0"/>
              <a:t> cigarette smoking, retinopathy</a:t>
            </a:r>
            <a:r>
              <a:rPr lang="en-US" dirty="0" smtClean="0"/>
              <a:t>,</a:t>
            </a:r>
            <a:r>
              <a:rPr lang="en-US" dirty="0"/>
              <a:t> and renal disease and assess </a:t>
            </a:r>
            <a:r>
              <a:rPr lang="en-US" dirty="0" smtClean="0"/>
              <a:t>current symptoms </a:t>
            </a:r>
            <a:r>
              <a:rPr lang="en-US" dirty="0"/>
              <a:t>of </a:t>
            </a:r>
            <a:r>
              <a:rPr lang="en-US" dirty="0" smtClean="0"/>
              <a:t>neuropathy</a:t>
            </a:r>
            <a:r>
              <a:rPr lang="en-US" dirty="0"/>
              <a:t>(pain, burning, numbness) and</a:t>
            </a:r>
          </a:p>
          <a:p>
            <a:pPr marL="0" indent="0">
              <a:buNone/>
            </a:pPr>
            <a:r>
              <a:rPr lang="en-US" dirty="0" smtClean="0"/>
              <a:t>      vascular </a:t>
            </a:r>
            <a:r>
              <a:rPr lang="en-US" dirty="0"/>
              <a:t>disease (leg fatigue</a:t>
            </a:r>
            <a:r>
              <a:rPr lang="en-US" dirty="0" smtClean="0"/>
              <a:t>,</a:t>
            </a:r>
            <a:r>
              <a:rPr lang="en-US" dirty="0"/>
              <a:t> claudication).</a:t>
            </a:r>
          </a:p>
          <a:p>
            <a:endParaRPr lang="en-US" dirty="0"/>
          </a:p>
          <a:p>
            <a:r>
              <a:rPr lang="en-US" sz="1400" dirty="0" smtClean="0">
                <a:solidFill>
                  <a:srgbClr val="FF0000"/>
                </a:solidFill>
              </a:rPr>
              <a:t>ADA 2018</a:t>
            </a:r>
            <a:endParaRPr lang="en-US" dirty="0"/>
          </a:p>
          <a:p>
            <a:endParaRPr lang="en-US" dirty="0"/>
          </a:p>
        </p:txBody>
      </p:sp>
    </p:spTree>
    <p:extLst>
      <p:ext uri="{BB962C8B-B14F-4D97-AF65-F5344CB8AC3E}">
        <p14:creationId xmlns:p14="http://schemas.microsoft.com/office/powerpoint/2010/main" val="832294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Guideline Recommendation</a:t>
            </a:r>
          </a:p>
        </p:txBody>
      </p:sp>
      <p:sp>
        <p:nvSpPr>
          <p:cNvPr id="3" name="Content Placeholder 2"/>
          <p:cNvSpPr>
            <a:spLocks noGrp="1"/>
          </p:cNvSpPr>
          <p:nvPr>
            <p:ph idx="1"/>
          </p:nvPr>
        </p:nvSpPr>
        <p:spPr>
          <a:xfrm>
            <a:off x="1154954" y="2592212"/>
            <a:ext cx="9130459" cy="3910188"/>
          </a:xfrm>
        </p:spPr>
        <p:txBody>
          <a:bodyPr>
            <a:normAutofit fontScale="92500" lnSpcReduction="20000"/>
          </a:bodyPr>
          <a:lstStyle/>
          <a:p>
            <a:r>
              <a:rPr lang="en-US" dirty="0"/>
              <a:t>The examination should include </a:t>
            </a:r>
            <a:r>
              <a:rPr lang="en-US" dirty="0" smtClean="0"/>
              <a:t>inspection of </a:t>
            </a:r>
            <a:r>
              <a:rPr lang="en-US" dirty="0"/>
              <a:t>the skin, assessment </a:t>
            </a:r>
            <a:r>
              <a:rPr lang="en-US" dirty="0" smtClean="0"/>
              <a:t>of foot </a:t>
            </a:r>
            <a:r>
              <a:rPr lang="en-US" dirty="0"/>
              <a:t>deformities, neurological </a:t>
            </a:r>
            <a:r>
              <a:rPr lang="en-US" dirty="0" smtClean="0"/>
              <a:t>assessment</a:t>
            </a:r>
            <a:r>
              <a:rPr lang="en-US" dirty="0"/>
              <a:t>(10-g monofilament </a:t>
            </a:r>
            <a:r>
              <a:rPr lang="en-US" dirty="0" smtClean="0"/>
              <a:t>testing with </a:t>
            </a:r>
            <a:r>
              <a:rPr lang="en-US" dirty="0"/>
              <a:t>at least one other </a:t>
            </a:r>
            <a:r>
              <a:rPr lang="en-US" dirty="0" smtClean="0"/>
              <a:t>assessment: pinprick</a:t>
            </a:r>
            <a:r>
              <a:rPr lang="en-US" dirty="0"/>
              <a:t>, temperature, </a:t>
            </a:r>
            <a:r>
              <a:rPr lang="en-US" dirty="0" smtClean="0"/>
              <a:t>vibration), </a:t>
            </a:r>
            <a:r>
              <a:rPr lang="en-US" dirty="0"/>
              <a:t>and vascular </a:t>
            </a:r>
            <a:r>
              <a:rPr lang="en-US" dirty="0" smtClean="0"/>
              <a:t>assessment including </a:t>
            </a:r>
            <a:r>
              <a:rPr lang="en-US" dirty="0"/>
              <a:t>pulses in the </a:t>
            </a:r>
            <a:r>
              <a:rPr lang="en-US" dirty="0" smtClean="0"/>
              <a:t>legs and </a:t>
            </a:r>
            <a:r>
              <a:rPr lang="en-US" dirty="0"/>
              <a:t>feet. </a:t>
            </a:r>
          </a:p>
          <a:p>
            <a:endParaRPr lang="en-US" dirty="0"/>
          </a:p>
          <a:p>
            <a:r>
              <a:rPr lang="en-US" dirty="0" smtClean="0"/>
              <a:t>Patients </a:t>
            </a:r>
            <a:r>
              <a:rPr lang="en-US" dirty="0"/>
              <a:t>with symptoms of </a:t>
            </a:r>
            <a:r>
              <a:rPr lang="en-US" dirty="0" smtClean="0"/>
              <a:t>claudication or </a:t>
            </a:r>
            <a:r>
              <a:rPr lang="en-US" dirty="0"/>
              <a:t>decreased or absent </a:t>
            </a:r>
            <a:r>
              <a:rPr lang="en-US" dirty="0" smtClean="0"/>
              <a:t>pedal pulses </a:t>
            </a:r>
            <a:endParaRPr lang="en-US" dirty="0"/>
          </a:p>
          <a:p>
            <a:pPr marL="0" indent="0">
              <a:buNone/>
            </a:pPr>
            <a:r>
              <a:rPr lang="en-US" dirty="0" smtClean="0"/>
              <a:t>      should be referred for ankle brachial index and for further vascular assessment as          appropriate</a:t>
            </a:r>
          </a:p>
          <a:p>
            <a:pPr marL="0" indent="0">
              <a:buNone/>
            </a:pPr>
            <a:endParaRPr lang="en-US" dirty="0" smtClean="0"/>
          </a:p>
          <a:p>
            <a:r>
              <a:rPr lang="en-US" dirty="0"/>
              <a:t>The use of specialized </a:t>
            </a:r>
            <a:r>
              <a:rPr lang="en-US" dirty="0" smtClean="0"/>
              <a:t>therapeutic footwear </a:t>
            </a:r>
            <a:r>
              <a:rPr lang="en-US" dirty="0"/>
              <a:t>is recommended for </a:t>
            </a:r>
            <a:r>
              <a:rPr lang="en-US" dirty="0" smtClean="0"/>
              <a:t>high risk patients </a:t>
            </a:r>
            <a:r>
              <a:rPr lang="en-US" dirty="0"/>
              <a:t>with diabetes </a:t>
            </a:r>
            <a:r>
              <a:rPr lang="en-US" dirty="0" smtClean="0"/>
              <a:t>including those </a:t>
            </a:r>
            <a:r>
              <a:rPr lang="en-US" dirty="0"/>
              <a:t>with severe neuropathy</a:t>
            </a:r>
            <a:r>
              <a:rPr lang="en-US" dirty="0" smtClean="0"/>
              <a:t>,</a:t>
            </a:r>
            <a:r>
              <a:rPr lang="en-US" dirty="0"/>
              <a:t> foot deformities, or history of amputation</a:t>
            </a:r>
          </a:p>
          <a:p>
            <a:endParaRPr lang="en-US" dirty="0"/>
          </a:p>
          <a:p>
            <a:pPr marL="0" indent="0">
              <a:buNone/>
            </a:pPr>
            <a:r>
              <a:rPr lang="en-US" sz="1400" dirty="0" smtClean="0">
                <a:solidFill>
                  <a:srgbClr val="FF0000"/>
                </a:solidFill>
              </a:rPr>
              <a:t>ADA 2018</a:t>
            </a:r>
            <a:endParaRPr lang="en-US" dirty="0"/>
          </a:p>
        </p:txBody>
      </p:sp>
    </p:spTree>
    <p:extLst>
      <p:ext uri="{BB962C8B-B14F-4D97-AF65-F5344CB8AC3E}">
        <p14:creationId xmlns:p14="http://schemas.microsoft.com/office/powerpoint/2010/main" val="1825039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Guideline Recommendation</a:t>
            </a:r>
          </a:p>
        </p:txBody>
      </p:sp>
      <p:sp>
        <p:nvSpPr>
          <p:cNvPr id="3" name="Content Placeholder 2"/>
          <p:cNvSpPr>
            <a:spLocks noGrp="1"/>
          </p:cNvSpPr>
          <p:nvPr>
            <p:ph idx="1"/>
          </p:nvPr>
        </p:nvSpPr>
        <p:spPr/>
        <p:txBody>
          <a:bodyPr>
            <a:normAutofit fontScale="25000" lnSpcReduction="20000"/>
          </a:bodyPr>
          <a:lstStyle/>
          <a:p>
            <a:r>
              <a:rPr lang="en-US" sz="7200" dirty="0"/>
              <a:t>A multidisciplinary approach is </a:t>
            </a:r>
            <a:r>
              <a:rPr lang="en-US" sz="7200" dirty="0" smtClean="0"/>
              <a:t>recommended for </a:t>
            </a:r>
            <a:r>
              <a:rPr lang="en-US" sz="7200" dirty="0"/>
              <a:t>individuals with foot</a:t>
            </a:r>
          </a:p>
          <a:p>
            <a:pPr marL="0" indent="0" algn="ctr">
              <a:buNone/>
            </a:pPr>
            <a:r>
              <a:rPr lang="en-US" sz="7200" dirty="0" smtClean="0"/>
              <a:t> ulcers </a:t>
            </a:r>
            <a:r>
              <a:rPr lang="en-US" sz="7200" dirty="0"/>
              <a:t>and high-risk feet (e.g., </a:t>
            </a:r>
            <a:r>
              <a:rPr lang="en-US" sz="7200" dirty="0" smtClean="0"/>
              <a:t>dialysis patients </a:t>
            </a:r>
            <a:r>
              <a:rPr lang="en-US" sz="7200" dirty="0"/>
              <a:t>and those with Charcot </a:t>
            </a:r>
            <a:r>
              <a:rPr lang="en-US" sz="7200" dirty="0" smtClean="0"/>
              <a:t>     foot,</a:t>
            </a:r>
            <a:r>
              <a:rPr lang="en-US" sz="7200" dirty="0"/>
              <a:t> prior ulcers, or </a:t>
            </a:r>
            <a:r>
              <a:rPr lang="en-US" sz="7200" dirty="0" smtClean="0"/>
              <a:t> amputation</a:t>
            </a:r>
            <a:r>
              <a:rPr lang="en-US" sz="7200" dirty="0"/>
              <a:t>).</a:t>
            </a:r>
          </a:p>
          <a:p>
            <a:endParaRPr lang="en-US" sz="7200" dirty="0"/>
          </a:p>
          <a:p>
            <a:endParaRPr lang="en-US" sz="7200" dirty="0"/>
          </a:p>
          <a:p>
            <a:r>
              <a:rPr lang="en-US" sz="7200" dirty="0" smtClean="0"/>
              <a:t>Refer patients who smoke or who </a:t>
            </a:r>
            <a:r>
              <a:rPr lang="en-US" sz="7200" dirty="0"/>
              <a:t>have histories of prior </a:t>
            </a:r>
            <a:r>
              <a:rPr lang="en-US" sz="7200" dirty="0" smtClean="0"/>
              <a:t>lower extremity complications,</a:t>
            </a:r>
            <a:r>
              <a:rPr lang="en-US" sz="7200" dirty="0"/>
              <a:t> loss of protective sensation, structural abnormalities, or peripheral arterial disease to foot care specialists for ongoing preventive care and lifelong surveillance.</a:t>
            </a:r>
          </a:p>
          <a:p>
            <a:endParaRPr lang="en-US" sz="7200" dirty="0" smtClean="0"/>
          </a:p>
          <a:p>
            <a:r>
              <a:rPr lang="en-US" sz="5600" dirty="0">
                <a:solidFill>
                  <a:srgbClr val="FF0000"/>
                </a:solidFill>
              </a:rPr>
              <a:t> ADA 2018</a:t>
            </a:r>
            <a:endParaRPr lang="en-US" sz="5600" dirty="0"/>
          </a:p>
          <a:p>
            <a:endParaRPr lang="en-US" sz="2400" dirty="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800881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903110"/>
            <a:ext cx="11853333" cy="6084711"/>
          </a:xfrm>
        </p:spPr>
      </p:pic>
    </p:spTree>
    <p:extLst>
      <p:ext uri="{BB962C8B-B14F-4D97-AF65-F5344CB8AC3E}">
        <p14:creationId xmlns:p14="http://schemas.microsoft.com/office/powerpoint/2010/main" val="138283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Introduction</a:t>
            </a:r>
          </a:p>
          <a:p>
            <a:r>
              <a:rPr lang="en-US" b="1" dirty="0" smtClean="0"/>
              <a:t>Pathway </a:t>
            </a:r>
            <a:r>
              <a:rPr lang="en-US" b="1" dirty="0"/>
              <a:t>to </a:t>
            </a:r>
            <a:r>
              <a:rPr lang="en-US" b="1" dirty="0" smtClean="0"/>
              <a:t>Ulceration</a:t>
            </a:r>
          </a:p>
          <a:p>
            <a:r>
              <a:rPr lang="en-US" b="1" dirty="0"/>
              <a:t>Risk </a:t>
            </a:r>
            <a:r>
              <a:rPr lang="en-US" b="1" dirty="0" smtClean="0"/>
              <a:t>classification</a:t>
            </a:r>
            <a:endParaRPr lang="fa-IR" b="1" dirty="0" smtClean="0"/>
          </a:p>
          <a:p>
            <a:r>
              <a:rPr lang="en-US" b="1" dirty="0"/>
              <a:t>Evaluation of diabetic </a:t>
            </a:r>
            <a:r>
              <a:rPr lang="en-US" b="1" dirty="0" smtClean="0"/>
              <a:t>foot</a:t>
            </a:r>
            <a:endParaRPr lang="fa-IR" b="1" dirty="0" smtClean="0"/>
          </a:p>
          <a:p>
            <a:r>
              <a:rPr lang="en-US" b="1" dirty="0"/>
              <a:t>Guideline </a:t>
            </a:r>
            <a:r>
              <a:rPr lang="en-US" b="1" dirty="0" smtClean="0"/>
              <a:t>Recommendations</a:t>
            </a:r>
            <a:endParaRPr lang="en-US" b="1" dirty="0"/>
          </a:p>
        </p:txBody>
      </p:sp>
    </p:spTree>
    <p:extLst>
      <p:ext uri="{BB962C8B-B14F-4D97-AF65-F5344CB8AC3E}">
        <p14:creationId xmlns:p14="http://schemas.microsoft.com/office/powerpoint/2010/main" val="29870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Foot problems are an important cause of morbidity in patients with diabetes mellitus.</a:t>
            </a:r>
          </a:p>
          <a:p>
            <a:pPr>
              <a:buFont typeface="Wingdings" panose="05000000000000000000" pitchFamily="2" charset="2"/>
              <a:buChar char="§"/>
            </a:pPr>
            <a:r>
              <a:rPr lang="en-US" dirty="0" smtClean="0"/>
              <a:t> The lifetime risk of a foot ulcer for diabetic patients may be as high as 25 percent</a:t>
            </a:r>
          </a:p>
          <a:p>
            <a:pPr>
              <a:buFont typeface="Wingdings" panose="05000000000000000000" pitchFamily="2" charset="2"/>
              <a:buChar char="§"/>
            </a:pPr>
            <a:r>
              <a:rPr lang="en-US" dirty="0"/>
              <a:t>Approximately 5% to 10% of diabetic patients </a:t>
            </a:r>
            <a:r>
              <a:rPr lang="en-US" dirty="0" smtClean="0"/>
              <a:t>have had past or present foot ulceration, and 1% have undergone amputation</a:t>
            </a:r>
          </a:p>
          <a:p>
            <a:pPr>
              <a:buFont typeface="Wingdings" panose="05000000000000000000" pitchFamily="2" charset="2"/>
              <a:buChar char="§"/>
            </a:pPr>
            <a:r>
              <a:rPr lang="en-US" dirty="0"/>
              <a:t>Diabetes is the most common </a:t>
            </a:r>
            <a:r>
              <a:rPr lang="en-US" dirty="0" smtClean="0"/>
              <a:t>cause of </a:t>
            </a:r>
            <a:r>
              <a:rPr lang="en-US" dirty="0" err="1"/>
              <a:t>nontraumatic</a:t>
            </a:r>
            <a:r>
              <a:rPr lang="en-US" dirty="0"/>
              <a:t> lower limb amputation in the United States</a:t>
            </a:r>
          </a:p>
          <a:p>
            <a:pPr>
              <a:buFont typeface="Wingdings" panose="05000000000000000000" pitchFamily="2" charset="2"/>
              <a:buChar char="§"/>
            </a:pPr>
            <a:endParaRPr lang="en-US" dirty="0" smtClean="0"/>
          </a:p>
          <a:p>
            <a:pPr marL="0" indent="0">
              <a:buNone/>
            </a:pPr>
            <a:r>
              <a:rPr lang="en-US" sz="1400" dirty="0" smtClean="0">
                <a:solidFill>
                  <a:srgbClr val="FF0000"/>
                </a:solidFill>
              </a:rPr>
              <a:t>      Diabetes </a:t>
            </a:r>
            <a:r>
              <a:rPr lang="en-US" sz="1400" dirty="0">
                <a:solidFill>
                  <a:srgbClr val="FF0000"/>
                </a:solidFill>
              </a:rPr>
              <a:t>Care 2008; </a:t>
            </a:r>
            <a:r>
              <a:rPr lang="en-US" sz="1400" dirty="0" smtClean="0">
                <a:solidFill>
                  <a:srgbClr val="FF0000"/>
                </a:solidFill>
              </a:rPr>
              <a:t>31:1679/</a:t>
            </a:r>
            <a:r>
              <a:rPr lang="en-US" sz="1400" dirty="0">
                <a:solidFill>
                  <a:srgbClr val="FF0000"/>
                </a:solidFill>
              </a:rPr>
              <a:t>Mosby; 2008</a:t>
            </a:r>
            <a:endParaRPr lang="en-US" sz="1400" dirty="0" smtClean="0">
              <a:solidFill>
                <a:srgbClr val="FF0000"/>
              </a:solidFill>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25554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Pathway to Ulceration</a:t>
            </a:r>
            <a:endParaRPr lang="en-US" dirty="0"/>
          </a:p>
        </p:txBody>
      </p:sp>
      <p:sp>
        <p:nvSpPr>
          <p:cNvPr id="3" name="Content Placeholder 2"/>
          <p:cNvSpPr>
            <a:spLocks noGrp="1"/>
          </p:cNvSpPr>
          <p:nvPr>
            <p:ph idx="1"/>
          </p:nvPr>
        </p:nvSpPr>
        <p:spPr/>
        <p:txBody>
          <a:bodyPr/>
          <a:lstStyle/>
          <a:p>
            <a:pPr marL="0" indent="0">
              <a:buNone/>
            </a:pPr>
            <a:r>
              <a:rPr lang="en-US" dirty="0"/>
              <a:t>Foot ulceration results from the interaction of a number </a:t>
            </a:r>
            <a:r>
              <a:rPr lang="en-US" dirty="0" smtClean="0"/>
              <a:t>of component causes, none of which alone is sufficient to cause </a:t>
            </a:r>
            <a:r>
              <a:rPr lang="en-US" dirty="0"/>
              <a:t>ulceration </a:t>
            </a:r>
            <a:r>
              <a:rPr lang="en-US" dirty="0" smtClean="0"/>
              <a:t>but, </a:t>
            </a:r>
            <a:r>
              <a:rPr lang="en-US" dirty="0"/>
              <a:t>when combined, complete </a:t>
            </a:r>
            <a:r>
              <a:rPr lang="en-US" dirty="0" smtClean="0"/>
              <a:t>the causal pathway to skin breakdown</a:t>
            </a:r>
          </a:p>
          <a:p>
            <a:r>
              <a:rPr lang="en-US" b="1" dirty="0"/>
              <a:t>Diabetic </a:t>
            </a:r>
            <a:r>
              <a:rPr lang="en-US" b="1" dirty="0" smtClean="0"/>
              <a:t>Neuropathy</a:t>
            </a:r>
          </a:p>
          <a:p>
            <a:r>
              <a:rPr lang="en-US" b="1" dirty="0"/>
              <a:t>Peripheral Vascular </a:t>
            </a:r>
            <a:r>
              <a:rPr lang="en-US" b="1" dirty="0" smtClean="0"/>
              <a:t>Disease</a:t>
            </a:r>
          </a:p>
          <a:p>
            <a:r>
              <a:rPr lang="en-US" b="1" dirty="0"/>
              <a:t>Past Foot Ulceration or Foot </a:t>
            </a:r>
            <a:r>
              <a:rPr lang="en-US" b="1" dirty="0" smtClean="0"/>
              <a:t>Surgery</a:t>
            </a:r>
          </a:p>
          <a:p>
            <a:r>
              <a:rPr lang="en-US" b="1" dirty="0"/>
              <a:t>Other Diabetic Complications</a:t>
            </a:r>
            <a:endParaRPr lang="en-US" dirty="0" smtClean="0"/>
          </a:p>
          <a:p>
            <a:endParaRPr lang="en-US" dirty="0"/>
          </a:p>
          <a:p>
            <a:endParaRPr lang="en-US" dirty="0"/>
          </a:p>
        </p:txBody>
      </p:sp>
    </p:spTree>
    <p:extLst>
      <p:ext uri="{BB962C8B-B14F-4D97-AF65-F5344CB8AC3E}">
        <p14:creationId xmlns:p14="http://schemas.microsoft.com/office/powerpoint/2010/main" val="393765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Diabetic Neuropathy</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a:t>All three components of neuropathy—sensory, motor, </a:t>
            </a:r>
            <a:r>
              <a:rPr lang="en-US" dirty="0" smtClean="0"/>
              <a:t>and autonomic—can </a:t>
            </a:r>
            <a:r>
              <a:rPr lang="en-US" dirty="0"/>
              <a:t>contribute to ulceration in the </a:t>
            </a:r>
            <a:r>
              <a:rPr lang="en-US" dirty="0" smtClean="0"/>
              <a:t>foot</a:t>
            </a:r>
          </a:p>
          <a:p>
            <a:r>
              <a:rPr lang="en-US" dirty="0" smtClean="0"/>
              <a:t>Chronic </a:t>
            </a:r>
            <a:r>
              <a:rPr lang="en-US" dirty="0"/>
              <a:t>sensorimotor neuropathy is common, affecting </a:t>
            </a:r>
            <a:r>
              <a:rPr lang="en-US" dirty="0" smtClean="0"/>
              <a:t>at least </a:t>
            </a:r>
            <a:r>
              <a:rPr lang="en-US" dirty="0"/>
              <a:t>one third of older patients in Western countries.</a:t>
            </a:r>
          </a:p>
          <a:p>
            <a:r>
              <a:rPr lang="en-US" dirty="0" smtClean="0"/>
              <a:t>Its onset </a:t>
            </a:r>
            <a:r>
              <a:rPr lang="en-US" dirty="0"/>
              <a:t>is gradual and insidious, and symptoms may be </a:t>
            </a:r>
            <a:r>
              <a:rPr lang="en-US" dirty="0" smtClean="0"/>
              <a:t>so minimal </a:t>
            </a:r>
            <a:r>
              <a:rPr lang="en-US" dirty="0"/>
              <a:t>that they go unnoticed</a:t>
            </a:r>
          </a:p>
          <a:p>
            <a:r>
              <a:rPr lang="en-US" dirty="0" smtClean="0"/>
              <a:t>Although uncomfortable,</a:t>
            </a:r>
            <a:r>
              <a:rPr lang="en-US" dirty="0"/>
              <a:t> painful, and </a:t>
            </a:r>
            <a:r>
              <a:rPr lang="en-US" dirty="0" err="1"/>
              <a:t>paresthetic</a:t>
            </a:r>
            <a:r>
              <a:rPr lang="en-US" dirty="0"/>
              <a:t> symptoms predominate in </a:t>
            </a:r>
            <a:r>
              <a:rPr lang="en-US" dirty="0" smtClean="0"/>
              <a:t>many patients</a:t>
            </a:r>
            <a:r>
              <a:rPr lang="en-US" dirty="0"/>
              <a:t>, some never experience symptoms</a:t>
            </a:r>
          </a:p>
          <a:p>
            <a:endParaRPr lang="en-US" dirty="0"/>
          </a:p>
          <a:p>
            <a:endParaRPr lang="en-US" dirty="0"/>
          </a:p>
          <a:p>
            <a:pPr marL="0" indent="0">
              <a:buNone/>
            </a:pPr>
            <a:r>
              <a:rPr lang="en-US" sz="1500" i="1" dirty="0" smtClean="0">
                <a:solidFill>
                  <a:srgbClr val="FF0000"/>
                </a:solidFill>
              </a:rPr>
              <a:t>     </a:t>
            </a:r>
            <a:r>
              <a:rPr lang="en-US" sz="1500" i="1" dirty="0" err="1" smtClean="0">
                <a:solidFill>
                  <a:srgbClr val="FF0000"/>
                </a:solidFill>
              </a:rPr>
              <a:t>Diabet</a:t>
            </a:r>
            <a:r>
              <a:rPr lang="en-US" sz="1500" i="1" dirty="0" smtClean="0">
                <a:solidFill>
                  <a:srgbClr val="FF0000"/>
                </a:solidFill>
              </a:rPr>
              <a:t> </a:t>
            </a:r>
            <a:r>
              <a:rPr lang="en-US" sz="1500" i="1" dirty="0">
                <a:solidFill>
                  <a:srgbClr val="FF0000"/>
                </a:solidFill>
              </a:rPr>
              <a:t>Med</a:t>
            </a:r>
            <a:r>
              <a:rPr lang="en-US" sz="1500" dirty="0">
                <a:solidFill>
                  <a:srgbClr val="FF0000"/>
                </a:solidFill>
              </a:rPr>
              <a:t>. </a:t>
            </a:r>
            <a:r>
              <a:rPr lang="en-US" sz="1500" dirty="0" smtClean="0">
                <a:solidFill>
                  <a:srgbClr val="FF0000"/>
                </a:solidFill>
              </a:rPr>
              <a:t>2002;20:277-384.</a:t>
            </a:r>
          </a:p>
          <a:p>
            <a:endParaRPr lang="en-US" sz="1500" dirty="0">
              <a:solidFill>
                <a:srgbClr val="FF0000"/>
              </a:solidFill>
            </a:endParaRPr>
          </a:p>
        </p:txBody>
      </p:sp>
    </p:spTree>
    <p:extLst>
      <p:ext uri="{BB962C8B-B14F-4D97-AF65-F5344CB8AC3E}">
        <p14:creationId xmlns:p14="http://schemas.microsoft.com/office/powerpoint/2010/main" val="250301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Peripheral Vascular Disease</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a:t>Peripheral vascular disease in isolation rarely causes ulceration.</a:t>
            </a:r>
          </a:p>
          <a:p>
            <a:r>
              <a:rPr lang="en-US" dirty="0"/>
              <a:t>However, the common combination of </a:t>
            </a:r>
            <a:r>
              <a:rPr lang="en-US" dirty="0" smtClean="0"/>
              <a:t>vascular disease </a:t>
            </a:r>
            <a:r>
              <a:rPr lang="en-US" dirty="0"/>
              <a:t>with minor trauma can lead to ulceration</a:t>
            </a:r>
          </a:p>
          <a:p>
            <a:r>
              <a:rPr lang="en-US" dirty="0" smtClean="0"/>
              <a:t>Minor injury </a:t>
            </a:r>
            <a:r>
              <a:rPr lang="en-US" dirty="0"/>
              <a:t>and subsequent infection increase the demand </a:t>
            </a:r>
            <a:r>
              <a:rPr lang="en-US" dirty="0" smtClean="0"/>
              <a:t>for blood </a:t>
            </a:r>
            <a:r>
              <a:rPr lang="en-US" dirty="0"/>
              <a:t>supply beyond the circulatory capacity, and </a:t>
            </a:r>
            <a:r>
              <a:rPr lang="en-US" dirty="0" smtClean="0"/>
              <a:t>ischemic ulceration </a:t>
            </a:r>
            <a:r>
              <a:rPr lang="en-US" dirty="0"/>
              <a:t>and risk of amputation develop</a:t>
            </a:r>
            <a:r>
              <a:rPr lang="en-US" dirty="0" smtClean="0"/>
              <a:t>.</a:t>
            </a:r>
          </a:p>
          <a:p>
            <a:endParaRPr lang="en-US" dirty="0"/>
          </a:p>
          <a:p>
            <a:pPr marL="0" indent="0">
              <a:buNone/>
            </a:pPr>
            <a:r>
              <a:rPr lang="en-US" i="1" dirty="0" smtClean="0"/>
              <a:t>    </a:t>
            </a:r>
            <a:r>
              <a:rPr lang="en-US" sz="1400" i="1" dirty="0" err="1" smtClean="0">
                <a:solidFill>
                  <a:srgbClr val="FF0000"/>
                </a:solidFill>
              </a:rPr>
              <a:t>Diabet</a:t>
            </a:r>
            <a:r>
              <a:rPr lang="en-US" sz="1400" i="1" dirty="0" smtClean="0">
                <a:solidFill>
                  <a:srgbClr val="FF0000"/>
                </a:solidFill>
              </a:rPr>
              <a:t> </a:t>
            </a:r>
            <a:r>
              <a:rPr lang="en-US" sz="1400" i="1" dirty="0">
                <a:solidFill>
                  <a:srgbClr val="FF0000"/>
                </a:solidFill>
              </a:rPr>
              <a:t>Med</a:t>
            </a:r>
            <a:r>
              <a:rPr lang="en-US" sz="1400" dirty="0">
                <a:solidFill>
                  <a:srgbClr val="FF0000"/>
                </a:solidFill>
              </a:rPr>
              <a:t>. 2010;27:4-14</a:t>
            </a:r>
            <a:r>
              <a:rPr lang="en-US" sz="1400" dirty="0" smtClean="0">
                <a:solidFill>
                  <a:srgbClr val="FF0000"/>
                </a:solidFill>
              </a:rPr>
              <a:t>./</a:t>
            </a:r>
            <a:r>
              <a:rPr lang="en-US" sz="1400" i="1" dirty="0">
                <a:solidFill>
                  <a:srgbClr val="FF0000"/>
                </a:solidFill>
              </a:rPr>
              <a:t>Med </a:t>
            </a:r>
            <a:r>
              <a:rPr lang="en-US" sz="1400" i="1" dirty="0" err="1">
                <a:solidFill>
                  <a:srgbClr val="FF0000"/>
                </a:solidFill>
              </a:rPr>
              <a:t>Clin</a:t>
            </a:r>
            <a:r>
              <a:rPr lang="en-US" sz="1400" i="1" dirty="0">
                <a:solidFill>
                  <a:srgbClr val="FF0000"/>
                </a:solidFill>
              </a:rPr>
              <a:t> North Am</a:t>
            </a:r>
            <a:r>
              <a:rPr lang="en-US" sz="1400" dirty="0">
                <a:solidFill>
                  <a:srgbClr val="FF0000"/>
                </a:solidFill>
              </a:rPr>
              <a:t>. 2013;97:821-834.</a:t>
            </a:r>
          </a:p>
          <a:p>
            <a:endParaRPr lang="en-US" sz="1400" dirty="0">
              <a:solidFill>
                <a:srgbClr val="FF0000"/>
              </a:solidFill>
            </a:endParaRPr>
          </a:p>
        </p:txBody>
      </p:sp>
    </p:spTree>
    <p:extLst>
      <p:ext uri="{BB962C8B-B14F-4D97-AF65-F5344CB8AC3E}">
        <p14:creationId xmlns:p14="http://schemas.microsoft.com/office/powerpoint/2010/main" val="187052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Past Foot Ulceration or Foot Surgery</a:t>
            </a:r>
            <a:br>
              <a:rPr lang="en-US" b="1" dirty="0" smtClean="0"/>
            </a:br>
            <a:endParaRPr lang="en-US" dirty="0"/>
          </a:p>
        </p:txBody>
      </p:sp>
      <p:sp>
        <p:nvSpPr>
          <p:cNvPr id="3" name="Content Placeholder 2"/>
          <p:cNvSpPr>
            <a:spLocks noGrp="1"/>
          </p:cNvSpPr>
          <p:nvPr>
            <p:ph idx="1"/>
          </p:nvPr>
        </p:nvSpPr>
        <p:spPr/>
        <p:txBody>
          <a:bodyPr/>
          <a:lstStyle/>
          <a:p>
            <a:r>
              <a:rPr lang="en-US" dirty="0"/>
              <a:t>Foot ulceration is most common in patients with a </a:t>
            </a:r>
            <a:r>
              <a:rPr lang="en-US" dirty="0" smtClean="0"/>
              <a:t>history of </a:t>
            </a:r>
            <a:r>
              <a:rPr lang="en-US" dirty="0"/>
              <a:t>similar problems</a:t>
            </a:r>
          </a:p>
          <a:p>
            <a:r>
              <a:rPr lang="en-US" dirty="0" smtClean="0"/>
              <a:t>Even </a:t>
            </a:r>
            <a:r>
              <a:rPr lang="en-US" dirty="0"/>
              <a:t>in experienced diabetic </a:t>
            </a:r>
            <a:r>
              <a:rPr lang="en-US" dirty="0" smtClean="0"/>
              <a:t>foot clinics</a:t>
            </a:r>
            <a:r>
              <a:rPr lang="en-US" dirty="0"/>
              <a:t>, more than 50% of patients with new foot </a:t>
            </a:r>
            <a:r>
              <a:rPr lang="en-US" dirty="0" smtClean="0"/>
              <a:t>ulcers give </a:t>
            </a:r>
            <a:r>
              <a:rPr lang="en-US" dirty="0"/>
              <a:t>a past ulcer history.</a:t>
            </a:r>
          </a:p>
          <a:p>
            <a:endParaRPr lang="en-US" dirty="0"/>
          </a:p>
          <a:p>
            <a:endParaRPr lang="en-US" dirty="0"/>
          </a:p>
        </p:txBody>
      </p:sp>
    </p:spTree>
    <p:extLst>
      <p:ext uri="{BB962C8B-B14F-4D97-AF65-F5344CB8AC3E}">
        <p14:creationId xmlns:p14="http://schemas.microsoft.com/office/powerpoint/2010/main" val="366851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Diabetic Complications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Patients with retinopathy and renal dysfunction are </a:t>
            </a:r>
            <a:r>
              <a:rPr lang="en-US" dirty="0" smtClean="0"/>
              <a:t>at increased </a:t>
            </a:r>
            <a:r>
              <a:rPr lang="en-US" dirty="0"/>
              <a:t>risk for foot ulceration</a:t>
            </a:r>
          </a:p>
          <a:p>
            <a:r>
              <a:rPr lang="en-US" dirty="0" smtClean="0"/>
              <a:t>Among </a:t>
            </a:r>
            <a:r>
              <a:rPr lang="en-US" dirty="0"/>
              <a:t>the </a:t>
            </a:r>
            <a:r>
              <a:rPr lang="en-US" dirty="0" smtClean="0"/>
              <a:t>diabetic patients </a:t>
            </a:r>
            <a:r>
              <a:rPr lang="en-US" dirty="0"/>
              <a:t>at highest risk for ulceration are those </a:t>
            </a:r>
            <a:r>
              <a:rPr lang="en-US" dirty="0" smtClean="0"/>
              <a:t>on dialysis</a:t>
            </a:r>
            <a:endParaRPr lang="en-US" dirty="0"/>
          </a:p>
          <a:p>
            <a:endParaRPr lang="en-US" dirty="0"/>
          </a:p>
          <a:p>
            <a:pPr marL="0" indent="0">
              <a:buNone/>
            </a:pPr>
            <a:r>
              <a:rPr lang="en-US" sz="1400" i="1" dirty="0" smtClean="0">
                <a:solidFill>
                  <a:srgbClr val="FF0000"/>
                </a:solidFill>
              </a:rPr>
              <a:t>      Diabetes </a:t>
            </a:r>
            <a:r>
              <a:rPr lang="en-US" sz="1400" i="1" dirty="0">
                <a:solidFill>
                  <a:srgbClr val="FF0000"/>
                </a:solidFill>
              </a:rPr>
              <a:t>Care</a:t>
            </a:r>
            <a:r>
              <a:rPr lang="en-US" sz="1400" dirty="0">
                <a:solidFill>
                  <a:srgbClr val="FF0000"/>
                </a:solidFill>
              </a:rPr>
              <a:t>. 2010;33:878-880</a:t>
            </a:r>
          </a:p>
        </p:txBody>
      </p:sp>
    </p:spTree>
    <p:extLst>
      <p:ext uri="{BB962C8B-B14F-4D97-AF65-F5344CB8AC3E}">
        <p14:creationId xmlns:p14="http://schemas.microsoft.com/office/powerpoint/2010/main" val="762530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355</TotalTime>
  <Words>1274</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Verdana</vt:lpstr>
      <vt:lpstr>Wingdings</vt:lpstr>
      <vt:lpstr>Wingdings 3</vt:lpstr>
      <vt:lpstr>Ion Boardroom</vt:lpstr>
      <vt:lpstr>PowerPoint Presentation</vt:lpstr>
      <vt:lpstr> Diabetic foot</vt:lpstr>
      <vt:lpstr>Agenda</vt:lpstr>
      <vt:lpstr>Introduction</vt:lpstr>
      <vt:lpstr>Pathway to Ulceration</vt:lpstr>
      <vt:lpstr>Diabetic Neuropathy </vt:lpstr>
      <vt:lpstr>Peripheral Vascular Disease </vt:lpstr>
      <vt:lpstr>Past Foot Ulceration or Foot Surgery </vt:lpstr>
      <vt:lpstr>Other Diabetic Complications </vt:lpstr>
      <vt:lpstr>Risk classification</vt:lpstr>
      <vt:lpstr>Risk classification based on the comprehensive foot examination</vt:lpstr>
      <vt:lpstr>Evaluation of diabetic foot</vt:lpstr>
      <vt:lpstr>History</vt:lpstr>
      <vt:lpstr>Physical signs of neuropathy</vt:lpstr>
      <vt:lpstr>Screening tests for peripheral neuropathy</vt:lpstr>
      <vt:lpstr> monofilament examination</vt:lpstr>
      <vt:lpstr>Vibration sensation</vt:lpstr>
      <vt:lpstr>Physical signs of peripheral artery disease</vt:lpstr>
      <vt:lpstr>Preventive foot care</vt:lpstr>
      <vt:lpstr>Preventive foot care</vt:lpstr>
      <vt:lpstr>Guideline Recommendation</vt:lpstr>
      <vt:lpstr>Guideline Recommendation</vt:lpstr>
      <vt:lpstr>Guideline Recommendation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dc:title>
  <dc:creator>Staunch</dc:creator>
  <cp:lastModifiedBy>Staunch</cp:lastModifiedBy>
  <cp:revision>44</cp:revision>
  <dcterms:created xsi:type="dcterms:W3CDTF">2018-01-01T05:50:51Z</dcterms:created>
  <dcterms:modified xsi:type="dcterms:W3CDTF">2018-01-18T13:11:14Z</dcterms:modified>
</cp:coreProperties>
</file>