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79" r:id="rId22"/>
    <p:sldId id="284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0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0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2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6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7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4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3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2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E2FA-C2CC-4B5A-9653-DA448F499041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7C61-C7F5-45E8-9838-1B86F28C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4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590800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Incidentaloma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9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 recommend against the use of </a:t>
            </a:r>
            <a:r>
              <a:rPr lang="en-US" b="1" dirty="0" smtClean="0"/>
              <a:t>an adrenal </a:t>
            </a:r>
            <a:r>
              <a:rPr lang="en-US" b="1" dirty="0"/>
              <a:t>biopsy in the diagnostic work-up </a:t>
            </a:r>
            <a:r>
              <a:rPr lang="en-US" b="1" dirty="0" smtClean="0"/>
              <a:t>of patients </a:t>
            </a:r>
            <a:r>
              <a:rPr lang="en-US" b="1" dirty="0"/>
              <a:t>with adrenal masses unless there is </a:t>
            </a:r>
            <a:r>
              <a:rPr lang="en-US" b="1" dirty="0" smtClean="0"/>
              <a:t>a history </a:t>
            </a:r>
            <a:r>
              <a:rPr lang="en-US" b="1" dirty="0"/>
              <a:t>of extra-adrenal </a:t>
            </a:r>
            <a:r>
              <a:rPr lang="en-US" b="1" dirty="0" smtClean="0"/>
              <a:t>malignancy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Assessment for hormone excess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</a:t>
            </a:r>
            <a:r>
              <a:rPr lang="en-US" b="1" dirty="0"/>
              <a:t>recommend that every patient </a:t>
            </a:r>
            <a:r>
              <a:rPr lang="en-US" b="1" dirty="0" smtClean="0"/>
              <a:t>with an </a:t>
            </a:r>
            <a:r>
              <a:rPr lang="en-US" b="1" dirty="0"/>
              <a:t>adrenal </a:t>
            </a:r>
            <a:r>
              <a:rPr lang="en-US" b="1" dirty="0" err="1"/>
              <a:t>incidentaloma</a:t>
            </a:r>
            <a:r>
              <a:rPr lang="en-US" b="1" dirty="0"/>
              <a:t> should undergo </a:t>
            </a:r>
            <a:r>
              <a:rPr lang="en-US" b="1" dirty="0" smtClean="0"/>
              <a:t>careful assessment </a:t>
            </a:r>
            <a:r>
              <a:rPr lang="en-US" b="1" dirty="0"/>
              <a:t>including clinical examination </a:t>
            </a:r>
            <a:r>
              <a:rPr lang="en-US" b="1" dirty="0" smtClean="0"/>
              <a:t>for symptoms </a:t>
            </a:r>
            <a:r>
              <a:rPr lang="en-US" b="1" dirty="0"/>
              <a:t>and signs of adrenal hormone excess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We </a:t>
            </a:r>
            <a:r>
              <a:rPr lang="en-US" b="1" dirty="0"/>
              <a:t>recommend excluding </a:t>
            </a:r>
            <a:r>
              <a:rPr lang="en-US" b="1" dirty="0" err="1" smtClean="0"/>
              <a:t>pheochromocytoma</a:t>
            </a:r>
            <a:r>
              <a:rPr lang="en-US" b="1" dirty="0" smtClean="0"/>
              <a:t> by </a:t>
            </a:r>
            <a:r>
              <a:rPr lang="en-US" b="1" dirty="0"/>
              <a:t>measurement of </a:t>
            </a:r>
            <a:r>
              <a:rPr lang="en-US" b="1" dirty="0" smtClean="0"/>
              <a:t>plasma-free </a:t>
            </a:r>
            <a:r>
              <a:rPr lang="en-US" b="1" dirty="0" err="1" smtClean="0"/>
              <a:t>metanephrines</a:t>
            </a:r>
            <a:r>
              <a:rPr lang="en-US" b="1" dirty="0" smtClean="0"/>
              <a:t> </a:t>
            </a:r>
            <a:r>
              <a:rPr lang="en-US" b="1" dirty="0"/>
              <a:t>or urinary </a:t>
            </a:r>
            <a:r>
              <a:rPr lang="en-US" b="1" dirty="0" smtClean="0"/>
              <a:t>fractionated </a:t>
            </a:r>
            <a:r>
              <a:rPr lang="en-US" b="1" dirty="0" err="1" smtClean="0"/>
              <a:t>metanephrines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087483" cy="4692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3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b="1" dirty="0"/>
              <a:t>In patients with concomitant </a:t>
            </a:r>
            <a:r>
              <a:rPr lang="en-US" b="1" dirty="0" smtClean="0"/>
              <a:t>hypertension or </a:t>
            </a:r>
            <a:r>
              <a:rPr lang="en-US" b="1" dirty="0"/>
              <a:t>unexplained hypokalemia, </a:t>
            </a:r>
            <a:r>
              <a:rPr lang="en-US" b="1" dirty="0" smtClean="0"/>
              <a:t>we recommend </a:t>
            </a:r>
            <a:r>
              <a:rPr lang="en-US" b="1" dirty="0"/>
              <a:t>the use of the </a:t>
            </a:r>
            <a:r>
              <a:rPr lang="en-US" b="1" dirty="0" smtClean="0"/>
              <a:t>aldosterone/renin ratio </a:t>
            </a:r>
            <a:r>
              <a:rPr lang="en-US" b="1" dirty="0"/>
              <a:t>to exclude </a:t>
            </a:r>
            <a:r>
              <a:rPr lang="en-US" b="1" dirty="0" smtClean="0"/>
              <a:t>primary </a:t>
            </a:r>
            <a:r>
              <a:rPr lang="en-US" b="1" dirty="0" err="1" smtClean="0"/>
              <a:t>aldosteronism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We </a:t>
            </a:r>
            <a:r>
              <a:rPr lang="en-US" b="1" dirty="0"/>
              <a:t>suggest measurement of sex </a:t>
            </a:r>
            <a:r>
              <a:rPr lang="en-US" b="1" dirty="0" smtClean="0"/>
              <a:t>hormones and </a:t>
            </a:r>
            <a:r>
              <a:rPr lang="en-US" b="1" dirty="0" err="1" smtClean="0"/>
              <a:t>steriod</a:t>
            </a:r>
            <a:r>
              <a:rPr lang="en-US" b="1" dirty="0" smtClean="0"/>
              <a:t> </a:t>
            </a:r>
            <a:r>
              <a:rPr lang="en-US" b="1" dirty="0"/>
              <a:t>precursors in patients with </a:t>
            </a:r>
            <a:r>
              <a:rPr lang="en-US" b="1" dirty="0" smtClean="0"/>
              <a:t>imaging or </a:t>
            </a:r>
            <a:r>
              <a:rPr lang="en-US" b="1" dirty="0"/>
              <a:t>clinical features suggestive of </a:t>
            </a:r>
            <a:r>
              <a:rPr lang="en-US" b="1" dirty="0" smtClean="0"/>
              <a:t>adrenocortical  carcinoma.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239000" cy="564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9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Follow-up of patients not undergoing adrenal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surgery after initial assessment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 suggest against further </a:t>
            </a:r>
            <a:r>
              <a:rPr lang="en-US" b="1" dirty="0" smtClean="0"/>
              <a:t>imaging during </a:t>
            </a:r>
            <a:r>
              <a:rPr lang="en-US" b="1" dirty="0"/>
              <a:t>follow-up in patients with an </a:t>
            </a:r>
            <a:r>
              <a:rPr lang="en-US" b="1" dirty="0" smtClean="0"/>
              <a:t>adrenal mass </a:t>
            </a:r>
            <a:r>
              <a:rPr lang="en-US" b="1" dirty="0"/>
              <a:t>&lt;4 cm with clear benign features on </a:t>
            </a:r>
            <a:r>
              <a:rPr lang="en-US" b="1" dirty="0" smtClean="0"/>
              <a:t>imaging studies </a:t>
            </a:r>
            <a:r>
              <a:rPr lang="en-US" b="1" dirty="0">
                <a:solidFill>
                  <a:srgbClr val="FF0000"/>
                </a:solidFill>
              </a:rPr>
              <a:t>(⊕OOO</a:t>
            </a:r>
            <a:r>
              <a:rPr lang="en-US" b="1" dirty="0" smtClean="0">
                <a:solidFill>
                  <a:srgbClr val="FF0000"/>
                </a:solidFill>
              </a:rPr>
              <a:t>).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 smtClean="0"/>
          </a:p>
          <a:p>
            <a:r>
              <a:rPr lang="en-US" dirty="0" smtClean="0"/>
              <a:t>Some panel members </a:t>
            </a:r>
            <a:r>
              <a:rPr lang="en-US" dirty="0"/>
              <a:t>argued that one follow-up imaging (</a:t>
            </a:r>
            <a:r>
              <a:rPr lang="en-US" dirty="0" err="1" smtClean="0"/>
              <a:t>noncontrast</a:t>
            </a:r>
            <a:r>
              <a:rPr lang="en-US" dirty="0" smtClean="0"/>
              <a:t> CT </a:t>
            </a:r>
            <a:r>
              <a:rPr lang="en-US" dirty="0"/>
              <a:t>or MRI) after 6–12 months might be considered </a:t>
            </a:r>
            <a:r>
              <a:rPr lang="en-US" dirty="0" smtClean="0"/>
              <a:t>in lesions </a:t>
            </a:r>
            <a:r>
              <a:rPr lang="en-US" dirty="0"/>
              <a:t>&gt;4 cm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 patients with an </a:t>
            </a:r>
            <a:r>
              <a:rPr lang="en-US" b="1" dirty="0" smtClean="0"/>
              <a:t>indeterminate adrenal </a:t>
            </a:r>
            <a:r>
              <a:rPr lang="en-US" b="1" dirty="0"/>
              <a:t>mass (by imaging), opting not to </a:t>
            </a:r>
            <a:r>
              <a:rPr lang="en-US" b="1" dirty="0" smtClean="0"/>
              <a:t>undergo </a:t>
            </a:r>
            <a:r>
              <a:rPr lang="en-US" b="1" dirty="0" err="1" smtClean="0"/>
              <a:t>adrenalectomy</a:t>
            </a:r>
            <a:r>
              <a:rPr lang="en-US" b="1" dirty="0" smtClean="0"/>
              <a:t> </a:t>
            </a:r>
            <a:r>
              <a:rPr lang="en-US" b="1" dirty="0"/>
              <a:t>following initial </a:t>
            </a:r>
            <a:r>
              <a:rPr lang="en-US" b="1" dirty="0" smtClean="0"/>
              <a:t>assessment, we </a:t>
            </a:r>
            <a:r>
              <a:rPr lang="en-US" b="1" dirty="0"/>
              <a:t>suggest a repeat </a:t>
            </a:r>
            <a:r>
              <a:rPr lang="en-US" b="1" dirty="0" err="1"/>
              <a:t>noncontrast</a:t>
            </a:r>
            <a:r>
              <a:rPr lang="en-US" b="1" dirty="0"/>
              <a:t> CT or </a:t>
            </a:r>
            <a:r>
              <a:rPr lang="en-US" b="1" dirty="0" smtClean="0"/>
              <a:t>MRI after </a:t>
            </a:r>
            <a:r>
              <a:rPr lang="en-US" b="1" dirty="0"/>
              <a:t>6–12 months to exclude significant </a:t>
            </a:r>
            <a:r>
              <a:rPr lang="en-US" b="1" dirty="0" smtClean="0"/>
              <a:t>growth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⊕OOO).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We </a:t>
            </a:r>
            <a:r>
              <a:rPr lang="en-US" b="1" dirty="0"/>
              <a:t>suggest surgical resection if </a:t>
            </a:r>
            <a:r>
              <a:rPr lang="en-US" b="1" dirty="0" smtClean="0"/>
              <a:t>the lesion </a:t>
            </a:r>
            <a:r>
              <a:rPr lang="en-US" b="1" dirty="0"/>
              <a:t>enlarges by more than 20% (in addition </a:t>
            </a:r>
            <a:r>
              <a:rPr lang="en-US" b="1" dirty="0" smtClean="0"/>
              <a:t>to at </a:t>
            </a:r>
            <a:r>
              <a:rPr lang="en-US" b="1" dirty="0"/>
              <a:t>least a 5 mm increase in maximum </a:t>
            </a:r>
            <a:r>
              <a:rPr lang="en-US" b="1" dirty="0" smtClean="0"/>
              <a:t>diameter) during </a:t>
            </a:r>
            <a:r>
              <a:rPr lang="en-US" b="1" dirty="0"/>
              <a:t>this period. </a:t>
            </a:r>
            <a:endParaRPr lang="en-US" b="1" dirty="0" smtClean="0"/>
          </a:p>
          <a:p>
            <a:r>
              <a:rPr lang="en-US" b="1" dirty="0" smtClean="0"/>
              <a:t>If </a:t>
            </a:r>
            <a:r>
              <a:rPr lang="en-US" b="1" dirty="0"/>
              <a:t>there is growth of the </a:t>
            </a:r>
            <a:r>
              <a:rPr lang="en-US" b="1" dirty="0" smtClean="0"/>
              <a:t>lesion below </a:t>
            </a:r>
            <a:r>
              <a:rPr lang="en-US" b="1" dirty="0"/>
              <a:t>this threshold, additional imaging </a:t>
            </a:r>
            <a:r>
              <a:rPr lang="en-US" b="1" dirty="0" smtClean="0"/>
              <a:t>again after </a:t>
            </a:r>
            <a:r>
              <a:rPr lang="en-US" b="1" dirty="0"/>
              <a:t>6–12 months might be performed.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b="1" dirty="0"/>
              <a:t>We suggest against repeated </a:t>
            </a:r>
            <a:r>
              <a:rPr lang="en-US" b="1" dirty="0" smtClean="0"/>
              <a:t>hormonal                                                                work-up </a:t>
            </a:r>
            <a:r>
              <a:rPr lang="en-US" b="1" dirty="0"/>
              <a:t>in patients with a normal </a:t>
            </a:r>
            <a:r>
              <a:rPr lang="en-US" b="1" dirty="0" smtClean="0"/>
              <a:t>hormonal work-up </a:t>
            </a:r>
            <a:r>
              <a:rPr lang="en-US" b="1" dirty="0"/>
              <a:t>at initial evaluation unless new </a:t>
            </a:r>
            <a:r>
              <a:rPr lang="en-US" b="1" dirty="0" smtClean="0"/>
              <a:t>clinical signs </a:t>
            </a:r>
            <a:r>
              <a:rPr lang="en-US" b="1" dirty="0"/>
              <a:t>of endocrine activity appear or there </a:t>
            </a:r>
            <a:r>
              <a:rPr lang="en-US" b="1" dirty="0" smtClean="0"/>
              <a:t>is worsening </a:t>
            </a:r>
            <a:r>
              <a:rPr lang="en-US" b="1" dirty="0"/>
              <a:t>of comorbidities (e.g. </a:t>
            </a:r>
            <a:r>
              <a:rPr lang="en-US" b="1" dirty="0" smtClean="0"/>
              <a:t>hypertension and </a:t>
            </a:r>
            <a:r>
              <a:rPr lang="en-US" b="1" dirty="0"/>
              <a:t>type 2 diabetes) </a:t>
            </a:r>
            <a:r>
              <a:rPr lang="en-US" b="1" dirty="0">
                <a:solidFill>
                  <a:srgbClr val="FF0000"/>
                </a:solidFill>
              </a:rPr>
              <a:t>(⊕OOO).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057400"/>
          </a:xfrm>
        </p:spPr>
        <p:txBody>
          <a:bodyPr/>
          <a:lstStyle/>
          <a:p>
            <a:r>
              <a:rPr lang="en-US" b="1" dirty="0" smtClean="0"/>
              <a:t>Subclinical </a:t>
            </a:r>
            <a:r>
              <a:rPr lang="en-US" b="1" dirty="0" err="1" smtClean="0"/>
              <a:t>pheocromocytoma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09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98" y="1066800"/>
            <a:ext cx="89677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96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03" y="533400"/>
            <a:ext cx="914870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003" y="5867400"/>
            <a:ext cx="2714625" cy="67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822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mall </a:t>
            </a:r>
            <a:r>
              <a:rPr lang="en-US" dirty="0" err="1"/>
              <a:t>Phaeo</a:t>
            </a:r>
            <a:r>
              <a:rPr lang="en-US" dirty="0"/>
              <a:t>/</a:t>
            </a:r>
            <a:r>
              <a:rPr lang="en-US" dirty="0" err="1"/>
              <a:t>sPGL</a:t>
            </a:r>
            <a:r>
              <a:rPr lang="en-US" dirty="0"/>
              <a:t> in their early stages </a:t>
            </a:r>
            <a:r>
              <a:rPr lang="en-US" dirty="0" smtClean="0"/>
              <a:t>of development </a:t>
            </a:r>
            <a:r>
              <a:rPr lang="en-US" dirty="0"/>
              <a:t>are generally associated with </a:t>
            </a:r>
            <a:r>
              <a:rPr lang="en-US" dirty="0" smtClean="0"/>
              <a:t>few </a:t>
            </a:r>
            <a:r>
              <a:rPr lang="en-US" dirty="0"/>
              <a:t>or mild symptoms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large </a:t>
            </a:r>
            <a:r>
              <a:rPr lang="en-US" dirty="0" err="1"/>
              <a:t>Phaeo</a:t>
            </a:r>
            <a:r>
              <a:rPr lang="en-US" dirty="0"/>
              <a:t>/</a:t>
            </a:r>
            <a:r>
              <a:rPr lang="en-US" dirty="0" err="1"/>
              <a:t>sPGL</a:t>
            </a:r>
            <a:r>
              <a:rPr lang="en-US" dirty="0"/>
              <a:t> with extensive internal necrotic/</a:t>
            </a:r>
            <a:r>
              <a:rPr lang="en-US" dirty="0" err="1"/>
              <a:t>haemorrhagic</a:t>
            </a:r>
            <a:r>
              <a:rPr lang="en-US" dirty="0"/>
              <a:t> </a:t>
            </a:r>
            <a:r>
              <a:rPr lang="en-US" dirty="0" smtClean="0"/>
              <a:t>areas may </a:t>
            </a:r>
            <a:r>
              <a:rPr lang="en-US" dirty="0"/>
              <a:t>be associated with a mild clinical picture.</a:t>
            </a:r>
          </a:p>
        </p:txBody>
      </p:sp>
    </p:spTree>
    <p:extLst>
      <p:ext uri="{BB962C8B-B14F-4D97-AF65-F5344CB8AC3E}">
        <p14:creationId xmlns:p14="http://schemas.microsoft.com/office/powerpoint/2010/main" val="3145091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atients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adrenaline-secreting </a:t>
            </a:r>
            <a:r>
              <a:rPr lang="en-US" dirty="0" smtClean="0">
                <a:solidFill>
                  <a:srgbClr val="FF0000"/>
                </a:solidFill>
              </a:rPr>
              <a:t>tumors </a:t>
            </a:r>
            <a:r>
              <a:rPr lang="en-US" dirty="0"/>
              <a:t>present </a:t>
            </a:r>
            <a:r>
              <a:rPr lang="en-US" dirty="0" smtClean="0"/>
              <a:t>more often </a:t>
            </a:r>
            <a:r>
              <a:rPr lang="en-US" dirty="0"/>
              <a:t>with paroxysmal signs and symptoms, but outside the secretory crisis the patient </a:t>
            </a:r>
            <a:r>
              <a:rPr lang="en-US" dirty="0" smtClean="0"/>
              <a:t>can present </a:t>
            </a:r>
            <a:r>
              <a:rPr lang="en-US" dirty="0"/>
              <a:t>with </a:t>
            </a:r>
            <a:r>
              <a:rPr lang="en-US" dirty="0" err="1"/>
              <a:t>normotension</a:t>
            </a:r>
            <a:r>
              <a:rPr lang="en-US" dirty="0"/>
              <a:t> and clinical silence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patients </a:t>
            </a:r>
            <a:r>
              <a:rPr lang="en-US" dirty="0" smtClean="0"/>
              <a:t>with predominantly </a:t>
            </a:r>
            <a:r>
              <a:rPr lang="en-US" dirty="0">
                <a:solidFill>
                  <a:srgbClr val="FF0000"/>
                </a:solidFill>
              </a:rPr>
              <a:t>noradrenaline-secreting </a:t>
            </a:r>
            <a:r>
              <a:rPr lang="en-US" dirty="0" smtClean="0">
                <a:solidFill>
                  <a:srgbClr val="FF0000"/>
                </a:solidFill>
              </a:rPr>
              <a:t>tumors</a:t>
            </a:r>
            <a:r>
              <a:rPr lang="en-US" dirty="0" smtClean="0"/>
              <a:t> </a:t>
            </a:r>
            <a:r>
              <a:rPr lang="en-US" dirty="0"/>
              <a:t>the clinical picture can be mild, </a:t>
            </a:r>
            <a:r>
              <a:rPr lang="en-US" dirty="0" smtClean="0"/>
              <a:t>resembling </a:t>
            </a:r>
            <a:r>
              <a:rPr lang="en-US" dirty="0"/>
              <a:t>essential hypertension.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some </a:t>
            </a:r>
            <a:r>
              <a:rPr lang="en-US" dirty="0"/>
              <a:t>of </a:t>
            </a:r>
            <a:r>
              <a:rPr lang="en-US" dirty="0" smtClean="0"/>
              <a:t>them , </a:t>
            </a:r>
            <a:r>
              <a:rPr lang="en-US" dirty="0"/>
              <a:t>the continuously higher plasma concentrations of noradrenaline </a:t>
            </a:r>
            <a:r>
              <a:rPr lang="en-US" dirty="0" smtClean="0"/>
              <a:t>may induce </a:t>
            </a:r>
            <a:r>
              <a:rPr lang="en-US" dirty="0"/>
              <a:t>a down-regulation of </a:t>
            </a:r>
            <a:r>
              <a:rPr lang="en-US" dirty="0" err="1"/>
              <a:t>adrenoceptors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/>
              <a:t>which </a:t>
            </a:r>
            <a:r>
              <a:rPr lang="en-US" dirty="0" smtClean="0"/>
              <a:t>cause a</a:t>
            </a:r>
            <a:r>
              <a:rPr lang="en-US" dirty="0"/>
              <a:t> </a:t>
            </a:r>
            <a:r>
              <a:rPr lang="en-US" dirty="0" smtClean="0"/>
              <a:t>milder </a:t>
            </a:r>
            <a:r>
              <a:rPr lang="en-US" dirty="0"/>
              <a:t>clinical picture, sometimes to a normal blood pressure profile.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382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Rarely, large </a:t>
            </a:r>
            <a:r>
              <a:rPr lang="en-US" dirty="0" err="1"/>
              <a:t>tumours</a:t>
            </a:r>
            <a:r>
              <a:rPr lang="en-US" dirty="0"/>
              <a:t> may be asymptomatic even in the absence of intra-</a:t>
            </a:r>
            <a:r>
              <a:rPr lang="en-US" dirty="0" err="1"/>
              <a:t>tumoural</a:t>
            </a:r>
            <a:r>
              <a:rPr lang="en-US" dirty="0"/>
              <a:t> necrosis. </a:t>
            </a:r>
            <a:r>
              <a:rPr lang="en-US" dirty="0" smtClean="0"/>
              <a:t>Such </a:t>
            </a:r>
            <a:r>
              <a:rPr lang="en-US" dirty="0" err="1" smtClean="0"/>
              <a:t>tumours</a:t>
            </a:r>
            <a:r>
              <a:rPr lang="en-US" dirty="0"/>
              <a:t>, which have been reported in patients with succinate dehydrogenase subunit </a:t>
            </a:r>
            <a:r>
              <a:rPr lang="en-US" dirty="0" smtClean="0"/>
              <a:t>B (SDHB</a:t>
            </a:r>
            <a:r>
              <a:rPr lang="en-US" dirty="0"/>
              <a:t>) mutations </a:t>
            </a:r>
            <a:r>
              <a:rPr lang="en-US" dirty="0" smtClean="0"/>
              <a:t>, </a:t>
            </a:r>
            <a:r>
              <a:rPr lang="en-US" dirty="0"/>
              <a:t>have an undifferentiated catecholamine biosynthetic </a:t>
            </a:r>
            <a:r>
              <a:rPr lang="en-US" dirty="0" smtClean="0"/>
              <a:t>phenotype, contain </a:t>
            </a:r>
            <a:r>
              <a:rPr lang="en-US" dirty="0"/>
              <a:t>low or negligible concentrations of </a:t>
            </a:r>
            <a:r>
              <a:rPr lang="en-US" dirty="0" err="1"/>
              <a:t>catecholamines</a:t>
            </a:r>
            <a:r>
              <a:rPr lang="en-US" dirty="0"/>
              <a:t> and can reach large sizes </a:t>
            </a:r>
            <a:r>
              <a:rPr lang="en-US" dirty="0" smtClean="0"/>
              <a:t>before secreting </a:t>
            </a:r>
            <a:r>
              <a:rPr lang="en-US" dirty="0"/>
              <a:t>sufficient amounts of </a:t>
            </a:r>
            <a:r>
              <a:rPr lang="en-US" dirty="0" err="1"/>
              <a:t>catecholamines</a:t>
            </a:r>
            <a:r>
              <a:rPr lang="en-US" dirty="0"/>
              <a:t> to produce signs and </a:t>
            </a:r>
            <a:r>
              <a:rPr lang="en-US" dirty="0" smtClean="0"/>
              <a:t>symptoms.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88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r>
              <a:rPr lang="en-US" dirty="0"/>
              <a:t>PGLs that do not produce or secrete </a:t>
            </a:r>
            <a:r>
              <a:rPr lang="en-US" dirty="0" err="1" smtClean="0"/>
              <a:t>catecholamines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Parasympathetic </a:t>
            </a:r>
            <a:r>
              <a:rPr lang="en-US" dirty="0"/>
              <a:t>in origin and located in the head and neck region (HNPGL) </a:t>
            </a:r>
            <a:r>
              <a:rPr lang="en-US" dirty="0" smtClean="0"/>
              <a:t>or in </a:t>
            </a:r>
            <a:r>
              <a:rPr lang="en-US" dirty="0"/>
              <a:t>the upper/anterior </a:t>
            </a:r>
            <a:r>
              <a:rPr lang="en-US" dirty="0" smtClean="0"/>
              <a:t>mediastinum.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Phaeo</a:t>
            </a:r>
            <a:r>
              <a:rPr lang="en-US" dirty="0" smtClean="0"/>
              <a:t>/PGL that </a:t>
            </a:r>
            <a:r>
              <a:rPr lang="en-US" dirty="0"/>
              <a:t>do not secrete </a:t>
            </a:r>
            <a:r>
              <a:rPr lang="en-US" dirty="0" err="1"/>
              <a:t>catecholamines</a:t>
            </a:r>
            <a:r>
              <a:rPr lang="en-US" dirty="0"/>
              <a:t> but metabolize them to inactive </a:t>
            </a:r>
            <a:r>
              <a:rPr lang="en-US" dirty="0" smtClean="0"/>
              <a:t>compounds.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not even synthesize or contain </a:t>
            </a:r>
            <a:r>
              <a:rPr lang="en-US" dirty="0" err="1"/>
              <a:t>catecholamines</a:t>
            </a:r>
            <a:r>
              <a:rPr lang="en-US" dirty="0"/>
              <a:t> as a result of a defect in </a:t>
            </a:r>
            <a:r>
              <a:rPr lang="en-US" dirty="0" err="1" smtClean="0"/>
              <a:t>tyrosinehydroxylase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39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Normotensive Incidentally Discovered</a:t>
            </a:r>
            <a:br>
              <a:rPr lang="en-US" sz="3600" b="1" dirty="0"/>
            </a:br>
            <a:r>
              <a:rPr lang="en-US" sz="3600" b="1" dirty="0" err="1"/>
              <a:t>Pheochromocytomas</a:t>
            </a:r>
            <a:r>
              <a:rPr lang="en-US" sz="3600" b="1" dirty="0"/>
              <a:t> Display Specific Biochemical,</a:t>
            </a:r>
            <a:br>
              <a:rPr lang="en-US" sz="3600" b="1" dirty="0"/>
            </a:br>
            <a:r>
              <a:rPr lang="en-US" sz="3600" b="1" dirty="0"/>
              <a:t>Cellular, and Molecular Characteristics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33" y="6096000"/>
            <a:ext cx="486621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419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50" y="327252"/>
            <a:ext cx="6141549" cy="570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33" y="6096000"/>
            <a:ext cx="486621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934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571000" cy="521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433" y="6096000"/>
            <a:ext cx="4866217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01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D</a:t>
            </a:r>
            <a:r>
              <a:rPr lang="en-US" b="1" dirty="0" smtClean="0"/>
              <a:t>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 adrenal </a:t>
            </a:r>
            <a:r>
              <a:rPr lang="en-US" dirty="0" err="1"/>
              <a:t>incidentaloma</a:t>
            </a:r>
            <a:r>
              <a:rPr lang="en-US" dirty="0"/>
              <a:t> is an adrenal mass </a:t>
            </a:r>
            <a:r>
              <a:rPr lang="en-US" dirty="0" smtClean="0"/>
              <a:t>detected on </a:t>
            </a:r>
            <a:r>
              <a:rPr lang="en-US" dirty="0"/>
              <a:t>imaging not performed for suspected adrenal disease.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imaging study is not </a:t>
            </a:r>
            <a:r>
              <a:rPr lang="en-US" dirty="0" smtClean="0"/>
              <a:t>done for </a:t>
            </a:r>
            <a:r>
              <a:rPr lang="en-US" dirty="0"/>
              <a:t>symptoms related to adrenal hormone excess (</a:t>
            </a:r>
            <a:r>
              <a:rPr lang="en-US" dirty="0" smtClean="0"/>
              <a:t>e.g. </a:t>
            </a:r>
            <a:r>
              <a:rPr lang="en-US" dirty="0" err="1" smtClean="0"/>
              <a:t>pheochromocytoma</a:t>
            </a:r>
            <a:r>
              <a:rPr lang="en-US" dirty="0"/>
              <a:t>, Cushing’s or Conn’s syndrome) </a:t>
            </a:r>
            <a:r>
              <a:rPr lang="en-US" dirty="0" smtClean="0"/>
              <a:t>or an </a:t>
            </a:r>
            <a:r>
              <a:rPr lang="en-US" dirty="0"/>
              <a:t>otherwise suspected adrenal </a:t>
            </a:r>
            <a:r>
              <a:rPr lang="en-US" dirty="0" smtClean="0"/>
              <a:t>mass .</a:t>
            </a:r>
          </a:p>
          <a:p>
            <a:r>
              <a:rPr lang="en-US" dirty="0"/>
              <a:t>S</a:t>
            </a:r>
            <a:r>
              <a:rPr lang="en-US" dirty="0" smtClean="0"/>
              <a:t>creening </a:t>
            </a:r>
            <a:r>
              <a:rPr lang="en-US" dirty="0"/>
              <a:t>imaging in </a:t>
            </a:r>
            <a:r>
              <a:rPr lang="en-US" dirty="0" smtClean="0"/>
              <a:t>patients with </a:t>
            </a:r>
            <a:r>
              <a:rPr lang="en-US" dirty="0"/>
              <a:t>a hereditary syndrome leading to adrenal </a:t>
            </a:r>
            <a:r>
              <a:rPr lang="en-US" dirty="0" smtClean="0"/>
              <a:t>tumors is </a:t>
            </a:r>
            <a:r>
              <a:rPr lang="en-US" dirty="0"/>
              <a:t>outside the definition of an adrenal </a:t>
            </a:r>
            <a:r>
              <a:rPr lang="en-US" dirty="0" err="1" smtClean="0"/>
              <a:t>incidentaloma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drenal </a:t>
            </a:r>
            <a:r>
              <a:rPr lang="en-US" dirty="0"/>
              <a:t>masses discovered on an imaging </a:t>
            </a:r>
            <a:r>
              <a:rPr lang="en-US" dirty="0" smtClean="0"/>
              <a:t>study performed </a:t>
            </a:r>
            <a:r>
              <a:rPr lang="en-US" dirty="0"/>
              <a:t>during tumor evaluation for </a:t>
            </a:r>
            <a:r>
              <a:rPr lang="en-US" dirty="0" smtClean="0"/>
              <a:t>extra-adrenal malignancies </a:t>
            </a:r>
            <a:r>
              <a:rPr lang="en-US" dirty="0"/>
              <a:t>(‘tumor staging’ or follow-up) do not </a:t>
            </a:r>
            <a:r>
              <a:rPr lang="en-US" dirty="0" smtClean="0"/>
              <a:t>meet the </a:t>
            </a:r>
            <a:r>
              <a:rPr lang="en-US" dirty="0"/>
              <a:t>strict definition of adrenal </a:t>
            </a:r>
            <a:r>
              <a:rPr lang="en-US" dirty="0" err="1"/>
              <a:t>incidentaloma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569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384"/>
            <a:ext cx="4953000" cy="659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6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3088"/>
            <a:ext cx="7239000" cy="600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7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Assessment of the risk of malignancy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We recommend aiming to establish if </a:t>
            </a:r>
            <a:r>
              <a:rPr lang="en-US" b="1" dirty="0" smtClean="0"/>
              <a:t>an adrenal </a:t>
            </a:r>
            <a:r>
              <a:rPr lang="en-US" b="1" dirty="0"/>
              <a:t>mass is benign or malignant at the </a:t>
            </a:r>
            <a:r>
              <a:rPr lang="en-US" b="1" dirty="0" smtClean="0"/>
              <a:t>time of </a:t>
            </a:r>
            <a:r>
              <a:rPr lang="en-US" b="1" dirty="0"/>
              <a:t>initial detection.</a:t>
            </a:r>
          </a:p>
          <a:p>
            <a:endParaRPr lang="en-US" b="1" dirty="0" smtClean="0"/>
          </a:p>
          <a:p>
            <a:r>
              <a:rPr lang="en-US" b="1" dirty="0" smtClean="0"/>
              <a:t>We </a:t>
            </a:r>
            <a:r>
              <a:rPr lang="en-US" b="1" dirty="0"/>
              <a:t>recommend that all </a:t>
            </a:r>
            <a:r>
              <a:rPr lang="en-US" b="1" dirty="0" smtClean="0"/>
              <a:t>adrenal </a:t>
            </a:r>
            <a:r>
              <a:rPr lang="en-US" b="1" dirty="0" err="1" smtClean="0"/>
              <a:t>incidentalomas</a:t>
            </a:r>
            <a:r>
              <a:rPr lang="en-US" b="1" dirty="0" smtClean="0"/>
              <a:t> </a:t>
            </a:r>
            <a:r>
              <a:rPr lang="en-US" b="1" dirty="0"/>
              <a:t>undergo an imaging </a:t>
            </a:r>
            <a:r>
              <a:rPr lang="en-US" b="1" dirty="0" smtClean="0"/>
              <a:t>procedure to </a:t>
            </a:r>
            <a:r>
              <a:rPr lang="en-US" b="1" dirty="0"/>
              <a:t>determine if the mass is homogeneous </a:t>
            </a:r>
            <a:r>
              <a:rPr lang="en-US" b="1" dirty="0" smtClean="0"/>
              <a:t>and lipid-rich </a:t>
            </a:r>
            <a:r>
              <a:rPr lang="en-US" b="1" dirty="0"/>
              <a:t>and therefore benign </a:t>
            </a:r>
            <a:r>
              <a:rPr lang="en-US" b="1" dirty="0">
                <a:solidFill>
                  <a:srgbClr val="FF0000"/>
                </a:solidFill>
              </a:rPr>
              <a:t>(⊕OOO). </a:t>
            </a:r>
            <a:r>
              <a:rPr lang="en-US" b="1" dirty="0"/>
              <a:t>For </a:t>
            </a:r>
            <a:r>
              <a:rPr lang="en-US" b="1" dirty="0" smtClean="0"/>
              <a:t>this purpose</a:t>
            </a:r>
            <a:r>
              <a:rPr lang="en-US" b="1" dirty="0"/>
              <a:t>, we primarily recommend the use </a:t>
            </a:r>
            <a:r>
              <a:rPr lang="en-US" b="1" dirty="0" smtClean="0"/>
              <a:t>of </a:t>
            </a:r>
            <a:r>
              <a:rPr lang="en-US" b="1" dirty="0" err="1" smtClean="0"/>
              <a:t>noncontrast</a:t>
            </a:r>
            <a:r>
              <a:rPr lang="en-US" b="1" dirty="0" smtClean="0"/>
              <a:t> </a:t>
            </a:r>
            <a:r>
              <a:rPr lang="en-US" b="1" dirty="0"/>
              <a:t>CT </a:t>
            </a:r>
            <a:r>
              <a:rPr lang="en-US" b="1" dirty="0">
                <a:solidFill>
                  <a:srgbClr val="FF0000"/>
                </a:solidFill>
              </a:rPr>
              <a:t>(⊕OOO).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We suggest that if the </a:t>
            </a:r>
            <a:r>
              <a:rPr lang="en-US" b="1" dirty="0" err="1" smtClean="0"/>
              <a:t>noncontrast</a:t>
            </a:r>
            <a:r>
              <a:rPr lang="en-US" b="1" dirty="0" smtClean="0"/>
              <a:t> CT is consistent with a benign adrenal mass (Hounsfield units ≤10) that is homogeneous and smaller than 4 cm, no further imaging is required </a:t>
            </a:r>
            <a:r>
              <a:rPr lang="en-US" b="1" dirty="0" smtClean="0">
                <a:solidFill>
                  <a:srgbClr val="FF0000"/>
                </a:solidFill>
              </a:rPr>
              <a:t>(⊕OOO).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r>
              <a:rPr lang="en-US" b="1" dirty="0"/>
              <a:t>If the adrenal mass is </a:t>
            </a:r>
            <a:r>
              <a:rPr lang="en-US" b="1" dirty="0" smtClean="0"/>
              <a:t>indeterminate on </a:t>
            </a:r>
            <a:r>
              <a:rPr lang="en-US" b="1" dirty="0" err="1"/>
              <a:t>noncontrast</a:t>
            </a:r>
            <a:r>
              <a:rPr lang="en-US" b="1" dirty="0"/>
              <a:t> CT and the results of </a:t>
            </a:r>
            <a:r>
              <a:rPr lang="en-US" b="1" dirty="0" smtClean="0"/>
              <a:t>the hormonal </a:t>
            </a:r>
            <a:r>
              <a:rPr lang="en-US" b="1" dirty="0"/>
              <a:t>work-up do not indicate </a:t>
            </a:r>
            <a:r>
              <a:rPr lang="en-US" b="1" dirty="0" smtClean="0"/>
              <a:t>significant hormone </a:t>
            </a:r>
            <a:r>
              <a:rPr lang="en-US" b="1" dirty="0"/>
              <a:t>excess, there are three options </a:t>
            </a:r>
            <a:r>
              <a:rPr lang="en-US" b="1" dirty="0" smtClean="0"/>
              <a:t>that should </a:t>
            </a:r>
            <a:r>
              <a:rPr lang="en-US" b="1" dirty="0"/>
              <a:t>be considered by a </a:t>
            </a:r>
            <a:r>
              <a:rPr lang="en-US" b="1" dirty="0" smtClean="0"/>
              <a:t>multidisciplinary team </a:t>
            </a:r>
            <a:r>
              <a:rPr lang="en-US" b="1" dirty="0"/>
              <a:t>acknowledging the patient’s </a:t>
            </a:r>
            <a:r>
              <a:rPr lang="en-US" b="1" dirty="0" smtClean="0"/>
              <a:t>clinical context</a:t>
            </a:r>
            <a:r>
              <a:rPr lang="en-US" b="1" dirty="0"/>
              <a:t>: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immediate </a:t>
            </a:r>
            <a:r>
              <a:rPr lang="en-US" b="1" dirty="0"/>
              <a:t>additional </a:t>
            </a:r>
            <a:r>
              <a:rPr lang="en-US" b="1" dirty="0" smtClean="0"/>
              <a:t>imaging with </a:t>
            </a:r>
            <a:r>
              <a:rPr lang="en-US" b="1" dirty="0"/>
              <a:t>another modality,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interval </a:t>
            </a:r>
            <a:r>
              <a:rPr lang="en-US" b="1" dirty="0"/>
              <a:t>imaging </a:t>
            </a:r>
            <a:r>
              <a:rPr lang="en-US" b="1" dirty="0" smtClean="0"/>
              <a:t>in 6–12 </a:t>
            </a:r>
            <a:r>
              <a:rPr lang="en-US" b="1" dirty="0"/>
              <a:t>months (</a:t>
            </a:r>
            <a:r>
              <a:rPr lang="en-US" b="1" dirty="0" err="1"/>
              <a:t>noncontrast</a:t>
            </a:r>
            <a:r>
              <a:rPr lang="en-US" b="1" dirty="0"/>
              <a:t> CT or MRI) 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or surgery without </a:t>
            </a:r>
            <a:r>
              <a:rPr lang="en-US" b="1" dirty="0"/>
              <a:t>further delay.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3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441977" cy="426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4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821</Words>
  <Application>Microsoft Office PowerPoint</Application>
  <PresentationFormat>On-screen Show (4:3)</PresentationFormat>
  <Paragraphs>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Incidentaloma</vt:lpstr>
      <vt:lpstr>PowerPoint Presentation</vt:lpstr>
      <vt:lpstr>Definition</vt:lpstr>
      <vt:lpstr>PowerPoint Presentation</vt:lpstr>
      <vt:lpstr>PowerPoint Presentation</vt:lpstr>
      <vt:lpstr>Assessment of the risk of malignancy </vt:lpstr>
      <vt:lpstr>PowerPoint Presentation</vt:lpstr>
      <vt:lpstr>PowerPoint Presentation</vt:lpstr>
      <vt:lpstr>PowerPoint Presentation</vt:lpstr>
      <vt:lpstr>PowerPoint Presentation</vt:lpstr>
      <vt:lpstr>Assessment for hormone excess </vt:lpstr>
      <vt:lpstr>PowerPoint Presentation</vt:lpstr>
      <vt:lpstr>PowerPoint Presentation</vt:lpstr>
      <vt:lpstr>PowerPoint Presentation</vt:lpstr>
      <vt:lpstr>Follow-up of patients not undergoing adrenal surgery after initial assessment</vt:lpstr>
      <vt:lpstr>PowerPoint Presentation</vt:lpstr>
      <vt:lpstr>PowerPoint Presentation</vt:lpstr>
      <vt:lpstr>Subclinical pheocromocytoma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Normotensive Incidentally Discovered Pheochromocytomas Display Specific Biochemical, Cellular, and Molecular Characteristics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Incidentaloma</dc:title>
  <dc:creator>MRT Pack 25 DVDs</dc:creator>
  <cp:lastModifiedBy>MRT Pack 25 DVDs</cp:lastModifiedBy>
  <cp:revision>35</cp:revision>
  <dcterms:created xsi:type="dcterms:W3CDTF">2016-07-30T12:10:41Z</dcterms:created>
  <dcterms:modified xsi:type="dcterms:W3CDTF">2016-07-31T21:31:58Z</dcterms:modified>
</cp:coreProperties>
</file>