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2" r:id="rId4"/>
    <p:sldId id="274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276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83A3-4E45-4DA0-9029-81C8E73E36B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4428-17DD-42AF-820C-ACCAECDA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44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83A3-4E45-4DA0-9029-81C8E73E36B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4428-17DD-42AF-820C-ACCAECDA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83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83A3-4E45-4DA0-9029-81C8E73E36B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4428-17DD-42AF-820C-ACCAECDA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6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400175" y="2618191"/>
            <a:ext cx="3171825" cy="1621619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05023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83A3-4E45-4DA0-9029-81C8E73E36B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4428-17DD-42AF-820C-ACCAECDA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1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83A3-4E45-4DA0-9029-81C8E73E36B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4428-17DD-42AF-820C-ACCAECDA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3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83A3-4E45-4DA0-9029-81C8E73E36B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4428-17DD-42AF-820C-ACCAECDA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86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83A3-4E45-4DA0-9029-81C8E73E36B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4428-17DD-42AF-820C-ACCAECDA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18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83A3-4E45-4DA0-9029-81C8E73E36B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4428-17DD-42AF-820C-ACCAECDA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4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83A3-4E45-4DA0-9029-81C8E73E36B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4428-17DD-42AF-820C-ACCAECDA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71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83A3-4E45-4DA0-9029-81C8E73E36B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4428-17DD-42AF-820C-ACCAECDA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97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83A3-4E45-4DA0-9029-81C8E73E36B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4428-17DD-42AF-820C-ACCAECDA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17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D83A3-4E45-4DA0-9029-81C8E73E36B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B4428-17DD-42AF-820C-ACCAECDA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1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47035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name of God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7784" y="3284984"/>
            <a:ext cx="47840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Dr</a:t>
            </a:r>
            <a:r>
              <a:rPr lang="en-US" sz="2400" dirty="0" smtClean="0"/>
              <a:t> Nasser Aghamohammadzadeh</a:t>
            </a:r>
          </a:p>
          <a:p>
            <a:r>
              <a:rPr lang="en-US" sz="2400" dirty="0" smtClean="0"/>
              <a:t>Associate Professor of Endocrinology</a:t>
            </a:r>
          </a:p>
          <a:p>
            <a:r>
              <a:rPr lang="en-US" sz="2400" dirty="0" smtClean="0"/>
              <a:t>Tabriz University of Medical Sciences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222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93" y="-3220"/>
            <a:ext cx="91440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Criteria for testing for diabetes or prediabetes in asymptomatic adults</a:t>
            </a:r>
          </a:p>
          <a:p>
            <a:pPr algn="just"/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000" dirty="0">
                <a:solidFill>
                  <a:prstClr val="black"/>
                </a:solidFill>
              </a:rPr>
              <a:t>Testing should be considered in overweight or obese (BMI ≥25 kg/m2 or ≥23 kg/m2 in Asian Americans) adults who have one or more of the following risk factors: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First-degree relative with diabetes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High-risk race/ethnicity (e.g., African American, Latino, Native American, Asian American, Pacific Islander)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800" b="1" dirty="0">
                <a:solidFill>
                  <a:prstClr val="black"/>
                </a:solidFill>
              </a:rPr>
              <a:t>History of </a:t>
            </a:r>
            <a:r>
              <a:rPr lang="en-US" sz="2800" b="1" dirty="0" err="1">
                <a:solidFill>
                  <a:prstClr val="black"/>
                </a:solidFill>
              </a:rPr>
              <a:t>CVD</a:t>
            </a:r>
            <a:endParaRPr lang="en-US" sz="2800" b="1" dirty="0">
              <a:solidFill>
                <a:prstClr val="white"/>
              </a:solidFill>
            </a:endParaRP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Hypertension (≥ 140/90 mmHg or on therapy for hypertension)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HDL cholesterol level ,&lt;35 mg/</a:t>
            </a:r>
            <a:r>
              <a:rPr lang="en-US" sz="2000" dirty="0" err="1">
                <a:solidFill>
                  <a:prstClr val="white"/>
                </a:solidFill>
              </a:rPr>
              <a:t>dL</a:t>
            </a:r>
            <a:r>
              <a:rPr lang="en-US" sz="2000" dirty="0">
                <a:solidFill>
                  <a:prstClr val="white"/>
                </a:solidFill>
              </a:rPr>
              <a:t> and/or a triglyceride level &gt;250 mg/</a:t>
            </a:r>
            <a:r>
              <a:rPr lang="en-US" sz="2000" dirty="0" err="1">
                <a:solidFill>
                  <a:prstClr val="white"/>
                </a:solidFill>
              </a:rPr>
              <a:t>dL</a:t>
            </a:r>
            <a:r>
              <a:rPr lang="en-US" sz="2000" dirty="0">
                <a:solidFill>
                  <a:prstClr val="white"/>
                </a:solidFill>
              </a:rPr>
              <a:t> 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Women with polycystic ovary syndrome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Physical inactivity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Other clinical conditions associated with insulin resistance (e.g., severe obesity, </a:t>
            </a:r>
            <a:r>
              <a:rPr lang="en-US" sz="2000" dirty="0" err="1">
                <a:solidFill>
                  <a:prstClr val="white"/>
                </a:solidFill>
              </a:rPr>
              <a:t>acanthosis</a:t>
            </a:r>
            <a:r>
              <a:rPr lang="en-US" sz="2000" dirty="0">
                <a:solidFill>
                  <a:prstClr val="white"/>
                </a:solidFill>
              </a:rPr>
              <a:t> </a:t>
            </a:r>
            <a:r>
              <a:rPr lang="en-US" sz="2000" dirty="0" err="1">
                <a:solidFill>
                  <a:prstClr val="white"/>
                </a:solidFill>
              </a:rPr>
              <a:t>nigricans</a:t>
            </a:r>
            <a:r>
              <a:rPr lang="en-US" sz="2000" dirty="0">
                <a:solidFill>
                  <a:prstClr val="white"/>
                </a:solidFill>
              </a:rPr>
              <a:t>)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2000" dirty="0">
                <a:solidFill>
                  <a:prstClr val="white"/>
                </a:solidFill>
              </a:rPr>
              <a:t>Patients with prediabetes (A1C ≥ 5.7% , </a:t>
            </a:r>
            <a:r>
              <a:rPr lang="en-US" sz="2000" dirty="0" err="1">
                <a:solidFill>
                  <a:prstClr val="white"/>
                </a:solidFill>
              </a:rPr>
              <a:t>IGT</a:t>
            </a:r>
            <a:r>
              <a:rPr lang="en-US" sz="2000" dirty="0">
                <a:solidFill>
                  <a:prstClr val="white"/>
                </a:solidFill>
              </a:rPr>
              <a:t>, or </a:t>
            </a:r>
            <a:r>
              <a:rPr lang="en-US" sz="2000" dirty="0" err="1">
                <a:solidFill>
                  <a:prstClr val="white"/>
                </a:solidFill>
              </a:rPr>
              <a:t>IFG</a:t>
            </a:r>
            <a:r>
              <a:rPr lang="en-US" sz="2000" dirty="0">
                <a:solidFill>
                  <a:prstClr val="white"/>
                </a:solidFill>
              </a:rPr>
              <a:t>) should be tested yearly.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2000" dirty="0">
                <a:solidFill>
                  <a:prstClr val="white"/>
                </a:solidFill>
              </a:rPr>
              <a:t>Women who were diagnosed with GDM should have lifelong testing at least every 3 years.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2000" dirty="0">
                <a:solidFill>
                  <a:prstClr val="white"/>
                </a:solidFill>
              </a:rPr>
              <a:t>For all other patients, testing should begin at age 45 years.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US" sz="2000" dirty="0">
                <a:solidFill>
                  <a:prstClr val="white"/>
                </a:solidFill>
              </a:rPr>
              <a:t>If results are normal, testing should be repeated at a minimum of 3-year intervals, with consideration of more frequent testing depending on initial results and risk status.</a:t>
            </a:r>
          </a:p>
        </p:txBody>
      </p:sp>
    </p:spTree>
    <p:extLst>
      <p:ext uri="{BB962C8B-B14F-4D97-AF65-F5344CB8AC3E}">
        <p14:creationId xmlns:p14="http://schemas.microsoft.com/office/powerpoint/2010/main" val="348263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93" y="-3220"/>
            <a:ext cx="91440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Criteria for testing for diabetes or prediabetes in asymptomatic adults</a:t>
            </a:r>
          </a:p>
          <a:p>
            <a:pPr algn="just"/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000" dirty="0">
                <a:solidFill>
                  <a:prstClr val="black"/>
                </a:solidFill>
              </a:rPr>
              <a:t>Testing should be considered in overweight or obese (BMI ≥25 kg/m2 or ≥23 kg/m2 in Asian Americans) adults who have one or more of the following risk factors: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First-degree relative with diabetes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High-risk race/ethnicity (e.g., African American, Latino, Native American, Asian American, Pacific Islander)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History of </a:t>
            </a:r>
            <a:r>
              <a:rPr lang="en-US" sz="2000" dirty="0" err="1">
                <a:solidFill>
                  <a:prstClr val="black"/>
                </a:solidFill>
              </a:rPr>
              <a:t>CVD</a:t>
            </a:r>
            <a:endParaRPr lang="en-US" sz="2000" dirty="0">
              <a:solidFill>
                <a:prstClr val="black"/>
              </a:solidFill>
            </a:endParaRPr>
          </a:p>
          <a:p>
            <a:pPr algn="just"/>
            <a:r>
              <a:rPr lang="en-US" sz="2800" b="1" dirty="0">
                <a:solidFill>
                  <a:srgbClr val="FF0000"/>
                </a:solidFill>
              </a:rPr>
              <a:t>✴</a:t>
            </a:r>
            <a:r>
              <a:rPr lang="en-US" sz="2800" b="1" dirty="0">
                <a:solidFill>
                  <a:prstClr val="black"/>
                </a:solidFill>
              </a:rPr>
              <a:t> Hypertension </a:t>
            </a:r>
            <a:r>
              <a:rPr lang="en-US" sz="2000" dirty="0">
                <a:solidFill>
                  <a:prstClr val="black"/>
                </a:solidFill>
              </a:rPr>
              <a:t>(≥ 140/90 mmHg or on therapy for hypertension)</a:t>
            </a:r>
            <a:endParaRPr lang="en-US" sz="2000" dirty="0">
              <a:solidFill>
                <a:prstClr val="white"/>
              </a:solidFill>
            </a:endParaRP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HDL cholesterol level ,&lt;35 mg/</a:t>
            </a:r>
            <a:r>
              <a:rPr lang="en-US" sz="2000" dirty="0" err="1">
                <a:solidFill>
                  <a:prstClr val="white"/>
                </a:solidFill>
              </a:rPr>
              <a:t>dL</a:t>
            </a:r>
            <a:r>
              <a:rPr lang="en-US" sz="2000" dirty="0">
                <a:solidFill>
                  <a:prstClr val="white"/>
                </a:solidFill>
              </a:rPr>
              <a:t> and/or a triglyceride level &gt;250 mg/</a:t>
            </a:r>
            <a:r>
              <a:rPr lang="en-US" sz="2000" dirty="0" err="1">
                <a:solidFill>
                  <a:prstClr val="white"/>
                </a:solidFill>
              </a:rPr>
              <a:t>dL</a:t>
            </a:r>
            <a:r>
              <a:rPr lang="en-US" sz="2000" dirty="0">
                <a:solidFill>
                  <a:prstClr val="white"/>
                </a:solidFill>
              </a:rPr>
              <a:t> 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Women with polycystic ovary syndrome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Physical inactivity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Other clinical conditions associated with insulin resistance (e.g., severe obesity, </a:t>
            </a:r>
            <a:r>
              <a:rPr lang="en-US" sz="2000" dirty="0" err="1">
                <a:solidFill>
                  <a:prstClr val="white"/>
                </a:solidFill>
              </a:rPr>
              <a:t>acanthosis</a:t>
            </a:r>
            <a:r>
              <a:rPr lang="en-US" sz="2000" dirty="0">
                <a:solidFill>
                  <a:prstClr val="white"/>
                </a:solidFill>
              </a:rPr>
              <a:t> </a:t>
            </a:r>
            <a:r>
              <a:rPr lang="en-US" sz="2000" dirty="0" err="1">
                <a:solidFill>
                  <a:prstClr val="white"/>
                </a:solidFill>
              </a:rPr>
              <a:t>nigricans</a:t>
            </a:r>
            <a:r>
              <a:rPr lang="en-US" sz="2000" dirty="0">
                <a:solidFill>
                  <a:prstClr val="white"/>
                </a:solidFill>
              </a:rPr>
              <a:t>)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2000" dirty="0">
                <a:solidFill>
                  <a:prstClr val="white"/>
                </a:solidFill>
              </a:rPr>
              <a:t>Patients with prediabetes (A1C ≥ 5.7% , </a:t>
            </a:r>
            <a:r>
              <a:rPr lang="en-US" sz="2000" dirty="0" err="1">
                <a:solidFill>
                  <a:prstClr val="white"/>
                </a:solidFill>
              </a:rPr>
              <a:t>IGT</a:t>
            </a:r>
            <a:r>
              <a:rPr lang="en-US" sz="2000" dirty="0">
                <a:solidFill>
                  <a:prstClr val="white"/>
                </a:solidFill>
              </a:rPr>
              <a:t>, or </a:t>
            </a:r>
            <a:r>
              <a:rPr lang="en-US" sz="2000" dirty="0" err="1">
                <a:solidFill>
                  <a:prstClr val="white"/>
                </a:solidFill>
              </a:rPr>
              <a:t>IFG</a:t>
            </a:r>
            <a:r>
              <a:rPr lang="en-US" sz="2000" dirty="0">
                <a:solidFill>
                  <a:prstClr val="white"/>
                </a:solidFill>
              </a:rPr>
              <a:t>) should be tested yearly.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2000" dirty="0">
                <a:solidFill>
                  <a:prstClr val="white"/>
                </a:solidFill>
              </a:rPr>
              <a:t>Women who were diagnosed with GDM should have lifelong testing at least every 3 years.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2000" dirty="0">
                <a:solidFill>
                  <a:prstClr val="white"/>
                </a:solidFill>
              </a:rPr>
              <a:t>For all other patients, testing should begin at age 45 years.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US" sz="2000" dirty="0">
                <a:solidFill>
                  <a:prstClr val="white"/>
                </a:solidFill>
              </a:rPr>
              <a:t>If results are normal, testing should be repeated at a minimum of 3-year intervals, with consideration of more frequent testing depending on initial results and risk status.</a:t>
            </a:r>
          </a:p>
        </p:txBody>
      </p:sp>
    </p:spTree>
    <p:extLst>
      <p:ext uri="{BB962C8B-B14F-4D97-AF65-F5344CB8AC3E}">
        <p14:creationId xmlns:p14="http://schemas.microsoft.com/office/powerpoint/2010/main" val="245527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93" y="-3220"/>
            <a:ext cx="9144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Criteria for testing for diabetes or prediabetes in asymptomatic adults</a:t>
            </a:r>
          </a:p>
          <a:p>
            <a:pPr algn="just"/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000" dirty="0">
                <a:solidFill>
                  <a:prstClr val="black"/>
                </a:solidFill>
              </a:rPr>
              <a:t>Testing should be considered in overweight or obese (BMI ≥25 kg/m2 or ≥23 kg/m2 in Asian Americans) adults who have one or more of the following risk factors: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First-degree relative with diabetes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High-risk race/ethnicity (e.g., African American, Latino, Native American, Asian American, Pacific Islander)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History of </a:t>
            </a:r>
            <a:r>
              <a:rPr lang="en-US" sz="2000" dirty="0" err="1">
                <a:solidFill>
                  <a:prstClr val="black"/>
                </a:solidFill>
              </a:rPr>
              <a:t>CVD</a:t>
            </a:r>
            <a:endParaRPr lang="en-US" sz="2000" dirty="0">
              <a:solidFill>
                <a:prstClr val="black"/>
              </a:solidFill>
            </a:endParaRP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Hypertension (≥ 140/90 mmHg or on therapy for hypertension)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800" b="1" dirty="0">
                <a:solidFill>
                  <a:prstClr val="black"/>
                </a:solidFill>
              </a:rPr>
              <a:t>HDL cholesterol level </a:t>
            </a:r>
            <a:r>
              <a:rPr lang="en-US" sz="2800" b="1" dirty="0" smtClean="0">
                <a:solidFill>
                  <a:prstClr val="black"/>
                </a:solidFill>
              </a:rPr>
              <a:t>&lt;</a:t>
            </a:r>
            <a:r>
              <a:rPr lang="en-US" sz="2800" b="1" dirty="0">
                <a:solidFill>
                  <a:prstClr val="black"/>
                </a:solidFill>
              </a:rPr>
              <a:t>35 mg/</a:t>
            </a:r>
            <a:r>
              <a:rPr lang="en-US" sz="2800" b="1" dirty="0" err="1">
                <a:solidFill>
                  <a:prstClr val="black"/>
                </a:solidFill>
              </a:rPr>
              <a:t>dL</a:t>
            </a:r>
            <a:r>
              <a:rPr lang="en-US" sz="2800" b="1" dirty="0">
                <a:solidFill>
                  <a:prstClr val="black"/>
                </a:solidFill>
              </a:rPr>
              <a:t> and/or a triglyceride level &gt;250 mg/</a:t>
            </a:r>
            <a:r>
              <a:rPr lang="en-US" sz="2800" b="1" dirty="0" err="1">
                <a:solidFill>
                  <a:prstClr val="black"/>
                </a:solidFill>
              </a:rPr>
              <a:t>dL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endParaRPr lang="en-US" sz="2800" b="1" dirty="0">
              <a:solidFill>
                <a:prstClr val="white"/>
              </a:solidFill>
            </a:endParaRPr>
          </a:p>
          <a:p>
            <a:pPr algn="just"/>
            <a:r>
              <a:rPr lang="en-US" sz="2800" b="1" dirty="0">
                <a:solidFill>
                  <a:prstClr val="white"/>
                </a:solidFill>
              </a:rPr>
              <a:t>✴ Women with polycystic ovary syndrome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Physical inactivity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Other clinical conditions associated with insulin resistance (e.g., severe obesity, </a:t>
            </a:r>
            <a:r>
              <a:rPr lang="en-US" sz="2000" dirty="0" err="1">
                <a:solidFill>
                  <a:prstClr val="white"/>
                </a:solidFill>
              </a:rPr>
              <a:t>acanthosis</a:t>
            </a:r>
            <a:r>
              <a:rPr lang="en-US" sz="2000" dirty="0">
                <a:solidFill>
                  <a:prstClr val="white"/>
                </a:solidFill>
              </a:rPr>
              <a:t> </a:t>
            </a:r>
            <a:r>
              <a:rPr lang="en-US" sz="2000" dirty="0" err="1">
                <a:solidFill>
                  <a:prstClr val="white"/>
                </a:solidFill>
              </a:rPr>
              <a:t>nigricans</a:t>
            </a:r>
            <a:r>
              <a:rPr lang="en-US" sz="2000" dirty="0">
                <a:solidFill>
                  <a:prstClr val="white"/>
                </a:solidFill>
              </a:rPr>
              <a:t>)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2000" dirty="0">
                <a:solidFill>
                  <a:prstClr val="white"/>
                </a:solidFill>
              </a:rPr>
              <a:t>Patients with prediabetes (A1C ≥ 5.7% , </a:t>
            </a:r>
            <a:r>
              <a:rPr lang="en-US" sz="2000" dirty="0" err="1">
                <a:solidFill>
                  <a:prstClr val="white"/>
                </a:solidFill>
              </a:rPr>
              <a:t>IGT</a:t>
            </a:r>
            <a:r>
              <a:rPr lang="en-US" sz="2000" dirty="0">
                <a:solidFill>
                  <a:prstClr val="white"/>
                </a:solidFill>
              </a:rPr>
              <a:t>, or </a:t>
            </a:r>
            <a:r>
              <a:rPr lang="en-US" sz="2000" dirty="0" err="1">
                <a:solidFill>
                  <a:prstClr val="white"/>
                </a:solidFill>
              </a:rPr>
              <a:t>IFG</a:t>
            </a:r>
            <a:r>
              <a:rPr lang="en-US" sz="2000" dirty="0">
                <a:solidFill>
                  <a:prstClr val="white"/>
                </a:solidFill>
              </a:rPr>
              <a:t>) should be tested yearly.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2000" dirty="0">
                <a:solidFill>
                  <a:prstClr val="white"/>
                </a:solidFill>
              </a:rPr>
              <a:t>Women who were diagnosed with GDM should have lifelong testing at least every 3 years.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2000" dirty="0">
                <a:solidFill>
                  <a:prstClr val="white"/>
                </a:solidFill>
              </a:rPr>
              <a:t>For all other patients, testing should begin at age 45 years.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US" sz="2000" dirty="0">
                <a:solidFill>
                  <a:prstClr val="white"/>
                </a:solidFill>
              </a:rPr>
              <a:t>If results are normal, testing should be repeated at a minimum of 3-year intervals, with consideration of more frequent testing depending on initial results and risk status.</a:t>
            </a:r>
          </a:p>
        </p:txBody>
      </p:sp>
    </p:spTree>
    <p:extLst>
      <p:ext uri="{BB962C8B-B14F-4D97-AF65-F5344CB8AC3E}">
        <p14:creationId xmlns:p14="http://schemas.microsoft.com/office/powerpoint/2010/main" val="340061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93" y="-3220"/>
            <a:ext cx="9144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Criteria for testing for diabetes or prediabetes in asymptomatic adults</a:t>
            </a:r>
          </a:p>
          <a:p>
            <a:pPr algn="just"/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000" dirty="0">
                <a:solidFill>
                  <a:prstClr val="black"/>
                </a:solidFill>
              </a:rPr>
              <a:t>Testing should be considered in overweight or obese (BMI ≥25 kg/m2 or ≥23 kg/m2 in Asian Americans) adults who have one or more of the following risk factors: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First-degree relative with diabetes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High-risk race/ethnicity (e.g., African American, Latino, Native American, Asian American, Pacific Islander)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History of </a:t>
            </a:r>
            <a:r>
              <a:rPr lang="en-US" sz="2000" dirty="0" err="1">
                <a:solidFill>
                  <a:prstClr val="black"/>
                </a:solidFill>
              </a:rPr>
              <a:t>CVD</a:t>
            </a:r>
            <a:endParaRPr lang="en-US" sz="2000" dirty="0">
              <a:solidFill>
                <a:prstClr val="black"/>
              </a:solidFill>
            </a:endParaRP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Hypertension (≥ 140/90 mmHg or on therapy for hypertension)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HDL cholesterol level ,&lt;35 mg/</a:t>
            </a:r>
            <a:r>
              <a:rPr lang="en-US" sz="2000" dirty="0" err="1">
                <a:solidFill>
                  <a:prstClr val="black"/>
                </a:solidFill>
              </a:rPr>
              <a:t>dL</a:t>
            </a:r>
            <a:r>
              <a:rPr lang="en-US" sz="2000" dirty="0">
                <a:solidFill>
                  <a:prstClr val="black"/>
                </a:solidFill>
              </a:rPr>
              <a:t> and/or a triglyceride level &gt;250 mg/</a:t>
            </a:r>
            <a:r>
              <a:rPr lang="en-US" sz="2000" dirty="0" err="1">
                <a:solidFill>
                  <a:prstClr val="black"/>
                </a:solidFill>
              </a:rPr>
              <a:t>dL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3200" b="1" dirty="0">
                <a:solidFill>
                  <a:prstClr val="black"/>
                </a:solidFill>
              </a:rPr>
              <a:t>Women with polycystic ovary syndrome</a:t>
            </a:r>
            <a:endParaRPr lang="en-US" sz="3200" b="1" dirty="0">
              <a:solidFill>
                <a:prstClr val="white"/>
              </a:solidFill>
            </a:endParaRP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Physical inactivity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Other clinical conditions associated with insulin resistance (e.g., severe obesity, </a:t>
            </a:r>
            <a:r>
              <a:rPr lang="en-US" sz="2000" dirty="0" err="1">
                <a:solidFill>
                  <a:prstClr val="white"/>
                </a:solidFill>
              </a:rPr>
              <a:t>acanthosis</a:t>
            </a:r>
            <a:r>
              <a:rPr lang="en-US" sz="2000" dirty="0">
                <a:solidFill>
                  <a:prstClr val="white"/>
                </a:solidFill>
              </a:rPr>
              <a:t> </a:t>
            </a:r>
            <a:r>
              <a:rPr lang="en-US" sz="2000" dirty="0" err="1">
                <a:solidFill>
                  <a:prstClr val="white"/>
                </a:solidFill>
              </a:rPr>
              <a:t>nigricans</a:t>
            </a:r>
            <a:r>
              <a:rPr lang="en-US" sz="2000" dirty="0">
                <a:solidFill>
                  <a:prstClr val="white"/>
                </a:solidFill>
              </a:rPr>
              <a:t>)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2000" dirty="0">
                <a:solidFill>
                  <a:prstClr val="white"/>
                </a:solidFill>
              </a:rPr>
              <a:t>Patients with prediabetes (A1C ≥ 5.7% , </a:t>
            </a:r>
            <a:r>
              <a:rPr lang="en-US" sz="2000" dirty="0" err="1">
                <a:solidFill>
                  <a:prstClr val="white"/>
                </a:solidFill>
              </a:rPr>
              <a:t>IGT</a:t>
            </a:r>
            <a:r>
              <a:rPr lang="en-US" sz="2000" dirty="0">
                <a:solidFill>
                  <a:prstClr val="white"/>
                </a:solidFill>
              </a:rPr>
              <a:t>, or </a:t>
            </a:r>
            <a:r>
              <a:rPr lang="en-US" sz="2000" dirty="0" err="1">
                <a:solidFill>
                  <a:prstClr val="white"/>
                </a:solidFill>
              </a:rPr>
              <a:t>IFG</a:t>
            </a:r>
            <a:r>
              <a:rPr lang="en-US" sz="2000" dirty="0">
                <a:solidFill>
                  <a:prstClr val="white"/>
                </a:solidFill>
              </a:rPr>
              <a:t>) should be tested yearly.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2000" dirty="0">
                <a:solidFill>
                  <a:prstClr val="white"/>
                </a:solidFill>
              </a:rPr>
              <a:t>Women who were diagnosed with GDM should have lifelong testing at least every 3 years.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2000" dirty="0">
                <a:solidFill>
                  <a:prstClr val="white"/>
                </a:solidFill>
              </a:rPr>
              <a:t>For all other patients, testing should begin at age 45 years.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US" sz="2000" dirty="0">
                <a:solidFill>
                  <a:prstClr val="white"/>
                </a:solidFill>
              </a:rPr>
              <a:t>If results are normal, testing should be repeated at a minimum of 3-year intervals, with consideration of more frequent testing depending on initial results and risk status.</a:t>
            </a:r>
          </a:p>
        </p:txBody>
      </p:sp>
    </p:spTree>
    <p:extLst>
      <p:ext uri="{BB962C8B-B14F-4D97-AF65-F5344CB8AC3E}">
        <p14:creationId xmlns:p14="http://schemas.microsoft.com/office/powerpoint/2010/main" val="222193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93" y="-3220"/>
            <a:ext cx="91440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Criteria for testing for diabetes or prediabetes in asymptomatic adults</a:t>
            </a:r>
          </a:p>
          <a:p>
            <a:pPr algn="just"/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000" dirty="0">
                <a:solidFill>
                  <a:prstClr val="black"/>
                </a:solidFill>
              </a:rPr>
              <a:t>Testing should be considered in overweight or obese (BMI ≥25 kg/m2 or ≥23 kg/m2 in Asian Americans) adults who have one or more of the following risk factors: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First-degree relative with diabetes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High-risk race/ethnicity (e.g., African American, Latino, Native American, Asian American, Pacific Islander)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History of </a:t>
            </a:r>
            <a:r>
              <a:rPr lang="en-US" sz="2000" dirty="0" err="1">
                <a:solidFill>
                  <a:prstClr val="black"/>
                </a:solidFill>
              </a:rPr>
              <a:t>CVD</a:t>
            </a:r>
            <a:endParaRPr lang="en-US" sz="2000" dirty="0">
              <a:solidFill>
                <a:prstClr val="black"/>
              </a:solidFill>
            </a:endParaRP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Hypertension (≥ 140/90 mmHg or on therapy for hypertension)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HDL cholesterol level ,&lt;35 mg/</a:t>
            </a:r>
            <a:r>
              <a:rPr lang="en-US" sz="2000" dirty="0" err="1">
                <a:solidFill>
                  <a:prstClr val="black"/>
                </a:solidFill>
              </a:rPr>
              <a:t>dL</a:t>
            </a:r>
            <a:r>
              <a:rPr lang="en-US" sz="2000" dirty="0">
                <a:solidFill>
                  <a:prstClr val="black"/>
                </a:solidFill>
              </a:rPr>
              <a:t> and/or a triglyceride level &gt;250 mg/</a:t>
            </a:r>
            <a:r>
              <a:rPr lang="en-US" sz="2000" dirty="0" err="1">
                <a:solidFill>
                  <a:prstClr val="black"/>
                </a:solidFill>
              </a:rPr>
              <a:t>dL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Women with polycystic ovary syndrome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800" b="1" dirty="0">
                <a:solidFill>
                  <a:prstClr val="black"/>
                </a:solidFill>
              </a:rPr>
              <a:t>Physical inactivity</a:t>
            </a:r>
            <a:endParaRPr lang="en-US" sz="2800" b="1" dirty="0">
              <a:solidFill>
                <a:prstClr val="white"/>
              </a:solidFill>
            </a:endParaRP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Other clinical conditions associated with insulin resistance (e.g., severe obesity, </a:t>
            </a:r>
            <a:r>
              <a:rPr lang="en-US" sz="2000" dirty="0" err="1">
                <a:solidFill>
                  <a:prstClr val="white"/>
                </a:solidFill>
              </a:rPr>
              <a:t>acanthosis</a:t>
            </a:r>
            <a:r>
              <a:rPr lang="en-US" sz="2000" dirty="0">
                <a:solidFill>
                  <a:prstClr val="white"/>
                </a:solidFill>
              </a:rPr>
              <a:t> </a:t>
            </a:r>
            <a:r>
              <a:rPr lang="en-US" sz="2000" dirty="0" err="1">
                <a:solidFill>
                  <a:prstClr val="white"/>
                </a:solidFill>
              </a:rPr>
              <a:t>nigricans</a:t>
            </a:r>
            <a:r>
              <a:rPr lang="en-US" sz="2000" dirty="0">
                <a:solidFill>
                  <a:prstClr val="white"/>
                </a:solidFill>
              </a:rPr>
              <a:t>)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2000" dirty="0">
                <a:solidFill>
                  <a:prstClr val="white"/>
                </a:solidFill>
              </a:rPr>
              <a:t>Patients with prediabetes (A1C ≥ 5.7% , </a:t>
            </a:r>
            <a:r>
              <a:rPr lang="en-US" sz="2000" dirty="0" err="1">
                <a:solidFill>
                  <a:prstClr val="white"/>
                </a:solidFill>
              </a:rPr>
              <a:t>IGT</a:t>
            </a:r>
            <a:r>
              <a:rPr lang="en-US" sz="2000" dirty="0">
                <a:solidFill>
                  <a:prstClr val="white"/>
                </a:solidFill>
              </a:rPr>
              <a:t>, or </a:t>
            </a:r>
            <a:r>
              <a:rPr lang="en-US" sz="2000" dirty="0" err="1">
                <a:solidFill>
                  <a:prstClr val="white"/>
                </a:solidFill>
              </a:rPr>
              <a:t>IFG</a:t>
            </a:r>
            <a:r>
              <a:rPr lang="en-US" sz="2000" dirty="0">
                <a:solidFill>
                  <a:prstClr val="white"/>
                </a:solidFill>
              </a:rPr>
              <a:t>) should be tested yearly.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2000" dirty="0">
                <a:solidFill>
                  <a:prstClr val="white"/>
                </a:solidFill>
              </a:rPr>
              <a:t>Women who were diagnosed with GDM should have lifelong testing at least every 3 years.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2000" dirty="0">
                <a:solidFill>
                  <a:prstClr val="white"/>
                </a:solidFill>
              </a:rPr>
              <a:t>For all other patients, testing should begin at age 45 years.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US" sz="2000" dirty="0">
                <a:solidFill>
                  <a:prstClr val="white"/>
                </a:solidFill>
              </a:rPr>
              <a:t>If results are normal, testing should be repeated at a minimum of 3-year intervals, with consideration of more frequent testing depending on initial results and risk status.</a:t>
            </a:r>
          </a:p>
        </p:txBody>
      </p:sp>
    </p:spTree>
    <p:extLst>
      <p:ext uri="{BB962C8B-B14F-4D97-AF65-F5344CB8AC3E}">
        <p14:creationId xmlns:p14="http://schemas.microsoft.com/office/powerpoint/2010/main" val="134349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93" y="-322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Criteria for testing for diabetes or prediabetes in asymptomatic adults</a:t>
            </a:r>
          </a:p>
          <a:p>
            <a:pPr algn="just"/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000" dirty="0">
                <a:solidFill>
                  <a:prstClr val="black"/>
                </a:solidFill>
              </a:rPr>
              <a:t>Testing should be considered in overweight or obese (BMI ≥25 kg/m2 or ≥23 kg/m2 in Asian Americans) adults who have one or more of the following risk factors: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First-degree relative with diabetes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High-risk race/ethnicity (e.g., African American, Latino, Native American, Asian American, Pacific Islander)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History of </a:t>
            </a:r>
            <a:r>
              <a:rPr lang="en-US" sz="2000" dirty="0" err="1">
                <a:solidFill>
                  <a:prstClr val="black"/>
                </a:solidFill>
              </a:rPr>
              <a:t>CVD</a:t>
            </a:r>
            <a:endParaRPr lang="en-US" sz="2000" dirty="0">
              <a:solidFill>
                <a:prstClr val="black"/>
              </a:solidFill>
            </a:endParaRP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Hypertension (≥ 140/90 mmHg or on therapy for hypertension)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HDL cholesterol level ,&lt;35 mg/</a:t>
            </a:r>
            <a:r>
              <a:rPr lang="en-US" sz="2000" dirty="0" err="1">
                <a:solidFill>
                  <a:prstClr val="black"/>
                </a:solidFill>
              </a:rPr>
              <a:t>dL</a:t>
            </a:r>
            <a:r>
              <a:rPr lang="en-US" sz="2000" dirty="0">
                <a:solidFill>
                  <a:prstClr val="black"/>
                </a:solidFill>
              </a:rPr>
              <a:t> and/or a triglyceride level &gt;250 mg/</a:t>
            </a:r>
            <a:r>
              <a:rPr lang="en-US" sz="2000" dirty="0" err="1">
                <a:solidFill>
                  <a:prstClr val="black"/>
                </a:solidFill>
              </a:rPr>
              <a:t>dL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Women with polycystic ovary syndrome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Physical inactivity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800" b="1" dirty="0">
                <a:solidFill>
                  <a:prstClr val="black"/>
                </a:solidFill>
              </a:rPr>
              <a:t>Other clinical conditions associated with insulin resistance (e.g.,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severe obesity,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acanthosis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nigricans</a:t>
            </a:r>
            <a:r>
              <a:rPr lang="en-US" sz="2800" b="1" dirty="0">
                <a:solidFill>
                  <a:prstClr val="black"/>
                </a:solidFill>
              </a:rPr>
              <a:t>)</a:t>
            </a:r>
            <a:endParaRPr lang="en-US" sz="2800" b="1" dirty="0">
              <a:solidFill>
                <a:prstClr val="white"/>
              </a:solidFill>
            </a:endParaRP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2000" dirty="0">
                <a:solidFill>
                  <a:prstClr val="white"/>
                </a:solidFill>
              </a:rPr>
              <a:t>Patients with prediabetes (A1C ≥ 5.7% , </a:t>
            </a:r>
            <a:r>
              <a:rPr lang="en-US" sz="2000" dirty="0" err="1">
                <a:solidFill>
                  <a:prstClr val="white"/>
                </a:solidFill>
              </a:rPr>
              <a:t>IGT</a:t>
            </a:r>
            <a:r>
              <a:rPr lang="en-US" sz="2000" dirty="0">
                <a:solidFill>
                  <a:prstClr val="white"/>
                </a:solidFill>
              </a:rPr>
              <a:t>, or </a:t>
            </a:r>
            <a:r>
              <a:rPr lang="en-US" sz="2000" dirty="0" err="1">
                <a:solidFill>
                  <a:prstClr val="white"/>
                </a:solidFill>
              </a:rPr>
              <a:t>IFG</a:t>
            </a:r>
            <a:r>
              <a:rPr lang="en-US" sz="2000" dirty="0">
                <a:solidFill>
                  <a:prstClr val="white"/>
                </a:solidFill>
              </a:rPr>
              <a:t>) should be tested yearly.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2000" dirty="0">
                <a:solidFill>
                  <a:prstClr val="white"/>
                </a:solidFill>
              </a:rPr>
              <a:t>Women who were diagnosed with GDM should have lifelong testing at least every 3 years.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2000" dirty="0">
                <a:solidFill>
                  <a:prstClr val="white"/>
                </a:solidFill>
              </a:rPr>
              <a:t>For all other patients, testing should begin at age 45 years.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US" sz="2000" dirty="0">
                <a:solidFill>
                  <a:prstClr val="white"/>
                </a:solidFill>
              </a:rPr>
              <a:t>If results are normal, testing should be repeated at a minimum of 3-year intervals, with consideration of more frequent testing depending on initial results and risk status.</a:t>
            </a:r>
          </a:p>
        </p:txBody>
      </p:sp>
    </p:spTree>
    <p:extLst>
      <p:ext uri="{BB962C8B-B14F-4D97-AF65-F5344CB8AC3E}">
        <p14:creationId xmlns:p14="http://schemas.microsoft.com/office/powerpoint/2010/main" val="316985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93" y="-3220"/>
            <a:ext cx="9144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Criteria for testing for diabetes or prediabetes in asymptomatic adults</a:t>
            </a:r>
          </a:p>
          <a:p>
            <a:pPr algn="just"/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000" dirty="0">
                <a:solidFill>
                  <a:prstClr val="black"/>
                </a:solidFill>
              </a:rPr>
              <a:t>Testing should be considered in overweight or obese (BMI ≥25 kg/m2 or ≥23 kg/m2 in Asian Americans) adults who have one or more of the following risk factors: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First-degree relative with diabetes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High-risk race/ethnicity (e.g., African American, Latino, Native American, Asian American, Pacific Islander)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History of </a:t>
            </a:r>
            <a:r>
              <a:rPr lang="en-US" sz="2000" dirty="0" err="1">
                <a:solidFill>
                  <a:prstClr val="black"/>
                </a:solidFill>
              </a:rPr>
              <a:t>CVD</a:t>
            </a:r>
            <a:endParaRPr lang="en-US" sz="2000" dirty="0">
              <a:solidFill>
                <a:prstClr val="black"/>
              </a:solidFill>
            </a:endParaRP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Hypertension (≥ 140/90 mmHg or on therapy for hypertension)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HDL cholesterol level ,&lt;35 mg/</a:t>
            </a:r>
            <a:r>
              <a:rPr lang="en-US" sz="2000" dirty="0" err="1">
                <a:solidFill>
                  <a:prstClr val="black"/>
                </a:solidFill>
              </a:rPr>
              <a:t>dL</a:t>
            </a:r>
            <a:r>
              <a:rPr lang="en-US" sz="2000" dirty="0">
                <a:solidFill>
                  <a:prstClr val="black"/>
                </a:solidFill>
              </a:rPr>
              <a:t> and/or a triglyceride level &gt;250 mg/</a:t>
            </a:r>
            <a:r>
              <a:rPr lang="en-US" sz="2000" dirty="0" err="1">
                <a:solidFill>
                  <a:prstClr val="black"/>
                </a:solidFill>
              </a:rPr>
              <a:t>dL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Women with polycystic ovary syndrome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Physical inactivity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Other clinical conditions associated with insulin resistance (e.g., severe obesity, </a:t>
            </a:r>
            <a:r>
              <a:rPr lang="en-US" sz="2000" dirty="0" err="1">
                <a:solidFill>
                  <a:prstClr val="black"/>
                </a:solidFill>
              </a:rPr>
              <a:t>acanthosis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nigricans</a:t>
            </a:r>
            <a:r>
              <a:rPr lang="en-US" sz="2000" dirty="0">
                <a:solidFill>
                  <a:prstClr val="black"/>
                </a:solidFill>
              </a:rPr>
              <a:t>)</a:t>
            </a:r>
          </a:p>
          <a:p>
            <a:pPr algn="just"/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2400" b="1" dirty="0">
                <a:solidFill>
                  <a:prstClr val="black"/>
                </a:solidFill>
              </a:rPr>
              <a:t>Patients with prediabetes (A1C ≥ 5.7% , </a:t>
            </a:r>
            <a:r>
              <a:rPr lang="en-US" sz="2400" b="1" dirty="0" err="1">
                <a:solidFill>
                  <a:prstClr val="black"/>
                </a:solidFill>
              </a:rPr>
              <a:t>IGT</a:t>
            </a:r>
            <a:r>
              <a:rPr lang="en-US" sz="2400" b="1" dirty="0">
                <a:solidFill>
                  <a:prstClr val="black"/>
                </a:solidFill>
              </a:rPr>
              <a:t>, or </a:t>
            </a:r>
            <a:r>
              <a:rPr lang="en-US" sz="2400" b="1" dirty="0" err="1">
                <a:solidFill>
                  <a:prstClr val="black"/>
                </a:solidFill>
              </a:rPr>
              <a:t>IFG</a:t>
            </a:r>
            <a:r>
              <a:rPr lang="en-US" sz="2400" b="1" dirty="0">
                <a:solidFill>
                  <a:prstClr val="black"/>
                </a:solidFill>
              </a:rPr>
              <a:t>) should be tested yearly.</a:t>
            </a:r>
            <a:endParaRPr lang="en-US" sz="2400" b="1" dirty="0">
              <a:solidFill>
                <a:prstClr val="white"/>
              </a:solidFill>
            </a:endParaRP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2000" dirty="0">
                <a:solidFill>
                  <a:prstClr val="white"/>
                </a:solidFill>
              </a:rPr>
              <a:t>Women who were diagnosed with GDM should have lifelong testing at least every 3 years.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2000" dirty="0">
                <a:solidFill>
                  <a:prstClr val="white"/>
                </a:solidFill>
              </a:rPr>
              <a:t>For all other patients, testing should begin at age 45 years.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US" sz="2000" dirty="0">
                <a:solidFill>
                  <a:prstClr val="white"/>
                </a:solidFill>
              </a:rPr>
              <a:t>If results are normal, testing should be repeated at a minimum of 3-year intervals, with consideration of more frequent testing depending on initial results and risk status.</a:t>
            </a:r>
          </a:p>
        </p:txBody>
      </p:sp>
    </p:spTree>
    <p:extLst>
      <p:ext uri="{BB962C8B-B14F-4D97-AF65-F5344CB8AC3E}">
        <p14:creationId xmlns:p14="http://schemas.microsoft.com/office/powerpoint/2010/main" val="263998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93" y="-322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Criteria for testing for diabetes or prediabetes in asymptomatic adults</a:t>
            </a:r>
          </a:p>
          <a:p>
            <a:pPr algn="just"/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000" dirty="0">
                <a:solidFill>
                  <a:prstClr val="black"/>
                </a:solidFill>
              </a:rPr>
              <a:t>Testing should be considered in overweight or obese (BMI ≥25 kg/m2 or ≥23 kg/m2 in Asian Americans) adults who have one or more of the following risk factors: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First-degree relative with diabetes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High-risk race/ethnicity (e.g., African American, Latino, Native American, Asian American, Pacific Islander)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History of </a:t>
            </a:r>
            <a:r>
              <a:rPr lang="en-US" sz="2000" dirty="0" err="1">
                <a:solidFill>
                  <a:prstClr val="black"/>
                </a:solidFill>
              </a:rPr>
              <a:t>CVD</a:t>
            </a:r>
            <a:endParaRPr lang="en-US" sz="2000" dirty="0">
              <a:solidFill>
                <a:prstClr val="black"/>
              </a:solidFill>
            </a:endParaRP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Hypertension (≥ 140/90 mmHg or on therapy for hypertension)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HDL cholesterol level ,&lt;35 mg/</a:t>
            </a:r>
            <a:r>
              <a:rPr lang="en-US" sz="2000" dirty="0" err="1">
                <a:solidFill>
                  <a:prstClr val="black"/>
                </a:solidFill>
              </a:rPr>
              <a:t>dL</a:t>
            </a:r>
            <a:r>
              <a:rPr lang="en-US" sz="2000" dirty="0">
                <a:solidFill>
                  <a:prstClr val="black"/>
                </a:solidFill>
              </a:rPr>
              <a:t> and/or a triglyceride level &gt;250 mg/</a:t>
            </a:r>
            <a:r>
              <a:rPr lang="en-US" sz="2000" dirty="0" err="1">
                <a:solidFill>
                  <a:prstClr val="black"/>
                </a:solidFill>
              </a:rPr>
              <a:t>dL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Women with polycystic ovary syndrome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Physical inactivity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Other clinical conditions associated with insulin resistance (e.g., severe obesity, </a:t>
            </a:r>
            <a:r>
              <a:rPr lang="en-US" sz="2000" dirty="0" err="1">
                <a:solidFill>
                  <a:prstClr val="black"/>
                </a:solidFill>
              </a:rPr>
              <a:t>acanthosis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nigricans</a:t>
            </a:r>
            <a:r>
              <a:rPr lang="en-US" sz="2000" dirty="0">
                <a:solidFill>
                  <a:prstClr val="black"/>
                </a:solidFill>
              </a:rPr>
              <a:t>)</a:t>
            </a:r>
          </a:p>
          <a:p>
            <a:pPr algn="just"/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2000" dirty="0">
                <a:solidFill>
                  <a:prstClr val="black"/>
                </a:solidFill>
              </a:rPr>
              <a:t>Patients with prediabetes (A1C ≥ 5.7% , </a:t>
            </a:r>
            <a:r>
              <a:rPr lang="en-US" sz="2000" dirty="0" err="1">
                <a:solidFill>
                  <a:prstClr val="black"/>
                </a:solidFill>
              </a:rPr>
              <a:t>IGT</a:t>
            </a:r>
            <a:r>
              <a:rPr lang="en-US" sz="2000" dirty="0">
                <a:solidFill>
                  <a:prstClr val="black"/>
                </a:solidFill>
              </a:rPr>
              <a:t>, or </a:t>
            </a:r>
            <a:r>
              <a:rPr lang="en-US" sz="2000" dirty="0" err="1">
                <a:solidFill>
                  <a:prstClr val="black"/>
                </a:solidFill>
              </a:rPr>
              <a:t>IFG</a:t>
            </a:r>
            <a:r>
              <a:rPr lang="en-US" sz="2000" dirty="0">
                <a:solidFill>
                  <a:prstClr val="black"/>
                </a:solidFill>
              </a:rPr>
              <a:t>) should be tested yearly.</a:t>
            </a:r>
          </a:p>
          <a:p>
            <a:pPr algn="just"/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2400" b="1" dirty="0">
                <a:solidFill>
                  <a:prstClr val="black"/>
                </a:solidFill>
              </a:rPr>
              <a:t>Women who were diagnosed with GDM should have lifelong testing at least every 3 years.</a:t>
            </a:r>
            <a:endParaRPr lang="en-US" sz="2400" b="1" dirty="0">
              <a:solidFill>
                <a:prstClr val="white"/>
              </a:solidFill>
            </a:endParaRP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2000" dirty="0">
                <a:solidFill>
                  <a:prstClr val="white"/>
                </a:solidFill>
              </a:rPr>
              <a:t>For all other patients, testing should begin at age 45 years.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US" sz="2000" dirty="0">
                <a:solidFill>
                  <a:prstClr val="white"/>
                </a:solidFill>
              </a:rPr>
              <a:t>If results are normal, testing should be repeated at a minimum of 3-year intervals, with consideration of more frequent testing depending on initial results and risk status.</a:t>
            </a:r>
          </a:p>
        </p:txBody>
      </p:sp>
    </p:spTree>
    <p:extLst>
      <p:ext uri="{BB962C8B-B14F-4D97-AF65-F5344CB8AC3E}">
        <p14:creationId xmlns:p14="http://schemas.microsoft.com/office/powerpoint/2010/main" val="239960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93" y="-3220"/>
            <a:ext cx="91440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Criteria for testing for diabetes or prediabetes in asymptomatic adults</a:t>
            </a:r>
          </a:p>
          <a:p>
            <a:pPr algn="just"/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000" dirty="0">
                <a:solidFill>
                  <a:prstClr val="black"/>
                </a:solidFill>
              </a:rPr>
              <a:t>Testing should be considered in overweight or obese (BMI ≥25 kg/m2 or ≥23 kg/m2 in Asian Americans) adults who have one or more of the following risk factors: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First-degree relative with diabetes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High-risk race/ethnicity (e.g., African American, Latino, Native American, Asian American, Pacific Islander)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History of </a:t>
            </a:r>
            <a:r>
              <a:rPr lang="en-US" sz="2000" dirty="0" err="1">
                <a:solidFill>
                  <a:prstClr val="black"/>
                </a:solidFill>
              </a:rPr>
              <a:t>CVD</a:t>
            </a:r>
            <a:endParaRPr lang="en-US" sz="2000" dirty="0">
              <a:solidFill>
                <a:prstClr val="black"/>
              </a:solidFill>
            </a:endParaRP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Hypertension (≥ 140/90 mmHg or on therapy for hypertension)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HDL cholesterol level ,&lt;35 mg/</a:t>
            </a:r>
            <a:r>
              <a:rPr lang="en-US" sz="2000" dirty="0" err="1">
                <a:solidFill>
                  <a:prstClr val="black"/>
                </a:solidFill>
              </a:rPr>
              <a:t>dL</a:t>
            </a:r>
            <a:r>
              <a:rPr lang="en-US" sz="2000" dirty="0">
                <a:solidFill>
                  <a:prstClr val="black"/>
                </a:solidFill>
              </a:rPr>
              <a:t> and/or a triglyceride level &gt;250 mg/</a:t>
            </a:r>
            <a:r>
              <a:rPr lang="en-US" sz="2000" dirty="0" err="1">
                <a:solidFill>
                  <a:prstClr val="black"/>
                </a:solidFill>
              </a:rPr>
              <a:t>dL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Women with polycystic ovary syndrome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Physical inactivity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Other clinical conditions associated with insulin resistance (e.g., severe obesity, </a:t>
            </a:r>
            <a:r>
              <a:rPr lang="en-US" sz="2000" dirty="0" err="1">
                <a:solidFill>
                  <a:prstClr val="black"/>
                </a:solidFill>
              </a:rPr>
              <a:t>acanthosis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nigricans</a:t>
            </a:r>
            <a:r>
              <a:rPr lang="en-US" sz="2000" dirty="0">
                <a:solidFill>
                  <a:prstClr val="black"/>
                </a:solidFill>
              </a:rPr>
              <a:t>)</a:t>
            </a:r>
          </a:p>
          <a:p>
            <a:pPr algn="just"/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2000" dirty="0">
                <a:solidFill>
                  <a:prstClr val="black"/>
                </a:solidFill>
              </a:rPr>
              <a:t>Patients with prediabetes (A1C ≥ 5.7% , </a:t>
            </a:r>
            <a:r>
              <a:rPr lang="en-US" sz="2000" dirty="0" err="1">
                <a:solidFill>
                  <a:prstClr val="black"/>
                </a:solidFill>
              </a:rPr>
              <a:t>IGT</a:t>
            </a:r>
            <a:r>
              <a:rPr lang="en-US" sz="2000" dirty="0">
                <a:solidFill>
                  <a:prstClr val="black"/>
                </a:solidFill>
              </a:rPr>
              <a:t>, or </a:t>
            </a:r>
            <a:r>
              <a:rPr lang="en-US" sz="2000" dirty="0" err="1">
                <a:solidFill>
                  <a:prstClr val="black"/>
                </a:solidFill>
              </a:rPr>
              <a:t>IFG</a:t>
            </a:r>
            <a:r>
              <a:rPr lang="en-US" sz="2000" dirty="0">
                <a:solidFill>
                  <a:prstClr val="black"/>
                </a:solidFill>
              </a:rPr>
              <a:t>) should be tested yearly.</a:t>
            </a:r>
          </a:p>
          <a:p>
            <a:pPr algn="just"/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2000" dirty="0">
                <a:solidFill>
                  <a:prstClr val="black"/>
                </a:solidFill>
              </a:rPr>
              <a:t>Women who were diagnosed with GDM should have lifelong testing at least every 3 years.</a:t>
            </a:r>
          </a:p>
          <a:p>
            <a:pPr algn="just"/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2800" b="1" dirty="0">
                <a:solidFill>
                  <a:prstClr val="black"/>
                </a:solidFill>
              </a:rPr>
              <a:t>For all other patients, testing should begin at age 45 years.</a:t>
            </a:r>
            <a:endParaRPr lang="en-US" sz="2800" b="1" dirty="0">
              <a:solidFill>
                <a:prstClr val="white"/>
              </a:solidFill>
            </a:endParaRP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US" sz="2000" dirty="0">
                <a:solidFill>
                  <a:prstClr val="white"/>
                </a:solidFill>
              </a:rPr>
              <a:t>If results are normal, testing should be repeated at a minimum of 3-year intervals, with consideration of more frequent testing depending on initial results and risk status.</a:t>
            </a:r>
          </a:p>
        </p:txBody>
      </p:sp>
    </p:spTree>
    <p:extLst>
      <p:ext uri="{BB962C8B-B14F-4D97-AF65-F5344CB8AC3E}">
        <p14:creationId xmlns:p14="http://schemas.microsoft.com/office/powerpoint/2010/main" val="269703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93" y="-3220"/>
            <a:ext cx="9144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Criteria for testing for diabetes or prediabetes in asymptomatic adults</a:t>
            </a:r>
          </a:p>
          <a:p>
            <a:pPr algn="just"/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000" dirty="0">
                <a:solidFill>
                  <a:prstClr val="black"/>
                </a:solidFill>
              </a:rPr>
              <a:t>Testing should be considered in overweight or obese (BMI ≥25 kg/m2 or ≥23 kg/m2 in Asian Americans) adults who have one or more of the following risk factors: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First-degree relative with diabetes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High-risk race/ethnicity (e.g., African American, Latino, Native American, Asian American, Pacific Islander)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History of </a:t>
            </a:r>
            <a:r>
              <a:rPr lang="en-US" sz="2000" dirty="0" err="1">
                <a:solidFill>
                  <a:prstClr val="black"/>
                </a:solidFill>
              </a:rPr>
              <a:t>CVD</a:t>
            </a:r>
            <a:endParaRPr lang="en-US" sz="2000" dirty="0">
              <a:solidFill>
                <a:prstClr val="black"/>
              </a:solidFill>
            </a:endParaRP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Hypertension (≥ 140/90 mmHg or on therapy for hypertension)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HDL cholesterol level ,&lt;35 mg/</a:t>
            </a:r>
            <a:r>
              <a:rPr lang="en-US" sz="2000" dirty="0" err="1">
                <a:solidFill>
                  <a:prstClr val="black"/>
                </a:solidFill>
              </a:rPr>
              <a:t>dL</a:t>
            </a:r>
            <a:r>
              <a:rPr lang="en-US" sz="2000" dirty="0">
                <a:solidFill>
                  <a:prstClr val="black"/>
                </a:solidFill>
              </a:rPr>
              <a:t> and/or a triglyceride level &gt;250 mg/</a:t>
            </a:r>
            <a:r>
              <a:rPr lang="en-US" sz="2000" dirty="0" err="1">
                <a:solidFill>
                  <a:prstClr val="black"/>
                </a:solidFill>
              </a:rPr>
              <a:t>dL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Women with polycystic ovary syndrome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Physical inactivity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Other clinical conditions associated with insulin resistance (e.g., severe obesity, </a:t>
            </a:r>
            <a:r>
              <a:rPr lang="en-US" sz="2000" dirty="0" err="1">
                <a:solidFill>
                  <a:prstClr val="black"/>
                </a:solidFill>
              </a:rPr>
              <a:t>acanthosis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nigricans</a:t>
            </a:r>
            <a:r>
              <a:rPr lang="en-US" sz="2000" dirty="0">
                <a:solidFill>
                  <a:prstClr val="black"/>
                </a:solidFill>
              </a:rPr>
              <a:t>)</a:t>
            </a:r>
          </a:p>
          <a:p>
            <a:pPr algn="just"/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2000" dirty="0">
                <a:solidFill>
                  <a:prstClr val="black"/>
                </a:solidFill>
              </a:rPr>
              <a:t>Patients with prediabetes (A1C ≥ 5.7% , </a:t>
            </a:r>
            <a:r>
              <a:rPr lang="en-US" sz="2000" dirty="0" err="1">
                <a:solidFill>
                  <a:prstClr val="black"/>
                </a:solidFill>
              </a:rPr>
              <a:t>IGT</a:t>
            </a:r>
            <a:r>
              <a:rPr lang="en-US" sz="2000" dirty="0">
                <a:solidFill>
                  <a:prstClr val="black"/>
                </a:solidFill>
              </a:rPr>
              <a:t>, or </a:t>
            </a:r>
            <a:r>
              <a:rPr lang="en-US" sz="2000" dirty="0" err="1">
                <a:solidFill>
                  <a:prstClr val="black"/>
                </a:solidFill>
              </a:rPr>
              <a:t>IFG</a:t>
            </a:r>
            <a:r>
              <a:rPr lang="en-US" sz="2000" dirty="0">
                <a:solidFill>
                  <a:prstClr val="black"/>
                </a:solidFill>
              </a:rPr>
              <a:t>) should be tested yearly.</a:t>
            </a:r>
          </a:p>
          <a:p>
            <a:pPr algn="just"/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2000" dirty="0">
                <a:solidFill>
                  <a:prstClr val="black"/>
                </a:solidFill>
              </a:rPr>
              <a:t>Women who were diagnosed with GDM should have lifelong testing at least every 3 years.</a:t>
            </a:r>
          </a:p>
          <a:p>
            <a:pPr algn="just"/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2000" dirty="0">
                <a:solidFill>
                  <a:prstClr val="black"/>
                </a:solidFill>
              </a:rPr>
              <a:t>For all other patients, testing should begin at age 45 years.</a:t>
            </a:r>
          </a:p>
          <a:p>
            <a:pPr algn="just"/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400" b="1" dirty="0">
                <a:solidFill>
                  <a:prstClr val="black"/>
                </a:solidFill>
              </a:rPr>
              <a:t>If results are normal, testing should be repeated at a minimum of 3-year intervals, with consideration of more frequent testing depending on initial results and risk status.</a:t>
            </a:r>
          </a:p>
        </p:txBody>
      </p:sp>
    </p:spTree>
    <p:extLst>
      <p:ext uri="{BB962C8B-B14F-4D97-AF65-F5344CB8AC3E}">
        <p14:creationId xmlns:p14="http://schemas.microsoft.com/office/powerpoint/2010/main" val="44106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2060848"/>
            <a:ext cx="63184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C0099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CLASSIFICATION and diagnosis </a:t>
            </a:r>
            <a:r>
              <a:rPr lang="en-US" sz="32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C0099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of DIABETES MELLITUS</a:t>
            </a:r>
          </a:p>
        </p:txBody>
      </p:sp>
    </p:spTree>
    <p:extLst>
      <p:ext uri="{BB962C8B-B14F-4D97-AF65-F5344CB8AC3E}">
        <p14:creationId xmlns:p14="http://schemas.microsoft.com/office/powerpoint/2010/main" val="217459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1773" y="116632"/>
            <a:ext cx="5870325" cy="912161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A1C :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="" xmlns:a16="http://schemas.microsoft.com/office/drawing/2014/main" id="{86DA262F-1636-422B-A0AF-F967CDA0E2E1}"/>
              </a:ext>
            </a:extLst>
          </p:cNvPr>
          <p:cNvSpPr txBox="1">
            <a:spLocks/>
          </p:cNvSpPr>
          <p:nvPr/>
        </p:nvSpPr>
        <p:spPr>
          <a:xfrm>
            <a:off x="35496" y="1124744"/>
            <a:ext cx="9108504" cy="5040560"/>
          </a:xfrm>
          <a:prstGeom prst="rect">
            <a:avLst/>
          </a:prstGeom>
        </p:spPr>
        <p:txBody>
          <a:bodyPr vert="horz" lIns="0" tIns="34290" rIns="0" bIns="34290" rtlCol="0">
            <a:noAutofit/>
          </a:bodyPr>
          <a:lstStyle>
            <a:lvl1pPr marL="0" indent="0" algn="l" defTabSz="685739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750" kern="1200">
                <a:solidFill>
                  <a:schemeClr val="tx1">
                    <a:alpha val="70000"/>
                  </a:schemeClr>
                </a:solidFill>
                <a:latin typeface="Arial"/>
                <a:ea typeface="+mn-ea"/>
                <a:cs typeface="Arial"/>
              </a:defRPr>
            </a:lvl4pPr>
            <a:lvl5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750" kern="1200" baseline="0">
                <a:solidFill>
                  <a:schemeClr val="tx1">
                    <a:alpha val="50000"/>
                  </a:schemeClr>
                </a:solidFill>
                <a:latin typeface="Arial"/>
                <a:ea typeface="+mn-ea"/>
                <a:cs typeface="Arial"/>
              </a:defRPr>
            </a:lvl5pPr>
            <a:lvl6pPr marL="1885781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51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19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388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base">
              <a:spcAft>
                <a:spcPct val="0"/>
              </a:spcAft>
              <a:defRPr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2.1 To avoid misdiagnosis or missed diagnosis,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A1C test should be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performed using a method that is certified by NGSP and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standardized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to the Diabetes Control and Complications Trial (DCCT) assay. B</a:t>
            </a:r>
          </a:p>
          <a:p>
            <a:pPr marL="342900" indent="-342900" fontAlgn="base">
              <a:spcAft>
                <a:spcPct val="0"/>
              </a:spcAft>
              <a:defRPr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2.2 Marked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discordance between measured A1C and plasma glucose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levels should raise the possibility of A1C assay interference due to hemoglobin variants (i.e.,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hemoglobinopathies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and consideration of using an assay without interference or plasma blood glucose criteria to diagnose diabetes. B</a:t>
            </a:r>
          </a:p>
          <a:p>
            <a:pPr marL="342900" indent="-342900" fontAlgn="base">
              <a:spcAft>
                <a:spcPct val="0"/>
              </a:spcAft>
              <a:defRPr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2.3 In conditions associated with an altered relationship between A1C and glycemia, such as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sickle cell disease, pregnancy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(second and third trimesters and the postpartum period),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glucose-6-phosphate dehydrogenase deficiency, HIV, hemodialysis, recent blood loss or transfusion, or erythropoietin therapy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only plasma glucose criteria should be used to diagnose diabetes. B</a:t>
            </a:r>
          </a:p>
          <a:p>
            <a:pPr marL="342900" indent="-342900" fontAlgn="base">
              <a:spcAft>
                <a:spcPct val="0"/>
              </a:spcAft>
              <a:defRPr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fontAlgn="base">
              <a:spcAft>
                <a:spcPct val="0"/>
              </a:spcAft>
              <a:defRPr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Slide Number Placeholder 1">
            <a:extLst>
              <a:ext uri="{FF2B5EF4-FFF2-40B4-BE49-F238E27FC236}">
                <a16:creationId xmlns="" xmlns:a16="http://schemas.microsoft.com/office/drawing/2014/main" id="{B0EF2715-6B4F-4193-B011-6DFA921694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76905" y="5671408"/>
            <a:ext cx="385301" cy="170373"/>
          </a:xfrm>
        </p:spPr>
        <p:txBody>
          <a:bodyPr/>
          <a:lstStyle/>
          <a:p>
            <a:fld id="{D8D877B3-D348-4611-9BDB-C5374591D95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72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>
            <a:extLst>
              <a:ext uri="{FF2B5EF4-FFF2-40B4-BE49-F238E27FC236}">
                <a16:creationId xmlns="" xmlns:a16="http://schemas.microsoft.com/office/drawing/2014/main" id="{B0EF2715-6B4F-4193-B011-6DFA921694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76905" y="5671408"/>
            <a:ext cx="385301" cy="170373"/>
          </a:xfrm>
        </p:spPr>
        <p:txBody>
          <a:bodyPr/>
          <a:lstStyle/>
          <a:p>
            <a:fld id="{D8D877B3-D348-4611-9BDB-C5374591D951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3C0E28F-9E43-4E10-A129-4D440F577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773" y="5654501"/>
            <a:ext cx="5429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685800">
              <a:defRPr/>
            </a:pP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Classification and Diagnosis of Diabetes: </a:t>
            </a:r>
            <a:b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</a:br>
            <a:r>
              <a:rPr lang="en-US" sz="900" i="1" dirty="0">
                <a:solidFill>
                  <a:schemeClr val="tx1">
                    <a:lumMod val="95000"/>
                    <a:lumOff val="5000"/>
                  </a:schemeClr>
                </a:solidFill>
                <a:ea typeface="ヒラギノ角ゴ Pro W3" charset="-128"/>
              </a:rPr>
              <a:t>Standards of Medical Care in Diabetes - 2019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. </a:t>
            </a:r>
            <a:r>
              <a:rPr lang="en-US" sz="900" i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Diabetes Care 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2019;42(Suppl. 1):S13-S28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F01401F-8E89-424F-920B-5FDCC9FB03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8760"/>
            <a:ext cx="9144000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95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1773" y="116632"/>
            <a:ext cx="5870325" cy="912161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1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Diabetes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="" xmlns:a16="http://schemas.microsoft.com/office/drawing/2014/main" id="{86DA262F-1636-422B-A0AF-F967CDA0E2E1}"/>
              </a:ext>
            </a:extLst>
          </p:cNvPr>
          <p:cNvSpPr txBox="1">
            <a:spLocks/>
          </p:cNvSpPr>
          <p:nvPr/>
        </p:nvSpPr>
        <p:spPr>
          <a:xfrm>
            <a:off x="176904" y="1028793"/>
            <a:ext cx="8715575" cy="4091508"/>
          </a:xfrm>
          <a:prstGeom prst="rect">
            <a:avLst/>
          </a:prstGeom>
        </p:spPr>
        <p:txBody>
          <a:bodyPr vert="horz" lIns="0" tIns="34290" rIns="0" bIns="34290" rtlCol="0">
            <a:noAutofit/>
          </a:bodyPr>
          <a:lstStyle>
            <a:lvl1pPr marL="0" indent="0" algn="l" defTabSz="685739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750" kern="1200">
                <a:solidFill>
                  <a:schemeClr val="tx1">
                    <a:alpha val="70000"/>
                  </a:schemeClr>
                </a:solidFill>
                <a:latin typeface="Arial"/>
                <a:ea typeface="+mn-ea"/>
                <a:cs typeface="Arial"/>
              </a:defRPr>
            </a:lvl4pPr>
            <a:lvl5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750" kern="1200" baseline="0">
                <a:solidFill>
                  <a:schemeClr val="tx1">
                    <a:alpha val="50000"/>
                  </a:schemeClr>
                </a:solidFill>
                <a:latin typeface="Arial"/>
                <a:ea typeface="+mn-ea"/>
                <a:cs typeface="Arial"/>
              </a:defRPr>
            </a:lvl5pPr>
            <a:lvl6pPr marL="1885781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51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19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388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base">
              <a:spcAft>
                <a:spcPct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2.4 Plasma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blood glucose rather than A1C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should be used to diagnose the acute onset of type 1 diabetes in individuals with symptoms of hyperglycemia. E</a:t>
            </a:r>
          </a:p>
          <a:p>
            <a:pPr marL="342900" indent="-342900" fontAlgn="base">
              <a:spcAft>
                <a:spcPct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2.5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Screening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 type 1 diabetes risk with a panel of autoantibodies is currently recommended only in the setting of a research trial or in first-degree family members of a proband with type 1 diabetes. B</a:t>
            </a:r>
          </a:p>
          <a:p>
            <a:pPr marL="342900" indent="-342900" fontAlgn="base">
              <a:spcAft>
                <a:spcPct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2.6 Persistence of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or more autoantibodies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predicts clinical diabetes and may serve as an indication for intervention in the setting of a clinical trial. B</a:t>
            </a:r>
          </a:p>
          <a:p>
            <a:pPr marL="342900" indent="-342900" fontAlgn="base">
              <a:spcAft>
                <a:spcPct val="0"/>
              </a:spcAft>
              <a:defRPr/>
            </a:pP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fontAlgn="base">
              <a:spcAft>
                <a:spcPct val="0"/>
              </a:spcAft>
              <a:defRPr/>
            </a:pP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Slide Number Placeholder 1">
            <a:extLst>
              <a:ext uri="{FF2B5EF4-FFF2-40B4-BE49-F238E27FC236}">
                <a16:creationId xmlns="" xmlns:a16="http://schemas.microsoft.com/office/drawing/2014/main" id="{B0EF2715-6B4F-4193-B011-6DFA921694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76905" y="5671408"/>
            <a:ext cx="385301" cy="170373"/>
          </a:xfrm>
        </p:spPr>
        <p:txBody>
          <a:bodyPr/>
          <a:lstStyle/>
          <a:p>
            <a:fld id="{D8D877B3-D348-4611-9BDB-C5374591D951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3C0E28F-9E43-4E10-A129-4D440F577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773" y="5651956"/>
            <a:ext cx="5429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685800">
              <a:defRPr/>
            </a:pP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Classification and Diagnosis of Diabetes: </a:t>
            </a:r>
            <a:b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</a:br>
            <a:r>
              <a:rPr lang="en-US" sz="900" i="1" dirty="0">
                <a:solidFill>
                  <a:schemeClr val="tx1">
                    <a:lumMod val="95000"/>
                    <a:lumOff val="5000"/>
                  </a:schemeClr>
                </a:solidFill>
                <a:ea typeface="ヒラギノ角ゴ Pro W3" charset="-128"/>
              </a:rPr>
              <a:t>Standards of Medical Care in Diabetes - 2019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. </a:t>
            </a:r>
            <a:r>
              <a:rPr lang="en-US" sz="900" i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Diabetes Care 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2019;42(Suppl. 1):S13-S28</a:t>
            </a:r>
          </a:p>
        </p:txBody>
      </p:sp>
    </p:spTree>
    <p:extLst>
      <p:ext uri="{BB962C8B-B14F-4D97-AF65-F5344CB8AC3E}">
        <p14:creationId xmlns:p14="http://schemas.microsoft.com/office/powerpoint/2010/main" val="328721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1773" y="116632"/>
            <a:ext cx="6584523" cy="912161"/>
          </a:xfrm>
        </p:spPr>
        <p:txBody>
          <a:bodyPr>
            <a:no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Prediabetes and Type 2 Diabetes (1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="" xmlns:a16="http://schemas.microsoft.com/office/drawing/2014/main" id="{86DA262F-1636-422B-A0AF-F967CDA0E2E1}"/>
              </a:ext>
            </a:extLst>
          </p:cNvPr>
          <p:cNvSpPr txBox="1">
            <a:spLocks/>
          </p:cNvSpPr>
          <p:nvPr/>
        </p:nvSpPr>
        <p:spPr>
          <a:xfrm>
            <a:off x="176904" y="1107548"/>
            <a:ext cx="8715575" cy="4625708"/>
          </a:xfrm>
          <a:prstGeom prst="rect">
            <a:avLst/>
          </a:prstGeom>
        </p:spPr>
        <p:txBody>
          <a:bodyPr vert="horz" lIns="0" tIns="34290" rIns="0" bIns="34290" rtlCol="0">
            <a:noAutofit/>
          </a:bodyPr>
          <a:lstStyle>
            <a:lvl1pPr marL="0" indent="0" algn="l" defTabSz="685739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750" kern="1200">
                <a:solidFill>
                  <a:schemeClr val="tx1">
                    <a:alpha val="70000"/>
                  </a:schemeClr>
                </a:solidFill>
                <a:latin typeface="Arial"/>
                <a:ea typeface="+mn-ea"/>
                <a:cs typeface="Arial"/>
              </a:defRPr>
            </a:lvl4pPr>
            <a:lvl5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750" kern="1200" baseline="0">
                <a:solidFill>
                  <a:schemeClr val="tx1">
                    <a:alpha val="50000"/>
                  </a:schemeClr>
                </a:solidFill>
                <a:latin typeface="Arial"/>
                <a:ea typeface="+mn-ea"/>
                <a:cs typeface="Arial"/>
              </a:defRPr>
            </a:lvl5pPr>
            <a:lvl6pPr marL="1885781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51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19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388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base">
              <a:spcAft>
                <a:spcPct val="0"/>
              </a:spcAft>
              <a:defRPr/>
            </a:pPr>
            <a:r>
              <a:rPr lang="en-US" sz="2000" dirty="0">
                <a:solidFill>
                  <a:srgbClr val="C00000"/>
                </a:solidFill>
              </a:rPr>
              <a:t>2.7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Screening </a:t>
            </a:r>
            <a:r>
              <a:rPr lang="en-US" sz="2000" dirty="0"/>
              <a:t>for prediabetes and type 2 diabetes with an informal assessment of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factors </a:t>
            </a:r>
            <a:r>
              <a:rPr lang="en-US" sz="2000" dirty="0"/>
              <a:t>or validated tools should be considered in asymptomatic adults</a:t>
            </a:r>
            <a:r>
              <a:rPr lang="en-US" sz="2000" dirty="0">
                <a:solidFill>
                  <a:srgbClr val="FFFFFF"/>
                </a:solidFill>
              </a:rPr>
              <a:t>. </a:t>
            </a:r>
            <a:r>
              <a:rPr lang="en-US" sz="2000" dirty="0">
                <a:solidFill>
                  <a:srgbClr val="C00000"/>
                </a:solidFill>
              </a:rPr>
              <a:t>B</a:t>
            </a:r>
          </a:p>
          <a:p>
            <a:pPr marL="342900" indent="-342900" fontAlgn="base">
              <a:spcAft>
                <a:spcPct val="0"/>
              </a:spcAft>
              <a:defRPr/>
            </a:pPr>
            <a:r>
              <a:rPr lang="en-US" sz="2000" dirty="0">
                <a:solidFill>
                  <a:srgbClr val="C00000"/>
                </a:solidFill>
              </a:rPr>
              <a:t>2.8 </a:t>
            </a:r>
            <a:r>
              <a:rPr lang="en-US" sz="2000" dirty="0"/>
              <a:t>Testing for prediabetes and/or type 2 diabetes in asymptomatic people should be considered in adults of any age who are </a:t>
            </a:r>
            <a:r>
              <a:rPr lang="en-US" sz="2000" b="1" dirty="0"/>
              <a:t>overweight or obese </a:t>
            </a:r>
            <a:r>
              <a:rPr lang="en-US" sz="2000" dirty="0"/>
              <a:t>(BMI ≥25 kg/m</a:t>
            </a:r>
            <a:r>
              <a:rPr lang="en-US" sz="2000" baseline="30000" dirty="0"/>
              <a:t>2</a:t>
            </a:r>
            <a:r>
              <a:rPr lang="en-US" sz="2000" dirty="0"/>
              <a:t> or ≥23 kg/m</a:t>
            </a:r>
            <a:r>
              <a:rPr lang="en-US" sz="2000" baseline="30000" dirty="0"/>
              <a:t>2</a:t>
            </a:r>
            <a:r>
              <a:rPr lang="en-US" sz="2000" dirty="0"/>
              <a:t> in Asian Americans) and who have one or more additional </a:t>
            </a:r>
            <a:r>
              <a:rPr lang="en-US" sz="2000" b="1" dirty="0"/>
              <a:t>risk factors </a:t>
            </a:r>
            <a:r>
              <a:rPr lang="en-US" sz="2000" dirty="0"/>
              <a:t>for diabetes </a:t>
            </a:r>
            <a:r>
              <a:rPr lang="en-US" sz="2000" b="1" dirty="0"/>
              <a:t>(Table 2.3)</a:t>
            </a:r>
            <a:r>
              <a:rPr lang="en-US" sz="2000" b="1" dirty="0">
                <a:solidFill>
                  <a:srgbClr val="FFFFFF"/>
                </a:solidFill>
              </a:rPr>
              <a:t>.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>
                <a:solidFill>
                  <a:srgbClr val="C00000"/>
                </a:solidFill>
              </a:rPr>
              <a:t>B</a:t>
            </a:r>
          </a:p>
          <a:p>
            <a:pPr marL="342900" indent="-342900" fontAlgn="base">
              <a:spcAft>
                <a:spcPct val="0"/>
              </a:spcAft>
              <a:defRPr/>
            </a:pPr>
            <a:r>
              <a:rPr lang="en-US" sz="2000" dirty="0">
                <a:solidFill>
                  <a:srgbClr val="C00000"/>
                </a:solidFill>
              </a:rPr>
              <a:t>2.9 </a:t>
            </a:r>
            <a:r>
              <a:rPr lang="en-US" sz="2000" dirty="0"/>
              <a:t>For all people, testing should </a:t>
            </a:r>
            <a:r>
              <a:rPr lang="en-US" sz="2000" b="1" dirty="0"/>
              <a:t>begin at age 45 years</a:t>
            </a:r>
            <a:r>
              <a:rPr lang="en-US" sz="2000" dirty="0">
                <a:solidFill>
                  <a:srgbClr val="FFFFFF"/>
                </a:solidFill>
              </a:rPr>
              <a:t>. </a:t>
            </a:r>
            <a:r>
              <a:rPr lang="en-US" sz="2000" dirty="0">
                <a:solidFill>
                  <a:srgbClr val="C00000"/>
                </a:solidFill>
              </a:rPr>
              <a:t>B</a:t>
            </a:r>
          </a:p>
          <a:p>
            <a:pPr marL="342900" indent="-342900" fontAlgn="base">
              <a:spcAft>
                <a:spcPct val="0"/>
              </a:spcAft>
              <a:defRPr/>
            </a:pPr>
            <a:r>
              <a:rPr lang="en-US" sz="2000" dirty="0">
                <a:solidFill>
                  <a:srgbClr val="C00000"/>
                </a:solidFill>
              </a:rPr>
              <a:t>2.10 </a:t>
            </a:r>
            <a:r>
              <a:rPr lang="en-US" sz="2000" dirty="0"/>
              <a:t>If tests are normal, repeat testing carried out at a minimum of </a:t>
            </a:r>
            <a:r>
              <a:rPr lang="en-US" sz="2000" b="1" dirty="0"/>
              <a:t>3-year</a:t>
            </a:r>
            <a:r>
              <a:rPr lang="en-US" sz="2000" dirty="0"/>
              <a:t> intervals is reasonable</a:t>
            </a:r>
            <a:r>
              <a:rPr lang="en-US" sz="2000" dirty="0">
                <a:solidFill>
                  <a:srgbClr val="FFFFFF"/>
                </a:solidFill>
              </a:rPr>
              <a:t>. </a:t>
            </a:r>
            <a:r>
              <a:rPr lang="en-US" sz="2000" dirty="0">
                <a:solidFill>
                  <a:srgbClr val="C00000"/>
                </a:solidFill>
              </a:rPr>
              <a:t>C</a:t>
            </a:r>
          </a:p>
          <a:p>
            <a:pPr marL="342900" indent="-342900" fontAlgn="base">
              <a:spcAft>
                <a:spcPct val="0"/>
              </a:spcAft>
              <a:defRPr/>
            </a:pPr>
            <a:endParaRPr lang="en-US" sz="2000" dirty="0">
              <a:solidFill>
                <a:srgbClr val="C00000"/>
              </a:solidFill>
            </a:endParaRPr>
          </a:p>
          <a:p>
            <a:pPr marL="342900" indent="-342900" fontAlgn="base">
              <a:spcAft>
                <a:spcPct val="0"/>
              </a:spcAft>
              <a:defRPr/>
            </a:pPr>
            <a:endParaRPr lang="en-US" sz="2000" dirty="0">
              <a:solidFill>
                <a:srgbClr val="C00000"/>
              </a:solidFill>
            </a:endParaRPr>
          </a:p>
          <a:p>
            <a:pPr marL="342900" indent="-342900" fontAlgn="base">
              <a:spcAft>
                <a:spcPct val="0"/>
              </a:spcAft>
              <a:defRPr/>
            </a:pP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8" name="Slide Number Placeholder 1">
            <a:extLst>
              <a:ext uri="{FF2B5EF4-FFF2-40B4-BE49-F238E27FC236}">
                <a16:creationId xmlns="" xmlns:a16="http://schemas.microsoft.com/office/drawing/2014/main" id="{B0EF2715-6B4F-4193-B011-6DFA921694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76905" y="5671408"/>
            <a:ext cx="385301" cy="170373"/>
          </a:xfrm>
        </p:spPr>
        <p:txBody>
          <a:bodyPr/>
          <a:lstStyle/>
          <a:p>
            <a:fld id="{D8D877B3-D348-4611-9BDB-C5374591D951}" type="slidenum"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/>
              <a:t>23</a:t>
            </a:fld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3C0E28F-9E43-4E10-A129-4D440F577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773" y="5654501"/>
            <a:ext cx="5429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685800">
              <a:defRPr/>
            </a:pPr>
            <a:r>
              <a:rPr lang="en-US" sz="900" dirty="0">
                <a:solidFill>
                  <a:prstClr val="white"/>
                </a:solidFill>
                <a:latin typeface="Helvetica" pitchFamily="34" charset="0"/>
                <a:ea typeface="ヒラギノ角ゴ Pro W3" charset="-128"/>
              </a:rPr>
              <a:t>Classification and Diagnosis of Diabetes: </a:t>
            </a:r>
            <a:br>
              <a:rPr lang="en-US" sz="900" dirty="0">
                <a:solidFill>
                  <a:prstClr val="white"/>
                </a:solidFill>
                <a:latin typeface="Helvetica" pitchFamily="34" charset="0"/>
                <a:ea typeface="ヒラギノ角ゴ Pro W3" charset="-128"/>
              </a:rPr>
            </a:br>
            <a:r>
              <a:rPr lang="en-US" sz="900" i="1" dirty="0">
                <a:solidFill>
                  <a:prstClr val="white"/>
                </a:solidFill>
                <a:ea typeface="ヒラギノ角ゴ Pro W3" charset="-128"/>
              </a:rPr>
              <a:t>Standards of Medical Care in Diabetes - 2019</a:t>
            </a:r>
            <a:r>
              <a:rPr lang="en-US" sz="900" dirty="0">
                <a:solidFill>
                  <a:prstClr val="white"/>
                </a:solidFill>
                <a:latin typeface="Helvetica" pitchFamily="34" charset="0"/>
                <a:ea typeface="ヒラギノ角ゴ Pro W3" charset="-128"/>
              </a:rPr>
              <a:t>. </a:t>
            </a:r>
            <a:r>
              <a:rPr lang="en-US" sz="900" i="1" dirty="0">
                <a:solidFill>
                  <a:prstClr val="white"/>
                </a:solidFill>
                <a:latin typeface="Helvetica" pitchFamily="34" charset="0"/>
                <a:ea typeface="ヒラギノ角ゴ Pro W3" charset="-128"/>
              </a:rPr>
              <a:t>Diabetes Care </a:t>
            </a:r>
            <a:r>
              <a:rPr lang="en-US" sz="900" dirty="0">
                <a:solidFill>
                  <a:prstClr val="white"/>
                </a:solidFill>
                <a:latin typeface="Helvetica" pitchFamily="34" charset="0"/>
                <a:ea typeface="ヒラギノ角ゴ Pro W3" charset="-128"/>
              </a:rPr>
              <a:t>2019;42(Suppl. 1):S13-S28</a:t>
            </a:r>
          </a:p>
        </p:txBody>
      </p:sp>
    </p:spTree>
    <p:extLst>
      <p:ext uri="{BB962C8B-B14F-4D97-AF65-F5344CB8AC3E}">
        <p14:creationId xmlns:p14="http://schemas.microsoft.com/office/powerpoint/2010/main" val="188389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1773" y="116632"/>
            <a:ext cx="6728539" cy="912161"/>
          </a:xfrm>
        </p:spPr>
        <p:txBody>
          <a:bodyPr>
            <a:no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Prediabetes and Type 2 Diabetes (2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="" xmlns:a16="http://schemas.microsoft.com/office/drawing/2014/main" id="{86DA262F-1636-422B-A0AF-F967CDA0E2E1}"/>
              </a:ext>
            </a:extLst>
          </p:cNvPr>
          <p:cNvSpPr txBox="1">
            <a:spLocks/>
          </p:cNvSpPr>
          <p:nvPr/>
        </p:nvSpPr>
        <p:spPr>
          <a:xfrm>
            <a:off x="107504" y="1047175"/>
            <a:ext cx="8967095" cy="5046121"/>
          </a:xfrm>
          <a:prstGeom prst="rect">
            <a:avLst/>
          </a:prstGeom>
        </p:spPr>
        <p:txBody>
          <a:bodyPr vert="horz" lIns="0" tIns="34290" rIns="0" bIns="34290" rtlCol="0">
            <a:noAutofit/>
          </a:bodyPr>
          <a:lstStyle>
            <a:lvl1pPr marL="0" indent="0" algn="l" defTabSz="685739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750" kern="1200">
                <a:solidFill>
                  <a:schemeClr val="tx1">
                    <a:alpha val="70000"/>
                  </a:schemeClr>
                </a:solidFill>
                <a:latin typeface="Arial"/>
                <a:ea typeface="+mn-ea"/>
                <a:cs typeface="Arial"/>
              </a:defRPr>
            </a:lvl4pPr>
            <a:lvl5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750" kern="1200" baseline="0">
                <a:solidFill>
                  <a:schemeClr val="tx1">
                    <a:alpha val="50000"/>
                  </a:schemeClr>
                </a:solidFill>
                <a:latin typeface="Arial"/>
                <a:ea typeface="+mn-ea"/>
                <a:cs typeface="Arial"/>
              </a:defRPr>
            </a:lvl5pPr>
            <a:lvl6pPr marL="1885781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51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19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388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base">
              <a:spcAft>
                <a:spcPct val="0"/>
              </a:spcAft>
              <a:defRPr/>
            </a:pPr>
            <a:r>
              <a:rPr lang="en-US" sz="2000" dirty="0">
                <a:solidFill>
                  <a:srgbClr val="C00000"/>
                </a:solidFill>
              </a:rPr>
              <a:t>2.11 </a:t>
            </a:r>
            <a:r>
              <a:rPr lang="en-US" sz="2000" dirty="0"/>
              <a:t>To test for prediabetes and type 2 diabetes, fasting plasma glucose, 2-h plasma glucose during 75-g oral glucose tolerance test, and A1C are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equally</a:t>
            </a:r>
            <a:r>
              <a:rPr lang="en-US" sz="2000" dirty="0"/>
              <a:t> appropriate</a:t>
            </a:r>
            <a:r>
              <a:rPr lang="en-US" sz="2000" dirty="0">
                <a:solidFill>
                  <a:srgbClr val="FFFFFF"/>
                </a:solidFill>
              </a:rPr>
              <a:t>. </a:t>
            </a:r>
            <a:r>
              <a:rPr lang="en-US" sz="2000" dirty="0">
                <a:solidFill>
                  <a:srgbClr val="C00000"/>
                </a:solidFill>
              </a:rPr>
              <a:t>B</a:t>
            </a:r>
          </a:p>
          <a:p>
            <a:pPr marL="342900" indent="-342900" fontAlgn="base">
              <a:spcAft>
                <a:spcPct val="0"/>
              </a:spcAft>
              <a:defRPr/>
            </a:pPr>
            <a:r>
              <a:rPr lang="en-US" sz="2000" dirty="0">
                <a:solidFill>
                  <a:srgbClr val="C00000"/>
                </a:solidFill>
              </a:rPr>
              <a:t>2.12 </a:t>
            </a:r>
            <a:r>
              <a:rPr lang="en-US" sz="2000" dirty="0"/>
              <a:t>In patients with prediabetes and type 2 diabetes, identify and, if appropriate, treat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cardiovascular disease risk factors</a:t>
            </a:r>
            <a:r>
              <a:rPr lang="en-US" sz="2000" dirty="0">
                <a:solidFill>
                  <a:srgbClr val="FFFFFF"/>
                </a:solidFill>
              </a:rPr>
              <a:t>. </a:t>
            </a:r>
            <a:r>
              <a:rPr lang="en-US" sz="2000" dirty="0">
                <a:solidFill>
                  <a:srgbClr val="C00000"/>
                </a:solidFill>
              </a:rPr>
              <a:t>B</a:t>
            </a:r>
          </a:p>
          <a:p>
            <a:pPr marL="342900" indent="-342900" fontAlgn="base">
              <a:spcAft>
                <a:spcPct val="0"/>
              </a:spcAft>
              <a:defRPr/>
            </a:pPr>
            <a:r>
              <a:rPr lang="en-US" sz="2000" dirty="0">
                <a:solidFill>
                  <a:srgbClr val="C00000"/>
                </a:solidFill>
              </a:rPr>
              <a:t>2.13 </a:t>
            </a:r>
            <a:r>
              <a:rPr lang="en-US" sz="2000" dirty="0"/>
              <a:t>Risk-based screening for prediabetes and/or type 2 diabetes should be considered after the onset of puberty or after 10 years of age, whichever occurs earlier, in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</a:t>
            </a:r>
            <a:r>
              <a:rPr lang="en-US" sz="2000" dirty="0"/>
              <a:t> and adolescents who are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overweight</a:t>
            </a:r>
            <a:r>
              <a:rPr lang="en-US" sz="2000" dirty="0"/>
              <a:t> (</a:t>
            </a:r>
            <a:r>
              <a:rPr lang="en-US" sz="2000" dirty="0" smtClean="0"/>
              <a:t>BMI </a:t>
            </a:r>
            <a:r>
              <a:rPr lang="en-US" sz="2000" dirty="0"/>
              <a:t>≥85</a:t>
            </a:r>
            <a:r>
              <a:rPr lang="en-US" sz="2000" baseline="30000" dirty="0"/>
              <a:t>th</a:t>
            </a:r>
            <a:r>
              <a:rPr lang="en-US" sz="2000" dirty="0"/>
              <a:t> percentile) or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obese</a:t>
            </a:r>
            <a:r>
              <a:rPr lang="en-US" sz="2000" dirty="0"/>
              <a:t> (BMI </a:t>
            </a:r>
            <a:r>
              <a:rPr lang="en-US" sz="2000" dirty="0" smtClean="0"/>
              <a:t>≥95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  <a:r>
              <a:rPr lang="en-US" sz="2000" dirty="0"/>
              <a:t>percentile) and who have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 risk factors</a:t>
            </a:r>
            <a:r>
              <a:rPr lang="en-US" sz="2000" dirty="0"/>
              <a:t> for diabetes (see </a:t>
            </a:r>
            <a:r>
              <a:rPr lang="en-US" sz="2000" b="1" dirty="0"/>
              <a:t>Table 2.4</a:t>
            </a:r>
            <a:r>
              <a:rPr lang="en-US" sz="2000" dirty="0"/>
              <a:t> for evidence grading of risk factors)</a:t>
            </a:r>
            <a:r>
              <a:rPr lang="en-US" sz="2000" dirty="0">
                <a:solidFill>
                  <a:srgbClr val="FFFFFF"/>
                </a:solidFill>
              </a:rPr>
              <a:t>.</a:t>
            </a:r>
            <a:endParaRPr lang="en-US" sz="2000" dirty="0">
              <a:solidFill>
                <a:srgbClr val="C00000"/>
              </a:solidFill>
            </a:endParaRPr>
          </a:p>
          <a:p>
            <a:pPr marL="342900" indent="-342900" fontAlgn="base">
              <a:spcAft>
                <a:spcPct val="0"/>
              </a:spcAft>
              <a:defRPr/>
            </a:pPr>
            <a:endParaRPr lang="en-US" sz="2000" dirty="0">
              <a:solidFill>
                <a:srgbClr val="C00000"/>
              </a:solidFill>
            </a:endParaRPr>
          </a:p>
          <a:p>
            <a:pPr marL="342900" indent="-342900" fontAlgn="base">
              <a:spcAft>
                <a:spcPct val="0"/>
              </a:spcAft>
              <a:defRPr/>
            </a:pPr>
            <a:endParaRPr lang="en-US" sz="2000" dirty="0">
              <a:solidFill>
                <a:srgbClr val="C00000"/>
              </a:solidFill>
            </a:endParaRPr>
          </a:p>
          <a:p>
            <a:pPr marL="342900" indent="-342900" fontAlgn="base">
              <a:spcAft>
                <a:spcPct val="0"/>
              </a:spcAft>
              <a:defRPr/>
            </a:pP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8" name="Slide Number Placeholder 1">
            <a:extLst>
              <a:ext uri="{FF2B5EF4-FFF2-40B4-BE49-F238E27FC236}">
                <a16:creationId xmlns="" xmlns:a16="http://schemas.microsoft.com/office/drawing/2014/main" id="{B0EF2715-6B4F-4193-B011-6DFA921694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76905" y="5671408"/>
            <a:ext cx="385301" cy="170373"/>
          </a:xfrm>
        </p:spPr>
        <p:txBody>
          <a:bodyPr/>
          <a:lstStyle/>
          <a:p>
            <a:fld id="{D8D877B3-D348-4611-9BDB-C5374591D951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3C0E28F-9E43-4E10-A129-4D440F577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773" y="5651956"/>
            <a:ext cx="5429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685800">
              <a:defRPr/>
            </a:pP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Classification and Diagnosis of Diabetes: </a:t>
            </a:r>
            <a:b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</a:br>
            <a:r>
              <a:rPr lang="en-US" sz="900" i="1" dirty="0">
                <a:solidFill>
                  <a:schemeClr val="tx1">
                    <a:lumMod val="95000"/>
                    <a:lumOff val="5000"/>
                  </a:schemeClr>
                </a:solidFill>
                <a:ea typeface="ヒラギノ角ゴ Pro W3" charset="-128"/>
              </a:rPr>
              <a:t>Standards of Medical Care in Diabetes - 2019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. </a:t>
            </a:r>
            <a:r>
              <a:rPr lang="en-US" sz="900" i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Diabetes Care 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2019;42(Suppl. 1):S13-S28</a:t>
            </a:r>
          </a:p>
        </p:txBody>
      </p:sp>
    </p:spTree>
    <p:extLst>
      <p:ext uri="{BB962C8B-B14F-4D97-AF65-F5344CB8AC3E}">
        <p14:creationId xmlns:p14="http://schemas.microsoft.com/office/powerpoint/2010/main" val="9431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>
            <a:extLst>
              <a:ext uri="{FF2B5EF4-FFF2-40B4-BE49-F238E27FC236}">
                <a16:creationId xmlns="" xmlns:a16="http://schemas.microsoft.com/office/drawing/2014/main" id="{B0EF2715-6B4F-4193-B011-6DFA921694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76905" y="5671408"/>
            <a:ext cx="385301" cy="170373"/>
          </a:xfrm>
        </p:spPr>
        <p:txBody>
          <a:bodyPr/>
          <a:lstStyle/>
          <a:p>
            <a:fld id="{D8D877B3-D348-4611-9BDB-C5374591D951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3C0E28F-9E43-4E10-A129-4D440F577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773" y="5654501"/>
            <a:ext cx="5429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685800">
              <a:defRPr/>
            </a:pP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Classification and Diagnosis of Diabetes: </a:t>
            </a:r>
            <a:b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</a:br>
            <a:r>
              <a:rPr lang="en-US" sz="900" i="1" dirty="0">
                <a:solidFill>
                  <a:schemeClr val="tx1">
                    <a:lumMod val="95000"/>
                    <a:lumOff val="5000"/>
                  </a:schemeClr>
                </a:solidFill>
                <a:ea typeface="ヒラギノ角ゴ Pro W3" charset="-128"/>
              </a:rPr>
              <a:t>Standards of Medical Care in Diabetes - 2019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. </a:t>
            </a:r>
            <a:r>
              <a:rPr lang="en-US" sz="900" i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Diabetes Care 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2019;42(Suppl. 1):S13-S28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4BC9E1C1-F948-413B-8915-777C0BF64E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6792"/>
            <a:ext cx="9144000" cy="331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08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>
            <a:extLst>
              <a:ext uri="{FF2B5EF4-FFF2-40B4-BE49-F238E27FC236}">
                <a16:creationId xmlns="" xmlns:a16="http://schemas.microsoft.com/office/drawing/2014/main" id="{B0EF2715-6B4F-4193-B011-6DFA921694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76905" y="5671408"/>
            <a:ext cx="385301" cy="170373"/>
          </a:xfrm>
        </p:spPr>
        <p:txBody>
          <a:bodyPr/>
          <a:lstStyle/>
          <a:p>
            <a:fld id="{D8D877B3-D348-4611-9BDB-C5374591D951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3C0E28F-9E43-4E10-A129-4D440F577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773" y="5654501"/>
            <a:ext cx="5429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685800">
              <a:defRPr/>
            </a:pPr>
            <a:r>
              <a:rPr lang="en-US" sz="900" dirty="0">
                <a:solidFill>
                  <a:prstClr val="white"/>
                </a:solidFill>
                <a:latin typeface="Helvetica" pitchFamily="34" charset="0"/>
                <a:ea typeface="ヒラギノ角ゴ Pro W3" charset="-128"/>
              </a:rPr>
              <a:t>Classification and Diagnosis of Diabetes: </a:t>
            </a:r>
            <a:br>
              <a:rPr lang="en-US" sz="900" dirty="0">
                <a:solidFill>
                  <a:prstClr val="white"/>
                </a:solidFill>
                <a:latin typeface="Helvetica" pitchFamily="34" charset="0"/>
                <a:ea typeface="ヒラギノ角ゴ Pro W3" charset="-128"/>
              </a:rPr>
            </a:br>
            <a:r>
              <a:rPr lang="en-US" sz="900" i="1" dirty="0">
                <a:solidFill>
                  <a:prstClr val="white"/>
                </a:solidFill>
                <a:ea typeface="ヒラギノ角ゴ Pro W3" charset="-128"/>
              </a:rPr>
              <a:t>Standards of Medical Care in Diabetes - 2019</a:t>
            </a:r>
            <a:r>
              <a:rPr lang="en-US" sz="900" dirty="0">
                <a:solidFill>
                  <a:prstClr val="white"/>
                </a:solidFill>
                <a:latin typeface="Helvetica" pitchFamily="34" charset="0"/>
                <a:ea typeface="ヒラギノ角ゴ Pro W3" charset="-128"/>
              </a:rPr>
              <a:t>. </a:t>
            </a:r>
            <a:r>
              <a:rPr lang="en-US" sz="900" i="1" dirty="0">
                <a:solidFill>
                  <a:prstClr val="white"/>
                </a:solidFill>
                <a:latin typeface="Helvetica" pitchFamily="34" charset="0"/>
                <a:ea typeface="ヒラギノ角ゴ Pro W3" charset="-128"/>
              </a:rPr>
              <a:t>Diabetes Care </a:t>
            </a:r>
            <a:r>
              <a:rPr lang="en-US" sz="900" dirty="0">
                <a:solidFill>
                  <a:prstClr val="white"/>
                </a:solidFill>
                <a:latin typeface="Helvetica" pitchFamily="34" charset="0"/>
                <a:ea typeface="ヒラギノ角ゴ Pro W3" charset="-128"/>
              </a:rPr>
              <a:t>2019;42(Suppl. 1):S13-S28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5748562-767A-4133-BEBD-6901F95713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60" y="0"/>
            <a:ext cx="7344731" cy="60238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6C813BB-1E16-4DA6-8E7A-9DE764201759}"/>
              </a:ext>
            </a:extLst>
          </p:cNvPr>
          <p:cNvSpPr txBox="1"/>
          <p:nvPr/>
        </p:nvSpPr>
        <p:spPr>
          <a:xfrm>
            <a:off x="3059832" y="6181854"/>
            <a:ext cx="298430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C00000"/>
                </a:solidFill>
              </a:rPr>
              <a:t>diabetes.org/</a:t>
            </a:r>
            <a:r>
              <a:rPr lang="en-US" sz="2100" dirty="0" err="1">
                <a:solidFill>
                  <a:srgbClr val="C00000"/>
                </a:solidFill>
              </a:rPr>
              <a:t>socrisktest</a:t>
            </a:r>
            <a:endParaRPr lang="en-US" sz="21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62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>
            <a:extLst>
              <a:ext uri="{FF2B5EF4-FFF2-40B4-BE49-F238E27FC236}">
                <a16:creationId xmlns="" xmlns:a16="http://schemas.microsoft.com/office/drawing/2014/main" id="{B0EF2715-6B4F-4193-B011-6DFA921694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76905" y="5671408"/>
            <a:ext cx="385301" cy="170373"/>
          </a:xfrm>
        </p:spPr>
        <p:txBody>
          <a:bodyPr/>
          <a:lstStyle/>
          <a:p>
            <a:fld id="{D8D877B3-D348-4611-9BDB-C5374591D951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3C0E28F-9E43-4E10-A129-4D440F577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773" y="5654501"/>
            <a:ext cx="5429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685800">
              <a:defRPr/>
            </a:pP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Classification and Diagnosis of Diabetes: </a:t>
            </a:r>
            <a:b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</a:br>
            <a:r>
              <a:rPr lang="en-US" sz="900" i="1" dirty="0">
                <a:solidFill>
                  <a:schemeClr val="tx1">
                    <a:lumMod val="95000"/>
                    <a:lumOff val="5000"/>
                  </a:schemeClr>
                </a:solidFill>
                <a:ea typeface="ヒラギノ角ゴ Pro W3" charset="-128"/>
              </a:rPr>
              <a:t>Standards of Medical Care in Diabetes - 2019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. </a:t>
            </a:r>
            <a:r>
              <a:rPr lang="en-US" sz="900" i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Diabetes Care 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2019;42(Suppl. 1):S13-S28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091FA24A-379A-44D7-88F3-53763DE9D3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8760"/>
            <a:ext cx="9144000" cy="374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352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1773" y="188640"/>
            <a:ext cx="6080467" cy="912161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Gestational Diabetes Mellitus (1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="" xmlns:a16="http://schemas.microsoft.com/office/drawing/2014/main" id="{86DA262F-1636-422B-A0AF-F967CDA0E2E1}"/>
              </a:ext>
            </a:extLst>
          </p:cNvPr>
          <p:cNvSpPr txBox="1">
            <a:spLocks/>
          </p:cNvSpPr>
          <p:nvPr/>
        </p:nvSpPr>
        <p:spPr>
          <a:xfrm>
            <a:off x="323528" y="1412776"/>
            <a:ext cx="8568952" cy="3707525"/>
          </a:xfrm>
          <a:prstGeom prst="rect">
            <a:avLst/>
          </a:prstGeom>
        </p:spPr>
        <p:txBody>
          <a:bodyPr vert="horz" lIns="0" tIns="34290" rIns="0" bIns="34290" rtlCol="0">
            <a:noAutofit/>
          </a:bodyPr>
          <a:lstStyle>
            <a:lvl1pPr marL="0" indent="0" algn="l" defTabSz="685739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750" kern="1200">
                <a:solidFill>
                  <a:schemeClr val="tx1">
                    <a:alpha val="70000"/>
                  </a:schemeClr>
                </a:solidFill>
                <a:latin typeface="Arial"/>
                <a:ea typeface="+mn-ea"/>
                <a:cs typeface="Arial"/>
              </a:defRPr>
            </a:lvl4pPr>
            <a:lvl5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750" kern="1200" baseline="0">
                <a:solidFill>
                  <a:schemeClr val="tx1">
                    <a:alpha val="50000"/>
                  </a:schemeClr>
                </a:solidFill>
                <a:latin typeface="Arial"/>
                <a:ea typeface="+mn-ea"/>
                <a:cs typeface="Arial"/>
              </a:defRPr>
            </a:lvl5pPr>
            <a:lvl6pPr marL="1885781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51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19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388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base">
              <a:spcAft>
                <a:spcPct val="0"/>
              </a:spcAft>
              <a:defRPr/>
            </a:pPr>
            <a:r>
              <a:rPr lang="en-US" sz="2400" dirty="0">
                <a:solidFill>
                  <a:srgbClr val="C00000"/>
                </a:solidFill>
              </a:rPr>
              <a:t>2.14 </a:t>
            </a:r>
            <a:r>
              <a:rPr lang="en-US" sz="2400" dirty="0"/>
              <a:t>Test for undiagnosed diabetes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first prenatal visit </a:t>
            </a:r>
            <a:r>
              <a:rPr lang="en-US" sz="2400" dirty="0"/>
              <a:t>in those with risk factors using standard diagnostic criteria</a:t>
            </a:r>
            <a:r>
              <a:rPr lang="en-US" sz="2400" dirty="0">
                <a:solidFill>
                  <a:srgbClr val="FFFFFF"/>
                </a:solidFill>
              </a:rPr>
              <a:t>. </a:t>
            </a:r>
            <a:r>
              <a:rPr lang="en-US" sz="2400" dirty="0">
                <a:solidFill>
                  <a:srgbClr val="C00000"/>
                </a:solidFill>
              </a:rPr>
              <a:t>B</a:t>
            </a:r>
          </a:p>
          <a:p>
            <a:pPr marL="342900" indent="-342900" fontAlgn="base">
              <a:spcAft>
                <a:spcPct val="0"/>
              </a:spcAft>
              <a:defRPr/>
            </a:pPr>
            <a:r>
              <a:rPr lang="en-US" sz="2400" dirty="0">
                <a:solidFill>
                  <a:srgbClr val="C00000"/>
                </a:solidFill>
              </a:rPr>
              <a:t>2.15 </a:t>
            </a:r>
            <a:r>
              <a:rPr lang="en-US" sz="2400" dirty="0"/>
              <a:t>Test for gestational diabetes mellitus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24-28 weeks of gestation </a:t>
            </a:r>
            <a:r>
              <a:rPr lang="en-US" sz="2400" dirty="0"/>
              <a:t>in pregnant women not previously known to have diabetes</a:t>
            </a:r>
            <a:r>
              <a:rPr lang="en-US" sz="2400" dirty="0">
                <a:solidFill>
                  <a:srgbClr val="FFFFFF"/>
                </a:solidFill>
              </a:rPr>
              <a:t>. </a:t>
            </a:r>
            <a:r>
              <a:rPr lang="en-US" sz="2400" dirty="0">
                <a:solidFill>
                  <a:srgbClr val="C00000"/>
                </a:solidFill>
              </a:rPr>
              <a:t>A</a:t>
            </a:r>
          </a:p>
          <a:p>
            <a:pPr marL="342900" indent="-342900" fontAlgn="base">
              <a:spcAft>
                <a:spcPct val="0"/>
              </a:spcAft>
              <a:defRPr/>
            </a:pPr>
            <a:r>
              <a:rPr lang="en-US" sz="2400" dirty="0">
                <a:solidFill>
                  <a:srgbClr val="C00000"/>
                </a:solidFill>
              </a:rPr>
              <a:t>2.16 </a:t>
            </a:r>
            <a:r>
              <a:rPr lang="en-US" sz="2400" dirty="0"/>
              <a:t>Test women with gestational diabetes mellitus for prediabetes or diabetes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4-12 weeks postpartum</a:t>
            </a:r>
            <a:r>
              <a:rPr lang="en-US" sz="2400" dirty="0"/>
              <a:t>, using the 75-g oral glucose tolerance test and clinically appropriate nonpregnancy diagnostic criteria</a:t>
            </a:r>
            <a:r>
              <a:rPr lang="en-US" sz="2400" dirty="0">
                <a:solidFill>
                  <a:srgbClr val="FFFFFF"/>
                </a:solidFill>
              </a:rPr>
              <a:t>. </a:t>
            </a:r>
            <a:r>
              <a:rPr lang="en-US" sz="2400" dirty="0">
                <a:solidFill>
                  <a:srgbClr val="C00000"/>
                </a:solidFill>
              </a:rPr>
              <a:t>B</a:t>
            </a:r>
          </a:p>
          <a:p>
            <a:pPr marL="342900" indent="-342900" fontAlgn="base">
              <a:spcAft>
                <a:spcPct val="0"/>
              </a:spcAft>
              <a:defRPr/>
            </a:pPr>
            <a:endParaRPr lang="en-US" sz="2400" dirty="0">
              <a:solidFill>
                <a:srgbClr val="C00000"/>
              </a:solidFill>
            </a:endParaRPr>
          </a:p>
          <a:p>
            <a:pPr marL="342900" indent="-342900" fontAlgn="base">
              <a:spcAft>
                <a:spcPct val="0"/>
              </a:spcAft>
              <a:defRPr/>
            </a:pPr>
            <a:endParaRPr lang="en-US" sz="2400" dirty="0">
              <a:solidFill>
                <a:srgbClr val="C00000"/>
              </a:solidFill>
            </a:endParaRPr>
          </a:p>
          <a:p>
            <a:pPr marL="342900" indent="-342900" fontAlgn="base">
              <a:spcAft>
                <a:spcPct val="0"/>
              </a:spcAft>
              <a:defRPr/>
            </a:pP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Slide Number Placeholder 1">
            <a:extLst>
              <a:ext uri="{FF2B5EF4-FFF2-40B4-BE49-F238E27FC236}">
                <a16:creationId xmlns="" xmlns:a16="http://schemas.microsoft.com/office/drawing/2014/main" id="{B0EF2715-6B4F-4193-B011-6DFA921694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76905" y="5671408"/>
            <a:ext cx="385301" cy="170373"/>
          </a:xfrm>
        </p:spPr>
        <p:txBody>
          <a:bodyPr/>
          <a:lstStyle/>
          <a:p>
            <a:fld id="{D8D877B3-D348-4611-9BDB-C5374591D951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3C0E28F-9E43-4E10-A129-4D440F577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773" y="5654501"/>
            <a:ext cx="5429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685800">
              <a:defRPr/>
            </a:pP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Classification and Diagnosis of Diabetes: </a:t>
            </a:r>
            <a:b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</a:br>
            <a:r>
              <a:rPr lang="en-US" sz="900" i="1" dirty="0">
                <a:solidFill>
                  <a:schemeClr val="tx1">
                    <a:lumMod val="95000"/>
                    <a:lumOff val="5000"/>
                  </a:schemeClr>
                </a:solidFill>
                <a:ea typeface="ヒラギノ角ゴ Pro W3" charset="-128"/>
              </a:rPr>
              <a:t>Standards of Medical Care in Diabetes - 2019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. </a:t>
            </a:r>
            <a:r>
              <a:rPr lang="en-US" sz="900" i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Diabetes Care 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2019;42(Suppl. 1):S13-S28</a:t>
            </a:r>
          </a:p>
        </p:txBody>
      </p:sp>
    </p:spTree>
    <p:extLst>
      <p:ext uri="{BB962C8B-B14F-4D97-AF65-F5344CB8AC3E}">
        <p14:creationId xmlns:p14="http://schemas.microsoft.com/office/powerpoint/2010/main" val="243862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1773" y="188640"/>
            <a:ext cx="6080467" cy="912161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Gestational Diabetes Mellitus (2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="" xmlns:a16="http://schemas.microsoft.com/office/drawing/2014/main" id="{86DA262F-1636-422B-A0AF-F967CDA0E2E1}"/>
              </a:ext>
            </a:extLst>
          </p:cNvPr>
          <p:cNvSpPr txBox="1">
            <a:spLocks/>
          </p:cNvSpPr>
          <p:nvPr/>
        </p:nvSpPr>
        <p:spPr>
          <a:xfrm>
            <a:off x="176904" y="1340768"/>
            <a:ext cx="8715575" cy="3779533"/>
          </a:xfrm>
          <a:prstGeom prst="rect">
            <a:avLst/>
          </a:prstGeom>
        </p:spPr>
        <p:txBody>
          <a:bodyPr vert="horz" lIns="0" tIns="34290" rIns="0" bIns="34290" rtlCol="0">
            <a:noAutofit/>
          </a:bodyPr>
          <a:lstStyle>
            <a:lvl1pPr marL="0" indent="0" algn="l" defTabSz="685739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750" kern="1200">
                <a:solidFill>
                  <a:schemeClr val="tx1">
                    <a:alpha val="70000"/>
                  </a:schemeClr>
                </a:solidFill>
                <a:latin typeface="Arial"/>
                <a:ea typeface="+mn-ea"/>
                <a:cs typeface="Arial"/>
              </a:defRPr>
            </a:lvl4pPr>
            <a:lvl5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750" kern="1200" baseline="0">
                <a:solidFill>
                  <a:schemeClr val="tx1">
                    <a:alpha val="50000"/>
                  </a:schemeClr>
                </a:solidFill>
                <a:latin typeface="Arial"/>
                <a:ea typeface="+mn-ea"/>
                <a:cs typeface="Arial"/>
              </a:defRPr>
            </a:lvl5pPr>
            <a:lvl6pPr marL="1885781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51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19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388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base">
              <a:spcAft>
                <a:spcPct val="0"/>
              </a:spcAft>
              <a:defRPr/>
            </a:pPr>
            <a:r>
              <a:rPr lang="en-US" sz="2400" dirty="0">
                <a:solidFill>
                  <a:srgbClr val="C00000"/>
                </a:solidFill>
              </a:rPr>
              <a:t>2.17 </a:t>
            </a:r>
            <a:r>
              <a:rPr lang="en-US" sz="2400" dirty="0"/>
              <a:t>Women with a history of gestational diabetes mellitus should have </a:t>
            </a:r>
            <a:r>
              <a:rPr lang="en-US" sz="2400" b="1" dirty="0">
                <a:solidFill>
                  <a:srgbClr val="FF0000"/>
                </a:solidFill>
              </a:rPr>
              <a:t>lifelong screening </a:t>
            </a:r>
            <a:r>
              <a:rPr lang="en-US" sz="2400" dirty="0"/>
              <a:t>for the development of diabetes or prediabetes at least </a:t>
            </a:r>
            <a:r>
              <a:rPr lang="en-US" sz="2400" b="1" dirty="0">
                <a:solidFill>
                  <a:srgbClr val="FF0000"/>
                </a:solidFill>
              </a:rPr>
              <a:t>every 3 years</a:t>
            </a:r>
            <a:r>
              <a:rPr lang="en-US" sz="2400" dirty="0">
                <a:solidFill>
                  <a:srgbClr val="FFFFFF"/>
                </a:solidFill>
              </a:rPr>
              <a:t>. </a:t>
            </a:r>
            <a:r>
              <a:rPr lang="en-US" sz="2400" dirty="0">
                <a:solidFill>
                  <a:srgbClr val="C00000"/>
                </a:solidFill>
              </a:rPr>
              <a:t>B</a:t>
            </a:r>
          </a:p>
          <a:p>
            <a:pPr marL="342900" indent="-342900" fontAlgn="base">
              <a:spcAft>
                <a:spcPct val="0"/>
              </a:spcAft>
              <a:defRPr/>
            </a:pPr>
            <a:r>
              <a:rPr lang="en-US" sz="2400" dirty="0">
                <a:solidFill>
                  <a:srgbClr val="C00000"/>
                </a:solidFill>
              </a:rPr>
              <a:t>2.18 </a:t>
            </a:r>
            <a:r>
              <a:rPr lang="en-US" sz="2400" dirty="0"/>
              <a:t>Women with a history of gestational diabetes mellitus found to have </a:t>
            </a:r>
            <a:r>
              <a:rPr lang="en-US" sz="2400" b="1" dirty="0">
                <a:solidFill>
                  <a:srgbClr val="FF0000"/>
                </a:solidFill>
              </a:rPr>
              <a:t>prediabetes</a:t>
            </a:r>
            <a:r>
              <a:rPr lang="en-US" sz="2400" dirty="0"/>
              <a:t> should receive intensive </a:t>
            </a:r>
            <a:r>
              <a:rPr lang="en-US" sz="2400" b="1" dirty="0">
                <a:solidFill>
                  <a:srgbClr val="FF0000"/>
                </a:solidFill>
              </a:rPr>
              <a:t>lifestyle interventions </a:t>
            </a:r>
            <a:r>
              <a:rPr lang="en-US" sz="2400" dirty="0"/>
              <a:t>or</a:t>
            </a:r>
            <a:r>
              <a:rPr lang="en-US" sz="2400" b="1" dirty="0">
                <a:solidFill>
                  <a:srgbClr val="FF0000"/>
                </a:solidFill>
              </a:rPr>
              <a:t> metformin </a:t>
            </a:r>
            <a:r>
              <a:rPr lang="en-US" sz="2400" dirty="0"/>
              <a:t>to prevent diabetes</a:t>
            </a:r>
            <a:r>
              <a:rPr lang="en-US" sz="2400" dirty="0">
                <a:solidFill>
                  <a:srgbClr val="FFFFFF"/>
                </a:solidFill>
              </a:rPr>
              <a:t>. </a:t>
            </a:r>
            <a:r>
              <a:rPr lang="en-US" sz="2400" dirty="0">
                <a:solidFill>
                  <a:srgbClr val="C00000"/>
                </a:solidFill>
              </a:rPr>
              <a:t>A</a:t>
            </a:r>
          </a:p>
          <a:p>
            <a:pPr marL="342900" indent="-342900" fontAlgn="base">
              <a:spcAft>
                <a:spcPct val="0"/>
              </a:spcAft>
              <a:defRPr/>
            </a:pPr>
            <a:endParaRPr lang="en-US" sz="2400" dirty="0">
              <a:solidFill>
                <a:srgbClr val="C00000"/>
              </a:solidFill>
            </a:endParaRPr>
          </a:p>
          <a:p>
            <a:pPr marL="342900" indent="-342900" fontAlgn="base">
              <a:spcAft>
                <a:spcPct val="0"/>
              </a:spcAft>
              <a:defRPr/>
            </a:pPr>
            <a:endParaRPr lang="en-US" sz="2400" dirty="0">
              <a:solidFill>
                <a:srgbClr val="C00000"/>
              </a:solidFill>
            </a:endParaRPr>
          </a:p>
          <a:p>
            <a:pPr marL="342900" indent="-342900" fontAlgn="base">
              <a:spcAft>
                <a:spcPct val="0"/>
              </a:spcAft>
              <a:defRPr/>
            </a:pP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Slide Number Placeholder 1">
            <a:extLst>
              <a:ext uri="{FF2B5EF4-FFF2-40B4-BE49-F238E27FC236}">
                <a16:creationId xmlns="" xmlns:a16="http://schemas.microsoft.com/office/drawing/2014/main" id="{B0EF2715-6B4F-4193-B011-6DFA921694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76905" y="5671408"/>
            <a:ext cx="385301" cy="170373"/>
          </a:xfrm>
        </p:spPr>
        <p:txBody>
          <a:bodyPr/>
          <a:lstStyle/>
          <a:p>
            <a:fld id="{D8D877B3-D348-4611-9BDB-C5374591D951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3C0E28F-9E43-4E10-A129-4D440F577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773" y="5654501"/>
            <a:ext cx="5429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685800">
              <a:defRPr/>
            </a:pP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Classification and Diagnosis of Diabetes: </a:t>
            </a:r>
            <a:b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</a:br>
            <a:r>
              <a:rPr lang="en-US" sz="900" i="1" dirty="0">
                <a:solidFill>
                  <a:schemeClr val="tx1">
                    <a:lumMod val="95000"/>
                    <a:lumOff val="5000"/>
                  </a:schemeClr>
                </a:solidFill>
                <a:ea typeface="ヒラギノ角ゴ Pro W3" charset="-128"/>
              </a:rPr>
              <a:t>Standards of Medical Care in Diabetes - 2019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. </a:t>
            </a:r>
            <a:r>
              <a:rPr lang="en-US" sz="900" i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Diabetes Care 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2019;42(Suppl. 1):S13-S28</a:t>
            </a:r>
          </a:p>
        </p:txBody>
      </p:sp>
    </p:spTree>
    <p:extLst>
      <p:ext uri="{BB962C8B-B14F-4D97-AF65-F5344CB8AC3E}">
        <p14:creationId xmlns:p14="http://schemas.microsoft.com/office/powerpoint/2010/main" val="117617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C0099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CLASSIFICATION of DIABETES MELLITUS :</a:t>
            </a:r>
          </a:p>
          <a:p>
            <a:pPr algn="just"/>
            <a:r>
              <a:rPr lang="en-US" sz="2400" dirty="0" smtClean="0"/>
              <a:t>Diabetes </a:t>
            </a:r>
            <a:r>
              <a:rPr lang="en-US" sz="2400" dirty="0"/>
              <a:t>can be classified into the following general categories:</a:t>
            </a:r>
          </a:p>
          <a:p>
            <a:pPr marL="457200" indent="-457200" algn="just">
              <a:buAutoNum type="arabicPeriod"/>
            </a:pPr>
            <a:r>
              <a:rPr lang="en-US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C33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Type 1 diabetes </a:t>
            </a:r>
            <a:r>
              <a:rPr lang="en-US" sz="2400" dirty="0"/>
              <a:t>(due to </a:t>
            </a:r>
            <a:r>
              <a:rPr lang="en-US" sz="2400" dirty="0" smtClean="0"/>
              <a:t>autoimmune </a:t>
            </a:r>
            <a:r>
              <a:rPr lang="en-US" sz="2400" dirty="0" smtClean="0"/>
              <a:t>B-cell </a:t>
            </a:r>
            <a:r>
              <a:rPr lang="en-US" sz="2400" dirty="0"/>
              <a:t>destruction, usually leading to </a:t>
            </a:r>
            <a:r>
              <a:rPr lang="en-US" sz="2400" dirty="0" smtClean="0"/>
              <a:t>absolute insulin </a:t>
            </a:r>
            <a:r>
              <a:rPr lang="en-US" sz="2400" dirty="0"/>
              <a:t>deficiency</a:t>
            </a:r>
            <a:r>
              <a:rPr lang="en-US" sz="2400" dirty="0" smtClean="0"/>
              <a:t>)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C33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2. Type 2 diabetes </a:t>
            </a:r>
            <a:r>
              <a:rPr lang="en-US" sz="2400" dirty="0"/>
              <a:t>(due to a progressive loss of </a:t>
            </a:r>
            <a:r>
              <a:rPr lang="en-US" sz="2400" dirty="0"/>
              <a:t>B-cell </a:t>
            </a:r>
            <a:r>
              <a:rPr lang="en-US" sz="2400" dirty="0"/>
              <a:t>insulin secretion frequently </a:t>
            </a:r>
            <a:r>
              <a:rPr lang="en-US" sz="2400" dirty="0" smtClean="0"/>
              <a:t>on the </a:t>
            </a:r>
            <a:r>
              <a:rPr lang="en-US" sz="2400" dirty="0"/>
              <a:t>background of insulin resistance</a:t>
            </a:r>
            <a:r>
              <a:rPr lang="en-US" sz="2400" dirty="0" smtClean="0"/>
              <a:t>)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C33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3. Gestational diabetes mellitus </a:t>
            </a:r>
            <a:r>
              <a:rPr lang="en-US" sz="2400" dirty="0"/>
              <a:t>(</a:t>
            </a:r>
            <a:r>
              <a:rPr lang="en-US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C33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GDM</a:t>
            </a:r>
            <a:r>
              <a:rPr lang="en-US" sz="2400" dirty="0"/>
              <a:t>) (diabetes diagnosed in the second or </a:t>
            </a:r>
            <a:r>
              <a:rPr lang="en-US" sz="2400" dirty="0" smtClean="0"/>
              <a:t>third trimester </a:t>
            </a:r>
            <a:r>
              <a:rPr lang="en-US" sz="2400" dirty="0"/>
              <a:t>of pregnancy that was not clearly overt diabetes prior to gestation</a:t>
            </a:r>
            <a:r>
              <a:rPr lang="en-US" sz="2400" dirty="0" smtClean="0"/>
              <a:t>)</a:t>
            </a:r>
          </a:p>
          <a:p>
            <a:pPr algn="just"/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CC33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just"/>
            <a:r>
              <a:rPr lang="en-US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C33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4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C33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 Specific types of diabetes </a:t>
            </a:r>
            <a:r>
              <a:rPr lang="en-US" sz="2400" dirty="0" smtClean="0"/>
              <a:t>due </a:t>
            </a:r>
            <a:r>
              <a:rPr lang="en-US" sz="2400" dirty="0"/>
              <a:t>to other causes, e.g., monogenic diabetes </a:t>
            </a:r>
            <a:r>
              <a:rPr lang="en-US" sz="2400" dirty="0" smtClean="0"/>
              <a:t>syndromes (such </a:t>
            </a:r>
            <a:r>
              <a:rPr lang="en-US" sz="2400" dirty="0"/>
              <a:t>as neonatal diabetes and maturity-onset diabetes of the young [MODY</a:t>
            </a:r>
            <a:r>
              <a:rPr lang="en-US" sz="2400" dirty="0" smtClean="0"/>
              <a:t>]), diseases </a:t>
            </a:r>
            <a:r>
              <a:rPr lang="en-US" sz="2400" dirty="0"/>
              <a:t>of the exocrine pancreas (such as cystic fibrosis and pancreatitis), </a:t>
            </a:r>
            <a:r>
              <a:rPr lang="en-US" sz="2400" dirty="0" smtClean="0"/>
              <a:t>and drug- </a:t>
            </a:r>
            <a:r>
              <a:rPr lang="en-US" sz="2400" dirty="0"/>
              <a:t>or chemical-induced diabetes (such as with glucocorticoid use, in </a:t>
            </a:r>
            <a:r>
              <a:rPr lang="en-US" sz="2400" dirty="0" smtClean="0"/>
              <a:t>the treatment </a:t>
            </a:r>
            <a:r>
              <a:rPr lang="en-US" sz="2400" dirty="0"/>
              <a:t>of HIV/AIDS, or after organ transplantation)</a:t>
            </a:r>
          </a:p>
        </p:txBody>
      </p:sp>
    </p:spTree>
    <p:extLst>
      <p:ext uri="{BB962C8B-B14F-4D97-AF65-F5344CB8AC3E}">
        <p14:creationId xmlns:p14="http://schemas.microsoft.com/office/powerpoint/2010/main" val="14228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1937"/>
            <a:ext cx="4572000" cy="646331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DIAGNOSIS OF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GDM 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990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/>
              <a:t>GDM </a:t>
            </a:r>
            <a:r>
              <a:rPr lang="en-US" sz="3200" dirty="0" smtClean="0"/>
              <a:t>diagnosis </a:t>
            </a:r>
            <a:r>
              <a:rPr lang="en-US" sz="3200" dirty="0"/>
              <a:t>can </a:t>
            </a:r>
            <a:r>
              <a:rPr lang="en-US" sz="3200" dirty="0" smtClean="0"/>
              <a:t>be accomplished </a:t>
            </a:r>
            <a:r>
              <a:rPr lang="en-US" sz="3200" dirty="0"/>
              <a:t>with either of two strategies</a:t>
            </a:r>
            <a:r>
              <a:rPr lang="en-US" sz="3200" dirty="0" smtClean="0"/>
              <a:t>:</a:t>
            </a:r>
          </a:p>
          <a:p>
            <a:pPr algn="just"/>
            <a:endParaRPr lang="en-US" sz="3200" dirty="0"/>
          </a:p>
          <a:p>
            <a:pPr marL="514350" indent="-514350" algn="just">
              <a:buAutoNum type="arabicPeriod"/>
            </a:pPr>
            <a:r>
              <a:rPr lang="en-US" sz="3200" dirty="0" smtClean="0"/>
              <a:t>“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One-step</a:t>
            </a:r>
            <a:r>
              <a:rPr lang="en-US" sz="3200" dirty="0"/>
              <a:t>” 75-g </a:t>
            </a:r>
            <a:r>
              <a:rPr lang="en-US" sz="3200" dirty="0" err="1"/>
              <a:t>OGTT</a:t>
            </a:r>
            <a:r>
              <a:rPr lang="en-US" sz="3200" dirty="0"/>
              <a:t> </a:t>
            </a:r>
            <a:endParaRPr lang="en-US" sz="3200" dirty="0" smtClean="0"/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or</a:t>
            </a:r>
          </a:p>
          <a:p>
            <a:pPr marL="514350" indent="-514350" algn="just">
              <a:buAutoNum type="arabicPeriod"/>
            </a:pPr>
            <a:endParaRPr lang="en-US" sz="3200" dirty="0"/>
          </a:p>
          <a:p>
            <a:pPr algn="just"/>
            <a:r>
              <a:rPr lang="en-US" sz="3200" dirty="0"/>
              <a:t>2. “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Two-step</a:t>
            </a:r>
            <a:r>
              <a:rPr lang="en-US" sz="3200" dirty="0"/>
              <a:t>” approach with a </a:t>
            </a:r>
            <a:r>
              <a:rPr lang="en-US" sz="3200" dirty="0" smtClean="0"/>
              <a:t>50-g (non fasting</a:t>
            </a:r>
            <a:r>
              <a:rPr lang="en-US" sz="3200" dirty="0"/>
              <a:t>) screen followed by </a:t>
            </a:r>
            <a:r>
              <a:rPr lang="en-US" sz="3200" dirty="0" smtClean="0"/>
              <a:t>a 100-g </a:t>
            </a:r>
            <a:r>
              <a:rPr lang="en-US" sz="3200" dirty="0"/>
              <a:t>OGTT for those who </a:t>
            </a:r>
            <a:r>
              <a:rPr lang="en-US" sz="3200" dirty="0" smtClean="0"/>
              <a:t>screen positive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2110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0"/>
            <a:ext cx="792088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Screening</a:t>
            </a: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for and DIAGNOSIS OF GDM</a:t>
            </a:r>
          </a:p>
        </p:txBody>
      </p:sp>
      <p:sp>
        <p:nvSpPr>
          <p:cNvPr id="3" name="Rectangle 2"/>
          <p:cNvSpPr/>
          <p:nvPr/>
        </p:nvSpPr>
        <p:spPr>
          <a:xfrm>
            <a:off x="35417" y="60960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One-step strategy</a:t>
            </a:r>
          </a:p>
          <a:p>
            <a:pPr algn="just"/>
            <a:r>
              <a:rPr lang="en-US" sz="2800" dirty="0"/>
              <a:t>Perform a </a:t>
            </a:r>
            <a:r>
              <a:rPr lang="en-US" sz="28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</a:rPr>
              <a:t>75-g </a:t>
            </a:r>
            <a:r>
              <a:rPr lang="en-US" sz="28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</a:rPr>
              <a:t>OGTT </a:t>
            </a:r>
            <a:r>
              <a:rPr lang="en-US" sz="2800" dirty="0" smtClean="0"/>
              <a:t>, </a:t>
            </a:r>
            <a:r>
              <a:rPr lang="en-US" sz="2800" dirty="0"/>
              <a:t>with plasma </a:t>
            </a:r>
            <a:r>
              <a:rPr lang="en-US" sz="2800" dirty="0" smtClean="0"/>
              <a:t>glucose measurement </a:t>
            </a:r>
            <a:r>
              <a:rPr lang="en-US" sz="2800" dirty="0"/>
              <a:t>when patient is fasting and at 1 and 2 h, at 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24–28 weeks </a:t>
            </a:r>
            <a:r>
              <a:rPr lang="en-US" sz="2800" dirty="0"/>
              <a:t>of gestation in women </a:t>
            </a:r>
            <a:r>
              <a:rPr lang="en-US" sz="2800" dirty="0" smtClean="0"/>
              <a:t>not previously </a:t>
            </a:r>
            <a:r>
              <a:rPr lang="en-US" sz="2800" dirty="0"/>
              <a:t>diagnosed with diabetes.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The </a:t>
            </a:r>
            <a:r>
              <a:rPr lang="en-US" sz="2000" dirty="0" err="1"/>
              <a:t>OGTT</a:t>
            </a:r>
            <a:r>
              <a:rPr lang="en-US" sz="2000" dirty="0"/>
              <a:t> should be performed in the morning after an overnight fast of at least 8 h.</a:t>
            </a:r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The </a:t>
            </a:r>
            <a:r>
              <a:rPr lang="en-US" sz="3200" dirty="0"/>
              <a:t>diagnosis of 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C0099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GDM</a:t>
            </a:r>
            <a:r>
              <a:rPr lang="en-US" sz="3200" dirty="0"/>
              <a:t> is made when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</a:t>
            </a:r>
            <a:r>
              <a:rPr lang="en-US" sz="3200" dirty="0"/>
              <a:t> of the following plasma glucose values are met or exceeded</a:t>
            </a:r>
            <a:r>
              <a:rPr lang="en-US" sz="3200" dirty="0" smtClean="0"/>
              <a:t>:</a:t>
            </a:r>
          </a:p>
          <a:p>
            <a:pPr algn="just"/>
            <a:endParaRPr lang="en-US" sz="3200" dirty="0"/>
          </a:p>
          <a:p>
            <a:pPr algn="just"/>
            <a:r>
              <a:rPr lang="en-US" sz="3200" dirty="0">
                <a:solidFill>
                  <a:srgbClr val="FF0000"/>
                </a:solidFill>
              </a:rPr>
              <a:t>✴</a:t>
            </a:r>
            <a:r>
              <a:rPr lang="en-US" sz="3200" dirty="0" smtClean="0"/>
              <a:t> </a:t>
            </a:r>
            <a:r>
              <a:rPr lang="en-US" sz="3200" dirty="0"/>
              <a:t>Fasting: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92</a:t>
            </a:r>
            <a:r>
              <a:rPr lang="en-US" sz="3200" dirty="0"/>
              <a:t> mg/</a:t>
            </a:r>
            <a:r>
              <a:rPr lang="en-US" sz="3200" dirty="0" err="1"/>
              <a:t>dL</a:t>
            </a:r>
            <a:r>
              <a:rPr lang="en-US" sz="3200" dirty="0"/>
              <a:t> </a:t>
            </a:r>
          </a:p>
          <a:p>
            <a:pPr algn="just"/>
            <a:r>
              <a:rPr lang="en-US" sz="3200" dirty="0">
                <a:solidFill>
                  <a:srgbClr val="FF0000"/>
                </a:solidFill>
              </a:rPr>
              <a:t>✴ </a:t>
            </a:r>
            <a:r>
              <a:rPr lang="pt-BR" sz="3200" dirty="0" smtClean="0"/>
              <a:t>1 </a:t>
            </a:r>
            <a:r>
              <a:rPr lang="pt-BR" sz="3200" dirty="0"/>
              <a:t>h: </a:t>
            </a: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180</a:t>
            </a:r>
            <a:r>
              <a:rPr lang="pt-BR" sz="3200" dirty="0"/>
              <a:t> </a:t>
            </a:r>
            <a:r>
              <a:rPr lang="pt-BR" sz="3200" dirty="0" smtClean="0"/>
              <a:t>mg/dL</a:t>
            </a:r>
            <a:endParaRPr lang="pt-BR" sz="3200" dirty="0"/>
          </a:p>
          <a:p>
            <a:pPr algn="just"/>
            <a:r>
              <a:rPr lang="en-US" sz="3200" dirty="0">
                <a:solidFill>
                  <a:srgbClr val="FF0000"/>
                </a:solidFill>
              </a:rPr>
              <a:t>✴</a:t>
            </a:r>
            <a:r>
              <a:rPr lang="pt-BR" sz="3200" dirty="0" smtClean="0"/>
              <a:t> </a:t>
            </a:r>
            <a:r>
              <a:rPr lang="pt-BR" sz="3200" dirty="0"/>
              <a:t>2 h: </a:t>
            </a: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153 </a:t>
            </a:r>
            <a:r>
              <a:rPr lang="pt-BR" sz="3200" dirty="0" smtClean="0"/>
              <a:t>mg/dL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324600"/>
            <a:ext cx="586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International Association </a:t>
            </a:r>
            <a:r>
              <a:rPr lang="en-US" sz="1200" dirty="0"/>
              <a:t>of the </a:t>
            </a:r>
            <a:r>
              <a:rPr lang="en-US" sz="1200" dirty="0" smtClean="0"/>
              <a:t>Diabetes and </a:t>
            </a:r>
            <a:r>
              <a:rPr lang="en-US" sz="1200" dirty="0"/>
              <a:t>Pregnancy Study Groups (</a:t>
            </a:r>
            <a:r>
              <a:rPr lang="en-US" sz="1200" dirty="0" err="1"/>
              <a:t>IADPSG</a:t>
            </a:r>
            <a:r>
              <a:rPr lang="en-US" sz="1200" dirty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5852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Metzger BE, Lowe LP, Dyer AR, et al</a:t>
            </a:r>
            <a:r>
              <a:rPr lang="en-US" sz="800" dirty="0" smtClean="0"/>
              <a:t>.; HAPO Study </a:t>
            </a:r>
            <a:r>
              <a:rPr lang="en-US" sz="800" dirty="0"/>
              <a:t>Cooperative Research Group. </a:t>
            </a:r>
            <a:r>
              <a:rPr lang="en-US" sz="800" dirty="0" smtClean="0"/>
              <a:t>Hyperglycemia and </a:t>
            </a:r>
            <a:r>
              <a:rPr lang="en-US" sz="800" dirty="0"/>
              <a:t>adverse pregnancy outcomes. N </a:t>
            </a:r>
            <a:r>
              <a:rPr lang="en-US" sz="800" dirty="0" err="1"/>
              <a:t>Engl</a:t>
            </a:r>
            <a:r>
              <a:rPr lang="en-US" sz="800" dirty="0"/>
              <a:t> </a:t>
            </a:r>
            <a:r>
              <a:rPr lang="en-US" sz="800" dirty="0" smtClean="0"/>
              <a:t>J Med </a:t>
            </a:r>
            <a:r>
              <a:rPr lang="en-US" sz="800" dirty="0"/>
              <a:t>2008;358:1991–2002</a:t>
            </a:r>
          </a:p>
        </p:txBody>
      </p:sp>
    </p:spTree>
    <p:extLst>
      <p:ext uri="{BB962C8B-B14F-4D97-AF65-F5344CB8AC3E}">
        <p14:creationId xmlns:p14="http://schemas.microsoft.com/office/powerpoint/2010/main" val="230114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0"/>
            <a:ext cx="8352928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Screening for and DIAGNOSIS OF GDM</a:t>
            </a:r>
          </a:p>
        </p:txBody>
      </p:sp>
      <p:sp>
        <p:nvSpPr>
          <p:cNvPr id="3" name="Rectangle 2"/>
          <p:cNvSpPr/>
          <p:nvPr/>
        </p:nvSpPr>
        <p:spPr>
          <a:xfrm>
            <a:off x="35417" y="609600"/>
            <a:ext cx="9144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Two-step strategy</a:t>
            </a:r>
          </a:p>
          <a:p>
            <a:pPr algn="just"/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1: </a:t>
            </a:r>
            <a:r>
              <a:rPr lang="en-US" sz="3200" dirty="0"/>
              <a:t>Perform a </a:t>
            </a:r>
            <a:r>
              <a:rPr lang="en-US" sz="28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</a:rPr>
              <a:t>50-g </a:t>
            </a:r>
            <a:r>
              <a:rPr lang="en-US" sz="28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</a:rPr>
              <a:t>GCT </a:t>
            </a:r>
            <a:r>
              <a:rPr lang="en-US" sz="3200" dirty="0"/>
              <a:t>(</a:t>
            </a:r>
            <a:r>
              <a:rPr lang="en-US" sz="3200" dirty="0" smtClean="0"/>
              <a:t>non fasting</a:t>
            </a:r>
            <a:r>
              <a:rPr lang="en-US" sz="3200" dirty="0"/>
              <a:t>), with plasma glucose measurement at 1 h, at 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24–28 weeks</a:t>
            </a:r>
            <a:r>
              <a:rPr lang="en-US" sz="3200" dirty="0"/>
              <a:t> of gestation in women not previously </a:t>
            </a:r>
            <a:r>
              <a:rPr lang="en-US" sz="3200" dirty="0" smtClean="0"/>
              <a:t>diagnosed with </a:t>
            </a:r>
            <a:r>
              <a:rPr lang="en-US" sz="3200" dirty="0"/>
              <a:t>diabetes.</a:t>
            </a:r>
          </a:p>
          <a:p>
            <a:pPr algn="just"/>
            <a:r>
              <a:rPr lang="en-US" sz="3200" dirty="0"/>
              <a:t>If the plasma glucose level measured 1 </a:t>
            </a:r>
            <a:r>
              <a:rPr lang="en-US" sz="3200" dirty="0" smtClean="0"/>
              <a:t>h after </a:t>
            </a:r>
            <a:r>
              <a:rPr lang="en-US" sz="3200" dirty="0"/>
              <a:t>the load </a:t>
            </a:r>
            <a:r>
              <a:rPr lang="en-US" sz="3200" dirty="0" smtClean="0"/>
              <a:t>is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≥130 </a:t>
            </a:r>
            <a:r>
              <a:rPr lang="en-US" sz="3200" dirty="0"/>
              <a:t>mg/</a:t>
            </a:r>
            <a:r>
              <a:rPr lang="en-US" sz="3200" dirty="0" err="1"/>
              <a:t>dL</a:t>
            </a:r>
            <a:r>
              <a:rPr lang="en-US" sz="3200" dirty="0"/>
              <a:t>,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135</a:t>
            </a:r>
            <a:r>
              <a:rPr lang="en-US" sz="3200" dirty="0"/>
              <a:t> mg/</a:t>
            </a:r>
            <a:r>
              <a:rPr lang="en-US" sz="3200" dirty="0" err="1"/>
              <a:t>dL</a:t>
            </a:r>
            <a:r>
              <a:rPr lang="en-US" sz="3200" dirty="0"/>
              <a:t>, or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140</a:t>
            </a:r>
            <a:r>
              <a:rPr lang="en-US" sz="3200" dirty="0" smtClean="0"/>
              <a:t>mg/</a:t>
            </a:r>
            <a:r>
              <a:rPr lang="en-US" sz="3200" dirty="0" err="1" smtClean="0"/>
              <a:t>dL</a:t>
            </a:r>
            <a:r>
              <a:rPr lang="en-US" sz="3200" dirty="0" smtClean="0"/>
              <a:t>,</a:t>
            </a:r>
            <a:r>
              <a:rPr lang="en-US" sz="3200" dirty="0"/>
              <a:t> </a:t>
            </a:r>
            <a:r>
              <a:rPr lang="en-US" sz="3200" dirty="0" smtClean="0"/>
              <a:t>proceed </a:t>
            </a:r>
            <a:r>
              <a:rPr lang="en-US" sz="3200" dirty="0"/>
              <a:t>to a 100-g </a:t>
            </a:r>
            <a:r>
              <a:rPr lang="en-US" sz="3200" dirty="0" err="1"/>
              <a:t>OGTT</a:t>
            </a:r>
            <a:r>
              <a:rPr lang="en-US" sz="3200" dirty="0" smtClean="0"/>
              <a:t>.</a:t>
            </a:r>
          </a:p>
          <a:p>
            <a:pPr algn="just"/>
            <a:endParaRPr lang="en-US" sz="3200" dirty="0"/>
          </a:p>
          <a:p>
            <a:pPr algn="just"/>
            <a:r>
              <a:rPr lang="en-US" sz="1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2: </a:t>
            </a:r>
            <a:r>
              <a:rPr lang="en-US" sz="1200" dirty="0"/>
              <a:t>The </a:t>
            </a:r>
            <a:r>
              <a: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100-g </a:t>
            </a:r>
            <a:r>
              <a:rPr lang="en-US" sz="12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OGTT</a:t>
            </a:r>
            <a:r>
              <a: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1200" dirty="0"/>
              <a:t>should be performed when the patient is fasting.</a:t>
            </a:r>
          </a:p>
          <a:p>
            <a:pPr algn="just"/>
            <a:r>
              <a:rPr lang="en-US" sz="1200" dirty="0"/>
              <a:t>The diagnosis of GDM is made if at least </a:t>
            </a:r>
            <a:r>
              <a: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two*</a:t>
            </a:r>
            <a:r>
              <a:rPr lang="en-US" sz="1200" dirty="0"/>
              <a:t> of the following four plasma glucose levels (measured fasting and 1 h, 2 h, 3 h during </a:t>
            </a:r>
            <a:r>
              <a:rPr lang="en-US" sz="1200" dirty="0" err="1"/>
              <a:t>OGTT</a:t>
            </a:r>
            <a:r>
              <a:rPr lang="en-US" sz="1200" dirty="0"/>
              <a:t>) are met or exceeded:</a:t>
            </a:r>
          </a:p>
          <a:p>
            <a:pPr algn="just"/>
            <a:r>
              <a:rPr lang="en-US" sz="1200" dirty="0"/>
              <a:t>                      Carpenter-</a:t>
            </a:r>
            <a:r>
              <a:rPr lang="en-US" sz="1200" dirty="0" err="1"/>
              <a:t>Coustan</a:t>
            </a:r>
            <a:r>
              <a:rPr lang="en-US" sz="1200" dirty="0"/>
              <a:t>                or                         </a:t>
            </a:r>
            <a:r>
              <a:rPr lang="en-US" sz="1200" dirty="0" err="1"/>
              <a:t>NDDG</a:t>
            </a:r>
            <a:r>
              <a:rPr lang="en-US" sz="1200" dirty="0"/>
              <a:t> </a:t>
            </a:r>
          </a:p>
          <a:p>
            <a:pPr algn="just"/>
            <a:r>
              <a:rPr lang="en-US" sz="1200" dirty="0">
                <a:solidFill>
                  <a:srgbClr val="FF0000"/>
                </a:solidFill>
              </a:rPr>
              <a:t>✴</a:t>
            </a:r>
            <a:r>
              <a:rPr lang="en-US" sz="1200" dirty="0"/>
              <a:t> Fasting                 </a:t>
            </a:r>
            <a:r>
              <a:rPr lang="en-US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95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dirty="0"/>
              <a:t>mg/</a:t>
            </a:r>
            <a:r>
              <a:rPr lang="en-US" sz="1200" dirty="0" err="1"/>
              <a:t>dL</a:t>
            </a:r>
            <a:r>
              <a:rPr lang="en-US" sz="1200" dirty="0"/>
              <a:t>                                              105 mg/</a:t>
            </a:r>
            <a:r>
              <a:rPr lang="en-US" sz="1200" dirty="0" err="1"/>
              <a:t>dL</a:t>
            </a:r>
            <a:endParaRPr lang="en-US" sz="1200" dirty="0"/>
          </a:p>
          <a:p>
            <a:pPr algn="just"/>
            <a:r>
              <a:rPr lang="en-US" sz="1200" dirty="0">
                <a:solidFill>
                  <a:srgbClr val="FF0000"/>
                </a:solidFill>
              </a:rPr>
              <a:t>✴</a:t>
            </a:r>
            <a:r>
              <a:rPr lang="pt-BR" sz="1200" dirty="0"/>
              <a:t> 1 h                      </a:t>
            </a:r>
            <a:r>
              <a:rPr lang="pt-BR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180</a:t>
            </a:r>
            <a:r>
              <a:rPr lang="pt-BR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200" dirty="0"/>
              <a:t>mg/dL                                              190 mg/dL </a:t>
            </a:r>
          </a:p>
          <a:p>
            <a:pPr algn="just"/>
            <a:r>
              <a:rPr lang="en-US" sz="1200" dirty="0">
                <a:solidFill>
                  <a:srgbClr val="FF0000"/>
                </a:solidFill>
              </a:rPr>
              <a:t>✴</a:t>
            </a:r>
            <a:r>
              <a:rPr lang="pt-BR" sz="1200" dirty="0"/>
              <a:t> 2 h                      </a:t>
            </a:r>
            <a:r>
              <a:rPr lang="pt-BR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155</a:t>
            </a:r>
            <a:r>
              <a:rPr lang="pt-BR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200" dirty="0"/>
              <a:t>mg/dL                                              165 mg/dL </a:t>
            </a:r>
          </a:p>
          <a:p>
            <a:pPr algn="just"/>
            <a:r>
              <a:rPr lang="en-US" sz="1200" dirty="0">
                <a:solidFill>
                  <a:srgbClr val="FF0000"/>
                </a:solidFill>
              </a:rPr>
              <a:t>✴</a:t>
            </a:r>
            <a:r>
              <a:rPr lang="pt-BR" sz="1200" dirty="0"/>
              <a:t> 3 h                      </a:t>
            </a:r>
            <a:r>
              <a:rPr lang="pt-BR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140</a:t>
            </a:r>
            <a:r>
              <a:rPr lang="pt-BR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200" dirty="0"/>
              <a:t>mg/dL                                              145 mg/dL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6929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0"/>
            <a:ext cx="7704856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Screening for and DIAGNOSIS OF GDM</a:t>
            </a:r>
          </a:p>
        </p:txBody>
      </p:sp>
      <p:sp>
        <p:nvSpPr>
          <p:cNvPr id="3" name="Rectangle 2"/>
          <p:cNvSpPr/>
          <p:nvPr/>
        </p:nvSpPr>
        <p:spPr>
          <a:xfrm>
            <a:off x="35417" y="609600"/>
            <a:ext cx="9144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Two-step strategy</a:t>
            </a:r>
          </a:p>
          <a:p>
            <a:pPr algn="just"/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1: </a:t>
            </a:r>
            <a:r>
              <a:rPr lang="en-US" sz="3200" dirty="0"/>
              <a:t>Perform a </a:t>
            </a:r>
            <a:r>
              <a:rPr lang="en-US" sz="3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</a:rPr>
              <a:t>50-g GCT </a:t>
            </a:r>
            <a:r>
              <a:rPr lang="en-US" sz="3200" dirty="0" smtClean="0"/>
              <a:t>(non fasting</a:t>
            </a:r>
            <a:r>
              <a:rPr lang="en-US" sz="3200" dirty="0"/>
              <a:t>), with plasma glucose measurement at 1 h, at 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24–28 weeks</a:t>
            </a:r>
            <a:r>
              <a:rPr lang="en-US" sz="3200" dirty="0"/>
              <a:t> of gestation in women not previously </a:t>
            </a:r>
            <a:r>
              <a:rPr lang="en-US" sz="3200" dirty="0" smtClean="0"/>
              <a:t>diagnosed with </a:t>
            </a:r>
            <a:r>
              <a:rPr lang="en-US" sz="3200" dirty="0"/>
              <a:t>diabetes.</a:t>
            </a:r>
          </a:p>
          <a:p>
            <a:pPr algn="just"/>
            <a:r>
              <a:rPr lang="en-US" sz="3200" dirty="0"/>
              <a:t>If the plasma glucose level measured 1 </a:t>
            </a:r>
            <a:r>
              <a:rPr lang="en-US" sz="3200" dirty="0" smtClean="0"/>
              <a:t>h after </a:t>
            </a:r>
            <a:r>
              <a:rPr lang="en-US" sz="3200" dirty="0"/>
              <a:t>the load </a:t>
            </a:r>
            <a:r>
              <a:rPr lang="en-US" sz="3200" dirty="0" smtClean="0"/>
              <a:t>is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≥130 </a:t>
            </a:r>
            <a:r>
              <a:rPr lang="en-US" sz="3200" dirty="0"/>
              <a:t>mg/</a:t>
            </a:r>
            <a:r>
              <a:rPr lang="en-US" sz="3200" dirty="0" err="1"/>
              <a:t>dL</a:t>
            </a:r>
            <a:r>
              <a:rPr lang="en-US" sz="3200" dirty="0"/>
              <a:t>,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135</a:t>
            </a:r>
            <a:r>
              <a:rPr lang="en-US" sz="3200" dirty="0"/>
              <a:t> mg/</a:t>
            </a:r>
            <a:r>
              <a:rPr lang="en-US" sz="3200" dirty="0" err="1"/>
              <a:t>dL</a:t>
            </a:r>
            <a:r>
              <a:rPr lang="en-US" sz="3200" dirty="0"/>
              <a:t>, or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140</a:t>
            </a:r>
            <a:r>
              <a:rPr lang="en-US" sz="3200" dirty="0" smtClean="0"/>
              <a:t>mg/</a:t>
            </a:r>
            <a:r>
              <a:rPr lang="en-US" sz="3200" dirty="0" err="1" smtClean="0"/>
              <a:t>dL</a:t>
            </a:r>
            <a:r>
              <a:rPr lang="en-US" sz="3200" dirty="0" smtClean="0"/>
              <a:t>,</a:t>
            </a:r>
            <a:r>
              <a:rPr lang="en-US" sz="3200" dirty="0"/>
              <a:t> </a:t>
            </a:r>
            <a:r>
              <a:rPr lang="en-US" sz="3200" dirty="0" smtClean="0"/>
              <a:t>proceed </a:t>
            </a:r>
            <a:r>
              <a:rPr lang="en-US" sz="3200" dirty="0"/>
              <a:t>to a 100-g </a:t>
            </a:r>
            <a:r>
              <a:rPr lang="en-US" sz="3200" dirty="0" err="1"/>
              <a:t>OGTT</a:t>
            </a:r>
            <a:r>
              <a:rPr lang="en-US" sz="3200" dirty="0" smtClean="0"/>
              <a:t>.</a:t>
            </a:r>
          </a:p>
          <a:p>
            <a:pPr algn="just"/>
            <a:endParaRPr lang="en-US" sz="3200" dirty="0"/>
          </a:p>
          <a:p>
            <a:pPr algn="just"/>
            <a:r>
              <a:rPr lang="en-US" sz="1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2: </a:t>
            </a:r>
            <a:r>
              <a:rPr lang="en-US" sz="1200" dirty="0"/>
              <a:t>The </a:t>
            </a:r>
            <a:r>
              <a: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100-g </a:t>
            </a:r>
            <a:r>
              <a:rPr lang="en-US" sz="12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OGTT</a:t>
            </a:r>
            <a:r>
              <a: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1200" dirty="0"/>
              <a:t>should be performed when the patient is fasting.</a:t>
            </a:r>
          </a:p>
          <a:p>
            <a:pPr algn="just"/>
            <a:r>
              <a:rPr lang="en-US" sz="1200" dirty="0"/>
              <a:t>The diagnosis of GDM is made if at least </a:t>
            </a:r>
            <a:r>
              <a: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two*</a:t>
            </a:r>
            <a:r>
              <a:rPr lang="en-US" sz="1200" dirty="0"/>
              <a:t> of the following four plasma glucose levels (measured fasting and 1 h, 2 h, 3 h during </a:t>
            </a:r>
            <a:r>
              <a:rPr lang="en-US" sz="1200" dirty="0" err="1"/>
              <a:t>OGTT</a:t>
            </a:r>
            <a:r>
              <a:rPr lang="en-US" sz="1200" dirty="0"/>
              <a:t>) are met or exceeded:</a:t>
            </a:r>
          </a:p>
          <a:p>
            <a:pPr algn="just"/>
            <a:r>
              <a:rPr lang="en-US" sz="1200" dirty="0"/>
              <a:t>                      Carpenter-</a:t>
            </a:r>
            <a:r>
              <a:rPr lang="en-US" sz="1200" dirty="0" err="1"/>
              <a:t>Coustan</a:t>
            </a:r>
            <a:r>
              <a:rPr lang="en-US" sz="1200" dirty="0"/>
              <a:t>                or                         </a:t>
            </a:r>
            <a:r>
              <a:rPr lang="en-US" sz="1200" dirty="0" err="1"/>
              <a:t>NDDG</a:t>
            </a:r>
            <a:r>
              <a:rPr lang="en-US" sz="1200" dirty="0"/>
              <a:t> </a:t>
            </a:r>
          </a:p>
          <a:p>
            <a:pPr algn="just"/>
            <a:r>
              <a:rPr lang="en-US" sz="1200" dirty="0">
                <a:solidFill>
                  <a:srgbClr val="FF0000"/>
                </a:solidFill>
              </a:rPr>
              <a:t>✴</a:t>
            </a:r>
            <a:r>
              <a:rPr lang="en-US" sz="1200" dirty="0"/>
              <a:t> Fasting                 </a:t>
            </a:r>
            <a:r>
              <a:rPr lang="en-US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95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dirty="0"/>
              <a:t>mg/</a:t>
            </a:r>
            <a:r>
              <a:rPr lang="en-US" sz="1200" dirty="0" err="1"/>
              <a:t>dL</a:t>
            </a:r>
            <a:r>
              <a:rPr lang="en-US" sz="1200" dirty="0"/>
              <a:t>                                              105 mg/</a:t>
            </a:r>
            <a:r>
              <a:rPr lang="en-US" sz="1200" dirty="0" err="1"/>
              <a:t>dL</a:t>
            </a:r>
            <a:endParaRPr lang="en-US" sz="1200" dirty="0"/>
          </a:p>
          <a:p>
            <a:pPr algn="just"/>
            <a:r>
              <a:rPr lang="en-US" sz="1200" dirty="0">
                <a:solidFill>
                  <a:srgbClr val="FF0000"/>
                </a:solidFill>
              </a:rPr>
              <a:t>✴</a:t>
            </a:r>
            <a:r>
              <a:rPr lang="pt-BR" sz="1200" dirty="0"/>
              <a:t> 1 h                      </a:t>
            </a:r>
            <a:r>
              <a:rPr lang="pt-BR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180</a:t>
            </a:r>
            <a:r>
              <a:rPr lang="pt-BR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200" dirty="0"/>
              <a:t>mg/dL                                              190 mg/dL </a:t>
            </a:r>
          </a:p>
          <a:p>
            <a:pPr algn="just"/>
            <a:r>
              <a:rPr lang="en-US" sz="1200" dirty="0">
                <a:solidFill>
                  <a:srgbClr val="FF0000"/>
                </a:solidFill>
              </a:rPr>
              <a:t>✴</a:t>
            </a:r>
            <a:r>
              <a:rPr lang="pt-BR" sz="1200" dirty="0"/>
              <a:t> 2 h                      </a:t>
            </a:r>
            <a:r>
              <a:rPr lang="pt-BR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155</a:t>
            </a:r>
            <a:r>
              <a:rPr lang="pt-BR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200" dirty="0"/>
              <a:t>mg/dL                                              165 mg/dL </a:t>
            </a:r>
          </a:p>
          <a:p>
            <a:pPr algn="just"/>
            <a:r>
              <a:rPr lang="en-US" sz="1200" dirty="0">
                <a:solidFill>
                  <a:srgbClr val="FF0000"/>
                </a:solidFill>
              </a:rPr>
              <a:t>✴</a:t>
            </a:r>
            <a:r>
              <a:rPr lang="pt-BR" sz="1200" dirty="0"/>
              <a:t> 3 h                      </a:t>
            </a:r>
            <a:r>
              <a:rPr lang="pt-BR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140</a:t>
            </a:r>
            <a:r>
              <a:rPr lang="pt-BR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200" dirty="0"/>
              <a:t>mg/dL                                              145 mg/dL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3923928" y="4114800"/>
            <a:ext cx="4953000" cy="156966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 cutoff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yielded sensitivity of 70–88%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specificity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69–89%, while the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lower cutoff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88–99% sensitive and 66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77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specific.</a:t>
            </a:r>
          </a:p>
        </p:txBody>
      </p:sp>
    </p:spTree>
    <p:extLst>
      <p:ext uri="{BB962C8B-B14F-4D97-AF65-F5344CB8AC3E}">
        <p14:creationId xmlns:p14="http://schemas.microsoft.com/office/powerpoint/2010/main" val="365441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0"/>
            <a:ext cx="7992888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Screening for and DIAGNOSIS OF GDM</a:t>
            </a:r>
          </a:p>
        </p:txBody>
      </p:sp>
      <p:sp>
        <p:nvSpPr>
          <p:cNvPr id="3" name="Rectangle 2"/>
          <p:cNvSpPr/>
          <p:nvPr/>
        </p:nvSpPr>
        <p:spPr>
          <a:xfrm>
            <a:off x="35417" y="609600"/>
            <a:ext cx="9144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Two-step strategy</a:t>
            </a:r>
          </a:p>
          <a:p>
            <a:pPr algn="just"/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1: </a:t>
            </a:r>
            <a:r>
              <a:rPr lang="en-US" sz="3200" dirty="0"/>
              <a:t>Perform a </a:t>
            </a:r>
            <a:r>
              <a:rPr lang="en-US" sz="3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</a:rPr>
              <a:t>50-g GCT </a:t>
            </a:r>
            <a:r>
              <a:rPr lang="en-US" sz="3200" dirty="0" smtClean="0"/>
              <a:t>(</a:t>
            </a:r>
            <a:r>
              <a:rPr lang="en-US" sz="3200" dirty="0" err="1"/>
              <a:t>nonfasting</a:t>
            </a:r>
            <a:r>
              <a:rPr lang="en-US" sz="3200" dirty="0"/>
              <a:t>), with plasma glucose measurement at 1 h, at 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24–28 weeks</a:t>
            </a:r>
            <a:r>
              <a:rPr lang="en-US" sz="3200" dirty="0"/>
              <a:t> of gestation in women not previously </a:t>
            </a:r>
            <a:r>
              <a:rPr lang="en-US" sz="3200" dirty="0" smtClean="0"/>
              <a:t>diagnosed with </a:t>
            </a:r>
            <a:r>
              <a:rPr lang="en-US" sz="3200" dirty="0"/>
              <a:t>diabetes.</a:t>
            </a:r>
          </a:p>
          <a:p>
            <a:pPr algn="just"/>
            <a:r>
              <a:rPr lang="en-US" sz="3200" dirty="0"/>
              <a:t>If the plasma glucose level measured 1 </a:t>
            </a:r>
            <a:r>
              <a:rPr lang="en-US" sz="3200" dirty="0" smtClean="0"/>
              <a:t>h after </a:t>
            </a:r>
            <a:r>
              <a:rPr lang="en-US" sz="3200" dirty="0"/>
              <a:t>the load </a:t>
            </a:r>
            <a:r>
              <a:rPr lang="en-US" sz="3200" dirty="0" smtClean="0"/>
              <a:t>is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≥130 </a:t>
            </a:r>
            <a:r>
              <a:rPr lang="en-US" sz="3200" dirty="0"/>
              <a:t>mg/</a:t>
            </a:r>
            <a:r>
              <a:rPr lang="en-US" sz="3200" dirty="0" err="1"/>
              <a:t>dL</a:t>
            </a:r>
            <a:r>
              <a:rPr lang="en-US" sz="3200" dirty="0"/>
              <a:t>,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135</a:t>
            </a:r>
            <a:r>
              <a:rPr lang="en-US" sz="3200" dirty="0"/>
              <a:t> mg/</a:t>
            </a:r>
            <a:r>
              <a:rPr lang="en-US" sz="3200" dirty="0" err="1"/>
              <a:t>dL</a:t>
            </a:r>
            <a:r>
              <a:rPr lang="en-US" sz="3200" dirty="0"/>
              <a:t>, or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140</a:t>
            </a:r>
            <a:r>
              <a:rPr lang="en-US" sz="3200" dirty="0" smtClean="0"/>
              <a:t>mg/</a:t>
            </a:r>
            <a:r>
              <a:rPr lang="en-US" sz="3200" dirty="0" err="1" smtClean="0"/>
              <a:t>dL</a:t>
            </a:r>
            <a:r>
              <a:rPr lang="en-US" sz="3200" dirty="0" smtClean="0"/>
              <a:t>,</a:t>
            </a:r>
            <a:r>
              <a:rPr lang="en-US" sz="3200" dirty="0"/>
              <a:t> </a:t>
            </a:r>
            <a:r>
              <a:rPr lang="en-US" sz="3200" dirty="0" smtClean="0"/>
              <a:t>proceed </a:t>
            </a:r>
            <a:r>
              <a:rPr lang="en-US" sz="3200" dirty="0"/>
              <a:t>to a 100-g </a:t>
            </a:r>
            <a:r>
              <a:rPr lang="en-US" sz="3200" dirty="0" err="1"/>
              <a:t>OGTT</a:t>
            </a:r>
            <a:r>
              <a:rPr lang="en-US" sz="3200" dirty="0" smtClean="0"/>
              <a:t>.</a:t>
            </a:r>
          </a:p>
          <a:p>
            <a:pPr algn="just"/>
            <a:endParaRPr lang="en-US" sz="3200" dirty="0"/>
          </a:p>
          <a:p>
            <a:pPr algn="just"/>
            <a:r>
              <a:rPr lang="en-US" sz="1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2: </a:t>
            </a:r>
            <a:r>
              <a:rPr lang="en-US" sz="1200" dirty="0"/>
              <a:t>The </a:t>
            </a:r>
            <a:r>
              <a: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100-g </a:t>
            </a:r>
            <a:r>
              <a:rPr lang="en-US" sz="12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OGTT</a:t>
            </a:r>
            <a:r>
              <a:rPr lang="en-US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1200" dirty="0"/>
              <a:t>should be performed when the patient is fasting.</a:t>
            </a:r>
          </a:p>
          <a:p>
            <a:pPr algn="just"/>
            <a:r>
              <a:rPr lang="en-US" sz="1200" dirty="0"/>
              <a:t>The diagnosis of GDM is made if at least </a:t>
            </a:r>
            <a:r>
              <a: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two*</a:t>
            </a:r>
            <a:r>
              <a:rPr lang="en-US" sz="1200" dirty="0"/>
              <a:t> of the following four plasma glucose levels (measured fasting and 1 h, 2 h, 3 h during </a:t>
            </a:r>
            <a:r>
              <a:rPr lang="en-US" sz="1200" dirty="0" err="1"/>
              <a:t>OGTT</a:t>
            </a:r>
            <a:r>
              <a:rPr lang="en-US" sz="1200" dirty="0"/>
              <a:t>) are met or exceeded:</a:t>
            </a:r>
          </a:p>
          <a:p>
            <a:pPr algn="just"/>
            <a:r>
              <a:rPr lang="en-US" sz="1200" dirty="0"/>
              <a:t>                      Carpenter-</a:t>
            </a:r>
            <a:r>
              <a:rPr lang="en-US" sz="1200" dirty="0" err="1"/>
              <a:t>Coustan</a:t>
            </a:r>
            <a:r>
              <a:rPr lang="en-US" sz="1200" dirty="0"/>
              <a:t>                or                         </a:t>
            </a:r>
            <a:r>
              <a:rPr lang="en-US" sz="1200" dirty="0" err="1"/>
              <a:t>NDDG</a:t>
            </a:r>
            <a:r>
              <a:rPr lang="en-US" sz="1200" dirty="0"/>
              <a:t> </a:t>
            </a:r>
          </a:p>
          <a:p>
            <a:pPr algn="just"/>
            <a:r>
              <a:rPr lang="en-US" sz="1200" dirty="0">
                <a:solidFill>
                  <a:srgbClr val="FF0000"/>
                </a:solidFill>
              </a:rPr>
              <a:t>✴</a:t>
            </a:r>
            <a:r>
              <a:rPr lang="en-US" sz="1200" dirty="0"/>
              <a:t> Fasting                 </a:t>
            </a:r>
            <a:r>
              <a:rPr lang="en-US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95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dirty="0"/>
              <a:t>mg/</a:t>
            </a:r>
            <a:r>
              <a:rPr lang="en-US" sz="1200" dirty="0" err="1"/>
              <a:t>dL</a:t>
            </a:r>
            <a:r>
              <a:rPr lang="en-US" sz="1200" dirty="0"/>
              <a:t>                                              105 mg/</a:t>
            </a:r>
            <a:r>
              <a:rPr lang="en-US" sz="1200" dirty="0" err="1"/>
              <a:t>dL</a:t>
            </a:r>
            <a:endParaRPr lang="en-US" sz="1200" dirty="0"/>
          </a:p>
          <a:p>
            <a:pPr algn="just"/>
            <a:r>
              <a:rPr lang="en-US" sz="1200" dirty="0">
                <a:solidFill>
                  <a:srgbClr val="FF0000"/>
                </a:solidFill>
              </a:rPr>
              <a:t>✴</a:t>
            </a:r>
            <a:r>
              <a:rPr lang="pt-BR" sz="1200" dirty="0"/>
              <a:t> 1 h                      </a:t>
            </a:r>
            <a:r>
              <a:rPr lang="pt-BR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180</a:t>
            </a:r>
            <a:r>
              <a:rPr lang="pt-BR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200" dirty="0"/>
              <a:t>mg/dL                                              190 mg/dL </a:t>
            </a:r>
          </a:p>
          <a:p>
            <a:pPr algn="just"/>
            <a:r>
              <a:rPr lang="en-US" sz="1200" dirty="0">
                <a:solidFill>
                  <a:srgbClr val="FF0000"/>
                </a:solidFill>
              </a:rPr>
              <a:t>✴</a:t>
            </a:r>
            <a:r>
              <a:rPr lang="pt-BR" sz="1200" dirty="0"/>
              <a:t> 2 h                      </a:t>
            </a:r>
            <a:r>
              <a:rPr lang="pt-BR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155</a:t>
            </a:r>
            <a:r>
              <a:rPr lang="pt-BR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200" dirty="0"/>
              <a:t>mg/dL                                              165 mg/dL </a:t>
            </a:r>
          </a:p>
          <a:p>
            <a:pPr algn="just"/>
            <a:r>
              <a:rPr lang="en-US" sz="1200" dirty="0">
                <a:solidFill>
                  <a:srgbClr val="FF0000"/>
                </a:solidFill>
              </a:rPr>
              <a:t>✴</a:t>
            </a:r>
            <a:r>
              <a:rPr lang="pt-BR" sz="1200" dirty="0"/>
              <a:t> 3 h                      </a:t>
            </a:r>
            <a:r>
              <a:rPr lang="pt-BR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140</a:t>
            </a:r>
            <a:r>
              <a:rPr lang="pt-BR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200" dirty="0"/>
              <a:t>mg/dL                                              145 mg/dL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3851920" y="4114800"/>
            <a:ext cx="495300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use of A1C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24–28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weeks of gestation as a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screening test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GDM does not function as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well as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GCT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199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0"/>
            <a:ext cx="7632848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Screening</a:t>
            </a: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for and DIAGNOSIS OF GDM</a:t>
            </a:r>
          </a:p>
        </p:txBody>
      </p:sp>
      <p:sp>
        <p:nvSpPr>
          <p:cNvPr id="3" name="Rectangle 2"/>
          <p:cNvSpPr/>
          <p:nvPr/>
        </p:nvSpPr>
        <p:spPr>
          <a:xfrm>
            <a:off x="35417" y="609600"/>
            <a:ext cx="91440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Two-step strategy</a:t>
            </a:r>
          </a:p>
          <a:p>
            <a:pPr algn="just"/>
            <a:r>
              <a:rPr lang="en-US" sz="1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1: </a:t>
            </a:r>
            <a:r>
              <a:rPr lang="en-US" sz="1400" dirty="0"/>
              <a:t>Perform a 50-g </a:t>
            </a:r>
            <a:r>
              <a:rPr lang="en-US" sz="1400" dirty="0" smtClean="0"/>
              <a:t>GCT </a:t>
            </a:r>
            <a:r>
              <a:rPr lang="en-US" sz="1400" dirty="0"/>
              <a:t>(</a:t>
            </a:r>
            <a:r>
              <a:rPr lang="en-US" sz="1400" dirty="0" smtClean="0"/>
              <a:t>non fasting</a:t>
            </a:r>
            <a:r>
              <a:rPr lang="en-US" sz="1400" dirty="0"/>
              <a:t>), with plasma glucose measurement at 1 h, at 24–28 weeks of gestation in women not previously </a:t>
            </a:r>
            <a:r>
              <a:rPr lang="en-US" sz="1400" dirty="0" smtClean="0"/>
              <a:t>diagnosed with </a:t>
            </a:r>
            <a:r>
              <a:rPr lang="en-US" sz="1400" dirty="0"/>
              <a:t>diabetes.</a:t>
            </a:r>
          </a:p>
          <a:p>
            <a:pPr algn="just"/>
            <a:r>
              <a:rPr lang="en-US" sz="1400" dirty="0"/>
              <a:t>If the plasma glucose level measured 1 </a:t>
            </a:r>
            <a:r>
              <a:rPr lang="en-US" sz="1400" dirty="0" smtClean="0"/>
              <a:t>h after </a:t>
            </a:r>
            <a:r>
              <a:rPr lang="en-US" sz="1400" dirty="0"/>
              <a:t>the load </a:t>
            </a:r>
            <a:r>
              <a:rPr lang="en-US" sz="1400" dirty="0" smtClean="0"/>
              <a:t>is ≥130 </a:t>
            </a:r>
            <a:r>
              <a:rPr lang="en-US" sz="1400" dirty="0"/>
              <a:t>mg/</a:t>
            </a:r>
            <a:r>
              <a:rPr lang="en-US" sz="1400" dirty="0" err="1"/>
              <a:t>dL</a:t>
            </a:r>
            <a:r>
              <a:rPr lang="en-US" sz="1400" dirty="0"/>
              <a:t>, 135 mg/</a:t>
            </a:r>
            <a:r>
              <a:rPr lang="en-US" sz="1400" dirty="0" err="1"/>
              <a:t>dL</a:t>
            </a:r>
            <a:r>
              <a:rPr lang="en-US" sz="1400" dirty="0"/>
              <a:t>, or </a:t>
            </a:r>
            <a:r>
              <a:rPr lang="en-US" sz="1400" dirty="0" smtClean="0"/>
              <a:t>140mg/</a:t>
            </a:r>
            <a:r>
              <a:rPr lang="en-US" sz="1400" dirty="0" err="1" smtClean="0"/>
              <a:t>dL</a:t>
            </a:r>
            <a:r>
              <a:rPr lang="en-US" sz="1400" dirty="0" smtClean="0"/>
              <a:t>,</a:t>
            </a:r>
            <a:r>
              <a:rPr lang="en-US" sz="1400" dirty="0"/>
              <a:t> </a:t>
            </a:r>
            <a:r>
              <a:rPr lang="en-US" sz="1400" dirty="0" smtClean="0"/>
              <a:t>proceed </a:t>
            </a:r>
            <a:r>
              <a:rPr lang="en-US" sz="1400" dirty="0"/>
              <a:t>to a 100-g </a:t>
            </a:r>
            <a:r>
              <a:rPr lang="en-US" sz="1400" dirty="0" err="1"/>
              <a:t>OGTT</a:t>
            </a:r>
            <a:r>
              <a:rPr lang="en-US" sz="1400" dirty="0" smtClean="0"/>
              <a:t>.</a:t>
            </a:r>
          </a:p>
          <a:p>
            <a:pPr algn="just"/>
            <a:endParaRPr lang="en-US" sz="3200" dirty="0"/>
          </a:p>
          <a:p>
            <a:pPr algn="just"/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2: </a:t>
            </a:r>
            <a:r>
              <a:rPr lang="en-US" sz="2400" dirty="0"/>
              <a:t>The </a:t>
            </a:r>
            <a:r>
              <a:rPr lang="en-US" sz="3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</a:rPr>
              <a:t>100-g </a:t>
            </a:r>
            <a:r>
              <a:rPr lang="en-US" sz="320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</a:rPr>
              <a:t>OGTT</a:t>
            </a:r>
            <a:r>
              <a:rPr lang="en-US" sz="3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</a:rPr>
              <a:t> </a:t>
            </a:r>
            <a:r>
              <a:rPr lang="en-US" sz="2400" dirty="0"/>
              <a:t>should be performed when the patient is fasting.</a:t>
            </a:r>
          </a:p>
          <a:p>
            <a:pPr algn="just"/>
            <a:r>
              <a:rPr lang="en-US" sz="2400" dirty="0"/>
              <a:t>The diagnosis of GDM is made if at least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two*</a:t>
            </a:r>
            <a:r>
              <a:rPr lang="en-US" sz="2400" dirty="0"/>
              <a:t> of the following four plasma glucose levels (measured fasting and 1 h, 2 h, 3 h during </a:t>
            </a:r>
            <a:r>
              <a:rPr lang="en-US" sz="2400" dirty="0" err="1"/>
              <a:t>OGTT</a:t>
            </a:r>
            <a:r>
              <a:rPr lang="en-US" sz="2400" dirty="0"/>
              <a:t>) are met </a:t>
            </a:r>
            <a:r>
              <a:rPr lang="en-US" sz="2400" dirty="0" smtClean="0"/>
              <a:t>or exceeded</a:t>
            </a:r>
            <a:r>
              <a:rPr lang="en-US" sz="2400" dirty="0"/>
              <a:t>:</a:t>
            </a:r>
          </a:p>
          <a:p>
            <a:pPr algn="just"/>
            <a:r>
              <a:rPr lang="en-US" sz="2400" dirty="0" smtClean="0"/>
              <a:t>                      Carpenter-</a:t>
            </a:r>
            <a:r>
              <a:rPr lang="en-US" sz="2400" dirty="0" err="1" smtClean="0"/>
              <a:t>Coustan</a:t>
            </a:r>
            <a:r>
              <a:rPr lang="en-US" sz="2400" dirty="0" smtClean="0"/>
              <a:t>                </a:t>
            </a:r>
            <a:r>
              <a:rPr lang="en-US" sz="2400" dirty="0"/>
              <a:t>or </a:t>
            </a:r>
            <a:r>
              <a:rPr lang="en-US" sz="2400" dirty="0" smtClean="0"/>
              <a:t>                        </a:t>
            </a:r>
            <a:r>
              <a:rPr lang="en-US" sz="2400" dirty="0" err="1" smtClean="0"/>
              <a:t>NDDG</a:t>
            </a:r>
            <a:r>
              <a:rPr lang="en-US" sz="2400" dirty="0" smtClean="0"/>
              <a:t> </a:t>
            </a:r>
            <a:endParaRPr lang="en-US" sz="2400" dirty="0"/>
          </a:p>
          <a:p>
            <a:pPr algn="just"/>
            <a:r>
              <a:rPr lang="en-US" sz="2400" dirty="0">
                <a:solidFill>
                  <a:srgbClr val="FF0000"/>
                </a:solidFill>
              </a:rPr>
              <a:t>✴</a:t>
            </a:r>
            <a:r>
              <a:rPr lang="en-US" sz="2400" dirty="0" smtClean="0"/>
              <a:t> </a:t>
            </a:r>
            <a:r>
              <a:rPr lang="en-US" sz="2400" dirty="0"/>
              <a:t>Fasting </a:t>
            </a:r>
            <a:r>
              <a:rPr lang="en-US" sz="2400" dirty="0" smtClean="0"/>
              <a:t>               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95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/>
              <a:t>mg/</a:t>
            </a:r>
            <a:r>
              <a:rPr lang="en-US" sz="2400" dirty="0" err="1" smtClean="0"/>
              <a:t>dL</a:t>
            </a:r>
            <a:r>
              <a:rPr lang="en-US" sz="2400" dirty="0"/>
              <a:t> </a:t>
            </a:r>
            <a:r>
              <a:rPr lang="en-US" sz="2400" dirty="0" smtClean="0"/>
              <a:t>                                             </a:t>
            </a:r>
            <a:r>
              <a:rPr lang="en-US" sz="2400" dirty="0"/>
              <a:t>105 </a:t>
            </a:r>
            <a:r>
              <a:rPr lang="en-US" sz="2400" dirty="0" smtClean="0"/>
              <a:t>mg/</a:t>
            </a:r>
            <a:r>
              <a:rPr lang="en-US" sz="2400" dirty="0" err="1" smtClean="0"/>
              <a:t>dL</a:t>
            </a:r>
            <a:endParaRPr lang="en-US" sz="2400" dirty="0"/>
          </a:p>
          <a:p>
            <a:pPr algn="just"/>
            <a:r>
              <a:rPr lang="en-US" sz="2400" dirty="0">
                <a:solidFill>
                  <a:srgbClr val="FF0000"/>
                </a:solidFill>
              </a:rPr>
              <a:t>✴</a:t>
            </a:r>
            <a:r>
              <a:rPr lang="pt-BR" sz="2400" dirty="0" smtClean="0"/>
              <a:t> </a:t>
            </a:r>
            <a:r>
              <a:rPr lang="pt-BR" sz="2400" dirty="0"/>
              <a:t>1 h </a:t>
            </a:r>
            <a:r>
              <a:rPr lang="pt-BR" sz="2400" dirty="0" smtClean="0"/>
              <a:t>                     </a:t>
            </a:r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180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dirty="0"/>
              <a:t>mg/dL </a:t>
            </a:r>
            <a:r>
              <a:rPr lang="pt-BR" sz="2400" dirty="0" smtClean="0"/>
              <a:t>                                             190 </a:t>
            </a:r>
            <a:r>
              <a:rPr lang="pt-BR" sz="2400" dirty="0"/>
              <a:t>mg/dL </a:t>
            </a:r>
            <a:endParaRPr lang="pt-BR" sz="2400" dirty="0" smtClean="0"/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✴</a:t>
            </a:r>
            <a:r>
              <a:rPr lang="pt-BR" sz="2400" dirty="0" smtClean="0"/>
              <a:t> </a:t>
            </a:r>
            <a:r>
              <a:rPr lang="pt-BR" sz="2400" dirty="0"/>
              <a:t>2 h </a:t>
            </a:r>
            <a:r>
              <a:rPr lang="pt-BR" sz="2400" dirty="0" smtClean="0"/>
              <a:t>                     </a:t>
            </a:r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155</a:t>
            </a:r>
            <a:r>
              <a:rPr lang="pt-B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dirty="0"/>
              <a:t>mg/dL </a:t>
            </a:r>
            <a:r>
              <a:rPr lang="pt-BR" sz="2400" dirty="0" smtClean="0"/>
              <a:t>                                             165 </a:t>
            </a:r>
            <a:r>
              <a:rPr lang="pt-BR" sz="2400" dirty="0"/>
              <a:t>mg/dL </a:t>
            </a:r>
            <a:endParaRPr lang="pt-BR" sz="2400" dirty="0" smtClean="0"/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✴</a:t>
            </a:r>
            <a:r>
              <a:rPr lang="pt-BR" sz="2400" dirty="0" smtClean="0"/>
              <a:t> </a:t>
            </a:r>
            <a:r>
              <a:rPr lang="pt-BR" sz="2400" dirty="0"/>
              <a:t>3 h </a:t>
            </a:r>
            <a:r>
              <a:rPr lang="pt-BR" sz="2400" dirty="0" smtClean="0"/>
              <a:t>                     </a:t>
            </a:r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140</a:t>
            </a:r>
            <a:r>
              <a:rPr lang="pt-B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dirty="0" smtClean="0"/>
              <a:t>mg/dL                                              145 mg/dL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6007685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en-US" sz="1200" dirty="0"/>
              <a:t>American </a:t>
            </a:r>
            <a:r>
              <a:rPr lang="en-US" sz="1200" dirty="0" smtClean="0"/>
              <a:t>College of </a:t>
            </a:r>
            <a:r>
              <a:rPr lang="en-US" sz="1200" dirty="0"/>
              <a:t>Obstetricians and </a:t>
            </a:r>
            <a:r>
              <a:rPr lang="en-US" sz="1200" dirty="0" smtClean="0"/>
              <a:t>Gynecologists (</a:t>
            </a:r>
            <a:r>
              <a:rPr lang="en-US" sz="1200" dirty="0" err="1"/>
              <a:t>ACOG</a:t>
            </a:r>
            <a:r>
              <a:rPr lang="en-US" sz="1200" dirty="0"/>
              <a:t>)</a:t>
            </a:r>
            <a:r>
              <a:rPr lang="en-US" sz="1200" dirty="0" smtClean="0"/>
              <a:t> </a:t>
            </a:r>
            <a:r>
              <a:rPr lang="en-US" sz="1200" dirty="0"/>
              <a:t>notes that one elevated value can be used for </a:t>
            </a:r>
            <a:r>
              <a:rPr lang="en-US" sz="1200" dirty="0" smtClean="0"/>
              <a:t>diagnosis</a:t>
            </a:r>
          </a:p>
          <a:p>
            <a:r>
              <a:rPr lang="en-US" sz="1200" dirty="0"/>
              <a:t>Carpenter MW, </a:t>
            </a:r>
            <a:r>
              <a:rPr lang="en-US" sz="1200" dirty="0" err="1"/>
              <a:t>Coustan</a:t>
            </a:r>
            <a:r>
              <a:rPr lang="en-US" sz="1200" dirty="0"/>
              <a:t> DR. Criteria </a:t>
            </a:r>
            <a:r>
              <a:rPr lang="en-US" sz="1200" dirty="0" smtClean="0"/>
              <a:t>for screening </a:t>
            </a:r>
            <a:r>
              <a:rPr lang="en-US" sz="1200" dirty="0"/>
              <a:t>tests for gestational diabetes. Am </a:t>
            </a:r>
            <a:r>
              <a:rPr lang="en-US" sz="1200" dirty="0" smtClean="0"/>
              <a:t>J </a:t>
            </a:r>
            <a:r>
              <a:rPr lang="en-US" sz="1200" dirty="0" err="1" smtClean="0"/>
              <a:t>Obstet</a:t>
            </a:r>
            <a:r>
              <a:rPr lang="en-US" sz="1200" dirty="0" smtClean="0"/>
              <a:t> </a:t>
            </a:r>
            <a:r>
              <a:rPr lang="en-US" sz="1200" dirty="0" err="1"/>
              <a:t>Gynecol</a:t>
            </a:r>
            <a:r>
              <a:rPr lang="en-US" sz="1200" dirty="0"/>
              <a:t> 1982;144:768–773</a:t>
            </a:r>
          </a:p>
          <a:p>
            <a:r>
              <a:rPr lang="en-US" sz="1200" dirty="0" smtClean="0"/>
              <a:t>National </a:t>
            </a:r>
            <a:r>
              <a:rPr lang="en-US" sz="1200" dirty="0"/>
              <a:t>Diabetes Data Group. </a:t>
            </a:r>
            <a:r>
              <a:rPr lang="en-US" sz="1200" dirty="0" smtClean="0"/>
              <a:t>Classification and </a:t>
            </a:r>
            <a:r>
              <a:rPr lang="en-US" sz="1200" dirty="0"/>
              <a:t>diagnosis of diabetes mellitus and </a:t>
            </a:r>
            <a:r>
              <a:rPr lang="en-US" sz="1200" dirty="0" smtClean="0"/>
              <a:t>other categories </a:t>
            </a:r>
            <a:r>
              <a:rPr lang="en-US" sz="1200" dirty="0"/>
              <a:t>of glucose intolerance. Diabetes 1979</a:t>
            </a:r>
            <a:r>
              <a:rPr lang="en-US" sz="1200" dirty="0" smtClean="0"/>
              <a:t>; 28:1039–1057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6430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0"/>
            <a:ext cx="7848872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Screening for and DIAGNOSIS OF GDM</a:t>
            </a:r>
          </a:p>
        </p:txBody>
      </p:sp>
      <p:sp>
        <p:nvSpPr>
          <p:cNvPr id="3" name="Rectangle 2"/>
          <p:cNvSpPr/>
          <p:nvPr/>
        </p:nvSpPr>
        <p:spPr>
          <a:xfrm>
            <a:off x="35417" y="609600"/>
            <a:ext cx="91440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Two-step strategy</a:t>
            </a:r>
          </a:p>
          <a:p>
            <a:pPr algn="just"/>
            <a:r>
              <a:rPr lang="en-US" sz="1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1: </a:t>
            </a:r>
            <a:r>
              <a:rPr lang="en-US" sz="1400" dirty="0"/>
              <a:t>Perform a 50-g </a:t>
            </a:r>
            <a:r>
              <a:rPr lang="en-US" sz="1400" dirty="0" err="1"/>
              <a:t>GLT</a:t>
            </a:r>
            <a:r>
              <a:rPr lang="en-US" sz="1400" dirty="0"/>
              <a:t> (</a:t>
            </a:r>
            <a:r>
              <a:rPr lang="en-US" sz="1400" dirty="0" err="1"/>
              <a:t>nonfasting</a:t>
            </a:r>
            <a:r>
              <a:rPr lang="en-US" sz="1400" dirty="0"/>
              <a:t>), with plasma glucose measurement at 1 h, at 24–28 weeks of gestation in women not previously </a:t>
            </a:r>
            <a:r>
              <a:rPr lang="en-US" sz="1400" dirty="0" smtClean="0"/>
              <a:t>diagnosed with </a:t>
            </a:r>
            <a:r>
              <a:rPr lang="en-US" sz="1400" dirty="0"/>
              <a:t>diabetes.</a:t>
            </a:r>
          </a:p>
          <a:p>
            <a:pPr algn="just"/>
            <a:r>
              <a:rPr lang="en-US" sz="1400" dirty="0"/>
              <a:t>If the plasma glucose level measured 1 </a:t>
            </a:r>
            <a:r>
              <a:rPr lang="en-US" sz="1400" dirty="0" smtClean="0"/>
              <a:t>h after </a:t>
            </a:r>
            <a:r>
              <a:rPr lang="en-US" sz="1400" dirty="0"/>
              <a:t>the load </a:t>
            </a:r>
            <a:r>
              <a:rPr lang="en-US" sz="1400" dirty="0" smtClean="0"/>
              <a:t>is ≥130 </a:t>
            </a:r>
            <a:r>
              <a:rPr lang="en-US" sz="1400" dirty="0"/>
              <a:t>mg/</a:t>
            </a:r>
            <a:r>
              <a:rPr lang="en-US" sz="1400" dirty="0" err="1"/>
              <a:t>dL</a:t>
            </a:r>
            <a:r>
              <a:rPr lang="en-US" sz="1400" dirty="0"/>
              <a:t>, 135 mg/</a:t>
            </a:r>
            <a:r>
              <a:rPr lang="en-US" sz="1400" dirty="0" err="1"/>
              <a:t>dL</a:t>
            </a:r>
            <a:r>
              <a:rPr lang="en-US" sz="1400" dirty="0"/>
              <a:t>, or </a:t>
            </a:r>
            <a:r>
              <a:rPr lang="en-US" sz="1400" dirty="0" smtClean="0"/>
              <a:t>140mg/</a:t>
            </a:r>
            <a:r>
              <a:rPr lang="en-US" sz="1400" dirty="0" err="1" smtClean="0"/>
              <a:t>dL</a:t>
            </a:r>
            <a:r>
              <a:rPr lang="en-US" sz="1400" dirty="0" smtClean="0"/>
              <a:t>,</a:t>
            </a:r>
            <a:r>
              <a:rPr lang="en-US" sz="1400" dirty="0"/>
              <a:t> </a:t>
            </a:r>
            <a:r>
              <a:rPr lang="en-US" sz="1400" dirty="0" smtClean="0"/>
              <a:t>proceed </a:t>
            </a:r>
            <a:r>
              <a:rPr lang="en-US" sz="1400" dirty="0"/>
              <a:t>to a 100-g </a:t>
            </a:r>
            <a:r>
              <a:rPr lang="en-US" sz="1400" dirty="0" err="1"/>
              <a:t>OGTT</a:t>
            </a:r>
            <a:r>
              <a:rPr lang="en-US" sz="1400" dirty="0" smtClean="0"/>
              <a:t>.</a:t>
            </a:r>
          </a:p>
          <a:p>
            <a:pPr algn="just"/>
            <a:endParaRPr lang="en-US" sz="3200" dirty="0"/>
          </a:p>
          <a:p>
            <a:pPr algn="just"/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2: </a:t>
            </a:r>
            <a:r>
              <a:rPr lang="en-US" sz="2400" dirty="0"/>
              <a:t>The </a:t>
            </a:r>
            <a:r>
              <a:rPr lang="en-US" sz="3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</a:rPr>
              <a:t>100-g OGTT </a:t>
            </a:r>
            <a:r>
              <a:rPr lang="en-US" sz="2400" dirty="0" smtClean="0"/>
              <a:t>should </a:t>
            </a:r>
            <a:r>
              <a:rPr lang="en-US" sz="2400" dirty="0"/>
              <a:t>be performed when the patient is fasting.</a:t>
            </a:r>
          </a:p>
          <a:p>
            <a:pPr algn="just"/>
            <a:r>
              <a:rPr lang="en-US" sz="2400" dirty="0"/>
              <a:t>The diagnosis of GDM is made if at least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two*</a:t>
            </a:r>
            <a:r>
              <a:rPr lang="en-US" sz="2400" dirty="0"/>
              <a:t> of the following four plasma glucose levels (measured fasting and 1 h, 2 h, 3 h during </a:t>
            </a:r>
            <a:r>
              <a:rPr lang="en-US" sz="2400" dirty="0" err="1"/>
              <a:t>OGTT</a:t>
            </a:r>
            <a:r>
              <a:rPr lang="en-US" sz="2400" dirty="0"/>
              <a:t>) are met </a:t>
            </a:r>
            <a:r>
              <a:rPr lang="en-US" sz="2400" dirty="0" smtClean="0"/>
              <a:t>or exceeded</a:t>
            </a:r>
            <a:r>
              <a:rPr lang="en-US" sz="2400" dirty="0"/>
              <a:t>:</a:t>
            </a:r>
          </a:p>
          <a:p>
            <a:pPr algn="just"/>
            <a:r>
              <a:rPr lang="en-US" sz="2400" dirty="0" smtClean="0"/>
              <a:t>                      Carpenter-</a:t>
            </a:r>
            <a:r>
              <a:rPr lang="en-US" sz="2400" dirty="0" err="1" smtClean="0"/>
              <a:t>Coustan</a:t>
            </a:r>
            <a:r>
              <a:rPr lang="en-US" sz="2400" dirty="0" smtClean="0"/>
              <a:t>                </a:t>
            </a:r>
            <a:r>
              <a:rPr lang="en-US" sz="2400" dirty="0"/>
              <a:t>or </a:t>
            </a:r>
            <a:r>
              <a:rPr lang="en-US" sz="2400" dirty="0" smtClean="0"/>
              <a:t>                        </a:t>
            </a:r>
            <a:r>
              <a:rPr lang="en-US" sz="2400" dirty="0" err="1" smtClean="0"/>
              <a:t>NDDG</a:t>
            </a:r>
            <a:r>
              <a:rPr lang="en-US" sz="2400" dirty="0" smtClean="0"/>
              <a:t> </a:t>
            </a:r>
            <a:endParaRPr lang="en-US" sz="2400" dirty="0"/>
          </a:p>
          <a:p>
            <a:pPr algn="just"/>
            <a:r>
              <a:rPr lang="en-US" sz="2400" dirty="0">
                <a:solidFill>
                  <a:srgbClr val="FF0000"/>
                </a:solidFill>
              </a:rPr>
              <a:t>✴</a:t>
            </a:r>
            <a:r>
              <a:rPr lang="en-US" sz="2400" dirty="0" smtClean="0"/>
              <a:t> </a:t>
            </a:r>
            <a:r>
              <a:rPr lang="en-US" sz="2400" dirty="0"/>
              <a:t>Fasting </a:t>
            </a:r>
            <a:r>
              <a:rPr lang="en-US" sz="2400" dirty="0" smtClean="0"/>
              <a:t>                95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/>
              <a:t>mg/</a:t>
            </a:r>
            <a:r>
              <a:rPr lang="en-US" sz="2400" dirty="0" err="1" smtClean="0"/>
              <a:t>dL</a:t>
            </a:r>
            <a:r>
              <a:rPr lang="en-US" sz="2400" dirty="0"/>
              <a:t> </a:t>
            </a:r>
            <a:r>
              <a:rPr lang="en-US" sz="2400" dirty="0" smtClean="0"/>
              <a:t>                                            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105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/>
              <a:t>mg/</a:t>
            </a:r>
            <a:r>
              <a:rPr lang="en-US" sz="2400" dirty="0" err="1" smtClean="0"/>
              <a:t>dL</a:t>
            </a:r>
            <a:endParaRPr lang="en-US" sz="2400" dirty="0"/>
          </a:p>
          <a:p>
            <a:pPr algn="just"/>
            <a:r>
              <a:rPr lang="en-US" sz="2400" dirty="0">
                <a:solidFill>
                  <a:srgbClr val="FF0000"/>
                </a:solidFill>
              </a:rPr>
              <a:t>✴</a:t>
            </a:r>
            <a:r>
              <a:rPr lang="pt-BR" sz="2400" dirty="0" smtClean="0"/>
              <a:t> </a:t>
            </a:r>
            <a:r>
              <a:rPr lang="pt-BR" sz="2400" dirty="0"/>
              <a:t>1 h </a:t>
            </a:r>
            <a:r>
              <a:rPr lang="pt-BR" sz="2400" dirty="0" smtClean="0"/>
              <a:t>                     180 </a:t>
            </a:r>
            <a:r>
              <a:rPr lang="pt-BR" sz="2400" dirty="0"/>
              <a:t>mg/dL </a:t>
            </a:r>
            <a:r>
              <a:rPr lang="pt-BR" sz="2400" dirty="0" smtClean="0"/>
              <a:t>                                             </a:t>
            </a:r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190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dirty="0"/>
              <a:t>mg/dL </a:t>
            </a:r>
            <a:endParaRPr lang="pt-BR" sz="2400" dirty="0" smtClean="0"/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✴</a:t>
            </a:r>
            <a:r>
              <a:rPr lang="pt-BR" sz="2400" dirty="0" smtClean="0"/>
              <a:t> </a:t>
            </a:r>
            <a:r>
              <a:rPr lang="pt-BR" sz="2400" dirty="0"/>
              <a:t>2 h </a:t>
            </a:r>
            <a:r>
              <a:rPr lang="pt-BR" sz="2400" dirty="0" smtClean="0"/>
              <a:t>                     155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dirty="0"/>
              <a:t>mg/dL </a:t>
            </a:r>
            <a:r>
              <a:rPr lang="pt-BR" sz="2400" dirty="0" smtClean="0"/>
              <a:t>                                             </a:t>
            </a:r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165</a:t>
            </a:r>
            <a:r>
              <a:rPr lang="pt-B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dirty="0"/>
              <a:t>mg/dL </a:t>
            </a:r>
            <a:endParaRPr lang="pt-BR" sz="2400" dirty="0" smtClean="0"/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✴</a:t>
            </a:r>
            <a:r>
              <a:rPr lang="pt-BR" sz="2400" dirty="0" smtClean="0"/>
              <a:t> </a:t>
            </a:r>
            <a:r>
              <a:rPr lang="pt-BR" sz="2400" dirty="0"/>
              <a:t>3 h </a:t>
            </a:r>
            <a:r>
              <a:rPr lang="pt-BR" sz="2400" dirty="0" smtClean="0"/>
              <a:t>                     140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dirty="0" smtClean="0"/>
              <a:t>mg/dL                                              </a:t>
            </a:r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145</a:t>
            </a:r>
            <a:r>
              <a:rPr lang="pt-B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dirty="0" smtClean="0"/>
              <a:t>mg/dL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6007685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en-US" sz="1200" dirty="0"/>
              <a:t>American </a:t>
            </a:r>
            <a:r>
              <a:rPr lang="en-US" sz="1200" dirty="0" smtClean="0"/>
              <a:t>College of </a:t>
            </a:r>
            <a:r>
              <a:rPr lang="en-US" sz="1200" dirty="0"/>
              <a:t>Obstetricians and </a:t>
            </a:r>
            <a:r>
              <a:rPr lang="en-US" sz="1200" dirty="0" smtClean="0"/>
              <a:t>Gynecologists (</a:t>
            </a:r>
            <a:r>
              <a:rPr lang="en-US" sz="1200" dirty="0" err="1"/>
              <a:t>ACOG</a:t>
            </a:r>
            <a:r>
              <a:rPr lang="en-US" sz="1200" dirty="0"/>
              <a:t>)</a:t>
            </a:r>
            <a:r>
              <a:rPr lang="en-US" sz="1200" dirty="0" smtClean="0"/>
              <a:t> </a:t>
            </a:r>
            <a:r>
              <a:rPr lang="en-US" sz="1200" dirty="0"/>
              <a:t>notes that one elevated value can be used for </a:t>
            </a:r>
            <a:r>
              <a:rPr lang="en-US" sz="1200" dirty="0" smtClean="0"/>
              <a:t>diagnosis</a:t>
            </a:r>
          </a:p>
          <a:p>
            <a:r>
              <a:rPr lang="en-US" sz="1200" dirty="0"/>
              <a:t>Carpenter MW, </a:t>
            </a:r>
            <a:r>
              <a:rPr lang="en-US" sz="1200" dirty="0" err="1"/>
              <a:t>Coustan</a:t>
            </a:r>
            <a:r>
              <a:rPr lang="en-US" sz="1200" dirty="0"/>
              <a:t> DR. Criteria </a:t>
            </a:r>
            <a:r>
              <a:rPr lang="en-US" sz="1200" dirty="0" smtClean="0"/>
              <a:t>for screening </a:t>
            </a:r>
            <a:r>
              <a:rPr lang="en-US" sz="1200" dirty="0"/>
              <a:t>tests for gestational diabetes. Am </a:t>
            </a:r>
            <a:r>
              <a:rPr lang="en-US" sz="1200" dirty="0" smtClean="0"/>
              <a:t>J </a:t>
            </a:r>
            <a:r>
              <a:rPr lang="en-US" sz="1200" dirty="0" err="1" smtClean="0"/>
              <a:t>Obstet</a:t>
            </a:r>
            <a:r>
              <a:rPr lang="en-US" sz="1200" dirty="0" smtClean="0"/>
              <a:t> </a:t>
            </a:r>
            <a:r>
              <a:rPr lang="en-US" sz="1200" dirty="0" err="1"/>
              <a:t>Gynecol</a:t>
            </a:r>
            <a:r>
              <a:rPr lang="en-US" sz="1200" dirty="0"/>
              <a:t> 1982;144:768–773</a:t>
            </a:r>
          </a:p>
          <a:p>
            <a:r>
              <a:rPr lang="en-US" sz="1200" dirty="0" smtClean="0"/>
              <a:t>National </a:t>
            </a:r>
            <a:r>
              <a:rPr lang="en-US" sz="1200" dirty="0"/>
              <a:t>Diabetes Data Group. </a:t>
            </a:r>
            <a:r>
              <a:rPr lang="en-US" sz="1200" dirty="0" smtClean="0"/>
              <a:t>Classification and </a:t>
            </a:r>
            <a:r>
              <a:rPr lang="en-US" sz="1200" dirty="0"/>
              <a:t>diagnosis of diabetes mellitus and </a:t>
            </a:r>
            <a:r>
              <a:rPr lang="en-US" sz="1200" dirty="0" smtClean="0"/>
              <a:t>other categories </a:t>
            </a:r>
            <a:r>
              <a:rPr lang="en-US" sz="1200" dirty="0"/>
              <a:t>of glucose intolerance. Diabetes 1979</a:t>
            </a:r>
            <a:r>
              <a:rPr lang="en-US" sz="1200" dirty="0" smtClean="0"/>
              <a:t>; 28:1039–1057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566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0"/>
            <a:ext cx="7992888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Screening for and DIAGNOSIS OF GDM</a:t>
            </a:r>
          </a:p>
        </p:txBody>
      </p:sp>
      <p:sp>
        <p:nvSpPr>
          <p:cNvPr id="3" name="Rectangle 2"/>
          <p:cNvSpPr/>
          <p:nvPr/>
        </p:nvSpPr>
        <p:spPr>
          <a:xfrm>
            <a:off x="35417" y="609600"/>
            <a:ext cx="91440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Two-step strategy</a:t>
            </a:r>
          </a:p>
          <a:p>
            <a:pPr algn="just"/>
            <a:r>
              <a:rPr lang="en-US" sz="1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1: </a:t>
            </a:r>
            <a:r>
              <a:rPr lang="en-US" sz="1400" dirty="0"/>
              <a:t>Perform a 50-g </a:t>
            </a:r>
            <a:r>
              <a:rPr lang="en-US" sz="1400" dirty="0" err="1"/>
              <a:t>GLT</a:t>
            </a:r>
            <a:r>
              <a:rPr lang="en-US" sz="1400" dirty="0"/>
              <a:t> (</a:t>
            </a:r>
            <a:r>
              <a:rPr lang="en-US" sz="1400" dirty="0" err="1"/>
              <a:t>nonfasting</a:t>
            </a:r>
            <a:r>
              <a:rPr lang="en-US" sz="1400" dirty="0"/>
              <a:t>), with plasma glucose measurement at 1 h, at 24–28 weeks of gestation in women not previously </a:t>
            </a:r>
            <a:r>
              <a:rPr lang="en-US" sz="1400" dirty="0" smtClean="0"/>
              <a:t>diagnosed with </a:t>
            </a:r>
            <a:r>
              <a:rPr lang="en-US" sz="1400" dirty="0"/>
              <a:t>diabetes.</a:t>
            </a:r>
          </a:p>
          <a:p>
            <a:pPr algn="just"/>
            <a:r>
              <a:rPr lang="en-US" sz="1400" dirty="0"/>
              <a:t>If the plasma glucose level measured 1 </a:t>
            </a:r>
            <a:r>
              <a:rPr lang="en-US" sz="1400" dirty="0" smtClean="0"/>
              <a:t>h after </a:t>
            </a:r>
            <a:r>
              <a:rPr lang="en-US" sz="1400" dirty="0"/>
              <a:t>the load </a:t>
            </a:r>
            <a:r>
              <a:rPr lang="en-US" sz="1400" dirty="0" smtClean="0"/>
              <a:t>is ≥130 </a:t>
            </a:r>
            <a:r>
              <a:rPr lang="en-US" sz="1400" dirty="0"/>
              <a:t>mg/</a:t>
            </a:r>
            <a:r>
              <a:rPr lang="en-US" sz="1400" dirty="0" err="1"/>
              <a:t>dL</a:t>
            </a:r>
            <a:r>
              <a:rPr lang="en-US" sz="1400" dirty="0"/>
              <a:t>, 135 mg/</a:t>
            </a:r>
            <a:r>
              <a:rPr lang="en-US" sz="1400" dirty="0" err="1"/>
              <a:t>dL</a:t>
            </a:r>
            <a:r>
              <a:rPr lang="en-US" sz="1400" dirty="0"/>
              <a:t>, or </a:t>
            </a:r>
            <a:r>
              <a:rPr lang="en-US" sz="1400" dirty="0" smtClean="0"/>
              <a:t>140mg/</a:t>
            </a:r>
            <a:r>
              <a:rPr lang="en-US" sz="1400" dirty="0" err="1" smtClean="0"/>
              <a:t>dL</a:t>
            </a:r>
            <a:r>
              <a:rPr lang="en-US" sz="1400" dirty="0" smtClean="0"/>
              <a:t>,</a:t>
            </a:r>
            <a:r>
              <a:rPr lang="en-US" sz="1400" dirty="0"/>
              <a:t> </a:t>
            </a:r>
            <a:r>
              <a:rPr lang="en-US" sz="1400" dirty="0" smtClean="0"/>
              <a:t>proceed </a:t>
            </a:r>
            <a:r>
              <a:rPr lang="en-US" sz="1400" dirty="0"/>
              <a:t>to a 100-g </a:t>
            </a:r>
            <a:r>
              <a:rPr lang="en-US" sz="1400" dirty="0" err="1"/>
              <a:t>OGTT</a:t>
            </a:r>
            <a:r>
              <a:rPr lang="en-US" sz="1400" dirty="0" smtClean="0"/>
              <a:t>.</a:t>
            </a:r>
          </a:p>
          <a:p>
            <a:pPr algn="just"/>
            <a:endParaRPr lang="en-US" sz="3200" dirty="0"/>
          </a:p>
          <a:p>
            <a:pPr algn="just"/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2: </a:t>
            </a:r>
            <a:r>
              <a:rPr lang="en-US" sz="2400" dirty="0"/>
              <a:t>The </a:t>
            </a:r>
            <a:r>
              <a:rPr lang="en-US" sz="3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</a:rPr>
              <a:t>100-g </a:t>
            </a:r>
            <a:r>
              <a:rPr lang="en-US" sz="320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</a:rPr>
              <a:t>OGTT</a:t>
            </a:r>
            <a:r>
              <a:rPr lang="en-US" sz="3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</a:rPr>
              <a:t> </a:t>
            </a:r>
            <a:r>
              <a:rPr lang="en-US" sz="2400" dirty="0"/>
              <a:t>should be performed when the patient is fasting.</a:t>
            </a:r>
          </a:p>
          <a:p>
            <a:pPr algn="just"/>
            <a:r>
              <a:rPr lang="en-US" sz="2400" dirty="0"/>
              <a:t>The diagnosis of GDM is made if at least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two*</a:t>
            </a:r>
            <a:r>
              <a:rPr lang="en-US" sz="2400" dirty="0"/>
              <a:t> of the following four plasma glucose levels (measured fasting and 1 h, 2 h, 3 h during </a:t>
            </a:r>
            <a:r>
              <a:rPr lang="en-US" sz="2400" dirty="0" err="1"/>
              <a:t>OGTT</a:t>
            </a:r>
            <a:r>
              <a:rPr lang="en-US" sz="2400" dirty="0"/>
              <a:t>) are met </a:t>
            </a:r>
            <a:r>
              <a:rPr lang="en-US" sz="2400" dirty="0" smtClean="0"/>
              <a:t>or exceeded</a:t>
            </a:r>
            <a:r>
              <a:rPr lang="en-US" sz="2400" dirty="0"/>
              <a:t>:</a:t>
            </a:r>
          </a:p>
          <a:p>
            <a:pPr algn="just"/>
            <a:r>
              <a:rPr lang="en-US" sz="2400" dirty="0" smtClean="0"/>
              <a:t>                      Carpenter-</a:t>
            </a:r>
            <a:r>
              <a:rPr lang="en-US" sz="2400" dirty="0" err="1" smtClean="0"/>
              <a:t>Coustan</a:t>
            </a:r>
            <a:r>
              <a:rPr lang="en-US" sz="2400" dirty="0" smtClean="0"/>
              <a:t>                </a:t>
            </a:r>
            <a:r>
              <a:rPr lang="en-US" sz="2400" dirty="0"/>
              <a:t>or </a:t>
            </a:r>
            <a:r>
              <a:rPr lang="en-US" sz="2400" dirty="0" smtClean="0"/>
              <a:t>                        </a:t>
            </a:r>
            <a:r>
              <a:rPr lang="en-US" sz="2400" dirty="0" err="1" smtClean="0"/>
              <a:t>NDDG</a:t>
            </a:r>
            <a:r>
              <a:rPr lang="en-US" sz="2400" dirty="0" smtClean="0"/>
              <a:t> </a:t>
            </a:r>
            <a:endParaRPr lang="en-US" sz="2400" dirty="0"/>
          </a:p>
          <a:p>
            <a:pPr algn="just"/>
            <a:r>
              <a:rPr lang="en-US" sz="2400" dirty="0">
                <a:solidFill>
                  <a:srgbClr val="FF0000"/>
                </a:solidFill>
              </a:rPr>
              <a:t>✴</a:t>
            </a:r>
            <a:r>
              <a:rPr lang="en-US" sz="2400" dirty="0" smtClean="0"/>
              <a:t> </a:t>
            </a:r>
            <a:r>
              <a:rPr lang="en-US" sz="2400" dirty="0"/>
              <a:t>Fasting </a:t>
            </a:r>
            <a:r>
              <a:rPr lang="en-US" sz="2400" dirty="0" smtClean="0"/>
              <a:t>               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95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/>
              <a:t>mg/</a:t>
            </a:r>
            <a:r>
              <a:rPr lang="en-US" sz="2400" dirty="0" err="1" smtClean="0"/>
              <a:t>dL</a:t>
            </a:r>
            <a:r>
              <a:rPr lang="en-US" sz="2400" dirty="0"/>
              <a:t> </a:t>
            </a:r>
            <a:r>
              <a:rPr lang="en-US" sz="2400" dirty="0" smtClean="0"/>
              <a:t>                                            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105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/>
              <a:t>mg/</a:t>
            </a:r>
            <a:r>
              <a:rPr lang="en-US" sz="2400" dirty="0" err="1" smtClean="0"/>
              <a:t>dL</a:t>
            </a:r>
            <a:endParaRPr lang="en-US" sz="2400" dirty="0"/>
          </a:p>
          <a:p>
            <a:pPr algn="just"/>
            <a:r>
              <a:rPr lang="en-US" sz="2400" dirty="0">
                <a:solidFill>
                  <a:srgbClr val="FF0000"/>
                </a:solidFill>
              </a:rPr>
              <a:t>✴</a:t>
            </a:r>
            <a:r>
              <a:rPr lang="pt-BR" sz="2400" dirty="0" smtClean="0"/>
              <a:t> </a:t>
            </a:r>
            <a:r>
              <a:rPr lang="pt-BR" sz="2400" dirty="0"/>
              <a:t>1 h </a:t>
            </a:r>
            <a:r>
              <a:rPr lang="pt-BR" sz="2400" dirty="0" smtClean="0"/>
              <a:t>                     </a:t>
            </a:r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180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dirty="0"/>
              <a:t>mg/dL </a:t>
            </a:r>
            <a:r>
              <a:rPr lang="pt-BR" sz="2400" dirty="0" smtClean="0"/>
              <a:t>                                             </a:t>
            </a:r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190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dirty="0"/>
              <a:t>mg/dL </a:t>
            </a:r>
            <a:endParaRPr lang="pt-BR" sz="2400" dirty="0" smtClean="0"/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✴</a:t>
            </a:r>
            <a:r>
              <a:rPr lang="pt-BR" sz="2400" dirty="0" smtClean="0"/>
              <a:t> </a:t>
            </a:r>
            <a:r>
              <a:rPr lang="pt-BR" sz="2400" dirty="0"/>
              <a:t>2 h </a:t>
            </a:r>
            <a:r>
              <a:rPr lang="pt-BR" sz="2400" dirty="0" smtClean="0"/>
              <a:t>                     </a:t>
            </a:r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155</a:t>
            </a:r>
            <a:r>
              <a:rPr lang="pt-B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dirty="0"/>
              <a:t>mg/dL </a:t>
            </a:r>
            <a:r>
              <a:rPr lang="pt-BR" sz="2400" dirty="0" smtClean="0"/>
              <a:t>                                             </a:t>
            </a:r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165</a:t>
            </a:r>
            <a:r>
              <a:rPr lang="pt-B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dirty="0"/>
              <a:t>mg/dL </a:t>
            </a:r>
            <a:endParaRPr lang="pt-BR" sz="2400" dirty="0" smtClean="0"/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✴</a:t>
            </a:r>
            <a:r>
              <a:rPr lang="pt-BR" sz="2400" dirty="0" smtClean="0"/>
              <a:t> </a:t>
            </a:r>
            <a:r>
              <a:rPr lang="pt-BR" sz="2400" dirty="0"/>
              <a:t>3 h </a:t>
            </a:r>
            <a:r>
              <a:rPr lang="pt-BR" sz="2400" dirty="0" smtClean="0"/>
              <a:t>                     </a:t>
            </a:r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140</a:t>
            </a:r>
            <a:r>
              <a:rPr lang="pt-B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dirty="0" smtClean="0"/>
              <a:t>mg/dL                                              </a:t>
            </a:r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145</a:t>
            </a:r>
            <a:r>
              <a:rPr lang="pt-B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dirty="0" smtClean="0"/>
              <a:t>mg/dL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6007685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en-US" sz="1200" dirty="0"/>
              <a:t>American </a:t>
            </a:r>
            <a:r>
              <a:rPr lang="en-US" sz="1200" dirty="0" smtClean="0"/>
              <a:t>College of </a:t>
            </a:r>
            <a:r>
              <a:rPr lang="en-US" sz="1200" dirty="0"/>
              <a:t>Obstetricians and </a:t>
            </a:r>
            <a:r>
              <a:rPr lang="en-US" sz="1200" dirty="0" smtClean="0"/>
              <a:t>Gynecologists (</a:t>
            </a:r>
            <a:r>
              <a:rPr lang="en-US" sz="1200" dirty="0" err="1"/>
              <a:t>ACOG</a:t>
            </a:r>
            <a:r>
              <a:rPr lang="en-US" sz="1200" dirty="0"/>
              <a:t>)</a:t>
            </a:r>
            <a:r>
              <a:rPr lang="en-US" sz="1200" dirty="0" smtClean="0"/>
              <a:t> </a:t>
            </a:r>
            <a:r>
              <a:rPr lang="en-US" sz="1200" dirty="0"/>
              <a:t>notes that one elevated value can be used for </a:t>
            </a:r>
            <a:r>
              <a:rPr lang="en-US" sz="1200" dirty="0" smtClean="0"/>
              <a:t>diagnosis</a:t>
            </a:r>
          </a:p>
          <a:p>
            <a:r>
              <a:rPr lang="en-US" sz="1200" dirty="0"/>
              <a:t>Carpenter MW, </a:t>
            </a:r>
            <a:r>
              <a:rPr lang="en-US" sz="1200" dirty="0" err="1"/>
              <a:t>Coustan</a:t>
            </a:r>
            <a:r>
              <a:rPr lang="en-US" sz="1200" dirty="0"/>
              <a:t> DR. Criteria </a:t>
            </a:r>
            <a:r>
              <a:rPr lang="en-US" sz="1200" dirty="0" smtClean="0"/>
              <a:t>for screening </a:t>
            </a:r>
            <a:r>
              <a:rPr lang="en-US" sz="1200" dirty="0"/>
              <a:t>tests for gestational diabetes. Am </a:t>
            </a:r>
            <a:r>
              <a:rPr lang="en-US" sz="1200" dirty="0" smtClean="0"/>
              <a:t>J </a:t>
            </a:r>
            <a:r>
              <a:rPr lang="en-US" sz="1200" dirty="0" err="1" smtClean="0"/>
              <a:t>Obstet</a:t>
            </a:r>
            <a:r>
              <a:rPr lang="en-US" sz="1200" dirty="0" smtClean="0"/>
              <a:t> </a:t>
            </a:r>
            <a:r>
              <a:rPr lang="en-US" sz="1200" dirty="0" err="1"/>
              <a:t>Gynecol</a:t>
            </a:r>
            <a:r>
              <a:rPr lang="en-US" sz="1200" dirty="0"/>
              <a:t> 1982;144:768–773</a:t>
            </a:r>
          </a:p>
          <a:p>
            <a:r>
              <a:rPr lang="en-US" sz="1200" dirty="0" smtClean="0"/>
              <a:t>National </a:t>
            </a:r>
            <a:r>
              <a:rPr lang="en-US" sz="1200" dirty="0"/>
              <a:t>Diabetes Data Group. </a:t>
            </a:r>
            <a:r>
              <a:rPr lang="en-US" sz="1200" dirty="0" smtClean="0"/>
              <a:t>Classification and </a:t>
            </a:r>
            <a:r>
              <a:rPr lang="en-US" sz="1200" dirty="0"/>
              <a:t>diagnosis of diabetes mellitus and </a:t>
            </a:r>
            <a:r>
              <a:rPr lang="en-US" sz="1200" dirty="0" smtClean="0"/>
              <a:t>other categories </a:t>
            </a:r>
            <a:r>
              <a:rPr lang="en-US" sz="1200" dirty="0"/>
              <a:t>of glucose intolerance. Diabetes 1979</a:t>
            </a:r>
            <a:r>
              <a:rPr lang="en-US" sz="1200" dirty="0" smtClean="0"/>
              <a:t>; 28:1039–1057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3017912" y="2636912"/>
            <a:ext cx="3858344" cy="19389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</a:rPr>
              <a:t>If the </a:t>
            </a:r>
            <a:r>
              <a:rPr lang="en-US" sz="2400" b="1" dirty="0" smtClean="0">
                <a:solidFill>
                  <a:schemeClr val="bg1"/>
                </a:solidFill>
              </a:rPr>
              <a:t>two-step approach </a:t>
            </a:r>
            <a:r>
              <a:rPr lang="en-US" sz="2400" b="1" dirty="0">
                <a:solidFill>
                  <a:schemeClr val="bg1"/>
                </a:solidFill>
              </a:rPr>
              <a:t>is used, it would </a:t>
            </a:r>
            <a:r>
              <a:rPr lang="en-US" sz="2400" b="1" dirty="0" smtClean="0">
                <a:solidFill>
                  <a:schemeClr val="bg1"/>
                </a:solidFill>
              </a:rPr>
              <a:t>appear advantageous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to </a:t>
            </a:r>
            <a:r>
              <a:rPr lang="en-US" sz="2400" b="1" dirty="0">
                <a:solidFill>
                  <a:schemeClr val="bg1"/>
                </a:solidFill>
              </a:rPr>
              <a:t>use the lower </a:t>
            </a:r>
            <a:r>
              <a:rPr lang="en-US" sz="2400" b="1" dirty="0" smtClean="0">
                <a:solidFill>
                  <a:schemeClr val="bg1"/>
                </a:solidFill>
              </a:rPr>
              <a:t>diagnostic </a:t>
            </a:r>
            <a:r>
              <a:rPr lang="en-US" sz="2400" b="1" dirty="0" smtClean="0">
                <a:solidFill>
                  <a:schemeClr val="bg1"/>
                </a:solidFill>
              </a:rPr>
              <a:t>thresholds as </a:t>
            </a:r>
            <a:r>
              <a:rPr lang="en-US" sz="2400" b="1" dirty="0">
                <a:solidFill>
                  <a:schemeClr val="bg1"/>
                </a:solidFill>
              </a:rPr>
              <a:t>shown in step 2 </a:t>
            </a:r>
          </a:p>
        </p:txBody>
      </p:sp>
    </p:spTree>
    <p:extLst>
      <p:ext uri="{BB962C8B-B14F-4D97-AF65-F5344CB8AC3E}">
        <p14:creationId xmlns:p14="http://schemas.microsoft.com/office/powerpoint/2010/main" val="393022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1773" y="188640"/>
            <a:ext cx="6584523" cy="912161"/>
          </a:xfrm>
        </p:spPr>
        <p:txBody>
          <a:bodyPr>
            <a:no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Cystic Fibrosis-Related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Diabetes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="" xmlns:a16="http://schemas.microsoft.com/office/drawing/2014/main" id="{86DA262F-1636-422B-A0AF-F967CDA0E2E1}"/>
              </a:ext>
            </a:extLst>
          </p:cNvPr>
          <p:cNvSpPr txBox="1">
            <a:spLocks/>
          </p:cNvSpPr>
          <p:nvPr/>
        </p:nvSpPr>
        <p:spPr>
          <a:xfrm>
            <a:off x="176904" y="1340768"/>
            <a:ext cx="8643567" cy="5400600"/>
          </a:xfrm>
          <a:prstGeom prst="rect">
            <a:avLst/>
          </a:prstGeom>
        </p:spPr>
        <p:txBody>
          <a:bodyPr vert="horz" lIns="0" tIns="34290" rIns="0" bIns="34290" rtlCol="0">
            <a:noAutofit/>
          </a:bodyPr>
          <a:lstStyle>
            <a:lvl1pPr marL="0" indent="0" algn="l" defTabSz="685739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750" kern="1200">
                <a:solidFill>
                  <a:schemeClr val="tx1">
                    <a:alpha val="70000"/>
                  </a:schemeClr>
                </a:solidFill>
                <a:latin typeface="Arial"/>
                <a:ea typeface="+mn-ea"/>
                <a:cs typeface="Arial"/>
              </a:defRPr>
            </a:lvl4pPr>
            <a:lvl5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750" kern="1200" baseline="0">
                <a:solidFill>
                  <a:schemeClr val="tx1">
                    <a:alpha val="50000"/>
                  </a:schemeClr>
                </a:solidFill>
                <a:latin typeface="Arial"/>
                <a:ea typeface="+mn-ea"/>
                <a:cs typeface="Arial"/>
              </a:defRPr>
            </a:lvl5pPr>
            <a:lvl6pPr marL="1885781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51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19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388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base">
              <a:spcAft>
                <a:spcPct val="0"/>
              </a:spcAft>
              <a:defRPr/>
            </a:pPr>
            <a:r>
              <a:rPr lang="en-US" sz="2000" dirty="0">
                <a:solidFill>
                  <a:srgbClr val="C00000"/>
                </a:solidFill>
              </a:rPr>
              <a:t>2.19 </a:t>
            </a:r>
            <a:r>
              <a:rPr lang="en-US" sz="2000" dirty="0">
                <a:solidFill>
                  <a:srgbClr val="FF0000"/>
                </a:solidFill>
              </a:rPr>
              <a:t>Annual screening </a:t>
            </a:r>
            <a:r>
              <a:rPr lang="en-US" sz="2000" dirty="0"/>
              <a:t>for cystic fibrosis-related diabetes with an </a:t>
            </a:r>
            <a:r>
              <a:rPr lang="en-US" sz="2000" dirty="0">
                <a:solidFill>
                  <a:srgbClr val="FF0000"/>
                </a:solidFill>
              </a:rPr>
              <a:t>oral glucose tolerance test</a:t>
            </a:r>
            <a:r>
              <a:rPr lang="en-US" sz="2000" dirty="0"/>
              <a:t> should begin by </a:t>
            </a:r>
            <a:r>
              <a:rPr lang="en-US" sz="2000" dirty="0">
                <a:solidFill>
                  <a:srgbClr val="FF0000"/>
                </a:solidFill>
              </a:rPr>
              <a:t>age 10 years </a:t>
            </a:r>
            <a:r>
              <a:rPr lang="en-US" sz="2000" dirty="0"/>
              <a:t>in all patients with cystic fibrosis not previously diagnosed with cystic fibrosis-related diabetes</a:t>
            </a:r>
            <a:r>
              <a:rPr lang="en-US" sz="2000" dirty="0">
                <a:solidFill>
                  <a:srgbClr val="FFFFFF"/>
                </a:solidFill>
              </a:rPr>
              <a:t>. </a:t>
            </a:r>
            <a:r>
              <a:rPr lang="en-US" sz="2000" dirty="0">
                <a:solidFill>
                  <a:srgbClr val="C00000"/>
                </a:solidFill>
              </a:rPr>
              <a:t>B</a:t>
            </a:r>
          </a:p>
          <a:p>
            <a:pPr marL="342900" indent="-342900" fontAlgn="base">
              <a:spcAft>
                <a:spcPct val="0"/>
              </a:spcAft>
              <a:defRPr/>
            </a:pPr>
            <a:r>
              <a:rPr lang="en-US" sz="2000" dirty="0">
                <a:solidFill>
                  <a:srgbClr val="C00000"/>
                </a:solidFill>
              </a:rPr>
              <a:t>2.20 </a:t>
            </a:r>
            <a:r>
              <a:rPr lang="en-US" sz="2000" dirty="0"/>
              <a:t>A1C is not recommended as a screening test for cystic fibrosis-related diabetes</a:t>
            </a:r>
            <a:r>
              <a:rPr lang="en-US" sz="2000" dirty="0">
                <a:solidFill>
                  <a:srgbClr val="FFFFFF"/>
                </a:solidFill>
              </a:rPr>
              <a:t>. </a:t>
            </a:r>
            <a:r>
              <a:rPr lang="en-US" sz="2000" dirty="0">
                <a:solidFill>
                  <a:srgbClr val="C00000"/>
                </a:solidFill>
              </a:rPr>
              <a:t>B</a:t>
            </a:r>
          </a:p>
          <a:p>
            <a:pPr marL="342900" indent="-342900" fontAlgn="base">
              <a:spcAft>
                <a:spcPct val="0"/>
              </a:spcAft>
              <a:defRPr/>
            </a:pPr>
            <a:r>
              <a:rPr lang="en-US" sz="2000" dirty="0">
                <a:solidFill>
                  <a:srgbClr val="C00000"/>
                </a:solidFill>
              </a:rPr>
              <a:t>2.21 </a:t>
            </a:r>
            <a:r>
              <a:rPr lang="en-US" sz="2000" dirty="0"/>
              <a:t>Patients with cystic fibrosis-related diabetes should be treated with </a:t>
            </a:r>
            <a:r>
              <a:rPr lang="en-US" sz="2000" dirty="0">
                <a:solidFill>
                  <a:srgbClr val="FF0000"/>
                </a:solidFill>
              </a:rPr>
              <a:t>insulin</a:t>
            </a:r>
            <a:r>
              <a:rPr lang="en-US" sz="2000" dirty="0"/>
              <a:t> to attain individualized glycemic goals</a:t>
            </a:r>
            <a:r>
              <a:rPr lang="en-US" sz="2000" dirty="0">
                <a:solidFill>
                  <a:srgbClr val="FFFFFF"/>
                </a:solidFill>
              </a:rPr>
              <a:t>. </a:t>
            </a:r>
            <a:r>
              <a:rPr lang="en-US" sz="2000" dirty="0">
                <a:solidFill>
                  <a:srgbClr val="C00000"/>
                </a:solidFill>
              </a:rPr>
              <a:t>A</a:t>
            </a:r>
          </a:p>
          <a:p>
            <a:pPr marL="342900" indent="-342900" fontAlgn="base">
              <a:spcAft>
                <a:spcPct val="0"/>
              </a:spcAft>
              <a:defRPr/>
            </a:pPr>
            <a:r>
              <a:rPr lang="en-US" sz="2000" dirty="0">
                <a:solidFill>
                  <a:srgbClr val="C00000"/>
                </a:solidFill>
              </a:rPr>
              <a:t>2.22 </a:t>
            </a:r>
            <a:r>
              <a:rPr lang="en-US" sz="2000" dirty="0"/>
              <a:t>Beginning </a:t>
            </a:r>
            <a:r>
              <a:rPr lang="en-US" sz="2000" dirty="0">
                <a:solidFill>
                  <a:srgbClr val="FF0000"/>
                </a:solidFill>
              </a:rPr>
              <a:t>5 years after the diagnosis </a:t>
            </a:r>
            <a:r>
              <a:rPr lang="en-US" sz="2000" dirty="0"/>
              <a:t>of cystic fibrosis-related diabetes, annual monitoring for complications of diabetes is recommended</a:t>
            </a:r>
            <a:r>
              <a:rPr lang="en-US" sz="2000" dirty="0">
                <a:solidFill>
                  <a:srgbClr val="FFFFFF"/>
                </a:solidFill>
              </a:rPr>
              <a:t>. </a:t>
            </a:r>
            <a:r>
              <a:rPr lang="en-US" sz="2000" dirty="0">
                <a:solidFill>
                  <a:srgbClr val="C00000"/>
                </a:solidFill>
              </a:rPr>
              <a:t>E</a:t>
            </a:r>
          </a:p>
          <a:p>
            <a:pPr marL="342900" indent="-342900" fontAlgn="base">
              <a:spcAft>
                <a:spcPct val="0"/>
              </a:spcAft>
              <a:defRPr/>
            </a:pPr>
            <a:endParaRPr lang="en-US" sz="2000" dirty="0">
              <a:solidFill>
                <a:srgbClr val="C00000"/>
              </a:solidFill>
            </a:endParaRPr>
          </a:p>
          <a:p>
            <a:pPr marL="342900" indent="-342900" fontAlgn="base">
              <a:spcAft>
                <a:spcPct val="0"/>
              </a:spcAft>
              <a:defRPr/>
            </a:pPr>
            <a:endParaRPr lang="en-US" sz="2000" dirty="0">
              <a:solidFill>
                <a:srgbClr val="C00000"/>
              </a:solidFill>
            </a:endParaRPr>
          </a:p>
          <a:p>
            <a:pPr marL="342900" indent="-342900" fontAlgn="base">
              <a:spcAft>
                <a:spcPct val="0"/>
              </a:spcAft>
              <a:defRPr/>
            </a:pPr>
            <a:endParaRPr lang="en-US" sz="2000" dirty="0">
              <a:solidFill>
                <a:srgbClr val="C00000"/>
              </a:solidFill>
            </a:endParaRPr>
          </a:p>
          <a:p>
            <a:pPr marL="342900" indent="-342900" fontAlgn="base">
              <a:spcAft>
                <a:spcPct val="0"/>
              </a:spcAft>
              <a:defRPr/>
            </a:pP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8" name="Slide Number Placeholder 1">
            <a:extLst>
              <a:ext uri="{FF2B5EF4-FFF2-40B4-BE49-F238E27FC236}">
                <a16:creationId xmlns="" xmlns:a16="http://schemas.microsoft.com/office/drawing/2014/main" id="{B0EF2715-6B4F-4193-B011-6DFA921694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76905" y="5671408"/>
            <a:ext cx="385301" cy="170373"/>
          </a:xfrm>
        </p:spPr>
        <p:txBody>
          <a:bodyPr/>
          <a:lstStyle/>
          <a:p>
            <a:fld id="{D8D877B3-D348-4611-9BDB-C5374591D951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3C0E28F-9E43-4E10-A129-4D440F577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773" y="5654501"/>
            <a:ext cx="5429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685800">
              <a:defRPr/>
            </a:pP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Classification and Diagnosis of Diabetes: </a:t>
            </a:r>
            <a:b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</a:br>
            <a:r>
              <a:rPr lang="en-US" sz="900" i="1" dirty="0">
                <a:solidFill>
                  <a:schemeClr val="tx1">
                    <a:lumMod val="95000"/>
                    <a:lumOff val="5000"/>
                  </a:schemeClr>
                </a:solidFill>
                <a:ea typeface="ヒラギノ角ゴ Pro W3" charset="-128"/>
              </a:rPr>
              <a:t>Standards of Medical Care in Diabetes - 2019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. </a:t>
            </a:r>
            <a:r>
              <a:rPr lang="en-US" sz="900" i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Diabetes Care 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2019;42(Suppl. 1):S13-S28</a:t>
            </a:r>
          </a:p>
        </p:txBody>
      </p:sp>
    </p:spTree>
    <p:extLst>
      <p:ext uri="{BB962C8B-B14F-4D97-AF65-F5344CB8AC3E}">
        <p14:creationId xmlns:p14="http://schemas.microsoft.com/office/powerpoint/2010/main" val="967461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1773" y="188640"/>
            <a:ext cx="6944563" cy="912161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 transplantation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Diabetes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Mellitus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="" xmlns:a16="http://schemas.microsoft.com/office/drawing/2014/main" id="{86DA262F-1636-422B-A0AF-F967CDA0E2E1}"/>
              </a:ext>
            </a:extLst>
          </p:cNvPr>
          <p:cNvSpPr txBox="1">
            <a:spLocks/>
          </p:cNvSpPr>
          <p:nvPr/>
        </p:nvSpPr>
        <p:spPr>
          <a:xfrm>
            <a:off x="0" y="1268760"/>
            <a:ext cx="9036496" cy="4896544"/>
          </a:xfrm>
          <a:prstGeom prst="rect">
            <a:avLst/>
          </a:prstGeom>
        </p:spPr>
        <p:txBody>
          <a:bodyPr vert="horz" lIns="0" tIns="34290" rIns="0" bIns="34290" rtlCol="0">
            <a:noAutofit/>
          </a:bodyPr>
          <a:lstStyle>
            <a:lvl1pPr marL="0" indent="0" algn="l" defTabSz="685739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750" kern="1200">
                <a:solidFill>
                  <a:schemeClr val="tx1">
                    <a:alpha val="70000"/>
                  </a:schemeClr>
                </a:solidFill>
                <a:latin typeface="Arial"/>
                <a:ea typeface="+mn-ea"/>
                <a:cs typeface="Arial"/>
              </a:defRPr>
            </a:lvl4pPr>
            <a:lvl5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750" kern="1200" baseline="0">
                <a:solidFill>
                  <a:schemeClr val="tx1">
                    <a:alpha val="50000"/>
                  </a:schemeClr>
                </a:solidFill>
                <a:latin typeface="Arial"/>
                <a:ea typeface="+mn-ea"/>
                <a:cs typeface="Arial"/>
              </a:defRPr>
            </a:lvl5pPr>
            <a:lvl6pPr marL="1885781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51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19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388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base">
              <a:spcAft>
                <a:spcPct val="0"/>
              </a:spcAft>
              <a:defRPr/>
            </a:pPr>
            <a:r>
              <a:rPr lang="en-US" sz="2400" dirty="0">
                <a:solidFill>
                  <a:srgbClr val="C00000"/>
                </a:solidFill>
              </a:rPr>
              <a:t>2.23 </a:t>
            </a:r>
            <a:r>
              <a:rPr lang="en-US" sz="2400" dirty="0"/>
              <a:t>Patients </a:t>
            </a:r>
            <a:r>
              <a:rPr lang="en-US" sz="2400" dirty="0">
                <a:solidFill>
                  <a:srgbClr val="FF0000"/>
                </a:solidFill>
              </a:rPr>
              <a:t>should be screened </a:t>
            </a:r>
            <a:r>
              <a:rPr lang="en-US" sz="2400" dirty="0"/>
              <a:t>after organ transplantation for hyperglycemia, with a formal diagnosis of </a:t>
            </a:r>
            <a:r>
              <a:rPr lang="en-US" sz="2400" dirty="0" smtClean="0"/>
              <a:t>post transplantation </a:t>
            </a:r>
            <a:r>
              <a:rPr lang="en-US" sz="2400" dirty="0"/>
              <a:t>diabetes mellitus being best made once a patient is </a:t>
            </a:r>
            <a:r>
              <a:rPr lang="en-US" sz="2400" dirty="0">
                <a:solidFill>
                  <a:srgbClr val="FF0000"/>
                </a:solidFill>
              </a:rPr>
              <a:t>stable</a:t>
            </a:r>
            <a:r>
              <a:rPr lang="en-US" sz="2400" dirty="0"/>
              <a:t> on an immunosuppressive regimen and </a:t>
            </a:r>
            <a:r>
              <a:rPr lang="en-US" sz="2400" dirty="0">
                <a:solidFill>
                  <a:srgbClr val="FF0000"/>
                </a:solidFill>
              </a:rPr>
              <a:t>in the absence of an acute infection</a:t>
            </a:r>
            <a:r>
              <a:rPr lang="en-US" sz="2400" dirty="0">
                <a:solidFill>
                  <a:srgbClr val="FFFFFF"/>
                </a:solidFill>
              </a:rPr>
              <a:t>. </a:t>
            </a:r>
            <a:r>
              <a:rPr lang="en-US" sz="2400" dirty="0">
                <a:solidFill>
                  <a:srgbClr val="C00000"/>
                </a:solidFill>
              </a:rPr>
              <a:t>E</a:t>
            </a:r>
          </a:p>
          <a:p>
            <a:pPr marL="342900" indent="-342900" fontAlgn="base">
              <a:spcAft>
                <a:spcPct val="0"/>
              </a:spcAft>
              <a:defRPr/>
            </a:pPr>
            <a:r>
              <a:rPr lang="en-US" sz="2400" dirty="0">
                <a:solidFill>
                  <a:srgbClr val="C00000"/>
                </a:solidFill>
              </a:rPr>
              <a:t>2.24 </a:t>
            </a:r>
            <a:r>
              <a:rPr lang="en-US" sz="2400" dirty="0"/>
              <a:t>The </a:t>
            </a:r>
            <a:r>
              <a:rPr lang="en-US" sz="2400" dirty="0">
                <a:solidFill>
                  <a:srgbClr val="FF0000"/>
                </a:solidFill>
              </a:rPr>
              <a:t>oral glucose tolerance test </a:t>
            </a:r>
            <a:r>
              <a:rPr lang="en-US" sz="2400" dirty="0"/>
              <a:t>is the preferred test to make a diagnosis of </a:t>
            </a:r>
            <a:r>
              <a:rPr lang="en-US" sz="2400" dirty="0" smtClean="0"/>
              <a:t>post transplantation </a:t>
            </a:r>
            <a:r>
              <a:rPr lang="en-US" sz="2400" dirty="0"/>
              <a:t>diabetes mellitus</a:t>
            </a:r>
            <a:r>
              <a:rPr lang="en-US" sz="2400" dirty="0">
                <a:solidFill>
                  <a:srgbClr val="FFFFFF"/>
                </a:solidFill>
              </a:rPr>
              <a:t>. </a:t>
            </a:r>
            <a:r>
              <a:rPr lang="en-US" sz="2400" dirty="0">
                <a:solidFill>
                  <a:srgbClr val="C00000"/>
                </a:solidFill>
              </a:rPr>
              <a:t>B</a:t>
            </a:r>
          </a:p>
          <a:p>
            <a:pPr marL="342900" indent="-342900" fontAlgn="base">
              <a:spcAft>
                <a:spcPct val="0"/>
              </a:spcAft>
              <a:defRPr/>
            </a:pPr>
            <a:r>
              <a:rPr lang="en-US" sz="2400" dirty="0">
                <a:solidFill>
                  <a:srgbClr val="C00000"/>
                </a:solidFill>
              </a:rPr>
              <a:t>2.25 </a:t>
            </a:r>
            <a:r>
              <a:rPr lang="en-US" sz="2400" dirty="0"/>
              <a:t>Immunosuppressive regimens shown to provide the best outcomes for patient and graft survival should be used, irrespective of </a:t>
            </a:r>
            <a:r>
              <a:rPr lang="en-US" sz="2400" dirty="0" smtClean="0"/>
              <a:t>post transplantation </a:t>
            </a:r>
            <a:r>
              <a:rPr lang="en-US" sz="2400" dirty="0"/>
              <a:t>diabetes mellitus risk</a:t>
            </a:r>
            <a:r>
              <a:rPr lang="en-US" sz="2400" dirty="0">
                <a:solidFill>
                  <a:srgbClr val="FFFFFF"/>
                </a:solidFill>
              </a:rPr>
              <a:t>. </a:t>
            </a:r>
            <a:r>
              <a:rPr lang="en-US" sz="2400" dirty="0">
                <a:solidFill>
                  <a:srgbClr val="C00000"/>
                </a:solidFill>
              </a:rPr>
              <a:t>E</a:t>
            </a:r>
          </a:p>
          <a:p>
            <a:pPr marL="342900" indent="-342900" fontAlgn="base">
              <a:spcAft>
                <a:spcPct val="0"/>
              </a:spcAft>
              <a:defRPr/>
            </a:pPr>
            <a:endParaRPr lang="en-US" sz="2400" dirty="0">
              <a:solidFill>
                <a:srgbClr val="C00000"/>
              </a:solidFill>
            </a:endParaRPr>
          </a:p>
          <a:p>
            <a:pPr marL="342900" indent="-342900" fontAlgn="base">
              <a:spcAft>
                <a:spcPct val="0"/>
              </a:spcAft>
              <a:defRPr/>
            </a:pPr>
            <a:endParaRPr lang="en-US" sz="2400" dirty="0">
              <a:solidFill>
                <a:srgbClr val="C00000"/>
              </a:solidFill>
            </a:endParaRPr>
          </a:p>
          <a:p>
            <a:pPr marL="342900" indent="-342900" fontAlgn="base">
              <a:spcAft>
                <a:spcPct val="0"/>
              </a:spcAft>
              <a:defRPr/>
            </a:pPr>
            <a:endParaRPr lang="en-US" sz="2400" dirty="0">
              <a:solidFill>
                <a:srgbClr val="C00000"/>
              </a:solidFill>
            </a:endParaRPr>
          </a:p>
          <a:p>
            <a:pPr marL="342900" indent="-342900" fontAlgn="base">
              <a:spcAft>
                <a:spcPct val="0"/>
              </a:spcAft>
              <a:defRPr/>
            </a:pP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Slide Number Placeholder 1">
            <a:extLst>
              <a:ext uri="{FF2B5EF4-FFF2-40B4-BE49-F238E27FC236}">
                <a16:creationId xmlns="" xmlns:a16="http://schemas.microsoft.com/office/drawing/2014/main" id="{B0EF2715-6B4F-4193-B011-6DFA921694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76905" y="6138947"/>
            <a:ext cx="385301" cy="170373"/>
          </a:xfrm>
        </p:spPr>
        <p:txBody>
          <a:bodyPr/>
          <a:lstStyle/>
          <a:p>
            <a:fld id="{D8D877B3-D348-4611-9BDB-C5374591D951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3C0E28F-9E43-4E10-A129-4D440F577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773" y="6084004"/>
            <a:ext cx="5429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685800">
              <a:defRPr/>
            </a:pP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Classification and Diagnosis of Diabetes: </a:t>
            </a:r>
            <a:b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</a:br>
            <a:r>
              <a:rPr lang="en-US" sz="900" i="1" dirty="0">
                <a:solidFill>
                  <a:schemeClr val="tx1">
                    <a:lumMod val="95000"/>
                    <a:lumOff val="5000"/>
                  </a:schemeClr>
                </a:solidFill>
                <a:ea typeface="ヒラギノ角ゴ Pro W3" charset="-128"/>
              </a:rPr>
              <a:t>Standards of Medical Care in Diabetes - 2019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. </a:t>
            </a:r>
            <a:r>
              <a:rPr lang="en-US" sz="900" i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Diabetes Care 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2019;42(Suppl. 1):S13-S28</a:t>
            </a:r>
          </a:p>
        </p:txBody>
      </p:sp>
    </p:spTree>
    <p:extLst>
      <p:ext uri="{BB962C8B-B14F-4D97-AF65-F5344CB8AC3E}">
        <p14:creationId xmlns:p14="http://schemas.microsoft.com/office/powerpoint/2010/main" val="156188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000" y="58847"/>
            <a:ext cx="9036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5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Criteria for the diagnosis of 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5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diabetes 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5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:</a:t>
            </a:r>
            <a:endParaRPr lang="en-US" sz="3200" dirty="0" smtClean="0"/>
          </a:p>
          <a:p>
            <a:pPr algn="just"/>
            <a:r>
              <a:rPr lang="en-US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C33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FPG ≥126 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C33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mg/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C33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dL</a:t>
            </a:r>
            <a:r>
              <a:rPr lang="en-US" sz="2400" dirty="0" smtClean="0"/>
              <a:t> </a:t>
            </a:r>
            <a:r>
              <a:rPr lang="en-US" sz="2400" dirty="0"/>
              <a:t>Fasting is defined as no caloric intake for at least 8 h.*</a:t>
            </a:r>
          </a:p>
          <a:p>
            <a:pPr algn="ctr"/>
            <a:r>
              <a:rPr lang="en-US" sz="2400" dirty="0"/>
              <a:t>OR</a:t>
            </a:r>
          </a:p>
          <a:p>
            <a:pPr algn="just"/>
            <a:r>
              <a:rPr lang="en-US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C33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2-h PG ≥ 200 mg/</a:t>
            </a:r>
            <a:r>
              <a:rPr lang="en-US" sz="2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C33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dL</a:t>
            </a:r>
            <a:r>
              <a:rPr lang="en-US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C33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during </a:t>
            </a:r>
            <a:r>
              <a:rPr lang="en-US" sz="2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C33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OGTT</a:t>
            </a:r>
            <a:r>
              <a:rPr lang="en-US" sz="2400" dirty="0"/>
              <a:t>. The test should be performed as described by the </a:t>
            </a:r>
            <a:r>
              <a:rPr lang="en-US" sz="2400" dirty="0" smtClean="0"/>
              <a:t>WHO, using </a:t>
            </a:r>
            <a:r>
              <a:rPr lang="en-US" sz="2400" dirty="0"/>
              <a:t>a glucose load containing </a:t>
            </a:r>
            <a:r>
              <a:rPr lang="en-US" sz="2400" dirty="0" smtClean="0"/>
              <a:t>the equivalent </a:t>
            </a:r>
            <a:r>
              <a:rPr lang="en-US" sz="2400" dirty="0"/>
              <a:t>of 75-g anhydrous glucose dissolved in water.*</a:t>
            </a:r>
          </a:p>
          <a:p>
            <a:pPr algn="ctr"/>
            <a:r>
              <a:rPr lang="en-US" sz="2400" dirty="0"/>
              <a:t>OR</a:t>
            </a:r>
          </a:p>
          <a:p>
            <a:pPr algn="just"/>
            <a:r>
              <a:rPr lang="en-US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C33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A1C ≥ 6.5%. </a:t>
            </a:r>
            <a:r>
              <a:rPr lang="en-US" sz="2400" dirty="0"/>
              <a:t>The test should be performed in a laboratory using a method that is </a:t>
            </a:r>
            <a:r>
              <a:rPr lang="en-US" sz="2400" dirty="0" err="1"/>
              <a:t>NGSP</a:t>
            </a:r>
            <a:r>
              <a:rPr lang="en-US" sz="2400" dirty="0"/>
              <a:t> certified and </a:t>
            </a:r>
            <a:r>
              <a:rPr lang="en-US" sz="2400" dirty="0" smtClean="0"/>
              <a:t>standardized to </a:t>
            </a:r>
            <a:r>
              <a:rPr lang="en-US" sz="2400" dirty="0"/>
              <a:t>the </a:t>
            </a:r>
            <a:r>
              <a:rPr lang="en-US" sz="2400" dirty="0" err="1"/>
              <a:t>DCCT</a:t>
            </a:r>
            <a:r>
              <a:rPr lang="en-US" sz="2400" dirty="0"/>
              <a:t> assay.*</a:t>
            </a:r>
          </a:p>
          <a:p>
            <a:pPr algn="ctr"/>
            <a:r>
              <a:rPr lang="en-US" sz="2400" dirty="0"/>
              <a:t>OR</a:t>
            </a:r>
          </a:p>
          <a:p>
            <a:pPr algn="just"/>
            <a:r>
              <a:rPr lang="en-US" sz="2400" dirty="0"/>
              <a:t>In a patient with classic symptoms of hyperglycemia or hyperglycemic crisis, a </a:t>
            </a:r>
            <a:r>
              <a:rPr lang="en-US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C33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random plasma glucose ≥ 200 mg/</a:t>
            </a:r>
            <a:r>
              <a:rPr lang="en-US" sz="2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C33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dL</a:t>
            </a:r>
            <a:r>
              <a:rPr lang="en-US" sz="2400" dirty="0" smtClean="0"/>
              <a:t>.</a:t>
            </a:r>
            <a:endParaRPr lang="en-US" sz="2400" dirty="0"/>
          </a:p>
          <a:p>
            <a:pPr algn="just"/>
            <a:r>
              <a:rPr lang="en-US" sz="2400" dirty="0"/>
              <a:t>*In the absence of unequivocal hyperglycemia, diagnosis requires two abnormal test </a:t>
            </a:r>
            <a:r>
              <a:rPr lang="en-US" sz="2400" dirty="0" smtClean="0"/>
              <a:t>results from </a:t>
            </a:r>
            <a:r>
              <a:rPr lang="en-US" sz="2400" dirty="0"/>
              <a:t>the same sample or in two separate test samples.</a:t>
            </a:r>
          </a:p>
        </p:txBody>
      </p:sp>
    </p:spTree>
    <p:extLst>
      <p:ext uri="{BB962C8B-B14F-4D97-AF65-F5344CB8AC3E}">
        <p14:creationId xmlns:p14="http://schemas.microsoft.com/office/powerpoint/2010/main" val="361316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1773" y="188640"/>
            <a:ext cx="6944563" cy="912161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Monogenic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Diabetes Syndromes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lide Number Placeholder 1">
            <a:extLst>
              <a:ext uri="{FF2B5EF4-FFF2-40B4-BE49-F238E27FC236}">
                <a16:creationId xmlns="" xmlns:a16="http://schemas.microsoft.com/office/drawing/2014/main" id="{B0EF2715-6B4F-4193-B011-6DFA921694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76905" y="6426979"/>
            <a:ext cx="385301" cy="170373"/>
          </a:xfrm>
        </p:spPr>
        <p:txBody>
          <a:bodyPr/>
          <a:lstStyle/>
          <a:p>
            <a:fld id="{D8D877B3-D348-4611-9BDB-C5374591D951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3C0E28F-9E43-4E10-A129-4D440F577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773" y="5654501"/>
            <a:ext cx="5429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685800">
              <a:defRPr/>
            </a:pPr>
            <a:r>
              <a:rPr lang="en-US" sz="900" dirty="0">
                <a:solidFill>
                  <a:prstClr val="white"/>
                </a:solidFill>
                <a:latin typeface="Helvetica" pitchFamily="34" charset="0"/>
                <a:ea typeface="ヒラギノ角ゴ Pro W3" charset="-128"/>
              </a:rPr>
              <a:t>Classification and Diagnosis of Diabetes: </a:t>
            </a:r>
            <a:br>
              <a:rPr lang="en-US" sz="900" dirty="0">
                <a:solidFill>
                  <a:prstClr val="white"/>
                </a:solidFill>
                <a:latin typeface="Helvetica" pitchFamily="34" charset="0"/>
                <a:ea typeface="ヒラギノ角ゴ Pro W3" charset="-128"/>
              </a:rPr>
            </a:br>
            <a:r>
              <a:rPr lang="en-US" sz="900" i="1" dirty="0">
                <a:solidFill>
                  <a:prstClr val="white"/>
                </a:solidFill>
                <a:ea typeface="ヒラギノ角ゴ Pro W3" charset="-128"/>
              </a:rPr>
              <a:t>Standards of Medical Care in Diabetes - 2019</a:t>
            </a:r>
            <a:r>
              <a:rPr lang="en-US" sz="900" dirty="0">
                <a:solidFill>
                  <a:prstClr val="white"/>
                </a:solidFill>
                <a:latin typeface="Helvetica" pitchFamily="34" charset="0"/>
                <a:ea typeface="ヒラギノ角ゴ Pro W3" charset="-128"/>
              </a:rPr>
              <a:t>. </a:t>
            </a:r>
            <a:r>
              <a:rPr lang="en-US" sz="900" i="1" dirty="0">
                <a:solidFill>
                  <a:prstClr val="white"/>
                </a:solidFill>
                <a:latin typeface="Helvetica" pitchFamily="34" charset="0"/>
                <a:ea typeface="ヒラギノ角ゴ Pro W3" charset="-128"/>
              </a:rPr>
              <a:t>Diabetes Care </a:t>
            </a:r>
            <a:r>
              <a:rPr lang="en-US" sz="900" dirty="0">
                <a:solidFill>
                  <a:prstClr val="white"/>
                </a:solidFill>
                <a:latin typeface="Helvetica" pitchFamily="34" charset="0"/>
                <a:ea typeface="ヒラギノ角ゴ Pro W3" charset="-128"/>
              </a:rPr>
              <a:t>2019;42(Suppl. 1):S13-S28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199E025-D698-4B7D-AFDA-8EC94FF01F0D}"/>
              </a:ext>
            </a:extLst>
          </p:cNvPr>
          <p:cNvSpPr txBox="1"/>
          <p:nvPr/>
        </p:nvSpPr>
        <p:spPr>
          <a:xfrm>
            <a:off x="251520" y="1268760"/>
            <a:ext cx="8784976" cy="5239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diagnosis of monogenic diabetes should be considered in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and adults diagnosed with diabetes in early adulthood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 the following findings:</a:t>
            </a:r>
          </a:p>
          <a:p>
            <a:pPr marL="383381" indent="-257175">
              <a:spcBef>
                <a:spcPts val="900"/>
              </a:spcBef>
              <a:buClr>
                <a:srgbClr val="C926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Diabetes diagnosed within the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6 months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life (with occasional cases presenting later, mostly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INS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ABCC8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mutations)</a:t>
            </a:r>
          </a:p>
          <a:p>
            <a:pPr marL="383381" indent="-257175">
              <a:spcBef>
                <a:spcPts val="900"/>
              </a:spcBef>
              <a:buClr>
                <a:srgbClr val="C926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Diabetes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without typical features of type 1 or type 2 diabetes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(negative diabetes-associated autoantibodies, nonobese, lacking other metabolic features especially with strong family history of diabetes)</a:t>
            </a:r>
          </a:p>
          <a:p>
            <a:pPr marL="383381" indent="-257175">
              <a:spcBef>
                <a:spcPts val="900"/>
              </a:spcBef>
              <a:buClr>
                <a:srgbClr val="C926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Stable,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mild fasting hyperglycemia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(100-150 mg/dL [5.5-8.5 mmol/L]),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stable A1C between 5.6 and 7.6%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(between 38 and 60 mmol/mol), especially if nonobese</a:t>
            </a:r>
          </a:p>
        </p:txBody>
      </p:sp>
    </p:spTree>
    <p:extLst>
      <p:ext uri="{BB962C8B-B14F-4D97-AF65-F5344CB8AC3E}">
        <p14:creationId xmlns:p14="http://schemas.microsoft.com/office/powerpoint/2010/main" val="187682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1773" y="188640"/>
            <a:ext cx="6872555" cy="912161"/>
          </a:xfrm>
        </p:spPr>
        <p:txBody>
          <a:bodyPr>
            <a:no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Monogenic Diabetes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Syndromes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="" xmlns:a16="http://schemas.microsoft.com/office/drawing/2014/main" id="{86DA262F-1636-422B-A0AF-F967CDA0E2E1}"/>
              </a:ext>
            </a:extLst>
          </p:cNvPr>
          <p:cNvSpPr txBox="1">
            <a:spLocks/>
          </p:cNvSpPr>
          <p:nvPr/>
        </p:nvSpPr>
        <p:spPr>
          <a:xfrm>
            <a:off x="112221" y="1268760"/>
            <a:ext cx="8924275" cy="4887252"/>
          </a:xfrm>
          <a:prstGeom prst="rect">
            <a:avLst/>
          </a:prstGeom>
        </p:spPr>
        <p:txBody>
          <a:bodyPr vert="horz" lIns="0" tIns="34290" rIns="0" bIns="34290" rtlCol="0">
            <a:noAutofit/>
          </a:bodyPr>
          <a:lstStyle>
            <a:lvl1pPr marL="0" indent="0" algn="l" defTabSz="685739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750" kern="1200">
                <a:solidFill>
                  <a:schemeClr val="tx1">
                    <a:alpha val="70000"/>
                  </a:schemeClr>
                </a:solidFill>
                <a:latin typeface="Arial"/>
                <a:ea typeface="+mn-ea"/>
                <a:cs typeface="Arial"/>
              </a:defRPr>
            </a:lvl4pPr>
            <a:lvl5pPr marL="0" indent="0" algn="l" defTabSz="685739" rtl="0" eaLnBrk="1" latinLnBrk="0" hangingPunct="1">
              <a:lnSpc>
                <a:spcPct val="120000"/>
              </a:lnSpc>
              <a:spcBef>
                <a:spcPts val="374"/>
              </a:spcBef>
              <a:buFont typeface="Arial" panose="020B0604020202020204" pitchFamily="34" charset="0"/>
              <a:buNone/>
              <a:defRPr sz="750" kern="1200" baseline="0">
                <a:solidFill>
                  <a:schemeClr val="tx1">
                    <a:alpha val="50000"/>
                  </a:schemeClr>
                </a:solidFill>
                <a:latin typeface="Arial"/>
                <a:ea typeface="+mn-ea"/>
                <a:cs typeface="Arial"/>
              </a:defRPr>
            </a:lvl5pPr>
            <a:lvl6pPr marL="1885781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51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19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388" indent="-171435" algn="l" defTabSz="685739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base">
              <a:spcAft>
                <a:spcPct val="0"/>
              </a:spcAft>
              <a:defRPr/>
            </a:pPr>
            <a:r>
              <a:rPr lang="en-US" sz="2000" dirty="0">
                <a:solidFill>
                  <a:srgbClr val="C00000"/>
                </a:solidFill>
              </a:rPr>
              <a:t>2.26 </a:t>
            </a:r>
            <a:r>
              <a:rPr lang="en-US" sz="2000" dirty="0"/>
              <a:t>All children diagnosed with diabetes in the first 6 months of life should have immediate </a:t>
            </a:r>
            <a:r>
              <a:rPr lang="en-US" sz="2000" dirty="0">
                <a:solidFill>
                  <a:srgbClr val="FF0000"/>
                </a:solidFill>
              </a:rPr>
              <a:t>genetic testing </a:t>
            </a:r>
            <a:r>
              <a:rPr lang="en-US" sz="2000" dirty="0"/>
              <a:t>for </a:t>
            </a:r>
            <a:r>
              <a:rPr lang="en-US" sz="2000" dirty="0">
                <a:solidFill>
                  <a:srgbClr val="FF0000"/>
                </a:solidFill>
              </a:rPr>
              <a:t>neonatal diabetes</a:t>
            </a:r>
            <a:r>
              <a:rPr lang="en-US" sz="2000" dirty="0">
                <a:solidFill>
                  <a:srgbClr val="FFFFFF"/>
                </a:solidFill>
              </a:rPr>
              <a:t>. </a:t>
            </a:r>
            <a:r>
              <a:rPr lang="en-US" sz="2000" dirty="0">
                <a:solidFill>
                  <a:srgbClr val="C00000"/>
                </a:solidFill>
              </a:rPr>
              <a:t>A</a:t>
            </a:r>
          </a:p>
          <a:p>
            <a:pPr marL="342900" indent="-342900" fontAlgn="base">
              <a:spcAft>
                <a:spcPct val="0"/>
              </a:spcAft>
              <a:defRPr/>
            </a:pPr>
            <a:r>
              <a:rPr lang="en-US" sz="2000" dirty="0">
                <a:solidFill>
                  <a:srgbClr val="C00000"/>
                </a:solidFill>
              </a:rPr>
              <a:t>2.27 </a:t>
            </a:r>
            <a:r>
              <a:rPr lang="en-US" sz="2000" dirty="0"/>
              <a:t>Children and adults, diagnosed in early adulthood, who have diabetes not characteristic of type 1 or type 2 diabetes that occurs in successive generations (suggestive of an autosomal dominant pattern of inheritance) should have </a:t>
            </a:r>
            <a:r>
              <a:rPr lang="en-US" sz="2000" dirty="0">
                <a:solidFill>
                  <a:srgbClr val="FF0000"/>
                </a:solidFill>
              </a:rPr>
              <a:t>genetic testing </a:t>
            </a:r>
            <a:r>
              <a:rPr lang="en-US" sz="2000" dirty="0"/>
              <a:t>for </a:t>
            </a:r>
            <a:r>
              <a:rPr lang="en-US" sz="2000" dirty="0">
                <a:solidFill>
                  <a:srgbClr val="FF0000"/>
                </a:solidFill>
              </a:rPr>
              <a:t>maturity-onset diabetes of the young</a:t>
            </a:r>
            <a:r>
              <a:rPr lang="en-US" sz="2000" dirty="0">
                <a:solidFill>
                  <a:srgbClr val="FFFFFF"/>
                </a:solidFill>
              </a:rPr>
              <a:t>. </a:t>
            </a:r>
            <a:r>
              <a:rPr lang="en-US" sz="2000" dirty="0">
                <a:solidFill>
                  <a:srgbClr val="C00000"/>
                </a:solidFill>
              </a:rPr>
              <a:t>A</a:t>
            </a:r>
          </a:p>
          <a:p>
            <a:pPr marL="342900" indent="-342900" fontAlgn="base">
              <a:spcAft>
                <a:spcPct val="0"/>
              </a:spcAft>
              <a:defRPr/>
            </a:pPr>
            <a:r>
              <a:rPr lang="en-US" sz="2000" dirty="0">
                <a:solidFill>
                  <a:srgbClr val="C00000"/>
                </a:solidFill>
              </a:rPr>
              <a:t>2.28 </a:t>
            </a:r>
            <a:r>
              <a:rPr lang="en-US" sz="2000" dirty="0"/>
              <a:t>In both instances, consultation with a center specializing in diabetes genetics is recommended to understand the significance of these mutations and how best to approach further evaluation, treatment, and genetic counseling</a:t>
            </a:r>
            <a:r>
              <a:rPr lang="en-US" sz="2000" dirty="0">
                <a:solidFill>
                  <a:srgbClr val="FFFFFF"/>
                </a:solidFill>
              </a:rPr>
              <a:t>. </a:t>
            </a:r>
            <a:r>
              <a:rPr lang="en-US" sz="2000" dirty="0">
                <a:solidFill>
                  <a:srgbClr val="C00000"/>
                </a:solidFill>
              </a:rPr>
              <a:t>E</a:t>
            </a:r>
          </a:p>
          <a:p>
            <a:pPr marL="342900" indent="-342900" fontAlgn="base">
              <a:spcAft>
                <a:spcPct val="0"/>
              </a:spcAft>
              <a:defRPr/>
            </a:pPr>
            <a:endParaRPr lang="en-US" sz="2000" dirty="0">
              <a:solidFill>
                <a:srgbClr val="C00000"/>
              </a:solidFill>
            </a:endParaRPr>
          </a:p>
          <a:p>
            <a:pPr marL="342900" indent="-342900" fontAlgn="base">
              <a:spcAft>
                <a:spcPct val="0"/>
              </a:spcAft>
              <a:defRPr/>
            </a:pPr>
            <a:endParaRPr lang="en-US" sz="2000" dirty="0">
              <a:solidFill>
                <a:srgbClr val="C00000"/>
              </a:solidFill>
            </a:endParaRPr>
          </a:p>
          <a:p>
            <a:pPr marL="342900" indent="-342900" fontAlgn="base">
              <a:spcAft>
                <a:spcPct val="0"/>
              </a:spcAft>
              <a:defRPr/>
            </a:pPr>
            <a:endParaRPr lang="en-US" sz="2000" dirty="0">
              <a:solidFill>
                <a:srgbClr val="C00000"/>
              </a:solidFill>
            </a:endParaRPr>
          </a:p>
          <a:p>
            <a:pPr marL="342900" indent="-342900" fontAlgn="base">
              <a:spcAft>
                <a:spcPct val="0"/>
              </a:spcAft>
              <a:defRPr/>
            </a:pP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8" name="Slide Number Placeholder 1">
            <a:extLst>
              <a:ext uri="{FF2B5EF4-FFF2-40B4-BE49-F238E27FC236}">
                <a16:creationId xmlns="" xmlns:a16="http://schemas.microsoft.com/office/drawing/2014/main" id="{B0EF2715-6B4F-4193-B011-6DFA921694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76905" y="6210955"/>
            <a:ext cx="385301" cy="170373"/>
          </a:xfrm>
        </p:spPr>
        <p:txBody>
          <a:bodyPr/>
          <a:lstStyle/>
          <a:p>
            <a:fld id="{D8D877B3-D348-4611-9BDB-C5374591D951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3C0E28F-9E43-4E10-A129-4D440F577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926" y="6156012"/>
            <a:ext cx="5429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685800">
              <a:defRPr/>
            </a:pP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Classification and Diagnosis of Diabetes: </a:t>
            </a:r>
            <a:b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</a:br>
            <a:r>
              <a:rPr lang="en-US" sz="900" i="1" dirty="0">
                <a:solidFill>
                  <a:schemeClr val="tx1">
                    <a:lumMod val="95000"/>
                    <a:lumOff val="5000"/>
                  </a:schemeClr>
                </a:solidFill>
                <a:ea typeface="ヒラギノ角ゴ Pro W3" charset="-128"/>
              </a:rPr>
              <a:t>Standards of Medical Care in Diabetes - 2019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. </a:t>
            </a:r>
            <a:r>
              <a:rPr lang="en-US" sz="900" i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Diabetes Care 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  <a:ea typeface="ヒラギノ角ゴ Pro W3" charset="-128"/>
              </a:rPr>
              <a:t>2019;42(Suppl. 1):S13-S28</a:t>
            </a:r>
          </a:p>
        </p:txBody>
      </p:sp>
    </p:spTree>
    <p:extLst>
      <p:ext uri="{BB962C8B-B14F-4D97-AF65-F5344CB8AC3E}">
        <p14:creationId xmlns:p14="http://schemas.microsoft.com/office/powerpoint/2010/main" val="1303024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>
            <a:extLst>
              <a:ext uri="{FF2B5EF4-FFF2-40B4-BE49-F238E27FC236}">
                <a16:creationId xmlns="" xmlns:a16="http://schemas.microsoft.com/office/drawing/2014/main" id="{B0EF2715-6B4F-4193-B011-6DFA921694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76905" y="5671408"/>
            <a:ext cx="385301" cy="170373"/>
          </a:xfrm>
        </p:spPr>
        <p:txBody>
          <a:bodyPr/>
          <a:lstStyle/>
          <a:p>
            <a:fld id="{D8D877B3-D348-4611-9BDB-C5374591D951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3C0E28F-9E43-4E10-A129-4D440F577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773" y="5654501"/>
            <a:ext cx="5429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685800">
              <a:defRPr/>
            </a:pPr>
            <a:r>
              <a:rPr lang="en-US" sz="900" dirty="0">
                <a:solidFill>
                  <a:prstClr val="white"/>
                </a:solidFill>
                <a:latin typeface="Helvetica" pitchFamily="34" charset="0"/>
                <a:ea typeface="ヒラギノ角ゴ Pro W3" charset="-128"/>
              </a:rPr>
              <a:t>Classification and Diagnosis of Diabetes: </a:t>
            </a:r>
            <a:br>
              <a:rPr lang="en-US" sz="900" dirty="0">
                <a:solidFill>
                  <a:prstClr val="white"/>
                </a:solidFill>
                <a:latin typeface="Helvetica" pitchFamily="34" charset="0"/>
                <a:ea typeface="ヒラギノ角ゴ Pro W3" charset="-128"/>
              </a:rPr>
            </a:br>
            <a:r>
              <a:rPr lang="en-US" sz="900" i="1" dirty="0">
                <a:solidFill>
                  <a:prstClr val="white"/>
                </a:solidFill>
                <a:ea typeface="ヒラギノ角ゴ Pro W3" charset="-128"/>
              </a:rPr>
              <a:t>Standards of Medical Care in Diabetes - 2019</a:t>
            </a:r>
            <a:r>
              <a:rPr lang="en-US" sz="900" dirty="0">
                <a:solidFill>
                  <a:prstClr val="white"/>
                </a:solidFill>
                <a:latin typeface="Helvetica" pitchFamily="34" charset="0"/>
                <a:ea typeface="ヒラギノ角ゴ Pro W3" charset="-128"/>
              </a:rPr>
              <a:t>. </a:t>
            </a:r>
            <a:r>
              <a:rPr lang="en-US" sz="900" i="1" dirty="0">
                <a:solidFill>
                  <a:prstClr val="white"/>
                </a:solidFill>
                <a:latin typeface="Helvetica" pitchFamily="34" charset="0"/>
                <a:ea typeface="ヒラギノ角ゴ Pro W3" charset="-128"/>
              </a:rPr>
              <a:t>Diabetes Care </a:t>
            </a:r>
            <a:r>
              <a:rPr lang="en-US" sz="900" dirty="0">
                <a:solidFill>
                  <a:prstClr val="white"/>
                </a:solidFill>
                <a:latin typeface="Helvetica" pitchFamily="34" charset="0"/>
                <a:ea typeface="ヒラギノ角ゴ Pro W3" charset="-128"/>
              </a:rPr>
              <a:t>2019;42(Suppl. 1):S13-S28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77FD850-5206-4E7C-896C-9131ABB45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0648"/>
            <a:ext cx="8967095" cy="626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21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2401724"/>
            <a:ext cx="1730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196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93" y="-322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ln w="1905"/>
                <a:solidFill>
                  <a:prstClr val="white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Criteria for testing for diabetes or prediabetes in asymptomatic adults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000" dirty="0">
                <a:solidFill>
                  <a:prstClr val="white"/>
                </a:solidFill>
              </a:rPr>
              <a:t>Testing should be considered in overweight or obese (BMI ≥25 kg/m2 or ≥23 kg/m2 in Asian Americans) adults who have one or more of the following risk factors: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First-degree relative with diabetes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High-risk race/ethnicity (e.g., African American, Latino, Native American, Asian American, Pacific Islander)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History of </a:t>
            </a:r>
            <a:r>
              <a:rPr lang="en-US" sz="2000" dirty="0" err="1">
                <a:solidFill>
                  <a:prstClr val="white"/>
                </a:solidFill>
              </a:rPr>
              <a:t>CVD</a:t>
            </a:r>
            <a:endParaRPr lang="en-US" sz="2000" dirty="0">
              <a:solidFill>
                <a:prstClr val="white"/>
              </a:solidFill>
            </a:endParaRP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Hypertension (≥ 140/90 mmHg or on therapy for hypertension)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HDL cholesterol level ,&lt;35 mg/</a:t>
            </a:r>
            <a:r>
              <a:rPr lang="en-US" sz="2000" dirty="0" err="1">
                <a:solidFill>
                  <a:prstClr val="white"/>
                </a:solidFill>
              </a:rPr>
              <a:t>dL</a:t>
            </a:r>
            <a:r>
              <a:rPr lang="en-US" sz="2000" dirty="0">
                <a:solidFill>
                  <a:prstClr val="white"/>
                </a:solidFill>
              </a:rPr>
              <a:t> and/or a triglyceride level &gt;250 mg/</a:t>
            </a:r>
            <a:r>
              <a:rPr lang="en-US" sz="2000" dirty="0" err="1">
                <a:solidFill>
                  <a:prstClr val="white"/>
                </a:solidFill>
              </a:rPr>
              <a:t>dL</a:t>
            </a:r>
            <a:r>
              <a:rPr lang="en-US" sz="2000" dirty="0">
                <a:solidFill>
                  <a:prstClr val="white"/>
                </a:solidFill>
              </a:rPr>
              <a:t> 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Women with polycystic ovary syndrome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Physical inactivity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Other clinical conditions associated with insulin resistance (e.g., severe obesity, </a:t>
            </a:r>
            <a:r>
              <a:rPr lang="en-US" sz="2000" dirty="0" err="1">
                <a:solidFill>
                  <a:prstClr val="white"/>
                </a:solidFill>
              </a:rPr>
              <a:t>acanthosis</a:t>
            </a:r>
            <a:r>
              <a:rPr lang="en-US" sz="2000" dirty="0">
                <a:solidFill>
                  <a:prstClr val="white"/>
                </a:solidFill>
              </a:rPr>
              <a:t> </a:t>
            </a:r>
            <a:r>
              <a:rPr lang="en-US" sz="2000" dirty="0" err="1">
                <a:solidFill>
                  <a:prstClr val="white"/>
                </a:solidFill>
              </a:rPr>
              <a:t>nigricans</a:t>
            </a:r>
            <a:r>
              <a:rPr lang="en-US" sz="2000" dirty="0">
                <a:solidFill>
                  <a:prstClr val="white"/>
                </a:solidFill>
              </a:rPr>
              <a:t>)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2000" dirty="0">
                <a:solidFill>
                  <a:prstClr val="white"/>
                </a:solidFill>
              </a:rPr>
              <a:t>Patients with prediabetes (A1C ≥ 5.7% , </a:t>
            </a:r>
            <a:r>
              <a:rPr lang="en-US" sz="2000" dirty="0" err="1">
                <a:solidFill>
                  <a:prstClr val="white"/>
                </a:solidFill>
              </a:rPr>
              <a:t>IGT</a:t>
            </a:r>
            <a:r>
              <a:rPr lang="en-US" sz="2000" dirty="0">
                <a:solidFill>
                  <a:prstClr val="white"/>
                </a:solidFill>
              </a:rPr>
              <a:t>, or </a:t>
            </a:r>
            <a:r>
              <a:rPr lang="en-US" sz="2000" dirty="0" err="1">
                <a:solidFill>
                  <a:prstClr val="white"/>
                </a:solidFill>
              </a:rPr>
              <a:t>IFG</a:t>
            </a:r>
            <a:r>
              <a:rPr lang="en-US" sz="2000" dirty="0">
                <a:solidFill>
                  <a:prstClr val="white"/>
                </a:solidFill>
              </a:rPr>
              <a:t>) should be tested yearly.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2000" dirty="0">
                <a:solidFill>
                  <a:prstClr val="white"/>
                </a:solidFill>
              </a:rPr>
              <a:t>Women who were diagnosed with GDM should have lifelong testing at least every 3 years.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2000" dirty="0">
                <a:solidFill>
                  <a:prstClr val="white"/>
                </a:solidFill>
              </a:rPr>
              <a:t>For all other patients, testing should begin at age 45 years.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US" sz="2000" dirty="0">
                <a:solidFill>
                  <a:prstClr val="white"/>
                </a:solidFill>
              </a:rPr>
              <a:t>If results are normal, testing should be repeated at a minimum of 3-year intervals, with consideration of more frequent testing depending on initial results and risk status.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2954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n w="660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C0504D"/>
                  </a:outerShdw>
                </a:effectLst>
              </a:rPr>
              <a:t>Criteria for testing for diabetes or prediabetes in asymptomatic adults</a:t>
            </a:r>
          </a:p>
        </p:txBody>
      </p:sp>
    </p:spTree>
    <p:extLst>
      <p:ext uri="{BB962C8B-B14F-4D97-AF65-F5344CB8AC3E}">
        <p14:creationId xmlns:p14="http://schemas.microsoft.com/office/powerpoint/2010/main" val="312413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93" y="-3220"/>
            <a:ext cx="9144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Criteria for testing for diabetes or prediabetes in asymptomatic </a:t>
            </a:r>
            <a:r>
              <a:rPr lang="en-US" sz="2800" b="1" dirty="0" smtClean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adults :</a:t>
            </a:r>
            <a:endParaRPr lang="en-US" sz="2800" b="1" dirty="0">
              <a:ln w="1905"/>
              <a:solidFill>
                <a:srgbClr val="CC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000" dirty="0">
                <a:solidFill>
                  <a:prstClr val="white"/>
                </a:solidFill>
              </a:rPr>
              <a:t>Testing should be considered in overweight or obese (BMI ≥25 kg/m2 or ≥23 kg/m2 in Asian Americans) adults who have one or more of the following risk factors: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First-degree relative with diabetes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High-risk race/ethnicity (e.g., African American, Latino, Native American, Asian American, Pacific Islander)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History of </a:t>
            </a:r>
            <a:r>
              <a:rPr lang="en-US" sz="2000" dirty="0" err="1">
                <a:solidFill>
                  <a:prstClr val="white"/>
                </a:solidFill>
              </a:rPr>
              <a:t>CVD</a:t>
            </a:r>
            <a:endParaRPr lang="en-US" sz="2000" dirty="0">
              <a:solidFill>
                <a:prstClr val="white"/>
              </a:solidFill>
            </a:endParaRP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Hypertension (≥ 140/90 mmHg or on therapy for hypertension)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HDL cholesterol level ,&lt;35 mg/</a:t>
            </a:r>
            <a:r>
              <a:rPr lang="en-US" sz="2000" dirty="0" err="1">
                <a:solidFill>
                  <a:prstClr val="white"/>
                </a:solidFill>
              </a:rPr>
              <a:t>dL</a:t>
            </a:r>
            <a:r>
              <a:rPr lang="en-US" sz="2000" dirty="0">
                <a:solidFill>
                  <a:prstClr val="white"/>
                </a:solidFill>
              </a:rPr>
              <a:t> and/or a triglyceride level &gt;250 mg/</a:t>
            </a:r>
            <a:r>
              <a:rPr lang="en-US" sz="2000" dirty="0" err="1">
                <a:solidFill>
                  <a:prstClr val="white"/>
                </a:solidFill>
              </a:rPr>
              <a:t>dL</a:t>
            </a:r>
            <a:r>
              <a:rPr lang="en-US" sz="2000" dirty="0">
                <a:solidFill>
                  <a:prstClr val="white"/>
                </a:solidFill>
              </a:rPr>
              <a:t> 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Women with polycystic ovary syndrome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Physical inactivity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Other clinical conditions associated with insulin resistance (e.g., severe obesity, </a:t>
            </a:r>
            <a:r>
              <a:rPr lang="en-US" sz="2000" dirty="0" err="1">
                <a:solidFill>
                  <a:prstClr val="white"/>
                </a:solidFill>
              </a:rPr>
              <a:t>acanthosis</a:t>
            </a:r>
            <a:r>
              <a:rPr lang="en-US" sz="2000" dirty="0">
                <a:solidFill>
                  <a:prstClr val="white"/>
                </a:solidFill>
              </a:rPr>
              <a:t> </a:t>
            </a:r>
            <a:r>
              <a:rPr lang="en-US" sz="2000" dirty="0" err="1">
                <a:solidFill>
                  <a:prstClr val="white"/>
                </a:solidFill>
              </a:rPr>
              <a:t>nigricans</a:t>
            </a:r>
            <a:r>
              <a:rPr lang="en-US" sz="2000" dirty="0">
                <a:solidFill>
                  <a:prstClr val="white"/>
                </a:solidFill>
              </a:rPr>
              <a:t>)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2000" dirty="0">
                <a:solidFill>
                  <a:prstClr val="white"/>
                </a:solidFill>
              </a:rPr>
              <a:t>Patients with prediabetes (A1C ≥ 5.7% , </a:t>
            </a:r>
            <a:r>
              <a:rPr lang="en-US" sz="2000" dirty="0" err="1">
                <a:solidFill>
                  <a:prstClr val="white"/>
                </a:solidFill>
              </a:rPr>
              <a:t>IGT</a:t>
            </a:r>
            <a:r>
              <a:rPr lang="en-US" sz="2000" dirty="0">
                <a:solidFill>
                  <a:prstClr val="white"/>
                </a:solidFill>
              </a:rPr>
              <a:t>, or </a:t>
            </a:r>
            <a:r>
              <a:rPr lang="en-US" sz="2000" dirty="0" err="1">
                <a:solidFill>
                  <a:prstClr val="white"/>
                </a:solidFill>
              </a:rPr>
              <a:t>IFG</a:t>
            </a:r>
            <a:r>
              <a:rPr lang="en-US" sz="2000" dirty="0">
                <a:solidFill>
                  <a:prstClr val="white"/>
                </a:solidFill>
              </a:rPr>
              <a:t>) should be tested yearly.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2000" dirty="0">
                <a:solidFill>
                  <a:prstClr val="white"/>
                </a:solidFill>
              </a:rPr>
              <a:t>Women who were diagnosed with GDM should have lifelong testing at least every 3 years.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2000" dirty="0">
                <a:solidFill>
                  <a:prstClr val="white"/>
                </a:solidFill>
              </a:rPr>
              <a:t>For all other patients, testing should begin at age 45 years.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US" sz="2000" dirty="0">
                <a:solidFill>
                  <a:prstClr val="white"/>
                </a:solidFill>
              </a:rPr>
              <a:t>If results are normal, testing should be repeated at a minimum of 3-year intervals, with consideration of more frequent testing depending on initial results and risk status.</a:t>
            </a:r>
          </a:p>
        </p:txBody>
      </p:sp>
    </p:spTree>
    <p:extLst>
      <p:ext uri="{BB962C8B-B14F-4D97-AF65-F5344CB8AC3E}">
        <p14:creationId xmlns:p14="http://schemas.microsoft.com/office/powerpoint/2010/main" val="415046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93" y="-3220"/>
            <a:ext cx="9144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Criteria for testing for diabetes or prediabetes in asymptomatic adults</a:t>
            </a:r>
          </a:p>
          <a:p>
            <a:pPr algn="just"/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400" b="1" dirty="0">
                <a:solidFill>
                  <a:prstClr val="black"/>
                </a:solidFill>
              </a:rPr>
              <a:t>Testing should be considered in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overweight or obese </a:t>
            </a:r>
            <a:r>
              <a:rPr lang="en-US" sz="2400" b="1" dirty="0">
                <a:solidFill>
                  <a:prstClr val="black"/>
                </a:solidFill>
              </a:rPr>
              <a:t>(BMI ≥25 kg/m</a:t>
            </a:r>
            <a:r>
              <a:rPr lang="en-US" sz="2000" b="1" dirty="0">
                <a:solidFill>
                  <a:prstClr val="black"/>
                </a:solidFill>
              </a:rPr>
              <a:t>2</a:t>
            </a:r>
            <a:r>
              <a:rPr lang="en-US" sz="2400" b="1" dirty="0">
                <a:solidFill>
                  <a:prstClr val="black"/>
                </a:solidFill>
              </a:rPr>
              <a:t> or ≥23 </a:t>
            </a:r>
            <a:r>
              <a:rPr lang="en-US" sz="2400" b="1" dirty="0" smtClean="0">
                <a:solidFill>
                  <a:prstClr val="black"/>
                </a:solidFill>
              </a:rPr>
              <a:t>kg/m</a:t>
            </a:r>
            <a:r>
              <a:rPr lang="en-US" sz="2400" b="1" dirty="0">
                <a:solidFill>
                  <a:prstClr val="black"/>
                </a:solidFill>
              </a:rPr>
              <a:t>2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>
                <a:solidFill>
                  <a:prstClr val="black"/>
                </a:solidFill>
              </a:rPr>
              <a:t>in Asian Americans) adults who have one or more of the following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factors</a:t>
            </a:r>
            <a:r>
              <a:rPr lang="en-US" sz="2400" b="1" dirty="0">
                <a:solidFill>
                  <a:prstClr val="black"/>
                </a:solidFill>
              </a:rPr>
              <a:t>:</a:t>
            </a:r>
          </a:p>
          <a:p>
            <a:pPr algn="just"/>
            <a:r>
              <a:rPr lang="en-US" sz="2400" b="1" dirty="0">
                <a:solidFill>
                  <a:prstClr val="white"/>
                </a:solidFill>
              </a:rPr>
              <a:t>✴ First-degree </a:t>
            </a:r>
            <a:r>
              <a:rPr lang="en-US" sz="2000" dirty="0">
                <a:solidFill>
                  <a:prstClr val="white"/>
                </a:solidFill>
              </a:rPr>
              <a:t>relative with diabetes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High-risk race/ethnicity (e.g., African American, Latino, Native American, Asian American, Pacific Islander)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History of </a:t>
            </a:r>
            <a:r>
              <a:rPr lang="en-US" sz="2000" dirty="0" err="1">
                <a:solidFill>
                  <a:prstClr val="white"/>
                </a:solidFill>
              </a:rPr>
              <a:t>CVD</a:t>
            </a:r>
            <a:endParaRPr lang="en-US" sz="2000" dirty="0">
              <a:solidFill>
                <a:prstClr val="white"/>
              </a:solidFill>
            </a:endParaRP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Hypertension (≥ 140/90 mmHg or on therapy for hypertension)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HDL cholesterol level ,&lt;35 mg/</a:t>
            </a:r>
            <a:r>
              <a:rPr lang="en-US" sz="2000" dirty="0" err="1">
                <a:solidFill>
                  <a:prstClr val="white"/>
                </a:solidFill>
              </a:rPr>
              <a:t>dL</a:t>
            </a:r>
            <a:r>
              <a:rPr lang="en-US" sz="2000" dirty="0">
                <a:solidFill>
                  <a:prstClr val="white"/>
                </a:solidFill>
              </a:rPr>
              <a:t> and/or a triglyceride level &gt;250 mg/</a:t>
            </a:r>
            <a:r>
              <a:rPr lang="en-US" sz="2000" dirty="0" err="1">
                <a:solidFill>
                  <a:prstClr val="white"/>
                </a:solidFill>
              </a:rPr>
              <a:t>dL</a:t>
            </a:r>
            <a:r>
              <a:rPr lang="en-US" sz="2000" dirty="0">
                <a:solidFill>
                  <a:prstClr val="white"/>
                </a:solidFill>
              </a:rPr>
              <a:t> 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Women with polycystic ovary syndrome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Physical inactivity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Other clinical conditions associated with insulin resistance (e.g., severe obesity, </a:t>
            </a:r>
            <a:r>
              <a:rPr lang="en-US" sz="2000" dirty="0" err="1">
                <a:solidFill>
                  <a:prstClr val="white"/>
                </a:solidFill>
              </a:rPr>
              <a:t>acanthosis</a:t>
            </a:r>
            <a:r>
              <a:rPr lang="en-US" sz="2000" dirty="0">
                <a:solidFill>
                  <a:prstClr val="white"/>
                </a:solidFill>
              </a:rPr>
              <a:t> </a:t>
            </a:r>
            <a:r>
              <a:rPr lang="en-US" sz="2000" dirty="0" err="1">
                <a:solidFill>
                  <a:prstClr val="white"/>
                </a:solidFill>
              </a:rPr>
              <a:t>nigricans</a:t>
            </a:r>
            <a:r>
              <a:rPr lang="en-US" sz="2000" dirty="0">
                <a:solidFill>
                  <a:prstClr val="white"/>
                </a:solidFill>
              </a:rPr>
              <a:t>)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2000" dirty="0">
                <a:solidFill>
                  <a:prstClr val="white"/>
                </a:solidFill>
              </a:rPr>
              <a:t>Patients with prediabetes (A1C ≥ 5.7% , </a:t>
            </a:r>
            <a:r>
              <a:rPr lang="en-US" sz="2000" dirty="0" err="1">
                <a:solidFill>
                  <a:prstClr val="white"/>
                </a:solidFill>
              </a:rPr>
              <a:t>IGT</a:t>
            </a:r>
            <a:r>
              <a:rPr lang="en-US" sz="2000" dirty="0">
                <a:solidFill>
                  <a:prstClr val="white"/>
                </a:solidFill>
              </a:rPr>
              <a:t>, or </a:t>
            </a:r>
            <a:r>
              <a:rPr lang="en-US" sz="2000" dirty="0" err="1">
                <a:solidFill>
                  <a:prstClr val="white"/>
                </a:solidFill>
              </a:rPr>
              <a:t>IFG</a:t>
            </a:r>
            <a:r>
              <a:rPr lang="en-US" sz="2000" dirty="0">
                <a:solidFill>
                  <a:prstClr val="white"/>
                </a:solidFill>
              </a:rPr>
              <a:t>) should be tested yearly.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2000" dirty="0">
                <a:solidFill>
                  <a:prstClr val="white"/>
                </a:solidFill>
              </a:rPr>
              <a:t>Women who were diagnosed with GDM should have lifelong testing at least every 3 years.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2000" dirty="0">
                <a:solidFill>
                  <a:prstClr val="white"/>
                </a:solidFill>
              </a:rPr>
              <a:t>For all other patients, testing should begin at age 45 years.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US" sz="2000" dirty="0">
                <a:solidFill>
                  <a:prstClr val="white"/>
                </a:solidFill>
              </a:rPr>
              <a:t>If results are normal, testing should be repeated at a minimum of 3-year intervals, with consideration of more frequent testing depending on initial results and risk status</a:t>
            </a:r>
            <a:r>
              <a:rPr lang="en-US" sz="2000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781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93" y="-3220"/>
            <a:ext cx="9144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Criteria for testing for diabetes or prediabetes in asymptomatic adults</a:t>
            </a:r>
          </a:p>
          <a:p>
            <a:pPr algn="just"/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000" dirty="0">
                <a:solidFill>
                  <a:prstClr val="black"/>
                </a:solidFill>
              </a:rPr>
              <a:t>Testing should be considered in overweight or obese (BMI ≥25 kg/m2 or ≥23 kg/m2 in Asian Americans) adults who have one or more of the following risk factors: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3600" b="1" dirty="0">
                <a:solidFill>
                  <a:prstClr val="black"/>
                </a:solidFill>
              </a:rPr>
              <a:t>First-degree relative with diabetes</a:t>
            </a:r>
            <a:endParaRPr lang="en-US" sz="2000" b="1" dirty="0">
              <a:solidFill>
                <a:prstClr val="white"/>
              </a:solidFill>
            </a:endParaRP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High-risk race/ethnicity (e.g., African American, Latino, Native American, Asian American, Pacific Islander)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History of </a:t>
            </a:r>
            <a:r>
              <a:rPr lang="en-US" sz="2000" dirty="0" err="1">
                <a:solidFill>
                  <a:prstClr val="white"/>
                </a:solidFill>
              </a:rPr>
              <a:t>CVD</a:t>
            </a:r>
            <a:endParaRPr lang="en-US" sz="2000" dirty="0">
              <a:solidFill>
                <a:prstClr val="white"/>
              </a:solidFill>
            </a:endParaRP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Hypertension (≥ 140/90 mmHg or on therapy for hypertension)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HDL cholesterol level ,&lt;35 mg/</a:t>
            </a:r>
            <a:r>
              <a:rPr lang="en-US" sz="2000" dirty="0" err="1">
                <a:solidFill>
                  <a:prstClr val="white"/>
                </a:solidFill>
              </a:rPr>
              <a:t>dL</a:t>
            </a:r>
            <a:r>
              <a:rPr lang="en-US" sz="2000" dirty="0">
                <a:solidFill>
                  <a:prstClr val="white"/>
                </a:solidFill>
              </a:rPr>
              <a:t> and/or a triglyceride level &gt;250 mg/</a:t>
            </a:r>
            <a:r>
              <a:rPr lang="en-US" sz="2000" dirty="0" err="1">
                <a:solidFill>
                  <a:prstClr val="white"/>
                </a:solidFill>
              </a:rPr>
              <a:t>dL</a:t>
            </a:r>
            <a:r>
              <a:rPr lang="en-US" sz="2000" dirty="0">
                <a:solidFill>
                  <a:prstClr val="white"/>
                </a:solidFill>
              </a:rPr>
              <a:t> 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Women with polycystic ovary syndrome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Physical inactivity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Other clinical conditions associated with insulin resistance (e.g., severe obesity, </a:t>
            </a:r>
            <a:r>
              <a:rPr lang="en-US" sz="2000" dirty="0" err="1">
                <a:solidFill>
                  <a:prstClr val="white"/>
                </a:solidFill>
              </a:rPr>
              <a:t>acanthosis</a:t>
            </a:r>
            <a:r>
              <a:rPr lang="en-US" sz="2000" dirty="0">
                <a:solidFill>
                  <a:prstClr val="white"/>
                </a:solidFill>
              </a:rPr>
              <a:t> </a:t>
            </a:r>
            <a:r>
              <a:rPr lang="en-US" sz="2000" dirty="0" err="1">
                <a:solidFill>
                  <a:prstClr val="white"/>
                </a:solidFill>
              </a:rPr>
              <a:t>nigricans</a:t>
            </a:r>
            <a:r>
              <a:rPr lang="en-US" sz="2000" dirty="0">
                <a:solidFill>
                  <a:prstClr val="white"/>
                </a:solidFill>
              </a:rPr>
              <a:t>)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2000" dirty="0">
                <a:solidFill>
                  <a:prstClr val="white"/>
                </a:solidFill>
              </a:rPr>
              <a:t>Patients with prediabetes (A1C ≥ 5.7% , </a:t>
            </a:r>
            <a:r>
              <a:rPr lang="en-US" sz="2000" dirty="0" err="1">
                <a:solidFill>
                  <a:prstClr val="white"/>
                </a:solidFill>
              </a:rPr>
              <a:t>IGT</a:t>
            </a:r>
            <a:r>
              <a:rPr lang="en-US" sz="2000" dirty="0">
                <a:solidFill>
                  <a:prstClr val="white"/>
                </a:solidFill>
              </a:rPr>
              <a:t>, or </a:t>
            </a:r>
            <a:r>
              <a:rPr lang="en-US" sz="2000" dirty="0" err="1">
                <a:solidFill>
                  <a:prstClr val="white"/>
                </a:solidFill>
              </a:rPr>
              <a:t>IFG</a:t>
            </a:r>
            <a:r>
              <a:rPr lang="en-US" sz="2000" dirty="0">
                <a:solidFill>
                  <a:prstClr val="white"/>
                </a:solidFill>
              </a:rPr>
              <a:t>) should be tested yearly.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2000" dirty="0">
                <a:solidFill>
                  <a:prstClr val="white"/>
                </a:solidFill>
              </a:rPr>
              <a:t>Women who were diagnosed with GDM should have lifelong testing at least every 3 years.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2000" dirty="0">
                <a:solidFill>
                  <a:prstClr val="white"/>
                </a:solidFill>
              </a:rPr>
              <a:t>For all other patients, testing should begin at age 45 years.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US" sz="2000" dirty="0">
                <a:solidFill>
                  <a:prstClr val="white"/>
                </a:solidFill>
              </a:rPr>
              <a:t>If results are normal, testing should be repeated at a minimum of 3-year intervals, with consideration of more frequent testing depending on initial results and risk status</a:t>
            </a:r>
            <a:r>
              <a:rPr lang="en-US" sz="2000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186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93" y="-322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Criteria for testing for diabetes or prediabetes in asymptomatic adults</a:t>
            </a:r>
          </a:p>
          <a:p>
            <a:pPr algn="just"/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000" dirty="0">
                <a:solidFill>
                  <a:prstClr val="black"/>
                </a:solidFill>
              </a:rPr>
              <a:t>Testing should be considered in overweight or obese (BMI ≥25 kg/m2 or ≥23 kg/m2 in Asian Americans) adults who have one or more of the following risk factors: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First-degree relative with diabetes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✴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800" b="1" dirty="0">
                <a:solidFill>
                  <a:prstClr val="black"/>
                </a:solidFill>
              </a:rPr>
              <a:t>High-risk race/ethnicity (e.g., African American, Latino, Native American, Asian American, Pacific Islander)</a:t>
            </a:r>
            <a:endParaRPr lang="en-US" sz="2800" b="1" dirty="0">
              <a:solidFill>
                <a:prstClr val="white"/>
              </a:solidFill>
            </a:endParaRP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History of </a:t>
            </a:r>
            <a:r>
              <a:rPr lang="en-US" sz="2000" dirty="0" err="1">
                <a:solidFill>
                  <a:prstClr val="white"/>
                </a:solidFill>
              </a:rPr>
              <a:t>CVD</a:t>
            </a:r>
            <a:endParaRPr lang="en-US" sz="2000" dirty="0">
              <a:solidFill>
                <a:prstClr val="white"/>
              </a:solidFill>
            </a:endParaRP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Hypertension (≥ 140/90 mmHg or on therapy for hypertension)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HDL cholesterol level ,&lt;35 mg/</a:t>
            </a:r>
            <a:r>
              <a:rPr lang="en-US" sz="2000" dirty="0" err="1">
                <a:solidFill>
                  <a:prstClr val="white"/>
                </a:solidFill>
              </a:rPr>
              <a:t>dL</a:t>
            </a:r>
            <a:r>
              <a:rPr lang="en-US" sz="2000" dirty="0">
                <a:solidFill>
                  <a:prstClr val="white"/>
                </a:solidFill>
              </a:rPr>
              <a:t> and/or a triglyceride level &gt;250 mg/</a:t>
            </a:r>
            <a:r>
              <a:rPr lang="en-US" sz="2000" dirty="0" err="1">
                <a:solidFill>
                  <a:prstClr val="white"/>
                </a:solidFill>
              </a:rPr>
              <a:t>dL</a:t>
            </a:r>
            <a:r>
              <a:rPr lang="en-US" sz="2000" dirty="0">
                <a:solidFill>
                  <a:prstClr val="white"/>
                </a:solidFill>
              </a:rPr>
              <a:t> 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Women with polycystic ovary syndrome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Physical inactivity</a:t>
            </a:r>
          </a:p>
          <a:p>
            <a:pPr algn="just"/>
            <a:r>
              <a:rPr lang="en-US" sz="2000" dirty="0">
                <a:solidFill>
                  <a:prstClr val="white"/>
                </a:solidFill>
              </a:rPr>
              <a:t>✴ Other clinical conditions associated with insulin resistance (e.g., severe obesity, </a:t>
            </a:r>
            <a:r>
              <a:rPr lang="en-US" sz="2000" dirty="0" err="1">
                <a:solidFill>
                  <a:prstClr val="white"/>
                </a:solidFill>
              </a:rPr>
              <a:t>acanthosis</a:t>
            </a:r>
            <a:r>
              <a:rPr lang="en-US" sz="2000" dirty="0">
                <a:solidFill>
                  <a:prstClr val="white"/>
                </a:solidFill>
              </a:rPr>
              <a:t> </a:t>
            </a:r>
            <a:r>
              <a:rPr lang="en-US" sz="2000" dirty="0" err="1">
                <a:solidFill>
                  <a:prstClr val="white"/>
                </a:solidFill>
              </a:rPr>
              <a:t>nigricans</a:t>
            </a:r>
            <a:r>
              <a:rPr lang="en-US" sz="2000" dirty="0">
                <a:solidFill>
                  <a:prstClr val="white"/>
                </a:solidFill>
              </a:rPr>
              <a:t>)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2000" dirty="0">
                <a:solidFill>
                  <a:prstClr val="white"/>
                </a:solidFill>
              </a:rPr>
              <a:t>Patients with prediabetes (A1C ≥ 5.7% , </a:t>
            </a:r>
            <a:r>
              <a:rPr lang="en-US" sz="2000" dirty="0" err="1">
                <a:solidFill>
                  <a:prstClr val="white"/>
                </a:solidFill>
              </a:rPr>
              <a:t>IGT</a:t>
            </a:r>
            <a:r>
              <a:rPr lang="en-US" sz="2000" dirty="0">
                <a:solidFill>
                  <a:prstClr val="white"/>
                </a:solidFill>
              </a:rPr>
              <a:t>, or </a:t>
            </a:r>
            <a:r>
              <a:rPr lang="en-US" sz="2000" dirty="0" err="1">
                <a:solidFill>
                  <a:prstClr val="white"/>
                </a:solidFill>
              </a:rPr>
              <a:t>IFG</a:t>
            </a:r>
            <a:r>
              <a:rPr lang="en-US" sz="2000" dirty="0">
                <a:solidFill>
                  <a:prstClr val="white"/>
                </a:solidFill>
              </a:rPr>
              <a:t>) should be tested yearly.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2000" dirty="0">
                <a:solidFill>
                  <a:prstClr val="white"/>
                </a:solidFill>
              </a:rPr>
              <a:t>Women who were diagnosed with GDM should have lifelong testing at least every 3 years.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2000" dirty="0">
                <a:solidFill>
                  <a:prstClr val="white"/>
                </a:solidFill>
              </a:rPr>
              <a:t>For all other patients, testing should begin at age 45 years.</a:t>
            </a:r>
          </a:p>
          <a:p>
            <a:pPr algn="just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US" sz="2000" dirty="0">
                <a:solidFill>
                  <a:prstClr val="white"/>
                </a:solidFill>
              </a:rPr>
              <a:t>If results are normal, testing should be repeated at a minimum of 3-year intervals, with consideration of more frequent testing depending on initial results and risk status.</a:t>
            </a:r>
          </a:p>
        </p:txBody>
      </p:sp>
    </p:spTree>
    <p:extLst>
      <p:ext uri="{BB962C8B-B14F-4D97-AF65-F5344CB8AC3E}">
        <p14:creationId xmlns:p14="http://schemas.microsoft.com/office/powerpoint/2010/main" val="399390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5982</Words>
  <Application>Microsoft Office PowerPoint</Application>
  <PresentationFormat>On-screen Show (4:3)</PresentationFormat>
  <Paragraphs>422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Helvetica</vt:lpstr>
      <vt:lpstr>ヒラギノ角ゴ Pro W3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A1C :</vt:lpstr>
      <vt:lpstr>PowerPoint Presentation</vt:lpstr>
      <vt:lpstr>Type 1 Diabetes :</vt:lpstr>
      <vt:lpstr>Prediabetes and Type 2 Diabetes (1) :</vt:lpstr>
      <vt:lpstr>Prediabetes and Type 2 Diabetes (2) :</vt:lpstr>
      <vt:lpstr>PowerPoint Presentation</vt:lpstr>
      <vt:lpstr>PowerPoint Presentation</vt:lpstr>
      <vt:lpstr>PowerPoint Presentation</vt:lpstr>
      <vt:lpstr>Gestational Diabetes Mellitus (1) :</vt:lpstr>
      <vt:lpstr>Gestational Diabetes Mellitus (2)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Cystic Fibrosis-Related Diabetes</vt:lpstr>
      <vt:lpstr>Post transplantation Diabetes Mellitus</vt:lpstr>
      <vt:lpstr>Monogenic Diabetes Syndromes</vt:lpstr>
      <vt:lpstr>Monogenic Diabetes Syndromes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Aliasgarzadeh Akbar</dc:creator>
  <cp:lastModifiedBy>Nasser</cp:lastModifiedBy>
  <cp:revision>30</cp:revision>
  <dcterms:created xsi:type="dcterms:W3CDTF">2019-06-23T05:25:03Z</dcterms:created>
  <dcterms:modified xsi:type="dcterms:W3CDTF">2019-07-19T07:30:55Z</dcterms:modified>
</cp:coreProperties>
</file>