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9"/>
  </p:notesMasterIdLst>
  <p:sldIdLst>
    <p:sldId id="256" r:id="rId2"/>
    <p:sldId id="383" r:id="rId3"/>
    <p:sldId id="364" r:id="rId4"/>
    <p:sldId id="365" r:id="rId5"/>
    <p:sldId id="257" r:id="rId6"/>
    <p:sldId id="268" r:id="rId7"/>
    <p:sldId id="258" r:id="rId8"/>
    <p:sldId id="386" r:id="rId9"/>
    <p:sldId id="260" r:id="rId10"/>
    <p:sldId id="413" r:id="rId11"/>
    <p:sldId id="265" r:id="rId12"/>
    <p:sldId id="270" r:id="rId13"/>
    <p:sldId id="298" r:id="rId14"/>
    <p:sldId id="278" r:id="rId15"/>
    <p:sldId id="267" r:id="rId16"/>
    <p:sldId id="271" r:id="rId17"/>
    <p:sldId id="361" r:id="rId18"/>
    <p:sldId id="275" r:id="rId19"/>
    <p:sldId id="299" r:id="rId20"/>
    <p:sldId id="300" r:id="rId21"/>
    <p:sldId id="279" r:id="rId22"/>
    <p:sldId id="280" r:id="rId23"/>
    <p:sldId id="282" r:id="rId24"/>
    <p:sldId id="301" r:id="rId25"/>
    <p:sldId id="285" r:id="rId26"/>
    <p:sldId id="290" r:id="rId27"/>
    <p:sldId id="286" r:id="rId28"/>
    <p:sldId id="287" r:id="rId29"/>
    <p:sldId id="295" r:id="rId30"/>
    <p:sldId id="293" r:id="rId31"/>
    <p:sldId id="294" r:id="rId32"/>
    <p:sldId id="297" r:id="rId33"/>
    <p:sldId id="391" r:id="rId34"/>
    <p:sldId id="326" r:id="rId35"/>
    <p:sldId id="409" r:id="rId36"/>
    <p:sldId id="310" r:id="rId37"/>
    <p:sldId id="366" r:id="rId38"/>
    <p:sldId id="327" r:id="rId39"/>
    <p:sldId id="303" r:id="rId40"/>
    <p:sldId id="305" r:id="rId41"/>
    <p:sldId id="330" r:id="rId42"/>
    <p:sldId id="393" r:id="rId43"/>
    <p:sldId id="397" r:id="rId44"/>
    <p:sldId id="398" r:id="rId45"/>
    <p:sldId id="367" r:id="rId46"/>
    <p:sldId id="368" r:id="rId47"/>
    <p:sldId id="400" r:id="rId48"/>
    <p:sldId id="401" r:id="rId49"/>
    <p:sldId id="369" r:id="rId50"/>
    <p:sldId id="340" r:id="rId51"/>
    <p:sldId id="341" r:id="rId52"/>
    <p:sldId id="342" r:id="rId53"/>
    <p:sldId id="318" r:id="rId54"/>
    <p:sldId id="402" r:id="rId55"/>
    <p:sldId id="319" r:id="rId56"/>
    <p:sldId id="314" r:id="rId57"/>
    <p:sldId id="315" r:id="rId58"/>
    <p:sldId id="372" r:id="rId59"/>
    <p:sldId id="373" r:id="rId60"/>
    <p:sldId id="374" r:id="rId61"/>
    <p:sldId id="379" r:id="rId62"/>
    <p:sldId id="380" r:id="rId63"/>
    <p:sldId id="385" r:id="rId64"/>
    <p:sldId id="410" r:id="rId65"/>
    <p:sldId id="356" r:id="rId66"/>
    <p:sldId id="357" r:id="rId67"/>
    <p:sldId id="375" r:id="rId68"/>
    <p:sldId id="358" r:id="rId69"/>
    <p:sldId id="377" r:id="rId70"/>
    <p:sldId id="348" r:id="rId71"/>
    <p:sldId id="408" r:id="rId72"/>
    <p:sldId id="352" r:id="rId73"/>
    <p:sldId id="404" r:id="rId74"/>
    <p:sldId id="407" r:id="rId75"/>
    <p:sldId id="411" r:id="rId76"/>
    <p:sldId id="412" r:id="rId77"/>
    <p:sldId id="414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4" autoAdjust="0"/>
  </p:normalViewPr>
  <p:slideViewPr>
    <p:cSldViewPr>
      <p:cViewPr>
        <p:scale>
          <a:sx n="75" d="100"/>
          <a:sy n="75" d="100"/>
        </p:scale>
        <p:origin x="-1248" y="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818DB-DD6E-45CC-AE83-33630780E402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3C0C-3D8A-49FD-BF1B-6A051EC1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E962C-604B-48F2-BD2E-2F41DB8F895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955675"/>
            <a:ext cx="3843337" cy="2881313"/>
          </a:xfrm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5550" cy="4117975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33C0C-3D8A-49FD-BF1B-6A051EC1D9D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33C0C-3D8A-49FD-BF1B-6A051EC1D9D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A57570-F5B5-4190-8D30-5546457FD28F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21AAD0-4F57-4217-908C-76EF49032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786842" cy="1828800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Diagnosis of Osteoporosis</a:t>
            </a:r>
            <a:endParaRPr lang="en-US" sz="5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714884"/>
            <a:ext cx="8001056" cy="6858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Mahtab</a:t>
            </a:r>
            <a:r>
              <a:rPr lang="en-US" sz="3200" dirty="0" smtClean="0"/>
              <a:t> </a:t>
            </a:r>
            <a:r>
              <a:rPr lang="en-US" sz="3200" dirty="0" err="1" smtClean="0"/>
              <a:t>Niroomand</a:t>
            </a:r>
            <a:r>
              <a:rPr lang="en-US" sz="3200" dirty="0" smtClean="0"/>
              <a:t> M.D.</a:t>
            </a:r>
          </a:p>
          <a:p>
            <a:r>
              <a:rPr lang="en-US" sz="3200" dirty="0" smtClean="0"/>
              <a:t>Assistant Professor of Endocrinology</a:t>
            </a:r>
          </a:p>
          <a:p>
            <a:r>
              <a:rPr lang="en-US" sz="3200" dirty="0" smtClean="0"/>
              <a:t>SBUMS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9"/>
          <p:cNvGraphicFramePr>
            <a:graphicFrameLocks noGrp="1"/>
          </p:cNvGraphicFramePr>
          <p:nvPr/>
        </p:nvGraphicFramePr>
        <p:xfrm>
          <a:off x="1066800" y="990600"/>
          <a:ext cx="6477000" cy="5181600"/>
        </p:xfrm>
        <a:graphic>
          <a:graphicData uri="http://schemas.openxmlformats.org/drawingml/2006/table">
            <a:tbl>
              <a:tblPr/>
              <a:tblGrid>
                <a:gridCol w="2209800"/>
                <a:gridCol w="2438400"/>
                <a:gridCol w="1828800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Trabecular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Cortical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AP spine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spine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+ + +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Femoral neck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+ + +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Trochantric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Mid radial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Distal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Ultra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Osteoporosis has </a:t>
            </a:r>
            <a:r>
              <a:rPr lang="en-US" i="1" dirty="0" smtClean="0">
                <a:solidFill>
                  <a:srgbClr val="FF0000"/>
                </a:solidFill>
              </a:rPr>
              <a:t>no clinical manifestation </a:t>
            </a:r>
            <a:r>
              <a:rPr lang="en-US" dirty="0" smtClean="0"/>
              <a:t>until there is a fracture.</a:t>
            </a:r>
          </a:p>
          <a:p>
            <a:r>
              <a:rPr lang="en-US" b="1" i="1" dirty="0" smtClean="0"/>
              <a:t>Complication of fractures include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Pain, deformity, disability , loss of height</a:t>
            </a:r>
          </a:p>
          <a:p>
            <a:r>
              <a:rPr lang="en-US" b="1" i="1" dirty="0" smtClean="0"/>
              <a:t>Vertebral fracture: </a:t>
            </a:r>
            <a:r>
              <a:rPr lang="en-US" dirty="0" smtClean="0"/>
              <a:t>the most common clinical manifestation of osteoporosis:</a:t>
            </a:r>
          </a:p>
          <a:p>
            <a:pPr lvl="1"/>
            <a:r>
              <a:rPr lang="en-US" dirty="0" smtClean="0"/>
              <a:t>Asymptomatic (two-third): incidental finding on CXR or Abdominal X-ray</a:t>
            </a:r>
          </a:p>
          <a:p>
            <a:pPr lvl="1"/>
            <a:r>
              <a:rPr lang="en-US" dirty="0" smtClean="0"/>
              <a:t>Symptomatic( one-third): height loss</a:t>
            </a:r>
          </a:p>
          <a:p>
            <a:r>
              <a:rPr lang="en-US" b="1" i="1" dirty="0" smtClean="0"/>
              <a:t>Other fractures:</a:t>
            </a:r>
          </a:p>
          <a:p>
            <a:pPr lvl="1"/>
            <a:r>
              <a:rPr lang="en-US" dirty="0" smtClean="0"/>
              <a:t> hip fractures(15% of women and 5% of men by 80years old)</a:t>
            </a:r>
          </a:p>
          <a:p>
            <a:pPr lvl="1"/>
            <a:r>
              <a:rPr lang="en-US" dirty="0" err="1" smtClean="0"/>
              <a:t>Colles</a:t>
            </a:r>
            <a:r>
              <a:rPr lang="en-US" dirty="0" smtClean="0"/>
              <a:t> fracture (distal radius fractures)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1412877"/>
            <a:ext cx="8659812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7240" y="142854"/>
            <a:ext cx="7500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latin typeface="Tahoma" pitchFamily="34" charset="0"/>
                <a:cs typeface="Tahoma" pitchFamily="34" charset="0"/>
              </a:rPr>
              <a:t>Age-specific incidence rates for Hip , Vertebral </a:t>
            </a:r>
          </a:p>
          <a:p>
            <a:pPr algn="ctr" eaLnBrk="0" hangingPunct="0"/>
            <a:r>
              <a:rPr lang="en-US" sz="2800" dirty="0" smtClean="0">
                <a:latin typeface="Tahoma" pitchFamily="34" charset="0"/>
                <a:cs typeface="Tahoma" pitchFamily="34" charset="0"/>
              </a:rPr>
              <a:t>and distal Forearm fractures in men and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of </a:t>
            </a:r>
            <a:r>
              <a:rPr lang="en-US" dirty="0" err="1" smtClean="0"/>
              <a:t>microarchitecture</a:t>
            </a:r>
            <a:r>
              <a:rPr lang="en-US" dirty="0" smtClean="0"/>
              <a:t> </a:t>
            </a:r>
            <a:r>
              <a:rPr lang="en-US" sz="2600" dirty="0" smtClean="0"/>
              <a:t>(</a:t>
            </a:r>
            <a:r>
              <a:rPr lang="en-US" sz="2600" i="1" dirty="0" smtClean="0"/>
              <a:t>not </a:t>
            </a:r>
            <a:r>
              <a:rPr lang="en-US" sz="2600" i="1" dirty="0" err="1" smtClean="0"/>
              <a:t>routinly</a:t>
            </a:r>
            <a:r>
              <a:rPr lang="en-US" sz="2600" i="1" dirty="0" smtClean="0"/>
              <a:t> used in clinical practice) </a:t>
            </a:r>
            <a:r>
              <a:rPr lang="en-US" sz="2600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 Bone biopsy</a:t>
            </a:r>
            <a:endParaRPr lang="en-US" sz="2400" i="1" dirty="0" smtClean="0"/>
          </a:p>
          <a:p>
            <a:pPr lvl="1"/>
            <a:r>
              <a:rPr lang="en-US" sz="2400" dirty="0" err="1" smtClean="0"/>
              <a:t>MicroCT</a:t>
            </a:r>
            <a:endParaRPr lang="en-US" sz="2400" dirty="0" smtClean="0"/>
          </a:p>
          <a:p>
            <a:pPr lvl="1"/>
            <a:r>
              <a:rPr lang="en-US" sz="2400" dirty="0" smtClean="0"/>
              <a:t>Micro MRI</a:t>
            </a:r>
            <a:endParaRPr lang="en-US" dirty="0" smtClean="0"/>
          </a:p>
          <a:p>
            <a:r>
              <a:rPr lang="en-US" b="1" i="1" dirty="0" smtClean="0"/>
              <a:t>BMD assessment </a:t>
            </a:r>
            <a:r>
              <a:rPr lang="en-US" dirty="0" smtClean="0"/>
              <a:t>is the </a:t>
            </a:r>
            <a:r>
              <a:rPr lang="en-US" b="1" i="1" dirty="0" smtClean="0"/>
              <a:t>gold standard</a:t>
            </a:r>
            <a:r>
              <a:rPr lang="en-US" dirty="0" smtClean="0"/>
              <a:t> to diagnose osteoporosis</a:t>
            </a:r>
          </a:p>
          <a:p>
            <a:r>
              <a:rPr lang="en-US" b="1" i="1" dirty="0" smtClean="0"/>
              <a:t>Clinical diagnose </a:t>
            </a:r>
            <a:r>
              <a:rPr lang="en-US" dirty="0" smtClean="0"/>
              <a:t>of osteoporosis may be made in the presence of a fragility fracture, without BMD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Mass Densitometry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BMD testing is a widely available clinical tool to:</a:t>
            </a:r>
          </a:p>
          <a:p>
            <a:pPr lvl="1"/>
            <a:r>
              <a:rPr lang="en-US" dirty="0" smtClean="0"/>
              <a:t>Diagnose osteoporosis</a:t>
            </a:r>
          </a:p>
          <a:p>
            <a:pPr lvl="1"/>
            <a:r>
              <a:rPr lang="en-US" dirty="0" smtClean="0"/>
              <a:t>Predict  fracture risk</a:t>
            </a:r>
          </a:p>
          <a:p>
            <a:pPr lvl="1"/>
            <a:r>
              <a:rPr lang="en-US" dirty="0" smtClean="0"/>
              <a:t>Monitor response to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Plain film, Subjective, </a:t>
            </a:r>
            <a:r>
              <a:rPr lang="en-US" dirty="0" err="1" smtClean="0"/>
              <a:t>Radiogrammetry</a:t>
            </a:r>
            <a:r>
              <a:rPr lang="en-US" dirty="0" smtClean="0"/>
              <a:t>, </a:t>
            </a:r>
            <a:r>
              <a:rPr lang="en-US" dirty="0" err="1" smtClean="0"/>
              <a:t>Osteogram</a:t>
            </a:r>
            <a:endParaRPr lang="en-US" dirty="0" smtClean="0"/>
          </a:p>
          <a:p>
            <a:r>
              <a:rPr lang="en-US" dirty="0" smtClean="0"/>
              <a:t>SPA</a:t>
            </a:r>
          </a:p>
          <a:p>
            <a:r>
              <a:rPr lang="en-US" dirty="0" smtClean="0"/>
              <a:t>DPA</a:t>
            </a:r>
          </a:p>
          <a:p>
            <a:r>
              <a:rPr lang="en-US" b="1" dirty="0" smtClean="0"/>
              <a:t>DXA</a:t>
            </a:r>
          </a:p>
          <a:p>
            <a:r>
              <a:rPr lang="en-US" dirty="0" smtClean="0"/>
              <a:t>QCT</a:t>
            </a:r>
          </a:p>
          <a:p>
            <a:r>
              <a:rPr lang="en-US" dirty="0" smtClean="0"/>
              <a:t>US</a:t>
            </a:r>
          </a:p>
          <a:p>
            <a:r>
              <a:rPr lang="en-US" dirty="0" smtClean="0"/>
              <a:t>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 Measurement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CH" dirty="0" smtClean="0"/>
              <a:t>Dual Energy X-ray absorptiometry (DXA)</a:t>
            </a:r>
            <a:br>
              <a:rPr lang="de-CH" dirty="0" smtClean="0"/>
            </a:br>
            <a:endParaRPr lang="de-CH" dirty="0" smtClean="0"/>
          </a:p>
          <a:p>
            <a:pPr>
              <a:spcBef>
                <a:spcPct val="0"/>
              </a:spcBef>
            </a:pPr>
            <a:r>
              <a:rPr lang="de-CH" dirty="0" smtClean="0"/>
              <a:t>Quantitative computed tomography (QCT)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Quantitative ultrasound</a:t>
            </a:r>
            <a:br>
              <a:rPr lang="en-US" dirty="0" smtClean="0"/>
            </a:br>
            <a:r>
              <a:rPr lang="en-US" dirty="0" smtClean="0"/>
              <a:t>                      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Digital X-ray</a:t>
            </a:r>
            <a:br>
              <a:rPr lang="en-US" dirty="0" smtClean="0"/>
            </a:br>
            <a:r>
              <a:rPr lang="en-US" dirty="0" err="1" smtClean="0"/>
              <a:t>Radiogrammetry</a:t>
            </a:r>
            <a:r>
              <a:rPr lang="en-US" dirty="0" smtClean="0"/>
              <a:t> (DXR)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Single X-ray </a:t>
            </a:r>
            <a:r>
              <a:rPr lang="en-US" dirty="0" err="1" smtClean="0"/>
              <a:t>Absorptiometry</a:t>
            </a:r>
            <a:r>
              <a:rPr lang="en-US" dirty="0" smtClean="0"/>
              <a:t> (SXA)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Peripheral DXA (</a:t>
            </a:r>
            <a:r>
              <a:rPr lang="en-US" dirty="0" err="1" smtClean="0"/>
              <a:t>pDXA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Peripheral QCT (</a:t>
            </a:r>
            <a:r>
              <a:rPr lang="en-US" dirty="0" err="1" smtClean="0"/>
              <a:t>pQCT</a:t>
            </a:r>
            <a:r>
              <a:rPr lang="en-US" dirty="0" smtClean="0"/>
              <a:t>)</a:t>
            </a:r>
            <a:endParaRPr lang="de-DE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804B7"/>
                </a:solidFill>
                <a:latin typeface="Arial" pitchFamily="34" charset="0"/>
              </a:rPr>
              <a:t>Central Skeleton       </a:t>
            </a:r>
            <a:endParaRPr lang="de-DE" dirty="0">
              <a:solidFill>
                <a:srgbClr val="0804B7"/>
              </a:solidFill>
              <a:latin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804B7"/>
                </a:solidFill>
                <a:latin typeface="Arial" pitchFamily="34" charset="0"/>
              </a:rPr>
              <a:t>Peripheral Skeleton</a:t>
            </a:r>
            <a:endParaRPr lang="de-DE" dirty="0">
              <a:solidFill>
                <a:srgbClr val="0804B7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WHO criteria for the </a:t>
            </a:r>
            <a:r>
              <a:rPr lang="en-US" b="1" i="1" dirty="0" smtClean="0"/>
              <a:t>diagnosis </a:t>
            </a:r>
            <a:r>
              <a:rPr lang="en-US" dirty="0" smtClean="0"/>
              <a:t>of osteoporosis are based upon </a:t>
            </a:r>
            <a:r>
              <a:rPr lang="en-US" b="1" i="1" dirty="0" smtClean="0">
                <a:solidFill>
                  <a:srgbClr val="FF0000"/>
                </a:solidFill>
              </a:rPr>
              <a:t>BMD measured by DXA</a:t>
            </a:r>
            <a:r>
              <a:rPr lang="en-US" dirty="0" smtClean="0"/>
              <a:t>, and therefore do not apply to these other technologies.</a:t>
            </a:r>
          </a:p>
          <a:p>
            <a:r>
              <a:rPr lang="en-US" dirty="0" smtClean="0"/>
              <a:t> However, these technologies can be used to </a:t>
            </a:r>
            <a:r>
              <a:rPr lang="en-US" b="1" i="1" dirty="0" smtClean="0"/>
              <a:t>predict</a:t>
            </a:r>
            <a:r>
              <a:rPr lang="en-US" dirty="0" smtClean="0"/>
              <a:t> fracture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14398" y="1571612"/>
          <a:ext cx="851532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83"/>
                <a:gridCol w="1286157"/>
                <a:gridCol w="1419220"/>
                <a:gridCol w="1419220"/>
                <a:gridCol w="1419220"/>
                <a:gridCol w="141922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Precision, 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Accuracy, 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Examination time,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Absorbed radiation dose,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mrem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 – photon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absorptiometry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Proximal and distal radius,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calcaneous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– energy photon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absorptiometry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Spine, hip, total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Spine, hip, total,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Quantitative CT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100-1000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57290" y="496653"/>
            <a:ext cx="6286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3600" b="1" dirty="0" smtClean="0">
                <a:cs typeface="Times New Roman" pitchFamily="18" charset="0"/>
              </a:rPr>
              <a:t>Techniques for BMD</a:t>
            </a:r>
            <a:endParaRPr kumimoji="1" lang="en-US" sz="3600" b="1" dirty="0"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1438" y="4929198"/>
            <a:ext cx="357158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DXA: Why Dual Energy X-rays?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dirty="0" smtClean="0"/>
              <a:t>Differential absorption by bone and soft tissue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sz="2000" dirty="0" smtClean="0"/>
              <a:t>Low energy (30-50 </a:t>
            </a:r>
            <a:r>
              <a:rPr lang="en-US" sz="2000" dirty="0" err="1" smtClean="0"/>
              <a:t>keV</a:t>
            </a:r>
            <a:r>
              <a:rPr lang="en-US" sz="2000" dirty="0" smtClean="0"/>
              <a:t>):  Bone mineral attenuation &gt;&gt; Soft tissue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sz="2000" dirty="0" smtClean="0"/>
              <a:t> High energy (&gt;70 </a:t>
            </a:r>
            <a:r>
              <a:rPr lang="en-US" sz="2000" dirty="0" err="1" smtClean="0"/>
              <a:t>keV</a:t>
            </a:r>
            <a:r>
              <a:rPr lang="en-US" sz="2000" dirty="0" smtClean="0"/>
              <a:t>):    Bone mineral attenuation  ≈  Soft tissue</a:t>
            </a:r>
          </a:p>
          <a:p>
            <a:pPr lvl="1">
              <a:lnSpc>
                <a:spcPct val="125000"/>
              </a:lnSpc>
              <a:buFontTx/>
              <a:buNone/>
            </a:pPr>
            <a:r>
              <a:rPr lang="en-US" dirty="0" smtClean="0"/>
              <a:t>allows to suppress impact of overlying soft tissue</a:t>
            </a:r>
            <a:endParaRPr lang="en-US" sz="2000" dirty="0" smtClean="0"/>
          </a:p>
          <a:p>
            <a:pPr>
              <a:lnSpc>
                <a:spcPct val="125000"/>
              </a:lnSpc>
            </a:pPr>
            <a:r>
              <a:rPr lang="en-US" dirty="0" smtClean="0"/>
              <a:t>Partially corrects for presence of varying amount of fat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Epidemiology of osteoporosis</a:t>
            </a:r>
          </a:p>
          <a:p>
            <a:r>
              <a:rPr lang="en-US" dirty="0" smtClean="0"/>
              <a:t>Definition of osteoporosis</a:t>
            </a:r>
          </a:p>
          <a:p>
            <a:r>
              <a:rPr lang="en-US" dirty="0" smtClean="0"/>
              <a:t>Clinical manifestations of osteoporosis</a:t>
            </a:r>
          </a:p>
          <a:p>
            <a:r>
              <a:rPr lang="en-US" dirty="0" smtClean="0"/>
              <a:t>Diagnosis of osteoporosis</a:t>
            </a:r>
          </a:p>
          <a:p>
            <a:r>
              <a:rPr lang="en-US" dirty="0" smtClean="0"/>
              <a:t>Bone densitometry</a:t>
            </a:r>
          </a:p>
          <a:p>
            <a:r>
              <a:rPr lang="en-US" dirty="0" smtClean="0"/>
              <a:t>Fracture risk assessment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09600"/>
            <a:ext cx="9144000" cy="542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DXA Technology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14546" y="4932363"/>
            <a:ext cx="993775" cy="755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651000" y="4611688"/>
            <a:ext cx="954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736850" y="4603750"/>
            <a:ext cx="954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271585" y="4217988"/>
            <a:ext cx="2943225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2087563" y="3502025"/>
            <a:ext cx="1152525" cy="6953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571738" y="2105025"/>
            <a:ext cx="357188" cy="279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44509" y="5170488"/>
            <a:ext cx="1570037" cy="24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42910" y="2309813"/>
            <a:ext cx="238125" cy="2862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44511" y="2170113"/>
            <a:ext cx="1927225" cy="13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071538" y="5667375"/>
            <a:ext cx="72596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X-ray Source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produces 2 photon energies with different attenuation profiles)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2820988" y="4575175"/>
            <a:ext cx="79375" cy="33813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2355850" y="4606925"/>
            <a:ext cx="0" cy="2984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 flipV="1">
            <a:off x="2644775" y="2379663"/>
            <a:ext cx="20638" cy="252571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3101975" y="4611688"/>
            <a:ext cx="239713" cy="2984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 flipV="1">
            <a:off x="1966913" y="4614863"/>
            <a:ext cx="258762" cy="2984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54063" y="4538663"/>
            <a:ext cx="1352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Photons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3684588" y="4497181"/>
            <a:ext cx="4843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Collimator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pinhole for pencil beam, slit for fan beam)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3230563" y="3624263"/>
            <a:ext cx="1271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Patient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2879725" y="1995488"/>
            <a:ext cx="626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Detector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(detects 2 tissue types - bone and soft tissue)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214810" y="2828925"/>
            <a:ext cx="4929190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Very low radiation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patient (similar magnitude to daily background radiation)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Very little scatter radiation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technologist (no shielding of the technologist or the room is necessary)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0605" y="350043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C-arm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Biomechanical studies:</a:t>
            </a:r>
          </a:p>
          <a:p>
            <a:pPr lvl="1"/>
            <a:r>
              <a:rPr lang="en-US" dirty="0" smtClean="0"/>
              <a:t> Strong correlation between mechanical strength and BMD measured by DXA</a:t>
            </a:r>
          </a:p>
          <a:p>
            <a:r>
              <a:rPr lang="en-US" dirty="0" smtClean="0"/>
              <a:t>Prospective cohort studies:</a:t>
            </a:r>
          </a:p>
          <a:p>
            <a:pPr lvl="1"/>
            <a:r>
              <a:rPr lang="en-US" dirty="0" smtClean="0"/>
              <a:t>Strong relationship between fracture risk and BMD measured by DXA</a:t>
            </a:r>
          </a:p>
          <a:p>
            <a:r>
              <a:rPr lang="en-US" dirty="0" smtClean="0"/>
              <a:t>RCTs:</a:t>
            </a:r>
          </a:p>
          <a:p>
            <a:pPr lvl="1"/>
            <a:r>
              <a:rPr lang="en-US" dirty="0" smtClean="0"/>
              <a:t>Relationship between decreased fracture risk with drug therapy and increases in BMD measured by DXA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DXA Really Measures: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/>
              <a:t>What DXA Really Measures: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DXA measure:</a:t>
            </a:r>
          </a:p>
          <a:p>
            <a:pPr lvl="1"/>
            <a:r>
              <a:rPr lang="en-US" dirty="0" smtClean="0"/>
              <a:t> Bone mineral content (BMC, in grams)</a:t>
            </a:r>
          </a:p>
          <a:p>
            <a:pPr lvl="1"/>
            <a:r>
              <a:rPr lang="en-US" dirty="0" smtClean="0"/>
              <a:t>Bone area (BA, in square centimeters)</a:t>
            </a:r>
          </a:p>
          <a:p>
            <a:r>
              <a:rPr lang="en-US" dirty="0" smtClean="0"/>
              <a:t>Then calculates “areal” BMD in g/cm2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100" y="4429132"/>
            <a:ext cx="735811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BMD</a:t>
            </a:r>
            <a:r>
              <a:rPr lang="en-US" sz="3600" b="1" dirty="0" smtClean="0"/>
              <a:t> </a:t>
            </a:r>
            <a:r>
              <a:rPr lang="en-US" sz="2400" b="1" dirty="0" smtClean="0"/>
              <a:t>(g/cm2) </a:t>
            </a:r>
            <a:r>
              <a:rPr lang="en-US" sz="4000" b="1" dirty="0" smtClean="0"/>
              <a:t>=</a:t>
            </a:r>
            <a:r>
              <a:rPr lang="en-US" sz="2800" b="1" dirty="0" smtClean="0"/>
              <a:t> </a:t>
            </a:r>
            <a:r>
              <a:rPr lang="en-US" sz="4000" b="1" dirty="0" smtClean="0"/>
              <a:t>BMC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gr</a:t>
            </a:r>
            <a:r>
              <a:rPr lang="en-US" sz="2400" b="1" dirty="0" smtClean="0"/>
              <a:t>) </a:t>
            </a:r>
            <a:r>
              <a:rPr lang="en-US" sz="4000" b="1" dirty="0" smtClean="0"/>
              <a:t>/BA </a:t>
            </a:r>
            <a:r>
              <a:rPr lang="en-US" sz="2400" b="1" dirty="0" smtClean="0"/>
              <a:t>(cm2)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Standard Scores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(1) Z – Score : Checked with Age &amp; Sex Matched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(2) T - Score : Checked with Young Adult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286116" y="2986094"/>
          <a:ext cx="2514600" cy="1371600"/>
        </p:xfrm>
        <a:graphic>
          <a:graphicData uri="http://schemas.openxmlformats.org/presentationml/2006/ole">
            <p:oleObj spid="_x0000_s1026" name="Equation" r:id="rId3" imgW="469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value used for </a:t>
            </a:r>
            <a:r>
              <a:rPr lang="en-US" b="1" i="1" dirty="0" smtClean="0">
                <a:solidFill>
                  <a:srgbClr val="FF0000"/>
                </a:solidFill>
              </a:rPr>
              <a:t>diagnosis </a:t>
            </a:r>
            <a:r>
              <a:rPr lang="en-US" dirty="0" smtClean="0"/>
              <a:t>of osteoporosis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844" y="4214818"/>
            <a:ext cx="885828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/>
              <a:t>T-Score=</a:t>
            </a:r>
            <a:endParaRPr lang="en-US" sz="2800" b="1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71636" y="4927610"/>
            <a:ext cx="7286644" cy="158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8794" y="435769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Patient’s BMD – Young-Adult Mean BMD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1670" y="5000636"/>
            <a:ext cx="6215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2800" b="1" dirty="0" smtClean="0">
                <a:solidFill>
                  <a:schemeClr val="bg1"/>
                </a:solidFill>
              </a:rPr>
              <a:t>1 SD of Young-Adult Mean BMD</a:t>
            </a:r>
            <a:endParaRPr lang="en-US" b="1" baseline="30000" dirty="0" smtClean="0">
              <a:solidFill>
                <a:schemeClr val="bg1"/>
              </a:solidFill>
            </a:endParaRPr>
          </a:p>
          <a:p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Z-score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1857364"/>
            <a:ext cx="871543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/>
              <a:t>  Z-sore=</a:t>
            </a:r>
            <a:endParaRPr lang="en-US" sz="2800" b="1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14480" y="2641594"/>
            <a:ext cx="71438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1604" y="2000240"/>
            <a:ext cx="728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Patient’s BMD – Age-Matched Mean BMD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278605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1 SD of Age-Matched Mean BMD in g/cm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endParaRPr lang="en-US" sz="3200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3960690"/>
            <a:ext cx="821537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i="1" dirty="0" smtClean="0"/>
              <a:t>Low Z-score (less Low Z-score (less than -2.0) may suggest increased likelihood of secondary osteoporosis,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i="1" dirty="0" smtClean="0"/>
              <a:t> however . . 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i="1" dirty="0" smtClean="0"/>
              <a:t>This is not validated in clinical trials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i="1" dirty="0" smtClean="0"/>
              <a:t>High index of suspicion for secondary causes of osteoporosis is suggested in all patients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~AUT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219200" y="990600"/>
            <a:ext cx="1447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295400" y="762000"/>
            <a:ext cx="1447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81000" y="6858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 flipH="1">
            <a:off x="3886200" y="2895600"/>
            <a:ext cx="449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2743" name="Line 7"/>
          <p:cNvSpPr>
            <a:spLocks noChangeShapeType="1"/>
          </p:cNvSpPr>
          <p:nvPr/>
        </p:nvSpPr>
        <p:spPr bwMode="auto">
          <a:xfrm flipV="1">
            <a:off x="6019800" y="2514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2744" name="Line 8"/>
          <p:cNvSpPr>
            <a:spLocks noChangeShapeType="1"/>
          </p:cNvSpPr>
          <p:nvPr/>
        </p:nvSpPr>
        <p:spPr bwMode="auto">
          <a:xfrm>
            <a:off x="6019800" y="2667000"/>
            <a:ext cx="990600" cy="1447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2745" name="Oval 9"/>
          <p:cNvSpPr>
            <a:spLocks noChangeArrowheads="1"/>
          </p:cNvSpPr>
          <p:nvPr/>
        </p:nvSpPr>
        <p:spPr bwMode="auto">
          <a:xfrm>
            <a:off x="6934200" y="4114800"/>
            <a:ext cx="457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 flipV="1">
            <a:off x="7086600" y="2743200"/>
            <a:ext cx="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7086600" y="2819400"/>
            <a:ext cx="1143000" cy="1219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2748" name="Oval 12"/>
          <p:cNvSpPr>
            <a:spLocks noChangeArrowheads="1"/>
          </p:cNvSpPr>
          <p:nvPr/>
        </p:nvSpPr>
        <p:spPr bwMode="auto">
          <a:xfrm>
            <a:off x="8001000" y="4038600"/>
            <a:ext cx="625475" cy="62547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371600" y="381000"/>
            <a:ext cx="6705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animBg="1"/>
      <p:bldP spid="372743" grpId="0" animBg="1"/>
      <p:bldP spid="372744" grpId="0" animBg="1"/>
      <p:bldP spid="372745" grpId="0" animBg="1"/>
      <p:bldP spid="372746" grpId="0" animBg="1"/>
      <p:bldP spid="372747" grpId="0" animBg="1"/>
      <p:bldP spid="372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Osteoporosis is a </a:t>
            </a:r>
            <a:r>
              <a:rPr lang="en-US" b="1" i="1" dirty="0" smtClean="0"/>
              <a:t>systemic skeletal disorder </a:t>
            </a:r>
            <a:r>
              <a:rPr lang="en-US" dirty="0" smtClean="0"/>
              <a:t>that is characterized by the loss of bone tissue, disruption of bone architecture, and bone fragility, leading to an increased risk of fractures</a:t>
            </a:r>
          </a:p>
          <a:p>
            <a:r>
              <a:rPr lang="en-US" dirty="0" smtClean="0"/>
              <a:t> Bone loss and low bone mass are asymptomatic until fractures occur</a:t>
            </a:r>
          </a:p>
          <a:p>
            <a:r>
              <a:rPr lang="en-US" dirty="0" smtClean="0"/>
              <a:t>The burden of suffering associated with osteoporosis is related to </a:t>
            </a:r>
            <a:r>
              <a:rPr lang="en-US" b="1" i="1" dirty="0" smtClean="0"/>
              <a:t>the increased incidence of fractures</a:t>
            </a:r>
            <a:r>
              <a:rPr lang="en-US" dirty="0" smtClean="0"/>
              <a:t> in individuals with low bone mass and </a:t>
            </a:r>
            <a:r>
              <a:rPr lang="en-US" dirty="0" err="1" smtClean="0"/>
              <a:t>microarchitectural</a:t>
            </a:r>
            <a:r>
              <a:rPr lang="en-US" dirty="0" smtClean="0"/>
              <a:t> deterioration.</a:t>
            </a:r>
          </a:p>
          <a:p>
            <a:r>
              <a:rPr lang="en-US" dirty="0" smtClean="0"/>
              <a:t> Osteoporosis is </a:t>
            </a:r>
            <a:r>
              <a:rPr lang="en-US" b="1" i="1" dirty="0" smtClean="0"/>
              <a:t>the most common metabolic bone disease </a:t>
            </a:r>
            <a:r>
              <a:rPr lang="en-US" dirty="0" smtClean="0"/>
              <a:t>and the most common cause of fractures in older adults in the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 Criteria for Diagnosis of Bone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646229"/>
            <a:ext cx="4040188" cy="63976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Diagnostic criteria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6229"/>
            <a:ext cx="4041775" cy="63976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Classification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42910" y="2357430"/>
            <a:ext cx="7786742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2357430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is above or equal to -1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is between -1 and -2.5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-2.5 or lower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-2.5 or lower + fragility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797427" y="2357430"/>
            <a:ext cx="4070377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Osteopenia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Osteoporosis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Severe or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stablisshed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osteoporosis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285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are bone mass measurements performed?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Diagnosis of </a:t>
            </a:r>
            <a:r>
              <a:rPr lang="en-US" b="1" dirty="0" err="1" smtClean="0"/>
              <a:t>osteopenia</a:t>
            </a:r>
            <a:r>
              <a:rPr lang="en-US" b="1" dirty="0" smtClean="0"/>
              <a:t> or osteoporosis</a:t>
            </a:r>
          </a:p>
          <a:p>
            <a:endParaRPr lang="en-US" b="1" dirty="0" smtClean="0"/>
          </a:p>
          <a:p>
            <a:r>
              <a:rPr lang="en-US" b="1" dirty="0" smtClean="0"/>
              <a:t>Fracture risk prediction</a:t>
            </a:r>
          </a:p>
          <a:p>
            <a:endParaRPr lang="en-US" b="1" dirty="0" smtClean="0"/>
          </a:p>
          <a:p>
            <a:r>
              <a:rPr lang="en-US" b="1" dirty="0" smtClean="0"/>
              <a:t>Identification of individuals for treatment</a:t>
            </a:r>
          </a:p>
          <a:p>
            <a:endParaRPr lang="en-US" b="1" dirty="0" smtClean="0"/>
          </a:p>
          <a:p>
            <a:r>
              <a:rPr lang="en-US" b="1" dirty="0" smtClean="0"/>
              <a:t>Serial assessment of bone </a:t>
            </a:r>
            <a:r>
              <a:rPr lang="en-US" b="1" dirty="0" smtClean="0">
                <a:solidFill>
                  <a:schemeClr val="bg1"/>
                </a:solidFill>
              </a:rPr>
              <a:t>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Who Should be selected For BMD Measurement ?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357422" y="2285992"/>
            <a:ext cx="421484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Targeted Case Finding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116" y="4643446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Mass Screening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3967467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bone densitometry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strategies for incorporating BMD measurements into osteoporosis screening program:</a:t>
            </a:r>
          </a:p>
          <a:p>
            <a:pPr lvl="1"/>
            <a:r>
              <a:rPr lang="en-US" dirty="0" smtClean="0"/>
              <a:t>Screening all individuals over a certain age (when fracture risk increases)</a:t>
            </a:r>
          </a:p>
          <a:p>
            <a:pPr lvl="1"/>
            <a:r>
              <a:rPr lang="en-US" dirty="0" smtClean="0"/>
              <a:t> Screening only those women and men over a certain age with clinical risk factors for fracture</a:t>
            </a:r>
          </a:p>
          <a:p>
            <a:pPr lvl="1"/>
            <a:r>
              <a:rPr lang="en-US" dirty="0" smtClean="0"/>
              <a:t> Screening those with clinical risk factors who are close to an intervention threshold and in whom the selective addition of BMD testing may result in intervention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with T-score below -2.5</a:t>
            </a:r>
            <a:r>
              <a:rPr lang="en-US" sz="2800" dirty="0" smtClean="0"/>
              <a:t>(osteoporosis) </a:t>
            </a:r>
            <a:r>
              <a:rPr lang="en-US" dirty="0" smtClean="0"/>
              <a:t>have the </a:t>
            </a:r>
            <a:r>
              <a:rPr lang="en-US" b="1" i="1" dirty="0" smtClean="0"/>
              <a:t>highest risk</a:t>
            </a:r>
            <a:r>
              <a:rPr lang="en-US" dirty="0" smtClean="0"/>
              <a:t> of fracture</a:t>
            </a:r>
          </a:p>
          <a:p>
            <a:r>
              <a:rPr lang="en-US" dirty="0" smtClean="0"/>
              <a:t>There are greater number of individuals with </a:t>
            </a:r>
            <a:r>
              <a:rPr lang="en-US" dirty="0" err="1" smtClean="0"/>
              <a:t>osteopenia</a:t>
            </a:r>
            <a:r>
              <a:rPr lang="en-US" dirty="0" smtClean="0"/>
              <a:t>  than osteoporosis</a:t>
            </a:r>
          </a:p>
          <a:p>
            <a:r>
              <a:rPr lang="en-US" b="1" i="1" dirty="0" smtClean="0"/>
              <a:t>Absolute number of fractures </a:t>
            </a:r>
            <a:r>
              <a:rPr lang="en-US" dirty="0" smtClean="0"/>
              <a:t>in subject with </a:t>
            </a:r>
            <a:r>
              <a:rPr lang="en-US" dirty="0" err="1" smtClean="0"/>
              <a:t>osteopenia</a:t>
            </a:r>
            <a:r>
              <a:rPr lang="en-US" dirty="0" smtClean="0"/>
              <a:t> (according BMD) is greater than subjects with osteoporosis.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Thus, treatment strategies relying solely on BMD testing will </a:t>
            </a:r>
            <a:r>
              <a:rPr lang="en-US" b="1" i="1" dirty="0" smtClean="0"/>
              <a:t>miss many patients at risk for fracture</a:t>
            </a:r>
          </a:p>
          <a:p>
            <a:r>
              <a:rPr lang="en-US" dirty="0" smtClean="0"/>
              <a:t>Therefore, assessment of </a:t>
            </a:r>
            <a:r>
              <a:rPr lang="en-US" b="1" i="1" dirty="0" smtClean="0"/>
              <a:t>risk factors </a:t>
            </a:r>
            <a:r>
              <a:rPr lang="en-US" dirty="0" smtClean="0"/>
              <a:t>that are </a:t>
            </a:r>
            <a:r>
              <a:rPr lang="en-US" b="1" i="1" dirty="0" smtClean="0"/>
              <a:t>independent of BMD </a:t>
            </a:r>
            <a:r>
              <a:rPr lang="en-US" dirty="0" smtClean="0"/>
              <a:t>is important for fracture prediction</a:t>
            </a:r>
          </a:p>
          <a:p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b="1" i="1" dirty="0" smtClean="0"/>
              <a:t>Screening for osteoporosis involves:</a:t>
            </a:r>
          </a:p>
          <a:p>
            <a:pPr lvl="1"/>
            <a:r>
              <a:rPr lang="en-US" dirty="0" smtClean="0"/>
              <a:t> </a:t>
            </a:r>
            <a:r>
              <a:rPr lang="en-US" sz="3200" dirty="0" smtClean="0"/>
              <a:t>Fracture risk assessment </a:t>
            </a:r>
          </a:p>
          <a:p>
            <a:pPr lvl="1"/>
            <a:r>
              <a:rPr lang="en-US" sz="3200" dirty="0" smtClean="0"/>
              <a:t> Measurement of BMD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Non-BMD factors (clinical risk factors):</a:t>
            </a:r>
          </a:p>
          <a:p>
            <a:pPr lvl="1"/>
            <a:r>
              <a:rPr lang="en-US" dirty="0" smtClean="0"/>
              <a:t>Increased the sensitivity of fracture risk assessment </a:t>
            </a:r>
          </a:p>
          <a:p>
            <a:pPr lvl="1"/>
            <a:r>
              <a:rPr lang="en-US" dirty="0" smtClean="0"/>
              <a:t>Improves treatment intervention strategies</a:t>
            </a:r>
          </a:p>
          <a:p>
            <a:pPr lvl="1"/>
            <a:r>
              <a:rPr lang="en-US" dirty="0" smtClean="0"/>
              <a:t>Including:</a:t>
            </a:r>
          </a:p>
          <a:p>
            <a:pPr lvl="2"/>
            <a:r>
              <a:rPr lang="en-US" dirty="0" smtClean="0"/>
              <a:t>Major risk factors</a:t>
            </a:r>
          </a:p>
          <a:p>
            <a:pPr lvl="2"/>
            <a:r>
              <a:rPr lang="en-US" dirty="0" smtClean="0"/>
              <a:t>Minor risk factors</a:t>
            </a:r>
          </a:p>
          <a:p>
            <a:r>
              <a:rPr lang="en-US" b="1" i="1" dirty="0" smtClean="0"/>
              <a:t>BMD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 of the hip and spine are associated with:</a:t>
            </a:r>
          </a:p>
          <a:p>
            <a:pPr lvl="1"/>
            <a:r>
              <a:rPr lang="en-US" dirty="0" smtClean="0"/>
              <a:t>Increased mortality rate (10-20%)</a:t>
            </a:r>
          </a:p>
          <a:p>
            <a:pPr lvl="1"/>
            <a:r>
              <a:rPr lang="en-US" dirty="0" smtClean="0"/>
              <a:t>Limitation of ambulation</a:t>
            </a:r>
          </a:p>
          <a:p>
            <a:pPr lvl="1"/>
            <a:r>
              <a:rPr lang="en-US" dirty="0" smtClean="0"/>
              <a:t>Depression </a:t>
            </a:r>
          </a:p>
          <a:p>
            <a:pPr lvl="1"/>
            <a:r>
              <a:rPr lang="en-US" dirty="0" smtClean="0"/>
              <a:t>Loss of independency</a:t>
            </a:r>
          </a:p>
          <a:p>
            <a:pPr lvl="1"/>
            <a:r>
              <a:rPr lang="en-US" dirty="0" smtClean="0"/>
              <a:t>Chronic  pain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tima" pitchFamily="34" charset="0"/>
                <a:cs typeface="JansonText-Roman" charset="-78"/>
              </a:rPr>
              <a:t>Major risk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00FF00"/>
                </a:solidFill>
                <a:latin typeface="Optima" pitchFamily="34" charset="0"/>
                <a:cs typeface="JansonText-Roman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Age &gt; 65 years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• Vertebral compression fracture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Fragility fracture after age 40yrs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 Family history of  fracture </a:t>
            </a:r>
            <a:r>
              <a:rPr lang="en-US" sz="2200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(especially maternal hip fracture &gt; 50yrs)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Systemic </a:t>
            </a:r>
            <a:r>
              <a:rPr lang="en-US" b="1" dirty="0" err="1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glucocorticoid</a:t>
            </a:r>
            <a:r>
              <a:rPr lang="en-US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 therapy </a:t>
            </a:r>
            <a:r>
              <a:rPr lang="en-US" sz="2200" b="1" dirty="0" smtClean="0">
                <a:solidFill>
                  <a:srgbClr val="C00000"/>
                </a:solidFill>
                <a:latin typeface="Optima" pitchFamily="34" charset="0"/>
                <a:cs typeface="JansonText-Roman" charset="-78"/>
              </a:rPr>
              <a:t>(&gt;3months duration)</a:t>
            </a:r>
            <a:endParaRPr lang="en-US" sz="2600" b="1" dirty="0" smtClean="0">
              <a:solidFill>
                <a:srgbClr val="C00000"/>
              </a:solidFill>
              <a:latin typeface="Optima" pitchFamily="34" charset="0"/>
              <a:cs typeface="JansonText-Roman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latin typeface="Optima" pitchFamily="34" charset="0"/>
                <a:cs typeface="JansonText-Roman" charset="-78"/>
              </a:rPr>
              <a:t>Malabsorption</a:t>
            </a:r>
            <a:r>
              <a:rPr lang="en-US" b="1" dirty="0" smtClean="0">
                <a:latin typeface="Optima" pitchFamily="34" charset="0"/>
                <a:cs typeface="JansonText-Roman" charset="-78"/>
              </a:rPr>
              <a:t> syndrome </a:t>
            </a:r>
          </a:p>
          <a:p>
            <a:pPr>
              <a:buNone/>
            </a:pPr>
            <a:r>
              <a:rPr lang="en-US" b="1" dirty="0" smtClean="0">
                <a:latin typeface="Optima" pitchFamily="34" charset="0"/>
                <a:cs typeface="JansonText-Roman" charset="-78"/>
              </a:rPr>
              <a:t>• Primary hyperparathyroidism </a:t>
            </a:r>
          </a:p>
          <a:p>
            <a:pPr>
              <a:buNone/>
            </a:pPr>
            <a:r>
              <a:rPr lang="en-US" b="1" dirty="0" smtClean="0">
                <a:latin typeface="Optima" pitchFamily="34" charset="0"/>
                <a:cs typeface="JansonText-Roman" charset="-78"/>
              </a:rPr>
              <a:t>• Propensity to fall </a:t>
            </a:r>
          </a:p>
          <a:p>
            <a:pPr>
              <a:buNone/>
            </a:pPr>
            <a:r>
              <a:rPr lang="en-US" b="1" dirty="0" smtClean="0">
                <a:latin typeface="Optima" pitchFamily="34" charset="0"/>
                <a:cs typeface="JansonText-Roman" charset="-78"/>
              </a:rPr>
              <a:t>• </a:t>
            </a:r>
            <a:r>
              <a:rPr lang="en-US" b="1" dirty="0" err="1" smtClean="0">
                <a:latin typeface="Optima" pitchFamily="34" charset="0"/>
                <a:cs typeface="JansonText-Roman" charset="-78"/>
              </a:rPr>
              <a:t>Osteopenia</a:t>
            </a:r>
            <a:r>
              <a:rPr lang="en-US" b="1" dirty="0" smtClean="0">
                <a:latin typeface="Optima" pitchFamily="34" charset="0"/>
                <a:cs typeface="JansonText-Roman" charset="-78"/>
              </a:rPr>
              <a:t> apparent on x-ray  </a:t>
            </a:r>
          </a:p>
          <a:p>
            <a:pPr>
              <a:buNone/>
            </a:pPr>
            <a:r>
              <a:rPr lang="en-US" b="1" dirty="0" smtClean="0">
                <a:latin typeface="Optima" pitchFamily="34" charset="0"/>
                <a:cs typeface="JansonText-Roman" charset="-78"/>
              </a:rPr>
              <a:t>• </a:t>
            </a:r>
            <a:r>
              <a:rPr lang="en-US" b="1" dirty="0" err="1" smtClean="0">
                <a:latin typeface="Optima" pitchFamily="34" charset="0"/>
                <a:cs typeface="JansonText-Roman" charset="-78"/>
              </a:rPr>
              <a:t>Hypogonadism</a:t>
            </a:r>
            <a:endParaRPr lang="en-US" b="1" dirty="0" smtClean="0">
              <a:latin typeface="Optima" pitchFamily="34" charset="0"/>
              <a:cs typeface="JansonText-Roman" charset="-78"/>
            </a:endParaRPr>
          </a:p>
          <a:p>
            <a:pPr>
              <a:buNone/>
            </a:pPr>
            <a:r>
              <a:rPr lang="en-US" b="1" dirty="0" smtClean="0">
                <a:latin typeface="Optima" pitchFamily="34" charset="0"/>
                <a:cs typeface="JansonText-Roman" charset="-78"/>
              </a:rPr>
              <a:t>• Early menopause (before age 45)</a:t>
            </a:r>
            <a:endParaRPr lang="en-US" b="1" dirty="0" smtClean="0">
              <a:latin typeface="JansonText-Roman" charset="-78"/>
              <a:cs typeface="JansonText-Roman" charset="-7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tima" pitchFamily="34" charset="0"/>
              </a:rPr>
              <a:t>Minor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Rheumatoid arthritis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Past history of clinical hyperthyroidism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Chronic anticonvulsant therapy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Low dietary calcium intake 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Excessive alcohol intake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Excessive caffeine intake 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Weight &lt; 57 kg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Weight loss &gt; 10% of weight at age 25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>
                <a:latin typeface="Optima" pitchFamily="34" charset="0"/>
                <a:cs typeface="JansonText-Roman" charset="-78"/>
              </a:rPr>
              <a:t> Chronic heparin therapy</a:t>
            </a:r>
            <a:endParaRPr lang="en-US" sz="2800" dirty="0">
              <a:latin typeface="Optima" pitchFamily="34" charset="0"/>
              <a:cs typeface="JansonText-Roman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ptima-Bold" charset="0"/>
              </a:rPr>
              <a:t>Identifying those at high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JansonText-Roman" charset="-78"/>
                <a:cs typeface="JansonText-Roman" charset="-78"/>
              </a:rPr>
              <a:t>The OSC recommends that </a:t>
            </a:r>
          </a:p>
          <a:p>
            <a:pPr lvl="1"/>
            <a:r>
              <a:rPr lang="en-US" b="1" dirty="0" smtClean="0">
                <a:latin typeface="JansonText-Roman" charset="-78"/>
                <a:cs typeface="JansonText-Roman" charset="-78"/>
              </a:rPr>
              <a:t>all postmenopausal women  and </a:t>
            </a:r>
          </a:p>
          <a:p>
            <a:pPr lvl="1"/>
            <a:r>
              <a:rPr lang="en-US" b="1" dirty="0" smtClean="0">
                <a:latin typeface="JansonText-Roman" charset="-78"/>
                <a:cs typeface="JansonText-Roman" charset="-78"/>
              </a:rPr>
              <a:t>men over 50 years of age</a:t>
            </a:r>
          </a:p>
          <a:p>
            <a:r>
              <a:rPr lang="en-US" b="1" dirty="0" smtClean="0">
                <a:latin typeface="JansonText-Roman" charset="-78"/>
                <a:cs typeface="JansonText-Roman" charset="-78"/>
              </a:rPr>
              <a:t> be assessed for the presence of risk factors for osteoporosis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Clinical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Validated risk factors that are independent of BMD include the following:</a:t>
            </a:r>
          </a:p>
          <a:p>
            <a:pPr lvl="1"/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Advanced age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Previous fracture</a:t>
            </a:r>
          </a:p>
          <a:p>
            <a:pPr lvl="1"/>
            <a:r>
              <a:rPr lang="en-US" dirty="0" smtClean="0"/>
              <a:t>Long-term </a:t>
            </a:r>
            <a:r>
              <a:rPr lang="en-US" dirty="0" err="1" smtClean="0"/>
              <a:t>glucocorticoid</a:t>
            </a:r>
            <a:r>
              <a:rPr lang="en-US" dirty="0" smtClean="0"/>
              <a:t> therapy</a:t>
            </a:r>
          </a:p>
          <a:p>
            <a:pPr lvl="1"/>
            <a:r>
              <a:rPr lang="en-US" dirty="0" smtClean="0"/>
              <a:t>Low body weight (less than 58 kg [127 lb])</a:t>
            </a:r>
          </a:p>
          <a:p>
            <a:pPr lvl="1"/>
            <a:r>
              <a:rPr lang="en-US" dirty="0" smtClean="0"/>
              <a:t>Family history of hip fracture</a:t>
            </a:r>
          </a:p>
          <a:p>
            <a:pPr lvl="1"/>
            <a:r>
              <a:rPr lang="en-US" dirty="0" smtClean="0"/>
              <a:t>Cigarette smoking</a:t>
            </a:r>
          </a:p>
          <a:p>
            <a:pPr lvl="1"/>
            <a:r>
              <a:rPr lang="en-US" dirty="0" smtClean="0"/>
              <a:t>Excess alcohol intake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Optima-Bold" charset="0"/>
              </a:rPr>
              <a:t>Strongest non-BMD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Age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Prior fragility fracture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604" y="5773183"/>
            <a:ext cx="714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Kanis</a:t>
            </a:r>
            <a:r>
              <a:rPr lang="en-US" sz="1600" dirty="0" smtClean="0"/>
              <a:t> JA; </a:t>
            </a:r>
            <a:r>
              <a:rPr lang="en-US" sz="1600" dirty="0" err="1" smtClean="0"/>
              <a:t>Borgstrom</a:t>
            </a:r>
            <a:r>
              <a:rPr lang="en-US" sz="1600" dirty="0" smtClean="0"/>
              <a:t> F; De </a:t>
            </a:r>
            <a:r>
              <a:rPr lang="en-US" sz="1600" dirty="0" err="1" smtClean="0"/>
              <a:t>Laet</a:t>
            </a:r>
            <a:r>
              <a:rPr lang="en-US" sz="1600" dirty="0" smtClean="0"/>
              <a:t> C; Johansson H; </a:t>
            </a:r>
            <a:r>
              <a:rPr lang="en-US" sz="1600" dirty="0" err="1" smtClean="0"/>
              <a:t>Johnell</a:t>
            </a:r>
            <a:r>
              <a:rPr lang="en-US" sz="1600" dirty="0" smtClean="0"/>
              <a:t> O; </a:t>
            </a:r>
            <a:r>
              <a:rPr lang="en-US" sz="1600" dirty="0" err="1" smtClean="0"/>
              <a:t>Jonsson</a:t>
            </a:r>
            <a:r>
              <a:rPr lang="en-US" sz="1600" dirty="0" smtClean="0"/>
              <a:t> B; </a:t>
            </a:r>
            <a:r>
              <a:rPr lang="en-US" sz="1600" dirty="0" err="1" smtClean="0"/>
              <a:t>Oden</a:t>
            </a:r>
            <a:r>
              <a:rPr lang="en-US" sz="1600" dirty="0" smtClean="0"/>
              <a:t> A; </a:t>
            </a:r>
            <a:r>
              <a:rPr lang="en-US" sz="1600" dirty="0" err="1" smtClean="0"/>
              <a:t>Zethraeus</a:t>
            </a:r>
            <a:r>
              <a:rPr lang="en-US" sz="1600" dirty="0" smtClean="0"/>
              <a:t> N; </a:t>
            </a:r>
            <a:r>
              <a:rPr lang="en-US" sz="1600" dirty="0" err="1" smtClean="0"/>
              <a:t>Pfleger</a:t>
            </a:r>
            <a:r>
              <a:rPr lang="en-US" sz="1600" dirty="0" smtClean="0"/>
              <a:t> B; </a:t>
            </a:r>
            <a:r>
              <a:rPr lang="en-US" sz="1600" dirty="0" err="1" smtClean="0"/>
              <a:t>Khaltaev</a:t>
            </a:r>
            <a:r>
              <a:rPr lang="en-US" sz="1600" dirty="0" smtClean="0"/>
              <a:t> N  SO - </a:t>
            </a:r>
            <a:r>
              <a:rPr lang="en-US" sz="1600" dirty="0" err="1" smtClean="0"/>
              <a:t>Osteoporos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 2005 Jun;16(6):581-9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Clinical risk factors are :</a:t>
            </a:r>
          </a:p>
          <a:p>
            <a:pPr lvl="1"/>
            <a:r>
              <a:rPr lang="en-US" dirty="0" smtClean="0"/>
              <a:t>predictive of bone density and fracture risk</a:t>
            </a:r>
          </a:p>
          <a:p>
            <a:pPr lvl="1"/>
            <a:r>
              <a:rPr lang="en-US" dirty="0" smtClean="0"/>
              <a:t> But, may </a:t>
            </a:r>
            <a:r>
              <a:rPr lang="en-US" b="1" i="1" dirty="0" smtClean="0">
                <a:solidFill>
                  <a:srgbClr val="FF0000"/>
                </a:solidFill>
              </a:rPr>
              <a:t>not be as useful </a:t>
            </a:r>
            <a:r>
              <a:rPr lang="en-US" dirty="0" smtClean="0"/>
              <a:t>for predicting response to </a:t>
            </a:r>
            <a:r>
              <a:rPr lang="en-US" dirty="0" err="1" smtClean="0"/>
              <a:t>antiresorptive</a:t>
            </a:r>
            <a:r>
              <a:rPr lang="en-US" dirty="0" smtClean="0"/>
              <a:t>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b="1" dirty="0" smtClean="0">
                <a:solidFill>
                  <a:srgbClr val="FF0000"/>
                </a:solidFill>
              </a:rPr>
              <a:t>osteoporosis risk assessment instruments </a:t>
            </a:r>
            <a:r>
              <a:rPr lang="en-US" dirty="0" smtClean="0"/>
              <a:t>have been developed to improve the selection of women and men for measurement of BMD </a:t>
            </a:r>
          </a:p>
          <a:p>
            <a:r>
              <a:rPr lang="en-US" dirty="0" smtClean="0"/>
              <a:t> None of the tools was very specific, and most were not validated in other cohorts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546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Risk Assessment Questionnaires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812" y="1857365"/>
            <a:ext cx="8487988" cy="32209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Assessment Questionnaires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951" y="1784650"/>
            <a:ext cx="8912205" cy="450187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Fracture risk assessment tool(FRAX)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Introduced by WHO in 2008</a:t>
            </a:r>
          </a:p>
          <a:p>
            <a:r>
              <a:rPr lang="en-US" dirty="0" smtClean="0"/>
              <a:t>Estimates the 10-year probability of </a:t>
            </a:r>
            <a:r>
              <a:rPr lang="en-US" b="1" i="1" dirty="0" smtClean="0"/>
              <a:t>hip fracture </a:t>
            </a:r>
            <a:r>
              <a:rPr lang="en-US" dirty="0" smtClean="0"/>
              <a:t>and </a:t>
            </a:r>
            <a:r>
              <a:rPr lang="en-US" b="1" i="1" dirty="0" smtClean="0"/>
              <a:t>major osteoporotic fracture </a:t>
            </a:r>
            <a:r>
              <a:rPr lang="en-US" dirty="0" smtClean="0"/>
              <a:t>for untreated patients between age 40-90 years according:</a:t>
            </a:r>
          </a:p>
          <a:p>
            <a:pPr lvl="1"/>
            <a:r>
              <a:rPr lang="en-US" b="1" i="1" dirty="0" smtClean="0"/>
              <a:t>Clinical risk factors for fracture</a:t>
            </a:r>
          </a:p>
          <a:p>
            <a:pPr lvl="1"/>
            <a:r>
              <a:rPr lang="en-US" b="1" i="1" dirty="0" smtClean="0"/>
              <a:t>Femoral neck BMD(g/cm2)</a:t>
            </a:r>
          </a:p>
          <a:p>
            <a:r>
              <a:rPr lang="en-US" dirty="0" smtClean="0"/>
              <a:t>Base upon data from large prospective observational studies of </a:t>
            </a:r>
            <a:r>
              <a:rPr lang="en-US" b="1" i="1" dirty="0" smtClean="0"/>
              <a:t>men and women </a:t>
            </a:r>
            <a:r>
              <a:rPr lang="en-US" dirty="0" smtClean="0"/>
              <a:t>of </a:t>
            </a:r>
            <a:r>
              <a:rPr lang="en-US" b="1" i="1" dirty="0" smtClean="0"/>
              <a:t>different ethnicities </a:t>
            </a:r>
            <a:r>
              <a:rPr lang="en-US" dirty="0" smtClean="0"/>
              <a:t>and </a:t>
            </a:r>
            <a:r>
              <a:rPr lang="en-US" b="1" i="1" dirty="0" smtClean="0"/>
              <a:t>different world regions </a:t>
            </a:r>
            <a:r>
              <a:rPr lang="en-US" dirty="0" smtClean="0"/>
              <a:t>in which clinical risk factors, BMD and fractures were evaluated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Osteoporosis:</a:t>
            </a:r>
          </a:p>
          <a:p>
            <a:pPr lvl="1"/>
            <a:r>
              <a:rPr lang="en-US" sz="3200" b="1" dirty="0" smtClean="0"/>
              <a:t> Low bone mass 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b="1" dirty="0" err="1" smtClean="0"/>
              <a:t>Microarchitectural</a:t>
            </a:r>
            <a:r>
              <a:rPr lang="en-US" sz="3200" b="1" dirty="0" smtClean="0"/>
              <a:t> disruption 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b="1" dirty="0" smtClean="0"/>
              <a:t>Skeletal fragility, resulting an increased risk of fracture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71264"/>
            <a:ext cx="7576597" cy="54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sensitivity and low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of these instruments have high sensitivity and are able to identify patients with low BMD in the </a:t>
            </a:r>
            <a:r>
              <a:rPr lang="en-US" dirty="0" err="1" smtClean="0"/>
              <a:t>osteopenic</a:t>
            </a:r>
            <a:r>
              <a:rPr lang="en-US" dirty="0" smtClean="0"/>
              <a:t> and osteoporotic ranges.</a:t>
            </a:r>
          </a:p>
          <a:p>
            <a:endParaRPr lang="en-US" dirty="0" smtClean="0"/>
          </a:p>
          <a:p>
            <a:r>
              <a:rPr lang="en-US" dirty="0" smtClean="0"/>
              <a:t> However, </a:t>
            </a:r>
            <a:r>
              <a:rPr lang="en-US" b="1" i="1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are able to accurately identify patients with normal BMD who could be spared the expense of DXA testing.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36575" y="76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600" b="1" u="sng" dirty="0"/>
              <a:t>WHO Absolute Fracture Risk</a:t>
            </a:r>
          </a:p>
          <a:p>
            <a:pPr algn="ctr"/>
            <a:r>
              <a:rPr lang="en-US" sz="2800" b="1" dirty="0"/>
              <a:t>Weighted Probability Calculation</a:t>
            </a:r>
          </a:p>
        </p:txBody>
      </p:sp>
      <p:sp>
        <p:nvSpPr>
          <p:cNvPr id="2059267" name="Text Box 3"/>
          <p:cNvSpPr txBox="1">
            <a:spLocks noChangeArrowheads="1"/>
          </p:cNvSpPr>
          <p:nvPr/>
        </p:nvSpPr>
        <p:spPr bwMode="auto">
          <a:xfrm>
            <a:off x="1676400" y="4999038"/>
            <a:ext cx="5791200" cy="11271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/>
              <a:t>Treat when probability of:</a:t>
            </a:r>
          </a:p>
          <a:p>
            <a:pPr algn="ctr">
              <a:lnSpc>
                <a:spcPct val="80000"/>
              </a:lnSpc>
            </a:pPr>
            <a:r>
              <a:rPr lang="en-US" sz="2800" b="1" dirty="0"/>
              <a:t>Hip Fracture </a:t>
            </a:r>
            <a:r>
              <a:rPr lang="en-US" sz="2800" b="1" u="sng" dirty="0"/>
              <a:t>&gt;</a:t>
            </a:r>
            <a:r>
              <a:rPr lang="en-US" sz="2800" b="1" dirty="0"/>
              <a:t> 3% </a:t>
            </a:r>
          </a:p>
          <a:p>
            <a:pPr algn="ctr">
              <a:lnSpc>
                <a:spcPct val="80000"/>
              </a:lnSpc>
            </a:pPr>
            <a:r>
              <a:rPr lang="en-US" sz="2800" b="1" dirty="0"/>
              <a:t>Major Osteoporosis Fracture </a:t>
            </a:r>
            <a:r>
              <a:rPr lang="en-US" sz="2800" b="1" u="sng" dirty="0"/>
              <a:t>&gt;</a:t>
            </a:r>
            <a:r>
              <a:rPr lang="en-US" sz="2800" b="1" dirty="0"/>
              <a:t> 20%</a:t>
            </a:r>
          </a:p>
        </p:txBody>
      </p:sp>
      <p:sp>
        <p:nvSpPr>
          <p:cNvPr id="2059270" name="Text Box 6"/>
          <p:cNvSpPr txBox="1">
            <a:spLocks noChangeArrowheads="1"/>
          </p:cNvSpPr>
          <p:nvPr/>
        </p:nvSpPr>
        <p:spPr bwMode="auto">
          <a:xfrm>
            <a:off x="338138" y="2497139"/>
            <a:ext cx="1376342" cy="53553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Previous</a:t>
            </a:r>
          </a:p>
          <a:p>
            <a:pPr algn="ctr">
              <a:lnSpc>
                <a:spcPct val="80000"/>
              </a:lnSpc>
            </a:pPr>
            <a:r>
              <a:rPr lang="en-US" b="1" dirty="0"/>
              <a:t>Fractures</a:t>
            </a:r>
          </a:p>
        </p:txBody>
      </p:sp>
      <p:sp>
        <p:nvSpPr>
          <p:cNvPr id="2059274" name="Text Box 10"/>
          <p:cNvSpPr txBox="1">
            <a:spLocks noChangeArrowheads="1"/>
          </p:cNvSpPr>
          <p:nvPr/>
        </p:nvSpPr>
        <p:spPr bwMode="auto">
          <a:xfrm>
            <a:off x="6586538" y="2497138"/>
            <a:ext cx="2130425" cy="682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err="1"/>
              <a:t>Glucocorticoid</a:t>
            </a:r>
            <a:endParaRPr lang="en-US" b="1" dirty="0"/>
          </a:p>
          <a:p>
            <a:pPr algn="ctr">
              <a:lnSpc>
                <a:spcPct val="80000"/>
              </a:lnSpc>
            </a:pPr>
            <a:r>
              <a:rPr lang="en-US" b="1" dirty="0"/>
              <a:t>Use </a:t>
            </a:r>
          </a:p>
        </p:txBody>
      </p:sp>
      <p:sp>
        <p:nvSpPr>
          <p:cNvPr id="2059278" name="Text Box 14"/>
          <p:cNvSpPr txBox="1">
            <a:spLocks noChangeArrowheads="1"/>
          </p:cNvSpPr>
          <p:nvPr/>
        </p:nvSpPr>
        <p:spPr bwMode="auto">
          <a:xfrm>
            <a:off x="2309812" y="2428868"/>
            <a:ext cx="1762122" cy="53553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Parental</a:t>
            </a:r>
            <a:endParaRPr lang="en-US" b="1" dirty="0"/>
          </a:p>
          <a:p>
            <a:pPr algn="ctr">
              <a:lnSpc>
                <a:spcPct val="80000"/>
              </a:lnSpc>
            </a:pPr>
            <a:r>
              <a:rPr lang="en-US" b="1" dirty="0"/>
              <a:t>Hip Fracture</a:t>
            </a:r>
          </a:p>
        </p:txBody>
      </p:sp>
      <p:sp>
        <p:nvSpPr>
          <p:cNvPr id="2059280" name="Text Box 16"/>
          <p:cNvSpPr txBox="1">
            <a:spLocks noChangeArrowheads="1"/>
          </p:cNvSpPr>
          <p:nvPr/>
        </p:nvSpPr>
        <p:spPr bwMode="auto">
          <a:xfrm>
            <a:off x="4729162" y="2497138"/>
            <a:ext cx="1200159" cy="53937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Current</a:t>
            </a:r>
            <a:endParaRPr lang="en-US" b="1" dirty="0"/>
          </a:p>
          <a:p>
            <a:pPr algn="ctr">
              <a:lnSpc>
                <a:spcPct val="80000"/>
              </a:lnSpc>
            </a:pPr>
            <a:r>
              <a:rPr lang="en-US" b="1" dirty="0"/>
              <a:t>Smoking</a:t>
            </a:r>
          </a:p>
        </p:txBody>
      </p:sp>
      <p:sp>
        <p:nvSpPr>
          <p:cNvPr id="90120" name="Text Box 20"/>
          <p:cNvSpPr txBox="1">
            <a:spLocks noChangeArrowheads="1"/>
          </p:cNvSpPr>
          <p:nvPr/>
        </p:nvSpPr>
        <p:spPr bwMode="auto">
          <a:xfrm>
            <a:off x="5943600" y="6400800"/>
            <a:ext cx="30559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www.shef.ac.uk/FRAX</a:t>
            </a:r>
          </a:p>
        </p:txBody>
      </p:sp>
      <p:sp>
        <p:nvSpPr>
          <p:cNvPr id="2059268" name="Text Box 4"/>
          <p:cNvSpPr txBox="1">
            <a:spLocks noChangeArrowheads="1"/>
          </p:cNvSpPr>
          <p:nvPr/>
        </p:nvSpPr>
        <p:spPr bwMode="auto">
          <a:xfrm>
            <a:off x="7169150" y="3838575"/>
            <a:ext cx="1646238" cy="682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Femoral</a:t>
            </a:r>
            <a:br>
              <a:rPr lang="en-US" b="1" dirty="0"/>
            </a:br>
            <a:r>
              <a:rPr lang="en-US" b="1" dirty="0"/>
              <a:t>Neck BMD</a:t>
            </a:r>
          </a:p>
        </p:txBody>
      </p:sp>
      <p:sp>
        <p:nvSpPr>
          <p:cNvPr id="2059281" name="Text Box 17"/>
          <p:cNvSpPr txBox="1">
            <a:spLocks noChangeArrowheads="1"/>
          </p:cNvSpPr>
          <p:nvPr/>
        </p:nvSpPr>
        <p:spPr bwMode="auto">
          <a:xfrm>
            <a:off x="5070475" y="3838575"/>
            <a:ext cx="1520825" cy="682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Alcohol </a:t>
            </a:r>
            <a:r>
              <a:rPr lang="en-US" b="1" u="sng" dirty="0"/>
              <a:t>&gt;</a:t>
            </a:r>
            <a:r>
              <a:rPr lang="en-US" b="1" dirty="0"/>
              <a:t> </a:t>
            </a:r>
          </a:p>
          <a:p>
            <a:pPr algn="ctr">
              <a:lnSpc>
                <a:spcPct val="80000"/>
              </a:lnSpc>
            </a:pPr>
            <a:r>
              <a:rPr lang="en-US" b="1" dirty="0"/>
              <a:t>3 unit/day</a:t>
            </a:r>
          </a:p>
        </p:txBody>
      </p:sp>
      <p:sp>
        <p:nvSpPr>
          <p:cNvPr id="2059282" name="Text Box 18"/>
          <p:cNvSpPr txBox="1">
            <a:spLocks noChangeArrowheads="1"/>
          </p:cNvSpPr>
          <p:nvPr/>
        </p:nvSpPr>
        <p:spPr bwMode="auto">
          <a:xfrm>
            <a:off x="234950" y="3838575"/>
            <a:ext cx="1809750" cy="682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Rheumatoid</a:t>
            </a:r>
          </a:p>
          <a:p>
            <a:pPr algn="ctr">
              <a:lnSpc>
                <a:spcPct val="80000"/>
              </a:lnSpc>
            </a:pPr>
            <a:r>
              <a:rPr lang="en-US" b="1" dirty="0"/>
              <a:t>Arthritis</a:t>
            </a:r>
          </a:p>
        </p:txBody>
      </p:sp>
      <p:sp>
        <p:nvSpPr>
          <p:cNvPr id="2059287" name="Text Box 23"/>
          <p:cNvSpPr txBox="1">
            <a:spLocks noChangeArrowheads="1"/>
          </p:cNvSpPr>
          <p:nvPr/>
        </p:nvSpPr>
        <p:spPr bwMode="auto">
          <a:xfrm>
            <a:off x="2619375" y="3838575"/>
            <a:ext cx="1871663" cy="682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Secondary</a:t>
            </a:r>
          </a:p>
          <a:p>
            <a:pPr algn="ctr">
              <a:lnSpc>
                <a:spcPct val="80000"/>
              </a:lnSpc>
            </a:pPr>
            <a:r>
              <a:rPr lang="en-US" b="1" dirty="0"/>
              <a:t>Osteoporosis</a:t>
            </a:r>
          </a:p>
        </p:txBody>
      </p:sp>
      <p:sp>
        <p:nvSpPr>
          <p:cNvPr id="2059272" name="Text Box 8"/>
          <p:cNvSpPr txBox="1">
            <a:spLocks noChangeArrowheads="1"/>
          </p:cNvSpPr>
          <p:nvPr/>
        </p:nvSpPr>
        <p:spPr bwMode="auto">
          <a:xfrm>
            <a:off x="723900" y="1447800"/>
            <a:ext cx="696913" cy="387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Age</a:t>
            </a:r>
          </a:p>
        </p:txBody>
      </p:sp>
      <p:sp>
        <p:nvSpPr>
          <p:cNvPr id="2059285" name="Text Box 21"/>
          <p:cNvSpPr txBox="1">
            <a:spLocks noChangeArrowheads="1"/>
          </p:cNvSpPr>
          <p:nvPr/>
        </p:nvSpPr>
        <p:spPr bwMode="auto">
          <a:xfrm>
            <a:off x="5045075" y="1447800"/>
            <a:ext cx="1073150" cy="387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Height</a:t>
            </a:r>
          </a:p>
        </p:txBody>
      </p:sp>
      <p:sp>
        <p:nvSpPr>
          <p:cNvPr id="2059286" name="Text Box 22"/>
          <p:cNvSpPr txBox="1">
            <a:spLocks noChangeArrowheads="1"/>
          </p:cNvSpPr>
          <p:nvPr/>
        </p:nvSpPr>
        <p:spPr bwMode="auto">
          <a:xfrm>
            <a:off x="7178675" y="1447800"/>
            <a:ext cx="1123950" cy="387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Weight</a:t>
            </a:r>
          </a:p>
        </p:txBody>
      </p:sp>
      <p:sp>
        <p:nvSpPr>
          <p:cNvPr id="2059288" name="Text Box 24"/>
          <p:cNvSpPr txBox="1">
            <a:spLocks noChangeArrowheads="1"/>
          </p:cNvSpPr>
          <p:nvPr/>
        </p:nvSpPr>
        <p:spPr bwMode="auto">
          <a:xfrm>
            <a:off x="2835275" y="1447800"/>
            <a:ext cx="646113" cy="387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/>
              <a:t>Sex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267" grpId="0" animBg="1"/>
      <p:bldP spid="2059270" grpId="0" animBg="1"/>
      <p:bldP spid="2059274" grpId="0" animBg="1"/>
      <p:bldP spid="2059278" grpId="0" animBg="1"/>
      <p:bldP spid="2059280" grpId="0" animBg="1"/>
      <p:bldP spid="2059268" grpId="0" animBg="1"/>
      <p:bldP spid="2059281" grpId="0" animBg="1"/>
      <p:bldP spid="2059282" grpId="0" animBg="1"/>
      <p:bldP spid="2059287" grpId="0" animBg="1"/>
      <p:bldP spid="2059272" grpId="0" animBg="1"/>
      <p:bldP spid="2059285" grpId="0" animBg="1"/>
      <p:bldP spid="2059286" grpId="0" animBg="1"/>
      <p:bldP spid="205928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214554"/>
            <a:ext cx="8429684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JansonText-Roman" charset="-78"/>
              </a:rPr>
              <a:t>appropriate for: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JansonText-Roman" charset="-78"/>
              </a:rPr>
              <a:t> for </a:t>
            </a:r>
            <a:r>
              <a:rPr lang="en-US" sz="2400" b="1" dirty="0" smtClean="0">
                <a:solidFill>
                  <a:srgbClr val="FF0000"/>
                </a:solidFill>
                <a:latin typeface="JansonText-Roman" charset="-78"/>
              </a:rPr>
              <a:t>all women age 65 and older </a:t>
            </a:r>
            <a:r>
              <a:rPr lang="en-US" sz="2400" b="1" dirty="0" smtClean="0">
                <a:solidFill>
                  <a:schemeClr val="bg1"/>
                </a:solidFill>
                <a:latin typeface="JansonText-Roman" charset="-78"/>
              </a:rPr>
              <a:t>because of the high risk of osteoporosis and fracture after that age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JansonText-Roman" charset="-78"/>
              </a:rPr>
              <a:t> and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JansonText-Roman" charset="-78"/>
              </a:rPr>
              <a:t>Targeted case-finding </a:t>
            </a:r>
            <a:r>
              <a:rPr lang="en-US" sz="2400" b="1" dirty="0" smtClean="0">
                <a:solidFill>
                  <a:schemeClr val="bg1"/>
                </a:solidFill>
                <a:latin typeface="JansonText-Roman" charset="-78"/>
              </a:rPr>
              <a:t>among people </a:t>
            </a:r>
            <a:r>
              <a:rPr lang="en-US" sz="2400" b="1" i="1" dirty="0" smtClean="0">
                <a:solidFill>
                  <a:srgbClr val="FFC000"/>
                </a:solidFill>
                <a:latin typeface="JansonText-Roman" charset="-78"/>
              </a:rPr>
              <a:t>under age 65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JansonText-Roman" charset="-78"/>
              </a:rPr>
              <a:t>                          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JansonText-Roman" charset="-78"/>
              </a:rPr>
              <a:t>.</a:t>
            </a:r>
            <a:endParaRPr lang="en-US" sz="2400" b="1" dirty="0">
              <a:solidFill>
                <a:schemeClr val="bg1"/>
              </a:solidFill>
              <a:latin typeface="JansonText-Roman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736" y="642918"/>
            <a:ext cx="378621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BMD Measurement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26215" y="1643050"/>
            <a:ext cx="617223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Indications For Bone Mineral Density (BMD) Testing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Women aged 65 and older</a:t>
            </a:r>
          </a:p>
          <a:p>
            <a:r>
              <a:rPr lang="en-US" dirty="0" smtClean="0"/>
              <a:t>Postmenopausal women under age 65 with risk factors for fracture.</a:t>
            </a:r>
          </a:p>
          <a:p>
            <a:r>
              <a:rPr lang="en-US" dirty="0" smtClean="0"/>
              <a:t>Women during the menopausal transition with clinical risk factors for fracture, such as low body weight, prior fracture, or high-risk medication use. </a:t>
            </a:r>
          </a:p>
          <a:p>
            <a:r>
              <a:rPr lang="en-US" dirty="0" smtClean="0"/>
              <a:t>Men aged 70 and older</a:t>
            </a:r>
          </a:p>
          <a:p>
            <a:r>
              <a:rPr lang="en-US" dirty="0" smtClean="0"/>
              <a:t>Men under age 70 with clinical risk factors for fracture </a:t>
            </a:r>
          </a:p>
          <a:p>
            <a:r>
              <a:rPr lang="en-US" dirty="0" smtClean="0"/>
              <a:t>Adults with a fragility fracture.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Indications For Bone Mineral Density (BMD) Testing (Cont’d)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400567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/>
              <a:t>Adults with a disease or condition associated with low bone mass or bone loss</a:t>
            </a:r>
          </a:p>
          <a:p>
            <a:r>
              <a:rPr lang="en-US" sz="2900" dirty="0" smtClean="0"/>
              <a:t>Adults taking medications associated with low bone mass or bone loss</a:t>
            </a:r>
          </a:p>
          <a:p>
            <a:r>
              <a:rPr lang="en-US" sz="2900" dirty="0" smtClean="0"/>
              <a:t>Anyone being considered for pharmacologic therapy</a:t>
            </a:r>
          </a:p>
          <a:p>
            <a:r>
              <a:rPr lang="en-US" sz="2900" dirty="0" smtClean="0"/>
              <a:t>Anyone being treated, to monitor treatment effect</a:t>
            </a:r>
          </a:p>
          <a:p>
            <a:r>
              <a:rPr lang="en-US" sz="2900" dirty="0" smtClean="0"/>
              <a:t>Anyone not receiving therapy in whom evidence of bone loss would lead to treatment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5925941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Women discontinuing estrogen should be considered for bone density testing according to the indications listed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Skeletal site to measure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risk for fracture at a particular skeletal site is best estimated by measuring BMD at that skeletal site</a:t>
            </a:r>
          </a:p>
          <a:p>
            <a:r>
              <a:rPr lang="en-US" dirty="0" smtClean="0"/>
              <a:t> Hip fracture is often associated with significant morbidity and mortality compared with other fractures, </a:t>
            </a:r>
            <a:r>
              <a:rPr lang="en-US" b="1" i="1" dirty="0" smtClean="0"/>
              <a:t>DXA of the hip</a:t>
            </a:r>
            <a:r>
              <a:rPr lang="en-US" dirty="0" smtClean="0"/>
              <a:t> is generally regarded as the </a:t>
            </a:r>
            <a:r>
              <a:rPr lang="en-US" b="1" i="1" dirty="0" smtClean="0">
                <a:solidFill>
                  <a:srgbClr val="FF0000"/>
                </a:solidFill>
              </a:rPr>
              <a:t>best site for diagnosis </a:t>
            </a:r>
            <a:r>
              <a:rPr lang="en-US" dirty="0" smtClean="0"/>
              <a:t>of osteoporosis.</a:t>
            </a:r>
          </a:p>
          <a:p>
            <a:r>
              <a:rPr lang="en-US" dirty="0" smtClean="0"/>
              <a:t> In contrast, the </a:t>
            </a:r>
            <a:r>
              <a:rPr lang="en-US" b="1" i="1" dirty="0" smtClean="0"/>
              <a:t>lumbar spine </a:t>
            </a:r>
            <a:r>
              <a:rPr lang="en-US" dirty="0" smtClean="0"/>
              <a:t>is often considered the </a:t>
            </a:r>
            <a:r>
              <a:rPr lang="en-US" b="1" i="1" dirty="0" smtClean="0">
                <a:solidFill>
                  <a:srgbClr val="FF0000"/>
                </a:solidFill>
              </a:rPr>
              <a:t>best skeletal site to monitor </a:t>
            </a:r>
            <a:r>
              <a:rPr lang="en-US" dirty="0" smtClean="0"/>
              <a:t>because:</a:t>
            </a:r>
          </a:p>
          <a:p>
            <a:pPr lvl="1"/>
            <a:r>
              <a:rPr lang="en-US" dirty="0" smtClean="0"/>
              <a:t>  Less variability </a:t>
            </a:r>
          </a:p>
          <a:p>
            <a:pPr lvl="1"/>
            <a:r>
              <a:rPr lang="en-US" dirty="0" smtClean="0"/>
              <a:t> Detect responses to therapy earlier than hip BMD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Skeletal site to measure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best site to measure for osteoporosis screening is </a:t>
            </a:r>
            <a:r>
              <a:rPr lang="en-US" b="1" i="1" dirty="0" smtClean="0"/>
              <a:t>controversial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Measurements from </a:t>
            </a:r>
            <a:r>
              <a:rPr lang="en-US" b="1" i="1" dirty="0" smtClean="0"/>
              <a:t>different sites </a:t>
            </a:r>
            <a:r>
              <a:rPr lang="en-US" dirty="0" smtClean="0"/>
              <a:t>(spine, hip, forearm) are often discordant with regard to the WHO diagnostic classification</a:t>
            </a:r>
          </a:p>
          <a:p>
            <a:r>
              <a:rPr lang="en-US" dirty="0" smtClean="0"/>
              <a:t> When measurements of different skeletal sites are performed, the diagnosis of osteoporosis is based </a:t>
            </a:r>
            <a:r>
              <a:rPr lang="en-US" b="1" i="1" dirty="0" smtClean="0"/>
              <a:t>upon the lowest T-score for BMD </a:t>
            </a:r>
            <a:r>
              <a:rPr lang="en-US" dirty="0" smtClean="0"/>
              <a:t>assessed at one of these sites. </a:t>
            </a:r>
          </a:p>
          <a:p>
            <a:r>
              <a:rPr lang="en-US" dirty="0" smtClean="0"/>
              <a:t>Assessment of multiple sites does not appear to improve fracture prediction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use of multiple sites for the diagnosis of osteoporosis, </a:t>
            </a:r>
            <a:r>
              <a:rPr lang="en-US" dirty="0" err="1" smtClean="0"/>
              <a:t>osteoporos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/>
              <a:t>Osteoporotic fracture </a:t>
            </a:r>
            <a:r>
              <a:rPr lang="en-US" dirty="0" smtClean="0"/>
              <a:t>(fragility fracture, low-trauma fracture): </a:t>
            </a:r>
          </a:p>
          <a:p>
            <a:pPr lvl="1">
              <a:buFont typeface="Wingdings 2" pitchFamily="18" charset="2"/>
              <a:buChar char=""/>
            </a:pPr>
            <a:r>
              <a:rPr lang="en-US" dirty="0" smtClean="0"/>
              <a:t>fracture that occur with a fall from standing height or less or with no trauma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site to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 </a:t>
            </a:r>
            <a:r>
              <a:rPr lang="en-US" sz="4400" dirty="0" smtClean="0"/>
              <a:t>Younger postmenopausal women with risk factors for fracture:</a:t>
            </a:r>
          </a:p>
          <a:p>
            <a:pPr lvl="1"/>
            <a:r>
              <a:rPr lang="en-US" sz="3600" dirty="0" smtClean="0"/>
              <a:t>DXA measurements of </a:t>
            </a:r>
            <a:r>
              <a:rPr lang="en-US" sz="3600" b="1" i="1" dirty="0" smtClean="0">
                <a:solidFill>
                  <a:srgbClr val="FF0000"/>
                </a:solidFill>
              </a:rPr>
              <a:t>both the spine and hip </a:t>
            </a:r>
            <a:r>
              <a:rPr lang="en-US" sz="3600" dirty="0" smtClean="0"/>
              <a:t>because: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3600" dirty="0" smtClean="0"/>
              <a:t>early menopause is associated with greater BMD loss at the spine than the hip</a:t>
            </a:r>
          </a:p>
          <a:p>
            <a:pPr lvl="2"/>
            <a:r>
              <a:rPr lang="en-US" sz="3300" dirty="0" smtClean="0"/>
              <a:t> interference from </a:t>
            </a:r>
            <a:r>
              <a:rPr lang="en-US" sz="3300" b="1" i="1" dirty="0" err="1" smtClean="0"/>
              <a:t>osteophytes</a:t>
            </a:r>
            <a:r>
              <a:rPr lang="en-US" sz="3300" dirty="0" smtClean="0"/>
              <a:t> and </a:t>
            </a:r>
            <a:r>
              <a:rPr lang="en-US" sz="3300" b="1" i="1" dirty="0" smtClean="0"/>
              <a:t>vascular calcifications </a:t>
            </a:r>
            <a:r>
              <a:rPr lang="en-US" sz="3300" dirty="0" smtClean="0"/>
              <a:t>on the spine measurement is usually minimal in that age. </a:t>
            </a:r>
          </a:p>
          <a:p>
            <a:r>
              <a:rPr lang="en-US" sz="4400" dirty="0" smtClean="0"/>
              <a:t>Aging women and men (spinal </a:t>
            </a:r>
            <a:r>
              <a:rPr lang="en-US" sz="4400" dirty="0" err="1" smtClean="0"/>
              <a:t>osteophytes</a:t>
            </a:r>
            <a:r>
              <a:rPr lang="en-US" sz="4400" dirty="0" smtClean="0"/>
              <a:t> are common)</a:t>
            </a:r>
          </a:p>
          <a:p>
            <a:pPr lvl="1"/>
            <a:r>
              <a:rPr lang="en-US" sz="3600" dirty="0" smtClean="0"/>
              <a:t>measurement of </a:t>
            </a:r>
            <a:r>
              <a:rPr lang="en-US" sz="3600" b="1" i="1" dirty="0" smtClean="0">
                <a:solidFill>
                  <a:srgbClr val="FF0000"/>
                </a:solidFill>
              </a:rPr>
              <a:t>hip BMD alone </a:t>
            </a:r>
            <a:r>
              <a:rPr lang="en-US" sz="3600" dirty="0" smtClean="0"/>
              <a:t>could be sufficient. </a:t>
            </a:r>
          </a:p>
          <a:p>
            <a:r>
              <a:rPr lang="en-US" sz="4400" dirty="0" smtClean="0"/>
              <a:t> If pharmacologic therapy is planned, measurement of </a:t>
            </a:r>
            <a:r>
              <a:rPr lang="en-US" sz="4400" b="1" i="1" dirty="0" smtClean="0">
                <a:solidFill>
                  <a:srgbClr val="FF0000"/>
                </a:solidFill>
              </a:rPr>
              <a:t>spine BMD </a:t>
            </a:r>
            <a:r>
              <a:rPr lang="en-US" sz="4400" dirty="0" smtClean="0"/>
              <a:t>might be useful for monitoring response to therapy.</a:t>
            </a:r>
          </a:p>
          <a:p>
            <a:r>
              <a:rPr lang="en-US" sz="4400" dirty="0" smtClean="0"/>
              <a:t> In the presence of </a:t>
            </a:r>
            <a:r>
              <a:rPr lang="en-US" sz="4400" b="1" i="1" dirty="0" smtClean="0"/>
              <a:t>degenerative changes of the spine</a:t>
            </a:r>
            <a:r>
              <a:rPr lang="en-US" sz="4400" dirty="0" smtClean="0"/>
              <a:t>, bone mineral density can be monitored at another skeletal site, such as the hip or radius, although the sensitivity for detecting changes at these locations is lower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Which Skeletal Sites Should Be Measured?</a:t>
            </a:r>
            <a:r>
              <a:rPr lang="en-US" sz="32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406670"/>
            <a:ext cx="4040188" cy="3951288"/>
          </a:xfrm>
        </p:spPr>
        <p:txBody>
          <a:bodyPr/>
          <a:lstStyle/>
          <a:p>
            <a:r>
              <a:rPr lang="en-US" dirty="0" smtClean="0"/>
              <a:t>Spine</a:t>
            </a:r>
          </a:p>
          <a:p>
            <a:pPr lvl="1"/>
            <a:r>
              <a:rPr lang="en-US" dirty="0" smtClean="0"/>
              <a:t>L1-L4</a:t>
            </a:r>
          </a:p>
          <a:p>
            <a:r>
              <a:rPr lang="en-US" dirty="0" smtClean="0"/>
              <a:t>Hip</a:t>
            </a:r>
          </a:p>
          <a:p>
            <a:pPr lvl="1"/>
            <a:r>
              <a:rPr lang="en-US" dirty="0" smtClean="0"/>
              <a:t>Total Proximal Femur</a:t>
            </a:r>
          </a:p>
          <a:p>
            <a:pPr lvl="1"/>
            <a:r>
              <a:rPr lang="en-US" dirty="0" smtClean="0"/>
              <a:t>Femoral Neck</a:t>
            </a:r>
          </a:p>
          <a:p>
            <a:pPr lvl="1"/>
            <a:r>
              <a:rPr lang="en-US" dirty="0" err="1" smtClean="0"/>
              <a:t>Trochanter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78108"/>
            <a:ext cx="4041775" cy="3951288"/>
          </a:xfrm>
        </p:spPr>
        <p:txBody>
          <a:bodyPr/>
          <a:lstStyle/>
          <a:p>
            <a:r>
              <a:rPr lang="en-US" dirty="0" smtClean="0"/>
              <a:t>Forearm (33% Radius)</a:t>
            </a:r>
          </a:p>
          <a:p>
            <a:pPr lvl="1"/>
            <a:r>
              <a:rPr lang="en-US" dirty="0" smtClean="0"/>
              <a:t>If hip or spine cannot be measured</a:t>
            </a:r>
          </a:p>
          <a:p>
            <a:pPr lvl="1"/>
            <a:r>
              <a:rPr lang="en-US" dirty="0" smtClean="0"/>
              <a:t>Hyperparathyroidism</a:t>
            </a:r>
          </a:p>
          <a:p>
            <a:pPr lvl="1"/>
            <a:r>
              <a:rPr lang="en-US" dirty="0" smtClean="0"/>
              <a:t>Very obese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28596" y="1717667"/>
            <a:ext cx="4040188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 patients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17350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643042" y="5631436"/>
            <a:ext cx="584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 lowest T-score of these sites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 of DXA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DXA should not be done in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women who are pregnant or may be pregnant (because ionizing radiation, albeit it in very small doses)</a:t>
            </a:r>
          </a:p>
          <a:p>
            <a:pPr lvl="1"/>
            <a:r>
              <a:rPr lang="en-US" dirty="0" smtClean="0"/>
              <a:t> DXA should be postponed until pregnancy is completed. </a:t>
            </a:r>
          </a:p>
          <a:p>
            <a:pPr lvl="1"/>
            <a:r>
              <a:rPr lang="en-US" dirty="0" smtClean="0"/>
              <a:t> Unless the results are likely  to play a role in the management of the patient.</a:t>
            </a:r>
          </a:p>
          <a:p>
            <a:r>
              <a:rPr lang="en-US" dirty="0" smtClean="0"/>
              <a:t> It may not be possible to do a DXA of the hip and spine in some patients due to </a:t>
            </a:r>
            <a:r>
              <a:rPr lang="en-US" b="1" i="1" dirty="0" smtClean="0"/>
              <a:t>inability to get on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1428744"/>
            <a:ext cx="3186106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Bone mass density</a:t>
            </a:r>
          </a:p>
        </p:txBody>
      </p:sp>
      <p:sp>
        <p:nvSpPr>
          <p:cNvPr id="4" name="Oval 2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643174" y="2857495"/>
            <a:ext cx="3786214" cy="1714513"/>
          </a:xfrm>
          <a:prstGeom prst="ellipse">
            <a:avLst/>
          </a:prstGeom>
          <a:solidFill>
            <a:srgbClr val="9900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Bone Strength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ea typeface="+mj-ea"/>
                <a:cs typeface="+mj-cs"/>
              </a:rPr>
              <a:t>Bone geometry</a:t>
            </a:r>
          </a:p>
          <a:p>
            <a:pPr algn="ctr"/>
            <a:r>
              <a:rPr lang="en-US" sz="2800" b="1" dirty="0" smtClean="0">
                <a:latin typeface="+mj-lt"/>
                <a:ea typeface="+mj-ea"/>
                <a:cs typeface="+mj-cs"/>
              </a:rPr>
              <a:t>(size and shape of bone)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4903785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ea typeface="+mj-ea"/>
                <a:cs typeface="+mj-cs"/>
              </a:rPr>
              <a:t>Degree of mineralization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597761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  <a:ea typeface="+mj-ea"/>
                <a:cs typeface="+mj-cs"/>
              </a:rPr>
              <a:t>microarchitecture</a:t>
            </a:r>
            <a:endParaRPr lang="en-US" sz="2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49774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ea typeface="+mj-ea"/>
                <a:cs typeface="+mj-cs"/>
              </a:rPr>
              <a:t>Bone turnover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500694" y="2285991"/>
            <a:ext cx="428628" cy="785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2401932">
            <a:off x="2558612" y="4119380"/>
            <a:ext cx="485775" cy="92859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138839">
            <a:off x="6040050" y="412763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357686" y="4643445"/>
            <a:ext cx="357190" cy="13573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000364" y="2357429"/>
            <a:ext cx="428628" cy="785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Turnover Markers (BTM)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the mechanism of action of therapeutic agents (in clinical trial)</a:t>
            </a:r>
          </a:p>
          <a:p>
            <a:r>
              <a:rPr lang="en-US" dirty="0" smtClean="0"/>
              <a:t>Role in the care of individual patients is not well established.</a:t>
            </a:r>
          </a:p>
          <a:p>
            <a:r>
              <a:rPr lang="en-US" dirty="0" smtClean="0"/>
              <a:t> Potential roles of BTMs in clinical practice: </a:t>
            </a:r>
          </a:p>
          <a:p>
            <a:pPr lvl="1"/>
            <a:r>
              <a:rPr lang="en-US" dirty="0" smtClean="0"/>
              <a:t>prediction of fracture risk</a:t>
            </a:r>
          </a:p>
          <a:p>
            <a:pPr lvl="1"/>
            <a:r>
              <a:rPr lang="en-US" dirty="0" smtClean="0"/>
              <a:t> monitoring response to therapy</a:t>
            </a:r>
          </a:p>
          <a:p>
            <a:pPr lvl="1"/>
            <a:r>
              <a:rPr lang="en-US" dirty="0" smtClean="0"/>
              <a:t> improving compliance with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turnover markers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Octeocalcin</a:t>
            </a:r>
            <a:endParaRPr lang="en-US" dirty="0" smtClean="0"/>
          </a:p>
          <a:p>
            <a:r>
              <a:rPr lang="en-US" dirty="0" smtClean="0"/>
              <a:t>Bone specific alkaline </a:t>
            </a:r>
            <a:r>
              <a:rPr lang="en-US" dirty="0" err="1" smtClean="0"/>
              <a:t>phosphataze</a:t>
            </a:r>
            <a:endParaRPr lang="en-US" dirty="0" smtClean="0"/>
          </a:p>
          <a:p>
            <a:r>
              <a:rPr lang="en-US" dirty="0" smtClean="0"/>
              <a:t>P1NP: N-terminal </a:t>
            </a:r>
            <a:r>
              <a:rPr lang="en-US" dirty="0" err="1" smtClean="0"/>
              <a:t>propeptide</a:t>
            </a:r>
            <a:r>
              <a:rPr lang="en-US" dirty="0" smtClean="0"/>
              <a:t> of type 1 </a:t>
            </a:r>
            <a:r>
              <a:rPr lang="en-US" dirty="0" err="1" smtClean="0"/>
              <a:t>procollagen</a:t>
            </a:r>
            <a:endParaRPr lang="en-US" dirty="0"/>
          </a:p>
          <a:p>
            <a:r>
              <a:rPr lang="en-US" dirty="0" smtClean="0"/>
              <a:t> P1CP: C-terminal </a:t>
            </a:r>
            <a:r>
              <a:rPr lang="en-US" dirty="0" err="1" smtClean="0"/>
              <a:t>propeptide</a:t>
            </a:r>
            <a:r>
              <a:rPr lang="en-US" dirty="0" smtClean="0"/>
              <a:t> of type 1 </a:t>
            </a:r>
            <a:r>
              <a:rPr lang="en-US" dirty="0" err="1" smtClean="0"/>
              <a:t>procollagen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NTX: cross-linked N-</a:t>
            </a:r>
            <a:r>
              <a:rPr lang="en-US" dirty="0" err="1" smtClean="0"/>
              <a:t>telopeptide</a:t>
            </a:r>
            <a:r>
              <a:rPr lang="en-US" dirty="0" smtClean="0"/>
              <a:t> of type 1 collagen</a:t>
            </a:r>
          </a:p>
          <a:p>
            <a:r>
              <a:rPr lang="en-US" dirty="0" smtClean="0"/>
              <a:t>CTX: cross-linked C- </a:t>
            </a:r>
            <a:r>
              <a:rPr lang="en-US" dirty="0" err="1" smtClean="0"/>
              <a:t>telopeptide</a:t>
            </a:r>
            <a:r>
              <a:rPr lang="en-US" dirty="0" smtClean="0"/>
              <a:t> of type 1 collagen</a:t>
            </a:r>
          </a:p>
          <a:p>
            <a:r>
              <a:rPr lang="en-US" dirty="0" smtClean="0"/>
              <a:t>D-PYR: Free </a:t>
            </a:r>
            <a:r>
              <a:rPr lang="en-US" dirty="0" err="1" smtClean="0"/>
              <a:t>deoxypyridinoline</a:t>
            </a:r>
            <a:endParaRPr lang="en-US" dirty="0" smtClean="0"/>
          </a:p>
          <a:p>
            <a:r>
              <a:rPr lang="en-US" dirty="0" smtClean="0"/>
              <a:t>PYD: Free </a:t>
            </a:r>
            <a:r>
              <a:rPr lang="en-US" dirty="0" err="1" smtClean="0"/>
              <a:t>pyridinoline</a:t>
            </a:r>
            <a:endParaRPr lang="en-US" dirty="0"/>
          </a:p>
          <a:p>
            <a:r>
              <a:rPr lang="en-US" dirty="0" smtClean="0"/>
              <a:t> HYP: </a:t>
            </a:r>
            <a:r>
              <a:rPr lang="en-US" dirty="0" err="1" smtClean="0"/>
              <a:t>Hydroxyproline</a:t>
            </a:r>
            <a:endParaRPr lang="en-US" dirty="0" smtClean="0"/>
          </a:p>
          <a:p>
            <a:r>
              <a:rPr lang="en-US" dirty="0" smtClean="0"/>
              <a:t>TRACP5b: </a:t>
            </a:r>
            <a:r>
              <a:rPr lang="en-US" dirty="0" err="1" smtClean="0"/>
              <a:t>isoform</a:t>
            </a:r>
            <a:r>
              <a:rPr lang="en-US" dirty="0" smtClean="0"/>
              <a:t> 5b of </a:t>
            </a:r>
            <a:r>
              <a:rPr lang="en-US" dirty="0" err="1" smtClean="0"/>
              <a:t>tartrate</a:t>
            </a:r>
            <a:r>
              <a:rPr lang="en-US" dirty="0" smtClean="0"/>
              <a:t> resistant acid </a:t>
            </a:r>
            <a:r>
              <a:rPr lang="en-US" dirty="0" err="1" smtClean="0"/>
              <a:t>phosphatase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43050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Bone formation markers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3050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Bone </a:t>
            </a:r>
            <a:r>
              <a:rPr lang="en-US" sz="2800" i="1" dirty="0" err="1" smtClean="0">
                <a:solidFill>
                  <a:schemeClr val="bg1"/>
                </a:solidFill>
              </a:rPr>
              <a:t>resorption</a:t>
            </a:r>
            <a:r>
              <a:rPr lang="en-US" sz="2800" i="1" dirty="0" smtClean="0">
                <a:solidFill>
                  <a:schemeClr val="bg1"/>
                </a:solidFill>
              </a:rPr>
              <a:t> markers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Biochemical markers of bone remodeling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325144" cy="40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78645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BMD and bone turnover markers are independent predictors of hip fracture risk</a:t>
            </a:r>
          </a:p>
          <a:p>
            <a:r>
              <a:rPr lang="en-US" dirty="0" smtClean="0"/>
              <a:t> urinary C-terminal collagen crosslink excretion (CTX) or free </a:t>
            </a:r>
            <a:r>
              <a:rPr lang="en-US" dirty="0" err="1" smtClean="0"/>
              <a:t>deoxypyridinoline</a:t>
            </a:r>
            <a:r>
              <a:rPr lang="en-US" dirty="0" smtClean="0"/>
              <a:t> excretion (D/</a:t>
            </a:r>
            <a:r>
              <a:rPr lang="en-US" dirty="0" err="1" smtClean="0"/>
              <a:t>Pyr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High bone turnover is predictive of rapid bone loss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026" y="1571612"/>
            <a:ext cx="7174560" cy="508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57356" y="491705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45598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428625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DPD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45005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Several studies have demonstrated that markers of bone turnover may be </a:t>
            </a:r>
            <a:r>
              <a:rPr lang="en-US" sz="3300" b="1" i="1" dirty="0" smtClean="0">
                <a:solidFill>
                  <a:srgbClr val="C00000"/>
                </a:solidFill>
              </a:rPr>
              <a:t>useful in predicting rates of bone loss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values in normal subjects and patients with osteoporosis overlap substantially (</a:t>
            </a:r>
            <a:r>
              <a:rPr lang="en-US" sz="3100" dirty="0" smtClean="0"/>
              <a:t>biochemical markers are </a:t>
            </a:r>
            <a:r>
              <a:rPr lang="en-US" sz="3100" b="1" i="1" dirty="0" smtClean="0"/>
              <a:t>not useful in making the diagnosis </a:t>
            </a:r>
            <a:r>
              <a:rPr lang="en-US" sz="3100" dirty="0" smtClean="0"/>
              <a:t>of osteoporosis)</a:t>
            </a:r>
            <a:endParaRPr lang="en-US" dirty="0" smtClean="0"/>
          </a:p>
          <a:p>
            <a:r>
              <a:rPr lang="en-US" dirty="0" smtClean="0"/>
              <a:t>There is currently </a:t>
            </a:r>
            <a:r>
              <a:rPr lang="en-US" b="1" i="1" dirty="0" smtClean="0"/>
              <a:t>no consensus </a:t>
            </a:r>
            <a:r>
              <a:rPr lang="en-US" dirty="0" smtClean="0"/>
              <a:t>on a role for BTMs in </a:t>
            </a:r>
            <a:r>
              <a:rPr lang="en-US" b="1" i="1" dirty="0" smtClean="0"/>
              <a:t>determining candidates for osteoporosis therapy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decision to treat such patients should be based upon fracture risk assessment using:</a:t>
            </a:r>
          </a:p>
          <a:p>
            <a:pPr lvl="1"/>
            <a:r>
              <a:rPr lang="en-US" dirty="0" smtClean="0"/>
              <a:t> BMD </a:t>
            </a:r>
          </a:p>
          <a:p>
            <a:pPr lvl="1"/>
            <a:r>
              <a:rPr lang="en-US" dirty="0" smtClean="0"/>
              <a:t> clinical risk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1428744"/>
            <a:ext cx="3186106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Bone mass density</a:t>
            </a:r>
          </a:p>
        </p:txBody>
      </p:sp>
      <p:sp>
        <p:nvSpPr>
          <p:cNvPr id="4" name="Oval 2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643174" y="2857495"/>
            <a:ext cx="3786214" cy="1714513"/>
          </a:xfrm>
          <a:prstGeom prst="ellipse">
            <a:avLst/>
          </a:prstGeom>
          <a:solidFill>
            <a:srgbClr val="9900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Bone Strength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ea typeface="+mj-ea"/>
                <a:cs typeface="+mj-cs"/>
              </a:rPr>
              <a:t>Bone geometry</a:t>
            </a:r>
          </a:p>
          <a:p>
            <a:pPr algn="ctr"/>
            <a:r>
              <a:rPr lang="en-US" sz="2800" b="1" dirty="0" smtClean="0">
                <a:latin typeface="+mj-lt"/>
                <a:ea typeface="+mj-ea"/>
                <a:cs typeface="+mj-cs"/>
              </a:rPr>
              <a:t>(size and shape of bone)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4903785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ea typeface="+mj-ea"/>
                <a:cs typeface="+mj-cs"/>
              </a:rPr>
              <a:t>Degree of mineralization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597761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  <a:ea typeface="+mj-ea"/>
                <a:cs typeface="+mj-cs"/>
              </a:rPr>
              <a:t>microarchitecture</a:t>
            </a:r>
            <a:endParaRPr lang="en-US" sz="2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49774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ea typeface="+mj-ea"/>
                <a:cs typeface="+mj-cs"/>
              </a:rPr>
              <a:t>Bone turnover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500694" y="2285991"/>
            <a:ext cx="428628" cy="785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2401932">
            <a:off x="2558612" y="4119380"/>
            <a:ext cx="485775" cy="92859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138839">
            <a:off x="6040050" y="412763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357686" y="4643445"/>
            <a:ext cx="357190" cy="13573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000364" y="2357429"/>
            <a:ext cx="428628" cy="785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Diagnosis of Osteoporosis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Technique</a:t>
            </a:r>
          </a:p>
          <a:p>
            <a:pPr lvl="1">
              <a:lnSpc>
                <a:spcPct val="120000"/>
              </a:lnSpc>
              <a:buFontTx/>
              <a:buChar char="–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DXA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is the gold standard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Site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lnSpc>
                <a:spcPct val="120000"/>
              </a:lnSpc>
              <a:buFontTx/>
              <a:buChar char="–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Hip (Neck, Total, or both)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Reference range</a:t>
            </a:r>
          </a:p>
          <a:p>
            <a:pPr lvl="1">
              <a:lnSpc>
                <a:spcPct val="120000"/>
              </a:lnSpc>
              <a:buFontTx/>
              <a:buChar char="–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NHANES III data (women 20-29 yrs)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Discrepancies in T score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FF00"/>
                </a:solidFill>
              </a:rPr>
              <a:t>Different Reference database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Different Site of measurement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Different technologies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The WHO criteria were never </a:t>
            </a:r>
            <a:r>
              <a:rPr lang="en-US" b="1" dirty="0" smtClean="0"/>
              <a:t>intended to </a:t>
            </a:r>
            <a:r>
              <a:rPr lang="en-US" b="1" dirty="0"/>
              <a:t>be applied to healthy premenopausal women.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43971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Recommendations regarding selection of patients for DXA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30380"/>
            <a:ext cx="6715172" cy="59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densitometry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Quantitative computerized tomography (</a:t>
            </a:r>
            <a:r>
              <a:rPr lang="en-US" dirty="0" err="1" smtClean="0"/>
              <a:t>qCT</a:t>
            </a:r>
            <a:r>
              <a:rPr lang="en-US" dirty="0" smtClean="0"/>
              <a:t>) :</a:t>
            </a:r>
          </a:p>
          <a:p>
            <a:pPr lvl="1"/>
            <a:r>
              <a:rPr lang="en-US" dirty="0" smtClean="0"/>
              <a:t>Measures volumetric bone density of the spine and hip </a:t>
            </a:r>
          </a:p>
          <a:p>
            <a:pPr lvl="1"/>
            <a:r>
              <a:rPr lang="en-US" dirty="0" smtClean="0"/>
              <a:t> Analyze cortical and </a:t>
            </a:r>
            <a:r>
              <a:rPr lang="en-US" dirty="0" err="1" smtClean="0"/>
              <a:t>trabecular</a:t>
            </a:r>
            <a:r>
              <a:rPr lang="en-US" dirty="0" smtClean="0"/>
              <a:t> bone separately</a:t>
            </a:r>
          </a:p>
          <a:p>
            <a:pPr lvl="1"/>
            <a:r>
              <a:rPr lang="en-US" dirty="0" smtClean="0"/>
              <a:t> Useful in clinical research and may be used in individual patients to follow therapeutic responses particularly to intermittent parathyroid hormone (</a:t>
            </a:r>
            <a:r>
              <a:rPr lang="en-US" dirty="0" err="1" smtClean="0"/>
              <a:t>teriparatide</a:t>
            </a:r>
            <a:r>
              <a:rPr lang="en-US" dirty="0" smtClean="0"/>
              <a:t>) therapy, where large changes may be observed</a:t>
            </a:r>
          </a:p>
          <a:p>
            <a:pPr lvl="1"/>
            <a:r>
              <a:rPr lang="en-US" dirty="0" smtClean="0"/>
              <a:t> it is </a:t>
            </a:r>
            <a:r>
              <a:rPr lang="en-US" b="1" i="1" dirty="0" smtClean="0">
                <a:solidFill>
                  <a:srgbClr val="FF0000"/>
                </a:solidFill>
              </a:rPr>
              <a:t>not recommended for screening</a:t>
            </a:r>
            <a:r>
              <a:rPr lang="en-US" dirty="0" smtClean="0"/>
              <a:t>, because :</a:t>
            </a:r>
          </a:p>
          <a:p>
            <a:pPr lvl="2"/>
            <a:r>
              <a:rPr lang="en-US" dirty="0" smtClean="0"/>
              <a:t>The application of T-scores to predict the risk of fracture has not been validated with </a:t>
            </a:r>
            <a:r>
              <a:rPr lang="en-US" dirty="0" err="1" smtClean="0"/>
              <a:t>qCT</a:t>
            </a:r>
            <a:endParaRPr lang="en-US" dirty="0" smtClean="0"/>
          </a:p>
          <a:p>
            <a:pPr lvl="2"/>
            <a:r>
              <a:rPr lang="en-US" dirty="0" smtClean="0"/>
              <a:t> This method is more costly </a:t>
            </a:r>
          </a:p>
          <a:p>
            <a:pPr lvl="2"/>
            <a:r>
              <a:rPr lang="en-US" dirty="0" smtClean="0"/>
              <a:t> Results in greater exposure to radiation than DXA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Peripheral measurements:</a:t>
            </a:r>
          </a:p>
          <a:p>
            <a:pPr lvl="1"/>
            <a:r>
              <a:rPr lang="en-US" dirty="0" smtClean="0"/>
              <a:t>Ultrasound, peripheral DXA (</a:t>
            </a:r>
            <a:r>
              <a:rPr lang="en-US" dirty="0" err="1" smtClean="0"/>
              <a:t>pDXA</a:t>
            </a:r>
            <a:r>
              <a:rPr lang="en-US" dirty="0" smtClean="0"/>
              <a:t>), x-ray </a:t>
            </a:r>
            <a:r>
              <a:rPr lang="en-US" dirty="0" err="1" smtClean="0"/>
              <a:t>absorptiometry</a:t>
            </a:r>
            <a:r>
              <a:rPr lang="en-US" dirty="0" smtClean="0"/>
              <a:t>,  peripheral quantitative computed tomography (</a:t>
            </a:r>
            <a:r>
              <a:rPr lang="en-US" dirty="0" err="1" smtClean="0"/>
              <a:t>pQCT</a:t>
            </a:r>
            <a:r>
              <a:rPr lang="en-US" dirty="0" smtClean="0"/>
              <a:t>) of the heel, radius, or hand </a:t>
            </a:r>
          </a:p>
          <a:p>
            <a:pPr lvl="1"/>
            <a:r>
              <a:rPr lang="en-US" dirty="0" smtClean="0"/>
              <a:t> The WHO criteria for the diagnosis of osteoporosis are based upon BMD measured by DXA, and therefore do not apply to these other technologies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There is no consensus about which patients to assess </a:t>
            </a:r>
            <a:r>
              <a:rPr lang="en-US" sz="2800" baseline="300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who are younger than 65 years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5750" y="531813"/>
            <a:ext cx="8688388" cy="1473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3000" b="1" dirty="0">
                <a:latin typeface="Arial" pitchFamily="34" charset="0"/>
              </a:rPr>
              <a:t>Bone strength  = </a:t>
            </a:r>
            <a:r>
              <a:rPr lang="de-DE" sz="3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000" b="1" i="1" u="sng" dirty="0">
                <a:solidFill>
                  <a:srgbClr val="FF3300"/>
                </a:solidFill>
                <a:latin typeface="Arial" pitchFamily="34" charset="0"/>
              </a:rPr>
              <a:t>Bone quality</a:t>
            </a:r>
            <a:r>
              <a:rPr lang="de-DE" sz="3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000" b="1" dirty="0">
                <a:latin typeface="Arial" pitchFamily="34" charset="0"/>
              </a:rPr>
              <a:t>+ Bone quantity</a:t>
            </a:r>
            <a:r>
              <a:rPr lang="de-DE" sz="3000" b="1" dirty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de-DE" sz="3000" b="1" dirty="0">
                <a:solidFill>
                  <a:srgbClr val="FFFF00"/>
                </a:solidFill>
                <a:latin typeface="Arial" pitchFamily="34" charset="0"/>
              </a:rPr>
            </a:br>
            <a:endParaRPr lang="de-DE" sz="3000" b="1" dirty="0">
              <a:solidFill>
                <a:srgbClr val="FFFF00"/>
              </a:solidFill>
              <a:latin typeface="Arial" pitchFamily="34" charset="0"/>
            </a:endParaRPr>
          </a:p>
          <a:p>
            <a:pPr eaLnBrk="0" hangingPunct="0"/>
            <a:r>
              <a:rPr lang="de-DE" sz="3000" b="1" dirty="0">
                <a:solidFill>
                  <a:srgbClr val="FF3300"/>
                </a:solidFill>
                <a:latin typeface="Arial" pitchFamily="34" charset="0"/>
              </a:rPr>
              <a:t>Micro-architecture</a:t>
            </a:r>
            <a:r>
              <a:rPr lang="de-DE" sz="3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000" b="1" dirty="0" smtClean="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de-DE" sz="3000" b="1" dirty="0">
                <a:latin typeface="Arial" pitchFamily="34" charset="0"/>
              </a:rPr>
              <a:t>increases    bone strength </a:t>
            </a:r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37258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76713" y="2362200"/>
            <a:ext cx="4165600" cy="3048000"/>
            <a:chOff x="432" y="1248"/>
            <a:chExt cx="4464" cy="1920"/>
          </a:xfrm>
        </p:grpSpPr>
        <p:sp>
          <p:nvSpPr>
            <p:cNvPr id="39942" name="Line 5"/>
            <p:cNvSpPr>
              <a:spLocks noChangeShapeType="1"/>
            </p:cNvSpPr>
            <p:nvPr/>
          </p:nvSpPr>
          <p:spPr bwMode="auto">
            <a:xfrm>
              <a:off x="576" y="1920"/>
              <a:ext cx="0" cy="12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43" name="Line 6"/>
            <p:cNvSpPr>
              <a:spLocks noChangeShapeType="1"/>
            </p:cNvSpPr>
            <p:nvPr/>
          </p:nvSpPr>
          <p:spPr bwMode="auto">
            <a:xfrm>
              <a:off x="576" y="1920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44" name="Line 7"/>
            <p:cNvSpPr>
              <a:spLocks noChangeShapeType="1"/>
            </p:cNvSpPr>
            <p:nvPr/>
          </p:nvSpPr>
          <p:spPr bwMode="auto">
            <a:xfrm>
              <a:off x="576" y="225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45" name="Line 8"/>
            <p:cNvSpPr>
              <a:spLocks noChangeShapeType="1"/>
            </p:cNvSpPr>
            <p:nvPr/>
          </p:nvSpPr>
          <p:spPr bwMode="auto">
            <a:xfrm>
              <a:off x="576" y="2544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46" name="Line 9"/>
            <p:cNvSpPr>
              <a:spLocks noChangeShapeType="1"/>
            </p:cNvSpPr>
            <p:nvPr/>
          </p:nvSpPr>
          <p:spPr bwMode="auto">
            <a:xfrm>
              <a:off x="576" y="283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47" name="Line 10"/>
            <p:cNvSpPr>
              <a:spLocks noChangeShapeType="1"/>
            </p:cNvSpPr>
            <p:nvPr/>
          </p:nvSpPr>
          <p:spPr bwMode="auto">
            <a:xfrm>
              <a:off x="1440" y="1920"/>
              <a:ext cx="0" cy="12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48" name="Line 11"/>
            <p:cNvSpPr>
              <a:spLocks noChangeShapeType="1"/>
            </p:cNvSpPr>
            <p:nvPr/>
          </p:nvSpPr>
          <p:spPr bwMode="auto">
            <a:xfrm>
              <a:off x="2256" y="1920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pic>
          <p:nvPicPr>
            <p:cNvPr id="39949" name="Picture 12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" y="1549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0" name="Picture 13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" y="1248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1" name="Picture 14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1549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2" name="Picture 15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1248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3" name="Picture 16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1549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4" name="Picture 17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1248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5" name="Picture 18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2" y="1549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6" name="Picture 19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2" y="1248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7" name="Picture 20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1549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8" name="Picture 21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1248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9" name="Line 22"/>
            <p:cNvSpPr>
              <a:spLocks noChangeShapeType="1"/>
            </p:cNvSpPr>
            <p:nvPr/>
          </p:nvSpPr>
          <p:spPr bwMode="auto">
            <a:xfrm>
              <a:off x="2256" y="1920"/>
              <a:ext cx="0" cy="12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271383" name="AutoShape 23"/>
            <p:cNvSpPr>
              <a:spLocks noChangeArrowheads="1"/>
            </p:cNvSpPr>
            <p:nvPr/>
          </p:nvSpPr>
          <p:spPr bwMode="auto">
            <a:xfrm>
              <a:off x="2273" y="2208"/>
              <a:ext cx="912" cy="48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84" name="AutoShape 24"/>
            <p:cNvSpPr>
              <a:spLocks noChangeArrowheads="1"/>
            </p:cNvSpPr>
            <p:nvPr/>
          </p:nvSpPr>
          <p:spPr bwMode="auto">
            <a:xfrm>
              <a:off x="2273" y="2784"/>
              <a:ext cx="912" cy="48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85" name="AutoShape 25"/>
            <p:cNvSpPr>
              <a:spLocks noChangeArrowheads="1"/>
            </p:cNvSpPr>
            <p:nvPr/>
          </p:nvSpPr>
          <p:spPr bwMode="auto">
            <a:xfrm>
              <a:off x="3753" y="2160"/>
              <a:ext cx="912" cy="48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86" name="AutoShape 26"/>
            <p:cNvSpPr>
              <a:spLocks noChangeArrowheads="1"/>
            </p:cNvSpPr>
            <p:nvPr/>
          </p:nvSpPr>
          <p:spPr bwMode="auto">
            <a:xfrm rot="1029686">
              <a:off x="3744" y="2456"/>
              <a:ext cx="432" cy="47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87" name="AutoShape 27"/>
            <p:cNvSpPr>
              <a:spLocks noChangeArrowheads="1"/>
            </p:cNvSpPr>
            <p:nvPr/>
          </p:nvSpPr>
          <p:spPr bwMode="auto">
            <a:xfrm rot="-570145">
              <a:off x="4175" y="2380"/>
              <a:ext cx="672" cy="48"/>
            </a:xfrm>
            <a:prstGeom prst="cube">
              <a:avLst>
                <a:gd name="adj" fmla="val 82125"/>
              </a:avLst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88" name="AutoShape 28"/>
            <p:cNvSpPr>
              <a:spLocks noChangeArrowheads="1"/>
            </p:cNvSpPr>
            <p:nvPr/>
          </p:nvSpPr>
          <p:spPr bwMode="auto">
            <a:xfrm rot="690862">
              <a:off x="3744" y="2785"/>
              <a:ext cx="432" cy="47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89" name="AutoShape 29"/>
            <p:cNvSpPr>
              <a:spLocks noChangeArrowheads="1"/>
            </p:cNvSpPr>
            <p:nvPr/>
          </p:nvSpPr>
          <p:spPr bwMode="auto">
            <a:xfrm rot="-2188076">
              <a:off x="4224" y="2736"/>
              <a:ext cx="672" cy="48"/>
            </a:xfrm>
            <a:prstGeom prst="cube">
              <a:avLst>
                <a:gd name="adj" fmla="val 82125"/>
              </a:avLst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67" name="Line 30"/>
            <p:cNvSpPr>
              <a:spLocks noChangeShapeType="1"/>
            </p:cNvSpPr>
            <p:nvPr/>
          </p:nvSpPr>
          <p:spPr bwMode="auto">
            <a:xfrm rot="-971864">
              <a:off x="4751" y="1872"/>
              <a:ext cx="1" cy="12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68" name="Line 31"/>
            <p:cNvSpPr>
              <a:spLocks noChangeShapeType="1"/>
            </p:cNvSpPr>
            <p:nvPr/>
          </p:nvSpPr>
          <p:spPr bwMode="auto">
            <a:xfrm>
              <a:off x="3768" y="1920"/>
              <a:ext cx="0" cy="12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39969" name="Line 32"/>
            <p:cNvSpPr>
              <a:spLocks noChangeShapeType="1"/>
            </p:cNvSpPr>
            <p:nvPr/>
          </p:nvSpPr>
          <p:spPr bwMode="auto">
            <a:xfrm>
              <a:off x="3744" y="1920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pic>
          <p:nvPicPr>
            <p:cNvPr id="39970" name="Picture 33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1248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1" name="Picture 34" descr="BS0055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1549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1395" name="AutoShape 35"/>
            <p:cNvSpPr>
              <a:spLocks noChangeArrowheads="1"/>
            </p:cNvSpPr>
            <p:nvPr/>
          </p:nvSpPr>
          <p:spPr bwMode="auto">
            <a:xfrm>
              <a:off x="2273" y="2496"/>
              <a:ext cx="912" cy="48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73" name="Line 36"/>
            <p:cNvSpPr>
              <a:spLocks noChangeShapeType="1"/>
            </p:cNvSpPr>
            <p:nvPr/>
          </p:nvSpPr>
          <p:spPr bwMode="auto">
            <a:xfrm>
              <a:off x="3120" y="1920"/>
              <a:ext cx="0" cy="12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</p:grpSp>
      <p:sp>
        <p:nvSpPr>
          <p:cNvPr id="39941" name="Rectangle 37"/>
          <p:cNvSpPr>
            <a:spLocks noChangeArrowheads="1"/>
          </p:cNvSpPr>
          <p:nvPr/>
        </p:nvSpPr>
        <p:spPr bwMode="auto">
          <a:xfrm>
            <a:off x="3595688" y="5546725"/>
            <a:ext cx="57007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        </a:t>
            </a:r>
            <a:r>
              <a:rPr lang="en-US" sz="1800" dirty="0">
                <a:latin typeface="Tahoma" pitchFamily="34" charset="0"/>
              </a:rPr>
              <a:t>Normal                  Loss of	         Loss of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       Quantity +	          Quantity           Architecture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      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ring.p3d 0"/>
  <p:tag name="POWER3D OPTIONS" val="Medium "/>
  <p:tag name="POWER3D SOUND" val="Spring Away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1416</TotalTime>
  <Words>2796</Words>
  <Application>Microsoft Office PowerPoint</Application>
  <PresentationFormat>On-screen Show (4:3)</PresentationFormat>
  <Paragraphs>477</Paragraphs>
  <Slides>77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Median</vt:lpstr>
      <vt:lpstr>Equation</vt:lpstr>
      <vt:lpstr>Diagnosis of Osteoporosis</vt:lpstr>
      <vt:lpstr>Lecture outline</vt:lpstr>
      <vt:lpstr>Epidemiology </vt:lpstr>
      <vt:lpstr>Epidemiology </vt:lpstr>
      <vt:lpstr>Definition </vt:lpstr>
      <vt:lpstr>Definition </vt:lpstr>
      <vt:lpstr>Bone mass density</vt:lpstr>
      <vt:lpstr>Slide 8</vt:lpstr>
      <vt:lpstr>Slide 9</vt:lpstr>
      <vt:lpstr>Slide 10</vt:lpstr>
      <vt:lpstr>Clinical manifestation</vt:lpstr>
      <vt:lpstr>Slide 12</vt:lpstr>
      <vt:lpstr>Diagnosis </vt:lpstr>
      <vt:lpstr>Bone Mass Densitometry</vt:lpstr>
      <vt:lpstr>Osteoporosis Measurement</vt:lpstr>
      <vt:lpstr>Osteoporosis Measurement</vt:lpstr>
      <vt:lpstr>Slide 17</vt:lpstr>
      <vt:lpstr>Slide 18</vt:lpstr>
      <vt:lpstr>DXA: Why Dual Energy X-rays?</vt:lpstr>
      <vt:lpstr>Slide 20</vt:lpstr>
      <vt:lpstr>Slide 21</vt:lpstr>
      <vt:lpstr>Slide 22</vt:lpstr>
      <vt:lpstr>DXA Technology</vt:lpstr>
      <vt:lpstr>DXA</vt:lpstr>
      <vt:lpstr>What DXA Really Measures: What DXA Really Measures: </vt:lpstr>
      <vt:lpstr>Standard Scores</vt:lpstr>
      <vt:lpstr>T-score</vt:lpstr>
      <vt:lpstr>Z-score</vt:lpstr>
      <vt:lpstr>Slide 29</vt:lpstr>
      <vt:lpstr>WHO Criteria for Diagnosis of Bone Status</vt:lpstr>
      <vt:lpstr>Slide 31</vt:lpstr>
      <vt:lpstr>Why are bone mass measurements performed?</vt:lpstr>
      <vt:lpstr>Who Should be selected For BMD Measurement ?</vt:lpstr>
      <vt:lpstr>Indication of bone densitometry </vt:lpstr>
      <vt:lpstr>Slide 35</vt:lpstr>
      <vt:lpstr>Screening </vt:lpstr>
      <vt:lpstr>Screening (cont’d)</vt:lpstr>
      <vt:lpstr>Screening (cont’d)</vt:lpstr>
      <vt:lpstr>Fracture Risk Assessment</vt:lpstr>
      <vt:lpstr>Major risk factors </vt:lpstr>
      <vt:lpstr>Minor risk factors</vt:lpstr>
      <vt:lpstr>Identifying those at high risk</vt:lpstr>
      <vt:lpstr>Clinical Risk Factors</vt:lpstr>
      <vt:lpstr>Strongest non-BMD predictors</vt:lpstr>
      <vt:lpstr>Clinical risk factors</vt:lpstr>
      <vt:lpstr>Slide 46</vt:lpstr>
      <vt:lpstr> Risk Assessment Questionnaires </vt:lpstr>
      <vt:lpstr>Risk Assessment Questionnaires</vt:lpstr>
      <vt:lpstr>Fracture risk assessment tool(FRAX)</vt:lpstr>
      <vt:lpstr>Slide 50</vt:lpstr>
      <vt:lpstr>Slide 51</vt:lpstr>
      <vt:lpstr>Slide 52</vt:lpstr>
      <vt:lpstr>High sensitivity and low specificity</vt:lpstr>
      <vt:lpstr>Slide 54</vt:lpstr>
      <vt:lpstr>Slide 55</vt:lpstr>
      <vt:lpstr>Indications For Bone Mineral Density (BMD) Testing</vt:lpstr>
      <vt:lpstr>Indications For Bone Mineral Density (BMD) Testing (Cont’d)</vt:lpstr>
      <vt:lpstr>Skeletal site to measure</vt:lpstr>
      <vt:lpstr>Skeletal site to measure</vt:lpstr>
      <vt:lpstr>Skeletal site to measure</vt:lpstr>
      <vt:lpstr>Which Skeletal Sites Should Be Measured? </vt:lpstr>
      <vt:lpstr>Slide 62</vt:lpstr>
      <vt:lpstr>Contraindication of DXA </vt:lpstr>
      <vt:lpstr>Bone mass density</vt:lpstr>
      <vt:lpstr>Bone Turnover Markers (BTM)</vt:lpstr>
      <vt:lpstr>Bone turnover markers</vt:lpstr>
      <vt:lpstr>Biochemical markers of bone remodeling </vt:lpstr>
      <vt:lpstr>High bone turnover is predictive of rapid bone loss</vt:lpstr>
      <vt:lpstr>BTMs</vt:lpstr>
      <vt:lpstr>Diagnosis of Osteoporosis</vt:lpstr>
      <vt:lpstr>Discrepancies in T score Determination</vt:lpstr>
      <vt:lpstr>Key point</vt:lpstr>
      <vt:lpstr>Recommendations regarding selection of patients for DXA</vt:lpstr>
      <vt:lpstr>Slide 74</vt:lpstr>
      <vt:lpstr>Bone densitometry </vt:lpstr>
      <vt:lpstr>Slide 76</vt:lpstr>
      <vt:lpstr>Slide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osteoprosisdiagnosis</dc:title>
  <dc:creator>vaio</dc:creator>
  <cp:lastModifiedBy>vaio</cp:lastModifiedBy>
  <cp:revision>139</cp:revision>
  <dcterms:created xsi:type="dcterms:W3CDTF">2011-09-11T11:43:03Z</dcterms:created>
  <dcterms:modified xsi:type="dcterms:W3CDTF">2011-09-15T01:50:26Z</dcterms:modified>
</cp:coreProperties>
</file>