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72" r:id="rId2"/>
  </p:sldMasterIdLst>
  <p:sldIdLst>
    <p:sldId id="592" r:id="rId3"/>
    <p:sldId id="716" r:id="rId4"/>
    <p:sldId id="717" r:id="rId5"/>
    <p:sldId id="718" r:id="rId6"/>
    <p:sldId id="635" r:id="rId7"/>
    <p:sldId id="754" r:id="rId8"/>
    <p:sldId id="755" r:id="rId9"/>
    <p:sldId id="872" r:id="rId10"/>
    <p:sldId id="928" r:id="rId11"/>
    <p:sldId id="723" r:id="rId12"/>
    <p:sldId id="738" r:id="rId13"/>
    <p:sldId id="741" r:id="rId14"/>
    <p:sldId id="869" r:id="rId15"/>
    <p:sldId id="881" r:id="rId16"/>
    <p:sldId id="870" r:id="rId17"/>
    <p:sldId id="875" r:id="rId18"/>
    <p:sldId id="871" r:id="rId19"/>
    <p:sldId id="873" r:id="rId20"/>
    <p:sldId id="725" r:id="rId21"/>
    <p:sldId id="726" r:id="rId22"/>
    <p:sldId id="833" r:id="rId23"/>
    <p:sldId id="793" r:id="rId24"/>
    <p:sldId id="794" r:id="rId25"/>
    <p:sldId id="863" r:id="rId26"/>
    <p:sldId id="880" r:id="rId27"/>
    <p:sldId id="864" r:id="rId28"/>
    <p:sldId id="865" r:id="rId29"/>
    <p:sldId id="929" r:id="rId30"/>
    <p:sldId id="728" r:id="rId31"/>
    <p:sldId id="730" r:id="rId32"/>
    <p:sldId id="729" r:id="rId33"/>
    <p:sldId id="913" r:id="rId34"/>
    <p:sldId id="914" r:id="rId35"/>
    <p:sldId id="916" r:id="rId36"/>
    <p:sldId id="918" r:id="rId37"/>
    <p:sldId id="921" r:id="rId38"/>
    <p:sldId id="922" r:id="rId39"/>
    <p:sldId id="923" r:id="rId40"/>
    <p:sldId id="924" r:id="rId41"/>
    <p:sldId id="925" r:id="rId42"/>
    <p:sldId id="637" r:id="rId43"/>
    <p:sldId id="601" r:id="rId44"/>
    <p:sldId id="802" r:id="rId45"/>
    <p:sldId id="640" r:id="rId46"/>
    <p:sldId id="602" r:id="rId47"/>
    <p:sldId id="641" r:id="rId48"/>
    <p:sldId id="883" r:id="rId49"/>
    <p:sldId id="882" r:id="rId50"/>
    <p:sldId id="885" r:id="rId51"/>
    <p:sldId id="889" r:id="rId52"/>
    <p:sldId id="888" r:id="rId53"/>
    <p:sldId id="890" r:id="rId54"/>
    <p:sldId id="886" r:id="rId55"/>
    <p:sldId id="606" r:id="rId56"/>
    <p:sldId id="611" r:id="rId57"/>
    <p:sldId id="686" r:id="rId58"/>
    <p:sldId id="895" r:id="rId59"/>
    <p:sldId id="896" r:id="rId60"/>
    <p:sldId id="897" r:id="rId61"/>
    <p:sldId id="684" r:id="rId62"/>
    <p:sldId id="797" r:id="rId63"/>
    <p:sldId id="798" r:id="rId64"/>
    <p:sldId id="663" r:id="rId65"/>
    <p:sldId id="691" r:id="rId66"/>
    <p:sldId id="670" r:id="rId67"/>
    <p:sldId id="671" r:id="rId68"/>
    <p:sldId id="673" r:id="rId69"/>
    <p:sldId id="675" r:id="rId70"/>
    <p:sldId id="676" r:id="rId71"/>
    <p:sldId id="677" r:id="rId72"/>
    <p:sldId id="682" r:id="rId73"/>
    <p:sldId id="615" r:id="rId74"/>
    <p:sldId id="616" r:id="rId75"/>
    <p:sldId id="903" r:id="rId76"/>
    <p:sldId id="905" r:id="rId77"/>
    <p:sldId id="799" r:id="rId78"/>
    <p:sldId id="633" r:id="rId79"/>
    <p:sldId id="634" r:id="rId80"/>
    <p:sldId id="841" r:id="rId81"/>
    <p:sldId id="909" r:id="rId82"/>
    <p:sldId id="908" r:id="rId83"/>
    <p:sldId id="842" r:id="rId84"/>
    <p:sldId id="843" r:id="rId85"/>
    <p:sldId id="906" r:id="rId86"/>
    <p:sldId id="907" r:id="rId87"/>
    <p:sldId id="845" r:id="rId88"/>
    <p:sldId id="910" r:id="rId89"/>
    <p:sldId id="787" r:id="rId90"/>
    <p:sldId id="776" r:id="rId91"/>
    <p:sldId id="708" r:id="rId92"/>
    <p:sldId id="789" r:id="rId93"/>
    <p:sldId id="931" r:id="rId94"/>
    <p:sldId id="912" r:id="rId95"/>
    <p:sldId id="597" r:id="rId96"/>
    <p:sldId id="934" r:id="rId97"/>
    <p:sldId id="911" r:id="rId98"/>
    <p:sldId id="930" r:id="rId99"/>
    <p:sldId id="932" r:id="rId100"/>
    <p:sldId id="933" r:id="rId101"/>
    <p:sldId id="358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4" autoAdjust="0"/>
    <p:restoredTop sz="94967" autoAdjust="0"/>
  </p:normalViewPr>
  <p:slideViewPr>
    <p:cSldViewPr snapToGrid="0">
      <p:cViewPr varScale="1">
        <p:scale>
          <a:sx n="69" d="100"/>
          <a:sy n="69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1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3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19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96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49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32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61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41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8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53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08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26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72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1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8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3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9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6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1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D4727-29ED-42B1-8AD8-349BA29215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77003-EF57-4262-ADCC-49CEA821C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68" y="836907"/>
            <a:ext cx="4861350" cy="32856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Synthetic Thyroxine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Therapy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Formulations, 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and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Interferences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878" y="3636095"/>
            <a:ext cx="10230678" cy="3320640"/>
          </a:xfrm>
        </p:spPr>
        <p:txBody>
          <a:bodyPr/>
          <a:lstStyle/>
          <a:p>
            <a:pPr marL="342900" indent="-342900" algn="just">
              <a:buFont typeface="Wingdings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charset="2"/>
              <a:buChar char="§"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charset="2"/>
              <a:buChar char="§"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charset="2"/>
              <a:buChar char="§"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4,2022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Mahsa Abbaszadeh, MD</a:t>
            </a:r>
          </a:p>
          <a:p>
            <a:pPr>
              <a:buFont typeface="Wingdings" charset="2"/>
              <a:buChar char="§"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Institute for Endocrine Sciences, Shahid Beheshti University of Medical Sciences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07" y="836907"/>
            <a:ext cx="6323309" cy="44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Tablets: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25 to 300 mcg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064"/>
            <a:ext cx="5461980" cy="25549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88" y="1690688"/>
            <a:ext cx="2893932" cy="1952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05" y="4038029"/>
            <a:ext cx="4337153" cy="215163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449" t="22604" r="4384" b="36017"/>
          <a:stretch/>
        </p:blipFill>
        <p:spPr>
          <a:xfrm>
            <a:off x="-6068" y="0"/>
            <a:ext cx="12198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Tablets: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25 to 300 mcg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35" y="1881583"/>
            <a:ext cx="5800855" cy="40390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63" y="1249774"/>
            <a:ext cx="2988663" cy="4796852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" y="1740622"/>
            <a:ext cx="2866263" cy="4291014"/>
          </a:xfrm>
        </p:spPr>
      </p:pic>
    </p:spTree>
    <p:extLst>
      <p:ext uri="{BB962C8B-B14F-4D97-AF65-F5344CB8AC3E}">
        <p14:creationId xmlns:p14="http://schemas.microsoft.com/office/powerpoint/2010/main" val="8721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Tablets: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25 to 300 mcg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nb-N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56" y="1845241"/>
            <a:ext cx="4534863" cy="419421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</a:t>
            </a:r>
            <a:r>
              <a:rPr lang="en-US" dirty="0" smtClean="0"/>
              <a:t>preparations: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s-IS" i="1" dirty="0"/>
              <a:t>Eur J Pharm </a:t>
            </a:r>
            <a:r>
              <a:rPr lang="is-IS" i="1" dirty="0" smtClean="0"/>
              <a:t>Biopharm</a:t>
            </a:r>
            <a:r>
              <a:rPr lang="is-IS" i="1" dirty="0"/>
              <a:t>. </a:t>
            </a:r>
            <a:r>
              <a:rPr lang="is-IS" dirty="0"/>
              <a:t>2009;72(1):105-110.</a:t>
            </a:r>
            <a:br>
              <a:rPr lang="is-IS" dirty="0"/>
            </a:b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LT4 is </a:t>
            </a:r>
            <a:r>
              <a:rPr lang="en-US" dirty="0">
                <a:solidFill>
                  <a:srgbClr val="FFFF00"/>
                </a:solidFill>
              </a:rPr>
              <a:t>dissolved in glycerol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contained </a:t>
            </a:r>
            <a:r>
              <a:rPr lang="en-US" dirty="0"/>
              <a:t>either </a:t>
            </a:r>
            <a:r>
              <a:rPr lang="en-US" u="sng" dirty="0"/>
              <a:t>within a gelatin capsule </a:t>
            </a:r>
            <a:r>
              <a:rPr lang="en-US" dirty="0"/>
              <a:t>or in </a:t>
            </a:r>
            <a:r>
              <a:rPr lang="en-US" u="sng" dirty="0"/>
              <a:t>a solution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b="1" dirty="0" smtClean="0">
                <a:solidFill>
                  <a:srgbClr val="FFFF00"/>
                </a:solidFill>
              </a:rPr>
              <a:t>Better </a:t>
            </a:r>
            <a:r>
              <a:rPr lang="en-US" b="1" dirty="0">
                <a:solidFill>
                  <a:srgbClr val="FFFF00"/>
                </a:solidFill>
              </a:rPr>
              <a:t>absorption:</a:t>
            </a:r>
            <a:endParaRPr lang="en-US" b="1" dirty="0"/>
          </a:p>
          <a:p>
            <a:pPr marL="696600"/>
            <a:r>
              <a:rPr lang="en-US" sz="2400" dirty="0" smtClean="0"/>
              <a:t>have </a:t>
            </a:r>
            <a:r>
              <a:rPr lang="en-US" sz="2400" dirty="0"/>
              <a:t>approximately </a:t>
            </a:r>
            <a:r>
              <a:rPr lang="en-US" sz="2400" dirty="0">
                <a:solidFill>
                  <a:srgbClr val="FFFF00"/>
                </a:solidFill>
              </a:rPr>
              <a:t>100% </a:t>
            </a:r>
            <a:r>
              <a:rPr lang="en-US" sz="2400" dirty="0" smtClean="0">
                <a:solidFill>
                  <a:srgbClr val="FFFF00"/>
                </a:solidFill>
              </a:rPr>
              <a:t>absorption </a:t>
            </a:r>
            <a:r>
              <a:rPr lang="en-US" sz="2400" dirty="0">
                <a:solidFill>
                  <a:srgbClr val="FFFF00"/>
                </a:solidFill>
              </a:rPr>
              <a:t>from the gastrointestinal tract</a:t>
            </a:r>
            <a:r>
              <a:rPr lang="en-US" sz="2400" dirty="0"/>
              <a:t>, compared with </a:t>
            </a:r>
            <a:r>
              <a:rPr lang="en-US" sz="2400" dirty="0" smtClean="0"/>
              <a:t>approximately </a:t>
            </a:r>
            <a:r>
              <a:rPr lang="en-US" sz="2400" dirty="0"/>
              <a:t>75% absorption in the fasting state for other LT4 preparations. 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1364140"/>
            <a:ext cx="3213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of levothyroxine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is-IS" sz="1800" b="0" i="1" dirty="0"/>
              <a:t>Thyroid. </a:t>
            </a:r>
            <a:r>
              <a:rPr lang="is-IS" sz="1800" b="0" dirty="0"/>
              <a:t>2014;24(12):1670-1751. </a:t>
            </a:r>
          </a:p>
          <a:p>
            <a:pPr algn="just"/>
            <a:r>
              <a:rPr lang="mr-IN" sz="1800" b="0" i="1" dirty="0" err="1" smtClean="0"/>
              <a:t>Metabolism</a:t>
            </a:r>
            <a:r>
              <a:rPr lang="mr-IN" sz="1800" b="0" i="1" dirty="0"/>
              <a:t>. </a:t>
            </a:r>
            <a:r>
              <a:rPr lang="mr-IN" sz="1800" b="0" dirty="0"/>
              <a:t>1977;26(1):1-8</a:t>
            </a:r>
            <a:r>
              <a:rPr lang="mr-IN" sz="1800" b="0" dirty="0" smtClean="0"/>
              <a:t>.</a:t>
            </a:r>
            <a:endParaRPr lang="mr-IN" sz="18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>
                <a:solidFill>
                  <a:srgbClr val="FFFF00"/>
                </a:solidFill>
              </a:rPr>
              <a:t>acidic environment </a:t>
            </a:r>
            <a:r>
              <a:rPr lang="en-US" dirty="0"/>
              <a:t>in the stomach seems to </a:t>
            </a:r>
            <a:r>
              <a:rPr lang="en-US" dirty="0">
                <a:solidFill>
                  <a:srgbClr val="FFFF00"/>
                </a:solidFill>
              </a:rPr>
              <a:t>promote</a:t>
            </a:r>
            <a:r>
              <a:rPr lang="en-US" dirty="0"/>
              <a:t> LT4 absorption, which occurs mostly in the </a:t>
            </a:r>
            <a:r>
              <a:rPr lang="en-US" dirty="0" smtClean="0">
                <a:solidFill>
                  <a:srgbClr val="FFFF00"/>
                </a:solidFill>
              </a:rPr>
              <a:t>jejunum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smtClean="0">
                <a:solidFill>
                  <a:srgbClr val="FFFF00"/>
                </a:solidFill>
              </a:rPr>
              <a:t>ileum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Absorption </a:t>
            </a:r>
            <a:r>
              <a:rPr lang="en-US" dirty="0"/>
              <a:t>of </a:t>
            </a:r>
            <a:r>
              <a:rPr lang="en-US" dirty="0">
                <a:solidFill>
                  <a:srgbClr val="FFFF00"/>
                </a:solidFill>
              </a:rPr>
              <a:t>oral LT4 </a:t>
            </a:r>
            <a:r>
              <a:rPr lang="en-US" dirty="0"/>
              <a:t>is </a:t>
            </a:r>
            <a:r>
              <a:rPr lang="en-US" dirty="0" smtClean="0"/>
              <a:t>approximately </a:t>
            </a:r>
            <a:r>
              <a:rPr lang="en-US" dirty="0">
                <a:solidFill>
                  <a:srgbClr val="FFFF00"/>
                </a:solidFill>
              </a:rPr>
              <a:t>75% to 80% in the fasting </a:t>
            </a:r>
            <a:r>
              <a:rPr lang="en-US" dirty="0"/>
              <a:t>state, with a decrement in absorption if the LT4 tablet is given in a </a:t>
            </a:r>
            <a:r>
              <a:rPr lang="en-US" dirty="0">
                <a:solidFill>
                  <a:srgbClr val="FFFF00"/>
                </a:solidFill>
              </a:rPr>
              <a:t>nonfasting </a:t>
            </a:r>
            <a:r>
              <a:rPr lang="en-US" dirty="0" smtClean="0">
                <a:solidFill>
                  <a:srgbClr val="FFFF00"/>
                </a:solidFill>
              </a:rPr>
              <a:t>state (</a:t>
            </a:r>
            <a:r>
              <a:rPr lang="en-US" dirty="0">
                <a:solidFill>
                  <a:srgbClr val="FFFF00"/>
                </a:solidFill>
              </a:rPr>
              <a:t>59% to 68</a:t>
            </a:r>
            <a:r>
              <a:rPr lang="en-US" dirty="0" smtClean="0">
                <a:solidFill>
                  <a:srgbClr val="FFFF00"/>
                </a:solidFill>
              </a:rPr>
              <a:t>%).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giving </a:t>
            </a:r>
            <a:r>
              <a:rPr lang="en-US" dirty="0">
                <a:solidFill>
                  <a:srgbClr val="FFFF00"/>
                </a:solidFill>
              </a:rPr>
              <a:t>LT4 intravenously</a:t>
            </a:r>
            <a:r>
              <a:rPr lang="en-US" dirty="0"/>
              <a:t>, if this is necessary in a hospitalized patient, </a:t>
            </a:r>
            <a:r>
              <a:rPr lang="en-US" dirty="0">
                <a:solidFill>
                  <a:srgbClr val="FFFF00"/>
                </a:solidFill>
              </a:rPr>
              <a:t>approximately 75% of the oral outpatient dose </a:t>
            </a:r>
            <a:r>
              <a:rPr lang="en-US" dirty="0"/>
              <a:t>can be </a:t>
            </a:r>
            <a:r>
              <a:rPr lang="en-US" dirty="0" smtClean="0"/>
              <a:t>used.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preparations 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t-IT" i="1" dirty="0"/>
              <a:t>J </a:t>
            </a:r>
            <a:r>
              <a:rPr lang="it-IT" i="1" dirty="0" err="1"/>
              <a:t>Clin</a:t>
            </a:r>
            <a:r>
              <a:rPr lang="it-IT" i="1" dirty="0"/>
              <a:t> </a:t>
            </a:r>
            <a:r>
              <a:rPr lang="it-IT" i="1" dirty="0" err="1"/>
              <a:t>Endocrinol</a:t>
            </a:r>
            <a:r>
              <a:rPr lang="it-IT" i="1" dirty="0"/>
              <a:t> </a:t>
            </a:r>
            <a:r>
              <a:rPr lang="it-IT" i="1" dirty="0" err="1"/>
              <a:t>Metab</a:t>
            </a:r>
            <a:r>
              <a:rPr lang="it-IT" i="1" dirty="0"/>
              <a:t>. </a:t>
            </a:r>
            <a:r>
              <a:rPr lang="it-IT" dirty="0"/>
              <a:t>2014;99(12):4481-4486.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v"/>
            </a:pPr>
            <a:r>
              <a:rPr lang="en-US" b="1" dirty="0" smtClean="0">
                <a:solidFill>
                  <a:srgbClr val="FFFF00"/>
                </a:solidFill>
              </a:rPr>
              <a:t>Less </a:t>
            </a:r>
            <a:r>
              <a:rPr lang="en-US" b="1" dirty="0">
                <a:solidFill>
                  <a:srgbClr val="FFFF00"/>
                </a:solidFill>
              </a:rPr>
              <a:t>affected by the altered </a:t>
            </a:r>
            <a:r>
              <a:rPr lang="en-US" b="1" dirty="0" smtClean="0">
                <a:solidFill>
                  <a:srgbClr val="FFFF00"/>
                </a:solidFill>
              </a:rPr>
              <a:t>pH:</a:t>
            </a:r>
          </a:p>
          <a:p>
            <a:pPr marL="696600"/>
            <a:r>
              <a:rPr lang="en-US" sz="2400" dirty="0" smtClean="0"/>
              <a:t>the </a:t>
            </a:r>
            <a:r>
              <a:rPr lang="en-US" sz="2400" dirty="0"/>
              <a:t>absorption of the liquid </a:t>
            </a:r>
            <a:r>
              <a:rPr lang="en-US" sz="2400" dirty="0" smtClean="0"/>
              <a:t>preparations</a:t>
            </a:r>
            <a:r>
              <a:rPr lang="en-US" sz="2400" dirty="0"/>
              <a:t>, in theory, </a:t>
            </a:r>
            <a:r>
              <a:rPr lang="en-US" sz="2400" dirty="0">
                <a:solidFill>
                  <a:srgbClr val="FFFF00"/>
                </a:solidFill>
              </a:rPr>
              <a:t>might be less affected by the altered pH </a:t>
            </a:r>
            <a:r>
              <a:rPr lang="en-US" sz="2400" dirty="0"/>
              <a:t>of the gastric environment associated with </a:t>
            </a:r>
            <a:r>
              <a:rPr lang="en-US" sz="2400" b="1" u="sng" dirty="0"/>
              <a:t>food consumption</a:t>
            </a:r>
            <a:r>
              <a:rPr lang="en-US" sz="2400" dirty="0"/>
              <a:t>, </a:t>
            </a:r>
            <a:r>
              <a:rPr lang="en-US" sz="2400" b="1" u="sng" dirty="0"/>
              <a:t>atrophic gastritis</a:t>
            </a:r>
            <a:r>
              <a:rPr lang="en-US" sz="2400" dirty="0"/>
              <a:t>, and use of </a:t>
            </a:r>
            <a:r>
              <a:rPr lang="en-US" sz="2400" b="1" u="sng" dirty="0"/>
              <a:t>proton pump inhibitors</a:t>
            </a:r>
            <a:r>
              <a:rPr lang="en-US" sz="2400" dirty="0"/>
              <a:t> than other LT4 products. </a:t>
            </a:r>
            <a:endParaRPr lang="en-US" sz="2400" dirty="0" smtClean="0"/>
          </a:p>
          <a:p>
            <a:endParaRPr lang="en-US" dirty="0"/>
          </a:p>
          <a:p>
            <a:pPr>
              <a:buFont typeface="Wingdings" charset="2"/>
              <a:buChar char="v"/>
            </a:pPr>
            <a:r>
              <a:rPr lang="en-US" b="1" u="sng" dirty="0">
                <a:solidFill>
                  <a:srgbClr val="FFFF00"/>
                </a:solidFill>
              </a:rPr>
              <a:t>Allergies:</a:t>
            </a:r>
          </a:p>
          <a:p>
            <a:pPr marL="696600"/>
            <a:r>
              <a:rPr lang="en-US" dirty="0"/>
              <a:t>It is also plausible that </a:t>
            </a:r>
            <a:r>
              <a:rPr lang="en-US" dirty="0">
                <a:solidFill>
                  <a:srgbClr val="FFFF00"/>
                </a:solidFill>
              </a:rPr>
              <a:t>gelatin capsules may be better tolerated than tablets </a:t>
            </a:r>
            <a:r>
              <a:rPr lang="en-US" dirty="0"/>
              <a:t>in individuals with </a:t>
            </a:r>
            <a:r>
              <a:rPr lang="en-US" b="1" u="sng" dirty="0"/>
              <a:t>allergies to the excipients </a:t>
            </a:r>
            <a:r>
              <a:rPr lang="en-US" dirty="0"/>
              <a:t>contained within tablet preparations. </a:t>
            </a:r>
          </a:p>
        </p:txBody>
      </p:sp>
    </p:spTree>
    <p:extLst>
      <p:ext uri="{BB962C8B-B14F-4D97-AF65-F5344CB8AC3E}">
        <p14:creationId xmlns:p14="http://schemas.microsoft.com/office/powerpoint/2010/main" val="8221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/>
          <a:lstStyle/>
          <a:p>
            <a:r>
              <a:rPr lang="en-US"/>
              <a:t>Tablet versus soft gel capsule or liquid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43" y="1200150"/>
            <a:ext cx="8340090" cy="4878388"/>
          </a:xfrm>
        </p:spPr>
      </p:pic>
    </p:spTree>
    <p:extLst>
      <p:ext uri="{BB962C8B-B14F-4D97-AF65-F5344CB8AC3E}">
        <p14:creationId xmlns:p14="http://schemas.microsoft.com/office/powerpoint/2010/main" val="7819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</a:t>
            </a:r>
            <a:r>
              <a:rPr lang="en-US" dirty="0" smtClean="0"/>
              <a:t>preparations: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New </a:t>
            </a:r>
            <a:r>
              <a:rPr lang="en-US" sz="1800" b="0" dirty="0" smtClean="0"/>
              <a:t>formulations </a:t>
            </a:r>
            <a:r>
              <a:rPr lang="en-US" sz="1800" b="0" dirty="0"/>
              <a:t>of levothyroxine in the treatment of hypothyroidism: trick or treat? </a:t>
            </a:r>
            <a:r>
              <a:rPr lang="en-US" sz="1800" b="0" i="1" dirty="0"/>
              <a:t>Thyroid. </a:t>
            </a:r>
            <a:r>
              <a:rPr lang="en-US" sz="1800" b="0" dirty="0"/>
              <a:t>2021;31(2):193-201.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At </a:t>
            </a:r>
            <a:r>
              <a:rPr lang="en-US" dirty="0"/>
              <a:t>the current time, there are </a:t>
            </a:r>
            <a:r>
              <a:rPr lang="en-US" b="1" u="sng" dirty="0"/>
              <a:t>no data </a:t>
            </a:r>
            <a:r>
              <a:rPr lang="en-US" dirty="0"/>
              <a:t>to show that </a:t>
            </a:r>
            <a:r>
              <a:rPr lang="en-US" b="1" u="sng" dirty="0"/>
              <a:t>clinical outcomes are improved by using LT4 liquid </a:t>
            </a:r>
            <a:r>
              <a:rPr lang="en-US" dirty="0"/>
              <a:t>compared with LT4 </a:t>
            </a:r>
            <a:r>
              <a:rPr lang="en-US" dirty="0" smtClean="0"/>
              <a:t>tablets.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Growing evidence that liquid preparations may have </a:t>
            </a:r>
            <a:r>
              <a:rPr lang="en-US" dirty="0">
                <a:solidFill>
                  <a:srgbClr val="FFFF00"/>
                </a:solidFill>
              </a:rPr>
              <a:t>better absorption</a:t>
            </a:r>
            <a:r>
              <a:rPr lang="en-US" dirty="0"/>
              <a:t> in situations where patients are </a:t>
            </a:r>
            <a:r>
              <a:rPr lang="en-US" b="1" u="sng" dirty="0"/>
              <a:t>receiving proton pump inhibitors</a:t>
            </a:r>
            <a:r>
              <a:rPr lang="en-US" b="1" dirty="0"/>
              <a:t>, </a:t>
            </a:r>
            <a:r>
              <a:rPr lang="en-US" b="1" u="sng" dirty="0"/>
              <a:t>tube feeds</a:t>
            </a:r>
            <a:r>
              <a:rPr lang="en-US" b="1" dirty="0"/>
              <a:t>, or </a:t>
            </a:r>
            <a:r>
              <a:rPr lang="en-US" b="1" u="sng" dirty="0"/>
              <a:t>have other causes of malabsorption</a:t>
            </a:r>
            <a:r>
              <a:rPr lang="en-US" b="1" u="sng" dirty="0" smtClean="0"/>
              <a:t>.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92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Soft gel </a:t>
            </a:r>
            <a:r>
              <a:rPr lang="en-US" dirty="0" smtClean="0"/>
              <a:t>capsules:</a:t>
            </a:r>
            <a:br>
              <a:rPr lang="en-US" dirty="0" smtClean="0"/>
            </a:br>
            <a:r>
              <a:rPr lang="en-US" sz="2800" dirty="0" err="1" smtClean="0"/>
              <a:t>Tirosint</a:t>
            </a:r>
            <a:r>
              <a:rPr lang="en-US" sz="2800" dirty="0" smtClean="0"/>
              <a:t> (13 </a:t>
            </a:r>
            <a:r>
              <a:rPr lang="en-US" sz="2800" dirty="0"/>
              <a:t>to 200 </a:t>
            </a:r>
            <a:r>
              <a:rPr lang="en-US" sz="2800" dirty="0" smtClean="0"/>
              <a:t>mcg)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6" y="1809231"/>
            <a:ext cx="4324891" cy="25552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93" y="1542900"/>
            <a:ext cx="5667807" cy="35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22" y="21972"/>
            <a:ext cx="105156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Oral solutions: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 smtClean="0"/>
              <a:t>Tirosint</a:t>
            </a:r>
            <a:r>
              <a:rPr lang="en-US" sz="3100" dirty="0" smtClean="0"/>
              <a:t>-Sol (13 </a:t>
            </a:r>
            <a:r>
              <a:rPr lang="en-US" sz="3100" dirty="0"/>
              <a:t>to 200 </a:t>
            </a:r>
            <a:r>
              <a:rPr lang="en-US" sz="3100" dirty="0" smtClean="0"/>
              <a:t>mcg/mL)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err="1" smtClean="0"/>
              <a:t>Thyquidity</a:t>
            </a:r>
            <a:r>
              <a:rPr lang="en-US" sz="3100" dirty="0" smtClean="0"/>
              <a:t> (</a:t>
            </a:r>
            <a:r>
              <a:rPr lang="en-US" sz="3100" dirty="0"/>
              <a:t>100 mcg/5 mL oral solution in a 100 mL </a:t>
            </a:r>
            <a:r>
              <a:rPr lang="en-US" sz="3100" dirty="0" smtClean="0"/>
              <a:t>bottle)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46" y="3246340"/>
            <a:ext cx="4132450" cy="193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74" y="5035994"/>
            <a:ext cx="4149722" cy="1708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93" y="2159142"/>
            <a:ext cx="3501837" cy="1843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93" y="4002394"/>
            <a:ext cx="3548793" cy="1597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30" y="1442733"/>
            <a:ext cx="4136266" cy="2124684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" y="2444224"/>
            <a:ext cx="4143098" cy="3262690"/>
          </a:xfrm>
        </p:spPr>
      </p:pic>
    </p:spTree>
    <p:extLst>
      <p:ext uri="{BB962C8B-B14F-4D97-AF65-F5344CB8AC3E}">
        <p14:creationId xmlns:p14="http://schemas.microsoft.com/office/powerpoint/2010/main" val="14293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" y="1027906"/>
            <a:ext cx="11991624" cy="4893209"/>
          </a:xfrm>
        </p:spPr>
      </p:pic>
    </p:spTree>
    <p:extLst>
      <p:ext uri="{BB962C8B-B14F-4D97-AF65-F5344CB8AC3E}">
        <p14:creationId xmlns:p14="http://schemas.microsoft.com/office/powerpoint/2010/main" val="3045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Solution for injection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90" y="1690688"/>
            <a:ext cx="6668050" cy="4521771"/>
          </a:xfrm>
        </p:spPr>
      </p:pic>
    </p:spTree>
    <p:extLst>
      <p:ext uri="{BB962C8B-B14F-4D97-AF65-F5344CB8AC3E}">
        <p14:creationId xmlns:p14="http://schemas.microsoft.com/office/powerpoint/2010/main" val="8638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065337"/>
            <a:ext cx="10515600" cy="1325563"/>
          </a:xfrm>
        </p:spPr>
        <p:txBody>
          <a:bodyPr/>
          <a:lstStyle/>
          <a:p>
            <a:r>
              <a:rPr lang="en-US" dirty="0"/>
              <a:t>Generic versus brand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91" y="365125"/>
            <a:ext cx="6232393" cy="5416827"/>
          </a:xfrm>
        </p:spPr>
      </p:pic>
    </p:spTree>
    <p:extLst>
      <p:ext uri="{BB962C8B-B14F-4D97-AF65-F5344CB8AC3E}">
        <p14:creationId xmlns:p14="http://schemas.microsoft.com/office/powerpoint/2010/main" val="156830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02" y="497494"/>
            <a:ext cx="7948572" cy="5423160"/>
          </a:xfrm>
        </p:spPr>
      </p:pic>
    </p:spTree>
    <p:extLst>
      <p:ext uri="{BB962C8B-B14F-4D97-AF65-F5344CB8AC3E}">
        <p14:creationId xmlns:p14="http://schemas.microsoft.com/office/powerpoint/2010/main" val="2488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versus brand </a:t>
            </a:r>
            <a:r>
              <a:rPr lang="en-US" dirty="0" smtClean="0"/>
              <a:t>product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pl-PL" sz="1600" i="1" dirty="0" smtClean="0"/>
              <a:t>JAMA </a:t>
            </a:r>
            <a:r>
              <a:rPr lang="pl-PL" sz="1600" i="1" dirty="0" err="1"/>
              <a:t>Netw</a:t>
            </a:r>
            <a:r>
              <a:rPr lang="pl-PL" sz="1600" i="1" dirty="0"/>
              <a:t> Open. </a:t>
            </a:r>
            <a:r>
              <a:rPr lang="pl-PL" sz="1600" dirty="0"/>
              <a:t>2020;3(9):e2017645</a:t>
            </a:r>
            <a:r>
              <a:rPr lang="pl-PL" sz="1600" dirty="0" smtClean="0"/>
              <a:t>.</a:t>
            </a:r>
            <a:endParaRPr lang="pl-PL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A recent </a:t>
            </a:r>
            <a:r>
              <a:rPr lang="en-US" dirty="0"/>
              <a:t>study of LT4 initiation over a 3-month period in patients treated with </a:t>
            </a:r>
            <a:r>
              <a:rPr lang="en-US" dirty="0">
                <a:solidFill>
                  <a:srgbClr val="FF0000"/>
                </a:solidFill>
              </a:rPr>
              <a:t>brand- name vs generic </a:t>
            </a:r>
            <a:r>
              <a:rPr lang="en-US" dirty="0" smtClean="0"/>
              <a:t>products:</a:t>
            </a:r>
          </a:p>
          <a:p>
            <a:endParaRPr lang="en-US" dirty="0" smtClean="0"/>
          </a:p>
          <a:p>
            <a:pPr marL="696600"/>
            <a:r>
              <a:rPr lang="en-US" sz="2400" dirty="0" smtClean="0"/>
              <a:t>A similar </a:t>
            </a:r>
            <a:r>
              <a:rPr lang="en-US" sz="2400" dirty="0"/>
              <a:t>percentage of </a:t>
            </a:r>
            <a:r>
              <a:rPr lang="en-US" sz="2400" b="1" dirty="0">
                <a:solidFill>
                  <a:srgbClr val="FFFF00"/>
                </a:solidFill>
              </a:rPr>
              <a:t>out-of-range TSH </a:t>
            </a:r>
            <a:r>
              <a:rPr lang="en-US" sz="2400" b="1" dirty="0" smtClean="0">
                <a:solidFill>
                  <a:srgbClr val="FFFF00"/>
                </a:solidFill>
              </a:rPr>
              <a:t>values</a:t>
            </a:r>
            <a:r>
              <a:rPr lang="en-US" sz="2400" b="1" dirty="0" smtClean="0"/>
              <a:t>.</a:t>
            </a:r>
          </a:p>
          <a:p>
            <a:pPr marL="696600"/>
            <a:r>
              <a:rPr lang="en-US" sz="2400" dirty="0" smtClean="0"/>
              <a:t>There </a:t>
            </a:r>
            <a:r>
              <a:rPr lang="en-US" sz="2400" dirty="0"/>
              <a:t>also does not seem to be a difference </a:t>
            </a:r>
            <a:r>
              <a:rPr lang="en-US" sz="2400" b="1" dirty="0">
                <a:solidFill>
                  <a:srgbClr val="FFFF00"/>
                </a:solidFill>
              </a:rPr>
              <a:t>in cardiovascular or skeletal outcomes</a:t>
            </a:r>
            <a:r>
              <a:rPr lang="en-US" sz="2400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Switches between levothyroxine products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mr-IN" i="1" dirty="0" err="1"/>
              <a:t>Thyroid</a:t>
            </a:r>
            <a:r>
              <a:rPr lang="mr-IN" i="1" dirty="0"/>
              <a:t>. </a:t>
            </a:r>
            <a:r>
              <a:rPr lang="mr-IN" dirty="0"/>
              <a:t>2020;30(6):821-828.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There are reports of </a:t>
            </a:r>
            <a:r>
              <a:rPr lang="en-US" dirty="0">
                <a:solidFill>
                  <a:srgbClr val="FFFF00"/>
                </a:solidFill>
              </a:rPr>
              <a:t>clinically </a:t>
            </a:r>
            <a:r>
              <a:rPr lang="en-US" dirty="0" smtClean="0">
                <a:solidFill>
                  <a:srgbClr val="FFFF00"/>
                </a:solidFill>
              </a:rPr>
              <a:t>significant </a:t>
            </a:r>
            <a:r>
              <a:rPr lang="en-US" dirty="0">
                <a:solidFill>
                  <a:srgbClr val="FFFF00"/>
                </a:solidFill>
              </a:rPr>
              <a:t>changes in serum TSH </a:t>
            </a:r>
            <a:r>
              <a:rPr lang="en-US" dirty="0"/>
              <a:t>associated with a patient’s LT4 preparation </a:t>
            </a:r>
            <a:r>
              <a:rPr lang="en-US" b="1" u="sng" dirty="0"/>
              <a:t>being changed </a:t>
            </a:r>
            <a:r>
              <a:rPr lang="en-US" dirty="0"/>
              <a:t>either </a:t>
            </a:r>
            <a:endParaRPr lang="en-US" dirty="0" smtClean="0"/>
          </a:p>
          <a:p>
            <a:pPr marL="732600"/>
            <a:r>
              <a:rPr lang="en-US" sz="2600" dirty="0" smtClean="0"/>
              <a:t>from </a:t>
            </a:r>
            <a:r>
              <a:rPr lang="en-US" sz="2600" dirty="0"/>
              <a:t>one </a:t>
            </a:r>
            <a:r>
              <a:rPr lang="en-US" sz="2600" dirty="0">
                <a:solidFill>
                  <a:srgbClr val="FFFF00"/>
                </a:solidFill>
              </a:rPr>
              <a:t>brand</a:t>
            </a:r>
            <a:r>
              <a:rPr lang="en-US" sz="2600" dirty="0"/>
              <a:t> name to another, </a:t>
            </a:r>
          </a:p>
          <a:p>
            <a:pPr marL="732600"/>
            <a:r>
              <a:rPr lang="en-US" sz="2600" dirty="0" smtClean="0"/>
              <a:t>from </a:t>
            </a:r>
            <a:r>
              <a:rPr lang="en-US" sz="2600" dirty="0"/>
              <a:t>a </a:t>
            </a:r>
            <a:r>
              <a:rPr lang="en-US" sz="2600" dirty="0">
                <a:solidFill>
                  <a:srgbClr val="FFFF00"/>
                </a:solidFill>
              </a:rPr>
              <a:t>brand-name to a generic </a:t>
            </a:r>
            <a:r>
              <a:rPr lang="en-US" sz="2600" dirty="0"/>
              <a:t>product, </a:t>
            </a:r>
          </a:p>
          <a:p>
            <a:pPr marL="732600"/>
            <a:r>
              <a:rPr lang="en-US" sz="2600" dirty="0" smtClean="0"/>
              <a:t>from </a:t>
            </a:r>
            <a:r>
              <a:rPr lang="en-US" sz="2600" dirty="0"/>
              <a:t>one </a:t>
            </a:r>
            <a:r>
              <a:rPr lang="en-US" sz="2600" dirty="0">
                <a:solidFill>
                  <a:srgbClr val="FFFF00"/>
                </a:solidFill>
              </a:rPr>
              <a:t>generic</a:t>
            </a:r>
            <a:r>
              <a:rPr lang="en-US" sz="2600" dirty="0"/>
              <a:t> to </a:t>
            </a:r>
            <a:r>
              <a:rPr lang="en-US" sz="2600" dirty="0" smtClean="0"/>
              <a:t>another.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change in TSH has been attributed </a:t>
            </a:r>
            <a:r>
              <a:rPr lang="en-US" dirty="0" smtClean="0"/>
              <a:t>to:</a:t>
            </a:r>
          </a:p>
          <a:p>
            <a:pPr marL="732600"/>
            <a:r>
              <a:rPr lang="en-US" sz="2600" dirty="0"/>
              <a:t>the different </a:t>
            </a:r>
            <a:r>
              <a:rPr lang="en-US" sz="2600" dirty="0" smtClean="0">
                <a:solidFill>
                  <a:srgbClr val="FFFF00"/>
                </a:solidFill>
              </a:rPr>
              <a:t>excipients</a:t>
            </a:r>
            <a:endParaRPr lang="en-US" sz="2600" dirty="0">
              <a:solidFill>
                <a:srgbClr val="FFFF00"/>
              </a:solidFill>
            </a:endParaRPr>
          </a:p>
          <a:p>
            <a:pPr marL="732600"/>
            <a:r>
              <a:rPr lang="en-US" sz="2600" dirty="0" smtClean="0"/>
              <a:t>different </a:t>
            </a:r>
            <a:r>
              <a:rPr lang="en-US" sz="2600" dirty="0">
                <a:solidFill>
                  <a:srgbClr val="FFFF00"/>
                </a:solidFill>
              </a:rPr>
              <a:t>absorption </a:t>
            </a:r>
            <a:r>
              <a:rPr lang="en-US" sz="2600" dirty="0" smtClean="0">
                <a:solidFill>
                  <a:srgbClr val="FFFF00"/>
                </a:solidFill>
              </a:rPr>
              <a:t>characteristics</a:t>
            </a:r>
            <a:endParaRPr lang="en-US" sz="2600" dirty="0" smtClean="0"/>
          </a:p>
          <a:p>
            <a:pPr marL="732600"/>
            <a:r>
              <a:rPr lang="en-US" sz="2600" dirty="0" smtClean="0"/>
              <a:t>expected </a:t>
            </a:r>
            <a:r>
              <a:rPr lang="en-US" sz="2600" dirty="0"/>
              <a:t>to have slightly </a:t>
            </a:r>
            <a:r>
              <a:rPr lang="en-US" sz="2600" dirty="0">
                <a:solidFill>
                  <a:srgbClr val="FFFF00"/>
                </a:solidFill>
              </a:rPr>
              <a:t>different bioequivalence.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Pharmacokinetic </a:t>
            </a:r>
            <a:r>
              <a:rPr lang="en-US" dirty="0" smtClean="0"/>
              <a:t>parameters: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s-IS" i="1" dirty="0" smtClean="0"/>
              <a:t>Thyroid</a:t>
            </a:r>
            <a:r>
              <a:rPr lang="is-IS" i="1" dirty="0"/>
              <a:t>. </a:t>
            </a:r>
            <a:r>
              <a:rPr lang="is-IS" dirty="0"/>
              <a:t>2004;14(3):191-200. 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0"/>
            <a:ext cx="10515600" cy="4066743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Bioequivalence: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a measure of </a:t>
            </a:r>
            <a:r>
              <a:rPr lang="en-US" u="sng" dirty="0"/>
              <a:t>absorption</a:t>
            </a:r>
            <a:r>
              <a:rPr lang="en-US" dirty="0"/>
              <a:t> or </a:t>
            </a:r>
            <a:r>
              <a:rPr lang="en-US" u="sng" dirty="0" smtClean="0"/>
              <a:t>bioavailability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is </a:t>
            </a:r>
            <a:r>
              <a:rPr lang="en-US" dirty="0"/>
              <a:t>used by the </a:t>
            </a:r>
            <a:r>
              <a:rPr lang="en-US" dirty="0" smtClean="0"/>
              <a:t>FDA to </a:t>
            </a:r>
            <a:r>
              <a:rPr lang="en-US" dirty="0"/>
              <a:t>predict the </a:t>
            </a:r>
            <a:r>
              <a:rPr lang="en-US" b="1" dirty="0">
                <a:solidFill>
                  <a:srgbClr val="FFFF00"/>
                </a:solidFill>
              </a:rPr>
              <a:t>therapeutic </a:t>
            </a:r>
            <a:r>
              <a:rPr lang="en-US" b="1" dirty="0" smtClean="0">
                <a:solidFill>
                  <a:srgbClr val="FFFF00"/>
                </a:solidFill>
              </a:rPr>
              <a:t>efficacy </a:t>
            </a:r>
            <a:r>
              <a:rPr lang="en-US" b="1" dirty="0">
                <a:solidFill>
                  <a:srgbClr val="FFFF00"/>
                </a:solidFill>
              </a:rPr>
              <a:t>of drugs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91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455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s-IS" i="1" dirty="0" smtClean="0"/>
              <a:t>Thyroid</a:t>
            </a:r>
            <a:r>
              <a:rPr lang="is-IS" i="1" dirty="0"/>
              <a:t>. </a:t>
            </a:r>
            <a:r>
              <a:rPr lang="is-IS" dirty="0"/>
              <a:t>2004;14(3):191-200. 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203158"/>
            <a:ext cx="10515600" cy="4717495"/>
          </a:xfrm>
        </p:spPr>
        <p:txBody>
          <a:bodyPr>
            <a:normAutofit/>
          </a:bodyPr>
          <a:lstStyle/>
          <a:p>
            <a:r>
              <a:rPr lang="en-US" dirty="0" smtClean="0"/>
              <a:t>Pharmacokinetic parameters</a:t>
            </a:r>
            <a:r>
              <a:rPr lang="en-US" dirty="0"/>
              <a:t> </a:t>
            </a:r>
            <a:r>
              <a:rPr lang="en-US" dirty="0" smtClean="0"/>
              <a:t>which are used </a:t>
            </a:r>
            <a:r>
              <a:rPr lang="en-US" dirty="0"/>
              <a:t>to compare different </a:t>
            </a:r>
            <a:r>
              <a:rPr lang="en-US" dirty="0" smtClean="0"/>
              <a:t>products</a:t>
            </a:r>
            <a:r>
              <a:rPr lang="en-US" dirty="0"/>
              <a:t>:</a:t>
            </a:r>
            <a:endParaRPr lang="en-US" dirty="0" smtClean="0"/>
          </a:p>
          <a:p>
            <a:pPr marL="732600"/>
            <a:r>
              <a:rPr lang="en-US" dirty="0" smtClean="0">
                <a:solidFill>
                  <a:srgbClr val="FFFF00"/>
                </a:solidFill>
              </a:rPr>
              <a:t>maximum </a:t>
            </a:r>
            <a:r>
              <a:rPr lang="en-US" dirty="0">
                <a:solidFill>
                  <a:srgbClr val="FFFF00"/>
                </a:solidFill>
              </a:rPr>
              <a:t>serum concentration (</a:t>
            </a:r>
            <a:r>
              <a:rPr lang="en-US" dirty="0" err="1">
                <a:solidFill>
                  <a:srgbClr val="FFFF00"/>
                </a:solidFill>
              </a:rPr>
              <a:t>Cmax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732600"/>
            <a:r>
              <a:rPr lang="en-US" dirty="0" smtClean="0">
                <a:solidFill>
                  <a:srgbClr val="FFFF00"/>
                </a:solidFill>
              </a:rPr>
              <a:t>time </a:t>
            </a:r>
            <a:r>
              <a:rPr lang="en-US" dirty="0">
                <a:solidFill>
                  <a:srgbClr val="FFFF00"/>
                </a:solidFill>
              </a:rPr>
              <a:t>to </a:t>
            </a:r>
            <a:r>
              <a:rPr lang="en-US" dirty="0" err="1">
                <a:solidFill>
                  <a:srgbClr val="FFFF00"/>
                </a:solidFill>
              </a:rPr>
              <a:t>Cmax</a:t>
            </a:r>
            <a:r>
              <a:rPr lang="en-US" dirty="0"/>
              <a:t>, </a:t>
            </a:r>
          </a:p>
          <a:p>
            <a:pPr marL="732600"/>
            <a:r>
              <a:rPr lang="en-US" dirty="0" smtClean="0">
                <a:solidFill>
                  <a:srgbClr val="FFFF00"/>
                </a:solidFill>
              </a:rPr>
              <a:t>area </a:t>
            </a:r>
            <a:r>
              <a:rPr lang="en-US" dirty="0">
                <a:solidFill>
                  <a:srgbClr val="FFFF00"/>
                </a:solidFill>
              </a:rPr>
              <a:t>under the concentration-time curve (AUC</a:t>
            </a:r>
            <a:r>
              <a:rPr lang="en-US" dirty="0" smtClean="0"/>
              <a:t>)</a:t>
            </a:r>
          </a:p>
          <a:p>
            <a:pPr marL="732600"/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the </a:t>
            </a:r>
            <a:r>
              <a:rPr lang="en-US" u="sng" dirty="0" smtClean="0"/>
              <a:t>90</a:t>
            </a:r>
            <a:r>
              <a:rPr lang="en-US" u="sng" dirty="0"/>
              <a:t>% CIs from the natural logarithms of the AUC </a:t>
            </a:r>
            <a:r>
              <a:rPr lang="en-US" dirty="0"/>
              <a:t>at 48 hours and the </a:t>
            </a:r>
            <a:r>
              <a:rPr lang="en-US" u="sng" dirty="0" err="1"/>
              <a:t>Cmax</a:t>
            </a:r>
            <a:r>
              <a:rPr lang="en-US" dirty="0"/>
              <a:t> are both </a:t>
            </a:r>
            <a:r>
              <a:rPr lang="en-US" dirty="0">
                <a:solidFill>
                  <a:srgbClr val="FFFF00"/>
                </a:solidFill>
              </a:rPr>
              <a:t>within the 80% to 125% range</a:t>
            </a:r>
            <a:r>
              <a:rPr lang="en-US" dirty="0"/>
              <a:t>, the products are deemed bioequivalent by the </a:t>
            </a:r>
            <a:r>
              <a:rPr lang="en-US" dirty="0" smtClean="0"/>
              <a:t>FDA, </a:t>
            </a:r>
            <a:r>
              <a:rPr lang="en-US" dirty="0"/>
              <a:t>and are </a:t>
            </a:r>
            <a:r>
              <a:rPr lang="en-US" b="1" u="sng" dirty="0"/>
              <a:t>permitted to be </a:t>
            </a:r>
            <a:r>
              <a:rPr lang="en-US" b="1" u="sng" dirty="0" smtClean="0"/>
              <a:t>substituted </a:t>
            </a:r>
            <a:r>
              <a:rPr lang="en-US" b="1" u="sng" dirty="0"/>
              <a:t>for each other. </a:t>
            </a:r>
          </a:p>
        </p:txBody>
      </p:sp>
    </p:spTree>
    <p:extLst>
      <p:ext uri="{BB962C8B-B14F-4D97-AF65-F5344CB8AC3E}">
        <p14:creationId xmlns:p14="http://schemas.microsoft.com/office/powerpoint/2010/main" val="10659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                     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s-IS" i="1" dirty="0"/>
              <a:t>Thyroid. </a:t>
            </a:r>
            <a:r>
              <a:rPr lang="is-IS" dirty="0" smtClean="0"/>
              <a:t>2004;14(3</a:t>
            </a:r>
            <a:r>
              <a:rPr lang="is-IS" dirty="0"/>
              <a:t>):191-200.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</a:t>
            </a:r>
            <a:r>
              <a:rPr lang="en-US" dirty="0" smtClean="0"/>
              <a:t>uch </a:t>
            </a:r>
            <a:r>
              <a:rPr lang="en-US" dirty="0"/>
              <a:t>bioequivalence methodology </a:t>
            </a:r>
            <a:r>
              <a:rPr lang="en-US" dirty="0">
                <a:solidFill>
                  <a:srgbClr val="FFFF00"/>
                </a:solidFill>
              </a:rPr>
              <a:t>does not detect LT4 doses with approximately12.5% difference </a:t>
            </a:r>
            <a:r>
              <a:rPr lang="en-US" dirty="0"/>
              <a:t>from each other (</a:t>
            </a:r>
            <a:r>
              <a:rPr lang="en-US" dirty="0" err="1"/>
              <a:t>eg</a:t>
            </a:r>
            <a:r>
              <a:rPr lang="en-US" dirty="0"/>
              <a:t>, 100 mcg and 112 mcg </a:t>
            </a:r>
            <a:r>
              <a:rPr lang="en-US" dirty="0" smtClean="0"/>
              <a:t>tablets)</a:t>
            </a:r>
          </a:p>
          <a:p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always advisable to recheck serum TSH in individuals who have been switched from one preparation to </a:t>
            </a:r>
            <a:r>
              <a:rPr lang="en-US" dirty="0" smtClean="0"/>
              <a:t>another.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is the rationale for advising patients </a:t>
            </a:r>
            <a:r>
              <a:rPr lang="en-US" dirty="0">
                <a:solidFill>
                  <a:srgbClr val="FFFF00"/>
                </a:solidFill>
              </a:rPr>
              <a:t>to continue taking the same “</a:t>
            </a:r>
            <a:r>
              <a:rPr lang="en-US" dirty="0" smtClean="0">
                <a:solidFill>
                  <a:srgbClr val="FFFF00"/>
                </a:solidFill>
              </a:rPr>
              <a:t>identifiable</a:t>
            </a:r>
            <a:r>
              <a:rPr lang="en-US" dirty="0">
                <a:solidFill>
                  <a:srgbClr val="FFFF00"/>
                </a:solidFill>
              </a:rPr>
              <a:t>” product (either brand or generic). 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 smtClean="0"/>
              <a:t>Thyroid </a:t>
            </a:r>
            <a:r>
              <a:rPr lang="en-US" sz="1800" b="0" dirty="0"/>
              <a:t>2020; 30:821.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Either a generic or a brand-name formulation is acceptable.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atients </a:t>
            </a:r>
            <a:r>
              <a:rPr lang="en-US" dirty="0">
                <a:solidFill>
                  <a:srgbClr val="FFFF00"/>
                </a:solidFill>
              </a:rPr>
              <a:t>remain on the same formulation of T4 </a:t>
            </a:r>
            <a:r>
              <a:rPr lang="en-US" dirty="0"/>
              <a:t>(</a:t>
            </a:r>
            <a:r>
              <a:rPr lang="en-US" b="1" dirty="0"/>
              <a:t>Grade 2C</a:t>
            </a:r>
            <a:r>
              <a:rPr lang="en-US" dirty="0"/>
              <a:t>).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a switch from one manufacturer to another is made by the </a:t>
            </a:r>
            <a:r>
              <a:rPr lang="en-US" dirty="0" smtClean="0"/>
              <a:t>pharmacy, </a:t>
            </a:r>
            <a:r>
              <a:rPr lang="en-US" dirty="0"/>
              <a:t>we </a:t>
            </a:r>
            <a:r>
              <a:rPr lang="en-US" dirty="0">
                <a:solidFill>
                  <a:srgbClr val="FFFF00"/>
                </a:solidFill>
              </a:rPr>
              <a:t>measure a serum TSH six weeks after changing preparations</a:t>
            </a:r>
            <a:r>
              <a:rPr lang="en-US" dirty="0"/>
              <a:t> to document that the serum TSH is still within the therapeutic target.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32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7" y="530016"/>
            <a:ext cx="10928926" cy="54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 err="1"/>
              <a:t>Flinterman</a:t>
            </a:r>
            <a:r>
              <a:rPr lang="en-US" sz="1800" b="0" dirty="0"/>
              <a:t> LE, Kuiper JG, </a:t>
            </a:r>
            <a:r>
              <a:rPr lang="en-US" sz="1800" b="0" dirty="0" err="1"/>
              <a:t>Korevaar</a:t>
            </a:r>
            <a:r>
              <a:rPr lang="en-US" sz="1800" b="0" dirty="0"/>
              <a:t> JC, et al. Impact of a Forced Dose-Equivalent Levothyroxine Brand Switch on </a:t>
            </a:r>
            <a:r>
              <a:rPr lang="en-US" sz="1800" b="0" dirty="0" smtClean="0"/>
              <a:t>Plasma </a:t>
            </a:r>
            <a:r>
              <a:rPr lang="en-US" sz="1800" b="0" dirty="0"/>
              <a:t>Thyrotropin: A Cohort Study. Thyroid 2020; 30:821.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In a study from the Netherlands during an unexpected shortage of one branded levothyroxine </a:t>
            </a:r>
            <a:r>
              <a:rPr lang="en-US" dirty="0" smtClean="0"/>
              <a:t>product:</a:t>
            </a: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higher percentage of patients who switched brands had abnormal TSH levels, </a:t>
            </a:r>
            <a:r>
              <a:rPr lang="en-US" dirty="0">
                <a:solidFill>
                  <a:srgbClr val="FFFF00"/>
                </a:solidFill>
              </a:rPr>
              <a:t>especially if their dose exceeded 100 </a:t>
            </a:r>
            <a:r>
              <a:rPr lang="en-US" dirty="0" smtClean="0">
                <a:solidFill>
                  <a:srgbClr val="FFFF00"/>
                </a:solidFill>
              </a:rPr>
              <a:t>mcg/day.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TSH 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Repeat </a:t>
            </a:r>
            <a:r>
              <a:rPr lang="en-US" b="1" dirty="0"/>
              <a:t>TSH </a:t>
            </a:r>
            <a:r>
              <a:rPr lang="en-US" b="1" dirty="0" smtClean="0">
                <a:solidFill>
                  <a:srgbClr val="FFFF00"/>
                </a:solidFill>
              </a:rPr>
              <a:t>annually</a:t>
            </a:r>
          </a:p>
          <a:p>
            <a:r>
              <a:rPr lang="en-US" b="1" dirty="0" smtClean="0"/>
              <a:t>and </a:t>
            </a:r>
            <a:r>
              <a:rPr lang="en-US" b="1" dirty="0"/>
              <a:t>with any of the following</a:t>
            </a:r>
            <a:r>
              <a:rPr lang="en-US" b="1" dirty="0" smtClean="0"/>
              <a:t>:</a:t>
            </a:r>
          </a:p>
          <a:p>
            <a:pPr marL="624600"/>
            <a:r>
              <a:rPr lang="en-US" b="1" dirty="0" smtClean="0">
                <a:solidFill>
                  <a:srgbClr val="FFFF00"/>
                </a:solidFill>
              </a:rPr>
              <a:t>New </a:t>
            </a:r>
            <a:r>
              <a:rPr lang="en-US" b="1" dirty="0">
                <a:solidFill>
                  <a:srgbClr val="FFFF00"/>
                </a:solidFill>
              </a:rPr>
              <a:t>symptoms </a:t>
            </a:r>
            <a:r>
              <a:rPr lang="en-US" b="1" dirty="0"/>
              <a:t>of hypothyroidism </a:t>
            </a:r>
            <a:r>
              <a:rPr lang="en-US" b="1" dirty="0" smtClean="0"/>
              <a:t>or hyperthyroidism</a:t>
            </a:r>
          </a:p>
          <a:p>
            <a:pPr marL="624600"/>
            <a:r>
              <a:rPr lang="en-US" b="1" dirty="0" smtClean="0"/>
              <a:t>Pregnancy, menopause </a:t>
            </a:r>
            <a:r>
              <a:rPr lang="en-US" b="1" dirty="0"/>
              <a:t>or initiation or discontinuation </a:t>
            </a:r>
            <a:r>
              <a:rPr lang="en-US" b="1" dirty="0" smtClean="0"/>
              <a:t>of </a:t>
            </a:r>
            <a:r>
              <a:rPr lang="en-US" b="1" dirty="0" smtClean="0">
                <a:solidFill>
                  <a:srgbClr val="FFFF00"/>
                </a:solidFill>
              </a:rPr>
              <a:t>estrogen</a:t>
            </a:r>
            <a:r>
              <a:rPr lang="en-US" b="1" dirty="0" smtClean="0"/>
              <a:t> replacement</a:t>
            </a:r>
          </a:p>
          <a:p>
            <a:pPr marL="624600"/>
            <a:r>
              <a:rPr lang="en-US" b="1" dirty="0" smtClean="0">
                <a:solidFill>
                  <a:srgbClr val="FFFF00"/>
                </a:solidFill>
              </a:rPr>
              <a:t>New </a:t>
            </a:r>
            <a:r>
              <a:rPr lang="en-US" b="1" dirty="0">
                <a:solidFill>
                  <a:srgbClr val="FFFF00"/>
                </a:solidFill>
              </a:rPr>
              <a:t>medication or condition </a:t>
            </a:r>
            <a:r>
              <a:rPr lang="en-US" b="1" dirty="0"/>
              <a:t>that may </a:t>
            </a:r>
            <a:r>
              <a:rPr lang="en-US" b="1" dirty="0" smtClean="0"/>
              <a:t>alter thyroid </a:t>
            </a:r>
            <a:r>
              <a:rPr lang="en-US" b="1" dirty="0"/>
              <a:t>hormone absorption or metabolism(</a:t>
            </a:r>
            <a:r>
              <a:rPr lang="en-US" b="1" dirty="0" err="1"/>
              <a:t>eg</a:t>
            </a:r>
            <a:r>
              <a:rPr lang="en-US" b="1" dirty="0"/>
              <a:t>, </a:t>
            </a:r>
            <a:r>
              <a:rPr lang="en-US" b="1" dirty="0" smtClean="0"/>
              <a:t>amiodarone)</a:t>
            </a:r>
          </a:p>
          <a:p>
            <a:pPr marL="624600"/>
            <a:r>
              <a:rPr lang="en-US" b="1" dirty="0">
                <a:solidFill>
                  <a:srgbClr val="FFFF00"/>
                </a:solidFill>
              </a:rPr>
              <a:t>Weight gain or loss </a:t>
            </a:r>
            <a:r>
              <a:rPr lang="en-US" b="1" dirty="0"/>
              <a:t>of more than 10% of body </a:t>
            </a:r>
            <a:r>
              <a:rPr lang="en-US" b="1" dirty="0" smtClean="0"/>
              <a:t>weight</a:t>
            </a:r>
          </a:p>
          <a:p>
            <a:pPr marL="624600"/>
            <a:r>
              <a:rPr lang="en-US" b="1" dirty="0" smtClean="0"/>
              <a:t>A </a:t>
            </a:r>
            <a:r>
              <a:rPr lang="en-US" b="1" dirty="0"/>
              <a:t>switch to a </a:t>
            </a:r>
            <a:r>
              <a:rPr lang="en-US" b="1" dirty="0">
                <a:solidFill>
                  <a:srgbClr val="FFFF00"/>
                </a:solidFill>
              </a:rPr>
              <a:t>different thyroid hormone </a:t>
            </a:r>
            <a:r>
              <a:rPr lang="en-US" b="1" dirty="0" smtClean="0"/>
              <a:t>manufacturer</a:t>
            </a:r>
          </a:p>
        </p:txBody>
      </p:sp>
    </p:spTree>
    <p:extLst>
      <p:ext uri="{BB962C8B-B14F-4D97-AF65-F5344CB8AC3E}">
        <p14:creationId xmlns:p14="http://schemas.microsoft.com/office/powerpoint/2010/main" val="25241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7220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2) </a:t>
            </a:r>
            <a:r>
              <a:rPr lang="en-US" sz="6000" dirty="0"/>
              <a:t>Ensuring Effective Therapy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77820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1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dose </a:t>
            </a:r>
            <a:endParaRPr lang="en-US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800" b="0" dirty="0"/>
              <a:t>Douglas S Ross. Treatment of primary hypothyroidism in adults , 2022 </a:t>
            </a:r>
            <a:r>
              <a:rPr lang="en-US" sz="1800" b="0" dirty="0" err="1"/>
              <a:t>UpToDate</a:t>
            </a:r>
            <a:r>
              <a:rPr lang="en-US" sz="1800" b="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The average full replacement dose of T4 in </a:t>
            </a:r>
            <a:r>
              <a:rPr lang="en-US" dirty="0" smtClean="0"/>
              <a:t>adults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approximately 1.6 mcg/kg body weight per </a:t>
            </a:r>
            <a:r>
              <a:rPr lang="en-US" dirty="0" smtClean="0">
                <a:solidFill>
                  <a:srgbClr val="FFFF00"/>
                </a:solidFill>
              </a:rPr>
              <a:t>day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/>
              <a:t>the range of required doses is </a:t>
            </a:r>
            <a:r>
              <a:rPr lang="en-US" dirty="0" smtClean="0"/>
              <a:t>wide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2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b="0" dirty="0" err="1"/>
              <a:t>Papoian</a:t>
            </a:r>
            <a:r>
              <a:rPr lang="en-US" sz="1600" b="0" dirty="0"/>
              <a:t> V, </a:t>
            </a:r>
            <a:r>
              <a:rPr lang="en-US" sz="1600" b="0" dirty="0" err="1"/>
              <a:t>Ylli</a:t>
            </a:r>
            <a:r>
              <a:rPr lang="en-US" sz="1600" b="0" dirty="0"/>
              <a:t> D, </a:t>
            </a:r>
            <a:r>
              <a:rPr lang="en-US" sz="1600" b="0" dirty="0" err="1"/>
              <a:t>Felger</a:t>
            </a:r>
            <a:r>
              <a:rPr lang="en-US" sz="1600" b="0" dirty="0"/>
              <a:t> EA, et al. Evaluation of Thyroid Hormone Replacement Dosing in Overweight and Obese </a:t>
            </a:r>
            <a:r>
              <a:rPr lang="en-US" sz="1600" b="0" dirty="0" smtClean="0"/>
              <a:t>Patients </a:t>
            </a:r>
            <a:r>
              <a:rPr lang="en-US" sz="1600" b="0" dirty="0"/>
              <a:t>After a Thyroidectomy. Thyroid 2019; 29:1558.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T4 requirements correlate better with </a:t>
            </a:r>
            <a:r>
              <a:rPr lang="en-US" dirty="0">
                <a:solidFill>
                  <a:srgbClr val="FFFF00"/>
                </a:solidFill>
              </a:rPr>
              <a:t>lean body mass </a:t>
            </a:r>
            <a:r>
              <a:rPr lang="en-US" dirty="0"/>
              <a:t>than total body </a:t>
            </a:r>
            <a:r>
              <a:rPr lang="en-US" dirty="0" smtClean="0"/>
              <a:t>weight.</a:t>
            </a:r>
          </a:p>
          <a:p>
            <a:endParaRPr lang="en-US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28698" y="3225099"/>
          <a:ext cx="1032669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115"/>
                <a:gridCol w="1721115"/>
                <a:gridCol w="1721115"/>
                <a:gridCol w="1721115"/>
                <a:gridCol w="1721115"/>
                <a:gridCol w="172111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BMI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&lt;25 kg/m2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to 29 kg/m2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to 34 kg/m2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 to 39 kg/m2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over 40 kg/m2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average full replacement dose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1.76 mcg/kg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1.47 mcg/kg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1.42 mcg/kg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1.27 mcg/kg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1.28 mcg/kg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regimen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nb-NO" sz="1800" dirty="0" smtClean="0"/>
              <a:t> </a:t>
            </a:r>
            <a:endParaRPr lang="nb-NO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LT4 therapy is generally a </a:t>
            </a:r>
            <a:r>
              <a:rPr lang="en-US" b="1" dirty="0"/>
              <a:t>lifelong therapy</a:t>
            </a:r>
            <a:r>
              <a:rPr lang="en-US" dirty="0"/>
              <a:t>, it is </a:t>
            </a:r>
            <a:r>
              <a:rPr lang="en-US" dirty="0" smtClean="0"/>
              <a:t>important </a:t>
            </a:r>
            <a:r>
              <a:rPr lang="en-US" dirty="0"/>
              <a:t>to ensure that the prescribed regimen is </a:t>
            </a:r>
            <a:r>
              <a:rPr lang="en-US" dirty="0">
                <a:solidFill>
                  <a:srgbClr val="FFFF00"/>
                </a:solidFill>
              </a:rPr>
              <a:t>not overly complex and onerous </a:t>
            </a:r>
            <a:r>
              <a:rPr lang="en-US" dirty="0"/>
              <a:t>for patients. 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As simple a regimen as possible </a:t>
            </a:r>
            <a:r>
              <a:rPr lang="en-US" dirty="0"/>
              <a:t>that is linked to a patient’s daily routine is ideal: </a:t>
            </a:r>
          </a:p>
          <a:p>
            <a:pPr marL="876600"/>
            <a:r>
              <a:rPr lang="en-US" dirty="0"/>
              <a:t>Fasting regimens? </a:t>
            </a:r>
          </a:p>
          <a:p>
            <a:pPr marL="876600"/>
            <a:r>
              <a:rPr lang="en-US" dirty="0"/>
              <a:t>other regimens may be acceptable or preferable if they improve adherence.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29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7220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3) Scheduling </a:t>
            </a:r>
            <a:r>
              <a:rPr lang="en-US" sz="6000" dirty="0"/>
              <a:t>of levothyroxine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77820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4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of levothyroxine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i="1" dirty="0"/>
              <a:t>Endocrine Reviews</a:t>
            </a:r>
            <a:r>
              <a:rPr lang="en-US" dirty="0"/>
              <a:t>, 2021, Vol. XX, No. XX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Many studies have examined the </a:t>
            </a:r>
            <a:r>
              <a:rPr lang="en-US" dirty="0"/>
              <a:t>effect of </a:t>
            </a:r>
            <a:r>
              <a:rPr lang="en-US" dirty="0">
                <a:solidFill>
                  <a:srgbClr val="FFFF00"/>
                </a:solidFill>
              </a:rPr>
              <a:t>timing of LT4 </a:t>
            </a:r>
            <a:r>
              <a:rPr lang="en-US" dirty="0" smtClean="0">
                <a:solidFill>
                  <a:srgbClr val="FFFF00"/>
                </a:solidFill>
              </a:rPr>
              <a:t>ingestion</a:t>
            </a:r>
            <a:r>
              <a:rPr lang="en-US" dirty="0"/>
              <a:t>, and its </a:t>
            </a:r>
            <a:r>
              <a:rPr lang="en-US" dirty="0">
                <a:solidFill>
                  <a:srgbClr val="FFFF00"/>
                </a:solidFill>
              </a:rPr>
              <a:t>relationship with meals</a:t>
            </a:r>
            <a:r>
              <a:rPr lang="en-US" dirty="0"/>
              <a:t>, on the serum TSH.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general conclusion is that </a:t>
            </a:r>
            <a:r>
              <a:rPr lang="en-US" dirty="0">
                <a:solidFill>
                  <a:srgbClr val="FFFF00"/>
                </a:solidFill>
              </a:rPr>
              <a:t>fasting </a:t>
            </a:r>
            <a:r>
              <a:rPr lang="en-US" dirty="0" smtClean="0">
                <a:solidFill>
                  <a:srgbClr val="FFFF00"/>
                </a:solidFill>
              </a:rPr>
              <a:t>regimens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bedtime regimens </a:t>
            </a:r>
            <a:r>
              <a:rPr lang="en-US" u="sng" dirty="0"/>
              <a:t>may both be acceptable </a:t>
            </a:r>
            <a:r>
              <a:rPr lang="en-US" dirty="0"/>
              <a:t>and associated with normal TSH values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80878"/>
            <a:ext cx="10515600" cy="577121"/>
          </a:xfrm>
        </p:spPr>
        <p:txBody>
          <a:bodyPr>
            <a:normAutofit/>
          </a:bodyPr>
          <a:lstStyle/>
          <a:p>
            <a:pPr algn="just"/>
            <a:r>
              <a:rPr lang="en-US" sz="1600" dirty="0"/>
              <a:t>Bach-Huynh TG, </a:t>
            </a:r>
            <a:r>
              <a:rPr lang="en-US" sz="1600" dirty="0" err="1"/>
              <a:t>Nayak</a:t>
            </a:r>
            <a:r>
              <a:rPr lang="en-US" sz="1600" dirty="0"/>
              <a:t> B, </a:t>
            </a:r>
            <a:r>
              <a:rPr lang="en-US" sz="1600" dirty="0" err="1"/>
              <a:t>Loh</a:t>
            </a:r>
            <a:r>
              <a:rPr lang="en-US" sz="1600" dirty="0"/>
              <a:t> J, </a:t>
            </a:r>
            <a:r>
              <a:rPr lang="en-US" sz="1600" dirty="0" err="1"/>
              <a:t>Soldin</a:t>
            </a:r>
            <a:r>
              <a:rPr lang="en-US" sz="1600" dirty="0"/>
              <a:t> S, </a:t>
            </a:r>
            <a:r>
              <a:rPr lang="en-US" sz="1600" dirty="0" err="1"/>
              <a:t>Jonklaas</a:t>
            </a:r>
            <a:r>
              <a:rPr lang="en-US" sz="1600" dirty="0"/>
              <a:t> J. Timing of levothyroxine administration affects serum thyrotropin concentration. </a:t>
            </a:r>
            <a:r>
              <a:rPr lang="en-US" sz="1600" i="1" dirty="0"/>
              <a:t>J </a:t>
            </a:r>
            <a:r>
              <a:rPr lang="en-US" sz="1600" i="1" dirty="0" err="1"/>
              <a:t>Clin</a:t>
            </a:r>
            <a:r>
              <a:rPr lang="en-US" sz="1600" i="1" dirty="0"/>
              <a:t> </a:t>
            </a:r>
            <a:r>
              <a:rPr lang="en-US" sz="1600" i="1" dirty="0" err="1"/>
              <a:t>Endocrinol</a:t>
            </a:r>
            <a:r>
              <a:rPr lang="en-US" sz="1600" i="1" dirty="0"/>
              <a:t> </a:t>
            </a:r>
            <a:r>
              <a:rPr lang="en-US" sz="1600" i="1" dirty="0" err="1"/>
              <a:t>Metab</a:t>
            </a:r>
            <a:r>
              <a:rPr lang="en-US" sz="1600" i="1" dirty="0"/>
              <a:t>. </a:t>
            </a:r>
            <a:r>
              <a:rPr lang="en-US" sz="1600" dirty="0"/>
              <a:t>2009;94(10):3905-3912.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0260" y="5103355"/>
            <a:ext cx="9275128" cy="117411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 </a:t>
            </a:r>
            <a:r>
              <a:rPr lang="en-US" sz="2400" dirty="0">
                <a:solidFill>
                  <a:srgbClr val="FFFF00"/>
                </a:solidFill>
              </a:rPr>
              <a:t>with-breakfast </a:t>
            </a:r>
            <a:r>
              <a:rPr lang="en-US" sz="2400" dirty="0" smtClean="0"/>
              <a:t>regimen: the </a:t>
            </a:r>
            <a:r>
              <a:rPr lang="en-US" sz="2400" dirty="0"/>
              <a:t>highest and most variable TSH </a:t>
            </a:r>
            <a:r>
              <a:rPr lang="en-US" sz="2400" dirty="0" smtClean="0"/>
              <a:t>values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 </a:t>
            </a:r>
            <a:r>
              <a:rPr lang="en-US" sz="2400" dirty="0">
                <a:solidFill>
                  <a:srgbClr val="FFFF00"/>
                </a:solidFill>
              </a:rPr>
              <a:t>bedtime </a:t>
            </a:r>
            <a:r>
              <a:rPr lang="en-US" sz="2400" dirty="0" smtClean="0">
                <a:solidFill>
                  <a:srgbClr val="FFFF00"/>
                </a:solidFill>
              </a:rPr>
              <a:t>regimen</a:t>
            </a:r>
            <a:r>
              <a:rPr lang="en-US" sz="2400" dirty="0" smtClean="0"/>
              <a:t>: lower </a:t>
            </a:r>
            <a:r>
              <a:rPr lang="en-US" sz="2400" dirty="0"/>
              <a:t>and less variable TSH </a:t>
            </a:r>
            <a:r>
              <a:rPr lang="en-US" sz="2400" dirty="0" smtClean="0"/>
              <a:t>values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One hour </a:t>
            </a:r>
            <a:r>
              <a:rPr lang="en-US" sz="2400" dirty="0">
                <a:solidFill>
                  <a:srgbClr val="FFFF00"/>
                </a:solidFill>
              </a:rPr>
              <a:t>before </a:t>
            </a:r>
            <a:r>
              <a:rPr lang="en-US" sz="2400" dirty="0" smtClean="0">
                <a:solidFill>
                  <a:srgbClr val="FFFF00"/>
                </a:solidFill>
              </a:rPr>
              <a:t>breakfast</a:t>
            </a:r>
            <a:r>
              <a:rPr lang="en-US" sz="2400" dirty="0" smtClean="0"/>
              <a:t>: the </a:t>
            </a:r>
            <a:r>
              <a:rPr lang="en-US" sz="2400" dirty="0"/>
              <a:t>lowest and least variable TSH results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3" y="23318"/>
            <a:ext cx="10502900" cy="461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3" y="4610100"/>
            <a:ext cx="10502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971" y="6114041"/>
            <a:ext cx="10515600" cy="569053"/>
          </a:xfrm>
        </p:spPr>
        <p:txBody>
          <a:bodyPr>
            <a:normAutofit/>
          </a:bodyPr>
          <a:lstStyle/>
          <a:p>
            <a:r>
              <a:rPr lang="en-US" sz="1600" i="1" dirty="0"/>
              <a:t>Endocrine Reviews</a:t>
            </a:r>
            <a:r>
              <a:rPr lang="en-US" sz="1600" dirty="0"/>
              <a:t>, 2021, Vol. XX, No. XX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40" y="175703"/>
            <a:ext cx="8995895" cy="6058930"/>
          </a:xfrm>
        </p:spPr>
      </p:pic>
    </p:spTree>
    <p:extLst>
      <p:ext uri="{BB962C8B-B14F-4D97-AF65-F5344CB8AC3E}">
        <p14:creationId xmlns:p14="http://schemas.microsoft.com/office/powerpoint/2010/main" val="18695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/>
              <a:t>Jonklaas</a:t>
            </a:r>
            <a:r>
              <a:rPr lang="en-US" dirty="0"/>
              <a:t> J, </a:t>
            </a:r>
            <a:r>
              <a:rPr lang="en-US" dirty="0" smtClean="0"/>
              <a:t>et </a:t>
            </a:r>
            <a:r>
              <a:rPr lang="en-US" dirty="0"/>
              <a:t>al. </a:t>
            </a:r>
            <a:r>
              <a:rPr lang="en-US" dirty="0" smtClean="0"/>
              <a:t>Guidelines </a:t>
            </a:r>
            <a:r>
              <a:rPr lang="en-US" dirty="0"/>
              <a:t>for the treatment of hypothyroidism: prepared by the American Thyroid Association Task Force on Thyroid Hormone Replacement. Thyroid (2014) 24:1670–751.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/>
              <a:t>Douglas S </a:t>
            </a:r>
            <a:r>
              <a:rPr lang="en-US" dirty="0" smtClean="0"/>
              <a:t>Ross. </a:t>
            </a:r>
            <a:r>
              <a:rPr lang="en-US" dirty="0"/>
              <a:t>Treatment of primary hypothyroidism in adults </a:t>
            </a:r>
            <a:r>
              <a:rPr lang="en-US" dirty="0" smtClean="0"/>
              <a:t>, 2022 </a:t>
            </a:r>
            <a:r>
              <a:rPr lang="en-US" dirty="0" err="1"/>
              <a:t>UpToDate</a:t>
            </a:r>
            <a:r>
              <a:rPr lang="en-US" dirty="0"/>
              <a:t>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/>
              <a:t>Williams textbook of endocrinology, 14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ed</a:t>
            </a:r>
            <a:r>
              <a:rPr lang="en-US" dirty="0"/>
              <a:t>, 2020.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4" y="812711"/>
            <a:ext cx="8996544" cy="4965789"/>
          </a:xfrm>
        </p:spPr>
      </p:pic>
    </p:spTree>
    <p:extLst>
      <p:ext uri="{BB962C8B-B14F-4D97-AF65-F5344CB8AC3E}">
        <p14:creationId xmlns:p14="http://schemas.microsoft.com/office/powerpoint/2010/main" val="16586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7220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4) Absorption </a:t>
            </a:r>
            <a:r>
              <a:rPr lang="en-US" sz="6000" dirty="0"/>
              <a:t>of levothyroxine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77820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of levothyroxine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is-IS" sz="1800" b="0" i="1" dirty="0"/>
              <a:t>Thyroid. </a:t>
            </a:r>
            <a:r>
              <a:rPr lang="is-IS" sz="1800" b="0" dirty="0"/>
              <a:t>2014;24(12):1670-1751. </a:t>
            </a:r>
          </a:p>
          <a:p>
            <a:pPr algn="just"/>
            <a:r>
              <a:rPr lang="mr-IN" sz="1800" b="0" i="1" dirty="0" err="1" smtClean="0"/>
              <a:t>Metabolism</a:t>
            </a:r>
            <a:r>
              <a:rPr lang="mr-IN" sz="1800" b="0" i="1" dirty="0"/>
              <a:t>. </a:t>
            </a:r>
            <a:r>
              <a:rPr lang="mr-IN" sz="1800" b="0" dirty="0"/>
              <a:t>1977;26(1):1-8</a:t>
            </a:r>
            <a:r>
              <a:rPr lang="mr-IN" sz="1800" b="0" dirty="0" smtClean="0"/>
              <a:t>.</a:t>
            </a:r>
            <a:endParaRPr lang="mr-IN" sz="18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>
                <a:solidFill>
                  <a:srgbClr val="FFFF00"/>
                </a:solidFill>
              </a:rPr>
              <a:t>acidic environment in the stomach </a:t>
            </a:r>
            <a:r>
              <a:rPr lang="en-US" dirty="0"/>
              <a:t>seems to </a:t>
            </a:r>
            <a:r>
              <a:rPr lang="en-US" dirty="0">
                <a:solidFill>
                  <a:srgbClr val="FFFF00"/>
                </a:solidFill>
              </a:rPr>
              <a:t>promote</a:t>
            </a:r>
            <a:r>
              <a:rPr lang="en-US" dirty="0"/>
              <a:t> LT4 absorption, which occurs mostly in the </a:t>
            </a:r>
            <a:r>
              <a:rPr lang="en-US" dirty="0" smtClean="0">
                <a:solidFill>
                  <a:srgbClr val="FFFF00"/>
                </a:solidFill>
              </a:rPr>
              <a:t>jejunum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smtClean="0">
                <a:solidFill>
                  <a:srgbClr val="FFFF00"/>
                </a:solidFill>
              </a:rPr>
              <a:t>ileum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Absorption </a:t>
            </a:r>
            <a:r>
              <a:rPr lang="en-US" dirty="0"/>
              <a:t>of </a:t>
            </a:r>
            <a:r>
              <a:rPr lang="en-US" dirty="0">
                <a:solidFill>
                  <a:srgbClr val="FFFF00"/>
                </a:solidFill>
              </a:rPr>
              <a:t>oral LT4 </a:t>
            </a:r>
            <a:r>
              <a:rPr lang="en-US" dirty="0"/>
              <a:t>is </a:t>
            </a:r>
            <a:r>
              <a:rPr lang="en-US" dirty="0" smtClean="0"/>
              <a:t>approximately </a:t>
            </a:r>
            <a:r>
              <a:rPr lang="en-US" dirty="0">
                <a:solidFill>
                  <a:srgbClr val="FFFF00"/>
                </a:solidFill>
              </a:rPr>
              <a:t>75% to 80% in the fasting </a:t>
            </a:r>
            <a:r>
              <a:rPr lang="en-US" dirty="0"/>
              <a:t>state, with a decrement in absorption if the LT4 tablet is given in a </a:t>
            </a:r>
            <a:r>
              <a:rPr lang="en-US" dirty="0">
                <a:solidFill>
                  <a:srgbClr val="FFFF00"/>
                </a:solidFill>
              </a:rPr>
              <a:t>nonfasting </a:t>
            </a:r>
            <a:r>
              <a:rPr lang="en-US" dirty="0" smtClean="0">
                <a:solidFill>
                  <a:srgbClr val="FFFF00"/>
                </a:solidFill>
              </a:rPr>
              <a:t>state (</a:t>
            </a:r>
            <a:r>
              <a:rPr lang="en-US" dirty="0">
                <a:solidFill>
                  <a:srgbClr val="FFFF00"/>
                </a:solidFill>
              </a:rPr>
              <a:t>59% to 68</a:t>
            </a:r>
            <a:r>
              <a:rPr lang="en-US" dirty="0" smtClean="0">
                <a:solidFill>
                  <a:srgbClr val="FFFF00"/>
                </a:solidFill>
              </a:rPr>
              <a:t>%).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giving LT4 </a:t>
            </a:r>
            <a:r>
              <a:rPr lang="en-US" dirty="0" smtClean="0">
                <a:solidFill>
                  <a:srgbClr val="FFFF00"/>
                </a:solidFill>
              </a:rPr>
              <a:t>intravenously</a:t>
            </a:r>
            <a:r>
              <a:rPr lang="en-US" dirty="0"/>
              <a:t> </a:t>
            </a:r>
            <a:r>
              <a:rPr lang="en-US" dirty="0" smtClean="0"/>
              <a:t>approximately </a:t>
            </a:r>
            <a:r>
              <a:rPr lang="en-US" dirty="0">
                <a:solidFill>
                  <a:srgbClr val="FFFF00"/>
                </a:solidFill>
              </a:rPr>
              <a:t>75%</a:t>
            </a:r>
            <a:r>
              <a:rPr lang="en-US" dirty="0"/>
              <a:t> of the oral outpatient dose can be </a:t>
            </a:r>
            <a:r>
              <a:rPr lang="en-US" dirty="0" smtClean="0"/>
              <a:t>used.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988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5) Levothyroxine Interferents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147406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988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Foods Affecting </a:t>
            </a:r>
            <a:r>
              <a:rPr lang="en-US" sz="5300" dirty="0"/>
              <a:t>Levothyroxine Dose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147406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Foods </a:t>
            </a:r>
            <a:r>
              <a:rPr lang="en-US" dirty="0" smtClean="0"/>
              <a:t>and </a:t>
            </a:r>
            <a:r>
              <a:rPr lang="en-US" dirty="0"/>
              <a:t>levothyroxine </a:t>
            </a:r>
            <a:r>
              <a:rPr lang="en-US" dirty="0" smtClean="0"/>
              <a:t>dose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dirty="0" err="1"/>
              <a:t>Skelin</a:t>
            </a:r>
            <a:r>
              <a:rPr lang="en-US" sz="1800" dirty="0"/>
              <a:t> M, </a:t>
            </a:r>
            <a:r>
              <a:rPr lang="en-US" sz="1800" dirty="0" smtClean="0"/>
              <a:t>et </a:t>
            </a:r>
            <a:r>
              <a:rPr lang="en-US" sz="1800" dirty="0"/>
              <a:t>al. Factors affecting </a:t>
            </a:r>
            <a:r>
              <a:rPr lang="en-US" sz="1800" dirty="0" smtClean="0"/>
              <a:t>gastrointestinal </a:t>
            </a:r>
            <a:r>
              <a:rPr lang="en-US" sz="1800" dirty="0"/>
              <a:t>absorption of levothyroxine: a review. </a:t>
            </a:r>
            <a:r>
              <a:rPr lang="en-US" sz="1800" i="1" dirty="0" err="1"/>
              <a:t>Clin</a:t>
            </a:r>
            <a:r>
              <a:rPr lang="en-US" sz="1800" i="1" dirty="0"/>
              <a:t> </a:t>
            </a:r>
            <a:r>
              <a:rPr lang="en-US" sz="1800" i="1" dirty="0" err="1" smtClean="0"/>
              <a:t>Ther</a:t>
            </a:r>
            <a:r>
              <a:rPr lang="en-US" sz="1800" i="1" dirty="0" smtClean="0"/>
              <a:t>. </a:t>
            </a:r>
            <a:r>
              <a:rPr lang="en-US" sz="1800" dirty="0" smtClean="0"/>
              <a:t>2017;39(2</a:t>
            </a:r>
            <a:r>
              <a:rPr lang="en-US" sz="1800" dirty="0"/>
              <a:t>):378-403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55813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Some </a:t>
            </a:r>
            <a:r>
              <a:rPr lang="en-US" dirty="0" smtClean="0"/>
              <a:t>specific </a:t>
            </a:r>
            <a:r>
              <a:rPr lang="en-US" dirty="0"/>
              <a:t>foods or beverages </a:t>
            </a:r>
            <a:r>
              <a:rPr lang="en-US" b="1" u="sng" dirty="0" smtClean="0"/>
              <a:t>reducing </a:t>
            </a:r>
            <a:r>
              <a:rPr lang="en-US" b="1" u="sng" dirty="0"/>
              <a:t>LT4 </a:t>
            </a:r>
            <a:r>
              <a:rPr lang="en-US" b="1" u="sng" dirty="0" smtClean="0"/>
              <a:t>absorption</a:t>
            </a:r>
            <a:r>
              <a:rPr lang="en-US" b="1" dirty="0" smtClean="0"/>
              <a:t> </a:t>
            </a:r>
            <a:r>
              <a:rPr lang="en-US" dirty="0" smtClean="0"/>
              <a:t>include: </a:t>
            </a:r>
            <a:r>
              <a:rPr lang="en-US" dirty="0" smtClean="0">
                <a:solidFill>
                  <a:srgbClr val="FFFF00"/>
                </a:solidFill>
              </a:rPr>
              <a:t>fiber</a:t>
            </a:r>
            <a:r>
              <a:rPr lang="en-US" dirty="0">
                <a:solidFill>
                  <a:srgbClr val="FFFF00"/>
                </a:solidFill>
              </a:rPr>
              <a:t>, soybeans, coffee, and </a:t>
            </a:r>
            <a:r>
              <a:rPr lang="en-US" dirty="0" smtClean="0">
                <a:solidFill>
                  <a:srgbClr val="FFFF00"/>
                </a:solidFill>
              </a:rPr>
              <a:t>grapefruit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impaired </a:t>
            </a:r>
            <a:r>
              <a:rPr lang="en-US" dirty="0" smtClean="0"/>
              <a:t>absorption may </a:t>
            </a:r>
            <a:r>
              <a:rPr lang="en-US" dirty="0"/>
              <a:t>be </a:t>
            </a:r>
            <a:r>
              <a:rPr lang="en-US" dirty="0" smtClean="0"/>
              <a:t>overcome by: </a:t>
            </a:r>
          </a:p>
          <a:p>
            <a:pPr marL="732600"/>
            <a:r>
              <a:rPr lang="en-US" sz="2400" dirty="0" smtClean="0"/>
              <a:t>Changing </a:t>
            </a:r>
            <a:r>
              <a:rPr lang="en-US" sz="2400" dirty="0"/>
              <a:t>the time of the LT4 administration, </a:t>
            </a:r>
            <a:endParaRPr lang="en-US" sz="2400" dirty="0" smtClean="0"/>
          </a:p>
          <a:p>
            <a:pPr marL="732600"/>
            <a:r>
              <a:rPr lang="en-US" sz="2400" dirty="0" smtClean="0"/>
              <a:t>A higher </a:t>
            </a:r>
            <a:r>
              <a:rPr lang="en-US" sz="2400" dirty="0"/>
              <a:t>dose of LT4 may be </a:t>
            </a:r>
            <a:r>
              <a:rPr lang="en-US" sz="2400" dirty="0" smtClean="0"/>
              <a:t>administered</a:t>
            </a:r>
          </a:p>
          <a:p>
            <a:pPr marL="732600"/>
            <a:endParaRPr lang="en-US" sz="2400" dirty="0" smtClean="0"/>
          </a:p>
          <a:p>
            <a:r>
              <a:rPr lang="en-US" dirty="0" smtClean="0">
                <a:solidFill>
                  <a:srgbClr val="FFC000"/>
                </a:solidFill>
              </a:rPr>
              <a:t>Vitamin C</a:t>
            </a:r>
            <a:r>
              <a:rPr lang="en-US" dirty="0"/>
              <a:t> </a:t>
            </a:r>
            <a:r>
              <a:rPr lang="en-US" b="1" u="sng" dirty="0" smtClean="0"/>
              <a:t>can </a:t>
            </a:r>
            <a:r>
              <a:rPr lang="en-US" b="1" u="sng" dirty="0"/>
              <a:t>improve LT4 </a:t>
            </a:r>
            <a:r>
              <a:rPr lang="en-US" b="1" u="sng" dirty="0" smtClean="0"/>
              <a:t>absorption.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24" y="137072"/>
            <a:ext cx="2643266" cy="19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988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Drugs Affecting </a:t>
            </a:r>
            <a:r>
              <a:rPr lang="en-US" sz="5300" dirty="0"/>
              <a:t>Levothyroxine Dose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147406"/>
            <a:ext cx="10515600" cy="3909580"/>
          </a:xfrm>
        </p:spPr>
        <p:txBody>
          <a:bodyPr>
            <a:normAutofit/>
          </a:bodyPr>
          <a:lstStyle/>
          <a:p>
            <a:pPr marL="228600" indent="-228600" algn="just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Drugs and levothyroxine dose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i="1" dirty="0" smtClean="0"/>
              <a:t>N </a:t>
            </a:r>
            <a:r>
              <a:rPr lang="en-US" sz="1600" i="1" dirty="0" err="1"/>
              <a:t>Engl</a:t>
            </a:r>
            <a:r>
              <a:rPr lang="en-US" sz="1600" i="1" dirty="0"/>
              <a:t> J Med. </a:t>
            </a:r>
            <a:r>
              <a:rPr lang="en-US" sz="1600" dirty="0"/>
              <a:t>2019;381(8):749-761.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Drugs </a:t>
            </a:r>
            <a:r>
              <a:rPr lang="en-US" dirty="0"/>
              <a:t>can alter thyroid function in those without preexisting thyroid </a:t>
            </a:r>
            <a:r>
              <a:rPr lang="en-US" dirty="0" smtClean="0"/>
              <a:t>disease:</a:t>
            </a:r>
          </a:p>
          <a:p>
            <a:pPr marL="732600"/>
            <a:r>
              <a:rPr lang="en-US" dirty="0"/>
              <a:t>Causing </a:t>
            </a:r>
            <a:r>
              <a:rPr lang="en-US" dirty="0">
                <a:solidFill>
                  <a:srgbClr val="FFFF00"/>
                </a:solidFill>
              </a:rPr>
              <a:t>overt thyroid dysfunction</a:t>
            </a:r>
            <a:r>
              <a:rPr lang="en-US" dirty="0"/>
              <a:t>. </a:t>
            </a:r>
          </a:p>
          <a:p>
            <a:pPr marL="732600"/>
            <a:r>
              <a:rPr lang="en-US" dirty="0" smtClean="0"/>
              <a:t>Producing </a:t>
            </a:r>
            <a:r>
              <a:rPr lang="en-US" dirty="0">
                <a:solidFill>
                  <a:srgbClr val="FFFF00"/>
                </a:solidFill>
              </a:rPr>
              <a:t>abnormal thyroid biochemical parameters</a:t>
            </a:r>
            <a:r>
              <a:rPr lang="en-US" dirty="0"/>
              <a:t> </a:t>
            </a:r>
            <a:endParaRPr lang="en-US" dirty="0" smtClean="0"/>
          </a:p>
          <a:p>
            <a:pPr marL="732600"/>
            <a:r>
              <a:rPr lang="en-US" dirty="0" smtClean="0">
                <a:solidFill>
                  <a:srgbClr val="FFFF00"/>
                </a:solidFill>
              </a:rPr>
              <a:t>Altering </a:t>
            </a:r>
            <a:r>
              <a:rPr lang="en-US" dirty="0">
                <a:solidFill>
                  <a:srgbClr val="FFFF00"/>
                </a:solidFill>
              </a:rPr>
              <a:t>the LT4 requirement </a:t>
            </a:r>
            <a:r>
              <a:rPr lang="en-US" dirty="0"/>
              <a:t>in those already being treated for hypothyroidism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973"/>
            <a:ext cx="5907152" cy="40698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916" y="5880941"/>
            <a:ext cx="10896472" cy="823912"/>
          </a:xfrm>
        </p:spPr>
        <p:txBody>
          <a:bodyPr>
            <a:normAutofit/>
          </a:bodyPr>
          <a:lstStyle/>
          <a:p>
            <a:r>
              <a:rPr lang="en-US" sz="2000" dirty="0"/>
              <a:t>Douglas S Ross. Treatment of primary hypothyroidism in adults , 2022 </a:t>
            </a:r>
            <a:r>
              <a:rPr lang="en-US" sz="2000" dirty="0" err="1"/>
              <a:t>UpToDate</a:t>
            </a:r>
            <a:r>
              <a:rPr lang="en-US" sz="2000" dirty="0"/>
              <a:t>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2" y="1323321"/>
            <a:ext cx="6467065" cy="4055502"/>
          </a:xfrm>
        </p:spPr>
      </p:pic>
    </p:spTree>
    <p:extLst>
      <p:ext uri="{BB962C8B-B14F-4D97-AF65-F5344CB8AC3E}">
        <p14:creationId xmlns:p14="http://schemas.microsoft.com/office/powerpoint/2010/main" val="20787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938" y="411884"/>
            <a:ext cx="5178056" cy="1325563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The effects </a:t>
            </a:r>
            <a:r>
              <a:rPr lang="en-US" sz="3200"/>
              <a:t>of </a:t>
            </a:r>
            <a:r>
              <a:rPr lang="en-US" sz="3200" smtClean="0"/>
              <a:t>drugs: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i="1" dirty="0"/>
              <a:t>Endocrine Reviews</a:t>
            </a:r>
            <a:r>
              <a:rPr lang="en-US" sz="1600" dirty="0"/>
              <a:t>, 2021, Vol. XX, No. </a:t>
            </a:r>
            <a:r>
              <a:rPr lang="en-US" sz="1600" dirty="0" smtClean="0"/>
              <a:t>XX</a:t>
            </a:r>
          </a:p>
          <a:p>
            <a:r>
              <a:rPr lang="nb-NO" sz="1600" dirty="0"/>
              <a:t>N </a:t>
            </a:r>
            <a:r>
              <a:rPr lang="nb-NO" sz="1600" dirty="0" err="1"/>
              <a:t>Engl</a:t>
            </a:r>
            <a:r>
              <a:rPr lang="nb-NO" sz="1600" dirty="0"/>
              <a:t> J Med 2019; 381:749-761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260" y="1850881"/>
            <a:ext cx="6475412" cy="3909580"/>
          </a:xfrm>
        </p:spPr>
        <p:txBody>
          <a:bodyPr>
            <a:normAutofit/>
          </a:bodyPr>
          <a:lstStyle/>
          <a:p>
            <a:pPr marL="1075500" indent="-571500">
              <a:buFont typeface="+mj-lt"/>
              <a:buAutoNum type="arabicPeriod"/>
            </a:pPr>
            <a:r>
              <a:rPr lang="en-US" sz="2400" dirty="0" smtClean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TSH </a:t>
            </a:r>
            <a:r>
              <a:rPr lang="en-US" sz="2400" dirty="0" smtClean="0">
                <a:solidFill>
                  <a:srgbClr val="FFFF00"/>
                </a:solidFill>
              </a:rPr>
              <a:t>secretion</a:t>
            </a:r>
          </a:p>
          <a:p>
            <a:pPr marL="1075500" indent="-571500">
              <a:buFont typeface="+mj-lt"/>
              <a:buAutoNum type="arabicPeriod"/>
            </a:pPr>
            <a:r>
              <a:rPr lang="en-US" sz="2400" dirty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thyroid hormone synthesis or </a:t>
            </a:r>
            <a:r>
              <a:rPr lang="en-US" sz="2400" dirty="0" smtClean="0">
                <a:solidFill>
                  <a:srgbClr val="FFFF00"/>
                </a:solidFill>
              </a:rPr>
              <a:t>release</a:t>
            </a:r>
            <a:endParaRPr lang="en-US" sz="2400" dirty="0">
              <a:solidFill>
                <a:srgbClr val="FFFF00"/>
              </a:solidFill>
            </a:endParaRPr>
          </a:p>
          <a:p>
            <a:pPr marL="1075500" indent="-571500">
              <a:buFont typeface="+mj-lt"/>
              <a:buAutoNum type="arabicPeriod"/>
            </a:pPr>
            <a:r>
              <a:rPr lang="en-US" sz="2400" dirty="0" smtClean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transport</a:t>
            </a:r>
            <a:r>
              <a:rPr lang="en-US" sz="2400" dirty="0"/>
              <a:t> </a:t>
            </a:r>
            <a:r>
              <a:rPr lang="en-US" sz="1800" dirty="0" smtClean="0"/>
              <a:t>(hepatic </a:t>
            </a:r>
            <a:r>
              <a:rPr lang="en-US" sz="1800" dirty="0"/>
              <a:t>synthesis of  </a:t>
            </a:r>
            <a:r>
              <a:rPr lang="en-US" sz="1800" dirty="0" smtClean="0"/>
              <a:t>TBG, binding </a:t>
            </a:r>
            <a:r>
              <a:rPr lang="en-US" sz="1800" dirty="0"/>
              <a:t>to carrier </a:t>
            </a:r>
            <a:r>
              <a:rPr lang="en-US" sz="1800" dirty="0" smtClean="0"/>
              <a:t>proteins) </a:t>
            </a:r>
            <a:endParaRPr lang="en-US" sz="1800" dirty="0"/>
          </a:p>
          <a:p>
            <a:pPr marL="1075500" indent="-571500">
              <a:buFont typeface="+mj-lt"/>
              <a:buAutoNum type="arabicPeriod"/>
            </a:pPr>
            <a:r>
              <a:rPr lang="en-US" sz="2400" dirty="0" smtClean="0"/>
              <a:t>altered </a:t>
            </a:r>
            <a:r>
              <a:rPr lang="en-US" sz="2400" dirty="0" smtClean="0">
                <a:solidFill>
                  <a:srgbClr val="FFFF00"/>
                </a:solidFill>
              </a:rPr>
              <a:t>metabolism</a:t>
            </a:r>
          </a:p>
          <a:p>
            <a:pPr marL="1075500" indent="-571500">
              <a:buFont typeface="+mj-lt"/>
              <a:buAutoNum type="arabicPeriod"/>
            </a:pPr>
            <a:r>
              <a:rPr lang="en-US" sz="2400" dirty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LT4 absorption</a:t>
            </a:r>
            <a:r>
              <a:rPr lang="en-US" sz="24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40" y="0"/>
            <a:ext cx="49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Different formulations of levothyroxine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Scheduling </a:t>
            </a:r>
            <a:r>
              <a:rPr lang="en-US" b="1" dirty="0"/>
              <a:t>of </a:t>
            </a:r>
            <a:r>
              <a:rPr lang="en-US" b="1" dirty="0" smtClean="0"/>
              <a:t>levothyroxine</a:t>
            </a:r>
            <a:endParaRPr lang="en-US" b="1" dirty="0"/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Absorption </a:t>
            </a:r>
            <a:r>
              <a:rPr lang="en-US" b="1" dirty="0"/>
              <a:t>of levothyroxine 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Foods and Drugs affecting </a:t>
            </a:r>
            <a:r>
              <a:rPr lang="en-US" b="1" dirty="0"/>
              <a:t>l</a:t>
            </a:r>
            <a:r>
              <a:rPr lang="en-US" b="1" dirty="0" smtClean="0"/>
              <a:t>evothyroxine </a:t>
            </a:r>
            <a:r>
              <a:rPr lang="en-US" b="1" dirty="0"/>
              <a:t>d</a:t>
            </a:r>
            <a:r>
              <a:rPr lang="en-US" b="1" dirty="0" smtClean="0"/>
              <a:t>ose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Persistent elevation in TSH:</a:t>
            </a:r>
          </a:p>
          <a:p>
            <a:pPr marL="840600">
              <a:buFont typeface="Wingdings" charset="2"/>
              <a:buChar char="Ø"/>
            </a:pPr>
            <a:r>
              <a:rPr lang="en-US" sz="2400" dirty="0" smtClean="0"/>
              <a:t>poor </a:t>
            </a:r>
            <a:r>
              <a:rPr lang="en-US" sz="2400" dirty="0"/>
              <a:t>compliance </a:t>
            </a:r>
            <a:endParaRPr lang="en-US" sz="2400" dirty="0" smtClean="0"/>
          </a:p>
          <a:p>
            <a:pPr marL="840600">
              <a:buFont typeface="Wingdings" charset="2"/>
              <a:buChar char="Ø"/>
            </a:pPr>
            <a:r>
              <a:rPr lang="en-US" sz="2400" dirty="0" smtClean="0"/>
              <a:t>poor </a:t>
            </a:r>
            <a:r>
              <a:rPr lang="en-US" sz="2400" dirty="0"/>
              <a:t>absorption of </a:t>
            </a:r>
            <a:r>
              <a:rPr lang="en-US" sz="2400" dirty="0" smtClean="0"/>
              <a:t>T4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680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Altered TSH secretion: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800" b="0" dirty="0"/>
              <a:t>Thyroid Diseases, Endocrinology 3. Cham, Switzerland: Springer (2018). p. 733–61.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b="1" u="sng" dirty="0"/>
          </a:p>
          <a:p>
            <a:r>
              <a:rPr lang="en-US" dirty="0">
                <a:solidFill>
                  <a:srgbClr val="FFFF00"/>
                </a:solidFill>
              </a:rPr>
              <a:t>bexarotene, </a:t>
            </a:r>
            <a:r>
              <a:rPr lang="en-US" dirty="0"/>
              <a:t>which lowers TSH and causes profound central hypothyroidism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Causes CH in </a:t>
            </a:r>
            <a:r>
              <a:rPr lang="en-US" dirty="0">
                <a:solidFill>
                  <a:srgbClr val="FFFF00"/>
                </a:solidFill>
              </a:rPr>
              <a:t>almost all patients </a:t>
            </a:r>
            <a:r>
              <a:rPr lang="en-US" dirty="0"/>
              <a:t>via </a:t>
            </a:r>
            <a:r>
              <a:rPr lang="en-US" u="sng" dirty="0"/>
              <a:t>TSH suppression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Altered thyroid hormone synthesis or release: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mr-IN" i="1" dirty="0" err="1"/>
              <a:t>N</a:t>
            </a:r>
            <a:r>
              <a:rPr lang="mr-IN" i="1" dirty="0"/>
              <a:t> </a:t>
            </a:r>
            <a:r>
              <a:rPr lang="mr-IN" i="1" dirty="0" err="1"/>
              <a:t>Engl</a:t>
            </a:r>
            <a:r>
              <a:rPr lang="mr-IN" i="1" dirty="0"/>
              <a:t> J </a:t>
            </a:r>
            <a:r>
              <a:rPr lang="mr-IN" i="1" dirty="0" err="1"/>
              <a:t>Med</a:t>
            </a:r>
            <a:r>
              <a:rPr lang="mr-IN" i="1" dirty="0"/>
              <a:t>. </a:t>
            </a:r>
            <a:r>
              <a:rPr lang="mr-IN" dirty="0"/>
              <a:t>2019;381(8):749-761.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4247086"/>
          </a:xfrm>
        </p:spPr>
        <p:txBody>
          <a:bodyPr>
            <a:normAutofit/>
          </a:bodyPr>
          <a:lstStyle/>
          <a:p>
            <a:pPr marL="720000"/>
            <a:r>
              <a:rPr lang="en-US" dirty="0" err="1" smtClean="0"/>
              <a:t>methimazole</a:t>
            </a:r>
            <a:r>
              <a:rPr lang="en-US" dirty="0"/>
              <a:t>, </a:t>
            </a:r>
            <a:r>
              <a:rPr lang="en-US" dirty="0" err="1" smtClean="0"/>
              <a:t>propylthiouracil</a:t>
            </a:r>
            <a:endParaRPr lang="en-US" dirty="0"/>
          </a:p>
          <a:p>
            <a:pPr marL="720000"/>
            <a:r>
              <a:rPr lang="en-US" dirty="0" smtClean="0">
                <a:solidFill>
                  <a:srgbClr val="FFFF00"/>
                </a:solidFill>
              </a:rPr>
              <a:t>Lithium</a:t>
            </a:r>
          </a:p>
          <a:p>
            <a:pPr marL="720000"/>
            <a:r>
              <a:rPr lang="en-US" dirty="0" smtClean="0">
                <a:solidFill>
                  <a:srgbClr val="FFFF00"/>
                </a:solidFill>
              </a:rPr>
              <a:t>Amiodarone</a:t>
            </a:r>
            <a:endParaRPr lang="en-US" dirty="0"/>
          </a:p>
          <a:p>
            <a:pPr marL="720000"/>
            <a:r>
              <a:rPr lang="en-US" dirty="0">
                <a:solidFill>
                  <a:srgbClr val="FFFF00"/>
                </a:solidFill>
              </a:rPr>
              <a:t>interferon-α</a:t>
            </a:r>
            <a:r>
              <a:rPr lang="en-US" dirty="0"/>
              <a:t>, </a:t>
            </a:r>
            <a:endParaRPr lang="en-US" dirty="0" smtClean="0"/>
          </a:p>
          <a:p>
            <a:pPr marL="720000"/>
            <a:r>
              <a:rPr lang="en-US" dirty="0" smtClean="0"/>
              <a:t>checkpoint inhibitors (Ipilimumab, Nivolumab,</a:t>
            </a:r>
            <a:r>
              <a:rPr lang="mr-IN" dirty="0" smtClean="0"/>
              <a:t>…</a:t>
            </a:r>
            <a:r>
              <a:rPr lang="en-US" dirty="0" smtClean="0"/>
              <a:t>) </a:t>
            </a:r>
          </a:p>
          <a:p>
            <a:pPr marL="720000"/>
            <a:r>
              <a:rPr lang="en-US" dirty="0" err="1" smtClean="0"/>
              <a:t>alemtuzumab</a:t>
            </a:r>
            <a:r>
              <a:rPr lang="en-US" dirty="0"/>
              <a:t>, </a:t>
            </a:r>
            <a:endParaRPr lang="en-US" dirty="0" smtClean="0"/>
          </a:p>
          <a:p>
            <a:pPr marL="720000"/>
            <a:r>
              <a:rPr lang="en-US" dirty="0" smtClean="0"/>
              <a:t>TKI (</a:t>
            </a:r>
            <a:r>
              <a:rPr lang="en-US" dirty="0" err="1" smtClean="0"/>
              <a:t>sunitinib</a:t>
            </a:r>
            <a:r>
              <a:rPr lang="en-US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16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879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Altered </a:t>
            </a:r>
            <a:r>
              <a:rPr lang="en-US" sz="4800" dirty="0"/>
              <a:t>transport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2700" dirty="0" smtClean="0"/>
              <a:t>(</a:t>
            </a:r>
            <a:r>
              <a:rPr lang="en-US" sz="2700" dirty="0"/>
              <a:t>hepatic synthesis of  TBG,  </a:t>
            </a:r>
            <a:r>
              <a:rPr lang="en-US" sz="2700" dirty="0" smtClean="0"/>
              <a:t>inhibit binding </a:t>
            </a:r>
            <a:r>
              <a:rPr lang="en-US" sz="2700" dirty="0"/>
              <a:t>to carrier proteins)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/>
              <a:t>Philadelphia: Wolters Kluwer, Lippincott Williams &amp; Wilkins (2013). p. 187–202.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23030"/>
            <a:ext cx="10515600" cy="39095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High serum TBG:</a:t>
            </a:r>
          </a:p>
          <a:p>
            <a:pPr marL="696600"/>
            <a:r>
              <a:rPr lang="en-US" sz="2400" dirty="0">
                <a:solidFill>
                  <a:srgbClr val="FFFF00"/>
                </a:solidFill>
              </a:rPr>
              <a:t>Estrogen, Tamoxifen, Raloxifene, Methadone, Heroin, </a:t>
            </a:r>
            <a:r>
              <a:rPr lang="en-US" sz="2400" b="1" dirty="0">
                <a:solidFill>
                  <a:srgbClr val="FFFF00"/>
                </a:solidFill>
              </a:rPr>
              <a:t>Clofibrate,</a:t>
            </a:r>
            <a:r>
              <a:rPr lang="en-US" sz="2400" dirty="0">
                <a:solidFill>
                  <a:srgbClr val="FFFF00"/>
                </a:solidFill>
              </a:rPr>
              <a:t> Mitotane</a:t>
            </a:r>
          </a:p>
          <a:p>
            <a:endParaRPr lang="en-US" dirty="0" smtClean="0"/>
          </a:p>
          <a:p>
            <a:r>
              <a:rPr lang="en-US" dirty="0" smtClean="0"/>
              <a:t>Low serum TBG:</a:t>
            </a:r>
          </a:p>
          <a:p>
            <a:pPr marL="696600"/>
            <a:r>
              <a:rPr lang="en-US" sz="2400" dirty="0">
                <a:solidFill>
                  <a:srgbClr val="FFFF00"/>
                </a:solidFill>
              </a:rPr>
              <a:t>Androgen, </a:t>
            </a:r>
            <a:r>
              <a:rPr lang="en-US" sz="2400" dirty="0" smtClean="0">
                <a:solidFill>
                  <a:srgbClr val="FFFF00"/>
                </a:solidFill>
              </a:rPr>
              <a:t>Danazol, Glucocorticoids, Niacin</a:t>
            </a:r>
          </a:p>
          <a:p>
            <a:pPr marL="696600"/>
            <a:endParaRPr lang="en-US" sz="2400" dirty="0">
              <a:solidFill>
                <a:srgbClr val="FFFF00"/>
              </a:solidFill>
            </a:endParaRPr>
          </a:p>
          <a:p>
            <a:r>
              <a:rPr lang="en-US" dirty="0" smtClean="0"/>
              <a:t>Inhibit </a:t>
            </a:r>
            <a:r>
              <a:rPr lang="en-US" dirty="0"/>
              <a:t>T4 binding to plasma proteins thus increasing serum </a:t>
            </a:r>
            <a:r>
              <a:rPr lang="en-US" dirty="0" smtClean="0"/>
              <a:t>FT4:</a:t>
            </a:r>
          </a:p>
          <a:p>
            <a:pPr marL="696600"/>
            <a:r>
              <a:rPr lang="en-US" sz="2400" dirty="0" smtClean="0">
                <a:solidFill>
                  <a:srgbClr val="FFFF00"/>
                </a:solidFill>
              </a:rPr>
              <a:t>Furosemide</a:t>
            </a:r>
          </a:p>
          <a:p>
            <a:pPr marL="696600"/>
            <a:r>
              <a:rPr lang="en-US" sz="2400" dirty="0" smtClean="0">
                <a:solidFill>
                  <a:srgbClr val="FFFF00"/>
                </a:solidFill>
              </a:rPr>
              <a:t>Heparin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696600"/>
            <a:r>
              <a:rPr lang="en-US" sz="2400" dirty="0" smtClean="0">
                <a:solidFill>
                  <a:srgbClr val="FFFF00"/>
                </a:solidFill>
              </a:rPr>
              <a:t>salicylates, </a:t>
            </a:r>
            <a:r>
              <a:rPr lang="en-US" sz="2400" dirty="0">
                <a:solidFill>
                  <a:srgbClr val="FFFF00"/>
                </a:solidFill>
              </a:rPr>
              <a:t>and other nonsteroidal anti-inflammatory </a:t>
            </a:r>
            <a:r>
              <a:rPr lang="en-US" sz="2400" dirty="0" smtClean="0"/>
              <a:t>drugs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084" y="371185"/>
            <a:ext cx="9919878" cy="1325563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/>
              <a:t>Altered metabolism</a:t>
            </a:r>
            <a:r>
              <a:rPr lang="en-US" sz="3200" dirty="0"/>
              <a:t> of thyroid </a:t>
            </a:r>
            <a:r>
              <a:rPr lang="en-US" sz="3200" dirty="0" smtClean="0"/>
              <a:t>hormone: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i="1" dirty="0"/>
              <a:t>Endocrine Reviews</a:t>
            </a:r>
            <a:r>
              <a:rPr lang="en-US" dirty="0"/>
              <a:t>, 2021, Vol. XX, No. XX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787" y="1853911"/>
            <a:ext cx="5751871" cy="3909580"/>
          </a:xfrm>
        </p:spPr>
        <p:txBody>
          <a:bodyPr>
            <a:normAutofit fontScale="92500" lnSpcReduction="10000"/>
          </a:bodyPr>
          <a:lstStyle/>
          <a:p>
            <a:pPr marL="504000" indent="0">
              <a:buNone/>
            </a:pPr>
            <a:r>
              <a:rPr lang="en-US" dirty="0" smtClean="0"/>
              <a:t>i</a:t>
            </a:r>
            <a:r>
              <a:rPr lang="en-US" dirty="0"/>
              <a:t>) increased hepatic metabolism via </a:t>
            </a:r>
            <a:r>
              <a:rPr lang="en-US" dirty="0">
                <a:solidFill>
                  <a:srgbClr val="FFFF00"/>
                </a:solidFill>
              </a:rPr>
              <a:t>induction of P450</a:t>
            </a:r>
            <a:r>
              <a:rPr lang="en-US" dirty="0"/>
              <a:t>, </a:t>
            </a:r>
            <a:endParaRPr lang="en-US" dirty="0" smtClean="0"/>
          </a:p>
          <a:p>
            <a:pPr marL="504000" indent="0">
              <a:buNone/>
            </a:pPr>
            <a:r>
              <a:rPr lang="en-US" dirty="0" smtClean="0"/>
              <a:t>ii</a:t>
            </a:r>
            <a:r>
              <a:rPr lang="en-US" dirty="0"/>
              <a:t>) </a:t>
            </a:r>
            <a:r>
              <a:rPr lang="en-US" dirty="0" smtClean="0"/>
              <a:t>decreased </a:t>
            </a:r>
            <a:r>
              <a:rPr lang="en-US" dirty="0"/>
              <a:t>activation of T4 to T3 via </a:t>
            </a:r>
            <a:r>
              <a:rPr lang="en-US" dirty="0">
                <a:solidFill>
                  <a:srgbClr val="FFFF00"/>
                </a:solidFill>
              </a:rPr>
              <a:t>inhibition of </a:t>
            </a:r>
            <a:r>
              <a:rPr lang="en-US" dirty="0" smtClean="0">
                <a:solidFill>
                  <a:srgbClr val="FFFF00"/>
                </a:solidFill>
              </a:rPr>
              <a:t>DIO2</a:t>
            </a:r>
          </a:p>
          <a:p>
            <a:pPr marL="504000" indent="0">
              <a:buNone/>
            </a:pPr>
            <a:r>
              <a:rPr lang="en-US" dirty="0" smtClean="0"/>
              <a:t>iii</a:t>
            </a:r>
            <a:r>
              <a:rPr lang="en-US" dirty="0"/>
              <a:t>) increased deactivation of T4 and T3 via </a:t>
            </a:r>
            <a:r>
              <a:rPr lang="en-US" dirty="0">
                <a:solidFill>
                  <a:srgbClr val="FFFF00"/>
                </a:solidFill>
              </a:rPr>
              <a:t>acceleration of type 3 deiodinase</a:t>
            </a:r>
            <a:r>
              <a:rPr lang="en-US" dirty="0"/>
              <a:t> activity. </a:t>
            </a:r>
            <a:endParaRPr lang="en-US" dirty="0" smtClean="0"/>
          </a:p>
          <a:p>
            <a:pPr marL="504000" indent="0">
              <a:buNone/>
            </a:pPr>
            <a:endParaRPr lang="en-US" dirty="0"/>
          </a:p>
          <a:p>
            <a:pPr marL="504000" indent="0">
              <a:buNone/>
            </a:pPr>
            <a:endParaRPr lang="en-US" dirty="0" smtClean="0"/>
          </a:p>
          <a:p>
            <a:pPr marL="504000" indent="0">
              <a:buNone/>
            </a:pPr>
            <a:r>
              <a:rPr lang="en-US" dirty="0" smtClean="0"/>
              <a:t>Need for an increased dose of LT4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28" y="2091097"/>
            <a:ext cx="4993534" cy="273083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372464" y="4650658"/>
            <a:ext cx="275303" cy="540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i="1" dirty="0"/>
              <a:t>Endocrine Reviews</a:t>
            </a:r>
            <a:r>
              <a:rPr lang="en-US" sz="1600" dirty="0"/>
              <a:t>, 2021, Vol. XX, No. XX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6" y="0"/>
            <a:ext cx="9892304" cy="6370820"/>
          </a:xfrm>
        </p:spPr>
      </p:pic>
    </p:spTree>
    <p:extLst>
      <p:ext uri="{BB962C8B-B14F-4D97-AF65-F5344CB8AC3E}">
        <p14:creationId xmlns:p14="http://schemas.microsoft.com/office/powerpoint/2010/main" val="1831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Alteration in LT4 absorption: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s-IS" i="1" dirty="0"/>
              <a:t>Thyroid. </a:t>
            </a:r>
            <a:r>
              <a:rPr lang="is-IS" dirty="0"/>
              <a:t>2014;24(12):1670-1751.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Mechanism:</a:t>
            </a:r>
          </a:p>
          <a:p>
            <a:pPr marL="732600"/>
            <a:r>
              <a:rPr lang="en-US" sz="2400" dirty="0" smtClean="0">
                <a:solidFill>
                  <a:srgbClr val="FFFF00"/>
                </a:solidFill>
              </a:rPr>
              <a:t>Adsorb </a:t>
            </a:r>
            <a:r>
              <a:rPr lang="en-US" sz="2400" dirty="0">
                <a:solidFill>
                  <a:srgbClr val="FFFF00"/>
                </a:solidFill>
              </a:rPr>
              <a:t>to LT4 </a:t>
            </a:r>
            <a:r>
              <a:rPr lang="en-US" sz="2400" dirty="0"/>
              <a:t>in the gastrointestinal </a:t>
            </a:r>
            <a:r>
              <a:rPr lang="en-US" sz="2400" dirty="0" smtClean="0"/>
              <a:t>tract: </a:t>
            </a:r>
            <a:r>
              <a:rPr lang="en-US" sz="2400" b="1" u="sng" dirty="0" smtClean="0"/>
              <a:t>calcium</a:t>
            </a:r>
            <a:r>
              <a:rPr lang="en-US" sz="2400" dirty="0" smtClean="0"/>
              <a:t>, </a:t>
            </a:r>
            <a:r>
              <a:rPr lang="en-US" sz="2400" b="1" u="sng" dirty="0" smtClean="0"/>
              <a:t>iron</a:t>
            </a:r>
            <a:r>
              <a:rPr lang="en-US" sz="2400" dirty="0" smtClean="0"/>
              <a:t> </a:t>
            </a:r>
          </a:p>
          <a:p>
            <a:pPr marL="732600"/>
            <a:r>
              <a:rPr lang="en-US" sz="2400" dirty="0" smtClean="0">
                <a:solidFill>
                  <a:srgbClr val="FFFF00"/>
                </a:solidFill>
              </a:rPr>
              <a:t>Increasing </a:t>
            </a:r>
            <a:r>
              <a:rPr lang="en-US" sz="2400" dirty="0">
                <a:solidFill>
                  <a:srgbClr val="FFFF00"/>
                </a:solidFill>
              </a:rPr>
              <a:t>gastric </a:t>
            </a:r>
            <a:r>
              <a:rPr lang="en-US" sz="2400" dirty="0" smtClean="0">
                <a:solidFill>
                  <a:srgbClr val="FFFF00"/>
                </a:solidFill>
              </a:rPr>
              <a:t>pH: </a:t>
            </a:r>
            <a:r>
              <a:rPr lang="en-US" sz="2400" b="1" u="sng" dirty="0"/>
              <a:t>proton pump </a:t>
            </a:r>
            <a:r>
              <a:rPr lang="en-US" sz="2400" b="1" u="sng" dirty="0" smtClean="0"/>
              <a:t>inhibitors</a:t>
            </a:r>
          </a:p>
          <a:p>
            <a:pPr marL="732600"/>
            <a:endParaRPr lang="en-US" sz="2400" dirty="0">
              <a:solidFill>
                <a:srgbClr val="FFFF00"/>
              </a:solidFill>
            </a:endParaRPr>
          </a:p>
          <a:p>
            <a:r>
              <a:rPr lang="en-US" dirty="0"/>
              <a:t>Medications that interfere with T4 absorption </a:t>
            </a:r>
            <a:r>
              <a:rPr lang="en-US" dirty="0">
                <a:solidFill>
                  <a:srgbClr val="FFFF00"/>
                </a:solidFill>
              </a:rPr>
              <a:t>should be taken several hours after the T4 dose. 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dirty="0"/>
              <a:t>Frontiers in </a:t>
            </a:r>
            <a:r>
              <a:rPr lang="en-US" dirty="0" smtClean="0"/>
              <a:t>Endocrinology, </a:t>
            </a:r>
            <a:r>
              <a:rPr lang="en-US" dirty="0"/>
              <a:t>December 2020 | Volume 11 | Article 607446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33" y="0"/>
            <a:ext cx="6716310" cy="6225393"/>
          </a:xfrm>
        </p:spPr>
      </p:pic>
    </p:spTree>
    <p:extLst>
      <p:ext uri="{BB962C8B-B14F-4D97-AF65-F5344CB8AC3E}">
        <p14:creationId xmlns:p14="http://schemas.microsoft.com/office/powerpoint/2010/main" val="114062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Alteration in LT4 absorption: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dirty="0"/>
              <a:t>Frontiers in </a:t>
            </a:r>
            <a:r>
              <a:rPr lang="en-US" dirty="0" smtClean="0"/>
              <a:t>Endocrinology, </a:t>
            </a:r>
            <a:r>
              <a:rPr lang="en-US" dirty="0"/>
              <a:t>December 2020 | Volume 11 | Article 607446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8" y="1690688"/>
            <a:ext cx="11567810" cy="3418875"/>
          </a:xfrm>
        </p:spPr>
      </p:pic>
    </p:spTree>
    <p:extLst>
      <p:ext uri="{BB962C8B-B14F-4D97-AF65-F5344CB8AC3E}">
        <p14:creationId xmlns:p14="http://schemas.microsoft.com/office/powerpoint/2010/main" val="14615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dirty="0"/>
              <a:t>Frontiers in </a:t>
            </a:r>
            <a:r>
              <a:rPr lang="en-US" dirty="0" smtClean="0"/>
              <a:t>Endocrinology, </a:t>
            </a:r>
            <a:r>
              <a:rPr lang="en-US" dirty="0"/>
              <a:t>December 2020 | Volume 11 | Article 607446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43" y="365125"/>
            <a:ext cx="8972806" cy="5931336"/>
          </a:xfrm>
        </p:spPr>
      </p:pic>
    </p:spTree>
    <p:extLst>
      <p:ext uri="{BB962C8B-B14F-4D97-AF65-F5344CB8AC3E}">
        <p14:creationId xmlns:p14="http://schemas.microsoft.com/office/powerpoint/2010/main" val="1576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dirty="0"/>
              <a:t>Frontiers in </a:t>
            </a:r>
            <a:r>
              <a:rPr lang="en-US" dirty="0" smtClean="0"/>
              <a:t>Endocrinology, </a:t>
            </a:r>
            <a:r>
              <a:rPr lang="en-US" dirty="0"/>
              <a:t>December 2020 | Volume 11 | Article 607446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2" y="2290918"/>
            <a:ext cx="10641816" cy="1325654"/>
          </a:xfrm>
        </p:spPr>
      </p:pic>
    </p:spTree>
    <p:extLst>
      <p:ext uri="{BB962C8B-B14F-4D97-AF65-F5344CB8AC3E}">
        <p14:creationId xmlns:p14="http://schemas.microsoft.com/office/powerpoint/2010/main" val="18593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332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1) </a:t>
            </a:r>
            <a:r>
              <a:rPr lang="en-US" sz="6000" dirty="0"/>
              <a:t>Levothyroxine </a:t>
            </a:r>
            <a:r>
              <a:rPr lang="en-US" sz="6000" dirty="0" smtClean="0"/>
              <a:t>Formulations</a:t>
            </a:r>
            <a:r>
              <a:rPr lang="en-US" sz="6000" dirty="0"/>
              <a:t>: 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77820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16" y="2903610"/>
            <a:ext cx="402034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560786"/>
            <a:ext cx="10515600" cy="2045617"/>
          </a:xfrm>
        </p:spPr>
        <p:txBody>
          <a:bodyPr/>
          <a:lstStyle/>
          <a:p>
            <a:r>
              <a:rPr lang="en-US" dirty="0" smtClean="0"/>
              <a:t>Review of American </a:t>
            </a:r>
            <a:r>
              <a:rPr lang="en-US" dirty="0"/>
              <a:t>Thyroid Association (ATA) guidelines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77820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55" y="504538"/>
            <a:ext cx="8227666" cy="5416116"/>
          </a:xfrm>
        </p:spPr>
      </p:pic>
    </p:spTree>
    <p:extLst>
      <p:ext uri="{BB962C8B-B14F-4D97-AF65-F5344CB8AC3E}">
        <p14:creationId xmlns:p14="http://schemas.microsoft.com/office/powerpoint/2010/main" val="13680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38" y="265471"/>
            <a:ext cx="6777633" cy="3000375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38" y="2898825"/>
            <a:ext cx="6785811" cy="2743200"/>
          </a:xfrm>
        </p:spPr>
      </p:pic>
    </p:spTree>
    <p:extLst>
      <p:ext uri="{BB962C8B-B14F-4D97-AF65-F5344CB8AC3E}">
        <p14:creationId xmlns:p14="http://schemas.microsoft.com/office/powerpoint/2010/main" val="17811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TSH </a:t>
            </a:r>
            <a:r>
              <a:rPr lang="en-US" dirty="0" smtClean="0"/>
              <a:t>changes after IM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is-IS" dirty="0"/>
              <a:t>Clin Endocrinol (Oxf) (2015) 82:136–41.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A retrospective study </a:t>
            </a:r>
            <a:endParaRPr lang="en-US" dirty="0" smtClean="0"/>
          </a:p>
          <a:p>
            <a:r>
              <a:rPr lang="en-US" dirty="0" smtClean="0"/>
              <a:t>evaluated </a:t>
            </a:r>
            <a:r>
              <a:rPr lang="en-US" dirty="0"/>
              <a:t>TSH changes in 10,999 Scottish residents </a:t>
            </a:r>
            <a:endParaRPr lang="en-US" dirty="0" smtClean="0"/>
          </a:p>
          <a:p>
            <a:r>
              <a:rPr lang="en-US" dirty="0" smtClean="0"/>
              <a:t>who </a:t>
            </a:r>
            <a:r>
              <a:rPr lang="en-US" dirty="0"/>
              <a:t>were prescribed L-T4 before starting </a:t>
            </a:r>
            <a:r>
              <a:rPr lang="en-US" dirty="0" smtClean="0"/>
              <a:t>IM. </a:t>
            </a:r>
          </a:p>
          <a:p>
            <a:pPr marL="696600"/>
            <a:r>
              <a:rPr lang="en-US" sz="2400" dirty="0" smtClean="0"/>
              <a:t>Iron</a:t>
            </a:r>
            <a:r>
              <a:rPr lang="en-US" sz="2400" dirty="0"/>
              <a:t>, calcium, PPI, and estrogens </a:t>
            </a:r>
            <a:r>
              <a:rPr lang="en-US" sz="2400" dirty="0">
                <a:solidFill>
                  <a:srgbClr val="FFFF00"/>
                </a:solidFill>
              </a:rPr>
              <a:t>increased TSH significantly</a:t>
            </a:r>
            <a:r>
              <a:rPr lang="en-US" sz="2400" dirty="0"/>
              <a:t>, with an increase &gt;5 </a:t>
            </a:r>
            <a:r>
              <a:rPr lang="en-US" sz="2400" dirty="0" err="1"/>
              <a:t>mU</a:t>
            </a:r>
            <a:r>
              <a:rPr lang="en-US" sz="2400" dirty="0"/>
              <a:t>/L in 7.5, 4.4, 5.6, and 4.3% patients, </a:t>
            </a:r>
            <a:r>
              <a:rPr lang="en-US" sz="2400" dirty="0" smtClean="0"/>
              <a:t>respectively.</a:t>
            </a:r>
          </a:p>
          <a:p>
            <a:pPr marL="696600"/>
            <a:r>
              <a:rPr lang="en-US" sz="2400" dirty="0" smtClean="0">
                <a:solidFill>
                  <a:srgbClr val="FFFF00"/>
                </a:solidFill>
              </a:rPr>
              <a:t>changed </a:t>
            </a:r>
            <a:r>
              <a:rPr lang="en-US" sz="2400" dirty="0">
                <a:solidFill>
                  <a:srgbClr val="FFFF00"/>
                </a:solidFill>
              </a:rPr>
              <a:t>insignificantly </a:t>
            </a:r>
            <a:r>
              <a:rPr lang="en-US" sz="2400" dirty="0"/>
              <a:t>in patients on H2 receptor antagonists or </a:t>
            </a:r>
            <a:r>
              <a:rPr lang="en-US" sz="2400" dirty="0" smtClean="0"/>
              <a:t>glucocorticoids.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033753"/>
            <a:ext cx="10515600" cy="2873102"/>
          </a:xfrm>
        </p:spPr>
        <p:txBody>
          <a:bodyPr>
            <a:normAutofit/>
          </a:bodyPr>
          <a:lstStyle/>
          <a:p>
            <a:r>
              <a:rPr lang="en-US" dirty="0" smtClean="0"/>
              <a:t>Examples of INTERFERING </a:t>
            </a:r>
            <a:r>
              <a:rPr lang="en-US" dirty="0"/>
              <a:t>MEDICATIONS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272807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Immunotherapy </a:t>
            </a:r>
            <a:br>
              <a:rPr lang="en-US" dirty="0" smtClean="0"/>
            </a:br>
            <a:r>
              <a:rPr lang="en-US" sz="2400" dirty="0" smtClean="0"/>
              <a:t>(Anti-CTLA-4 </a:t>
            </a:r>
            <a:r>
              <a:rPr lang="en-US" sz="2400" dirty="0"/>
              <a:t>Ab and anti-PD-1 </a:t>
            </a:r>
            <a:r>
              <a:rPr lang="en-US" sz="2400" dirty="0" smtClean="0"/>
              <a:t>Ab):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González-RodrıǵuezE,Rodrıǵuez-AbreuD.Immunecheckpointinhibitors: review and management of endocrine adverse effects. Oncologist (2016) 21:804–16. doi: 10.1210/jc.2012-4075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266" y="1686265"/>
            <a:ext cx="10515600" cy="3909580"/>
          </a:xfrm>
        </p:spPr>
        <p:txBody>
          <a:bodyPr>
            <a:normAutofit/>
          </a:bodyPr>
          <a:lstStyle/>
          <a:p>
            <a:pPr marL="696600"/>
            <a:r>
              <a:rPr lang="en-US" sz="2600" dirty="0" smtClean="0"/>
              <a:t>monoclonal </a:t>
            </a:r>
            <a:r>
              <a:rPr lang="en-US" sz="2600" dirty="0"/>
              <a:t>Ab to programmed cell death-1 receptor: (nivolumab and pembrolizumab</a:t>
            </a:r>
            <a:r>
              <a:rPr lang="en-US" sz="2600" dirty="0" smtClean="0"/>
              <a:t>)</a:t>
            </a:r>
          </a:p>
          <a:p>
            <a:pPr marL="696600"/>
            <a:r>
              <a:rPr lang="en-US" sz="2600" dirty="0" smtClean="0"/>
              <a:t> Ab </a:t>
            </a:r>
            <a:r>
              <a:rPr lang="en-US" sz="2600" dirty="0"/>
              <a:t>to cytotoxic T lymphocyte-associated antigen-4 (ipilimumab, tremelimumab) </a:t>
            </a:r>
            <a:endParaRPr lang="en-US" sz="2600" dirty="0" smtClean="0"/>
          </a:p>
          <a:p>
            <a:pPr marL="696600"/>
            <a:endParaRPr lang="en-US" sz="2600" dirty="0"/>
          </a:p>
          <a:p>
            <a:pPr marL="696600"/>
            <a:endParaRPr lang="en-US" sz="2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16554"/>
              </p:ext>
            </p:extLst>
          </p:nvPr>
        </p:nvGraphicFramePr>
        <p:xfrm>
          <a:off x="1067284" y="3634810"/>
          <a:ext cx="1028810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368"/>
                <a:gridCol w="3429368"/>
                <a:gridCol w="342936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hypothyroidism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Autoimmune thyroiditis)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autoimmune 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hypophysitis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nivolumab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0–40%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0–0.9% 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pembrolizumab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0–11.5%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0–1.2% 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ipilimumab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0–9%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0–17.4%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tremelimumab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0–5%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0–2.6%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4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Tyrosine kinase inhibitors (</a:t>
            </a:r>
            <a:r>
              <a:rPr lang="en-US" dirty="0" smtClean="0"/>
              <a:t>TKI)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Torino F, </a:t>
            </a:r>
            <a:r>
              <a:rPr lang="en-US" dirty="0" err="1"/>
              <a:t>Barnabei</a:t>
            </a:r>
            <a:r>
              <a:rPr lang="en-US" dirty="0"/>
              <a:t> A, </a:t>
            </a:r>
            <a:r>
              <a:rPr lang="en-US" dirty="0" err="1"/>
              <a:t>Paragliola</a:t>
            </a:r>
            <a:r>
              <a:rPr lang="en-US" dirty="0"/>
              <a:t> R, </a:t>
            </a:r>
            <a:r>
              <a:rPr lang="en-US" dirty="0" err="1"/>
              <a:t>Baldelli</a:t>
            </a:r>
            <a:r>
              <a:rPr lang="en-US" dirty="0"/>
              <a:t> R, </a:t>
            </a:r>
            <a:r>
              <a:rPr lang="en-US" dirty="0" err="1"/>
              <a:t>Appetecchia</a:t>
            </a:r>
            <a:r>
              <a:rPr lang="en-US" dirty="0"/>
              <a:t> M, </a:t>
            </a:r>
            <a:r>
              <a:rPr lang="en-US" dirty="0" err="1"/>
              <a:t>Corsello</a:t>
            </a:r>
            <a:r>
              <a:rPr lang="en-US" dirty="0"/>
              <a:t> SM. Thyroid dysfunction as an unintended side effect of anticancer drugs. Thyroid (2013) 23:1345–66. doi: 10.1089/thy.2013.0241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imatinib, </a:t>
            </a:r>
            <a:r>
              <a:rPr lang="en-US" dirty="0" err="1">
                <a:solidFill>
                  <a:srgbClr val="FFFF00"/>
                </a:solidFill>
              </a:rPr>
              <a:t>motesanib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sorafenib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sunitinib</a:t>
            </a:r>
            <a:r>
              <a:rPr lang="en-US" dirty="0">
                <a:solidFill>
                  <a:srgbClr val="FFFF00"/>
                </a:solidFill>
              </a:rPr>
              <a:t>, and </a:t>
            </a:r>
            <a:r>
              <a:rPr lang="en-US" dirty="0" err="1" smtClean="0">
                <a:solidFill>
                  <a:srgbClr val="FFFF00"/>
                </a:solidFill>
              </a:rPr>
              <a:t>vandetanib</a:t>
            </a:r>
            <a:r>
              <a:rPr lang="en-US" dirty="0" smtClean="0"/>
              <a:t>:</a:t>
            </a:r>
          </a:p>
          <a:p>
            <a:pPr marL="696600"/>
            <a:r>
              <a:rPr lang="en-US" sz="2400" dirty="0"/>
              <a:t>de novo hyperthyroidism or hypothyroidism, </a:t>
            </a:r>
          </a:p>
          <a:p>
            <a:pPr marL="696600"/>
            <a:r>
              <a:rPr lang="en-US" sz="2400" dirty="0"/>
              <a:t>worsen pre-existing hypothyroidism and increase L-T4 requirements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FFFF00"/>
                </a:solidFill>
              </a:rPr>
              <a:t>Nilotinib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err="1" smtClean="0">
                <a:solidFill>
                  <a:srgbClr val="FFFF00"/>
                </a:solidFill>
              </a:rPr>
              <a:t>dasatanib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</a:p>
          <a:p>
            <a:pPr marL="696600"/>
            <a:r>
              <a:rPr lang="en-US" sz="2400" dirty="0" smtClean="0"/>
              <a:t>rarely </a:t>
            </a:r>
            <a:r>
              <a:rPr lang="en-US" sz="2400" dirty="0"/>
              <a:t>alter L- T4 </a:t>
            </a:r>
            <a:r>
              <a:rPr lang="en-US" sz="2400" dirty="0" smtClean="0"/>
              <a:t>requirements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lithium-treated </a:t>
            </a:r>
            <a:r>
              <a:rPr lang="en-US" dirty="0"/>
              <a:t>patients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800" b="0" dirty="0" smtClean="0"/>
              <a:t>J </a:t>
            </a:r>
            <a:r>
              <a:rPr lang="en-US" sz="1800" b="0" dirty="0"/>
              <a:t>Affect </a:t>
            </a:r>
            <a:r>
              <a:rPr lang="en-US" sz="1800" b="0" dirty="0" err="1"/>
              <a:t>Disord</a:t>
            </a:r>
            <a:r>
              <a:rPr lang="en-US" sz="1800" b="0" dirty="0"/>
              <a:t> (2005) 87:313–7. doi: 10.1016/j.jad.2005.03.010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OH or SCH develop in </a:t>
            </a:r>
            <a:r>
              <a:rPr lang="en-US" dirty="0">
                <a:solidFill>
                  <a:srgbClr val="FFFF00"/>
                </a:solidFill>
              </a:rPr>
              <a:t>up to 15 or 34</a:t>
            </a:r>
            <a:r>
              <a:rPr lang="en-US" dirty="0" smtClean="0">
                <a:solidFill>
                  <a:srgbClr val="FFFF00"/>
                </a:solidFill>
              </a:rPr>
              <a:t>%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annual rate of developing PH being 1.5%, </a:t>
            </a:r>
            <a:endParaRPr lang="en-US" dirty="0" smtClean="0"/>
          </a:p>
          <a:p>
            <a:pPr marL="696600"/>
            <a:r>
              <a:rPr lang="en-US" dirty="0" smtClean="0"/>
              <a:t>6.4</a:t>
            </a:r>
            <a:r>
              <a:rPr lang="en-US" dirty="0"/>
              <a:t>% in thyroid </a:t>
            </a:r>
            <a:r>
              <a:rPr lang="en-US" dirty="0">
                <a:solidFill>
                  <a:srgbClr val="FFFF00"/>
                </a:solidFill>
              </a:rPr>
              <a:t>antibody-positive </a:t>
            </a:r>
            <a:endParaRPr lang="en-US" dirty="0" smtClean="0">
              <a:solidFill>
                <a:srgbClr val="FFFF00"/>
              </a:solidFill>
            </a:endParaRPr>
          </a:p>
          <a:p>
            <a:pPr marL="696600"/>
            <a:r>
              <a:rPr lang="en-US" dirty="0" smtClean="0"/>
              <a:t>0.8</a:t>
            </a:r>
            <a:r>
              <a:rPr lang="en-US" dirty="0"/>
              <a:t>% in thyroid antibody- </a:t>
            </a:r>
            <a:r>
              <a:rPr lang="en-US" dirty="0" smtClean="0"/>
              <a:t>negative</a:t>
            </a:r>
          </a:p>
          <a:p>
            <a:pPr marL="696600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Women </a:t>
            </a:r>
            <a:r>
              <a:rPr lang="en-US" dirty="0">
                <a:solidFill>
                  <a:srgbClr val="FFFF00"/>
                </a:solidFill>
              </a:rPr>
              <a:t>&lt;60-year-old </a:t>
            </a:r>
            <a:r>
              <a:rPr lang="en-US" dirty="0"/>
              <a:t>are at greatest risk to develop thyroid </a:t>
            </a:r>
            <a:r>
              <a:rPr lang="en-US" dirty="0" smtClean="0"/>
              <a:t>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SSRIs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McCowen</a:t>
            </a:r>
            <a:r>
              <a:rPr lang="en-US" dirty="0"/>
              <a:t> KC, Garber JR, Spark R. Elevated serum thyrotropin in thyroxine- treated patients with hypothyroidism given sertraline. N </a:t>
            </a:r>
            <a:r>
              <a:rPr lang="en-US" dirty="0" err="1"/>
              <a:t>Engl</a:t>
            </a:r>
            <a:r>
              <a:rPr lang="en-US" dirty="0"/>
              <a:t> J Med (1997) 337:1010–1. doi: 10.1056/NEJM199710023371415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Affect </a:t>
            </a:r>
            <a:r>
              <a:rPr lang="en-US" dirty="0"/>
              <a:t>TFTs </a:t>
            </a:r>
            <a:r>
              <a:rPr lang="en-US" dirty="0" smtClean="0"/>
              <a:t>variably</a:t>
            </a:r>
          </a:p>
          <a:p>
            <a:endParaRPr lang="en-US" dirty="0" smtClean="0"/>
          </a:p>
          <a:p>
            <a:r>
              <a:rPr lang="en-US" dirty="0" smtClean="0"/>
              <a:t>Usually </a:t>
            </a:r>
            <a:r>
              <a:rPr lang="en-US" dirty="0"/>
              <a:t>with no or </a:t>
            </a:r>
            <a:r>
              <a:rPr lang="en-US" dirty="0">
                <a:solidFill>
                  <a:srgbClr val="FFFF00"/>
                </a:solidFill>
              </a:rPr>
              <a:t>downward changes of FT4 and </a:t>
            </a:r>
            <a:r>
              <a:rPr lang="en-US" dirty="0" smtClean="0">
                <a:solidFill>
                  <a:srgbClr val="FFFF00"/>
                </a:solidFill>
              </a:rPr>
              <a:t>FT3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or </a:t>
            </a:r>
            <a:r>
              <a:rPr lang="en-US" dirty="0">
                <a:solidFill>
                  <a:srgbClr val="FFFF00"/>
                </a:solidFill>
              </a:rPr>
              <a:t>upward change of TSH </a:t>
            </a:r>
            <a:r>
              <a:rPr lang="en-US" dirty="0"/>
              <a:t>within the corresponding reference </a:t>
            </a:r>
            <a:r>
              <a:rPr lang="en-US" dirty="0" smtClean="0"/>
              <a:t>range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antiepileptic drugs (AED)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 err="1"/>
              <a:t>Verrotti</a:t>
            </a:r>
            <a:r>
              <a:rPr lang="en-US" sz="1800" b="0" dirty="0"/>
              <a:t> A, </a:t>
            </a:r>
            <a:r>
              <a:rPr lang="en-US" sz="1800" b="0" dirty="0" err="1"/>
              <a:t>Scardapane</a:t>
            </a:r>
            <a:r>
              <a:rPr lang="en-US" sz="1800" b="0" dirty="0"/>
              <a:t> A, Manco R, Chiarelli F. Antiepileptic drugs and thyroid function. J </a:t>
            </a:r>
            <a:r>
              <a:rPr lang="en-US" sz="1800" b="0" dirty="0" err="1"/>
              <a:t>Pediatr</a:t>
            </a:r>
            <a:r>
              <a:rPr lang="en-US" sz="1800" b="0" dirty="0"/>
              <a:t> </a:t>
            </a:r>
            <a:r>
              <a:rPr lang="en-US" sz="1800" b="0" dirty="0" err="1"/>
              <a:t>Endocrinol</a:t>
            </a:r>
            <a:r>
              <a:rPr lang="en-US" sz="1800" b="0" dirty="0"/>
              <a:t> </a:t>
            </a:r>
            <a:r>
              <a:rPr lang="en-US" sz="1800" b="0" dirty="0" err="1"/>
              <a:t>Metab</a:t>
            </a:r>
            <a:r>
              <a:rPr lang="en-US" sz="1800" b="0" dirty="0"/>
              <a:t> (2008) 21:401–8. doi: 10.1515/ jpem.2008.21.5.401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SCH</a:t>
            </a:r>
            <a:r>
              <a:rPr lang="en-US" dirty="0"/>
              <a:t> may occur </a:t>
            </a:r>
            <a:r>
              <a:rPr lang="en-US" dirty="0" smtClean="0"/>
              <a:t>reversibly:</a:t>
            </a:r>
          </a:p>
          <a:p>
            <a:pPr marL="696600"/>
            <a:r>
              <a:rPr lang="en-US" dirty="0" smtClean="0"/>
              <a:t>carbamazepine</a:t>
            </a:r>
            <a:r>
              <a:rPr lang="en-US" dirty="0"/>
              <a:t>, phenytoin, </a:t>
            </a:r>
            <a:r>
              <a:rPr lang="en-US" dirty="0" smtClean="0"/>
              <a:t>valproate, oxcarbazepine</a:t>
            </a:r>
            <a:r>
              <a:rPr lang="en-US" dirty="0"/>
              <a:t>, </a:t>
            </a:r>
            <a:endParaRPr lang="en-US" dirty="0" smtClean="0"/>
          </a:p>
          <a:p>
            <a:pPr marL="696600"/>
            <a:r>
              <a:rPr lang="en-US" dirty="0" smtClean="0"/>
              <a:t>but </a:t>
            </a:r>
            <a:r>
              <a:rPr lang="en-US" dirty="0"/>
              <a:t>not lamotrigine, </a:t>
            </a:r>
            <a:r>
              <a:rPr lang="en-US" dirty="0" err="1"/>
              <a:t>levitracetam</a:t>
            </a:r>
            <a:r>
              <a:rPr lang="en-US" dirty="0"/>
              <a:t>, </a:t>
            </a:r>
            <a:r>
              <a:rPr lang="en-US" dirty="0" err="1"/>
              <a:t>tiagabine</a:t>
            </a:r>
            <a:r>
              <a:rPr lang="en-US" dirty="0"/>
              <a:t> and </a:t>
            </a:r>
            <a:r>
              <a:rPr lang="en-US" dirty="0" err="1" smtClean="0"/>
              <a:t>vigabatrine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AED </a:t>
            </a:r>
            <a:r>
              <a:rPr lang="en-US" dirty="0"/>
              <a:t>administration in L-T4-replaced patients with </a:t>
            </a:r>
            <a:r>
              <a:rPr lang="en-US" dirty="0" smtClean="0"/>
              <a:t>hypothyroidism </a:t>
            </a:r>
            <a:r>
              <a:rPr lang="en-US" dirty="0" smtClean="0">
                <a:solidFill>
                  <a:srgbClr val="FFFF00"/>
                </a:solidFill>
              </a:rPr>
              <a:t>requires </a:t>
            </a:r>
            <a:r>
              <a:rPr lang="en-US" dirty="0">
                <a:solidFill>
                  <a:srgbClr val="FFFF00"/>
                </a:solidFill>
              </a:rPr>
              <a:t>higher L-T4 doses.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Levothyroxine </a:t>
            </a:r>
            <a:r>
              <a:rPr lang="en-US" dirty="0" smtClean="0"/>
              <a:t>Formulations</a:t>
            </a:r>
            <a:r>
              <a:rPr lang="en-US" dirty="0"/>
              <a:t>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i="1" dirty="0"/>
              <a:t>Endocrine Reviews</a:t>
            </a:r>
            <a:r>
              <a:rPr lang="en-US" dirty="0"/>
              <a:t>, 2021, Vol. XX, No. XX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LT4 is available as </a:t>
            </a:r>
            <a:endParaRPr lang="en-US" dirty="0" smtClean="0"/>
          </a:p>
          <a:p>
            <a:pPr marL="732600"/>
            <a:r>
              <a:rPr lang="en-US" dirty="0" smtClean="0">
                <a:solidFill>
                  <a:srgbClr val="FFFF00"/>
                </a:solidFill>
              </a:rPr>
              <a:t>Tablet</a:t>
            </a:r>
            <a:r>
              <a:rPr lang="en-US" dirty="0" smtClean="0"/>
              <a:t> </a:t>
            </a:r>
            <a:r>
              <a:rPr lang="en-US" dirty="0"/>
              <a:t>preparation, </a:t>
            </a:r>
            <a:endParaRPr lang="en-US" dirty="0" smtClean="0"/>
          </a:p>
          <a:p>
            <a:pPr marL="732600"/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dirty="0" smtClean="0">
                <a:solidFill>
                  <a:srgbClr val="FFFF00"/>
                </a:solidFill>
              </a:rPr>
              <a:t>iquid</a:t>
            </a:r>
            <a:r>
              <a:rPr lang="en-US" dirty="0"/>
              <a:t> </a:t>
            </a:r>
            <a:r>
              <a:rPr lang="en-US" dirty="0" smtClean="0"/>
              <a:t>preparation </a:t>
            </a:r>
            <a:r>
              <a:rPr lang="en-US" dirty="0"/>
              <a:t>in </a:t>
            </a:r>
            <a:r>
              <a:rPr lang="en-US" u="sng" dirty="0"/>
              <a:t>a </a:t>
            </a:r>
            <a:r>
              <a:rPr lang="en-US" u="sng" dirty="0">
                <a:solidFill>
                  <a:srgbClr val="FFFF00"/>
                </a:solidFill>
              </a:rPr>
              <a:t>solution</a:t>
            </a:r>
            <a:r>
              <a:rPr lang="en-US" dirty="0" smtClean="0"/>
              <a:t>, </a:t>
            </a:r>
          </a:p>
          <a:p>
            <a:pPr marL="732600"/>
            <a:r>
              <a:rPr lang="en-US" dirty="0"/>
              <a:t>L</a:t>
            </a:r>
            <a:r>
              <a:rPr lang="en-US" dirty="0" smtClean="0"/>
              <a:t>iquid </a:t>
            </a:r>
            <a:r>
              <a:rPr lang="en-US" dirty="0"/>
              <a:t>contained within a </a:t>
            </a:r>
            <a:r>
              <a:rPr lang="en-US" u="sng" dirty="0">
                <a:solidFill>
                  <a:srgbClr val="FFFF00"/>
                </a:solidFill>
              </a:rPr>
              <a:t>gel </a:t>
            </a:r>
            <a:r>
              <a:rPr lang="en-US" u="sng" dirty="0" smtClean="0">
                <a:solidFill>
                  <a:srgbClr val="FFFF00"/>
                </a:solidFill>
              </a:rPr>
              <a:t>capsule</a:t>
            </a:r>
          </a:p>
          <a:p>
            <a:pPr marL="732600"/>
            <a:r>
              <a:rPr lang="en-US" dirty="0" smtClean="0">
                <a:solidFill>
                  <a:srgbClr val="FFFF00"/>
                </a:solidFill>
              </a:rPr>
              <a:t>Parenteral</a:t>
            </a:r>
            <a:endParaRPr lang="en-US" dirty="0"/>
          </a:p>
          <a:p>
            <a:endParaRPr lang="en-US" dirty="0" smtClean="0"/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615" y="1690688"/>
            <a:ext cx="4093405" cy="34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Orlistat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Autofit/>
          </a:bodyPr>
          <a:lstStyle/>
          <a:p>
            <a:pPr algn="just"/>
            <a:r>
              <a:rPr lang="en-US" sz="1800" b="0" dirty="0"/>
              <a:t>Medicines Q&amp;As. Is there an interaction between orlistat and levothyroxine? Available at: https://</a:t>
            </a:r>
            <a:r>
              <a:rPr lang="en-US" sz="1800" b="0" dirty="0" err="1"/>
              <a:t>www.surreyandsussex.nhs.uk</a:t>
            </a:r>
            <a:r>
              <a:rPr lang="en-US" sz="1800" b="0" dirty="0"/>
              <a:t>/</a:t>
            </a:r>
            <a:r>
              <a:rPr lang="en-US" sz="1800" b="0" dirty="0" err="1"/>
              <a:t>wp</a:t>
            </a:r>
            <a:r>
              <a:rPr lang="en-US" sz="1800" b="0" dirty="0"/>
              <a:t>-content/uploads/ 2013/04/</a:t>
            </a:r>
            <a:r>
              <a:rPr lang="en-US" sz="1800" b="0" dirty="0" err="1"/>
              <a:t>UKMi</a:t>
            </a:r>
            <a:r>
              <a:rPr lang="en-US" sz="1800" b="0" dirty="0"/>
              <a:t>-Interaction-between-Orlistat-</a:t>
            </a:r>
            <a:r>
              <a:rPr lang="en-US" sz="1800" b="0" dirty="0" err="1"/>
              <a:t>Thyroxine.pdf</a:t>
            </a:r>
            <a:r>
              <a:rPr lang="en-US" sz="1800" b="0" dirty="0"/>
              <a:t> (Accessed June 1, 2020). Unknown author.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Based </a:t>
            </a:r>
            <a:r>
              <a:rPr lang="en-US" dirty="0"/>
              <a:t>on data of the UK Medicines Information </a:t>
            </a:r>
            <a:r>
              <a:rPr lang="en-US" dirty="0" smtClean="0"/>
              <a:t>pharmacists, only </a:t>
            </a:r>
            <a:r>
              <a:rPr lang="en-US" dirty="0">
                <a:solidFill>
                  <a:srgbClr val="FFFF00"/>
                </a:solidFill>
              </a:rPr>
              <a:t>two cases of interaction </a:t>
            </a:r>
            <a:r>
              <a:rPr lang="en-US" dirty="0"/>
              <a:t>between orlistat and L-T4 were </a:t>
            </a:r>
            <a:r>
              <a:rPr lang="en-US" dirty="0" smtClean="0"/>
              <a:t>reported, most </a:t>
            </a:r>
            <a:r>
              <a:rPr lang="en-US" dirty="0"/>
              <a:t>likely via T4 malabsorption.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 </a:t>
            </a:r>
            <a:r>
              <a:rPr lang="en-US" dirty="0"/>
              <a:t>was recommended </a:t>
            </a:r>
            <a:r>
              <a:rPr lang="en-US" dirty="0" smtClean="0"/>
              <a:t>that: </a:t>
            </a:r>
          </a:p>
          <a:p>
            <a:pPr marL="660600"/>
            <a:r>
              <a:rPr lang="en-US" dirty="0" smtClean="0"/>
              <a:t>L-T4 </a:t>
            </a:r>
            <a:r>
              <a:rPr lang="en-US" dirty="0"/>
              <a:t>and orlistat “</a:t>
            </a:r>
            <a:r>
              <a:rPr lang="en-US" dirty="0">
                <a:solidFill>
                  <a:srgbClr val="FFFF00"/>
                </a:solidFill>
              </a:rPr>
              <a:t>should be separated by 4 hours, </a:t>
            </a:r>
            <a:endParaRPr lang="en-US" dirty="0" smtClean="0">
              <a:solidFill>
                <a:srgbClr val="FFFF00"/>
              </a:solidFill>
            </a:endParaRPr>
          </a:p>
          <a:p>
            <a:pPr marL="660600"/>
            <a:r>
              <a:rPr lang="en-US" dirty="0" smtClean="0">
                <a:solidFill>
                  <a:srgbClr val="FFFF00"/>
                </a:solidFill>
              </a:rPr>
              <a:t>increased </a:t>
            </a:r>
            <a:r>
              <a:rPr lang="en-US" dirty="0">
                <a:solidFill>
                  <a:srgbClr val="FFFF00"/>
                </a:solidFill>
              </a:rPr>
              <a:t>monitoring </a:t>
            </a:r>
            <a:r>
              <a:rPr lang="en-US" dirty="0"/>
              <a:t>of </a:t>
            </a:r>
            <a:r>
              <a:rPr lang="en-US" dirty="0" smtClean="0"/>
              <a:t>thyroid </a:t>
            </a:r>
            <a:r>
              <a:rPr lang="en-US" dirty="0"/>
              <a:t>hormone levels may be prudent</a:t>
            </a:r>
            <a:r>
              <a:rPr lang="en-US" dirty="0" smtClean="0"/>
              <a:t>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Metformin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Autofit/>
          </a:bodyPr>
          <a:lstStyle/>
          <a:p>
            <a:pPr algn="just"/>
            <a:r>
              <a:rPr lang="en-US" sz="1800" b="0" dirty="0" err="1"/>
              <a:t>Cappelli</a:t>
            </a:r>
            <a:r>
              <a:rPr lang="en-US" sz="1800" b="0" dirty="0"/>
              <a:t> C, </a:t>
            </a:r>
            <a:r>
              <a:rPr lang="en-US" sz="1800" b="0" dirty="0" err="1"/>
              <a:t>Rotondi</a:t>
            </a:r>
            <a:r>
              <a:rPr lang="en-US" sz="1800" b="0" dirty="0"/>
              <a:t> M, </a:t>
            </a:r>
            <a:r>
              <a:rPr lang="en-US" sz="1800" b="0" dirty="0" err="1"/>
              <a:t>Pirola</a:t>
            </a:r>
            <a:r>
              <a:rPr lang="en-US" sz="1800" b="0" dirty="0"/>
              <a:t> I, </a:t>
            </a:r>
            <a:r>
              <a:rPr lang="en-US" sz="1800" b="0" dirty="0" err="1"/>
              <a:t>Agosti</a:t>
            </a:r>
            <a:r>
              <a:rPr lang="en-US" sz="1800" b="0" dirty="0"/>
              <a:t> A, </a:t>
            </a:r>
            <a:r>
              <a:rPr lang="en-US" sz="1800" b="0" dirty="0" err="1"/>
              <a:t>Gandossi</a:t>
            </a:r>
            <a:r>
              <a:rPr lang="en-US" sz="1800" b="0" dirty="0"/>
              <a:t> E, </a:t>
            </a:r>
            <a:r>
              <a:rPr lang="en-US" sz="1800" b="0" dirty="0" err="1"/>
              <a:t>Valentini</a:t>
            </a:r>
            <a:r>
              <a:rPr lang="en-US" sz="1800" b="0" dirty="0"/>
              <a:t> U, et al. TSH-lowering effect of metformin in type 2 diabetic patients: differences between </a:t>
            </a:r>
            <a:r>
              <a:rPr lang="en-US" sz="1800" b="0" dirty="0" err="1"/>
              <a:t>euthyroid</a:t>
            </a:r>
            <a:r>
              <a:rPr lang="en-US" sz="1800" b="0" dirty="0"/>
              <a:t>, untreated hypothyroid, and </a:t>
            </a:r>
            <a:r>
              <a:rPr lang="en-US" sz="1800" b="0" dirty="0" err="1"/>
              <a:t>euthyroid</a:t>
            </a:r>
            <a:r>
              <a:rPr lang="en-US" sz="1800" b="0" dirty="0"/>
              <a:t> on L-T4 therapy patients. Diabetes Care (2009) 32:1589–90. doi: 10.2337/dc09- 0273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lowers </a:t>
            </a:r>
            <a:r>
              <a:rPr lang="en-US" dirty="0">
                <a:solidFill>
                  <a:srgbClr val="FFFF00"/>
                </a:solidFill>
              </a:rPr>
              <a:t>serum </a:t>
            </a:r>
            <a:r>
              <a:rPr lang="en-US" dirty="0" smtClean="0">
                <a:solidFill>
                  <a:srgbClr val="FFFF00"/>
                </a:solidFill>
              </a:rPr>
              <a:t>TSH:</a:t>
            </a:r>
          </a:p>
          <a:p>
            <a:pPr marL="696600"/>
            <a:r>
              <a:rPr lang="en-US" dirty="0" smtClean="0"/>
              <a:t>in OH and SCH </a:t>
            </a:r>
            <a:r>
              <a:rPr lang="en-US" dirty="0"/>
              <a:t>patients, </a:t>
            </a:r>
            <a:endParaRPr lang="en-US" dirty="0" smtClean="0"/>
          </a:p>
          <a:p>
            <a:pPr marL="696600"/>
            <a:r>
              <a:rPr lang="en-US" dirty="0" smtClean="0"/>
              <a:t>but </a:t>
            </a:r>
            <a:r>
              <a:rPr lang="en-US" dirty="0"/>
              <a:t>not in </a:t>
            </a:r>
            <a:r>
              <a:rPr lang="en-US" dirty="0" err="1"/>
              <a:t>euthyroid</a:t>
            </a:r>
            <a:r>
              <a:rPr lang="en-US" dirty="0"/>
              <a:t> </a:t>
            </a:r>
            <a:r>
              <a:rPr lang="en-US" dirty="0" smtClean="0"/>
              <a:t>patients</a:t>
            </a:r>
          </a:p>
          <a:p>
            <a:endParaRPr lang="en-US" dirty="0"/>
          </a:p>
          <a:p>
            <a:r>
              <a:rPr lang="en-US" dirty="0" smtClean="0"/>
              <a:t>After </a:t>
            </a:r>
            <a:r>
              <a:rPr lang="en-US" dirty="0"/>
              <a:t>its chronic administration, </a:t>
            </a:r>
            <a:r>
              <a:rPr lang="en-US" dirty="0">
                <a:solidFill>
                  <a:srgbClr val="FFFF00"/>
                </a:solidFill>
              </a:rPr>
              <a:t>FT4 was unchanged </a:t>
            </a:r>
            <a:r>
              <a:rPr lang="en-US" dirty="0"/>
              <a:t>and TSH </a:t>
            </a:r>
            <a:r>
              <a:rPr lang="en-US" dirty="0" smtClean="0"/>
              <a:t>decreased.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988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Medical Conditions </a:t>
            </a:r>
            <a:r>
              <a:rPr lang="en-US" sz="5300" dirty="0"/>
              <a:t>Affecting Levothyroxine Dose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147406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conditions and levothyroxine dose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i="1" dirty="0"/>
              <a:t>Front </a:t>
            </a:r>
            <a:r>
              <a:rPr lang="en-US" i="1" dirty="0" err="1" smtClean="0"/>
              <a:t>Endocrinol</a:t>
            </a:r>
            <a:r>
              <a:rPr lang="en-US" i="1" dirty="0" smtClean="0"/>
              <a:t> </a:t>
            </a:r>
            <a:r>
              <a:rPr lang="en-US" i="1" dirty="0"/>
              <a:t>(Lausanne). </a:t>
            </a:r>
            <a:r>
              <a:rPr lang="en-US" dirty="0"/>
              <a:t>2019;10:233.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several </a:t>
            </a:r>
            <a:r>
              <a:rPr lang="en-US" dirty="0"/>
              <a:t>gastrointestinal conditions may also be associated with a </a:t>
            </a:r>
            <a:r>
              <a:rPr lang="en-US" dirty="0">
                <a:solidFill>
                  <a:srgbClr val="FFFF00"/>
                </a:solidFill>
              </a:rPr>
              <a:t>decrement in LT4 </a:t>
            </a:r>
            <a:r>
              <a:rPr lang="en-US" dirty="0" smtClean="0">
                <a:solidFill>
                  <a:srgbClr val="FFFF00"/>
                </a:solidFill>
              </a:rPr>
              <a:t>absorption</a:t>
            </a:r>
            <a:r>
              <a:rPr lang="en-US" dirty="0"/>
              <a:t>:</a:t>
            </a:r>
            <a:endParaRPr lang="en-US" dirty="0" smtClean="0"/>
          </a:p>
          <a:p>
            <a:pPr marL="732600"/>
            <a:r>
              <a:rPr lang="en-US" dirty="0" smtClean="0"/>
              <a:t>celiac </a:t>
            </a:r>
            <a:r>
              <a:rPr lang="en-US" dirty="0"/>
              <a:t>disease, </a:t>
            </a:r>
            <a:endParaRPr lang="en-US" dirty="0" smtClean="0"/>
          </a:p>
          <a:p>
            <a:pPr marL="732600"/>
            <a:r>
              <a:rPr lang="en-US" dirty="0" smtClean="0"/>
              <a:t>atrophic </a:t>
            </a:r>
            <a:r>
              <a:rPr lang="en-US" dirty="0"/>
              <a:t>gastritis associated with </a:t>
            </a:r>
            <a:r>
              <a:rPr lang="en-US" i="1" dirty="0"/>
              <a:t>Helicobacter pylori </a:t>
            </a:r>
            <a:r>
              <a:rPr lang="en-US" dirty="0"/>
              <a:t>infection, </a:t>
            </a:r>
            <a:endParaRPr lang="en-US" dirty="0" smtClean="0"/>
          </a:p>
          <a:p>
            <a:pPr marL="732600"/>
            <a:r>
              <a:rPr lang="en-US" dirty="0"/>
              <a:t>Autoimmune chronic gastritis</a:t>
            </a:r>
            <a:endParaRPr lang="en-US" dirty="0" smtClean="0"/>
          </a:p>
          <a:p>
            <a:pPr marL="732600"/>
            <a:r>
              <a:rPr lang="en-US" dirty="0" smtClean="0"/>
              <a:t>lactose </a:t>
            </a:r>
            <a:r>
              <a:rPr lang="en-US" dirty="0"/>
              <a:t>intolerance, </a:t>
            </a:r>
            <a:endParaRPr lang="en-US" dirty="0" smtClean="0"/>
          </a:p>
          <a:p>
            <a:pPr marL="732600"/>
            <a:r>
              <a:rPr lang="en-US" dirty="0" smtClean="0"/>
              <a:t>ulcerative colitis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conditions and levothyroxine dose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i="1" dirty="0"/>
              <a:t>Front </a:t>
            </a:r>
            <a:r>
              <a:rPr lang="en-US" i="1" dirty="0" err="1" smtClean="0"/>
              <a:t>Endocrinol</a:t>
            </a:r>
            <a:r>
              <a:rPr lang="en-US" i="1" dirty="0" smtClean="0"/>
              <a:t> </a:t>
            </a:r>
            <a:r>
              <a:rPr lang="en-US" i="1" dirty="0"/>
              <a:t>(Lausanne). </a:t>
            </a:r>
            <a:r>
              <a:rPr lang="en-US" dirty="0"/>
              <a:t>2019;10:233.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Patients </a:t>
            </a:r>
            <a:r>
              <a:rPr lang="en-US" dirty="0"/>
              <a:t>with these conditions may </a:t>
            </a:r>
            <a:r>
              <a:rPr lang="en-US" dirty="0" smtClean="0"/>
              <a:t>require </a:t>
            </a:r>
            <a:r>
              <a:rPr lang="en-US" dirty="0">
                <a:solidFill>
                  <a:srgbClr val="FFFF00"/>
                </a:solidFill>
              </a:rPr>
              <a:t>more than the predicted weight-based LT4 dose</a:t>
            </a:r>
            <a:r>
              <a:rPr lang="en-US" dirty="0"/>
              <a:t>,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</a:t>
            </a:r>
            <a:r>
              <a:rPr lang="en-US" dirty="0"/>
              <a:t>a trend toward a </a:t>
            </a:r>
            <a:r>
              <a:rPr lang="en-US" u="sng" dirty="0"/>
              <a:t>more typical </a:t>
            </a:r>
            <a:r>
              <a:rPr lang="en-US" dirty="0"/>
              <a:t>weight-based </a:t>
            </a:r>
            <a:r>
              <a:rPr lang="en-US" dirty="0" smtClean="0"/>
              <a:t>requirement </a:t>
            </a:r>
            <a:r>
              <a:rPr lang="en-US" dirty="0"/>
              <a:t>if the condition </a:t>
            </a:r>
            <a:r>
              <a:rPr lang="en-US" u="sng" dirty="0"/>
              <a:t>is successfully treated. </a:t>
            </a:r>
            <a:endParaRPr lang="en-US" u="sng" dirty="0" smtClean="0"/>
          </a:p>
          <a:p>
            <a:endParaRPr lang="en-US" u="sng" dirty="0" smtClean="0"/>
          </a:p>
          <a:p>
            <a:r>
              <a:rPr lang="en-US" dirty="0"/>
              <a:t>For example, reversal of gastritis by treatment of </a:t>
            </a:r>
            <a:r>
              <a:rPr lang="en-US" i="1" dirty="0"/>
              <a:t>H pylori </a:t>
            </a:r>
            <a:r>
              <a:rPr lang="en-US" dirty="0"/>
              <a:t>is associated with improved LT4 </a:t>
            </a:r>
            <a:r>
              <a:rPr lang="en-US" dirty="0" smtClean="0"/>
              <a:t>absorption.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Yamamoto T. Tablet formulation of levothyroxine is absorbed less well than powdered levothyroxine. Thyroid </a:t>
            </a:r>
            <a:r>
              <a:rPr lang="en-US" dirty="0" smtClean="0"/>
              <a:t>2003</a:t>
            </a:r>
            <a:r>
              <a:rPr lang="en-US" dirty="0"/>
              <a:t>; 13:1177. </a:t>
            </a:r>
            <a:endParaRPr lang="en-US" dirty="0" smtClean="0"/>
          </a:p>
          <a:p>
            <a:r>
              <a:rPr lang="en-US" dirty="0" err="1"/>
              <a:t>Jubiz</a:t>
            </a:r>
            <a:r>
              <a:rPr lang="en-US" dirty="0"/>
              <a:t> W and Ramirez M. Effect of Vitamin C on the absorption of levothyroxine in patients with hypothyroidism and gastritis. 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Endocrinol</a:t>
            </a:r>
            <a:r>
              <a:rPr lang="en-US" dirty="0"/>
              <a:t> </a:t>
            </a:r>
            <a:r>
              <a:rPr lang="en-US" dirty="0" err="1"/>
              <a:t>Metab</a:t>
            </a:r>
            <a:r>
              <a:rPr lang="en-US" dirty="0"/>
              <a:t> (2014) 99:E1031–4. doi: 10.1210/jc.2013-4360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Celiac disease: </a:t>
            </a:r>
            <a:r>
              <a:rPr lang="en-US" dirty="0"/>
              <a:t>a gluten-free diet improves T4 </a:t>
            </a:r>
            <a:r>
              <a:rPr lang="en-US" dirty="0" smtClean="0"/>
              <a:t>absorption.</a:t>
            </a:r>
          </a:p>
          <a:p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/>
              <a:t>options for patients with poor T4 absorption </a:t>
            </a:r>
            <a:r>
              <a:rPr lang="en-US" dirty="0" smtClean="0"/>
              <a:t>include: </a:t>
            </a:r>
          </a:p>
          <a:p>
            <a:pPr marL="696600"/>
            <a:r>
              <a:rPr lang="en-US" dirty="0" smtClean="0">
                <a:solidFill>
                  <a:srgbClr val="FFFF00"/>
                </a:solidFill>
              </a:rPr>
              <a:t>increasing </a:t>
            </a:r>
            <a:r>
              <a:rPr lang="en-US" dirty="0">
                <a:solidFill>
                  <a:srgbClr val="FFFF00"/>
                </a:solidFill>
              </a:rPr>
              <a:t>the dose </a:t>
            </a:r>
            <a:r>
              <a:rPr lang="en-US" dirty="0"/>
              <a:t>of T4 tablets </a:t>
            </a:r>
          </a:p>
          <a:p>
            <a:pPr marL="696600"/>
            <a:r>
              <a:rPr lang="en-US" dirty="0" smtClean="0"/>
              <a:t>switching </a:t>
            </a:r>
            <a:r>
              <a:rPr lang="en-US" dirty="0"/>
              <a:t>to a </a:t>
            </a:r>
            <a:r>
              <a:rPr lang="en-US" dirty="0">
                <a:solidFill>
                  <a:srgbClr val="FFFF00"/>
                </a:solidFill>
              </a:rPr>
              <a:t>soft gel or liquid preparation</a:t>
            </a:r>
            <a:r>
              <a:rPr lang="en-US" dirty="0"/>
              <a:t>. </a:t>
            </a:r>
            <a:endParaRPr lang="en-US" dirty="0" smtClean="0"/>
          </a:p>
          <a:p>
            <a:pPr marL="696600"/>
            <a:r>
              <a:rPr lang="en-US" dirty="0" smtClean="0">
                <a:solidFill>
                  <a:srgbClr val="FFFF00"/>
                </a:solidFill>
              </a:rPr>
              <a:t>Pulverizing </a:t>
            </a:r>
            <a:r>
              <a:rPr lang="en-US" dirty="0" smtClean="0"/>
              <a:t>the tablet</a:t>
            </a:r>
          </a:p>
          <a:p>
            <a:pPr marL="696600"/>
            <a:r>
              <a:rPr lang="en-US" dirty="0"/>
              <a:t>adding supplementation with either </a:t>
            </a:r>
            <a:r>
              <a:rPr lang="en-US" dirty="0">
                <a:solidFill>
                  <a:srgbClr val="FFFF00"/>
                </a:solidFill>
              </a:rPr>
              <a:t>1 g/d </a:t>
            </a:r>
            <a:r>
              <a:rPr lang="en-US" dirty="0" smtClean="0">
                <a:solidFill>
                  <a:srgbClr val="FFFF00"/>
                </a:solidFill>
              </a:rPr>
              <a:t>or </a:t>
            </a:r>
            <a:r>
              <a:rPr lang="en-US" dirty="0">
                <a:solidFill>
                  <a:srgbClr val="FFFF00"/>
                </a:solidFill>
              </a:rPr>
              <a:t>0.5 g/d </a:t>
            </a:r>
            <a:r>
              <a:rPr lang="en-US" dirty="0" smtClean="0">
                <a:solidFill>
                  <a:srgbClr val="FFFF00"/>
                </a:solidFill>
              </a:rPr>
              <a:t>vitamin </a:t>
            </a:r>
            <a:r>
              <a:rPr lang="en-US" dirty="0">
                <a:solidFill>
                  <a:srgbClr val="FFFF00"/>
                </a:solidFill>
              </a:rPr>
              <a:t>C </a:t>
            </a:r>
            <a:r>
              <a:rPr lang="en-US" dirty="0"/>
              <a:t>to acidify the </a:t>
            </a:r>
            <a:r>
              <a:rPr lang="en-US" dirty="0" err="1"/>
              <a:t>intragastric</a:t>
            </a:r>
            <a:r>
              <a:rPr lang="en-US" dirty="0"/>
              <a:t> </a:t>
            </a:r>
            <a:r>
              <a:rPr lang="en-US" dirty="0" err="1"/>
              <a:t>pH.</a:t>
            </a:r>
            <a:r>
              <a:rPr lang="en-US" dirty="0"/>
              <a:t> </a:t>
            </a:r>
            <a:endParaRPr lang="en-US" dirty="0" smtClean="0"/>
          </a:p>
          <a:p>
            <a:pPr marL="696600"/>
            <a:r>
              <a:rPr lang="en-US" dirty="0"/>
              <a:t>the development of “formulations that can </a:t>
            </a:r>
            <a:r>
              <a:rPr lang="en-US" dirty="0">
                <a:solidFill>
                  <a:srgbClr val="FFFF00"/>
                </a:solidFill>
              </a:rPr>
              <a:t>minimize or mitigate the effects of increased gastric pH</a:t>
            </a:r>
            <a:r>
              <a:rPr lang="en-US" dirty="0"/>
              <a:t> on the bioavailability </a:t>
            </a:r>
            <a:endParaRPr lang="en-US" dirty="0" smtClean="0"/>
          </a:p>
          <a:p>
            <a:pPr marL="696600"/>
            <a:endParaRPr lang="en-US" dirty="0"/>
          </a:p>
          <a:p>
            <a:pPr marL="6966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66" y="513215"/>
            <a:ext cx="7939244" cy="5407439"/>
          </a:xfrm>
        </p:spPr>
      </p:pic>
    </p:spTree>
    <p:extLst>
      <p:ext uri="{BB962C8B-B14F-4D97-AF65-F5344CB8AC3E}">
        <p14:creationId xmlns:p14="http://schemas.microsoft.com/office/powerpoint/2010/main" val="18543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0510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6) Nonadherent </a:t>
            </a:r>
            <a:r>
              <a:rPr lang="en-US" sz="4800" dirty="0"/>
              <a:t>patients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Douglas S Ross. Treatment of primary hypothyroidism in adults , 2022 </a:t>
            </a:r>
            <a:r>
              <a:rPr lang="en-US" sz="1800" b="0" dirty="0" err="1"/>
              <a:t>UpToDate</a:t>
            </a:r>
            <a:r>
              <a:rPr lang="en-US" sz="1800" b="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In general, persistently elevated </a:t>
            </a:r>
            <a:r>
              <a:rPr lang="en-US" dirty="0" smtClean="0"/>
              <a:t>TSH in spite of </a:t>
            </a:r>
            <a:r>
              <a:rPr lang="en-US" dirty="0" smtClean="0">
                <a:solidFill>
                  <a:srgbClr val="FFFF00"/>
                </a:solidFill>
              </a:rPr>
              <a:t>doses </a:t>
            </a:r>
            <a:r>
              <a:rPr lang="en-US" dirty="0">
                <a:solidFill>
                  <a:srgbClr val="FFFF00"/>
                </a:solidFill>
              </a:rPr>
              <a:t>&gt;2 mcg/kg/day </a:t>
            </a:r>
            <a:r>
              <a:rPr lang="en-US" dirty="0" smtClean="0"/>
              <a:t>suggest: </a:t>
            </a:r>
          </a:p>
          <a:p>
            <a:endParaRPr lang="en-US" dirty="0" smtClean="0"/>
          </a:p>
          <a:p>
            <a:pPr marL="732600"/>
            <a:r>
              <a:rPr lang="en-US" dirty="0" smtClean="0"/>
              <a:t>T4 </a:t>
            </a:r>
            <a:r>
              <a:rPr lang="en-US" dirty="0"/>
              <a:t>malabsorption </a:t>
            </a:r>
          </a:p>
          <a:p>
            <a:pPr marL="732600"/>
            <a:r>
              <a:rPr lang="en-US" dirty="0" smtClean="0"/>
              <a:t>poor </a:t>
            </a:r>
            <a:r>
              <a:rPr lang="en-US" dirty="0"/>
              <a:t>adherence to the medication </a:t>
            </a:r>
            <a:r>
              <a:rPr lang="en-US" dirty="0" smtClean="0"/>
              <a:t>regimen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51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persistently elevated TSH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Douglas S Ross. Treatment of primary hypothyroidism in adults , 2022 </a:t>
            </a:r>
            <a:r>
              <a:rPr lang="en-US" sz="1800" b="0" dirty="0" err="1"/>
              <a:t>UpToDate</a:t>
            </a:r>
            <a:r>
              <a:rPr lang="en-US" sz="1800" b="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Malabsorption: </a:t>
            </a:r>
          </a:p>
          <a:p>
            <a:pPr marL="588600"/>
            <a:r>
              <a:rPr lang="en-US" sz="2400" dirty="0" smtClean="0"/>
              <a:t>free </a:t>
            </a:r>
            <a:r>
              <a:rPr lang="en-US" sz="2400" dirty="0"/>
              <a:t>T4 levels are typically </a:t>
            </a:r>
            <a:r>
              <a:rPr lang="en-US" sz="2400" u="sng" dirty="0"/>
              <a:t>low or low-normal. </a:t>
            </a:r>
            <a:endParaRPr lang="en-US" sz="2400" u="sng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poorly </a:t>
            </a:r>
            <a:r>
              <a:rPr lang="en-US" dirty="0">
                <a:solidFill>
                  <a:srgbClr val="FFFF00"/>
                </a:solidFill>
              </a:rPr>
              <a:t>compliant </a:t>
            </a:r>
            <a:r>
              <a:rPr lang="en-US" dirty="0" smtClean="0">
                <a:solidFill>
                  <a:srgbClr val="FFFF00"/>
                </a:solidFill>
              </a:rPr>
              <a:t>patients: </a:t>
            </a:r>
          </a:p>
          <a:p>
            <a:pPr marL="588600"/>
            <a:r>
              <a:rPr lang="en-US" sz="2400" dirty="0"/>
              <a:t>free T4 levels are </a:t>
            </a:r>
            <a:r>
              <a:rPr lang="en-US" sz="2400" u="sng" dirty="0"/>
              <a:t>low, normal, or high</a:t>
            </a:r>
          </a:p>
          <a:p>
            <a:pPr marL="588600"/>
            <a:r>
              <a:rPr lang="en-US" sz="2400" dirty="0"/>
              <a:t>depending on how much T4 they have </a:t>
            </a:r>
            <a:r>
              <a:rPr lang="en-US" sz="2400" dirty="0" smtClean="0"/>
              <a:t>taken, when </a:t>
            </a:r>
            <a:r>
              <a:rPr lang="en-US" sz="2400" dirty="0"/>
              <a:t>they have taken it.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39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T4 formulations </a:t>
            </a:r>
            <a:endParaRPr lang="en-US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2000" dirty="0"/>
              <a:t>Douglas S Ross. Treatment of primary hypothyroidism in adults , 2022 </a:t>
            </a:r>
            <a:r>
              <a:rPr lang="en-US" sz="2000" dirty="0" err="1"/>
              <a:t>UpToDate</a:t>
            </a:r>
            <a:r>
              <a:rPr lang="en-US" sz="2000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39788" y="1690688"/>
          <a:ext cx="1051560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149"/>
                <a:gridCol w="2470484"/>
                <a:gridCol w="2438401"/>
                <a:gridCol w="2454442"/>
                <a:gridCol w="173012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Tablet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 gel capsules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Parenteral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Brand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Euthyrox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Levo</a:t>
                      </a:r>
                      <a:r>
                        <a:rPr lang="en-US" dirty="0" smtClean="0"/>
                        <a:t>-T, </a:t>
                      </a:r>
                      <a:r>
                        <a:rPr lang="en-US" dirty="0" err="1" smtClean="0"/>
                        <a:t>Levoxyl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Synthroid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Unithroid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Tirosint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Tirosint</a:t>
                      </a:r>
                      <a:r>
                        <a:rPr lang="en-US" dirty="0" smtClean="0"/>
                        <a:t>-Sol, </a:t>
                      </a:r>
                      <a:r>
                        <a:rPr lang="en-US" dirty="0" err="1" smtClean="0"/>
                        <a:t>Thyquidity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25, 50, 75, 88, 100,</a:t>
                      </a:r>
                    </a:p>
                    <a:p>
                      <a:r>
                        <a:rPr lang="en-US" dirty="0" smtClean="0"/>
                        <a:t>112, 125, 137, 150, 175, 200, 300 mcg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13, 25, 50, 75, 88, 100, 112, 125, 137, 150, 175, 200 mcg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13, 25, 50, 75, 88, 100, 112, 125, 137, 150, 175, 200 mcg/ml,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 mcg/5ml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20, 40, 100, 200, 500 mcg/ml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patients with elevated TSH: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Douglas S Ross. Treatment of primary hypothyroidism in adults , 2022 </a:t>
            </a:r>
            <a:r>
              <a:rPr lang="en-US" sz="1800" dirty="0" err="1"/>
              <a:t>UpToDate</a:t>
            </a:r>
            <a:r>
              <a:rPr lang="en-US" sz="180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patients with persistently elevated TSH despite what appears to be an adequate dose of </a:t>
            </a:r>
            <a:r>
              <a:rPr lang="en-US" dirty="0" smtClean="0"/>
              <a:t>T4:</a:t>
            </a:r>
          </a:p>
          <a:p>
            <a:pPr marL="0" indent="0">
              <a:buNone/>
            </a:pPr>
            <a:r>
              <a:rPr lang="en-US" dirty="0"/>
              <a:t>1) Assess drug </a:t>
            </a:r>
            <a:r>
              <a:rPr lang="en-US" dirty="0">
                <a:solidFill>
                  <a:srgbClr val="FFFF00"/>
                </a:solidFill>
              </a:rPr>
              <a:t>potency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2) check compliance</a:t>
            </a:r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) </a:t>
            </a:r>
            <a:r>
              <a:rPr lang="en-US" dirty="0">
                <a:solidFill>
                  <a:srgbClr val="FFFF00"/>
                </a:solidFill>
              </a:rPr>
              <a:t>T4 absorption </a:t>
            </a:r>
            <a:r>
              <a:rPr lang="en-US" dirty="0" smtClean="0">
                <a:solidFill>
                  <a:srgbClr val="FFFF00"/>
                </a:solidFill>
              </a:rPr>
              <a:t>test</a:t>
            </a:r>
          </a:p>
          <a:p>
            <a:pPr marL="0" indent="0">
              <a:buNone/>
            </a:pPr>
            <a:r>
              <a:rPr lang="en-US" dirty="0" smtClean="0"/>
              <a:t>4)</a:t>
            </a:r>
            <a:r>
              <a:rPr lang="en-US" dirty="0" smtClean="0">
                <a:solidFill>
                  <a:srgbClr val="FFFF00"/>
                </a:solidFill>
              </a:rPr>
              <a:t> Management </a:t>
            </a:r>
            <a:r>
              <a:rPr lang="en-US" dirty="0" smtClean="0"/>
              <a:t>of malabsorption or nonadherent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70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Loss </a:t>
            </a:r>
            <a:r>
              <a:rPr lang="en-US" dirty="0"/>
              <a:t>of potency: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LT4 </a:t>
            </a:r>
            <a:r>
              <a:rPr lang="en-US" dirty="0"/>
              <a:t>that is beyond its </a:t>
            </a:r>
            <a:r>
              <a:rPr lang="en-US" dirty="0">
                <a:solidFill>
                  <a:srgbClr val="FFFF00"/>
                </a:solidFill>
              </a:rPr>
              <a:t>expiry date 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environmental </a:t>
            </a:r>
            <a:r>
              <a:rPr lang="en-US" dirty="0"/>
              <a:t>causes such as excessive </a:t>
            </a:r>
            <a:r>
              <a:rPr lang="en-US" dirty="0">
                <a:solidFill>
                  <a:srgbClr val="FFFF00"/>
                </a:solidFill>
              </a:rPr>
              <a:t>heat or </a:t>
            </a:r>
            <a:r>
              <a:rPr lang="en-US" dirty="0" smtClean="0">
                <a:solidFill>
                  <a:srgbClr val="FFFF00"/>
                </a:solidFill>
              </a:rPr>
              <a:t>moisture </a:t>
            </a:r>
            <a:r>
              <a:rPr lang="en-US" dirty="0" smtClean="0"/>
              <a:t>during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77157"/>
            <a:ext cx="10515600" cy="1325563"/>
          </a:xfrm>
        </p:spPr>
        <p:txBody>
          <a:bodyPr/>
          <a:lstStyle/>
          <a:p>
            <a:r>
              <a:rPr lang="en-US" dirty="0" smtClean="0"/>
              <a:t>2) Check </a:t>
            </a:r>
            <a:r>
              <a:rPr lang="en-US" dirty="0"/>
              <a:t>compliance: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Douglas S Ross. Treatment of primary hypothyroidism in adults , 2022 </a:t>
            </a:r>
            <a:r>
              <a:rPr lang="en-US" sz="1800" b="0" dirty="0" err="1"/>
              <a:t>UpToDate</a:t>
            </a:r>
            <a:r>
              <a:rPr lang="en-US" sz="1800" b="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696600"/>
            <a:r>
              <a:rPr lang="en-US" dirty="0" smtClean="0"/>
              <a:t>Confirming </a:t>
            </a:r>
            <a:r>
              <a:rPr lang="en-US" dirty="0"/>
              <a:t>that T4 is taken </a:t>
            </a:r>
            <a:r>
              <a:rPr lang="en-US" dirty="0">
                <a:solidFill>
                  <a:srgbClr val="FFFF00"/>
                </a:solidFill>
              </a:rPr>
              <a:t>daily </a:t>
            </a:r>
            <a:r>
              <a:rPr lang="en-US" dirty="0" smtClean="0">
                <a:solidFill>
                  <a:srgbClr val="FFFF00"/>
                </a:solidFill>
              </a:rPr>
              <a:t>on </a:t>
            </a:r>
            <a:r>
              <a:rPr lang="en-US" dirty="0">
                <a:solidFill>
                  <a:srgbClr val="FFFF00"/>
                </a:solidFill>
              </a:rPr>
              <a:t>an empty stomach </a:t>
            </a:r>
            <a:r>
              <a:rPr lang="en-US" dirty="0"/>
              <a:t>with water, </a:t>
            </a:r>
            <a:endParaRPr lang="en-US" dirty="0" smtClean="0"/>
          </a:p>
          <a:p>
            <a:pPr marL="696600"/>
            <a:endParaRPr lang="en-US" dirty="0" smtClean="0"/>
          </a:p>
          <a:p>
            <a:pPr marL="696600"/>
            <a:r>
              <a:rPr lang="en-US" dirty="0" smtClean="0"/>
              <a:t>ideally </a:t>
            </a:r>
            <a:r>
              <a:rPr lang="en-US" dirty="0">
                <a:solidFill>
                  <a:srgbClr val="FFFF00"/>
                </a:solidFill>
              </a:rPr>
              <a:t>an hour before breakfast</a:t>
            </a:r>
            <a:r>
              <a:rPr lang="en-US" dirty="0"/>
              <a:t>, </a:t>
            </a:r>
            <a:endParaRPr lang="en-US" dirty="0" smtClean="0"/>
          </a:p>
          <a:p>
            <a:pPr marL="696600"/>
            <a:endParaRPr lang="en-US" dirty="0" smtClean="0"/>
          </a:p>
          <a:p>
            <a:pPr marL="696600"/>
            <a:r>
              <a:rPr lang="en-US" dirty="0" smtClean="0"/>
              <a:t>and </a:t>
            </a:r>
            <a:r>
              <a:rPr lang="en-US" dirty="0"/>
              <a:t>that medications that </a:t>
            </a:r>
            <a:r>
              <a:rPr lang="en-US" dirty="0">
                <a:solidFill>
                  <a:srgbClr val="FFFF00"/>
                </a:solidFill>
              </a:rPr>
              <a:t>interfere</a:t>
            </a:r>
            <a:r>
              <a:rPr lang="en-US" dirty="0"/>
              <a:t> with T4 absorption </a:t>
            </a:r>
            <a:r>
              <a:rPr lang="en-US" dirty="0" smtClean="0"/>
              <a:t>are </a:t>
            </a:r>
            <a:r>
              <a:rPr lang="en-US" dirty="0"/>
              <a:t>taken </a:t>
            </a:r>
            <a:r>
              <a:rPr lang="en-US" dirty="0">
                <a:solidFill>
                  <a:srgbClr val="FFFF00"/>
                </a:solidFill>
              </a:rPr>
              <a:t>several hours</a:t>
            </a:r>
            <a:r>
              <a:rPr lang="en-US" dirty="0"/>
              <a:t> after the T4 dose.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73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3) T4 </a:t>
            </a:r>
            <a:r>
              <a:rPr lang="en-US" dirty="0"/>
              <a:t>absorption </a:t>
            </a:r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Walker JN, </a:t>
            </a:r>
            <a:r>
              <a:rPr lang="en-US" sz="1800" b="0" dirty="0" err="1"/>
              <a:t>Shillo</a:t>
            </a:r>
            <a:r>
              <a:rPr lang="en-US" sz="1800" b="0" dirty="0"/>
              <a:t> P, Ibbotson V, et al. A thyroxine absorption test followed by weekly thyroxine administration: a </a:t>
            </a:r>
            <a:r>
              <a:rPr lang="en-US" sz="1800" b="0" dirty="0" smtClean="0"/>
              <a:t>method </a:t>
            </a:r>
            <a:r>
              <a:rPr lang="en-US" sz="1800" b="0" dirty="0"/>
              <a:t>to assess non-adherence to treatment. </a:t>
            </a:r>
            <a:r>
              <a:rPr lang="en-US" sz="1800" b="0" dirty="0" err="1"/>
              <a:t>Eur</a:t>
            </a:r>
            <a:r>
              <a:rPr lang="en-US" sz="1800" b="0" dirty="0"/>
              <a:t> J </a:t>
            </a:r>
            <a:r>
              <a:rPr lang="en-US" sz="1800" b="0" dirty="0" err="1"/>
              <a:t>Endocrinol</a:t>
            </a:r>
            <a:r>
              <a:rPr lang="en-US" sz="1800" b="0" dirty="0"/>
              <a:t> 2013; 168:913.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088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Weight-based </a:t>
            </a:r>
            <a:r>
              <a:rPr lang="en-US" dirty="0"/>
              <a:t>weekly oral dose of T4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1.6 </a:t>
            </a:r>
            <a:r>
              <a:rPr lang="en-US" dirty="0">
                <a:solidFill>
                  <a:srgbClr val="FFFF00"/>
                </a:solidFill>
              </a:rPr>
              <a:t>mcg/kg body weight times </a:t>
            </a:r>
            <a:r>
              <a:rPr lang="en-US" dirty="0" smtClean="0">
                <a:solidFill>
                  <a:srgbClr val="FFFF00"/>
                </a:solidFill>
              </a:rPr>
              <a:t>7</a:t>
            </a:r>
            <a:r>
              <a:rPr lang="en-US" dirty="0" smtClean="0"/>
              <a:t>): 600- 2000 mcg/kg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Free </a:t>
            </a:r>
            <a:r>
              <a:rPr lang="en-US" dirty="0">
                <a:solidFill>
                  <a:srgbClr val="FFFF00"/>
                </a:solidFill>
              </a:rPr>
              <a:t>T4 </a:t>
            </a:r>
            <a:r>
              <a:rPr lang="en-US" dirty="0"/>
              <a:t>is measured at </a:t>
            </a:r>
            <a:r>
              <a:rPr lang="en-US" u="sng" dirty="0"/>
              <a:t>baseline</a:t>
            </a:r>
            <a:r>
              <a:rPr lang="en-US" dirty="0"/>
              <a:t> and at </a:t>
            </a:r>
            <a:r>
              <a:rPr lang="en-US" u="sng" dirty="0"/>
              <a:t>two hours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 absorption being defined as </a:t>
            </a:r>
            <a:r>
              <a:rPr lang="en-US" dirty="0" smtClean="0">
                <a:solidFill>
                  <a:srgbClr val="FFFF00"/>
                </a:solidFill>
              </a:rPr>
              <a:t>60% or greater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Values </a:t>
            </a:r>
            <a:r>
              <a:rPr lang="en-US" dirty="0"/>
              <a:t>well below this suggest malabsorption, </a:t>
            </a:r>
            <a:endParaRPr lang="en-US" dirty="0" smtClean="0"/>
          </a:p>
          <a:p>
            <a:r>
              <a:rPr lang="en-US" dirty="0" smtClean="0"/>
              <a:t>values </a:t>
            </a:r>
            <a:r>
              <a:rPr lang="en-US" dirty="0"/>
              <a:t>similar to this suggest poor compliance.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52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b="0" dirty="0"/>
              <a:t>Gonzales KM, </a:t>
            </a:r>
            <a:r>
              <a:rPr lang="en-US" b="0" dirty="0" smtClean="0"/>
              <a:t>et </a:t>
            </a:r>
            <a:r>
              <a:rPr lang="en-US" b="0" dirty="0"/>
              <a:t>al. The Levothyroxine Absorption Test: A Four-Year Experience (2015- 2018) at The Mayo Clinic. Thyroid 2019; 29:1734. </a:t>
            </a:r>
          </a:p>
          <a:p>
            <a:pPr algn="just"/>
            <a:r>
              <a:rPr lang="mr-IN" b="0" i="1" dirty="0" err="1" smtClean="0"/>
              <a:t>Rev</a:t>
            </a:r>
            <a:r>
              <a:rPr lang="mr-IN" b="0" i="1" dirty="0" smtClean="0"/>
              <a:t> </a:t>
            </a:r>
            <a:r>
              <a:rPr lang="mr-IN" b="0" i="1" dirty="0" err="1"/>
              <a:t>Med</a:t>
            </a:r>
            <a:r>
              <a:rPr lang="mr-IN" b="0" i="1" dirty="0"/>
              <a:t> </a:t>
            </a:r>
            <a:r>
              <a:rPr lang="mr-IN" b="0" i="1" dirty="0" err="1"/>
              <a:t>Chil</a:t>
            </a:r>
            <a:r>
              <a:rPr lang="mr-IN" b="0" i="1" dirty="0"/>
              <a:t>. </a:t>
            </a:r>
            <a:r>
              <a:rPr lang="mr-IN" b="0" dirty="0"/>
              <a:t>2020;148(6):740-745</a:t>
            </a:r>
            <a:r>
              <a:rPr lang="mr-IN" b="0" dirty="0" smtClean="0"/>
              <a:t>.</a:t>
            </a:r>
            <a:endParaRPr lang="mr-IN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Only 1 of 16 </a:t>
            </a:r>
            <a:r>
              <a:rPr lang="en-US" dirty="0"/>
              <a:t>tests done at one institution over a four-year period documented malabsorption</a:t>
            </a:r>
          </a:p>
          <a:p>
            <a:endParaRPr lang="en-US" dirty="0" smtClean="0"/>
          </a:p>
          <a:p>
            <a:r>
              <a:rPr lang="en-US" dirty="0"/>
              <a:t>One survey of patients prescribed LT4 found a self-reported </a:t>
            </a:r>
            <a:r>
              <a:rPr lang="en-US" dirty="0">
                <a:solidFill>
                  <a:srgbClr val="FFFF00"/>
                </a:solidFill>
              </a:rPr>
              <a:t>nonadherence rate of 22%.</a:t>
            </a:r>
          </a:p>
          <a:p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data suggest that nonadherence rates of approximately </a:t>
            </a:r>
            <a:r>
              <a:rPr lang="en-US" dirty="0">
                <a:solidFill>
                  <a:srgbClr val="FFFF00"/>
                </a:solidFill>
              </a:rPr>
              <a:t>5% to 27% </a:t>
            </a:r>
            <a:r>
              <a:rPr lang="en-US" dirty="0"/>
              <a:t>may be </a:t>
            </a:r>
            <a:r>
              <a:rPr lang="en-US" dirty="0" smtClean="0"/>
              <a:t>representative.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73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Poorly </a:t>
            </a:r>
            <a:r>
              <a:rPr lang="en-US" dirty="0"/>
              <a:t>compliant patients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/>
              <a:t>Grebe SK, Cooke RR, Ford HC, et al. Treatment of hypothyroidism with once weekly thyroxine. 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Endocrinol</a:t>
            </a:r>
            <a:r>
              <a:rPr lang="en-US" sz="1600" dirty="0"/>
              <a:t> </a:t>
            </a:r>
            <a:r>
              <a:rPr lang="en-US" sz="1600" dirty="0" err="1" smtClean="0"/>
              <a:t>Metab</a:t>
            </a:r>
            <a:r>
              <a:rPr lang="en-US" sz="1600" dirty="0" smtClean="0"/>
              <a:t> </a:t>
            </a:r>
            <a:r>
              <a:rPr lang="en-US" sz="1600" dirty="0"/>
              <a:t>1997; 82:870.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Given </a:t>
            </a:r>
            <a:r>
              <a:rPr lang="en-US" dirty="0"/>
              <a:t>their total weekly dose of T4 </a:t>
            </a:r>
            <a:r>
              <a:rPr lang="en-US" dirty="0" smtClean="0">
                <a:solidFill>
                  <a:srgbClr val="FFFF00"/>
                </a:solidFill>
              </a:rPr>
              <a:t>twice </a:t>
            </a:r>
            <a:r>
              <a:rPr lang="en-US" dirty="0">
                <a:solidFill>
                  <a:srgbClr val="FFFF00"/>
                </a:solidFill>
              </a:rPr>
              <a:t>weekly or weekly </a:t>
            </a:r>
            <a:endParaRPr lang="en-US" dirty="0" smtClean="0">
              <a:solidFill>
                <a:srgbClr val="FFFF00"/>
              </a:solidFill>
            </a:endParaRPr>
          </a:p>
          <a:p>
            <a:pPr marL="756000" indent="0">
              <a:buNone/>
            </a:pPr>
            <a:r>
              <a:rPr lang="en-US" dirty="0" smtClean="0"/>
              <a:t>not </a:t>
            </a:r>
            <a:r>
              <a:rPr lang="en-US" dirty="0"/>
              <a:t>be used in patients with coronary heart disease.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rgbClr val="FFFF00"/>
                </a:solidFill>
              </a:rPr>
              <a:t>Parenteral administration </a:t>
            </a:r>
            <a:r>
              <a:rPr lang="en-US" dirty="0"/>
              <a:t>of </a:t>
            </a:r>
            <a:r>
              <a:rPr lang="en-US" dirty="0" smtClean="0"/>
              <a:t>LT4</a:t>
            </a:r>
          </a:p>
        </p:txBody>
      </p:sp>
    </p:spTree>
    <p:extLst>
      <p:ext uri="{BB962C8B-B14F-4D97-AF65-F5344CB8AC3E}">
        <p14:creationId xmlns:p14="http://schemas.microsoft.com/office/powerpoint/2010/main" val="6191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Twice </a:t>
            </a:r>
            <a:r>
              <a:rPr lang="en-US" dirty="0">
                <a:solidFill>
                  <a:srgbClr val="FFFF00"/>
                </a:solidFill>
              </a:rPr>
              <a:t>weekly or weekly therapy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/>
              <a:t>Grebe SK, Cooke RR, Ford HC, et al. Treatment of hypothyroidism with once weekly thyroxine. 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Endocrinol</a:t>
            </a:r>
            <a:r>
              <a:rPr lang="en-US" sz="1600" dirty="0"/>
              <a:t> </a:t>
            </a:r>
            <a:r>
              <a:rPr lang="en-US" sz="1600" dirty="0" err="1" smtClean="0"/>
              <a:t>Metab</a:t>
            </a:r>
            <a:r>
              <a:rPr lang="en-US" sz="1600" dirty="0" smtClean="0"/>
              <a:t> </a:t>
            </a:r>
            <a:r>
              <a:rPr lang="en-US" sz="1600" dirty="0"/>
              <a:t>1997; 82:870. </a:t>
            </a:r>
            <a:endParaRPr lang="en-US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/>
              <a:t>A randomized </a:t>
            </a:r>
            <a:r>
              <a:rPr lang="en-US" b="1" u="sng" dirty="0"/>
              <a:t>crossover study </a:t>
            </a:r>
            <a:r>
              <a:rPr lang="en-US" dirty="0"/>
              <a:t>compared daily vs weekly administration of LT4.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Weekly </a:t>
            </a:r>
            <a:r>
              <a:rPr lang="en-US" dirty="0"/>
              <a:t>therapy was associated </a:t>
            </a:r>
            <a:r>
              <a:rPr lang="en-US" dirty="0" smtClean="0"/>
              <a:t>with:</a:t>
            </a:r>
          </a:p>
          <a:p>
            <a:pPr marL="624600"/>
            <a:r>
              <a:rPr lang="en-US" sz="2400" dirty="0"/>
              <a:t>lower TSH </a:t>
            </a:r>
            <a:r>
              <a:rPr lang="en-US" sz="2400" dirty="0" smtClean="0"/>
              <a:t>values, </a:t>
            </a:r>
            <a:r>
              <a:rPr lang="en-US" sz="2400" dirty="0"/>
              <a:t>although the TSH values were not fully normalized </a:t>
            </a:r>
            <a:endParaRPr lang="en-US" sz="2400" dirty="0" smtClean="0"/>
          </a:p>
          <a:p>
            <a:pPr marL="624600"/>
            <a:r>
              <a:rPr lang="en-US" sz="2400" dirty="0" err="1" smtClean="0"/>
              <a:t>Supratherapeutic</a:t>
            </a:r>
            <a:r>
              <a:rPr lang="en-US" sz="2400" dirty="0" smtClean="0"/>
              <a:t> </a:t>
            </a:r>
            <a:r>
              <a:rPr lang="en-US" sz="2400" dirty="0"/>
              <a:t>concentrations of FT4 for about 24 hours </a:t>
            </a:r>
            <a:endParaRPr lang="en-US" sz="2400" dirty="0" smtClean="0"/>
          </a:p>
          <a:p>
            <a:pPr marL="624600"/>
            <a:r>
              <a:rPr lang="en-US" sz="2400" dirty="0" smtClean="0"/>
              <a:t>FT3 </a:t>
            </a:r>
            <a:r>
              <a:rPr lang="en-US" sz="2400" dirty="0"/>
              <a:t>levels remained within the normal </a:t>
            </a:r>
            <a:r>
              <a:rPr lang="en-US" sz="2400" dirty="0" smtClean="0"/>
              <a:t>range.</a:t>
            </a:r>
          </a:p>
        </p:txBody>
      </p:sp>
    </p:spTree>
    <p:extLst>
      <p:ext uri="{BB962C8B-B14F-4D97-AF65-F5344CB8AC3E}">
        <p14:creationId xmlns:p14="http://schemas.microsoft.com/office/powerpoint/2010/main" val="1820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 err="1"/>
              <a:t>Bornschein</a:t>
            </a:r>
            <a:r>
              <a:rPr lang="en-US" sz="1600" dirty="0"/>
              <a:t> A, Paz-</a:t>
            </a:r>
            <a:r>
              <a:rPr lang="en-US" sz="1600" dirty="0" err="1"/>
              <a:t>Filho</a:t>
            </a:r>
            <a:r>
              <a:rPr lang="en-US" sz="1600" dirty="0"/>
              <a:t> G, Graf H, </a:t>
            </a:r>
            <a:r>
              <a:rPr lang="en-US" sz="1600" dirty="0" err="1"/>
              <a:t>Carvalho</a:t>
            </a:r>
            <a:r>
              <a:rPr lang="en-US" sz="1600" dirty="0"/>
              <a:t> GA 2012 Treating primary hypothyroidism with weekly doses of </a:t>
            </a:r>
            <a:r>
              <a:rPr lang="en-US" sz="1600" dirty="0" err="1"/>
              <a:t>levo</a:t>
            </a:r>
            <a:r>
              <a:rPr lang="en-US" sz="1600" dirty="0"/>
              <a:t>- thyroxine: a randomized, single-blind, crossover study. </a:t>
            </a:r>
            <a:r>
              <a:rPr lang="en-US" sz="1600" dirty="0" err="1"/>
              <a:t>Arq</a:t>
            </a:r>
            <a:r>
              <a:rPr lang="en-US" sz="1600" dirty="0"/>
              <a:t> Bras </a:t>
            </a:r>
            <a:r>
              <a:rPr lang="en-US" sz="1600" dirty="0" err="1"/>
              <a:t>Endocrinol</a:t>
            </a:r>
            <a:r>
              <a:rPr lang="en-US" sz="1600" dirty="0"/>
              <a:t> </a:t>
            </a:r>
            <a:r>
              <a:rPr lang="en-US" sz="1600" dirty="0" err="1"/>
              <a:t>Metabol</a:t>
            </a:r>
            <a:r>
              <a:rPr lang="en-US" sz="1600" dirty="0"/>
              <a:t> 56:250–258.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b="1" dirty="0" smtClean="0"/>
              <a:t>No </a:t>
            </a:r>
            <a:r>
              <a:rPr lang="en-US" b="1" dirty="0"/>
              <a:t>difference in </a:t>
            </a:r>
            <a:r>
              <a:rPr lang="en-US" b="1" dirty="0" smtClean="0"/>
              <a:t>symptoms </a:t>
            </a:r>
            <a:r>
              <a:rPr lang="en-US" dirty="0"/>
              <a:t>and well-being</a:t>
            </a:r>
            <a:r>
              <a:rPr lang="en-US" b="1" dirty="0" smtClean="0"/>
              <a:t> </a:t>
            </a:r>
            <a:endParaRPr lang="en-US" b="1" dirty="0"/>
          </a:p>
          <a:p>
            <a:endParaRPr lang="en-US" dirty="0" smtClean="0"/>
          </a:p>
          <a:p>
            <a:r>
              <a:rPr lang="en-US" dirty="0"/>
              <a:t>markers of </a:t>
            </a:r>
            <a:r>
              <a:rPr lang="en-US" b="1" dirty="0">
                <a:solidFill>
                  <a:srgbClr val="FFFF00"/>
                </a:solidFill>
              </a:rPr>
              <a:t>LT4 action </a:t>
            </a:r>
            <a:r>
              <a:rPr lang="en-US" dirty="0"/>
              <a:t>such as SHBG, </a:t>
            </a:r>
            <a:r>
              <a:rPr lang="en-US" b="1" dirty="0"/>
              <a:t>osteocalcin</a:t>
            </a:r>
            <a:r>
              <a:rPr lang="en-US" dirty="0"/>
              <a:t>, </a:t>
            </a:r>
            <a:r>
              <a:rPr lang="en-US" b="1" dirty="0"/>
              <a:t>heart rate</a:t>
            </a:r>
            <a:r>
              <a:rPr lang="en-US" dirty="0"/>
              <a:t>, and </a:t>
            </a:r>
            <a:r>
              <a:rPr lang="en-US" b="1" dirty="0"/>
              <a:t>left ventricular ejection time </a:t>
            </a:r>
            <a:r>
              <a:rPr lang="en-US" dirty="0"/>
              <a:t>did not differ between regimens over the 6-week duration of the trial. </a:t>
            </a:r>
          </a:p>
          <a:p>
            <a:r>
              <a:rPr lang="en-US" dirty="0" smtClean="0"/>
              <a:t>Mean serum </a:t>
            </a:r>
            <a:r>
              <a:rPr lang="en-US" dirty="0"/>
              <a:t>cholesterol was higher during weekly </a:t>
            </a:r>
            <a:r>
              <a:rPr lang="en-US" dirty="0" smtClean="0"/>
              <a:t>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 err="1"/>
              <a:t>Bornschein</a:t>
            </a:r>
            <a:r>
              <a:rPr lang="en-US" sz="1600" dirty="0"/>
              <a:t> A, Paz-</a:t>
            </a:r>
            <a:r>
              <a:rPr lang="en-US" sz="1600" dirty="0" err="1"/>
              <a:t>Filho</a:t>
            </a:r>
            <a:r>
              <a:rPr lang="en-US" sz="1600" dirty="0"/>
              <a:t> G, Graf H, </a:t>
            </a:r>
            <a:r>
              <a:rPr lang="en-US" sz="1600" dirty="0" err="1"/>
              <a:t>Carvalho</a:t>
            </a:r>
            <a:r>
              <a:rPr lang="en-US" sz="1600" dirty="0"/>
              <a:t> GA 2012 Treating primary hypothyroidism with weekly doses of </a:t>
            </a:r>
            <a:r>
              <a:rPr lang="en-US" sz="1600" dirty="0" err="1"/>
              <a:t>levo</a:t>
            </a:r>
            <a:r>
              <a:rPr lang="en-US" sz="1600" dirty="0"/>
              <a:t>- thyroxine: a randomized, single-blind, crossover study. </a:t>
            </a:r>
            <a:r>
              <a:rPr lang="en-US" sz="1600" dirty="0" err="1"/>
              <a:t>Arq</a:t>
            </a:r>
            <a:r>
              <a:rPr lang="en-US" sz="1600" dirty="0"/>
              <a:t> Bras </a:t>
            </a:r>
            <a:r>
              <a:rPr lang="en-US" sz="1600" dirty="0" err="1"/>
              <a:t>Endocrinol</a:t>
            </a:r>
            <a:r>
              <a:rPr lang="en-US" sz="1600" dirty="0"/>
              <a:t> </a:t>
            </a:r>
            <a:r>
              <a:rPr lang="en-US" sz="1600" dirty="0" err="1"/>
              <a:t>Metabol</a:t>
            </a:r>
            <a:r>
              <a:rPr lang="en-US" sz="1600" dirty="0"/>
              <a:t> 56:250–258.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second similar cross-over trial of 6 weeks’ duration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showed </a:t>
            </a:r>
            <a:r>
              <a:rPr lang="en-US" dirty="0"/>
              <a:t>greater increases in T4 after the weekly dose compared with the daily dose,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associated </a:t>
            </a:r>
            <a:r>
              <a:rPr lang="en-US" dirty="0"/>
              <a:t>symptoms or echocardiographic manifestations of </a:t>
            </a:r>
            <a:r>
              <a:rPr lang="en-US" dirty="0" smtClean="0"/>
              <a:t>hyperthyroidism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Guidelines </a:t>
            </a:r>
            <a:r>
              <a:rPr lang="en-US" sz="1600" dirty="0"/>
              <a:t>for the treatment of hypothyroidism: prepared by the American Thyroid Association Task Force on Thyroid Hormone Replacement. Thyroid (2014) 24:1670–751.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10" y="814387"/>
            <a:ext cx="9355955" cy="4964113"/>
          </a:xfrm>
        </p:spPr>
      </p:pic>
    </p:spTree>
    <p:extLst>
      <p:ext uri="{BB962C8B-B14F-4D97-AF65-F5344CB8AC3E}">
        <p14:creationId xmlns:p14="http://schemas.microsoft.com/office/powerpoint/2010/main" val="6908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Fine dosage titration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2000" i="1" dirty="0"/>
              <a:t>Endocrine Reviews</a:t>
            </a:r>
            <a:r>
              <a:rPr lang="en-US" sz="2000" dirty="0"/>
              <a:t>, 2021, Vol. XX, No. XX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 lnSpcReduction="10000"/>
          </a:bodyPr>
          <a:lstStyle/>
          <a:p>
            <a:pPr marL="732600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full range of doses </a:t>
            </a:r>
            <a:r>
              <a:rPr lang="en-US" dirty="0" smtClean="0"/>
              <a:t>available </a:t>
            </a:r>
            <a:r>
              <a:rPr lang="en-US" dirty="0"/>
              <a:t>allows for </a:t>
            </a:r>
            <a:r>
              <a:rPr lang="en-US" dirty="0" smtClean="0"/>
              <a:t>fine dose titration.</a:t>
            </a:r>
          </a:p>
          <a:p>
            <a:r>
              <a:rPr lang="en-US" dirty="0"/>
              <a:t>Different formulations are available in </a:t>
            </a:r>
            <a:r>
              <a:rPr lang="en-US" dirty="0">
                <a:solidFill>
                  <a:srgbClr val="FFFF00"/>
                </a:solidFill>
              </a:rPr>
              <a:t>color-coded preparations </a:t>
            </a:r>
            <a:r>
              <a:rPr lang="en-US" dirty="0" smtClean="0"/>
              <a:t> 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50" y="1690688"/>
            <a:ext cx="9345075" cy="2700815"/>
          </a:xfrm>
        </p:spPr>
      </p:pic>
    </p:spTree>
    <p:extLst>
      <p:ext uri="{BB962C8B-B14F-4D97-AF65-F5344CB8AC3E}">
        <p14:creationId xmlns:p14="http://schemas.microsoft.com/office/powerpoint/2010/main" val="5364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adherence during Ramadan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600" b="0" dirty="0" err="1"/>
              <a:t>Dabbous</a:t>
            </a:r>
            <a:r>
              <a:rPr lang="en-US" sz="1600" b="0" dirty="0"/>
              <a:t> Z, </a:t>
            </a:r>
            <a:r>
              <a:rPr lang="en-US" sz="1600" b="0" dirty="0" err="1"/>
              <a:t>Alowainati</a:t>
            </a:r>
            <a:r>
              <a:rPr lang="en-US" sz="1600" b="0" dirty="0"/>
              <a:t> B, </a:t>
            </a:r>
            <a:r>
              <a:rPr lang="en-US" sz="1600" b="0" dirty="0" err="1"/>
              <a:t>Darwish</a:t>
            </a:r>
            <a:r>
              <a:rPr lang="en-US" sz="1600" b="0" dirty="0"/>
              <a:t> S, et al. A prospective study comparing two-time points of thyroid hormone replace- </a:t>
            </a:r>
            <a:r>
              <a:rPr lang="en-US" sz="1600" b="0" dirty="0" err="1"/>
              <a:t>ment</a:t>
            </a:r>
            <a:r>
              <a:rPr lang="en-US" sz="1600" b="0" dirty="0"/>
              <a:t> during the holy month of Ramadan. </a:t>
            </a:r>
            <a:r>
              <a:rPr lang="en-US" sz="1600" b="0" i="1" dirty="0" err="1"/>
              <a:t>Int</a:t>
            </a:r>
            <a:r>
              <a:rPr lang="en-US" sz="1600" b="0" i="1" dirty="0"/>
              <a:t> J </a:t>
            </a:r>
            <a:r>
              <a:rPr lang="en-US" sz="1600" b="0" i="1" dirty="0" err="1"/>
              <a:t>Endocrinol</a:t>
            </a:r>
            <a:r>
              <a:rPr lang="en-US" sz="1600" b="0" i="1" dirty="0"/>
              <a:t>. </a:t>
            </a:r>
            <a:r>
              <a:rPr lang="en-US" sz="1600" b="0" dirty="0"/>
              <a:t>2019;2019:9843961.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During Ramadan the </a:t>
            </a:r>
            <a:r>
              <a:rPr lang="en-US" dirty="0"/>
              <a:t>best timing of LT4 administration may be unclear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Twice </a:t>
            </a:r>
            <a:r>
              <a:rPr lang="en-US" dirty="0"/>
              <a:t>or 3 times weekly LT4 administration has also been proposed as a means of </a:t>
            </a:r>
            <a:r>
              <a:rPr lang="en-US" dirty="0">
                <a:solidFill>
                  <a:srgbClr val="FFFF00"/>
                </a:solidFill>
              </a:rPr>
              <a:t>improving adherence during Ramadan</a:t>
            </a:r>
            <a:r>
              <a:rPr lang="en-US" dirty="0"/>
              <a:t>,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Parenteral LT4 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/>
              <a:t>Hays MT 2007 Parenteral thyroxine administration. Thy- </a:t>
            </a:r>
            <a:r>
              <a:rPr lang="en-US" sz="1600" dirty="0" err="1"/>
              <a:t>roid</a:t>
            </a:r>
            <a:r>
              <a:rPr lang="en-US" sz="1600" dirty="0"/>
              <a:t> 17:127–129.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dirty="0"/>
              <a:t>trials of such therapy were identified. 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case report in a patient with uncharacterized malabsorption, rather than noncompliance, has been </a:t>
            </a:r>
            <a:r>
              <a:rPr lang="en-US" dirty="0" smtClean="0"/>
              <a:t>described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twice </a:t>
            </a:r>
            <a:r>
              <a:rPr lang="en-US" dirty="0">
                <a:solidFill>
                  <a:srgbClr val="FFFF00"/>
                </a:solidFill>
              </a:rPr>
              <a:t>weekly or weekly administration of intramuscular LT4 </a:t>
            </a:r>
            <a:r>
              <a:rPr lang="en-US" dirty="0"/>
              <a:t>showed some fluctuations of T4 levels, but with these levels remaining in the reference </a:t>
            </a:r>
            <a:r>
              <a:rPr lang="en-US" dirty="0" smtClean="0"/>
              <a:t>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58229"/>
            <a:ext cx="10515600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1620" y="5029199"/>
            <a:ext cx="9213767" cy="73429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T4 formulations </a:t>
            </a:r>
            <a:endParaRPr lang="en-US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2000" dirty="0"/>
              <a:t>Douglas S Ross. Treatment of primary hypothyroidism in adults , 2022 </a:t>
            </a:r>
            <a:r>
              <a:rPr lang="en-US" sz="2000" dirty="0" err="1"/>
              <a:t>UpToDate</a:t>
            </a:r>
            <a:r>
              <a:rPr lang="en-US" sz="2000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39788" y="1690688"/>
          <a:ext cx="1051560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149"/>
                <a:gridCol w="2470484"/>
                <a:gridCol w="2438401"/>
                <a:gridCol w="2454442"/>
                <a:gridCol w="173012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Tablet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 gel capsules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Oral solutions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Parenteral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Brand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Euthyrox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Levo</a:t>
                      </a:r>
                      <a:r>
                        <a:rPr lang="en-US" dirty="0" smtClean="0"/>
                        <a:t>-T, </a:t>
                      </a:r>
                      <a:r>
                        <a:rPr lang="en-US" dirty="0" err="1" smtClean="0"/>
                        <a:t>Levoxyl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Synthroid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Unithroid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Tirosint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Tirosint</a:t>
                      </a:r>
                      <a:r>
                        <a:rPr lang="en-US" dirty="0" smtClean="0"/>
                        <a:t>-Sol, </a:t>
                      </a:r>
                      <a:r>
                        <a:rPr lang="en-US" dirty="0" err="1" smtClean="0"/>
                        <a:t>Thyquidity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25, 50, 75, 88, 100,</a:t>
                      </a:r>
                    </a:p>
                    <a:p>
                      <a:r>
                        <a:rPr lang="en-US" dirty="0" smtClean="0"/>
                        <a:t>112, 125, 137, 150, 175, 200, 300 mcg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13, 25, 50, 75, 88, 100, 112, 125, 137, 150, 175, 200 mcg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13, 25, 50, 75, 88, 100, 112, 125, 137, 150, 175, 200 mcg/ml,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 mcg/5ml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20, 40, 100, 200, 500 mcg/ml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b="1" dirty="0" smtClean="0"/>
              <a:t>Liquid formulations preference: </a:t>
            </a:r>
          </a:p>
          <a:p>
            <a:pPr marL="696600" algn="just"/>
            <a:r>
              <a:rPr lang="en-US" dirty="0" smtClean="0"/>
              <a:t>Better absorption </a:t>
            </a:r>
          </a:p>
          <a:p>
            <a:pPr marL="696600" algn="just"/>
            <a:r>
              <a:rPr lang="en-US" dirty="0"/>
              <a:t>Less affected by the altered </a:t>
            </a:r>
            <a:r>
              <a:rPr lang="en-US" dirty="0" smtClean="0"/>
              <a:t>pH</a:t>
            </a:r>
            <a:endParaRPr lang="en-US" dirty="0"/>
          </a:p>
          <a:p>
            <a:pPr algn="just"/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/>
              <a:t>Either a generic or a brand-name formulation is acceptable. </a:t>
            </a:r>
          </a:p>
          <a:p>
            <a:endParaRPr lang="en-US" dirty="0"/>
          </a:p>
          <a:p>
            <a:r>
              <a:rPr lang="en-US" dirty="0"/>
              <a:t>We suggest that patients </a:t>
            </a:r>
            <a:r>
              <a:rPr lang="en-US" dirty="0">
                <a:solidFill>
                  <a:srgbClr val="FFFF00"/>
                </a:solidFill>
              </a:rPr>
              <a:t>remain on the same formulation of T4 </a:t>
            </a:r>
            <a:r>
              <a:rPr lang="en-US" dirty="0"/>
              <a:t>(</a:t>
            </a:r>
            <a:r>
              <a:rPr lang="en-US" b="1" dirty="0"/>
              <a:t>Grade 2C</a:t>
            </a:r>
            <a:r>
              <a:rPr lang="en-US" dirty="0"/>
              <a:t>). </a:t>
            </a:r>
          </a:p>
          <a:p>
            <a:endParaRPr lang="en-US" dirty="0"/>
          </a:p>
          <a:p>
            <a:pPr algn="just"/>
            <a:r>
              <a:rPr lang="en-US" dirty="0" smtClean="0"/>
              <a:t>Scheduling </a:t>
            </a:r>
            <a:r>
              <a:rPr lang="en-US" dirty="0"/>
              <a:t>of levothyroxine: </a:t>
            </a:r>
            <a:r>
              <a:rPr lang="en-US" dirty="0">
                <a:solidFill>
                  <a:srgbClr val="FFFF00"/>
                </a:solidFill>
              </a:rPr>
              <a:t>fasting regimens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bedtime regimens </a:t>
            </a:r>
            <a:r>
              <a:rPr lang="en-US" u="sng" dirty="0"/>
              <a:t>may both be acceptable </a:t>
            </a:r>
            <a:r>
              <a:rPr lang="en-US" dirty="0"/>
              <a:t>and associated with normal TSH values 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550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938" y="411884"/>
            <a:ext cx="5178056" cy="1325563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The effects </a:t>
            </a:r>
            <a:r>
              <a:rPr lang="en-US" sz="3200"/>
              <a:t>of </a:t>
            </a:r>
            <a:r>
              <a:rPr lang="en-US" sz="3200" smtClean="0"/>
              <a:t>drugs: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i="1" dirty="0"/>
              <a:t>Endocrine Reviews</a:t>
            </a:r>
            <a:r>
              <a:rPr lang="en-US" sz="1600" dirty="0"/>
              <a:t>, 2021, Vol. XX, No. </a:t>
            </a:r>
            <a:r>
              <a:rPr lang="en-US" sz="1600" dirty="0" smtClean="0"/>
              <a:t>XX</a:t>
            </a:r>
          </a:p>
          <a:p>
            <a:r>
              <a:rPr lang="nb-NO" sz="1600" dirty="0"/>
              <a:t>N </a:t>
            </a:r>
            <a:r>
              <a:rPr lang="nb-NO" sz="1600" dirty="0" err="1"/>
              <a:t>Engl</a:t>
            </a:r>
            <a:r>
              <a:rPr lang="nb-NO" sz="1600" dirty="0"/>
              <a:t> J Med 2019; 381:749-761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260" y="1850881"/>
            <a:ext cx="6475412" cy="3909580"/>
          </a:xfrm>
        </p:spPr>
        <p:txBody>
          <a:bodyPr>
            <a:normAutofit/>
          </a:bodyPr>
          <a:lstStyle/>
          <a:p>
            <a:pPr marL="1075500" indent="-571500">
              <a:buFont typeface="+mj-lt"/>
              <a:buAutoNum type="arabicPeriod"/>
            </a:pPr>
            <a:r>
              <a:rPr lang="en-US" sz="2400" dirty="0" smtClean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TSH </a:t>
            </a:r>
            <a:r>
              <a:rPr lang="en-US" sz="2400" dirty="0" smtClean="0">
                <a:solidFill>
                  <a:srgbClr val="FFFF00"/>
                </a:solidFill>
              </a:rPr>
              <a:t>secretion</a:t>
            </a:r>
          </a:p>
          <a:p>
            <a:pPr marL="1075500" indent="-571500">
              <a:buFont typeface="+mj-lt"/>
              <a:buAutoNum type="arabicPeriod"/>
            </a:pPr>
            <a:r>
              <a:rPr lang="en-US" sz="2400" dirty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thyroid hormone synthesis or </a:t>
            </a:r>
            <a:r>
              <a:rPr lang="en-US" sz="2400" dirty="0" smtClean="0">
                <a:solidFill>
                  <a:srgbClr val="FFFF00"/>
                </a:solidFill>
              </a:rPr>
              <a:t>release</a:t>
            </a:r>
            <a:endParaRPr lang="en-US" sz="2400" dirty="0">
              <a:solidFill>
                <a:srgbClr val="FFFF00"/>
              </a:solidFill>
            </a:endParaRPr>
          </a:p>
          <a:p>
            <a:pPr marL="1075500" indent="-571500">
              <a:buFont typeface="+mj-lt"/>
              <a:buAutoNum type="arabicPeriod"/>
            </a:pPr>
            <a:r>
              <a:rPr lang="en-US" sz="2400" dirty="0" smtClean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transport</a:t>
            </a:r>
            <a:r>
              <a:rPr lang="en-US" sz="2400" dirty="0"/>
              <a:t> </a:t>
            </a:r>
            <a:r>
              <a:rPr lang="en-US" sz="1800" dirty="0" smtClean="0"/>
              <a:t>(hepatic </a:t>
            </a:r>
            <a:r>
              <a:rPr lang="en-US" sz="1800" dirty="0"/>
              <a:t>synthesis of  </a:t>
            </a:r>
            <a:r>
              <a:rPr lang="en-US" sz="1800" dirty="0" smtClean="0"/>
              <a:t>TBG, binding </a:t>
            </a:r>
            <a:r>
              <a:rPr lang="en-US" sz="1800" dirty="0"/>
              <a:t>to carrier </a:t>
            </a:r>
            <a:r>
              <a:rPr lang="en-US" sz="1800" dirty="0" smtClean="0"/>
              <a:t>proteins) </a:t>
            </a:r>
            <a:endParaRPr lang="en-US" sz="1800" dirty="0"/>
          </a:p>
          <a:p>
            <a:pPr marL="1075500" indent="-571500">
              <a:buFont typeface="+mj-lt"/>
              <a:buAutoNum type="arabicPeriod"/>
            </a:pPr>
            <a:r>
              <a:rPr lang="en-US" sz="2400" dirty="0" smtClean="0"/>
              <a:t>altered </a:t>
            </a:r>
            <a:r>
              <a:rPr lang="en-US" sz="2400" dirty="0" smtClean="0">
                <a:solidFill>
                  <a:srgbClr val="FFFF00"/>
                </a:solidFill>
              </a:rPr>
              <a:t>metabolism</a:t>
            </a:r>
          </a:p>
          <a:p>
            <a:pPr marL="1075500" indent="-571500">
              <a:buFont typeface="+mj-lt"/>
              <a:buAutoNum type="arabicPeriod"/>
            </a:pPr>
            <a:r>
              <a:rPr lang="en-US" sz="2400" dirty="0"/>
              <a:t>altered </a:t>
            </a:r>
            <a:r>
              <a:rPr lang="en-US" sz="2400" dirty="0">
                <a:solidFill>
                  <a:srgbClr val="FFFF00"/>
                </a:solidFill>
              </a:rPr>
              <a:t>LT4 absorption</a:t>
            </a:r>
            <a:r>
              <a:rPr lang="en-US" sz="24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40" y="0"/>
            <a:ext cx="496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persistently elevated TSH in spite of </a:t>
            </a:r>
            <a:r>
              <a:rPr lang="en-US" dirty="0">
                <a:solidFill>
                  <a:srgbClr val="FFFF00"/>
                </a:solidFill>
              </a:rPr>
              <a:t>doses &gt;2 mcg/kg/day </a:t>
            </a:r>
            <a:r>
              <a:rPr lang="en-US" dirty="0"/>
              <a:t>suggest: </a:t>
            </a:r>
          </a:p>
          <a:p>
            <a:endParaRPr lang="en-US" dirty="0"/>
          </a:p>
          <a:p>
            <a:pPr marL="732600"/>
            <a:r>
              <a:rPr lang="en-US" dirty="0"/>
              <a:t>T4 malabsorption </a:t>
            </a:r>
          </a:p>
          <a:p>
            <a:pPr marL="732600"/>
            <a:r>
              <a:rPr lang="en-US" dirty="0"/>
              <a:t>poor adherence to the medication regimen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250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patients with poor T4 absorption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Yamamoto T. Tablet formulation of levothyroxine is absorbed less well than powdered levothyroxine. Thyroid </a:t>
            </a:r>
            <a:r>
              <a:rPr lang="en-US" dirty="0" smtClean="0"/>
              <a:t>2003</a:t>
            </a:r>
            <a:r>
              <a:rPr lang="en-US" dirty="0"/>
              <a:t>; 13:1177. </a:t>
            </a:r>
            <a:endParaRPr lang="en-US" dirty="0" smtClean="0"/>
          </a:p>
          <a:p>
            <a:r>
              <a:rPr lang="en-US" dirty="0" err="1"/>
              <a:t>Jubiz</a:t>
            </a:r>
            <a:r>
              <a:rPr lang="en-US" dirty="0"/>
              <a:t> W and Ramirez M. Effect of Vitamin C on the absorption of levothyroxine in patients with hypothyroidism and gastritis. 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Endocrinol</a:t>
            </a:r>
            <a:r>
              <a:rPr lang="en-US" dirty="0"/>
              <a:t> </a:t>
            </a:r>
            <a:r>
              <a:rPr lang="en-US" dirty="0" err="1"/>
              <a:t>Metab</a:t>
            </a:r>
            <a:r>
              <a:rPr lang="en-US" dirty="0"/>
              <a:t> (2014) 99:E1031–4. doi: 10.1210/jc.2013-4360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pPr marL="696600"/>
            <a:r>
              <a:rPr lang="en-US" dirty="0" smtClean="0">
                <a:solidFill>
                  <a:srgbClr val="FFFF00"/>
                </a:solidFill>
              </a:rPr>
              <a:t>increasing </a:t>
            </a:r>
            <a:r>
              <a:rPr lang="en-US" dirty="0">
                <a:solidFill>
                  <a:srgbClr val="FFFF00"/>
                </a:solidFill>
              </a:rPr>
              <a:t>the dose </a:t>
            </a:r>
            <a:r>
              <a:rPr lang="en-US" dirty="0"/>
              <a:t>of T4 tablets </a:t>
            </a:r>
          </a:p>
          <a:p>
            <a:pPr marL="696600"/>
            <a:r>
              <a:rPr lang="en-US" dirty="0" smtClean="0"/>
              <a:t>switching </a:t>
            </a:r>
            <a:r>
              <a:rPr lang="en-US" dirty="0"/>
              <a:t>to a </a:t>
            </a:r>
            <a:r>
              <a:rPr lang="en-US" dirty="0">
                <a:solidFill>
                  <a:srgbClr val="FFFF00"/>
                </a:solidFill>
              </a:rPr>
              <a:t>soft gel or liquid preparation</a:t>
            </a:r>
            <a:r>
              <a:rPr lang="en-US" dirty="0"/>
              <a:t>. </a:t>
            </a:r>
            <a:endParaRPr lang="en-US" dirty="0" smtClean="0"/>
          </a:p>
          <a:p>
            <a:pPr marL="696600"/>
            <a:r>
              <a:rPr lang="en-US" dirty="0" smtClean="0">
                <a:solidFill>
                  <a:srgbClr val="FFFF00"/>
                </a:solidFill>
              </a:rPr>
              <a:t>Pulverizing </a:t>
            </a:r>
            <a:r>
              <a:rPr lang="en-US" dirty="0" smtClean="0"/>
              <a:t>the tablet</a:t>
            </a:r>
          </a:p>
          <a:p>
            <a:pPr marL="696600"/>
            <a:r>
              <a:rPr lang="en-US" dirty="0"/>
              <a:t>adding supplementation with either </a:t>
            </a:r>
            <a:r>
              <a:rPr lang="en-US" dirty="0">
                <a:solidFill>
                  <a:srgbClr val="FFFF00"/>
                </a:solidFill>
              </a:rPr>
              <a:t>1 g/d </a:t>
            </a:r>
            <a:r>
              <a:rPr lang="en-US" dirty="0" smtClean="0">
                <a:solidFill>
                  <a:srgbClr val="FFFF00"/>
                </a:solidFill>
              </a:rPr>
              <a:t>or </a:t>
            </a:r>
            <a:r>
              <a:rPr lang="en-US" dirty="0">
                <a:solidFill>
                  <a:srgbClr val="FFFF00"/>
                </a:solidFill>
              </a:rPr>
              <a:t>0.5 g/d </a:t>
            </a:r>
            <a:r>
              <a:rPr lang="en-US" dirty="0" smtClean="0">
                <a:solidFill>
                  <a:srgbClr val="FFFF00"/>
                </a:solidFill>
              </a:rPr>
              <a:t>vitamin </a:t>
            </a:r>
            <a:r>
              <a:rPr lang="en-US" dirty="0">
                <a:solidFill>
                  <a:srgbClr val="FFFF00"/>
                </a:solidFill>
              </a:rPr>
              <a:t>C </a:t>
            </a:r>
            <a:r>
              <a:rPr lang="en-US" dirty="0"/>
              <a:t>to acidify the </a:t>
            </a:r>
            <a:r>
              <a:rPr lang="en-US" dirty="0" err="1"/>
              <a:t>intragastric</a:t>
            </a:r>
            <a:r>
              <a:rPr lang="en-US" dirty="0"/>
              <a:t> </a:t>
            </a:r>
            <a:r>
              <a:rPr lang="en-US" dirty="0" err="1"/>
              <a:t>pH.</a:t>
            </a:r>
            <a:r>
              <a:rPr lang="en-US" dirty="0"/>
              <a:t> </a:t>
            </a:r>
            <a:endParaRPr lang="en-US" dirty="0" smtClean="0"/>
          </a:p>
          <a:p>
            <a:pPr marL="696600"/>
            <a:endParaRPr lang="en-US" dirty="0"/>
          </a:p>
          <a:p>
            <a:pPr marL="6966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3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T4 </a:t>
            </a:r>
            <a:r>
              <a:rPr lang="en-US" dirty="0"/>
              <a:t>absorption </a:t>
            </a:r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pPr algn="just"/>
            <a:r>
              <a:rPr lang="en-US" sz="1800" b="0" dirty="0"/>
              <a:t>Walker JN, </a:t>
            </a:r>
            <a:r>
              <a:rPr lang="en-US" sz="1800" b="0" dirty="0" err="1"/>
              <a:t>Shillo</a:t>
            </a:r>
            <a:r>
              <a:rPr lang="en-US" sz="1800" b="0" dirty="0"/>
              <a:t> P, Ibbotson V, et al. A thyroxine absorption test followed by weekly thyroxine administration: a </a:t>
            </a:r>
            <a:r>
              <a:rPr lang="en-US" sz="1800" b="0" dirty="0" smtClean="0"/>
              <a:t>method </a:t>
            </a:r>
            <a:r>
              <a:rPr lang="en-US" sz="1800" b="0" dirty="0"/>
              <a:t>to assess non-adherence to treatment. </a:t>
            </a:r>
            <a:r>
              <a:rPr lang="en-US" sz="1800" b="0" dirty="0" err="1"/>
              <a:t>Eur</a:t>
            </a:r>
            <a:r>
              <a:rPr lang="en-US" sz="1800" b="0" dirty="0"/>
              <a:t> J </a:t>
            </a:r>
            <a:r>
              <a:rPr lang="en-US" sz="1800" b="0" dirty="0" err="1"/>
              <a:t>Endocrinol</a:t>
            </a:r>
            <a:r>
              <a:rPr lang="en-US" sz="1800" b="0" dirty="0"/>
              <a:t> 2013; 168:913.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0881"/>
            <a:ext cx="10515600" cy="3909580"/>
          </a:xfrm>
        </p:spPr>
        <p:txBody>
          <a:bodyPr>
            <a:normAutofit/>
          </a:bodyPr>
          <a:lstStyle/>
          <a:p>
            <a:r>
              <a:rPr lang="en-US" dirty="0" smtClean="0"/>
              <a:t>Weight-based </a:t>
            </a:r>
            <a:r>
              <a:rPr lang="en-US" dirty="0"/>
              <a:t>weekly oral dose of T4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1.6 </a:t>
            </a:r>
            <a:r>
              <a:rPr lang="en-US" dirty="0">
                <a:solidFill>
                  <a:srgbClr val="FFFF00"/>
                </a:solidFill>
              </a:rPr>
              <a:t>mcg/kg body weight times </a:t>
            </a:r>
            <a:r>
              <a:rPr lang="en-US" dirty="0" smtClean="0">
                <a:solidFill>
                  <a:srgbClr val="FFFF00"/>
                </a:solidFill>
              </a:rPr>
              <a:t>7</a:t>
            </a:r>
            <a:r>
              <a:rPr lang="en-US" dirty="0" smtClean="0"/>
              <a:t>): 600- 2000 mcg/kg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Free </a:t>
            </a:r>
            <a:r>
              <a:rPr lang="en-US" dirty="0">
                <a:solidFill>
                  <a:srgbClr val="FFFF00"/>
                </a:solidFill>
              </a:rPr>
              <a:t>T4 </a:t>
            </a:r>
            <a:r>
              <a:rPr lang="en-US" dirty="0"/>
              <a:t>is measured at </a:t>
            </a:r>
            <a:r>
              <a:rPr lang="en-US" u="sng" dirty="0"/>
              <a:t>baseline</a:t>
            </a:r>
            <a:r>
              <a:rPr lang="en-US" dirty="0"/>
              <a:t> and at </a:t>
            </a:r>
            <a:r>
              <a:rPr lang="en-US" u="sng" dirty="0"/>
              <a:t>two hours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 absorption being defined as </a:t>
            </a:r>
            <a:r>
              <a:rPr lang="en-US" dirty="0" smtClean="0">
                <a:solidFill>
                  <a:srgbClr val="FFFF00"/>
                </a:solidFill>
              </a:rPr>
              <a:t>60% or greater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Values </a:t>
            </a:r>
            <a:r>
              <a:rPr lang="en-US" dirty="0"/>
              <a:t>well below this suggest malabsorption, </a:t>
            </a:r>
            <a:endParaRPr lang="en-US" dirty="0" smtClean="0"/>
          </a:p>
          <a:p>
            <a:r>
              <a:rPr lang="en-US" dirty="0" smtClean="0"/>
              <a:t>values </a:t>
            </a:r>
            <a:r>
              <a:rPr lang="en-US" dirty="0"/>
              <a:t>similar to this suggest poor compliance.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12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Poorly </a:t>
            </a:r>
            <a:r>
              <a:rPr lang="en-US" dirty="0"/>
              <a:t>compliant patients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5920654"/>
            <a:ext cx="10515600" cy="823912"/>
          </a:xfrm>
        </p:spPr>
        <p:txBody>
          <a:bodyPr>
            <a:normAutofit/>
          </a:bodyPr>
          <a:lstStyle/>
          <a:p>
            <a:r>
              <a:rPr lang="en-US" sz="1600" dirty="0"/>
              <a:t>Grebe SK, Cooke RR, Ford HC, et al. Treatment of hypothyroidism with once weekly thyroxine. 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Endocrinol</a:t>
            </a:r>
            <a:r>
              <a:rPr lang="en-US" sz="1600" dirty="0"/>
              <a:t> </a:t>
            </a:r>
            <a:r>
              <a:rPr lang="en-US" sz="1600" dirty="0" err="1" smtClean="0"/>
              <a:t>Metab</a:t>
            </a:r>
            <a:r>
              <a:rPr lang="en-US" sz="1600" dirty="0" smtClean="0"/>
              <a:t> </a:t>
            </a:r>
            <a:r>
              <a:rPr lang="en-US" sz="1600" dirty="0"/>
              <a:t>1997; 82:870.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53911"/>
            <a:ext cx="10515600" cy="39095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Given </a:t>
            </a:r>
            <a:r>
              <a:rPr lang="en-US" dirty="0"/>
              <a:t>their total weekly dose of T4 </a:t>
            </a:r>
            <a:r>
              <a:rPr lang="en-US" dirty="0" smtClean="0">
                <a:solidFill>
                  <a:srgbClr val="FFFF00"/>
                </a:solidFill>
              </a:rPr>
              <a:t>twice </a:t>
            </a:r>
            <a:r>
              <a:rPr lang="en-US" dirty="0">
                <a:solidFill>
                  <a:srgbClr val="FFFF00"/>
                </a:solidFill>
              </a:rPr>
              <a:t>weekly or weekly </a:t>
            </a:r>
            <a:endParaRPr lang="en-US" dirty="0" smtClean="0">
              <a:solidFill>
                <a:srgbClr val="FFFF00"/>
              </a:solidFill>
            </a:endParaRPr>
          </a:p>
          <a:p>
            <a:pPr marL="756000" indent="0">
              <a:buNone/>
            </a:pPr>
            <a:r>
              <a:rPr lang="en-US" dirty="0" smtClean="0"/>
              <a:t>not </a:t>
            </a:r>
            <a:r>
              <a:rPr lang="en-US" dirty="0"/>
              <a:t>be used in patients with coronary heart disease.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rgbClr val="FFFF00"/>
                </a:solidFill>
              </a:rPr>
              <a:t>Parenteral administration </a:t>
            </a:r>
            <a:r>
              <a:rPr lang="en-US" dirty="0"/>
              <a:t>of </a:t>
            </a:r>
            <a:r>
              <a:rPr lang="en-US" dirty="0" smtClean="0"/>
              <a:t>LT4</a:t>
            </a:r>
          </a:p>
        </p:txBody>
      </p:sp>
    </p:spTree>
    <p:extLst>
      <p:ext uri="{BB962C8B-B14F-4D97-AF65-F5344CB8AC3E}">
        <p14:creationId xmlns:p14="http://schemas.microsoft.com/office/powerpoint/2010/main" val="20547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23533</TotalTime>
  <Words>4499</Words>
  <Application>Microsoft Office PowerPoint</Application>
  <PresentationFormat>Widescreen</PresentationFormat>
  <Paragraphs>537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Arial</vt:lpstr>
      <vt:lpstr>Calibri</vt:lpstr>
      <vt:lpstr>Calibri Light</vt:lpstr>
      <vt:lpstr>Times New Roman</vt:lpstr>
      <vt:lpstr>Wingdings</vt:lpstr>
      <vt:lpstr>2_Office Theme</vt:lpstr>
      <vt:lpstr>Office Theme</vt:lpstr>
      <vt:lpstr>Synthetic Thyroxine   Therapy:  Formulations,  Absorption and Pharmacological Interferences </vt:lpstr>
      <vt:lpstr>PowerPoint Presentation</vt:lpstr>
      <vt:lpstr>PowerPoint Presentation</vt:lpstr>
      <vt:lpstr>PowerPoint Presentation</vt:lpstr>
      <vt:lpstr>Outline:</vt:lpstr>
      <vt:lpstr>1) Levothyroxine Formulations:  </vt:lpstr>
      <vt:lpstr>Levothyroxine Formulations: </vt:lpstr>
      <vt:lpstr>T4 formulations </vt:lpstr>
      <vt:lpstr>Fine dosage titration</vt:lpstr>
      <vt:lpstr>Tablets: 25 to 300 mcg</vt:lpstr>
      <vt:lpstr>Tablets: 25 to 300 mcg</vt:lpstr>
      <vt:lpstr>Tablets: 25 to 300 mcg</vt:lpstr>
      <vt:lpstr>Liquid preparations: </vt:lpstr>
      <vt:lpstr>Absorption of levothyroxine </vt:lpstr>
      <vt:lpstr>Liquid preparations : </vt:lpstr>
      <vt:lpstr>Tablet versus soft gel capsule or liquid</vt:lpstr>
      <vt:lpstr>Liquid preparations: </vt:lpstr>
      <vt:lpstr>Soft gel capsules: Tirosint (13 to 200 mcg)</vt:lpstr>
      <vt:lpstr> Oral solutions: Tirosint-Sol (13 to 200 mcg/mL)  Thyquidity (100 mcg/5 mL oral solution in a 100 mL bottle) </vt:lpstr>
      <vt:lpstr>Solution for injection</vt:lpstr>
      <vt:lpstr>Generic versus brand name</vt:lpstr>
      <vt:lpstr>PowerPoint Presentation</vt:lpstr>
      <vt:lpstr>PowerPoint Presentation</vt:lpstr>
      <vt:lpstr>Generic versus brand product</vt:lpstr>
      <vt:lpstr>Switches between levothyroxine products</vt:lpstr>
      <vt:lpstr>Pharmacokinetic parameters: </vt:lpstr>
      <vt:lpstr>PowerPoint Presentation</vt:lpstr>
      <vt:lpstr>                                                                    </vt:lpstr>
      <vt:lpstr>Summary:</vt:lpstr>
      <vt:lpstr>PowerPoint Presentation</vt:lpstr>
      <vt:lpstr>TSH monitoring</vt:lpstr>
      <vt:lpstr>2) Ensuring Effective Therapy </vt:lpstr>
      <vt:lpstr>Initial dose </vt:lpstr>
      <vt:lpstr>PowerPoint Presentation</vt:lpstr>
      <vt:lpstr>Simple regimen</vt:lpstr>
      <vt:lpstr>3) Scheduling of levothyroxine </vt:lpstr>
      <vt:lpstr>Scheduling of levothyroxine </vt:lpstr>
      <vt:lpstr>PowerPoint Presentation</vt:lpstr>
      <vt:lpstr>PowerPoint Presentation</vt:lpstr>
      <vt:lpstr>PowerPoint Presentation</vt:lpstr>
      <vt:lpstr>4) Absorption of levothyroxine </vt:lpstr>
      <vt:lpstr>Absorption of levothyroxine </vt:lpstr>
      <vt:lpstr>5) Levothyroxine Interferents  </vt:lpstr>
      <vt:lpstr>Foods Affecting Levothyroxine Dose  </vt:lpstr>
      <vt:lpstr>Foods and levothyroxine dose</vt:lpstr>
      <vt:lpstr>Drugs Affecting Levothyroxine Dose  </vt:lpstr>
      <vt:lpstr>Drugs and levothyroxine dose </vt:lpstr>
      <vt:lpstr>PowerPoint Presentation</vt:lpstr>
      <vt:lpstr>The effects of drugs:</vt:lpstr>
      <vt:lpstr>Altered TSH secretion:</vt:lpstr>
      <vt:lpstr>Altered thyroid hormone synthesis or release:</vt:lpstr>
      <vt:lpstr>Altered transport  (hepatic synthesis of  TBG,  inhibit binding to carrier proteins)  </vt:lpstr>
      <vt:lpstr>Altered metabolism of thyroid hormone:</vt:lpstr>
      <vt:lpstr>PowerPoint Presentation</vt:lpstr>
      <vt:lpstr>Alteration in LT4 absorption: </vt:lpstr>
      <vt:lpstr>PowerPoint Presentation</vt:lpstr>
      <vt:lpstr>Alteration in LT4 absorption: </vt:lpstr>
      <vt:lpstr>PowerPoint Presentation</vt:lpstr>
      <vt:lpstr>PowerPoint Presentation</vt:lpstr>
      <vt:lpstr>Review of American Thyroid Association (ATA) guidelines</vt:lpstr>
      <vt:lpstr>PowerPoint Presentation</vt:lpstr>
      <vt:lpstr>PowerPoint Presentation</vt:lpstr>
      <vt:lpstr>TSH changes after IM</vt:lpstr>
      <vt:lpstr>Examples of INTERFERING MEDICATIONS  </vt:lpstr>
      <vt:lpstr>Immunotherapy  (Anti-CTLA-4 Ab and anti-PD-1 Ab):</vt:lpstr>
      <vt:lpstr>Tyrosine kinase inhibitors (TKI)</vt:lpstr>
      <vt:lpstr>lithium-treated patients </vt:lpstr>
      <vt:lpstr>SSRIs</vt:lpstr>
      <vt:lpstr>antiepileptic drugs (AED)</vt:lpstr>
      <vt:lpstr>Orlistat</vt:lpstr>
      <vt:lpstr>Metformin</vt:lpstr>
      <vt:lpstr>Medical Conditions Affecting Levothyroxine Dose  </vt:lpstr>
      <vt:lpstr>Medical conditions and levothyroxine dose </vt:lpstr>
      <vt:lpstr>Medical conditions and levothyroxine dose </vt:lpstr>
      <vt:lpstr>Treatment:</vt:lpstr>
      <vt:lpstr>PowerPoint Presentation</vt:lpstr>
      <vt:lpstr>6) Nonadherent patients </vt:lpstr>
      <vt:lpstr>PowerPoint Presentation</vt:lpstr>
      <vt:lpstr>persistently elevated TSH</vt:lpstr>
      <vt:lpstr>Approach to patients with elevated TSH:</vt:lpstr>
      <vt:lpstr>1) Loss of potency: </vt:lpstr>
      <vt:lpstr>2) Check compliance:</vt:lpstr>
      <vt:lpstr>3) T4 absorption test</vt:lpstr>
      <vt:lpstr>PowerPoint Presentation</vt:lpstr>
      <vt:lpstr>Strategies for Poorly compliant patients </vt:lpstr>
      <vt:lpstr>Twice weekly or weekly therapy</vt:lpstr>
      <vt:lpstr>PowerPoint Presentation</vt:lpstr>
      <vt:lpstr>PowerPoint Presentation</vt:lpstr>
      <vt:lpstr>PowerPoint Presentation</vt:lpstr>
      <vt:lpstr>improving adherence during Ramadan</vt:lpstr>
      <vt:lpstr>Parenteral LT4 therapy</vt:lpstr>
      <vt:lpstr>Summary</vt:lpstr>
      <vt:lpstr>T4 formulations </vt:lpstr>
      <vt:lpstr>Summary:</vt:lpstr>
      <vt:lpstr>The effects of drugs:</vt:lpstr>
      <vt:lpstr>PowerPoint Presentation</vt:lpstr>
      <vt:lpstr>options for patients with poor T4 absorption</vt:lpstr>
      <vt:lpstr>T4 absorption test</vt:lpstr>
      <vt:lpstr>Strategies for Poorly compliant patients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924</cp:revision>
  <dcterms:created xsi:type="dcterms:W3CDTF">2021-03-27T06:09:24Z</dcterms:created>
  <dcterms:modified xsi:type="dcterms:W3CDTF">2022-04-04T04:51:41Z</dcterms:modified>
</cp:coreProperties>
</file>