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8"/>
  </p:notesMasterIdLst>
  <p:sldIdLst>
    <p:sldId id="256" r:id="rId2"/>
    <p:sldId id="317" r:id="rId3"/>
    <p:sldId id="319" r:id="rId4"/>
    <p:sldId id="370" r:id="rId5"/>
    <p:sldId id="257" r:id="rId6"/>
    <p:sldId id="259" r:id="rId7"/>
    <p:sldId id="368" r:id="rId8"/>
    <p:sldId id="371" r:id="rId9"/>
    <p:sldId id="263" r:id="rId10"/>
    <p:sldId id="265" r:id="rId11"/>
    <p:sldId id="266" r:id="rId12"/>
    <p:sldId id="320" r:id="rId13"/>
    <p:sldId id="268" r:id="rId14"/>
    <p:sldId id="269" r:id="rId15"/>
    <p:sldId id="273" r:id="rId16"/>
    <p:sldId id="274" r:id="rId17"/>
    <p:sldId id="275" r:id="rId18"/>
    <p:sldId id="276" r:id="rId19"/>
    <p:sldId id="278" r:id="rId20"/>
    <p:sldId id="279" r:id="rId21"/>
    <p:sldId id="353" r:id="rId22"/>
    <p:sldId id="281" r:id="rId23"/>
    <p:sldId id="354" r:id="rId24"/>
    <p:sldId id="282" r:id="rId25"/>
    <p:sldId id="284" r:id="rId26"/>
    <p:sldId id="357" r:id="rId27"/>
    <p:sldId id="285" r:id="rId28"/>
    <p:sldId id="355" r:id="rId29"/>
    <p:sldId id="286" r:id="rId30"/>
    <p:sldId id="356" r:id="rId31"/>
    <p:sldId id="363" r:id="rId32"/>
    <p:sldId id="369" r:id="rId33"/>
    <p:sldId id="292" r:id="rId34"/>
    <p:sldId id="372" r:id="rId35"/>
    <p:sldId id="321" r:id="rId36"/>
    <p:sldId id="358" r:id="rId37"/>
    <p:sldId id="293" r:id="rId38"/>
    <p:sldId id="294" r:id="rId39"/>
    <p:sldId id="295" r:id="rId40"/>
    <p:sldId id="296" r:id="rId41"/>
    <p:sldId id="297" r:id="rId42"/>
    <p:sldId id="298" r:id="rId43"/>
    <p:sldId id="299" r:id="rId44"/>
    <p:sldId id="364" r:id="rId45"/>
    <p:sldId id="300" r:id="rId46"/>
    <p:sldId id="301" r:id="rId47"/>
    <p:sldId id="303" r:id="rId48"/>
    <p:sldId id="304" r:id="rId49"/>
    <p:sldId id="305" r:id="rId50"/>
    <p:sldId id="306" r:id="rId51"/>
    <p:sldId id="307" r:id="rId52"/>
    <p:sldId id="309" r:id="rId53"/>
    <p:sldId id="310" r:id="rId54"/>
    <p:sldId id="312" r:id="rId55"/>
    <p:sldId id="323" r:id="rId56"/>
    <p:sldId id="324" r:id="rId57"/>
    <p:sldId id="326" r:id="rId58"/>
    <p:sldId id="327" r:id="rId59"/>
    <p:sldId id="328" r:id="rId60"/>
    <p:sldId id="329" r:id="rId61"/>
    <p:sldId id="331" r:id="rId62"/>
    <p:sldId id="366" r:id="rId63"/>
    <p:sldId id="332" r:id="rId64"/>
    <p:sldId id="336" r:id="rId65"/>
    <p:sldId id="362" r:id="rId66"/>
    <p:sldId id="337" r:id="rId67"/>
    <p:sldId id="339" r:id="rId68"/>
    <p:sldId id="340" r:id="rId69"/>
    <p:sldId id="373" r:id="rId70"/>
    <p:sldId id="341" r:id="rId71"/>
    <p:sldId id="342" r:id="rId72"/>
    <p:sldId id="343" r:id="rId73"/>
    <p:sldId id="345" r:id="rId74"/>
    <p:sldId id="349" r:id="rId75"/>
    <p:sldId id="351" r:id="rId76"/>
    <p:sldId id="367" r:id="rId7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807B07-F1FA-4D6A-AD11-48D86459F34A}" type="datetimeFigureOut">
              <a:rPr lang="en-US" smtClean="0"/>
              <a:t>11/27/2023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232E0-48BD-4CE4-A0CE-ABC0BEE9EAD8}" type="slidenum">
              <a:rPr lang="en-US" smtClean="0"/>
              <a:t>‹#›</a:t>
            </a:fld>
            <a:endParaRPr lang="en-US"/>
          </a:p>
        </p:txBody>
      </p:sp>
    </p:spTree>
    <p:extLst>
      <p:ext uri="{BB962C8B-B14F-4D97-AF65-F5344CB8AC3E}">
        <p14:creationId xmlns:p14="http://schemas.microsoft.com/office/powerpoint/2010/main" val="1790879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E232E0-48BD-4CE4-A0CE-ABC0BEE9EAD8}" type="slidenum">
              <a:rPr lang="en-US" smtClean="0"/>
              <a:t>53</a:t>
            </a:fld>
            <a:endParaRPr lang="en-US"/>
          </a:p>
        </p:txBody>
      </p:sp>
    </p:spTree>
    <p:extLst>
      <p:ext uri="{BB962C8B-B14F-4D97-AF65-F5344CB8AC3E}">
        <p14:creationId xmlns:p14="http://schemas.microsoft.com/office/powerpoint/2010/main" val="2979413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E232E0-48BD-4CE4-A0CE-ABC0BEE9EAD8}" type="slidenum">
              <a:rPr lang="en-US" smtClean="0"/>
              <a:t>64</a:t>
            </a:fld>
            <a:endParaRPr lang="en-US"/>
          </a:p>
        </p:txBody>
      </p:sp>
    </p:spTree>
    <p:extLst>
      <p:ext uri="{BB962C8B-B14F-4D97-AF65-F5344CB8AC3E}">
        <p14:creationId xmlns:p14="http://schemas.microsoft.com/office/powerpoint/2010/main" val="4205475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2D48B-4EC5-F229-2B1E-FB7374EBE7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7DD829B-D8F4-77FE-876D-0081A878F7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CAB0B34-850C-AE5C-26D6-0B0CDBF42B39}"/>
              </a:ext>
            </a:extLst>
          </p:cNvPr>
          <p:cNvSpPr>
            <a:spLocks noGrp="1"/>
          </p:cNvSpPr>
          <p:nvPr>
            <p:ph type="dt" sz="half" idx="10"/>
          </p:nvPr>
        </p:nvSpPr>
        <p:spPr/>
        <p:txBody>
          <a:bodyPr/>
          <a:lstStyle/>
          <a:p>
            <a:fld id="{91254243-05A2-4F60-A041-5A3306D29142}" type="datetimeFigureOut">
              <a:rPr lang="en-US" smtClean="0"/>
              <a:t>11/27/2023</a:t>
            </a:fld>
            <a:endParaRPr lang="en-US"/>
          </a:p>
        </p:txBody>
      </p:sp>
      <p:sp>
        <p:nvSpPr>
          <p:cNvPr id="5" name="Footer Placeholder 4">
            <a:extLst>
              <a:ext uri="{FF2B5EF4-FFF2-40B4-BE49-F238E27FC236}">
                <a16:creationId xmlns:a16="http://schemas.microsoft.com/office/drawing/2014/main" id="{CDEE57E4-85D6-11BB-DD90-6C1C753076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555E41-C678-7198-32C6-D06AF7648B85}"/>
              </a:ext>
            </a:extLst>
          </p:cNvPr>
          <p:cNvSpPr>
            <a:spLocks noGrp="1"/>
          </p:cNvSpPr>
          <p:nvPr>
            <p:ph type="sldNum" sz="quarter" idx="12"/>
          </p:nvPr>
        </p:nvSpPr>
        <p:spPr/>
        <p:txBody>
          <a:bodyPr/>
          <a:lstStyle/>
          <a:p>
            <a:fld id="{05CE2E06-DF37-4223-893E-5F71C956BFB9}" type="slidenum">
              <a:rPr lang="en-US" smtClean="0"/>
              <a:t>‹#›</a:t>
            </a:fld>
            <a:endParaRPr lang="en-US"/>
          </a:p>
        </p:txBody>
      </p:sp>
    </p:spTree>
    <p:extLst>
      <p:ext uri="{BB962C8B-B14F-4D97-AF65-F5344CB8AC3E}">
        <p14:creationId xmlns:p14="http://schemas.microsoft.com/office/powerpoint/2010/main" val="848578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99C94-AA55-551F-2D68-36F0E85366C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04A3BCB-8369-74E5-ECB4-B6C8C840AB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73E281-D939-B2E8-383D-3CE42C9CF20D}"/>
              </a:ext>
            </a:extLst>
          </p:cNvPr>
          <p:cNvSpPr>
            <a:spLocks noGrp="1"/>
          </p:cNvSpPr>
          <p:nvPr>
            <p:ph type="dt" sz="half" idx="10"/>
          </p:nvPr>
        </p:nvSpPr>
        <p:spPr/>
        <p:txBody>
          <a:bodyPr/>
          <a:lstStyle/>
          <a:p>
            <a:fld id="{91254243-05A2-4F60-A041-5A3306D29142}" type="datetimeFigureOut">
              <a:rPr lang="en-US" smtClean="0"/>
              <a:t>11/27/2023</a:t>
            </a:fld>
            <a:endParaRPr lang="en-US"/>
          </a:p>
        </p:txBody>
      </p:sp>
      <p:sp>
        <p:nvSpPr>
          <p:cNvPr id="5" name="Footer Placeholder 4">
            <a:extLst>
              <a:ext uri="{FF2B5EF4-FFF2-40B4-BE49-F238E27FC236}">
                <a16:creationId xmlns:a16="http://schemas.microsoft.com/office/drawing/2014/main" id="{37828C9F-DE99-2C4F-2405-FD04CA6568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697F71-3BAB-EA17-39E4-093B24754487}"/>
              </a:ext>
            </a:extLst>
          </p:cNvPr>
          <p:cNvSpPr>
            <a:spLocks noGrp="1"/>
          </p:cNvSpPr>
          <p:nvPr>
            <p:ph type="sldNum" sz="quarter" idx="12"/>
          </p:nvPr>
        </p:nvSpPr>
        <p:spPr/>
        <p:txBody>
          <a:bodyPr/>
          <a:lstStyle/>
          <a:p>
            <a:fld id="{05CE2E06-DF37-4223-893E-5F71C956BFB9}" type="slidenum">
              <a:rPr lang="en-US" smtClean="0"/>
              <a:t>‹#›</a:t>
            </a:fld>
            <a:endParaRPr lang="en-US"/>
          </a:p>
        </p:txBody>
      </p:sp>
    </p:spTree>
    <p:extLst>
      <p:ext uri="{BB962C8B-B14F-4D97-AF65-F5344CB8AC3E}">
        <p14:creationId xmlns:p14="http://schemas.microsoft.com/office/powerpoint/2010/main" val="66219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894A5B-AC87-4C45-1FAF-187C5C04D82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9C13E28-C54B-5255-F942-545AE7124BB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0368C4-EE14-1FA1-6F0B-38304145316D}"/>
              </a:ext>
            </a:extLst>
          </p:cNvPr>
          <p:cNvSpPr>
            <a:spLocks noGrp="1"/>
          </p:cNvSpPr>
          <p:nvPr>
            <p:ph type="dt" sz="half" idx="10"/>
          </p:nvPr>
        </p:nvSpPr>
        <p:spPr/>
        <p:txBody>
          <a:bodyPr/>
          <a:lstStyle/>
          <a:p>
            <a:fld id="{91254243-05A2-4F60-A041-5A3306D29142}" type="datetimeFigureOut">
              <a:rPr lang="en-US" smtClean="0"/>
              <a:t>11/27/2023</a:t>
            </a:fld>
            <a:endParaRPr lang="en-US"/>
          </a:p>
        </p:txBody>
      </p:sp>
      <p:sp>
        <p:nvSpPr>
          <p:cNvPr id="5" name="Footer Placeholder 4">
            <a:extLst>
              <a:ext uri="{FF2B5EF4-FFF2-40B4-BE49-F238E27FC236}">
                <a16:creationId xmlns:a16="http://schemas.microsoft.com/office/drawing/2014/main" id="{D02A2D24-A3E2-7574-4E5E-1625F84768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363839-6943-715C-7076-CA0BD1996390}"/>
              </a:ext>
            </a:extLst>
          </p:cNvPr>
          <p:cNvSpPr>
            <a:spLocks noGrp="1"/>
          </p:cNvSpPr>
          <p:nvPr>
            <p:ph type="sldNum" sz="quarter" idx="12"/>
          </p:nvPr>
        </p:nvSpPr>
        <p:spPr/>
        <p:txBody>
          <a:bodyPr/>
          <a:lstStyle/>
          <a:p>
            <a:fld id="{05CE2E06-DF37-4223-893E-5F71C956BFB9}" type="slidenum">
              <a:rPr lang="en-US" smtClean="0"/>
              <a:t>‹#›</a:t>
            </a:fld>
            <a:endParaRPr lang="en-US"/>
          </a:p>
        </p:txBody>
      </p:sp>
    </p:spTree>
    <p:extLst>
      <p:ext uri="{BB962C8B-B14F-4D97-AF65-F5344CB8AC3E}">
        <p14:creationId xmlns:p14="http://schemas.microsoft.com/office/powerpoint/2010/main" val="4249563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9A781-C4C6-5D00-31A2-8492FB089C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6C3B45-4795-907A-18FA-C4438C5C70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84CFDB-9C43-6D5A-4D96-1C61F995C6E4}"/>
              </a:ext>
            </a:extLst>
          </p:cNvPr>
          <p:cNvSpPr>
            <a:spLocks noGrp="1"/>
          </p:cNvSpPr>
          <p:nvPr>
            <p:ph type="dt" sz="half" idx="10"/>
          </p:nvPr>
        </p:nvSpPr>
        <p:spPr/>
        <p:txBody>
          <a:bodyPr/>
          <a:lstStyle/>
          <a:p>
            <a:fld id="{91254243-05A2-4F60-A041-5A3306D29142}" type="datetimeFigureOut">
              <a:rPr lang="en-US" smtClean="0"/>
              <a:t>11/27/2023</a:t>
            </a:fld>
            <a:endParaRPr lang="en-US"/>
          </a:p>
        </p:txBody>
      </p:sp>
      <p:sp>
        <p:nvSpPr>
          <p:cNvPr id="5" name="Footer Placeholder 4">
            <a:extLst>
              <a:ext uri="{FF2B5EF4-FFF2-40B4-BE49-F238E27FC236}">
                <a16:creationId xmlns:a16="http://schemas.microsoft.com/office/drawing/2014/main" id="{A120B2EB-97D1-5684-2010-33CB7EB2F5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89F442-4255-0704-2B8C-C4E6E9685A03}"/>
              </a:ext>
            </a:extLst>
          </p:cNvPr>
          <p:cNvSpPr>
            <a:spLocks noGrp="1"/>
          </p:cNvSpPr>
          <p:nvPr>
            <p:ph type="sldNum" sz="quarter" idx="12"/>
          </p:nvPr>
        </p:nvSpPr>
        <p:spPr/>
        <p:txBody>
          <a:bodyPr/>
          <a:lstStyle/>
          <a:p>
            <a:fld id="{05CE2E06-DF37-4223-893E-5F71C956BFB9}" type="slidenum">
              <a:rPr lang="en-US" smtClean="0"/>
              <a:t>‹#›</a:t>
            </a:fld>
            <a:endParaRPr lang="en-US"/>
          </a:p>
        </p:txBody>
      </p:sp>
    </p:spTree>
    <p:extLst>
      <p:ext uri="{BB962C8B-B14F-4D97-AF65-F5344CB8AC3E}">
        <p14:creationId xmlns:p14="http://schemas.microsoft.com/office/powerpoint/2010/main" val="2232500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6A538-F4E8-3B38-56D1-C8DC32D0EA8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01A7DA6-9CB9-1CC1-BBFF-CBA76DE329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433BA2-C91E-0640-E663-6304620ECB2E}"/>
              </a:ext>
            </a:extLst>
          </p:cNvPr>
          <p:cNvSpPr>
            <a:spLocks noGrp="1"/>
          </p:cNvSpPr>
          <p:nvPr>
            <p:ph type="dt" sz="half" idx="10"/>
          </p:nvPr>
        </p:nvSpPr>
        <p:spPr/>
        <p:txBody>
          <a:bodyPr/>
          <a:lstStyle/>
          <a:p>
            <a:fld id="{91254243-05A2-4F60-A041-5A3306D29142}" type="datetimeFigureOut">
              <a:rPr lang="en-US" smtClean="0"/>
              <a:t>11/27/2023</a:t>
            </a:fld>
            <a:endParaRPr lang="en-US"/>
          </a:p>
        </p:txBody>
      </p:sp>
      <p:sp>
        <p:nvSpPr>
          <p:cNvPr id="5" name="Footer Placeholder 4">
            <a:extLst>
              <a:ext uri="{FF2B5EF4-FFF2-40B4-BE49-F238E27FC236}">
                <a16:creationId xmlns:a16="http://schemas.microsoft.com/office/drawing/2014/main" id="{5DA95BCA-88FC-DC89-6808-7AA8A5237B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445A48-EDBF-E9AE-1938-2B12986FC40F}"/>
              </a:ext>
            </a:extLst>
          </p:cNvPr>
          <p:cNvSpPr>
            <a:spLocks noGrp="1"/>
          </p:cNvSpPr>
          <p:nvPr>
            <p:ph type="sldNum" sz="quarter" idx="12"/>
          </p:nvPr>
        </p:nvSpPr>
        <p:spPr/>
        <p:txBody>
          <a:bodyPr/>
          <a:lstStyle/>
          <a:p>
            <a:fld id="{05CE2E06-DF37-4223-893E-5F71C956BFB9}" type="slidenum">
              <a:rPr lang="en-US" smtClean="0"/>
              <a:t>‹#›</a:t>
            </a:fld>
            <a:endParaRPr lang="en-US"/>
          </a:p>
        </p:txBody>
      </p:sp>
    </p:spTree>
    <p:extLst>
      <p:ext uri="{BB962C8B-B14F-4D97-AF65-F5344CB8AC3E}">
        <p14:creationId xmlns:p14="http://schemas.microsoft.com/office/powerpoint/2010/main" val="2377701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66E86-8729-F8BA-4C12-1AFBF3DFE8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B5DCAC-FACD-75EA-17DD-6A2CE76EBAA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E2A3ECF-F16B-5E02-8FFE-E6074DFACA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81AAA58-9833-A8E8-5DC3-2D54D24F9F10}"/>
              </a:ext>
            </a:extLst>
          </p:cNvPr>
          <p:cNvSpPr>
            <a:spLocks noGrp="1"/>
          </p:cNvSpPr>
          <p:nvPr>
            <p:ph type="dt" sz="half" idx="10"/>
          </p:nvPr>
        </p:nvSpPr>
        <p:spPr/>
        <p:txBody>
          <a:bodyPr/>
          <a:lstStyle/>
          <a:p>
            <a:fld id="{91254243-05A2-4F60-A041-5A3306D29142}" type="datetimeFigureOut">
              <a:rPr lang="en-US" smtClean="0"/>
              <a:t>11/27/2023</a:t>
            </a:fld>
            <a:endParaRPr lang="en-US"/>
          </a:p>
        </p:txBody>
      </p:sp>
      <p:sp>
        <p:nvSpPr>
          <p:cNvPr id="6" name="Footer Placeholder 5">
            <a:extLst>
              <a:ext uri="{FF2B5EF4-FFF2-40B4-BE49-F238E27FC236}">
                <a16:creationId xmlns:a16="http://schemas.microsoft.com/office/drawing/2014/main" id="{303171B0-6937-6559-CFAC-7F758EA3DC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FA8EDC-9F8B-94F8-7CAB-2BFFC6BA09A1}"/>
              </a:ext>
            </a:extLst>
          </p:cNvPr>
          <p:cNvSpPr>
            <a:spLocks noGrp="1"/>
          </p:cNvSpPr>
          <p:nvPr>
            <p:ph type="sldNum" sz="quarter" idx="12"/>
          </p:nvPr>
        </p:nvSpPr>
        <p:spPr/>
        <p:txBody>
          <a:bodyPr/>
          <a:lstStyle/>
          <a:p>
            <a:fld id="{05CE2E06-DF37-4223-893E-5F71C956BFB9}" type="slidenum">
              <a:rPr lang="en-US" smtClean="0"/>
              <a:t>‹#›</a:t>
            </a:fld>
            <a:endParaRPr lang="en-US"/>
          </a:p>
        </p:txBody>
      </p:sp>
    </p:spTree>
    <p:extLst>
      <p:ext uri="{BB962C8B-B14F-4D97-AF65-F5344CB8AC3E}">
        <p14:creationId xmlns:p14="http://schemas.microsoft.com/office/powerpoint/2010/main" val="2359619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36F98-A946-5E4B-3382-D6C848ED0F8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A29F8C6-75A7-A768-27D5-8204BF2186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D7117A3-4DBC-9B35-D6C5-239B3F30C89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52F1C8E-30D9-6D54-A833-E172CC25DB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630110-005B-64A9-B644-B82F66AEC93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7FC0E8-75E1-C305-CB19-6D838A0553C9}"/>
              </a:ext>
            </a:extLst>
          </p:cNvPr>
          <p:cNvSpPr>
            <a:spLocks noGrp="1"/>
          </p:cNvSpPr>
          <p:nvPr>
            <p:ph type="dt" sz="half" idx="10"/>
          </p:nvPr>
        </p:nvSpPr>
        <p:spPr/>
        <p:txBody>
          <a:bodyPr/>
          <a:lstStyle/>
          <a:p>
            <a:fld id="{91254243-05A2-4F60-A041-5A3306D29142}" type="datetimeFigureOut">
              <a:rPr lang="en-US" smtClean="0"/>
              <a:t>11/27/2023</a:t>
            </a:fld>
            <a:endParaRPr lang="en-US"/>
          </a:p>
        </p:txBody>
      </p:sp>
      <p:sp>
        <p:nvSpPr>
          <p:cNvPr id="8" name="Footer Placeholder 7">
            <a:extLst>
              <a:ext uri="{FF2B5EF4-FFF2-40B4-BE49-F238E27FC236}">
                <a16:creationId xmlns:a16="http://schemas.microsoft.com/office/drawing/2014/main" id="{F8D67EC4-DCEA-DC8A-4D31-E0C8F3D83B0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B14C962-D8F5-617B-1D55-CD07F96461A1}"/>
              </a:ext>
            </a:extLst>
          </p:cNvPr>
          <p:cNvSpPr>
            <a:spLocks noGrp="1"/>
          </p:cNvSpPr>
          <p:nvPr>
            <p:ph type="sldNum" sz="quarter" idx="12"/>
          </p:nvPr>
        </p:nvSpPr>
        <p:spPr/>
        <p:txBody>
          <a:bodyPr/>
          <a:lstStyle/>
          <a:p>
            <a:fld id="{05CE2E06-DF37-4223-893E-5F71C956BFB9}" type="slidenum">
              <a:rPr lang="en-US" smtClean="0"/>
              <a:t>‹#›</a:t>
            </a:fld>
            <a:endParaRPr lang="en-US"/>
          </a:p>
        </p:txBody>
      </p:sp>
    </p:spTree>
    <p:extLst>
      <p:ext uri="{BB962C8B-B14F-4D97-AF65-F5344CB8AC3E}">
        <p14:creationId xmlns:p14="http://schemas.microsoft.com/office/powerpoint/2010/main" val="924842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6F832-AB68-5C29-A086-7CF859E101B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5CE62DB-FEF3-63B6-3844-2C0C8659E03D}"/>
              </a:ext>
            </a:extLst>
          </p:cNvPr>
          <p:cNvSpPr>
            <a:spLocks noGrp="1"/>
          </p:cNvSpPr>
          <p:nvPr>
            <p:ph type="dt" sz="half" idx="10"/>
          </p:nvPr>
        </p:nvSpPr>
        <p:spPr/>
        <p:txBody>
          <a:bodyPr/>
          <a:lstStyle/>
          <a:p>
            <a:fld id="{91254243-05A2-4F60-A041-5A3306D29142}" type="datetimeFigureOut">
              <a:rPr lang="en-US" smtClean="0"/>
              <a:t>11/27/2023</a:t>
            </a:fld>
            <a:endParaRPr lang="en-US"/>
          </a:p>
        </p:txBody>
      </p:sp>
      <p:sp>
        <p:nvSpPr>
          <p:cNvPr id="4" name="Footer Placeholder 3">
            <a:extLst>
              <a:ext uri="{FF2B5EF4-FFF2-40B4-BE49-F238E27FC236}">
                <a16:creationId xmlns:a16="http://schemas.microsoft.com/office/drawing/2014/main" id="{C556B89A-4473-C76F-EB50-21BD2A85392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B580F5-B0F7-7598-B42D-9418B954A0E8}"/>
              </a:ext>
            </a:extLst>
          </p:cNvPr>
          <p:cNvSpPr>
            <a:spLocks noGrp="1"/>
          </p:cNvSpPr>
          <p:nvPr>
            <p:ph type="sldNum" sz="quarter" idx="12"/>
          </p:nvPr>
        </p:nvSpPr>
        <p:spPr/>
        <p:txBody>
          <a:bodyPr/>
          <a:lstStyle/>
          <a:p>
            <a:fld id="{05CE2E06-DF37-4223-893E-5F71C956BFB9}" type="slidenum">
              <a:rPr lang="en-US" smtClean="0"/>
              <a:t>‹#›</a:t>
            </a:fld>
            <a:endParaRPr lang="en-US"/>
          </a:p>
        </p:txBody>
      </p:sp>
    </p:spTree>
    <p:extLst>
      <p:ext uri="{BB962C8B-B14F-4D97-AF65-F5344CB8AC3E}">
        <p14:creationId xmlns:p14="http://schemas.microsoft.com/office/powerpoint/2010/main" val="380571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B3BC7A-98EB-CF60-6012-621B7323DB30}"/>
              </a:ext>
            </a:extLst>
          </p:cNvPr>
          <p:cNvSpPr>
            <a:spLocks noGrp="1"/>
          </p:cNvSpPr>
          <p:nvPr>
            <p:ph type="dt" sz="half" idx="10"/>
          </p:nvPr>
        </p:nvSpPr>
        <p:spPr/>
        <p:txBody>
          <a:bodyPr/>
          <a:lstStyle/>
          <a:p>
            <a:fld id="{91254243-05A2-4F60-A041-5A3306D29142}" type="datetimeFigureOut">
              <a:rPr lang="en-US" smtClean="0"/>
              <a:t>11/27/2023</a:t>
            </a:fld>
            <a:endParaRPr lang="en-US"/>
          </a:p>
        </p:txBody>
      </p:sp>
      <p:sp>
        <p:nvSpPr>
          <p:cNvPr id="3" name="Footer Placeholder 2">
            <a:extLst>
              <a:ext uri="{FF2B5EF4-FFF2-40B4-BE49-F238E27FC236}">
                <a16:creationId xmlns:a16="http://schemas.microsoft.com/office/drawing/2014/main" id="{F43C1891-4D68-EC18-89FE-43E43678F5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5087BED-A1D7-6B4A-46BF-D4B8C5AFC506}"/>
              </a:ext>
            </a:extLst>
          </p:cNvPr>
          <p:cNvSpPr>
            <a:spLocks noGrp="1"/>
          </p:cNvSpPr>
          <p:nvPr>
            <p:ph type="sldNum" sz="quarter" idx="12"/>
          </p:nvPr>
        </p:nvSpPr>
        <p:spPr/>
        <p:txBody>
          <a:bodyPr/>
          <a:lstStyle/>
          <a:p>
            <a:fld id="{05CE2E06-DF37-4223-893E-5F71C956BFB9}" type="slidenum">
              <a:rPr lang="en-US" smtClean="0"/>
              <a:t>‹#›</a:t>
            </a:fld>
            <a:endParaRPr lang="en-US"/>
          </a:p>
        </p:txBody>
      </p:sp>
    </p:spTree>
    <p:extLst>
      <p:ext uri="{BB962C8B-B14F-4D97-AF65-F5344CB8AC3E}">
        <p14:creationId xmlns:p14="http://schemas.microsoft.com/office/powerpoint/2010/main" val="27017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1B038-1BAF-1D2A-741D-4456D67A36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25E4BA3-FF7B-E92E-4B26-A8BA2F0CB0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C608932-261A-514F-BC4F-AF505DD864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6CD1AD-E1F1-8C43-025B-10DCE616264B}"/>
              </a:ext>
            </a:extLst>
          </p:cNvPr>
          <p:cNvSpPr>
            <a:spLocks noGrp="1"/>
          </p:cNvSpPr>
          <p:nvPr>
            <p:ph type="dt" sz="half" idx="10"/>
          </p:nvPr>
        </p:nvSpPr>
        <p:spPr/>
        <p:txBody>
          <a:bodyPr/>
          <a:lstStyle/>
          <a:p>
            <a:fld id="{91254243-05A2-4F60-A041-5A3306D29142}" type="datetimeFigureOut">
              <a:rPr lang="en-US" smtClean="0"/>
              <a:t>11/27/2023</a:t>
            </a:fld>
            <a:endParaRPr lang="en-US"/>
          </a:p>
        </p:txBody>
      </p:sp>
      <p:sp>
        <p:nvSpPr>
          <p:cNvPr id="6" name="Footer Placeholder 5">
            <a:extLst>
              <a:ext uri="{FF2B5EF4-FFF2-40B4-BE49-F238E27FC236}">
                <a16:creationId xmlns:a16="http://schemas.microsoft.com/office/drawing/2014/main" id="{95ACB179-1555-2646-CE02-DE3D80214A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12FB07-2AFD-06E9-6926-FAFAF406FF0E}"/>
              </a:ext>
            </a:extLst>
          </p:cNvPr>
          <p:cNvSpPr>
            <a:spLocks noGrp="1"/>
          </p:cNvSpPr>
          <p:nvPr>
            <p:ph type="sldNum" sz="quarter" idx="12"/>
          </p:nvPr>
        </p:nvSpPr>
        <p:spPr/>
        <p:txBody>
          <a:bodyPr/>
          <a:lstStyle/>
          <a:p>
            <a:fld id="{05CE2E06-DF37-4223-893E-5F71C956BFB9}" type="slidenum">
              <a:rPr lang="en-US" smtClean="0"/>
              <a:t>‹#›</a:t>
            </a:fld>
            <a:endParaRPr lang="en-US"/>
          </a:p>
        </p:txBody>
      </p:sp>
    </p:spTree>
    <p:extLst>
      <p:ext uri="{BB962C8B-B14F-4D97-AF65-F5344CB8AC3E}">
        <p14:creationId xmlns:p14="http://schemas.microsoft.com/office/powerpoint/2010/main" val="212451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3F5CA-81C4-CBF4-28A3-6847F50424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949B300-7F80-C0EE-5A1F-808C747C61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86C29C-C45F-0E48-EB78-3ACB579A63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9ACC7E-E4E1-980A-F935-5DE5C0375A25}"/>
              </a:ext>
            </a:extLst>
          </p:cNvPr>
          <p:cNvSpPr>
            <a:spLocks noGrp="1"/>
          </p:cNvSpPr>
          <p:nvPr>
            <p:ph type="dt" sz="half" idx="10"/>
          </p:nvPr>
        </p:nvSpPr>
        <p:spPr/>
        <p:txBody>
          <a:bodyPr/>
          <a:lstStyle/>
          <a:p>
            <a:fld id="{91254243-05A2-4F60-A041-5A3306D29142}" type="datetimeFigureOut">
              <a:rPr lang="en-US" smtClean="0"/>
              <a:t>11/27/2023</a:t>
            </a:fld>
            <a:endParaRPr lang="en-US"/>
          </a:p>
        </p:txBody>
      </p:sp>
      <p:sp>
        <p:nvSpPr>
          <p:cNvPr id="6" name="Footer Placeholder 5">
            <a:extLst>
              <a:ext uri="{FF2B5EF4-FFF2-40B4-BE49-F238E27FC236}">
                <a16:creationId xmlns:a16="http://schemas.microsoft.com/office/drawing/2014/main" id="{7098F7BE-BB52-CF4D-7371-0866C905AD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2077A0-81F6-6A8F-0ACC-FC3CD7A3BD03}"/>
              </a:ext>
            </a:extLst>
          </p:cNvPr>
          <p:cNvSpPr>
            <a:spLocks noGrp="1"/>
          </p:cNvSpPr>
          <p:nvPr>
            <p:ph type="sldNum" sz="quarter" idx="12"/>
          </p:nvPr>
        </p:nvSpPr>
        <p:spPr/>
        <p:txBody>
          <a:bodyPr/>
          <a:lstStyle/>
          <a:p>
            <a:fld id="{05CE2E06-DF37-4223-893E-5F71C956BFB9}" type="slidenum">
              <a:rPr lang="en-US" smtClean="0"/>
              <a:t>‹#›</a:t>
            </a:fld>
            <a:endParaRPr lang="en-US"/>
          </a:p>
        </p:txBody>
      </p:sp>
    </p:spTree>
    <p:extLst>
      <p:ext uri="{BB962C8B-B14F-4D97-AF65-F5344CB8AC3E}">
        <p14:creationId xmlns:p14="http://schemas.microsoft.com/office/powerpoint/2010/main" val="4209742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EA46D1-9906-3435-D810-E6F9C0FD37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458365-3140-0912-09C2-CE291E5282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6848B4-C3F3-7C3E-6A4A-46EFAC7DB3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254243-05A2-4F60-A041-5A3306D29142}" type="datetimeFigureOut">
              <a:rPr lang="en-US" smtClean="0"/>
              <a:t>11/27/2023</a:t>
            </a:fld>
            <a:endParaRPr lang="en-US"/>
          </a:p>
        </p:txBody>
      </p:sp>
      <p:sp>
        <p:nvSpPr>
          <p:cNvPr id="5" name="Footer Placeholder 4">
            <a:extLst>
              <a:ext uri="{FF2B5EF4-FFF2-40B4-BE49-F238E27FC236}">
                <a16:creationId xmlns:a16="http://schemas.microsoft.com/office/drawing/2014/main" id="{7F622CC3-5F97-961D-7617-7BB17AA255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8D0CAEF-20B6-0EDE-5855-A1BBB6C5BC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CE2E06-DF37-4223-893E-5F71C956BFB9}" type="slidenum">
              <a:rPr lang="en-US" smtClean="0"/>
              <a:t>‹#›</a:t>
            </a:fld>
            <a:endParaRPr lang="en-US"/>
          </a:p>
        </p:txBody>
      </p:sp>
    </p:spTree>
    <p:extLst>
      <p:ext uri="{BB962C8B-B14F-4D97-AF65-F5344CB8AC3E}">
        <p14:creationId xmlns:p14="http://schemas.microsoft.com/office/powerpoint/2010/main" val="3787396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B7237-3C09-6C77-0DC5-E0A5E229DA7A}"/>
              </a:ext>
            </a:extLst>
          </p:cNvPr>
          <p:cNvSpPr>
            <a:spLocks noGrp="1"/>
          </p:cNvSpPr>
          <p:nvPr>
            <p:ph type="ctrTitle"/>
          </p:nvPr>
        </p:nvSpPr>
        <p:spPr>
          <a:xfrm>
            <a:off x="1244339" y="226243"/>
            <a:ext cx="9766168" cy="4506013"/>
          </a:xfrm>
        </p:spPr>
        <p:txBody>
          <a:bodyPr>
            <a:normAutofit/>
          </a:bodyPr>
          <a:lstStyle/>
          <a:p>
            <a:r>
              <a:rPr lang="en-US" sz="3100" b="1" dirty="0">
                <a:solidFill>
                  <a:schemeClr val="tx2"/>
                </a:solidFill>
                <a:latin typeface="+mn-lt"/>
              </a:rPr>
              <a:t>IN THE NAME OF GOD</a:t>
            </a:r>
            <a:br>
              <a:rPr lang="en-US" sz="6600" b="1" dirty="0">
                <a:latin typeface="+mn-lt"/>
              </a:rPr>
            </a:br>
            <a:br>
              <a:rPr lang="en-US" sz="6600" b="1" dirty="0">
                <a:solidFill>
                  <a:srgbClr val="7030A0"/>
                </a:solidFill>
                <a:latin typeface="+mn-lt"/>
              </a:rPr>
            </a:br>
            <a:r>
              <a:rPr lang="en-US" sz="3100" b="1" i="0" dirty="0">
                <a:solidFill>
                  <a:srgbClr val="7030A0"/>
                </a:solidFill>
                <a:effectLst/>
                <a:latin typeface="AvenirLTStd-Medium"/>
              </a:rPr>
              <a:t>Laboratory Analysis in the Diagnosis and Management of Diabetes Mellitus</a:t>
            </a:r>
            <a:r>
              <a:rPr lang="en-US" sz="3100" b="1" dirty="0">
                <a:solidFill>
                  <a:srgbClr val="7030A0"/>
                </a:solidFill>
              </a:rPr>
              <a:t> </a:t>
            </a:r>
            <a:br>
              <a:rPr lang="en-US" sz="2000" dirty="0"/>
            </a:br>
            <a:endParaRPr lang="en-US" sz="6600" b="1" dirty="0">
              <a:latin typeface="+mn-lt"/>
            </a:endParaRPr>
          </a:p>
        </p:txBody>
      </p:sp>
      <p:sp>
        <p:nvSpPr>
          <p:cNvPr id="3" name="Subtitle 2">
            <a:extLst>
              <a:ext uri="{FF2B5EF4-FFF2-40B4-BE49-F238E27FC236}">
                <a16:creationId xmlns:a16="http://schemas.microsoft.com/office/drawing/2014/main" id="{7EB5E390-DA14-2A90-49F7-0B72DC1AD5D5}"/>
              </a:ext>
            </a:extLst>
          </p:cNvPr>
          <p:cNvSpPr>
            <a:spLocks noGrp="1"/>
          </p:cNvSpPr>
          <p:nvPr>
            <p:ph type="subTitle" idx="1"/>
          </p:nvPr>
        </p:nvSpPr>
        <p:spPr>
          <a:xfrm>
            <a:off x="1524000" y="5184742"/>
            <a:ext cx="9144000" cy="1112363"/>
          </a:xfrm>
        </p:spPr>
        <p:txBody>
          <a:bodyPr/>
          <a:lstStyle/>
          <a:p>
            <a:r>
              <a:rPr lang="en-US" dirty="0">
                <a:solidFill>
                  <a:schemeClr val="accent5">
                    <a:lumMod val="50000"/>
                  </a:schemeClr>
                </a:solidFill>
              </a:rPr>
              <a:t>Nahid Kord, MD</a:t>
            </a:r>
          </a:p>
          <a:p>
            <a:r>
              <a:rPr lang="en-US" dirty="0">
                <a:solidFill>
                  <a:schemeClr val="accent5">
                    <a:lumMod val="50000"/>
                  </a:schemeClr>
                </a:solidFill>
              </a:rPr>
              <a:t>NOV 27,2023</a:t>
            </a:r>
          </a:p>
        </p:txBody>
      </p:sp>
      <p:pic>
        <p:nvPicPr>
          <p:cNvPr id="5" name="Picture 4">
            <a:extLst>
              <a:ext uri="{FF2B5EF4-FFF2-40B4-BE49-F238E27FC236}">
                <a16:creationId xmlns:a16="http://schemas.microsoft.com/office/drawing/2014/main" id="{E1CFEC14-E70F-F60F-F042-F668AE4E8415}"/>
              </a:ext>
            </a:extLst>
          </p:cNvPr>
          <p:cNvPicPr>
            <a:picLocks noChangeAspect="1"/>
          </p:cNvPicPr>
          <p:nvPr/>
        </p:nvPicPr>
        <p:blipFill>
          <a:blip r:embed="rId2"/>
          <a:stretch>
            <a:fillRect/>
          </a:stretch>
        </p:blipFill>
        <p:spPr>
          <a:xfrm>
            <a:off x="10124388" y="32509"/>
            <a:ext cx="2067612" cy="1950693"/>
          </a:xfrm>
          <a:prstGeom prst="rect">
            <a:avLst/>
          </a:prstGeom>
        </p:spPr>
      </p:pic>
      <p:pic>
        <p:nvPicPr>
          <p:cNvPr id="7" name="Picture 6">
            <a:extLst>
              <a:ext uri="{FF2B5EF4-FFF2-40B4-BE49-F238E27FC236}">
                <a16:creationId xmlns:a16="http://schemas.microsoft.com/office/drawing/2014/main" id="{12ED92C0-8EF4-2C88-0D58-275491CE6F82}"/>
              </a:ext>
            </a:extLst>
          </p:cNvPr>
          <p:cNvPicPr>
            <a:picLocks noChangeAspect="1"/>
          </p:cNvPicPr>
          <p:nvPr/>
        </p:nvPicPr>
        <p:blipFill>
          <a:blip r:embed="rId3"/>
          <a:stretch>
            <a:fillRect/>
          </a:stretch>
        </p:blipFill>
        <p:spPr>
          <a:xfrm>
            <a:off x="0" y="0"/>
            <a:ext cx="1904214" cy="1948157"/>
          </a:xfrm>
          <a:prstGeom prst="rect">
            <a:avLst/>
          </a:prstGeom>
        </p:spPr>
      </p:pic>
    </p:spTree>
    <p:extLst>
      <p:ext uri="{BB962C8B-B14F-4D97-AF65-F5344CB8AC3E}">
        <p14:creationId xmlns:p14="http://schemas.microsoft.com/office/powerpoint/2010/main" val="3106307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A5A91-56B1-9E81-EE38-CDA7C57C8EA5}"/>
              </a:ext>
            </a:extLst>
          </p:cNvPr>
          <p:cNvSpPr>
            <a:spLocks noGrp="1"/>
          </p:cNvSpPr>
          <p:nvPr>
            <p:ph type="title"/>
          </p:nvPr>
        </p:nvSpPr>
        <p:spPr>
          <a:xfrm>
            <a:off x="838200" y="1"/>
            <a:ext cx="10515600" cy="1216058"/>
          </a:xfrm>
        </p:spPr>
        <p:txBody>
          <a:bodyPr>
            <a:normAutofit/>
          </a:bodyPr>
          <a:lstStyle/>
          <a:p>
            <a:pPr algn="ctr"/>
            <a:r>
              <a:rPr lang="en-US" sz="4400" b="1" i="1" dirty="0">
                <a:solidFill>
                  <a:srgbClr val="7030A0"/>
                </a:solidFill>
                <a:effectLst/>
                <a:latin typeface="AGaramondPro-Italic"/>
              </a:rPr>
              <a:t>Diagnosis</a:t>
            </a:r>
            <a:endParaRPr lang="en-US" dirty="0">
              <a:solidFill>
                <a:srgbClr val="7030A0"/>
              </a:solidFill>
            </a:endParaRPr>
          </a:p>
        </p:txBody>
      </p:sp>
      <p:pic>
        <p:nvPicPr>
          <p:cNvPr id="5" name="Content Placeholder 4">
            <a:extLst>
              <a:ext uri="{FF2B5EF4-FFF2-40B4-BE49-F238E27FC236}">
                <a16:creationId xmlns:a16="http://schemas.microsoft.com/office/drawing/2014/main" id="{8FDA8563-55FA-C61B-3D8B-1526B1DF86E2}"/>
              </a:ext>
            </a:extLst>
          </p:cNvPr>
          <p:cNvPicPr>
            <a:picLocks noGrp="1" noChangeAspect="1"/>
          </p:cNvPicPr>
          <p:nvPr>
            <p:ph idx="1"/>
          </p:nvPr>
        </p:nvPicPr>
        <p:blipFill>
          <a:blip r:embed="rId2"/>
          <a:stretch>
            <a:fillRect/>
          </a:stretch>
        </p:blipFill>
        <p:spPr>
          <a:xfrm>
            <a:off x="2215299" y="1508289"/>
            <a:ext cx="7852528" cy="5128181"/>
          </a:xfrm>
        </p:spPr>
      </p:pic>
    </p:spTree>
    <p:extLst>
      <p:ext uri="{BB962C8B-B14F-4D97-AF65-F5344CB8AC3E}">
        <p14:creationId xmlns:p14="http://schemas.microsoft.com/office/powerpoint/2010/main" val="1197833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CD628-1FA7-2BB0-7D10-867FF30063CA}"/>
              </a:ext>
            </a:extLst>
          </p:cNvPr>
          <p:cNvSpPr>
            <a:spLocks noGrp="1"/>
          </p:cNvSpPr>
          <p:nvPr>
            <p:ph type="title"/>
          </p:nvPr>
        </p:nvSpPr>
        <p:spPr>
          <a:xfrm>
            <a:off x="838200" y="-103695"/>
            <a:ext cx="10515600" cy="1206631"/>
          </a:xfrm>
        </p:spPr>
        <p:txBody>
          <a:bodyPr>
            <a:normAutofit/>
          </a:bodyPr>
          <a:lstStyle/>
          <a:p>
            <a:pPr algn="ctr"/>
            <a:r>
              <a:rPr lang="en-US" sz="4400" b="1" i="1" dirty="0">
                <a:solidFill>
                  <a:srgbClr val="7030A0"/>
                </a:solidFill>
                <a:effectLst/>
                <a:latin typeface="AGaramondPro-Italic"/>
              </a:rPr>
              <a:t>Diagnosis</a:t>
            </a:r>
            <a:endParaRPr lang="en-US" dirty="0">
              <a:solidFill>
                <a:srgbClr val="7030A0"/>
              </a:solidFill>
            </a:endParaRPr>
          </a:p>
        </p:txBody>
      </p:sp>
      <p:sp>
        <p:nvSpPr>
          <p:cNvPr id="3" name="Content Placeholder 2">
            <a:extLst>
              <a:ext uri="{FF2B5EF4-FFF2-40B4-BE49-F238E27FC236}">
                <a16:creationId xmlns:a16="http://schemas.microsoft.com/office/drawing/2014/main" id="{98567504-3D56-9B7B-B55F-7D4175E948FB}"/>
              </a:ext>
            </a:extLst>
          </p:cNvPr>
          <p:cNvSpPr>
            <a:spLocks noGrp="1"/>
          </p:cNvSpPr>
          <p:nvPr>
            <p:ph idx="1"/>
          </p:nvPr>
        </p:nvSpPr>
        <p:spPr>
          <a:xfrm>
            <a:off x="838200" y="1489435"/>
            <a:ext cx="10515600" cy="5297864"/>
          </a:xfrm>
        </p:spPr>
        <p:txBody>
          <a:bodyPr>
            <a:noAutofit/>
          </a:bodyPr>
          <a:lstStyle/>
          <a:p>
            <a:pPr>
              <a:lnSpc>
                <a:spcPct val="200000"/>
              </a:lnSpc>
              <a:buFont typeface="Wingdings" panose="05000000000000000000" pitchFamily="2" charset="2"/>
              <a:buChar char="Ø"/>
            </a:pPr>
            <a:r>
              <a:rPr lang="en-US" sz="2000" b="0" i="0" dirty="0">
                <a:solidFill>
                  <a:srgbClr val="000000"/>
                </a:solidFill>
                <a:effectLst/>
              </a:rPr>
              <a:t>If any one of the criteria in </a:t>
            </a:r>
            <a:r>
              <a:rPr lang="en-US" sz="2000" b="0" i="0" dirty="0">
                <a:effectLst/>
              </a:rPr>
              <a:t>Table 4 </a:t>
            </a:r>
            <a:r>
              <a:rPr lang="en-US" sz="2000" b="0" i="0" dirty="0">
                <a:solidFill>
                  <a:srgbClr val="000000"/>
                </a:solidFill>
                <a:effectLst/>
              </a:rPr>
              <a:t>is met, confirmation is necessary to establish the diagnosis</a:t>
            </a:r>
            <a:r>
              <a:rPr lang="en-US" sz="2000" dirty="0">
                <a:solidFill>
                  <a:srgbClr val="000000"/>
                </a:solidFill>
              </a:rPr>
              <a:t>:</a:t>
            </a:r>
            <a:endParaRPr lang="en-US" sz="2000" b="0" i="0" dirty="0">
              <a:solidFill>
                <a:srgbClr val="000000"/>
              </a:solidFill>
              <a:effectLst/>
            </a:endParaRPr>
          </a:p>
          <a:p>
            <a:pPr>
              <a:lnSpc>
                <a:spcPct val="200000"/>
              </a:lnSpc>
            </a:pPr>
            <a:r>
              <a:rPr lang="en-US" sz="2000" dirty="0">
                <a:solidFill>
                  <a:srgbClr val="000000"/>
                </a:solidFill>
              </a:rPr>
              <a:t>R</a:t>
            </a:r>
            <a:r>
              <a:rPr lang="en-US" sz="2000" b="0" i="0" dirty="0">
                <a:solidFill>
                  <a:srgbClr val="000000"/>
                </a:solidFill>
                <a:effectLst/>
              </a:rPr>
              <a:t>epeating the same assay on a different blood sample drawn on a subsequent day. </a:t>
            </a:r>
          </a:p>
          <a:p>
            <a:pPr>
              <a:lnSpc>
                <a:spcPct val="200000"/>
              </a:lnSpc>
            </a:pPr>
            <a:r>
              <a:rPr lang="en-US" sz="2000" b="0" i="0" dirty="0">
                <a:solidFill>
                  <a:srgbClr val="000000"/>
                </a:solidFill>
                <a:effectLst/>
              </a:rPr>
              <a:t>Different to the initial assay, in the subsequent sample.</a:t>
            </a:r>
          </a:p>
          <a:p>
            <a:pPr>
              <a:lnSpc>
                <a:spcPct val="200000"/>
              </a:lnSpc>
            </a:pPr>
            <a:r>
              <a:rPr lang="en-US" sz="2000" dirty="0">
                <a:solidFill>
                  <a:srgbClr val="000000"/>
                </a:solidFill>
                <a:latin typeface="AGaramondPro-Regular"/>
              </a:rPr>
              <a:t>M</a:t>
            </a:r>
            <a:r>
              <a:rPr lang="en-US" sz="2000" b="0" i="0" dirty="0">
                <a:solidFill>
                  <a:srgbClr val="000000"/>
                </a:solidFill>
                <a:effectLst/>
                <a:latin typeface="AGaramondPro-Regular"/>
              </a:rPr>
              <a:t>easure 2 different analytes, namely glucose and Hb A1c, in samples obtained on the same day.</a:t>
            </a:r>
          </a:p>
          <a:p>
            <a:pPr>
              <a:lnSpc>
                <a:spcPct val="200000"/>
              </a:lnSpc>
              <a:buFont typeface="Wingdings" panose="05000000000000000000" pitchFamily="2" charset="2"/>
              <a:buChar char="Ø"/>
            </a:pPr>
            <a:r>
              <a:rPr lang="en-US" sz="2000" dirty="0">
                <a:solidFill>
                  <a:srgbClr val="000000"/>
                </a:solidFill>
                <a:latin typeface="AGaramondPro-Regular"/>
              </a:rPr>
              <a:t>R</a:t>
            </a:r>
            <a:r>
              <a:rPr lang="en-US" sz="2000" b="0" i="0" dirty="0">
                <a:solidFill>
                  <a:srgbClr val="000000"/>
                </a:solidFill>
                <a:effectLst/>
                <a:latin typeface="AGaramondPro-Regular"/>
              </a:rPr>
              <a:t>epeat testing is not required in symptomatic individuals who have unequivocal hyperglycemia.</a:t>
            </a:r>
            <a:br>
              <a:rPr lang="en-US" sz="2000" dirty="0"/>
            </a:br>
            <a:endParaRPr lang="en-US" sz="2000" dirty="0"/>
          </a:p>
        </p:txBody>
      </p:sp>
    </p:spTree>
    <p:extLst>
      <p:ext uri="{BB962C8B-B14F-4D97-AF65-F5344CB8AC3E}">
        <p14:creationId xmlns:p14="http://schemas.microsoft.com/office/powerpoint/2010/main" val="2840219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137C4-7982-AFFA-8C7F-355CBEE817F6}"/>
              </a:ext>
            </a:extLst>
          </p:cNvPr>
          <p:cNvSpPr>
            <a:spLocks noGrp="1"/>
          </p:cNvSpPr>
          <p:nvPr>
            <p:ph type="title"/>
          </p:nvPr>
        </p:nvSpPr>
        <p:spPr>
          <a:xfrm>
            <a:off x="838200" y="1"/>
            <a:ext cx="10515600" cy="1165817"/>
          </a:xfrm>
        </p:spPr>
        <p:txBody>
          <a:bodyPr>
            <a:normAutofit/>
          </a:bodyPr>
          <a:lstStyle/>
          <a:p>
            <a:pPr algn="ctr"/>
            <a:r>
              <a:rPr lang="en-US" sz="4400" b="1" i="1" dirty="0">
                <a:solidFill>
                  <a:srgbClr val="7030A0"/>
                </a:solidFill>
                <a:effectLst/>
                <a:latin typeface="AGaramondPro-Italic"/>
              </a:rPr>
              <a:t>Diagnosis</a:t>
            </a:r>
            <a:endParaRPr lang="en-US" dirty="0">
              <a:solidFill>
                <a:srgbClr val="7030A0"/>
              </a:solidFill>
            </a:endParaRPr>
          </a:p>
        </p:txBody>
      </p:sp>
      <p:pic>
        <p:nvPicPr>
          <p:cNvPr id="5" name="Content Placeholder 4">
            <a:extLst>
              <a:ext uri="{FF2B5EF4-FFF2-40B4-BE49-F238E27FC236}">
                <a16:creationId xmlns:a16="http://schemas.microsoft.com/office/drawing/2014/main" id="{87E339D6-274B-F2AB-14D4-07C1BCD13C16}"/>
              </a:ext>
            </a:extLst>
          </p:cNvPr>
          <p:cNvPicPr>
            <a:picLocks noGrp="1" noChangeAspect="1"/>
          </p:cNvPicPr>
          <p:nvPr>
            <p:ph idx="1"/>
          </p:nvPr>
        </p:nvPicPr>
        <p:blipFill>
          <a:blip r:embed="rId2"/>
          <a:stretch>
            <a:fillRect/>
          </a:stretch>
        </p:blipFill>
        <p:spPr>
          <a:xfrm>
            <a:off x="838200" y="1913641"/>
            <a:ext cx="10515600" cy="4072380"/>
          </a:xfrm>
        </p:spPr>
      </p:pic>
    </p:spTree>
    <p:extLst>
      <p:ext uri="{BB962C8B-B14F-4D97-AF65-F5344CB8AC3E}">
        <p14:creationId xmlns:p14="http://schemas.microsoft.com/office/powerpoint/2010/main" val="4272634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BF469-474D-F1A4-7313-5809AA80BABC}"/>
              </a:ext>
            </a:extLst>
          </p:cNvPr>
          <p:cNvSpPr>
            <a:spLocks noGrp="1"/>
          </p:cNvSpPr>
          <p:nvPr>
            <p:ph type="title"/>
          </p:nvPr>
        </p:nvSpPr>
        <p:spPr/>
        <p:txBody>
          <a:bodyPr>
            <a:normAutofit/>
          </a:bodyPr>
          <a:lstStyle/>
          <a:p>
            <a:pPr algn="ctr"/>
            <a:r>
              <a:rPr lang="en-US" sz="4000" b="1" i="1" dirty="0">
                <a:solidFill>
                  <a:srgbClr val="7030A0"/>
                </a:solidFill>
                <a:effectLst/>
                <a:latin typeface="AGaramondPro-Italic"/>
              </a:rPr>
              <a:t>Screening</a:t>
            </a:r>
            <a:r>
              <a:rPr lang="en-US" sz="4000" b="1" dirty="0">
                <a:solidFill>
                  <a:schemeClr val="accent6"/>
                </a:solidFill>
              </a:rPr>
              <a:t> </a:t>
            </a:r>
            <a:br>
              <a:rPr lang="en-US" sz="4000" b="1" dirty="0">
                <a:solidFill>
                  <a:schemeClr val="accent6"/>
                </a:solidFill>
              </a:rPr>
            </a:br>
            <a:endParaRPr lang="en-US" sz="4000" dirty="0">
              <a:solidFill>
                <a:schemeClr val="accent6"/>
              </a:solidFill>
            </a:endParaRPr>
          </a:p>
        </p:txBody>
      </p:sp>
      <p:sp>
        <p:nvSpPr>
          <p:cNvPr id="3" name="Content Placeholder 2">
            <a:extLst>
              <a:ext uri="{FF2B5EF4-FFF2-40B4-BE49-F238E27FC236}">
                <a16:creationId xmlns:a16="http://schemas.microsoft.com/office/drawing/2014/main" id="{14768FFB-F25E-171B-7AD5-5B3961217E87}"/>
              </a:ext>
            </a:extLst>
          </p:cNvPr>
          <p:cNvSpPr>
            <a:spLocks noGrp="1"/>
          </p:cNvSpPr>
          <p:nvPr>
            <p:ph idx="1"/>
          </p:nvPr>
        </p:nvSpPr>
        <p:spPr>
          <a:xfrm>
            <a:off x="838200" y="1357460"/>
            <a:ext cx="10515600" cy="5373278"/>
          </a:xfrm>
        </p:spPr>
        <p:txBody>
          <a:bodyPr>
            <a:normAutofit/>
          </a:bodyPr>
          <a:lstStyle/>
          <a:p>
            <a:pPr marL="0" indent="0">
              <a:lnSpc>
                <a:spcPct val="200000"/>
              </a:lnSpc>
              <a:buNone/>
            </a:pPr>
            <a:r>
              <a:rPr lang="en-US" b="1" i="1" dirty="0">
                <a:solidFill>
                  <a:srgbClr val="000000"/>
                </a:solidFill>
                <a:effectLst/>
                <a:latin typeface="AGaramondPro-BoldItalic"/>
              </a:rPr>
              <a:t>Recommendation</a:t>
            </a:r>
            <a:r>
              <a:rPr lang="en-US" sz="2000" b="1" i="1" dirty="0">
                <a:solidFill>
                  <a:srgbClr val="000000"/>
                </a:solidFill>
                <a:effectLst/>
                <a:latin typeface="AGaramondPro-BoldItalic"/>
              </a:rPr>
              <a:t>: </a:t>
            </a:r>
            <a:r>
              <a:rPr lang="en-US" sz="2000" i="1" dirty="0">
                <a:solidFill>
                  <a:srgbClr val="000000"/>
                </a:solidFill>
                <a:effectLst/>
                <a:latin typeface="AGaramondPro-BoldItalic"/>
              </a:rPr>
              <a:t>Screening by HbA1c, FPG or 2-h OGTT is recommended for individuals who are at high risk of diabetes. </a:t>
            </a:r>
          </a:p>
          <a:p>
            <a:pPr>
              <a:lnSpc>
                <a:spcPct val="200000"/>
              </a:lnSpc>
            </a:pPr>
            <a:r>
              <a:rPr lang="en-US" sz="2000" i="1" dirty="0">
                <a:solidFill>
                  <a:srgbClr val="000000"/>
                </a:solidFill>
                <a:effectLst/>
                <a:latin typeface="AGaramondPro-BoldItalic"/>
              </a:rPr>
              <a:t>If Hb A1c is </a:t>
            </a:r>
            <a:r>
              <a:rPr lang="en-US" sz="2000" i="0" dirty="0">
                <a:solidFill>
                  <a:srgbClr val="000000"/>
                </a:solidFill>
                <a:effectLst/>
                <a:latin typeface="STIXGeneral-Bold"/>
              </a:rPr>
              <a:t>&lt;</a:t>
            </a:r>
            <a:r>
              <a:rPr lang="en-US" sz="2000" i="1" dirty="0">
                <a:solidFill>
                  <a:srgbClr val="000000"/>
                </a:solidFill>
                <a:effectLst/>
                <a:latin typeface="AGaramondPro-BoldItalic"/>
              </a:rPr>
              <a:t>5.7% , FPG is </a:t>
            </a:r>
            <a:r>
              <a:rPr lang="en-US" sz="2000" i="0" dirty="0">
                <a:solidFill>
                  <a:srgbClr val="000000"/>
                </a:solidFill>
                <a:effectLst/>
                <a:latin typeface="STIXGeneral-Bold"/>
              </a:rPr>
              <a:t>&lt;</a:t>
            </a:r>
            <a:r>
              <a:rPr lang="en-US" sz="2000" i="1" dirty="0">
                <a:solidFill>
                  <a:srgbClr val="000000"/>
                </a:solidFill>
                <a:effectLst/>
                <a:latin typeface="AGaramondPro-BoldItalic"/>
              </a:rPr>
              <a:t>100 mg/dL, and/or 2-h plasma glucose is</a:t>
            </a:r>
            <a:r>
              <a:rPr lang="en-US" sz="2000" dirty="0"/>
              <a:t> </a:t>
            </a:r>
            <a:r>
              <a:rPr lang="en-US" sz="2000" i="0" dirty="0">
                <a:solidFill>
                  <a:srgbClr val="000000"/>
                </a:solidFill>
                <a:effectLst/>
                <a:latin typeface="STIXGeneral-Bold"/>
              </a:rPr>
              <a:t>&lt;</a:t>
            </a:r>
            <a:r>
              <a:rPr lang="en-US" sz="2000" i="1" dirty="0">
                <a:solidFill>
                  <a:srgbClr val="000000"/>
                </a:solidFill>
                <a:effectLst/>
                <a:latin typeface="AGaramondPro-BoldItalic"/>
              </a:rPr>
              <a:t>140 mg/dL), testing should be repeated at 3-year intervals</a:t>
            </a:r>
            <a:r>
              <a:rPr lang="en-US" sz="2000" i="0" dirty="0">
                <a:solidFill>
                  <a:srgbClr val="000000"/>
                </a:solidFill>
                <a:effectLst/>
                <a:latin typeface="AGaramondPro-Bold"/>
              </a:rPr>
              <a:t>.  </a:t>
            </a:r>
            <a:r>
              <a:rPr lang="en-US" sz="2400" b="1" i="1" dirty="0">
                <a:solidFill>
                  <a:schemeClr val="accent1"/>
                </a:solidFill>
                <a:effectLst/>
                <a:latin typeface="AGaramondPro-BoldItalic"/>
              </a:rPr>
              <a:t>B (moderate)</a:t>
            </a:r>
            <a:r>
              <a:rPr lang="en-US" sz="2400" b="1" dirty="0">
                <a:solidFill>
                  <a:schemeClr val="accent1"/>
                </a:solidFill>
              </a:rPr>
              <a:t> </a:t>
            </a:r>
            <a:br>
              <a:rPr lang="en-US" dirty="0"/>
            </a:br>
            <a:br>
              <a:rPr lang="en-US" sz="2800" dirty="0"/>
            </a:br>
            <a:endParaRPr lang="en-US" sz="4000" b="1" dirty="0"/>
          </a:p>
        </p:txBody>
      </p:sp>
    </p:spTree>
    <p:extLst>
      <p:ext uri="{BB962C8B-B14F-4D97-AF65-F5344CB8AC3E}">
        <p14:creationId xmlns:p14="http://schemas.microsoft.com/office/powerpoint/2010/main" val="2505776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B6D96-1C73-30EC-1A4F-1184F4502B69}"/>
              </a:ext>
            </a:extLst>
          </p:cNvPr>
          <p:cNvSpPr>
            <a:spLocks noGrp="1"/>
          </p:cNvSpPr>
          <p:nvPr>
            <p:ph type="title"/>
          </p:nvPr>
        </p:nvSpPr>
        <p:spPr/>
        <p:txBody>
          <a:bodyPr>
            <a:normAutofit/>
          </a:bodyPr>
          <a:lstStyle/>
          <a:p>
            <a:pPr algn="ctr"/>
            <a:r>
              <a:rPr lang="en-US" sz="4000" b="1" i="1" dirty="0">
                <a:solidFill>
                  <a:srgbClr val="7030A0"/>
                </a:solidFill>
                <a:effectLst/>
                <a:latin typeface="AGaramondPro-Italic"/>
              </a:rPr>
              <a:t>Screening</a:t>
            </a:r>
            <a:br>
              <a:rPr lang="en-US" sz="4000" b="1" i="1" dirty="0">
                <a:solidFill>
                  <a:schemeClr val="accent6"/>
                </a:solidFill>
                <a:latin typeface="AGaramondPro-BoldItalic"/>
              </a:rPr>
            </a:br>
            <a:endParaRPr lang="en-US" sz="4000" dirty="0">
              <a:solidFill>
                <a:schemeClr val="accent6"/>
              </a:solidFill>
            </a:endParaRPr>
          </a:p>
        </p:txBody>
      </p:sp>
      <p:sp>
        <p:nvSpPr>
          <p:cNvPr id="3" name="Content Placeholder 2">
            <a:extLst>
              <a:ext uri="{FF2B5EF4-FFF2-40B4-BE49-F238E27FC236}">
                <a16:creationId xmlns:a16="http://schemas.microsoft.com/office/drawing/2014/main" id="{C548026E-B888-759A-2E01-752ED497DCF5}"/>
              </a:ext>
            </a:extLst>
          </p:cNvPr>
          <p:cNvSpPr>
            <a:spLocks noGrp="1"/>
          </p:cNvSpPr>
          <p:nvPr>
            <p:ph idx="1"/>
          </p:nvPr>
        </p:nvSpPr>
        <p:spPr>
          <a:xfrm>
            <a:off x="838200" y="1536570"/>
            <a:ext cx="10515600" cy="5321430"/>
          </a:xfrm>
        </p:spPr>
        <p:txBody>
          <a:bodyPr>
            <a:normAutofit/>
          </a:bodyPr>
          <a:lstStyle/>
          <a:p>
            <a:endParaRPr lang="en-US" sz="1800" b="1" i="1" dirty="0">
              <a:solidFill>
                <a:srgbClr val="000000"/>
              </a:solidFill>
              <a:effectLst/>
              <a:latin typeface="AGaramondPro-BoldItalic"/>
            </a:endParaRPr>
          </a:p>
          <a:p>
            <a:pPr>
              <a:lnSpc>
                <a:spcPct val="200000"/>
              </a:lnSpc>
            </a:pPr>
            <a:r>
              <a:rPr lang="en-US" b="1" i="1" dirty="0">
                <a:solidFill>
                  <a:srgbClr val="000000"/>
                </a:solidFill>
                <a:effectLst/>
                <a:latin typeface="AGaramondPro-BoldItalic"/>
              </a:rPr>
              <a:t>Recommendation: </a:t>
            </a:r>
            <a:r>
              <a:rPr lang="en-US" sz="2000" i="1" dirty="0">
                <a:solidFill>
                  <a:srgbClr val="000000"/>
                </a:solidFill>
                <a:effectLst/>
                <a:latin typeface="AGaramondPro-BoldItalic"/>
              </a:rPr>
              <a:t>Glucose should be measured in venous plasma when used for screening of high-risk individuals</a:t>
            </a:r>
            <a:r>
              <a:rPr lang="en-US" sz="2000" i="0" dirty="0">
                <a:solidFill>
                  <a:srgbClr val="000000"/>
                </a:solidFill>
                <a:effectLst/>
                <a:latin typeface="AGaramondPro-Bold"/>
              </a:rPr>
              <a:t>. </a:t>
            </a:r>
            <a:r>
              <a:rPr lang="en-US" sz="2400" b="1" i="1" dirty="0">
                <a:solidFill>
                  <a:schemeClr val="accent1"/>
                </a:solidFill>
                <a:effectLst/>
                <a:latin typeface="AGaramondPro-BoldItalic"/>
              </a:rPr>
              <a:t>B (moderate)</a:t>
            </a:r>
          </a:p>
          <a:p>
            <a:pPr>
              <a:lnSpc>
                <a:spcPct val="200000"/>
              </a:lnSpc>
            </a:pPr>
            <a:r>
              <a:rPr lang="en-US" b="1" i="1" dirty="0">
                <a:solidFill>
                  <a:srgbClr val="000000"/>
                </a:solidFill>
                <a:effectLst/>
                <a:latin typeface="AGaramondPro-BoldItalic"/>
              </a:rPr>
              <a:t>Recommendation: </a:t>
            </a:r>
            <a:r>
              <a:rPr lang="en-US" sz="2000" i="1" dirty="0">
                <a:solidFill>
                  <a:srgbClr val="000000"/>
                </a:solidFill>
                <a:effectLst/>
                <a:latin typeface="AGaramondPro-BoldItalic"/>
              </a:rPr>
              <a:t>Plasma glucose should be measured in an accredited laboratory when used for diagnosis of or screening for diabetes</a:t>
            </a:r>
            <a:r>
              <a:rPr lang="en-US" sz="2000" i="0" dirty="0">
                <a:solidFill>
                  <a:srgbClr val="000000"/>
                </a:solidFill>
                <a:effectLst/>
                <a:latin typeface="AGaramondPro-Bold"/>
              </a:rPr>
              <a:t>. </a:t>
            </a:r>
            <a:r>
              <a:rPr lang="en-US" sz="2200" b="1" i="1" dirty="0">
                <a:solidFill>
                  <a:schemeClr val="accent1"/>
                </a:solidFill>
                <a:effectLst/>
                <a:latin typeface="AGaramondPro-BoldItalic"/>
              </a:rPr>
              <a:t>GPP (good practice point)</a:t>
            </a:r>
            <a:br>
              <a:rPr lang="en-US" sz="2200" b="1" i="1" dirty="0">
                <a:solidFill>
                  <a:schemeClr val="accent1"/>
                </a:solidFill>
                <a:effectLst/>
                <a:latin typeface="AGaramondPro-BoldItalic"/>
              </a:rPr>
            </a:br>
            <a:br>
              <a:rPr lang="en-US" b="1" dirty="0">
                <a:solidFill>
                  <a:schemeClr val="accent1"/>
                </a:solidFill>
              </a:rPr>
            </a:br>
            <a:endParaRPr lang="en-US" b="1" dirty="0">
              <a:solidFill>
                <a:schemeClr val="accent1"/>
              </a:solidFill>
            </a:endParaRPr>
          </a:p>
        </p:txBody>
      </p:sp>
    </p:spTree>
    <p:extLst>
      <p:ext uri="{BB962C8B-B14F-4D97-AF65-F5344CB8AC3E}">
        <p14:creationId xmlns:p14="http://schemas.microsoft.com/office/powerpoint/2010/main" val="2288709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04A9E-CDC7-B51C-4BFE-A460B945A934}"/>
              </a:ext>
            </a:extLst>
          </p:cNvPr>
          <p:cNvSpPr>
            <a:spLocks noGrp="1"/>
          </p:cNvSpPr>
          <p:nvPr>
            <p:ph type="title"/>
          </p:nvPr>
        </p:nvSpPr>
        <p:spPr/>
        <p:txBody>
          <a:bodyPr>
            <a:normAutofit/>
          </a:bodyPr>
          <a:lstStyle/>
          <a:p>
            <a:pPr algn="ctr"/>
            <a:r>
              <a:rPr lang="en-US" sz="4000" b="1" i="1" dirty="0">
                <a:solidFill>
                  <a:srgbClr val="7030A0"/>
                </a:solidFill>
                <a:effectLst/>
                <a:latin typeface="AGaramondPro-Italic"/>
              </a:rPr>
              <a:t>Screening</a:t>
            </a:r>
            <a:br>
              <a:rPr lang="en-US" sz="4000" b="1" i="1" dirty="0">
                <a:solidFill>
                  <a:srgbClr val="000000"/>
                </a:solidFill>
                <a:latin typeface="AGaramondPro-BoldItalic"/>
              </a:rPr>
            </a:br>
            <a:endParaRPr lang="en-US" sz="4000" dirty="0"/>
          </a:p>
        </p:txBody>
      </p:sp>
      <p:sp>
        <p:nvSpPr>
          <p:cNvPr id="3" name="Content Placeholder 2">
            <a:extLst>
              <a:ext uri="{FF2B5EF4-FFF2-40B4-BE49-F238E27FC236}">
                <a16:creationId xmlns:a16="http://schemas.microsoft.com/office/drawing/2014/main" id="{BA854EEB-DA00-738B-DFAE-32424BB3CA46}"/>
              </a:ext>
            </a:extLst>
          </p:cNvPr>
          <p:cNvSpPr>
            <a:spLocks noGrp="1"/>
          </p:cNvSpPr>
          <p:nvPr>
            <p:ph idx="1"/>
          </p:nvPr>
        </p:nvSpPr>
        <p:spPr/>
        <p:txBody>
          <a:bodyPr>
            <a:noAutofit/>
          </a:bodyPr>
          <a:lstStyle/>
          <a:p>
            <a:pPr>
              <a:lnSpc>
                <a:spcPct val="200000"/>
              </a:lnSpc>
              <a:buFont typeface="Wingdings" panose="05000000000000000000" pitchFamily="2" charset="2"/>
              <a:buChar char="Ø"/>
            </a:pPr>
            <a:r>
              <a:rPr lang="en-US" sz="2000" b="0" i="0" dirty="0">
                <a:solidFill>
                  <a:srgbClr val="000000"/>
                </a:solidFill>
                <a:effectLst/>
                <a:latin typeface="AGaramondPro-Regular"/>
              </a:rPr>
              <a:t>The ADA proposes that </a:t>
            </a:r>
            <a:r>
              <a:rPr lang="en-US" sz="2000" b="0" i="0" dirty="0">
                <a:solidFill>
                  <a:schemeClr val="accent6">
                    <a:lumMod val="75000"/>
                  </a:schemeClr>
                </a:solidFill>
                <a:effectLst/>
                <a:latin typeface="AGaramondPro-Regular"/>
              </a:rPr>
              <a:t>all asymptomatic </a:t>
            </a:r>
            <a:r>
              <a:rPr lang="en-US" sz="2000" b="0" i="0" dirty="0">
                <a:solidFill>
                  <a:srgbClr val="000000"/>
                </a:solidFill>
                <a:effectLst/>
                <a:latin typeface="AGaramondPro-Regular"/>
              </a:rPr>
              <a:t>people </a:t>
            </a:r>
            <a:r>
              <a:rPr lang="en-US" sz="2000" b="0" i="0" dirty="0">
                <a:solidFill>
                  <a:schemeClr val="accent6">
                    <a:lumMod val="75000"/>
                  </a:schemeClr>
                </a:solidFill>
                <a:effectLst/>
                <a:latin typeface="AGaramondPro-Regular"/>
              </a:rPr>
              <a:t>35 years of age or more </a:t>
            </a:r>
            <a:r>
              <a:rPr lang="en-US" sz="2000" b="0" i="0" dirty="0">
                <a:solidFill>
                  <a:srgbClr val="000000"/>
                </a:solidFill>
                <a:effectLst/>
                <a:latin typeface="AGaramondPro-Regular"/>
              </a:rPr>
              <a:t>should be screened. </a:t>
            </a:r>
          </a:p>
          <a:p>
            <a:pPr>
              <a:lnSpc>
                <a:spcPct val="200000"/>
              </a:lnSpc>
              <a:buFont typeface="Wingdings" panose="05000000000000000000" pitchFamily="2" charset="2"/>
              <a:buChar char="Ø"/>
            </a:pPr>
            <a:r>
              <a:rPr lang="en-US" sz="2000" b="0" i="0" dirty="0">
                <a:solidFill>
                  <a:srgbClr val="000000"/>
                </a:solidFill>
                <a:effectLst/>
                <a:latin typeface="AGaramondPro-Regular"/>
              </a:rPr>
              <a:t>Hb A1c, FPG or 2-h OGTT are appropriate for screening.</a:t>
            </a:r>
          </a:p>
          <a:p>
            <a:pPr>
              <a:lnSpc>
                <a:spcPct val="200000"/>
              </a:lnSpc>
              <a:buFont typeface="Wingdings" panose="05000000000000000000" pitchFamily="2" charset="2"/>
              <a:buChar char="Ø"/>
            </a:pPr>
            <a:r>
              <a:rPr lang="en-US" sz="2000" b="0" i="0" dirty="0">
                <a:solidFill>
                  <a:srgbClr val="000000"/>
                </a:solidFill>
                <a:effectLst/>
                <a:latin typeface="AGaramondPro-Regular"/>
              </a:rPr>
              <a:t> If FPG is </a:t>
            </a:r>
            <a:r>
              <a:rPr lang="en-US" sz="2000" b="0" i="0" dirty="0">
                <a:solidFill>
                  <a:srgbClr val="000000"/>
                </a:solidFill>
                <a:effectLst/>
                <a:latin typeface="STIXGeneral-Regular"/>
              </a:rPr>
              <a:t>&lt;</a:t>
            </a:r>
            <a:r>
              <a:rPr lang="en-US" sz="2000" b="0" i="0" dirty="0">
                <a:solidFill>
                  <a:srgbClr val="000000"/>
                </a:solidFill>
                <a:effectLst/>
                <a:latin typeface="AGaramondPro-Regular"/>
              </a:rPr>
              <a:t>100 mg/dL, 2-h plasma glucose is </a:t>
            </a:r>
            <a:r>
              <a:rPr lang="en-US" sz="2000" b="0" i="0" dirty="0">
                <a:solidFill>
                  <a:srgbClr val="000000"/>
                </a:solidFill>
                <a:effectLst/>
                <a:latin typeface="STIXGeneral-Regular"/>
              </a:rPr>
              <a:t>&lt;</a:t>
            </a:r>
            <a:r>
              <a:rPr lang="en-US" sz="2000" b="0" i="0" dirty="0">
                <a:solidFill>
                  <a:srgbClr val="000000"/>
                </a:solidFill>
                <a:effectLst/>
                <a:latin typeface="AGaramondPro-Regular"/>
              </a:rPr>
              <a:t>140 mg/dL, and/or Hb A1c is </a:t>
            </a:r>
            <a:r>
              <a:rPr lang="en-US" sz="2000" b="0" i="0" dirty="0">
                <a:solidFill>
                  <a:srgbClr val="000000"/>
                </a:solidFill>
                <a:effectLst/>
                <a:latin typeface="STIXGeneral-Regular"/>
              </a:rPr>
              <a:t>&lt;</a:t>
            </a:r>
            <a:r>
              <a:rPr lang="en-US" sz="2000" b="0" i="0" dirty="0">
                <a:solidFill>
                  <a:srgbClr val="000000"/>
                </a:solidFill>
                <a:effectLst/>
                <a:latin typeface="AGaramondPro-Regular"/>
              </a:rPr>
              <a:t>5.7% , testing should be repeated at </a:t>
            </a:r>
            <a:r>
              <a:rPr lang="en-US" sz="2000" b="0" i="0" dirty="0">
                <a:solidFill>
                  <a:schemeClr val="accent6">
                    <a:lumMod val="75000"/>
                  </a:schemeClr>
                </a:solidFill>
                <a:effectLst/>
                <a:latin typeface="AGaramondPro-Regular"/>
              </a:rPr>
              <a:t>3-year intervals</a:t>
            </a:r>
            <a:r>
              <a:rPr lang="en-US" sz="2000" b="0" i="0" dirty="0">
                <a:solidFill>
                  <a:srgbClr val="000000"/>
                </a:solidFill>
                <a:effectLst/>
                <a:latin typeface="AGaramondPro-Regular"/>
              </a:rPr>
              <a:t>. </a:t>
            </a:r>
            <a:br>
              <a:rPr lang="en-US" sz="2000" dirty="0"/>
            </a:br>
            <a:endParaRPr lang="en-US" sz="2000" dirty="0"/>
          </a:p>
        </p:txBody>
      </p:sp>
    </p:spTree>
    <p:extLst>
      <p:ext uri="{BB962C8B-B14F-4D97-AF65-F5344CB8AC3E}">
        <p14:creationId xmlns:p14="http://schemas.microsoft.com/office/powerpoint/2010/main" val="33239936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37E4A-DF5D-6A0D-70DC-16357E3CE99D}"/>
              </a:ext>
            </a:extLst>
          </p:cNvPr>
          <p:cNvSpPr>
            <a:spLocks noGrp="1"/>
          </p:cNvSpPr>
          <p:nvPr>
            <p:ph type="title"/>
          </p:nvPr>
        </p:nvSpPr>
        <p:spPr/>
        <p:txBody>
          <a:bodyPr>
            <a:normAutofit/>
          </a:bodyPr>
          <a:lstStyle/>
          <a:p>
            <a:pPr algn="ctr"/>
            <a:r>
              <a:rPr lang="en-US" sz="4000" b="1" i="1" dirty="0">
                <a:solidFill>
                  <a:srgbClr val="7030A0"/>
                </a:solidFill>
                <a:effectLst/>
                <a:latin typeface="AGaramondPro-Italic"/>
              </a:rPr>
              <a:t>Screening</a:t>
            </a:r>
            <a:br>
              <a:rPr lang="en-US" sz="4000" b="1" i="1" dirty="0">
                <a:solidFill>
                  <a:srgbClr val="7030A0"/>
                </a:solidFill>
                <a:latin typeface="AGaramondPro-BoldItalic"/>
              </a:rPr>
            </a:br>
            <a:endParaRPr lang="en-US" sz="4000" dirty="0">
              <a:solidFill>
                <a:srgbClr val="7030A0"/>
              </a:solidFill>
            </a:endParaRPr>
          </a:p>
        </p:txBody>
      </p:sp>
      <p:sp>
        <p:nvSpPr>
          <p:cNvPr id="3" name="Content Placeholder 2">
            <a:extLst>
              <a:ext uri="{FF2B5EF4-FFF2-40B4-BE49-F238E27FC236}">
                <a16:creationId xmlns:a16="http://schemas.microsoft.com/office/drawing/2014/main" id="{0D25FE70-CAFD-6F15-618B-DC5E8E15F6FB}"/>
              </a:ext>
            </a:extLst>
          </p:cNvPr>
          <p:cNvSpPr>
            <a:spLocks noGrp="1"/>
          </p:cNvSpPr>
          <p:nvPr>
            <p:ph idx="1"/>
          </p:nvPr>
        </p:nvSpPr>
        <p:spPr>
          <a:xfrm>
            <a:off x="838200" y="1825624"/>
            <a:ext cx="10515600" cy="4575175"/>
          </a:xfrm>
        </p:spPr>
        <p:txBody>
          <a:bodyPr>
            <a:normAutofit/>
          </a:bodyPr>
          <a:lstStyle/>
          <a:p>
            <a:pPr>
              <a:lnSpc>
                <a:spcPct val="200000"/>
              </a:lnSpc>
              <a:buFont typeface="Wingdings" panose="05000000000000000000" pitchFamily="2" charset="2"/>
              <a:buChar char="Ø"/>
            </a:pPr>
            <a:r>
              <a:rPr lang="en-US" sz="2000" b="0" i="0" dirty="0">
                <a:solidFill>
                  <a:srgbClr val="000000"/>
                </a:solidFill>
                <a:effectLst/>
                <a:latin typeface="AGaramondPro-Regular"/>
              </a:rPr>
              <a:t>The ADA suggests that </a:t>
            </a:r>
            <a:r>
              <a:rPr lang="en-US" sz="2000" b="0" i="0" dirty="0">
                <a:effectLst/>
                <a:latin typeface="AGaramondPro-Regular"/>
              </a:rPr>
              <a:t>in individuals who are </a:t>
            </a:r>
            <a:r>
              <a:rPr lang="en-US" sz="2000" b="0" i="0" dirty="0">
                <a:solidFill>
                  <a:schemeClr val="accent6">
                    <a:lumMod val="75000"/>
                  </a:schemeClr>
                </a:solidFill>
                <a:effectLst/>
                <a:latin typeface="AGaramondPro-Regular"/>
              </a:rPr>
              <a:t>overweight or obese (BMI </a:t>
            </a:r>
            <a:r>
              <a:rPr lang="en-US" sz="2000" b="0" i="0" dirty="0">
                <a:solidFill>
                  <a:schemeClr val="accent6">
                    <a:lumMod val="75000"/>
                  </a:schemeClr>
                </a:solidFill>
                <a:effectLst/>
                <a:latin typeface="STIXGeneral-Regular"/>
              </a:rPr>
              <a:t>≥</a:t>
            </a:r>
            <a:r>
              <a:rPr lang="en-US" sz="2000" b="0" i="0" dirty="0">
                <a:solidFill>
                  <a:schemeClr val="accent6">
                    <a:lumMod val="75000"/>
                  </a:schemeClr>
                </a:solidFill>
                <a:effectLst/>
                <a:latin typeface="AGaramondPro-Regular"/>
              </a:rPr>
              <a:t>25 kg/m2) and who have 1 or more other risk factors for diabetes </a:t>
            </a:r>
            <a:r>
              <a:rPr lang="en-US" sz="2000" b="0" i="0" dirty="0">
                <a:solidFill>
                  <a:srgbClr val="000000"/>
                </a:solidFill>
                <a:effectLst/>
                <a:latin typeface="AGaramondPro-Regular"/>
              </a:rPr>
              <a:t>screening be considered at a </a:t>
            </a:r>
            <a:r>
              <a:rPr lang="en-US" sz="2000" b="0" i="0" dirty="0">
                <a:solidFill>
                  <a:schemeClr val="accent6">
                    <a:lumMod val="75000"/>
                  </a:schemeClr>
                </a:solidFill>
                <a:effectLst/>
                <a:latin typeface="AGaramondPro-Regular"/>
              </a:rPr>
              <a:t>younger age </a:t>
            </a:r>
            <a:r>
              <a:rPr lang="en-US" sz="2000" b="0" i="0" dirty="0">
                <a:solidFill>
                  <a:srgbClr val="000000"/>
                </a:solidFill>
                <a:effectLst/>
                <a:latin typeface="AGaramondPro-Regular"/>
              </a:rPr>
              <a:t>or be carried out </a:t>
            </a:r>
            <a:r>
              <a:rPr lang="en-US" sz="2000" b="0" i="0" dirty="0">
                <a:solidFill>
                  <a:schemeClr val="accent6">
                    <a:lumMod val="75000"/>
                  </a:schemeClr>
                </a:solidFill>
                <a:effectLst/>
                <a:latin typeface="AGaramondPro-Regular"/>
              </a:rPr>
              <a:t>more frequently. </a:t>
            </a:r>
          </a:p>
          <a:p>
            <a:pPr>
              <a:lnSpc>
                <a:spcPct val="200000"/>
              </a:lnSpc>
              <a:buFont typeface="Wingdings" panose="05000000000000000000" pitchFamily="2" charset="2"/>
              <a:buChar char="Ø"/>
            </a:pPr>
            <a:r>
              <a:rPr lang="en-US" sz="2000" b="0" i="0" dirty="0">
                <a:solidFill>
                  <a:srgbClr val="000000"/>
                </a:solidFill>
                <a:effectLst/>
                <a:latin typeface="AGaramondPro-Regular"/>
              </a:rPr>
              <a:t>Individuals with </a:t>
            </a:r>
            <a:r>
              <a:rPr lang="en-US" sz="2000" b="0" i="0" dirty="0">
                <a:solidFill>
                  <a:schemeClr val="accent6">
                    <a:lumMod val="75000"/>
                  </a:schemeClr>
                </a:solidFill>
                <a:effectLst/>
                <a:latin typeface="AGaramondPro-Regular"/>
              </a:rPr>
              <a:t>prediabetes</a:t>
            </a:r>
            <a:r>
              <a:rPr lang="en-US" sz="2000" b="0" i="0" dirty="0">
                <a:solidFill>
                  <a:srgbClr val="000000"/>
                </a:solidFill>
                <a:effectLst/>
                <a:latin typeface="AGaramondPro-Regular"/>
              </a:rPr>
              <a:t> should be tested </a:t>
            </a:r>
            <a:r>
              <a:rPr lang="en-US" sz="2000" b="0" i="0" dirty="0">
                <a:solidFill>
                  <a:schemeClr val="accent6">
                    <a:lumMod val="75000"/>
                  </a:schemeClr>
                </a:solidFill>
                <a:effectLst/>
                <a:latin typeface="AGaramondPro-Regular"/>
              </a:rPr>
              <a:t>annually</a:t>
            </a:r>
            <a:r>
              <a:rPr lang="en-US" sz="2000" dirty="0">
                <a:solidFill>
                  <a:schemeClr val="accent2"/>
                </a:solidFill>
                <a:latin typeface="AGaramondPro-Regular"/>
              </a:rPr>
              <a:t>.</a:t>
            </a:r>
            <a:br>
              <a:rPr lang="en-US" sz="2000" dirty="0"/>
            </a:br>
            <a:endParaRPr lang="en-US" sz="2000" dirty="0"/>
          </a:p>
        </p:txBody>
      </p:sp>
    </p:spTree>
    <p:extLst>
      <p:ext uri="{BB962C8B-B14F-4D97-AF65-F5344CB8AC3E}">
        <p14:creationId xmlns:p14="http://schemas.microsoft.com/office/powerpoint/2010/main" val="2408978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886E2-1F78-BEC5-9B31-8FDC5D9F61CD}"/>
              </a:ext>
            </a:extLst>
          </p:cNvPr>
          <p:cNvSpPr>
            <a:spLocks noGrp="1"/>
          </p:cNvSpPr>
          <p:nvPr>
            <p:ph type="title"/>
          </p:nvPr>
        </p:nvSpPr>
        <p:spPr/>
        <p:txBody>
          <a:bodyPr>
            <a:normAutofit/>
          </a:bodyPr>
          <a:lstStyle/>
          <a:p>
            <a:pPr algn="ctr"/>
            <a:r>
              <a:rPr lang="en-US" sz="4000" b="1" i="1" dirty="0">
                <a:solidFill>
                  <a:srgbClr val="7030A0"/>
                </a:solidFill>
                <a:effectLst/>
                <a:latin typeface="AGaramondPro-Italic"/>
              </a:rPr>
              <a:t>Screening</a:t>
            </a:r>
            <a:br>
              <a:rPr lang="en-US" sz="4000" b="1" i="1" dirty="0">
                <a:solidFill>
                  <a:srgbClr val="7030A0"/>
                </a:solidFill>
                <a:latin typeface="AGaramondPro-BoldItalic"/>
              </a:rPr>
            </a:br>
            <a:endParaRPr lang="en-US" sz="4000" dirty="0">
              <a:solidFill>
                <a:srgbClr val="7030A0"/>
              </a:solidFill>
            </a:endParaRPr>
          </a:p>
        </p:txBody>
      </p:sp>
      <p:sp>
        <p:nvSpPr>
          <p:cNvPr id="3" name="Content Placeholder 2">
            <a:extLst>
              <a:ext uri="{FF2B5EF4-FFF2-40B4-BE49-F238E27FC236}">
                <a16:creationId xmlns:a16="http://schemas.microsoft.com/office/drawing/2014/main" id="{E94340F0-2622-0DE6-0F01-591B37061A24}"/>
              </a:ext>
            </a:extLst>
          </p:cNvPr>
          <p:cNvSpPr>
            <a:spLocks noGrp="1"/>
          </p:cNvSpPr>
          <p:nvPr>
            <p:ph idx="1"/>
          </p:nvPr>
        </p:nvSpPr>
        <p:spPr/>
        <p:txBody>
          <a:bodyPr>
            <a:noAutofit/>
          </a:bodyPr>
          <a:lstStyle/>
          <a:p>
            <a:pPr>
              <a:lnSpc>
                <a:spcPct val="200000"/>
              </a:lnSpc>
              <a:buFont typeface="Wingdings" panose="05000000000000000000" pitchFamily="2" charset="2"/>
              <a:buChar char="Ø"/>
            </a:pPr>
            <a:r>
              <a:rPr lang="en-US" sz="2000" b="0" i="0" dirty="0">
                <a:solidFill>
                  <a:srgbClr val="000000"/>
                </a:solidFill>
                <a:effectLst/>
                <a:latin typeface="AGaramondPro-Regular"/>
              </a:rPr>
              <a:t>Because of the increasing prevalence of type 2 diabetes in children, screening of children is now advocated.</a:t>
            </a:r>
          </a:p>
          <a:p>
            <a:pPr>
              <a:lnSpc>
                <a:spcPct val="200000"/>
              </a:lnSpc>
              <a:buFont typeface="Wingdings" panose="05000000000000000000" pitchFamily="2" charset="2"/>
              <a:buChar char="Ø"/>
            </a:pPr>
            <a:r>
              <a:rPr lang="en-US" sz="2000" b="0" i="0" dirty="0">
                <a:solidFill>
                  <a:srgbClr val="000000"/>
                </a:solidFill>
                <a:effectLst/>
                <a:latin typeface="AGaramondPro-Regular"/>
              </a:rPr>
              <a:t> Starting at </a:t>
            </a:r>
            <a:r>
              <a:rPr lang="en-US" sz="2000" b="0" i="0" dirty="0">
                <a:solidFill>
                  <a:schemeClr val="accent6">
                    <a:lumMod val="75000"/>
                  </a:schemeClr>
                </a:solidFill>
                <a:effectLst/>
                <a:latin typeface="AGaramondPro-Regular"/>
              </a:rPr>
              <a:t>10 years of age </a:t>
            </a:r>
            <a:r>
              <a:rPr lang="en-US" sz="2000" b="0" i="0" dirty="0">
                <a:solidFill>
                  <a:srgbClr val="000000"/>
                </a:solidFill>
                <a:effectLst/>
                <a:latin typeface="AGaramondPro-Regular"/>
              </a:rPr>
              <a:t>(or at the </a:t>
            </a:r>
            <a:r>
              <a:rPr lang="en-US" sz="2000" b="0" i="0" dirty="0">
                <a:solidFill>
                  <a:schemeClr val="accent6">
                    <a:lumMod val="75000"/>
                  </a:schemeClr>
                </a:solidFill>
                <a:effectLst/>
                <a:latin typeface="AGaramondPro-Regular"/>
              </a:rPr>
              <a:t>onset of puberty </a:t>
            </a:r>
            <a:r>
              <a:rPr lang="en-US" sz="2000" b="0" i="0" dirty="0">
                <a:solidFill>
                  <a:srgbClr val="000000"/>
                </a:solidFill>
                <a:effectLst/>
                <a:latin typeface="AGaramondPro-Regular"/>
              </a:rPr>
              <a:t>if puberty occurs at a younger age).</a:t>
            </a:r>
          </a:p>
          <a:p>
            <a:pPr>
              <a:lnSpc>
                <a:spcPct val="200000"/>
              </a:lnSpc>
              <a:buFont typeface="Wingdings" panose="05000000000000000000" pitchFamily="2" charset="2"/>
              <a:buChar char="Ø"/>
            </a:pPr>
            <a:r>
              <a:rPr lang="en-US" sz="2000" b="0" i="0" dirty="0">
                <a:solidFill>
                  <a:srgbClr val="000000"/>
                </a:solidFill>
                <a:effectLst/>
                <a:latin typeface="AGaramondPro-Regular"/>
              </a:rPr>
              <a:t>testing should be performed </a:t>
            </a:r>
            <a:r>
              <a:rPr lang="en-US" sz="2000" b="0" i="0" dirty="0">
                <a:solidFill>
                  <a:schemeClr val="accent6">
                    <a:lumMod val="75000"/>
                  </a:schemeClr>
                </a:solidFill>
                <a:effectLst/>
                <a:latin typeface="AGaramondPro-Regular"/>
              </a:rPr>
              <a:t>every 3 years </a:t>
            </a:r>
            <a:r>
              <a:rPr lang="en-US" sz="2000" b="0" i="0" dirty="0">
                <a:solidFill>
                  <a:srgbClr val="000000"/>
                </a:solidFill>
                <a:effectLst/>
                <a:latin typeface="AGaramondPro-Regular"/>
              </a:rPr>
              <a:t>in </a:t>
            </a:r>
            <a:r>
              <a:rPr lang="en-US" sz="2000" b="0" i="0" dirty="0">
                <a:solidFill>
                  <a:schemeClr val="accent6">
                    <a:lumMod val="75000"/>
                  </a:schemeClr>
                </a:solidFill>
                <a:effectLst/>
                <a:latin typeface="AGaramondPro-Regular"/>
              </a:rPr>
              <a:t>overweight youths </a:t>
            </a:r>
            <a:r>
              <a:rPr lang="en-US" sz="2000" b="0" i="0" dirty="0">
                <a:solidFill>
                  <a:srgbClr val="000000"/>
                </a:solidFill>
                <a:effectLst/>
                <a:latin typeface="AGaramondPro-Regular"/>
              </a:rPr>
              <a:t>(BMI</a:t>
            </a:r>
            <a:r>
              <a:rPr lang="en-US" sz="2000" b="0" i="0" dirty="0">
                <a:solidFill>
                  <a:srgbClr val="000000"/>
                </a:solidFill>
                <a:effectLst/>
                <a:latin typeface="STIXGeneral-Regular"/>
              </a:rPr>
              <a:t>&gt;</a:t>
            </a:r>
            <a:r>
              <a:rPr lang="en-US" sz="2000" b="0" i="0" dirty="0">
                <a:solidFill>
                  <a:srgbClr val="000000"/>
                </a:solidFill>
                <a:effectLst/>
                <a:latin typeface="AGaramondPro-Regular"/>
              </a:rPr>
              <a:t>85th percentile) who have </a:t>
            </a:r>
            <a:r>
              <a:rPr lang="en-US" sz="2000" b="0" i="0" dirty="0">
                <a:solidFill>
                  <a:schemeClr val="accent6">
                    <a:lumMod val="75000"/>
                  </a:schemeClr>
                </a:solidFill>
                <a:effectLst/>
                <a:latin typeface="AGaramondPro-Regular"/>
              </a:rPr>
              <a:t>1 or more risk factors</a:t>
            </a:r>
            <a:r>
              <a:rPr lang="en-US" sz="2000" b="0" i="0" dirty="0">
                <a:solidFill>
                  <a:srgbClr val="000000"/>
                </a:solidFill>
                <a:effectLst/>
                <a:latin typeface="AGaramondPro-Regular"/>
              </a:rPr>
              <a:t>: family history, signs of insulin resistance or conditions associated with insulin resistance, maternal history of diabetes or GDM during the child’s gestation, race/ethnicity </a:t>
            </a:r>
          </a:p>
          <a:p>
            <a:pPr>
              <a:lnSpc>
                <a:spcPct val="200000"/>
              </a:lnSpc>
              <a:buFont typeface="Wingdings" panose="05000000000000000000" pitchFamily="2" charset="2"/>
              <a:buChar char="Ø"/>
            </a:pPr>
            <a:endParaRPr lang="en-US" sz="2000" b="0" i="0" dirty="0">
              <a:solidFill>
                <a:srgbClr val="000000"/>
              </a:solidFill>
              <a:effectLst/>
              <a:latin typeface="AGaramondPro-Regular"/>
            </a:endParaRPr>
          </a:p>
          <a:p>
            <a:pPr>
              <a:lnSpc>
                <a:spcPct val="200000"/>
              </a:lnSpc>
              <a:buFont typeface="Wingdings" panose="05000000000000000000" pitchFamily="2" charset="2"/>
              <a:buChar char="Ø"/>
            </a:pPr>
            <a:r>
              <a:rPr lang="en-US" sz="2000" b="0" i="0" dirty="0">
                <a:solidFill>
                  <a:srgbClr val="000000"/>
                </a:solidFill>
                <a:effectLst/>
                <a:latin typeface="AGaramondPro-Regular"/>
              </a:rPr>
              <a:t> </a:t>
            </a:r>
            <a:br>
              <a:rPr lang="en-US" sz="2000" dirty="0"/>
            </a:br>
            <a:endParaRPr lang="en-US" sz="2000" dirty="0"/>
          </a:p>
        </p:txBody>
      </p:sp>
    </p:spTree>
    <p:extLst>
      <p:ext uri="{BB962C8B-B14F-4D97-AF65-F5344CB8AC3E}">
        <p14:creationId xmlns:p14="http://schemas.microsoft.com/office/powerpoint/2010/main" val="39548535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2E890-C82D-0847-71D1-F4846DAFADE8}"/>
              </a:ext>
            </a:extLst>
          </p:cNvPr>
          <p:cNvSpPr>
            <a:spLocks noGrp="1"/>
          </p:cNvSpPr>
          <p:nvPr>
            <p:ph type="title"/>
          </p:nvPr>
        </p:nvSpPr>
        <p:spPr/>
        <p:txBody>
          <a:bodyPr>
            <a:normAutofit/>
          </a:bodyPr>
          <a:lstStyle/>
          <a:p>
            <a:pPr algn="ctr"/>
            <a:r>
              <a:rPr lang="en-US" sz="4400" b="1" i="1" dirty="0">
                <a:solidFill>
                  <a:srgbClr val="7030A0"/>
                </a:solidFill>
                <a:effectLst/>
                <a:latin typeface="AGaramondPro-Italic"/>
              </a:rPr>
              <a:t>Screening</a:t>
            </a:r>
            <a:br>
              <a:rPr lang="en-US" sz="4400" b="1" i="1" dirty="0">
                <a:solidFill>
                  <a:srgbClr val="7030A0"/>
                </a:solidFill>
                <a:latin typeface="AGaramondPro-BoldItalic"/>
              </a:rPr>
            </a:br>
            <a:endParaRPr lang="en-US" dirty="0">
              <a:solidFill>
                <a:srgbClr val="7030A0"/>
              </a:solidFill>
            </a:endParaRPr>
          </a:p>
        </p:txBody>
      </p:sp>
      <p:sp>
        <p:nvSpPr>
          <p:cNvPr id="3" name="Content Placeholder 2">
            <a:extLst>
              <a:ext uri="{FF2B5EF4-FFF2-40B4-BE49-F238E27FC236}">
                <a16:creationId xmlns:a16="http://schemas.microsoft.com/office/drawing/2014/main" id="{97CFFAE2-8285-E94E-826D-2CBC80F8E759}"/>
              </a:ext>
            </a:extLst>
          </p:cNvPr>
          <p:cNvSpPr>
            <a:spLocks noGrp="1"/>
          </p:cNvSpPr>
          <p:nvPr>
            <p:ph idx="1"/>
          </p:nvPr>
        </p:nvSpPr>
        <p:spPr/>
        <p:txBody>
          <a:bodyPr>
            <a:normAutofit/>
          </a:bodyPr>
          <a:lstStyle/>
          <a:p>
            <a:pPr>
              <a:lnSpc>
                <a:spcPct val="200000"/>
              </a:lnSpc>
              <a:buFont typeface="Wingdings" panose="05000000000000000000" pitchFamily="2" charset="2"/>
              <a:buChar char="Ø"/>
            </a:pPr>
            <a:r>
              <a:rPr lang="en-US" sz="2000" b="0" i="0" dirty="0">
                <a:solidFill>
                  <a:srgbClr val="000000"/>
                </a:solidFill>
                <a:effectLst/>
                <a:latin typeface="AGaramondPro-Regular"/>
              </a:rPr>
              <a:t>Despite these recommendations that interventions can delay, and sometimes prevent, the onset of type 2 diabetes in individuals with (IGT) or (IFG), there is yet no published evidence that treatment based on screening influences long-term complications. </a:t>
            </a:r>
          </a:p>
          <a:p>
            <a:pPr>
              <a:lnSpc>
                <a:spcPct val="200000"/>
              </a:lnSpc>
              <a:buFont typeface="Wingdings" panose="05000000000000000000" pitchFamily="2" charset="2"/>
              <a:buChar char="Ø"/>
            </a:pPr>
            <a:r>
              <a:rPr lang="en-US" sz="2000" dirty="0">
                <a:solidFill>
                  <a:srgbClr val="000000"/>
                </a:solidFill>
                <a:latin typeface="AGaramondPro-Regular"/>
              </a:rPr>
              <a:t>T</a:t>
            </a:r>
            <a:r>
              <a:rPr lang="en-US" sz="2000" b="0" i="0" dirty="0">
                <a:solidFill>
                  <a:srgbClr val="000000"/>
                </a:solidFill>
                <a:effectLst/>
                <a:latin typeface="AGaramondPro-Regular"/>
              </a:rPr>
              <a:t>here is a lack of consensus in the published literature as to which screening procedure, FPG, OGTT and/or Hb A1c is the most appropriate. </a:t>
            </a:r>
            <a:br>
              <a:rPr lang="en-US" sz="2000" dirty="0"/>
            </a:br>
            <a:endParaRPr lang="en-US" sz="2000" dirty="0"/>
          </a:p>
        </p:txBody>
      </p:sp>
    </p:spTree>
    <p:extLst>
      <p:ext uri="{BB962C8B-B14F-4D97-AF65-F5344CB8AC3E}">
        <p14:creationId xmlns:p14="http://schemas.microsoft.com/office/powerpoint/2010/main" val="23007510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6663F-85B1-0F44-C9C8-CD1C9A39BABB}"/>
              </a:ext>
            </a:extLst>
          </p:cNvPr>
          <p:cNvSpPr>
            <a:spLocks noGrp="1"/>
          </p:cNvSpPr>
          <p:nvPr>
            <p:ph type="title"/>
          </p:nvPr>
        </p:nvSpPr>
        <p:spPr/>
        <p:txBody>
          <a:bodyPr>
            <a:normAutofit/>
          </a:bodyPr>
          <a:lstStyle/>
          <a:p>
            <a:pPr algn="ctr"/>
            <a:r>
              <a:rPr lang="en-US" sz="4000" b="1" i="1" dirty="0">
                <a:solidFill>
                  <a:srgbClr val="7030A0"/>
                </a:solidFill>
                <a:effectLst/>
                <a:latin typeface="AGaramondPro-Italic"/>
              </a:rPr>
              <a:t>Monitoring/prognosis</a:t>
            </a:r>
            <a:endParaRPr lang="en-US" sz="4000" dirty="0">
              <a:solidFill>
                <a:srgbClr val="7030A0"/>
              </a:solidFill>
            </a:endParaRPr>
          </a:p>
        </p:txBody>
      </p:sp>
      <p:sp>
        <p:nvSpPr>
          <p:cNvPr id="3" name="Content Placeholder 2">
            <a:extLst>
              <a:ext uri="{FF2B5EF4-FFF2-40B4-BE49-F238E27FC236}">
                <a16:creationId xmlns:a16="http://schemas.microsoft.com/office/drawing/2014/main" id="{15BD1647-153C-36A4-BD25-8C300EECF583}"/>
              </a:ext>
            </a:extLst>
          </p:cNvPr>
          <p:cNvSpPr>
            <a:spLocks noGrp="1"/>
          </p:cNvSpPr>
          <p:nvPr>
            <p:ph idx="1"/>
          </p:nvPr>
        </p:nvSpPr>
        <p:spPr/>
        <p:txBody>
          <a:bodyPr>
            <a:normAutofit/>
          </a:bodyPr>
          <a:lstStyle/>
          <a:p>
            <a:pPr marL="0" indent="0">
              <a:lnSpc>
                <a:spcPct val="200000"/>
              </a:lnSpc>
              <a:buNone/>
            </a:pPr>
            <a:r>
              <a:rPr lang="en-US" b="1" i="1" dirty="0">
                <a:solidFill>
                  <a:srgbClr val="000000"/>
                </a:solidFill>
                <a:effectLst/>
                <a:latin typeface="AGaramondPro-BoldItalic"/>
              </a:rPr>
              <a:t>Recommendation: </a:t>
            </a:r>
            <a:r>
              <a:rPr lang="en-US" sz="2000" i="1" dirty="0">
                <a:solidFill>
                  <a:srgbClr val="000000"/>
                </a:solidFill>
                <a:effectLst/>
                <a:latin typeface="AGaramondPro-BoldItalic"/>
              </a:rPr>
              <a:t>Routine measurement of plasma glucose concentrations in a laboratory is not recommended as the primary means of monitoring or evaluating therapy in individuals with diabetes</a:t>
            </a:r>
            <a:r>
              <a:rPr lang="en-US" sz="2000" i="0" dirty="0">
                <a:solidFill>
                  <a:srgbClr val="000000"/>
                </a:solidFill>
                <a:effectLst/>
                <a:latin typeface="AGaramondPro-Bold"/>
              </a:rPr>
              <a:t>. </a:t>
            </a:r>
            <a:r>
              <a:rPr lang="en-US" sz="2400" b="1" i="1" dirty="0">
                <a:solidFill>
                  <a:schemeClr val="accent1"/>
                </a:solidFill>
                <a:effectLst/>
                <a:latin typeface="AGaramondPro-BoldItalic"/>
              </a:rPr>
              <a:t>B (moderate)</a:t>
            </a:r>
            <a:r>
              <a:rPr lang="en-US" sz="2400" b="1" dirty="0">
                <a:solidFill>
                  <a:schemeClr val="accent1"/>
                </a:solidFill>
              </a:rPr>
              <a:t> </a:t>
            </a:r>
            <a:br>
              <a:rPr lang="en-US" sz="2400" dirty="0"/>
            </a:br>
            <a:endParaRPr lang="en-US" sz="2400" dirty="0"/>
          </a:p>
        </p:txBody>
      </p:sp>
    </p:spTree>
    <p:extLst>
      <p:ext uri="{BB962C8B-B14F-4D97-AF65-F5344CB8AC3E}">
        <p14:creationId xmlns:p14="http://schemas.microsoft.com/office/powerpoint/2010/main" val="300751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6AAA8-4E75-CF5C-A6B8-211D7BC8DDE3}"/>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4E55D7A3-675D-D446-5A96-F5E59EE6CF14}"/>
              </a:ext>
            </a:extLst>
          </p:cNvPr>
          <p:cNvSpPr>
            <a:spLocks noGrp="1"/>
          </p:cNvSpPr>
          <p:nvPr>
            <p:ph type="body" idx="1"/>
          </p:nvPr>
        </p:nvSpPr>
        <p:spPr/>
        <p:txBody>
          <a:bodyPr/>
          <a:lstStyle/>
          <a:p>
            <a:endParaRPr lang="en-US" dirty="0"/>
          </a:p>
          <a:p>
            <a:pPr algn="ctr"/>
            <a:endParaRPr lang="en-US" dirty="0"/>
          </a:p>
        </p:txBody>
      </p:sp>
      <p:pic>
        <p:nvPicPr>
          <p:cNvPr id="5" name="Picture 4">
            <a:extLst>
              <a:ext uri="{FF2B5EF4-FFF2-40B4-BE49-F238E27FC236}">
                <a16:creationId xmlns:a16="http://schemas.microsoft.com/office/drawing/2014/main" id="{D171333D-D4B8-B24E-3C07-46AEC7E49411}"/>
              </a:ext>
            </a:extLst>
          </p:cNvPr>
          <p:cNvPicPr>
            <a:picLocks noChangeAspect="1"/>
          </p:cNvPicPr>
          <p:nvPr/>
        </p:nvPicPr>
        <p:blipFill>
          <a:blip r:embed="rId2"/>
          <a:stretch>
            <a:fillRect/>
          </a:stretch>
        </p:blipFill>
        <p:spPr>
          <a:xfrm>
            <a:off x="-6350" y="358219"/>
            <a:ext cx="12192000" cy="5276247"/>
          </a:xfrm>
          <a:prstGeom prst="rect">
            <a:avLst/>
          </a:prstGeom>
        </p:spPr>
      </p:pic>
    </p:spTree>
    <p:extLst>
      <p:ext uri="{BB962C8B-B14F-4D97-AF65-F5344CB8AC3E}">
        <p14:creationId xmlns:p14="http://schemas.microsoft.com/office/powerpoint/2010/main" val="20319369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C37B0-09E4-975A-29B7-5A8899A5402D}"/>
              </a:ext>
            </a:extLst>
          </p:cNvPr>
          <p:cNvSpPr>
            <a:spLocks noGrp="1"/>
          </p:cNvSpPr>
          <p:nvPr>
            <p:ph type="title"/>
          </p:nvPr>
        </p:nvSpPr>
        <p:spPr/>
        <p:txBody>
          <a:bodyPr>
            <a:normAutofit/>
          </a:bodyPr>
          <a:lstStyle/>
          <a:p>
            <a:pPr algn="ctr"/>
            <a:r>
              <a:rPr lang="en-US" sz="4000" b="1" i="1" dirty="0">
                <a:solidFill>
                  <a:srgbClr val="7030A0"/>
                </a:solidFill>
                <a:effectLst/>
                <a:latin typeface="AGaramondPro-Italic"/>
              </a:rPr>
              <a:t>Monitoring/prognosis</a:t>
            </a:r>
            <a:endParaRPr lang="en-US" sz="4000" dirty="0">
              <a:solidFill>
                <a:srgbClr val="7030A0"/>
              </a:solidFill>
            </a:endParaRPr>
          </a:p>
        </p:txBody>
      </p:sp>
      <p:sp>
        <p:nvSpPr>
          <p:cNvPr id="3" name="Content Placeholder 2">
            <a:extLst>
              <a:ext uri="{FF2B5EF4-FFF2-40B4-BE49-F238E27FC236}">
                <a16:creationId xmlns:a16="http://schemas.microsoft.com/office/drawing/2014/main" id="{D98CD9DF-FBA3-33A1-59C7-61511554F769}"/>
              </a:ext>
            </a:extLst>
          </p:cNvPr>
          <p:cNvSpPr>
            <a:spLocks noGrp="1"/>
          </p:cNvSpPr>
          <p:nvPr>
            <p:ph idx="1"/>
          </p:nvPr>
        </p:nvSpPr>
        <p:spPr/>
        <p:txBody>
          <a:bodyPr>
            <a:noAutofit/>
          </a:bodyPr>
          <a:lstStyle/>
          <a:p>
            <a:pPr>
              <a:lnSpc>
                <a:spcPct val="200000"/>
              </a:lnSpc>
            </a:pPr>
            <a:r>
              <a:rPr lang="en-US" sz="2000" b="0" i="0" dirty="0">
                <a:solidFill>
                  <a:srgbClr val="000000"/>
                </a:solidFill>
                <a:effectLst/>
                <a:latin typeface="AGaramondPro-Regular"/>
              </a:rPr>
              <a:t>There is a direct relationship between the degree of glycemia and the risk of renal, retinal, and neurological complications for both type 1 and type 2 diabetes.</a:t>
            </a:r>
            <a:r>
              <a:rPr lang="en-US" sz="2000" dirty="0"/>
              <a:t> </a:t>
            </a:r>
          </a:p>
          <a:p>
            <a:pPr>
              <a:lnSpc>
                <a:spcPct val="200000"/>
              </a:lnSpc>
            </a:pPr>
            <a:endParaRPr lang="en-US" sz="2000" b="0" i="0" dirty="0">
              <a:solidFill>
                <a:srgbClr val="000000"/>
              </a:solidFill>
              <a:effectLst/>
              <a:latin typeface="AGaramondPro-Regular"/>
            </a:endParaRPr>
          </a:p>
        </p:txBody>
      </p:sp>
    </p:spTree>
    <p:extLst>
      <p:ext uri="{BB962C8B-B14F-4D97-AF65-F5344CB8AC3E}">
        <p14:creationId xmlns:p14="http://schemas.microsoft.com/office/powerpoint/2010/main" val="31014288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F191D-6D3D-A74F-7619-C271E52A16FB}"/>
              </a:ext>
            </a:extLst>
          </p:cNvPr>
          <p:cNvSpPr>
            <a:spLocks noGrp="1"/>
          </p:cNvSpPr>
          <p:nvPr>
            <p:ph type="title"/>
          </p:nvPr>
        </p:nvSpPr>
        <p:spPr/>
        <p:txBody>
          <a:bodyPr>
            <a:normAutofit/>
          </a:bodyPr>
          <a:lstStyle/>
          <a:p>
            <a:pPr algn="ctr"/>
            <a:r>
              <a:rPr lang="en-US" sz="4000" b="1" i="1" dirty="0">
                <a:solidFill>
                  <a:srgbClr val="7030A0"/>
                </a:solidFill>
                <a:effectLst/>
                <a:latin typeface="AGaramondPro-Italic"/>
              </a:rPr>
              <a:t>Monitoring/prognosis</a:t>
            </a:r>
            <a:endParaRPr lang="en-US" sz="4000" dirty="0">
              <a:solidFill>
                <a:srgbClr val="7030A0"/>
              </a:solidFill>
            </a:endParaRPr>
          </a:p>
        </p:txBody>
      </p:sp>
      <p:sp>
        <p:nvSpPr>
          <p:cNvPr id="3" name="Content Placeholder 2">
            <a:extLst>
              <a:ext uri="{FF2B5EF4-FFF2-40B4-BE49-F238E27FC236}">
                <a16:creationId xmlns:a16="http://schemas.microsoft.com/office/drawing/2014/main" id="{D54DC455-5890-6AAB-D92A-BA813C3CD7F6}"/>
              </a:ext>
            </a:extLst>
          </p:cNvPr>
          <p:cNvSpPr>
            <a:spLocks noGrp="1"/>
          </p:cNvSpPr>
          <p:nvPr>
            <p:ph idx="1"/>
          </p:nvPr>
        </p:nvSpPr>
        <p:spPr/>
        <p:txBody>
          <a:bodyPr>
            <a:normAutofit/>
          </a:bodyPr>
          <a:lstStyle/>
          <a:p>
            <a:pPr>
              <a:lnSpc>
                <a:spcPct val="200000"/>
              </a:lnSpc>
            </a:pPr>
            <a:r>
              <a:rPr lang="en-US" sz="2000" b="0" i="0" dirty="0">
                <a:solidFill>
                  <a:srgbClr val="000000"/>
                </a:solidFill>
                <a:effectLst/>
                <a:latin typeface="AGaramondPro-Regular"/>
              </a:rPr>
              <a:t>In the Diabetes Control and Complications Trial (DCCT), adults and adolescents with </a:t>
            </a:r>
            <a:r>
              <a:rPr lang="en-US" sz="2000" b="0" i="0" dirty="0">
                <a:solidFill>
                  <a:schemeClr val="accent6">
                    <a:lumMod val="75000"/>
                  </a:schemeClr>
                </a:solidFill>
                <a:effectLst/>
                <a:latin typeface="AGaramondPro-Regular"/>
              </a:rPr>
              <a:t>type 1 </a:t>
            </a:r>
            <a:r>
              <a:rPr lang="en-US" sz="2000" b="0" i="0" dirty="0">
                <a:solidFill>
                  <a:srgbClr val="000000"/>
                </a:solidFill>
                <a:effectLst/>
                <a:latin typeface="AGaramondPro-Regular"/>
              </a:rPr>
              <a:t>diabetes randomized to maintain lower average blood glucose concentrations exhibited a significantly lower incidence of </a:t>
            </a:r>
            <a:r>
              <a:rPr lang="en-US" sz="2000" b="0" i="0" dirty="0">
                <a:solidFill>
                  <a:schemeClr val="accent6">
                    <a:lumMod val="75000"/>
                  </a:schemeClr>
                </a:solidFill>
                <a:effectLst/>
                <a:latin typeface="AGaramondPro-Regular"/>
              </a:rPr>
              <a:t>microvascular complications</a:t>
            </a:r>
            <a:r>
              <a:rPr lang="en-US" sz="2000" b="0" i="0" dirty="0">
                <a:solidFill>
                  <a:srgbClr val="000000"/>
                </a:solidFill>
                <a:effectLst/>
                <a:latin typeface="AGaramondPro-Regular"/>
              </a:rPr>
              <a:t>,</a:t>
            </a:r>
            <a:r>
              <a:rPr lang="en-US" sz="2000" dirty="0"/>
              <a:t> </a:t>
            </a:r>
            <a:r>
              <a:rPr lang="en-US" sz="2000" b="0" i="0" dirty="0">
                <a:solidFill>
                  <a:srgbClr val="000000"/>
                </a:solidFill>
                <a:effectLst/>
                <a:latin typeface="AGaramondPro-Regular"/>
              </a:rPr>
              <a:t>namely diabetic retinopathy, nephropathy, and neuropathy.</a:t>
            </a:r>
            <a:endParaRPr lang="en-US" sz="2000" dirty="0"/>
          </a:p>
          <a:p>
            <a:pPr>
              <a:lnSpc>
                <a:spcPct val="200000"/>
              </a:lnSpc>
            </a:pPr>
            <a:endParaRPr lang="en-US" sz="2000" dirty="0"/>
          </a:p>
        </p:txBody>
      </p:sp>
    </p:spTree>
    <p:extLst>
      <p:ext uri="{BB962C8B-B14F-4D97-AF65-F5344CB8AC3E}">
        <p14:creationId xmlns:p14="http://schemas.microsoft.com/office/powerpoint/2010/main" val="30892880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1CEAA-5978-A243-8976-E2DEA62DF905}"/>
              </a:ext>
            </a:extLst>
          </p:cNvPr>
          <p:cNvSpPr>
            <a:spLocks noGrp="1"/>
          </p:cNvSpPr>
          <p:nvPr>
            <p:ph type="title"/>
          </p:nvPr>
        </p:nvSpPr>
        <p:spPr/>
        <p:txBody>
          <a:bodyPr>
            <a:normAutofit/>
          </a:bodyPr>
          <a:lstStyle/>
          <a:p>
            <a:pPr algn="ctr"/>
            <a:r>
              <a:rPr lang="en-US" sz="4000" b="1" i="1" dirty="0">
                <a:solidFill>
                  <a:srgbClr val="7030A0"/>
                </a:solidFill>
                <a:effectLst/>
                <a:latin typeface="AGaramondPro-Italic"/>
              </a:rPr>
              <a:t>Monitoring/prognosis</a:t>
            </a:r>
            <a:endParaRPr lang="en-US" sz="4000" dirty="0">
              <a:solidFill>
                <a:srgbClr val="7030A0"/>
              </a:solidFill>
            </a:endParaRPr>
          </a:p>
        </p:txBody>
      </p:sp>
      <p:sp>
        <p:nvSpPr>
          <p:cNvPr id="3" name="Content Placeholder 2">
            <a:extLst>
              <a:ext uri="{FF2B5EF4-FFF2-40B4-BE49-F238E27FC236}">
                <a16:creationId xmlns:a16="http://schemas.microsoft.com/office/drawing/2014/main" id="{A25D6E51-7899-095C-9F8A-A2C442ADE69E}"/>
              </a:ext>
            </a:extLst>
          </p:cNvPr>
          <p:cNvSpPr>
            <a:spLocks noGrp="1"/>
          </p:cNvSpPr>
          <p:nvPr>
            <p:ph idx="1"/>
          </p:nvPr>
        </p:nvSpPr>
        <p:spPr>
          <a:xfrm>
            <a:off x="838200" y="2064469"/>
            <a:ext cx="10515600" cy="4112493"/>
          </a:xfrm>
        </p:spPr>
        <p:txBody>
          <a:bodyPr>
            <a:noAutofit/>
          </a:bodyPr>
          <a:lstStyle/>
          <a:p>
            <a:pPr>
              <a:lnSpc>
                <a:spcPct val="200000"/>
              </a:lnSpc>
            </a:pPr>
            <a:r>
              <a:rPr lang="en-US" sz="2000" b="0" i="0" dirty="0">
                <a:solidFill>
                  <a:srgbClr val="000000"/>
                </a:solidFill>
                <a:effectLst/>
                <a:latin typeface="AGaramondPro-Regular"/>
              </a:rPr>
              <a:t>The United Kingdom Prospective Diabetes Study (UKPDS) in people with </a:t>
            </a:r>
            <a:r>
              <a:rPr lang="en-US" sz="2000" b="0" i="0" dirty="0">
                <a:solidFill>
                  <a:schemeClr val="accent6">
                    <a:lumMod val="75000"/>
                  </a:schemeClr>
                </a:solidFill>
                <a:effectLst/>
                <a:latin typeface="AGaramondPro-Regular"/>
              </a:rPr>
              <a:t>short-duration type 2 </a:t>
            </a:r>
            <a:r>
              <a:rPr lang="en-US" sz="2000" b="0" i="0" dirty="0">
                <a:solidFill>
                  <a:srgbClr val="000000"/>
                </a:solidFill>
                <a:effectLst/>
                <a:latin typeface="AGaramondPro-Regular"/>
              </a:rPr>
              <a:t>diabetes showed that intensive blood glucose control significantly reduced </a:t>
            </a:r>
            <a:r>
              <a:rPr lang="en-US" sz="2000" b="0" i="0" dirty="0">
                <a:solidFill>
                  <a:schemeClr val="accent6">
                    <a:lumMod val="75000"/>
                  </a:schemeClr>
                </a:solidFill>
                <a:effectLst/>
                <a:latin typeface="AGaramondPro-Regular"/>
              </a:rPr>
              <a:t>microvascular complications .</a:t>
            </a:r>
            <a:br>
              <a:rPr lang="en-US" sz="2000" dirty="0"/>
            </a:br>
            <a:endParaRPr lang="en-US" sz="2000" dirty="0"/>
          </a:p>
        </p:txBody>
      </p:sp>
    </p:spTree>
    <p:extLst>
      <p:ext uri="{BB962C8B-B14F-4D97-AF65-F5344CB8AC3E}">
        <p14:creationId xmlns:p14="http://schemas.microsoft.com/office/powerpoint/2010/main" val="31837620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0B7B2-45BC-48DD-B127-F5107B8FB59B}"/>
              </a:ext>
            </a:extLst>
          </p:cNvPr>
          <p:cNvSpPr>
            <a:spLocks noGrp="1"/>
          </p:cNvSpPr>
          <p:nvPr>
            <p:ph type="title"/>
          </p:nvPr>
        </p:nvSpPr>
        <p:spPr/>
        <p:txBody>
          <a:bodyPr>
            <a:normAutofit/>
          </a:bodyPr>
          <a:lstStyle/>
          <a:p>
            <a:pPr algn="ctr"/>
            <a:r>
              <a:rPr lang="en-US" sz="4000" b="1" i="1" dirty="0">
                <a:solidFill>
                  <a:srgbClr val="7030A0"/>
                </a:solidFill>
                <a:effectLst/>
                <a:latin typeface="AGaramondPro-Italic"/>
              </a:rPr>
              <a:t>Monitoring/prognosis</a:t>
            </a:r>
            <a:endParaRPr lang="en-US" sz="4000" dirty="0">
              <a:solidFill>
                <a:srgbClr val="7030A0"/>
              </a:solidFill>
            </a:endParaRPr>
          </a:p>
        </p:txBody>
      </p:sp>
      <p:sp>
        <p:nvSpPr>
          <p:cNvPr id="3" name="Content Placeholder 2">
            <a:extLst>
              <a:ext uri="{FF2B5EF4-FFF2-40B4-BE49-F238E27FC236}">
                <a16:creationId xmlns:a16="http://schemas.microsoft.com/office/drawing/2014/main" id="{EE72A6A1-CF65-FE54-0057-F5E084684E6B}"/>
              </a:ext>
            </a:extLst>
          </p:cNvPr>
          <p:cNvSpPr>
            <a:spLocks noGrp="1"/>
          </p:cNvSpPr>
          <p:nvPr>
            <p:ph idx="1"/>
          </p:nvPr>
        </p:nvSpPr>
        <p:spPr/>
        <p:txBody>
          <a:bodyPr>
            <a:normAutofit/>
          </a:bodyPr>
          <a:lstStyle/>
          <a:p>
            <a:pPr>
              <a:lnSpc>
                <a:spcPct val="200000"/>
              </a:lnSpc>
            </a:pPr>
            <a:r>
              <a:rPr lang="en-US" sz="2000" b="0" i="0" dirty="0">
                <a:solidFill>
                  <a:srgbClr val="000000"/>
                </a:solidFill>
                <a:effectLst/>
                <a:latin typeface="AGaramondPro-Regular"/>
              </a:rPr>
              <a:t>While meta-analyses suggest that intensive glycemic control in individuals with type 2 diabetes </a:t>
            </a:r>
            <a:r>
              <a:rPr lang="en-US" sz="2000" b="0" i="0" dirty="0">
                <a:effectLst/>
                <a:latin typeface="AGaramondPro-Regular"/>
              </a:rPr>
              <a:t>reduces </a:t>
            </a:r>
            <a:r>
              <a:rPr lang="en-US" sz="2000" b="0" i="0" dirty="0">
                <a:solidFill>
                  <a:schemeClr val="accent6">
                    <a:lumMod val="75000"/>
                  </a:schemeClr>
                </a:solidFill>
                <a:effectLst/>
                <a:latin typeface="AGaramondPro-Regular"/>
              </a:rPr>
              <a:t>cardiovascular</a:t>
            </a:r>
            <a:r>
              <a:rPr lang="en-US" sz="2000" b="0" i="0" dirty="0">
                <a:effectLst/>
                <a:latin typeface="AGaramondPro-Regular"/>
              </a:rPr>
              <a:t> disease</a:t>
            </a:r>
            <a:r>
              <a:rPr lang="en-US" sz="2000" b="0" i="0" dirty="0">
                <a:solidFill>
                  <a:srgbClr val="000000"/>
                </a:solidFill>
                <a:effectLst/>
                <a:latin typeface="AGaramondPro-Regular"/>
              </a:rPr>
              <a:t>, clinical trials have not consistently demonstrated a reduction in </a:t>
            </a:r>
            <a:r>
              <a:rPr lang="en-US" sz="2000" b="0" i="0" dirty="0">
                <a:solidFill>
                  <a:schemeClr val="accent6">
                    <a:lumMod val="75000"/>
                  </a:schemeClr>
                </a:solidFill>
                <a:effectLst/>
                <a:latin typeface="AGaramondPro-Regular"/>
              </a:rPr>
              <a:t>macrovascular</a:t>
            </a:r>
            <a:r>
              <a:rPr lang="en-US" sz="2000" b="0" i="0" dirty="0">
                <a:solidFill>
                  <a:srgbClr val="000000"/>
                </a:solidFill>
                <a:effectLst/>
                <a:latin typeface="AGaramondPro-Regular"/>
              </a:rPr>
              <a:t> disease (myocardial infarction or stroke) with intensive therapy.</a:t>
            </a:r>
            <a:endParaRPr lang="en-US" sz="2000" dirty="0"/>
          </a:p>
          <a:p>
            <a:pPr>
              <a:lnSpc>
                <a:spcPct val="200000"/>
              </a:lnSpc>
            </a:pPr>
            <a:endParaRPr lang="en-US" sz="2000" dirty="0"/>
          </a:p>
        </p:txBody>
      </p:sp>
    </p:spTree>
    <p:extLst>
      <p:ext uri="{BB962C8B-B14F-4D97-AF65-F5344CB8AC3E}">
        <p14:creationId xmlns:p14="http://schemas.microsoft.com/office/powerpoint/2010/main" val="35494201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BAD9F-5333-350D-CDE9-025C84C03A8B}"/>
              </a:ext>
            </a:extLst>
          </p:cNvPr>
          <p:cNvSpPr>
            <a:spLocks noGrp="1"/>
          </p:cNvSpPr>
          <p:nvPr>
            <p:ph type="title"/>
          </p:nvPr>
        </p:nvSpPr>
        <p:spPr/>
        <p:txBody>
          <a:bodyPr>
            <a:normAutofit/>
          </a:bodyPr>
          <a:lstStyle/>
          <a:p>
            <a:pPr algn="ctr"/>
            <a:r>
              <a:rPr lang="en-US" sz="4000" b="1" i="1" dirty="0">
                <a:solidFill>
                  <a:srgbClr val="7030A0"/>
                </a:solidFill>
                <a:effectLst/>
                <a:latin typeface="AGaramondPro-Italic"/>
              </a:rPr>
              <a:t>Monitoring/prognosis</a:t>
            </a:r>
            <a:endParaRPr lang="en-US" sz="4000" dirty="0">
              <a:solidFill>
                <a:srgbClr val="7030A0"/>
              </a:solidFill>
            </a:endParaRPr>
          </a:p>
        </p:txBody>
      </p:sp>
      <p:sp>
        <p:nvSpPr>
          <p:cNvPr id="3" name="Content Placeholder 2">
            <a:extLst>
              <a:ext uri="{FF2B5EF4-FFF2-40B4-BE49-F238E27FC236}">
                <a16:creationId xmlns:a16="http://schemas.microsoft.com/office/drawing/2014/main" id="{B344CF36-3B92-31FC-851B-31FC02452587}"/>
              </a:ext>
            </a:extLst>
          </p:cNvPr>
          <p:cNvSpPr>
            <a:spLocks noGrp="1"/>
          </p:cNvSpPr>
          <p:nvPr>
            <p:ph idx="1"/>
          </p:nvPr>
        </p:nvSpPr>
        <p:spPr/>
        <p:txBody>
          <a:bodyPr>
            <a:noAutofit/>
          </a:bodyPr>
          <a:lstStyle/>
          <a:p>
            <a:pPr>
              <a:lnSpc>
                <a:spcPct val="200000"/>
              </a:lnSpc>
            </a:pPr>
            <a:r>
              <a:rPr lang="en-US" sz="2000" b="0" i="0" dirty="0">
                <a:solidFill>
                  <a:srgbClr val="000000"/>
                </a:solidFill>
                <a:effectLst/>
                <a:latin typeface="AGaramondPro-Regular"/>
              </a:rPr>
              <a:t>Long-term (10 year) follow-up of the UKPDS population supported a benefit of intensive therapy on </a:t>
            </a:r>
            <a:r>
              <a:rPr lang="en-US" sz="2000" b="0" i="0" dirty="0">
                <a:solidFill>
                  <a:schemeClr val="accent6">
                    <a:lumMod val="75000"/>
                  </a:schemeClr>
                </a:solidFill>
                <a:effectLst/>
                <a:latin typeface="AGaramondPro-Regular"/>
              </a:rPr>
              <a:t>macrovascular</a:t>
            </a:r>
            <a:r>
              <a:rPr lang="en-US" sz="2000" b="0" i="0" dirty="0">
                <a:solidFill>
                  <a:srgbClr val="000000"/>
                </a:solidFill>
                <a:effectLst/>
                <a:latin typeface="AGaramondPro-Regular"/>
              </a:rPr>
              <a:t> disease , but 3 other trials failed to demonstrate a significant difference in macrovascular disease outcomes between very intensive treatment strategies achieving Hb A1c concentrations of approximately 6.5% compared with the control groups who had Hb A1c concentrations 0.8% to 1.1% higher.</a:t>
            </a:r>
          </a:p>
          <a:p>
            <a:pPr>
              <a:lnSpc>
                <a:spcPct val="200000"/>
              </a:lnSpc>
            </a:pPr>
            <a:r>
              <a:rPr lang="en-US" sz="2000" b="0" i="0" dirty="0">
                <a:solidFill>
                  <a:srgbClr val="000000"/>
                </a:solidFill>
                <a:effectLst/>
                <a:latin typeface="AGaramondPro-Regular"/>
              </a:rPr>
              <a:t> One study even observed higher </a:t>
            </a:r>
            <a:r>
              <a:rPr lang="en-US" sz="2000" b="0" i="0" dirty="0">
                <a:solidFill>
                  <a:schemeClr val="accent6">
                    <a:lumMod val="75000"/>
                  </a:schemeClr>
                </a:solidFill>
                <a:effectLst/>
                <a:latin typeface="AGaramondPro-Regular"/>
              </a:rPr>
              <a:t>cardiovascular</a:t>
            </a:r>
            <a:r>
              <a:rPr lang="en-US" sz="2000" b="0" i="0" dirty="0">
                <a:solidFill>
                  <a:srgbClr val="000000"/>
                </a:solidFill>
                <a:effectLst/>
                <a:latin typeface="AGaramondPro-Regular"/>
              </a:rPr>
              <a:t> mortality in the intensive treatment arm. </a:t>
            </a:r>
            <a:br>
              <a:rPr lang="en-US" sz="2000" dirty="0"/>
            </a:br>
            <a:endParaRPr lang="en-US" sz="2000" dirty="0"/>
          </a:p>
        </p:txBody>
      </p:sp>
    </p:spTree>
    <p:extLst>
      <p:ext uri="{BB962C8B-B14F-4D97-AF65-F5344CB8AC3E}">
        <p14:creationId xmlns:p14="http://schemas.microsoft.com/office/powerpoint/2010/main" val="25792814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7E4B4-EFE7-EF76-CDF0-A4544404B1CA}"/>
              </a:ext>
            </a:extLst>
          </p:cNvPr>
          <p:cNvSpPr>
            <a:spLocks noGrp="1"/>
          </p:cNvSpPr>
          <p:nvPr>
            <p:ph type="title"/>
          </p:nvPr>
        </p:nvSpPr>
        <p:spPr/>
        <p:txBody>
          <a:bodyPr>
            <a:normAutofit/>
          </a:bodyPr>
          <a:lstStyle/>
          <a:p>
            <a:pPr algn="ctr"/>
            <a:r>
              <a:rPr lang="en-US" sz="4000" b="1" i="1" dirty="0">
                <a:solidFill>
                  <a:srgbClr val="7030A0"/>
                </a:solidFill>
                <a:effectLst/>
                <a:latin typeface="AGaramondPro-Italic"/>
              </a:rPr>
              <a:t>Monitoring/prognosis</a:t>
            </a:r>
            <a:endParaRPr lang="en-US" sz="4000" dirty="0">
              <a:solidFill>
                <a:srgbClr val="7030A0"/>
              </a:solidFill>
            </a:endParaRPr>
          </a:p>
        </p:txBody>
      </p:sp>
      <p:sp>
        <p:nvSpPr>
          <p:cNvPr id="3" name="Content Placeholder 2">
            <a:extLst>
              <a:ext uri="{FF2B5EF4-FFF2-40B4-BE49-F238E27FC236}">
                <a16:creationId xmlns:a16="http://schemas.microsoft.com/office/drawing/2014/main" id="{9266AAF0-C272-9A99-8BB6-8692ADEEB103}"/>
              </a:ext>
            </a:extLst>
          </p:cNvPr>
          <p:cNvSpPr>
            <a:spLocks noGrp="1"/>
          </p:cNvSpPr>
          <p:nvPr>
            <p:ph idx="1"/>
          </p:nvPr>
        </p:nvSpPr>
        <p:spPr/>
        <p:txBody>
          <a:bodyPr>
            <a:normAutofit/>
          </a:bodyPr>
          <a:lstStyle/>
          <a:p>
            <a:pPr>
              <a:lnSpc>
                <a:spcPct val="200000"/>
              </a:lnSpc>
            </a:pPr>
            <a:r>
              <a:rPr lang="en-US" sz="2000" b="0" i="0" dirty="0">
                <a:solidFill>
                  <a:srgbClr val="000000"/>
                </a:solidFill>
                <a:effectLst/>
                <a:latin typeface="AGaramondPro-Regular"/>
              </a:rPr>
              <a:t>Laboratory measurements of random or fasting glucose concentrations should not be performed as the primary means of routine outpatient monitoring of people with diabetes. </a:t>
            </a:r>
          </a:p>
          <a:p>
            <a:pPr>
              <a:lnSpc>
                <a:spcPct val="200000"/>
              </a:lnSpc>
            </a:pPr>
            <a:r>
              <a:rPr lang="en-US" sz="2000" b="0" i="0" dirty="0">
                <a:solidFill>
                  <a:srgbClr val="000000"/>
                </a:solidFill>
                <a:effectLst/>
                <a:latin typeface="AGaramondPro-Regular"/>
              </a:rPr>
              <a:t>Laboratory plasma glucose testing can be used to supplement information from other testing or to assess the accuracy of self-monitoring .</a:t>
            </a:r>
            <a:r>
              <a:rPr lang="en-US" sz="2000" dirty="0"/>
              <a:t> </a:t>
            </a:r>
            <a:br>
              <a:rPr lang="en-US" sz="2000" dirty="0"/>
            </a:br>
            <a:endParaRPr lang="en-US" sz="2000" dirty="0"/>
          </a:p>
        </p:txBody>
      </p:sp>
    </p:spTree>
    <p:extLst>
      <p:ext uri="{BB962C8B-B14F-4D97-AF65-F5344CB8AC3E}">
        <p14:creationId xmlns:p14="http://schemas.microsoft.com/office/powerpoint/2010/main" val="15621994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DB999-985B-0539-812C-39A533E7633E}"/>
              </a:ext>
            </a:extLst>
          </p:cNvPr>
          <p:cNvSpPr>
            <a:spLocks noGrp="1"/>
          </p:cNvSpPr>
          <p:nvPr>
            <p:ph type="title"/>
          </p:nvPr>
        </p:nvSpPr>
        <p:spPr/>
        <p:txBody>
          <a:bodyPr>
            <a:normAutofit/>
          </a:bodyPr>
          <a:lstStyle/>
          <a:p>
            <a:pPr algn="ctr"/>
            <a:r>
              <a:rPr lang="en-US" sz="4000" b="1" i="1" dirty="0">
                <a:solidFill>
                  <a:srgbClr val="7030A0"/>
                </a:solidFill>
                <a:effectLst/>
                <a:latin typeface="AGaramondPro-Italic"/>
              </a:rPr>
              <a:t>Monitoring/prognosis</a:t>
            </a:r>
            <a:endParaRPr lang="en-US" sz="4000" dirty="0">
              <a:solidFill>
                <a:srgbClr val="7030A0"/>
              </a:solidFill>
            </a:endParaRPr>
          </a:p>
        </p:txBody>
      </p:sp>
      <p:sp>
        <p:nvSpPr>
          <p:cNvPr id="3" name="Content Placeholder 2">
            <a:extLst>
              <a:ext uri="{FF2B5EF4-FFF2-40B4-BE49-F238E27FC236}">
                <a16:creationId xmlns:a16="http://schemas.microsoft.com/office/drawing/2014/main" id="{C5E815DD-63A5-EF1E-F324-614FC4381DEE}"/>
              </a:ext>
            </a:extLst>
          </p:cNvPr>
          <p:cNvSpPr>
            <a:spLocks noGrp="1"/>
          </p:cNvSpPr>
          <p:nvPr>
            <p:ph idx="1"/>
          </p:nvPr>
        </p:nvSpPr>
        <p:spPr/>
        <p:txBody>
          <a:bodyPr>
            <a:normAutofit/>
          </a:bodyPr>
          <a:lstStyle/>
          <a:p>
            <a:pPr>
              <a:lnSpc>
                <a:spcPct val="200000"/>
              </a:lnSpc>
            </a:pPr>
            <a:r>
              <a:rPr lang="en-US" sz="2000" b="0" i="0" dirty="0">
                <a:solidFill>
                  <a:srgbClr val="000000"/>
                </a:solidFill>
                <a:effectLst/>
                <a:latin typeface="AGaramondPro-Regular"/>
              </a:rPr>
              <a:t>Monitoring is performed by patients themselves who measure glucose with meters or continuous glucose monitoring (CGM) and by assessment of Hb A1c in an accredited laboratory. </a:t>
            </a:r>
          </a:p>
          <a:p>
            <a:pPr>
              <a:lnSpc>
                <a:spcPct val="200000"/>
              </a:lnSpc>
            </a:pPr>
            <a:r>
              <a:rPr lang="en-US" sz="2000" b="0" i="0" dirty="0">
                <a:solidFill>
                  <a:srgbClr val="000000"/>
                </a:solidFill>
                <a:effectLst/>
                <a:latin typeface="AGaramondPro-Regular"/>
              </a:rPr>
              <a:t>Appropriate intervals between measurements of glucose in acute clinical situations (e.g., hospitalization, DKA, neonatal hypoglycemia) are highly variable and may range from 30 min to  24 h or more.</a:t>
            </a:r>
            <a:endParaRPr lang="en-US" sz="2000" dirty="0"/>
          </a:p>
        </p:txBody>
      </p:sp>
    </p:spTree>
    <p:extLst>
      <p:ext uri="{BB962C8B-B14F-4D97-AF65-F5344CB8AC3E}">
        <p14:creationId xmlns:p14="http://schemas.microsoft.com/office/powerpoint/2010/main" val="39417725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D04CF-7CA1-679D-9F7F-CA09AC85AF29}"/>
              </a:ext>
            </a:extLst>
          </p:cNvPr>
          <p:cNvSpPr>
            <a:spLocks noGrp="1"/>
          </p:cNvSpPr>
          <p:nvPr>
            <p:ph type="title"/>
          </p:nvPr>
        </p:nvSpPr>
        <p:spPr/>
        <p:txBody>
          <a:bodyPr>
            <a:normAutofit/>
          </a:bodyPr>
          <a:lstStyle/>
          <a:p>
            <a:pPr algn="ctr"/>
            <a:r>
              <a:rPr lang="en-US" b="1" i="1" dirty="0">
                <a:solidFill>
                  <a:srgbClr val="7030A0"/>
                </a:solidFill>
                <a:effectLst/>
                <a:latin typeface="AGaramondPro-Italic"/>
              </a:rPr>
              <a:t>Preanalytical</a:t>
            </a:r>
            <a:endParaRPr lang="en-US" b="1" dirty="0">
              <a:solidFill>
                <a:srgbClr val="7030A0"/>
              </a:solidFill>
            </a:endParaRPr>
          </a:p>
        </p:txBody>
      </p:sp>
      <p:sp>
        <p:nvSpPr>
          <p:cNvPr id="3" name="Content Placeholder 2">
            <a:extLst>
              <a:ext uri="{FF2B5EF4-FFF2-40B4-BE49-F238E27FC236}">
                <a16:creationId xmlns:a16="http://schemas.microsoft.com/office/drawing/2014/main" id="{159300D2-C83B-02C8-9713-5D2FFD45649D}"/>
              </a:ext>
            </a:extLst>
          </p:cNvPr>
          <p:cNvSpPr>
            <a:spLocks noGrp="1"/>
          </p:cNvSpPr>
          <p:nvPr>
            <p:ph idx="1"/>
          </p:nvPr>
        </p:nvSpPr>
        <p:spPr>
          <a:xfrm>
            <a:off x="838200" y="1828800"/>
            <a:ext cx="10515600" cy="4091233"/>
          </a:xfrm>
        </p:spPr>
        <p:txBody>
          <a:bodyPr>
            <a:normAutofit/>
          </a:bodyPr>
          <a:lstStyle/>
          <a:p>
            <a:pPr>
              <a:lnSpc>
                <a:spcPct val="200000"/>
              </a:lnSpc>
            </a:pPr>
            <a:r>
              <a:rPr lang="en-US" b="1" i="1" dirty="0">
                <a:solidFill>
                  <a:srgbClr val="000000"/>
                </a:solidFill>
                <a:effectLst/>
                <a:latin typeface="AGaramondPro-BoldItalic"/>
              </a:rPr>
              <a:t>Recommendation: </a:t>
            </a:r>
            <a:r>
              <a:rPr lang="en-US" sz="2000" i="1" dirty="0">
                <a:solidFill>
                  <a:srgbClr val="000000"/>
                </a:solidFill>
                <a:effectLst/>
                <a:latin typeface="AGaramondPro-BoldItalic"/>
              </a:rPr>
              <a:t>Blood for fasting plasma glucose analysis should be drawn in the morning after the subject has fasted overnight (at least 8 h)</a:t>
            </a:r>
            <a:r>
              <a:rPr lang="en-US" sz="2000" i="0" dirty="0">
                <a:solidFill>
                  <a:srgbClr val="000000"/>
                </a:solidFill>
                <a:effectLst/>
                <a:latin typeface="AGaramondPro-Bold"/>
              </a:rPr>
              <a:t>. </a:t>
            </a:r>
            <a:r>
              <a:rPr lang="en-US" sz="2400" b="1" i="1" dirty="0">
                <a:solidFill>
                  <a:schemeClr val="accent1"/>
                </a:solidFill>
                <a:effectLst/>
                <a:latin typeface="AGaramondPro-BoldItalic"/>
              </a:rPr>
              <a:t>B (low)</a:t>
            </a:r>
            <a:r>
              <a:rPr lang="en-US" sz="2400" b="1" dirty="0">
                <a:solidFill>
                  <a:schemeClr val="accent1"/>
                </a:solidFill>
              </a:rPr>
              <a:t> </a:t>
            </a:r>
            <a:br>
              <a:rPr lang="en-US" dirty="0"/>
            </a:br>
            <a:br>
              <a:rPr lang="en-US" dirty="0"/>
            </a:br>
            <a:endParaRPr lang="en-US" dirty="0"/>
          </a:p>
        </p:txBody>
      </p:sp>
    </p:spTree>
    <p:extLst>
      <p:ext uri="{BB962C8B-B14F-4D97-AF65-F5344CB8AC3E}">
        <p14:creationId xmlns:p14="http://schemas.microsoft.com/office/powerpoint/2010/main" val="36160580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733FB-FC04-4D03-25CB-FBED44C5D816}"/>
              </a:ext>
            </a:extLst>
          </p:cNvPr>
          <p:cNvSpPr>
            <a:spLocks noGrp="1"/>
          </p:cNvSpPr>
          <p:nvPr>
            <p:ph type="title"/>
          </p:nvPr>
        </p:nvSpPr>
        <p:spPr/>
        <p:txBody>
          <a:bodyPr/>
          <a:lstStyle/>
          <a:p>
            <a:pPr algn="ctr"/>
            <a:r>
              <a:rPr lang="en-US" b="1" i="1" dirty="0">
                <a:solidFill>
                  <a:srgbClr val="7030A0"/>
                </a:solidFill>
                <a:effectLst/>
                <a:latin typeface="AGaramondPro-Italic"/>
              </a:rPr>
              <a:t>Preanalytical</a:t>
            </a:r>
            <a:endParaRPr lang="en-US" dirty="0">
              <a:solidFill>
                <a:srgbClr val="7030A0"/>
              </a:solidFill>
            </a:endParaRPr>
          </a:p>
        </p:txBody>
      </p:sp>
      <p:sp>
        <p:nvSpPr>
          <p:cNvPr id="3" name="Content Placeholder 2">
            <a:extLst>
              <a:ext uri="{FF2B5EF4-FFF2-40B4-BE49-F238E27FC236}">
                <a16:creationId xmlns:a16="http://schemas.microsoft.com/office/drawing/2014/main" id="{F4B7178F-E861-9582-06BB-6939822F445E}"/>
              </a:ext>
            </a:extLst>
          </p:cNvPr>
          <p:cNvSpPr>
            <a:spLocks noGrp="1"/>
          </p:cNvSpPr>
          <p:nvPr>
            <p:ph idx="1"/>
          </p:nvPr>
        </p:nvSpPr>
        <p:spPr/>
        <p:txBody>
          <a:bodyPr>
            <a:normAutofit/>
          </a:bodyPr>
          <a:lstStyle/>
          <a:p>
            <a:pPr>
              <a:lnSpc>
                <a:spcPct val="200000"/>
              </a:lnSpc>
            </a:pPr>
            <a:r>
              <a:rPr lang="en-US" b="1" i="1" dirty="0">
                <a:solidFill>
                  <a:srgbClr val="000000"/>
                </a:solidFill>
                <a:effectLst/>
                <a:latin typeface="AGaramondPro-BoldItalic"/>
              </a:rPr>
              <a:t>Recommendation: </a:t>
            </a:r>
            <a:r>
              <a:rPr lang="en-US" sz="2000" i="1" dirty="0">
                <a:solidFill>
                  <a:srgbClr val="000000"/>
                </a:solidFill>
                <a:effectLst/>
                <a:latin typeface="AGaramondPro-BoldItalic"/>
              </a:rPr>
              <a:t>To minimize glycolysis, a tube containing a rapidly effective glycolytic inhibitor such as granulated citrate buffer should be used for collecting the sample. If this cannot be achieved, the sample tube should immediately be placed in an ice-water slurry and subjected to centrifugation to remove the cells within 15 to 30 min. Tubes with only enolase inhibitors such as sodium fluoride should not be relied on to prevent glycolysis</a:t>
            </a:r>
            <a:r>
              <a:rPr lang="en-US" sz="2000" i="0" dirty="0">
                <a:solidFill>
                  <a:srgbClr val="000000"/>
                </a:solidFill>
                <a:effectLst/>
                <a:latin typeface="AGaramondPro-Bold"/>
              </a:rPr>
              <a:t>. </a:t>
            </a:r>
            <a:r>
              <a:rPr lang="en-US" sz="2400" b="1" i="1" dirty="0">
                <a:solidFill>
                  <a:schemeClr val="accent1"/>
                </a:solidFill>
                <a:effectLst/>
                <a:latin typeface="AGaramondPro-BoldItalic"/>
              </a:rPr>
              <a:t>B (moderate)</a:t>
            </a:r>
            <a:endParaRPr lang="en-US" sz="2400" b="1" dirty="0">
              <a:solidFill>
                <a:schemeClr val="accent1"/>
              </a:solidFill>
            </a:endParaRPr>
          </a:p>
        </p:txBody>
      </p:sp>
    </p:spTree>
    <p:extLst>
      <p:ext uri="{BB962C8B-B14F-4D97-AF65-F5344CB8AC3E}">
        <p14:creationId xmlns:p14="http://schemas.microsoft.com/office/powerpoint/2010/main" val="2323149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FB52C-4929-D85E-385F-A45C11C6B969}"/>
              </a:ext>
            </a:extLst>
          </p:cNvPr>
          <p:cNvSpPr>
            <a:spLocks noGrp="1"/>
          </p:cNvSpPr>
          <p:nvPr>
            <p:ph type="title"/>
          </p:nvPr>
        </p:nvSpPr>
        <p:spPr/>
        <p:txBody>
          <a:bodyPr>
            <a:normAutofit/>
          </a:bodyPr>
          <a:lstStyle/>
          <a:p>
            <a:pPr algn="ctr"/>
            <a:r>
              <a:rPr lang="en-US" b="1" i="0" dirty="0">
                <a:solidFill>
                  <a:srgbClr val="7030A0"/>
                </a:solidFill>
                <a:effectLst/>
                <a:latin typeface="+mn-lt"/>
              </a:rPr>
              <a:t> </a:t>
            </a:r>
            <a:r>
              <a:rPr lang="en-US" b="1" i="1" dirty="0">
                <a:solidFill>
                  <a:srgbClr val="7030A0"/>
                </a:solidFill>
                <a:effectLst/>
                <a:latin typeface="+mn-lt"/>
              </a:rPr>
              <a:t>Preanalytical</a:t>
            </a:r>
            <a:endParaRPr lang="en-US" b="1" dirty="0">
              <a:solidFill>
                <a:srgbClr val="7030A0"/>
              </a:solidFill>
              <a:latin typeface="+mn-lt"/>
            </a:endParaRPr>
          </a:p>
        </p:txBody>
      </p:sp>
      <p:sp>
        <p:nvSpPr>
          <p:cNvPr id="3" name="Content Placeholder 2">
            <a:extLst>
              <a:ext uri="{FF2B5EF4-FFF2-40B4-BE49-F238E27FC236}">
                <a16:creationId xmlns:a16="http://schemas.microsoft.com/office/drawing/2014/main" id="{6490A162-2CFA-6033-B1AC-880FA7D51362}"/>
              </a:ext>
            </a:extLst>
          </p:cNvPr>
          <p:cNvSpPr>
            <a:spLocks noGrp="1"/>
          </p:cNvSpPr>
          <p:nvPr>
            <p:ph idx="1"/>
          </p:nvPr>
        </p:nvSpPr>
        <p:spPr>
          <a:xfrm>
            <a:off x="838200" y="1800521"/>
            <a:ext cx="10515600" cy="4376442"/>
          </a:xfrm>
        </p:spPr>
        <p:txBody>
          <a:bodyPr>
            <a:normAutofit/>
          </a:bodyPr>
          <a:lstStyle/>
          <a:p>
            <a:pPr>
              <a:lnSpc>
                <a:spcPct val="200000"/>
              </a:lnSpc>
            </a:pPr>
            <a:r>
              <a:rPr lang="en-US" sz="2000" b="0" i="0" dirty="0">
                <a:solidFill>
                  <a:srgbClr val="000000"/>
                </a:solidFill>
                <a:effectLst/>
                <a:latin typeface="AGaramondPro-Regular"/>
              </a:rPr>
              <a:t>Published evidence reveals a diurnal variation in FPG, with mean FPG higher in the morning than in the afternoon, indicating that many cases of diabetes would be missed in individuals screened with FPG in the afternoon.</a:t>
            </a:r>
            <a:r>
              <a:rPr lang="en-US" sz="2000" dirty="0"/>
              <a:t> </a:t>
            </a:r>
          </a:p>
          <a:p>
            <a:pPr>
              <a:lnSpc>
                <a:spcPct val="200000"/>
              </a:lnSpc>
            </a:pPr>
            <a:r>
              <a:rPr lang="en-US" sz="2000" b="0" i="0" dirty="0">
                <a:solidFill>
                  <a:srgbClr val="000000"/>
                </a:solidFill>
                <a:effectLst/>
                <a:latin typeface="AGaramondPro-Regular"/>
              </a:rPr>
              <a:t>Glucose concentrations decrease ex vivo in whole blood due to glucose consumption predominantly by red and white blood cells.</a:t>
            </a:r>
            <a:br>
              <a:rPr lang="en-US" sz="2000" dirty="0"/>
            </a:br>
            <a:endParaRPr lang="en-US" sz="2000" dirty="0"/>
          </a:p>
        </p:txBody>
      </p:sp>
    </p:spTree>
    <p:extLst>
      <p:ext uri="{BB962C8B-B14F-4D97-AF65-F5344CB8AC3E}">
        <p14:creationId xmlns:p14="http://schemas.microsoft.com/office/powerpoint/2010/main" val="3186072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325B6-E20D-A849-25DF-BEB481B6438F}"/>
              </a:ext>
            </a:extLst>
          </p:cNvPr>
          <p:cNvSpPr>
            <a:spLocks noGrp="1"/>
          </p:cNvSpPr>
          <p:nvPr>
            <p:ph type="title"/>
          </p:nvPr>
        </p:nvSpPr>
        <p:spPr/>
        <p:txBody>
          <a:bodyPr/>
          <a:lstStyle/>
          <a:p>
            <a:pPr algn="ctr"/>
            <a:r>
              <a:rPr lang="en-US" b="1" dirty="0">
                <a:solidFill>
                  <a:srgbClr val="7030A0"/>
                </a:solidFill>
                <a:latin typeface="+mn-lt"/>
              </a:rPr>
              <a:t>AGENDA</a:t>
            </a:r>
          </a:p>
        </p:txBody>
      </p:sp>
      <p:sp>
        <p:nvSpPr>
          <p:cNvPr id="3" name="Content Placeholder 2">
            <a:extLst>
              <a:ext uri="{FF2B5EF4-FFF2-40B4-BE49-F238E27FC236}">
                <a16:creationId xmlns:a16="http://schemas.microsoft.com/office/drawing/2014/main" id="{87343539-CDD3-6DB3-E96A-ED9F11432C58}"/>
              </a:ext>
            </a:extLst>
          </p:cNvPr>
          <p:cNvSpPr>
            <a:spLocks noGrp="1"/>
          </p:cNvSpPr>
          <p:nvPr>
            <p:ph idx="1"/>
          </p:nvPr>
        </p:nvSpPr>
        <p:spPr>
          <a:xfrm>
            <a:off x="838200" y="1690688"/>
            <a:ext cx="10515600" cy="4802187"/>
          </a:xfrm>
        </p:spPr>
        <p:txBody>
          <a:bodyPr>
            <a:normAutofit fontScale="62500" lnSpcReduction="20000"/>
          </a:bodyPr>
          <a:lstStyle/>
          <a:p>
            <a:pPr>
              <a:lnSpc>
                <a:spcPct val="120000"/>
              </a:lnSpc>
              <a:buFont typeface="Wingdings" panose="05000000000000000000" pitchFamily="2" charset="2"/>
              <a:buChar char="Ø"/>
            </a:pPr>
            <a:r>
              <a:rPr lang="en-US" b="1" dirty="0">
                <a:solidFill>
                  <a:schemeClr val="accent2">
                    <a:lumMod val="75000"/>
                  </a:schemeClr>
                </a:solidFill>
              </a:rPr>
              <a:t>Introduction: </a:t>
            </a:r>
          </a:p>
          <a:p>
            <a:pPr>
              <a:lnSpc>
                <a:spcPct val="120000"/>
              </a:lnSpc>
            </a:pPr>
            <a:r>
              <a:rPr lang="en-US" dirty="0"/>
              <a:t>Background, Rating and Grading scale</a:t>
            </a:r>
          </a:p>
          <a:p>
            <a:pPr>
              <a:lnSpc>
                <a:spcPct val="120000"/>
              </a:lnSpc>
              <a:buFont typeface="Wingdings" panose="05000000000000000000" pitchFamily="2" charset="2"/>
              <a:buChar char="Ø"/>
            </a:pPr>
            <a:r>
              <a:rPr lang="en-US" b="1" dirty="0">
                <a:solidFill>
                  <a:schemeClr val="accent2">
                    <a:lumMod val="75000"/>
                  </a:schemeClr>
                </a:solidFill>
              </a:rPr>
              <a:t>Glucose: </a:t>
            </a:r>
          </a:p>
          <a:p>
            <a:pPr>
              <a:lnSpc>
                <a:spcPct val="120000"/>
              </a:lnSpc>
            </a:pPr>
            <a:r>
              <a:rPr lang="en-US" dirty="0"/>
              <a:t>Use/ Rationale: Diagnosis, Screening, Monitoring/ Prognosis</a:t>
            </a:r>
          </a:p>
          <a:p>
            <a:pPr>
              <a:lnSpc>
                <a:spcPct val="120000"/>
              </a:lnSpc>
            </a:pPr>
            <a:r>
              <a:rPr lang="en-US" dirty="0"/>
              <a:t>Analytical Considerations: Preanalytical, Analytical</a:t>
            </a:r>
          </a:p>
          <a:p>
            <a:pPr>
              <a:lnSpc>
                <a:spcPct val="120000"/>
              </a:lnSpc>
            </a:pPr>
            <a:r>
              <a:rPr lang="en-US" dirty="0"/>
              <a:t>Interpretation</a:t>
            </a:r>
          </a:p>
          <a:p>
            <a:pPr>
              <a:lnSpc>
                <a:spcPct val="120000"/>
              </a:lnSpc>
              <a:buFont typeface="Wingdings" panose="05000000000000000000" pitchFamily="2" charset="2"/>
              <a:buChar char="Ø"/>
            </a:pPr>
            <a:r>
              <a:rPr lang="en-US" b="1" dirty="0">
                <a:solidFill>
                  <a:schemeClr val="accent2">
                    <a:lumMod val="75000"/>
                  </a:schemeClr>
                </a:solidFill>
              </a:rPr>
              <a:t>Hemoglobin A1c:</a:t>
            </a:r>
          </a:p>
          <a:p>
            <a:pPr>
              <a:lnSpc>
                <a:spcPct val="120000"/>
              </a:lnSpc>
            </a:pPr>
            <a:r>
              <a:rPr lang="en-US" dirty="0"/>
              <a:t>Description</a:t>
            </a:r>
          </a:p>
          <a:p>
            <a:pPr>
              <a:lnSpc>
                <a:spcPct val="120000"/>
              </a:lnSpc>
            </a:pPr>
            <a:r>
              <a:rPr lang="en-US" dirty="0"/>
              <a:t>Use/ Rationale: Diagnosis/ Screening, Monitoring</a:t>
            </a:r>
          </a:p>
          <a:p>
            <a:pPr>
              <a:lnSpc>
                <a:spcPct val="120000"/>
              </a:lnSpc>
            </a:pPr>
            <a:r>
              <a:rPr lang="en-US" dirty="0"/>
              <a:t>Target Levels/ Treatment Goals</a:t>
            </a:r>
          </a:p>
          <a:p>
            <a:pPr>
              <a:lnSpc>
                <a:spcPct val="120000"/>
              </a:lnSpc>
            </a:pPr>
            <a:r>
              <a:rPr lang="en-US" dirty="0"/>
              <a:t>Analytical Considerations: Preanalytical, Analytical</a:t>
            </a:r>
          </a:p>
          <a:p>
            <a:pPr>
              <a:lnSpc>
                <a:spcPct val="120000"/>
              </a:lnSpc>
            </a:pPr>
            <a:r>
              <a:rPr lang="en-US" dirty="0"/>
              <a:t>Interpretation</a:t>
            </a:r>
          </a:p>
          <a:p>
            <a:pPr>
              <a:lnSpc>
                <a:spcPct val="120000"/>
              </a:lnSpc>
            </a:pPr>
            <a:endParaRPr lang="en-US" dirty="0"/>
          </a:p>
          <a:p>
            <a:pPr>
              <a:lnSpc>
                <a:spcPct val="120000"/>
              </a:lnSpc>
            </a:pPr>
            <a:endParaRPr lang="en-US" dirty="0"/>
          </a:p>
          <a:p>
            <a:pPr>
              <a:lnSpc>
                <a:spcPct val="120000"/>
              </a:lnSpc>
            </a:pPr>
            <a:endParaRPr lang="en-US" dirty="0"/>
          </a:p>
        </p:txBody>
      </p:sp>
    </p:spTree>
    <p:extLst>
      <p:ext uri="{BB962C8B-B14F-4D97-AF65-F5344CB8AC3E}">
        <p14:creationId xmlns:p14="http://schemas.microsoft.com/office/powerpoint/2010/main" val="20473313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5AB4D-44B1-E808-B96F-D79E2FA96EFD}"/>
              </a:ext>
            </a:extLst>
          </p:cNvPr>
          <p:cNvSpPr>
            <a:spLocks noGrp="1"/>
          </p:cNvSpPr>
          <p:nvPr>
            <p:ph type="title"/>
          </p:nvPr>
        </p:nvSpPr>
        <p:spPr/>
        <p:txBody>
          <a:bodyPr/>
          <a:lstStyle/>
          <a:p>
            <a:pPr algn="ctr"/>
            <a:r>
              <a:rPr lang="en-US" sz="4400" b="1" i="0" dirty="0">
                <a:solidFill>
                  <a:srgbClr val="7030A0"/>
                </a:solidFill>
                <a:effectLst/>
                <a:latin typeface="AvenirLTStd-Heavy"/>
              </a:rPr>
              <a:t> </a:t>
            </a:r>
            <a:r>
              <a:rPr lang="en-US" sz="4400" b="1" i="1" dirty="0">
                <a:solidFill>
                  <a:srgbClr val="7030A0"/>
                </a:solidFill>
                <a:effectLst/>
                <a:latin typeface="AGaramondPro-Italic"/>
              </a:rPr>
              <a:t>Preanalytical</a:t>
            </a:r>
            <a:endParaRPr lang="en-US" dirty="0">
              <a:solidFill>
                <a:srgbClr val="7030A0"/>
              </a:solidFill>
            </a:endParaRPr>
          </a:p>
        </p:txBody>
      </p:sp>
      <p:sp>
        <p:nvSpPr>
          <p:cNvPr id="3" name="Content Placeholder 2">
            <a:extLst>
              <a:ext uri="{FF2B5EF4-FFF2-40B4-BE49-F238E27FC236}">
                <a16:creationId xmlns:a16="http://schemas.microsoft.com/office/drawing/2014/main" id="{D8C0322A-C5C5-0009-4331-835C119E8B2A}"/>
              </a:ext>
            </a:extLst>
          </p:cNvPr>
          <p:cNvSpPr>
            <a:spLocks noGrp="1"/>
          </p:cNvSpPr>
          <p:nvPr>
            <p:ph idx="1"/>
          </p:nvPr>
        </p:nvSpPr>
        <p:spPr/>
        <p:txBody>
          <a:bodyPr>
            <a:normAutofit/>
          </a:bodyPr>
          <a:lstStyle/>
          <a:p>
            <a:pPr>
              <a:lnSpc>
                <a:spcPct val="200000"/>
              </a:lnSpc>
            </a:pPr>
            <a:r>
              <a:rPr lang="en-US" sz="2000" b="0" i="0" dirty="0">
                <a:solidFill>
                  <a:srgbClr val="000000"/>
                </a:solidFill>
                <a:effectLst/>
                <a:latin typeface="AGaramondPro-Regular"/>
              </a:rPr>
              <a:t>The rate of glycolysis—reported to average 5% to 7% (approximately 10 mg/dL) per hour —varies with the glucose concentration, temperature, white blood cell count, and other factors. </a:t>
            </a:r>
          </a:p>
          <a:p>
            <a:pPr>
              <a:lnSpc>
                <a:spcPct val="200000"/>
              </a:lnSpc>
            </a:pPr>
            <a:r>
              <a:rPr lang="en-US" sz="2000" b="0" i="0" dirty="0">
                <a:solidFill>
                  <a:srgbClr val="000000"/>
                </a:solidFill>
                <a:effectLst/>
                <a:latin typeface="AGaramondPro-Regular"/>
              </a:rPr>
              <a:t>Such a decrease of glucose will lead to missed diagnoses of diabetes in the large proportion of the population who have glucose concentrations near the cut points for diagnosis of diabetes.</a:t>
            </a:r>
            <a:endParaRPr lang="en-US" sz="2000" dirty="0"/>
          </a:p>
        </p:txBody>
      </p:sp>
    </p:spTree>
    <p:extLst>
      <p:ext uri="{BB962C8B-B14F-4D97-AF65-F5344CB8AC3E}">
        <p14:creationId xmlns:p14="http://schemas.microsoft.com/office/powerpoint/2010/main" val="41238198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529B1-467A-C7C8-D36B-CA79F0564579}"/>
              </a:ext>
            </a:extLst>
          </p:cNvPr>
          <p:cNvSpPr>
            <a:spLocks noGrp="1"/>
          </p:cNvSpPr>
          <p:nvPr>
            <p:ph type="title"/>
          </p:nvPr>
        </p:nvSpPr>
        <p:spPr/>
        <p:txBody>
          <a:bodyPr>
            <a:normAutofit/>
          </a:bodyPr>
          <a:lstStyle/>
          <a:p>
            <a:pPr algn="ctr"/>
            <a:r>
              <a:rPr lang="en-US" b="1" i="1" dirty="0">
                <a:solidFill>
                  <a:srgbClr val="7030A0"/>
                </a:solidFill>
                <a:effectLst/>
                <a:latin typeface="+mn-lt"/>
              </a:rPr>
              <a:t>Analytical</a:t>
            </a:r>
            <a:endParaRPr lang="en-US" b="1" dirty="0">
              <a:solidFill>
                <a:srgbClr val="7030A0"/>
              </a:solidFill>
              <a:latin typeface="+mn-lt"/>
            </a:endParaRPr>
          </a:p>
        </p:txBody>
      </p:sp>
      <p:sp>
        <p:nvSpPr>
          <p:cNvPr id="3" name="Content Placeholder 2">
            <a:extLst>
              <a:ext uri="{FF2B5EF4-FFF2-40B4-BE49-F238E27FC236}">
                <a16:creationId xmlns:a16="http://schemas.microsoft.com/office/drawing/2014/main" id="{C25302B7-E0C7-48AC-B46F-8D81661F2969}"/>
              </a:ext>
            </a:extLst>
          </p:cNvPr>
          <p:cNvSpPr>
            <a:spLocks noGrp="1"/>
          </p:cNvSpPr>
          <p:nvPr>
            <p:ph idx="1"/>
          </p:nvPr>
        </p:nvSpPr>
        <p:spPr/>
        <p:txBody>
          <a:bodyPr>
            <a:normAutofit/>
          </a:bodyPr>
          <a:lstStyle/>
          <a:p>
            <a:pPr>
              <a:lnSpc>
                <a:spcPct val="200000"/>
              </a:lnSpc>
            </a:pPr>
            <a:r>
              <a:rPr lang="en-US" b="1" i="1" dirty="0">
                <a:solidFill>
                  <a:srgbClr val="000000"/>
                </a:solidFill>
                <a:effectLst/>
                <a:latin typeface="AGaramondPro-BoldItalic"/>
              </a:rPr>
              <a:t>Recommendation: </a:t>
            </a:r>
            <a:r>
              <a:rPr lang="en-US" sz="2000" i="1" dirty="0">
                <a:solidFill>
                  <a:srgbClr val="000000"/>
                </a:solidFill>
                <a:effectLst/>
                <a:latin typeface="AGaramondPro-BoldItalic"/>
              </a:rPr>
              <a:t>Based on biological variation, glucose measurement should have analytical imprecision </a:t>
            </a:r>
            <a:r>
              <a:rPr lang="en-US" sz="2000" i="0" dirty="0">
                <a:solidFill>
                  <a:srgbClr val="000000"/>
                </a:solidFill>
                <a:effectLst/>
                <a:latin typeface="STIXGeneral-Bold"/>
              </a:rPr>
              <a:t>≤</a:t>
            </a:r>
            <a:r>
              <a:rPr lang="en-US" sz="2000" i="1" dirty="0">
                <a:solidFill>
                  <a:srgbClr val="000000"/>
                </a:solidFill>
                <a:effectLst/>
                <a:latin typeface="AGaramondPro-BoldItalic"/>
              </a:rPr>
              <a:t>2.4%, bias </a:t>
            </a:r>
            <a:r>
              <a:rPr lang="en-US" sz="2000" i="0" dirty="0">
                <a:solidFill>
                  <a:srgbClr val="000000"/>
                </a:solidFill>
                <a:effectLst/>
                <a:latin typeface="STIXGeneral-Bold"/>
              </a:rPr>
              <a:t>≤</a:t>
            </a:r>
            <a:r>
              <a:rPr lang="en-US" sz="2000" i="1" dirty="0">
                <a:solidFill>
                  <a:srgbClr val="000000"/>
                </a:solidFill>
                <a:effectLst/>
                <a:latin typeface="AGaramondPro-BoldItalic"/>
              </a:rPr>
              <a:t>2.1% and total error </a:t>
            </a:r>
            <a:r>
              <a:rPr lang="en-US" sz="2000" i="0" dirty="0">
                <a:solidFill>
                  <a:srgbClr val="000000"/>
                </a:solidFill>
                <a:effectLst/>
                <a:latin typeface="STIXGeneral-Bold"/>
              </a:rPr>
              <a:t>≤</a:t>
            </a:r>
            <a:r>
              <a:rPr lang="en-US" sz="2000" i="1" dirty="0">
                <a:solidFill>
                  <a:srgbClr val="000000"/>
                </a:solidFill>
                <a:effectLst/>
                <a:latin typeface="AGaramondPro-BoldItalic"/>
              </a:rPr>
              <a:t>6.1%. To avoid misclassification of individuals, the goal for glucose analysis should be to minimize total analytical error and methods should be without measurable bias</a:t>
            </a:r>
            <a:r>
              <a:rPr lang="en-US" sz="2000" i="0" dirty="0">
                <a:solidFill>
                  <a:srgbClr val="000000"/>
                </a:solidFill>
                <a:effectLst/>
                <a:latin typeface="AGaramondPro-Bold"/>
              </a:rPr>
              <a:t>.       </a:t>
            </a:r>
            <a:r>
              <a:rPr lang="en-US" sz="2400" b="1" i="1" dirty="0">
                <a:solidFill>
                  <a:schemeClr val="accent1"/>
                </a:solidFill>
                <a:effectLst/>
                <a:latin typeface="AGaramondPro-BoldItalic"/>
              </a:rPr>
              <a:t>B (moderate)</a:t>
            </a:r>
            <a:r>
              <a:rPr lang="en-US" sz="2400" b="1" dirty="0">
                <a:solidFill>
                  <a:schemeClr val="accent1"/>
                </a:solidFill>
              </a:rPr>
              <a:t> </a:t>
            </a:r>
            <a:br>
              <a:rPr lang="en-US" sz="2000" dirty="0"/>
            </a:br>
            <a:endParaRPr lang="en-US" sz="2000" dirty="0"/>
          </a:p>
        </p:txBody>
      </p:sp>
    </p:spTree>
    <p:extLst>
      <p:ext uri="{BB962C8B-B14F-4D97-AF65-F5344CB8AC3E}">
        <p14:creationId xmlns:p14="http://schemas.microsoft.com/office/powerpoint/2010/main" val="32239987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13032-EFD5-EEFA-C51A-2A6A2FE7C5DB}"/>
              </a:ext>
            </a:extLst>
          </p:cNvPr>
          <p:cNvSpPr>
            <a:spLocks noGrp="1"/>
          </p:cNvSpPr>
          <p:nvPr>
            <p:ph type="title"/>
          </p:nvPr>
        </p:nvSpPr>
        <p:spPr/>
        <p:txBody>
          <a:bodyPr/>
          <a:lstStyle/>
          <a:p>
            <a:pPr algn="ctr"/>
            <a:r>
              <a:rPr lang="en-US" b="1" i="1" dirty="0">
                <a:solidFill>
                  <a:srgbClr val="7030A0"/>
                </a:solidFill>
                <a:effectLst/>
                <a:latin typeface="+mn-lt"/>
              </a:rPr>
              <a:t>Analytical</a:t>
            </a:r>
            <a:endParaRPr lang="en-US" dirty="0"/>
          </a:p>
        </p:txBody>
      </p:sp>
      <p:sp>
        <p:nvSpPr>
          <p:cNvPr id="3" name="Content Placeholder 2">
            <a:extLst>
              <a:ext uri="{FF2B5EF4-FFF2-40B4-BE49-F238E27FC236}">
                <a16:creationId xmlns:a16="http://schemas.microsoft.com/office/drawing/2014/main" id="{BEB2DC9D-FA53-7D8A-7FE5-3010A2FFEE35}"/>
              </a:ext>
            </a:extLst>
          </p:cNvPr>
          <p:cNvSpPr>
            <a:spLocks noGrp="1"/>
          </p:cNvSpPr>
          <p:nvPr>
            <p:ph idx="1"/>
          </p:nvPr>
        </p:nvSpPr>
        <p:spPr/>
        <p:txBody>
          <a:bodyPr>
            <a:normAutofit/>
          </a:bodyPr>
          <a:lstStyle/>
          <a:p>
            <a:pPr>
              <a:lnSpc>
                <a:spcPct val="200000"/>
              </a:lnSpc>
            </a:pPr>
            <a:r>
              <a:rPr lang="en-US" sz="2000" dirty="0">
                <a:solidFill>
                  <a:srgbClr val="000000"/>
                </a:solidFill>
                <a:latin typeface="AGaramondPro-Regular"/>
              </a:rPr>
              <a:t>T</a:t>
            </a:r>
            <a:r>
              <a:rPr lang="en-US" sz="2000" b="0" i="0" dirty="0">
                <a:solidFill>
                  <a:srgbClr val="000000"/>
                </a:solidFill>
                <a:effectLst/>
                <a:latin typeface="AGaramondPro-Regular"/>
              </a:rPr>
              <a:t>he biological variability within an individual is substantially greater than analytic</a:t>
            </a:r>
            <a:br>
              <a:rPr lang="en-US" sz="2000" b="0" i="0" dirty="0">
                <a:solidFill>
                  <a:srgbClr val="000000"/>
                </a:solidFill>
                <a:effectLst/>
                <a:latin typeface="AGaramondPro-Regular"/>
              </a:rPr>
            </a:br>
            <a:r>
              <a:rPr lang="en-US" sz="2000" b="0" i="0" dirty="0">
                <a:solidFill>
                  <a:srgbClr val="000000"/>
                </a:solidFill>
                <a:effectLst/>
                <a:latin typeface="AGaramondPro-Regular"/>
              </a:rPr>
              <a:t>variability; </a:t>
            </a:r>
          </a:p>
          <a:p>
            <a:pPr>
              <a:lnSpc>
                <a:spcPct val="200000"/>
              </a:lnSpc>
            </a:pPr>
            <a:r>
              <a:rPr lang="en-US" sz="2000" b="0" i="0" dirty="0">
                <a:solidFill>
                  <a:srgbClr val="000000"/>
                </a:solidFill>
                <a:effectLst/>
                <a:latin typeface="AGaramondPro-Regular"/>
              </a:rPr>
              <a:t>analytic imprecision makes a negligible contribution to variation in patient results. </a:t>
            </a:r>
            <a:br>
              <a:rPr lang="en-US" sz="2000" dirty="0"/>
            </a:br>
            <a:endParaRPr lang="en-US" sz="2000" dirty="0"/>
          </a:p>
        </p:txBody>
      </p:sp>
    </p:spTree>
    <p:extLst>
      <p:ext uri="{BB962C8B-B14F-4D97-AF65-F5344CB8AC3E}">
        <p14:creationId xmlns:p14="http://schemas.microsoft.com/office/powerpoint/2010/main" val="15968583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F7B33-554B-9C49-0814-11F12633A62C}"/>
              </a:ext>
            </a:extLst>
          </p:cNvPr>
          <p:cNvSpPr>
            <a:spLocks noGrp="1"/>
          </p:cNvSpPr>
          <p:nvPr>
            <p:ph type="title"/>
          </p:nvPr>
        </p:nvSpPr>
        <p:spPr/>
        <p:txBody>
          <a:bodyPr>
            <a:normAutofit/>
          </a:bodyPr>
          <a:lstStyle/>
          <a:p>
            <a:pPr algn="ctr"/>
            <a:r>
              <a:rPr lang="en-US" sz="4000" b="1" dirty="0">
                <a:solidFill>
                  <a:srgbClr val="7030A0"/>
                </a:solidFill>
                <a:latin typeface="+mn-lt"/>
              </a:rPr>
              <a:t>Interpretation</a:t>
            </a:r>
          </a:p>
        </p:txBody>
      </p:sp>
      <p:sp>
        <p:nvSpPr>
          <p:cNvPr id="3" name="Content Placeholder 2">
            <a:extLst>
              <a:ext uri="{FF2B5EF4-FFF2-40B4-BE49-F238E27FC236}">
                <a16:creationId xmlns:a16="http://schemas.microsoft.com/office/drawing/2014/main" id="{F24C6F8C-84DB-5374-5CA1-BEFF19A3CACE}"/>
              </a:ext>
            </a:extLst>
          </p:cNvPr>
          <p:cNvSpPr>
            <a:spLocks noGrp="1"/>
          </p:cNvSpPr>
          <p:nvPr>
            <p:ph idx="1"/>
          </p:nvPr>
        </p:nvSpPr>
        <p:spPr>
          <a:xfrm>
            <a:off x="838200" y="1825625"/>
            <a:ext cx="10515600" cy="4773138"/>
          </a:xfrm>
        </p:spPr>
        <p:txBody>
          <a:bodyPr>
            <a:normAutofit/>
          </a:bodyPr>
          <a:lstStyle/>
          <a:p>
            <a:pPr>
              <a:lnSpc>
                <a:spcPct val="200000"/>
              </a:lnSpc>
            </a:pPr>
            <a:r>
              <a:rPr lang="en-US" sz="2000" b="0" i="0" dirty="0">
                <a:solidFill>
                  <a:srgbClr val="000000"/>
                </a:solidFill>
                <a:effectLst/>
                <a:latin typeface="AGaramondPro-Regular"/>
              </a:rPr>
              <a:t>Glucose homeostasis is impaired with aging. </a:t>
            </a:r>
          </a:p>
          <a:p>
            <a:pPr>
              <a:lnSpc>
                <a:spcPct val="200000"/>
              </a:lnSpc>
            </a:pPr>
            <a:r>
              <a:rPr lang="en-US" sz="2000" b="0" i="0" dirty="0">
                <a:solidFill>
                  <a:srgbClr val="000000"/>
                </a:solidFill>
                <a:effectLst/>
                <a:latin typeface="AGaramondPro-Regular"/>
              </a:rPr>
              <a:t>FPG increases with increasing age beginning in the third to fourth decade. </a:t>
            </a:r>
          </a:p>
          <a:p>
            <a:pPr>
              <a:lnSpc>
                <a:spcPct val="200000"/>
              </a:lnSpc>
            </a:pPr>
            <a:r>
              <a:rPr lang="en-US" sz="2000" b="0" i="0" dirty="0">
                <a:solidFill>
                  <a:srgbClr val="000000"/>
                </a:solidFill>
                <a:effectLst/>
                <a:latin typeface="AGaramondPro-Regular"/>
              </a:rPr>
              <a:t>FPG does not increase significantly after age 60, but 2-h glucose concentrations during a 75-g OGTT are considerably higher in older persons. </a:t>
            </a:r>
          </a:p>
          <a:p>
            <a:pPr>
              <a:lnSpc>
                <a:spcPct val="200000"/>
              </a:lnSpc>
            </a:pPr>
            <a:r>
              <a:rPr lang="en-US" sz="2000" b="0" i="0" dirty="0">
                <a:solidFill>
                  <a:srgbClr val="000000"/>
                </a:solidFill>
                <a:effectLst/>
                <a:latin typeface="AGaramondPro-Regular"/>
              </a:rPr>
              <a:t>Many factors participate in the metabolic dysregulation that develops with increasing age, and changes in body composition make an important contribution. </a:t>
            </a:r>
            <a:br>
              <a:rPr lang="en-US" sz="2000" dirty="0"/>
            </a:br>
            <a:endParaRPr lang="en-US" sz="2000" dirty="0"/>
          </a:p>
        </p:txBody>
      </p:sp>
    </p:spTree>
    <p:extLst>
      <p:ext uri="{BB962C8B-B14F-4D97-AF65-F5344CB8AC3E}">
        <p14:creationId xmlns:p14="http://schemas.microsoft.com/office/powerpoint/2010/main" val="5824754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FA237-FA42-778A-909B-3764B06FEDAB}"/>
              </a:ext>
            </a:extLst>
          </p:cNvPr>
          <p:cNvSpPr>
            <a:spLocks noGrp="1"/>
          </p:cNvSpPr>
          <p:nvPr>
            <p:ph type="ctrTitle"/>
          </p:nvPr>
        </p:nvSpPr>
        <p:spPr/>
        <p:txBody>
          <a:bodyPr>
            <a:normAutofit/>
          </a:bodyPr>
          <a:lstStyle/>
          <a:p>
            <a:r>
              <a:rPr lang="en-US" sz="7200" b="1" dirty="0">
                <a:solidFill>
                  <a:srgbClr val="7030A0"/>
                </a:solidFill>
                <a:latin typeface="+mn-lt"/>
              </a:rPr>
              <a:t>Hemoglobin A1c</a:t>
            </a:r>
            <a:endParaRPr lang="en-US" sz="7200" dirty="0">
              <a:solidFill>
                <a:srgbClr val="7030A0"/>
              </a:solidFill>
              <a:latin typeface="+mn-lt"/>
            </a:endParaRPr>
          </a:p>
        </p:txBody>
      </p:sp>
      <p:sp>
        <p:nvSpPr>
          <p:cNvPr id="3" name="Subtitle 2">
            <a:extLst>
              <a:ext uri="{FF2B5EF4-FFF2-40B4-BE49-F238E27FC236}">
                <a16:creationId xmlns:a16="http://schemas.microsoft.com/office/drawing/2014/main" id="{B1D5A042-AD4E-FEB9-010D-00AF6672D0F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035328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24C82-E566-A7A4-6BD4-729476FCEDE2}"/>
              </a:ext>
            </a:extLst>
          </p:cNvPr>
          <p:cNvSpPr>
            <a:spLocks noGrp="1"/>
          </p:cNvSpPr>
          <p:nvPr>
            <p:ph type="title"/>
          </p:nvPr>
        </p:nvSpPr>
        <p:spPr/>
        <p:txBody>
          <a:bodyPr>
            <a:normAutofit/>
          </a:bodyPr>
          <a:lstStyle/>
          <a:p>
            <a:pPr algn="ctr"/>
            <a:r>
              <a:rPr lang="en-US" sz="4000" b="1" dirty="0">
                <a:solidFill>
                  <a:srgbClr val="7030A0"/>
                </a:solidFill>
                <a:latin typeface="AvenirLTStd-Heavy"/>
              </a:rPr>
              <a:t>Description</a:t>
            </a:r>
            <a:endParaRPr lang="en-US" sz="4000" b="1" dirty="0">
              <a:solidFill>
                <a:srgbClr val="7030A0"/>
              </a:solidFill>
            </a:endParaRPr>
          </a:p>
        </p:txBody>
      </p:sp>
      <p:sp>
        <p:nvSpPr>
          <p:cNvPr id="3" name="Content Placeholder 2">
            <a:extLst>
              <a:ext uri="{FF2B5EF4-FFF2-40B4-BE49-F238E27FC236}">
                <a16:creationId xmlns:a16="http://schemas.microsoft.com/office/drawing/2014/main" id="{FA56C079-44FC-3488-7C40-3AD2BC7146A9}"/>
              </a:ext>
            </a:extLst>
          </p:cNvPr>
          <p:cNvSpPr>
            <a:spLocks noGrp="1"/>
          </p:cNvSpPr>
          <p:nvPr>
            <p:ph idx="1"/>
          </p:nvPr>
        </p:nvSpPr>
        <p:spPr>
          <a:xfrm>
            <a:off x="838200" y="1904214"/>
            <a:ext cx="10515600" cy="4272749"/>
          </a:xfrm>
        </p:spPr>
        <p:txBody>
          <a:bodyPr>
            <a:noAutofit/>
          </a:bodyPr>
          <a:lstStyle/>
          <a:p>
            <a:pPr>
              <a:lnSpc>
                <a:spcPct val="200000"/>
              </a:lnSpc>
            </a:pPr>
            <a:r>
              <a:rPr lang="en-US" sz="2000" b="0" i="0" dirty="0">
                <a:solidFill>
                  <a:srgbClr val="000000"/>
                </a:solidFill>
                <a:effectLst/>
                <a:latin typeface="AGaramondPro-Regular"/>
              </a:rPr>
              <a:t>Glycation refers to the nonenzymatic attachment of glucose to available amino groups on proteins. </a:t>
            </a:r>
          </a:p>
          <a:p>
            <a:pPr>
              <a:lnSpc>
                <a:spcPct val="200000"/>
              </a:lnSpc>
            </a:pPr>
            <a:r>
              <a:rPr lang="en-US" sz="2000" b="0" i="0" dirty="0">
                <a:solidFill>
                  <a:srgbClr val="000000"/>
                </a:solidFill>
                <a:effectLst/>
                <a:latin typeface="AGaramondPro-Regular"/>
              </a:rPr>
              <a:t>Hemoglobin in the RBC has an average circulating lifespan of approximately 120 days and glycated hemoglobin therefore usually indicates the average glucose concentration over the preceding 60 to 90 days.</a:t>
            </a:r>
            <a:br>
              <a:rPr lang="en-US" sz="2000" dirty="0"/>
            </a:br>
            <a:endParaRPr lang="en-US" sz="2000" dirty="0"/>
          </a:p>
        </p:txBody>
      </p:sp>
    </p:spTree>
    <p:extLst>
      <p:ext uri="{BB962C8B-B14F-4D97-AF65-F5344CB8AC3E}">
        <p14:creationId xmlns:p14="http://schemas.microsoft.com/office/powerpoint/2010/main" val="2303649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8F1BB-41BF-080A-C23A-40E2416F41E9}"/>
              </a:ext>
            </a:extLst>
          </p:cNvPr>
          <p:cNvSpPr>
            <a:spLocks noGrp="1"/>
          </p:cNvSpPr>
          <p:nvPr>
            <p:ph type="title"/>
          </p:nvPr>
        </p:nvSpPr>
        <p:spPr/>
        <p:txBody>
          <a:bodyPr>
            <a:normAutofit/>
          </a:bodyPr>
          <a:lstStyle/>
          <a:p>
            <a:pPr algn="ctr"/>
            <a:r>
              <a:rPr lang="en-US" sz="4000" b="1" dirty="0">
                <a:solidFill>
                  <a:srgbClr val="7030A0"/>
                </a:solidFill>
                <a:latin typeface="AvenirLTStd-Heavy"/>
              </a:rPr>
              <a:t>Description</a:t>
            </a:r>
            <a:endParaRPr lang="en-US" sz="4000" dirty="0">
              <a:solidFill>
                <a:srgbClr val="7030A0"/>
              </a:solidFill>
            </a:endParaRPr>
          </a:p>
        </p:txBody>
      </p:sp>
      <p:sp>
        <p:nvSpPr>
          <p:cNvPr id="3" name="Content Placeholder 2">
            <a:extLst>
              <a:ext uri="{FF2B5EF4-FFF2-40B4-BE49-F238E27FC236}">
                <a16:creationId xmlns:a16="http://schemas.microsoft.com/office/drawing/2014/main" id="{70AD55B9-6264-5869-34C1-8FDA6DCD4CBC}"/>
              </a:ext>
            </a:extLst>
          </p:cNvPr>
          <p:cNvSpPr>
            <a:spLocks noGrp="1"/>
          </p:cNvSpPr>
          <p:nvPr>
            <p:ph idx="1"/>
          </p:nvPr>
        </p:nvSpPr>
        <p:spPr/>
        <p:txBody>
          <a:bodyPr>
            <a:normAutofit/>
          </a:bodyPr>
          <a:lstStyle/>
          <a:p>
            <a:pPr>
              <a:lnSpc>
                <a:spcPct val="200000"/>
              </a:lnSpc>
            </a:pPr>
            <a:r>
              <a:rPr lang="en-US" sz="2000" b="0" i="0" dirty="0">
                <a:solidFill>
                  <a:srgbClr val="000000"/>
                </a:solidFill>
                <a:effectLst/>
                <a:latin typeface="AGaramondPro-Regular"/>
              </a:rPr>
              <a:t>Hb A1c is the specific glycated species that is modified by glucose on the N-terminal valine of the hemoglobin beta chain.</a:t>
            </a:r>
          </a:p>
          <a:p>
            <a:pPr>
              <a:lnSpc>
                <a:spcPct val="200000"/>
              </a:lnSpc>
            </a:pPr>
            <a:r>
              <a:rPr lang="en-US" sz="2000" b="0" i="0" dirty="0">
                <a:solidFill>
                  <a:srgbClr val="000000"/>
                </a:solidFill>
                <a:effectLst/>
                <a:latin typeface="AGaramondPro-Regular"/>
              </a:rPr>
              <a:t>Assay methods that measure total glycated </a:t>
            </a:r>
            <a:r>
              <a:rPr lang="en-US" sz="2000" b="0" i="0" dirty="0" err="1">
                <a:solidFill>
                  <a:srgbClr val="000000"/>
                </a:solidFill>
                <a:effectLst/>
                <a:latin typeface="AGaramondPro-Regular"/>
              </a:rPr>
              <a:t>hemoglobins</a:t>
            </a:r>
            <a:r>
              <a:rPr lang="en-US" sz="2000" dirty="0">
                <a:solidFill>
                  <a:srgbClr val="000000"/>
                </a:solidFill>
                <a:latin typeface="AGaramondPro-Regular"/>
              </a:rPr>
              <a:t> </a:t>
            </a:r>
            <a:r>
              <a:rPr lang="en-US" sz="2000" b="0" i="0" dirty="0">
                <a:solidFill>
                  <a:srgbClr val="000000"/>
                </a:solidFill>
                <a:effectLst/>
                <a:latin typeface="AGaramondPro-Regular"/>
              </a:rPr>
              <a:t>(e.g., </a:t>
            </a:r>
            <a:r>
              <a:rPr lang="en-US" sz="2000" b="0" i="0" dirty="0" err="1">
                <a:solidFill>
                  <a:srgbClr val="000000"/>
                </a:solidFill>
                <a:effectLst/>
                <a:latin typeface="AGaramondPro-Regular"/>
              </a:rPr>
              <a:t>boronate</a:t>
            </a:r>
            <a:r>
              <a:rPr lang="en-US" sz="2000" b="0" i="0" dirty="0">
                <a:solidFill>
                  <a:srgbClr val="000000"/>
                </a:solidFill>
                <a:effectLst/>
                <a:latin typeface="AGaramondPro-Regular"/>
              </a:rPr>
              <a:t> affinity methods) should be calibrated to report results equivalent to Hb A1c to harmonize results.</a:t>
            </a:r>
            <a:r>
              <a:rPr lang="en-US" sz="2000" dirty="0"/>
              <a:t> </a:t>
            </a:r>
            <a:endParaRPr lang="en-US" sz="2000" b="0" i="0" dirty="0">
              <a:solidFill>
                <a:srgbClr val="000000"/>
              </a:solidFill>
              <a:effectLst/>
              <a:latin typeface="AGaramondPro-Regular"/>
            </a:endParaRPr>
          </a:p>
        </p:txBody>
      </p:sp>
    </p:spTree>
    <p:extLst>
      <p:ext uri="{BB962C8B-B14F-4D97-AF65-F5344CB8AC3E}">
        <p14:creationId xmlns:p14="http://schemas.microsoft.com/office/powerpoint/2010/main" val="7539411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8B0EB-F5ED-B930-6A2D-41B83B349EB0}"/>
              </a:ext>
            </a:extLst>
          </p:cNvPr>
          <p:cNvSpPr>
            <a:spLocks noGrp="1"/>
          </p:cNvSpPr>
          <p:nvPr>
            <p:ph type="title"/>
          </p:nvPr>
        </p:nvSpPr>
        <p:spPr/>
        <p:txBody>
          <a:bodyPr>
            <a:normAutofit/>
          </a:bodyPr>
          <a:lstStyle/>
          <a:p>
            <a:pPr algn="ctr"/>
            <a:r>
              <a:rPr lang="en-US" sz="4000" b="1" dirty="0">
                <a:solidFill>
                  <a:srgbClr val="7030A0"/>
                </a:solidFill>
                <a:latin typeface="AvenirLTStd-Heavy"/>
              </a:rPr>
              <a:t>Description</a:t>
            </a:r>
            <a:endParaRPr lang="en-US" sz="4000" dirty="0">
              <a:solidFill>
                <a:srgbClr val="7030A0"/>
              </a:solidFill>
            </a:endParaRPr>
          </a:p>
        </p:txBody>
      </p:sp>
      <p:sp>
        <p:nvSpPr>
          <p:cNvPr id="3" name="Content Placeholder 2">
            <a:extLst>
              <a:ext uri="{FF2B5EF4-FFF2-40B4-BE49-F238E27FC236}">
                <a16:creationId xmlns:a16="http://schemas.microsoft.com/office/drawing/2014/main" id="{55DD495F-A3F7-9D64-EC5C-6679ADF6CE23}"/>
              </a:ext>
            </a:extLst>
          </p:cNvPr>
          <p:cNvSpPr>
            <a:spLocks noGrp="1"/>
          </p:cNvSpPr>
          <p:nvPr>
            <p:ph idx="1"/>
          </p:nvPr>
        </p:nvSpPr>
        <p:spPr>
          <a:xfrm>
            <a:off x="838200" y="1923067"/>
            <a:ext cx="10515600" cy="4034673"/>
          </a:xfrm>
        </p:spPr>
        <p:txBody>
          <a:bodyPr>
            <a:normAutofit/>
          </a:bodyPr>
          <a:lstStyle/>
          <a:p>
            <a:pPr>
              <a:lnSpc>
                <a:spcPct val="200000"/>
              </a:lnSpc>
            </a:pPr>
            <a:r>
              <a:rPr lang="en-US" sz="2000" b="0" i="0" dirty="0">
                <a:solidFill>
                  <a:srgbClr val="000000"/>
                </a:solidFill>
                <a:effectLst/>
                <a:latin typeface="AGaramondPro-Regular"/>
              </a:rPr>
              <a:t>In addition to </a:t>
            </a:r>
            <a:r>
              <a:rPr lang="en-US" sz="2000" b="0" i="0" dirty="0" err="1">
                <a:solidFill>
                  <a:srgbClr val="000000"/>
                </a:solidFill>
                <a:effectLst/>
                <a:latin typeface="AGaramondPro-Regular"/>
              </a:rPr>
              <a:t>GHb</a:t>
            </a:r>
            <a:r>
              <a:rPr lang="en-US" sz="2000" b="0" i="0" dirty="0">
                <a:solidFill>
                  <a:srgbClr val="000000"/>
                </a:solidFill>
                <a:effectLst/>
                <a:latin typeface="AGaramondPro-Regular"/>
              </a:rPr>
              <a:t> assays, approved and commercially available assays that measure total glycated protein (termed </a:t>
            </a:r>
            <a:r>
              <a:rPr lang="en-US" sz="2000" b="0" i="0" dirty="0" err="1">
                <a:solidFill>
                  <a:srgbClr val="000000"/>
                </a:solidFill>
                <a:effectLst/>
                <a:latin typeface="AGaramondPro-Regular"/>
              </a:rPr>
              <a:t>fructosamine</a:t>
            </a:r>
            <a:r>
              <a:rPr lang="en-US" sz="2000" b="0" i="0" dirty="0">
                <a:solidFill>
                  <a:srgbClr val="000000"/>
                </a:solidFill>
                <a:effectLst/>
                <a:latin typeface="AGaramondPro-Regular"/>
              </a:rPr>
              <a:t>) or glycated albumin in the serum or plasma are available.</a:t>
            </a:r>
          </a:p>
          <a:p>
            <a:pPr>
              <a:lnSpc>
                <a:spcPct val="200000"/>
              </a:lnSpc>
            </a:pPr>
            <a:r>
              <a:rPr lang="en-US" sz="2000" b="0" i="0" dirty="0">
                <a:solidFill>
                  <a:srgbClr val="000000"/>
                </a:solidFill>
                <a:effectLst/>
                <a:latin typeface="AGaramondPro-Regular"/>
              </a:rPr>
              <a:t> Concentrations of these glycated proteins also reflect mean glycemia, but over a much shorter time (15 to 30 days, reflecting the turnover of albumin) than </a:t>
            </a:r>
            <a:r>
              <a:rPr lang="en-US" sz="2000" b="0" i="0" dirty="0" err="1">
                <a:solidFill>
                  <a:srgbClr val="000000"/>
                </a:solidFill>
                <a:effectLst/>
                <a:latin typeface="AGaramondPro-Regular"/>
              </a:rPr>
              <a:t>GHb</a:t>
            </a:r>
            <a:r>
              <a:rPr lang="en-US" sz="2000" b="0" i="0" dirty="0">
                <a:solidFill>
                  <a:srgbClr val="000000"/>
                </a:solidFill>
                <a:effectLst/>
                <a:latin typeface="AGaramondPro-Regular"/>
              </a:rPr>
              <a:t> (60 to 90 days).</a:t>
            </a:r>
            <a:r>
              <a:rPr lang="en-US" sz="2000" dirty="0"/>
              <a:t> </a:t>
            </a:r>
            <a:br>
              <a:rPr lang="en-US" sz="2000" dirty="0"/>
            </a:br>
            <a:endParaRPr lang="en-US" sz="2000" dirty="0"/>
          </a:p>
        </p:txBody>
      </p:sp>
    </p:spTree>
    <p:extLst>
      <p:ext uri="{BB962C8B-B14F-4D97-AF65-F5344CB8AC3E}">
        <p14:creationId xmlns:p14="http://schemas.microsoft.com/office/powerpoint/2010/main" val="39881310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CB44B-5720-CAF8-353A-30282B3C732B}"/>
              </a:ext>
            </a:extLst>
          </p:cNvPr>
          <p:cNvSpPr>
            <a:spLocks noGrp="1"/>
          </p:cNvSpPr>
          <p:nvPr>
            <p:ph type="title"/>
          </p:nvPr>
        </p:nvSpPr>
        <p:spPr/>
        <p:txBody>
          <a:bodyPr>
            <a:normAutofit/>
          </a:bodyPr>
          <a:lstStyle/>
          <a:p>
            <a:pPr algn="ctr"/>
            <a:r>
              <a:rPr lang="en-US" sz="4000" b="1" dirty="0">
                <a:solidFill>
                  <a:srgbClr val="7030A0"/>
                </a:solidFill>
                <a:latin typeface="AvenirLTStd-Heavy"/>
              </a:rPr>
              <a:t>Description</a:t>
            </a:r>
            <a:endParaRPr lang="en-US" sz="4000" dirty="0">
              <a:solidFill>
                <a:srgbClr val="7030A0"/>
              </a:solidFill>
            </a:endParaRPr>
          </a:p>
        </p:txBody>
      </p:sp>
      <p:sp>
        <p:nvSpPr>
          <p:cNvPr id="3" name="Content Placeholder 2">
            <a:extLst>
              <a:ext uri="{FF2B5EF4-FFF2-40B4-BE49-F238E27FC236}">
                <a16:creationId xmlns:a16="http://schemas.microsoft.com/office/drawing/2014/main" id="{91F7EEE8-FF3F-BF57-0E56-EBD822670965}"/>
              </a:ext>
            </a:extLst>
          </p:cNvPr>
          <p:cNvSpPr>
            <a:spLocks noGrp="1"/>
          </p:cNvSpPr>
          <p:nvPr>
            <p:ph idx="1"/>
          </p:nvPr>
        </p:nvSpPr>
        <p:spPr/>
        <p:txBody>
          <a:bodyPr>
            <a:normAutofit/>
          </a:bodyPr>
          <a:lstStyle/>
          <a:p>
            <a:pPr>
              <a:lnSpc>
                <a:spcPct val="200000"/>
              </a:lnSpc>
            </a:pPr>
            <a:r>
              <a:rPr lang="en-US" sz="2000" dirty="0">
                <a:solidFill>
                  <a:srgbClr val="000000"/>
                </a:solidFill>
                <a:latin typeface="AGaramondPro-Regular"/>
              </a:rPr>
              <a:t>T</a:t>
            </a:r>
            <a:r>
              <a:rPr lang="en-US" sz="2000" b="0" i="0" dirty="0">
                <a:solidFill>
                  <a:srgbClr val="000000"/>
                </a:solidFill>
                <a:effectLst/>
                <a:latin typeface="AGaramondPro-Regular"/>
              </a:rPr>
              <a:t>he clinical utility of glycated proteins other than hemoglobin has not been clearly established.</a:t>
            </a:r>
          </a:p>
          <a:p>
            <a:pPr>
              <a:lnSpc>
                <a:spcPct val="200000"/>
              </a:lnSpc>
            </a:pPr>
            <a:r>
              <a:rPr lang="en-US" sz="2000" b="0" i="0" dirty="0">
                <a:solidFill>
                  <a:srgbClr val="000000"/>
                </a:solidFill>
                <a:effectLst/>
                <a:latin typeface="AGaramondPro-Regular"/>
              </a:rPr>
              <a:t> Few published studies have convincingly demonstrated a relationship between glycated protein levels and the chronic complications of diabetes.</a:t>
            </a:r>
            <a:endParaRPr lang="en-US" sz="2000" dirty="0"/>
          </a:p>
        </p:txBody>
      </p:sp>
    </p:spTree>
    <p:extLst>
      <p:ext uri="{BB962C8B-B14F-4D97-AF65-F5344CB8AC3E}">
        <p14:creationId xmlns:p14="http://schemas.microsoft.com/office/powerpoint/2010/main" val="37066935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04837-04E7-ED51-0E05-71ACA56378A6}"/>
              </a:ext>
            </a:extLst>
          </p:cNvPr>
          <p:cNvSpPr>
            <a:spLocks noGrp="1"/>
          </p:cNvSpPr>
          <p:nvPr>
            <p:ph type="title"/>
          </p:nvPr>
        </p:nvSpPr>
        <p:spPr/>
        <p:txBody>
          <a:bodyPr>
            <a:normAutofit/>
          </a:bodyPr>
          <a:lstStyle/>
          <a:p>
            <a:pPr algn="ctr"/>
            <a:r>
              <a:rPr lang="en-US" sz="4000" b="1" i="1" dirty="0">
                <a:solidFill>
                  <a:srgbClr val="7030A0"/>
                </a:solidFill>
                <a:effectLst/>
                <a:latin typeface="AGaramondPro-Italic"/>
              </a:rPr>
              <a:t>Screening/diagnosis</a:t>
            </a:r>
            <a:endParaRPr lang="en-US" sz="4000" b="1" dirty="0">
              <a:solidFill>
                <a:srgbClr val="7030A0"/>
              </a:solidFill>
            </a:endParaRPr>
          </a:p>
        </p:txBody>
      </p:sp>
      <p:sp>
        <p:nvSpPr>
          <p:cNvPr id="3" name="Content Placeholder 2">
            <a:extLst>
              <a:ext uri="{FF2B5EF4-FFF2-40B4-BE49-F238E27FC236}">
                <a16:creationId xmlns:a16="http://schemas.microsoft.com/office/drawing/2014/main" id="{D068B487-97AB-3ED6-E4B3-F3CE61BF8566}"/>
              </a:ext>
            </a:extLst>
          </p:cNvPr>
          <p:cNvSpPr>
            <a:spLocks noGrp="1"/>
          </p:cNvSpPr>
          <p:nvPr>
            <p:ph idx="1"/>
          </p:nvPr>
        </p:nvSpPr>
        <p:spPr/>
        <p:txBody>
          <a:bodyPr>
            <a:normAutofit/>
          </a:bodyPr>
          <a:lstStyle/>
          <a:p>
            <a:pPr>
              <a:lnSpc>
                <a:spcPct val="200000"/>
              </a:lnSpc>
            </a:pPr>
            <a:r>
              <a:rPr lang="en-US" b="1" i="1" dirty="0">
                <a:solidFill>
                  <a:srgbClr val="000000"/>
                </a:solidFill>
                <a:effectLst/>
                <a:latin typeface="AGaramondPro-BoldItalic"/>
              </a:rPr>
              <a:t>Recommendation: </a:t>
            </a:r>
            <a:r>
              <a:rPr lang="en-US" sz="2000" i="1" dirty="0">
                <a:solidFill>
                  <a:srgbClr val="000000"/>
                </a:solidFill>
                <a:effectLst/>
                <a:latin typeface="AGaramondPro-BoldItalic"/>
              </a:rPr>
              <a:t>Laboratory-based Hb A1c testing can be used to diagnose</a:t>
            </a:r>
            <a:br>
              <a:rPr lang="en-US" sz="2000" i="1" dirty="0">
                <a:solidFill>
                  <a:srgbClr val="000000"/>
                </a:solidFill>
                <a:effectLst/>
                <a:latin typeface="AGaramondPro-BoldItalic"/>
              </a:rPr>
            </a:br>
            <a:r>
              <a:rPr lang="en-US" sz="2000" i="1" dirty="0">
                <a:solidFill>
                  <a:srgbClr val="000000"/>
                </a:solidFill>
                <a:effectLst/>
                <a:latin typeface="AGaramondPro-BoldItalic"/>
              </a:rPr>
              <a:t>(a) diabetes, with a value </a:t>
            </a:r>
            <a:r>
              <a:rPr lang="en-US" sz="2000" i="0" dirty="0">
                <a:solidFill>
                  <a:srgbClr val="000000"/>
                </a:solidFill>
                <a:effectLst/>
                <a:latin typeface="STIXGeneral-Bold"/>
              </a:rPr>
              <a:t>≥</a:t>
            </a:r>
            <a:r>
              <a:rPr lang="en-US" sz="2000" i="1" dirty="0">
                <a:solidFill>
                  <a:srgbClr val="000000"/>
                </a:solidFill>
                <a:effectLst/>
                <a:latin typeface="AGaramondPro-BoldItalic"/>
              </a:rPr>
              <a:t>6.5% (</a:t>
            </a:r>
            <a:r>
              <a:rPr lang="en-US" sz="2000" i="0" dirty="0">
                <a:solidFill>
                  <a:srgbClr val="000000"/>
                </a:solidFill>
                <a:effectLst/>
                <a:latin typeface="STIXGeneral-Bold"/>
              </a:rPr>
              <a:t>≥</a:t>
            </a:r>
            <a:r>
              <a:rPr lang="en-US" sz="2000" i="1" dirty="0">
                <a:solidFill>
                  <a:srgbClr val="000000"/>
                </a:solidFill>
                <a:effectLst/>
                <a:latin typeface="AGaramondPro-BoldItalic"/>
              </a:rPr>
              <a:t>48 mmol/mol) diagnostic of diabetes, and</a:t>
            </a:r>
            <a:br>
              <a:rPr lang="en-US" sz="2000" i="1" dirty="0">
                <a:solidFill>
                  <a:srgbClr val="000000"/>
                </a:solidFill>
                <a:effectLst/>
                <a:latin typeface="AGaramondPro-BoldItalic"/>
              </a:rPr>
            </a:br>
            <a:r>
              <a:rPr lang="en-US" sz="2000" i="1" dirty="0">
                <a:solidFill>
                  <a:srgbClr val="000000"/>
                </a:solidFill>
                <a:effectLst/>
                <a:latin typeface="AGaramondPro-BoldItalic"/>
              </a:rPr>
              <a:t>(b) prediabetes (or high risk for diabetes) with an Hb A1c level of 5.7% to 6.4% (39 to 46 mmol/mol).</a:t>
            </a:r>
          </a:p>
          <a:p>
            <a:pPr marL="0" indent="0">
              <a:lnSpc>
                <a:spcPct val="200000"/>
              </a:lnSpc>
              <a:buNone/>
            </a:pPr>
            <a:r>
              <a:rPr lang="en-US" sz="2000" i="1" dirty="0">
                <a:solidFill>
                  <a:srgbClr val="000000"/>
                </a:solidFill>
                <a:effectLst/>
                <a:latin typeface="AGaramondPro-BoldItalic"/>
              </a:rPr>
              <a:t>An NGSP-certified method should be performed in an accredited laboratory. </a:t>
            </a:r>
            <a:r>
              <a:rPr lang="en-US" sz="2400" b="1" i="1" dirty="0">
                <a:solidFill>
                  <a:schemeClr val="accent1"/>
                </a:solidFill>
                <a:effectLst/>
                <a:latin typeface="AGaramondPro-BoldItalic"/>
              </a:rPr>
              <a:t>A (moderate)</a:t>
            </a:r>
            <a:r>
              <a:rPr lang="en-US" sz="2400" b="1" dirty="0">
                <a:solidFill>
                  <a:schemeClr val="accent1"/>
                </a:solidFill>
              </a:rPr>
              <a:t> </a:t>
            </a:r>
            <a:endParaRPr lang="en-US" dirty="0"/>
          </a:p>
        </p:txBody>
      </p:sp>
    </p:spTree>
    <p:extLst>
      <p:ext uri="{BB962C8B-B14F-4D97-AF65-F5344CB8AC3E}">
        <p14:creationId xmlns:p14="http://schemas.microsoft.com/office/powerpoint/2010/main" val="1709367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1243A-26C7-F86C-5096-370032481BEF}"/>
              </a:ext>
            </a:extLst>
          </p:cNvPr>
          <p:cNvSpPr>
            <a:spLocks noGrp="1"/>
          </p:cNvSpPr>
          <p:nvPr>
            <p:ph type="ctrTitle"/>
          </p:nvPr>
        </p:nvSpPr>
        <p:spPr/>
        <p:txBody>
          <a:bodyPr>
            <a:normAutofit/>
          </a:bodyPr>
          <a:lstStyle/>
          <a:p>
            <a:r>
              <a:rPr lang="en-US" sz="7200" b="1" dirty="0">
                <a:solidFill>
                  <a:srgbClr val="7030A0"/>
                </a:solidFill>
                <a:latin typeface="+mn-lt"/>
              </a:rPr>
              <a:t>Introduction</a:t>
            </a:r>
            <a:endParaRPr lang="en-US" sz="7200" dirty="0">
              <a:solidFill>
                <a:srgbClr val="7030A0"/>
              </a:solidFill>
              <a:latin typeface="+mn-lt"/>
            </a:endParaRPr>
          </a:p>
        </p:txBody>
      </p:sp>
      <p:sp>
        <p:nvSpPr>
          <p:cNvPr id="3" name="Subtitle 2">
            <a:extLst>
              <a:ext uri="{FF2B5EF4-FFF2-40B4-BE49-F238E27FC236}">
                <a16:creationId xmlns:a16="http://schemas.microsoft.com/office/drawing/2014/main" id="{2680326E-B0EC-B198-D22D-800530BF03C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371094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DC14F-DC53-784F-51DC-AD99AE1962F7}"/>
              </a:ext>
            </a:extLst>
          </p:cNvPr>
          <p:cNvSpPr>
            <a:spLocks noGrp="1"/>
          </p:cNvSpPr>
          <p:nvPr>
            <p:ph type="title"/>
          </p:nvPr>
        </p:nvSpPr>
        <p:spPr>
          <a:xfrm>
            <a:off x="838200" y="490194"/>
            <a:ext cx="10515600" cy="1200494"/>
          </a:xfrm>
        </p:spPr>
        <p:txBody>
          <a:bodyPr>
            <a:normAutofit/>
          </a:bodyPr>
          <a:lstStyle/>
          <a:p>
            <a:pPr algn="ctr"/>
            <a:r>
              <a:rPr lang="en-US" sz="4000" b="1" i="1" dirty="0">
                <a:solidFill>
                  <a:srgbClr val="7030A0"/>
                </a:solidFill>
                <a:effectLst/>
                <a:latin typeface="AGaramondPro-Italic"/>
              </a:rPr>
              <a:t>Screening/diagnosis</a:t>
            </a:r>
            <a:r>
              <a:rPr lang="en-US" sz="4000" b="1" dirty="0">
                <a:solidFill>
                  <a:srgbClr val="7030A0"/>
                </a:solidFill>
              </a:rPr>
              <a:t> </a:t>
            </a:r>
            <a:endParaRPr lang="en-US" sz="4000" dirty="0">
              <a:solidFill>
                <a:srgbClr val="7030A0"/>
              </a:solidFill>
            </a:endParaRPr>
          </a:p>
        </p:txBody>
      </p:sp>
      <p:sp>
        <p:nvSpPr>
          <p:cNvPr id="3" name="Content Placeholder 2">
            <a:extLst>
              <a:ext uri="{FF2B5EF4-FFF2-40B4-BE49-F238E27FC236}">
                <a16:creationId xmlns:a16="http://schemas.microsoft.com/office/drawing/2014/main" id="{AC26113D-9B3B-14F5-9579-33EB10F7B7B1}"/>
              </a:ext>
            </a:extLst>
          </p:cNvPr>
          <p:cNvSpPr>
            <a:spLocks noGrp="1"/>
          </p:cNvSpPr>
          <p:nvPr>
            <p:ph idx="1"/>
          </p:nvPr>
        </p:nvSpPr>
        <p:spPr>
          <a:xfrm>
            <a:off x="734505" y="1853906"/>
            <a:ext cx="10515600" cy="4351338"/>
          </a:xfrm>
        </p:spPr>
        <p:txBody>
          <a:bodyPr>
            <a:noAutofit/>
          </a:bodyPr>
          <a:lstStyle/>
          <a:p>
            <a:pPr>
              <a:lnSpc>
                <a:spcPct val="200000"/>
              </a:lnSpc>
            </a:pPr>
            <a:r>
              <a:rPr lang="en-US" sz="2000" b="0" i="0" dirty="0">
                <a:solidFill>
                  <a:srgbClr val="000000"/>
                </a:solidFill>
                <a:effectLst/>
                <a:latin typeface="AGaramondPro-Regular"/>
              </a:rPr>
              <a:t>The role of Hb A1c in the diagnosis of diabetes was first proposed and implemented in 2009, made possible by improved assay standardization through the National Glycohemoglobin Standardization Program (NGSP) and International Federation Of Clinical Chemistry </a:t>
            </a:r>
            <a:r>
              <a:rPr lang="en-US" sz="2000" dirty="0">
                <a:solidFill>
                  <a:srgbClr val="000000"/>
                </a:solidFill>
                <a:latin typeface="AGaramondPro-Regular"/>
              </a:rPr>
              <a:t>(</a:t>
            </a:r>
            <a:r>
              <a:rPr lang="en-US" sz="2000" b="0" i="0" dirty="0">
                <a:solidFill>
                  <a:srgbClr val="000000"/>
                </a:solidFill>
                <a:effectLst/>
                <a:latin typeface="AGaramondPro-Regular"/>
              </a:rPr>
              <a:t>IFCC), and new data demonstrating the association between Hb A1c concentrations and risk for retinopathy.</a:t>
            </a:r>
          </a:p>
          <a:p>
            <a:pPr>
              <a:lnSpc>
                <a:spcPct val="200000"/>
              </a:lnSpc>
            </a:pPr>
            <a:r>
              <a:rPr lang="en-US" sz="2000" b="0" i="0" dirty="0">
                <a:effectLst/>
                <a:latin typeface="AGaramondPro-Regular"/>
              </a:rPr>
              <a:t>Hb A1c assays are not recommended for screening for or diagnosis of gestational diabetes.</a:t>
            </a:r>
            <a:endParaRPr lang="en-US" sz="2000" dirty="0"/>
          </a:p>
        </p:txBody>
      </p:sp>
    </p:spTree>
    <p:extLst>
      <p:ext uri="{BB962C8B-B14F-4D97-AF65-F5344CB8AC3E}">
        <p14:creationId xmlns:p14="http://schemas.microsoft.com/office/powerpoint/2010/main" val="38745376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F558E-0311-09FB-E1C3-2AF3F0351E10}"/>
              </a:ext>
            </a:extLst>
          </p:cNvPr>
          <p:cNvSpPr>
            <a:spLocks noGrp="1"/>
          </p:cNvSpPr>
          <p:nvPr>
            <p:ph type="title"/>
          </p:nvPr>
        </p:nvSpPr>
        <p:spPr/>
        <p:txBody>
          <a:bodyPr>
            <a:normAutofit/>
          </a:bodyPr>
          <a:lstStyle/>
          <a:p>
            <a:pPr algn="ctr"/>
            <a:r>
              <a:rPr lang="en-US" sz="4000" b="1" i="1" dirty="0">
                <a:solidFill>
                  <a:srgbClr val="7030A0"/>
                </a:solidFill>
                <a:effectLst/>
                <a:latin typeface="AGaramondPro-Italic"/>
              </a:rPr>
              <a:t>Screening/diagnosis</a:t>
            </a:r>
            <a:endParaRPr lang="en-US" sz="4000" dirty="0">
              <a:solidFill>
                <a:srgbClr val="7030A0"/>
              </a:solidFill>
            </a:endParaRPr>
          </a:p>
        </p:txBody>
      </p:sp>
      <p:sp>
        <p:nvSpPr>
          <p:cNvPr id="3" name="Content Placeholder 2">
            <a:extLst>
              <a:ext uri="{FF2B5EF4-FFF2-40B4-BE49-F238E27FC236}">
                <a16:creationId xmlns:a16="http://schemas.microsoft.com/office/drawing/2014/main" id="{03E4A041-5D1F-0DCD-1DEE-88E2FB83F8A3}"/>
              </a:ext>
            </a:extLst>
          </p:cNvPr>
          <p:cNvSpPr>
            <a:spLocks noGrp="1"/>
          </p:cNvSpPr>
          <p:nvPr>
            <p:ph idx="1"/>
          </p:nvPr>
        </p:nvSpPr>
        <p:spPr/>
        <p:txBody>
          <a:bodyPr>
            <a:normAutofit/>
          </a:bodyPr>
          <a:lstStyle/>
          <a:p>
            <a:pPr>
              <a:lnSpc>
                <a:spcPct val="200000"/>
              </a:lnSpc>
            </a:pPr>
            <a:r>
              <a:rPr lang="en-US" sz="2000" b="0" i="0" dirty="0">
                <a:solidFill>
                  <a:srgbClr val="000000"/>
                </a:solidFill>
                <a:effectLst/>
                <a:latin typeface="AGaramondPro-Regular"/>
              </a:rPr>
              <a:t>Several technical advantages of Hb A1c testing compared with glucose testing, such as:</a:t>
            </a:r>
          </a:p>
          <a:p>
            <a:pPr>
              <a:lnSpc>
                <a:spcPct val="200000"/>
              </a:lnSpc>
            </a:pPr>
            <a:r>
              <a:rPr lang="en-US" sz="2000" b="0" i="0" dirty="0">
                <a:solidFill>
                  <a:srgbClr val="000000"/>
                </a:solidFill>
                <a:effectLst/>
                <a:latin typeface="AGaramondPro-Regular"/>
              </a:rPr>
              <a:t> </a:t>
            </a:r>
            <a:r>
              <a:rPr lang="en-US" sz="2000" dirty="0">
                <a:solidFill>
                  <a:srgbClr val="000000"/>
                </a:solidFill>
                <a:latin typeface="AGaramondPro-Regular"/>
              </a:rPr>
              <a:t>I</a:t>
            </a:r>
            <a:r>
              <a:rPr lang="en-US" sz="2000" b="0" i="0" dirty="0">
                <a:solidFill>
                  <a:srgbClr val="000000"/>
                </a:solidFill>
                <a:effectLst/>
                <a:latin typeface="AGaramondPro-Regular"/>
              </a:rPr>
              <a:t>ts pre-analytic stability </a:t>
            </a:r>
            <a:endParaRPr lang="en-US" sz="2000" dirty="0">
              <a:solidFill>
                <a:srgbClr val="000000"/>
              </a:solidFill>
              <a:latin typeface="AGaramondPro-Regular"/>
            </a:endParaRPr>
          </a:p>
          <a:p>
            <a:pPr>
              <a:lnSpc>
                <a:spcPct val="200000"/>
              </a:lnSpc>
            </a:pPr>
            <a:r>
              <a:rPr lang="en-US" sz="2000" dirty="0">
                <a:solidFill>
                  <a:srgbClr val="000000"/>
                </a:solidFill>
                <a:latin typeface="AGaramondPro-Regular"/>
              </a:rPr>
              <a:t>D</a:t>
            </a:r>
            <a:r>
              <a:rPr lang="en-US" sz="2000" b="0" i="0" dirty="0">
                <a:solidFill>
                  <a:srgbClr val="000000"/>
                </a:solidFill>
                <a:effectLst/>
                <a:latin typeface="AGaramondPro-Regular"/>
              </a:rPr>
              <a:t>ecreased biological variability</a:t>
            </a:r>
          </a:p>
          <a:p>
            <a:pPr>
              <a:lnSpc>
                <a:spcPct val="200000"/>
              </a:lnSpc>
            </a:pPr>
            <a:r>
              <a:rPr lang="en-US" sz="2000" b="0" i="0" dirty="0">
                <a:solidFill>
                  <a:srgbClr val="000000"/>
                </a:solidFill>
                <a:effectLst/>
                <a:latin typeface="AGaramondPro-Regular"/>
              </a:rPr>
              <a:t> The clinical convenience of the Hb A1c assay, which requires no fasting or glucose challenge, has led to increasing use of Hb A1c testing for diagnosis. </a:t>
            </a:r>
            <a:br>
              <a:rPr lang="en-US" sz="2000" dirty="0"/>
            </a:br>
            <a:endParaRPr lang="en-US" sz="2000" dirty="0"/>
          </a:p>
        </p:txBody>
      </p:sp>
    </p:spTree>
    <p:extLst>
      <p:ext uri="{BB962C8B-B14F-4D97-AF65-F5344CB8AC3E}">
        <p14:creationId xmlns:p14="http://schemas.microsoft.com/office/powerpoint/2010/main" val="2980354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22B6B-245F-982D-130A-301F06664FC9}"/>
              </a:ext>
            </a:extLst>
          </p:cNvPr>
          <p:cNvSpPr>
            <a:spLocks noGrp="1"/>
          </p:cNvSpPr>
          <p:nvPr>
            <p:ph type="title"/>
          </p:nvPr>
        </p:nvSpPr>
        <p:spPr/>
        <p:txBody>
          <a:bodyPr>
            <a:normAutofit/>
          </a:bodyPr>
          <a:lstStyle/>
          <a:p>
            <a:pPr algn="ctr"/>
            <a:r>
              <a:rPr lang="en-US" sz="4000" b="1" i="1" dirty="0">
                <a:solidFill>
                  <a:srgbClr val="7030A0"/>
                </a:solidFill>
                <a:effectLst/>
                <a:latin typeface="AGaramondPro-Italic"/>
              </a:rPr>
              <a:t>Screening/diagnosis</a:t>
            </a:r>
            <a:endParaRPr lang="en-US" sz="4000" dirty="0">
              <a:solidFill>
                <a:srgbClr val="7030A0"/>
              </a:solidFill>
            </a:endParaRPr>
          </a:p>
        </p:txBody>
      </p:sp>
      <p:sp>
        <p:nvSpPr>
          <p:cNvPr id="3" name="Content Placeholder 2">
            <a:extLst>
              <a:ext uri="{FF2B5EF4-FFF2-40B4-BE49-F238E27FC236}">
                <a16:creationId xmlns:a16="http://schemas.microsoft.com/office/drawing/2014/main" id="{AE1CEF4C-D2D4-D1E4-8655-D149FEABA3EC}"/>
              </a:ext>
            </a:extLst>
          </p:cNvPr>
          <p:cNvSpPr>
            <a:spLocks noGrp="1"/>
          </p:cNvSpPr>
          <p:nvPr>
            <p:ph idx="1"/>
          </p:nvPr>
        </p:nvSpPr>
        <p:spPr/>
        <p:txBody>
          <a:bodyPr>
            <a:normAutofit/>
          </a:bodyPr>
          <a:lstStyle/>
          <a:p>
            <a:pPr>
              <a:lnSpc>
                <a:spcPct val="200000"/>
              </a:lnSpc>
            </a:pPr>
            <a:r>
              <a:rPr lang="en-US" b="1" i="1" dirty="0">
                <a:solidFill>
                  <a:srgbClr val="000000"/>
                </a:solidFill>
                <a:effectLst/>
                <a:latin typeface="AGaramondPro-BoldItalic"/>
              </a:rPr>
              <a:t>Recommendation: </a:t>
            </a:r>
            <a:r>
              <a:rPr lang="en-US" sz="2000" i="1" dirty="0">
                <a:solidFill>
                  <a:srgbClr val="000000"/>
                </a:solidFill>
                <a:effectLst/>
                <a:latin typeface="AGaramondPro-BoldItalic"/>
              </a:rPr>
              <a:t>Point-of-care Hb A1c testing for diabetes screening and diagnosis should be restricted to FDA-approved devices at CLIA-certified laboratories that perform testing of moderate complexity or higher. </a:t>
            </a:r>
            <a:r>
              <a:rPr lang="en-US" sz="2400" b="1" i="1" dirty="0">
                <a:solidFill>
                  <a:schemeClr val="accent1"/>
                </a:solidFill>
                <a:effectLst/>
                <a:latin typeface="AGaramondPro-BoldItalic"/>
              </a:rPr>
              <a:t>B (low)</a:t>
            </a:r>
            <a:r>
              <a:rPr lang="en-US" sz="2400" b="1" dirty="0">
                <a:solidFill>
                  <a:schemeClr val="accent1"/>
                </a:solidFill>
              </a:rPr>
              <a:t> </a:t>
            </a:r>
            <a:br>
              <a:rPr lang="en-US" sz="2000" dirty="0"/>
            </a:br>
            <a:endParaRPr lang="en-US" sz="2000" dirty="0"/>
          </a:p>
        </p:txBody>
      </p:sp>
    </p:spTree>
    <p:extLst>
      <p:ext uri="{BB962C8B-B14F-4D97-AF65-F5344CB8AC3E}">
        <p14:creationId xmlns:p14="http://schemas.microsoft.com/office/powerpoint/2010/main" val="6615213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4E681-BAAA-A2D1-D98C-ADB53E4EA17D}"/>
              </a:ext>
            </a:extLst>
          </p:cNvPr>
          <p:cNvSpPr>
            <a:spLocks noGrp="1"/>
          </p:cNvSpPr>
          <p:nvPr>
            <p:ph type="title"/>
          </p:nvPr>
        </p:nvSpPr>
        <p:spPr/>
        <p:txBody>
          <a:bodyPr>
            <a:normAutofit/>
          </a:bodyPr>
          <a:lstStyle/>
          <a:p>
            <a:pPr algn="ctr"/>
            <a:r>
              <a:rPr lang="en-US" sz="4000" b="1" i="1" dirty="0">
                <a:solidFill>
                  <a:srgbClr val="7030A0"/>
                </a:solidFill>
                <a:effectLst/>
                <a:latin typeface="AGaramondPro-Italic"/>
              </a:rPr>
              <a:t>Screening/diagnosis</a:t>
            </a:r>
            <a:endParaRPr lang="en-US" sz="4000" dirty="0">
              <a:solidFill>
                <a:srgbClr val="7030A0"/>
              </a:solidFill>
            </a:endParaRPr>
          </a:p>
        </p:txBody>
      </p:sp>
      <p:sp>
        <p:nvSpPr>
          <p:cNvPr id="3" name="Content Placeholder 2">
            <a:extLst>
              <a:ext uri="{FF2B5EF4-FFF2-40B4-BE49-F238E27FC236}">
                <a16:creationId xmlns:a16="http://schemas.microsoft.com/office/drawing/2014/main" id="{18E8B302-ABC4-50B7-AE2E-0D2D78200E28}"/>
              </a:ext>
            </a:extLst>
          </p:cNvPr>
          <p:cNvSpPr>
            <a:spLocks noGrp="1"/>
          </p:cNvSpPr>
          <p:nvPr>
            <p:ph idx="1"/>
          </p:nvPr>
        </p:nvSpPr>
        <p:spPr/>
        <p:txBody>
          <a:bodyPr>
            <a:noAutofit/>
          </a:bodyPr>
          <a:lstStyle/>
          <a:p>
            <a:pPr>
              <a:lnSpc>
                <a:spcPct val="200000"/>
              </a:lnSpc>
            </a:pPr>
            <a:r>
              <a:rPr lang="en-US" sz="2000" b="0" i="0" dirty="0">
                <a:solidFill>
                  <a:srgbClr val="000000"/>
                </a:solidFill>
                <a:effectLst/>
              </a:rPr>
              <a:t>Only Hb A1c methods that are NGSP-certified should be used to diagnose (or screen for) diabetes.</a:t>
            </a:r>
          </a:p>
          <a:p>
            <a:pPr>
              <a:lnSpc>
                <a:spcPct val="200000"/>
              </a:lnSpc>
            </a:pPr>
            <a:r>
              <a:rPr lang="en-US" sz="2000" b="0" i="0" dirty="0">
                <a:solidFill>
                  <a:srgbClr val="000000"/>
                </a:solidFill>
                <a:effectLst/>
              </a:rPr>
              <a:t>The ADA has cautioned that POCT devices for Hb A1c should not be used for diagnosis of or screening for diabetes.</a:t>
            </a:r>
          </a:p>
          <a:p>
            <a:pPr>
              <a:lnSpc>
                <a:spcPct val="200000"/>
              </a:lnSpc>
            </a:pPr>
            <a:r>
              <a:rPr lang="en-US" sz="2000" b="0" i="0" dirty="0">
                <a:solidFill>
                  <a:srgbClr val="000000"/>
                </a:solidFill>
                <a:effectLst/>
                <a:latin typeface="AGaramondPro-Regular"/>
              </a:rPr>
              <a:t>Several published evaluations revealed that few POCT devices for Hb A1c met acceptable analytical performance criteria. </a:t>
            </a:r>
          </a:p>
          <a:p>
            <a:pPr marL="0" indent="0">
              <a:lnSpc>
                <a:spcPct val="200000"/>
              </a:lnSpc>
              <a:buNone/>
            </a:pPr>
            <a:endParaRPr lang="en-US" sz="2000" b="0" i="0" dirty="0">
              <a:solidFill>
                <a:srgbClr val="000000"/>
              </a:solidFill>
              <a:effectLst/>
            </a:endParaRPr>
          </a:p>
          <a:p>
            <a:pPr marL="0" indent="0">
              <a:lnSpc>
                <a:spcPct val="200000"/>
              </a:lnSpc>
              <a:buNone/>
            </a:pPr>
            <a:br>
              <a:rPr lang="en-US" sz="2000" dirty="0"/>
            </a:br>
            <a:r>
              <a:rPr lang="en-US" sz="2000" dirty="0"/>
              <a:t> </a:t>
            </a:r>
            <a:br>
              <a:rPr lang="en-US" sz="2000" dirty="0"/>
            </a:br>
            <a:endParaRPr lang="en-US" sz="2000" dirty="0"/>
          </a:p>
        </p:txBody>
      </p:sp>
    </p:spTree>
    <p:extLst>
      <p:ext uri="{BB962C8B-B14F-4D97-AF65-F5344CB8AC3E}">
        <p14:creationId xmlns:p14="http://schemas.microsoft.com/office/powerpoint/2010/main" val="34868053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77156-987B-4D19-0AD8-7CD331952334}"/>
              </a:ext>
            </a:extLst>
          </p:cNvPr>
          <p:cNvSpPr>
            <a:spLocks noGrp="1"/>
          </p:cNvSpPr>
          <p:nvPr>
            <p:ph type="title"/>
          </p:nvPr>
        </p:nvSpPr>
        <p:spPr/>
        <p:txBody>
          <a:bodyPr>
            <a:normAutofit/>
          </a:bodyPr>
          <a:lstStyle/>
          <a:p>
            <a:pPr algn="ctr"/>
            <a:r>
              <a:rPr lang="en-US" sz="4000" b="1" i="1" dirty="0">
                <a:solidFill>
                  <a:srgbClr val="7030A0"/>
                </a:solidFill>
                <a:effectLst/>
                <a:latin typeface="AGaramondPro-Italic"/>
              </a:rPr>
              <a:t>Screening/diagnosis</a:t>
            </a:r>
            <a:endParaRPr lang="en-US" sz="4000" dirty="0"/>
          </a:p>
        </p:txBody>
      </p:sp>
      <p:sp>
        <p:nvSpPr>
          <p:cNvPr id="3" name="Content Placeholder 2">
            <a:extLst>
              <a:ext uri="{FF2B5EF4-FFF2-40B4-BE49-F238E27FC236}">
                <a16:creationId xmlns:a16="http://schemas.microsoft.com/office/drawing/2014/main" id="{4F606E23-883C-0772-F2A5-D5965E0B0166}"/>
              </a:ext>
            </a:extLst>
          </p:cNvPr>
          <p:cNvSpPr>
            <a:spLocks noGrp="1"/>
          </p:cNvSpPr>
          <p:nvPr>
            <p:ph idx="1"/>
          </p:nvPr>
        </p:nvSpPr>
        <p:spPr/>
        <p:txBody>
          <a:bodyPr>
            <a:normAutofit/>
          </a:bodyPr>
          <a:lstStyle/>
          <a:p>
            <a:pPr>
              <a:lnSpc>
                <a:spcPct val="200000"/>
              </a:lnSpc>
            </a:pPr>
            <a:r>
              <a:rPr lang="en-US" sz="2000" b="0" i="0" dirty="0">
                <a:solidFill>
                  <a:srgbClr val="000000"/>
                </a:solidFill>
                <a:effectLst/>
                <a:latin typeface="AGaramondPro-Regular"/>
              </a:rPr>
              <a:t>A meta-analysis published in 2017 revealed continuing problems with the accuracy of POCT devices. </a:t>
            </a:r>
          </a:p>
          <a:p>
            <a:pPr>
              <a:lnSpc>
                <a:spcPct val="200000"/>
              </a:lnSpc>
            </a:pPr>
            <a:r>
              <a:rPr lang="en-US" sz="2000" b="0" i="0" dirty="0">
                <a:solidFill>
                  <a:srgbClr val="000000"/>
                </a:solidFill>
                <a:effectLst/>
              </a:rPr>
              <a:t>Analysis of 60 studies with 13 devices showed that most devices had negative bias (all the others had positive bias) and large standard deviations.</a:t>
            </a:r>
            <a:br>
              <a:rPr lang="en-US" sz="2000" dirty="0"/>
            </a:br>
            <a:endParaRPr lang="en-US" sz="2000" dirty="0"/>
          </a:p>
        </p:txBody>
      </p:sp>
    </p:spTree>
    <p:extLst>
      <p:ext uri="{BB962C8B-B14F-4D97-AF65-F5344CB8AC3E}">
        <p14:creationId xmlns:p14="http://schemas.microsoft.com/office/powerpoint/2010/main" val="28877644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F386B-7342-B4C0-CAE6-3BD273349BF4}"/>
              </a:ext>
            </a:extLst>
          </p:cNvPr>
          <p:cNvSpPr>
            <a:spLocks noGrp="1"/>
          </p:cNvSpPr>
          <p:nvPr>
            <p:ph type="title"/>
          </p:nvPr>
        </p:nvSpPr>
        <p:spPr/>
        <p:txBody>
          <a:bodyPr>
            <a:normAutofit/>
          </a:bodyPr>
          <a:lstStyle/>
          <a:p>
            <a:pPr algn="ctr"/>
            <a:r>
              <a:rPr lang="en-US" sz="4000" b="1" i="1" dirty="0">
                <a:solidFill>
                  <a:srgbClr val="7030A0"/>
                </a:solidFill>
                <a:effectLst/>
                <a:latin typeface="AGaramondPro-Italic"/>
              </a:rPr>
              <a:t>Screening/diagnosis</a:t>
            </a:r>
            <a:endParaRPr lang="en-US" sz="4000" dirty="0">
              <a:solidFill>
                <a:srgbClr val="7030A0"/>
              </a:solidFill>
            </a:endParaRPr>
          </a:p>
        </p:txBody>
      </p:sp>
      <p:sp>
        <p:nvSpPr>
          <p:cNvPr id="3" name="Content Placeholder 2">
            <a:extLst>
              <a:ext uri="{FF2B5EF4-FFF2-40B4-BE49-F238E27FC236}">
                <a16:creationId xmlns:a16="http://schemas.microsoft.com/office/drawing/2014/main" id="{D1B32E61-881C-CA7B-A81A-AC125F7F49FE}"/>
              </a:ext>
            </a:extLst>
          </p:cNvPr>
          <p:cNvSpPr>
            <a:spLocks noGrp="1"/>
          </p:cNvSpPr>
          <p:nvPr>
            <p:ph idx="1"/>
          </p:nvPr>
        </p:nvSpPr>
        <p:spPr/>
        <p:txBody>
          <a:bodyPr>
            <a:noAutofit/>
          </a:bodyPr>
          <a:lstStyle/>
          <a:p>
            <a:pPr>
              <a:lnSpc>
                <a:spcPct val="200000"/>
              </a:lnSpc>
            </a:pPr>
            <a:r>
              <a:rPr lang="en-US" sz="2000" dirty="0">
                <a:solidFill>
                  <a:srgbClr val="000000"/>
                </a:solidFill>
                <a:latin typeface="AGaramondPro-Regular"/>
              </a:rPr>
              <a:t>L</a:t>
            </a:r>
            <a:r>
              <a:rPr lang="en-US" sz="2000" b="0" i="0" dirty="0">
                <a:solidFill>
                  <a:srgbClr val="000000"/>
                </a:solidFill>
                <a:effectLst/>
                <a:latin typeface="AGaramondPro-Regular"/>
              </a:rPr>
              <a:t>aboratories that measure Hb A1c need to have a CLIA certificate, be inspected, and meet the CLIA quality standards .</a:t>
            </a:r>
          </a:p>
          <a:p>
            <a:pPr>
              <a:lnSpc>
                <a:spcPct val="200000"/>
              </a:lnSpc>
            </a:pPr>
            <a:r>
              <a:rPr lang="en-US" sz="2000" b="0" i="0" dirty="0">
                <a:solidFill>
                  <a:srgbClr val="000000"/>
                </a:solidFill>
                <a:effectLst/>
                <a:latin typeface="AGaramondPro-Regular"/>
              </a:rPr>
              <a:t> These standards include specified personnel requirements (including documented annual competency assessments) and participation 3 times per year in an approved proficiency testing program. </a:t>
            </a:r>
            <a:br>
              <a:rPr lang="en-US" sz="2000" dirty="0"/>
            </a:br>
            <a:endParaRPr lang="en-US" sz="2000" dirty="0"/>
          </a:p>
        </p:txBody>
      </p:sp>
    </p:spTree>
    <p:extLst>
      <p:ext uri="{BB962C8B-B14F-4D97-AF65-F5344CB8AC3E}">
        <p14:creationId xmlns:p14="http://schemas.microsoft.com/office/powerpoint/2010/main" val="34864910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F92CF-787E-BABD-9187-FF0105D6BB8C}"/>
              </a:ext>
            </a:extLst>
          </p:cNvPr>
          <p:cNvSpPr>
            <a:spLocks noGrp="1"/>
          </p:cNvSpPr>
          <p:nvPr>
            <p:ph type="title"/>
          </p:nvPr>
        </p:nvSpPr>
        <p:spPr/>
        <p:txBody>
          <a:bodyPr>
            <a:normAutofit/>
          </a:bodyPr>
          <a:lstStyle/>
          <a:p>
            <a:pPr algn="ctr"/>
            <a:r>
              <a:rPr lang="en-US" sz="4000" b="1" i="1" dirty="0">
                <a:solidFill>
                  <a:srgbClr val="7030A0"/>
                </a:solidFill>
                <a:effectLst/>
                <a:latin typeface="AGaramondPro-Italic"/>
              </a:rPr>
              <a:t>Monitoring</a:t>
            </a:r>
            <a:endParaRPr lang="en-US" sz="4000" b="1" dirty="0">
              <a:solidFill>
                <a:srgbClr val="7030A0"/>
              </a:solidFill>
            </a:endParaRPr>
          </a:p>
        </p:txBody>
      </p:sp>
      <p:sp>
        <p:nvSpPr>
          <p:cNvPr id="3" name="Content Placeholder 2">
            <a:extLst>
              <a:ext uri="{FF2B5EF4-FFF2-40B4-BE49-F238E27FC236}">
                <a16:creationId xmlns:a16="http://schemas.microsoft.com/office/drawing/2014/main" id="{54976977-55C5-DEEB-4513-58755C7E46DE}"/>
              </a:ext>
            </a:extLst>
          </p:cNvPr>
          <p:cNvSpPr>
            <a:spLocks noGrp="1"/>
          </p:cNvSpPr>
          <p:nvPr>
            <p:ph idx="1"/>
          </p:nvPr>
        </p:nvSpPr>
        <p:spPr/>
        <p:txBody>
          <a:bodyPr/>
          <a:lstStyle/>
          <a:p>
            <a:pPr>
              <a:lnSpc>
                <a:spcPct val="200000"/>
              </a:lnSpc>
            </a:pPr>
            <a:r>
              <a:rPr lang="en-US" b="1" i="1" dirty="0">
                <a:solidFill>
                  <a:srgbClr val="000000"/>
                </a:solidFill>
                <a:effectLst/>
                <a:latin typeface="AGaramondPro-BoldItalic"/>
              </a:rPr>
              <a:t>Recommendation: </a:t>
            </a:r>
            <a:r>
              <a:rPr lang="en-US" sz="2000" i="1" dirty="0">
                <a:solidFill>
                  <a:srgbClr val="000000"/>
                </a:solidFill>
                <a:effectLst/>
                <a:latin typeface="AGaramondPro-BoldItalic"/>
              </a:rPr>
              <a:t>Hb A1c should be measured routinely (usually every 3 months until acceptable, individualized targets are achieved and then no less than every 6 months) in most individuals with diabetes mellitus to document their degree of glycemic control. </a:t>
            </a:r>
            <a:r>
              <a:rPr lang="en-US" sz="2400" b="1" i="1" dirty="0">
                <a:solidFill>
                  <a:schemeClr val="accent1"/>
                </a:solidFill>
                <a:effectLst/>
                <a:latin typeface="AGaramondPro-BoldItalic"/>
              </a:rPr>
              <a:t>A (moderate)</a:t>
            </a:r>
            <a:r>
              <a:rPr lang="en-US" sz="2400" b="1" dirty="0">
                <a:solidFill>
                  <a:schemeClr val="accent1"/>
                </a:solidFill>
              </a:rPr>
              <a:t> </a:t>
            </a:r>
            <a:br>
              <a:rPr lang="en-US" sz="2000" dirty="0"/>
            </a:br>
            <a:endParaRPr lang="en-US" sz="2000" dirty="0"/>
          </a:p>
        </p:txBody>
      </p:sp>
    </p:spTree>
    <p:extLst>
      <p:ext uri="{BB962C8B-B14F-4D97-AF65-F5344CB8AC3E}">
        <p14:creationId xmlns:p14="http://schemas.microsoft.com/office/powerpoint/2010/main" val="7913413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DF8D7-2454-CC8B-8C02-1FE1A0AFE99D}"/>
              </a:ext>
            </a:extLst>
          </p:cNvPr>
          <p:cNvSpPr>
            <a:spLocks noGrp="1"/>
          </p:cNvSpPr>
          <p:nvPr>
            <p:ph type="title"/>
          </p:nvPr>
        </p:nvSpPr>
        <p:spPr/>
        <p:txBody>
          <a:bodyPr>
            <a:normAutofit/>
          </a:bodyPr>
          <a:lstStyle/>
          <a:p>
            <a:pPr algn="ctr"/>
            <a:r>
              <a:rPr lang="en-US" sz="4000" b="1" i="1" dirty="0">
                <a:solidFill>
                  <a:srgbClr val="7030A0"/>
                </a:solidFill>
                <a:effectLst/>
                <a:latin typeface="AGaramondPro-Italic"/>
              </a:rPr>
              <a:t>Monitoring</a:t>
            </a:r>
            <a:endParaRPr lang="en-US" sz="4000" dirty="0">
              <a:solidFill>
                <a:srgbClr val="7030A0"/>
              </a:solidFill>
            </a:endParaRPr>
          </a:p>
        </p:txBody>
      </p:sp>
      <p:sp>
        <p:nvSpPr>
          <p:cNvPr id="3" name="Content Placeholder 2">
            <a:extLst>
              <a:ext uri="{FF2B5EF4-FFF2-40B4-BE49-F238E27FC236}">
                <a16:creationId xmlns:a16="http://schemas.microsoft.com/office/drawing/2014/main" id="{8B940E71-88D0-F072-7FF6-40B8B4D7B398}"/>
              </a:ext>
            </a:extLst>
          </p:cNvPr>
          <p:cNvSpPr>
            <a:spLocks noGrp="1"/>
          </p:cNvSpPr>
          <p:nvPr>
            <p:ph idx="1"/>
          </p:nvPr>
        </p:nvSpPr>
        <p:spPr/>
        <p:txBody>
          <a:bodyPr>
            <a:normAutofit/>
          </a:bodyPr>
          <a:lstStyle/>
          <a:p>
            <a:pPr>
              <a:lnSpc>
                <a:spcPct val="200000"/>
              </a:lnSpc>
            </a:pPr>
            <a:r>
              <a:rPr lang="en-US" sz="2000" b="0" i="0" dirty="0">
                <a:solidFill>
                  <a:srgbClr val="000000"/>
                </a:solidFill>
                <a:effectLst/>
                <a:latin typeface="AGaramondPro-Regular"/>
              </a:rPr>
              <a:t>The recommended specific treatment goals for Hb A1c are based on the results of prospective randomized clinical trials, most notably the DCCT in type 1 diabetes and the UKPDS in type 2 diabetes.</a:t>
            </a:r>
          </a:p>
          <a:p>
            <a:pPr>
              <a:lnSpc>
                <a:spcPct val="200000"/>
              </a:lnSpc>
            </a:pPr>
            <a:r>
              <a:rPr lang="en-US" sz="2000" b="0" i="0" dirty="0">
                <a:solidFill>
                  <a:srgbClr val="000000"/>
                </a:solidFill>
                <a:effectLst/>
                <a:latin typeface="AGaramondPro-Regular"/>
              </a:rPr>
              <a:t> These trials have documented an association between glycemic control, as quantified by Hb A1c, and risks for the development and progression of chronic complications of diabetes. </a:t>
            </a:r>
            <a:endParaRPr lang="en-US" sz="2000" dirty="0"/>
          </a:p>
        </p:txBody>
      </p:sp>
    </p:spTree>
    <p:extLst>
      <p:ext uri="{BB962C8B-B14F-4D97-AF65-F5344CB8AC3E}">
        <p14:creationId xmlns:p14="http://schemas.microsoft.com/office/powerpoint/2010/main" val="2948397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580A7-A243-5784-C300-57785BEAAFD0}"/>
              </a:ext>
            </a:extLst>
          </p:cNvPr>
          <p:cNvSpPr>
            <a:spLocks noGrp="1"/>
          </p:cNvSpPr>
          <p:nvPr>
            <p:ph type="title"/>
          </p:nvPr>
        </p:nvSpPr>
        <p:spPr/>
        <p:txBody>
          <a:bodyPr>
            <a:normAutofit/>
          </a:bodyPr>
          <a:lstStyle/>
          <a:p>
            <a:pPr algn="ctr"/>
            <a:r>
              <a:rPr lang="en-US" sz="4000" b="1" i="1" dirty="0">
                <a:solidFill>
                  <a:srgbClr val="7030A0"/>
                </a:solidFill>
                <a:effectLst/>
                <a:latin typeface="AGaramondPro-Italic"/>
              </a:rPr>
              <a:t>Monitoring</a:t>
            </a:r>
            <a:r>
              <a:rPr lang="en-US" sz="4000" b="1" dirty="0">
                <a:solidFill>
                  <a:srgbClr val="7030A0"/>
                </a:solidFill>
              </a:rPr>
              <a:t> </a:t>
            </a:r>
          </a:p>
        </p:txBody>
      </p:sp>
      <p:sp>
        <p:nvSpPr>
          <p:cNvPr id="3" name="Content Placeholder 2">
            <a:extLst>
              <a:ext uri="{FF2B5EF4-FFF2-40B4-BE49-F238E27FC236}">
                <a16:creationId xmlns:a16="http://schemas.microsoft.com/office/drawing/2014/main" id="{8854F791-3FEB-7F03-4849-CB0CACEC22FF}"/>
              </a:ext>
            </a:extLst>
          </p:cNvPr>
          <p:cNvSpPr>
            <a:spLocks noGrp="1"/>
          </p:cNvSpPr>
          <p:nvPr>
            <p:ph idx="1"/>
          </p:nvPr>
        </p:nvSpPr>
        <p:spPr/>
        <p:txBody>
          <a:bodyPr>
            <a:noAutofit/>
          </a:bodyPr>
          <a:lstStyle/>
          <a:p>
            <a:pPr>
              <a:lnSpc>
                <a:spcPct val="200000"/>
              </a:lnSpc>
            </a:pPr>
            <a:r>
              <a:rPr lang="en-US" sz="2000" b="0" i="0" dirty="0">
                <a:solidFill>
                  <a:srgbClr val="000000"/>
                </a:solidFill>
                <a:effectLst/>
                <a:latin typeface="AGaramondPro-Regular"/>
              </a:rPr>
              <a:t> The ADA recommends: “The frequency of HbA1c testing should depend on the clinical situation, the treatment regimen used and the clinician’s judgment.” </a:t>
            </a:r>
          </a:p>
          <a:p>
            <a:pPr>
              <a:lnSpc>
                <a:spcPct val="200000"/>
              </a:lnSpc>
            </a:pPr>
            <a:r>
              <a:rPr lang="en-US" sz="2000" b="0" i="0" dirty="0">
                <a:solidFill>
                  <a:srgbClr val="000000"/>
                </a:solidFill>
                <a:effectLst/>
                <a:latin typeface="AGaramondPro-Regular"/>
              </a:rPr>
              <a:t>In the absence of well controlled studies that suggest a definite testing protocol, expert opinion recommends Hb A1c testing “at least two times a year in patients who are meeting treatment goals (and who have stable glycemic control) and at least quarterly and as needed in patients whose therapy has changed and/or who are not meeting glycemic goals”.</a:t>
            </a:r>
          </a:p>
          <a:p>
            <a:pPr marL="0" indent="0">
              <a:lnSpc>
                <a:spcPct val="200000"/>
              </a:lnSpc>
              <a:buNone/>
            </a:pPr>
            <a:br>
              <a:rPr lang="en-US" sz="2000" dirty="0"/>
            </a:br>
            <a:endParaRPr lang="en-US" sz="2000" dirty="0"/>
          </a:p>
        </p:txBody>
      </p:sp>
    </p:spTree>
    <p:extLst>
      <p:ext uri="{BB962C8B-B14F-4D97-AF65-F5344CB8AC3E}">
        <p14:creationId xmlns:p14="http://schemas.microsoft.com/office/powerpoint/2010/main" val="17455709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B4E8B-9321-0EE5-7972-2F0DA26BD948}"/>
              </a:ext>
            </a:extLst>
          </p:cNvPr>
          <p:cNvSpPr>
            <a:spLocks noGrp="1"/>
          </p:cNvSpPr>
          <p:nvPr>
            <p:ph type="title"/>
          </p:nvPr>
        </p:nvSpPr>
        <p:spPr/>
        <p:txBody>
          <a:bodyPr>
            <a:normAutofit/>
          </a:bodyPr>
          <a:lstStyle/>
          <a:p>
            <a:pPr algn="ctr"/>
            <a:r>
              <a:rPr lang="en-US" sz="4000" b="1" i="1" dirty="0">
                <a:solidFill>
                  <a:srgbClr val="7030A0"/>
                </a:solidFill>
                <a:effectLst/>
                <a:latin typeface="AGaramondPro-Italic"/>
              </a:rPr>
              <a:t>Monitoring</a:t>
            </a:r>
            <a:r>
              <a:rPr lang="en-US" sz="4000" b="1" dirty="0">
                <a:solidFill>
                  <a:srgbClr val="7030A0"/>
                </a:solidFill>
              </a:rPr>
              <a:t>  </a:t>
            </a:r>
            <a:endParaRPr lang="en-US" sz="4000" dirty="0">
              <a:solidFill>
                <a:srgbClr val="7030A0"/>
              </a:solidFill>
            </a:endParaRPr>
          </a:p>
        </p:txBody>
      </p:sp>
      <p:sp>
        <p:nvSpPr>
          <p:cNvPr id="3" name="Content Placeholder 2">
            <a:extLst>
              <a:ext uri="{FF2B5EF4-FFF2-40B4-BE49-F238E27FC236}">
                <a16:creationId xmlns:a16="http://schemas.microsoft.com/office/drawing/2014/main" id="{7DD3B324-D6E4-FF48-5018-CEFFC34B68AD}"/>
              </a:ext>
            </a:extLst>
          </p:cNvPr>
          <p:cNvSpPr>
            <a:spLocks noGrp="1"/>
          </p:cNvSpPr>
          <p:nvPr>
            <p:ph idx="1"/>
          </p:nvPr>
        </p:nvSpPr>
        <p:spPr>
          <a:xfrm>
            <a:off x="838200" y="1690688"/>
            <a:ext cx="10515600" cy="4486275"/>
          </a:xfrm>
        </p:spPr>
        <p:txBody>
          <a:bodyPr>
            <a:noAutofit/>
          </a:bodyPr>
          <a:lstStyle/>
          <a:p>
            <a:pPr>
              <a:lnSpc>
                <a:spcPct val="200000"/>
              </a:lnSpc>
            </a:pPr>
            <a:r>
              <a:rPr lang="en-US" sz="2000" dirty="0">
                <a:solidFill>
                  <a:srgbClr val="000000"/>
                </a:solidFill>
                <a:latin typeface="AGaramondPro-Regular"/>
              </a:rPr>
              <a:t>P</a:t>
            </a:r>
            <a:r>
              <a:rPr lang="en-US" sz="2000" b="0" i="0" dirty="0">
                <a:solidFill>
                  <a:srgbClr val="000000"/>
                </a:solidFill>
                <a:effectLst/>
                <a:latin typeface="AGaramondPro-Regular"/>
              </a:rPr>
              <a:t>eople with diabetes who are admitted to hospital should have Hb A1c measured if the result of testing in the previous 3 months is not available. </a:t>
            </a:r>
          </a:p>
          <a:p>
            <a:pPr>
              <a:lnSpc>
                <a:spcPct val="200000"/>
              </a:lnSpc>
            </a:pPr>
            <a:r>
              <a:rPr lang="en-US" sz="2000" b="0" i="0" dirty="0">
                <a:solidFill>
                  <a:srgbClr val="000000"/>
                </a:solidFill>
                <a:effectLst/>
                <a:latin typeface="AGaramondPro-Regular"/>
              </a:rPr>
              <a:t>Studies have established that serial (quarterly for 1 year) measurements of Hb A1c are associated with significant reductions in Hb A1c values in people with type 1 diabetes.</a:t>
            </a:r>
            <a:endParaRPr lang="en-US" sz="2000" dirty="0"/>
          </a:p>
        </p:txBody>
      </p:sp>
    </p:spTree>
    <p:extLst>
      <p:ext uri="{BB962C8B-B14F-4D97-AF65-F5344CB8AC3E}">
        <p14:creationId xmlns:p14="http://schemas.microsoft.com/office/powerpoint/2010/main" val="2679307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8067B-1F6E-1F19-70C7-C3960F224848}"/>
              </a:ext>
            </a:extLst>
          </p:cNvPr>
          <p:cNvSpPr>
            <a:spLocks noGrp="1"/>
          </p:cNvSpPr>
          <p:nvPr>
            <p:ph type="title"/>
          </p:nvPr>
        </p:nvSpPr>
        <p:spPr/>
        <p:txBody>
          <a:bodyPr>
            <a:normAutofit/>
          </a:bodyPr>
          <a:lstStyle/>
          <a:p>
            <a:pPr algn="ctr"/>
            <a:r>
              <a:rPr lang="en-US" sz="4000" b="1" dirty="0">
                <a:solidFill>
                  <a:srgbClr val="7030A0"/>
                </a:solidFill>
                <a:latin typeface="+mn-lt"/>
              </a:rPr>
              <a:t>Background</a:t>
            </a:r>
          </a:p>
        </p:txBody>
      </p:sp>
      <p:sp>
        <p:nvSpPr>
          <p:cNvPr id="3" name="Content Placeholder 2">
            <a:extLst>
              <a:ext uri="{FF2B5EF4-FFF2-40B4-BE49-F238E27FC236}">
                <a16:creationId xmlns:a16="http://schemas.microsoft.com/office/drawing/2014/main" id="{475EFC66-8DAA-231A-1D7F-F07E232EA5F5}"/>
              </a:ext>
            </a:extLst>
          </p:cNvPr>
          <p:cNvSpPr>
            <a:spLocks noGrp="1"/>
          </p:cNvSpPr>
          <p:nvPr>
            <p:ph idx="1"/>
          </p:nvPr>
        </p:nvSpPr>
        <p:spPr/>
        <p:txBody>
          <a:bodyPr>
            <a:noAutofit/>
          </a:bodyPr>
          <a:lstStyle/>
          <a:p>
            <a:pPr>
              <a:lnSpc>
                <a:spcPct val="200000"/>
              </a:lnSpc>
              <a:buFont typeface="Wingdings" panose="05000000000000000000" pitchFamily="2" charset="2"/>
              <a:buChar char="Ø"/>
            </a:pPr>
            <a:r>
              <a:rPr lang="en-US" sz="2000" b="0" i="0" dirty="0">
                <a:solidFill>
                  <a:srgbClr val="000000"/>
                </a:solidFill>
                <a:effectLst/>
                <a:latin typeface="AGaramondPro-Regular"/>
              </a:rPr>
              <a:t>The American Association for Clinical Chemistry (AACC) and American Diabetes Association (ADA) issued this Guideline in 2002 and 2011.</a:t>
            </a:r>
          </a:p>
          <a:p>
            <a:pPr>
              <a:lnSpc>
                <a:spcPct val="200000"/>
              </a:lnSpc>
              <a:buFont typeface="Wingdings" panose="05000000000000000000" pitchFamily="2" charset="2"/>
              <a:buChar char="Ø"/>
            </a:pPr>
            <a:r>
              <a:rPr lang="en-US" sz="2000" b="0" i="0" dirty="0">
                <a:solidFill>
                  <a:srgbClr val="000000"/>
                </a:solidFill>
                <a:effectLst/>
                <a:latin typeface="AGaramondPro-Regular"/>
              </a:rPr>
              <a:t>Here we review and update these recommendations, especially in those areas where new evidence has emerged since the 2011 .</a:t>
            </a:r>
            <a:r>
              <a:rPr lang="en-US" sz="2000" dirty="0"/>
              <a:t> </a:t>
            </a:r>
          </a:p>
          <a:p>
            <a:pPr>
              <a:lnSpc>
                <a:spcPct val="200000"/>
              </a:lnSpc>
              <a:buFont typeface="Wingdings" panose="05000000000000000000" pitchFamily="2" charset="2"/>
              <a:buChar char="Ø"/>
            </a:pPr>
            <a:r>
              <a:rPr lang="en-US" sz="2000" b="0" i="0" dirty="0">
                <a:solidFill>
                  <a:srgbClr val="000000"/>
                </a:solidFill>
                <a:effectLst/>
                <a:latin typeface="AGaramondPro-Regular"/>
              </a:rPr>
              <a:t>The literature was reviewed to the end of 2021.</a:t>
            </a:r>
          </a:p>
          <a:p>
            <a:pPr marL="0" indent="0">
              <a:lnSpc>
                <a:spcPct val="200000"/>
              </a:lnSpc>
              <a:buNone/>
            </a:pPr>
            <a:br>
              <a:rPr lang="en-US" sz="2000" dirty="0"/>
            </a:br>
            <a:br>
              <a:rPr lang="en-US" sz="2000" dirty="0"/>
            </a:br>
            <a:endParaRPr lang="en-US" sz="2000" dirty="0"/>
          </a:p>
        </p:txBody>
      </p:sp>
    </p:spTree>
    <p:extLst>
      <p:ext uri="{BB962C8B-B14F-4D97-AF65-F5344CB8AC3E}">
        <p14:creationId xmlns:p14="http://schemas.microsoft.com/office/powerpoint/2010/main" val="28557120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9E344-8EE8-13F7-FB23-6AD8F61789CA}"/>
              </a:ext>
            </a:extLst>
          </p:cNvPr>
          <p:cNvSpPr>
            <a:spLocks noGrp="1"/>
          </p:cNvSpPr>
          <p:nvPr>
            <p:ph type="title"/>
          </p:nvPr>
        </p:nvSpPr>
        <p:spPr/>
        <p:txBody>
          <a:bodyPr>
            <a:normAutofit/>
          </a:bodyPr>
          <a:lstStyle/>
          <a:p>
            <a:pPr algn="ctr"/>
            <a:r>
              <a:rPr lang="en-US" sz="4000" b="1" i="1" dirty="0">
                <a:solidFill>
                  <a:srgbClr val="7030A0"/>
                </a:solidFill>
                <a:effectLst/>
                <a:latin typeface="AGaramondPro-Italic"/>
              </a:rPr>
              <a:t>Target levels/treatment goals</a:t>
            </a:r>
            <a:r>
              <a:rPr lang="en-US" sz="4000" b="1" dirty="0">
                <a:solidFill>
                  <a:srgbClr val="7030A0"/>
                </a:solidFill>
              </a:rPr>
              <a:t> </a:t>
            </a:r>
          </a:p>
        </p:txBody>
      </p:sp>
      <p:sp>
        <p:nvSpPr>
          <p:cNvPr id="3" name="Content Placeholder 2">
            <a:extLst>
              <a:ext uri="{FF2B5EF4-FFF2-40B4-BE49-F238E27FC236}">
                <a16:creationId xmlns:a16="http://schemas.microsoft.com/office/drawing/2014/main" id="{1F4C74ED-7D83-1E97-B055-A632B8C53802}"/>
              </a:ext>
            </a:extLst>
          </p:cNvPr>
          <p:cNvSpPr>
            <a:spLocks noGrp="1"/>
          </p:cNvSpPr>
          <p:nvPr>
            <p:ph idx="1"/>
          </p:nvPr>
        </p:nvSpPr>
        <p:spPr/>
        <p:txBody>
          <a:bodyPr>
            <a:noAutofit/>
          </a:bodyPr>
          <a:lstStyle/>
          <a:p>
            <a:pPr>
              <a:lnSpc>
                <a:spcPct val="200000"/>
              </a:lnSpc>
            </a:pPr>
            <a:r>
              <a:rPr lang="en-US" b="1" i="1" dirty="0">
                <a:solidFill>
                  <a:srgbClr val="000000"/>
                </a:solidFill>
                <a:effectLst/>
                <a:latin typeface="AGaramondPro-BoldItalic"/>
              </a:rPr>
              <a:t>Recommendation:</a:t>
            </a:r>
            <a:r>
              <a:rPr lang="en-US" i="1" dirty="0">
                <a:solidFill>
                  <a:srgbClr val="000000"/>
                </a:solidFill>
                <a:effectLst/>
                <a:latin typeface="AGaramondPro-BoldItalic"/>
              </a:rPr>
              <a:t> </a:t>
            </a:r>
            <a:r>
              <a:rPr lang="en-US" sz="2000" i="1" dirty="0">
                <a:solidFill>
                  <a:srgbClr val="000000"/>
                </a:solidFill>
                <a:effectLst/>
                <a:latin typeface="AGaramondPro-BoldItalic"/>
              </a:rPr>
              <a:t>Treatment goals should be based on ADA recommendations which include maintaining Hb A1c concentrations </a:t>
            </a:r>
            <a:r>
              <a:rPr lang="en-US" sz="2000" i="0" dirty="0">
                <a:solidFill>
                  <a:srgbClr val="000000"/>
                </a:solidFill>
                <a:effectLst/>
                <a:latin typeface="STIXGeneral-Bold"/>
              </a:rPr>
              <a:t>&lt;</a:t>
            </a:r>
            <a:r>
              <a:rPr lang="en-US" sz="2000" i="1" dirty="0">
                <a:solidFill>
                  <a:srgbClr val="000000"/>
                </a:solidFill>
                <a:effectLst/>
                <a:latin typeface="AGaramondPro-BoldItalic"/>
              </a:rPr>
              <a:t>7% </a:t>
            </a:r>
            <a:r>
              <a:rPr lang="en-US" sz="2000" i="1" dirty="0">
                <a:solidFill>
                  <a:srgbClr val="000000"/>
                </a:solidFill>
                <a:latin typeface="AGaramondPro-BoldItalic"/>
              </a:rPr>
              <a:t> </a:t>
            </a:r>
            <a:r>
              <a:rPr lang="en-US" sz="2000" i="1" dirty="0">
                <a:solidFill>
                  <a:srgbClr val="000000"/>
                </a:solidFill>
                <a:effectLst/>
                <a:latin typeface="AGaramondPro-BoldItalic"/>
              </a:rPr>
              <a:t>for many nonpregnant people with diabetes and more stringent goals in selected individuals if this can be achieved without significant hypoglycemia or other adverse effects of treatment. (Note that these values are applicable only if the assay method is certified by the NGSP as traceable to the DCCT reference.) </a:t>
            </a:r>
            <a:r>
              <a:rPr lang="en-US" sz="2400" b="1" i="1" dirty="0">
                <a:solidFill>
                  <a:schemeClr val="accent1"/>
                </a:solidFill>
                <a:effectLst/>
                <a:latin typeface="AGaramondPro-BoldItalic"/>
              </a:rPr>
              <a:t>A (high)</a:t>
            </a:r>
            <a:r>
              <a:rPr lang="en-US" sz="2400" b="1" dirty="0">
                <a:solidFill>
                  <a:schemeClr val="accent1"/>
                </a:solidFill>
              </a:rPr>
              <a:t> </a:t>
            </a:r>
            <a:br>
              <a:rPr lang="en-US" sz="2000" dirty="0"/>
            </a:br>
            <a:endParaRPr lang="en-US" sz="2000" dirty="0"/>
          </a:p>
        </p:txBody>
      </p:sp>
    </p:spTree>
    <p:extLst>
      <p:ext uri="{BB962C8B-B14F-4D97-AF65-F5344CB8AC3E}">
        <p14:creationId xmlns:p14="http://schemas.microsoft.com/office/powerpoint/2010/main" val="16165424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5C846-E05F-6396-68FC-4CE8396BE6AB}"/>
              </a:ext>
            </a:extLst>
          </p:cNvPr>
          <p:cNvSpPr>
            <a:spLocks noGrp="1"/>
          </p:cNvSpPr>
          <p:nvPr>
            <p:ph type="title"/>
          </p:nvPr>
        </p:nvSpPr>
        <p:spPr/>
        <p:txBody>
          <a:bodyPr>
            <a:normAutofit/>
          </a:bodyPr>
          <a:lstStyle/>
          <a:p>
            <a:pPr algn="ctr"/>
            <a:r>
              <a:rPr lang="en-US" sz="4000" b="1" i="1" dirty="0">
                <a:solidFill>
                  <a:srgbClr val="7030A0"/>
                </a:solidFill>
                <a:effectLst/>
                <a:latin typeface="AGaramondPro-Italic"/>
              </a:rPr>
              <a:t>Target levels/treatment goals</a:t>
            </a:r>
            <a:endParaRPr lang="en-US" sz="4000" dirty="0">
              <a:solidFill>
                <a:srgbClr val="7030A0"/>
              </a:solidFill>
            </a:endParaRPr>
          </a:p>
        </p:txBody>
      </p:sp>
      <p:sp>
        <p:nvSpPr>
          <p:cNvPr id="3" name="Content Placeholder 2">
            <a:extLst>
              <a:ext uri="{FF2B5EF4-FFF2-40B4-BE49-F238E27FC236}">
                <a16:creationId xmlns:a16="http://schemas.microsoft.com/office/drawing/2014/main" id="{530A9EF9-680C-531D-1577-B4C8F2B10317}"/>
              </a:ext>
            </a:extLst>
          </p:cNvPr>
          <p:cNvSpPr>
            <a:spLocks noGrp="1"/>
          </p:cNvSpPr>
          <p:nvPr>
            <p:ph idx="1"/>
          </p:nvPr>
        </p:nvSpPr>
        <p:spPr/>
        <p:txBody>
          <a:bodyPr>
            <a:normAutofit/>
          </a:bodyPr>
          <a:lstStyle/>
          <a:p>
            <a:pPr>
              <a:lnSpc>
                <a:spcPct val="200000"/>
              </a:lnSpc>
            </a:pPr>
            <a:r>
              <a:rPr lang="en-US" b="1" i="1" dirty="0">
                <a:solidFill>
                  <a:srgbClr val="000000"/>
                </a:solidFill>
                <a:effectLst/>
                <a:latin typeface="AGaramondPro-BoldItalic"/>
              </a:rPr>
              <a:t>Recommendation: </a:t>
            </a:r>
            <a:r>
              <a:rPr lang="en-US" sz="2000" i="1" dirty="0">
                <a:solidFill>
                  <a:srgbClr val="000000"/>
                </a:solidFill>
                <a:effectLst/>
                <a:latin typeface="AGaramondPro-BoldItalic"/>
              </a:rPr>
              <a:t>Higher target ranges are recommended for children and adolescents, and are appropriate for individuals with limited life expectancy, extensive co-morbid illnesses, a history of severe hypoglycemia, and advanced complications. </a:t>
            </a:r>
            <a:r>
              <a:rPr lang="en-US" sz="2400" b="1" i="1" dirty="0">
                <a:solidFill>
                  <a:schemeClr val="accent1"/>
                </a:solidFill>
                <a:effectLst/>
                <a:latin typeface="AGaramondPro-BoldItalic"/>
              </a:rPr>
              <a:t>A (high)</a:t>
            </a:r>
            <a:r>
              <a:rPr lang="en-US" sz="2400" b="1" dirty="0">
                <a:solidFill>
                  <a:schemeClr val="accent1"/>
                </a:solidFill>
              </a:rPr>
              <a:t> </a:t>
            </a:r>
            <a:br>
              <a:rPr lang="en-US" sz="2000" dirty="0"/>
            </a:br>
            <a:endParaRPr lang="en-US" sz="2000" dirty="0"/>
          </a:p>
        </p:txBody>
      </p:sp>
    </p:spTree>
    <p:extLst>
      <p:ext uri="{BB962C8B-B14F-4D97-AF65-F5344CB8AC3E}">
        <p14:creationId xmlns:p14="http://schemas.microsoft.com/office/powerpoint/2010/main" val="21734945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F1DFB-E61A-2A55-12FE-FC02FB52B499}"/>
              </a:ext>
            </a:extLst>
          </p:cNvPr>
          <p:cNvSpPr>
            <a:spLocks noGrp="1"/>
          </p:cNvSpPr>
          <p:nvPr>
            <p:ph type="title"/>
          </p:nvPr>
        </p:nvSpPr>
        <p:spPr/>
        <p:txBody>
          <a:bodyPr>
            <a:normAutofit/>
          </a:bodyPr>
          <a:lstStyle/>
          <a:p>
            <a:pPr algn="ctr"/>
            <a:r>
              <a:rPr lang="en-US" sz="4000" b="1" i="1" dirty="0">
                <a:solidFill>
                  <a:srgbClr val="7030A0"/>
                </a:solidFill>
                <a:effectLst/>
                <a:latin typeface="AGaramondPro-Italic"/>
              </a:rPr>
              <a:t>Target levels/treatment goals</a:t>
            </a:r>
            <a:endParaRPr lang="en-US" sz="4000" dirty="0">
              <a:solidFill>
                <a:srgbClr val="7030A0"/>
              </a:solidFill>
            </a:endParaRPr>
          </a:p>
        </p:txBody>
      </p:sp>
      <p:sp>
        <p:nvSpPr>
          <p:cNvPr id="3" name="Content Placeholder 2">
            <a:extLst>
              <a:ext uri="{FF2B5EF4-FFF2-40B4-BE49-F238E27FC236}">
                <a16:creationId xmlns:a16="http://schemas.microsoft.com/office/drawing/2014/main" id="{5E32201D-1749-FE60-9745-0BD27748FD38}"/>
              </a:ext>
            </a:extLst>
          </p:cNvPr>
          <p:cNvSpPr>
            <a:spLocks noGrp="1"/>
          </p:cNvSpPr>
          <p:nvPr>
            <p:ph idx="1"/>
          </p:nvPr>
        </p:nvSpPr>
        <p:spPr/>
        <p:txBody>
          <a:bodyPr/>
          <a:lstStyle/>
          <a:p>
            <a:pPr>
              <a:lnSpc>
                <a:spcPct val="200000"/>
              </a:lnSpc>
            </a:pPr>
            <a:r>
              <a:rPr lang="en-US" sz="2000" b="0" i="0" dirty="0">
                <a:solidFill>
                  <a:srgbClr val="000000"/>
                </a:solidFill>
                <a:effectLst/>
                <a:latin typeface="AGaramondPro-Regular"/>
              </a:rPr>
              <a:t>In the DCCT, each 10% reduction in Hb A1c (e.g., 12% vs 10.8% or 8% vs 7.2%) was associated with a 44% lower risk for the progression of diabetic retinopathy. </a:t>
            </a:r>
          </a:p>
          <a:p>
            <a:pPr>
              <a:lnSpc>
                <a:spcPct val="200000"/>
              </a:lnSpc>
            </a:pPr>
            <a:r>
              <a:rPr lang="en-US" sz="2000" b="0" i="0" dirty="0">
                <a:solidFill>
                  <a:srgbClr val="000000"/>
                </a:solidFill>
                <a:effectLst/>
                <a:latin typeface="AGaramondPro-Regular"/>
              </a:rPr>
              <a:t>Comparable risk reductions were found in the UKPDS.</a:t>
            </a:r>
          </a:p>
          <a:p>
            <a:pPr>
              <a:lnSpc>
                <a:spcPct val="200000"/>
              </a:lnSpc>
            </a:pPr>
            <a:r>
              <a:rPr lang="en-US" sz="2000" b="0" i="0" dirty="0">
                <a:solidFill>
                  <a:srgbClr val="000000"/>
                </a:solidFill>
                <a:effectLst/>
                <a:latin typeface="AGaramondPro-Regular"/>
              </a:rPr>
              <a:t> It should also be noted that in the DCCT and UKPDS decreased Hb A1c was associated with increased risk for severe hypoglycemia.</a:t>
            </a:r>
            <a:r>
              <a:rPr lang="en-US" sz="2000" dirty="0"/>
              <a:t> </a:t>
            </a:r>
            <a:br>
              <a:rPr lang="en-US" dirty="0"/>
            </a:br>
            <a:endParaRPr lang="en-US" dirty="0"/>
          </a:p>
        </p:txBody>
      </p:sp>
    </p:spTree>
    <p:extLst>
      <p:ext uri="{BB962C8B-B14F-4D97-AF65-F5344CB8AC3E}">
        <p14:creationId xmlns:p14="http://schemas.microsoft.com/office/powerpoint/2010/main" val="125074653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13F15-EA20-654D-C0C1-225950B9A113}"/>
              </a:ext>
            </a:extLst>
          </p:cNvPr>
          <p:cNvSpPr>
            <a:spLocks noGrp="1"/>
          </p:cNvSpPr>
          <p:nvPr>
            <p:ph type="title"/>
          </p:nvPr>
        </p:nvSpPr>
        <p:spPr/>
        <p:txBody>
          <a:bodyPr>
            <a:normAutofit/>
          </a:bodyPr>
          <a:lstStyle/>
          <a:p>
            <a:pPr algn="ctr"/>
            <a:r>
              <a:rPr lang="en-US" sz="4000" b="1" i="1" dirty="0">
                <a:solidFill>
                  <a:srgbClr val="7030A0"/>
                </a:solidFill>
                <a:effectLst/>
                <a:latin typeface="AGaramondPro-Italic"/>
              </a:rPr>
              <a:t>Target levels/treatment goals</a:t>
            </a:r>
            <a:r>
              <a:rPr lang="en-US" sz="4000" b="1" dirty="0">
                <a:solidFill>
                  <a:srgbClr val="7030A0"/>
                </a:solidFill>
              </a:rPr>
              <a:t> </a:t>
            </a:r>
            <a:endParaRPr lang="en-US" sz="4000" dirty="0">
              <a:solidFill>
                <a:srgbClr val="7030A0"/>
              </a:solidFill>
            </a:endParaRPr>
          </a:p>
        </p:txBody>
      </p:sp>
      <p:sp>
        <p:nvSpPr>
          <p:cNvPr id="3" name="Content Placeholder 2">
            <a:extLst>
              <a:ext uri="{FF2B5EF4-FFF2-40B4-BE49-F238E27FC236}">
                <a16:creationId xmlns:a16="http://schemas.microsoft.com/office/drawing/2014/main" id="{882B2FE5-69DC-ED0D-66E7-0E6E6E0E0718}"/>
              </a:ext>
            </a:extLst>
          </p:cNvPr>
          <p:cNvSpPr>
            <a:spLocks noGrp="1"/>
          </p:cNvSpPr>
          <p:nvPr>
            <p:ph idx="1"/>
          </p:nvPr>
        </p:nvSpPr>
        <p:spPr/>
        <p:txBody>
          <a:bodyPr>
            <a:noAutofit/>
          </a:bodyPr>
          <a:lstStyle/>
          <a:p>
            <a:pPr>
              <a:lnSpc>
                <a:spcPct val="200000"/>
              </a:lnSpc>
            </a:pPr>
            <a:r>
              <a:rPr lang="en-US" sz="2000" b="0" i="0" dirty="0">
                <a:solidFill>
                  <a:srgbClr val="000000"/>
                </a:solidFill>
                <a:effectLst/>
                <a:latin typeface="AGaramondPro-Regular"/>
              </a:rPr>
              <a:t>For selected individuals, more stringent targets than 7% can be pursued, might include those with short duration of diabetes, diet-treated type 2 diabetes, and long life expectancy.</a:t>
            </a:r>
          </a:p>
          <a:p>
            <a:pPr>
              <a:lnSpc>
                <a:spcPct val="200000"/>
              </a:lnSpc>
            </a:pPr>
            <a:r>
              <a:rPr lang="en-US" sz="2000" dirty="0">
                <a:solidFill>
                  <a:srgbClr val="000000"/>
                </a:solidFill>
                <a:latin typeface="AGaramondPro-Regular"/>
              </a:rPr>
              <a:t>For</a:t>
            </a:r>
            <a:r>
              <a:rPr lang="en-US" sz="2000" b="0" i="0" dirty="0">
                <a:solidFill>
                  <a:srgbClr val="000000"/>
                </a:solidFill>
                <a:effectLst/>
                <a:latin typeface="AGaramondPro-Regular"/>
              </a:rPr>
              <a:t> individuals with a history of severe hypoglycemia, limited life expectancy, advanced microvascular or macrovascular complications or extensive comorbid conditions, higher Hb A1c goals should be chosen.</a:t>
            </a:r>
            <a:br>
              <a:rPr lang="en-US" sz="2000" dirty="0"/>
            </a:br>
            <a:endParaRPr lang="en-US" sz="2000" dirty="0"/>
          </a:p>
        </p:txBody>
      </p:sp>
    </p:spTree>
    <p:extLst>
      <p:ext uri="{BB962C8B-B14F-4D97-AF65-F5344CB8AC3E}">
        <p14:creationId xmlns:p14="http://schemas.microsoft.com/office/powerpoint/2010/main" val="22576119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0BEEA-54F4-13BC-E927-5F64591AA8AA}"/>
              </a:ext>
            </a:extLst>
          </p:cNvPr>
          <p:cNvSpPr>
            <a:spLocks noGrp="1"/>
          </p:cNvSpPr>
          <p:nvPr>
            <p:ph type="title"/>
          </p:nvPr>
        </p:nvSpPr>
        <p:spPr/>
        <p:txBody>
          <a:bodyPr>
            <a:normAutofit/>
          </a:bodyPr>
          <a:lstStyle/>
          <a:p>
            <a:pPr algn="ctr"/>
            <a:r>
              <a:rPr lang="en-US" sz="4000" b="1" i="1" dirty="0">
                <a:solidFill>
                  <a:srgbClr val="7030A0"/>
                </a:solidFill>
                <a:effectLst/>
                <a:latin typeface="AGaramondPro-Italic"/>
              </a:rPr>
              <a:t>Target levels/treatment goals</a:t>
            </a:r>
            <a:r>
              <a:rPr lang="en-US" sz="4000" b="1" dirty="0">
                <a:solidFill>
                  <a:srgbClr val="7030A0"/>
                </a:solidFill>
              </a:rPr>
              <a:t> </a:t>
            </a:r>
            <a:endParaRPr lang="en-US" sz="4000" dirty="0">
              <a:solidFill>
                <a:srgbClr val="7030A0"/>
              </a:solidFill>
            </a:endParaRPr>
          </a:p>
        </p:txBody>
      </p:sp>
      <p:sp>
        <p:nvSpPr>
          <p:cNvPr id="3" name="Content Placeholder 2">
            <a:extLst>
              <a:ext uri="{FF2B5EF4-FFF2-40B4-BE49-F238E27FC236}">
                <a16:creationId xmlns:a16="http://schemas.microsoft.com/office/drawing/2014/main" id="{094352B1-C11F-2CEF-44E7-DD8B940CE413}"/>
              </a:ext>
            </a:extLst>
          </p:cNvPr>
          <p:cNvSpPr>
            <a:spLocks noGrp="1"/>
          </p:cNvSpPr>
          <p:nvPr>
            <p:ph idx="1"/>
          </p:nvPr>
        </p:nvSpPr>
        <p:spPr/>
        <p:txBody>
          <a:bodyPr>
            <a:noAutofit/>
          </a:bodyPr>
          <a:lstStyle/>
          <a:p>
            <a:pPr>
              <a:lnSpc>
                <a:spcPct val="200000"/>
              </a:lnSpc>
            </a:pPr>
            <a:r>
              <a:rPr lang="en-US" b="1" i="1" dirty="0">
                <a:solidFill>
                  <a:srgbClr val="000000"/>
                </a:solidFill>
                <a:effectLst/>
                <a:latin typeface="AGaramondPro-BoldItalic"/>
              </a:rPr>
              <a:t>Recommendation: </a:t>
            </a:r>
            <a:r>
              <a:rPr lang="en-US" sz="2000" i="1" dirty="0">
                <a:solidFill>
                  <a:srgbClr val="000000"/>
                </a:solidFill>
                <a:effectLst/>
                <a:latin typeface="AGaramondPro-BoldItalic"/>
              </a:rPr>
              <a:t>During pregnancy and in preparation for pregnancy, women with diabetes should try to achieve Hb A1c goals that are more stringent than in the nonpregnant state, aiming ideally for </a:t>
            </a:r>
            <a:r>
              <a:rPr lang="en-US" sz="2000" i="0" dirty="0">
                <a:solidFill>
                  <a:srgbClr val="000000"/>
                </a:solidFill>
                <a:effectLst/>
                <a:latin typeface="STIXGeneral-Bold"/>
              </a:rPr>
              <a:t>&lt;</a:t>
            </a:r>
            <a:r>
              <a:rPr lang="en-US" sz="2000" i="1" dirty="0">
                <a:solidFill>
                  <a:srgbClr val="000000"/>
                </a:solidFill>
                <a:effectLst/>
                <a:latin typeface="AGaramondPro-BoldItalic"/>
              </a:rPr>
              <a:t>6.0% during pregnancy to protect the fetus from congenital malformations and the baby and mother from perinatal trauma and morbidity owing to large-for-date babies.            </a:t>
            </a:r>
            <a:r>
              <a:rPr lang="en-US" sz="2400" b="1" i="1" dirty="0">
                <a:solidFill>
                  <a:schemeClr val="accent1"/>
                </a:solidFill>
                <a:effectLst/>
                <a:latin typeface="AGaramondPro-BoldItalic"/>
              </a:rPr>
              <a:t>A (moderate)</a:t>
            </a:r>
            <a:r>
              <a:rPr lang="en-US" sz="2400" b="1" dirty="0">
                <a:solidFill>
                  <a:schemeClr val="accent1"/>
                </a:solidFill>
              </a:rPr>
              <a:t> </a:t>
            </a:r>
            <a:br>
              <a:rPr lang="en-US" sz="2000" dirty="0"/>
            </a:br>
            <a:endParaRPr lang="en-US" sz="2000" dirty="0"/>
          </a:p>
        </p:txBody>
      </p:sp>
    </p:spTree>
    <p:extLst>
      <p:ext uri="{BB962C8B-B14F-4D97-AF65-F5344CB8AC3E}">
        <p14:creationId xmlns:p14="http://schemas.microsoft.com/office/powerpoint/2010/main" val="106937155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D58A1-2B15-7E0D-60C7-2858C75B552B}"/>
              </a:ext>
            </a:extLst>
          </p:cNvPr>
          <p:cNvSpPr>
            <a:spLocks noGrp="1"/>
          </p:cNvSpPr>
          <p:nvPr>
            <p:ph type="title"/>
          </p:nvPr>
        </p:nvSpPr>
        <p:spPr/>
        <p:txBody>
          <a:bodyPr>
            <a:noAutofit/>
          </a:bodyPr>
          <a:lstStyle/>
          <a:p>
            <a:pPr algn="ctr"/>
            <a:r>
              <a:rPr lang="en-US" sz="3600" b="1" i="0" dirty="0">
                <a:solidFill>
                  <a:srgbClr val="7030A0"/>
                </a:solidFill>
                <a:effectLst/>
                <a:latin typeface="AvenirLTStd-Heavy"/>
              </a:rPr>
              <a:t> </a:t>
            </a:r>
            <a:r>
              <a:rPr lang="en-US" sz="3600" b="1" i="1" dirty="0">
                <a:solidFill>
                  <a:srgbClr val="7030A0"/>
                </a:solidFill>
                <a:effectLst/>
                <a:latin typeface="AGaramondPro-Italic"/>
              </a:rPr>
              <a:t>Preanalytical: Patient variables—age and race</a:t>
            </a:r>
            <a:r>
              <a:rPr lang="en-US" sz="3600" b="1" dirty="0">
                <a:solidFill>
                  <a:srgbClr val="7030A0"/>
                </a:solidFill>
              </a:rPr>
              <a:t> </a:t>
            </a:r>
          </a:p>
        </p:txBody>
      </p:sp>
      <p:sp>
        <p:nvSpPr>
          <p:cNvPr id="3" name="Content Placeholder 2">
            <a:extLst>
              <a:ext uri="{FF2B5EF4-FFF2-40B4-BE49-F238E27FC236}">
                <a16:creationId xmlns:a16="http://schemas.microsoft.com/office/drawing/2014/main" id="{823FF491-689C-ECA7-0418-EAFA481E4242}"/>
              </a:ext>
            </a:extLst>
          </p:cNvPr>
          <p:cNvSpPr>
            <a:spLocks noGrp="1"/>
          </p:cNvSpPr>
          <p:nvPr>
            <p:ph idx="1"/>
          </p:nvPr>
        </p:nvSpPr>
        <p:spPr/>
        <p:txBody>
          <a:bodyPr>
            <a:normAutofit/>
          </a:bodyPr>
          <a:lstStyle/>
          <a:p>
            <a:pPr>
              <a:lnSpc>
                <a:spcPct val="200000"/>
              </a:lnSpc>
            </a:pPr>
            <a:r>
              <a:rPr lang="en-US" sz="2000" b="0" i="0" dirty="0">
                <a:solidFill>
                  <a:srgbClr val="000000"/>
                </a:solidFill>
                <a:effectLst/>
                <a:latin typeface="AGaramondPro-Regular"/>
              </a:rPr>
              <a:t>Hb A1c results are not significantly affected by acute fluctuations in blood glucose concentrations, such as those that occur with illness or after meals. </a:t>
            </a:r>
          </a:p>
          <a:p>
            <a:pPr>
              <a:lnSpc>
                <a:spcPct val="200000"/>
              </a:lnSpc>
            </a:pPr>
            <a:r>
              <a:rPr lang="en-US" sz="2000" dirty="0">
                <a:solidFill>
                  <a:srgbClr val="000000"/>
                </a:solidFill>
                <a:latin typeface="AGaramondPro-Regular"/>
              </a:rPr>
              <a:t>A</a:t>
            </a:r>
            <a:r>
              <a:rPr lang="en-US" sz="2000" b="0" i="0" dirty="0">
                <a:solidFill>
                  <a:srgbClr val="000000"/>
                </a:solidFill>
                <a:effectLst/>
                <a:latin typeface="AGaramondPro-Regular"/>
              </a:rPr>
              <a:t>ge and race are reported to influence Hb A1c.</a:t>
            </a:r>
          </a:p>
          <a:p>
            <a:pPr>
              <a:lnSpc>
                <a:spcPct val="200000"/>
              </a:lnSpc>
            </a:pPr>
            <a:r>
              <a:rPr lang="en-US" sz="2000" b="0" i="0" dirty="0">
                <a:solidFill>
                  <a:srgbClr val="000000"/>
                </a:solidFill>
                <a:effectLst/>
                <a:latin typeface="AGaramondPro-Regular"/>
              </a:rPr>
              <a:t> Population data show age-related increases in mean Hb A1c in people without diabetes of approximately 0.1% per decade after age 30 years .</a:t>
            </a:r>
            <a:endParaRPr lang="en-US" sz="2000" dirty="0"/>
          </a:p>
        </p:txBody>
      </p:sp>
    </p:spTree>
    <p:extLst>
      <p:ext uri="{BB962C8B-B14F-4D97-AF65-F5344CB8AC3E}">
        <p14:creationId xmlns:p14="http://schemas.microsoft.com/office/powerpoint/2010/main" val="289731113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52460-3BD6-611D-7B6D-7ED2EDF3A32C}"/>
              </a:ext>
            </a:extLst>
          </p:cNvPr>
          <p:cNvSpPr>
            <a:spLocks noGrp="1"/>
          </p:cNvSpPr>
          <p:nvPr>
            <p:ph type="title"/>
          </p:nvPr>
        </p:nvSpPr>
        <p:spPr/>
        <p:txBody>
          <a:bodyPr>
            <a:normAutofit fontScale="90000"/>
          </a:bodyPr>
          <a:lstStyle/>
          <a:p>
            <a:pPr algn="ctr"/>
            <a:r>
              <a:rPr lang="en-US" sz="4400" b="1" i="0" dirty="0">
                <a:solidFill>
                  <a:srgbClr val="7030A0"/>
                </a:solidFill>
                <a:effectLst/>
                <a:latin typeface="AvenirLTStd-Heavy"/>
              </a:rPr>
              <a:t> </a:t>
            </a:r>
            <a:r>
              <a:rPr lang="en-US" sz="4400" b="1" i="1" dirty="0">
                <a:solidFill>
                  <a:srgbClr val="7030A0"/>
                </a:solidFill>
                <a:effectLst/>
                <a:latin typeface="AGaramondPro-Italic"/>
              </a:rPr>
              <a:t>Preanalytical: Patient variables—age and race</a:t>
            </a:r>
            <a:r>
              <a:rPr lang="en-US" sz="4400" b="1" dirty="0">
                <a:solidFill>
                  <a:srgbClr val="7030A0"/>
                </a:solidFill>
              </a:rPr>
              <a:t> </a:t>
            </a:r>
            <a:br>
              <a:rPr lang="en-US" sz="4400" b="1" dirty="0">
                <a:solidFill>
                  <a:srgbClr val="7030A0"/>
                </a:solidFill>
              </a:rPr>
            </a:br>
            <a:endParaRPr lang="en-US" dirty="0">
              <a:solidFill>
                <a:srgbClr val="7030A0"/>
              </a:solidFill>
            </a:endParaRPr>
          </a:p>
        </p:txBody>
      </p:sp>
      <p:sp>
        <p:nvSpPr>
          <p:cNvPr id="3" name="Content Placeholder 2">
            <a:extLst>
              <a:ext uri="{FF2B5EF4-FFF2-40B4-BE49-F238E27FC236}">
                <a16:creationId xmlns:a16="http://schemas.microsoft.com/office/drawing/2014/main" id="{05F72263-FEE8-369E-4DC1-0B349D67A4F2}"/>
              </a:ext>
            </a:extLst>
          </p:cNvPr>
          <p:cNvSpPr>
            <a:spLocks noGrp="1"/>
          </p:cNvSpPr>
          <p:nvPr>
            <p:ph idx="1"/>
          </p:nvPr>
        </p:nvSpPr>
        <p:spPr/>
        <p:txBody>
          <a:bodyPr>
            <a:noAutofit/>
          </a:bodyPr>
          <a:lstStyle/>
          <a:p>
            <a:pPr>
              <a:lnSpc>
                <a:spcPct val="200000"/>
              </a:lnSpc>
            </a:pPr>
            <a:r>
              <a:rPr lang="en-US" sz="2000" b="0" i="0" dirty="0">
                <a:solidFill>
                  <a:srgbClr val="000000"/>
                </a:solidFill>
                <a:effectLst/>
                <a:latin typeface="AGaramondPro-Regular"/>
              </a:rPr>
              <a:t>The effects of race on Hb A1c values remain controversial. </a:t>
            </a:r>
          </a:p>
          <a:p>
            <a:pPr>
              <a:lnSpc>
                <a:spcPct val="200000"/>
              </a:lnSpc>
            </a:pPr>
            <a:r>
              <a:rPr lang="en-US" sz="2000" b="0" i="0" dirty="0">
                <a:solidFill>
                  <a:srgbClr val="000000"/>
                </a:solidFill>
                <a:effectLst/>
                <a:latin typeface="AGaramondPro-Regular"/>
              </a:rPr>
              <a:t>Several studies have suggested a relatively higher Hb A1c in Black and Hispanic populations than in White populations at the same level of glycemia.</a:t>
            </a:r>
            <a:r>
              <a:rPr lang="en-US" sz="2000" dirty="0"/>
              <a:t> </a:t>
            </a:r>
            <a:br>
              <a:rPr lang="en-US" sz="2000" dirty="0"/>
            </a:br>
            <a:endParaRPr lang="en-US" sz="2000" dirty="0"/>
          </a:p>
        </p:txBody>
      </p:sp>
    </p:spTree>
    <p:extLst>
      <p:ext uri="{BB962C8B-B14F-4D97-AF65-F5344CB8AC3E}">
        <p14:creationId xmlns:p14="http://schemas.microsoft.com/office/powerpoint/2010/main" val="413246527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F07FA-59E6-7776-AFD4-9635CFAE2666}"/>
              </a:ext>
            </a:extLst>
          </p:cNvPr>
          <p:cNvSpPr>
            <a:spLocks noGrp="1"/>
          </p:cNvSpPr>
          <p:nvPr>
            <p:ph type="title"/>
          </p:nvPr>
        </p:nvSpPr>
        <p:spPr/>
        <p:txBody>
          <a:bodyPr>
            <a:noAutofit/>
          </a:bodyPr>
          <a:lstStyle/>
          <a:p>
            <a:pPr algn="ctr"/>
            <a:r>
              <a:rPr lang="en-US" sz="3200" b="1" i="1" dirty="0">
                <a:solidFill>
                  <a:srgbClr val="7030A0"/>
                </a:solidFill>
                <a:effectLst/>
                <a:latin typeface="AGaramondPro-Italic"/>
              </a:rPr>
              <a:t>Other patient-related factors and interfering factors</a:t>
            </a:r>
            <a:r>
              <a:rPr lang="en-US" sz="3200" b="1" dirty="0">
                <a:solidFill>
                  <a:srgbClr val="7030A0"/>
                </a:solidFill>
              </a:rPr>
              <a:t> </a:t>
            </a:r>
          </a:p>
        </p:txBody>
      </p:sp>
      <p:sp>
        <p:nvSpPr>
          <p:cNvPr id="3" name="Content Placeholder 2">
            <a:extLst>
              <a:ext uri="{FF2B5EF4-FFF2-40B4-BE49-F238E27FC236}">
                <a16:creationId xmlns:a16="http://schemas.microsoft.com/office/drawing/2014/main" id="{98EDA94A-FD88-6204-B1E6-68EA04FB021E}"/>
              </a:ext>
            </a:extLst>
          </p:cNvPr>
          <p:cNvSpPr>
            <a:spLocks noGrp="1"/>
          </p:cNvSpPr>
          <p:nvPr>
            <p:ph idx="1"/>
          </p:nvPr>
        </p:nvSpPr>
        <p:spPr/>
        <p:txBody>
          <a:bodyPr>
            <a:normAutofit/>
          </a:bodyPr>
          <a:lstStyle/>
          <a:p>
            <a:pPr>
              <a:lnSpc>
                <a:spcPct val="200000"/>
              </a:lnSpc>
            </a:pPr>
            <a:r>
              <a:rPr lang="en-US" b="1" i="1" dirty="0">
                <a:solidFill>
                  <a:srgbClr val="000000"/>
                </a:solidFill>
                <a:effectLst/>
                <a:latin typeface="AGaramondPro-BoldItalic"/>
              </a:rPr>
              <a:t>Recommendation: </a:t>
            </a:r>
            <a:r>
              <a:rPr lang="en-US" sz="2000" i="1" dirty="0">
                <a:solidFill>
                  <a:srgbClr val="000000"/>
                </a:solidFill>
                <a:effectLst/>
                <a:latin typeface="AGaramondPro-BoldItalic"/>
              </a:rPr>
              <a:t>Laboratories should be aware of potential interferences, including hemoglobin variants that may affect Hb A1c test results depending on the method used. In selecting assay methods, laboratories should consider the potential for interferences in their particular patient population. </a:t>
            </a:r>
            <a:r>
              <a:rPr lang="en-US" sz="2400" b="1" i="1" dirty="0">
                <a:solidFill>
                  <a:schemeClr val="accent1"/>
                </a:solidFill>
                <a:effectLst/>
                <a:latin typeface="AGaramondPro-BoldItalic"/>
              </a:rPr>
              <a:t>GPP</a:t>
            </a:r>
            <a:r>
              <a:rPr lang="en-US" sz="2400" b="1" dirty="0">
                <a:solidFill>
                  <a:schemeClr val="accent1"/>
                </a:solidFill>
              </a:rPr>
              <a:t> </a:t>
            </a:r>
            <a:br>
              <a:rPr lang="en-US" sz="2000" dirty="0"/>
            </a:br>
            <a:endParaRPr lang="en-US" sz="2000" dirty="0"/>
          </a:p>
        </p:txBody>
      </p:sp>
    </p:spTree>
    <p:extLst>
      <p:ext uri="{BB962C8B-B14F-4D97-AF65-F5344CB8AC3E}">
        <p14:creationId xmlns:p14="http://schemas.microsoft.com/office/powerpoint/2010/main" val="213025183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4B76B-A9A3-B745-1C2B-6F39234ECE04}"/>
              </a:ext>
            </a:extLst>
          </p:cNvPr>
          <p:cNvSpPr>
            <a:spLocks noGrp="1"/>
          </p:cNvSpPr>
          <p:nvPr>
            <p:ph type="title"/>
          </p:nvPr>
        </p:nvSpPr>
        <p:spPr/>
        <p:txBody>
          <a:bodyPr>
            <a:normAutofit/>
          </a:bodyPr>
          <a:lstStyle/>
          <a:p>
            <a:pPr algn="ctr"/>
            <a:r>
              <a:rPr lang="en-US" sz="3200" b="1" i="1" dirty="0">
                <a:solidFill>
                  <a:srgbClr val="7030A0"/>
                </a:solidFill>
                <a:effectLst/>
                <a:latin typeface="AGaramondPro-Italic"/>
              </a:rPr>
              <a:t>Other patient-related factors and interfering factors</a:t>
            </a:r>
            <a:r>
              <a:rPr lang="en-US" sz="3200" b="1" dirty="0">
                <a:solidFill>
                  <a:srgbClr val="7030A0"/>
                </a:solidFill>
              </a:rPr>
              <a:t> </a:t>
            </a:r>
            <a:endParaRPr lang="en-US" sz="3200" dirty="0">
              <a:solidFill>
                <a:srgbClr val="7030A0"/>
              </a:solidFill>
            </a:endParaRPr>
          </a:p>
        </p:txBody>
      </p:sp>
      <p:sp>
        <p:nvSpPr>
          <p:cNvPr id="3" name="Content Placeholder 2">
            <a:extLst>
              <a:ext uri="{FF2B5EF4-FFF2-40B4-BE49-F238E27FC236}">
                <a16:creationId xmlns:a16="http://schemas.microsoft.com/office/drawing/2014/main" id="{24597BBB-5EA6-C039-89EC-408815F56A2E}"/>
              </a:ext>
            </a:extLst>
          </p:cNvPr>
          <p:cNvSpPr>
            <a:spLocks noGrp="1"/>
          </p:cNvSpPr>
          <p:nvPr>
            <p:ph idx="1"/>
          </p:nvPr>
        </p:nvSpPr>
        <p:spPr/>
        <p:txBody>
          <a:bodyPr>
            <a:normAutofit/>
          </a:bodyPr>
          <a:lstStyle/>
          <a:p>
            <a:pPr>
              <a:lnSpc>
                <a:spcPct val="200000"/>
              </a:lnSpc>
            </a:pPr>
            <a:r>
              <a:rPr lang="en-US" b="1" i="1" dirty="0">
                <a:solidFill>
                  <a:srgbClr val="000000"/>
                </a:solidFill>
                <a:effectLst/>
                <a:latin typeface="AGaramondPro-BoldItalic"/>
              </a:rPr>
              <a:t>Recommendation:</a:t>
            </a:r>
            <a:r>
              <a:rPr lang="en-US" i="1" dirty="0">
                <a:solidFill>
                  <a:srgbClr val="000000"/>
                </a:solidFill>
                <a:effectLst/>
                <a:latin typeface="AGaramondPro-BoldItalic"/>
              </a:rPr>
              <a:t> </a:t>
            </a:r>
            <a:r>
              <a:rPr lang="en-US" sz="2000" i="1" dirty="0">
                <a:solidFill>
                  <a:srgbClr val="000000"/>
                </a:solidFill>
                <a:effectLst/>
                <a:latin typeface="AGaramondPro-BoldItalic"/>
              </a:rPr>
              <a:t>Hb A1c measurements in individuals with disorders that affect red blood cell turnover may provide spurious (generally falsely low) results regardless of the method used and glucose testing will be necessary for screening, diagnosis, and management. </a:t>
            </a:r>
            <a:r>
              <a:rPr lang="en-US" sz="2400" b="1" i="1" dirty="0">
                <a:solidFill>
                  <a:schemeClr val="accent1"/>
                </a:solidFill>
                <a:effectLst/>
                <a:latin typeface="AGaramondPro-BoldItalic"/>
              </a:rPr>
              <a:t>GPP</a:t>
            </a:r>
            <a:r>
              <a:rPr lang="en-US" sz="2000" dirty="0"/>
              <a:t> </a:t>
            </a:r>
            <a:br>
              <a:rPr lang="en-US" sz="2000" dirty="0"/>
            </a:br>
            <a:endParaRPr lang="en-US" sz="2000" dirty="0"/>
          </a:p>
        </p:txBody>
      </p:sp>
    </p:spTree>
    <p:extLst>
      <p:ext uri="{BB962C8B-B14F-4D97-AF65-F5344CB8AC3E}">
        <p14:creationId xmlns:p14="http://schemas.microsoft.com/office/powerpoint/2010/main" val="14853819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A6A36-A763-2656-4F1A-B4F82DAE1B76}"/>
              </a:ext>
            </a:extLst>
          </p:cNvPr>
          <p:cNvSpPr>
            <a:spLocks noGrp="1"/>
          </p:cNvSpPr>
          <p:nvPr>
            <p:ph type="title"/>
          </p:nvPr>
        </p:nvSpPr>
        <p:spPr/>
        <p:txBody>
          <a:bodyPr>
            <a:normAutofit/>
          </a:bodyPr>
          <a:lstStyle/>
          <a:p>
            <a:pPr algn="ctr"/>
            <a:r>
              <a:rPr lang="en-US" sz="3200" b="1" i="1" dirty="0">
                <a:solidFill>
                  <a:srgbClr val="7030A0"/>
                </a:solidFill>
                <a:effectLst/>
                <a:latin typeface="AGaramondPro-Italic"/>
              </a:rPr>
              <a:t>Other patient-related factors and interfering factors</a:t>
            </a:r>
            <a:r>
              <a:rPr lang="en-US" sz="3200" b="1" dirty="0">
                <a:solidFill>
                  <a:srgbClr val="7030A0"/>
                </a:solidFill>
              </a:rPr>
              <a:t> </a:t>
            </a:r>
            <a:endParaRPr lang="en-US" sz="3200" dirty="0">
              <a:solidFill>
                <a:srgbClr val="7030A0"/>
              </a:solidFill>
            </a:endParaRPr>
          </a:p>
        </p:txBody>
      </p:sp>
      <p:sp>
        <p:nvSpPr>
          <p:cNvPr id="3" name="Content Placeholder 2">
            <a:extLst>
              <a:ext uri="{FF2B5EF4-FFF2-40B4-BE49-F238E27FC236}">
                <a16:creationId xmlns:a16="http://schemas.microsoft.com/office/drawing/2014/main" id="{01B9F344-86EB-D2DC-760A-B92F7034D71B}"/>
              </a:ext>
            </a:extLst>
          </p:cNvPr>
          <p:cNvSpPr>
            <a:spLocks noGrp="1"/>
          </p:cNvSpPr>
          <p:nvPr>
            <p:ph idx="1"/>
          </p:nvPr>
        </p:nvSpPr>
        <p:spPr/>
        <p:txBody>
          <a:bodyPr>
            <a:noAutofit/>
          </a:bodyPr>
          <a:lstStyle/>
          <a:p>
            <a:pPr>
              <a:lnSpc>
                <a:spcPct val="200000"/>
              </a:lnSpc>
            </a:pPr>
            <a:r>
              <a:rPr lang="en-US" b="1" i="1" dirty="0">
                <a:solidFill>
                  <a:srgbClr val="000000"/>
                </a:solidFill>
                <a:effectLst/>
                <a:latin typeface="AGaramondPro-BoldItalic"/>
              </a:rPr>
              <a:t>Recommendation: </a:t>
            </a:r>
            <a:r>
              <a:rPr lang="en-US" sz="2000" i="1" dirty="0">
                <a:solidFill>
                  <a:srgbClr val="000000"/>
                </a:solidFill>
                <a:effectLst/>
                <a:latin typeface="AGaramondPro-BoldItalic"/>
              </a:rPr>
              <a:t>Assays of other glycated proteins, such as </a:t>
            </a:r>
            <a:r>
              <a:rPr lang="en-US" sz="2000" i="1" dirty="0" err="1">
                <a:solidFill>
                  <a:srgbClr val="000000"/>
                </a:solidFill>
                <a:effectLst/>
                <a:latin typeface="AGaramondPro-BoldItalic"/>
              </a:rPr>
              <a:t>fructosamine</a:t>
            </a:r>
            <a:r>
              <a:rPr lang="en-US" sz="2000" i="1" dirty="0">
                <a:solidFill>
                  <a:srgbClr val="000000"/>
                </a:solidFill>
                <a:effectLst/>
                <a:latin typeface="AGaramondPro-BoldItalic"/>
              </a:rPr>
              <a:t> or glycated albumin, may be used in clinical settings where abnormalities in red blood cell turnover, hemoglobin variants, or other interfering factors compromise interpretation of Hb A1c test results, although they reflect a shorter period of average glycemia than Hb A1c.</a:t>
            </a:r>
            <a:r>
              <a:rPr lang="en-US" sz="2400" b="1" i="1" dirty="0">
                <a:solidFill>
                  <a:schemeClr val="accent1"/>
                </a:solidFill>
                <a:effectLst/>
                <a:latin typeface="AGaramondPro-BoldItalic"/>
              </a:rPr>
              <a:t> GPP</a:t>
            </a:r>
            <a:r>
              <a:rPr lang="en-US" sz="2400" b="1" dirty="0">
                <a:solidFill>
                  <a:schemeClr val="accent1"/>
                </a:solidFill>
              </a:rPr>
              <a:t> </a:t>
            </a:r>
            <a:br>
              <a:rPr lang="en-US" sz="2000" dirty="0"/>
            </a:br>
            <a:endParaRPr lang="en-US" sz="2000" dirty="0"/>
          </a:p>
        </p:txBody>
      </p:sp>
    </p:spTree>
    <p:extLst>
      <p:ext uri="{BB962C8B-B14F-4D97-AF65-F5344CB8AC3E}">
        <p14:creationId xmlns:p14="http://schemas.microsoft.com/office/powerpoint/2010/main" val="2471184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55553-8A0E-7AC8-D436-DFF58DC72499}"/>
              </a:ext>
            </a:extLst>
          </p:cNvPr>
          <p:cNvSpPr>
            <a:spLocks noGrp="1"/>
          </p:cNvSpPr>
          <p:nvPr>
            <p:ph type="title"/>
          </p:nvPr>
        </p:nvSpPr>
        <p:spPr>
          <a:xfrm>
            <a:off x="838200" y="0"/>
            <a:ext cx="10515600" cy="1018095"/>
          </a:xfrm>
        </p:spPr>
        <p:txBody>
          <a:bodyPr/>
          <a:lstStyle/>
          <a:p>
            <a:pPr algn="ctr"/>
            <a:endParaRPr lang="en-US" dirty="0"/>
          </a:p>
        </p:txBody>
      </p:sp>
      <p:pic>
        <p:nvPicPr>
          <p:cNvPr id="5" name="Content Placeholder 4">
            <a:extLst>
              <a:ext uri="{FF2B5EF4-FFF2-40B4-BE49-F238E27FC236}">
                <a16:creationId xmlns:a16="http://schemas.microsoft.com/office/drawing/2014/main" id="{F68832A5-41A0-2009-87E6-53750BC78576}"/>
              </a:ext>
            </a:extLst>
          </p:cNvPr>
          <p:cNvPicPr>
            <a:picLocks noGrp="1" noChangeAspect="1"/>
          </p:cNvPicPr>
          <p:nvPr>
            <p:ph idx="1"/>
          </p:nvPr>
        </p:nvPicPr>
        <p:blipFill>
          <a:blip r:embed="rId2"/>
          <a:stretch>
            <a:fillRect/>
          </a:stretch>
        </p:blipFill>
        <p:spPr>
          <a:xfrm>
            <a:off x="0" y="782425"/>
            <a:ext cx="12192000" cy="5434554"/>
          </a:xfrm>
        </p:spPr>
      </p:pic>
    </p:spTree>
    <p:extLst>
      <p:ext uri="{BB962C8B-B14F-4D97-AF65-F5344CB8AC3E}">
        <p14:creationId xmlns:p14="http://schemas.microsoft.com/office/powerpoint/2010/main" val="362830191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B1F90-940F-9665-A40B-5709C19F1BFE}"/>
              </a:ext>
            </a:extLst>
          </p:cNvPr>
          <p:cNvSpPr>
            <a:spLocks noGrp="1"/>
          </p:cNvSpPr>
          <p:nvPr>
            <p:ph type="title"/>
          </p:nvPr>
        </p:nvSpPr>
        <p:spPr/>
        <p:txBody>
          <a:bodyPr>
            <a:normAutofit/>
          </a:bodyPr>
          <a:lstStyle/>
          <a:p>
            <a:pPr algn="ctr"/>
            <a:r>
              <a:rPr lang="en-US" sz="3200" b="1" i="1" dirty="0">
                <a:solidFill>
                  <a:srgbClr val="7030A0"/>
                </a:solidFill>
                <a:effectLst/>
                <a:latin typeface="AGaramondPro-Italic"/>
              </a:rPr>
              <a:t>Other patient-related factors and interfering factors</a:t>
            </a:r>
            <a:r>
              <a:rPr lang="en-US" sz="3200" b="1" dirty="0">
                <a:solidFill>
                  <a:srgbClr val="7030A0"/>
                </a:solidFill>
              </a:rPr>
              <a:t> </a:t>
            </a:r>
            <a:endParaRPr lang="en-US" sz="3200" dirty="0">
              <a:solidFill>
                <a:srgbClr val="7030A0"/>
              </a:solidFill>
            </a:endParaRPr>
          </a:p>
        </p:txBody>
      </p:sp>
      <p:sp>
        <p:nvSpPr>
          <p:cNvPr id="3" name="Content Placeholder 2">
            <a:extLst>
              <a:ext uri="{FF2B5EF4-FFF2-40B4-BE49-F238E27FC236}">
                <a16:creationId xmlns:a16="http://schemas.microsoft.com/office/drawing/2014/main" id="{0F7EE06A-9328-FB3A-E7A8-0FD7262C87DE}"/>
              </a:ext>
            </a:extLst>
          </p:cNvPr>
          <p:cNvSpPr>
            <a:spLocks noGrp="1"/>
          </p:cNvSpPr>
          <p:nvPr>
            <p:ph idx="1"/>
          </p:nvPr>
        </p:nvSpPr>
        <p:spPr/>
        <p:txBody>
          <a:bodyPr>
            <a:normAutofit/>
          </a:bodyPr>
          <a:lstStyle/>
          <a:p>
            <a:pPr>
              <a:lnSpc>
                <a:spcPct val="200000"/>
              </a:lnSpc>
            </a:pPr>
            <a:r>
              <a:rPr lang="en-US" b="1" i="1" dirty="0">
                <a:solidFill>
                  <a:srgbClr val="000000"/>
                </a:solidFill>
                <a:effectLst/>
                <a:latin typeface="AGaramondPro-BoldItalic"/>
              </a:rPr>
              <a:t>Recommendation: </a:t>
            </a:r>
            <a:r>
              <a:rPr lang="en-US" sz="2000" i="1" dirty="0">
                <a:solidFill>
                  <a:srgbClr val="000000"/>
                </a:solidFill>
                <a:effectLst/>
                <a:latin typeface="AGaramondPro-BoldItalic"/>
              </a:rPr>
              <a:t>Hb A1c cannot be measured and should not be reported in individuals who do not have Hb A, e.g., those with homozygous hemoglobin variants, such as Hb SS or Hb EE; glycated proteins, such as </a:t>
            </a:r>
            <a:r>
              <a:rPr lang="en-US" sz="2000" i="1" dirty="0" err="1">
                <a:solidFill>
                  <a:srgbClr val="000000"/>
                </a:solidFill>
                <a:effectLst/>
                <a:latin typeface="AGaramondPro-BoldItalic"/>
              </a:rPr>
              <a:t>fructosamine</a:t>
            </a:r>
            <a:r>
              <a:rPr lang="en-US" sz="2000" i="1" dirty="0">
                <a:solidFill>
                  <a:srgbClr val="000000"/>
                </a:solidFill>
                <a:effectLst/>
                <a:latin typeface="AGaramondPro-BoldItalic"/>
              </a:rPr>
              <a:t> or glycated albumin, may be used. </a:t>
            </a:r>
            <a:r>
              <a:rPr lang="en-US" sz="2400" b="1" i="1" dirty="0">
                <a:solidFill>
                  <a:schemeClr val="accent1"/>
                </a:solidFill>
                <a:effectLst/>
                <a:latin typeface="AGaramondPro-BoldItalic"/>
              </a:rPr>
              <a:t>GPP</a:t>
            </a:r>
            <a:r>
              <a:rPr lang="en-US" sz="2000" dirty="0"/>
              <a:t> </a:t>
            </a:r>
            <a:br>
              <a:rPr lang="en-US" sz="2000" dirty="0"/>
            </a:br>
            <a:endParaRPr lang="en-US" sz="2000" dirty="0"/>
          </a:p>
        </p:txBody>
      </p:sp>
    </p:spTree>
    <p:extLst>
      <p:ext uri="{BB962C8B-B14F-4D97-AF65-F5344CB8AC3E}">
        <p14:creationId xmlns:p14="http://schemas.microsoft.com/office/powerpoint/2010/main" val="115725986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22BEE-A693-1380-75EB-336D5757D193}"/>
              </a:ext>
            </a:extLst>
          </p:cNvPr>
          <p:cNvSpPr>
            <a:spLocks noGrp="1"/>
          </p:cNvSpPr>
          <p:nvPr>
            <p:ph type="title"/>
          </p:nvPr>
        </p:nvSpPr>
        <p:spPr/>
        <p:txBody>
          <a:bodyPr>
            <a:normAutofit/>
          </a:bodyPr>
          <a:lstStyle/>
          <a:p>
            <a:pPr algn="ctr"/>
            <a:r>
              <a:rPr lang="en-US" sz="3200" b="1" i="1" dirty="0">
                <a:solidFill>
                  <a:srgbClr val="7030A0"/>
                </a:solidFill>
                <a:effectLst/>
                <a:latin typeface="AGaramondPro-Italic"/>
              </a:rPr>
              <a:t>Other patient-related factors and interfering factors</a:t>
            </a:r>
            <a:r>
              <a:rPr lang="en-US" sz="3200" b="1" dirty="0">
                <a:solidFill>
                  <a:srgbClr val="7030A0"/>
                </a:solidFill>
              </a:rPr>
              <a:t> </a:t>
            </a:r>
            <a:endParaRPr lang="en-US" sz="3200" dirty="0">
              <a:solidFill>
                <a:srgbClr val="7030A0"/>
              </a:solidFill>
            </a:endParaRPr>
          </a:p>
        </p:txBody>
      </p:sp>
      <p:sp>
        <p:nvSpPr>
          <p:cNvPr id="3" name="Content Placeholder 2">
            <a:extLst>
              <a:ext uri="{FF2B5EF4-FFF2-40B4-BE49-F238E27FC236}">
                <a16:creationId xmlns:a16="http://schemas.microsoft.com/office/drawing/2014/main" id="{80D0B7FC-D0EC-799C-83AB-D290EC09D297}"/>
              </a:ext>
            </a:extLst>
          </p:cNvPr>
          <p:cNvSpPr>
            <a:spLocks noGrp="1"/>
          </p:cNvSpPr>
          <p:nvPr>
            <p:ph idx="1"/>
          </p:nvPr>
        </p:nvSpPr>
        <p:spPr/>
        <p:txBody>
          <a:bodyPr>
            <a:noAutofit/>
          </a:bodyPr>
          <a:lstStyle/>
          <a:p>
            <a:pPr>
              <a:lnSpc>
                <a:spcPct val="200000"/>
              </a:lnSpc>
            </a:pPr>
            <a:r>
              <a:rPr lang="en-US" sz="2000" b="0" i="0" dirty="0">
                <a:solidFill>
                  <a:srgbClr val="000000"/>
                </a:solidFill>
                <a:effectLst/>
                <a:latin typeface="AGaramondPro-Regular"/>
              </a:rPr>
              <a:t>Vitamins C and E are reported to lower Hb A1c results falsely, possibly by inhibiting glycation of hemoglobin.</a:t>
            </a:r>
          </a:p>
          <a:p>
            <a:pPr>
              <a:lnSpc>
                <a:spcPct val="200000"/>
              </a:lnSpc>
            </a:pPr>
            <a:r>
              <a:rPr lang="en-US" sz="2000" b="0" i="0" dirty="0">
                <a:solidFill>
                  <a:srgbClr val="000000"/>
                </a:solidFill>
                <a:effectLst/>
                <a:latin typeface="AGaramondPro-Regular"/>
              </a:rPr>
              <a:t> Iron-deficiency anemia is reported to increase test results.</a:t>
            </a:r>
          </a:p>
          <a:p>
            <a:pPr>
              <a:lnSpc>
                <a:spcPct val="200000"/>
              </a:lnSpc>
            </a:pPr>
            <a:r>
              <a:rPr lang="en-US" sz="2000" b="0" i="0" dirty="0">
                <a:solidFill>
                  <a:srgbClr val="000000"/>
                </a:solidFill>
                <a:effectLst/>
                <a:latin typeface="AGaramondPro-Regular"/>
              </a:rPr>
              <a:t> Hypertriglyceridemia, hyperbilirubinemia, uremia, chronic alcoholism, chronic ingestion of salicylates, and opiate addiction are reported to interfere with some assay methods, falsely increasing results. </a:t>
            </a:r>
            <a:br>
              <a:rPr lang="en-US" sz="2000" dirty="0"/>
            </a:br>
            <a:endParaRPr lang="en-US" sz="2000" dirty="0"/>
          </a:p>
        </p:txBody>
      </p:sp>
    </p:spTree>
    <p:extLst>
      <p:ext uri="{BB962C8B-B14F-4D97-AF65-F5344CB8AC3E}">
        <p14:creationId xmlns:p14="http://schemas.microsoft.com/office/powerpoint/2010/main" val="166937436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07602-2BE7-6433-31BA-12581D563BA0}"/>
              </a:ext>
            </a:extLst>
          </p:cNvPr>
          <p:cNvSpPr>
            <a:spLocks noGrp="1"/>
          </p:cNvSpPr>
          <p:nvPr>
            <p:ph type="title"/>
          </p:nvPr>
        </p:nvSpPr>
        <p:spPr/>
        <p:txBody>
          <a:bodyPr>
            <a:normAutofit/>
          </a:bodyPr>
          <a:lstStyle/>
          <a:p>
            <a:pPr algn="ctr"/>
            <a:r>
              <a:rPr lang="en-US" sz="3200" b="1" i="1" dirty="0">
                <a:solidFill>
                  <a:srgbClr val="7030A0"/>
                </a:solidFill>
                <a:effectLst/>
                <a:latin typeface="AGaramondPro-Italic"/>
              </a:rPr>
              <a:t>Other patient-related factors and interfering factors</a:t>
            </a:r>
            <a:r>
              <a:rPr lang="en-US" sz="3200" b="1" dirty="0">
                <a:solidFill>
                  <a:srgbClr val="7030A0"/>
                </a:solidFill>
              </a:rPr>
              <a:t> </a:t>
            </a:r>
            <a:endParaRPr lang="en-US" sz="3200" dirty="0"/>
          </a:p>
        </p:txBody>
      </p:sp>
      <p:sp>
        <p:nvSpPr>
          <p:cNvPr id="3" name="Content Placeholder 2">
            <a:extLst>
              <a:ext uri="{FF2B5EF4-FFF2-40B4-BE49-F238E27FC236}">
                <a16:creationId xmlns:a16="http://schemas.microsoft.com/office/drawing/2014/main" id="{938332E4-C59F-84DF-8C87-EDB4AFCEDC2F}"/>
              </a:ext>
            </a:extLst>
          </p:cNvPr>
          <p:cNvSpPr>
            <a:spLocks noGrp="1"/>
          </p:cNvSpPr>
          <p:nvPr>
            <p:ph idx="1"/>
          </p:nvPr>
        </p:nvSpPr>
        <p:spPr/>
        <p:txBody>
          <a:bodyPr>
            <a:normAutofit/>
          </a:bodyPr>
          <a:lstStyle/>
          <a:p>
            <a:pPr>
              <a:lnSpc>
                <a:spcPct val="200000"/>
              </a:lnSpc>
            </a:pPr>
            <a:r>
              <a:rPr lang="en-US" sz="2000" b="0" i="0" dirty="0">
                <a:solidFill>
                  <a:srgbClr val="000000"/>
                </a:solidFill>
                <a:effectLst/>
                <a:latin typeface="AGaramondPro-Regular"/>
              </a:rPr>
              <a:t>These studies are old and the findings may not pertain to modern methods. For example, interference by uremia has been eliminated.</a:t>
            </a:r>
          </a:p>
          <a:p>
            <a:pPr>
              <a:lnSpc>
                <a:spcPct val="200000"/>
              </a:lnSpc>
            </a:pPr>
            <a:r>
              <a:rPr lang="en-US" sz="2000" b="0" i="0" dirty="0">
                <a:solidFill>
                  <a:srgbClr val="000000"/>
                </a:solidFill>
                <a:effectLst/>
                <a:latin typeface="AGaramondPro-Regular"/>
              </a:rPr>
              <a:t>Hb A1c cannot be measured in individuals with homozygous hemoglobin variants (e.g., Hb SS, Hb CC, Hb EE) or 2 variant </a:t>
            </a:r>
            <a:r>
              <a:rPr lang="en-US" sz="2000" b="0" i="0" dirty="0" err="1">
                <a:solidFill>
                  <a:srgbClr val="000000"/>
                </a:solidFill>
                <a:effectLst/>
                <a:latin typeface="AGaramondPro-Regular"/>
              </a:rPr>
              <a:t>hemoglobins</a:t>
            </a:r>
            <a:r>
              <a:rPr lang="en-US" sz="2000" b="0" i="0" dirty="0">
                <a:solidFill>
                  <a:srgbClr val="000000"/>
                </a:solidFill>
                <a:effectLst/>
                <a:latin typeface="AGaramondPro-Regular"/>
              </a:rPr>
              <a:t>, like Hb SC; they have no Hb A and therefore do not have Hb A1c. </a:t>
            </a:r>
          </a:p>
          <a:p>
            <a:pPr marL="0" indent="0">
              <a:lnSpc>
                <a:spcPct val="200000"/>
              </a:lnSpc>
              <a:buNone/>
            </a:pPr>
            <a:endParaRPr lang="en-US" sz="2000" b="0" i="0" dirty="0">
              <a:solidFill>
                <a:srgbClr val="000000"/>
              </a:solidFill>
              <a:effectLst/>
              <a:latin typeface="AGaramondPro-Regular"/>
            </a:endParaRPr>
          </a:p>
          <a:p>
            <a:pPr>
              <a:lnSpc>
                <a:spcPct val="200000"/>
              </a:lnSpc>
            </a:pPr>
            <a:endParaRPr lang="en-US" sz="2000" dirty="0"/>
          </a:p>
        </p:txBody>
      </p:sp>
    </p:spTree>
    <p:extLst>
      <p:ext uri="{BB962C8B-B14F-4D97-AF65-F5344CB8AC3E}">
        <p14:creationId xmlns:p14="http://schemas.microsoft.com/office/powerpoint/2010/main" val="259757036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EC4B1-3E6B-5B39-8D91-6838BD66BD0F}"/>
              </a:ext>
            </a:extLst>
          </p:cNvPr>
          <p:cNvSpPr>
            <a:spLocks noGrp="1"/>
          </p:cNvSpPr>
          <p:nvPr>
            <p:ph type="title"/>
          </p:nvPr>
        </p:nvSpPr>
        <p:spPr/>
        <p:txBody>
          <a:bodyPr>
            <a:normAutofit/>
          </a:bodyPr>
          <a:lstStyle/>
          <a:p>
            <a:pPr algn="ctr"/>
            <a:r>
              <a:rPr lang="en-US" sz="3200" b="1" i="1" dirty="0">
                <a:solidFill>
                  <a:srgbClr val="7030A0"/>
                </a:solidFill>
                <a:effectLst/>
                <a:latin typeface="AGaramondPro-Italic"/>
              </a:rPr>
              <a:t>Other patient-related factors and interfering factors</a:t>
            </a:r>
            <a:r>
              <a:rPr lang="en-US" sz="3200" b="1" dirty="0">
                <a:solidFill>
                  <a:srgbClr val="7030A0"/>
                </a:solidFill>
              </a:rPr>
              <a:t> </a:t>
            </a:r>
            <a:endParaRPr lang="en-US" sz="3200" dirty="0">
              <a:solidFill>
                <a:srgbClr val="7030A0"/>
              </a:solidFill>
            </a:endParaRPr>
          </a:p>
        </p:txBody>
      </p:sp>
      <p:sp>
        <p:nvSpPr>
          <p:cNvPr id="3" name="Content Placeholder 2">
            <a:extLst>
              <a:ext uri="{FF2B5EF4-FFF2-40B4-BE49-F238E27FC236}">
                <a16:creationId xmlns:a16="http://schemas.microsoft.com/office/drawing/2014/main" id="{6F3FF7A0-8E29-9D64-8E69-6BEFA63CFEC9}"/>
              </a:ext>
            </a:extLst>
          </p:cNvPr>
          <p:cNvSpPr>
            <a:spLocks noGrp="1"/>
          </p:cNvSpPr>
          <p:nvPr>
            <p:ph idx="1"/>
          </p:nvPr>
        </p:nvSpPr>
        <p:spPr/>
        <p:txBody>
          <a:bodyPr>
            <a:normAutofit/>
          </a:bodyPr>
          <a:lstStyle/>
          <a:p>
            <a:pPr>
              <a:lnSpc>
                <a:spcPct val="200000"/>
              </a:lnSpc>
            </a:pPr>
            <a:r>
              <a:rPr lang="en-US" sz="2000" b="0" i="0" dirty="0">
                <a:solidFill>
                  <a:srgbClr val="000000"/>
                </a:solidFill>
                <a:effectLst/>
                <a:latin typeface="AGaramondPro-Regular"/>
              </a:rPr>
              <a:t>Depending on the particular hemoglobinopathy and assay method, results can be either falsely increased or decreased. </a:t>
            </a:r>
          </a:p>
          <a:p>
            <a:pPr>
              <a:lnSpc>
                <a:spcPct val="200000"/>
              </a:lnSpc>
            </a:pPr>
            <a:r>
              <a:rPr lang="en-US" sz="2000" b="0" i="0" dirty="0" err="1">
                <a:solidFill>
                  <a:srgbClr val="000000"/>
                </a:solidFill>
                <a:effectLst/>
                <a:latin typeface="AGaramondPro-Regular"/>
              </a:rPr>
              <a:t>Boronate</a:t>
            </a:r>
            <a:r>
              <a:rPr lang="en-US" sz="2000" b="0" i="0" dirty="0">
                <a:solidFill>
                  <a:srgbClr val="000000"/>
                </a:solidFill>
                <a:effectLst/>
                <a:latin typeface="AGaramondPro-Regular"/>
              </a:rPr>
              <a:t> affinity chromatographic assay methods are generally considered to be less affected by hemoglobin variants than other methods.</a:t>
            </a:r>
            <a:r>
              <a:rPr lang="en-US" sz="2000" dirty="0"/>
              <a:t> </a:t>
            </a:r>
            <a:br>
              <a:rPr lang="en-US" sz="2000" dirty="0"/>
            </a:br>
            <a:endParaRPr lang="en-US" sz="2000" dirty="0"/>
          </a:p>
        </p:txBody>
      </p:sp>
    </p:spTree>
    <p:extLst>
      <p:ext uri="{BB962C8B-B14F-4D97-AF65-F5344CB8AC3E}">
        <p14:creationId xmlns:p14="http://schemas.microsoft.com/office/powerpoint/2010/main" val="213664125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CDA13-F31C-192A-445F-BA09B770018E}"/>
              </a:ext>
            </a:extLst>
          </p:cNvPr>
          <p:cNvSpPr>
            <a:spLocks noGrp="1"/>
          </p:cNvSpPr>
          <p:nvPr>
            <p:ph type="title"/>
          </p:nvPr>
        </p:nvSpPr>
        <p:spPr/>
        <p:txBody>
          <a:bodyPr>
            <a:normAutofit/>
          </a:bodyPr>
          <a:lstStyle/>
          <a:p>
            <a:pPr algn="ctr"/>
            <a:r>
              <a:rPr lang="en-US" sz="3600" b="1" i="1" dirty="0">
                <a:solidFill>
                  <a:srgbClr val="7030A0"/>
                </a:solidFill>
                <a:effectLst/>
                <a:latin typeface="AGaramondPro-Italic"/>
              </a:rPr>
              <a:t>Sample collection, handling, and storage</a:t>
            </a:r>
            <a:r>
              <a:rPr lang="en-US" sz="3600" b="1" dirty="0">
                <a:solidFill>
                  <a:srgbClr val="7030A0"/>
                </a:solidFill>
              </a:rPr>
              <a:t> </a:t>
            </a:r>
          </a:p>
        </p:txBody>
      </p:sp>
      <p:sp>
        <p:nvSpPr>
          <p:cNvPr id="3" name="Content Placeholder 2">
            <a:extLst>
              <a:ext uri="{FF2B5EF4-FFF2-40B4-BE49-F238E27FC236}">
                <a16:creationId xmlns:a16="http://schemas.microsoft.com/office/drawing/2014/main" id="{70005ED7-F6F3-F6F0-9292-1A356FA804F7}"/>
              </a:ext>
            </a:extLst>
          </p:cNvPr>
          <p:cNvSpPr>
            <a:spLocks noGrp="1"/>
          </p:cNvSpPr>
          <p:nvPr>
            <p:ph idx="1"/>
          </p:nvPr>
        </p:nvSpPr>
        <p:spPr>
          <a:xfrm>
            <a:off x="838200" y="1857465"/>
            <a:ext cx="10515600" cy="4420787"/>
          </a:xfrm>
        </p:spPr>
        <p:txBody>
          <a:bodyPr>
            <a:normAutofit/>
          </a:bodyPr>
          <a:lstStyle/>
          <a:p>
            <a:pPr>
              <a:lnSpc>
                <a:spcPct val="200000"/>
              </a:lnSpc>
            </a:pPr>
            <a:r>
              <a:rPr lang="en-US" sz="2000" b="0" i="0" dirty="0">
                <a:solidFill>
                  <a:srgbClr val="000000"/>
                </a:solidFill>
                <a:effectLst/>
                <a:latin typeface="AGaramondPro-Regular"/>
              </a:rPr>
              <a:t>Blood can be obtained by venipuncture or by finger-stick capillary sampling. </a:t>
            </a:r>
          </a:p>
          <a:p>
            <a:pPr>
              <a:lnSpc>
                <a:spcPct val="200000"/>
              </a:lnSpc>
            </a:pPr>
            <a:r>
              <a:rPr lang="en-US" sz="2000" b="0" i="0" dirty="0">
                <a:solidFill>
                  <a:srgbClr val="000000"/>
                </a:solidFill>
                <a:effectLst/>
                <a:latin typeface="AGaramondPro-Regular"/>
              </a:rPr>
              <a:t>Blood tubes should contain anticoagulant as specified by the manufacturer of the Hb A1c assay method (EDTA can be used unless otherwise specified by the manufacturer). </a:t>
            </a:r>
          </a:p>
        </p:txBody>
      </p:sp>
    </p:spTree>
    <p:extLst>
      <p:ext uri="{BB962C8B-B14F-4D97-AF65-F5344CB8AC3E}">
        <p14:creationId xmlns:p14="http://schemas.microsoft.com/office/powerpoint/2010/main" val="105820359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6EABD-1229-E18A-D17D-5448A24577D5}"/>
              </a:ext>
            </a:extLst>
          </p:cNvPr>
          <p:cNvSpPr>
            <a:spLocks noGrp="1"/>
          </p:cNvSpPr>
          <p:nvPr>
            <p:ph type="title"/>
          </p:nvPr>
        </p:nvSpPr>
        <p:spPr/>
        <p:txBody>
          <a:bodyPr>
            <a:normAutofit/>
          </a:bodyPr>
          <a:lstStyle/>
          <a:p>
            <a:pPr algn="ctr"/>
            <a:r>
              <a:rPr lang="en-US" sz="3600" b="1" i="1" dirty="0">
                <a:solidFill>
                  <a:srgbClr val="7030A0"/>
                </a:solidFill>
                <a:effectLst/>
                <a:latin typeface="AGaramondPro-Italic"/>
              </a:rPr>
              <a:t>Sample collection, handling, and storage</a:t>
            </a:r>
            <a:r>
              <a:rPr lang="en-US" sz="3600" b="1" dirty="0">
                <a:solidFill>
                  <a:srgbClr val="7030A0"/>
                </a:solidFill>
              </a:rPr>
              <a:t> </a:t>
            </a:r>
            <a:endParaRPr lang="en-US" sz="3600" dirty="0">
              <a:solidFill>
                <a:srgbClr val="7030A0"/>
              </a:solidFill>
            </a:endParaRPr>
          </a:p>
        </p:txBody>
      </p:sp>
      <p:sp>
        <p:nvSpPr>
          <p:cNvPr id="3" name="Content Placeholder 2">
            <a:extLst>
              <a:ext uri="{FF2B5EF4-FFF2-40B4-BE49-F238E27FC236}">
                <a16:creationId xmlns:a16="http://schemas.microsoft.com/office/drawing/2014/main" id="{F316FC57-C6F1-0F9E-7A54-49BB768D43A1}"/>
              </a:ext>
            </a:extLst>
          </p:cNvPr>
          <p:cNvSpPr>
            <a:spLocks noGrp="1"/>
          </p:cNvSpPr>
          <p:nvPr>
            <p:ph idx="1"/>
          </p:nvPr>
        </p:nvSpPr>
        <p:spPr/>
        <p:txBody>
          <a:bodyPr>
            <a:normAutofit/>
          </a:bodyPr>
          <a:lstStyle/>
          <a:p>
            <a:pPr>
              <a:lnSpc>
                <a:spcPct val="200000"/>
              </a:lnSpc>
            </a:pPr>
            <a:r>
              <a:rPr lang="en-US" sz="2000" b="0" i="0" dirty="0">
                <a:solidFill>
                  <a:srgbClr val="000000"/>
                </a:solidFill>
                <a:effectLst/>
                <a:latin typeface="AGaramondPro-Regular"/>
              </a:rPr>
              <a:t>whole blood samples are stable for up to 1 week at 4 °C.</a:t>
            </a:r>
          </a:p>
          <a:p>
            <a:pPr>
              <a:lnSpc>
                <a:spcPct val="200000"/>
              </a:lnSpc>
            </a:pPr>
            <a:r>
              <a:rPr lang="en-US" sz="2000" b="0" i="0" dirty="0">
                <a:solidFill>
                  <a:srgbClr val="000000"/>
                </a:solidFill>
                <a:effectLst/>
                <a:latin typeface="AGaramondPro-Regular"/>
              </a:rPr>
              <a:t> For most methods, whole blood samples stored at </a:t>
            </a:r>
            <a:r>
              <a:rPr lang="en-US" sz="2000" b="0" i="0" dirty="0">
                <a:solidFill>
                  <a:srgbClr val="000000"/>
                </a:solidFill>
                <a:effectLst/>
                <a:latin typeface="STIXGeneral-Regular"/>
              </a:rPr>
              <a:t>-</a:t>
            </a:r>
            <a:r>
              <a:rPr lang="en-US" sz="2000" b="0" i="0" dirty="0">
                <a:solidFill>
                  <a:srgbClr val="000000"/>
                </a:solidFill>
                <a:effectLst/>
                <a:latin typeface="AGaramondPro-Regular"/>
              </a:rPr>
              <a:t>70 °C or colder are stable </a:t>
            </a:r>
            <a:r>
              <a:rPr lang="en-US" sz="2000" b="0" i="0" dirty="0" err="1">
                <a:solidFill>
                  <a:srgbClr val="000000"/>
                </a:solidFill>
                <a:effectLst/>
                <a:latin typeface="AGaramondPro-Regular"/>
              </a:rPr>
              <a:t>longterm</a:t>
            </a:r>
            <a:r>
              <a:rPr lang="en-US" sz="2000" b="0" i="0" dirty="0">
                <a:solidFill>
                  <a:srgbClr val="000000"/>
                </a:solidFill>
                <a:effectLst/>
                <a:latin typeface="AGaramondPro-Regular"/>
              </a:rPr>
              <a:t> (at least 1 year).</a:t>
            </a:r>
          </a:p>
          <a:p>
            <a:pPr>
              <a:lnSpc>
                <a:spcPct val="200000"/>
              </a:lnSpc>
            </a:pPr>
            <a:r>
              <a:rPr lang="en-US" sz="2000" b="0" i="0" dirty="0">
                <a:solidFill>
                  <a:srgbClr val="000000"/>
                </a:solidFill>
                <a:effectLst/>
                <a:latin typeface="AGaramondPro-Regular"/>
              </a:rPr>
              <a:t> Improper handling of specimens, such as storage at high temperatures, can introduce large artifacts that may not be detectable, depending on the assay method.</a:t>
            </a:r>
            <a:endParaRPr lang="en-US" sz="2000" dirty="0"/>
          </a:p>
        </p:txBody>
      </p:sp>
    </p:spTree>
    <p:extLst>
      <p:ext uri="{BB962C8B-B14F-4D97-AF65-F5344CB8AC3E}">
        <p14:creationId xmlns:p14="http://schemas.microsoft.com/office/powerpoint/2010/main" val="210351175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582ED-B922-4758-2C98-1F38029BA655}"/>
              </a:ext>
            </a:extLst>
          </p:cNvPr>
          <p:cNvSpPr>
            <a:spLocks noGrp="1"/>
          </p:cNvSpPr>
          <p:nvPr>
            <p:ph type="title"/>
          </p:nvPr>
        </p:nvSpPr>
        <p:spPr/>
        <p:txBody>
          <a:bodyPr>
            <a:normAutofit/>
          </a:bodyPr>
          <a:lstStyle/>
          <a:p>
            <a:pPr algn="ctr"/>
            <a:r>
              <a:rPr lang="en-US" sz="3600" b="1" i="1" dirty="0">
                <a:solidFill>
                  <a:srgbClr val="7030A0"/>
                </a:solidFill>
                <a:effectLst/>
                <a:latin typeface="AGaramondPro-Italic"/>
              </a:rPr>
              <a:t>Analytical: Traceability of Hb A1c methods</a:t>
            </a:r>
            <a:r>
              <a:rPr lang="en-US" sz="3600" b="1" dirty="0">
                <a:solidFill>
                  <a:srgbClr val="7030A0"/>
                </a:solidFill>
              </a:rPr>
              <a:t> </a:t>
            </a:r>
          </a:p>
        </p:txBody>
      </p:sp>
      <p:sp>
        <p:nvSpPr>
          <p:cNvPr id="3" name="Content Placeholder 2">
            <a:extLst>
              <a:ext uri="{FF2B5EF4-FFF2-40B4-BE49-F238E27FC236}">
                <a16:creationId xmlns:a16="http://schemas.microsoft.com/office/drawing/2014/main" id="{703CB8EC-5D2B-E463-49AD-9F81920C091A}"/>
              </a:ext>
            </a:extLst>
          </p:cNvPr>
          <p:cNvSpPr>
            <a:spLocks noGrp="1"/>
          </p:cNvSpPr>
          <p:nvPr>
            <p:ph idx="1"/>
          </p:nvPr>
        </p:nvSpPr>
        <p:spPr/>
        <p:txBody>
          <a:bodyPr>
            <a:normAutofit/>
          </a:bodyPr>
          <a:lstStyle/>
          <a:p>
            <a:pPr>
              <a:lnSpc>
                <a:spcPct val="200000"/>
              </a:lnSpc>
            </a:pPr>
            <a:r>
              <a:rPr lang="en-US" b="1" i="1" dirty="0">
                <a:solidFill>
                  <a:srgbClr val="000000"/>
                </a:solidFill>
                <a:effectLst/>
                <a:latin typeface="AGaramondPro-BoldItalic"/>
              </a:rPr>
              <a:t>Recommendation: </a:t>
            </a:r>
            <a:r>
              <a:rPr lang="en-US" sz="2000" i="1" dirty="0">
                <a:solidFill>
                  <a:srgbClr val="000000"/>
                </a:solidFill>
                <a:effectLst/>
                <a:latin typeface="AGaramondPro-BoldItalic"/>
              </a:rPr>
              <a:t>Laboratories should use only Hb A1c assay methods that are certified by the NGSP as traceable to the DCCT reference. The manufacturers of Hb A1c assays should also show traceability to the IFCC reference method. </a:t>
            </a:r>
            <a:r>
              <a:rPr lang="en-US" sz="2400" b="1" i="1" dirty="0">
                <a:solidFill>
                  <a:schemeClr val="accent1"/>
                </a:solidFill>
                <a:effectLst/>
                <a:latin typeface="AGaramondPro-BoldItalic"/>
              </a:rPr>
              <a:t>GPP</a:t>
            </a:r>
            <a:r>
              <a:rPr lang="en-US" sz="2400" b="1" dirty="0">
                <a:solidFill>
                  <a:schemeClr val="accent1"/>
                </a:solidFill>
              </a:rPr>
              <a:t> </a:t>
            </a:r>
            <a:br>
              <a:rPr lang="en-US" sz="2000" dirty="0"/>
            </a:br>
            <a:endParaRPr lang="en-US" sz="2000" dirty="0"/>
          </a:p>
        </p:txBody>
      </p:sp>
    </p:spTree>
    <p:extLst>
      <p:ext uri="{BB962C8B-B14F-4D97-AF65-F5344CB8AC3E}">
        <p14:creationId xmlns:p14="http://schemas.microsoft.com/office/powerpoint/2010/main" val="306517069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2A9D6-484C-6A38-5E5E-E418D8A5F7A9}"/>
              </a:ext>
            </a:extLst>
          </p:cNvPr>
          <p:cNvSpPr>
            <a:spLocks noGrp="1"/>
          </p:cNvSpPr>
          <p:nvPr>
            <p:ph type="title"/>
          </p:nvPr>
        </p:nvSpPr>
        <p:spPr/>
        <p:txBody>
          <a:bodyPr>
            <a:normAutofit/>
          </a:bodyPr>
          <a:lstStyle/>
          <a:p>
            <a:pPr algn="ctr"/>
            <a:r>
              <a:rPr lang="en-US" sz="3600" b="1" i="1" dirty="0">
                <a:solidFill>
                  <a:srgbClr val="7030A0"/>
                </a:solidFill>
                <a:effectLst/>
                <a:latin typeface="AGaramondPro-Italic"/>
              </a:rPr>
              <a:t>Analytical: Traceability of Hb A1c methods</a:t>
            </a:r>
            <a:r>
              <a:rPr lang="en-US" sz="3600" b="1" dirty="0">
                <a:solidFill>
                  <a:srgbClr val="7030A0"/>
                </a:solidFill>
              </a:rPr>
              <a:t> </a:t>
            </a:r>
            <a:endParaRPr lang="en-US" sz="3600" dirty="0">
              <a:solidFill>
                <a:srgbClr val="7030A0"/>
              </a:solidFill>
            </a:endParaRPr>
          </a:p>
        </p:txBody>
      </p:sp>
      <p:sp>
        <p:nvSpPr>
          <p:cNvPr id="3" name="Content Placeholder 2">
            <a:extLst>
              <a:ext uri="{FF2B5EF4-FFF2-40B4-BE49-F238E27FC236}">
                <a16:creationId xmlns:a16="http://schemas.microsoft.com/office/drawing/2014/main" id="{BC5D890C-B1C9-7317-4D22-FAA512668667}"/>
              </a:ext>
            </a:extLst>
          </p:cNvPr>
          <p:cNvSpPr>
            <a:spLocks noGrp="1"/>
          </p:cNvSpPr>
          <p:nvPr>
            <p:ph idx="1"/>
          </p:nvPr>
        </p:nvSpPr>
        <p:spPr/>
        <p:txBody>
          <a:bodyPr>
            <a:normAutofit/>
          </a:bodyPr>
          <a:lstStyle/>
          <a:p>
            <a:pPr>
              <a:lnSpc>
                <a:spcPct val="200000"/>
              </a:lnSpc>
            </a:pPr>
            <a:r>
              <a:rPr lang="en-US" b="1" i="1" dirty="0">
                <a:solidFill>
                  <a:srgbClr val="000000"/>
                </a:solidFill>
                <a:effectLst/>
                <a:latin typeface="AGaramondPro-BoldItalic"/>
              </a:rPr>
              <a:t>Recommendation:</a:t>
            </a:r>
            <a:r>
              <a:rPr lang="en-US" i="1" dirty="0">
                <a:solidFill>
                  <a:srgbClr val="000000"/>
                </a:solidFill>
                <a:effectLst/>
                <a:latin typeface="AGaramondPro-BoldItalic"/>
              </a:rPr>
              <a:t> </a:t>
            </a:r>
            <a:r>
              <a:rPr lang="en-US" sz="2000" i="1" dirty="0">
                <a:solidFill>
                  <a:srgbClr val="000000"/>
                </a:solidFill>
                <a:effectLst/>
                <a:latin typeface="AGaramondPro-BoldItalic"/>
              </a:rPr>
              <a:t>Laboratories that measure Hb A1c should participate in an accuracy-based proficiency-testing program that uses fresh whole blood samples with targets set by the NGSP Laboratory Network. </a:t>
            </a:r>
            <a:r>
              <a:rPr lang="en-US" sz="2400" b="1" i="1" dirty="0">
                <a:solidFill>
                  <a:schemeClr val="accent1"/>
                </a:solidFill>
                <a:effectLst/>
                <a:latin typeface="AGaramondPro-BoldItalic"/>
              </a:rPr>
              <a:t>GPP</a:t>
            </a:r>
            <a:r>
              <a:rPr lang="en-US" sz="2400" b="1" dirty="0">
                <a:solidFill>
                  <a:schemeClr val="accent1"/>
                </a:solidFill>
              </a:rPr>
              <a:t> </a:t>
            </a:r>
            <a:br>
              <a:rPr lang="en-US" sz="2000" dirty="0"/>
            </a:br>
            <a:endParaRPr lang="en-US" sz="2000" dirty="0"/>
          </a:p>
        </p:txBody>
      </p:sp>
    </p:spTree>
    <p:extLst>
      <p:ext uri="{BB962C8B-B14F-4D97-AF65-F5344CB8AC3E}">
        <p14:creationId xmlns:p14="http://schemas.microsoft.com/office/powerpoint/2010/main" val="135274149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6112F-C963-785F-C95D-19A1D2D1289F}"/>
              </a:ext>
            </a:extLst>
          </p:cNvPr>
          <p:cNvSpPr>
            <a:spLocks noGrp="1"/>
          </p:cNvSpPr>
          <p:nvPr>
            <p:ph type="title"/>
          </p:nvPr>
        </p:nvSpPr>
        <p:spPr/>
        <p:txBody>
          <a:bodyPr>
            <a:normAutofit/>
          </a:bodyPr>
          <a:lstStyle/>
          <a:p>
            <a:pPr algn="ctr"/>
            <a:r>
              <a:rPr lang="en-US" sz="3200" b="1" i="1" dirty="0">
                <a:solidFill>
                  <a:srgbClr val="7030A0"/>
                </a:solidFill>
                <a:effectLst/>
                <a:latin typeface="AGaramondPro-Italic"/>
              </a:rPr>
              <a:t>Analytical performance goals and quality control</a:t>
            </a:r>
            <a:r>
              <a:rPr lang="en-US" sz="3200" b="1" dirty="0">
                <a:solidFill>
                  <a:srgbClr val="7030A0"/>
                </a:solidFill>
              </a:rPr>
              <a:t> </a:t>
            </a:r>
          </a:p>
        </p:txBody>
      </p:sp>
      <p:sp>
        <p:nvSpPr>
          <p:cNvPr id="3" name="Content Placeholder 2">
            <a:extLst>
              <a:ext uri="{FF2B5EF4-FFF2-40B4-BE49-F238E27FC236}">
                <a16:creationId xmlns:a16="http://schemas.microsoft.com/office/drawing/2014/main" id="{ABA2E97B-FBF8-F795-E972-B79C9648C82C}"/>
              </a:ext>
            </a:extLst>
          </p:cNvPr>
          <p:cNvSpPr>
            <a:spLocks noGrp="1"/>
          </p:cNvSpPr>
          <p:nvPr>
            <p:ph idx="1"/>
          </p:nvPr>
        </p:nvSpPr>
        <p:spPr/>
        <p:txBody>
          <a:bodyPr>
            <a:normAutofit/>
          </a:bodyPr>
          <a:lstStyle/>
          <a:p>
            <a:pPr>
              <a:lnSpc>
                <a:spcPct val="200000"/>
              </a:lnSpc>
            </a:pPr>
            <a:r>
              <a:rPr lang="en-US" b="1" i="1" dirty="0">
                <a:solidFill>
                  <a:srgbClr val="000000"/>
                </a:solidFill>
                <a:effectLst/>
                <a:latin typeface="AGaramondPro-BoldItalic"/>
              </a:rPr>
              <a:t>Recommendation: </a:t>
            </a:r>
            <a:r>
              <a:rPr lang="en-US" sz="2000" i="1" dirty="0">
                <a:solidFill>
                  <a:srgbClr val="000000"/>
                </a:solidFill>
                <a:effectLst/>
                <a:latin typeface="AGaramondPro-BoldItalic"/>
              </a:rPr>
              <a:t>The goals for imprecision for Hb A1c measurement are intra-laboratory CV </a:t>
            </a:r>
            <a:r>
              <a:rPr lang="en-US" sz="2000" i="0" dirty="0">
                <a:solidFill>
                  <a:srgbClr val="000000"/>
                </a:solidFill>
                <a:effectLst/>
                <a:latin typeface="STIXGeneral-Bold"/>
              </a:rPr>
              <a:t>&lt;</a:t>
            </a:r>
            <a:r>
              <a:rPr lang="en-US" sz="2000" i="1" dirty="0">
                <a:solidFill>
                  <a:srgbClr val="000000"/>
                </a:solidFill>
                <a:effectLst/>
                <a:latin typeface="AGaramondPro-BoldItalic"/>
              </a:rPr>
              <a:t>1.5% and inter-laboratory CV </a:t>
            </a:r>
            <a:r>
              <a:rPr lang="en-US" sz="2000" i="0" dirty="0">
                <a:solidFill>
                  <a:srgbClr val="000000"/>
                </a:solidFill>
                <a:effectLst/>
                <a:latin typeface="STIXGeneral-Bold"/>
              </a:rPr>
              <a:t>&lt;</a:t>
            </a:r>
            <a:r>
              <a:rPr lang="en-US" sz="2000" i="1" dirty="0">
                <a:solidFill>
                  <a:srgbClr val="000000"/>
                </a:solidFill>
                <a:effectLst/>
                <a:latin typeface="AGaramondPro-BoldItalic"/>
              </a:rPr>
              <a:t>2.5% (using at least 2 control samples with different Hb A1c levels), and ideally no measurable bias. </a:t>
            </a:r>
            <a:r>
              <a:rPr lang="en-US" sz="2400" b="1" i="1" dirty="0">
                <a:solidFill>
                  <a:schemeClr val="accent1"/>
                </a:solidFill>
                <a:effectLst/>
                <a:latin typeface="AGaramondPro-BoldItalic"/>
              </a:rPr>
              <a:t>B (low)</a:t>
            </a:r>
            <a:r>
              <a:rPr lang="en-US" sz="2400" b="1" dirty="0">
                <a:solidFill>
                  <a:schemeClr val="accent1"/>
                </a:solidFill>
              </a:rPr>
              <a:t> </a:t>
            </a:r>
            <a:br>
              <a:rPr lang="en-US" sz="2000" dirty="0"/>
            </a:br>
            <a:endParaRPr lang="en-US" sz="2000" dirty="0"/>
          </a:p>
        </p:txBody>
      </p:sp>
    </p:spTree>
    <p:extLst>
      <p:ext uri="{BB962C8B-B14F-4D97-AF65-F5344CB8AC3E}">
        <p14:creationId xmlns:p14="http://schemas.microsoft.com/office/powerpoint/2010/main" val="30895808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E86DD-81A9-C6DA-EF37-6BF6CF325E77}"/>
              </a:ext>
            </a:extLst>
          </p:cNvPr>
          <p:cNvSpPr>
            <a:spLocks noGrp="1"/>
          </p:cNvSpPr>
          <p:nvPr>
            <p:ph type="title"/>
          </p:nvPr>
        </p:nvSpPr>
        <p:spPr/>
        <p:txBody>
          <a:bodyPr>
            <a:normAutofit/>
          </a:bodyPr>
          <a:lstStyle/>
          <a:p>
            <a:pPr algn="ctr"/>
            <a:r>
              <a:rPr lang="en-US" sz="3200" b="1" i="1" dirty="0">
                <a:solidFill>
                  <a:srgbClr val="7030A0"/>
                </a:solidFill>
                <a:effectLst/>
                <a:latin typeface="AGaramondPro-Italic"/>
              </a:rPr>
              <a:t>Analytical performance goals and quality control</a:t>
            </a:r>
            <a:r>
              <a:rPr lang="en-US" sz="3200" b="1" dirty="0">
                <a:solidFill>
                  <a:srgbClr val="7030A0"/>
                </a:solidFill>
              </a:rPr>
              <a:t> </a:t>
            </a:r>
            <a:endParaRPr lang="en-US" sz="3200" dirty="0"/>
          </a:p>
        </p:txBody>
      </p:sp>
      <p:sp>
        <p:nvSpPr>
          <p:cNvPr id="3" name="Content Placeholder 2">
            <a:extLst>
              <a:ext uri="{FF2B5EF4-FFF2-40B4-BE49-F238E27FC236}">
                <a16:creationId xmlns:a16="http://schemas.microsoft.com/office/drawing/2014/main" id="{F60BBB37-D498-518A-429A-F145E8F32577}"/>
              </a:ext>
            </a:extLst>
          </p:cNvPr>
          <p:cNvSpPr>
            <a:spLocks noGrp="1"/>
          </p:cNvSpPr>
          <p:nvPr>
            <p:ph idx="1"/>
          </p:nvPr>
        </p:nvSpPr>
        <p:spPr/>
        <p:txBody>
          <a:bodyPr>
            <a:normAutofit/>
          </a:bodyPr>
          <a:lstStyle/>
          <a:p>
            <a:pPr>
              <a:lnSpc>
                <a:spcPct val="200000"/>
              </a:lnSpc>
            </a:pPr>
            <a:r>
              <a:rPr lang="en-US" sz="2000" b="0" i="0" dirty="0">
                <a:solidFill>
                  <a:srgbClr val="000000"/>
                </a:solidFill>
                <a:effectLst/>
                <a:latin typeface="AGaramondPro-Regular"/>
              </a:rPr>
              <a:t>The laboratory should include 2 control materials with different mean values (high and low) at the beginning and end of each day’s run. Frozen whole blood controls stored at </a:t>
            </a:r>
            <a:r>
              <a:rPr lang="en-US" sz="2000" b="0" i="0" dirty="0">
                <a:solidFill>
                  <a:srgbClr val="000000"/>
                </a:solidFill>
                <a:effectLst/>
                <a:latin typeface="STIXGeneral-Regular"/>
              </a:rPr>
              <a:t>-</a:t>
            </a:r>
            <a:r>
              <a:rPr lang="en-US" sz="2000" b="0" i="0" dirty="0">
                <a:solidFill>
                  <a:srgbClr val="000000"/>
                </a:solidFill>
                <a:effectLst/>
                <a:latin typeface="AGaramondPro-Regular"/>
              </a:rPr>
              <a:t>70 °C or colder in single-use aliquots are ideal and are stable for months or even years depending on the assay method.</a:t>
            </a:r>
            <a:r>
              <a:rPr lang="en-US" sz="2000" dirty="0"/>
              <a:t> </a:t>
            </a:r>
            <a:br>
              <a:rPr lang="en-US" sz="2000" dirty="0"/>
            </a:br>
            <a:endParaRPr lang="en-US" sz="2000" dirty="0"/>
          </a:p>
        </p:txBody>
      </p:sp>
    </p:spTree>
    <p:extLst>
      <p:ext uri="{BB962C8B-B14F-4D97-AF65-F5344CB8AC3E}">
        <p14:creationId xmlns:p14="http://schemas.microsoft.com/office/powerpoint/2010/main" val="309467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82210-D79F-214B-35A6-EDD7AE091723}"/>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48436D2E-0F2B-603C-C30B-022CB730F63C}"/>
              </a:ext>
            </a:extLst>
          </p:cNvPr>
          <p:cNvGraphicFramePr>
            <a:graphicFrameLocks noGrp="1"/>
          </p:cNvGraphicFramePr>
          <p:nvPr>
            <p:ph idx="1"/>
            <p:extLst>
              <p:ext uri="{D42A27DB-BD31-4B8C-83A1-F6EECF244321}">
                <p14:modId xmlns:p14="http://schemas.microsoft.com/office/powerpoint/2010/main" val="901120323"/>
              </p:ext>
            </p:extLst>
          </p:nvPr>
        </p:nvGraphicFramePr>
        <p:xfrm>
          <a:off x="838200" y="801278"/>
          <a:ext cx="10515600" cy="559952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4276739570"/>
                    </a:ext>
                  </a:extLst>
                </a:gridCol>
                <a:gridCol w="5257800">
                  <a:extLst>
                    <a:ext uri="{9D8B030D-6E8A-4147-A177-3AD203B41FA5}">
                      <a16:colId xmlns:a16="http://schemas.microsoft.com/office/drawing/2014/main" val="3694216363"/>
                    </a:ext>
                  </a:extLst>
                </a:gridCol>
              </a:tblGrid>
              <a:tr h="1119904">
                <a:tc gridSpan="2">
                  <a:txBody>
                    <a:bodyPr/>
                    <a:lstStyle/>
                    <a:p>
                      <a:pPr algn="ctr"/>
                      <a:r>
                        <a:rPr lang="en-US" sz="2800" dirty="0"/>
                        <a:t>Table 3. Grading the strength of recommendations.</a:t>
                      </a:r>
                    </a:p>
                  </a:txBody>
                  <a:tcPr/>
                </a:tc>
                <a:tc hMerge="1">
                  <a:txBody>
                    <a:bodyPr/>
                    <a:lstStyle/>
                    <a:p>
                      <a:endParaRPr lang="en-US" dirty="0"/>
                    </a:p>
                  </a:txBody>
                  <a:tcPr/>
                </a:tc>
                <a:extLst>
                  <a:ext uri="{0D108BD9-81ED-4DB2-BD59-A6C34878D82A}">
                    <a16:rowId xmlns:a16="http://schemas.microsoft.com/office/drawing/2014/main" val="533457407"/>
                  </a:ext>
                </a:extLst>
              </a:tr>
              <a:tr h="1119904">
                <a:tc>
                  <a:txBody>
                    <a:bodyPr/>
                    <a:lstStyle/>
                    <a:p>
                      <a:pPr algn="ctr"/>
                      <a:r>
                        <a:rPr lang="en-US" sz="3600" b="1" dirty="0">
                          <a:latin typeface="+mn-lt"/>
                        </a:rPr>
                        <a:t>A</a:t>
                      </a:r>
                    </a:p>
                  </a:txBody>
                  <a:tcPr/>
                </a:tc>
                <a:tc>
                  <a:txBody>
                    <a:bodyPr/>
                    <a:lstStyle/>
                    <a:p>
                      <a:r>
                        <a:rPr lang="en-US" sz="2000" b="1" i="0" dirty="0">
                          <a:solidFill>
                            <a:srgbClr val="000000"/>
                          </a:solidFill>
                          <a:effectLst/>
                          <a:latin typeface="AvenirLTStd-Heavy"/>
                        </a:rPr>
                        <a:t>STRONGLY RECOMMEND</a:t>
                      </a:r>
                      <a:endParaRPr lang="en-US" sz="2000" b="1" dirty="0">
                        <a:effectLst/>
                      </a:endParaRPr>
                    </a:p>
                  </a:txBody>
                  <a:tcPr anchor="ctr"/>
                </a:tc>
                <a:extLst>
                  <a:ext uri="{0D108BD9-81ED-4DB2-BD59-A6C34878D82A}">
                    <a16:rowId xmlns:a16="http://schemas.microsoft.com/office/drawing/2014/main" val="1602192496"/>
                  </a:ext>
                </a:extLst>
              </a:tr>
              <a:tr h="1119904">
                <a:tc>
                  <a:txBody>
                    <a:bodyPr/>
                    <a:lstStyle/>
                    <a:p>
                      <a:pPr algn="ctr"/>
                      <a:r>
                        <a:rPr lang="en-US" sz="3600" b="1" dirty="0"/>
                        <a:t>B</a:t>
                      </a:r>
                    </a:p>
                  </a:txBody>
                  <a:tcPr/>
                </a:tc>
                <a:tc>
                  <a:txBody>
                    <a:bodyPr/>
                    <a:lstStyle/>
                    <a:p>
                      <a:r>
                        <a:rPr lang="en-US" sz="2000" b="1" i="0" dirty="0">
                          <a:solidFill>
                            <a:srgbClr val="000000"/>
                          </a:solidFill>
                          <a:effectLst/>
                          <a:latin typeface="AvenirLTStd-Heavy"/>
                        </a:rPr>
                        <a:t>RECOMMEND</a:t>
                      </a:r>
                      <a:endParaRPr lang="en-US" sz="2000" b="1" dirty="0">
                        <a:effectLst/>
                      </a:endParaRPr>
                    </a:p>
                  </a:txBody>
                  <a:tcPr anchor="ctr"/>
                </a:tc>
                <a:extLst>
                  <a:ext uri="{0D108BD9-81ED-4DB2-BD59-A6C34878D82A}">
                    <a16:rowId xmlns:a16="http://schemas.microsoft.com/office/drawing/2014/main" val="2598541237"/>
                  </a:ext>
                </a:extLst>
              </a:tr>
              <a:tr h="1119904">
                <a:tc>
                  <a:txBody>
                    <a:bodyPr/>
                    <a:lstStyle/>
                    <a:p>
                      <a:pPr algn="ctr"/>
                      <a:r>
                        <a:rPr lang="en-US" sz="3600" b="1" dirty="0"/>
                        <a:t>C</a:t>
                      </a:r>
                    </a:p>
                  </a:txBody>
                  <a:tcPr/>
                </a:tc>
                <a:tc>
                  <a:txBody>
                    <a:bodyPr/>
                    <a:lstStyle/>
                    <a:p>
                      <a:r>
                        <a:rPr lang="en-US" sz="2000" b="1" i="0" dirty="0">
                          <a:solidFill>
                            <a:srgbClr val="000000"/>
                          </a:solidFill>
                          <a:effectLst/>
                          <a:latin typeface="AvenirLTStd-Heavy"/>
                        </a:rPr>
                        <a:t>THERE IS INSUFFICIENT INFORMATION TO MAKE A RECOMMENDATION</a:t>
                      </a:r>
                      <a:endParaRPr lang="en-US" sz="2000" b="1" dirty="0">
                        <a:effectLst/>
                      </a:endParaRPr>
                    </a:p>
                  </a:txBody>
                  <a:tcPr anchor="ctr"/>
                </a:tc>
                <a:extLst>
                  <a:ext uri="{0D108BD9-81ED-4DB2-BD59-A6C34878D82A}">
                    <a16:rowId xmlns:a16="http://schemas.microsoft.com/office/drawing/2014/main" val="2293717697"/>
                  </a:ext>
                </a:extLst>
              </a:tr>
              <a:tr h="1119904">
                <a:tc>
                  <a:txBody>
                    <a:bodyPr/>
                    <a:lstStyle/>
                    <a:p>
                      <a:pPr algn="ctr"/>
                      <a:r>
                        <a:rPr lang="en-US" sz="3600" b="1" dirty="0"/>
                        <a:t>GPP</a:t>
                      </a:r>
                    </a:p>
                  </a:txBody>
                  <a:tcPr/>
                </a:tc>
                <a:tc>
                  <a:txBody>
                    <a:bodyPr/>
                    <a:lstStyle/>
                    <a:p>
                      <a:r>
                        <a:rPr lang="en-US" sz="2000" b="1" i="0" dirty="0">
                          <a:solidFill>
                            <a:srgbClr val="000000"/>
                          </a:solidFill>
                          <a:effectLst/>
                          <a:latin typeface="AvenirLTStd-Heavy"/>
                        </a:rPr>
                        <a:t>GOOD PRACTICE POINT</a:t>
                      </a:r>
                      <a:endParaRPr lang="en-US" sz="2000" b="1" dirty="0">
                        <a:effectLst/>
                      </a:endParaRPr>
                    </a:p>
                  </a:txBody>
                  <a:tcPr anchor="ctr"/>
                </a:tc>
                <a:extLst>
                  <a:ext uri="{0D108BD9-81ED-4DB2-BD59-A6C34878D82A}">
                    <a16:rowId xmlns:a16="http://schemas.microsoft.com/office/drawing/2014/main" val="4212988245"/>
                  </a:ext>
                </a:extLst>
              </a:tr>
            </a:tbl>
          </a:graphicData>
        </a:graphic>
      </p:graphicFrame>
    </p:spTree>
    <p:extLst>
      <p:ext uri="{BB962C8B-B14F-4D97-AF65-F5344CB8AC3E}">
        <p14:creationId xmlns:p14="http://schemas.microsoft.com/office/powerpoint/2010/main" val="378137398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868D1-94FD-2467-E4CB-5B4F575605D2}"/>
              </a:ext>
            </a:extLst>
          </p:cNvPr>
          <p:cNvSpPr>
            <a:spLocks noGrp="1"/>
          </p:cNvSpPr>
          <p:nvPr>
            <p:ph type="title"/>
          </p:nvPr>
        </p:nvSpPr>
        <p:spPr/>
        <p:txBody>
          <a:bodyPr>
            <a:normAutofit/>
          </a:bodyPr>
          <a:lstStyle/>
          <a:p>
            <a:pPr algn="ctr"/>
            <a:r>
              <a:rPr lang="en-US" sz="3200" b="1" dirty="0">
                <a:solidFill>
                  <a:srgbClr val="7030A0"/>
                </a:solidFill>
                <a:latin typeface="AvenirLTStd-Heavy"/>
              </a:rPr>
              <a:t>Interpretation</a:t>
            </a:r>
            <a:r>
              <a:rPr lang="en-US" sz="3200" b="1" i="0" dirty="0">
                <a:solidFill>
                  <a:srgbClr val="7030A0"/>
                </a:solidFill>
                <a:effectLst/>
                <a:latin typeface="AvenirLTStd-Heavy"/>
              </a:rPr>
              <a:t>: </a:t>
            </a:r>
            <a:r>
              <a:rPr lang="en-US" sz="3200" b="1" i="1" dirty="0">
                <a:solidFill>
                  <a:srgbClr val="7030A0"/>
                </a:solidFill>
                <a:effectLst/>
                <a:latin typeface="AGaramondPro-Italic"/>
              </a:rPr>
              <a:t>Laboratory—clinician interactions</a:t>
            </a:r>
            <a:r>
              <a:rPr lang="en-US" sz="3200" b="1" dirty="0">
                <a:solidFill>
                  <a:srgbClr val="7030A0"/>
                </a:solidFill>
              </a:rPr>
              <a:t> </a:t>
            </a:r>
          </a:p>
        </p:txBody>
      </p:sp>
      <p:sp>
        <p:nvSpPr>
          <p:cNvPr id="3" name="Content Placeholder 2">
            <a:extLst>
              <a:ext uri="{FF2B5EF4-FFF2-40B4-BE49-F238E27FC236}">
                <a16:creationId xmlns:a16="http://schemas.microsoft.com/office/drawing/2014/main" id="{7A3F1D31-D87A-B997-4A79-A406866766D9}"/>
              </a:ext>
            </a:extLst>
          </p:cNvPr>
          <p:cNvSpPr>
            <a:spLocks noGrp="1"/>
          </p:cNvSpPr>
          <p:nvPr>
            <p:ph idx="1"/>
          </p:nvPr>
        </p:nvSpPr>
        <p:spPr/>
        <p:txBody>
          <a:bodyPr>
            <a:normAutofit/>
          </a:bodyPr>
          <a:lstStyle/>
          <a:p>
            <a:pPr>
              <a:lnSpc>
                <a:spcPct val="200000"/>
              </a:lnSpc>
            </a:pPr>
            <a:r>
              <a:rPr lang="en-US" sz="2000" b="0" i="0" dirty="0">
                <a:solidFill>
                  <a:srgbClr val="000000"/>
                </a:solidFill>
                <a:effectLst/>
                <a:latin typeface="AGaramondPro-Regular"/>
              </a:rPr>
              <a:t>Laboratory professionals should work closely with clinicians who order Hb A1c testing.</a:t>
            </a:r>
          </a:p>
          <a:p>
            <a:pPr>
              <a:lnSpc>
                <a:spcPct val="200000"/>
              </a:lnSpc>
            </a:pPr>
            <a:r>
              <a:rPr lang="en-US" sz="2000" b="0" i="0" dirty="0">
                <a:solidFill>
                  <a:srgbClr val="000000"/>
                </a:solidFill>
                <a:effectLst/>
                <a:latin typeface="AGaramondPro-Regular"/>
              </a:rPr>
              <a:t>For example, if the assay method is affected by hemoglobin variants, the clinician should be made aware of this.</a:t>
            </a:r>
            <a:r>
              <a:rPr lang="en-US" sz="2000" dirty="0"/>
              <a:t> </a:t>
            </a:r>
            <a:br>
              <a:rPr lang="en-US" sz="2000" dirty="0"/>
            </a:br>
            <a:endParaRPr lang="en-US" sz="2000" dirty="0"/>
          </a:p>
        </p:txBody>
      </p:sp>
    </p:spTree>
    <p:extLst>
      <p:ext uri="{BB962C8B-B14F-4D97-AF65-F5344CB8AC3E}">
        <p14:creationId xmlns:p14="http://schemas.microsoft.com/office/powerpoint/2010/main" val="180880355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0B7B0-BF85-B818-2BF4-D1FF7A8E1CC5}"/>
              </a:ext>
            </a:extLst>
          </p:cNvPr>
          <p:cNvSpPr>
            <a:spLocks noGrp="1"/>
          </p:cNvSpPr>
          <p:nvPr>
            <p:ph type="title"/>
          </p:nvPr>
        </p:nvSpPr>
        <p:spPr/>
        <p:txBody>
          <a:bodyPr>
            <a:normAutofit/>
          </a:bodyPr>
          <a:lstStyle/>
          <a:p>
            <a:pPr algn="ctr"/>
            <a:r>
              <a:rPr lang="en-US" sz="3200" b="1" dirty="0">
                <a:solidFill>
                  <a:srgbClr val="7030A0"/>
                </a:solidFill>
                <a:latin typeface="AvenirLTStd-Heavy"/>
              </a:rPr>
              <a:t>Interpretation</a:t>
            </a:r>
            <a:r>
              <a:rPr lang="en-US" sz="3200" b="1" i="0" dirty="0">
                <a:solidFill>
                  <a:srgbClr val="7030A0"/>
                </a:solidFill>
                <a:effectLst/>
                <a:latin typeface="AvenirLTStd-Heavy"/>
              </a:rPr>
              <a:t>: </a:t>
            </a:r>
            <a:r>
              <a:rPr lang="en-US" sz="3200" b="1" i="1" dirty="0">
                <a:solidFill>
                  <a:srgbClr val="7030A0"/>
                </a:solidFill>
                <a:effectLst/>
                <a:latin typeface="AGaramondPro-Italic"/>
              </a:rPr>
              <a:t>Laboratory—clinician interactions</a:t>
            </a:r>
            <a:r>
              <a:rPr lang="en-US" sz="3200" b="1" dirty="0">
                <a:solidFill>
                  <a:srgbClr val="7030A0"/>
                </a:solidFill>
              </a:rPr>
              <a:t>  </a:t>
            </a:r>
            <a:endParaRPr lang="en-US" sz="3200" dirty="0">
              <a:solidFill>
                <a:srgbClr val="7030A0"/>
              </a:solidFill>
            </a:endParaRPr>
          </a:p>
        </p:txBody>
      </p:sp>
      <p:sp>
        <p:nvSpPr>
          <p:cNvPr id="3" name="Content Placeholder 2">
            <a:extLst>
              <a:ext uri="{FF2B5EF4-FFF2-40B4-BE49-F238E27FC236}">
                <a16:creationId xmlns:a16="http://schemas.microsoft.com/office/drawing/2014/main" id="{564E5266-4D3B-9C9D-E2E6-A73D4C785B57}"/>
              </a:ext>
            </a:extLst>
          </p:cNvPr>
          <p:cNvSpPr>
            <a:spLocks noGrp="1"/>
          </p:cNvSpPr>
          <p:nvPr>
            <p:ph idx="1"/>
          </p:nvPr>
        </p:nvSpPr>
        <p:spPr/>
        <p:txBody>
          <a:bodyPr>
            <a:noAutofit/>
          </a:bodyPr>
          <a:lstStyle/>
          <a:p>
            <a:pPr>
              <a:lnSpc>
                <a:spcPct val="200000"/>
              </a:lnSpc>
            </a:pPr>
            <a:r>
              <a:rPr lang="en-US" sz="2000" b="0" i="0" dirty="0">
                <a:solidFill>
                  <a:srgbClr val="000000"/>
                </a:solidFill>
                <a:effectLst/>
                <a:latin typeface="AGaramondPro-Regular"/>
              </a:rPr>
              <a:t>An important advantage of using an NGSP-certified assay method is that the laboratory can provide specific information relating Hb A1c test results to both mean glycemia and outcome risks as defined in the DCCT and UKPDS. </a:t>
            </a:r>
          </a:p>
          <a:p>
            <a:pPr>
              <a:lnSpc>
                <a:spcPct val="200000"/>
              </a:lnSpc>
            </a:pPr>
            <a:r>
              <a:rPr lang="en-US" sz="2000" b="0" i="0" dirty="0">
                <a:solidFill>
                  <a:srgbClr val="000000"/>
                </a:solidFill>
                <a:effectLst/>
                <a:latin typeface="AGaramondPro-Regular"/>
              </a:rPr>
              <a:t>For example, each 1% (approximately 11 mmol/mol) change in Hb A1c is related to a change in mean plasma glucose of approximately 1.6 mmol/L (29 mg/dL).</a:t>
            </a:r>
            <a:r>
              <a:rPr lang="en-US" sz="2000" dirty="0"/>
              <a:t> </a:t>
            </a:r>
            <a:br>
              <a:rPr lang="en-US" sz="2000" dirty="0"/>
            </a:br>
            <a:endParaRPr lang="en-US" sz="2000" dirty="0"/>
          </a:p>
        </p:txBody>
      </p:sp>
    </p:spTree>
    <p:extLst>
      <p:ext uri="{BB962C8B-B14F-4D97-AF65-F5344CB8AC3E}">
        <p14:creationId xmlns:p14="http://schemas.microsoft.com/office/powerpoint/2010/main" val="20609118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FD427-847D-5133-FACE-DBB7A2E8BBA1}"/>
              </a:ext>
            </a:extLst>
          </p:cNvPr>
          <p:cNvSpPr>
            <a:spLocks noGrp="1"/>
          </p:cNvSpPr>
          <p:nvPr>
            <p:ph type="title"/>
          </p:nvPr>
        </p:nvSpPr>
        <p:spPr/>
        <p:txBody>
          <a:bodyPr>
            <a:normAutofit/>
          </a:bodyPr>
          <a:lstStyle/>
          <a:p>
            <a:pPr algn="ctr"/>
            <a:r>
              <a:rPr lang="en-US" sz="4000" b="1" i="1" dirty="0">
                <a:solidFill>
                  <a:srgbClr val="7030A0"/>
                </a:solidFill>
                <a:effectLst/>
                <a:latin typeface="AGaramondPro-Italic"/>
              </a:rPr>
              <a:t>Clinical application: Reporting</a:t>
            </a:r>
            <a:r>
              <a:rPr lang="en-US" sz="4000" b="1" dirty="0">
                <a:solidFill>
                  <a:srgbClr val="7030A0"/>
                </a:solidFill>
              </a:rPr>
              <a:t> </a:t>
            </a:r>
          </a:p>
        </p:txBody>
      </p:sp>
      <p:sp>
        <p:nvSpPr>
          <p:cNvPr id="3" name="Content Placeholder 2">
            <a:extLst>
              <a:ext uri="{FF2B5EF4-FFF2-40B4-BE49-F238E27FC236}">
                <a16:creationId xmlns:a16="http://schemas.microsoft.com/office/drawing/2014/main" id="{8B30DCE7-35F2-D1EC-D3DA-2E4F5497B33E}"/>
              </a:ext>
            </a:extLst>
          </p:cNvPr>
          <p:cNvSpPr>
            <a:spLocks noGrp="1"/>
          </p:cNvSpPr>
          <p:nvPr>
            <p:ph idx="1"/>
          </p:nvPr>
        </p:nvSpPr>
        <p:spPr/>
        <p:txBody>
          <a:bodyPr/>
          <a:lstStyle/>
          <a:p>
            <a:pPr>
              <a:lnSpc>
                <a:spcPct val="200000"/>
              </a:lnSpc>
            </a:pPr>
            <a:r>
              <a:rPr lang="en-US" b="1" i="1" dirty="0">
                <a:solidFill>
                  <a:srgbClr val="000000"/>
                </a:solidFill>
                <a:effectLst/>
                <a:latin typeface="AGaramondPro-BoldItalic"/>
              </a:rPr>
              <a:t>Recommendation: </a:t>
            </a:r>
            <a:r>
              <a:rPr lang="en-US" sz="2000" i="1" dirty="0">
                <a:solidFill>
                  <a:srgbClr val="000000"/>
                </a:solidFill>
                <a:effectLst/>
                <a:latin typeface="AGaramondPro-BoldItalic"/>
              </a:rPr>
              <a:t>Hb A1c should be reported as a percentage of total hemoglobin </a:t>
            </a:r>
            <a:r>
              <a:rPr lang="en-US" sz="2000" b="0" i="0" dirty="0">
                <a:solidFill>
                  <a:srgbClr val="000000"/>
                </a:solidFill>
                <a:effectLst/>
                <a:latin typeface="AGaramondPro-Regular"/>
              </a:rPr>
              <a:t>(glycated hemoglobin as a fraction of total hemoglobin)</a:t>
            </a:r>
            <a:r>
              <a:rPr lang="en-US" sz="2000" dirty="0"/>
              <a:t>  </a:t>
            </a:r>
            <a:r>
              <a:rPr lang="en-US" sz="2000" i="1" dirty="0">
                <a:solidFill>
                  <a:srgbClr val="000000"/>
                </a:solidFill>
                <a:effectLst/>
                <a:latin typeface="AGaramondPro-BoldItalic"/>
              </a:rPr>
              <a:t>or as mmol/mol of total hemoglobin (</a:t>
            </a:r>
            <a:r>
              <a:rPr lang="en-US" sz="2000" b="0" i="0" dirty="0">
                <a:solidFill>
                  <a:srgbClr val="000000"/>
                </a:solidFill>
                <a:effectLst/>
                <a:latin typeface="AGaramondPro-Regular"/>
              </a:rPr>
              <a:t>based on the IFCC standardization that uses synthetic glycated hemoglobin fragments</a:t>
            </a:r>
            <a:r>
              <a:rPr lang="en-US" sz="2000" dirty="0"/>
              <a:t> ). </a:t>
            </a:r>
            <a:r>
              <a:rPr lang="en-US" sz="2000" i="1" dirty="0">
                <a:solidFill>
                  <a:srgbClr val="000000"/>
                </a:solidFill>
                <a:effectLst/>
                <a:latin typeface="AGaramondPro-BoldItalic"/>
              </a:rPr>
              <a:t> </a:t>
            </a:r>
            <a:r>
              <a:rPr lang="en-US" sz="2400" b="1" i="1" dirty="0">
                <a:solidFill>
                  <a:schemeClr val="accent1"/>
                </a:solidFill>
                <a:effectLst/>
                <a:latin typeface="AGaramondPro-BoldItalic"/>
              </a:rPr>
              <a:t>GPP</a:t>
            </a:r>
            <a:r>
              <a:rPr lang="en-US" sz="2400" b="1" dirty="0">
                <a:solidFill>
                  <a:schemeClr val="accent1"/>
                </a:solidFill>
              </a:rPr>
              <a:t> </a:t>
            </a:r>
            <a:br>
              <a:rPr lang="en-US" dirty="0"/>
            </a:br>
            <a:endParaRPr lang="en-US" dirty="0"/>
          </a:p>
        </p:txBody>
      </p:sp>
    </p:spTree>
    <p:extLst>
      <p:ext uri="{BB962C8B-B14F-4D97-AF65-F5344CB8AC3E}">
        <p14:creationId xmlns:p14="http://schemas.microsoft.com/office/powerpoint/2010/main" val="191146914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D1A05-70DA-9A83-323B-C8EF22D4D351}"/>
              </a:ext>
            </a:extLst>
          </p:cNvPr>
          <p:cNvSpPr>
            <a:spLocks noGrp="1"/>
          </p:cNvSpPr>
          <p:nvPr>
            <p:ph type="title"/>
          </p:nvPr>
        </p:nvSpPr>
        <p:spPr/>
        <p:txBody>
          <a:bodyPr>
            <a:normAutofit/>
          </a:bodyPr>
          <a:lstStyle/>
          <a:p>
            <a:pPr algn="ctr"/>
            <a:r>
              <a:rPr lang="en-US" sz="4000" b="1" i="1" dirty="0">
                <a:solidFill>
                  <a:srgbClr val="7030A0"/>
                </a:solidFill>
                <a:effectLst/>
                <a:latin typeface="AGaramondPro-Italic"/>
              </a:rPr>
              <a:t>Clinical application: Reporting</a:t>
            </a:r>
            <a:r>
              <a:rPr lang="en-US" sz="4000" b="1" dirty="0">
                <a:solidFill>
                  <a:srgbClr val="7030A0"/>
                </a:solidFill>
              </a:rPr>
              <a:t> </a:t>
            </a:r>
            <a:endParaRPr lang="en-US" sz="4000" dirty="0">
              <a:solidFill>
                <a:srgbClr val="7030A0"/>
              </a:solidFill>
            </a:endParaRPr>
          </a:p>
        </p:txBody>
      </p:sp>
      <p:sp>
        <p:nvSpPr>
          <p:cNvPr id="3" name="Content Placeholder 2">
            <a:extLst>
              <a:ext uri="{FF2B5EF4-FFF2-40B4-BE49-F238E27FC236}">
                <a16:creationId xmlns:a16="http://schemas.microsoft.com/office/drawing/2014/main" id="{43F82B96-40C9-A600-0FAA-F01322AC0172}"/>
              </a:ext>
            </a:extLst>
          </p:cNvPr>
          <p:cNvSpPr>
            <a:spLocks noGrp="1"/>
          </p:cNvSpPr>
          <p:nvPr>
            <p:ph idx="1"/>
          </p:nvPr>
        </p:nvSpPr>
        <p:spPr/>
        <p:txBody>
          <a:bodyPr>
            <a:normAutofit/>
          </a:bodyPr>
          <a:lstStyle/>
          <a:p>
            <a:pPr>
              <a:lnSpc>
                <a:spcPct val="200000"/>
              </a:lnSpc>
            </a:pPr>
            <a:r>
              <a:rPr lang="en-US" b="1" i="1" dirty="0">
                <a:solidFill>
                  <a:srgbClr val="000000"/>
                </a:solidFill>
                <a:effectLst/>
                <a:latin typeface="AGaramondPro-BoldItalic"/>
              </a:rPr>
              <a:t>Recommendation: </a:t>
            </a:r>
            <a:r>
              <a:rPr lang="en-US" sz="2000" i="1" dirty="0">
                <a:solidFill>
                  <a:srgbClr val="000000"/>
                </a:solidFill>
                <a:effectLst/>
                <a:latin typeface="AGaramondPro-BoldItalic"/>
              </a:rPr>
              <a:t>Hb A1c may also be reported as estimated average glucose (</a:t>
            </a:r>
            <a:r>
              <a:rPr lang="en-US" sz="2000" i="1" dirty="0" err="1">
                <a:solidFill>
                  <a:srgbClr val="000000"/>
                </a:solidFill>
                <a:effectLst/>
                <a:latin typeface="AGaramondPro-BoldItalic"/>
              </a:rPr>
              <a:t>eAG</a:t>
            </a:r>
            <a:r>
              <a:rPr lang="en-US" sz="2000" i="1" dirty="0">
                <a:solidFill>
                  <a:srgbClr val="000000"/>
                </a:solidFill>
                <a:effectLst/>
                <a:latin typeface="AGaramondPro-BoldItalic"/>
              </a:rPr>
              <a:t>) to facilitate comparison with the home glucose monitoring results and make the interpretation of the Hb A1c more accessible to people with diabetes. </a:t>
            </a:r>
            <a:r>
              <a:rPr lang="en-US" sz="2400" b="1" i="1" dirty="0">
                <a:solidFill>
                  <a:schemeClr val="accent1"/>
                </a:solidFill>
                <a:effectLst/>
                <a:latin typeface="AGaramondPro-BoldItalic"/>
              </a:rPr>
              <a:t>GPP</a:t>
            </a:r>
            <a:r>
              <a:rPr lang="en-US" sz="2400" b="1" dirty="0">
                <a:solidFill>
                  <a:schemeClr val="accent1"/>
                </a:solidFill>
              </a:rPr>
              <a:t> </a:t>
            </a:r>
            <a:br>
              <a:rPr lang="en-US" sz="2000" dirty="0"/>
            </a:br>
            <a:endParaRPr lang="en-US" sz="2000" dirty="0"/>
          </a:p>
        </p:txBody>
      </p:sp>
    </p:spTree>
    <p:extLst>
      <p:ext uri="{BB962C8B-B14F-4D97-AF65-F5344CB8AC3E}">
        <p14:creationId xmlns:p14="http://schemas.microsoft.com/office/powerpoint/2010/main" val="330043954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E72BD-9FDC-3928-1DED-DDE5AB5B5AE3}"/>
              </a:ext>
            </a:extLst>
          </p:cNvPr>
          <p:cNvSpPr>
            <a:spLocks noGrp="1"/>
          </p:cNvSpPr>
          <p:nvPr>
            <p:ph type="title"/>
          </p:nvPr>
        </p:nvSpPr>
        <p:spPr/>
        <p:txBody>
          <a:bodyPr>
            <a:normAutofit/>
          </a:bodyPr>
          <a:lstStyle/>
          <a:p>
            <a:pPr algn="ctr"/>
            <a:r>
              <a:rPr lang="en-US" sz="4000" b="1" i="1" dirty="0">
                <a:solidFill>
                  <a:srgbClr val="7030A0"/>
                </a:solidFill>
                <a:effectLst/>
                <a:latin typeface="AGaramondPro-Italic"/>
              </a:rPr>
              <a:t>Out-of-range specimens</a:t>
            </a:r>
            <a:r>
              <a:rPr lang="en-US" sz="4000" b="1" dirty="0">
                <a:solidFill>
                  <a:srgbClr val="7030A0"/>
                </a:solidFill>
              </a:rPr>
              <a:t> </a:t>
            </a:r>
          </a:p>
        </p:txBody>
      </p:sp>
      <p:sp>
        <p:nvSpPr>
          <p:cNvPr id="3" name="Content Placeholder 2">
            <a:extLst>
              <a:ext uri="{FF2B5EF4-FFF2-40B4-BE49-F238E27FC236}">
                <a16:creationId xmlns:a16="http://schemas.microsoft.com/office/drawing/2014/main" id="{B597FD2D-8A11-0EF4-24E2-613B1A873E7B}"/>
              </a:ext>
            </a:extLst>
          </p:cNvPr>
          <p:cNvSpPr>
            <a:spLocks noGrp="1"/>
          </p:cNvSpPr>
          <p:nvPr>
            <p:ph idx="1"/>
          </p:nvPr>
        </p:nvSpPr>
        <p:spPr/>
        <p:txBody>
          <a:bodyPr>
            <a:normAutofit/>
          </a:bodyPr>
          <a:lstStyle/>
          <a:p>
            <a:pPr>
              <a:lnSpc>
                <a:spcPct val="200000"/>
              </a:lnSpc>
            </a:pPr>
            <a:r>
              <a:rPr lang="en-US" b="1" i="1" dirty="0">
                <a:effectLst/>
                <a:latin typeface="AGaramondPro-BoldItalic"/>
              </a:rPr>
              <a:t>Recommendation: </a:t>
            </a:r>
            <a:r>
              <a:rPr lang="en-US" sz="2000" i="1" dirty="0">
                <a:effectLst/>
                <a:latin typeface="AGaramondPro-BoldItalic"/>
              </a:rPr>
              <a:t>Laboratories should verify by repeat testing specimens with Hb A1c results below the lower limit of the reference interval or greater than 15% (140 mmol/mol)Hb A1c. </a:t>
            </a:r>
            <a:r>
              <a:rPr lang="en-US" sz="2400" b="1" i="1" dirty="0">
                <a:solidFill>
                  <a:schemeClr val="accent1"/>
                </a:solidFill>
                <a:effectLst/>
                <a:latin typeface="AGaramondPro-BoldItalic"/>
              </a:rPr>
              <a:t>GPP</a:t>
            </a:r>
            <a:r>
              <a:rPr lang="en-US" sz="2400" b="1" dirty="0">
                <a:solidFill>
                  <a:schemeClr val="accent1"/>
                </a:solidFill>
              </a:rPr>
              <a:t> </a:t>
            </a:r>
            <a:br>
              <a:rPr lang="en-US" sz="2000" dirty="0">
                <a:solidFill>
                  <a:schemeClr val="accent1"/>
                </a:solidFill>
              </a:rPr>
            </a:br>
            <a:endParaRPr lang="en-US" sz="2000" dirty="0">
              <a:solidFill>
                <a:schemeClr val="accent1"/>
              </a:solidFill>
            </a:endParaRPr>
          </a:p>
        </p:txBody>
      </p:sp>
    </p:spTree>
    <p:extLst>
      <p:ext uri="{BB962C8B-B14F-4D97-AF65-F5344CB8AC3E}">
        <p14:creationId xmlns:p14="http://schemas.microsoft.com/office/powerpoint/2010/main" val="125321852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DBAFA-FC60-C7A0-017E-465D9AA3F83F}"/>
              </a:ext>
            </a:extLst>
          </p:cNvPr>
          <p:cNvSpPr>
            <a:spLocks noGrp="1"/>
          </p:cNvSpPr>
          <p:nvPr>
            <p:ph type="title"/>
          </p:nvPr>
        </p:nvSpPr>
        <p:spPr/>
        <p:txBody>
          <a:bodyPr>
            <a:normAutofit/>
          </a:bodyPr>
          <a:lstStyle/>
          <a:p>
            <a:pPr algn="ctr"/>
            <a:r>
              <a:rPr lang="en-US" sz="4000" b="1" i="1" dirty="0">
                <a:solidFill>
                  <a:srgbClr val="7030A0"/>
                </a:solidFill>
                <a:effectLst/>
                <a:latin typeface="AGaramondPro-Italic"/>
              </a:rPr>
              <a:t>Out-of-range specimens</a:t>
            </a:r>
            <a:endParaRPr lang="en-US" sz="4000" dirty="0">
              <a:solidFill>
                <a:srgbClr val="7030A0"/>
              </a:solidFill>
            </a:endParaRPr>
          </a:p>
        </p:txBody>
      </p:sp>
      <p:sp>
        <p:nvSpPr>
          <p:cNvPr id="3" name="Content Placeholder 2">
            <a:extLst>
              <a:ext uri="{FF2B5EF4-FFF2-40B4-BE49-F238E27FC236}">
                <a16:creationId xmlns:a16="http://schemas.microsoft.com/office/drawing/2014/main" id="{17D3F5B5-945C-1C77-879C-1738EECA5E87}"/>
              </a:ext>
            </a:extLst>
          </p:cNvPr>
          <p:cNvSpPr>
            <a:spLocks noGrp="1"/>
          </p:cNvSpPr>
          <p:nvPr>
            <p:ph idx="1"/>
          </p:nvPr>
        </p:nvSpPr>
        <p:spPr/>
        <p:txBody>
          <a:bodyPr>
            <a:normAutofit/>
          </a:bodyPr>
          <a:lstStyle/>
          <a:p>
            <a:pPr>
              <a:lnSpc>
                <a:spcPct val="200000"/>
              </a:lnSpc>
            </a:pPr>
            <a:r>
              <a:rPr lang="en-US" sz="2000" dirty="0">
                <a:solidFill>
                  <a:srgbClr val="000000"/>
                </a:solidFill>
                <a:latin typeface="AGaramondPro-Regular"/>
              </a:rPr>
              <a:t>S</a:t>
            </a:r>
            <a:r>
              <a:rPr lang="en-US" sz="2000" b="0" i="0" dirty="0">
                <a:solidFill>
                  <a:srgbClr val="000000"/>
                </a:solidFill>
                <a:effectLst/>
                <a:latin typeface="AGaramondPro-Regular"/>
              </a:rPr>
              <a:t>ample results less than 4%  or greater than 15% Hb A1c should be repeated and, if confirmed, the possibility of a hemoglobin variant should be considered. </a:t>
            </a:r>
          </a:p>
          <a:p>
            <a:pPr>
              <a:lnSpc>
                <a:spcPct val="200000"/>
              </a:lnSpc>
            </a:pPr>
            <a:r>
              <a:rPr lang="en-US" sz="2000" b="0" i="0" dirty="0">
                <a:solidFill>
                  <a:srgbClr val="000000"/>
                </a:solidFill>
                <a:effectLst/>
                <a:latin typeface="AGaramondPro-Regular"/>
              </a:rPr>
              <a:t>Any result that does not correlate with the clinical impression should also be investigated.</a:t>
            </a:r>
          </a:p>
          <a:p>
            <a:pPr>
              <a:lnSpc>
                <a:spcPct val="200000"/>
              </a:lnSpc>
            </a:pPr>
            <a:r>
              <a:rPr lang="en-US" sz="2000" b="0" i="0" dirty="0">
                <a:solidFill>
                  <a:srgbClr val="000000"/>
                </a:solidFill>
                <a:effectLst/>
                <a:latin typeface="AGaramondPro-Regular"/>
              </a:rPr>
              <a:t> Comparison of suspicious Hb A1c results with other glycated protein assays (e.g., </a:t>
            </a:r>
            <a:r>
              <a:rPr lang="en-US" sz="2000" b="0" i="0" dirty="0" err="1">
                <a:solidFill>
                  <a:srgbClr val="000000"/>
                </a:solidFill>
                <a:effectLst/>
                <a:latin typeface="AGaramondPro-Regular"/>
              </a:rPr>
              <a:t>fructosamine</a:t>
            </a:r>
            <a:r>
              <a:rPr lang="en-US" sz="2000" b="0" i="0" dirty="0">
                <a:solidFill>
                  <a:srgbClr val="000000"/>
                </a:solidFill>
                <a:effectLst/>
                <a:latin typeface="AGaramondPro-Regular"/>
              </a:rPr>
              <a:t>, glycated albumin) may be informative.</a:t>
            </a:r>
            <a:r>
              <a:rPr lang="en-US" sz="2000" dirty="0"/>
              <a:t> </a:t>
            </a:r>
            <a:br>
              <a:rPr lang="en-US" sz="2000" dirty="0"/>
            </a:br>
            <a:endParaRPr lang="en-US" sz="2000" dirty="0"/>
          </a:p>
        </p:txBody>
      </p:sp>
    </p:spTree>
    <p:extLst>
      <p:ext uri="{BB962C8B-B14F-4D97-AF65-F5344CB8AC3E}">
        <p14:creationId xmlns:p14="http://schemas.microsoft.com/office/powerpoint/2010/main" val="32659354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D6B50-8E05-614A-D553-1DD2872C8939}"/>
              </a:ext>
            </a:extLst>
          </p:cNvPr>
          <p:cNvSpPr>
            <a:spLocks noGrp="1"/>
          </p:cNvSpPr>
          <p:nvPr>
            <p:ph type="ctrTitle"/>
          </p:nvPr>
        </p:nvSpPr>
        <p:spPr>
          <a:xfrm>
            <a:off x="1524000" y="1122363"/>
            <a:ext cx="9144000" cy="2874602"/>
          </a:xfrm>
        </p:spPr>
        <p:txBody>
          <a:bodyPr>
            <a:normAutofit/>
          </a:bodyPr>
          <a:lstStyle/>
          <a:p>
            <a:r>
              <a:rPr lang="en-US" sz="9600" b="1" dirty="0">
                <a:solidFill>
                  <a:srgbClr val="7030A0"/>
                </a:solidFill>
                <a:latin typeface="+mn-lt"/>
              </a:rPr>
              <a:t>Thank You</a:t>
            </a:r>
          </a:p>
        </p:txBody>
      </p:sp>
      <p:sp>
        <p:nvSpPr>
          <p:cNvPr id="3" name="Subtitle 2">
            <a:extLst>
              <a:ext uri="{FF2B5EF4-FFF2-40B4-BE49-F238E27FC236}">
                <a16:creationId xmlns:a16="http://schemas.microsoft.com/office/drawing/2014/main" id="{23B9C5DC-3D41-E61E-4BE4-7AD1CE8A036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36991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D3922-1574-11F6-9AF0-92DD8BFFB9ED}"/>
              </a:ext>
            </a:extLst>
          </p:cNvPr>
          <p:cNvSpPr>
            <a:spLocks noGrp="1"/>
          </p:cNvSpPr>
          <p:nvPr>
            <p:ph type="ctrTitle"/>
          </p:nvPr>
        </p:nvSpPr>
        <p:spPr/>
        <p:txBody>
          <a:bodyPr>
            <a:normAutofit/>
          </a:bodyPr>
          <a:lstStyle/>
          <a:p>
            <a:r>
              <a:rPr lang="en-US" sz="7200" b="1" dirty="0">
                <a:solidFill>
                  <a:srgbClr val="7030A0"/>
                </a:solidFill>
                <a:latin typeface="+mn-lt"/>
              </a:rPr>
              <a:t>Glucose</a:t>
            </a:r>
            <a:endParaRPr lang="en-US" sz="7200" dirty="0">
              <a:solidFill>
                <a:srgbClr val="7030A0"/>
              </a:solidFill>
              <a:latin typeface="+mn-lt"/>
            </a:endParaRPr>
          </a:p>
        </p:txBody>
      </p:sp>
      <p:sp>
        <p:nvSpPr>
          <p:cNvPr id="3" name="Subtitle 2">
            <a:extLst>
              <a:ext uri="{FF2B5EF4-FFF2-40B4-BE49-F238E27FC236}">
                <a16:creationId xmlns:a16="http://schemas.microsoft.com/office/drawing/2014/main" id="{AAC11916-EF5F-3474-BCB9-84C85F3CF49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03110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02B0E-9DDC-1613-4943-70184DD4C6E1}"/>
              </a:ext>
            </a:extLst>
          </p:cNvPr>
          <p:cNvSpPr>
            <a:spLocks noGrp="1"/>
          </p:cNvSpPr>
          <p:nvPr>
            <p:ph type="title"/>
          </p:nvPr>
        </p:nvSpPr>
        <p:spPr/>
        <p:txBody>
          <a:bodyPr>
            <a:noAutofit/>
          </a:bodyPr>
          <a:lstStyle/>
          <a:p>
            <a:pPr algn="ctr"/>
            <a:r>
              <a:rPr lang="en-US" sz="3600" b="1" dirty="0">
                <a:solidFill>
                  <a:schemeClr val="accent6"/>
                </a:solidFill>
                <a:latin typeface="+mn-lt"/>
              </a:rPr>
              <a:t> </a:t>
            </a:r>
            <a:r>
              <a:rPr lang="en-US" sz="3600" b="1" i="1" dirty="0">
                <a:solidFill>
                  <a:srgbClr val="7030A0"/>
                </a:solidFill>
                <a:effectLst/>
                <a:latin typeface="AGaramondPro-Italic"/>
              </a:rPr>
              <a:t>Diagnosis</a:t>
            </a:r>
            <a:endParaRPr lang="en-US" sz="3600" b="1" dirty="0">
              <a:solidFill>
                <a:srgbClr val="7030A0"/>
              </a:solidFill>
            </a:endParaRPr>
          </a:p>
        </p:txBody>
      </p:sp>
      <p:sp>
        <p:nvSpPr>
          <p:cNvPr id="3" name="Content Placeholder 2">
            <a:extLst>
              <a:ext uri="{FF2B5EF4-FFF2-40B4-BE49-F238E27FC236}">
                <a16:creationId xmlns:a16="http://schemas.microsoft.com/office/drawing/2014/main" id="{D2E430E9-0B8F-C571-6254-A8B04F28A098}"/>
              </a:ext>
            </a:extLst>
          </p:cNvPr>
          <p:cNvSpPr>
            <a:spLocks noGrp="1"/>
          </p:cNvSpPr>
          <p:nvPr>
            <p:ph idx="1"/>
          </p:nvPr>
        </p:nvSpPr>
        <p:spPr/>
        <p:txBody>
          <a:bodyPr/>
          <a:lstStyle/>
          <a:p>
            <a:pPr>
              <a:lnSpc>
                <a:spcPct val="200000"/>
              </a:lnSpc>
            </a:pPr>
            <a:r>
              <a:rPr lang="en-US" b="1" i="1" dirty="0">
                <a:solidFill>
                  <a:srgbClr val="000000"/>
                </a:solidFill>
                <a:effectLst/>
                <a:latin typeface="AGaramondPro-BoldItalic"/>
              </a:rPr>
              <a:t>Recommendation: </a:t>
            </a:r>
            <a:r>
              <a:rPr lang="en-US" sz="2000" i="1" dirty="0">
                <a:solidFill>
                  <a:srgbClr val="000000"/>
                </a:solidFill>
                <a:effectLst/>
              </a:rPr>
              <a:t>Fasting glucose should be measured in venous plasma when used to establish the diagnosis of diabetes, with a value </a:t>
            </a:r>
            <a:r>
              <a:rPr lang="en-US" sz="2000" i="0" dirty="0">
                <a:solidFill>
                  <a:srgbClr val="000000"/>
                </a:solidFill>
                <a:effectLst/>
              </a:rPr>
              <a:t>≥</a:t>
            </a:r>
            <a:r>
              <a:rPr lang="en-US" sz="2000" i="1" dirty="0">
                <a:solidFill>
                  <a:srgbClr val="000000"/>
                </a:solidFill>
                <a:effectLst/>
              </a:rPr>
              <a:t>126 mg/dL (</a:t>
            </a:r>
            <a:r>
              <a:rPr lang="en-US" sz="2000" i="0" dirty="0">
                <a:solidFill>
                  <a:srgbClr val="000000"/>
                </a:solidFill>
                <a:effectLst/>
              </a:rPr>
              <a:t>≥ 7 mmol/l</a:t>
            </a:r>
            <a:r>
              <a:rPr lang="en-US" sz="2000" i="1" dirty="0">
                <a:solidFill>
                  <a:srgbClr val="000000"/>
                </a:solidFill>
                <a:effectLst/>
              </a:rPr>
              <a:t> ) diagnostic of diabetes. </a:t>
            </a:r>
            <a:r>
              <a:rPr lang="en-US" b="1" i="1" dirty="0">
                <a:solidFill>
                  <a:schemeClr val="accent5"/>
                </a:solidFill>
                <a:effectLst/>
              </a:rPr>
              <a:t>A (high)</a:t>
            </a:r>
            <a:r>
              <a:rPr lang="en-US" b="1" dirty="0">
                <a:solidFill>
                  <a:schemeClr val="accent5"/>
                </a:solidFill>
              </a:rPr>
              <a:t> </a:t>
            </a:r>
            <a:br>
              <a:rPr lang="en-US" sz="2000" dirty="0"/>
            </a:br>
            <a:endParaRPr lang="en-US" sz="2000" dirty="0"/>
          </a:p>
        </p:txBody>
      </p:sp>
    </p:spTree>
    <p:extLst>
      <p:ext uri="{BB962C8B-B14F-4D97-AF65-F5344CB8AC3E}">
        <p14:creationId xmlns:p14="http://schemas.microsoft.com/office/powerpoint/2010/main" val="36421062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2704</TotalTime>
  <Words>3938</Words>
  <Application>Microsoft Office PowerPoint</Application>
  <PresentationFormat>Widescreen</PresentationFormat>
  <Paragraphs>227</Paragraphs>
  <Slides>76</Slides>
  <Notes>2</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76</vt:i4>
      </vt:variant>
    </vt:vector>
  </HeadingPairs>
  <TitlesOfParts>
    <vt:vector size="89" baseType="lpstr">
      <vt:lpstr>AGaramondPro-Bold</vt:lpstr>
      <vt:lpstr>AGaramondPro-BoldItalic</vt:lpstr>
      <vt:lpstr>AGaramondPro-Italic</vt:lpstr>
      <vt:lpstr>AGaramondPro-Regular</vt:lpstr>
      <vt:lpstr>Arial</vt:lpstr>
      <vt:lpstr>AvenirLTStd-Heavy</vt:lpstr>
      <vt:lpstr>AvenirLTStd-Medium</vt:lpstr>
      <vt:lpstr>Calibri</vt:lpstr>
      <vt:lpstr>Calibri Light</vt:lpstr>
      <vt:lpstr>STIXGeneral-Bold</vt:lpstr>
      <vt:lpstr>STIXGeneral-Regular</vt:lpstr>
      <vt:lpstr>Wingdings</vt:lpstr>
      <vt:lpstr>Office Theme</vt:lpstr>
      <vt:lpstr>IN THE NAME OF GOD  Laboratory Analysis in the Diagnosis and Management of Diabetes Mellitus  </vt:lpstr>
      <vt:lpstr>PowerPoint Presentation</vt:lpstr>
      <vt:lpstr>AGENDA</vt:lpstr>
      <vt:lpstr>Introduction</vt:lpstr>
      <vt:lpstr>Background</vt:lpstr>
      <vt:lpstr>PowerPoint Presentation</vt:lpstr>
      <vt:lpstr>PowerPoint Presentation</vt:lpstr>
      <vt:lpstr>Glucose</vt:lpstr>
      <vt:lpstr> Diagnosis</vt:lpstr>
      <vt:lpstr>Diagnosis</vt:lpstr>
      <vt:lpstr>Diagnosis</vt:lpstr>
      <vt:lpstr>Diagnosis</vt:lpstr>
      <vt:lpstr>Screening  </vt:lpstr>
      <vt:lpstr>Screening </vt:lpstr>
      <vt:lpstr>Screening </vt:lpstr>
      <vt:lpstr>Screening </vt:lpstr>
      <vt:lpstr>Screening </vt:lpstr>
      <vt:lpstr>Screening </vt:lpstr>
      <vt:lpstr>Monitoring/prognosis</vt:lpstr>
      <vt:lpstr>Monitoring/prognosis</vt:lpstr>
      <vt:lpstr>Monitoring/prognosis</vt:lpstr>
      <vt:lpstr>Monitoring/prognosis</vt:lpstr>
      <vt:lpstr>Monitoring/prognosis</vt:lpstr>
      <vt:lpstr>Monitoring/prognosis</vt:lpstr>
      <vt:lpstr>Monitoring/prognosis</vt:lpstr>
      <vt:lpstr>Monitoring/prognosis</vt:lpstr>
      <vt:lpstr>Preanalytical</vt:lpstr>
      <vt:lpstr>Preanalytical</vt:lpstr>
      <vt:lpstr> Preanalytical</vt:lpstr>
      <vt:lpstr> Preanalytical</vt:lpstr>
      <vt:lpstr>Analytical</vt:lpstr>
      <vt:lpstr>Analytical</vt:lpstr>
      <vt:lpstr>Interpretation</vt:lpstr>
      <vt:lpstr>Hemoglobin A1c</vt:lpstr>
      <vt:lpstr>Description</vt:lpstr>
      <vt:lpstr>Description</vt:lpstr>
      <vt:lpstr>Description</vt:lpstr>
      <vt:lpstr>Description</vt:lpstr>
      <vt:lpstr>Screening/diagnosis</vt:lpstr>
      <vt:lpstr>Screening/diagnosis </vt:lpstr>
      <vt:lpstr>Screening/diagnosis</vt:lpstr>
      <vt:lpstr>Screening/diagnosis</vt:lpstr>
      <vt:lpstr>Screening/diagnosis</vt:lpstr>
      <vt:lpstr>Screening/diagnosis</vt:lpstr>
      <vt:lpstr>Screening/diagnosis</vt:lpstr>
      <vt:lpstr>Monitoring</vt:lpstr>
      <vt:lpstr>Monitoring</vt:lpstr>
      <vt:lpstr>Monitoring </vt:lpstr>
      <vt:lpstr>Monitoring  </vt:lpstr>
      <vt:lpstr>Target levels/treatment goals </vt:lpstr>
      <vt:lpstr>Target levels/treatment goals</vt:lpstr>
      <vt:lpstr>Target levels/treatment goals</vt:lpstr>
      <vt:lpstr>Target levels/treatment goals </vt:lpstr>
      <vt:lpstr>Target levels/treatment goals </vt:lpstr>
      <vt:lpstr> Preanalytical: Patient variables—age and race </vt:lpstr>
      <vt:lpstr> Preanalytical: Patient variables—age and race  </vt:lpstr>
      <vt:lpstr>Other patient-related factors and interfering factors </vt:lpstr>
      <vt:lpstr>Other patient-related factors and interfering factors </vt:lpstr>
      <vt:lpstr>Other patient-related factors and interfering factors </vt:lpstr>
      <vt:lpstr>Other patient-related factors and interfering factors </vt:lpstr>
      <vt:lpstr>Other patient-related factors and interfering factors </vt:lpstr>
      <vt:lpstr>Other patient-related factors and interfering factors </vt:lpstr>
      <vt:lpstr>Other patient-related factors and interfering factors </vt:lpstr>
      <vt:lpstr>Sample collection, handling, and storage </vt:lpstr>
      <vt:lpstr>Sample collection, handling, and storage </vt:lpstr>
      <vt:lpstr>Analytical: Traceability of Hb A1c methods </vt:lpstr>
      <vt:lpstr>Analytical: Traceability of Hb A1c methods </vt:lpstr>
      <vt:lpstr>Analytical performance goals and quality control </vt:lpstr>
      <vt:lpstr>Analytical performance goals and quality control </vt:lpstr>
      <vt:lpstr>Interpretation: Laboratory—clinician interactions </vt:lpstr>
      <vt:lpstr>Interpretation: Laboratory—clinician interactions  </vt:lpstr>
      <vt:lpstr>Clinical application: Reporting </vt:lpstr>
      <vt:lpstr>Clinical application: Reporting </vt:lpstr>
      <vt:lpstr>Out-of-range specimens </vt:lpstr>
      <vt:lpstr>Out-of-range specimens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nahid kord</dc:creator>
  <cp:lastModifiedBy>nahid kord</cp:lastModifiedBy>
  <cp:revision>31</cp:revision>
  <dcterms:created xsi:type="dcterms:W3CDTF">2023-11-19T11:22:15Z</dcterms:created>
  <dcterms:modified xsi:type="dcterms:W3CDTF">2023-11-27T01:23:30Z</dcterms:modified>
</cp:coreProperties>
</file>