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439" r:id="rId2"/>
    <p:sldId id="337" r:id="rId3"/>
    <p:sldId id="416" r:id="rId4"/>
    <p:sldId id="338" r:id="rId5"/>
    <p:sldId id="339" r:id="rId6"/>
    <p:sldId id="340" r:id="rId7"/>
    <p:sldId id="341" r:id="rId8"/>
    <p:sldId id="342" r:id="rId9"/>
    <p:sldId id="343" r:id="rId10"/>
    <p:sldId id="403" r:id="rId11"/>
    <p:sldId id="344" r:id="rId12"/>
    <p:sldId id="345" r:id="rId13"/>
    <p:sldId id="346" r:id="rId14"/>
    <p:sldId id="347" r:id="rId15"/>
    <p:sldId id="348" r:id="rId16"/>
    <p:sldId id="350" r:id="rId17"/>
    <p:sldId id="412" r:id="rId18"/>
    <p:sldId id="351" r:id="rId19"/>
    <p:sldId id="478" r:id="rId20"/>
    <p:sldId id="404" r:id="rId21"/>
    <p:sldId id="440" r:id="rId22"/>
    <p:sldId id="441" r:id="rId23"/>
    <p:sldId id="445" r:id="rId24"/>
    <p:sldId id="446" r:id="rId25"/>
    <p:sldId id="453" r:id="rId26"/>
    <p:sldId id="454" r:id="rId27"/>
    <p:sldId id="472" r:id="rId28"/>
    <p:sldId id="473" r:id="rId29"/>
    <p:sldId id="448" r:id="rId30"/>
    <p:sldId id="449" r:id="rId31"/>
    <p:sldId id="450" r:id="rId32"/>
    <p:sldId id="353" r:id="rId33"/>
    <p:sldId id="452" r:id="rId34"/>
    <p:sldId id="354" r:id="rId35"/>
    <p:sldId id="451" r:id="rId36"/>
    <p:sldId id="362" r:id="rId37"/>
    <p:sldId id="363" r:id="rId38"/>
    <p:sldId id="469" r:id="rId39"/>
    <p:sldId id="455" r:id="rId40"/>
    <p:sldId id="456" r:id="rId41"/>
    <p:sldId id="457" r:id="rId42"/>
    <p:sldId id="458" r:id="rId43"/>
    <p:sldId id="459" r:id="rId44"/>
    <p:sldId id="460" r:id="rId45"/>
    <p:sldId id="461" r:id="rId46"/>
    <p:sldId id="470" r:id="rId47"/>
    <p:sldId id="471" r:id="rId48"/>
    <p:sldId id="462" r:id="rId49"/>
    <p:sldId id="463" r:id="rId50"/>
    <p:sldId id="474" r:id="rId51"/>
    <p:sldId id="475" r:id="rId52"/>
    <p:sldId id="464" r:id="rId53"/>
    <p:sldId id="467" r:id="rId54"/>
    <p:sldId id="468" r:id="rId55"/>
    <p:sldId id="479" r:id="rId56"/>
    <p:sldId id="417" r:id="rId57"/>
    <p:sldId id="418" r:id="rId58"/>
    <p:sldId id="419" r:id="rId59"/>
    <p:sldId id="420" r:id="rId60"/>
    <p:sldId id="422" r:id="rId61"/>
    <p:sldId id="423" r:id="rId62"/>
    <p:sldId id="424" r:id="rId63"/>
    <p:sldId id="484" r:id="rId64"/>
    <p:sldId id="437" r:id="rId65"/>
    <p:sldId id="426" r:id="rId66"/>
    <p:sldId id="480" r:id="rId67"/>
    <p:sldId id="376" r:id="rId68"/>
    <p:sldId id="377" r:id="rId69"/>
    <p:sldId id="378" r:id="rId70"/>
    <p:sldId id="379" r:id="rId71"/>
    <p:sldId id="380" r:id="rId72"/>
    <p:sldId id="381" r:id="rId73"/>
    <p:sldId id="382" r:id="rId74"/>
    <p:sldId id="383" r:id="rId75"/>
    <p:sldId id="384" r:id="rId76"/>
    <p:sldId id="483" r:id="rId77"/>
    <p:sldId id="397" r:id="rId78"/>
    <p:sldId id="409" r:id="rId79"/>
    <p:sldId id="48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9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6" autoAdjust="0"/>
    <p:restoredTop sz="94630" autoAdjust="0"/>
  </p:normalViewPr>
  <p:slideViewPr>
    <p:cSldViewPr snapToGrid="0">
      <p:cViewPr>
        <p:scale>
          <a:sx n="50" d="100"/>
          <a:sy n="50" d="100"/>
        </p:scale>
        <p:origin x="1470" y="8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CC99D-60FD-4E7B-B00C-0E6703F21AF1}" type="datetimeFigureOut">
              <a:rPr lang="en-US" smtClean="0"/>
              <a:pPr/>
              <a:t>1/17/2018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9939C-B0FB-4F99-A3BA-35C797DEAB32}" type="slidenum">
              <a:rPr lang="en-US" smtClean="0"/>
              <a:pPr/>
              <a:t>‹#›</a:t>
            </a:fld>
            <a:endParaRPr lang="en-US"/>
          </a:p>
        </p:txBody>
      </p:sp>
    </p:spTree>
    <p:extLst>
      <p:ext uri="{BB962C8B-B14F-4D97-AF65-F5344CB8AC3E}">
        <p14:creationId xmlns:p14="http://schemas.microsoft.com/office/powerpoint/2010/main" val="392138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30</a:t>
            </a:fld>
            <a:endParaRPr lang="en-US"/>
          </a:p>
        </p:txBody>
      </p:sp>
    </p:spTree>
    <p:extLst>
      <p:ext uri="{BB962C8B-B14F-4D97-AF65-F5344CB8AC3E}">
        <p14:creationId xmlns:p14="http://schemas.microsoft.com/office/powerpoint/2010/main" val="375842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31</a:t>
            </a:fld>
            <a:endParaRPr lang="en-US"/>
          </a:p>
        </p:txBody>
      </p:sp>
    </p:spTree>
    <p:extLst>
      <p:ext uri="{BB962C8B-B14F-4D97-AF65-F5344CB8AC3E}">
        <p14:creationId xmlns:p14="http://schemas.microsoft.com/office/powerpoint/2010/main" val="15936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9939C-B0FB-4F99-A3BA-35C797DEAB32}" type="slidenum">
              <a:rPr lang="en-US" smtClean="0"/>
              <a:pPr/>
              <a:t>35</a:t>
            </a:fld>
            <a:endParaRPr lang="en-US"/>
          </a:p>
        </p:txBody>
      </p:sp>
    </p:spTree>
    <p:extLst>
      <p:ext uri="{BB962C8B-B14F-4D97-AF65-F5344CB8AC3E}">
        <p14:creationId xmlns:p14="http://schemas.microsoft.com/office/powerpoint/2010/main" val="209897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9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07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0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67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8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22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0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5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81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7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1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saturation sat="400000"/>
                    </a14:imgEffect>
                  </a14:imgLayer>
                </a14:imgProps>
              </a:ext>
            </a:extLst>
          </a:blip>
          <a:srcRect/>
          <a:stretch>
            <a:fillRect l="81000" t="1000" r="1000" b="7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4310B-6A1D-4EEC-99BF-9085DCD8E55B}"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6E82-336E-4E3B-8174-F7BB46B7D0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2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3FDA6E82-336E-4E3B-8174-F7BB46B7D0A5}" type="slidenum">
              <a:rPr lang="en-US" smtClean="0">
                <a:solidFill>
                  <a:prstClr val="black">
                    <a:tint val="75000"/>
                  </a:prstClr>
                </a:solidFill>
              </a:rPr>
              <a:pPr/>
              <a:t>1</a:t>
            </a:fld>
            <a:endParaRPr lang="en-US">
              <a:solidFill>
                <a:prstClr val="black">
                  <a:tint val="75000"/>
                </a:prstClr>
              </a:solidFill>
            </a:endParaRPr>
          </a:p>
        </p:txBody>
      </p:sp>
      <p:sp>
        <p:nvSpPr>
          <p:cNvPr id="5" name="TextBox 4"/>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pic>
        <p:nvPicPr>
          <p:cNvPr id="3074" name="Picture 2" descr="Winter Background with Branches"/>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7" name="Picture 6" descr="Besmeallah-008.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886700" y="2294021"/>
            <a:ext cx="3867149" cy="3465096"/>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609601" y="274638"/>
            <a:ext cx="8629649" cy="633412"/>
          </a:xfrm>
        </p:spPr>
        <p:txBody>
          <a:bodyPr>
            <a:normAutofit fontScale="90000"/>
          </a:bodyPr>
          <a:lstStyle/>
          <a:p>
            <a:pPr algn="r" rtl="1" eaLnBrk="1" hangingPunct="1">
              <a:defRPr/>
            </a:pPr>
            <a:r>
              <a:rPr lang="fa-IR" b="1" dirty="0" smtClean="0">
                <a:solidFill>
                  <a:schemeClr val="tx1"/>
                </a:solidFill>
              </a:rPr>
              <a:t>نکاتی در مورد اندازه گیری گلوکز</a:t>
            </a:r>
            <a:endParaRPr lang="en-US" b="1" dirty="0" smtClean="0">
              <a:solidFill>
                <a:schemeClr val="tx1"/>
              </a:solidFill>
            </a:endParaRPr>
          </a:p>
        </p:txBody>
      </p:sp>
      <p:sp>
        <p:nvSpPr>
          <p:cNvPr id="14339" name="Rectangle 3"/>
          <p:cNvSpPr>
            <a:spLocks noGrp="1"/>
          </p:cNvSpPr>
          <p:nvPr>
            <p:ph type="body" idx="4294967295"/>
          </p:nvPr>
        </p:nvSpPr>
        <p:spPr>
          <a:xfrm>
            <a:off x="335360" y="1125538"/>
            <a:ext cx="11424840" cy="5732462"/>
          </a:xfrm>
        </p:spPr>
        <p:txBody>
          <a:bodyPr>
            <a:normAutofit/>
          </a:bodyPr>
          <a:lstStyle/>
          <a:p>
            <a:pPr algn="just" rtl="1" eaLnBrk="1" hangingPunct="1">
              <a:lnSpc>
                <a:spcPct val="150000"/>
              </a:lnSpc>
              <a:buFont typeface="Wingdings" pitchFamily="2" charset="2"/>
              <a:buChar char="ü"/>
            </a:pPr>
            <a:r>
              <a:rPr lang="fa-IR" dirty="0" smtClean="0">
                <a:latin typeface="Times New Roman" pitchFamily="18" charset="0"/>
              </a:rPr>
              <a:t>متابولیسم گلوکز به میزان 7-5 </a:t>
            </a:r>
            <a:r>
              <a:rPr lang="en-US" dirty="0" smtClean="0">
                <a:latin typeface="Times New Roman" pitchFamily="18" charset="0"/>
                <a:cs typeface="Times New Roman" pitchFamily="18" charset="0"/>
              </a:rPr>
              <a:t>mg/</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/hour</a:t>
            </a:r>
            <a:r>
              <a:rPr lang="fa-IR" dirty="0" smtClean="0">
                <a:latin typeface="Times New Roman" pitchFamily="18" charset="0"/>
              </a:rPr>
              <a:t> در دمای اتاق</a:t>
            </a:r>
            <a:endParaRPr lang="en-US" dirty="0" smtClean="0">
              <a:latin typeface="Times New Roman" pitchFamily="18" charset="0"/>
            </a:endParaRPr>
          </a:p>
          <a:p>
            <a:pPr algn="just" rtl="1" eaLnBrk="1" hangingPunct="1">
              <a:lnSpc>
                <a:spcPct val="150000"/>
              </a:lnSpc>
              <a:buNone/>
            </a:pPr>
            <a:r>
              <a:rPr lang="fa-IR" dirty="0" smtClean="0">
                <a:latin typeface="Times New Roman" pitchFamily="18" charset="0"/>
              </a:rPr>
              <a:t>ایده آل:  جداسازی سرم یا پلاسما در اسرع وقت ( 30 دقیقه) پس از نمونه گیری</a:t>
            </a:r>
            <a:endParaRPr lang="en-US" dirty="0" smtClean="0">
              <a:latin typeface="Times New Roman" pitchFamily="18" charset="0"/>
            </a:endParaRPr>
          </a:p>
          <a:p>
            <a:pPr algn="just" rtl="1" eaLnBrk="1" hangingPunct="1">
              <a:lnSpc>
                <a:spcPct val="150000"/>
              </a:lnSpc>
              <a:buFont typeface="Wingdings" pitchFamily="2" charset="2"/>
              <a:buChar char="ü"/>
            </a:pPr>
            <a:r>
              <a:rPr lang="fa-IR" dirty="0" smtClean="0">
                <a:latin typeface="Times New Roman" pitchFamily="18" charset="0"/>
              </a:rPr>
              <a:t>متابولیسم بیشتر در موارد آلودگی باکتریال و لکوسیتوز</a:t>
            </a:r>
            <a:endParaRPr lang="en-US" dirty="0" smtClean="0">
              <a:latin typeface="Times New Roman" pitchFamily="18" charset="0"/>
            </a:endParaRPr>
          </a:p>
          <a:p>
            <a:pPr algn="just" rtl="1" eaLnBrk="1" hangingPunct="1">
              <a:lnSpc>
                <a:spcPct val="150000"/>
              </a:lnSpc>
              <a:buFont typeface="Wingdings" pitchFamily="2" charset="2"/>
              <a:buChar char="ü"/>
            </a:pPr>
            <a:r>
              <a:rPr lang="en-US" i="1" dirty="0" smtClean="0">
                <a:solidFill>
                  <a:schemeClr val="accent2">
                    <a:lumMod val="75000"/>
                  </a:schemeClr>
                </a:solidFill>
                <a:latin typeface="Times New Roman" pitchFamily="18" charset="0"/>
              </a:rPr>
              <a:t> </a:t>
            </a:r>
            <a:r>
              <a:rPr lang="fa-IR" i="1" dirty="0" smtClean="0">
                <a:solidFill>
                  <a:schemeClr val="accent2">
                    <a:lumMod val="75000"/>
                  </a:schemeClr>
                </a:solidFill>
                <a:latin typeface="Times New Roman" pitchFamily="18" charset="0"/>
              </a:rPr>
              <a:t>در شرایط بدون لکوسیتوز و آلودگی باکتریال ، نتایج تا 90 دقیقه فاصله بین نمونه گیری و جداسازی، از نظر بالینی قابل قبول است.</a:t>
            </a:r>
          </a:p>
          <a:p>
            <a:pPr algn="just" rtl="1" eaLnBrk="1" hangingPunct="1">
              <a:lnSpc>
                <a:spcPct val="150000"/>
              </a:lnSpc>
              <a:buFont typeface="Wingdings" pitchFamily="2" charset="2"/>
              <a:buChar char="ü"/>
            </a:pPr>
            <a:r>
              <a:rPr lang="fa-IR" dirty="0" smtClean="0">
                <a:latin typeface="Times New Roman" pitchFamily="18" charset="0"/>
              </a:rPr>
              <a:t>در دمای 4 درجه سانتیگراد : این میزان افت قند </a:t>
            </a:r>
            <a:r>
              <a:rPr lang="en-US" dirty="0" smtClean="0">
                <a:latin typeface="Times New Roman" pitchFamily="18" charset="0"/>
                <a:cs typeface="Times New Roman" pitchFamily="18" charset="0"/>
              </a:rPr>
              <a:t>mg/</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/hour </a:t>
            </a:r>
            <a:r>
              <a:rPr lang="fa-IR" dirty="0" smtClean="0">
                <a:latin typeface="Times New Roman" pitchFamily="18" charset="0"/>
                <a:cs typeface="Times New Roman" pitchFamily="18" charset="0"/>
              </a:rPr>
              <a:t> 2 </a:t>
            </a:r>
            <a:endParaRPr lang="en-US" dirty="0" smtClean="0">
              <a:latin typeface="Times New Roman" pitchFamily="18" charset="0"/>
              <a:cs typeface="Times New Roman" pitchFamily="18" charset="0"/>
            </a:endParaRPr>
          </a:p>
          <a:p>
            <a:pPr marL="0" indent="0" algn="just" rtl="1" eaLnBrk="1" hangingPunct="1">
              <a:lnSpc>
                <a:spcPct val="150000"/>
              </a:lnSpc>
              <a:buNone/>
            </a:pPr>
            <a:endParaRPr lang="fa-IR" dirty="0" smtClean="0">
              <a:latin typeface="Times New Roman" pitchFamily="18" charset="0"/>
            </a:endParaRPr>
          </a:p>
          <a:p>
            <a:pPr algn="just" rtl="1" eaLnBrk="1" hangingPunct="1">
              <a:lnSpc>
                <a:spcPct val="150000"/>
              </a:lnSpc>
              <a:buFont typeface="Wingdings" pitchFamily="2" charset="2"/>
              <a:buChar char="ü"/>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6896100" y="6356351"/>
            <a:ext cx="4743450" cy="501649"/>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92161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609601" y="274638"/>
            <a:ext cx="8629649" cy="633412"/>
          </a:xfrm>
        </p:spPr>
        <p:txBody>
          <a:bodyPr>
            <a:normAutofit fontScale="90000"/>
          </a:bodyPr>
          <a:lstStyle/>
          <a:p>
            <a:pPr algn="r" rtl="1" eaLnBrk="1" hangingPunct="1">
              <a:defRPr/>
            </a:pPr>
            <a:r>
              <a:rPr lang="fa-IR" b="1" dirty="0" smtClean="0">
                <a:solidFill>
                  <a:schemeClr val="tx1"/>
                </a:solidFill>
              </a:rPr>
              <a:t>نکاتی در مورد اندازه گیری گلوکز</a:t>
            </a:r>
            <a:endParaRPr lang="en-US" b="1" dirty="0" smtClean="0">
              <a:solidFill>
                <a:schemeClr val="tx1"/>
              </a:solidFill>
            </a:endParaRPr>
          </a:p>
        </p:txBody>
      </p:sp>
      <p:sp>
        <p:nvSpPr>
          <p:cNvPr id="14339" name="Rectangle 3"/>
          <p:cNvSpPr>
            <a:spLocks noGrp="1"/>
          </p:cNvSpPr>
          <p:nvPr>
            <p:ph type="body" idx="4294967295"/>
          </p:nvPr>
        </p:nvSpPr>
        <p:spPr>
          <a:xfrm>
            <a:off x="335360" y="1125538"/>
            <a:ext cx="11424840" cy="5732462"/>
          </a:xfrm>
        </p:spPr>
        <p:txBody>
          <a:bodyPr>
            <a:normAutofit fontScale="92500" lnSpcReduction="10000"/>
          </a:bodyPr>
          <a:lstStyle/>
          <a:p>
            <a:pPr algn="just" rtl="1" eaLnBrk="1" hangingPunct="1">
              <a:lnSpc>
                <a:spcPct val="150000"/>
              </a:lnSpc>
              <a:buFont typeface="Wingdings" pitchFamily="2" charset="2"/>
              <a:buChar char="ü"/>
            </a:pPr>
            <a:r>
              <a:rPr lang="fa-IR" dirty="0" smtClean="0">
                <a:latin typeface="Times New Roman" pitchFamily="18" charset="0"/>
              </a:rPr>
              <a:t>در صورت عدم امکان جدا نمودن سریع سرم، باید به نمونه سدیم فلوراید (به عنوان مهار کننده گلیکولیز) اضافه نمود.   (2/5-2 </a:t>
            </a:r>
            <a:r>
              <a:rPr lang="en-US" dirty="0" smtClean="0">
                <a:latin typeface="Times New Roman" pitchFamily="18" charset="0"/>
                <a:cs typeface="Times New Roman" pitchFamily="18" charset="0"/>
              </a:rPr>
              <a:t>mg</a:t>
            </a:r>
            <a:r>
              <a:rPr lang="fa-IR" dirty="0" smtClean="0">
                <a:latin typeface="Times New Roman" pitchFamily="18" charset="0"/>
              </a:rPr>
              <a:t> به ازای هر </a:t>
            </a:r>
            <a:r>
              <a:rPr lang="en-US" dirty="0" smtClean="0">
                <a:latin typeface="Times New Roman" pitchFamily="18" charset="0"/>
                <a:cs typeface="Times New Roman" pitchFamily="18" charset="0"/>
              </a:rPr>
              <a:t>ml</a:t>
            </a:r>
            <a:r>
              <a:rPr lang="fa-IR" dirty="0" smtClean="0">
                <a:latin typeface="Times New Roman" pitchFamily="18" charset="0"/>
              </a:rPr>
              <a:t> خون کامل</a:t>
            </a:r>
            <a:r>
              <a:rPr lang="en-US" dirty="0" smtClean="0">
                <a:latin typeface="Times New Roman" pitchFamily="18" charset="0"/>
                <a:cs typeface="Times New Roman" pitchFamily="18" charset="0"/>
              </a:rPr>
              <a:t> </a:t>
            </a:r>
            <a:r>
              <a:rPr lang="fa-IR" dirty="0" smtClean="0">
                <a:latin typeface="Times New Roman" pitchFamily="18" charset="0"/>
              </a:rPr>
              <a:t> نگهداری شده در یخچال، مؤثر برای 48 ساعت)</a:t>
            </a:r>
          </a:p>
          <a:p>
            <a:pPr algn="just" rtl="1" eaLnBrk="1" hangingPunct="1">
              <a:lnSpc>
                <a:spcPct val="150000"/>
              </a:lnSpc>
              <a:buFont typeface="Wingdings" pitchFamily="2" charset="2"/>
              <a:buChar char="ü"/>
            </a:pPr>
            <a:r>
              <a:rPr lang="fa-IR" dirty="0" smtClean="0">
                <a:latin typeface="Times New Roman" pitchFamily="18" charset="0"/>
              </a:rPr>
              <a:t>پایداری گلوکز، در سرم جدا شده استریل و غیر همولیز ، بدون نگهدارنده:</a:t>
            </a:r>
          </a:p>
          <a:p>
            <a:pPr algn="just" rtl="1" eaLnBrk="1" hangingPunct="1">
              <a:lnSpc>
                <a:spcPct val="150000"/>
              </a:lnSpc>
              <a:buFont typeface="Wingdings" pitchFamily="2" charset="2"/>
              <a:buChar char="§"/>
            </a:pPr>
            <a:r>
              <a:rPr lang="fa-IR" dirty="0" smtClean="0">
                <a:latin typeface="Times New Roman" pitchFamily="18" charset="0"/>
              </a:rPr>
              <a:t>25 درجه  سانتیگراد:  تا 8 ساعت </a:t>
            </a:r>
          </a:p>
          <a:p>
            <a:pPr algn="just" rtl="1" eaLnBrk="1" hangingPunct="1">
              <a:lnSpc>
                <a:spcPct val="150000"/>
              </a:lnSpc>
              <a:buFont typeface="Wingdings" pitchFamily="2" charset="2"/>
              <a:buChar char="§"/>
            </a:pPr>
            <a:r>
              <a:rPr lang="fa-IR" dirty="0" smtClean="0">
                <a:latin typeface="Times New Roman" pitchFamily="18" charset="0"/>
              </a:rPr>
              <a:t>4 درجه سانتیگراد : 48 تا 72 ساعت</a:t>
            </a:r>
          </a:p>
          <a:p>
            <a:pPr algn="just" rtl="1" eaLnBrk="1" hangingPunct="1">
              <a:lnSpc>
                <a:spcPct val="150000"/>
              </a:lnSpc>
              <a:buFont typeface="Wingdings" pitchFamily="2" charset="2"/>
              <a:buChar char="ü"/>
            </a:pPr>
            <a:r>
              <a:rPr lang="fa-IR" dirty="0" smtClean="0">
                <a:latin typeface="Times New Roman" pitchFamily="18" charset="0"/>
              </a:rPr>
              <a:t> برای نگهداری طولانی مدت ، دمای منهای 20 درجه توصیه می شود، هرچند در دراز مدت افت خواهد داشت.</a:t>
            </a:r>
          </a:p>
          <a:p>
            <a:pPr algn="just" rtl="1" eaLnBrk="1" hangingPunct="1">
              <a:lnSpc>
                <a:spcPct val="150000"/>
              </a:lnSpc>
              <a:buFont typeface="Wingdings" pitchFamily="2" charset="2"/>
              <a:buChar char="ü"/>
            </a:pPr>
            <a:endParaRPr lang="fa-IR" dirty="0" smtClean="0">
              <a:latin typeface="Times New Roman" pitchFamily="18" charset="0"/>
            </a:endParaRPr>
          </a:p>
          <a:p>
            <a:pPr algn="just" rtl="1" eaLnBrk="1" hangingPunct="1">
              <a:lnSpc>
                <a:spcPct val="150000"/>
              </a:lnSpc>
              <a:buFont typeface="Wingdings" pitchFamily="2" charset="2"/>
              <a:buChar char="ü"/>
            </a:pP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514350" y="6356351"/>
            <a:ext cx="2362200" cy="501649"/>
          </a:xfrm>
          <a:noFill/>
          <a:ln>
            <a:miter lim="800000"/>
            <a:headEnd/>
            <a:tailEnd/>
          </a:ln>
        </p:spPr>
        <p:txBody>
          <a:bodyPr wrap="square" lIns="91440" tIns="45720" rIns="91440" bIns="45720" numCol="1" compatLnSpc="1">
            <a:prstTxWarp prst="textNoShape">
              <a:avLst/>
            </a:prstTxWarp>
          </a:bodyPr>
          <a:lstStyle/>
          <a:p>
            <a:pPr algn="l"/>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53383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34433" y="914400"/>
            <a:ext cx="10143067" cy="5466928"/>
          </a:xfrm>
        </p:spPr>
        <p:txBody>
          <a:bodyPr>
            <a:noAutofit/>
          </a:bodyPr>
          <a:lstStyle/>
          <a:p>
            <a:pPr marL="0" indent="0" algn="r" rtl="1" eaLnBrk="1" hangingPunct="1">
              <a:lnSpc>
                <a:spcPct val="150000"/>
              </a:lnSpc>
              <a:buFont typeface="Wingdings" pitchFamily="2" charset="2"/>
              <a:buNone/>
              <a:defRPr/>
            </a:pPr>
            <a:r>
              <a:rPr lang="fa-IR" sz="2800" b="1" u="sng" dirty="0" smtClean="0">
                <a:latin typeface="Times New Roman" panose="02020603050405020304" pitchFamily="18" charset="0"/>
                <a:cs typeface="Times New Roman" panose="02020603050405020304" pitchFamily="18" charset="0"/>
                <a:sym typeface="Wingdings 2" pitchFamily="18" charset="2"/>
              </a:rPr>
              <a:t>اندازه گیری قند خون ناشتا</a:t>
            </a:r>
          </a:p>
          <a:p>
            <a:pPr algn="r" rtl="1" eaLnBrk="1" hangingPunct="1">
              <a:lnSpc>
                <a:spcPct val="150000"/>
              </a:lnSpc>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 8 ساعت ناشتایی </a:t>
            </a:r>
            <a:r>
              <a:rPr lang="fa-IR" sz="2800" u="sng" dirty="0" smtClean="0">
                <a:latin typeface="Times New Roman" panose="02020603050405020304" pitchFamily="18" charset="0"/>
                <a:cs typeface="Times New Roman" panose="02020603050405020304" pitchFamily="18" charset="0"/>
                <a:sym typeface="Wingdings 2" pitchFamily="18" charset="2"/>
              </a:rPr>
              <a:t>شبانه  </a:t>
            </a:r>
            <a:r>
              <a:rPr lang="fa-IR" sz="2800" dirty="0" smtClean="0">
                <a:latin typeface="Times New Roman" panose="02020603050405020304" pitchFamily="18" charset="0"/>
                <a:cs typeface="Times New Roman" panose="02020603050405020304" pitchFamily="18" charset="0"/>
                <a:sym typeface="Wingdings 2" pitchFamily="18" charset="2"/>
              </a:rPr>
              <a:t> (عدم دریافت کالری/ آب مانعی ندارد.)</a:t>
            </a:r>
          </a:p>
          <a:p>
            <a:pPr algn="r" rtl="1" eaLnBrk="1" hangingPunct="1">
              <a:buNone/>
              <a:defRPr/>
            </a:pP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نکته : </a:t>
            </a:r>
          </a:p>
          <a:p>
            <a:pPr algn="r" rtl="1" eaLnBrk="1" hangingPunct="1">
              <a:buFont typeface="Wingdings" pitchFamily="2" charset="2"/>
              <a:buChar char="ü"/>
              <a:defRPr/>
            </a:pPr>
            <a:r>
              <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diurnal variation </a:t>
            </a: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 متوسط </a:t>
            </a:r>
            <a:r>
              <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FPG</a:t>
            </a: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در صبح &gt; عصر</a:t>
            </a:r>
          </a:p>
          <a:p>
            <a:pPr marL="0" indent="0" algn="r" rtl="1" eaLnBrk="1" hangingPunct="1">
              <a:buFont typeface="Wingdings" pitchFamily="2" charset="2"/>
              <a:buNone/>
              <a:defRPr/>
            </a:pPr>
            <a:r>
              <a:rPr lang="fa-IR" sz="2800" b="1" u="sng" dirty="0" smtClean="0">
                <a:latin typeface="Times New Roman" panose="02020603050405020304" pitchFamily="18" charset="0"/>
                <a:cs typeface="Times New Roman" panose="02020603050405020304" pitchFamily="18" charset="0"/>
                <a:sym typeface="Wingdings 2" pitchFamily="18" charset="2"/>
              </a:rPr>
              <a:t>آزمایش</a:t>
            </a:r>
            <a:r>
              <a:rPr lang="en-US" sz="2800" b="1" u="sng" dirty="0" smtClean="0">
                <a:latin typeface="Times New Roman" panose="02020603050405020304" pitchFamily="18" charset="0"/>
                <a:cs typeface="Times New Roman" panose="02020603050405020304" pitchFamily="18" charset="0"/>
                <a:sym typeface="Wingdings 2" pitchFamily="18" charset="2"/>
              </a:rPr>
              <a:t>OGTT</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14-8 ساعت ناشتایی شبانه شامل غذا ، چایی، قهوه ، الکل و سیگار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بعد از یک رژیم غذایی </a:t>
            </a:r>
            <a:r>
              <a:rPr lang="en-US" sz="2800" dirty="0" err="1" smtClean="0">
                <a:latin typeface="Times New Roman" panose="02020603050405020304" pitchFamily="18" charset="0"/>
                <a:cs typeface="Times New Roman" panose="02020603050405020304" pitchFamily="18" charset="0"/>
                <a:sym typeface="Wingdings 2" pitchFamily="18" charset="2"/>
              </a:rPr>
              <a:t>gr</a:t>
            </a:r>
            <a:r>
              <a:rPr lang="fa-IR" sz="2800" dirty="0" smtClean="0">
                <a:latin typeface="Times New Roman" panose="02020603050405020304" pitchFamily="18" charset="0"/>
                <a:cs typeface="Times New Roman" panose="02020603050405020304" pitchFamily="18" charset="0"/>
                <a:sym typeface="Wingdings 2" pitchFamily="18" charset="2"/>
              </a:rPr>
              <a:t>150≤ </a:t>
            </a:r>
            <a:r>
              <a:rPr lang="en-US"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latin typeface="Times New Roman" panose="02020603050405020304" pitchFamily="18" charset="0"/>
                <a:cs typeface="Times New Roman" panose="02020603050405020304" pitchFamily="18" charset="0"/>
                <a:sym typeface="Wingdings 2" pitchFamily="18" charset="2"/>
              </a:rPr>
              <a:t>کربوهیدرات در روز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بدون محدودیت فعالیت فیزیکی</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نمونه گیری در وضعیت نشسته </a:t>
            </a:r>
          </a:p>
          <a:p>
            <a:pPr algn="r" rtl="1" eaLnBrk="1" hangingPunct="1">
              <a:buFont typeface="Wingdings" pitchFamily="2" charset="2"/>
              <a:buChar char="ü"/>
              <a:defRPr/>
            </a:pPr>
            <a:r>
              <a:rPr lang="fa-IR" sz="2800" dirty="0" smtClean="0">
                <a:latin typeface="Times New Roman" panose="02020603050405020304" pitchFamily="18" charset="0"/>
                <a:cs typeface="Times New Roman" panose="02020603050405020304" pitchFamily="18" charset="0"/>
                <a:sym typeface="Wingdings 2" pitchFamily="18" charset="2"/>
              </a:rPr>
              <a:t>سیگار کشیدن در طول آزمایش مجاز نيست</a:t>
            </a:r>
          </a:p>
          <a:p>
            <a:pPr algn="r" rtl="1" eaLnBrk="1" hangingPunct="1">
              <a:buFont typeface="Wingdings" pitchFamily="2" charset="2"/>
              <a:buChar char="ü"/>
              <a:defRPr/>
            </a:pPr>
            <a:endParaRPr lang="en-US" sz="2800" dirty="0" smtClean="0">
              <a:solidFill>
                <a:schemeClr val="hlink"/>
              </a:solidFill>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a:xfrm>
            <a:off x="609601" y="274638"/>
            <a:ext cx="9201150" cy="639762"/>
          </a:xfrm>
        </p:spPr>
        <p:txBody>
          <a:bodyPr>
            <a:normAutofit fontScale="90000"/>
          </a:bodyPr>
          <a:lstStyle/>
          <a:p>
            <a:pPr algn="r">
              <a:defRPr/>
            </a:pPr>
            <a:r>
              <a:rPr lang="fa-IR" sz="4000" b="1" dirty="0" smtClean="0">
                <a:solidFill>
                  <a:schemeClr val="tx1"/>
                </a:solidFill>
              </a:rPr>
              <a:t>آمادگی بیمار</a:t>
            </a:r>
            <a:endParaRPr lang="en-US" sz="4000" b="1" dirty="0">
              <a:solidFill>
                <a:schemeClr val="tx1"/>
              </a:solidFill>
            </a:endParaRPr>
          </a:p>
        </p:txBody>
      </p:sp>
    </p:spTree>
    <p:extLst>
      <p:ext uri="{BB962C8B-B14F-4D97-AF65-F5344CB8AC3E}">
        <p14:creationId xmlns:p14="http://schemas.microsoft.com/office/powerpoint/2010/main" val="18553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calcmode="lin" valueType="num">
                                      <p:cBhvr>
                                        <p:cTn id="17" dur="500" decel="50000" fill="hold">
                                          <p:stCondLst>
                                            <p:cond delay="0"/>
                                          </p:stCondLst>
                                        </p:cTn>
                                        <p:tgtEl>
                                          <p:spTgt spid="2150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150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150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150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150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150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150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 calcmode="lin" valueType="num">
                                      <p:cBhvr>
                                        <p:cTn id="27" dur="500" decel="50000" fill="hold">
                                          <p:stCondLst>
                                            <p:cond delay="0"/>
                                          </p:stCondLst>
                                        </p:cTn>
                                        <p:tgtEl>
                                          <p:spTgt spid="2150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50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50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150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50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50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50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50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21507">
                                            <p:txEl>
                                              <p:pRg st="3" end="3"/>
                                            </p:txEl>
                                          </p:spTgt>
                                        </p:tgtEl>
                                        <p:attrNameLst>
                                          <p:attrName>style.visibility</p:attrName>
                                        </p:attrNameLst>
                                      </p:cBhvr>
                                      <p:to>
                                        <p:strVal val="visible"/>
                                      </p:to>
                                    </p:set>
                                    <p:anim calcmode="lin" valueType="num">
                                      <p:cBhvr>
                                        <p:cTn id="37" dur="500" decel="50000" fill="hold">
                                          <p:stCondLst>
                                            <p:cond delay="0"/>
                                          </p:stCondLst>
                                        </p:cTn>
                                        <p:tgtEl>
                                          <p:spTgt spid="2150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150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150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150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150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150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150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21507">
                                            <p:txEl>
                                              <p:pRg st="4" end="4"/>
                                            </p:txEl>
                                          </p:spTgt>
                                        </p:tgtEl>
                                        <p:attrNameLst>
                                          <p:attrName>style.visibility</p:attrName>
                                        </p:attrNameLst>
                                      </p:cBhvr>
                                      <p:to>
                                        <p:strVal val="visible"/>
                                      </p:to>
                                    </p:set>
                                    <p:anim calcmode="lin" valueType="num">
                                      <p:cBhvr>
                                        <p:cTn id="49" dur="500" decel="50000" fill="hold">
                                          <p:stCondLst>
                                            <p:cond delay="0"/>
                                          </p:stCondLst>
                                        </p:cTn>
                                        <p:tgtEl>
                                          <p:spTgt spid="21507">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1507">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1507">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21507">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1507">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1507">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1507">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1507">
                                            <p:txEl>
                                              <p:pRg st="4" end="4"/>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21507">
                                            <p:txEl>
                                              <p:pRg st="5" end="5"/>
                                            </p:txEl>
                                          </p:spTgt>
                                        </p:tgtEl>
                                        <p:attrNameLst>
                                          <p:attrName>style.visibility</p:attrName>
                                        </p:attrNameLst>
                                      </p:cBhvr>
                                      <p:to>
                                        <p:strVal val="visible"/>
                                      </p:to>
                                    </p:set>
                                    <p:anim calcmode="lin" valueType="num">
                                      <p:cBhvr>
                                        <p:cTn id="59" dur="500" decel="50000" fill="hold">
                                          <p:stCondLst>
                                            <p:cond delay="0"/>
                                          </p:stCondLst>
                                        </p:cTn>
                                        <p:tgtEl>
                                          <p:spTgt spid="21507">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1507">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1507">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21507">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1507">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1507">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1507">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1507">
                                            <p:txEl>
                                              <p:pRg st="5" end="5"/>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21507">
                                            <p:txEl>
                                              <p:pRg st="6" end="6"/>
                                            </p:txEl>
                                          </p:spTgt>
                                        </p:tgtEl>
                                        <p:attrNameLst>
                                          <p:attrName>style.visibility</p:attrName>
                                        </p:attrNameLst>
                                      </p:cBhvr>
                                      <p:to>
                                        <p:strVal val="visible"/>
                                      </p:to>
                                    </p:set>
                                    <p:anim calcmode="lin" valueType="num">
                                      <p:cBhvr>
                                        <p:cTn id="69" dur="500" decel="50000" fill="hold">
                                          <p:stCondLst>
                                            <p:cond delay="0"/>
                                          </p:stCondLst>
                                        </p:cTn>
                                        <p:tgtEl>
                                          <p:spTgt spid="21507">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1507">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1507">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21507">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1507">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1507">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1507">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1507">
                                            <p:txEl>
                                              <p:pRg st="6" end="6"/>
                                            </p:txEl>
                                          </p:spTgt>
                                        </p:tgtEl>
                                      </p:cBhvr>
                                    </p:animEffect>
                                  </p:childTnLst>
                                </p:cTn>
                              </p:par>
                              <p:par>
                                <p:cTn id="77" presetID="25" presetClass="entr" presetSubtype="0" fill="hold" nodeType="withEffect">
                                  <p:stCondLst>
                                    <p:cond delay="0"/>
                                  </p:stCondLst>
                                  <p:childTnLst>
                                    <p:set>
                                      <p:cBhvr>
                                        <p:cTn id="78" dur="1" fill="hold">
                                          <p:stCondLst>
                                            <p:cond delay="0"/>
                                          </p:stCondLst>
                                        </p:cTn>
                                        <p:tgtEl>
                                          <p:spTgt spid="21507">
                                            <p:txEl>
                                              <p:pRg st="7" end="7"/>
                                            </p:txEl>
                                          </p:spTgt>
                                        </p:tgtEl>
                                        <p:attrNameLst>
                                          <p:attrName>style.visibility</p:attrName>
                                        </p:attrNameLst>
                                      </p:cBhvr>
                                      <p:to>
                                        <p:strVal val="visible"/>
                                      </p:to>
                                    </p:set>
                                    <p:anim calcmode="lin" valueType="num">
                                      <p:cBhvr>
                                        <p:cTn id="79" dur="500" decel="50000" fill="hold">
                                          <p:stCondLst>
                                            <p:cond delay="0"/>
                                          </p:stCondLst>
                                        </p:cTn>
                                        <p:tgtEl>
                                          <p:spTgt spid="21507">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1507">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1507">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21507">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1507">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1507">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1507">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1507">
                                            <p:txEl>
                                              <p:pRg st="7" end="7"/>
                                            </p:txEl>
                                          </p:spTgt>
                                        </p:tgtEl>
                                      </p:cBhvr>
                                    </p:animEffect>
                                  </p:childTnLst>
                                </p:cTn>
                              </p:par>
                              <p:par>
                                <p:cTn id="87" presetID="25" presetClass="entr" presetSubtype="0" fill="hold" nodeType="withEffect">
                                  <p:stCondLst>
                                    <p:cond delay="0"/>
                                  </p:stCondLst>
                                  <p:childTnLst>
                                    <p:set>
                                      <p:cBhvr>
                                        <p:cTn id="88" dur="1" fill="hold">
                                          <p:stCondLst>
                                            <p:cond delay="0"/>
                                          </p:stCondLst>
                                        </p:cTn>
                                        <p:tgtEl>
                                          <p:spTgt spid="21507">
                                            <p:txEl>
                                              <p:pRg st="8" end="8"/>
                                            </p:txEl>
                                          </p:spTgt>
                                        </p:tgtEl>
                                        <p:attrNameLst>
                                          <p:attrName>style.visibility</p:attrName>
                                        </p:attrNameLst>
                                      </p:cBhvr>
                                      <p:to>
                                        <p:strVal val="visible"/>
                                      </p:to>
                                    </p:set>
                                    <p:anim calcmode="lin" valueType="num">
                                      <p:cBhvr>
                                        <p:cTn id="89" dur="500" decel="50000" fill="hold">
                                          <p:stCondLst>
                                            <p:cond delay="0"/>
                                          </p:stCondLst>
                                        </p:cTn>
                                        <p:tgtEl>
                                          <p:spTgt spid="21507">
                                            <p:txEl>
                                              <p:pRg st="8" end="8"/>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1507">
                                            <p:txEl>
                                              <p:pRg st="8" end="8"/>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1507">
                                            <p:txEl>
                                              <p:pRg st="8" end="8"/>
                                            </p:txEl>
                                          </p:spTgt>
                                        </p:tgtEl>
                                        <p:attrNameLst>
                                          <p:attrName>ppt_w</p:attrName>
                                        </p:attrNameLst>
                                      </p:cBhvr>
                                      <p:tavLst>
                                        <p:tav tm="0">
                                          <p:val>
                                            <p:strVal val="#ppt_w*.05"/>
                                          </p:val>
                                        </p:tav>
                                        <p:tav tm="100000">
                                          <p:val>
                                            <p:strVal val="#ppt_w"/>
                                          </p:val>
                                        </p:tav>
                                      </p:tavLst>
                                    </p:anim>
                                    <p:anim calcmode="lin" valueType="num">
                                      <p:cBhvr>
                                        <p:cTn id="92" dur="1000" fill="hold"/>
                                        <p:tgtEl>
                                          <p:spTgt spid="21507">
                                            <p:txEl>
                                              <p:pRg st="8" end="8"/>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1507">
                                            <p:txEl>
                                              <p:pRg st="8" end="8"/>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1507">
                                            <p:txEl>
                                              <p:pRg st="8" end="8"/>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1507">
                                            <p:txEl>
                                              <p:pRg st="8" end="8"/>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1507">
                                            <p:txEl>
                                              <p:pRg st="8" end="8"/>
                                            </p:txEl>
                                          </p:spTgt>
                                        </p:tgtEl>
                                      </p:cBhvr>
                                    </p:animEffect>
                                  </p:childTnLst>
                                </p:cTn>
                              </p:par>
                              <p:par>
                                <p:cTn id="97" presetID="25" presetClass="entr" presetSubtype="0" fill="hold" nodeType="withEffect">
                                  <p:stCondLst>
                                    <p:cond delay="0"/>
                                  </p:stCondLst>
                                  <p:childTnLst>
                                    <p:set>
                                      <p:cBhvr>
                                        <p:cTn id="98" dur="1" fill="hold">
                                          <p:stCondLst>
                                            <p:cond delay="0"/>
                                          </p:stCondLst>
                                        </p:cTn>
                                        <p:tgtEl>
                                          <p:spTgt spid="21507">
                                            <p:txEl>
                                              <p:pRg st="9" end="9"/>
                                            </p:txEl>
                                          </p:spTgt>
                                        </p:tgtEl>
                                        <p:attrNameLst>
                                          <p:attrName>style.visibility</p:attrName>
                                        </p:attrNameLst>
                                      </p:cBhvr>
                                      <p:to>
                                        <p:strVal val="visible"/>
                                      </p:to>
                                    </p:set>
                                    <p:anim calcmode="lin" valueType="num">
                                      <p:cBhvr>
                                        <p:cTn id="99" dur="500" decel="50000" fill="hold">
                                          <p:stCondLst>
                                            <p:cond delay="0"/>
                                          </p:stCondLst>
                                        </p:cTn>
                                        <p:tgtEl>
                                          <p:spTgt spid="21507">
                                            <p:txEl>
                                              <p:pRg st="9" end="9"/>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21507">
                                            <p:txEl>
                                              <p:pRg st="9" end="9"/>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21507">
                                            <p:txEl>
                                              <p:pRg st="9" end="9"/>
                                            </p:txEl>
                                          </p:spTgt>
                                        </p:tgtEl>
                                        <p:attrNameLst>
                                          <p:attrName>ppt_w</p:attrName>
                                        </p:attrNameLst>
                                      </p:cBhvr>
                                      <p:tavLst>
                                        <p:tav tm="0">
                                          <p:val>
                                            <p:strVal val="#ppt_w*.05"/>
                                          </p:val>
                                        </p:tav>
                                        <p:tav tm="100000">
                                          <p:val>
                                            <p:strVal val="#ppt_w"/>
                                          </p:val>
                                        </p:tav>
                                      </p:tavLst>
                                    </p:anim>
                                    <p:anim calcmode="lin" valueType="num">
                                      <p:cBhvr>
                                        <p:cTn id="102" dur="1000" fill="hold"/>
                                        <p:tgtEl>
                                          <p:spTgt spid="21507">
                                            <p:txEl>
                                              <p:pRg st="9" end="9"/>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21507">
                                            <p:txEl>
                                              <p:pRg st="9" end="9"/>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21507">
                                            <p:txEl>
                                              <p:pRg st="9" end="9"/>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21507">
                                            <p:txEl>
                                              <p:pRg st="9" end="9"/>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p:txBody>
          <a:bodyPr lIns="0" rIns="0" bIns="0"/>
          <a:lstStyle/>
          <a:p>
            <a:pPr eaLnBrk="1" hangingPunct="1">
              <a:defRPr/>
            </a:pPr>
            <a:r>
              <a:rPr lang="en-US" sz="3500" b="1" dirty="0" smtClean="0">
                <a:solidFill>
                  <a:schemeClr val="tx1"/>
                </a:solidFill>
                <a:latin typeface="Times New Roman" pitchFamily="18" charset="0"/>
                <a:cs typeface="Times New Roman" pitchFamily="18" charset="0"/>
              </a:rPr>
              <a:t>Oral glucose tolerance test (OGTT)</a:t>
            </a:r>
          </a:p>
        </p:txBody>
      </p:sp>
      <p:sp>
        <p:nvSpPr>
          <p:cNvPr id="104451" name="Rectangle 3"/>
          <p:cNvSpPr>
            <a:spLocks noGrp="1"/>
          </p:cNvSpPr>
          <p:nvPr>
            <p:ph type="body" idx="4294967295"/>
          </p:nvPr>
        </p:nvSpPr>
        <p:spPr/>
        <p:txBody>
          <a:bodyPr>
            <a:normAutofit fontScale="85000" lnSpcReduction="20000"/>
          </a:bodyPr>
          <a:lstStyle/>
          <a:p>
            <a:pPr eaLnBrk="1" hangingPunct="1">
              <a:buClr>
                <a:srgbClr val="FFCC00"/>
              </a:buClr>
              <a:buNone/>
              <a:defRPr/>
            </a:pPr>
            <a:endParaRPr lang="en-US" dirty="0" smtClean="0"/>
          </a:p>
          <a:p>
            <a:pPr eaLnBrk="1" hangingPunct="1">
              <a:buClr>
                <a:schemeClr val="tx2"/>
              </a:buClr>
              <a:buFont typeface="Wingdings" pitchFamily="2" charset="2"/>
              <a:buChar char="ü"/>
              <a:defRPr/>
            </a:pPr>
            <a:r>
              <a:rPr lang="en-US" sz="3600" dirty="0" smtClean="0">
                <a:latin typeface="Times New Roman" pitchFamily="18" charset="0"/>
                <a:cs typeface="Times New Roman" pitchFamily="18" charset="0"/>
              </a:rPr>
              <a:t>75 gr </a:t>
            </a:r>
            <a:r>
              <a:rPr lang="en-US" sz="3600" b="1" dirty="0" smtClean="0">
                <a:solidFill>
                  <a:schemeClr val="accent2">
                    <a:lumMod val="75000"/>
                  </a:schemeClr>
                </a:solidFill>
                <a:latin typeface="Times New Roman" pitchFamily="18" charset="0"/>
                <a:cs typeface="Times New Roman" pitchFamily="18" charset="0"/>
              </a:rPr>
              <a:t>anhydrous</a:t>
            </a:r>
            <a:r>
              <a:rPr lang="en-US" sz="3600" dirty="0" smtClean="0">
                <a:solidFill>
                  <a:schemeClr val="accent2">
                    <a:lumMod val="75000"/>
                  </a:schemeClr>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glucose load for adults in 250-300 cc water in 5-10 min</a:t>
            </a:r>
            <a:endParaRPr lang="fa-IR" sz="3600" dirty="0" smtClean="0">
              <a:latin typeface="Times New Roman" pitchFamily="18" charset="0"/>
              <a:cs typeface="Times New Roman" pitchFamily="18" charset="0"/>
            </a:endParaRPr>
          </a:p>
          <a:p>
            <a:pPr eaLnBrk="1" hangingPunct="1">
              <a:buClr>
                <a:schemeClr val="tx2"/>
              </a:buClr>
              <a:buFont typeface="Wingdings" pitchFamily="2" charset="2"/>
              <a:buChar char="ü"/>
              <a:defRPr/>
            </a:pPr>
            <a:r>
              <a:rPr lang="en-US" sz="3600" dirty="0" smtClean="0">
                <a:latin typeface="Times New Roman" pitchFamily="18" charset="0"/>
                <a:cs typeface="Times New Roman" pitchFamily="18" charset="0"/>
              </a:rPr>
              <a:t>1.75 gr glucose/ Kg up to 75 gr for children</a:t>
            </a:r>
            <a:endParaRPr lang="fa-IR" sz="3600" dirty="0" smtClean="0">
              <a:latin typeface="Times New Roman" pitchFamily="18" charset="0"/>
              <a:cs typeface="Times New Roman" pitchFamily="18" charset="0"/>
            </a:endParaRPr>
          </a:p>
          <a:p>
            <a:pPr marL="0" indent="0" eaLnBrk="1" hangingPunct="1">
              <a:buClr>
                <a:schemeClr val="tx2"/>
              </a:buClr>
              <a:buNone/>
              <a:defRPr/>
            </a:pPr>
            <a:endParaRPr lang="fa-IR" sz="3600" dirty="0">
              <a:latin typeface="Times New Roman" pitchFamily="18" charset="0"/>
              <a:cs typeface="Times New Roman" pitchFamily="18" charset="0"/>
            </a:endParaRPr>
          </a:p>
          <a:p>
            <a:pPr marL="0" indent="0">
              <a:buClr>
                <a:schemeClr val="tx2"/>
              </a:buClr>
              <a:buNone/>
              <a:defRPr/>
            </a:pPr>
            <a:r>
              <a:rPr lang="en-US" sz="3600" dirty="0">
                <a:latin typeface="Times New Roman" pitchFamily="18" charset="0"/>
                <a:cs typeface="Times New Roman" pitchFamily="18" charset="0"/>
              </a:rPr>
              <a:t>Monohydrate glucose </a:t>
            </a:r>
          </a:p>
          <a:p>
            <a:pPr marL="0" indent="0" algn="r">
              <a:buClr>
                <a:schemeClr val="tx2"/>
              </a:buClr>
              <a:buNone/>
              <a:defRPr/>
            </a:pPr>
            <a:r>
              <a:rPr lang="fa-IR" sz="3600" dirty="0">
                <a:latin typeface="Times New Roman" pitchFamily="18" charset="0"/>
                <a:cs typeface="Times New Roman" pitchFamily="18" charset="0"/>
              </a:rPr>
              <a:t>وزن مولکولی گلوکز 180 </a:t>
            </a:r>
          </a:p>
          <a:p>
            <a:pPr marL="0" indent="0" algn="r">
              <a:buClr>
                <a:schemeClr val="tx2"/>
              </a:buClr>
              <a:buNone/>
              <a:defRPr/>
            </a:pPr>
            <a:r>
              <a:rPr lang="fa-IR" sz="3600" dirty="0">
                <a:latin typeface="Times New Roman" pitchFamily="18" charset="0"/>
                <a:cs typeface="Times New Roman" pitchFamily="18" charset="0"/>
              </a:rPr>
              <a:t>وزن مولکولی آب </a:t>
            </a:r>
            <a:r>
              <a:rPr lang="fa-IR" sz="3600" dirty="0" smtClean="0">
                <a:latin typeface="Times New Roman" pitchFamily="18" charset="0"/>
                <a:cs typeface="Times New Roman" pitchFamily="18" charset="0"/>
              </a:rPr>
              <a:t>18</a:t>
            </a:r>
            <a:endParaRPr lang="fa-IR" sz="3600" dirty="0">
              <a:latin typeface="Times New Roman" pitchFamily="18" charset="0"/>
            </a:endParaRPr>
          </a:p>
          <a:p>
            <a:pPr marL="0" indent="0" algn="r">
              <a:buClr>
                <a:schemeClr val="tx2"/>
              </a:buClr>
              <a:buNone/>
              <a:defRPr/>
            </a:pPr>
            <a:r>
              <a:rPr lang="fa-IR" sz="3600" dirty="0" smtClean="0">
                <a:latin typeface="Times New Roman" pitchFamily="18" charset="0"/>
                <a:cs typeface="Times New Roman" pitchFamily="18" charset="0"/>
              </a:rPr>
              <a:t>در صورت استفاده از گلوکز مونوهیدرات (معمول آزمایشگاه های کشور) </a:t>
            </a:r>
            <a:r>
              <a:rPr lang="fa-IR" sz="3600" dirty="0">
                <a:latin typeface="Times New Roman" pitchFamily="18" charset="0"/>
                <a:cs typeface="Times New Roman" pitchFamily="18" charset="0"/>
              </a:rPr>
              <a:t>باید در هنگام تهیه </a:t>
            </a:r>
            <a:r>
              <a:rPr lang="fa-IR" sz="3600" dirty="0" smtClean="0">
                <a:latin typeface="Times New Roman" pitchFamily="18" charset="0"/>
                <a:cs typeface="Times New Roman" pitchFamily="18" charset="0"/>
              </a:rPr>
              <a:t>شربت گلوکز، 10% به وزن گلوکزمورد استفاده اضافه گردد.</a:t>
            </a:r>
            <a:endParaRPr lang="en-US" sz="3600" dirty="0" smtClean="0">
              <a:latin typeface="Times New Roman" pitchFamily="18" charset="0"/>
              <a:cs typeface="Times New Roman" pitchFamily="18" charset="0"/>
            </a:endParaRPr>
          </a:p>
          <a:p>
            <a:pPr eaLnBrk="1" hangingPunct="1">
              <a:buClr>
                <a:srgbClr val="FFCC00"/>
              </a:buClr>
              <a:buFont typeface="Wingdings" pitchFamily="2" charset="2"/>
              <a:buChar char="ü"/>
              <a:defRPr/>
            </a:pPr>
            <a:endParaRPr lang="en-US" sz="36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6210300" y="6267450"/>
            <a:ext cx="5638800" cy="590549"/>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34456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4451">
                                            <p:txEl>
                                              <p:pRg st="4" end="4"/>
                                            </p:txEl>
                                          </p:spTgt>
                                        </p:tgtEl>
                                        <p:attrNameLst>
                                          <p:attrName>style.visibility</p:attrName>
                                        </p:attrNameLst>
                                      </p:cBhvr>
                                      <p:to>
                                        <p:strVal val="visible"/>
                                      </p:to>
                                    </p:set>
                                    <p:animEffect transition="in" filter="fade">
                                      <p:cBhvr>
                                        <p:cTn id="7" dur="1000"/>
                                        <p:tgtEl>
                                          <p:spTgt spid="104451">
                                            <p:txEl>
                                              <p:pRg st="4" end="4"/>
                                            </p:txEl>
                                          </p:spTgt>
                                        </p:tgtEl>
                                      </p:cBhvr>
                                    </p:animEffect>
                                    <p:anim calcmode="lin" valueType="num">
                                      <p:cBhvr>
                                        <p:cTn id="8" dur="10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4451">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4451">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4451">
                                            <p:txEl>
                                              <p:pRg st="5" end="5"/>
                                            </p:txEl>
                                          </p:spTgt>
                                        </p:tgtEl>
                                        <p:attrNameLst>
                                          <p:attrName>style.visibility</p:attrName>
                                        </p:attrNameLst>
                                      </p:cBhvr>
                                      <p:to>
                                        <p:strVal val="visible"/>
                                      </p:to>
                                    </p:set>
                                    <p:animEffect transition="in" filter="fade">
                                      <p:cBhvr>
                                        <p:cTn id="13" dur="1000"/>
                                        <p:tgtEl>
                                          <p:spTgt spid="104451">
                                            <p:txEl>
                                              <p:pRg st="5" end="5"/>
                                            </p:txEl>
                                          </p:spTgt>
                                        </p:tgtEl>
                                      </p:cBhvr>
                                    </p:animEffect>
                                    <p:anim calcmode="lin" valueType="num">
                                      <p:cBhvr>
                                        <p:cTn id="14" dur="10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4451">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4451">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4451">
                                            <p:txEl>
                                              <p:pRg st="6" end="6"/>
                                            </p:txEl>
                                          </p:spTgt>
                                        </p:tgtEl>
                                        <p:attrNameLst>
                                          <p:attrName>style.visibility</p:attrName>
                                        </p:attrNameLst>
                                      </p:cBhvr>
                                      <p:to>
                                        <p:strVal val="visible"/>
                                      </p:to>
                                    </p:set>
                                    <p:animEffect transition="in" filter="fade">
                                      <p:cBhvr>
                                        <p:cTn id="19" dur="1000"/>
                                        <p:tgtEl>
                                          <p:spTgt spid="104451">
                                            <p:txEl>
                                              <p:pRg st="6" end="6"/>
                                            </p:txEl>
                                          </p:spTgt>
                                        </p:tgtEl>
                                      </p:cBhvr>
                                    </p:animEffect>
                                    <p:anim calcmode="lin" valueType="num">
                                      <p:cBhvr>
                                        <p:cTn id="20" dur="10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4451">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4451">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04451">
                                            <p:txEl>
                                              <p:pRg st="7" end="7"/>
                                            </p:txEl>
                                          </p:spTgt>
                                        </p:tgtEl>
                                        <p:attrNameLst>
                                          <p:attrName>style.visibility</p:attrName>
                                        </p:attrNameLst>
                                      </p:cBhvr>
                                      <p:to>
                                        <p:strVal val="visible"/>
                                      </p:to>
                                    </p:set>
                                    <p:animEffect transition="in" filter="fade">
                                      <p:cBhvr>
                                        <p:cTn id="25" dur="1000"/>
                                        <p:tgtEl>
                                          <p:spTgt spid="104451">
                                            <p:txEl>
                                              <p:pRg st="7" end="7"/>
                                            </p:txEl>
                                          </p:spTgt>
                                        </p:tgtEl>
                                      </p:cBhvr>
                                    </p:animEffect>
                                    <p:anim calcmode="lin" valueType="num">
                                      <p:cBhvr>
                                        <p:cTn id="26" dur="100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4451">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445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M Tohidi\Desktop\Diabetes &amp; Lab\Pictures\A V.jpeg"/>
          <p:cNvPicPr>
            <a:picLocks noChangeAspect="1" noChangeArrowheads="1"/>
          </p:cNvPicPr>
          <p:nvPr/>
        </p:nvPicPr>
        <p:blipFill>
          <a:blip r:embed="rId2" cstate="print"/>
          <a:srcRect/>
          <a:stretch>
            <a:fillRect/>
          </a:stretch>
        </p:blipFill>
        <p:spPr bwMode="auto">
          <a:xfrm>
            <a:off x="431372" y="476672"/>
            <a:ext cx="11233249" cy="6048672"/>
          </a:xfrm>
          <a:prstGeom prst="rect">
            <a:avLst/>
          </a:prstGeom>
          <a:noFill/>
        </p:spPr>
      </p:pic>
    </p:spTree>
    <p:extLst>
      <p:ext uri="{BB962C8B-B14F-4D97-AF65-F5344CB8AC3E}">
        <p14:creationId xmlns:p14="http://schemas.microsoft.com/office/powerpoint/2010/main" val="29804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4" y="1600200"/>
            <a:ext cx="11247967" cy="4997152"/>
          </a:xfrm>
        </p:spPr>
        <p:txBody>
          <a:bodyPr>
            <a:normAutofit lnSpcReduction="10000"/>
          </a:bodyPr>
          <a:lstStyle/>
          <a:p>
            <a:pPr algn="just" rtl="1" eaLnBrk="1" hangingPunct="1">
              <a:lnSpc>
                <a:spcPct val="90000"/>
              </a:lnSpc>
              <a:buFont typeface="Wingdings" pitchFamily="2" charset="2"/>
              <a:buChar char="ü"/>
            </a:pPr>
            <a:r>
              <a:rPr lang="en-US" sz="3000" dirty="0" smtClean="0">
                <a:sym typeface="Wingdings 2" pitchFamily="18" charset="2"/>
              </a:rPr>
              <a:t> </a:t>
            </a:r>
            <a:r>
              <a:rPr lang="fa-IR" sz="3000" dirty="0" smtClean="0">
                <a:sym typeface="Wingdings 2" pitchFamily="18" charset="2"/>
              </a:rPr>
              <a:t>غلظت گلوکز در خون تام </a:t>
            </a:r>
            <a:r>
              <a:rPr lang="fa-IR" sz="3000" dirty="0" smtClean="0">
                <a:solidFill>
                  <a:schemeClr val="accent2">
                    <a:lumMod val="75000"/>
                  </a:schemeClr>
                </a:solidFill>
                <a:sym typeface="Wingdings 2" pitchFamily="18" charset="2"/>
              </a:rPr>
              <a:t>15-10% کمتر </a:t>
            </a:r>
            <a:r>
              <a:rPr lang="fa-IR" sz="3000" dirty="0" smtClean="0">
                <a:sym typeface="Wingdings 2" pitchFamily="18" charset="2"/>
              </a:rPr>
              <a:t>از پلاسما است. </a:t>
            </a:r>
          </a:p>
          <a:p>
            <a:pPr algn="just" rtl="1" eaLnBrk="1" hangingPunct="1">
              <a:lnSpc>
                <a:spcPct val="90000"/>
              </a:lnSpc>
              <a:buNone/>
            </a:pPr>
            <a:endParaRPr lang="fa-IR" sz="3000" dirty="0" smtClean="0">
              <a:sym typeface="Wingdings 2" pitchFamily="18" charset="2"/>
            </a:endParaRPr>
          </a:p>
          <a:p>
            <a:pPr algn="just" rtl="1" eaLnBrk="1" hangingPunct="1">
              <a:lnSpc>
                <a:spcPct val="90000"/>
              </a:lnSpc>
              <a:buFont typeface="Wingdings" pitchFamily="2" charset="2"/>
              <a:buChar char="ü"/>
            </a:pPr>
            <a:r>
              <a:rPr lang="fa-IR" sz="3000" dirty="0" smtClean="0">
                <a:sym typeface="Wingdings 2" pitchFamily="18" charset="2"/>
              </a:rPr>
              <a:t>این تفاوت بر حسب مقدار هماتوکریت فرق می کند.</a:t>
            </a:r>
          </a:p>
          <a:p>
            <a:pPr algn="just" rtl="1" eaLnBrk="1" hangingPunct="1">
              <a:lnSpc>
                <a:spcPct val="90000"/>
              </a:lnSpc>
              <a:buNone/>
            </a:pPr>
            <a:endParaRPr lang="fa-IR" sz="3000" dirty="0" smtClean="0">
              <a:sym typeface="Wingdings 2" pitchFamily="18" charset="2"/>
            </a:endParaRPr>
          </a:p>
          <a:p>
            <a:pPr algn="just" rtl="1" eaLnBrk="1" hangingPunct="1">
              <a:lnSpc>
                <a:spcPct val="90000"/>
              </a:lnSpc>
              <a:buFont typeface="Wingdings" pitchFamily="2" charset="2"/>
              <a:buChar char="ü"/>
            </a:pPr>
            <a:r>
              <a:rPr lang="fa-IR" sz="3000" dirty="0" smtClean="0">
                <a:solidFill>
                  <a:srgbClr val="FF0000"/>
                </a:solidFill>
                <a:sym typeface="Wingdings 2" pitchFamily="18" charset="2"/>
              </a:rPr>
              <a:t>غلظت گلوکز در خون مویرگی مشابه خون شریا</a:t>
            </a:r>
            <a:r>
              <a:rPr lang="en-US" sz="3000" dirty="0" smtClean="0">
                <a:solidFill>
                  <a:srgbClr val="FF0000"/>
                </a:solidFill>
                <a:sym typeface="Wingdings 2" pitchFamily="18" charset="2"/>
              </a:rPr>
              <a:t> </a:t>
            </a:r>
            <a:r>
              <a:rPr lang="fa-IR" sz="3000" dirty="0" smtClean="0">
                <a:solidFill>
                  <a:srgbClr val="FF0000"/>
                </a:solidFill>
                <a:sym typeface="Wingdings 2" pitchFamily="18" charset="2"/>
              </a:rPr>
              <a:t>نی است.</a:t>
            </a:r>
          </a:p>
          <a:p>
            <a:pPr algn="just" rtl="1" eaLnBrk="1" hangingPunct="1">
              <a:lnSpc>
                <a:spcPct val="90000"/>
              </a:lnSpc>
              <a:buNone/>
            </a:pPr>
            <a:endParaRPr lang="fa-IR" sz="3000" dirty="0" smtClean="0">
              <a:sym typeface="Wingdings 2" pitchFamily="18" charset="2"/>
            </a:endParaRPr>
          </a:p>
          <a:p>
            <a:pPr algn="just" rtl="0">
              <a:lnSpc>
                <a:spcPct val="90000"/>
              </a:lnSpc>
              <a:buNone/>
            </a:pPr>
            <a:r>
              <a:rPr lang="en-US" sz="3000" dirty="0" err="1" smtClean="0">
                <a:latin typeface="Times New Roman" pitchFamily="18" charset="0"/>
                <a:cs typeface="Times New Roman" pitchFamily="18" charset="0"/>
                <a:sym typeface="Wingdings 2" pitchFamily="18" charset="2"/>
              </a:rPr>
              <a:t>Somogyi</a:t>
            </a:r>
            <a:r>
              <a:rPr lang="en-US" sz="3000" dirty="0" smtClean="0">
                <a:latin typeface="Times New Roman" pitchFamily="18" charset="0"/>
                <a:cs typeface="Times New Roman" pitchFamily="18" charset="0"/>
                <a:sym typeface="Wingdings 2" pitchFamily="18" charset="2"/>
              </a:rPr>
              <a:t> et al.</a:t>
            </a:r>
          </a:p>
          <a:p>
            <a:pPr algn="just" rtl="0">
              <a:lnSpc>
                <a:spcPct val="90000"/>
              </a:lnSpc>
              <a:buNone/>
            </a:pPr>
            <a:r>
              <a:rPr lang="en-US" sz="3000" dirty="0" smtClean="0">
                <a:latin typeface="Times New Roman" pitchFamily="18" charset="0"/>
                <a:cs typeface="Times New Roman" pitchFamily="18" charset="0"/>
                <a:sym typeface="Wingdings 2" pitchFamily="18" charset="2"/>
              </a:rPr>
              <a:t>compared the glucose content of blood samples simultaneously drawn from the </a:t>
            </a:r>
            <a:r>
              <a:rPr lang="en-US" sz="3000" dirty="0" smtClean="0">
                <a:solidFill>
                  <a:srgbClr val="FF0000"/>
                </a:solidFill>
                <a:latin typeface="Times New Roman" pitchFamily="18" charset="0"/>
                <a:cs typeface="Times New Roman" pitchFamily="18" charset="0"/>
                <a:sym typeface="Wingdings 2" pitchFamily="18" charset="2"/>
              </a:rPr>
              <a:t>femoral artery </a:t>
            </a:r>
            <a:r>
              <a:rPr lang="en-US" sz="3000" dirty="0" smtClean="0">
                <a:latin typeface="Times New Roman" pitchFamily="18" charset="0"/>
                <a:cs typeface="Times New Roman" pitchFamily="18" charset="0"/>
                <a:sym typeface="Wingdings 2" pitchFamily="18" charset="2"/>
              </a:rPr>
              <a:t>and the </a:t>
            </a:r>
            <a:r>
              <a:rPr lang="en-US" sz="3000" dirty="0" smtClean="0">
                <a:solidFill>
                  <a:srgbClr val="FF0000"/>
                </a:solidFill>
                <a:latin typeface="Times New Roman" pitchFamily="18" charset="0"/>
                <a:cs typeface="Times New Roman" pitchFamily="18" charset="0"/>
                <a:sym typeface="Wingdings 2" pitchFamily="18" charset="2"/>
              </a:rPr>
              <a:t>fingertip</a:t>
            </a:r>
            <a:r>
              <a:rPr lang="en-US" sz="3000" dirty="0" smtClean="0">
                <a:latin typeface="Times New Roman" pitchFamily="18" charset="0"/>
                <a:cs typeface="Times New Roman" pitchFamily="18" charset="0"/>
                <a:sym typeface="Wingdings 2" pitchFamily="18" charset="2"/>
              </a:rPr>
              <a:t> of non-diabetics one-hour after ingestion of 50 grams of glucose.</a:t>
            </a:r>
            <a:endParaRPr lang="fa-IR" sz="3000" dirty="0" smtClean="0">
              <a:latin typeface="Times New Roman" pitchFamily="18" charset="0"/>
              <a:cs typeface="Times New Roman" pitchFamily="18" charset="0"/>
              <a:sym typeface="Wingdings 2" pitchFamily="18" charset="2"/>
            </a:endParaRPr>
          </a:p>
          <a:p>
            <a:pPr algn="just" rtl="0">
              <a:lnSpc>
                <a:spcPct val="90000"/>
              </a:lnSpc>
              <a:buNone/>
            </a:pPr>
            <a:r>
              <a:rPr lang="en-US" sz="3000" dirty="0" smtClean="0">
                <a:latin typeface="Times New Roman" pitchFamily="18" charset="0"/>
                <a:cs typeface="Times New Roman" pitchFamily="18" charset="0"/>
                <a:sym typeface="Wingdings 2" pitchFamily="18" charset="2"/>
              </a:rPr>
              <a:t> </a:t>
            </a:r>
          </a:p>
          <a:p>
            <a:pPr algn="just" rtl="1" eaLnBrk="1" hangingPunct="1">
              <a:lnSpc>
                <a:spcPct val="90000"/>
              </a:lnSpc>
              <a:buNone/>
            </a:pPr>
            <a:endParaRPr lang="fa-IR" sz="3000" dirty="0" smtClean="0">
              <a:sym typeface="Wingdings 2" pitchFamily="18" charset="2"/>
            </a:endParaRPr>
          </a:p>
        </p:txBody>
      </p:sp>
      <p:sp>
        <p:nvSpPr>
          <p:cNvPr id="2" name="Title 1"/>
          <p:cNvSpPr>
            <a:spLocks noGrp="1"/>
          </p:cNvSpPr>
          <p:nvPr>
            <p:ph type="title"/>
          </p:nvPr>
        </p:nvSpPr>
        <p:spPr>
          <a:xfrm>
            <a:off x="609601" y="274638"/>
            <a:ext cx="8858250"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sp>
        <p:nvSpPr>
          <p:cNvPr id="5" name="Rounded Rectangle 4"/>
          <p:cNvSpPr/>
          <p:nvPr/>
        </p:nvSpPr>
        <p:spPr>
          <a:xfrm>
            <a:off x="3352800" y="6057900"/>
            <a:ext cx="4991100" cy="3429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smtClean="0">
                <a:solidFill>
                  <a:srgbClr val="FF0000"/>
                </a:solidFill>
                <a:latin typeface="Times New Roman" pitchFamily="18" charset="0"/>
                <a:cs typeface="Times New Roman" pitchFamily="18" charset="0"/>
                <a:sym typeface="Wingdings 2" pitchFamily="18" charset="2"/>
              </a:rPr>
              <a:t>Difference : less than 1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a:t>
            </a:r>
          </a:p>
        </p:txBody>
      </p:sp>
      <p:sp>
        <p:nvSpPr>
          <p:cNvPr id="6" name="Footer Placeholder 3"/>
          <p:cNvSpPr>
            <a:spLocks noGrp="1"/>
          </p:cNvSpPr>
          <p:nvPr>
            <p:ph type="ftr" sz="quarter" idx="11"/>
          </p:nvPr>
        </p:nvSpPr>
        <p:spPr bwMode="auto">
          <a:xfrm>
            <a:off x="8839200" y="6248400"/>
            <a:ext cx="278130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4882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5" y="1052736"/>
            <a:ext cx="10085916" cy="5544616"/>
          </a:xfrm>
        </p:spPr>
        <p:txBody>
          <a:bodyPr>
            <a:normAutofit/>
          </a:bodyPr>
          <a:lstStyle/>
          <a:p>
            <a:pPr algn="just" rtl="1">
              <a:buFont typeface="Wingdings" pitchFamily="2" charset="2"/>
              <a:buChar char="ü"/>
            </a:pPr>
            <a:r>
              <a:rPr lang="fa-IR" sz="3000" dirty="0" smtClean="0">
                <a:latin typeface="Times New Roman" pitchFamily="18" charset="0"/>
                <a:cs typeface="Times New Roman" pitchFamily="18" charset="0"/>
                <a:sym typeface="Wingdings 2" pitchFamily="18" charset="2"/>
              </a:rPr>
              <a:t>مقایسه غلظت گلوکز در خون مویرگی با خون وریدی، بسته به اینکه فاصله زمانی نمونه گیری با صرف غذا چقدر باشد ، می تواند تفاوت قابل توجه داشته باشد.</a:t>
            </a:r>
          </a:p>
          <a:p>
            <a:pPr algn="just" rtl="1">
              <a:buFont typeface="Wingdings" pitchFamily="2" charset="2"/>
              <a:buChar char="ü"/>
            </a:pPr>
            <a:r>
              <a:rPr lang="fa-IR" sz="3000" dirty="0" smtClean="0">
                <a:solidFill>
                  <a:srgbClr val="FF0000"/>
                </a:solidFill>
                <a:latin typeface="Times New Roman" pitchFamily="18" charset="0"/>
                <a:cs typeface="Times New Roman" pitchFamily="18" charset="0"/>
                <a:sym typeface="Wingdings 2" pitchFamily="18" charset="2"/>
              </a:rPr>
              <a:t>تفاوت غلظت گلوکز در خون مویرگی با خون وریدی بعد از 8 ساعت ناشتایی  2 </a:t>
            </a:r>
            <a:r>
              <a:rPr lang="en-US" sz="3000" dirty="0" smtClean="0">
                <a:solidFill>
                  <a:srgbClr val="FF0000"/>
                </a:solidFill>
                <a:latin typeface="Times New Roman" pitchFamily="18" charset="0"/>
                <a:cs typeface="Times New Roman" pitchFamily="18" charset="0"/>
                <a:sym typeface="Wingdings 2" pitchFamily="18" charset="2"/>
              </a:rPr>
              <a:t> mg/dl</a:t>
            </a:r>
            <a:r>
              <a:rPr lang="fa-IR" sz="3000" dirty="0" smtClean="0">
                <a:solidFill>
                  <a:srgbClr val="FF0000"/>
                </a:solidFill>
                <a:latin typeface="Times New Roman" pitchFamily="18" charset="0"/>
                <a:cs typeface="Times New Roman" pitchFamily="18" charset="0"/>
                <a:sym typeface="Wingdings 2" pitchFamily="18" charset="2"/>
              </a:rPr>
              <a:t> و بعد از صرف غذا حدود 30 </a:t>
            </a:r>
            <a:r>
              <a:rPr lang="en-US" sz="3000" dirty="0" smtClean="0">
                <a:solidFill>
                  <a:srgbClr val="FF0000"/>
                </a:solidFill>
                <a:latin typeface="Times New Roman" pitchFamily="18" charset="0"/>
                <a:cs typeface="Times New Roman" pitchFamily="18" charset="0"/>
                <a:sym typeface="Wingdings 2" pitchFamily="18" charset="2"/>
              </a:rPr>
              <a:t>mg/dl</a:t>
            </a:r>
            <a:r>
              <a:rPr lang="fa-IR" sz="3000" dirty="0" smtClean="0">
                <a:solidFill>
                  <a:srgbClr val="FF0000"/>
                </a:solidFill>
                <a:latin typeface="Times New Roman" pitchFamily="18" charset="0"/>
                <a:cs typeface="Times New Roman" pitchFamily="18" charset="0"/>
                <a:sym typeface="Wingdings 2" pitchFamily="18" charset="2"/>
              </a:rPr>
              <a:t> است.</a:t>
            </a:r>
            <a:endParaRPr lang="en-US" sz="3000" dirty="0" smtClean="0">
              <a:solidFill>
                <a:srgbClr val="FF0000"/>
              </a:solidFill>
              <a:latin typeface="Times New Roman" pitchFamily="18" charset="0"/>
              <a:cs typeface="Times New Roman" pitchFamily="18" charset="0"/>
              <a:sym typeface="Wingdings 2" pitchFamily="18" charset="2"/>
            </a:endParaRPr>
          </a:p>
          <a:p>
            <a:pPr algn="just" rtl="1" eaLnBrk="1" hangingPunct="1">
              <a:buNone/>
            </a:pPr>
            <a:endParaRPr lang="en-US" sz="3000" dirty="0" smtClean="0">
              <a:sym typeface="Wingdings 2" pitchFamily="18" charset="2"/>
            </a:endParaRPr>
          </a:p>
        </p:txBody>
      </p:sp>
      <p:sp>
        <p:nvSpPr>
          <p:cNvPr id="2" name="Title 1"/>
          <p:cNvSpPr>
            <a:spLocks noGrp="1"/>
          </p:cNvSpPr>
          <p:nvPr>
            <p:ph type="title"/>
          </p:nvPr>
        </p:nvSpPr>
        <p:spPr>
          <a:xfrm>
            <a:off x="609600" y="274638"/>
            <a:ext cx="10862733"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31371" y="3657600"/>
            <a:ext cx="5537200" cy="2939752"/>
          </a:xfrm>
          <a:prstGeom prst="rect">
            <a:avLst/>
          </a:prstGeom>
          <a:noFill/>
          <a:ln w="9525">
            <a:noFill/>
            <a:miter lim="800000"/>
            <a:headEnd/>
            <a:tailEnd/>
          </a:ln>
        </p:spPr>
      </p:pic>
      <p:sp>
        <p:nvSpPr>
          <p:cNvPr id="5" name="Footer Placeholder 3"/>
          <p:cNvSpPr>
            <a:spLocks noGrp="1"/>
          </p:cNvSpPr>
          <p:nvPr>
            <p:ph type="ftr" sz="quarter" idx="12"/>
          </p:nvPr>
        </p:nvSpPr>
        <p:spPr bwMode="auto">
          <a:xfrm flipH="1">
            <a:off x="8784299" y="5877272"/>
            <a:ext cx="2976331" cy="432049"/>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853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34434" y="1052736"/>
            <a:ext cx="11247967" cy="5805264"/>
          </a:xfrm>
        </p:spPr>
        <p:txBody>
          <a:bodyPr>
            <a:normAutofit/>
          </a:bodyPr>
          <a:lstStyle/>
          <a:p>
            <a:pPr algn="just" rtl="0">
              <a:lnSpc>
                <a:spcPct val="150000"/>
              </a:lnSpc>
              <a:buFont typeface="Wingdings" pitchFamily="2" charset="2"/>
              <a:buChar char="v"/>
            </a:pPr>
            <a:r>
              <a:rPr lang="en-US" sz="3000" dirty="0" err="1" smtClean="0">
                <a:latin typeface="Times New Roman" pitchFamily="18" charset="0"/>
                <a:cs typeface="Times New Roman" pitchFamily="18" charset="0"/>
                <a:sym typeface="Wingdings 2" pitchFamily="18" charset="2"/>
              </a:rPr>
              <a:t>Somogyi</a:t>
            </a:r>
            <a:r>
              <a:rPr lang="en-US" sz="3000" dirty="0" smtClean="0">
                <a:latin typeface="Times New Roman" pitchFamily="18" charset="0"/>
                <a:cs typeface="Times New Roman" pitchFamily="18" charset="0"/>
                <a:sym typeface="Wingdings 2" pitchFamily="18" charset="2"/>
              </a:rPr>
              <a:t> et al. study</a:t>
            </a:r>
          </a:p>
          <a:p>
            <a:pPr algn="just" rtl="0">
              <a:lnSpc>
                <a:spcPct val="150000"/>
              </a:lnSpc>
              <a:buNone/>
            </a:pPr>
            <a:r>
              <a:rPr lang="en-US" sz="3000" dirty="0" smtClean="0">
                <a:latin typeface="Times New Roman" pitchFamily="18" charset="0"/>
                <a:cs typeface="Times New Roman" pitchFamily="18" charset="0"/>
                <a:sym typeface="Wingdings 2" pitchFamily="18" charset="2"/>
              </a:rPr>
              <a:t>- Difference between </a:t>
            </a:r>
            <a:r>
              <a:rPr lang="en-US" sz="3000" dirty="0" err="1" smtClean="0">
                <a:latin typeface="Times New Roman" pitchFamily="18" charset="0"/>
                <a:cs typeface="Times New Roman" pitchFamily="18" charset="0"/>
                <a:sym typeface="Wingdings 2" pitchFamily="18" charset="2"/>
              </a:rPr>
              <a:t>fingerstick</a:t>
            </a:r>
            <a:r>
              <a:rPr lang="en-US" sz="3000" dirty="0" smtClean="0">
                <a:latin typeface="Times New Roman" pitchFamily="18" charset="0"/>
                <a:cs typeface="Times New Roman" pitchFamily="18" charset="0"/>
                <a:sym typeface="Wingdings 2" pitchFamily="18" charset="2"/>
              </a:rPr>
              <a:t> capillary and venous glucose </a:t>
            </a:r>
          </a:p>
          <a:p>
            <a:pPr algn="just" rtl="0">
              <a:lnSpc>
                <a:spcPct val="150000"/>
              </a:lnSpc>
              <a:buNone/>
            </a:pPr>
            <a:r>
              <a:rPr lang="en-US" sz="3000" dirty="0" smtClean="0">
                <a:latin typeface="Times New Roman" pitchFamily="18" charset="0"/>
                <a:cs typeface="Times New Roman" pitchFamily="18" charset="0"/>
                <a:sym typeface="Wingdings 2" pitchFamily="18" charset="2"/>
              </a:rPr>
              <a:t>- Fasting state  (fasting for 10-14 hours)</a:t>
            </a:r>
          </a:p>
          <a:p>
            <a:pPr algn="just" rtl="0">
              <a:lnSpc>
                <a:spcPct val="150000"/>
              </a:lnSpc>
              <a:buNone/>
            </a:pPr>
            <a:r>
              <a:rPr lang="en-US" sz="3000" dirty="0" smtClean="0">
                <a:latin typeface="Times New Roman" pitchFamily="18" charset="0"/>
                <a:cs typeface="Times New Roman" pitchFamily="18" charset="0"/>
                <a:sym typeface="Wingdings 2" pitchFamily="18" charset="2"/>
              </a:rPr>
              <a:t>- 100 healthy individuals</a:t>
            </a:r>
          </a:p>
          <a:p>
            <a:pPr algn="just" rtl="0">
              <a:lnSpc>
                <a:spcPct val="150000"/>
              </a:lnSpc>
              <a:buNone/>
            </a:pPr>
            <a:r>
              <a:rPr lang="en-US" sz="3000" dirty="0" smtClean="0">
                <a:latin typeface="Times New Roman" pitchFamily="18" charset="0"/>
                <a:cs typeface="Times New Roman" pitchFamily="18" charset="0"/>
                <a:sym typeface="Wingdings 2" pitchFamily="18" charset="2"/>
              </a:rPr>
              <a:t>- </a:t>
            </a:r>
            <a:r>
              <a:rPr lang="en-US" sz="3000" dirty="0" err="1" smtClean="0">
                <a:latin typeface="Times New Roman" pitchFamily="18" charset="0"/>
                <a:cs typeface="Times New Roman" pitchFamily="18" charset="0"/>
                <a:sym typeface="Wingdings 2" pitchFamily="18" charset="2"/>
              </a:rPr>
              <a:t>Fingerstick</a:t>
            </a:r>
            <a:r>
              <a:rPr lang="en-US" sz="3000" dirty="0" smtClean="0">
                <a:latin typeface="Times New Roman" pitchFamily="18" charset="0"/>
                <a:cs typeface="Times New Roman" pitchFamily="18" charset="0"/>
                <a:sym typeface="Wingdings 2" pitchFamily="18" charset="2"/>
              </a:rPr>
              <a:t> capillary blood samples was 89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(78 - 97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a:t>
            </a:r>
          </a:p>
          <a:p>
            <a:pPr algn="just" rtl="0">
              <a:lnSpc>
                <a:spcPct val="150000"/>
              </a:lnSpc>
              <a:buNone/>
            </a:pPr>
            <a:r>
              <a:rPr lang="en-US" sz="3000" dirty="0" smtClean="0">
                <a:latin typeface="Times New Roman" pitchFamily="18" charset="0"/>
                <a:cs typeface="Times New Roman" pitchFamily="18" charset="0"/>
                <a:sym typeface="Wingdings 2" pitchFamily="18" charset="2"/>
              </a:rPr>
              <a:t>- Venous blood glucose value 5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lower (84 mg/</a:t>
            </a:r>
            <a:r>
              <a:rPr lang="en-US" sz="3000" dirty="0" err="1" smtClean="0">
                <a:latin typeface="Times New Roman" pitchFamily="18" charset="0"/>
                <a:cs typeface="Times New Roman" pitchFamily="18" charset="0"/>
                <a:sym typeface="Wingdings 2" pitchFamily="18" charset="2"/>
              </a:rPr>
              <a:t>dL</a:t>
            </a:r>
            <a:r>
              <a:rPr lang="en-US" sz="3000" dirty="0" smtClean="0">
                <a:latin typeface="Times New Roman" pitchFamily="18" charset="0"/>
                <a:cs typeface="Times New Roman" pitchFamily="18" charset="0"/>
                <a:sym typeface="Wingdings 2" pitchFamily="18" charset="2"/>
              </a:rPr>
              <a:t>). </a:t>
            </a:r>
          </a:p>
          <a:p>
            <a:pPr algn="just" rtl="0">
              <a:lnSpc>
                <a:spcPct val="150000"/>
              </a:lnSpc>
              <a:buNone/>
            </a:pPr>
            <a:endParaRPr lang="fa-IR" sz="3000" dirty="0" smtClean="0">
              <a:latin typeface="Times New Roman" pitchFamily="18" charset="0"/>
              <a:cs typeface="Times New Roman" pitchFamily="18" charset="0"/>
              <a:sym typeface="Wingdings 2" pitchFamily="18" charset="2"/>
            </a:endParaRPr>
          </a:p>
        </p:txBody>
      </p:sp>
      <p:sp>
        <p:nvSpPr>
          <p:cNvPr id="2" name="Title 1"/>
          <p:cNvSpPr>
            <a:spLocks noGrp="1"/>
          </p:cNvSpPr>
          <p:nvPr>
            <p:ph type="title"/>
          </p:nvPr>
        </p:nvSpPr>
        <p:spPr>
          <a:xfrm>
            <a:off x="609601" y="274638"/>
            <a:ext cx="8096249" cy="634082"/>
          </a:xfrm>
        </p:spPr>
        <p:txBody>
          <a:bodyPr/>
          <a:lstStyle/>
          <a:p>
            <a:pPr>
              <a:defRPr/>
            </a:pPr>
            <a:r>
              <a:rPr lang="fa-IR" sz="3200" b="1" dirty="0" smtClean="0">
                <a:solidFill>
                  <a:schemeClr val="tx1"/>
                </a:solidFill>
                <a:sym typeface="Wingdings 2" pitchFamily="18" charset="2"/>
              </a:rPr>
              <a:t>مقایسه مقدار گلوکز در نمونه های مختلف</a:t>
            </a:r>
            <a:endParaRPr lang="en-US" b="1" dirty="0">
              <a:solidFill>
                <a:schemeClr val="tx1"/>
              </a:solidFill>
            </a:endParaRPr>
          </a:p>
        </p:txBody>
      </p:sp>
      <p:sp>
        <p:nvSpPr>
          <p:cNvPr id="4" name="Footer Placeholder 3"/>
          <p:cNvSpPr>
            <a:spLocks noGrp="1"/>
          </p:cNvSpPr>
          <p:nvPr>
            <p:ph type="ftr" sz="quarter" idx="12"/>
          </p:nvPr>
        </p:nvSpPr>
        <p:spPr bwMode="auto">
          <a:xfrm>
            <a:off x="9264352" y="6245225"/>
            <a:ext cx="2592288"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5" name="Rounded Rectangle 4"/>
          <p:cNvSpPr/>
          <p:nvPr/>
        </p:nvSpPr>
        <p:spPr>
          <a:xfrm>
            <a:off x="1581150" y="5924550"/>
            <a:ext cx="7791450" cy="47625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smtClean="0">
                <a:solidFill>
                  <a:srgbClr val="FF0000"/>
                </a:solidFill>
                <a:latin typeface="Times New Roman" pitchFamily="18" charset="0"/>
                <a:cs typeface="Times New Roman" pitchFamily="18" charset="0"/>
                <a:sym typeface="Wingdings 2" pitchFamily="18" charset="2"/>
              </a:rPr>
              <a:t>1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to 7 mg/</a:t>
            </a:r>
            <a:r>
              <a:rPr lang="en-US" sz="2400" b="1" dirty="0" err="1" smtClean="0">
                <a:solidFill>
                  <a:srgbClr val="FF0000"/>
                </a:solidFill>
                <a:latin typeface="Times New Roman" pitchFamily="18" charset="0"/>
                <a:cs typeface="Times New Roman" pitchFamily="18" charset="0"/>
                <a:sym typeface="Wingdings 2" pitchFamily="18" charset="2"/>
              </a:rPr>
              <a:t>dL</a:t>
            </a:r>
            <a:r>
              <a:rPr lang="en-US" sz="2400" b="1" dirty="0" smtClean="0">
                <a:solidFill>
                  <a:srgbClr val="FF0000"/>
                </a:solidFill>
                <a:latin typeface="Times New Roman" pitchFamily="18" charset="0"/>
                <a:cs typeface="Times New Roman" pitchFamily="18" charset="0"/>
                <a:sym typeface="Wingdings 2" pitchFamily="18" charset="2"/>
              </a:rPr>
              <a:t> in 93% of the patients studied</a:t>
            </a:r>
          </a:p>
        </p:txBody>
      </p:sp>
    </p:spTree>
    <p:extLst>
      <p:ext uri="{BB962C8B-B14F-4D97-AF65-F5344CB8AC3E}">
        <p14:creationId xmlns:p14="http://schemas.microsoft.com/office/powerpoint/2010/main" val="40465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09600" y="1600201"/>
            <a:ext cx="9956800" cy="4873625"/>
          </a:xfrm>
        </p:spPr>
        <p:txBody>
          <a:bodyPr>
            <a:noAutofit/>
          </a:bodyPr>
          <a:lstStyle/>
          <a:p>
            <a:pPr algn="r" rtl="1" eaLnBrk="1" hangingPunct="1">
              <a:lnSpc>
                <a:spcPct val="90000"/>
              </a:lnSpc>
              <a:buFont typeface="Wingdings" pitchFamily="2" charset="2"/>
              <a:buNone/>
              <a:defRPr/>
            </a:pPr>
            <a:r>
              <a:rPr lang="fa-IR" sz="3000" dirty="0" smtClean="0">
                <a:latin typeface="Times New Roman" panose="02020603050405020304" pitchFamily="18" charset="0"/>
                <a:cs typeface="Times New Roman" panose="02020603050405020304" pitchFamily="18" charset="0"/>
                <a:sym typeface="Wingdings 2" pitchFamily="18" charset="2"/>
              </a:rPr>
              <a:t>اکثراً آنزیماتیک با داشتن ویژگی برای اندازه گیری گلوکز</a:t>
            </a:r>
            <a:endParaRPr lang="en-US"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90000"/>
              </a:lnSpc>
              <a:buFont typeface="Wingdings" pitchFamily="2" charset="2"/>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150000"/>
              </a:lnSpc>
              <a:buFontTx/>
              <a:buChar char="•"/>
              <a:defRPr/>
            </a:pPr>
            <a:r>
              <a:rPr lang="fa-IR" sz="3000" dirty="0" smtClean="0">
                <a:latin typeface="Times New Roman" panose="02020603050405020304" pitchFamily="18" charset="0"/>
                <a:cs typeface="Times New Roman" panose="02020603050405020304" pitchFamily="18" charset="0"/>
                <a:sym typeface="Wingdings 2" pitchFamily="18" charset="2"/>
              </a:rPr>
              <a:t>هگزوکیناز</a:t>
            </a:r>
          </a:p>
          <a:p>
            <a:pPr algn="r" rtl="1" eaLnBrk="1" hangingPunct="1">
              <a:lnSpc>
                <a:spcPct val="150000"/>
              </a:lnSpc>
              <a:buFontTx/>
              <a:buChar char="•"/>
              <a:defRPr/>
            </a:pPr>
            <a:r>
              <a:rPr lang="fa-IR" sz="3000" dirty="0" smtClean="0">
                <a:latin typeface="Times New Roman" panose="02020603050405020304" pitchFamily="18" charset="0"/>
                <a:cs typeface="Times New Roman" panose="02020603050405020304" pitchFamily="18" charset="0"/>
                <a:sym typeface="Wingdings 2" pitchFamily="18" charset="2"/>
              </a:rPr>
              <a:t>گلوکز اکسیداز</a:t>
            </a:r>
          </a:p>
          <a:p>
            <a:pPr marL="0" indent="0" algn="r" rtl="1" eaLnBrk="1" hangingPunct="1">
              <a:lnSpc>
                <a:spcPct val="90000"/>
              </a:lnSpc>
              <a:buFont typeface="Wingdings" pitchFamily="2" charset="2"/>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marL="0" indent="0" algn="r" rtl="1" eaLnBrk="1" hangingPunct="1">
              <a:lnSpc>
                <a:spcPct val="90000"/>
              </a:lnSpc>
              <a:buFont typeface="Wingdings" pitchFamily="2" charset="2"/>
              <a:buNone/>
              <a:defRPr/>
            </a:pPr>
            <a:r>
              <a:rPr lang="fa-IR" sz="3000" dirty="0" smtClean="0">
                <a:latin typeface="Times New Roman" panose="02020603050405020304" pitchFamily="18" charset="0"/>
                <a:cs typeface="Times New Roman" panose="02020603050405020304" pitchFamily="18" charset="0"/>
                <a:sym typeface="Wingdings 2" pitchFamily="18" charset="2"/>
              </a:rPr>
              <a:t>روش </a:t>
            </a:r>
            <a:r>
              <a:rPr lang="fa-IR" sz="3000" dirty="0">
                <a:latin typeface="Times New Roman" panose="02020603050405020304" pitchFamily="18" charset="0"/>
                <a:cs typeface="Times New Roman" panose="02020603050405020304" pitchFamily="18" charset="0"/>
                <a:sym typeface="Wingdings 2" pitchFamily="18" charset="2"/>
              </a:rPr>
              <a:t>مرجع اندازه گیری </a:t>
            </a:r>
            <a:r>
              <a:rPr lang="fa-IR" sz="3000" dirty="0" smtClean="0">
                <a:latin typeface="Times New Roman" panose="02020603050405020304" pitchFamily="18" charset="0"/>
                <a:cs typeface="Times New Roman" panose="02020603050405020304" pitchFamily="18" charset="0"/>
                <a:sym typeface="Wingdings 2" pitchFamily="18" charset="2"/>
              </a:rPr>
              <a:t>گلوکز: </a:t>
            </a:r>
            <a:r>
              <a:rPr lang="en-US" sz="3000" dirty="0" smtClean="0">
                <a:latin typeface="Times New Roman" panose="02020603050405020304" pitchFamily="18" charset="0"/>
                <a:cs typeface="Times New Roman" panose="02020603050405020304" pitchFamily="18" charset="0"/>
                <a:sym typeface="Wingdings 2" pitchFamily="18" charset="2"/>
              </a:rPr>
              <a:t>   </a:t>
            </a:r>
            <a:r>
              <a:rPr lang="fa-IR" sz="3000" dirty="0" smtClean="0">
                <a:solidFill>
                  <a:schemeClr val="hlink"/>
                </a:solidFill>
                <a:latin typeface="Times New Roman" panose="02020603050405020304" pitchFamily="18" charset="0"/>
                <a:cs typeface="Times New Roman" panose="02020603050405020304" pitchFamily="18" charset="0"/>
              </a:rPr>
              <a:t>روش </a:t>
            </a:r>
            <a:r>
              <a:rPr lang="fa-IR" sz="3000" dirty="0">
                <a:solidFill>
                  <a:schemeClr val="hlink"/>
                </a:solidFill>
                <a:latin typeface="Times New Roman" panose="02020603050405020304" pitchFamily="18" charset="0"/>
                <a:cs typeface="Times New Roman" panose="02020603050405020304" pitchFamily="18" charset="0"/>
              </a:rPr>
              <a:t>آنریماتیک هگزو کیناز</a:t>
            </a:r>
          </a:p>
          <a:p>
            <a:pPr algn="ctr" eaLnBrk="1" hangingPunct="1">
              <a:buFont typeface="Wingdings" pitchFamily="2" charset="2"/>
              <a:buNone/>
              <a:defRPr/>
            </a:pPr>
            <a:endParaRPr lang="fa-IR" sz="3000" dirty="0">
              <a:solidFill>
                <a:schemeClr val="hlink"/>
              </a:solidFill>
              <a:latin typeface="Times New Roman" panose="02020603050405020304" pitchFamily="18" charset="0"/>
              <a:cs typeface="Times New Roman" panose="02020603050405020304" pitchFamily="18" charset="0"/>
            </a:endParaRPr>
          </a:p>
          <a:p>
            <a:pPr algn="r" rtl="1" eaLnBrk="1" hangingPunct="1">
              <a:lnSpc>
                <a:spcPct val="90000"/>
              </a:lnSpc>
              <a:buFontTx/>
              <a:buNone/>
              <a:defRPr/>
            </a:pPr>
            <a:endParaRPr lang="fa-IR" sz="3000" dirty="0" smtClean="0">
              <a:latin typeface="Times New Roman" panose="02020603050405020304" pitchFamily="18" charset="0"/>
              <a:cs typeface="Times New Roman" panose="02020603050405020304" pitchFamily="18" charset="0"/>
              <a:sym typeface="Wingdings 2" pitchFamily="18" charset="2"/>
            </a:endParaRPr>
          </a:p>
          <a:p>
            <a:pPr algn="r" rtl="1" eaLnBrk="1" hangingPunct="1">
              <a:lnSpc>
                <a:spcPct val="90000"/>
              </a:lnSpc>
              <a:buFontTx/>
              <a:buNone/>
              <a:defRPr/>
            </a:pPr>
            <a:r>
              <a:rPr lang="fa-IR" sz="3000" dirty="0" smtClean="0">
                <a:latin typeface="Times New Roman" panose="02020603050405020304" pitchFamily="18" charset="0"/>
                <a:cs typeface="Times New Roman" panose="02020603050405020304" pitchFamily="18" charset="0"/>
                <a:sym typeface="Wingdings 2" pitchFamily="18" charset="2"/>
              </a:rPr>
              <a:t> </a:t>
            </a:r>
            <a:endParaRPr lang="en-US" sz="3000" dirty="0" smtClean="0">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a:xfrm>
            <a:off x="609600" y="274638"/>
            <a:ext cx="10862733" cy="1143000"/>
          </a:xfrm>
        </p:spPr>
        <p:txBody>
          <a:bodyPr/>
          <a:lstStyle/>
          <a:p>
            <a:pPr rtl="1" eaLnBrk="1" hangingPunct="1">
              <a:lnSpc>
                <a:spcPct val="90000"/>
              </a:lnSpc>
              <a:defRPr/>
            </a:pPr>
            <a:r>
              <a:rPr lang="fa-IR" sz="3200" b="1" dirty="0">
                <a:sym typeface="Wingdings 2" pitchFamily="18" charset="2"/>
              </a:rPr>
              <a:t>روشهای اندازه گیری گلوکز</a:t>
            </a:r>
            <a:endParaRPr lang="en-US" sz="3200" b="1" dirty="0">
              <a:sym typeface="Wingdings 2" pitchFamily="18" charset="2"/>
            </a:endParaRPr>
          </a:p>
        </p:txBody>
      </p:sp>
      <p:sp>
        <p:nvSpPr>
          <p:cNvPr id="4" name="Footer Placeholder 3"/>
          <p:cNvSpPr>
            <a:spLocks noGrp="1"/>
          </p:cNvSpPr>
          <p:nvPr>
            <p:ph type="ftr" sz="quarter" idx="11"/>
          </p:nvPr>
        </p:nvSpPr>
        <p:spPr bwMode="auto">
          <a:xfrm>
            <a:off x="8877300" y="6362700"/>
            <a:ext cx="2590800" cy="3587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64953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0" y="0"/>
            <a:ext cx="12191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7533" y="1314450"/>
            <a:ext cx="9146117" cy="1600200"/>
          </a:xfrm>
        </p:spPr>
        <p:txBody>
          <a:bodyPr>
            <a:normAutofit/>
          </a:bodyPr>
          <a:lstStyle/>
          <a:p>
            <a:pPr algn="ctr" rtl="1" eaLnBrk="1" hangingPunct="1">
              <a:defRPr/>
            </a:pPr>
            <a:r>
              <a:rPr lang="fa-IR" sz="8000" b="1" dirty="0" smtClean="0">
                <a:solidFill>
                  <a:schemeClr val="tx1"/>
                </a:solidFill>
                <a:latin typeface="Times New Roman" pitchFamily="18" charset="0"/>
                <a:cs typeface="Times New Roman" pitchFamily="18" charset="0"/>
              </a:rPr>
              <a:t>آمایشگاه و دیابت</a:t>
            </a:r>
            <a:endParaRPr lang="en-US" sz="8000" b="1" dirty="0" smtClean="0">
              <a:solidFill>
                <a:schemeClr val="tx1"/>
              </a:solidFill>
              <a:latin typeface="Times New Roman" pitchFamily="18" charset="0"/>
              <a:cs typeface="Times New Roman" pitchFamily="18" charset="0"/>
            </a:endParaRPr>
          </a:p>
        </p:txBody>
      </p:sp>
      <p:sp>
        <p:nvSpPr>
          <p:cNvPr id="8195" name="Rectangle 3"/>
          <p:cNvSpPr>
            <a:spLocks noGrp="1" noChangeArrowheads="1"/>
          </p:cNvSpPr>
          <p:nvPr>
            <p:ph type="subTitle" idx="1"/>
          </p:nvPr>
        </p:nvSpPr>
        <p:spPr>
          <a:xfrm>
            <a:off x="719403" y="3789365"/>
            <a:ext cx="10081120" cy="2135186"/>
          </a:xfrm>
        </p:spPr>
        <p:txBody>
          <a:bodyPr>
            <a:normAutofit fontScale="25000" lnSpcReduction="20000"/>
          </a:bodyPr>
          <a:lstStyle/>
          <a:p>
            <a:r>
              <a:rPr lang="fa-IR" sz="9600" dirty="0" smtClean="0">
                <a:solidFill>
                  <a:schemeClr val="tx1"/>
                </a:solidFill>
                <a:latin typeface="Times New Roman" pitchFamily="18" charset="0"/>
                <a:cs typeface="Times New Roman" pitchFamily="18" charset="0"/>
              </a:rPr>
              <a:t>دکتر مریم توحیدی</a:t>
            </a:r>
            <a:endParaRPr lang="en-US" sz="9600" dirty="0">
              <a:solidFill>
                <a:schemeClr val="tx1"/>
              </a:solidFill>
              <a:latin typeface="Times New Roman" pitchFamily="18" charset="0"/>
              <a:cs typeface="Times New Roman" pitchFamily="18" charset="0"/>
            </a:endParaRPr>
          </a:p>
          <a:p>
            <a:r>
              <a:rPr lang="fa-IR" sz="9600" dirty="0" smtClean="0">
                <a:solidFill>
                  <a:schemeClr val="tx1"/>
                </a:solidFill>
                <a:latin typeface="Times New Roman" pitchFamily="18" charset="0"/>
                <a:cs typeface="Times New Roman" pitchFamily="18" charset="0"/>
              </a:rPr>
              <a:t>دانشیار آسیب شناسی بالینی و تشریحی</a:t>
            </a:r>
          </a:p>
          <a:p>
            <a:r>
              <a:rPr lang="fa-IR" sz="9600" dirty="0" smtClean="0">
                <a:solidFill>
                  <a:schemeClr val="tx1"/>
                </a:solidFill>
                <a:latin typeface="Times New Roman" pitchFamily="18" charset="0"/>
                <a:cs typeface="Times New Roman" pitchFamily="18" charset="0"/>
              </a:rPr>
              <a:t>مرکز تحقیقات پیشگیری از بیماریهای متابولیک</a:t>
            </a:r>
          </a:p>
          <a:p>
            <a:r>
              <a:rPr lang="fa-IR" sz="9600" dirty="0" smtClean="0">
                <a:solidFill>
                  <a:schemeClr val="tx1"/>
                </a:solidFill>
                <a:latin typeface="Times New Roman" pitchFamily="18" charset="0"/>
                <a:cs typeface="Times New Roman" pitchFamily="18" charset="0"/>
              </a:rPr>
              <a:t>پژوهشکده علوم غدد درون ریز و متابولیسم دانشگاه علوم پزشکی شهید بهشتی </a:t>
            </a:r>
            <a:endParaRPr lang="en-US" sz="9600" dirty="0" smtClean="0">
              <a:solidFill>
                <a:schemeClr val="tx1"/>
              </a:solidFill>
              <a:latin typeface="Times New Roman" pitchFamily="18" charset="0"/>
              <a:cs typeface="Times New Roman" pitchFamily="18" charset="0"/>
            </a:endParaRPr>
          </a:p>
          <a:p>
            <a:r>
              <a:rPr lang="fa-IR" sz="9600" dirty="0">
                <a:solidFill>
                  <a:schemeClr val="tx1"/>
                </a:solidFill>
                <a:latin typeface="Times New Roman" pitchFamily="18" charset="0"/>
                <a:cs typeface="Times New Roman" pitchFamily="18" charset="0"/>
              </a:rPr>
              <a:t> </a:t>
            </a:r>
            <a:r>
              <a:rPr lang="fa-IR" sz="9600" dirty="0" smtClean="0">
                <a:solidFill>
                  <a:schemeClr val="tx1"/>
                </a:solidFill>
                <a:latin typeface="Times New Roman" pitchFamily="18" charset="0"/>
                <a:cs typeface="Times New Roman" pitchFamily="18" charset="0"/>
              </a:rPr>
              <a:t>دی ماه 1396</a:t>
            </a:r>
            <a:endParaRPr lang="en-US" sz="9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066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xfrm>
            <a:off x="10032437" y="6245225"/>
            <a:ext cx="2159563"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10244" name="TextBox 4"/>
          <p:cNvSpPr txBox="1">
            <a:spLocks noChangeArrowheads="1"/>
          </p:cNvSpPr>
          <p:nvPr/>
        </p:nvSpPr>
        <p:spPr bwMode="auto">
          <a:xfrm>
            <a:off x="624418" y="6237288"/>
            <a:ext cx="9023977" cy="64633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Standards of Medical Care in Diabetes. Diabetes Care 2016;39(Suppl. 1):S13–S22 | DOI: 10.2337/dc16-S005</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7650"/>
            <a:ext cx="9383215"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10039350" y="2857500"/>
            <a:ext cx="1504950" cy="723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6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10" dur="1000" fill="hold"/>
                                        <p:tgtEl>
                                          <p:spTgt spid="102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500" decel="50000" fill="hold">
                                          <p:stCondLst>
                                            <p:cond delay="0"/>
                                          </p:stCondLst>
                                        </p:cTn>
                                        <p:tgtEl>
                                          <p:spTgt spid="1024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4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44"/>
                                        </p:tgtEl>
                                        <p:attrNameLst>
                                          <p:attrName>ppt_w</p:attrName>
                                        </p:attrNameLst>
                                      </p:cBhvr>
                                      <p:tavLst>
                                        <p:tav tm="0">
                                          <p:val>
                                            <p:strVal val="#ppt_w*.05"/>
                                          </p:val>
                                        </p:tav>
                                        <p:tav tm="100000">
                                          <p:val>
                                            <p:strVal val="#ppt_w"/>
                                          </p:val>
                                        </p:tav>
                                      </p:tavLst>
                                    </p:anim>
                                    <p:anim calcmode="lin" valueType="num">
                                      <p:cBhvr>
                                        <p:cTn id="20" dur="1000" fill="hold"/>
                                        <p:tgtEl>
                                          <p:spTgt spid="1024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4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4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4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44"/>
                                        </p:tgtEl>
                                      </p:cBhvr>
                                    </p:animEffect>
                                  </p:childTnLst>
                                </p:cTn>
                              </p:par>
                              <p:par>
                                <p:cTn id="25" presetID="25"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0" dur="1000" fill="hold"/>
                                        <p:tgtEl>
                                          <p:spTgt spid="205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171699"/>
            <a:ext cx="9144000" cy="2590801"/>
          </a:xfrm>
        </p:spPr>
        <p:txBody>
          <a:bodyPr>
            <a:normAutofit/>
          </a:bodyPr>
          <a:lstStyle/>
          <a:p>
            <a:r>
              <a:rPr lang="fa-IR" sz="4600" b="1" dirty="0" smtClean="0">
                <a:latin typeface="Times New Roman" pitchFamily="18" charset="0"/>
                <a:cs typeface="Times New Roman" pitchFamily="18" charset="0"/>
              </a:rPr>
              <a:t>هموگلوبین گلیکوزیله </a:t>
            </a:r>
            <a:br>
              <a:rPr lang="fa-IR" sz="4600" b="1" dirty="0" smtClean="0">
                <a:latin typeface="Times New Roman" pitchFamily="18" charset="0"/>
                <a:cs typeface="Times New Roman" pitchFamily="18" charset="0"/>
              </a:rPr>
            </a:br>
            <a:r>
              <a:rPr lang="fa-IR" sz="4600" b="1" dirty="0" smtClean="0">
                <a:latin typeface="Times New Roman" pitchFamily="18" charset="0"/>
                <a:cs typeface="Times New Roman" pitchFamily="18" charset="0"/>
              </a:rPr>
              <a:t>چالش های اندازه گیری و کاربرد بالینی</a:t>
            </a:r>
            <a:r>
              <a:rPr lang="en-US" sz="4600" b="1" dirty="0" smtClean="0">
                <a:latin typeface="Times New Roman" pitchFamily="18" charset="0"/>
                <a:cs typeface="Times New Roman" pitchFamily="18" charset="0"/>
              </a:rPr>
              <a:t/>
            </a:r>
            <a:br>
              <a:rPr lang="en-US" sz="4600" b="1" dirty="0" smtClean="0">
                <a:latin typeface="Times New Roman" pitchFamily="18" charset="0"/>
                <a:cs typeface="Times New Roman" pitchFamily="18" charset="0"/>
              </a:rPr>
            </a:br>
            <a:endParaRPr lang="en-US" sz="4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FDA6E82-336E-4E3B-8174-F7BB46B7D0A5}" type="slidenum">
              <a:rPr lang="en-US" smtClean="0">
                <a:solidFill>
                  <a:prstClr val="black">
                    <a:tint val="75000"/>
                  </a:prstClr>
                </a:solidFill>
              </a:rPr>
              <a:pPr/>
              <a:t>21</a:t>
            </a:fld>
            <a:endParaRPr lang="en-US">
              <a:solidFill>
                <a:prstClr val="black">
                  <a:tint val="75000"/>
                </a:prstClr>
              </a:solidFill>
            </a:endParaRPr>
          </a:p>
        </p:txBody>
      </p:sp>
      <p:sp>
        <p:nvSpPr>
          <p:cNvPr id="6" name="TextBox 5"/>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13267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6700"/>
            <a:ext cx="9677400" cy="533402"/>
          </a:xfrm>
        </p:spPr>
        <p:txBody>
          <a:bodyPr>
            <a:noAutofit/>
          </a:bodyPr>
          <a:lstStyle/>
          <a:p>
            <a:pPr algn="r" rtl="1"/>
            <a:r>
              <a:rPr lang="fa-IR" sz="4000" b="1" dirty="0" smtClean="0">
                <a:latin typeface="Times New Roman" pitchFamily="18" charset="0"/>
                <a:cs typeface="Times New Roman" pitchFamily="18" charset="0"/>
              </a:rPr>
              <a:t>اسامی مختلف برای هموگلوبین گلیکوزیله</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66750" y="1047750"/>
            <a:ext cx="10744200" cy="5810250"/>
          </a:xfrm>
        </p:spPr>
        <p:txBody>
          <a:bodyPr>
            <a:noAutofit/>
          </a:bodyPr>
          <a:lstStyle/>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glycated</a:t>
            </a:r>
            <a:r>
              <a:rPr lang="en-US" dirty="0" smtClean="0">
                <a:latin typeface="Times New Roman" pitchFamily="18" charset="0"/>
                <a:cs typeface="Times New Roman" pitchFamily="18" charset="0"/>
              </a:rPr>
              <a:t> hemoglobin</a:t>
            </a:r>
          </a:p>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glycohemoblibin</a:t>
            </a:r>
            <a:endParaRPr lang="en-US" dirty="0" smtClean="0">
              <a:latin typeface="Times New Roman" pitchFamily="18" charset="0"/>
              <a:cs typeface="Times New Roman" pitchFamily="18" charset="0"/>
            </a:endParaRPr>
          </a:p>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glycosylated</a:t>
            </a:r>
            <a:r>
              <a:rPr lang="en-US" dirty="0" smtClean="0">
                <a:latin typeface="Times New Roman" pitchFamily="18" charset="0"/>
                <a:cs typeface="Times New Roman" pitchFamily="18" charset="0"/>
              </a:rPr>
              <a:t> hemoglobin</a:t>
            </a:r>
          </a:p>
          <a:p>
            <a:pPr>
              <a:lnSpc>
                <a:spcPct val="150000"/>
              </a:lnSpc>
              <a:buFont typeface="Wingdings" pitchFamily="2" charset="2"/>
              <a:buChar char="ü"/>
            </a:pPr>
            <a:r>
              <a:rPr lang="en-US" dirty="0" smtClean="0">
                <a:latin typeface="Times New Roman" pitchFamily="18" charset="0"/>
                <a:cs typeface="Times New Roman" pitchFamily="18" charset="0"/>
              </a:rPr>
              <a:t> HbA1C</a:t>
            </a:r>
          </a:p>
          <a:p>
            <a:pPr>
              <a:lnSpc>
                <a:spcPct val="150000"/>
              </a:lnSpc>
              <a:buFont typeface="Wingdings" pitchFamily="2" charset="2"/>
              <a:buChar char="ü"/>
            </a:pPr>
            <a:r>
              <a:rPr lang="en-US" dirty="0" smtClean="0">
                <a:latin typeface="Times New Roman" pitchFamily="18" charset="0"/>
                <a:cs typeface="Times New Roman" pitchFamily="18" charset="0"/>
              </a:rPr>
              <a:t>A1C</a:t>
            </a:r>
            <a:endParaRPr lang="fa-IR" dirty="0" smtClean="0">
              <a:latin typeface="Times New Roman" pitchFamily="18" charset="0"/>
              <a:cs typeface="Times New Roman" pitchFamily="18" charset="0"/>
            </a:endParaRPr>
          </a:p>
          <a:p>
            <a:pPr algn="r" rtl="1">
              <a:lnSpc>
                <a:spcPct val="150000"/>
              </a:lnSpc>
              <a:buNone/>
            </a:pPr>
            <a:r>
              <a:rPr lang="fa-IR" dirty="0" smtClean="0">
                <a:latin typeface="Times New Roman" pitchFamily="18" charset="0"/>
                <a:cs typeface="Times New Roman" pitchFamily="18" charset="0"/>
              </a:rPr>
              <a:t>تمام این اسامی به هموگلوبینی اطلاق می شوند که گلوکز بصورت غیرآنزیماتیک به آن اضافه شده است.</a:t>
            </a:r>
            <a:endParaRPr lang="en-US" dirty="0" smtClean="0">
              <a:latin typeface="Times New Roman" pitchFamily="18" charset="0"/>
              <a:cs typeface="Times New Roman" pitchFamily="18" charset="0"/>
            </a:endParaRPr>
          </a:p>
          <a:p>
            <a:pPr>
              <a:lnSpc>
                <a:spcPct val="150000"/>
              </a:lnSpc>
              <a:buNone/>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22</a:t>
            </a:fld>
            <a:endParaRPr lang="en-US">
              <a:solidFill>
                <a:prstClr val="black">
                  <a:tint val="75000"/>
                </a:prstClr>
              </a:solidFill>
            </a:endParaRPr>
          </a:p>
        </p:txBody>
      </p:sp>
      <p:sp>
        <p:nvSpPr>
          <p:cNvPr id="6" name="TextBox 5"/>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8" name="Round Diagonal Corner Rectangle 7"/>
          <p:cNvSpPr/>
          <p:nvPr/>
        </p:nvSpPr>
        <p:spPr>
          <a:xfrm>
            <a:off x="666750" y="914400"/>
            <a:ext cx="11163299" cy="56959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fa-IR" sz="3200" dirty="0" smtClean="0">
              <a:solidFill>
                <a:schemeClr val="tx1"/>
              </a:solidFill>
              <a:latin typeface="Times New Roman" pitchFamily="18" charset="0"/>
              <a:cs typeface="Times New Roman" pitchFamily="18" charset="0"/>
            </a:endParaRPr>
          </a:p>
          <a:p>
            <a:pPr marL="457200" indent="-457200" algn="r" rtl="1">
              <a:buFont typeface="Wingdings" panose="05000000000000000000" pitchFamily="2" charset="2"/>
              <a:buChar char="ü"/>
            </a:pPr>
            <a:r>
              <a:rPr lang="fa-IR" sz="3200" dirty="0" smtClean="0">
                <a:solidFill>
                  <a:schemeClr val="tx1"/>
                </a:solidFill>
                <a:latin typeface="Times New Roman" pitchFamily="18" charset="0"/>
                <a:cs typeface="Times New Roman" pitchFamily="18" charset="0"/>
              </a:rPr>
              <a:t>شاید علمی ترین</a:t>
            </a:r>
            <a:r>
              <a:rPr lang="en-US" sz="3200" dirty="0" smtClean="0">
                <a:solidFill>
                  <a:schemeClr val="tx1"/>
                </a:solidFill>
                <a:latin typeface="Times New Roman" pitchFamily="18" charset="0"/>
                <a:cs typeface="Times New Roman" pitchFamily="18" charset="0"/>
              </a:rPr>
              <a:t> </a:t>
            </a:r>
            <a:r>
              <a:rPr lang="fa-IR" sz="3200" dirty="0" smtClean="0">
                <a:solidFill>
                  <a:schemeClr val="tx1"/>
                </a:solidFill>
                <a:latin typeface="Times New Roman" pitchFamily="18" charset="0"/>
                <a:cs typeface="Times New Roman" pitchFamily="18" charset="0"/>
              </a:rPr>
              <a:t>ترمینولوژی مورد قبول فعلی </a:t>
            </a:r>
            <a:r>
              <a:rPr lang="en-US" sz="3200" dirty="0" err="1">
                <a:solidFill>
                  <a:schemeClr val="tx1"/>
                </a:solidFill>
                <a:latin typeface="Times New Roman" pitchFamily="18" charset="0"/>
                <a:cs typeface="Times New Roman" pitchFamily="18" charset="0"/>
              </a:rPr>
              <a:t>glycated</a:t>
            </a:r>
            <a:r>
              <a:rPr lang="en-US" sz="3200" dirty="0">
                <a:solidFill>
                  <a:schemeClr val="tx1"/>
                </a:solidFill>
                <a:latin typeface="Times New Roman" pitchFamily="18" charset="0"/>
                <a:cs typeface="Times New Roman" pitchFamily="18" charset="0"/>
              </a:rPr>
              <a:t> hemoglobin (</a:t>
            </a:r>
            <a:r>
              <a:rPr lang="en-US" sz="3200" dirty="0" err="1">
                <a:solidFill>
                  <a:schemeClr val="tx1"/>
                </a:solidFill>
                <a:latin typeface="Times New Roman" pitchFamily="18" charset="0"/>
                <a:cs typeface="Times New Roman" pitchFamily="18" charset="0"/>
              </a:rPr>
              <a:t>GHb</a:t>
            </a:r>
            <a:r>
              <a:rPr lang="en-US" sz="3200" dirty="0" smtClean="0">
                <a:solidFill>
                  <a:schemeClr val="tx1"/>
                </a:solidFill>
                <a:latin typeface="Times New Roman" pitchFamily="18" charset="0"/>
                <a:cs typeface="Times New Roman" pitchFamily="18" charset="0"/>
              </a:rPr>
              <a:t>)</a:t>
            </a:r>
            <a:r>
              <a:rPr lang="fa-IR" sz="3200" dirty="0" smtClean="0">
                <a:solidFill>
                  <a:schemeClr val="tx1"/>
                </a:solidFill>
                <a:latin typeface="Times New Roman" pitchFamily="18" charset="0"/>
                <a:cs typeface="Times New Roman" pitchFamily="18" charset="0"/>
              </a:rPr>
              <a:t> است.</a:t>
            </a:r>
          </a:p>
          <a:p>
            <a:pPr algn="r" rtl="1"/>
            <a:endParaRPr lang="fa-IR" sz="3200" dirty="0" smtClean="0">
              <a:solidFill>
                <a:schemeClr val="tx1"/>
              </a:solidFill>
              <a:latin typeface="Times New Roman" pitchFamily="18" charset="0"/>
              <a:cs typeface="Times New Roman" pitchFamily="18" charset="0"/>
            </a:endParaRPr>
          </a:p>
          <a:p>
            <a:pPr marL="457200" indent="-457200" algn="r" rtl="1">
              <a:buFont typeface="Wingdings" panose="05000000000000000000" pitchFamily="2" charset="2"/>
              <a:buChar char="ü"/>
            </a:pPr>
            <a:r>
              <a:rPr lang="en-US" sz="3200" dirty="0" smtClean="0">
                <a:solidFill>
                  <a:schemeClr val="tx1"/>
                </a:solidFill>
                <a:latin typeface="Times New Roman" pitchFamily="18" charset="0"/>
                <a:cs typeface="Times New Roman" pitchFamily="18" charset="0"/>
              </a:rPr>
              <a:t>HbA1C</a:t>
            </a:r>
            <a:r>
              <a:rPr lang="fa-IR" sz="3200" dirty="0" smtClean="0">
                <a:solidFill>
                  <a:schemeClr val="tx1"/>
                </a:solidFill>
                <a:latin typeface="Times New Roman" pitchFamily="18" charset="0"/>
                <a:cs typeface="Times New Roman" pitchFamily="18" charset="0"/>
              </a:rPr>
              <a:t> یک نوع اختصاصی از هموگلوبین گلیکوزیله است که امروزه به عنوان یک نام قابل قبول برای گزارش نتایج </a:t>
            </a:r>
            <a:r>
              <a:rPr lang="en-US" sz="3200" dirty="0" err="1">
                <a:solidFill>
                  <a:schemeClr val="tx1"/>
                </a:solidFill>
                <a:latin typeface="Times New Roman" pitchFamily="18" charset="0"/>
                <a:cs typeface="Times New Roman" pitchFamily="18" charset="0"/>
              </a:rPr>
              <a:t>glycated</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hemoglobin</a:t>
            </a:r>
            <a:r>
              <a:rPr lang="fa-IR" sz="3200" dirty="0" smtClean="0">
                <a:solidFill>
                  <a:schemeClr val="tx1"/>
                </a:solidFill>
                <a:latin typeface="Times New Roman" pitchFamily="18" charset="0"/>
                <a:cs typeface="Times New Roman" pitchFamily="18" charset="0"/>
              </a:rPr>
              <a:t> به کار برده می شود.</a:t>
            </a:r>
          </a:p>
          <a:p>
            <a:pPr algn="r" rtl="1"/>
            <a:endParaRPr lang="fa-IR" sz="3200" dirty="0" smtClean="0">
              <a:solidFill>
                <a:schemeClr val="tx1"/>
              </a:solidFill>
              <a:latin typeface="Times New Roman" pitchFamily="18" charset="0"/>
              <a:cs typeface="Times New Roman" pitchFamily="18" charset="0"/>
            </a:endParaRPr>
          </a:p>
          <a:p>
            <a:pPr marL="457200" indent="-457200" algn="r" rtl="1">
              <a:buFont typeface="Wingdings" panose="05000000000000000000" pitchFamily="2" charset="2"/>
              <a:buChar char="ü"/>
            </a:pPr>
            <a:r>
              <a:rPr lang="fa-IR" sz="3200" dirty="0" smtClean="0">
                <a:solidFill>
                  <a:schemeClr val="tx1"/>
                </a:solidFill>
                <a:latin typeface="Times New Roman" pitchFamily="18" charset="0"/>
                <a:cs typeface="Times New Roman" pitchFamily="18" charset="0"/>
              </a:rPr>
              <a:t>توصیه مجامع و سازمانهای معتبری که در خصوص دیابت </a:t>
            </a:r>
            <a:r>
              <a:rPr lang="fa-IR" sz="3200" dirty="0" smtClean="0">
                <a:solidFill>
                  <a:schemeClr val="tx1"/>
                </a:solidFill>
                <a:latin typeface="Times New Roman" pitchFamily="18" charset="0"/>
                <a:cs typeface="Times New Roman" pitchFamily="18" charset="0"/>
              </a:rPr>
              <a:t>فعالیت </a:t>
            </a:r>
            <a:r>
              <a:rPr lang="fa-IR" sz="3200" dirty="0" smtClean="0">
                <a:solidFill>
                  <a:schemeClr val="tx1"/>
                </a:solidFill>
                <a:latin typeface="Times New Roman" pitchFamily="18" charset="0"/>
                <a:cs typeface="Times New Roman" pitchFamily="18" charset="0"/>
              </a:rPr>
              <a:t>دارند این است که از ترم </a:t>
            </a:r>
            <a:r>
              <a:rPr lang="en-US" sz="3200" dirty="0" smtClean="0">
                <a:solidFill>
                  <a:schemeClr val="tx1"/>
                </a:solidFill>
                <a:latin typeface="Times New Roman" pitchFamily="18" charset="0"/>
                <a:cs typeface="Times New Roman" pitchFamily="18" charset="0"/>
              </a:rPr>
              <a:t>A1C</a:t>
            </a:r>
            <a:r>
              <a:rPr lang="fa-IR" sz="3200" dirty="0" smtClean="0">
                <a:solidFill>
                  <a:schemeClr val="tx1"/>
                </a:solidFill>
                <a:latin typeface="Times New Roman" pitchFamily="18" charset="0"/>
                <a:cs typeface="Times New Roman" pitchFamily="18" charset="0"/>
              </a:rPr>
              <a:t> یا </a:t>
            </a:r>
            <a:r>
              <a:rPr lang="en-US" sz="3200" dirty="0" smtClean="0">
                <a:solidFill>
                  <a:schemeClr val="tx1"/>
                </a:solidFill>
                <a:latin typeface="Times New Roman" pitchFamily="18" charset="0"/>
                <a:cs typeface="Times New Roman" pitchFamily="18" charset="0"/>
              </a:rPr>
              <a:t>A1C test</a:t>
            </a:r>
            <a:r>
              <a:rPr lang="fa-IR" sz="3200" dirty="0" smtClean="0">
                <a:solidFill>
                  <a:schemeClr val="tx1"/>
                </a:solidFill>
                <a:latin typeface="Times New Roman" pitchFamily="18" charset="0"/>
                <a:cs typeface="Times New Roman" pitchFamily="18" charset="0"/>
              </a:rPr>
              <a:t> در کار بالینی استفاده شود. </a:t>
            </a:r>
            <a:endParaRPr lang="en-US" sz="3200" dirty="0">
              <a:solidFill>
                <a:schemeClr val="tx1"/>
              </a:solidFill>
              <a:latin typeface="Times New Roman" pitchFamily="18" charset="0"/>
              <a:cs typeface="Times New Roman" pitchFamily="18" charset="0"/>
            </a:endParaRPr>
          </a:p>
          <a:p>
            <a:endParaRPr lang="en-US" sz="3200" dirty="0" smtClean="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5772150" y="419100"/>
            <a:ext cx="5810250" cy="6134099"/>
          </a:xfrm>
        </p:spPr>
        <p:txBody>
          <a:bodyPr>
            <a:noAutofit/>
          </a:bodyPr>
          <a:lstStyle/>
          <a:p>
            <a:pPr algn="r" rtl="1">
              <a:buFont typeface="Wingdings" pitchFamily="2" charset="2"/>
              <a:buChar char="v"/>
            </a:pPr>
            <a:endParaRPr lang="fa-IR" dirty="0" smtClean="0">
              <a:latin typeface="Times New Roman" panose="02020603050405020304" pitchFamily="18" charset="0"/>
              <a:cs typeface="Times New Roman" panose="02020603050405020304" pitchFamily="18" charset="0"/>
            </a:endParaRPr>
          </a:p>
          <a:p>
            <a:pPr algn="r" rtl="1">
              <a:buFont typeface="Wingdings" pitchFamily="2" charset="2"/>
              <a:buChar char="v"/>
            </a:pPr>
            <a:r>
              <a:rPr lang="fa-I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Glycated</a:t>
            </a:r>
            <a:r>
              <a:rPr lang="en-US" dirty="0" smtClean="0">
                <a:latin typeface="Times New Roman" panose="02020603050405020304" pitchFamily="18" charset="0"/>
                <a:cs typeface="Times New Roman" panose="02020603050405020304" pitchFamily="18" charset="0"/>
              </a:rPr>
              <a:t> hemoglobin</a:t>
            </a:r>
            <a:endParaRPr lang="fa-IR" dirty="0" smtClean="0">
              <a:latin typeface="Times New Roman" panose="02020603050405020304" pitchFamily="18" charset="0"/>
              <a:cs typeface="Times New Roman" panose="02020603050405020304" pitchFamily="18" charset="0"/>
            </a:endParaRPr>
          </a:p>
          <a:p>
            <a:pPr algn="r" rtl="1">
              <a:buNone/>
            </a:pPr>
            <a:r>
              <a:rPr lang="fa-IR" dirty="0" smtClean="0">
                <a:latin typeface="Times New Roman" panose="02020603050405020304" pitchFamily="18" charset="0"/>
                <a:cs typeface="Times New Roman" panose="02020603050405020304" pitchFamily="18" charset="0"/>
              </a:rPr>
              <a:t>در طی یک واکنش غیر آنزیماتیک دو مرحله ای تشکیل می شود:</a:t>
            </a:r>
          </a:p>
          <a:p>
            <a:pPr algn="r" rtl="1">
              <a:buFont typeface="Wingdings" pitchFamily="2" charset="2"/>
              <a:buChar char="ü"/>
            </a:pPr>
            <a:r>
              <a:rPr lang="fa-IR" b="1" i="1" dirty="0" smtClean="0">
                <a:solidFill>
                  <a:srgbClr val="FF0000"/>
                </a:solidFill>
                <a:latin typeface="Times New Roman" panose="02020603050405020304" pitchFamily="18" charset="0"/>
                <a:cs typeface="Times New Roman" panose="02020603050405020304" pitchFamily="18" charset="0"/>
              </a:rPr>
              <a:t>واکنش اول</a:t>
            </a:r>
            <a:r>
              <a:rPr lang="en-US" b="1" i="1" dirty="0" smtClean="0">
                <a:solidFill>
                  <a:srgbClr val="FF0000"/>
                </a:solidFill>
                <a:latin typeface="Times New Roman" panose="02020603050405020304" pitchFamily="18" charset="0"/>
                <a:cs typeface="Times New Roman" panose="02020603050405020304" pitchFamily="18" charset="0"/>
              </a:rPr>
              <a:t>:</a:t>
            </a:r>
          </a:p>
          <a:p>
            <a:pPr algn="r" rtl="1">
              <a:buNone/>
            </a:pPr>
            <a:r>
              <a:rPr lang="fa-IR" dirty="0" smtClean="0">
                <a:latin typeface="Times New Roman" panose="02020603050405020304" pitchFamily="18" charset="0"/>
                <a:cs typeface="Times New Roman" panose="02020603050405020304" pitchFamily="18" charset="0"/>
              </a:rPr>
              <a:t>سریع، قابل برگشت، وابسته به غلظت گلوکز در جریان خون همرا با تشکیل یک جزء ناپایدار </a:t>
            </a:r>
            <a:r>
              <a:rPr lang="en-US" dirty="0" err="1" smtClean="0">
                <a:latin typeface="Times New Roman" panose="02020603050405020304" pitchFamily="18" charset="0"/>
                <a:cs typeface="Times New Roman" panose="02020603050405020304" pitchFamily="18" charset="0"/>
              </a:rPr>
              <a:t>aldimine</a:t>
            </a:r>
            <a:r>
              <a:rPr lang="en-US" dirty="0" smtClean="0">
                <a:latin typeface="Times New Roman" panose="02020603050405020304" pitchFamily="18" charset="0"/>
                <a:cs typeface="Times New Roman" panose="02020603050405020304" pitchFamily="18" charset="0"/>
              </a:rPr>
              <a:t> or Schiff base</a:t>
            </a:r>
          </a:p>
          <a:p>
            <a:pPr algn="r" rtl="1">
              <a:buFont typeface="Wingdings" pitchFamily="2" charset="2"/>
              <a:buChar char="ü"/>
            </a:pPr>
            <a:r>
              <a:rPr lang="fa-IR" b="1" i="1" dirty="0" smtClean="0">
                <a:solidFill>
                  <a:srgbClr val="FF0000"/>
                </a:solidFill>
                <a:latin typeface="Times New Roman" panose="02020603050405020304" pitchFamily="18" charset="0"/>
                <a:cs typeface="Times New Roman" panose="02020603050405020304" pitchFamily="18" charset="0"/>
              </a:rPr>
              <a:t>واکنش دوم</a:t>
            </a:r>
            <a:r>
              <a:rPr lang="en-US" b="1" i="1" dirty="0" smtClean="0">
                <a:solidFill>
                  <a:srgbClr val="FF0000"/>
                </a:solidFill>
                <a:latin typeface="Times New Roman" panose="02020603050405020304" pitchFamily="18" charset="0"/>
                <a:cs typeface="Times New Roman" panose="02020603050405020304" pitchFamily="18" charset="0"/>
              </a:rPr>
              <a:t>:</a:t>
            </a:r>
            <a:endParaRPr lang="fa-IR" b="1" i="1" dirty="0" smtClean="0">
              <a:solidFill>
                <a:srgbClr val="FF0000"/>
              </a:solidFill>
              <a:latin typeface="Times New Roman" panose="02020603050405020304" pitchFamily="18" charset="0"/>
              <a:cs typeface="Times New Roman" panose="02020603050405020304" pitchFamily="18" charset="0"/>
            </a:endParaRPr>
          </a:p>
          <a:p>
            <a:pPr algn="r" rtl="1">
              <a:buNone/>
            </a:pPr>
            <a:r>
              <a:rPr lang="fa-IR" dirty="0" smtClean="0">
                <a:latin typeface="Times New Roman" panose="02020603050405020304" pitchFamily="18" charset="0"/>
                <a:cs typeface="Times New Roman" panose="02020603050405020304" pitchFamily="18" charset="0"/>
              </a:rPr>
              <a:t>آهسته، همراه با بازآرایی </a:t>
            </a:r>
            <a:r>
              <a:rPr lang="en-US" dirty="0" err="1" smtClean="0">
                <a:latin typeface="Times New Roman" panose="02020603050405020304" pitchFamily="18" charset="0"/>
                <a:cs typeface="Times New Roman" panose="02020603050405020304" pitchFamily="18" charset="0"/>
              </a:rPr>
              <a:t>Amadori</a:t>
            </a:r>
            <a:r>
              <a:rPr lang="fa-IR" dirty="0" smtClean="0">
                <a:latin typeface="Times New Roman" panose="02020603050405020304" pitchFamily="18" charset="0"/>
                <a:cs typeface="Times New Roman" panose="02020603050405020304" pitchFamily="18" charset="0"/>
              </a:rPr>
              <a:t> و تبدیل جزء ناپایدار به </a:t>
            </a:r>
            <a:r>
              <a:rPr lang="en-US" dirty="0" err="1" smtClean="0">
                <a:latin typeface="Times New Roman" panose="02020603050405020304" pitchFamily="18" charset="0"/>
                <a:cs typeface="Times New Roman" panose="02020603050405020304" pitchFamily="18" charset="0"/>
              </a:rPr>
              <a:t>Ketoamine</a:t>
            </a:r>
            <a:r>
              <a:rPr lang="fa-IR" dirty="0" smtClean="0">
                <a:latin typeface="Times New Roman" panose="02020603050405020304" pitchFamily="18" charset="0"/>
                <a:cs typeface="Times New Roman" panose="02020603050405020304" pitchFamily="18" charset="0"/>
              </a:rPr>
              <a:t> پایدار (</a:t>
            </a:r>
            <a:r>
              <a:rPr lang="en-US" dirty="0" err="1" smtClean="0">
                <a:latin typeface="Times New Roman" panose="02020603050405020304" pitchFamily="18" charset="0"/>
                <a:cs typeface="Times New Roman" panose="02020603050405020304" pitchFamily="18" charset="0"/>
              </a:rPr>
              <a:t>GHb</a:t>
            </a:r>
            <a:r>
              <a:rPr lang="fa-I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8" name="Picture 6"/>
          <p:cNvPicPr>
            <a:picLocks noGrp="1" noChangeAspect="1" noChangeArrowheads="1"/>
          </p:cNvPicPr>
          <p:nvPr>
            <p:ph sz="half" idx="1"/>
          </p:nvPr>
        </p:nvPicPr>
        <p:blipFill>
          <a:blip r:embed="rId2" cstate="print"/>
          <a:srcRect/>
          <a:stretch>
            <a:fillRect/>
          </a:stretch>
        </p:blipFill>
        <p:spPr bwMode="auto">
          <a:xfrm>
            <a:off x="438150" y="400050"/>
            <a:ext cx="5105400" cy="6457949"/>
          </a:xfrm>
          <a:prstGeom prst="rect">
            <a:avLst/>
          </a:prstGeom>
          <a:noFill/>
          <a:ln w="9525">
            <a:noFill/>
            <a:miter lim="800000"/>
            <a:headEnd/>
            <a:tailEnd/>
          </a:ln>
        </p:spPr>
      </p:pic>
      <p:sp>
        <p:nvSpPr>
          <p:cNvPr id="9" name="Rounded Rectangle 8"/>
          <p:cNvSpPr/>
          <p:nvPr/>
        </p:nvSpPr>
        <p:spPr>
          <a:xfrm>
            <a:off x="304800" y="0"/>
            <a:ext cx="5162550" cy="6858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FF00"/>
                </a:solidFill>
                <a:latin typeface="Times New Roman" pitchFamily="18" charset="0"/>
                <a:cs typeface="Times New Roman" pitchFamily="18" charset="0"/>
              </a:rPr>
              <a:t>Definition of International Federation of Clinical Chemistry (IFCC) Working Group on HbA1C:</a:t>
            </a:r>
          </a:p>
          <a:p>
            <a:endParaRPr lang="en-US" sz="2400" dirty="0" smtClean="0">
              <a:solidFill>
                <a:srgbClr val="FFFF00"/>
              </a:solidFill>
              <a:latin typeface="Times New Roman" pitchFamily="18" charset="0"/>
              <a:cs typeface="Times New Roman" pitchFamily="18" charset="0"/>
            </a:endParaRPr>
          </a:p>
          <a:p>
            <a:r>
              <a:rPr lang="en-US" sz="3200" b="1" dirty="0" smtClean="0">
                <a:solidFill>
                  <a:srgbClr val="FFC000"/>
                </a:solidFill>
                <a:latin typeface="Times New Roman" pitchFamily="18" charset="0"/>
                <a:cs typeface="Times New Roman" pitchFamily="18" charset="0"/>
              </a:rPr>
              <a:t>Hemoglobin A that is irreversibly </a:t>
            </a:r>
            <a:r>
              <a:rPr lang="en-US" sz="3200" b="1" dirty="0" err="1" smtClean="0">
                <a:solidFill>
                  <a:srgbClr val="FFC000"/>
                </a:solidFill>
                <a:latin typeface="Times New Roman" pitchFamily="18" charset="0"/>
                <a:cs typeface="Times New Roman" pitchFamily="18" charset="0"/>
              </a:rPr>
              <a:t>glycosylated</a:t>
            </a:r>
            <a:r>
              <a:rPr lang="en-US" sz="3200" b="1" dirty="0" smtClean="0">
                <a:solidFill>
                  <a:srgbClr val="FFC000"/>
                </a:solidFill>
                <a:latin typeface="Times New Roman" pitchFamily="18" charset="0"/>
                <a:cs typeface="Times New Roman" pitchFamily="18" charset="0"/>
              </a:rPr>
              <a:t> at one or both N-terminal </a:t>
            </a:r>
            <a:r>
              <a:rPr lang="en-US" sz="3200" b="1" dirty="0" err="1" smtClean="0">
                <a:solidFill>
                  <a:srgbClr val="FFC000"/>
                </a:solidFill>
                <a:latin typeface="Times New Roman" pitchFamily="18" charset="0"/>
                <a:cs typeface="Times New Roman" pitchFamily="18" charset="0"/>
              </a:rPr>
              <a:t>valines</a:t>
            </a:r>
            <a:r>
              <a:rPr lang="en-US" sz="3200" b="1" dirty="0" smtClean="0">
                <a:solidFill>
                  <a:srgbClr val="FFC000"/>
                </a:solidFill>
                <a:latin typeface="Times New Roman" pitchFamily="18" charset="0"/>
                <a:cs typeface="Times New Roman" pitchFamily="18" charset="0"/>
              </a:rPr>
              <a:t> of the </a:t>
            </a:r>
            <a:r>
              <a:rPr lang="el-GR" sz="3200" b="1" dirty="0" smtClean="0">
                <a:solidFill>
                  <a:srgbClr val="FFC000"/>
                </a:solidFill>
                <a:latin typeface="Times New Roman" pitchFamily="18" charset="0"/>
                <a:cs typeface="Times New Roman" pitchFamily="18" charset="0"/>
              </a:rPr>
              <a:t>β</a:t>
            </a:r>
            <a:r>
              <a:rPr lang="en-US" sz="3200" b="1" dirty="0" smtClean="0">
                <a:solidFill>
                  <a:srgbClr val="FFC000"/>
                </a:solidFill>
                <a:latin typeface="Times New Roman" pitchFamily="18" charset="0"/>
                <a:cs typeface="Times New Roman" pitchFamily="18" charset="0"/>
              </a:rPr>
              <a:t>-chains of </a:t>
            </a:r>
            <a:r>
              <a:rPr lang="en-US" sz="3200" b="1" dirty="0" err="1" smtClean="0">
                <a:solidFill>
                  <a:srgbClr val="FFC000"/>
                </a:solidFill>
                <a:latin typeface="Times New Roman" pitchFamily="18" charset="0"/>
                <a:cs typeface="Times New Roman" pitchFamily="18" charset="0"/>
              </a:rPr>
              <a:t>Hb</a:t>
            </a:r>
            <a:r>
              <a:rPr lang="en-US" sz="3200" b="1" dirty="0" smtClean="0">
                <a:solidFill>
                  <a:srgbClr val="FFC000"/>
                </a:solidFill>
                <a:latin typeface="Times New Roman" pitchFamily="18" charset="0"/>
                <a:cs typeface="Times New Roman" pitchFamily="18" charset="0"/>
              </a:rPr>
              <a:t> </a:t>
            </a:r>
            <a:r>
              <a:rPr lang="en-US" sz="3200" b="1" dirty="0" err="1" smtClean="0">
                <a:solidFill>
                  <a:srgbClr val="FFC000"/>
                </a:solidFill>
                <a:latin typeface="Times New Roman" pitchFamily="18" charset="0"/>
                <a:cs typeface="Times New Roman" pitchFamily="18" charset="0"/>
              </a:rPr>
              <a:t>molacule</a:t>
            </a:r>
            <a:r>
              <a:rPr lang="en-US" sz="3200" b="1" dirty="0" smtClean="0">
                <a:solidFill>
                  <a:srgbClr val="FFC000"/>
                </a:solidFill>
                <a:latin typeface="Times New Roman" pitchFamily="18" charset="0"/>
                <a:cs typeface="Times New Roman" pitchFamily="18" charset="0"/>
              </a:rPr>
              <a:t>, including that may be also (but not solely) be </a:t>
            </a:r>
            <a:r>
              <a:rPr lang="en-US" sz="3200" b="1" dirty="0" err="1" smtClean="0">
                <a:solidFill>
                  <a:srgbClr val="FFC000"/>
                </a:solidFill>
                <a:latin typeface="Times New Roman" pitchFamily="18" charset="0"/>
                <a:cs typeface="Times New Roman" pitchFamily="18" charset="0"/>
              </a:rPr>
              <a:t>glycosylated</a:t>
            </a:r>
            <a:r>
              <a:rPr lang="en-US" sz="3200" b="1" dirty="0" smtClean="0">
                <a:solidFill>
                  <a:srgbClr val="FFC000"/>
                </a:solidFill>
                <a:latin typeface="Times New Roman" pitchFamily="18" charset="0"/>
                <a:cs typeface="Times New Roman" pitchFamily="18" charset="0"/>
              </a:rPr>
              <a:t> on lysine residues</a:t>
            </a:r>
            <a:r>
              <a:rPr lang="en-US" sz="2800" b="1" dirty="0" smtClean="0">
                <a:solidFill>
                  <a:srgbClr val="FFC000"/>
                </a:solidFill>
                <a:latin typeface="Times New Roman" pitchFamily="18" charset="0"/>
                <a:cs typeface="Times New Roman" pitchFamily="18" charset="0"/>
              </a:rPr>
              <a:t>.</a:t>
            </a:r>
            <a:endParaRPr lang="en-US" sz="28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
            <a:ext cx="9677400" cy="601579"/>
          </a:xfrm>
        </p:spPr>
        <p:txBody>
          <a:bodyPr>
            <a:noAutofit/>
          </a:bodyPr>
          <a:lstStyle/>
          <a:p>
            <a:r>
              <a:rPr lang="fa-IR" sz="4000" b="1" dirty="0" smtClean="0">
                <a:latin typeface="Times New Roman" pitchFamily="18" charset="0"/>
                <a:cs typeface="Times New Roman" pitchFamily="18" charset="0"/>
              </a:rPr>
              <a:t> درپایش کنترل گلیسمیک</a:t>
            </a:r>
            <a:r>
              <a:rPr lang="en-US" sz="4000" b="1" dirty="0" smtClean="0">
                <a:latin typeface="Times New Roman" pitchFamily="18" charset="0"/>
                <a:cs typeface="Times New Roman" pitchFamily="18" charset="0"/>
              </a:rPr>
              <a:t>HbA1C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12192000" cy="5943600"/>
          </a:xfrm>
        </p:spPr>
        <p:txBody>
          <a:bodyPr>
            <a:noAutofit/>
          </a:bodyPr>
          <a:lstStyle/>
          <a:p>
            <a:pPr algn="r" rtl="1">
              <a:buFont typeface="Wingdings" pitchFamily="2" charset="2"/>
              <a:buChar char="ü"/>
            </a:pPr>
            <a:r>
              <a:rPr lang="fa-IR" dirty="0" smtClean="0">
                <a:latin typeface="Times New Roman" pitchFamily="18" charset="0"/>
                <a:cs typeface="Times New Roman" pitchFamily="18" charset="0"/>
              </a:rPr>
              <a:t> از سال 1976، به عنوان اندکسی از میانگین غلظت گلوکز در طی 4-2 ماه گذشته معرفی شد.</a:t>
            </a:r>
          </a:p>
          <a:p>
            <a:pPr algn="r" rtl="1">
              <a:buFont typeface="Wingdings" pitchFamily="2" charset="2"/>
              <a:buChar char="ü"/>
            </a:pPr>
            <a:r>
              <a:rPr lang="fa-IR" dirty="0" smtClean="0">
                <a:latin typeface="Times New Roman" pitchFamily="18" charset="0"/>
                <a:cs typeface="Times New Roman" pitchFamily="18" charset="0"/>
              </a:rPr>
              <a:t> همچنین به عنوان یک ابزار در تخمین خطر ایجاد و پیشرفت عوازض دیابت کاربرد پیدا کرده است.</a:t>
            </a:r>
          </a:p>
          <a:p>
            <a:pPr>
              <a:buNone/>
            </a:pPr>
            <a:endParaRPr lang="en-US" sz="1000" dirty="0" smtClean="0">
              <a:latin typeface="Times New Roman" pitchFamily="18" charset="0"/>
              <a:cs typeface="Times New Roman" pitchFamily="18" charset="0"/>
            </a:endParaRPr>
          </a:p>
          <a:p>
            <a:pPr algn="r" rtl="1">
              <a:buFont typeface="Wingdings" pitchFamily="2" charset="2"/>
              <a:buChar char="ü"/>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اریتروسیت های جوان تردر تعیین میزان </a:t>
            </a:r>
            <a:r>
              <a:rPr lang="en-US" dirty="0" smtClean="0">
                <a:latin typeface="Times New Roman" pitchFamily="18" charset="0"/>
                <a:cs typeface="Times New Roman" pitchFamily="18" charset="0"/>
              </a:rPr>
              <a:t> HbA1C</a:t>
            </a:r>
            <a:r>
              <a:rPr lang="fa-IR" dirty="0" smtClean="0">
                <a:latin typeface="Times New Roman" pitchFamily="18" charset="0"/>
                <a:cs typeface="Times New Roman" pitchFamily="18" charset="0"/>
              </a:rPr>
              <a:t> مشارکت بیشتری دارند و به همین دلیل </a:t>
            </a:r>
            <a:r>
              <a:rPr lang="en-US" dirty="0" smtClean="0">
                <a:latin typeface="Times New Roman" pitchFamily="18" charset="0"/>
                <a:cs typeface="Times New Roman" pitchFamily="18" charset="0"/>
              </a:rPr>
              <a:t>HbA1C </a:t>
            </a:r>
            <a:r>
              <a:rPr lang="fa-IR"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“weighted” average of glucose levels</a:t>
            </a:r>
            <a:r>
              <a:rPr lang="fa-IR" dirty="0" smtClean="0">
                <a:latin typeface="Times New Roman" pitchFamily="18" charset="0"/>
                <a:cs typeface="Times New Roman" pitchFamily="18" charset="0"/>
              </a:rPr>
              <a:t> را نشان می دهد.</a:t>
            </a:r>
            <a:endParaRPr lang="en-US" sz="1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Font typeface="Wingdings" pitchFamily="2" charset="2"/>
              <a:buChar char="ü"/>
            </a:pPr>
            <a:r>
              <a:rPr lang="en-US" sz="3000" dirty="0" smtClean="0">
                <a:solidFill>
                  <a:srgbClr val="FF0000"/>
                </a:solidFill>
                <a:latin typeface="Times New Roman" pitchFamily="18" charset="0"/>
                <a:cs typeface="Times New Roman" pitchFamily="18" charset="0"/>
              </a:rPr>
              <a:t>~ 50% </a:t>
            </a:r>
            <a:r>
              <a:rPr lang="en-US" sz="3000" dirty="0" smtClean="0">
                <a:latin typeface="Times New Roman" pitchFamily="18" charset="0"/>
                <a:cs typeface="Times New Roman" pitchFamily="18" charset="0"/>
              </a:rPr>
              <a:t>of the HbA1C            plasma glucose levels over the </a:t>
            </a:r>
            <a:r>
              <a:rPr lang="en-US" sz="3000" dirty="0" smtClean="0">
                <a:solidFill>
                  <a:srgbClr val="FF0000"/>
                </a:solidFill>
                <a:latin typeface="Times New Roman" pitchFamily="18" charset="0"/>
                <a:cs typeface="Times New Roman" pitchFamily="18" charset="0"/>
              </a:rPr>
              <a:t>last month</a:t>
            </a:r>
          </a:p>
          <a:p>
            <a:pPr>
              <a:buNone/>
            </a:pPr>
            <a:endParaRPr lang="en-US" sz="1000" dirty="0" smtClean="0">
              <a:latin typeface="Times New Roman" pitchFamily="18" charset="0"/>
              <a:cs typeface="Times New Roman" pitchFamily="18" charset="0"/>
            </a:endParaRPr>
          </a:p>
          <a:p>
            <a:pPr>
              <a:buFont typeface="Wingdings" pitchFamily="2" charset="2"/>
              <a:buChar char="ü"/>
            </a:pPr>
            <a:r>
              <a:rPr lang="en-US" sz="3000" dirty="0" smtClean="0">
                <a:solidFill>
                  <a:srgbClr val="FF0000"/>
                </a:solidFill>
                <a:latin typeface="Times New Roman" pitchFamily="18" charset="0"/>
                <a:cs typeface="Times New Roman" pitchFamily="18" charset="0"/>
              </a:rPr>
              <a:t>~ 75% </a:t>
            </a:r>
            <a:r>
              <a:rPr lang="en-US" sz="3000" dirty="0" smtClean="0">
                <a:latin typeface="Times New Roman" pitchFamily="18" charset="0"/>
                <a:cs typeface="Times New Roman" pitchFamily="18" charset="0"/>
              </a:rPr>
              <a:t>of the HbA1C            plasma glucose levels during the </a:t>
            </a:r>
            <a:r>
              <a:rPr lang="en-US" sz="3000" dirty="0" smtClean="0">
                <a:solidFill>
                  <a:srgbClr val="FF0000"/>
                </a:solidFill>
                <a:latin typeface="Times New Roman" pitchFamily="18" charset="0"/>
                <a:cs typeface="Times New Roman" pitchFamily="18" charset="0"/>
              </a:rPr>
              <a:t>last 2 months</a:t>
            </a:r>
          </a:p>
          <a:p>
            <a:pPr>
              <a:buNone/>
            </a:pPr>
            <a:endParaRPr lang="en-US" dirty="0" smtClean="0">
              <a:solidFill>
                <a:srgbClr val="FF0000"/>
              </a:solidFill>
              <a:latin typeface="Times New Roman" pitchFamily="18" charset="0"/>
              <a:cs typeface="Times New Roman" pitchFamily="18" charset="0"/>
            </a:endParaRPr>
          </a:p>
          <a:p>
            <a:pPr>
              <a:buNone/>
            </a:pPr>
            <a:endParaRPr lang="en-US" dirty="0">
              <a:solidFill>
                <a:srgbClr val="FF0000"/>
              </a:solidFill>
              <a:latin typeface="Times New Roman" pitchFamily="18" charset="0"/>
              <a:cs typeface="Times New Roman" pitchFamily="18" charset="0"/>
            </a:endParaRPr>
          </a:p>
        </p:txBody>
      </p:sp>
      <p:sp>
        <p:nvSpPr>
          <p:cNvPr id="5" name="Right Arrow 4"/>
          <p:cNvSpPr/>
          <p:nvPr/>
        </p:nvSpPr>
        <p:spPr>
          <a:xfrm>
            <a:off x="3943350" y="5600700"/>
            <a:ext cx="742950" cy="209550"/>
          </a:xfrm>
          <a:prstGeom prst="rightArrow">
            <a:avLst>
              <a:gd name="adj1" fmla="val 50000"/>
              <a:gd name="adj2" fmla="val 4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24</a:t>
            </a:fld>
            <a:endParaRPr lang="en-US">
              <a:solidFill>
                <a:prstClr val="black">
                  <a:tint val="75000"/>
                </a:prstClr>
              </a:solidFill>
            </a:endParaRPr>
          </a:p>
        </p:txBody>
      </p:sp>
      <p:sp>
        <p:nvSpPr>
          <p:cNvPr id="11" name="Right Arrow 10"/>
          <p:cNvSpPr/>
          <p:nvPr/>
        </p:nvSpPr>
        <p:spPr>
          <a:xfrm>
            <a:off x="3867150" y="6324600"/>
            <a:ext cx="8382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0" name="Round Diagonal Corner Rectangle 9"/>
          <p:cNvSpPr/>
          <p:nvPr/>
        </p:nvSpPr>
        <p:spPr>
          <a:xfrm>
            <a:off x="0" y="725906"/>
            <a:ext cx="12069678" cy="582729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chemeClr val="tx1"/>
                </a:solidFill>
                <a:latin typeface="Times New Roman" pitchFamily="18" charset="0"/>
                <a:cs typeface="Times New Roman" pitchFamily="18" charset="0"/>
              </a:rPr>
              <a:t>Recommendations of American Diabetes Association (ADA)</a:t>
            </a:r>
          </a:p>
          <a:p>
            <a:endParaRPr lang="en-US" sz="3200" dirty="0" smtClean="0">
              <a:solidFill>
                <a:schemeClr val="tx1"/>
              </a:solidFill>
              <a:latin typeface="Times New Roman" pitchFamily="18" charset="0"/>
              <a:cs typeface="Times New Roman" pitchFamily="18" charset="0"/>
            </a:endParaRPr>
          </a:p>
          <a:p>
            <a:pPr>
              <a:buFont typeface="Wingdings" pitchFamily="2" charset="2"/>
              <a:buChar char="v"/>
            </a:pPr>
            <a:r>
              <a:rPr lang="en-US" sz="3200" dirty="0" smtClean="0">
                <a:solidFill>
                  <a:schemeClr val="tx1"/>
                </a:solidFill>
                <a:latin typeface="Times New Roman" pitchFamily="18" charset="0"/>
                <a:cs typeface="Times New Roman" pitchFamily="18" charset="0"/>
              </a:rPr>
              <a:t>Perform the A1C test at least two times a year in patients who are meeting treatment goals (and who have stable </a:t>
            </a:r>
            <a:r>
              <a:rPr lang="en-US" sz="3200" dirty="0" err="1" smtClean="0">
                <a:solidFill>
                  <a:schemeClr val="tx1"/>
                </a:solidFill>
                <a:latin typeface="Times New Roman" pitchFamily="18" charset="0"/>
                <a:cs typeface="Times New Roman" pitchFamily="18" charset="0"/>
              </a:rPr>
              <a:t>glycemic</a:t>
            </a:r>
            <a:r>
              <a:rPr lang="en-US" sz="3200" dirty="0" smtClean="0">
                <a:solidFill>
                  <a:schemeClr val="tx1"/>
                </a:solidFill>
                <a:latin typeface="Times New Roman" pitchFamily="18" charset="0"/>
                <a:cs typeface="Times New Roman" pitchFamily="18" charset="0"/>
              </a:rPr>
              <a:t> control). E</a:t>
            </a:r>
          </a:p>
          <a:p>
            <a:pPr>
              <a:buFont typeface="Wingdings" pitchFamily="2" charset="2"/>
              <a:buChar char="v"/>
            </a:pPr>
            <a:r>
              <a:rPr lang="en-US" sz="3200" dirty="0" smtClean="0">
                <a:solidFill>
                  <a:schemeClr val="tx1"/>
                </a:solidFill>
                <a:latin typeface="Times New Roman" pitchFamily="18" charset="0"/>
                <a:cs typeface="Times New Roman" pitchFamily="18" charset="0"/>
              </a:rPr>
              <a:t>Perform the A1C test quarterly in patients whose therapy has changed or who are not meeting </a:t>
            </a:r>
            <a:r>
              <a:rPr lang="en-US" sz="3200" dirty="0" err="1" smtClean="0">
                <a:solidFill>
                  <a:schemeClr val="tx1"/>
                </a:solidFill>
                <a:latin typeface="Times New Roman" pitchFamily="18" charset="0"/>
                <a:cs typeface="Times New Roman" pitchFamily="18" charset="0"/>
              </a:rPr>
              <a:t>glycemic</a:t>
            </a:r>
            <a:r>
              <a:rPr lang="en-US" sz="3200" dirty="0" smtClean="0">
                <a:solidFill>
                  <a:schemeClr val="tx1"/>
                </a:solidFill>
                <a:latin typeface="Times New Roman" pitchFamily="18" charset="0"/>
                <a:cs typeface="Times New Roman" pitchFamily="18" charset="0"/>
              </a:rPr>
              <a:t> goals. E</a:t>
            </a:r>
          </a:p>
          <a:p>
            <a:pPr>
              <a:buFont typeface="Wingdings" pitchFamily="2" charset="2"/>
              <a:buChar char="v"/>
            </a:pPr>
            <a:r>
              <a:rPr lang="en-US" sz="3200" dirty="0" smtClean="0">
                <a:solidFill>
                  <a:schemeClr val="tx1"/>
                </a:solidFill>
                <a:latin typeface="Times New Roman" pitchFamily="18" charset="0"/>
                <a:cs typeface="Times New Roman" pitchFamily="18" charset="0"/>
              </a:rPr>
              <a:t>Point-of-care testing for A1C provides the opportunity for more</a:t>
            </a:r>
          </a:p>
          <a:p>
            <a:r>
              <a:rPr lang="en-US" sz="3200" dirty="0" smtClean="0">
                <a:solidFill>
                  <a:schemeClr val="tx1"/>
                </a:solidFill>
                <a:latin typeface="Times New Roman" pitchFamily="18" charset="0"/>
                <a:cs typeface="Times New Roman" pitchFamily="18" charset="0"/>
              </a:rPr>
              <a:t>timely treatment changes.</a:t>
            </a:r>
            <a:r>
              <a:rPr lang="en-US" dirty="0" smtClean="0"/>
              <a:t>.</a:t>
            </a:r>
            <a:r>
              <a:rPr lang="en-US" sz="3200" dirty="0" smtClean="0">
                <a:solidFill>
                  <a:schemeClr val="tx1"/>
                </a:solidFill>
                <a:latin typeface="Times New Roman" pitchFamily="18" charset="0"/>
                <a:cs typeface="Times New Roman" pitchFamily="18" charset="0"/>
              </a:rPr>
              <a:t>E</a:t>
            </a:r>
          </a:p>
          <a:p>
            <a:endParaRPr lang="en-US" sz="3200" dirty="0" smtClean="0">
              <a:solidFill>
                <a:schemeClr val="tx1"/>
              </a:solidFill>
              <a:latin typeface="Times New Roman" pitchFamily="18" charset="0"/>
              <a:cs typeface="Times New Roman" pitchFamily="18" charset="0"/>
            </a:endParaRPr>
          </a:p>
          <a:p>
            <a:r>
              <a:rPr lang="en-US" sz="2000" b="1" i="1" dirty="0" smtClean="0">
                <a:solidFill>
                  <a:schemeClr val="tx1"/>
                </a:solidFill>
                <a:latin typeface="Times New Roman" pitchFamily="18" charset="0"/>
                <a:cs typeface="Times New Roman" pitchFamily="18" charset="0"/>
              </a:rPr>
              <a:t>Diabetes Care 2016;39(Suppl. 1):S39–S46 | DOI: 10.2337/dc16-S008</a:t>
            </a:r>
            <a:endParaRPr lang="en-US" sz="2000" b="1" i="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r.M Tohidi\Desktop\Diabetes &amp; Lab\Pictures\hba1c-glycosylated-hemoglobin-18-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
        <p:nvSpPr>
          <p:cNvPr id="2" name="TextBox 1"/>
          <p:cNvSpPr txBox="1"/>
          <p:nvPr/>
        </p:nvSpPr>
        <p:spPr>
          <a:xfrm>
            <a:off x="3124200" y="3219450"/>
            <a:ext cx="6115050" cy="830997"/>
          </a:xfrm>
          <a:prstGeom prst="rect">
            <a:avLst/>
          </a:prstGeom>
          <a:solidFill>
            <a:srgbClr val="FFFF00"/>
          </a:solid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 </a:t>
            </a:r>
            <a:r>
              <a:rPr lang="fa-IR" sz="2400" b="1" dirty="0">
                <a:solidFill>
                  <a:srgbClr val="FF0000"/>
                </a:solidFill>
                <a:latin typeface="Times New Roman" panose="02020603050405020304" pitchFamily="18" charset="0"/>
                <a:cs typeface="Times New Roman" panose="02020603050405020304" pitchFamily="18" charset="0"/>
              </a:rPr>
              <a:t>50% مربوط به ماه قبل و 75% مربوط به 2 ماه قبل</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9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609600" y="500064"/>
          <a:ext cx="9956800" cy="6039441"/>
        </p:xfrm>
        <a:graphic>
          <a:graphicData uri="http://schemas.openxmlformats.org/drawingml/2006/table">
            <a:tbl>
              <a:tblPr firstRow="1" bandRow="1">
                <a:tableStyleId>{5C22544A-7EE6-4342-B048-85BDC9FD1C3A}</a:tableStyleId>
              </a:tblPr>
              <a:tblGrid>
                <a:gridCol w="2489200"/>
                <a:gridCol w="2489200"/>
                <a:gridCol w="3746523"/>
                <a:gridCol w="1231877"/>
              </a:tblGrid>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بیمار </a:t>
                      </a:r>
                      <a:r>
                        <a:rPr lang="en-US" sz="2200" b="1" dirty="0">
                          <a:latin typeface="Times New Roman"/>
                          <a:ea typeface="Calibri"/>
                          <a:cs typeface="+mn-cs"/>
                        </a:rPr>
                        <a:t>B</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بیمار </a:t>
                      </a:r>
                      <a:r>
                        <a:rPr lang="en-US" sz="2200" b="1" dirty="0">
                          <a:latin typeface="Times New Roman"/>
                          <a:ea typeface="Calibri"/>
                          <a:cs typeface="+mn-cs"/>
                        </a:rPr>
                        <a:t> A</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a:latin typeface="Times New Roman"/>
                          <a:ea typeface="Calibri"/>
                          <a:cs typeface="+mn-cs"/>
                        </a:rPr>
                        <a:t>آزمایش</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ماه</a:t>
                      </a:r>
                      <a:endParaRPr lang="en-US" sz="2200" b="1" dirty="0">
                        <a:latin typeface="Calibri"/>
                        <a:ea typeface="Calibri"/>
                        <a:cs typeface="+mn-cs"/>
                      </a:endParaRPr>
                    </a:p>
                  </a:txBody>
                  <a:tcPr marT="0" marB="0"/>
                </a:tc>
              </a:tr>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175</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118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dirty="0">
                          <a:latin typeface="Times New Roman"/>
                          <a:ea typeface="Calibri"/>
                          <a:cs typeface="+mn-cs"/>
                        </a:rPr>
                        <a:t>تیر</a:t>
                      </a:r>
                      <a:endParaRPr lang="en-US" sz="2200" b="1" dirty="0">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dirty="0">
                          <a:latin typeface="Times New Roman"/>
                          <a:ea typeface="Calibri"/>
                          <a:cs typeface="+mn-cs"/>
                        </a:rPr>
                        <a:t>298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r h="471453">
                <a:tc>
                  <a:txBody>
                    <a:bodyPr/>
                    <a:lstStyle/>
                    <a:p>
                      <a:pPr marL="0" marR="0" algn="ctr" rtl="1">
                        <a:lnSpc>
                          <a:spcPct val="115000"/>
                        </a:lnSpc>
                        <a:spcBef>
                          <a:spcPts val="0"/>
                        </a:spcBef>
                        <a:spcAft>
                          <a:spcPts val="0"/>
                        </a:spcAft>
                      </a:pPr>
                      <a:r>
                        <a:rPr lang="fa-IR" sz="2200" b="1" dirty="0">
                          <a:latin typeface="Times New Roman"/>
                          <a:ea typeface="Calibri"/>
                          <a:cs typeface="+mn-cs"/>
                        </a:rPr>
                        <a:t>130</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132</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a:latin typeface="Times New Roman"/>
                          <a:ea typeface="Calibri"/>
                          <a:cs typeface="+mn-cs"/>
                        </a:rPr>
                        <a:t>مرداد</a:t>
                      </a:r>
                      <a:endParaRPr lang="en-US" sz="2200" b="1">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a:latin typeface="Times New Roman"/>
                          <a:ea typeface="Calibri"/>
                          <a:cs typeface="+mn-cs"/>
                        </a:rPr>
                        <a:t>205</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204</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r h="471453">
                <a:tc>
                  <a:txBody>
                    <a:bodyPr/>
                    <a:lstStyle/>
                    <a:p>
                      <a:pPr marL="0" marR="0" algn="ctr" rtl="1">
                        <a:lnSpc>
                          <a:spcPct val="115000"/>
                        </a:lnSpc>
                        <a:spcBef>
                          <a:spcPts val="0"/>
                        </a:spcBef>
                        <a:spcAft>
                          <a:spcPts val="0"/>
                        </a:spcAft>
                      </a:pPr>
                      <a:r>
                        <a:rPr lang="fa-IR" sz="2200" b="1">
                          <a:latin typeface="Times New Roman"/>
                          <a:ea typeface="Calibri"/>
                          <a:cs typeface="+mn-cs"/>
                        </a:rPr>
                        <a:t>118</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175</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 FBS</a:t>
                      </a:r>
                      <a:endParaRPr lang="en-US" sz="2200" b="1" dirty="0">
                        <a:latin typeface="Calibri"/>
                        <a:ea typeface="Calibri"/>
                        <a:cs typeface="+mn-cs"/>
                      </a:endParaRPr>
                    </a:p>
                  </a:txBody>
                  <a:tcPr marT="0" marB="0"/>
                </a:tc>
                <a:tc rowSpan="2">
                  <a:txBody>
                    <a:bodyPr/>
                    <a:lstStyle/>
                    <a:p>
                      <a:pPr marL="0" marR="0" algn="ctr" rtl="1">
                        <a:lnSpc>
                          <a:spcPct val="115000"/>
                        </a:lnSpc>
                        <a:spcBef>
                          <a:spcPts val="0"/>
                        </a:spcBef>
                        <a:spcAft>
                          <a:spcPts val="0"/>
                        </a:spcAft>
                      </a:pPr>
                      <a:r>
                        <a:rPr lang="fa-IR" sz="2200" b="1" dirty="0">
                          <a:latin typeface="Times New Roman"/>
                          <a:ea typeface="Calibri"/>
                          <a:cs typeface="+mn-cs"/>
                        </a:rPr>
                        <a:t>شهریور</a:t>
                      </a:r>
                      <a:endParaRPr lang="en-US" sz="2200" b="1" dirty="0">
                        <a:latin typeface="Calibri"/>
                        <a:ea typeface="Calibri"/>
                        <a:cs typeface="+mn-cs"/>
                      </a:endParaRPr>
                    </a:p>
                  </a:txBody>
                  <a:tcPr marT="0" marB="0"/>
                </a:tc>
              </a:tr>
              <a:tr h="1384543">
                <a:tc>
                  <a:txBody>
                    <a:bodyPr/>
                    <a:lstStyle/>
                    <a:p>
                      <a:pPr marL="0" marR="0" algn="ctr" rtl="1">
                        <a:lnSpc>
                          <a:spcPct val="115000"/>
                        </a:lnSpc>
                        <a:spcBef>
                          <a:spcPts val="0"/>
                        </a:spcBef>
                        <a:spcAft>
                          <a:spcPts val="0"/>
                        </a:spcAft>
                      </a:pPr>
                      <a:r>
                        <a:rPr lang="fa-IR" sz="2200" b="1">
                          <a:latin typeface="Times New Roman"/>
                          <a:ea typeface="Calibri"/>
                          <a:cs typeface="+mn-cs"/>
                        </a:rPr>
                        <a:t>198</a:t>
                      </a:r>
                      <a:endParaRPr lang="en-US" sz="2200" b="1">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298</a:t>
                      </a:r>
                      <a:endParaRPr lang="en-US" sz="2200" b="1" dirty="0">
                        <a:latin typeface="Calibri"/>
                        <a:ea typeface="Calibri"/>
                        <a:cs typeface="+mn-cs"/>
                      </a:endParaRPr>
                    </a:p>
                  </a:txBody>
                  <a:tcPr marT="0" marB="0"/>
                </a:tc>
                <a:tc>
                  <a:txBody>
                    <a:bodyPr/>
                    <a:lstStyle/>
                    <a:p>
                      <a:pPr marL="0" marR="0" algn="ctr" rtl="1">
                        <a:lnSpc>
                          <a:spcPct val="115000"/>
                        </a:lnSpc>
                        <a:spcBef>
                          <a:spcPts val="0"/>
                        </a:spcBef>
                        <a:spcAft>
                          <a:spcPts val="0"/>
                        </a:spcAft>
                      </a:pPr>
                      <a:r>
                        <a:rPr lang="fa-IR" sz="2200" b="1" dirty="0">
                          <a:latin typeface="Times New Roman"/>
                          <a:ea typeface="Calibri"/>
                          <a:cs typeface="+mn-cs"/>
                        </a:rPr>
                        <a:t>میانگین </a:t>
                      </a:r>
                      <a:r>
                        <a:rPr lang="en-US" sz="2200" b="1" dirty="0">
                          <a:latin typeface="Times New Roman"/>
                          <a:ea typeface="Calibri"/>
                          <a:cs typeface="+mn-cs"/>
                        </a:rPr>
                        <a:t>postprandial BS</a:t>
                      </a:r>
                      <a:endParaRPr lang="en-US" sz="2200" b="1" dirty="0">
                        <a:latin typeface="Calibri"/>
                        <a:ea typeface="Calibri"/>
                        <a:cs typeface="+mn-cs"/>
                      </a:endParaRPr>
                    </a:p>
                  </a:txBody>
                  <a:tcPr marT="0" marB="0"/>
                </a:tc>
                <a:tc vMerge="1">
                  <a:txBody>
                    <a:bodyPr/>
                    <a:lstStyle/>
                    <a:p>
                      <a:endParaRPr lang="en-US"/>
                    </a:p>
                  </a:txBody>
                  <a:tcPr/>
                </a:tc>
              </a:tr>
            </a:tbl>
          </a:graphicData>
        </a:graphic>
      </p:graphicFrame>
      <p:sp>
        <p:nvSpPr>
          <p:cNvPr id="30761"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
        <p:nvSpPr>
          <p:cNvPr id="7" name="Rounded Rectangle 6"/>
          <p:cNvSpPr/>
          <p:nvPr/>
        </p:nvSpPr>
        <p:spPr>
          <a:xfrm>
            <a:off x="3829050" y="990600"/>
            <a:ext cx="1085850" cy="50101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9200" y="819150"/>
            <a:ext cx="1257300" cy="539115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pic>
        <p:nvPicPr>
          <p:cNvPr id="37891" name="Picture 2"/>
          <p:cNvPicPr>
            <a:picLocks noChangeAspect="1" noChangeArrowheads="1"/>
          </p:cNvPicPr>
          <p:nvPr/>
        </p:nvPicPr>
        <p:blipFill>
          <a:blip r:embed="rId2" cstate="print"/>
          <a:srcRect/>
          <a:stretch>
            <a:fillRect/>
          </a:stretch>
        </p:blipFill>
        <p:spPr bwMode="auto">
          <a:xfrm>
            <a:off x="946152" y="115889"/>
            <a:ext cx="9950449" cy="5976937"/>
          </a:xfrm>
          <a:prstGeom prst="rect">
            <a:avLst/>
          </a:prstGeom>
          <a:noFill/>
          <a:ln w="9525">
            <a:noFill/>
            <a:miter lim="800000"/>
            <a:headEnd/>
            <a:tailEnd/>
          </a:ln>
        </p:spPr>
      </p:pic>
      <p:sp>
        <p:nvSpPr>
          <p:cNvPr id="5" name="Rounded Rectangle 4"/>
          <p:cNvSpPr/>
          <p:nvPr/>
        </p:nvSpPr>
        <p:spPr>
          <a:xfrm>
            <a:off x="3503085" y="1484314"/>
            <a:ext cx="1441449"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
        <p:nvSpPr>
          <p:cNvPr id="6" name="Rounded Rectangle 5"/>
          <p:cNvSpPr/>
          <p:nvPr/>
        </p:nvSpPr>
        <p:spPr>
          <a:xfrm>
            <a:off x="3503085" y="1916114"/>
            <a:ext cx="1441449" cy="198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7" name="Rounded Rectangle 6"/>
          <p:cNvSpPr/>
          <p:nvPr/>
        </p:nvSpPr>
        <p:spPr>
          <a:xfrm>
            <a:off x="3503085" y="2276476"/>
            <a:ext cx="1441449" cy="25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8" name="Rounded Rectangle 7"/>
          <p:cNvSpPr/>
          <p:nvPr/>
        </p:nvSpPr>
        <p:spPr>
          <a:xfrm>
            <a:off x="3503085" y="2636838"/>
            <a:ext cx="1441449"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
        <p:nvSpPr>
          <p:cNvPr id="10" name="Rounded Rectangle 9"/>
          <p:cNvSpPr/>
          <p:nvPr/>
        </p:nvSpPr>
        <p:spPr>
          <a:xfrm>
            <a:off x="3503085" y="3105151"/>
            <a:ext cx="1441449" cy="25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29</a:t>
            </a:r>
          </a:p>
        </p:txBody>
      </p:sp>
      <p:sp>
        <p:nvSpPr>
          <p:cNvPr id="11" name="Rounded Rectangle 10"/>
          <p:cNvSpPr/>
          <p:nvPr/>
        </p:nvSpPr>
        <p:spPr>
          <a:xfrm>
            <a:off x="3503085" y="3500438"/>
            <a:ext cx="1441449"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28</a:t>
            </a:r>
          </a:p>
        </p:txBody>
      </p:sp>
    </p:spTree>
    <p:extLst>
      <p:ext uri="{BB962C8B-B14F-4D97-AF65-F5344CB8AC3E}">
        <p14:creationId xmlns:p14="http://schemas.microsoft.com/office/powerpoint/2010/main" val="2547490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09550"/>
            <a:ext cx="10725149"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p:cNvSpPr txBox="1">
            <a:spLocks noChangeArrowheads="1"/>
          </p:cNvSpPr>
          <p:nvPr/>
        </p:nvSpPr>
        <p:spPr bwMode="auto">
          <a:xfrm>
            <a:off x="624418" y="6237288"/>
            <a:ext cx="9023977" cy="646331"/>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Standards of Medical Care in Diabetes. Diabetes Care 2016;39(Suppl. 1):S13–S22 | DOI: 10.2337/dc16-S005</a:t>
            </a:r>
          </a:p>
        </p:txBody>
      </p:sp>
      <p:sp>
        <p:nvSpPr>
          <p:cNvPr id="6" name="Rounded Rectangle 5"/>
          <p:cNvSpPr/>
          <p:nvPr/>
        </p:nvSpPr>
        <p:spPr>
          <a:xfrm>
            <a:off x="171450" y="1371600"/>
            <a:ext cx="723900" cy="361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71650" y="1371600"/>
            <a:ext cx="742950" cy="361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1450" y="3562350"/>
            <a:ext cx="1600200" cy="247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86150" y="3429000"/>
            <a:ext cx="68961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31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
            <a:ext cx="9677400" cy="800099"/>
          </a:xfrm>
        </p:spPr>
        <p:txBody>
          <a:bodyPr>
            <a:normAutofit/>
          </a:bodyPr>
          <a:lstStyle/>
          <a:p>
            <a:r>
              <a:rPr lang="fa-IR" b="1" dirty="0" smtClean="0">
                <a:latin typeface="Times New Roman" pitchFamily="18" charset="0"/>
                <a:cs typeface="Times New Roman" pitchFamily="18" charset="0"/>
              </a:rPr>
              <a:t> به عنوان یک تست تشخیصی</a:t>
            </a:r>
            <a:r>
              <a:rPr lang="en-US" b="1" dirty="0" smtClean="0">
                <a:latin typeface="Times New Roman" pitchFamily="18" charset="0"/>
                <a:cs typeface="Times New Roman" pitchFamily="18" charset="0"/>
              </a:rPr>
              <a:t>HbA1C  </a:t>
            </a:r>
            <a:r>
              <a:rPr lang="fa-IR"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028700"/>
            <a:ext cx="10515600" cy="5829300"/>
          </a:xfrm>
        </p:spPr>
        <p:txBody>
          <a:bodyPr>
            <a:normAutofit/>
          </a:bodyPr>
          <a:lstStyle/>
          <a:p>
            <a:pPr algn="just" rtl="1">
              <a:buFont typeface="Wingdings" pitchFamily="2" charset="2"/>
              <a:buChar char="ü"/>
            </a:pPr>
            <a:r>
              <a:rPr lang="fa-IR" dirty="0" smtClean="0">
                <a:latin typeface="Times New Roman" pitchFamily="18" charset="0"/>
                <a:cs typeface="Times New Roman" pitchFamily="18" charset="0"/>
              </a:rPr>
              <a:t> پیشنهاد استفاده از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به عنوان یک ابزار تشخیصی از سال 2009 شروع شد.</a:t>
            </a:r>
          </a:p>
          <a:p>
            <a:pPr algn="just" rtl="1">
              <a:buFont typeface="Wingdings" pitchFamily="2" charset="2"/>
              <a:buChar char="ü"/>
            </a:pPr>
            <a:r>
              <a:rPr lang="fa-IR" dirty="0" smtClean="0">
                <a:latin typeface="Times New Roman" pitchFamily="18" charset="0"/>
                <a:cs typeface="Times New Roman" pitchFamily="18" charset="0"/>
              </a:rPr>
              <a:t> در سال 2010 </a:t>
            </a:r>
            <a:r>
              <a:rPr lang="en-US" dirty="0" smtClean="0">
                <a:latin typeface="Times New Roman" pitchFamily="18" charset="0"/>
                <a:cs typeface="Times New Roman" pitchFamily="18" charset="0"/>
              </a:rPr>
              <a:t> ADA</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در تشخیص دیابت را در گایدلاین های بالینی وارد کرد.</a:t>
            </a:r>
          </a:p>
          <a:p>
            <a:pPr algn="just" rtl="1">
              <a:buFont typeface="Wingdings" pitchFamily="2" charset="2"/>
              <a:buChar char="ü"/>
            </a:pPr>
            <a:r>
              <a:rPr lang="fa-IR" dirty="0" smtClean="0">
                <a:latin typeface="Times New Roman" pitchFamily="18" charset="0"/>
                <a:cs typeface="Times New Roman" pitchFamily="18" charset="0"/>
              </a:rPr>
              <a:t> این پیشنهاد توسط ارگانیزاسیون های عمده درگیر در بیماری دیابت حمایت گردید از جمله:</a:t>
            </a:r>
          </a:p>
          <a:p>
            <a:pPr algn="just">
              <a:buFontTx/>
              <a:buChar char="-"/>
            </a:pPr>
            <a:r>
              <a:rPr lang="en-US" dirty="0" smtClean="0">
                <a:latin typeface="Times New Roman" pitchFamily="18" charset="0"/>
                <a:cs typeface="Times New Roman" pitchFamily="18" charset="0"/>
              </a:rPr>
              <a:t>International Diabetes Federation</a:t>
            </a:r>
          </a:p>
          <a:p>
            <a:pPr algn="just">
              <a:buFontTx/>
              <a:buChar char="-"/>
            </a:pPr>
            <a:r>
              <a:rPr lang="en-US" dirty="0" smtClean="0">
                <a:latin typeface="Times New Roman" pitchFamily="18" charset="0"/>
                <a:cs typeface="Times New Roman" pitchFamily="18" charset="0"/>
              </a:rPr>
              <a:t>European Association for the Study of Diabetes</a:t>
            </a:r>
          </a:p>
          <a:p>
            <a:pPr algn="just">
              <a:buFontTx/>
              <a:buChar char="-"/>
            </a:pPr>
            <a:r>
              <a:rPr lang="en-US" dirty="0" smtClean="0">
                <a:latin typeface="Times New Roman" pitchFamily="18" charset="0"/>
                <a:cs typeface="Times New Roman" pitchFamily="18" charset="0"/>
              </a:rPr>
              <a:t>World Health Organization</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29</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8" name="Round Diagonal Corner Rectangle 7"/>
          <p:cNvSpPr/>
          <p:nvPr/>
        </p:nvSpPr>
        <p:spPr>
          <a:xfrm>
            <a:off x="571500" y="914400"/>
            <a:ext cx="11125200" cy="531495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itchFamily="18" charset="0"/>
                <a:cs typeface="Times New Roman" pitchFamily="18" charset="0"/>
              </a:rPr>
              <a:t>HbA1c level of ≥6.5% (48 </a:t>
            </a:r>
            <a:r>
              <a:rPr lang="en-US" sz="4000" dirty="0" err="1" smtClean="0">
                <a:solidFill>
                  <a:srgbClr val="FF0000"/>
                </a:solidFill>
                <a:latin typeface="Times New Roman" pitchFamily="18" charset="0"/>
                <a:cs typeface="Times New Roman" pitchFamily="18" charset="0"/>
              </a:rPr>
              <a:t>mmol</a:t>
            </a:r>
            <a:r>
              <a:rPr lang="en-US" sz="4000" dirty="0" smtClean="0">
                <a:solidFill>
                  <a:srgbClr val="FF0000"/>
                </a:solidFill>
                <a:latin typeface="Times New Roman" pitchFamily="18" charset="0"/>
                <a:cs typeface="Times New Roman" pitchFamily="18" charset="0"/>
              </a:rPr>
              <a:t>/mol) as the cutoff value for the diagnosis of diabetes </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277350" cy="1143000"/>
          </a:xfrm>
        </p:spPr>
        <p:txBody>
          <a:bodyPr/>
          <a:lstStyle/>
          <a:p>
            <a:pPr algn="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حوزه مطالب</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600201"/>
            <a:ext cx="9391650" cy="4525963"/>
          </a:xfrm>
        </p:spPr>
        <p:txBody>
          <a:bodyPr>
            <a:normAutofit/>
          </a:bodyPr>
          <a:lstStyle/>
          <a:p>
            <a:pPr algn="r" rtl="1">
              <a:lnSpc>
                <a:spcPct val="150000"/>
              </a:lnSpc>
              <a:buFont typeface="Wingdings" pitchFamily="2" charset="2"/>
              <a:buChar char="v"/>
            </a:pPr>
            <a:r>
              <a:rPr lang="fa-IR" dirty="0" smtClean="0"/>
              <a:t> آزمایشات مختلف در تشخیص و پیگیری بیماران مبتلا به دیابت</a:t>
            </a:r>
            <a:endParaRPr lang="en-US" dirty="0" smtClean="0"/>
          </a:p>
          <a:p>
            <a:pPr algn="r" rtl="1">
              <a:lnSpc>
                <a:spcPct val="150000"/>
              </a:lnSpc>
              <a:buFont typeface="Wingdings" pitchFamily="2" charset="2"/>
              <a:buChar char="v"/>
            </a:pPr>
            <a:r>
              <a:rPr lang="en-US" dirty="0" smtClean="0"/>
              <a:t> </a:t>
            </a:r>
            <a:r>
              <a:rPr lang="fa-IR" dirty="0" smtClean="0"/>
              <a:t>تأکید بر نکات آزمایشگاهی</a:t>
            </a:r>
            <a:endParaRPr lang="en-US" dirty="0" smtClean="0"/>
          </a:p>
          <a:p>
            <a:pPr algn="r" rtl="1">
              <a:lnSpc>
                <a:spcPct val="150000"/>
              </a:lnSpc>
              <a:buFont typeface="Wingdings" pitchFamily="2" charset="2"/>
              <a:buChar char="v"/>
            </a:pPr>
            <a:r>
              <a:rPr lang="en-US" dirty="0" smtClean="0"/>
              <a:t> </a:t>
            </a:r>
            <a:r>
              <a:rPr lang="fa-IR" dirty="0" smtClean="0"/>
              <a:t>آمادگی بیمار</a:t>
            </a:r>
            <a:endParaRPr lang="en-US" dirty="0" smtClean="0"/>
          </a:p>
          <a:p>
            <a:pPr algn="r" rtl="1">
              <a:lnSpc>
                <a:spcPct val="150000"/>
              </a:lnSpc>
              <a:buFont typeface="Wingdings" pitchFamily="2" charset="2"/>
              <a:buChar char="v"/>
            </a:pPr>
            <a:r>
              <a:rPr lang="en-US" dirty="0" smtClean="0"/>
              <a:t> </a:t>
            </a:r>
            <a:r>
              <a:rPr lang="fa-IR" dirty="0" smtClean="0"/>
              <a:t> نکات مهم در تفسیرآزمایشات</a:t>
            </a:r>
          </a:p>
          <a:p>
            <a:pPr algn="r" rtl="1">
              <a:buNone/>
            </a:pPr>
            <a:endParaRPr lang="fa-IR" dirty="0" smtClean="0"/>
          </a:p>
          <a:p>
            <a:pPr algn="r" rtl="1">
              <a:buFontTx/>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a:bodyPr>
          <a:lstStyle/>
          <a:p>
            <a:pPr algn="l"/>
            <a:r>
              <a:rPr lang="en-US" sz="4000" b="1" dirty="0" smtClean="0">
                <a:latin typeface="Times New Roman" pitchFamily="18" charset="0"/>
                <a:cs typeface="Times New Roman" pitchFamily="18" charset="0"/>
              </a:rPr>
              <a:t>HbA1C as a diagnostic tool</a:t>
            </a:r>
            <a:endParaRPr lang="en-US" sz="4000" b="1" dirty="0">
              <a:latin typeface="Times New Roman" pitchFamily="18" charset="0"/>
              <a:cs typeface="Times New Roman" pitchFamily="18" charset="0"/>
            </a:endParaRPr>
          </a:p>
        </p:txBody>
      </p:sp>
      <p:pic>
        <p:nvPicPr>
          <p:cNvPr id="41986" name="Picture 2"/>
          <p:cNvPicPr>
            <a:picLocks noGrp="1" noChangeAspect="1" noChangeArrowheads="1"/>
          </p:cNvPicPr>
          <p:nvPr>
            <p:ph idx="1"/>
          </p:nvPr>
        </p:nvPicPr>
        <p:blipFill>
          <a:blip r:embed="rId3" cstate="print"/>
          <a:srcRect/>
          <a:stretch>
            <a:fillRect/>
          </a:stretch>
        </p:blipFill>
        <p:spPr bwMode="auto">
          <a:xfrm>
            <a:off x="591030" y="1152686"/>
            <a:ext cx="10496070" cy="2924013"/>
          </a:xfrm>
          <a:prstGeom prst="rect">
            <a:avLst/>
          </a:prstGeom>
          <a:noFill/>
          <a:ln w="9525">
            <a:noFill/>
            <a:miter lim="800000"/>
            <a:headEnd/>
            <a:tailEnd/>
          </a:ln>
        </p:spPr>
      </p:pic>
      <p:sp>
        <p:nvSpPr>
          <p:cNvPr id="6" name="TextBox 5"/>
          <p:cNvSpPr txBox="1"/>
          <p:nvPr/>
        </p:nvSpPr>
        <p:spPr>
          <a:xfrm>
            <a:off x="438150" y="4438650"/>
            <a:ext cx="11315700" cy="2092881"/>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A report from the National Health and Nutrition Examination Survey (NHANES) study showed that cut of ≥ 6.5% missed 70% of DM cases compared to standard OGTT. / 2010</a:t>
            </a:r>
          </a:p>
          <a:p>
            <a:pPr algn="just"/>
            <a:r>
              <a:rPr lang="en-US" sz="2800" dirty="0" smtClean="0">
                <a:latin typeface="Times New Roman" pitchFamily="18" charset="0"/>
                <a:cs typeface="Times New Roman" pitchFamily="18" charset="0"/>
              </a:rPr>
              <a:t> </a:t>
            </a:r>
          </a:p>
          <a:p>
            <a:endParaRPr lang="en-US" dirty="0"/>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30</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a:bodyPr>
          <a:lstStyle/>
          <a:p>
            <a:pPr algn="l"/>
            <a:r>
              <a:rPr lang="en-US" sz="4000" b="1" dirty="0" smtClean="0">
                <a:latin typeface="Times New Roman" pitchFamily="18" charset="0"/>
                <a:cs typeface="Times New Roman" pitchFamily="18" charset="0"/>
              </a:rPr>
              <a:t>HbA1C as a diagnostic tool</a:t>
            </a:r>
            <a:endParaRPr lang="en-US" sz="4000" b="1" dirty="0">
              <a:latin typeface="Times New Roman" pitchFamily="18" charset="0"/>
              <a:cs typeface="Times New Roman" pitchFamily="18" charset="0"/>
            </a:endParaRPr>
          </a:p>
        </p:txBody>
      </p:sp>
      <p:sp>
        <p:nvSpPr>
          <p:cNvPr id="6" name="TextBox 5"/>
          <p:cNvSpPr txBox="1"/>
          <p:nvPr/>
        </p:nvSpPr>
        <p:spPr>
          <a:xfrm>
            <a:off x="438150" y="4019550"/>
            <a:ext cx="11315700" cy="295465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This study compared HbA1C to both FPG &amp; 2h glucose.</a:t>
            </a:r>
          </a:p>
          <a:p>
            <a:pPr algn="just"/>
            <a:r>
              <a:rPr lang="en-US" sz="2800" dirty="0" smtClean="0">
                <a:latin typeface="Times New Roman" pitchFamily="18" charset="0"/>
                <a:cs typeface="Times New Roman" pitchFamily="18" charset="0"/>
              </a:rPr>
              <a:t>HbA1C had </a:t>
            </a:r>
            <a:r>
              <a:rPr lang="en-US" sz="2800" dirty="0" smtClean="0">
                <a:solidFill>
                  <a:srgbClr val="FF0000"/>
                </a:solidFill>
                <a:latin typeface="Times New Roman" pitchFamily="18" charset="0"/>
                <a:cs typeface="Times New Roman" pitchFamily="18" charset="0"/>
              </a:rPr>
              <a:t>low sensitivity &amp; high speci</a:t>
            </a:r>
            <a:r>
              <a:rPr lang="en-US" sz="2800" dirty="0" smtClean="0">
                <a:latin typeface="Times New Roman" pitchFamily="18" charset="0"/>
                <a:cs typeface="Times New Roman" pitchFamily="18" charset="0"/>
              </a:rPr>
              <a:t>ficity for identifying DM &amp; </a:t>
            </a:r>
            <a:r>
              <a:rPr lang="en-US" sz="2800" dirty="0" err="1" smtClean="0">
                <a:latin typeface="Times New Roman" pitchFamily="18" charset="0"/>
                <a:cs typeface="Times New Roman" pitchFamily="18" charset="0"/>
              </a:rPr>
              <a:t>prediabetes</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This study concluded that the data argue greater use of oral glucose tolerance tests (OGTTs) and both FPG and 2-hr glucose values for diagnosis of diabetes and </a:t>
            </a:r>
            <a:r>
              <a:rPr lang="en-US" sz="2800" dirty="0" err="1" smtClean="0">
                <a:latin typeface="Times New Roman" pitchFamily="18" charset="0"/>
                <a:cs typeface="Times New Roman" pitchFamily="18" charset="0"/>
              </a:rPr>
              <a:t>prediabetes</a:t>
            </a:r>
            <a:r>
              <a:rPr lang="en-US" sz="2800" dirty="0" smtClean="0">
                <a:latin typeface="Times New Roman" pitchFamily="18" charset="0"/>
                <a:cs typeface="Times New Roman" pitchFamily="18" charset="0"/>
              </a:rPr>
              <a:t>. / 2014</a:t>
            </a:r>
          </a:p>
          <a:p>
            <a:endParaRPr lang="en-US" dirty="0"/>
          </a:p>
        </p:txBody>
      </p:sp>
      <p:sp>
        <p:nvSpPr>
          <p:cNvPr id="5" name="Content Placeholder 4"/>
          <p:cNvSpPr>
            <a:spLocks noGrp="1"/>
          </p:cNvSpPr>
          <p:nvPr>
            <p:ph idx="1"/>
          </p:nvPr>
        </p:nvSpPr>
        <p:spPr>
          <a:xfrm>
            <a:off x="609600" y="1600201"/>
            <a:ext cx="10972800" cy="2343149"/>
          </a:xfrm>
        </p:spPr>
        <p:txBody>
          <a:bodyPr/>
          <a:lstStyle/>
          <a:p>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514350" y="1143001"/>
            <a:ext cx="11391900" cy="2667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31</a:t>
            </a:fld>
            <a:endParaRPr lang="en-US" dirty="0">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0191750" cy="868362"/>
          </a:xfrm>
        </p:spPr>
        <p:txBody>
          <a:bodyPr>
            <a:noAutofit/>
          </a:bodyPr>
          <a:lstStyle/>
          <a:p>
            <a:pPr>
              <a:defRPr/>
            </a:pPr>
            <a:r>
              <a:rPr lang="fa-IR" sz="2700" b="1" dirty="0" smtClean="0">
                <a:latin typeface="Times New Roman" pitchFamily="18" charset="0"/>
                <a:cs typeface="Times New Roman" pitchFamily="18" charset="0"/>
              </a:rPr>
              <a:t>مزایای همگلوبین گلیکوزیله بر اندازه گیری قند خون ناشتا و آزمایش تحمل خوراکی گلوکز</a:t>
            </a:r>
            <a:endParaRPr lang="en-US" sz="27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09601" y="1268760"/>
            <a:ext cx="10479617" cy="5400600"/>
          </a:xfrm>
        </p:spPr>
        <p:txBody>
          <a:bodyPr>
            <a:normAutofit fontScale="85000" lnSpcReduction="20000"/>
          </a:bodyPr>
          <a:lstStyle/>
          <a:p>
            <a:pPr algn="just" rtl="1">
              <a:buFont typeface="Wingdings" pitchFamily="2" charset="2"/>
              <a:buChar char="ü"/>
              <a:defRPr/>
            </a:pPr>
            <a:r>
              <a:rPr lang="fa-IR" sz="3200" dirty="0" smtClean="0">
                <a:latin typeface="Times New Roman" pitchFamily="18" charset="0"/>
                <a:cs typeface="Times New Roman" pitchFamily="18" charset="0"/>
              </a:rPr>
              <a:t>سهولت بیشتر (نیاز به ناشتایی ندارد)</a:t>
            </a:r>
          </a:p>
          <a:p>
            <a:pPr algn="just" rtl="1">
              <a:buFont typeface="Wingdings" pitchFamily="2" charset="2"/>
              <a:buChar char="ü"/>
              <a:defRPr/>
            </a:pPr>
            <a:r>
              <a:rPr lang="fa-IR" sz="3200" dirty="0" smtClean="0">
                <a:latin typeface="Times New Roman" pitchFamily="18" charset="0"/>
                <a:cs typeface="Times New Roman" pitchFamily="18" charset="0"/>
              </a:rPr>
              <a:t>پایداری بیشتر نمونه در مراحل پره آنالیتیک</a:t>
            </a:r>
            <a:endParaRPr lang="en-US" sz="3200" dirty="0" smtClean="0">
              <a:latin typeface="Times New Roman" pitchFamily="18" charset="0"/>
              <a:cs typeface="Times New Roman" pitchFamily="18" charset="0"/>
            </a:endParaRPr>
          </a:p>
          <a:p>
            <a:pPr algn="just" rtl="1">
              <a:buFont typeface="Wingdings" pitchFamily="2" charset="2"/>
              <a:buChar char="ü"/>
              <a:defRPr/>
            </a:pPr>
            <a:r>
              <a:rPr lang="fa-IR" sz="3200" dirty="0" smtClean="0">
                <a:latin typeface="Times New Roman" pitchFamily="18" charset="0"/>
                <a:cs typeface="Times New Roman" pitchFamily="18" charset="0"/>
              </a:rPr>
              <a:t> تغییرات کمتر روز به روز در شرایط استرس و بیماری و تغیرات اخیر شیوه زندگی</a:t>
            </a:r>
          </a:p>
          <a:p>
            <a:pPr algn="just" rtl="1">
              <a:buFont typeface="Wingdings" pitchFamily="2" charset="2"/>
              <a:buChar char="ü"/>
              <a:defRPr/>
            </a:pPr>
            <a:r>
              <a:rPr lang="fa-IR" dirty="0" smtClean="0">
                <a:latin typeface="Times New Roman" pitchFamily="18" charset="0"/>
                <a:cs typeface="Times New Roman" pitchFamily="18" charset="0"/>
              </a:rPr>
              <a:t> تغییرات روز به روز در مقایسه با سایر آزمایشات کمتر است:</a:t>
            </a:r>
          </a:p>
          <a:p>
            <a:pPr algn="just">
              <a:buNone/>
            </a:pPr>
            <a:r>
              <a:rPr lang="en-US" dirty="0" smtClean="0">
                <a:latin typeface="Times New Roman" pitchFamily="18" charset="0"/>
                <a:cs typeface="Times New Roman" pitchFamily="18" charset="0"/>
              </a:rPr>
              <a:t>&lt;  2 % for HbA1C</a:t>
            </a:r>
          </a:p>
          <a:p>
            <a:pPr algn="just">
              <a:buNone/>
            </a:pPr>
            <a:r>
              <a:rPr lang="en-US" dirty="0" smtClean="0">
                <a:latin typeface="Times New Roman" pitchFamily="18" charset="0"/>
                <a:cs typeface="Times New Roman" pitchFamily="18" charset="0"/>
              </a:rPr>
              <a:t>   12-15% for FPG</a:t>
            </a:r>
            <a:endParaRPr lang="fa-IR"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16.6% for OGTT</a:t>
            </a:r>
            <a:endParaRPr lang="fa-IR" dirty="0" smtClean="0">
              <a:latin typeface="Times New Roman" pitchFamily="18" charset="0"/>
              <a:cs typeface="Times New Roman" pitchFamily="18" charset="0"/>
            </a:endParaRPr>
          </a:p>
          <a:p>
            <a:pPr algn="just" rtl="1">
              <a:buFont typeface="Wingdings" pitchFamily="2" charset="2"/>
              <a:buChar char="ü"/>
            </a:pPr>
            <a:r>
              <a:rPr lang="fa-IR" dirty="0" smtClean="0">
                <a:latin typeface="Times New Roman" pitchFamily="18" charset="0"/>
                <a:cs typeface="Times New Roman" pitchFamily="18" charset="0"/>
              </a:rPr>
              <a:t> می تواند شاخصی از شروع عوارض دیابت باشد</a:t>
            </a:r>
          </a:p>
          <a:p>
            <a:pPr algn="just" rtl="1">
              <a:buNone/>
              <a:defRPr/>
            </a:pPr>
            <a:endParaRPr lang="fa-IR" sz="3200" dirty="0" smtClean="0">
              <a:latin typeface="Times New Roman" pitchFamily="18" charset="0"/>
              <a:cs typeface="Times New Roman" pitchFamily="18" charset="0"/>
            </a:endParaRPr>
          </a:p>
          <a:p>
            <a:pPr algn="just" rtl="1">
              <a:buNone/>
              <a:defRPr/>
            </a:pPr>
            <a:r>
              <a:rPr lang="fa-IR" sz="3200" b="1" dirty="0" smtClean="0">
                <a:solidFill>
                  <a:schemeClr val="accent2">
                    <a:lumMod val="75000"/>
                  </a:schemeClr>
                </a:solidFill>
                <a:latin typeface="Times New Roman" pitchFamily="18" charset="0"/>
                <a:cs typeface="Times New Roman" pitchFamily="18" charset="0"/>
              </a:rPr>
              <a:t>ولی مزایای آن باید در کنار موارد زیر سنجیده شود:</a:t>
            </a:r>
          </a:p>
          <a:p>
            <a:pPr algn="just" rtl="1">
              <a:buFont typeface="Courier New" pitchFamily="49" charset="0"/>
              <a:buChar char="o"/>
              <a:defRPr/>
            </a:pPr>
            <a:r>
              <a:rPr lang="fa-IR" sz="3200" dirty="0" smtClean="0">
                <a:solidFill>
                  <a:schemeClr val="accent2">
                    <a:lumMod val="75000"/>
                  </a:schemeClr>
                </a:solidFill>
                <a:latin typeface="Times New Roman" pitchFamily="18" charset="0"/>
                <a:cs typeface="Times New Roman" pitchFamily="18" charset="0"/>
              </a:rPr>
              <a:t> </a:t>
            </a:r>
            <a:r>
              <a:rPr lang="fa-IR" sz="3200" dirty="0" smtClean="0">
                <a:solidFill>
                  <a:schemeClr val="tx1"/>
                </a:solidFill>
                <a:latin typeface="Times New Roman" pitchFamily="18" charset="0"/>
                <a:cs typeface="Times New Roman" pitchFamily="18" charset="0"/>
              </a:rPr>
              <a:t>هزینه بیشتر</a:t>
            </a:r>
          </a:p>
          <a:p>
            <a:pPr algn="just" rtl="1">
              <a:buFont typeface="Courier New" pitchFamily="49" charset="0"/>
              <a:buChar char="o"/>
              <a:defRPr/>
            </a:pPr>
            <a:r>
              <a:rPr lang="fa-IR" sz="3200" dirty="0" smtClean="0">
                <a:solidFill>
                  <a:schemeClr val="tx1"/>
                </a:solidFill>
                <a:latin typeface="Times New Roman" pitchFamily="18" charset="0"/>
                <a:cs typeface="Times New Roman" pitchFamily="18" charset="0"/>
              </a:rPr>
              <a:t> در دسترس نبودن امکان اندازه گیری </a:t>
            </a:r>
            <a:r>
              <a:rPr lang="en-US" sz="3200" dirty="0" smtClean="0">
                <a:solidFill>
                  <a:schemeClr val="tx1"/>
                </a:solidFill>
                <a:latin typeface="Times New Roman" pitchFamily="18" charset="0"/>
                <a:cs typeface="Times New Roman" pitchFamily="18" charset="0"/>
              </a:rPr>
              <a:t>HbA1C</a:t>
            </a:r>
            <a:r>
              <a:rPr lang="fa-IR" sz="3200" dirty="0" smtClean="0">
                <a:solidFill>
                  <a:schemeClr val="tx1"/>
                </a:solidFill>
                <a:latin typeface="Times New Roman" pitchFamily="18" charset="0"/>
                <a:cs typeface="Times New Roman" pitchFamily="18" charset="0"/>
              </a:rPr>
              <a:t> در تمام مناطق</a:t>
            </a:r>
          </a:p>
          <a:p>
            <a:pPr algn="just" rtl="1">
              <a:buFont typeface="Courier New" pitchFamily="49" charset="0"/>
              <a:buChar char="o"/>
              <a:defRPr/>
            </a:pPr>
            <a:r>
              <a:rPr lang="fa-IR"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Incomplete correlation</a:t>
            </a:r>
            <a:r>
              <a:rPr lang="fa-IR" sz="3200" dirty="0" smtClean="0">
                <a:solidFill>
                  <a:schemeClr val="tx1"/>
                </a:solidFill>
                <a:latin typeface="Times New Roman" pitchFamily="18" charset="0"/>
                <a:cs typeface="Times New Roman" pitchFamily="18" charset="0"/>
              </a:rPr>
              <a:t> بین </a:t>
            </a:r>
            <a:r>
              <a:rPr lang="en-US" sz="3200" dirty="0" smtClean="0">
                <a:solidFill>
                  <a:schemeClr val="tx1"/>
                </a:solidFill>
                <a:latin typeface="Times New Roman" pitchFamily="18" charset="0"/>
                <a:cs typeface="Times New Roman" pitchFamily="18" charset="0"/>
              </a:rPr>
              <a:t> HbA1C</a:t>
            </a:r>
            <a:r>
              <a:rPr lang="fa-IR" sz="3200" dirty="0" smtClean="0">
                <a:solidFill>
                  <a:schemeClr val="tx1"/>
                </a:solidFill>
                <a:latin typeface="Times New Roman" pitchFamily="18" charset="0"/>
                <a:cs typeface="Times New Roman" pitchFamily="18" charset="0"/>
              </a:rPr>
              <a:t> و </a:t>
            </a:r>
            <a:r>
              <a:rPr lang="en-US" sz="3200" dirty="0" smtClean="0">
                <a:solidFill>
                  <a:schemeClr val="tx1"/>
                </a:solidFill>
                <a:latin typeface="Times New Roman" pitchFamily="18" charset="0"/>
                <a:cs typeface="Times New Roman" pitchFamily="18" charset="0"/>
              </a:rPr>
              <a:t> </a:t>
            </a:r>
            <a:r>
              <a:rPr lang="fa-IR" sz="3200" dirty="0" smtClean="0">
                <a:solidFill>
                  <a:schemeClr val="tx1"/>
                </a:solidFill>
                <a:latin typeface="Times New Roman" pitchFamily="18" charset="0"/>
                <a:cs typeface="Times New Roman" pitchFamily="18" charset="0"/>
              </a:rPr>
              <a:t>متوسط گلوکز در برخی افراد</a:t>
            </a:r>
            <a:endParaRPr lang="en-US" sz="3200" dirty="0" smtClean="0">
              <a:solidFill>
                <a:schemeClr val="tx1"/>
              </a:solidFill>
              <a:latin typeface="Times New Roman" pitchFamily="18" charset="0"/>
              <a:cs typeface="Times New Roman" pitchFamily="18" charset="0"/>
            </a:endParaRPr>
          </a:p>
        </p:txBody>
      </p:sp>
      <p:sp>
        <p:nvSpPr>
          <p:cNvPr id="20484"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3310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M Tohidi\Desktop\Diabetes &amp; Lab\Pictures\hba1c-glycosylated-hemoglobin-7-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Tree>
    <p:extLst>
      <p:ext uri="{BB962C8B-B14F-4D97-AF65-F5344CB8AC3E}">
        <p14:creationId xmlns:p14="http://schemas.microsoft.com/office/powerpoint/2010/main" val="209324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1507" name="Content Placeholder 2"/>
          <p:cNvSpPr>
            <a:spLocks noGrp="1"/>
          </p:cNvSpPr>
          <p:nvPr>
            <p:ph idx="1"/>
          </p:nvPr>
        </p:nvSpPr>
        <p:spPr>
          <a:xfrm>
            <a:off x="609600" y="1600201"/>
            <a:ext cx="10670117" cy="4873625"/>
          </a:xfrm>
        </p:spPr>
        <p:txBody>
          <a:bodyPr/>
          <a:lstStyle/>
          <a:p>
            <a:pPr marL="0" indent="0" algn="justLow">
              <a:lnSpc>
                <a:spcPct val="150000"/>
              </a:lnSpc>
              <a:buFont typeface="Wingdings" pitchFamily="2" charset="2"/>
              <a:buNone/>
            </a:pPr>
            <a:r>
              <a:rPr lang="en-US" sz="2800" dirty="0" smtClean="0">
                <a:latin typeface="Times New Roman" pitchFamily="18" charset="0"/>
                <a:cs typeface="Times New Roman" pitchFamily="18" charset="0"/>
              </a:rPr>
              <a:t>Glycated hemoglobin (HbA1c) ≥6.5% on </a:t>
            </a:r>
            <a:r>
              <a:rPr lang="en-US" sz="2800" dirty="0" smtClean="0">
                <a:solidFill>
                  <a:srgbClr val="FF0000"/>
                </a:solidFill>
                <a:latin typeface="Times New Roman" pitchFamily="18" charset="0"/>
                <a:cs typeface="Times New Roman" pitchFamily="18" charset="0"/>
              </a:rPr>
              <a:t>at least two occasions </a:t>
            </a:r>
            <a:r>
              <a:rPr lang="en-US" sz="2800" dirty="0" smtClean="0">
                <a:latin typeface="Times New Roman" pitchFamily="18" charset="0"/>
                <a:cs typeface="Times New Roman" pitchFamily="18" charset="0"/>
              </a:rPr>
              <a:t>can be used to diagnose diabetes using a method that is National </a:t>
            </a:r>
            <a:r>
              <a:rPr lang="en-US" sz="2800" dirty="0" err="1" smtClean="0">
                <a:latin typeface="Times New Roman" pitchFamily="18" charset="0"/>
                <a:cs typeface="Times New Roman" pitchFamily="18" charset="0"/>
              </a:rPr>
              <a:t>Glycohemoglobin</a:t>
            </a:r>
            <a:r>
              <a:rPr lang="en-US" sz="2800" dirty="0" smtClean="0">
                <a:latin typeface="Times New Roman" pitchFamily="18" charset="0"/>
                <a:cs typeface="Times New Roman" pitchFamily="18" charset="0"/>
              </a:rPr>
              <a:t> Standardization Program certified and standardized to the DCCT (Diabetes Control and Complications Trial) assay.</a:t>
            </a:r>
          </a:p>
          <a:p>
            <a:pPr marL="0" indent="0" algn="justLow">
              <a:lnSpc>
                <a:spcPct val="150000"/>
              </a:lnSpc>
              <a:buFont typeface="Wingdings" pitchFamily="2" charset="2"/>
              <a:buNone/>
            </a:pPr>
            <a:endParaRPr lang="en-US" sz="2800" dirty="0" smtClean="0">
              <a:latin typeface="Times New Roman" pitchFamily="18" charset="0"/>
              <a:cs typeface="Times New Roman" pitchFamily="18" charset="0"/>
            </a:endParaRPr>
          </a:p>
          <a:p>
            <a:pPr marL="0" indent="0" algn="justLow">
              <a:lnSpc>
                <a:spcPct val="150000"/>
              </a:lnSpc>
              <a:buFont typeface="Wingdings" pitchFamily="2" charset="2"/>
              <a:buNone/>
            </a:pPr>
            <a:r>
              <a:rPr lang="en-US" sz="2400" i="1" dirty="0" smtClean="0">
                <a:latin typeface="Times New Roman" pitchFamily="18" charset="0"/>
                <a:cs typeface="Times New Roman" pitchFamily="18" charset="0"/>
              </a:rPr>
              <a:t>HENRY’S</a:t>
            </a:r>
          </a:p>
          <a:p>
            <a:pPr marL="0" indent="0" algn="justLow">
              <a:lnSpc>
                <a:spcPct val="150000"/>
              </a:lnSpc>
              <a:buFont typeface="Wingdings" pitchFamily="2" charset="2"/>
              <a:buNone/>
            </a:pPr>
            <a:r>
              <a:rPr lang="en-US" sz="2400" i="1" dirty="0" smtClean="0">
                <a:latin typeface="Times New Roman" pitchFamily="18" charset="0"/>
                <a:cs typeface="Times New Roman" pitchFamily="18" charset="0"/>
              </a:rPr>
              <a:t>Clinical Diagnosis and Management by Laboratory Methods. 22th Ed, 2011.</a:t>
            </a:r>
          </a:p>
        </p:txBody>
      </p:sp>
      <p:sp>
        <p:nvSpPr>
          <p:cNvPr id="4" name="Footer Placeholder 3"/>
          <p:cNvSpPr>
            <a:spLocks noGrp="1"/>
          </p:cNvSpPr>
          <p:nvPr>
            <p:ph type="ftr" sz="quarter" idx="11"/>
          </p:nvPr>
        </p:nvSpPr>
        <p:spPr bwMode="auto">
          <a:xfrm>
            <a:off x="7867650" y="6267450"/>
            <a:ext cx="3867150" cy="4540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273091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3112"/>
          </a:xfrm>
        </p:spPr>
        <p:txBody>
          <a:bodyPr>
            <a:normAutofit fontScale="90000"/>
          </a:bodyPr>
          <a:lstStyle/>
          <a:p>
            <a:pPr algn="l"/>
            <a:r>
              <a:rPr lang="en-US" sz="4000" b="1" dirty="0" smtClean="0">
                <a:latin typeface="Times New Roman" pitchFamily="18" charset="0"/>
                <a:cs typeface="Times New Roman" pitchFamily="18" charset="0"/>
              </a:rPr>
              <a:t>Certificate of Traceability to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the DCCT Reference Method</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257300"/>
            <a:ext cx="10972800" cy="5238749"/>
          </a:xfrm>
        </p:spPr>
        <p:txBody>
          <a:bodyPr>
            <a:noAutofit/>
          </a:bodyPr>
          <a:lstStyle/>
          <a:p>
            <a:pPr algn="just">
              <a:buFont typeface="Wingdings" pitchFamily="2" charset="2"/>
              <a:buChar char="v"/>
            </a:pPr>
            <a:r>
              <a:rPr lang="en-US" dirty="0" smtClean="0">
                <a:latin typeface="Times New Roman" pitchFamily="18" charset="0"/>
                <a:cs typeface="Times New Roman" pitchFamily="18" charset="0"/>
              </a:rPr>
              <a:t> Precision criteria:</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Intralaboratory</a:t>
            </a:r>
            <a:r>
              <a:rPr lang="en-US" dirty="0" smtClean="0">
                <a:latin typeface="Times New Roman" pitchFamily="18" charset="0"/>
                <a:cs typeface="Times New Roman" pitchFamily="18" charset="0"/>
              </a:rPr>
              <a:t> CV ≤ 2%</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Interlaboratory</a:t>
            </a:r>
            <a:r>
              <a:rPr lang="en-US" dirty="0" smtClean="0">
                <a:latin typeface="Times New Roman" pitchFamily="18" charset="0"/>
                <a:cs typeface="Times New Roman" pitchFamily="18" charset="0"/>
              </a:rPr>
              <a:t> CV ≤5%; ≤3% for Level 1 laboratories</a:t>
            </a:r>
          </a:p>
          <a:p>
            <a:pPr algn="just">
              <a:buNone/>
            </a:pPr>
            <a:endParaRPr lang="en-US" dirty="0" smtClean="0">
              <a:latin typeface="Times New Roman" pitchFamily="18" charset="0"/>
              <a:cs typeface="Times New Roman" pitchFamily="18" charset="0"/>
            </a:endParaRPr>
          </a:p>
          <a:p>
            <a:pPr algn="just">
              <a:buFont typeface="Wingdings" pitchFamily="2" charset="2"/>
              <a:buChar char="v"/>
            </a:pPr>
            <a:r>
              <a:rPr lang="en-US" dirty="0" smtClean="0">
                <a:latin typeface="Times New Roman" pitchFamily="18" charset="0"/>
                <a:cs typeface="Times New Roman" pitchFamily="18" charset="0"/>
              </a:rPr>
              <a:t> Bias criteria (95% CI of differences between test method and Secondary Reference Laboratories [SRL] must fall within ±1% </a:t>
            </a:r>
            <a:r>
              <a:rPr lang="en-US" dirty="0" err="1" smtClean="0">
                <a:latin typeface="Times New Roman" pitchFamily="18" charset="0"/>
                <a:cs typeface="Times New Roman" pitchFamily="18" charset="0"/>
              </a:rPr>
              <a:t>GHb</a:t>
            </a:r>
            <a:r>
              <a:rPr lang="en-US" dirty="0" smtClean="0">
                <a:latin typeface="Times New Roman" pitchFamily="18" charset="0"/>
                <a:cs typeface="Times New Roman" pitchFamily="18" charset="0"/>
              </a:rPr>
              <a:t> of the SRL [±0.70% </a:t>
            </a:r>
            <a:r>
              <a:rPr lang="en-US" dirty="0" err="1" smtClean="0">
                <a:latin typeface="Times New Roman" pitchFamily="18" charset="0"/>
                <a:cs typeface="Times New Roman" pitchFamily="18" charset="0"/>
              </a:rPr>
              <a:t>GHb</a:t>
            </a:r>
            <a:r>
              <a:rPr lang="en-US" dirty="0" smtClean="0">
                <a:latin typeface="Times New Roman" pitchFamily="18" charset="0"/>
                <a:cs typeface="Times New Roman" pitchFamily="18" charset="0"/>
              </a:rPr>
              <a:t> for Level 1 laboratories])</a:t>
            </a:r>
          </a:p>
          <a:p>
            <a:pPr algn="just">
              <a:buNone/>
            </a:pPr>
            <a:endParaRPr lang="en-US" dirty="0" smtClean="0">
              <a:latin typeface="Times New Roman" pitchFamily="18" charset="0"/>
              <a:cs typeface="Times New Roman" pitchFamily="18" charset="0"/>
            </a:endParaRPr>
          </a:p>
          <a:p>
            <a:pPr algn="just">
              <a:buFont typeface="Wingdings" pitchFamily="2" charset="2"/>
              <a:buChar char="v"/>
            </a:pPr>
            <a:r>
              <a:rPr lang="en-US" dirty="0" smtClean="0">
                <a:latin typeface="Times New Roman" pitchFamily="18" charset="0"/>
                <a:cs typeface="Times New Roman" pitchFamily="18" charset="0"/>
              </a:rPr>
              <a:t> Outlier criteria (greater than mean +3 standard deviation of absolute differences between pairs</a:t>
            </a:r>
            <a:endParaRPr lang="en-US" dirty="0">
              <a:latin typeface="Times New Roman" pitchFamily="18" charset="0"/>
              <a:cs typeface="Times New Roman" pitchFamily="18" charset="0"/>
            </a:endParaRPr>
          </a:p>
        </p:txBody>
      </p:sp>
      <p:sp>
        <p:nvSpPr>
          <p:cNvPr id="4" name="Round Diagonal Corner Rectangle 3"/>
          <p:cNvSpPr/>
          <p:nvPr/>
        </p:nvSpPr>
        <p:spPr>
          <a:xfrm>
            <a:off x="360947" y="1275348"/>
            <a:ext cx="11297653" cy="5430252"/>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To get these goals, at least two QC materials with different average concentrations should be used at the beginning and at the end of the day’s run to monitor performance and quality control of assay.</a:t>
            </a:r>
            <a:endParaRPr lang="en-US" sz="3200" dirty="0">
              <a:solidFill>
                <a:schemeClr val="tx1"/>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35</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814917" y="1196976"/>
            <a:ext cx="9605433" cy="5394324"/>
          </a:xfrm>
        </p:spPr>
        <p:txBody>
          <a:bodyPr>
            <a:normAutofit lnSpcReduction="10000"/>
          </a:bodyPr>
          <a:lstStyle/>
          <a:p>
            <a:pPr marL="0" indent="0" algn="r" rtl="1" eaLnBrk="1" hangingPunct="1">
              <a:lnSpc>
                <a:spcPct val="150000"/>
              </a:lnSpc>
              <a:buFont typeface="Wingdings" pitchFamily="2" charset="2"/>
              <a:buNone/>
              <a:defRPr/>
            </a:pPr>
            <a:r>
              <a:rPr lang="fa-IR" dirty="0" smtClean="0">
                <a:latin typeface="Times New Roman" panose="02020603050405020304" pitchFamily="18" charset="0"/>
                <a:cs typeface="Times New Roman" panose="02020603050405020304" pitchFamily="18" charset="0"/>
              </a:rPr>
              <a:t>درکروماتوگرافی</a:t>
            </a:r>
            <a:r>
              <a:rPr lang="en-US" dirty="0" smtClean="0">
                <a:latin typeface="Times New Roman" panose="02020603050405020304" pitchFamily="18" charset="0"/>
                <a:cs typeface="Times New Roman" panose="02020603050405020304" pitchFamily="18" charset="0"/>
              </a:rPr>
              <a:t> cation-exchange  </a:t>
            </a:r>
            <a:r>
              <a:rPr lang="fa-IR" dirty="0">
                <a:latin typeface="Times New Roman" panose="02020603050405020304" pitchFamily="18" charset="0"/>
                <a:cs typeface="Times New Roman" panose="02020603050405020304" pitchFamily="18" charset="0"/>
              </a:rPr>
              <a:t>بر روی خون همولیز شده، قبل از قله اصلی </a:t>
            </a:r>
            <a:r>
              <a:rPr lang="en-US" dirty="0" err="1">
                <a:latin typeface="Times New Roman" panose="02020603050405020304" pitchFamily="18" charset="0"/>
                <a:cs typeface="Times New Roman" panose="02020603050405020304" pitchFamily="18" charset="0"/>
              </a:rPr>
              <a:t>HbA</a:t>
            </a:r>
            <a:r>
              <a:rPr lang="en-US" dirty="0">
                <a:latin typeface="Times New Roman" panose="02020603050405020304" pitchFamily="18" charset="0"/>
                <a:cs typeface="Times New Roman" panose="02020603050405020304" pitchFamily="18" charset="0"/>
              </a:rPr>
              <a:t>، 3 </a:t>
            </a:r>
            <a:r>
              <a:rPr lang="fa-IR" dirty="0" smtClean="0">
                <a:latin typeface="Times New Roman" panose="02020603050405020304" pitchFamily="18" charset="0"/>
                <a:cs typeface="Times New Roman" panose="02020603050405020304" pitchFamily="18" charset="0"/>
              </a:rPr>
              <a:t> یا </a:t>
            </a:r>
            <a:r>
              <a:rPr lang="fa-IR" dirty="0">
                <a:latin typeface="Times New Roman" panose="02020603050405020304" pitchFamily="18" charset="0"/>
                <a:cs typeface="Times New Roman" panose="02020603050405020304" pitchFamily="18" charset="0"/>
              </a:rPr>
              <a:t>بیشتر قله کوچک به نام های </a:t>
            </a:r>
            <a:r>
              <a:rPr lang="en-US" dirty="0">
                <a:latin typeface="Times New Roman" panose="02020603050405020304" pitchFamily="18" charset="0"/>
                <a:cs typeface="Times New Roman" panose="02020603050405020304" pitchFamily="18" charset="0"/>
              </a:rPr>
              <a:t>HbA1a، </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HbA1b</a:t>
            </a:r>
            <a:r>
              <a:rPr lang="fa-IR" dirty="0">
                <a:latin typeface="Times New Roman" panose="02020603050405020304" pitchFamily="18" charset="0"/>
                <a:cs typeface="Times New Roman" panose="02020603050405020304" pitchFamily="18" charset="0"/>
              </a:rPr>
              <a:t>و </a:t>
            </a:r>
            <a:r>
              <a:rPr lang="en-US" dirty="0">
                <a:latin typeface="Times New Roman" panose="02020603050405020304" pitchFamily="18" charset="0"/>
                <a:cs typeface="Times New Roman" panose="02020603050405020304" pitchFamily="18" charset="0"/>
              </a:rPr>
              <a:t>HbA1c </a:t>
            </a:r>
            <a:r>
              <a:rPr lang="fa-IR" dirty="0">
                <a:latin typeface="Times New Roman" panose="02020603050405020304" pitchFamily="18" charset="0"/>
                <a:cs typeface="Times New Roman" panose="02020603050405020304" pitchFamily="18" charset="0"/>
              </a:rPr>
              <a:t>خارج می شود. که به مجموعه آنها </a:t>
            </a:r>
            <a:r>
              <a:rPr lang="en-US" dirty="0">
                <a:latin typeface="Times New Roman" panose="02020603050405020304" pitchFamily="18" charset="0"/>
                <a:cs typeface="Times New Roman" panose="02020603050405020304" pitchFamily="18" charset="0"/>
              </a:rPr>
              <a:t>Fast </a:t>
            </a:r>
            <a:r>
              <a:rPr lang="en-US" dirty="0" err="1">
                <a:latin typeface="Times New Roman" panose="02020603050405020304" pitchFamily="18" charset="0"/>
                <a:cs typeface="Times New Roman" panose="02020603050405020304" pitchFamily="18" charset="0"/>
              </a:rPr>
              <a:t>Hb</a:t>
            </a:r>
            <a:r>
              <a:rPr lang="en-US" dirty="0">
                <a:latin typeface="Times New Roman" panose="02020603050405020304" pitchFamily="18" charset="0"/>
                <a:cs typeface="Times New Roman" panose="02020603050405020304" pitchFamily="18" charset="0"/>
              </a:rPr>
              <a:t> </a:t>
            </a:r>
            <a:r>
              <a:rPr lang="fa-IR" dirty="0">
                <a:latin typeface="Times New Roman" panose="02020603050405020304" pitchFamily="18" charset="0"/>
                <a:cs typeface="Times New Roman" panose="02020603050405020304" pitchFamily="18" charset="0"/>
              </a:rPr>
              <a:t>گفته می شود.</a:t>
            </a:r>
          </a:p>
          <a:p>
            <a:pPr marL="0" indent="0" algn="r" rtl="1" eaLnBrk="1" hangingPunct="1">
              <a:lnSpc>
                <a:spcPct val="150000"/>
              </a:lnSpc>
              <a:buFont typeface="Wingdings" pitchFamily="2" charset="2"/>
              <a:buNone/>
              <a:defRPr/>
            </a:pPr>
            <a:r>
              <a:rPr lang="fa-IR" dirty="0">
                <a:latin typeface="Times New Roman" panose="02020603050405020304" pitchFamily="18" charset="0"/>
                <a:cs typeface="Times New Roman" panose="02020603050405020304" pitchFamily="18" charset="0"/>
              </a:rPr>
              <a:t>در فرد </a:t>
            </a:r>
            <a:r>
              <a:rPr lang="fa-IR" dirty="0" smtClean="0">
                <a:latin typeface="Times New Roman" panose="02020603050405020304" pitchFamily="18" charset="0"/>
                <a:cs typeface="Times New Roman" panose="02020603050405020304" pitchFamily="18" charset="0"/>
              </a:rPr>
              <a:t>سالم : </a:t>
            </a:r>
            <a:r>
              <a:rPr lang="en-US" dirty="0" smtClean="0">
                <a:latin typeface="Times New Roman" panose="02020603050405020304" pitchFamily="18" charset="0"/>
                <a:cs typeface="Times New Roman" panose="02020603050405020304" pitchFamily="18" charset="0"/>
              </a:rPr>
              <a:t>HbA1c</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3-5 % </a:t>
            </a:r>
            <a:r>
              <a:rPr lang="fa-IR" dirty="0">
                <a:latin typeface="Times New Roman" panose="02020603050405020304" pitchFamily="18" charset="0"/>
                <a:cs typeface="Times New Roman" panose="02020603050405020304" pitchFamily="18" charset="0"/>
              </a:rPr>
              <a:t>از کل </a:t>
            </a:r>
            <a:r>
              <a:rPr lang="en-US" dirty="0" err="1" smtClean="0">
                <a:latin typeface="Times New Roman" panose="02020603050405020304" pitchFamily="18" charset="0"/>
                <a:cs typeface="Times New Roman" panose="02020603050405020304" pitchFamily="18" charset="0"/>
              </a:rPr>
              <a:t>Hb</a:t>
            </a:r>
            <a:endParaRPr lang="fa-IR" dirty="0" smtClean="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r>
              <a:rPr lang="en-US" dirty="0" smtClean="0">
                <a:latin typeface="Times New Roman" panose="02020603050405020304" pitchFamily="18" charset="0"/>
                <a:cs typeface="Times New Roman" panose="02020603050405020304" pitchFamily="18" charset="0"/>
              </a:rPr>
              <a:t>HbA1a  </a:t>
            </a:r>
            <a:r>
              <a:rPr lang="en-US" dirty="0">
                <a:latin typeface="Times New Roman" panose="02020603050405020304" pitchFamily="18" charset="0"/>
                <a:cs typeface="Times New Roman" panose="02020603050405020304" pitchFamily="18" charset="0"/>
              </a:rPr>
              <a:t>= 1/6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r>
              <a:rPr lang="en-US" dirty="0">
                <a:latin typeface="Times New Roman" panose="02020603050405020304" pitchFamily="18" charset="0"/>
                <a:cs typeface="Times New Roman" panose="02020603050405020304" pitchFamily="18" charset="0"/>
              </a:rPr>
              <a:t>HbA1b  = 0/8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r" rtl="1" eaLnBrk="1" hangingPunct="1">
              <a:lnSpc>
                <a:spcPct val="150000"/>
              </a:lnSpc>
              <a:buFont typeface="Wingdings" pitchFamily="2" charset="2"/>
              <a:buNone/>
              <a:defRPr/>
            </a:pPr>
            <a:endParaRPr lang="fa-IR"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09600" y="274638"/>
            <a:ext cx="10574867" cy="633412"/>
          </a:xfrm>
        </p:spPr>
        <p:txBody>
          <a:bodyPr>
            <a:normAutofit/>
          </a:bodyPr>
          <a:lstStyle/>
          <a:p>
            <a:pPr lvl="1" algn="ctr" rtl="1">
              <a:defRPr/>
            </a:pPr>
            <a:r>
              <a:rPr lang="fa-IR" sz="3200" b="1" dirty="0" smtClean="0">
                <a:solidFill>
                  <a:schemeClr val="tx1"/>
                </a:solidFill>
                <a:latin typeface="Times New Roman" pitchFamily="18" charset="0"/>
                <a:cs typeface="Times New Roman" pitchFamily="18" charset="0"/>
                <a:sym typeface="Wingdings 2" pitchFamily="18" charset="2"/>
              </a:rPr>
              <a:t>اندازه گیری </a:t>
            </a:r>
            <a:r>
              <a:rPr lang="en-US" sz="3200" b="1" dirty="0" smtClean="0">
                <a:solidFill>
                  <a:schemeClr val="tx1"/>
                </a:solidFill>
                <a:latin typeface="Times New Roman" pitchFamily="18" charset="0"/>
                <a:cs typeface="Times New Roman" pitchFamily="18" charset="0"/>
                <a:sym typeface="Wingdings 2" pitchFamily="18" charset="2"/>
              </a:rPr>
              <a:t>HbA1c</a:t>
            </a:r>
            <a:endParaRPr lang="en-US" sz="3200" b="1"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bwMode="auto">
          <a:xfrm>
            <a:off x="8686800" y="6248400"/>
            <a:ext cx="2990850" cy="4730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140345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4294967295"/>
          </p:nvPr>
        </p:nvSpPr>
        <p:spPr>
          <a:xfrm>
            <a:off x="609600" y="1295400"/>
            <a:ext cx="9925050" cy="5205414"/>
          </a:xfrm>
        </p:spPr>
        <p:txBody>
          <a:bodyPr>
            <a:normAutofit/>
          </a:bodyPr>
          <a:lstStyle/>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 هموگلوبین گلیکوزیله: نشانگر میانگین قند خون در 4-2 ماه گذشته</a:t>
            </a:r>
          </a:p>
          <a:p>
            <a:pPr algn="r" rtl="1">
              <a:lnSpc>
                <a:spcPct val="150000"/>
              </a:lnSpc>
              <a:buClr>
                <a:srgbClr val="FFCC00"/>
              </a:buClr>
              <a:buFont typeface="Wingdings" pitchFamily="2" charset="2"/>
              <a:buChar char="ü"/>
            </a:pPr>
            <a:r>
              <a:rPr lang="fa-IR" dirty="0" smtClean="0">
                <a:latin typeface="Times New Roman" panose="02020603050405020304" pitchFamily="18" charset="0"/>
                <a:cs typeface="Times New Roman" panose="02020603050405020304" pitchFamily="18" charset="0"/>
              </a:rPr>
              <a:t> روشهای اندازه گیری: بسیار متنوع</a:t>
            </a:r>
            <a:endParaRPr lang="en-US"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تفاوت در متد اندازه گیری ، نتایج و مداخله گرها</a:t>
            </a: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تشکیل</a:t>
            </a:r>
            <a:r>
              <a:rPr lang="en-US" sz="3200" dirty="0" smtClean="0">
                <a:latin typeface="Times New Roman" panose="02020603050405020304" pitchFamily="18" charset="0"/>
                <a:cs typeface="Times New Roman" panose="02020603050405020304" pitchFamily="18" charset="0"/>
              </a:rPr>
              <a:t>  National </a:t>
            </a:r>
            <a:r>
              <a:rPr lang="en-US" sz="3200" dirty="0" err="1" smtClean="0">
                <a:latin typeface="Times New Roman" panose="02020603050405020304" pitchFamily="18" charset="0"/>
                <a:cs typeface="Times New Roman" panose="02020603050405020304" pitchFamily="18" charset="0"/>
              </a:rPr>
              <a:t>Glycohemoglobin</a:t>
            </a:r>
            <a:r>
              <a:rPr lang="en-US" sz="3200" dirty="0" smtClean="0">
                <a:latin typeface="Times New Roman" panose="02020603050405020304" pitchFamily="18" charset="0"/>
                <a:cs typeface="Times New Roman" panose="02020603050405020304" pitchFamily="18" charset="0"/>
              </a:rPr>
              <a:t> Standardization </a:t>
            </a:r>
            <a:r>
              <a:rPr lang="en-US" sz="3200" dirty="0" err="1" smtClean="0">
                <a:latin typeface="Times New Roman" panose="02020603050405020304" pitchFamily="18" charset="0"/>
                <a:cs typeface="Times New Roman" panose="02020603050405020304" pitchFamily="18" charset="0"/>
              </a:rPr>
              <a:t>Progarm</a:t>
            </a:r>
            <a:r>
              <a:rPr lang="en-US" sz="3200" dirty="0" smtClean="0">
                <a:latin typeface="Times New Roman" panose="02020603050405020304" pitchFamily="18" charset="0"/>
                <a:cs typeface="Times New Roman" panose="02020603050405020304" pitchFamily="18" charset="0"/>
              </a:rPr>
              <a:t> (NGSP) </a:t>
            </a:r>
            <a:r>
              <a:rPr lang="fa-IR" sz="3200" dirty="0" smtClean="0">
                <a:latin typeface="Times New Roman" panose="02020603050405020304" pitchFamily="18" charset="0"/>
                <a:cs typeface="Times New Roman" panose="02020603050405020304" pitchFamily="18" charset="0"/>
              </a:rPr>
              <a:t> در سال 1996</a:t>
            </a: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Char char="ü"/>
            </a:pPr>
            <a:r>
              <a:rPr lang="fa-IR" sz="3200" dirty="0" smtClean="0">
                <a:latin typeface="Times New Roman" panose="02020603050405020304" pitchFamily="18" charset="0"/>
                <a:cs typeface="Times New Roman" panose="02020603050405020304" pitchFamily="18" charset="0"/>
              </a:rPr>
              <a:t> متد استاندارد طلایی </a:t>
            </a:r>
            <a:r>
              <a:rPr lang="en-US" sz="3200" dirty="0" smtClean="0">
                <a:latin typeface="Times New Roman" panose="02020603050405020304" pitchFamily="18" charset="0"/>
                <a:cs typeface="Times New Roman" panose="02020603050405020304" pitchFamily="18" charset="0"/>
              </a:rPr>
              <a:t> </a:t>
            </a:r>
            <a:r>
              <a:rPr lang="fa-IR"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HPLC</a:t>
            </a:r>
            <a:r>
              <a:rPr lang="fa-IR" sz="3200" dirty="0" smtClean="0">
                <a:latin typeface="Times New Roman" panose="02020603050405020304" pitchFamily="18" charset="0"/>
                <a:cs typeface="Times New Roman" panose="02020603050405020304" pitchFamily="18" charset="0"/>
              </a:rPr>
              <a:t> و </a:t>
            </a:r>
            <a:r>
              <a:rPr lang="en-US" sz="3200" dirty="0" smtClean="0">
                <a:latin typeface="Times New Roman" panose="02020603050405020304" pitchFamily="18" charset="0"/>
                <a:cs typeface="Times New Roman" panose="02020603050405020304" pitchFamily="18" charset="0"/>
              </a:rPr>
              <a:t>MS</a:t>
            </a:r>
            <a:endParaRPr lang="fa-IR" sz="3200" dirty="0" smtClean="0">
              <a:latin typeface="Times New Roman" panose="02020603050405020304" pitchFamily="18" charset="0"/>
              <a:cs typeface="Times New Roman" panose="02020603050405020304" pitchFamily="18" charset="0"/>
            </a:endParaRPr>
          </a:p>
          <a:p>
            <a:pPr algn="r" rtl="1" eaLnBrk="1" hangingPunct="1">
              <a:lnSpc>
                <a:spcPct val="150000"/>
              </a:lnSpc>
              <a:buClr>
                <a:srgbClr val="FFCC00"/>
              </a:buClr>
              <a:buFont typeface="Wingdings" pitchFamily="2" charset="2"/>
              <a:buNone/>
            </a:pPr>
            <a:endParaRPr lang="en-US" sz="3200" dirty="0" smtClean="0">
              <a:latin typeface="Times New Roman" panose="02020603050405020304" pitchFamily="18" charset="0"/>
              <a:cs typeface="Times New Roman" panose="02020603050405020304" pitchFamily="18" charset="0"/>
            </a:endParaRPr>
          </a:p>
          <a:p>
            <a:pPr algn="r" rtl="1" eaLnBrk="1" hangingPunct="1">
              <a:lnSpc>
                <a:spcPct val="150000"/>
              </a:lnSpc>
              <a:buFont typeface="Wingdings 2" pitchFamily="18" charset="2"/>
              <a:buNone/>
            </a:pPr>
            <a:endParaRPr lang="en-US" sz="3200" dirty="0" smtClean="0">
              <a:latin typeface="Times New Roman" panose="02020603050405020304" pitchFamily="18" charset="0"/>
              <a:cs typeface="Times New Roman" panose="02020603050405020304" pitchFamily="18" charset="0"/>
            </a:endParaRPr>
          </a:p>
        </p:txBody>
      </p:sp>
      <p:sp>
        <p:nvSpPr>
          <p:cNvPr id="3" name="Footer Placeholder 3"/>
          <p:cNvSpPr>
            <a:spLocks noGrp="1"/>
          </p:cNvSpPr>
          <p:nvPr>
            <p:ph type="ftr" sz="quarter" idx="11"/>
          </p:nvPr>
        </p:nvSpPr>
        <p:spPr bwMode="auto">
          <a:xfrm>
            <a:off x="8858250" y="6305550"/>
            <a:ext cx="2838450" cy="4159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596290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r.M Tohidi\Desktop\Diabetes &amp; Lab\Pictures\hba1c-glycosylated-hemoglobin-20-728.jpg"/>
          <p:cNvPicPr>
            <a:picLocks noChangeAspect="1" noChangeArrowheads="1"/>
          </p:cNvPicPr>
          <p:nvPr/>
        </p:nvPicPr>
        <p:blipFill>
          <a:blip r:embed="rId2" cstate="print"/>
          <a:srcRect/>
          <a:stretch>
            <a:fillRect/>
          </a:stretch>
        </p:blipFill>
        <p:spPr bwMode="auto">
          <a:xfrm>
            <a:off x="114300" y="-38100"/>
            <a:ext cx="11963400" cy="6934200"/>
          </a:xfrm>
          <a:prstGeom prst="rect">
            <a:avLst/>
          </a:prstGeom>
          <a:noFill/>
        </p:spPr>
      </p:pic>
    </p:spTree>
    <p:extLst>
      <p:ext uri="{BB962C8B-B14F-4D97-AF65-F5344CB8AC3E}">
        <p14:creationId xmlns:p14="http://schemas.microsoft.com/office/powerpoint/2010/main" val="2744440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b="1" dirty="0" smtClean="0">
                <a:latin typeface="Times New Roman" pitchFamily="18" charset="0"/>
                <a:cs typeface="Times New Roman" pitchFamily="18" charset="0"/>
              </a:rPr>
              <a:t>روش های اندازه گیری </a:t>
            </a:r>
            <a:r>
              <a:rPr lang="en-US" b="1" dirty="0" smtClean="0">
                <a:latin typeface="Times New Roman" pitchFamily="18" charset="0"/>
                <a:cs typeface="Times New Roman" pitchFamily="18" charset="0"/>
              </a:rPr>
              <a:t> HbA1C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r>
              <a:rPr lang="en-US" sz="2800" b="1" dirty="0" smtClean="0">
                <a:latin typeface="Times New Roman" panose="02020603050405020304" pitchFamily="18" charset="0"/>
                <a:cs typeface="Times New Roman" panose="02020603050405020304" pitchFamily="18" charset="0"/>
              </a:rPr>
              <a:t>  Based on charge difference</a:t>
            </a:r>
          </a:p>
          <a:p>
            <a:pPr lvl="1">
              <a:buNone/>
            </a:pPr>
            <a:endParaRPr lang="en-US" sz="2800" b="1" dirty="0" smtClean="0">
              <a:latin typeface="Times New Roman" panose="02020603050405020304" pitchFamily="18" charset="0"/>
              <a:cs typeface="Times New Roman" panose="02020603050405020304" pitchFamily="18" charset="0"/>
            </a:endParaRPr>
          </a:p>
          <a:p>
            <a:pPr lvl="1">
              <a:buFont typeface="Wingdings" pitchFamily="2" charset="2"/>
              <a:buChar char="v"/>
            </a:pPr>
            <a:r>
              <a:rPr lang="en-US" b="1" dirty="0" smtClean="0">
                <a:latin typeface="Times New Roman" panose="02020603050405020304" pitchFamily="18" charset="0"/>
                <a:cs typeface="Times New Roman" panose="02020603050405020304" pitchFamily="18" charset="0"/>
              </a:rPr>
              <a:t>	Based on structural difference</a:t>
            </a:r>
          </a:p>
          <a:p>
            <a:pPr lvl="1">
              <a:buNone/>
            </a:pPr>
            <a:endParaRPr lang="en-US" b="1" dirty="0" smtClean="0">
              <a:latin typeface="Times New Roman" panose="02020603050405020304" pitchFamily="18" charset="0"/>
              <a:cs typeface="Times New Roman" panose="02020603050405020304" pitchFamily="18" charset="0"/>
            </a:endParaRPr>
          </a:p>
          <a:p>
            <a:pPr algn="r" rtl="1">
              <a:buNone/>
            </a:pPr>
            <a:r>
              <a:rPr lang="fa-IR" dirty="0" smtClean="0">
                <a:solidFill>
                  <a:srgbClr val="FF0000"/>
                </a:solidFill>
                <a:latin typeface="Times New Roman" panose="02020603050405020304" pitchFamily="18" charset="0"/>
                <a:cs typeface="Times New Roman" panose="02020603050405020304" pitchFamily="18" charset="0"/>
              </a:rPr>
              <a:t>تفاوت عمده بین این متدها در روش جداسازی هموگلوبین از نوع گلیکوزیله آن است.</a:t>
            </a:r>
            <a:endParaRPr lang="en-US" dirty="0" smtClean="0">
              <a:solidFill>
                <a:srgbClr val="FF0000"/>
              </a:solidFill>
              <a:latin typeface="Times New Roman" panose="02020603050405020304" pitchFamily="18" charset="0"/>
              <a:cs typeface="Times New Roman" panose="02020603050405020304" pitchFamily="18" charset="0"/>
            </a:endParaRPr>
          </a:p>
          <a:p>
            <a:pPr>
              <a:lnSpc>
                <a:spcPct val="150000"/>
              </a:lnSpc>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3200"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39</a:t>
            </a:fld>
            <a:endParaRPr lang="en-US">
              <a:solidFill>
                <a:prstClr val="black">
                  <a:tint val="75000"/>
                </a:prstClr>
              </a:solidFill>
            </a:endParaRPr>
          </a:p>
        </p:txBody>
      </p:sp>
      <p:sp>
        <p:nvSpPr>
          <p:cNvPr id="5" name="TextBox 4"/>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274638"/>
            <a:ext cx="9086850" cy="1535112"/>
          </a:xfrm>
        </p:spPr>
        <p:txBody>
          <a:bodyPr>
            <a:normAutofit/>
          </a:bodyPr>
          <a:lstStyle/>
          <a:p>
            <a:pPr algn="r" eaLnBrk="1" hangingPunct="1">
              <a:defRPr/>
            </a:pPr>
            <a:r>
              <a:rPr lang="fa-IR" sz="3200" b="1" dirty="0" smtClean="0"/>
              <a:t>آزمایشات متعددی در تشخیص و پیگیری بیماران مبتلا به دیابت مطرح می باشند:</a:t>
            </a:r>
            <a:endParaRPr lang="en-US" sz="3200" b="1" dirty="0" smtClean="0"/>
          </a:p>
        </p:txBody>
      </p:sp>
      <p:sp>
        <p:nvSpPr>
          <p:cNvPr id="96259" name="Rectangle 3"/>
          <p:cNvSpPr>
            <a:spLocks noGrp="1" noChangeArrowheads="1"/>
          </p:cNvSpPr>
          <p:nvPr>
            <p:ph type="body" idx="1"/>
          </p:nvPr>
        </p:nvSpPr>
        <p:spPr>
          <a:xfrm>
            <a:off x="431371" y="1600201"/>
            <a:ext cx="10849205" cy="4873625"/>
          </a:xfrm>
        </p:spPr>
        <p:txBody>
          <a:bodyPr>
            <a:normAutofit lnSpcReduction="10000"/>
          </a:bodyPr>
          <a:lstStyle/>
          <a:p>
            <a:pPr algn="r" rtl="1" eaLnBrk="1" hangingPunct="1">
              <a:lnSpc>
                <a:spcPct val="80000"/>
              </a:lnSpc>
              <a:buFont typeface="Wingdings" pitchFamily="2" charset="2"/>
              <a:buChar char="ü"/>
              <a:defRPr/>
            </a:pPr>
            <a:endParaRPr lang="fa-IR" dirty="0" smtClean="0"/>
          </a:p>
          <a:p>
            <a:pPr algn="r" rtl="1" eaLnBrk="1" hangingPunct="1">
              <a:lnSpc>
                <a:spcPct val="80000"/>
              </a:lnSpc>
              <a:buFont typeface="Wingdings" pitchFamily="2" charset="2"/>
              <a:buChar char="ü"/>
              <a:defRPr/>
            </a:pPr>
            <a:r>
              <a:rPr lang="fa-IR" dirty="0" smtClean="0"/>
              <a:t>شایعترین آزمایشات </a:t>
            </a:r>
            <a:r>
              <a:rPr lang="en-US" dirty="0" smtClean="0"/>
              <a:t> </a:t>
            </a:r>
            <a:endParaRPr lang="fa-IR" dirty="0" smtClean="0"/>
          </a:p>
          <a:p>
            <a:pPr algn="r" rtl="1" eaLnBrk="1" hangingPunct="1">
              <a:lnSpc>
                <a:spcPct val="80000"/>
              </a:lnSpc>
              <a:buClr>
                <a:srgbClr val="FFFF00"/>
              </a:buClr>
              <a:buFont typeface="Wingdings" pitchFamily="2" charset="2"/>
              <a:buNone/>
              <a:defRPr/>
            </a:pPr>
            <a:r>
              <a:rPr lang="fa-IR" dirty="0" smtClean="0"/>
              <a:t>تست های بیوشیمیایی :</a:t>
            </a: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FBS</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BS </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OGTT</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HBA1c</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Urinary albumin excretion</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Urinary </a:t>
            </a:r>
            <a:r>
              <a:rPr lang="en-US" dirty="0" err="1" smtClean="0">
                <a:latin typeface="Times New Roman" pitchFamily="18" charset="0"/>
                <a:cs typeface="Times New Roman" pitchFamily="18" charset="0"/>
              </a:rPr>
              <a:t>glucosuria</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proteinuria</a:t>
            </a:r>
            <a:endParaRPr lang="fa-IR"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Lipid profile</a:t>
            </a:r>
          </a:p>
          <a:p>
            <a:pPr>
              <a:lnSpc>
                <a:spcPct val="80000"/>
              </a:lnSpc>
              <a:buClr>
                <a:schemeClr val="tx2"/>
              </a:buClr>
              <a:buSzPct val="135000"/>
              <a:buFont typeface="Wingdings" pitchFamily="2" charset="2"/>
              <a:buChar char="§"/>
              <a:defRPr/>
            </a:pPr>
            <a:r>
              <a:rPr lang="en-US" dirty="0" smtClean="0">
                <a:latin typeface="Times New Roman" pitchFamily="18" charset="0"/>
                <a:cs typeface="Times New Roman" pitchFamily="18" charset="0"/>
              </a:rPr>
              <a:t>Urinary </a:t>
            </a:r>
            <a:r>
              <a:rPr lang="en-US" dirty="0" err="1" smtClean="0">
                <a:latin typeface="Times New Roman" pitchFamily="18" charset="0"/>
                <a:cs typeface="Times New Roman" pitchFamily="18" charset="0"/>
              </a:rPr>
              <a:t>Keton</a:t>
            </a:r>
            <a:r>
              <a:rPr lang="en-US" dirty="0" smtClean="0">
                <a:latin typeface="Times New Roman" pitchFamily="18" charset="0"/>
                <a:cs typeface="Times New Roman" pitchFamily="18" charset="0"/>
              </a:rPr>
              <a:t> bodies</a:t>
            </a:r>
            <a:endParaRPr lang="en-US"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dirty="0">
              <a:latin typeface="Times New Roman" pitchFamily="18" charset="0"/>
              <a:cs typeface="Times New Roman" pitchFamily="18" charset="0"/>
            </a:endParaRPr>
          </a:p>
          <a:p>
            <a:pPr algn="r" rtl="1" eaLnBrk="1" hangingPunct="1">
              <a:lnSpc>
                <a:spcPct val="80000"/>
              </a:lnSpc>
              <a:buClr>
                <a:schemeClr val="tx2"/>
              </a:buClr>
              <a:buSzPct val="135000"/>
              <a:buNone/>
              <a:defRPr/>
            </a:pPr>
            <a:endParaRPr lang="fa-IR" dirty="0" smtClean="0">
              <a:latin typeface="Times New Roman" pitchFamily="18" charset="0"/>
              <a:cs typeface="Times New Roman" pitchFamily="18" charset="0"/>
            </a:endParaRPr>
          </a:p>
          <a:p>
            <a:pPr algn="r" eaLnBrk="1" hangingPunct="1">
              <a:lnSpc>
                <a:spcPct val="80000"/>
              </a:lnSpc>
              <a:buClr>
                <a:schemeClr val="tx2"/>
              </a:buClr>
              <a:buSzPct val="135000"/>
              <a:buFont typeface="Wingdings" pitchFamily="2" charset="2"/>
              <a:buNone/>
              <a:defRPr/>
            </a:pPr>
            <a:endParaRPr lang="en-US"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dirty="0" smtClean="0">
              <a:latin typeface="Times New Roman" pitchFamily="18" charset="0"/>
              <a:cs typeface="Times New Roman" pitchFamily="18" charset="0"/>
            </a:endParaRPr>
          </a:p>
          <a:p>
            <a:pPr algn="r" eaLnBrk="1" hangingPunct="1">
              <a:lnSpc>
                <a:spcPct val="80000"/>
              </a:lnSpc>
              <a:buFontTx/>
              <a:buNone/>
              <a:defRPr/>
            </a:pPr>
            <a:endParaRPr lang="en-US" dirty="0" smtClean="0"/>
          </a:p>
        </p:txBody>
      </p:sp>
      <p:sp>
        <p:nvSpPr>
          <p:cNvPr id="4" name="Footer Placeholder 3"/>
          <p:cNvSpPr>
            <a:spLocks noGrp="1"/>
          </p:cNvSpPr>
          <p:nvPr>
            <p:ph type="ftr" sz="quarter" idx="11"/>
          </p:nvPr>
        </p:nvSpPr>
        <p:spPr bwMode="auto">
          <a:xfrm>
            <a:off x="9525000" y="6362700"/>
            <a:ext cx="2400300" cy="49530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1307533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00050"/>
            <a:ext cx="10287000" cy="857250"/>
          </a:xfrm>
        </p:spPr>
        <p:txBody>
          <a:bodyPr>
            <a:noAutofit/>
          </a:bodyPr>
          <a:lstStyle/>
          <a:p>
            <a:pPr algn="r" rtl="1"/>
            <a:r>
              <a:rPr lang="fa-IR" sz="3600" b="1" dirty="0" smtClean="0">
                <a:latin typeface="Times New Roman" pitchFamily="18" charset="0"/>
                <a:cs typeface="Times New Roman" pitchFamily="18" charset="0"/>
              </a:rPr>
              <a:t>عواملی که در روش های مختلف سنجش </a:t>
            </a:r>
            <a:r>
              <a:rPr lang="en-US" sz="3600" b="1" dirty="0" smtClean="0">
                <a:latin typeface="Times New Roman" pitchFamily="18" charset="0"/>
                <a:cs typeface="Times New Roman" pitchFamily="18" charset="0"/>
              </a:rPr>
              <a:t> HbA1C </a:t>
            </a:r>
            <a:r>
              <a:rPr lang="fa-IR" sz="3600" b="1" dirty="0" smtClean="0">
                <a:latin typeface="Times New Roman" pitchFamily="18" charset="0"/>
                <a:cs typeface="Times New Roman" pitchFamily="18" charset="0"/>
              </a:rPr>
              <a:t> تداخل می کندد</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504951"/>
            <a:ext cx="10972800" cy="4953000"/>
          </a:xfrm>
        </p:spPr>
        <p:txBody>
          <a:bodyPr>
            <a:noAutofit/>
          </a:bodyPr>
          <a:lstStyle/>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Genetic variants of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 (e.g. </a:t>
            </a:r>
            <a:r>
              <a:rPr lang="en-US" sz="3000" dirty="0" err="1" smtClean="0">
                <a:latin typeface="Times New Roman" panose="02020603050405020304" pitchFamily="18" charset="0"/>
                <a:cs typeface="Times New Roman" panose="02020603050405020304" pitchFamily="18" charset="0"/>
              </a:rPr>
              <a:t>HbS</a:t>
            </a:r>
            <a:r>
              <a:rPr lang="en-US" sz="3000" dirty="0" smtClean="0">
                <a:latin typeface="Times New Roman" panose="02020603050405020304" pitchFamily="18" charset="0"/>
                <a:cs typeface="Times New Roman" panose="02020603050405020304" pitchFamily="18" charset="0"/>
              </a:rPr>
              <a:t> trait, </a:t>
            </a:r>
            <a:r>
              <a:rPr lang="en-US" sz="3000" dirty="0" err="1" smtClean="0">
                <a:latin typeface="Times New Roman" panose="02020603050405020304" pitchFamily="18" charset="0"/>
                <a:cs typeface="Times New Roman" panose="02020603050405020304" pitchFamily="18" charset="0"/>
              </a:rPr>
              <a:t>HbC</a:t>
            </a:r>
            <a:r>
              <a:rPr lang="en-US" sz="3000" dirty="0" smtClean="0">
                <a:latin typeface="Times New Roman" panose="02020603050405020304" pitchFamily="18" charset="0"/>
                <a:cs typeface="Times New Roman" panose="02020603050405020304" pitchFamily="18" charset="0"/>
              </a:rPr>
              <a:t> trait)</a:t>
            </a:r>
          </a:p>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 Elevated fetal hemoglobin (</a:t>
            </a:r>
            <a:r>
              <a:rPr lang="en-US" sz="3000" dirty="0" err="1" smtClean="0">
                <a:latin typeface="Times New Roman" panose="02020603050405020304" pitchFamily="18" charset="0"/>
                <a:cs typeface="Times New Roman" panose="02020603050405020304" pitchFamily="18" charset="0"/>
              </a:rPr>
              <a:t>HbF</a:t>
            </a:r>
            <a:r>
              <a:rPr lang="en-US" sz="3000" dirty="0" smtClean="0">
                <a:latin typeface="Times New Roman" panose="02020603050405020304" pitchFamily="18" charset="0"/>
                <a:cs typeface="Times New Roman" panose="02020603050405020304" pitchFamily="18" charset="0"/>
              </a:rPr>
              <a:t>) </a:t>
            </a:r>
          </a:p>
          <a:p>
            <a:pPr>
              <a:lnSpc>
                <a:spcPct val="150000"/>
              </a:lnSpc>
              <a:buFont typeface="Wingdings" pitchFamily="2" charset="2"/>
              <a:buChar char="ü"/>
            </a:pPr>
            <a:r>
              <a:rPr lang="en-US" sz="3000" dirty="0" smtClean="0">
                <a:latin typeface="Times New Roman" panose="02020603050405020304" pitchFamily="18" charset="0"/>
                <a:cs typeface="Times New Roman" panose="02020603050405020304" pitchFamily="18" charset="0"/>
              </a:rPr>
              <a:t> Chemically modified derivatives of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(e.g. </a:t>
            </a:r>
            <a:r>
              <a:rPr lang="en-US" sz="3000" dirty="0" err="1" smtClean="0">
                <a:latin typeface="Times New Roman" panose="02020603050405020304" pitchFamily="18" charset="0"/>
                <a:cs typeface="Times New Roman" panose="02020603050405020304" pitchFamily="18" charset="0"/>
              </a:rPr>
              <a:t>carbamylated</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Hb</a:t>
            </a:r>
            <a:r>
              <a:rPr lang="en-US" sz="3000" dirty="0" smtClean="0">
                <a:latin typeface="Times New Roman" panose="02020603050405020304" pitchFamily="18" charset="0"/>
                <a:cs typeface="Times New Roman" panose="02020603050405020304" pitchFamily="18" charset="0"/>
              </a:rPr>
              <a:t> in patients with renal failure) </a:t>
            </a:r>
          </a:p>
          <a:p>
            <a:pPr>
              <a:lnSpc>
                <a:spcPct val="150000"/>
              </a:lnSpc>
              <a:buNone/>
            </a:pPr>
            <a:endParaRPr lang="en-US" sz="1200" dirty="0" smtClean="0">
              <a:latin typeface="Times New Roman" panose="02020603050405020304" pitchFamily="18" charset="0"/>
              <a:cs typeface="Times New Roman" panose="02020603050405020304" pitchFamily="18" charset="0"/>
            </a:endParaRPr>
          </a:p>
          <a:p>
            <a:pPr algn="r" rtl="1">
              <a:lnSpc>
                <a:spcPct val="150000"/>
              </a:lnSpc>
              <a:buFont typeface="Wingdings" pitchFamily="2" charset="2"/>
              <a:buChar char="v"/>
            </a:pPr>
            <a:r>
              <a:rPr lang="en-US" sz="3000" dirty="0" smtClean="0">
                <a:latin typeface="Times New Roman" panose="02020603050405020304" pitchFamily="18" charset="0"/>
                <a:cs typeface="Times New Roman" panose="02020603050405020304" pitchFamily="18" charset="0"/>
              </a:rPr>
              <a:t> </a:t>
            </a:r>
            <a:r>
              <a:rPr lang="fa-IR" sz="3000" dirty="0" smtClean="0">
                <a:latin typeface="Times New Roman" panose="02020603050405020304" pitchFamily="18" charset="0"/>
                <a:cs typeface="Times New Roman" panose="02020603050405020304" pitchFamily="18" charset="0"/>
              </a:rPr>
              <a:t> این اثرات بستگی به  روش اندازه گیری </a:t>
            </a:r>
            <a:r>
              <a:rPr lang="en-US" sz="3000" dirty="0" smtClean="0">
                <a:latin typeface="Times New Roman" panose="02020603050405020304" pitchFamily="18" charset="0"/>
                <a:cs typeface="Times New Roman" panose="02020603050405020304" pitchFamily="18" charset="0"/>
              </a:rPr>
              <a:t> HbA1C</a:t>
            </a:r>
            <a:r>
              <a:rPr lang="fa-IR" sz="3000" dirty="0" smtClean="0">
                <a:latin typeface="Times New Roman" panose="02020603050405020304" pitchFamily="18" charset="0"/>
                <a:cs typeface="Times New Roman" panose="02020603050405020304" pitchFamily="18" charset="0"/>
              </a:rPr>
              <a:t> دارد.</a:t>
            </a:r>
          </a:p>
          <a:p>
            <a:pPr marL="0" indent="0">
              <a:lnSpc>
                <a:spcPct val="150000"/>
              </a:lnSpc>
              <a:buNone/>
            </a:pPr>
            <a:endParaRPr lang="en-US" sz="3200"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3FDA6E82-336E-4E3B-8174-F7BB46B7D0A5}" type="slidenum">
              <a:rPr lang="en-US" smtClean="0">
                <a:solidFill>
                  <a:prstClr val="black">
                    <a:tint val="75000"/>
                  </a:prstClr>
                </a:solidFill>
              </a:rPr>
              <a:pPr/>
              <a:t>40</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0" name="Round Diagonal Corner Rectangle 9"/>
          <p:cNvSpPr/>
          <p:nvPr/>
        </p:nvSpPr>
        <p:spPr>
          <a:xfrm>
            <a:off x="228600" y="361950"/>
            <a:ext cx="11696700" cy="6172200"/>
          </a:xfrm>
          <a:prstGeom prst="round2DiagRect">
            <a:avLst>
              <a:gd name="adj1" fmla="val 19782"/>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To select an assay method, </a:t>
            </a:r>
          </a:p>
          <a:p>
            <a:pPr algn="just"/>
            <a:r>
              <a:rPr lang="en-US" sz="3200" dirty="0" smtClean="0">
                <a:solidFill>
                  <a:schemeClr val="tx1"/>
                </a:solidFill>
                <a:latin typeface="Times New Roman" pitchFamily="18" charset="0"/>
                <a:cs typeface="Times New Roman" pitchFamily="18" charset="0"/>
              </a:rPr>
              <a:t>laboratories should take into </a:t>
            </a:r>
          </a:p>
          <a:p>
            <a:pPr algn="just"/>
            <a:r>
              <a:rPr lang="en-US" sz="3200" dirty="0" smtClean="0">
                <a:solidFill>
                  <a:schemeClr val="tx1"/>
                </a:solidFill>
                <a:latin typeface="Times New Roman" pitchFamily="18" charset="0"/>
                <a:cs typeface="Times New Roman" pitchFamily="18" charset="0"/>
              </a:rPr>
              <a:t>consideration characteristics </a:t>
            </a:r>
          </a:p>
          <a:p>
            <a:pPr algn="just"/>
            <a:r>
              <a:rPr lang="en-US" sz="3200" dirty="0" smtClean="0">
                <a:solidFill>
                  <a:schemeClr val="tx1"/>
                </a:solidFill>
                <a:latin typeface="Times New Roman" pitchFamily="18" charset="0"/>
                <a:cs typeface="Times New Roman" pitchFamily="18" charset="0"/>
              </a:rPr>
              <a:t>of the patient population (e.g. </a:t>
            </a:r>
          </a:p>
          <a:p>
            <a:pPr algn="just"/>
            <a:r>
              <a:rPr lang="en-US" sz="3200" dirty="0" smtClean="0">
                <a:solidFill>
                  <a:schemeClr val="tx1"/>
                </a:solidFill>
                <a:latin typeface="Times New Roman" pitchFamily="18" charset="0"/>
                <a:cs typeface="Times New Roman" pitchFamily="18" charset="0"/>
              </a:rPr>
              <a:t>high prevalence of </a:t>
            </a:r>
          </a:p>
          <a:p>
            <a:pPr algn="just"/>
            <a:r>
              <a:rPr lang="en-US" sz="3200" dirty="0" err="1" smtClean="0">
                <a:solidFill>
                  <a:schemeClr val="tx1"/>
                </a:solidFill>
                <a:latin typeface="Times New Roman" pitchFamily="18" charset="0"/>
                <a:cs typeface="Times New Roman" pitchFamily="18" charset="0"/>
              </a:rPr>
              <a:t>hemoglobinopathies</a:t>
            </a:r>
            <a:r>
              <a:rPr lang="en-US" sz="3200" dirty="0" smtClean="0">
                <a:solidFill>
                  <a:schemeClr val="tx1"/>
                </a:solidFill>
                <a:latin typeface="Times New Roman" pitchFamily="18" charset="0"/>
                <a:cs typeface="Times New Roman" pitchFamily="18" charset="0"/>
              </a:rPr>
              <a:t> or renal </a:t>
            </a:r>
          </a:p>
          <a:p>
            <a:pPr algn="just"/>
            <a:r>
              <a:rPr lang="en-US" sz="3200" dirty="0" smtClean="0">
                <a:solidFill>
                  <a:schemeClr val="tx1"/>
                </a:solidFill>
                <a:latin typeface="Times New Roman" pitchFamily="18" charset="0"/>
                <a:cs typeface="Times New Roman" pitchFamily="18" charset="0"/>
              </a:rPr>
              <a:t>failure).</a:t>
            </a: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smtClean="0">
              <a:solidFill>
                <a:schemeClr val="tx1"/>
              </a:solidFill>
              <a:latin typeface="Times New Roman" pitchFamily="18" charset="0"/>
              <a:cs typeface="Times New Roman" pitchFamily="18" charset="0"/>
            </a:endParaRPr>
          </a:p>
          <a:p>
            <a:pPr algn="ctr"/>
            <a:endParaRPr lang="en-US" sz="3200" dirty="0">
              <a:solidFill>
                <a:schemeClr val="tx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a:stretch>
            <a:fillRect/>
          </a:stretch>
        </p:blipFill>
        <p:spPr bwMode="auto">
          <a:xfrm>
            <a:off x="266700" y="4038601"/>
            <a:ext cx="5772150" cy="209550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6229350" y="819151"/>
            <a:ext cx="4762500" cy="5282528"/>
          </a:xfrm>
          <a:prstGeom prst="rect">
            <a:avLst/>
          </a:prstGeom>
          <a:noFill/>
          <a:ln w="9525">
            <a:noFill/>
            <a:miter lim="800000"/>
            <a:headEnd/>
            <a:tailEnd/>
          </a:ln>
        </p:spPr>
      </p:pic>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latin typeface="Times New Roman" pitchFamily="18" charset="0"/>
                <a:cs typeface="Times New Roman" pitchFamily="18" charset="0"/>
              </a:rPr>
              <a:t>Methods of HBA1C measurement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Based on charge difference</a:t>
            </a:r>
          </a:p>
          <a:p>
            <a:pPr lvl="1">
              <a:buNone/>
            </a:pPr>
            <a:endParaRPr lang="en-US" sz="3200" b="1" dirty="0" smtClean="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Ion-exchange chromatography / HPLC</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Electrophoresis</a:t>
            </a:r>
          </a:p>
          <a:p>
            <a:pPr>
              <a:lnSpc>
                <a:spcPct val="200000"/>
              </a:lnSpc>
              <a:buFont typeface="Wingdings" pitchFamily="2" charset="2"/>
              <a:buChar char="§"/>
            </a:pPr>
            <a:r>
              <a:rPr lang="en-US" dirty="0" err="1" smtClean="0">
                <a:latin typeface="Times New Roman" panose="02020603050405020304" pitchFamily="18" charset="0"/>
                <a:cs typeface="Times New Roman" panose="02020603050405020304" pitchFamily="18" charset="0"/>
              </a:rPr>
              <a:t>Isoelectric</a:t>
            </a:r>
            <a:r>
              <a:rPr lang="en-US" dirty="0" smtClean="0">
                <a:latin typeface="Times New Roman" panose="02020603050405020304" pitchFamily="18" charset="0"/>
                <a:cs typeface="Times New Roman" panose="02020603050405020304" pitchFamily="18" charset="0"/>
              </a:rPr>
              <a:t> focusing</a:t>
            </a:r>
          </a:p>
          <a:p>
            <a:pPr lvl="1">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41</a:t>
            </a:fld>
            <a:endParaRPr lang="en-US">
              <a:solidFill>
                <a:prstClr val="black">
                  <a:tint val="75000"/>
                </a:prstClr>
              </a:solidFill>
            </a:endParaRPr>
          </a:p>
        </p:txBody>
      </p:sp>
      <p:sp>
        <p:nvSpPr>
          <p:cNvPr id="6" name="Round Diagonal Corner Rectangle 5"/>
          <p:cNvSpPr/>
          <p:nvPr/>
        </p:nvSpPr>
        <p:spPr>
          <a:xfrm>
            <a:off x="495300" y="1333500"/>
            <a:ext cx="11334750" cy="527685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Among methods based on charge difference</a:t>
            </a:r>
          </a:p>
          <a:p>
            <a:endParaRPr lang="en-US" sz="2800" dirty="0" smtClean="0">
              <a:solidFill>
                <a:schemeClr val="tx1"/>
              </a:solidFill>
              <a:latin typeface="Times New Roman" pitchFamily="18" charset="0"/>
              <a:cs typeface="Times New Roman" pitchFamily="18" charset="0"/>
            </a:endParaRPr>
          </a:p>
          <a:p>
            <a:pPr>
              <a:buFont typeface="Wingdings" pitchFamily="2" charset="2"/>
              <a:buChar char="ü"/>
            </a:pPr>
            <a:r>
              <a:rPr lang="en-US" sz="2800" dirty="0" smtClean="0">
                <a:solidFill>
                  <a:schemeClr val="tx1"/>
                </a:solidFill>
                <a:latin typeface="Times New Roman" pitchFamily="18" charset="0"/>
                <a:cs typeface="Times New Roman" pitchFamily="18" charset="0"/>
              </a:rPr>
              <a:t> Ion- exchange HPLC is highly efficient, reliable &amp; widely standardized</a:t>
            </a:r>
          </a:p>
          <a:p>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Limitation:</a:t>
            </a:r>
          </a:p>
          <a:p>
            <a:pPr>
              <a:buFont typeface="Wingdings" pitchFamily="2" charset="2"/>
              <a:buChar char="§"/>
            </a:pPr>
            <a:r>
              <a:rPr lang="en-US" sz="2800" dirty="0" smtClean="0">
                <a:solidFill>
                  <a:schemeClr val="tx1"/>
                </a:solidFill>
                <a:latin typeface="Times New Roman" pitchFamily="18" charset="0"/>
                <a:cs typeface="Times New Roman" pitchFamily="18" charset="0"/>
              </a:rPr>
              <a:t> Occasional problem with some less common </a:t>
            </a:r>
            <a:r>
              <a:rPr lang="en-US" sz="2800" dirty="0" err="1" smtClean="0">
                <a:solidFill>
                  <a:schemeClr val="tx1"/>
                </a:solidFill>
                <a:latin typeface="Times New Roman" pitchFamily="18" charset="0"/>
                <a:cs typeface="Times New Roman" pitchFamily="18" charset="0"/>
              </a:rPr>
              <a:t>Hb</a:t>
            </a:r>
            <a:r>
              <a:rPr lang="en-US" sz="2800" dirty="0" smtClean="0">
                <a:solidFill>
                  <a:schemeClr val="tx1"/>
                </a:solidFill>
                <a:latin typeface="Times New Roman" pitchFamily="18" charset="0"/>
                <a:cs typeface="Times New Roman" pitchFamily="18" charset="0"/>
              </a:rPr>
              <a:t> variants </a:t>
            </a:r>
          </a:p>
          <a:p>
            <a:endParaRPr lang="en-US" sz="2800" dirty="0" smtClean="0">
              <a:solidFill>
                <a:schemeClr val="tx1"/>
              </a:solidFill>
              <a:latin typeface="Times New Roman" pitchFamily="18" charset="0"/>
              <a:cs typeface="Times New Roman" pitchFamily="18" charset="0"/>
            </a:endParaRPr>
          </a:p>
          <a:p>
            <a:pPr>
              <a:buFont typeface="Wingdings" pitchFamily="2" charset="2"/>
              <a:buChar char="§"/>
            </a:pPr>
            <a:r>
              <a:rPr lang="en-US" sz="2800" dirty="0" smtClean="0">
                <a:solidFill>
                  <a:schemeClr val="tx1"/>
                </a:solidFill>
                <a:latin typeface="Times New Roman" pitchFamily="18" charset="0"/>
                <a:cs typeface="Times New Roman" pitchFamily="18" charset="0"/>
              </a:rPr>
              <a:t> HPLC is a stand-alone &amp; not multipurpose instrument for general laboratories</a:t>
            </a:r>
          </a:p>
          <a:p>
            <a:r>
              <a:rPr lang="en-US" sz="2800" dirty="0" smtClean="0">
                <a:solidFill>
                  <a:schemeClr val="tx1"/>
                </a:solidFill>
                <a:latin typeface="Times New Roman" pitchFamily="18" charset="0"/>
                <a:cs typeface="Times New Roman" pitchFamily="18" charset="0"/>
              </a:rPr>
              <a:t> </a:t>
            </a:r>
          </a:p>
          <a:p>
            <a:endParaRPr lang="en-US" sz="2800" dirty="0">
              <a:solidFill>
                <a:schemeClr val="tx1"/>
              </a:solidFill>
              <a:latin typeface="Times New Roman" pitchFamily="18" charset="0"/>
              <a:cs typeface="Times New Roman" pitchFamily="18" charset="0"/>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latin typeface="Times New Roman" pitchFamily="18" charset="0"/>
                <a:cs typeface="Times New Roman" pitchFamily="18" charset="0"/>
              </a:rPr>
              <a:t>Methods of HBA1C measurement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1">
              <a:buFont typeface="Wingdings" pitchFamily="2" charset="2"/>
              <a:buChar char="v"/>
            </a:pPr>
            <a:endParaRPr lang="en-US" sz="3200" dirty="0" smtClean="0">
              <a:latin typeface="Times New Roman" panose="02020603050405020304" pitchFamily="18" charset="0"/>
              <a:cs typeface="Times New Roman" panose="02020603050405020304" pitchFamily="18" charset="0"/>
            </a:endParaRPr>
          </a:p>
          <a:p>
            <a:pPr lvl="1">
              <a:buFont typeface="Wingdings" pitchFamily="2" charset="2"/>
              <a:buChar char="v"/>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Based on structural difference</a:t>
            </a:r>
          </a:p>
          <a:p>
            <a:pPr lvl="1">
              <a:buNone/>
            </a:pPr>
            <a:endParaRPr lang="en-US" sz="3200" b="1" dirty="0" smtClean="0">
              <a:latin typeface="Times New Roman" panose="02020603050405020304" pitchFamily="18" charset="0"/>
              <a:cs typeface="Times New Roman" panose="02020603050405020304" pitchFamily="18" charset="0"/>
            </a:endParaRPr>
          </a:p>
          <a:p>
            <a:pPr>
              <a:buFont typeface="Wingdings" pitchFamily="2" charset="2"/>
              <a:buChar char="§"/>
            </a:pPr>
            <a:r>
              <a:rPr lang="en-US" dirty="0" smtClean="0">
                <a:latin typeface="Times New Roman" panose="02020603050405020304" pitchFamily="18" charset="0"/>
                <a:cs typeface="Times New Roman" panose="02020603050405020304" pitchFamily="18" charset="0"/>
              </a:rPr>
              <a:t>Immunoassays</a:t>
            </a:r>
          </a:p>
          <a:p>
            <a:pPr>
              <a:buFont typeface="Wingdings" pitchFamily="2" charset="2"/>
              <a:buChar char="§"/>
            </a:pPr>
            <a:r>
              <a:rPr lang="en-US" dirty="0" smtClean="0">
                <a:latin typeface="Times New Roman" panose="02020603050405020304" pitchFamily="18" charset="0"/>
                <a:cs typeface="Times New Roman" panose="02020603050405020304" pitchFamily="18" charset="0"/>
              </a:rPr>
              <a:t>Affinity chromatography</a:t>
            </a:r>
          </a:p>
          <a:p>
            <a:pPr>
              <a:buFont typeface="Wingdings" pitchFamily="2" charset="2"/>
              <a:buChar char="§"/>
            </a:pPr>
            <a:r>
              <a:rPr lang="en-US" dirty="0" smtClean="0">
                <a:latin typeface="Times New Roman" panose="02020603050405020304" pitchFamily="18" charset="0"/>
                <a:cs typeface="Times New Roman" panose="02020603050405020304" pitchFamily="18" charset="0"/>
              </a:rPr>
              <a:t>Enzymatic assays</a:t>
            </a:r>
          </a:p>
          <a:p>
            <a:pPr>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FDA6E82-336E-4E3B-8174-F7BB46B7D0A5}" type="slidenum">
              <a:rPr lang="en-US" smtClean="0">
                <a:solidFill>
                  <a:prstClr val="black">
                    <a:tint val="75000"/>
                  </a:prstClr>
                </a:solidFill>
              </a:rPr>
              <a:pPr/>
              <a:t>42</a:t>
            </a:fld>
            <a:endParaRPr lang="en-US">
              <a:solidFill>
                <a:prstClr val="black">
                  <a:tint val="75000"/>
                </a:prstClr>
              </a:solidFill>
            </a:endParaRPr>
          </a:p>
        </p:txBody>
      </p:sp>
      <p:sp>
        <p:nvSpPr>
          <p:cNvPr id="7" name="Round Diagonal Corner Rectangle 6"/>
          <p:cNvSpPr/>
          <p:nvPr/>
        </p:nvSpPr>
        <p:spPr>
          <a:xfrm>
            <a:off x="336884" y="1314450"/>
            <a:ext cx="11550316" cy="5314950"/>
          </a:xfrm>
          <a:prstGeom prst="round2DiagRect">
            <a:avLst>
              <a:gd name="adj1" fmla="val 17379"/>
              <a:gd name="adj2" fmla="val 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Methods based on structural difference </a:t>
            </a:r>
          </a:p>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immunoassy</a:t>
            </a:r>
            <a:r>
              <a:rPr lang="en-US" sz="3200" dirty="0" smtClean="0">
                <a:solidFill>
                  <a:schemeClr val="tx1"/>
                </a:solidFill>
                <a:latin typeface="Times New Roman" pitchFamily="18" charset="0"/>
                <a:cs typeface="Times New Roman" pitchFamily="18" charset="0"/>
              </a:rPr>
              <a:t> &amp; affinity chromatography)</a:t>
            </a:r>
          </a:p>
          <a:p>
            <a:pPr>
              <a:buFont typeface="Wingdings" pitchFamily="2" charset="2"/>
              <a:buChar char="ü"/>
            </a:pPr>
            <a:r>
              <a:rPr lang="en-US" sz="3200" dirty="0" smtClean="0">
                <a:solidFill>
                  <a:schemeClr val="tx1"/>
                </a:solidFill>
                <a:latin typeface="Times New Roman" pitchFamily="18" charset="0"/>
                <a:cs typeface="Times New Roman" pitchFamily="18" charset="0"/>
              </a:rPr>
              <a:t> easily performed</a:t>
            </a:r>
          </a:p>
          <a:p>
            <a:pPr>
              <a:buFont typeface="Wingdings" pitchFamily="2" charset="2"/>
              <a:buChar char="ü"/>
            </a:pPr>
            <a:r>
              <a:rPr lang="en-US" sz="3200" dirty="0" smtClean="0">
                <a:solidFill>
                  <a:schemeClr val="tx1"/>
                </a:solidFill>
                <a:latin typeface="Times New Roman" pitchFamily="18" charset="0"/>
                <a:cs typeface="Times New Roman" pitchFamily="18" charset="0"/>
              </a:rPr>
              <a:t> less expensive than other methods </a:t>
            </a:r>
          </a:p>
          <a:p>
            <a:endParaRPr lang="en-US" sz="105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Limitation of </a:t>
            </a:r>
            <a:r>
              <a:rPr lang="en-US" sz="3200" dirty="0" err="1" smtClean="0">
                <a:solidFill>
                  <a:schemeClr val="tx1"/>
                </a:solidFill>
                <a:latin typeface="Times New Roman" pitchFamily="18" charset="0"/>
                <a:cs typeface="Times New Roman" pitchFamily="18" charset="0"/>
              </a:rPr>
              <a:t>immunoassys</a:t>
            </a:r>
            <a:r>
              <a:rPr lang="en-US" sz="3200" dirty="0" smtClean="0">
                <a:solidFill>
                  <a:schemeClr val="tx1"/>
                </a:solidFill>
                <a:latin typeface="Times New Roman" pitchFamily="18" charset="0"/>
                <a:cs typeface="Times New Roman" pitchFamily="18" charset="0"/>
              </a:rPr>
              <a:t>:</a:t>
            </a:r>
          </a:p>
          <a:p>
            <a:pPr>
              <a:buFont typeface="Wingdings" pitchFamily="2" charset="2"/>
              <a:buChar char="§"/>
            </a:pPr>
            <a:r>
              <a:rPr lang="en-US" sz="3200" dirty="0" err="1" smtClean="0">
                <a:solidFill>
                  <a:schemeClr val="tx1"/>
                </a:solidFill>
                <a:latin typeface="Times New Roman" pitchFamily="18" charset="0"/>
                <a:cs typeface="Times New Roman" pitchFamily="18" charset="0"/>
              </a:rPr>
              <a:t>HbF</a:t>
            </a:r>
            <a:r>
              <a:rPr lang="en-US" sz="3200" dirty="0" smtClean="0">
                <a:solidFill>
                  <a:schemeClr val="tx1"/>
                </a:solidFill>
                <a:latin typeface="Times New Roman" pitchFamily="18" charset="0"/>
                <a:cs typeface="Times New Roman" pitchFamily="18" charset="0"/>
              </a:rPr>
              <a:t> interference (20% underestimation of HbA1C)</a:t>
            </a:r>
          </a:p>
          <a:p>
            <a:pPr>
              <a:buFont typeface="Wingdings" pitchFamily="2" charset="2"/>
              <a:buChar char="§"/>
            </a:pPr>
            <a:r>
              <a:rPr lang="en-US" sz="3200" dirty="0" err="1" smtClean="0">
                <a:solidFill>
                  <a:schemeClr val="tx1"/>
                </a:solidFill>
                <a:latin typeface="Times New Roman" pitchFamily="18" charset="0"/>
                <a:cs typeface="Times New Roman" pitchFamily="18" charset="0"/>
              </a:rPr>
              <a:t>Immunoassy</a:t>
            </a:r>
            <a:r>
              <a:rPr lang="en-US" sz="3200" dirty="0" smtClean="0">
                <a:solidFill>
                  <a:schemeClr val="tx1"/>
                </a:solidFill>
                <a:latin typeface="Times New Roman" pitchFamily="18" charset="0"/>
                <a:cs typeface="Times New Roman" pitchFamily="18" charset="0"/>
              </a:rPr>
              <a:t> needs frequent multilevel calibration</a:t>
            </a:r>
          </a:p>
          <a:p>
            <a:pPr>
              <a:buFont typeface="Wingdings" pitchFamily="2" charset="2"/>
              <a:buChar char="§"/>
            </a:pPr>
            <a:r>
              <a:rPr lang="en-US" sz="3200" dirty="0" smtClean="0">
                <a:solidFill>
                  <a:schemeClr val="tx1"/>
                </a:solidFill>
                <a:latin typeface="Times New Roman" pitchFamily="18" charset="0"/>
                <a:cs typeface="Times New Roman" pitchFamily="18" charset="0"/>
              </a:rPr>
              <a:t> Limited stability of reagents</a:t>
            </a:r>
          </a:p>
          <a:p>
            <a:endParaRPr lang="en-US" sz="10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Limitation of affinity chromatography:</a:t>
            </a:r>
          </a:p>
          <a:p>
            <a:pPr>
              <a:buFont typeface="Wingdings" pitchFamily="2" charset="2"/>
              <a:buChar char="§"/>
            </a:pPr>
            <a:r>
              <a:rPr lang="en-US" sz="3200" dirty="0" smtClean="0">
                <a:solidFill>
                  <a:schemeClr val="tx1"/>
                </a:solidFill>
                <a:latin typeface="Times New Roman" pitchFamily="18" charset="0"/>
                <a:cs typeface="Times New Roman" pitchFamily="18" charset="0"/>
              </a:rPr>
              <a:t> All </a:t>
            </a:r>
            <a:r>
              <a:rPr lang="en-US" sz="3200" dirty="0" err="1" smtClean="0">
                <a:solidFill>
                  <a:schemeClr val="tx1"/>
                </a:solidFill>
                <a:latin typeface="Times New Roman" pitchFamily="18" charset="0"/>
                <a:cs typeface="Times New Roman" pitchFamily="18" charset="0"/>
              </a:rPr>
              <a:t>glycohemoglobin</a:t>
            </a:r>
            <a:r>
              <a:rPr lang="en-US" sz="3200" dirty="0" smtClean="0">
                <a:solidFill>
                  <a:schemeClr val="tx1"/>
                </a:solidFill>
                <a:latin typeface="Times New Roman" pitchFamily="18" charset="0"/>
                <a:cs typeface="Times New Roman" pitchFamily="18" charset="0"/>
              </a:rPr>
              <a:t> binds to the resin </a:t>
            </a:r>
            <a:endParaRPr lang="en-US" sz="3200" dirty="0">
              <a:solidFill>
                <a:schemeClr val="tx1"/>
              </a:solidFill>
              <a:latin typeface="Times New Roman" pitchFamily="18" charset="0"/>
              <a:cs typeface="Times New Roman" pitchFamily="18" charset="0"/>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8160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9144000" cy="1143000"/>
          </a:xfrm>
        </p:spPr>
        <p:txBody>
          <a:bodyPr>
            <a:normAutofit/>
          </a:bodyPr>
          <a:lstStyle/>
          <a:p>
            <a:pPr algn="r" rtl="1"/>
            <a:r>
              <a:rPr lang="fa-IR" sz="4000" b="1" dirty="0" smtClean="0">
                <a:latin typeface="Times New Roman" pitchFamily="18" charset="0"/>
                <a:cs typeface="Times New Roman" pitchFamily="18" charset="0"/>
              </a:rPr>
              <a:t>شرایط مؤثر بر تفسیر </a:t>
            </a:r>
            <a:r>
              <a:rPr lang="en-US" sz="4000" b="1" dirty="0" smtClean="0">
                <a:latin typeface="Times New Roman" pitchFamily="18" charset="0"/>
                <a:cs typeface="Times New Roman" pitchFamily="18" charset="0"/>
              </a:rPr>
              <a:t> HbA1C</a:t>
            </a:r>
            <a:endParaRPr lang="en-US" sz="4000" dirty="0"/>
          </a:p>
        </p:txBody>
      </p:sp>
      <p:sp>
        <p:nvSpPr>
          <p:cNvPr id="5" name="Content Placeholder 4"/>
          <p:cNvSpPr>
            <a:spLocks noGrp="1"/>
          </p:cNvSpPr>
          <p:nvPr>
            <p:ph sz="half" idx="1"/>
          </p:nvPr>
        </p:nvSpPr>
        <p:spPr>
          <a:xfrm>
            <a:off x="495300" y="1600201"/>
            <a:ext cx="5791200" cy="4525963"/>
          </a:xfrm>
        </p:spPr>
        <p:txBody>
          <a:bodyPr>
            <a:normAutofit fontScale="92500" lnSpcReduction="20000"/>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Any condition that shorten RBC survival</a:t>
            </a:r>
          </a:p>
          <a:p>
            <a:pPr marL="0" indent="0">
              <a:buNone/>
            </a:pPr>
            <a:r>
              <a:rPr lang="en-US" sz="3200" dirty="0" smtClean="0">
                <a:latin typeface="Times New Roman" panose="02020603050405020304" pitchFamily="18" charset="0"/>
                <a:cs typeface="Times New Roman" panose="02020603050405020304" pitchFamily="18" charset="0"/>
              </a:rPr>
              <a:t>  - recovery from acute blood loss</a:t>
            </a:r>
          </a:p>
          <a:p>
            <a:pPr marL="0" indent="0">
              <a:buNone/>
            </a:pPr>
            <a:r>
              <a:rPr lang="en-US" sz="3200" dirty="0" smtClean="0">
                <a:latin typeface="Times New Roman" panose="02020603050405020304" pitchFamily="18" charset="0"/>
                <a:cs typeface="Times New Roman" panose="02020603050405020304" pitchFamily="18" charset="0"/>
              </a:rPr>
              <a:t>  - hemolytic anemia</a:t>
            </a:r>
          </a:p>
          <a:p>
            <a:pPr marL="0" indent="0">
              <a:buNone/>
            </a:pPr>
            <a:r>
              <a:rPr lang="en-US" sz="3200" dirty="0" smtClean="0">
                <a:latin typeface="Times New Roman" panose="02020603050405020304" pitchFamily="18" charset="0"/>
                <a:cs typeface="Times New Roman" panose="02020603050405020304" pitchFamily="18" charset="0"/>
              </a:rPr>
              <a:t>  - poorly controlled diabetes</a:t>
            </a: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Blood transfusion</a:t>
            </a:r>
          </a:p>
          <a:p>
            <a:pPr>
              <a:buNone/>
            </a:pPr>
            <a:endParaRPr lang="en-US" sz="32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318428" y="1605926"/>
            <a:ext cx="2857143" cy="272381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9124950" y="4052888"/>
            <a:ext cx="2386013" cy="2257425"/>
          </a:xfrm>
          <a:prstGeom prst="rect">
            <a:avLst/>
          </a:prstGeom>
          <a:noFill/>
          <a:ln w="9525">
            <a:noFill/>
            <a:miter lim="800000"/>
            <a:headEnd/>
            <a:tailEnd/>
          </a:ln>
        </p:spPr>
      </p:pic>
      <p:sp>
        <p:nvSpPr>
          <p:cNvPr id="11" name="Round Diagonal Corner Rectangle 10"/>
          <p:cNvSpPr/>
          <p:nvPr/>
        </p:nvSpPr>
        <p:spPr>
          <a:xfrm>
            <a:off x="4229100" y="5048250"/>
            <a:ext cx="4572000" cy="14287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Falsely low HbA1C regardless of assay method</a:t>
            </a:r>
            <a:endParaRPr lang="en-US" sz="2800" b="1" dirty="0">
              <a:solidFill>
                <a:schemeClr val="tx1"/>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43</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9296400" cy="887412"/>
          </a:xfrm>
        </p:spPr>
        <p:txBody>
          <a:bodyPr>
            <a:normAutofit/>
          </a:bodyPr>
          <a:lstStyle/>
          <a:p>
            <a:pPr algn="r" rtl="1"/>
            <a:r>
              <a:rPr lang="fa-IR" sz="4000" b="1" dirty="0" smtClean="0">
                <a:latin typeface="Times New Roman" pitchFamily="18" charset="0"/>
                <a:cs typeface="Times New Roman" pitchFamily="18" charset="0"/>
              </a:rPr>
              <a:t>شرایط مؤثر بر تفسیر </a:t>
            </a:r>
            <a:r>
              <a:rPr lang="en-US" sz="4000" b="1" dirty="0" smtClean="0">
                <a:latin typeface="Times New Roman" pitchFamily="18" charset="0"/>
                <a:cs typeface="Times New Roman" pitchFamily="18" charset="0"/>
              </a:rPr>
              <a:t>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fontScale="25000" lnSpcReduction="20000"/>
          </a:bodyPr>
          <a:lstStyle/>
          <a:p>
            <a:pPr marL="0" indent="0">
              <a:lnSpc>
                <a:spcPct val="150000"/>
              </a:lnSpc>
              <a:buFont typeface="Wingdings" pitchFamily="2" charset="2"/>
              <a:buChar char="ü"/>
            </a:pPr>
            <a:r>
              <a:rPr lang="en-US" sz="11200" b="1" dirty="0" smtClean="0">
                <a:latin typeface="Times New Roman" panose="02020603050405020304" pitchFamily="18" charset="0"/>
                <a:cs typeface="Times New Roman" panose="02020603050405020304" pitchFamily="18" charset="0"/>
              </a:rPr>
              <a:t>Iron deficiency anemia</a:t>
            </a:r>
          </a:p>
          <a:p>
            <a:pPr marL="0" indent="0" algn="r" rtl="1">
              <a:lnSpc>
                <a:spcPct val="150000"/>
              </a:lnSpc>
              <a:buNone/>
            </a:pPr>
            <a:r>
              <a:rPr lang="en-US" sz="11200" dirty="0" err="1" smtClean="0">
                <a:latin typeface="Times New Roman" panose="02020603050405020304" pitchFamily="18" charset="0"/>
                <a:cs typeface="Times New Roman" panose="02020603050405020304" pitchFamily="18" charset="0"/>
              </a:rPr>
              <a:t>Malondialdehyde</a:t>
            </a:r>
            <a:r>
              <a:rPr lang="en-US" sz="11200" dirty="0" smtClean="0">
                <a:latin typeface="Times New Roman" panose="02020603050405020304" pitchFamily="18" charset="0"/>
                <a:cs typeface="Times New Roman" panose="02020603050405020304" pitchFamily="18" charset="0"/>
              </a:rPr>
              <a:t>- </a:t>
            </a:r>
            <a:r>
              <a:rPr lang="fa-IR" sz="11200" dirty="0" smtClean="0">
                <a:latin typeface="Times New Roman" panose="02020603050405020304" pitchFamily="18" charset="0"/>
                <a:cs typeface="Times New Roman" panose="02020603050405020304" pitchFamily="18" charset="0"/>
              </a:rPr>
              <a:t>  در بیماران مبتلا به آنمی فقر آهن افزایش داشته و گلیکوزیلاسیون هموگلوبین را افزایش می دهد.</a:t>
            </a:r>
          </a:p>
          <a:p>
            <a:pPr marL="0" indent="0" algn="r" rtl="1">
              <a:lnSpc>
                <a:spcPct val="150000"/>
              </a:lnSpc>
              <a:buNone/>
            </a:pPr>
            <a:endParaRPr lang="en-US" sz="11200" dirty="0" smtClean="0">
              <a:latin typeface="Times New Roman" panose="02020603050405020304" pitchFamily="18" charset="0"/>
              <a:cs typeface="Times New Roman" panose="02020603050405020304" pitchFamily="18" charset="0"/>
            </a:endParaRPr>
          </a:p>
          <a:p>
            <a:pPr marL="0" indent="0" algn="r" rtl="1">
              <a:lnSpc>
                <a:spcPct val="150000"/>
              </a:lnSpc>
              <a:buNone/>
            </a:pPr>
            <a:r>
              <a:rPr lang="fa-IR" sz="11200" dirty="0" smtClean="0">
                <a:latin typeface="Times New Roman" panose="02020603050405020304" pitchFamily="18" charset="0"/>
                <a:cs typeface="Times New Roman" panose="02020603050405020304" pitchFamily="18" charset="0"/>
              </a:rPr>
              <a:t>- افزایش </a:t>
            </a:r>
            <a:r>
              <a:rPr lang="en-US" sz="11200" dirty="0" smtClean="0">
                <a:latin typeface="Times New Roman" panose="02020603050405020304" pitchFamily="18" charset="0"/>
                <a:cs typeface="Times New Roman" panose="02020603050405020304" pitchFamily="18" charset="0"/>
              </a:rPr>
              <a:t> HbA1C</a:t>
            </a:r>
            <a:r>
              <a:rPr lang="fa-IR" sz="11200" dirty="0" smtClean="0">
                <a:latin typeface="Times New Roman" panose="02020603050405020304" pitchFamily="18" charset="0"/>
                <a:cs typeface="Times New Roman" panose="02020603050405020304" pitchFamily="18" charset="0"/>
              </a:rPr>
              <a:t> ( و نه آلبومین گلیکوزیله) در زنان غیردیابتی در اواخر بارداری، مرتبط با فقر آهن می </a:t>
            </a:r>
            <a:r>
              <a:rPr lang="fa-IR" sz="11200" dirty="0" smtClean="0">
                <a:latin typeface="Times New Roman" panose="02020603050405020304" pitchFamily="18" charset="0"/>
                <a:cs typeface="Times New Roman" panose="02020603050405020304" pitchFamily="18" charset="0"/>
              </a:rPr>
              <a:t>باشد.</a:t>
            </a:r>
            <a:endParaRPr lang="en-US" sz="112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11200" dirty="0" smtClean="0">
                <a:latin typeface="Times New Roman" panose="02020603050405020304" pitchFamily="18" charset="0"/>
                <a:cs typeface="Times New Roman" panose="02020603050405020304" pitchFamily="18" charset="0"/>
              </a:rPr>
              <a:t> </a:t>
            </a:r>
            <a:endParaRPr lang="en-US" sz="59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6400" b="1" i="1" dirty="0" smtClean="0">
                <a:latin typeface="Times New Roman" panose="02020603050405020304" pitchFamily="18" charset="0"/>
                <a:cs typeface="Times New Roman" panose="02020603050405020304" pitchFamily="18" charset="0"/>
              </a:rPr>
              <a:t>Hashimoto K, et al.: A1C but not serum </a:t>
            </a:r>
            <a:r>
              <a:rPr lang="en-US" sz="6400" b="1" i="1" dirty="0" err="1" smtClean="0">
                <a:latin typeface="Times New Roman" panose="02020603050405020304" pitchFamily="18" charset="0"/>
                <a:cs typeface="Times New Roman" panose="02020603050405020304" pitchFamily="18" charset="0"/>
              </a:rPr>
              <a:t>glycated</a:t>
            </a:r>
            <a:r>
              <a:rPr lang="en-US" sz="6400" b="1" i="1" dirty="0" smtClean="0">
                <a:latin typeface="Times New Roman" panose="02020603050405020304" pitchFamily="18" charset="0"/>
                <a:cs typeface="Times New Roman" panose="02020603050405020304" pitchFamily="18" charset="0"/>
              </a:rPr>
              <a:t> albumin is elevated in late pregnancy owing to iron deficiency. Diabetes Care 2008;31:1945-8</a:t>
            </a:r>
            <a:r>
              <a:rPr lang="en-US" sz="6400" dirty="0" smtClean="0">
                <a:latin typeface="Times New Roman" panose="02020603050405020304" pitchFamily="18" charset="0"/>
                <a:cs typeface="Times New Roman" panose="02020603050405020304" pitchFamily="18" charset="0"/>
              </a:rPr>
              <a:t>.</a:t>
            </a:r>
          </a:p>
          <a:p>
            <a:pPr>
              <a:buNone/>
            </a:pPr>
            <a:endParaRPr lang="en-US" sz="3200" dirty="0"/>
          </a:p>
        </p:txBody>
      </p:sp>
      <p:sp>
        <p:nvSpPr>
          <p:cNvPr id="11" name="Round Diagonal Corner Rectangle 10"/>
          <p:cNvSpPr/>
          <p:nvPr/>
        </p:nvSpPr>
        <p:spPr>
          <a:xfrm>
            <a:off x="8267700" y="4991100"/>
            <a:ext cx="3295650" cy="11620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Higher HbA1C</a:t>
            </a:r>
            <a:endParaRPr lang="en-US" sz="2800" b="1"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8197850" y="1714501"/>
            <a:ext cx="3403600" cy="22669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44</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1314451"/>
            <a:ext cx="7219950" cy="5276850"/>
          </a:xfrm>
        </p:spPr>
        <p:txBody>
          <a:bodyPr>
            <a:normAutofit/>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Chronic renal failure</a:t>
            </a:r>
            <a:endParaRPr lang="fa-IR" sz="3200" b="1" dirty="0" smtClean="0">
              <a:latin typeface="Times New Roman" panose="02020603050405020304" pitchFamily="18" charset="0"/>
              <a:cs typeface="Times New Roman" panose="02020603050405020304" pitchFamily="18" charset="0"/>
            </a:endParaRPr>
          </a:p>
          <a:p>
            <a:pPr marL="0" indent="0" algn="r" rtl="1">
              <a:lnSpc>
                <a:spcPct val="150000"/>
              </a:lnSpc>
              <a:buFont typeface="Wingdings" pitchFamily="2" charset="2"/>
              <a:buChar char="§"/>
            </a:pPr>
            <a:r>
              <a:rPr lang="fa-IR" sz="3200" dirty="0" smtClean="0">
                <a:latin typeface="Times New Roman" panose="02020603050405020304" pitchFamily="18" charset="0"/>
                <a:cs typeface="Times New Roman" panose="02020603050405020304" pitchFamily="18" charset="0"/>
              </a:rPr>
              <a:t>تداخل ناشی از </a:t>
            </a:r>
            <a:r>
              <a:rPr lang="en-US" sz="3200" dirty="0" err="1" smtClean="0">
                <a:latin typeface="Times New Roman" panose="02020603050405020304" pitchFamily="18" charset="0"/>
                <a:cs typeface="Times New Roman" panose="02020603050405020304" pitchFamily="18" charset="0"/>
              </a:rPr>
              <a:t>carbamylated</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Hb</a:t>
            </a:r>
            <a:endParaRPr lang="fa-IR" sz="3200" dirty="0" smtClean="0">
              <a:latin typeface="Times New Roman" panose="02020603050405020304" pitchFamily="18" charset="0"/>
              <a:cs typeface="Times New Roman" panose="02020603050405020304" pitchFamily="18" charset="0"/>
            </a:endParaRPr>
          </a:p>
          <a:p>
            <a:pPr marL="0" indent="0" algn="r" rtl="1">
              <a:lnSpc>
                <a:spcPct val="150000"/>
              </a:lnSpc>
              <a:buFont typeface="Wingdings" pitchFamily="2" charset="2"/>
              <a:buChar char="§"/>
            </a:pPr>
            <a:r>
              <a:rPr lang="fa-IR" sz="3200" b="1" dirty="0" smtClean="0">
                <a:latin typeface="Times New Roman" panose="02020603050405020304" pitchFamily="18" charset="0"/>
                <a:cs typeface="Times New Roman" panose="02020603050405020304" pitchFamily="18" charset="0"/>
              </a:rPr>
              <a:t> </a:t>
            </a:r>
            <a:r>
              <a:rPr lang="fa-IR" sz="3200" dirty="0" smtClean="0">
                <a:latin typeface="Times New Roman" panose="02020603050405020304" pitchFamily="18" charset="0"/>
                <a:cs typeface="Times New Roman" panose="02020603050405020304" pitchFamily="18" charset="0"/>
              </a:rPr>
              <a:t>آنمی بیماران کلیوی</a:t>
            </a:r>
          </a:p>
          <a:p>
            <a:pPr marL="0" indent="0" algn="r" rtl="1">
              <a:lnSpc>
                <a:spcPct val="150000"/>
              </a:lnSpc>
              <a:buFont typeface="Wingdings" pitchFamily="2" charset="2"/>
              <a:buChar char="§"/>
            </a:pPr>
            <a:r>
              <a:rPr lang="fa-IR" sz="3200" dirty="0" smtClean="0">
                <a:latin typeface="Times New Roman" panose="02020603050405020304" pitchFamily="18" charset="0"/>
                <a:cs typeface="Times New Roman" panose="02020603050405020304" pitchFamily="18" charset="0"/>
              </a:rPr>
              <a:t> درمان با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Erythropoetin</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p:txBody>
      </p:sp>
      <p:sp>
        <p:nvSpPr>
          <p:cNvPr id="7" name="Round Diagonal Corner Rectangle 6"/>
          <p:cNvSpPr/>
          <p:nvPr/>
        </p:nvSpPr>
        <p:spPr>
          <a:xfrm>
            <a:off x="552450" y="4857750"/>
            <a:ext cx="11068050" cy="17335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3200" b="1" dirty="0" smtClean="0">
                <a:solidFill>
                  <a:schemeClr val="tx1"/>
                </a:solidFill>
                <a:latin typeface="Times New Roman" pitchFamily="18" charset="0"/>
                <a:cs typeface="Times New Roman" pitchFamily="18" charset="0"/>
              </a:rPr>
              <a:t>این عوامل تفسیر </a:t>
            </a:r>
            <a:r>
              <a:rPr lang="en-US" sz="3200" b="1" dirty="0" smtClean="0">
                <a:solidFill>
                  <a:schemeClr val="tx1"/>
                </a:solidFill>
                <a:latin typeface="Times New Roman" pitchFamily="18" charset="0"/>
                <a:cs typeface="Times New Roman" pitchFamily="18" charset="0"/>
              </a:rPr>
              <a:t> HbA1C</a:t>
            </a:r>
            <a:r>
              <a:rPr lang="fa-IR" sz="3200" b="1" dirty="0" smtClean="0">
                <a:solidFill>
                  <a:schemeClr val="tx1"/>
                </a:solidFill>
                <a:latin typeface="Times New Roman" pitchFamily="18" charset="0"/>
                <a:cs typeface="Times New Roman" pitchFamily="18" charset="0"/>
              </a:rPr>
              <a:t> را در بیماران دیابتی مبتلا به نارسایی کلیوی، مشکل می سازد.</a:t>
            </a:r>
            <a:endParaRPr lang="en-US" sz="3200"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7486650" y="1904999"/>
            <a:ext cx="3848100" cy="194310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45</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11" name="Title 3"/>
          <p:cNvSpPr txBox="1">
            <a:spLocks/>
          </p:cNvSpPr>
          <p:nvPr/>
        </p:nvSpPr>
        <p:spPr>
          <a:xfrm>
            <a:off x="304800" y="274638"/>
            <a:ext cx="9296400" cy="887412"/>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شرایط مؤثر بر تفسیر </a:t>
            </a:r>
            <a:r>
              <a:rPr kumimoji="0" lang="en-US" sz="4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HbA1C</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10972800" cy="4991099"/>
          </a:xfrm>
        </p:spPr>
        <p:txBody>
          <a:bodyPr>
            <a:normAutofit fontScale="92500" lnSpcReduction="20000"/>
          </a:bodyPr>
          <a:lstStyle/>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هموگلوبین </a:t>
            </a:r>
            <a:r>
              <a:rPr lang="en-US" dirty="0" smtClean="0">
                <a:latin typeface="Times New Roman" panose="02020603050405020304" pitchFamily="18" charset="0"/>
                <a:cs typeface="Times New Roman" panose="02020603050405020304" pitchFamily="18" charset="0"/>
              </a:rPr>
              <a:t> F</a:t>
            </a:r>
          </a:p>
          <a:p>
            <a:pPr algn="r" rtl="1">
              <a:buFont typeface="Wingdings" pitchFamily="2" charset="2"/>
              <a:buChar char="ü"/>
            </a:pP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اورمی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هیپرتری گلیسریدمی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 مصرف الکل</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بیلی روبین بالا</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سالیسیلات ها</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اسپلنکتومی</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آنمی آپلاستیک</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(افزایش همگلوبین </a:t>
            </a:r>
            <a:r>
              <a:rPr lang="en-US" dirty="0" smtClean="0">
                <a:latin typeface="Times New Roman" panose="02020603050405020304" pitchFamily="18" charset="0"/>
                <a:cs typeface="Times New Roman" panose="02020603050405020304" pitchFamily="18" charset="0"/>
              </a:rPr>
              <a:t> F</a:t>
            </a:r>
            <a:r>
              <a:rPr lang="fa-IR" dirty="0" smtClean="0">
                <a:latin typeface="Times New Roman" panose="02020603050405020304" pitchFamily="18" charset="0"/>
                <a:cs typeface="Times New Roman" panose="02020603050405020304" pitchFamily="18" charset="0"/>
              </a:rPr>
              <a:t>)</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نارسایی مزمن مغز استخوان (</a:t>
            </a:r>
            <a:r>
              <a:rPr lang="en-US" dirty="0" smtClean="0">
                <a:latin typeface="Times New Roman" panose="02020603050405020304" pitchFamily="18" charset="0"/>
                <a:cs typeface="Times New Roman" panose="02020603050405020304" pitchFamily="18" charset="0"/>
              </a:rPr>
              <a:t> Chronic bone marrow failure</a:t>
            </a:r>
            <a:r>
              <a:rPr lang="fa-IR" dirty="0" smtClean="0">
                <a:latin typeface="Times New Roman" panose="02020603050405020304" pitchFamily="18" charset="0"/>
                <a:cs typeface="Times New Roman" panose="02020603050405020304" pitchFamily="18" charset="0"/>
              </a:rPr>
              <a:t>)</a:t>
            </a:r>
          </a:p>
          <a:p>
            <a:pPr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مواد مخدر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09600" y="359466"/>
            <a:ext cx="10972800" cy="993084"/>
          </a:xfrm>
        </p:spPr>
        <p:txBody>
          <a:bodyPr>
            <a:normAutofit/>
          </a:bodyPr>
          <a:lstStyle/>
          <a:p>
            <a:pPr rtl="1"/>
            <a:r>
              <a:rPr lang="fa-IR" b="1" dirty="0" smtClean="0">
                <a:latin typeface="Times New Roman" pitchFamily="18" charset="0"/>
                <a:cs typeface="Times New Roman" pitchFamily="18" charset="0"/>
              </a:rPr>
              <a:t>موارد افزایش کاذب </a:t>
            </a:r>
            <a:r>
              <a:rPr lang="en-US" b="1" dirty="0" smtClean="0">
                <a:latin typeface="Times New Roman" pitchFamily="18" charset="0"/>
                <a:cs typeface="Times New Roman" pitchFamily="18" charset="0"/>
              </a:rPr>
              <a:t> </a:t>
            </a:r>
            <a:r>
              <a:rPr lang="en-US" dirty="0" smtClean="0">
                <a:latin typeface="Times New Roman" panose="02020603050405020304" pitchFamily="18" charset="0"/>
                <a:cs typeface="Times New Roman" panose="02020603050405020304" pitchFamily="18" charset="0"/>
              </a:rPr>
              <a:t>HbA1C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bwMode="auto">
          <a:xfrm>
            <a:off x="9144000" y="6343649"/>
            <a:ext cx="2247900" cy="37782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43936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lnSpc>
                <a:spcPct val="150000"/>
              </a:lnSpc>
              <a:buFont typeface="Wingdings" pitchFamily="2" charset="2"/>
              <a:buChar char="ü"/>
            </a:pPr>
            <a:r>
              <a:rPr lang="fa-IR" dirty="0" smtClean="0"/>
              <a:t> </a:t>
            </a:r>
            <a:r>
              <a:rPr lang="fa-IR" sz="3600" dirty="0" smtClean="0">
                <a:latin typeface="Times New Roman" pitchFamily="18" charset="0"/>
                <a:cs typeface="Times New Roman" pitchFamily="18" charset="0"/>
              </a:rPr>
              <a:t>آنمی همولیتیک</a:t>
            </a:r>
          </a:p>
          <a:p>
            <a:pPr algn="r" rtl="1">
              <a:lnSpc>
                <a:spcPct val="150000"/>
              </a:lnSpc>
              <a:buFont typeface="Wingdings" pitchFamily="2" charset="2"/>
              <a:buChar char="ü"/>
            </a:pPr>
            <a:r>
              <a:rPr lang="fa-IR" sz="3600" dirty="0" smtClean="0">
                <a:latin typeface="Times New Roman" pitchFamily="18" charset="0"/>
                <a:cs typeface="Times New Roman" pitchFamily="18" charset="0"/>
              </a:rPr>
              <a:t> حاملگی</a:t>
            </a:r>
          </a:p>
          <a:p>
            <a:pPr algn="r" rtl="1">
              <a:lnSpc>
                <a:spcPct val="150000"/>
              </a:lnSpc>
              <a:buFont typeface="Wingdings" pitchFamily="2" charset="2"/>
              <a:buChar char="ü"/>
            </a:pPr>
            <a:r>
              <a:rPr lang="fa-IR" sz="3600" dirty="0" smtClean="0">
                <a:latin typeface="Times New Roman" pitchFamily="18" charset="0"/>
                <a:cs typeface="Times New Roman" pitchFamily="18" charset="0"/>
              </a:rPr>
              <a:t> از دست دادن خون به صورت حاد یا مزمن</a:t>
            </a:r>
            <a:endParaRPr lang="en-US" sz="3600" dirty="0" smtClean="0">
              <a:latin typeface="Times New Roman" pitchFamily="18" charset="0"/>
              <a:cs typeface="Times New Roman" pitchFamily="18" charset="0"/>
            </a:endParaRP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 فاز ریکاوری </a:t>
            </a:r>
            <a:r>
              <a:rPr lang="en-US" sz="3600" dirty="0" smtClean="0">
                <a:latin typeface="Times New Roman" pitchFamily="18" charset="0"/>
                <a:cs typeface="Times New Roman" pitchFamily="18" charset="0"/>
              </a:rPr>
              <a:t> blood loss</a:t>
            </a: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مصرف ویتامین </a:t>
            </a:r>
            <a:r>
              <a:rPr lang="en-US" sz="3600" dirty="0" smtClean="0">
                <a:latin typeface="Times New Roman" pitchFamily="18" charset="0"/>
                <a:cs typeface="Times New Roman" pitchFamily="18" charset="0"/>
              </a:rPr>
              <a:t>E </a:t>
            </a:r>
            <a:r>
              <a:rPr lang="fa-IR" sz="3200" dirty="0" smtClean="0"/>
              <a:t>( مهار گلیکوزیلاسیون)</a:t>
            </a:r>
            <a:endParaRPr lang="en-US" sz="3600" dirty="0" smtClean="0">
              <a:latin typeface="Times New Roman" pitchFamily="18" charset="0"/>
              <a:cs typeface="Times New Roman" pitchFamily="18" charset="0"/>
            </a:endParaRPr>
          </a:p>
          <a:p>
            <a:pPr algn="r" rtl="1">
              <a:lnSpc>
                <a:spcPct val="150000"/>
              </a:lnSpc>
              <a:buFont typeface="Wingdings" pitchFamily="2" charset="2"/>
              <a:buChar char="ü"/>
            </a:pPr>
            <a:r>
              <a:rPr lang="fa-IR" sz="3600" dirty="0" smtClean="0">
                <a:latin typeface="Times New Roman" pitchFamily="18" charset="0"/>
                <a:cs typeface="Times New Roman" pitchFamily="18" charset="0"/>
              </a:rPr>
              <a:t>مصرف ویتامین </a:t>
            </a:r>
            <a:r>
              <a:rPr lang="en-US" sz="3600" dirty="0" smtClean="0">
                <a:latin typeface="Times New Roman" pitchFamily="18" charset="0"/>
                <a:cs typeface="Times New Roman" pitchFamily="18" charset="0"/>
              </a:rPr>
              <a:t> C</a:t>
            </a:r>
            <a:r>
              <a:rPr lang="fa-IR" sz="3600" dirty="0" smtClean="0">
                <a:latin typeface="Times New Roman" pitchFamily="18" charset="0"/>
                <a:cs typeface="Times New Roman" pitchFamily="18" charset="0"/>
              </a:rPr>
              <a:t> (در برخی روش ها.... افزایش کاذب</a:t>
            </a:r>
            <a:r>
              <a:rPr lang="en-US" sz="3600" dirty="0" smtClean="0">
                <a:latin typeface="Times New Roman" pitchFamily="18" charset="0"/>
                <a:cs typeface="Times New Roman" pitchFamily="18" charset="0"/>
              </a:rPr>
              <a:t>(</a:t>
            </a:r>
          </a:p>
          <a:p>
            <a:pPr algn="r" rtl="1">
              <a:lnSpc>
                <a:spcPct val="150000"/>
              </a:lnSpc>
              <a:buFont typeface="Wingdings" pitchFamily="2" charset="2"/>
              <a:buChar char="ü"/>
            </a:pPr>
            <a:r>
              <a:rPr lang="en-US" sz="3600" dirty="0" smtClean="0">
                <a:latin typeface="Times New Roman" pitchFamily="18" charset="0"/>
                <a:cs typeface="Times New Roman" pitchFamily="18" charset="0"/>
              </a:rPr>
              <a:t> </a:t>
            </a:r>
            <a:r>
              <a:rPr lang="fa-IR" sz="3600" dirty="0" smtClean="0">
                <a:latin typeface="Times New Roman" pitchFamily="18" charset="0"/>
                <a:cs typeface="Times New Roman" pitchFamily="18" charset="0"/>
              </a:rPr>
              <a:t>نفروپاتی شدید ( کاهش بقای </a:t>
            </a:r>
            <a:r>
              <a:rPr lang="en-US" sz="3600" dirty="0" smtClean="0">
                <a:latin typeface="Times New Roman" pitchFamily="18" charset="0"/>
                <a:cs typeface="Times New Roman" pitchFamily="18" charset="0"/>
              </a:rPr>
              <a:t> RBC</a:t>
            </a:r>
            <a:r>
              <a:rPr lang="fa-IR" sz="3600" dirty="0" smtClean="0">
                <a:latin typeface="Times New Roman" pitchFamily="18" charset="0"/>
                <a:cs typeface="Times New Roman" pitchFamily="18" charset="0"/>
              </a:rPr>
              <a:t> ها</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Title 2"/>
          <p:cNvSpPr>
            <a:spLocks noGrp="1"/>
          </p:cNvSpPr>
          <p:nvPr>
            <p:ph type="title"/>
          </p:nvPr>
        </p:nvSpPr>
        <p:spPr>
          <a:xfrm>
            <a:off x="609600" y="359466"/>
            <a:ext cx="10972800" cy="621263"/>
          </a:xfrm>
        </p:spPr>
        <p:txBody>
          <a:bodyPr>
            <a:normAutofit fontScale="90000"/>
          </a:bodyPr>
          <a:lstStyle/>
          <a:p>
            <a:pPr rtl="1"/>
            <a:r>
              <a:rPr lang="fa-IR" b="1" dirty="0" smtClean="0">
                <a:latin typeface="Times New Roman" pitchFamily="18" charset="0"/>
                <a:cs typeface="Times New Roman" pitchFamily="18" charset="0"/>
              </a:rPr>
              <a:t>موارد کاهش کاذب </a:t>
            </a:r>
            <a:r>
              <a:rPr lang="en-US" b="1" dirty="0" smtClean="0">
                <a:latin typeface="Times New Roman" pitchFamily="18" charset="0"/>
                <a:cs typeface="Times New Roman" pitchFamily="18" charset="0"/>
              </a:rPr>
              <a:t> </a:t>
            </a:r>
            <a:r>
              <a:rPr lang="en-US" dirty="0" smtClean="0">
                <a:latin typeface="Times New Roman" panose="02020603050405020304" pitchFamily="18" charset="0"/>
                <a:cs typeface="Times New Roman" panose="02020603050405020304" pitchFamily="18" charset="0"/>
              </a:rPr>
              <a:t>HbA1C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bwMode="auto">
          <a:xfrm>
            <a:off x="9867900" y="6248400"/>
            <a:ext cx="200025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3253336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28700"/>
            <a:ext cx="11334750" cy="5829299"/>
          </a:xfrm>
        </p:spPr>
        <p:txBody>
          <a:bodyPr>
            <a:noAutofit/>
          </a:bodyPr>
          <a:lstStyle/>
          <a:p>
            <a:pPr marL="0" indent="0" algn="r" rtl="1">
              <a:buFont typeface="Wingdings" pitchFamily="2" charset="2"/>
              <a:buChar char="ü"/>
            </a:pPr>
            <a:r>
              <a:rPr lang="fa-IR" dirty="0" smtClean="0">
                <a:latin typeface="Times New Roman" panose="02020603050405020304" pitchFamily="18" charset="0"/>
                <a:cs typeface="Times New Roman" panose="02020603050405020304" pitchFamily="18" charset="0"/>
              </a:rPr>
              <a:t>تقریباً تنها 1/3 از تغییرات مقادیر </a:t>
            </a:r>
            <a:r>
              <a:rPr lang="en-US" dirty="0" smtClean="0">
                <a:latin typeface="Times New Roman" panose="02020603050405020304" pitchFamily="18" charset="0"/>
                <a:cs typeface="Times New Roman" panose="02020603050405020304" pitchFamily="18" charset="0"/>
              </a:rPr>
              <a:t> HbA1C</a:t>
            </a:r>
            <a:r>
              <a:rPr lang="fa-IR" dirty="0" smtClean="0">
                <a:latin typeface="Times New Roman" panose="02020603050405020304" pitchFamily="18" charset="0"/>
                <a:cs typeface="Times New Roman" panose="02020603050405020304" pitchFamily="18" charset="0"/>
              </a:rPr>
              <a:t> حتی در افراد غیر دیابتی، مرتبط با وضعیت گلیسمی است.</a:t>
            </a:r>
          </a:p>
          <a:p>
            <a:pPr marL="0" indent="0"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 سایر عوامل مؤثر عبارتند از:</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sex hormones</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ethnic differences in visceral adipose tissue</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genetics</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Variable  RBC survival among </a:t>
            </a:r>
            <a:r>
              <a:rPr lang="en-US" dirty="0" err="1" smtClean="0">
                <a:latin typeface="Times New Roman" panose="02020603050405020304" pitchFamily="18" charset="0"/>
                <a:cs typeface="Times New Roman" panose="02020603050405020304" pitchFamily="18" charset="0"/>
              </a:rPr>
              <a:t>hematologically</a:t>
            </a:r>
            <a:r>
              <a:rPr lang="en-US" dirty="0" smtClean="0">
                <a:latin typeface="Times New Roman" panose="02020603050405020304" pitchFamily="18" charset="0"/>
                <a:cs typeface="Times New Roman" panose="02020603050405020304" pitchFamily="18" charset="0"/>
              </a:rPr>
              <a:t> normal people *</a:t>
            </a:r>
          </a:p>
          <a:p>
            <a:pPr marL="0" indent="0">
              <a:buNone/>
            </a:pPr>
            <a:r>
              <a:rPr lang="en-US" sz="18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Cohen RM, et al. Red cell life span heterogeneity in </a:t>
            </a:r>
            <a:r>
              <a:rPr lang="en-US" sz="1800" b="1" dirty="0" err="1" smtClean="0">
                <a:latin typeface="Times New Roman" panose="02020603050405020304" pitchFamily="18" charset="0"/>
                <a:cs typeface="Times New Roman" panose="02020603050405020304" pitchFamily="18" charset="0"/>
              </a:rPr>
              <a:t>hematologically</a:t>
            </a:r>
            <a:r>
              <a:rPr lang="en-US" sz="1800" b="1" dirty="0" smtClean="0">
                <a:latin typeface="Times New Roman" panose="02020603050405020304" pitchFamily="18" charset="0"/>
                <a:cs typeface="Times New Roman" panose="02020603050405020304" pitchFamily="18" charset="0"/>
              </a:rPr>
              <a:t> normal people is sufficient to alter HbA1c. Blood. 2008;112(10):4284–4291.</a:t>
            </a:r>
          </a:p>
          <a:p>
            <a:pPr>
              <a:buNone/>
            </a:pPr>
            <a:endParaRPr lang="en-US" sz="3600" dirty="0" smtClean="0"/>
          </a:p>
          <a:p>
            <a:pPr marL="0" indent="0">
              <a:lnSpc>
                <a:spcPct val="150000"/>
              </a:lnSpc>
              <a:buFont typeface="Wingdings" pitchFamily="2" charset="2"/>
              <a:buChar char="ü"/>
            </a:pPr>
            <a:endParaRPr lang="en-US" sz="3200" dirty="0" smtClean="0">
              <a:latin typeface="Times New Roman" panose="02020603050405020304" pitchFamily="18" charset="0"/>
              <a:cs typeface="Times New Roman" panose="02020603050405020304" pitchFamily="18" charset="0"/>
            </a:endParaRPr>
          </a:p>
          <a:p>
            <a:pPr>
              <a:buNone/>
            </a:pPr>
            <a:endParaRPr lang="en-US" sz="3200" dirty="0"/>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48</a:t>
            </a:fld>
            <a:endParaRPr lang="en-US">
              <a:solidFill>
                <a:prstClr val="black">
                  <a:tint val="75000"/>
                </a:prstClr>
              </a:solidFill>
            </a:endParaRPr>
          </a:p>
        </p:txBody>
      </p:sp>
      <p:sp>
        <p:nvSpPr>
          <p:cNvPr id="7" name="TextBox 6"/>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
        <p:nvSpPr>
          <p:cNvPr id="9" name="Round Diagonal Corner Rectangle 8"/>
          <p:cNvSpPr/>
          <p:nvPr/>
        </p:nvSpPr>
        <p:spPr>
          <a:xfrm>
            <a:off x="457200" y="800100"/>
            <a:ext cx="11506200" cy="58102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For the time being there is no different recommendations about testing A1C or to different interpretations of the clinical meaning of given levels of A1C in different populations.</a:t>
            </a:r>
          </a:p>
          <a:p>
            <a:endParaRPr lang="en-US" sz="3200" dirty="0" smtClean="0">
              <a:solidFill>
                <a:schemeClr val="tx1"/>
              </a:solidFill>
              <a:latin typeface="Times New Roman" pitchFamily="18" charset="0"/>
              <a:cs typeface="Times New Roman" pitchFamily="18" charset="0"/>
            </a:endParaRPr>
          </a:p>
          <a:p>
            <a:r>
              <a:rPr lang="en-US" b="1" i="1" dirty="0" smtClean="0">
                <a:solidFill>
                  <a:schemeClr val="tx1"/>
                </a:solidFill>
                <a:latin typeface="Times New Roman" pitchFamily="18" charset="0"/>
                <a:cs typeface="Times New Roman" pitchFamily="18" charset="0"/>
              </a:rPr>
              <a:t>American Diabetes Association</a:t>
            </a:r>
          </a:p>
          <a:p>
            <a:r>
              <a:rPr lang="en-US" b="1" i="1" dirty="0" smtClean="0">
                <a:solidFill>
                  <a:schemeClr val="tx1"/>
                </a:solidFill>
                <a:latin typeface="Times New Roman" pitchFamily="18" charset="0"/>
                <a:cs typeface="Times New Roman" pitchFamily="18" charset="0"/>
              </a:rPr>
              <a:t>Diabetes Care 2016;39(Suppl. 1):S39–S46 | DOI: 10.2337/dc16-S008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887412"/>
          </a:xfrm>
        </p:spPr>
        <p:txBody>
          <a:bodyPr>
            <a:normAutofit/>
          </a:bodyPr>
          <a:lstStyle/>
          <a:p>
            <a:pPr algn="l"/>
            <a:r>
              <a:rPr lang="en-US" sz="4000" b="1" dirty="0" smtClean="0">
                <a:latin typeface="Times New Roman" pitchFamily="18" charset="0"/>
                <a:cs typeface="Times New Roman" pitchFamily="18" charset="0"/>
              </a:rPr>
              <a:t>Other interferences in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Hypertriglyceridemia</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Hyperbilirubinemia</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Salicylates</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Chronic alcohol or opiate use</a:t>
            </a: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lead poisoning</a:t>
            </a: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Vitamin C &amp; E</a:t>
            </a: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49</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00050" y="446088"/>
            <a:ext cx="9525000" cy="1143000"/>
          </a:xfrm>
        </p:spPr>
        <p:txBody>
          <a:bodyPr>
            <a:normAutofit/>
          </a:bodyPr>
          <a:lstStyle/>
          <a:p>
            <a:pPr algn="r" rtl="1">
              <a:lnSpc>
                <a:spcPct val="80000"/>
              </a:lnSpc>
              <a:buClr>
                <a:schemeClr val="tx2"/>
              </a:buClr>
              <a:buSzPct val="135000"/>
              <a:defRPr/>
            </a:pPr>
            <a:r>
              <a:rPr lang="fa-IR" sz="3200" dirty="0">
                <a:latin typeface="Times New Roman" pitchFamily="18" charset="0"/>
              </a:rPr>
              <a:t>سایر تست هایی که در </a:t>
            </a:r>
            <a:r>
              <a:rPr lang="fa-IR" sz="3200" dirty="0" smtClean="0">
                <a:latin typeface="Times New Roman" pitchFamily="18" charset="0"/>
              </a:rPr>
              <a:t>حوزه اختلال تحمل گلوکز، دیابت و ترشح انسولین عمدتاً کاربرد تحقیقاتی و بعضاً کاربرد بالینی </a:t>
            </a:r>
            <a:r>
              <a:rPr lang="fa-IR" sz="3200" dirty="0">
                <a:latin typeface="Times New Roman" pitchFamily="18" charset="0"/>
              </a:rPr>
              <a:t>دارند:</a:t>
            </a:r>
            <a:endParaRPr lang="en-US" sz="3200" dirty="0">
              <a:latin typeface="Times New Roman" pitchFamily="18" charset="0"/>
            </a:endParaRPr>
          </a:p>
        </p:txBody>
      </p:sp>
      <p:sp>
        <p:nvSpPr>
          <p:cNvPr id="96259" name="Rectangle 3"/>
          <p:cNvSpPr>
            <a:spLocks noGrp="1" noChangeArrowheads="1"/>
          </p:cNvSpPr>
          <p:nvPr>
            <p:ph type="body" idx="1"/>
          </p:nvPr>
        </p:nvSpPr>
        <p:spPr>
          <a:xfrm>
            <a:off x="431371" y="1600201"/>
            <a:ext cx="10849205" cy="4873625"/>
          </a:xfrm>
        </p:spPr>
        <p:txBody>
          <a:bodyPr>
            <a:normAutofit/>
          </a:bodyPr>
          <a:lstStyle/>
          <a:p>
            <a:pPr lvl="1" algn="r" rtl="1">
              <a:lnSpc>
                <a:spcPct val="80000"/>
              </a:lnSpc>
              <a:buNone/>
              <a:defRPr/>
            </a:pPr>
            <a:endParaRPr lang="en-US" sz="2800" dirty="0">
              <a:latin typeface="Times New Roman" pitchFamily="18" charset="0"/>
              <a:cs typeface="Times New Roman" pitchFamily="18" charset="0"/>
            </a:endParaRPr>
          </a:p>
          <a:p>
            <a:pPr algn="r" rtl="1" eaLnBrk="1" hangingPunct="1">
              <a:lnSpc>
                <a:spcPct val="80000"/>
              </a:lnSpc>
              <a:buClr>
                <a:schemeClr val="tx2"/>
              </a:buClr>
              <a:buSzPct val="135000"/>
              <a:buFont typeface="Wingdings" pitchFamily="2" charset="2"/>
              <a:buChar char="ü"/>
              <a:defRPr/>
            </a:pPr>
            <a:r>
              <a:rPr lang="fa-IR" sz="2800" dirty="0" smtClean="0">
                <a:latin typeface="Times New Roman" pitchFamily="18" charset="0"/>
              </a:rPr>
              <a:t> </a:t>
            </a: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تست های ایمیونولوژیک:</a:t>
            </a:r>
          </a:p>
          <a:p>
            <a:pPr marL="0" indent="0" algn="l" rtl="1"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AIA, GAD65, ICA</a:t>
            </a:r>
          </a:p>
          <a:p>
            <a:pPr marL="0" indent="0" rtl="1" eaLnBrk="1" hangingPunct="1">
              <a:lnSpc>
                <a:spcPct val="80000"/>
              </a:lnSpc>
              <a:buClr>
                <a:schemeClr val="tx2"/>
              </a:buClr>
              <a:buSzPct val="135000"/>
              <a:buFont typeface="Wingdings" pitchFamily="2" charset="2"/>
              <a:buNone/>
              <a:defRPr/>
            </a:pPr>
            <a:endParaRPr lang="fa-IR" dirty="0" smtClean="0">
              <a:latin typeface="Times New Roman" pitchFamily="18" charset="0"/>
            </a:endParaRP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تست های ژنتیک:</a:t>
            </a:r>
          </a:p>
          <a:p>
            <a:pPr marL="0" indent="0" algn="l" rtl="1"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HLA typing (DQ,DR), Insulin gene</a:t>
            </a:r>
            <a:endParaRPr lang="fa-IR" dirty="0" smtClean="0">
              <a:latin typeface="Times New Roman" pitchFamily="18" charset="0"/>
            </a:endParaRPr>
          </a:p>
          <a:p>
            <a:pPr marL="0" indent="0" algn="r" rtl="1" eaLnBrk="1" hangingPunct="1">
              <a:lnSpc>
                <a:spcPct val="80000"/>
              </a:lnSpc>
              <a:buClr>
                <a:srgbClr val="FFFF00"/>
              </a:buClr>
              <a:buSzTx/>
              <a:buFont typeface="Wingdings" pitchFamily="2" charset="2"/>
              <a:buNone/>
              <a:defRPr/>
            </a:pPr>
            <a:endParaRPr lang="en-US" dirty="0" smtClean="0">
              <a:latin typeface="Times New Roman" pitchFamily="18" charset="0"/>
            </a:endParaRPr>
          </a:p>
          <a:p>
            <a:pPr marL="0" indent="0" algn="r" rtl="1" eaLnBrk="1" hangingPunct="1">
              <a:lnSpc>
                <a:spcPct val="80000"/>
              </a:lnSpc>
              <a:buClr>
                <a:schemeClr val="tx2"/>
              </a:buClr>
              <a:buSzTx/>
              <a:buFont typeface="Wingdings" pitchFamily="2" charset="2"/>
              <a:buChar char="v"/>
              <a:defRPr/>
            </a:pPr>
            <a:r>
              <a:rPr lang="fa-IR" dirty="0" smtClean="0">
                <a:latin typeface="Times New Roman" pitchFamily="18" charset="0"/>
              </a:rPr>
              <a:t>آزمایشات هرمونی و بیوشیمی اختصاصی: </a:t>
            </a:r>
            <a:endParaRPr lang="fa-IR" dirty="0" smtClean="0">
              <a:latin typeface="Times New Roman" pitchFamily="18" charset="0"/>
            </a:endParaRPr>
          </a:p>
          <a:p>
            <a:pPr marL="0" indent="0" eaLnBrk="1" hangingPunct="1">
              <a:lnSpc>
                <a:spcPct val="80000"/>
              </a:lnSpc>
              <a:buClr>
                <a:schemeClr val="tx2"/>
              </a:buClr>
              <a:buSzPct val="135000"/>
              <a:buFont typeface="Wingdings" pitchFamily="2" charset="2"/>
              <a:buNone/>
              <a:defRPr/>
            </a:pPr>
            <a:r>
              <a:rPr lang="en-US" dirty="0" smtClean="0">
                <a:latin typeface="Times New Roman" pitchFamily="18" charset="0"/>
                <a:cs typeface="Times New Roman" pitchFamily="18" charset="0"/>
              </a:rPr>
              <a:t>Insulin, C-Peptide, Pro</a:t>
            </a:r>
            <a:r>
              <a:rPr lang="fa-IR" dirty="0" smtClean="0">
                <a:latin typeface="Times New Roman" pitchFamily="18" charset="0"/>
              </a:rPr>
              <a:t>-</a:t>
            </a:r>
            <a:r>
              <a:rPr lang="en-US" dirty="0" smtClean="0">
                <a:latin typeface="Times New Roman" pitchFamily="18" charset="0"/>
                <a:cs typeface="Times New Roman" pitchFamily="18" charset="0"/>
              </a:rPr>
              <a:t>insulin, </a:t>
            </a:r>
            <a:r>
              <a:rPr lang="en-US" dirty="0" err="1" smtClean="0">
                <a:latin typeface="Times New Roman" pitchFamily="18" charset="0"/>
                <a:cs typeface="Times New Roman" pitchFamily="18" charset="0"/>
              </a:rPr>
              <a:t>Leptin</a:t>
            </a:r>
            <a:endParaRPr lang="en-US" dirty="0" smtClean="0">
              <a:latin typeface="Times New Roman" pitchFamily="18" charset="0"/>
              <a:cs typeface="Times New Roman" pitchFamily="18" charset="0"/>
            </a:endParaRPr>
          </a:p>
          <a:p>
            <a:pPr algn="r" rtl="1" eaLnBrk="1" hangingPunct="1">
              <a:lnSpc>
                <a:spcPct val="80000"/>
              </a:lnSpc>
              <a:buClr>
                <a:schemeClr val="tx2"/>
              </a:buClr>
              <a:buSzPct val="135000"/>
              <a:buFontTx/>
              <a:buNone/>
              <a:defRPr/>
            </a:pPr>
            <a:endParaRPr lang="fa-IR" sz="2800" dirty="0" smtClean="0">
              <a:latin typeface="Times New Roman" pitchFamily="18" charset="0"/>
            </a:endParaRPr>
          </a:p>
          <a:p>
            <a:pPr algn="r" eaLnBrk="1" hangingPunct="1">
              <a:lnSpc>
                <a:spcPct val="80000"/>
              </a:lnSpc>
              <a:buClr>
                <a:schemeClr val="tx2"/>
              </a:buClr>
              <a:buSzPct val="135000"/>
              <a:buFont typeface="Wingdings" pitchFamily="2" charset="2"/>
              <a:buNone/>
              <a:defRPr/>
            </a:pPr>
            <a:endParaRPr lang="en-US" sz="2800" dirty="0" smtClean="0">
              <a:latin typeface="Times New Roman" pitchFamily="18" charset="0"/>
              <a:cs typeface="Times New Roman" pitchFamily="18" charset="0"/>
            </a:endParaRPr>
          </a:p>
          <a:p>
            <a:pPr eaLnBrk="1" hangingPunct="1">
              <a:lnSpc>
                <a:spcPct val="80000"/>
              </a:lnSpc>
              <a:buClr>
                <a:schemeClr val="tx2"/>
              </a:buClr>
              <a:buSzPct val="135000"/>
              <a:buFont typeface="Wingdings" pitchFamily="2" charset="2"/>
              <a:buNone/>
              <a:defRPr/>
            </a:pPr>
            <a:endParaRPr lang="en-US" sz="2800" dirty="0" smtClean="0">
              <a:latin typeface="Times New Roman" pitchFamily="18" charset="0"/>
              <a:cs typeface="Times New Roman" pitchFamily="18" charset="0"/>
            </a:endParaRPr>
          </a:p>
          <a:p>
            <a:pPr algn="r" eaLnBrk="1" hangingPunct="1">
              <a:lnSpc>
                <a:spcPct val="80000"/>
              </a:lnSpc>
              <a:buFontTx/>
              <a:buNone/>
              <a:defRPr/>
            </a:pPr>
            <a:endParaRPr lang="en-US" sz="2800" dirty="0" smtClean="0"/>
          </a:p>
        </p:txBody>
      </p:sp>
      <p:sp>
        <p:nvSpPr>
          <p:cNvPr id="4" name="Footer Placeholder 3"/>
          <p:cNvSpPr>
            <a:spLocks noGrp="1"/>
          </p:cNvSpPr>
          <p:nvPr>
            <p:ph type="ftr" sz="quarter" idx="11"/>
          </p:nvPr>
        </p:nvSpPr>
        <p:spPr bwMode="auto">
          <a:xfrm>
            <a:off x="9258300" y="6191249"/>
            <a:ext cx="2305050" cy="438151"/>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2723371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9"/>
            <a:ext cx="9956800" cy="706437"/>
          </a:xfrm>
        </p:spPr>
        <p:txBody>
          <a:bodyPr>
            <a:normAutofit fontScale="90000"/>
          </a:bodyPr>
          <a:lstStyle/>
          <a:p>
            <a:pPr rtl="1">
              <a:defRPr/>
            </a:pPr>
            <a:r>
              <a:rPr lang="fa-IR" b="1" dirty="0" smtClean="0">
                <a:latin typeface="Times New Roman" pitchFamily="18" charset="0"/>
                <a:cs typeface="Times New Roman" pitchFamily="18" charset="0"/>
              </a:rPr>
              <a:t>محدودیت</a:t>
            </a: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 های  دیگر </a:t>
            </a:r>
            <a:r>
              <a:rPr lang="en-US" b="1" dirty="0" smtClean="0">
                <a:latin typeface="Times New Roman" pitchFamily="18" charset="0"/>
                <a:cs typeface="Times New Roman" pitchFamily="18" charset="0"/>
              </a:rPr>
              <a:t>HbA1C</a:t>
            </a:r>
            <a:endParaRPr lang="en-US" b="1"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609600" y="1125538"/>
            <a:ext cx="10574867" cy="5616575"/>
          </a:xfrm>
        </p:spPr>
        <p:txBody>
          <a:bodyPr>
            <a:normAutofit/>
          </a:bodyPr>
          <a:lstStyle/>
          <a:p>
            <a:pPr algn="justLow" rtl="1">
              <a:buFont typeface="Wingdings" pitchFamily="2" charset="2"/>
              <a:buChar char="ü"/>
              <a:defRPr/>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هیپرگلیسمی با کاهش بقای اریتروسیت ها همراه است بنابر این در افراد دیابتی </a:t>
            </a:r>
            <a:r>
              <a:rPr lang="en-US" dirty="0" smtClean="0">
                <a:latin typeface="Times New Roman" pitchFamily="18" charset="0"/>
                <a:cs typeface="Times New Roman" pitchFamily="18" charset="0"/>
              </a:rPr>
              <a:t>Poorly controlled</a:t>
            </a:r>
            <a:r>
              <a:rPr lang="fa-IR" dirty="0" smtClean="0">
                <a:latin typeface="Times New Roman" pitchFamily="18" charset="0"/>
                <a:cs typeface="Times New Roman" pitchFamily="18" charset="0"/>
              </a:rPr>
              <a:t> ممکن است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مقدار میانگین </a:t>
            </a:r>
            <a:r>
              <a:rPr lang="fa-IR" dirty="0" smtClean="0">
                <a:latin typeface="Times New Roman" pitchFamily="18" charset="0"/>
                <a:cs typeface="Times New Roman" pitchFamily="18" charset="0"/>
              </a:rPr>
              <a:t>غلظت </a:t>
            </a:r>
            <a:r>
              <a:rPr lang="fa-IR" dirty="0" smtClean="0">
                <a:latin typeface="Times New Roman" pitchFamily="18" charset="0"/>
                <a:cs typeface="Times New Roman" pitchFamily="18" charset="0"/>
              </a:rPr>
              <a:t>گلوکز خون را </a:t>
            </a:r>
            <a:r>
              <a:rPr lang="en-US" dirty="0" smtClean="0">
                <a:latin typeface="Times New Roman" pitchFamily="18" charset="0"/>
                <a:cs typeface="Times New Roman" pitchFamily="18" charset="0"/>
              </a:rPr>
              <a:t> underestimate</a:t>
            </a:r>
            <a:r>
              <a:rPr lang="fa-IR" dirty="0" smtClean="0">
                <a:latin typeface="Times New Roman" pitchFamily="18" charset="0"/>
                <a:cs typeface="Times New Roman" pitchFamily="18" charset="0"/>
              </a:rPr>
              <a:t> کند.</a:t>
            </a:r>
            <a:endParaRPr lang="en-US" dirty="0" smtClean="0">
              <a:latin typeface="Times New Roman" pitchFamily="18" charset="0"/>
              <a:cs typeface="Times New Roman" pitchFamily="18" charset="0"/>
            </a:endParaRPr>
          </a:p>
          <a:p>
            <a:pPr algn="justLow" rtl="1">
              <a:buNone/>
              <a:defRPr/>
            </a:pPr>
            <a:endParaRPr lang="fa-IR" dirty="0" smtClean="0">
              <a:latin typeface="Times New Roman" pitchFamily="18" charset="0"/>
              <a:cs typeface="Times New Roman" pitchFamily="18" charset="0"/>
            </a:endParaRPr>
          </a:p>
          <a:p>
            <a:pPr algn="justLow" rtl="1">
              <a:buFont typeface="Wingdings" pitchFamily="2" charset="2"/>
              <a:buChar char="ü"/>
              <a:defRPr/>
            </a:pPr>
            <a:r>
              <a:rPr lang="fa-IR" dirty="0" smtClean="0">
                <a:latin typeface="Times New Roman" pitchFamily="18" charset="0"/>
                <a:cs typeface="Times New Roman" pitchFamily="18" charset="0"/>
              </a:rPr>
              <a:t> به علاوه </a:t>
            </a:r>
            <a:r>
              <a:rPr lang="en-US" dirty="0" smtClean="0">
                <a:latin typeface="Times New Roman" pitchFamily="18" charset="0"/>
                <a:cs typeface="Times New Roman" pitchFamily="18" charset="0"/>
              </a:rPr>
              <a:t>HbA1C</a:t>
            </a:r>
            <a:r>
              <a:rPr lang="fa-IR" dirty="0" smtClean="0">
                <a:latin typeface="Times New Roman" pitchFamily="18" charset="0"/>
                <a:cs typeface="Times New Roman" pitchFamily="18" charset="0"/>
              </a:rPr>
              <a:t> نمی تواند ابزار مناسبی برای تغییرات گلیسمی و در محدوده هیپوگلیسمی باشد لذا ارزیابی کنترل گلیسمیک در  افرادی که مستعد تغییرات گلیسمیک هستند به ویژه مبتلایان به دیابت نوع 1 یا افراد مبتلا به دیابت نوع 2 دارای  کمبود شدید انسولین، با استفاده ترکیبی از تست </a:t>
            </a:r>
            <a:r>
              <a:rPr lang="en-US" dirty="0" smtClean="0">
                <a:latin typeface="Times New Roman" pitchFamily="18" charset="0"/>
                <a:cs typeface="Times New Roman" pitchFamily="18" charset="0"/>
              </a:rPr>
              <a:t> HbA1C </a:t>
            </a:r>
            <a:r>
              <a:rPr lang="fa-IR" dirty="0" smtClean="0">
                <a:latin typeface="Times New Roman" pitchFamily="18" charset="0"/>
                <a:cs typeface="Times New Roman" pitchFamily="18" charset="0"/>
              </a:rPr>
              <a:t> و </a:t>
            </a:r>
            <a:r>
              <a:rPr lang="en-US" dirty="0" smtClean="0">
                <a:latin typeface="Times New Roman" pitchFamily="18" charset="0"/>
                <a:cs typeface="Times New Roman" pitchFamily="18" charset="0"/>
              </a:rPr>
              <a:t>glucose self-monitoring</a:t>
            </a:r>
            <a:r>
              <a:rPr lang="fa-IR" dirty="0" smtClean="0">
                <a:latin typeface="Times New Roman" pitchFamily="18" charset="0"/>
                <a:cs typeface="Times New Roman" pitchFamily="18" charset="0"/>
              </a:rPr>
              <a:t> به صورت بهتری انجام خواهد شد .</a:t>
            </a:r>
            <a:endParaRPr lang="en-US" dirty="0" smtClean="0">
              <a:latin typeface="Times New Roman" pitchFamily="18" charset="0"/>
              <a:cs typeface="Times New Roman" pitchFamily="18" charset="0"/>
            </a:endParaRPr>
          </a:p>
        </p:txBody>
      </p:sp>
      <p:sp>
        <p:nvSpPr>
          <p:cNvPr id="38916" name="Footer Placeholder 1"/>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507922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24417" y="285750"/>
            <a:ext cx="9956800" cy="614363"/>
          </a:xfrm>
        </p:spPr>
        <p:txBody>
          <a:bodyPr>
            <a:normAutofit fontScale="90000"/>
          </a:bodyPr>
          <a:lstStyle/>
          <a:p>
            <a:pPr rtl="1" eaLnBrk="1" hangingPunct="1">
              <a:defRPr/>
            </a:pPr>
            <a:r>
              <a:rPr lang="en-US" dirty="0" smtClean="0">
                <a:solidFill>
                  <a:schemeClr val="tx1"/>
                </a:solidFill>
                <a:sym typeface="Wingdings 2" pitchFamily="18" charset="2"/>
              </a:rPr>
              <a:t></a:t>
            </a:r>
            <a:r>
              <a:rPr lang="fa-IR" b="1" dirty="0" smtClean="0">
                <a:solidFill>
                  <a:schemeClr val="tx1"/>
                </a:solidFill>
                <a:sym typeface="Wingdings 2" pitchFamily="18" charset="2"/>
              </a:rPr>
              <a:t>کنترل گلیسمیگ کوتاهتر</a:t>
            </a:r>
            <a:endParaRPr lang="en-US" b="1" dirty="0" smtClean="0">
              <a:solidFill>
                <a:schemeClr val="tx1"/>
              </a:solidFill>
              <a:sym typeface="Wingdings 2" pitchFamily="18" charset="2"/>
            </a:endParaRPr>
          </a:p>
        </p:txBody>
      </p:sp>
      <p:sp>
        <p:nvSpPr>
          <p:cNvPr id="39939" name="Rectangle 3"/>
          <p:cNvSpPr>
            <a:spLocks noGrp="1" noChangeArrowheads="1"/>
          </p:cNvSpPr>
          <p:nvPr>
            <p:ph type="body" idx="1"/>
          </p:nvPr>
        </p:nvSpPr>
        <p:spPr>
          <a:xfrm>
            <a:off x="609601" y="971550"/>
            <a:ext cx="10039350" cy="5502276"/>
          </a:xfrm>
        </p:spPr>
        <p:txBody>
          <a:bodyPr>
            <a:normAutofit fontScale="85000" lnSpcReduction="20000"/>
          </a:bodyPr>
          <a:lstStyle/>
          <a:p>
            <a:pPr algn="r" rtl="1" eaLnBrk="1" hangingPunct="1">
              <a:buFont typeface="Wingdings" pitchFamily="2" charset="2"/>
              <a:buChar char="ü"/>
            </a:pPr>
            <a:r>
              <a:rPr lang="en-US" dirty="0" smtClean="0">
                <a:latin typeface="Times New Roman" pitchFamily="18" charset="0"/>
                <a:cs typeface="Times New Roman" pitchFamily="18" charset="0"/>
              </a:rPr>
              <a:t>Turn over</a:t>
            </a:r>
            <a:r>
              <a:rPr lang="fa-IR" dirty="0" smtClean="0">
                <a:latin typeface="Times New Roman" pitchFamily="18" charset="0"/>
                <a:cs typeface="Times New Roman" pitchFamily="18" charset="0"/>
              </a:rPr>
              <a:t> پروتئین سرم (آلبومین)= 20- 15 روز </a:t>
            </a:r>
            <a:endParaRPr lang="en-US" dirty="0" smtClean="0">
              <a:latin typeface="Times New Roman" pitchFamily="18" charset="0"/>
              <a:cs typeface="Times New Roman" pitchFamily="18" charset="0"/>
            </a:endParaRPr>
          </a:p>
          <a:p>
            <a:pPr algn="r" rtl="1" eaLnBrk="1" hangingPunct="1">
              <a:buFont typeface="Wingdings" pitchFamily="2" charset="2"/>
              <a:buChar char="ü"/>
            </a:pPr>
            <a:r>
              <a:rPr lang="fa-IR" dirty="0" smtClean="0">
                <a:latin typeface="Times New Roman" pitchFamily="18" charset="0"/>
                <a:cs typeface="Times New Roman" pitchFamily="18" charset="0"/>
              </a:rPr>
              <a:t> فرم گلیکوزیله پروتئین مرتبط با کنترل گلیسمیک در 4-3 هفته اخیر </a:t>
            </a:r>
            <a:endParaRPr lang="en-US" dirty="0" smtClean="0">
              <a:latin typeface="Times New Roman" pitchFamily="18" charset="0"/>
              <a:cs typeface="Times New Roman" pitchFamily="18" charset="0"/>
            </a:endParaRPr>
          </a:p>
          <a:p>
            <a:pPr algn="r" rtl="1" eaLnBrk="1" hangingPunct="1">
              <a:buFont typeface="Wingdings" pitchFamily="2" charset="2"/>
              <a:buChar char="ü"/>
            </a:pPr>
            <a:r>
              <a:rPr lang="fa-IR" dirty="0" smtClean="0">
                <a:latin typeface="Times New Roman" pitchFamily="18" charset="0"/>
                <a:cs typeface="Times New Roman" pitchFamily="18" charset="0"/>
              </a:rPr>
              <a:t>روش اندازه گیری : </a:t>
            </a:r>
            <a:r>
              <a:rPr lang="en-US" dirty="0" smtClean="0">
                <a:latin typeface="Times New Roman" pitchFamily="18" charset="0"/>
                <a:cs typeface="Times New Roman" pitchFamily="18" charset="0"/>
              </a:rPr>
              <a:t>Fructose amine assay</a:t>
            </a:r>
          </a:p>
          <a:p>
            <a:pPr algn="r" rtl="1" eaLnBrk="1" hangingPunct="1">
              <a:buFont typeface="Wingdings" pitchFamily="2" charset="2"/>
              <a:buNone/>
            </a:pP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sym typeface="Wingdings 2" pitchFamily="18" charset="2"/>
              </a:rPr>
              <a:t>مزایا:</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1- استفاده از نمونه سرم</a:t>
            </a:r>
            <a:r>
              <a:rPr lang="en-US" dirty="0" smtClean="0">
                <a:latin typeface="Times New Roman" pitchFamily="18" charset="0"/>
                <a:cs typeface="Times New Roman" pitchFamily="18" charset="0"/>
                <a:sym typeface="Wingdings 2" pitchFamily="18" charset="2"/>
              </a:rPr>
              <a:t>                                                         </a:t>
            </a:r>
            <a:endParaRPr lang="fa-IR" dirty="0" smtClean="0">
              <a:latin typeface="Times New Roman" pitchFamily="18" charset="0"/>
              <a:cs typeface="Times New Roman" pitchFamily="18" charset="0"/>
              <a:sym typeface="Wingdings 2" pitchFamily="18" charset="2"/>
            </a:endParaRP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2- قابل اندازه گیری با اتو آنالیزور</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3- سهولت انجام</a:t>
            </a:r>
          </a:p>
          <a:p>
            <a:pPr algn="r"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4- هزینه ارزان</a:t>
            </a:r>
            <a:endParaRPr lang="en-US" dirty="0" smtClean="0">
              <a:latin typeface="Times New Roman" pitchFamily="18" charset="0"/>
              <a:cs typeface="Times New Roman" pitchFamily="18" charset="0"/>
              <a:sym typeface="Wingdings 2" pitchFamily="18" charset="2"/>
            </a:endParaRP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معایب</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  تغییر با تغییرات پروتئین سرم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مثل بیماری کبدی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بیماریهای حاد </a:t>
            </a:r>
          </a:p>
          <a:p>
            <a:pPr algn="r"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سندروم نفروتیک</a:t>
            </a:r>
          </a:p>
          <a:p>
            <a:pPr algn="r" rtl="1" eaLnBrk="1" hangingPunct="1">
              <a:buFont typeface="Wingdings" pitchFamily="2" charset="2"/>
              <a:buNone/>
            </a:pPr>
            <a:endParaRPr lang="en-US" dirty="0" smtClean="0">
              <a:latin typeface="Times New Roman" pitchFamily="18" charset="0"/>
              <a:cs typeface="Times New Roman" pitchFamily="18" charset="0"/>
              <a:sym typeface="Wingdings 2" pitchFamily="18" charset="2"/>
            </a:endParaRPr>
          </a:p>
          <a:p>
            <a:pPr algn="r" rtl="1" eaLnBrk="1" hangingPunct="1">
              <a:buFont typeface="Wingdings" pitchFamily="2" charset="2"/>
              <a:buChar char="ü"/>
            </a:pPr>
            <a:endParaRPr lang="en-US" dirty="0" smtClean="0">
              <a:latin typeface="Times New Roman" pitchFamily="18" charset="0"/>
              <a:cs typeface="Times New Roman" pitchFamily="18" charset="0"/>
            </a:endParaRPr>
          </a:p>
        </p:txBody>
      </p:sp>
      <p:sp>
        <p:nvSpPr>
          <p:cNvPr id="2" name="TextBox 1"/>
          <p:cNvSpPr txBox="1"/>
          <p:nvPr/>
        </p:nvSpPr>
        <p:spPr>
          <a:xfrm>
            <a:off x="624418" y="2708275"/>
            <a:ext cx="4895519" cy="3200876"/>
          </a:xfrm>
          <a:prstGeom prst="rect">
            <a:avLst/>
          </a:prstGeom>
          <a:noFill/>
        </p:spPr>
        <p:txBody>
          <a:bodyPr wrap="square">
            <a:spAutoFit/>
          </a:bodyPr>
          <a:lstStyle/>
          <a:p>
            <a:pPr algn="just" rtl="1">
              <a:defRPr/>
            </a:pPr>
            <a:r>
              <a:rPr lang="en-US" dirty="0">
                <a:sym typeface="Wingdings 2" pitchFamily="18" charset="2"/>
              </a:rPr>
              <a:t></a:t>
            </a:r>
            <a:r>
              <a:rPr lang="fa-IR" dirty="0">
                <a:sym typeface="Wingdings 2" pitchFamily="18" charset="2"/>
              </a:rPr>
              <a:t> </a:t>
            </a:r>
            <a:r>
              <a:rPr lang="fa-IR" sz="3200" b="1" dirty="0">
                <a:latin typeface="Times New Roman" pitchFamily="18" charset="0"/>
                <a:cs typeface="Times New Roman" pitchFamily="18" charset="0"/>
              </a:rPr>
              <a:t>اندازه گیـری آن در شرایطی پیشنهاد می شود که اندازه گیـــری </a:t>
            </a:r>
            <a:r>
              <a:rPr lang="en-US" sz="3200" b="1" dirty="0" err="1">
                <a:latin typeface="Times New Roman" pitchFamily="18" charset="0"/>
                <a:cs typeface="Times New Roman" pitchFamily="18" charset="0"/>
              </a:rPr>
              <a:t>Hb</a:t>
            </a:r>
            <a:r>
              <a:rPr lang="en-US" sz="3200" b="1" dirty="0">
                <a:latin typeface="Times New Roman" pitchFamily="18" charset="0"/>
                <a:cs typeface="Times New Roman" pitchFamily="18" charset="0"/>
              </a:rPr>
              <a:t> A1c</a:t>
            </a:r>
            <a:r>
              <a:rPr lang="fa-IR" sz="3200" b="1" dirty="0">
                <a:latin typeface="Times New Roman" pitchFamily="18" charset="0"/>
                <a:cs typeface="Times New Roman" pitchFamily="18" charset="0"/>
              </a:rPr>
              <a:t> ممکن نباشد مثلاً در بیمار مبتلا به هموگلوبینوپاتی یا آنمی همولیتیک</a:t>
            </a:r>
            <a:r>
              <a:rPr lang="fa-IR" sz="2400" dirty="0">
                <a:latin typeface="Times New Roman" pitchFamily="18" charset="0"/>
                <a:cs typeface="Times New Roman" pitchFamily="18" charset="0"/>
              </a:rPr>
              <a:t>.</a:t>
            </a:r>
          </a:p>
          <a:p>
            <a:pPr>
              <a:defRPr/>
            </a:pPr>
            <a:endParaRPr lang="en-US" sz="2400" dirty="0">
              <a:latin typeface="Times New Roman" panose="02020603050405020304" pitchFamily="18"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23468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latin typeface="Times New Roman" pitchFamily="18" charset="0"/>
                <a:cs typeface="Times New Roman" pitchFamily="18" charset="0"/>
              </a:rPr>
              <a:t>Conclusion</a:t>
            </a:r>
            <a:endParaRPr lang="en-US" sz="4000" dirty="0"/>
          </a:p>
        </p:txBody>
      </p:sp>
      <p:sp>
        <p:nvSpPr>
          <p:cNvPr id="10" name="Round Diagonal Corner Rectangle 9"/>
          <p:cNvSpPr/>
          <p:nvPr/>
        </p:nvSpPr>
        <p:spPr>
          <a:xfrm>
            <a:off x="533400" y="1600200"/>
            <a:ext cx="11125200" cy="476250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endParaRPr lang="fa-IR" sz="4400" dirty="0" smtClean="0">
              <a:solidFill>
                <a:schemeClr val="tx1"/>
              </a:solidFill>
              <a:latin typeface="Times New Roman" pitchFamily="18" charset="0"/>
              <a:cs typeface="Times New Roman" pitchFamily="18" charset="0"/>
            </a:endParaRPr>
          </a:p>
          <a:p>
            <a:pPr algn="just" rtl="1">
              <a:buFont typeface="Wingdings" pitchFamily="2" charset="2"/>
              <a:buChar char="ü"/>
            </a:pPr>
            <a:r>
              <a:rPr lang="fa-IR" sz="4400" dirty="0" smtClean="0">
                <a:solidFill>
                  <a:schemeClr val="tx1"/>
                </a:solidFill>
                <a:latin typeface="Times New Roman" pitchFamily="18" charset="0"/>
                <a:cs typeface="Times New Roman" pitchFamily="18" charset="0"/>
              </a:rPr>
              <a:t>علیرغم تلاش های کارگروه های</a:t>
            </a:r>
            <a:r>
              <a:rPr lang="en-US" sz="4400" dirty="0" smtClean="0">
                <a:solidFill>
                  <a:schemeClr val="tx1"/>
                </a:solidFill>
                <a:latin typeface="Times New Roman" pitchFamily="18" charset="0"/>
                <a:cs typeface="Times New Roman" pitchFamily="18" charset="0"/>
              </a:rPr>
              <a:t> NGSP</a:t>
            </a:r>
            <a:r>
              <a:rPr lang="fa-IR" sz="4400" dirty="0" smtClean="0">
                <a:solidFill>
                  <a:schemeClr val="tx1"/>
                </a:solidFill>
                <a:latin typeface="Times New Roman" pitchFamily="18" charset="0"/>
                <a:cs typeface="Times New Roman" pitchFamily="18" charset="0"/>
              </a:rPr>
              <a:t> و </a:t>
            </a:r>
            <a:r>
              <a:rPr lang="en-US" sz="4400" dirty="0" smtClean="0">
                <a:solidFill>
                  <a:schemeClr val="tx1"/>
                </a:solidFill>
                <a:latin typeface="Times New Roman" pitchFamily="18" charset="0"/>
                <a:cs typeface="Times New Roman" pitchFamily="18" charset="0"/>
              </a:rPr>
              <a:t>IFCC</a:t>
            </a:r>
            <a:r>
              <a:rPr lang="fa-IR" sz="4400" dirty="0" smtClean="0">
                <a:solidFill>
                  <a:schemeClr val="tx1"/>
                </a:solidFill>
                <a:latin typeface="Times New Roman" pitchFamily="18" charset="0"/>
                <a:cs typeface="Times New Roman" pitchFamily="18" charset="0"/>
              </a:rPr>
              <a:t> برای استاندارد کردن نتایج </a:t>
            </a:r>
            <a:r>
              <a:rPr lang="en-US" sz="4400" dirty="0" smtClean="0">
                <a:solidFill>
                  <a:schemeClr val="tx1"/>
                </a:solidFill>
                <a:latin typeface="Times New Roman" pitchFamily="18" charset="0"/>
                <a:cs typeface="Times New Roman" pitchFamily="18" charset="0"/>
              </a:rPr>
              <a:t> HbA1C</a:t>
            </a:r>
            <a:r>
              <a:rPr lang="fa-IR" sz="4400" dirty="0" smtClean="0">
                <a:solidFill>
                  <a:schemeClr val="tx1"/>
                </a:solidFill>
                <a:latin typeface="Times New Roman" pitchFamily="18" charset="0"/>
                <a:cs typeface="Times New Roman" pitchFamily="18" charset="0"/>
              </a:rPr>
              <a:t> هر چند بهبودهایی ایجاد شده ولی </a:t>
            </a:r>
            <a:r>
              <a:rPr lang="en-US" sz="4400" dirty="0" smtClean="0">
                <a:solidFill>
                  <a:schemeClr val="tx1"/>
                </a:solidFill>
                <a:latin typeface="Times New Roman" pitchFamily="18" charset="0"/>
                <a:cs typeface="Times New Roman" pitchFamily="18" charset="0"/>
              </a:rPr>
              <a:t>best performance</a:t>
            </a:r>
            <a:r>
              <a:rPr lang="fa-IR" sz="4400" dirty="0" smtClean="0">
                <a:solidFill>
                  <a:schemeClr val="tx1"/>
                </a:solidFill>
                <a:latin typeface="Times New Roman" pitchFamily="18" charset="0"/>
                <a:cs typeface="Times New Roman" pitchFamily="18" charset="0"/>
              </a:rPr>
              <a:t> این تست در تمام آزمایشگاه ها را تضمین نمی نماید.</a:t>
            </a:r>
            <a:endParaRPr lang="en-US" sz="4400" dirty="0" smtClean="0">
              <a:solidFill>
                <a:schemeClr val="tx1"/>
              </a:solidFill>
              <a:latin typeface="Times New Roman" pitchFamily="18" charset="0"/>
              <a:cs typeface="Times New Roman" pitchFamily="18" charset="0"/>
            </a:endParaRPr>
          </a:p>
          <a:p>
            <a:pPr algn="just"/>
            <a:endParaRPr lang="en-US" sz="44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52</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44378" y="1540042"/>
            <a:ext cx="11906249" cy="4898858"/>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buFont typeface="Wingdings" pitchFamily="2" charset="2"/>
              <a:buChar char="ü"/>
            </a:pPr>
            <a:r>
              <a:rPr lang="fa-IR" sz="4000" dirty="0" smtClean="0">
                <a:solidFill>
                  <a:schemeClr val="tx1"/>
                </a:solidFill>
                <a:latin typeface="Times New Roman" pitchFamily="18" charset="0"/>
                <a:cs typeface="Times New Roman" pitchFamily="18" charset="0"/>
              </a:rPr>
              <a:t>آزمایشگاهها باید برای دستیابی به نتایج</a:t>
            </a:r>
            <a:r>
              <a:rPr lang="en-US" sz="4000" dirty="0" smtClean="0">
                <a:solidFill>
                  <a:schemeClr val="tx1"/>
                </a:solidFill>
                <a:latin typeface="Times New Roman" pitchFamily="18" charset="0"/>
                <a:cs typeface="Times New Roman" pitchFamily="18" charset="0"/>
              </a:rPr>
              <a:t> accurate</a:t>
            </a:r>
            <a:r>
              <a:rPr lang="fa-IR" sz="4000" dirty="0" smtClean="0">
                <a:solidFill>
                  <a:schemeClr val="tx1"/>
                </a:solidFill>
                <a:latin typeface="Times New Roman" pitchFamily="18" charset="0"/>
                <a:cs typeface="Times New Roman" pitchFamily="18" charset="0"/>
              </a:rPr>
              <a:t>  و </a:t>
            </a:r>
            <a:r>
              <a:rPr lang="en-US" sz="4000" dirty="0" smtClean="0">
                <a:solidFill>
                  <a:schemeClr val="tx1"/>
                </a:solidFill>
                <a:latin typeface="Times New Roman" pitchFamily="18" charset="0"/>
                <a:cs typeface="Times New Roman" pitchFamily="18" charset="0"/>
              </a:rPr>
              <a:t> precise</a:t>
            </a:r>
            <a:r>
              <a:rPr lang="fa-IR" sz="4000" dirty="0" smtClean="0">
                <a:solidFill>
                  <a:schemeClr val="tx1"/>
                </a:solidFill>
                <a:latin typeface="Times New Roman" pitchFamily="18" charset="0"/>
                <a:cs typeface="Times New Roman" pitchFamily="18" charset="0"/>
              </a:rPr>
              <a:t> برای </a:t>
            </a:r>
            <a:r>
              <a:rPr lang="en-US" sz="4000" dirty="0" smtClean="0">
                <a:solidFill>
                  <a:schemeClr val="tx1"/>
                </a:solidFill>
                <a:latin typeface="Times New Roman" pitchFamily="18" charset="0"/>
                <a:cs typeface="Times New Roman" pitchFamily="18" charset="0"/>
              </a:rPr>
              <a:t> HbA1C</a:t>
            </a:r>
            <a:r>
              <a:rPr lang="fa-IR" sz="4000" dirty="0" smtClean="0">
                <a:solidFill>
                  <a:schemeClr val="tx1"/>
                </a:solidFill>
                <a:latin typeface="Times New Roman" pitchFamily="18" charset="0"/>
                <a:cs typeface="Times New Roman" pitchFamily="18" charset="0"/>
              </a:rPr>
              <a:t>، یک روش </a:t>
            </a:r>
            <a:r>
              <a:rPr lang="en-US" sz="4000" dirty="0" smtClean="0">
                <a:solidFill>
                  <a:schemeClr val="tx1"/>
                </a:solidFill>
                <a:latin typeface="Times New Roman" pitchFamily="18" charset="0"/>
                <a:cs typeface="Times New Roman" pitchFamily="18" charset="0"/>
              </a:rPr>
              <a:t> NGSP certified method</a:t>
            </a:r>
            <a:r>
              <a:rPr lang="fa-IR" sz="4000" dirty="0" smtClean="0">
                <a:solidFill>
                  <a:schemeClr val="tx1"/>
                </a:solidFill>
                <a:latin typeface="Times New Roman" pitchFamily="18" charset="0"/>
                <a:cs typeface="Times New Roman" pitchFamily="18" charset="0"/>
              </a:rPr>
              <a:t>را انتخاب نمایند و پروتکل های کنترل کیفی اپتیمال را اجرا نمایند. </a:t>
            </a:r>
          </a:p>
          <a:p>
            <a:pPr algn="just" rtl="1">
              <a:lnSpc>
                <a:spcPct val="150000"/>
              </a:lnSpc>
              <a:buFont typeface="Wingdings" pitchFamily="2" charset="2"/>
              <a:buChar char="ü"/>
            </a:pPr>
            <a:r>
              <a:rPr lang="fa-IR" sz="4000" dirty="0" smtClean="0">
                <a:solidFill>
                  <a:schemeClr val="tx1"/>
                </a:solidFill>
                <a:latin typeface="Times New Roman" pitchFamily="18" charset="0"/>
                <a:cs typeface="Times New Roman" pitchFamily="18" charset="0"/>
              </a:rPr>
              <a:t> به علاوه نسبت به عواملی که نتایج </a:t>
            </a:r>
            <a:r>
              <a:rPr lang="en-US" sz="4000" dirty="0" smtClean="0">
                <a:solidFill>
                  <a:schemeClr val="tx1"/>
                </a:solidFill>
                <a:latin typeface="Times New Roman" pitchFamily="18" charset="0"/>
                <a:cs typeface="Times New Roman" pitchFamily="18" charset="0"/>
              </a:rPr>
              <a:t>HbA1C</a:t>
            </a:r>
            <a:r>
              <a:rPr lang="fa-IR" sz="4000" dirty="0" smtClean="0">
                <a:solidFill>
                  <a:schemeClr val="tx1"/>
                </a:solidFill>
                <a:latin typeface="Times New Roman" pitchFamily="18" charset="0"/>
                <a:cs typeface="Times New Roman" pitchFamily="18" charset="0"/>
              </a:rPr>
              <a:t> را تحت تأثیر قرار می دهد از جمله طول عمر </a:t>
            </a:r>
            <a:r>
              <a:rPr lang="en-US" sz="4000" dirty="0" smtClean="0">
                <a:solidFill>
                  <a:schemeClr val="tx1"/>
                </a:solidFill>
                <a:latin typeface="Times New Roman" pitchFamily="18" charset="0"/>
                <a:cs typeface="Times New Roman" pitchFamily="18" charset="0"/>
              </a:rPr>
              <a:t> RBC </a:t>
            </a:r>
            <a:r>
              <a:rPr lang="fa-IR" sz="4000" dirty="0" smtClean="0">
                <a:solidFill>
                  <a:schemeClr val="tx1"/>
                </a:solidFill>
                <a:latin typeface="Times New Roman" pitchFamily="18" charset="0"/>
                <a:cs typeface="Times New Roman" pitchFamily="18" charset="0"/>
              </a:rPr>
              <a:t> و سایر شرایط مداخله گر آگاهی داشته باشند.  </a:t>
            </a:r>
            <a:r>
              <a:rPr lang="en-US" sz="40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14302" y="1104901"/>
            <a:ext cx="11963398" cy="508635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buFont typeface="Wingdings" pitchFamily="2" charset="2"/>
              <a:buChar char="ü"/>
            </a:pPr>
            <a:endParaRPr lang="fa-IR" sz="4400" dirty="0" smtClean="0">
              <a:solidFill>
                <a:schemeClr val="tx1"/>
              </a:solidFill>
              <a:latin typeface="Times New Roman" pitchFamily="18" charset="0"/>
              <a:cs typeface="Times New Roman" pitchFamily="18" charset="0"/>
            </a:endParaRPr>
          </a:p>
          <a:p>
            <a:pPr algn="just" rtl="1">
              <a:lnSpc>
                <a:spcPct val="150000"/>
              </a:lnSpc>
              <a:buFont typeface="Wingdings" pitchFamily="2" charset="2"/>
              <a:buChar char="ü"/>
            </a:pPr>
            <a:r>
              <a:rPr lang="fa-IR" sz="4400" dirty="0" smtClean="0">
                <a:solidFill>
                  <a:schemeClr val="tx1"/>
                </a:solidFill>
                <a:latin typeface="Times New Roman" pitchFamily="18" charset="0"/>
                <a:cs typeface="Times New Roman" pitchFamily="18" charset="0"/>
              </a:rPr>
              <a:t>استفاده از </a:t>
            </a:r>
            <a:r>
              <a:rPr lang="en-US" sz="4400" dirty="0" smtClean="0">
                <a:solidFill>
                  <a:schemeClr val="tx1"/>
                </a:solidFill>
                <a:latin typeface="Times New Roman" pitchFamily="18" charset="0"/>
                <a:cs typeface="Times New Roman" pitchFamily="18" charset="0"/>
              </a:rPr>
              <a:t>HbA1C</a:t>
            </a:r>
            <a:r>
              <a:rPr lang="fa-IR" sz="4400" dirty="0" smtClean="0">
                <a:solidFill>
                  <a:schemeClr val="tx1"/>
                </a:solidFill>
                <a:latin typeface="Times New Roman" pitchFamily="18" charset="0"/>
                <a:cs typeface="Times New Roman" pitchFamily="18" charset="0"/>
              </a:rPr>
              <a:t> به عنوان یک ابزار تشخیصی در تشخیص دیابت به جای </a:t>
            </a:r>
            <a:r>
              <a:rPr lang="en-US" sz="4400" dirty="0" smtClean="0">
                <a:solidFill>
                  <a:schemeClr val="tx1"/>
                </a:solidFill>
                <a:latin typeface="Times New Roman" pitchFamily="18" charset="0"/>
                <a:cs typeface="Times New Roman" pitchFamily="18" charset="0"/>
              </a:rPr>
              <a:t> FPG</a:t>
            </a:r>
            <a:r>
              <a:rPr lang="fa-IR" sz="4400" dirty="0" smtClean="0">
                <a:solidFill>
                  <a:schemeClr val="tx1"/>
                </a:solidFill>
                <a:latin typeface="Times New Roman" pitchFamily="18" charset="0"/>
                <a:cs typeface="Times New Roman" pitchFamily="18" charset="0"/>
              </a:rPr>
              <a:t> و </a:t>
            </a:r>
            <a:r>
              <a:rPr lang="en-US" sz="4400" dirty="0" smtClean="0">
                <a:solidFill>
                  <a:schemeClr val="tx1"/>
                </a:solidFill>
                <a:latin typeface="Times New Roman" pitchFamily="18" charset="0"/>
                <a:cs typeface="Times New Roman" pitchFamily="18" charset="0"/>
              </a:rPr>
              <a:t>OGTT</a:t>
            </a:r>
            <a:r>
              <a:rPr lang="fa-IR" sz="4400" dirty="0" smtClean="0">
                <a:solidFill>
                  <a:schemeClr val="tx1"/>
                </a:solidFill>
                <a:latin typeface="Times New Roman" pitchFamily="18" charset="0"/>
                <a:cs typeface="Times New Roman" pitchFamily="18" charset="0"/>
              </a:rPr>
              <a:t> بستگی به یک سری از ملاحظات منطقه ای دارد از جمله ویژگی های جمعیت، در دسترس بودن برنامه های کنترل کیفیت ملی، و میزان در دسترس بودن آزمایش و هزینه آن.</a:t>
            </a:r>
            <a:endParaRPr lang="en-US" sz="4400" dirty="0" smtClean="0">
              <a:solidFill>
                <a:schemeClr val="tx1"/>
              </a:solidFill>
              <a:latin typeface="Times New Roman" pitchFamily="18" charset="0"/>
              <a:cs typeface="Times New Roman" pitchFamily="18" charset="0"/>
            </a:endParaRPr>
          </a:p>
          <a:p>
            <a:pPr algn="just" rtl="1">
              <a:lnSpc>
                <a:spcPct val="150000"/>
              </a:lnSpc>
            </a:pPr>
            <a:endParaRPr lang="en-US" sz="40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52227"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6" name="Straight Arrow Connector 5"/>
          <p:cNvCxnSpPr/>
          <p:nvPr/>
        </p:nvCxnSpPr>
        <p:spPr>
          <a:xfrm flipH="1">
            <a:off x="9744406" y="3933056"/>
            <a:ext cx="1056117" cy="5760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910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438150"/>
            <a:ext cx="973455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53251" name="Picture 2"/>
          <p:cNvPicPr>
            <a:picLocks noChangeAspect="1" noChangeArrowheads="1"/>
          </p:cNvPicPr>
          <p:nvPr/>
        </p:nvPicPr>
        <p:blipFill>
          <a:blip r:embed="rId2" cstate="print"/>
          <a:srcRect/>
          <a:stretch>
            <a:fillRect/>
          </a:stretch>
        </p:blipFill>
        <p:spPr bwMode="auto">
          <a:xfrm>
            <a:off x="239185" y="333375"/>
            <a:ext cx="10850033" cy="5975350"/>
          </a:xfrm>
          <a:prstGeom prst="rect">
            <a:avLst/>
          </a:prstGeom>
          <a:noFill/>
          <a:ln w="9525">
            <a:noFill/>
            <a:miter lim="800000"/>
            <a:headEnd/>
            <a:tailEnd/>
          </a:ln>
        </p:spPr>
      </p:pic>
      <p:sp>
        <p:nvSpPr>
          <p:cNvPr id="53252" name="TextBox 2"/>
          <p:cNvSpPr txBox="1">
            <a:spLocks noChangeArrowheads="1"/>
          </p:cNvSpPr>
          <p:nvPr/>
        </p:nvSpPr>
        <p:spPr bwMode="auto">
          <a:xfrm>
            <a:off x="719667" y="5805489"/>
            <a:ext cx="10176933" cy="646331"/>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Standards of Medical Care in Diabetes. Diabetes Care Volume 37, Supplement 1, January 2014.</a:t>
            </a:r>
          </a:p>
          <a:p>
            <a:endParaRPr lang="en-US"/>
          </a:p>
        </p:txBody>
      </p:sp>
    </p:spTree>
    <p:extLst>
      <p:ext uri="{BB962C8B-B14F-4D97-AF65-F5344CB8AC3E}">
        <p14:creationId xmlns:p14="http://schemas.microsoft.com/office/powerpoint/2010/main" val="817389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276350"/>
            <a:ext cx="9956800" cy="5581649"/>
          </a:xfrm>
        </p:spPr>
        <p:txBody>
          <a:bodyPr>
            <a:normAutofit/>
          </a:bodyPr>
          <a:lstStyle/>
          <a:p>
            <a:pPr algn="r" rtl="1" eaLnBrk="1" hangingPunct="1">
              <a:lnSpc>
                <a:spcPct val="150000"/>
              </a:lnSpc>
              <a:buFont typeface="Wingdings" pitchFamily="2" charset="2"/>
              <a:buNone/>
              <a:defRPr/>
            </a:pPr>
            <a:r>
              <a:rPr lang="en-US" sz="2800" dirty="0" smtClean="0">
                <a:latin typeface="Times New Roman" panose="02020603050405020304" pitchFamily="18" charset="0"/>
                <a:cs typeface="Times New Roman" panose="02020603050405020304" pitchFamily="18" charset="0"/>
                <a:sym typeface="Wingdings 2" pitchFamily="18" charset="2"/>
              </a:rPr>
              <a:t></a:t>
            </a:r>
            <a:r>
              <a:rPr lang="fa-IR" sz="2800" dirty="0" smtClean="0">
                <a:latin typeface="Times New Roman" panose="02020603050405020304" pitchFamily="18" charset="0"/>
                <a:cs typeface="Times New Roman" panose="02020603050405020304" pitchFamily="18" charset="0"/>
                <a:sym typeface="Wingdings 2" pitchFamily="18" charset="2"/>
              </a:rPr>
              <a:t>تعاریف مختلف: دفع آلبومین در ادرار با یکی از حالات زیر</a:t>
            </a:r>
          </a:p>
          <a:p>
            <a:pPr algn="just" rtl="1" eaLnBrk="1" hangingPunct="1">
              <a:lnSpc>
                <a:spcPct val="150000"/>
              </a:lnSpc>
              <a:buFont typeface="Wingdings" pitchFamily="2" charset="2"/>
              <a:buNone/>
              <a:defRPr/>
            </a:pP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299-30 میکروگرم آلبومین به ازای هر میلی گرم</a:t>
            </a:r>
            <a:r>
              <a:rPr lang="fa-IR"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کراتینین در ادرار</a:t>
            </a:r>
            <a:r>
              <a:rPr lang="en-US"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  </a:t>
            </a:r>
            <a:endPar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endParaRPr>
          </a:p>
          <a:p>
            <a:pPr algn="just" rtl="1" eaLnBrk="1" hangingPunct="1">
              <a:lnSpc>
                <a:spcPct val="150000"/>
              </a:lnSpc>
              <a:buFont typeface="Wingdings" pitchFamily="2" charset="2"/>
              <a:buNone/>
              <a:defRPr/>
            </a:pPr>
            <a:r>
              <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rPr>
              <a:t>  </a:t>
            </a:r>
            <a:r>
              <a:rPr lang="fa-IR"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299-30 </a:t>
            </a:r>
            <a:r>
              <a:rPr lang="en-US"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 mg</a:t>
            </a:r>
            <a:r>
              <a:rPr lang="fa-IR" sz="2800" dirty="0" smtClean="0">
                <a:solidFill>
                  <a:schemeClr val="accent1">
                    <a:lumMod val="50000"/>
                  </a:schemeClr>
                </a:solidFill>
                <a:latin typeface="Times New Roman" panose="02020603050405020304" pitchFamily="18" charset="0"/>
                <a:cs typeface="Times New Roman" panose="02020603050405020304" pitchFamily="18" charset="0"/>
                <a:sym typeface="Wingdings 2" pitchFamily="18" charset="2"/>
              </a:rPr>
              <a:t>آلبومین در ادرار 24 ساعته</a:t>
            </a:r>
          </a:p>
          <a:p>
            <a:pPr algn="just" rtl="1" eaLnBrk="1" hangingPunct="1">
              <a:lnSpc>
                <a:spcPct val="150000"/>
              </a:lnSpc>
              <a:buFont typeface="Wingdings" pitchFamily="2" charset="2"/>
              <a:buNone/>
              <a:defRPr/>
            </a:pPr>
            <a:r>
              <a:rPr lang="fa-IR" sz="2800" dirty="0" smtClean="0">
                <a:solidFill>
                  <a:schemeClr val="hlink"/>
                </a:solidFill>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3399"/>
                </a:solidFill>
                <a:latin typeface="Times New Roman" panose="02020603050405020304" pitchFamily="18" charset="0"/>
                <a:cs typeface="Times New Roman" panose="02020603050405020304" pitchFamily="18" charset="0"/>
                <a:sym typeface="Wingdings 2" pitchFamily="18" charset="2"/>
              </a:rPr>
              <a:t>200-20 میکرو</a:t>
            </a:r>
            <a:r>
              <a:rPr lang="fa-IR" sz="2800" dirty="0" smtClean="0">
                <a:latin typeface="Times New Roman" panose="02020603050405020304" pitchFamily="18" charset="0"/>
                <a:cs typeface="Times New Roman" panose="02020603050405020304" pitchFamily="18" charset="0"/>
                <a:sym typeface="Wingdings 2" pitchFamily="18" charset="2"/>
              </a:rPr>
              <a:t> </a:t>
            </a:r>
            <a:r>
              <a:rPr lang="fa-IR" sz="2800" dirty="0" smtClean="0">
                <a:solidFill>
                  <a:srgbClr val="FF3399"/>
                </a:solidFill>
                <a:latin typeface="Times New Roman" panose="02020603050405020304" pitchFamily="18" charset="0"/>
                <a:cs typeface="Times New Roman" panose="02020603050405020304" pitchFamily="18" charset="0"/>
                <a:sym typeface="Wingdings 2" pitchFamily="18" charset="2"/>
              </a:rPr>
              <a:t>گرم در دقیقه</a:t>
            </a:r>
            <a:endParaRPr lang="fa-IR" sz="2800" dirty="0" smtClean="0">
              <a:solidFill>
                <a:srgbClr val="FF0000"/>
              </a:solidFill>
              <a:latin typeface="Times New Roman" panose="02020603050405020304" pitchFamily="18" charset="0"/>
              <a:cs typeface="Times New Roman" panose="02020603050405020304" pitchFamily="18" charset="0"/>
              <a:sym typeface="Wingdings 2" pitchFamily="18" charset="2"/>
            </a:endParaRPr>
          </a:p>
          <a:p>
            <a:pPr algn="just" rtl="1" eaLnBrk="1" hangingPunct="1">
              <a:lnSpc>
                <a:spcPct val="150000"/>
              </a:lnSpc>
              <a:buFont typeface="Wingdings" pitchFamily="2" charset="2"/>
              <a:buNone/>
              <a:defRPr/>
            </a:pPr>
            <a:r>
              <a:rPr lang="en-US" sz="2800" dirty="0" smtClean="0">
                <a:latin typeface="Times New Roman" panose="02020603050405020304" pitchFamily="18" charset="0"/>
                <a:cs typeface="Times New Roman" panose="02020603050405020304" pitchFamily="18" charset="0"/>
                <a:sym typeface="Wingdings 2" pitchFamily="18" charset="2"/>
              </a:rPr>
              <a:t></a:t>
            </a:r>
            <a:r>
              <a:rPr lang="fa-IR" sz="2800" dirty="0" smtClean="0">
                <a:latin typeface="Times New Roman" panose="02020603050405020304" pitchFamily="18" charset="0"/>
                <a:cs typeface="Times New Roman" panose="02020603050405020304" pitchFamily="18" charset="0"/>
                <a:sym typeface="Wingdings 2" pitchFamily="18" charset="2"/>
              </a:rPr>
              <a:t>تشخیص قطعی:</a:t>
            </a:r>
          </a:p>
          <a:p>
            <a:pPr algn="just" rtl="1" eaLnBrk="1" hangingPunct="1">
              <a:lnSpc>
                <a:spcPct val="150000"/>
              </a:lnSpc>
              <a:buFont typeface="Wingdings" pitchFamily="2" charset="2"/>
              <a:buNone/>
              <a:defRPr/>
            </a:pPr>
            <a:r>
              <a:rPr lang="fa-IR" sz="2800" dirty="0" smtClean="0">
                <a:latin typeface="Times New Roman" panose="02020603050405020304" pitchFamily="18" charset="0"/>
                <a:cs typeface="Times New Roman" panose="02020603050405020304" pitchFamily="18" charset="0"/>
                <a:sym typeface="Wingdings 2" pitchFamily="18" charset="2"/>
              </a:rPr>
              <a:t>1- وقتی که 2 مورد از 3 آزمایش انجام شده در فواصل 6-3 ماه مثبت شود.</a:t>
            </a:r>
          </a:p>
          <a:p>
            <a:pPr algn="r" rtl="1">
              <a:lnSpc>
                <a:spcPct val="150000"/>
              </a:lnSpc>
              <a:buNone/>
              <a:defRPr/>
            </a:pPr>
            <a:r>
              <a:rPr lang="fa-IR" sz="2800" dirty="0" smtClean="0">
                <a:latin typeface="Times New Roman" panose="02020603050405020304" pitchFamily="18" charset="0"/>
                <a:cs typeface="Times New Roman" panose="02020603050405020304" pitchFamily="18" charset="0"/>
                <a:sym typeface="Wingdings 2" pitchFamily="18" charset="2"/>
              </a:rPr>
              <a:t>2- موارد مثبت کاذب باید رد شده باشد. </a:t>
            </a:r>
          </a:p>
          <a:p>
            <a:pPr algn="just" rtl="1" eaLnBrk="1" hangingPunct="1">
              <a:lnSpc>
                <a:spcPct val="150000"/>
              </a:lnSpc>
              <a:buFont typeface="Wingdings" pitchFamily="2" charset="2"/>
              <a:buNone/>
              <a:defRPr/>
            </a:pPr>
            <a:endParaRPr lang="fa-IR" sz="2800" dirty="0" smtClean="0">
              <a:latin typeface="Times New Roman" panose="02020603050405020304" pitchFamily="18" charset="0"/>
              <a:cs typeface="Times New Roman" panose="02020603050405020304" pitchFamily="18" charset="0"/>
              <a:sym typeface="Wingdings 2" pitchFamily="18" charset="2"/>
            </a:endParaRPr>
          </a:p>
        </p:txBody>
      </p:sp>
      <p:sp>
        <p:nvSpPr>
          <p:cNvPr id="2" name="Title 1"/>
          <p:cNvSpPr>
            <a:spLocks noGrp="1"/>
          </p:cNvSpPr>
          <p:nvPr>
            <p:ph type="title"/>
          </p:nvPr>
        </p:nvSpPr>
        <p:spPr/>
        <p:txBody>
          <a:bodyPr/>
          <a:lstStyle/>
          <a:p>
            <a:pPr>
              <a:defRPr/>
            </a:pPr>
            <a:r>
              <a:rPr lang="fa-IR" b="1" dirty="0" smtClean="0">
                <a:solidFill>
                  <a:schemeClr val="tx1"/>
                </a:solidFill>
                <a:latin typeface="Times New Roman" pitchFamily="18" charset="0"/>
              </a:rPr>
              <a:t>آلبومین اوری</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0158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xfrm>
            <a:off x="10032437" y="6245225"/>
            <a:ext cx="2159563" cy="47625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
        <p:nvSpPr>
          <p:cNvPr id="10244" name="TextBox 4"/>
          <p:cNvSpPr txBox="1">
            <a:spLocks noChangeArrowheads="1"/>
          </p:cNvSpPr>
          <p:nvPr/>
        </p:nvSpPr>
        <p:spPr bwMode="auto">
          <a:xfrm>
            <a:off x="624418" y="6237288"/>
            <a:ext cx="9023977" cy="369332"/>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Diabetes Care 2018;41(Suppl. 1):S13–S27 | https://doi.org/10.2337/dc18-S002</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9383215"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624148" y="802888"/>
            <a:ext cx="5285678" cy="323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345044" y="2062976"/>
            <a:ext cx="2274849" cy="446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3691054"/>
            <a:ext cx="5096107" cy="412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9901774" y="4683512"/>
            <a:ext cx="937211" cy="91440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9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09600" y="1600201"/>
            <a:ext cx="10766987" cy="4873625"/>
          </a:xfrm>
        </p:spPr>
        <p:txBody>
          <a:bodyPr>
            <a:normAutofit/>
          </a:bodyPr>
          <a:lstStyle/>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نسبت آلبومین به کراتی نین در یک نمونه تصادفی</a:t>
            </a:r>
          </a:p>
          <a:p>
            <a:pPr algn="just" rtl="1" eaLnBrk="1" hangingPunct="1">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آلبومین و کراتی نین در یک نمونه ادرار 24 ساعته</a:t>
            </a:r>
          </a:p>
          <a:p>
            <a:pPr algn="just" rtl="1" eaLnBrk="1" hangingPunct="1">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r>
              <a:rPr lang="fa-IR" dirty="0" smtClean="0">
                <a:latin typeface="Times New Roman" pitchFamily="18" charset="0"/>
                <a:cs typeface="Times New Roman" pitchFamily="18" charset="0"/>
              </a:rPr>
              <a:t>اندازه گیری نمونه های چند ساعته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timed urine</a:t>
            </a:r>
            <a:r>
              <a:rPr lang="fa-IR" dirty="0" smtClean="0">
                <a:latin typeface="Times New Roman" pitchFamily="18" charset="0"/>
                <a:cs typeface="Times New Roman" pitchFamily="18" charset="0"/>
              </a:rPr>
              <a:t>)</a:t>
            </a:r>
          </a:p>
          <a:p>
            <a:pPr algn="just" rtl="1" eaLnBrk="1" hangingPunct="1">
              <a:buFont typeface="Wingdings" pitchFamily="2" charset="2"/>
              <a:buChar char="ü"/>
              <a:defRPr/>
            </a:pPr>
            <a:endParaRPr lang="fa-IR" dirty="0">
              <a:latin typeface="Times New Roman" pitchFamily="18" charset="0"/>
              <a:cs typeface="Times New Roman" pitchFamily="18" charset="0"/>
            </a:endParaRPr>
          </a:p>
          <a:p>
            <a:pPr marL="0" indent="0">
              <a:buFont typeface="Wingdings" pitchFamily="2" charset="2"/>
              <a:buNone/>
              <a:defRPr/>
            </a:pPr>
            <a:endParaRPr lang="fa-IR" dirty="0" smtClean="0">
              <a:latin typeface="Times New Roman" pitchFamily="18" charset="0"/>
              <a:cs typeface="Times New Roman" pitchFamily="18" charset="0"/>
            </a:endParaRPr>
          </a:p>
          <a:p>
            <a:pPr algn="just" rtl="1" eaLnBrk="1" hangingPunct="1">
              <a:buFont typeface="Wingdings" pitchFamily="2" charset="2"/>
              <a:buChar char="ü"/>
              <a:defRPr/>
            </a:pPr>
            <a:endParaRPr lang="fa-IR" dirty="0">
              <a:latin typeface="Times New Roman" pitchFamily="18" charset="0"/>
              <a:cs typeface="Times New Roman" pitchFamily="18" charset="0"/>
            </a:endParaRPr>
          </a:p>
        </p:txBody>
      </p:sp>
      <p:sp>
        <p:nvSpPr>
          <p:cNvPr id="2" name="Title 1"/>
          <p:cNvSpPr>
            <a:spLocks noGrp="1"/>
          </p:cNvSpPr>
          <p:nvPr>
            <p:ph type="title"/>
          </p:nvPr>
        </p:nvSpPr>
        <p:spPr>
          <a:xfrm>
            <a:off x="609600" y="274638"/>
            <a:ext cx="9163050" cy="1143000"/>
          </a:xfrm>
        </p:spPr>
        <p:txBody>
          <a:bodyPr>
            <a:normAutofit fontScale="90000"/>
          </a:bodyPr>
          <a:lstStyle/>
          <a:p>
            <a:pPr>
              <a:defRPr/>
            </a:pPr>
            <a:r>
              <a:rPr lang="fa-IR" b="1" dirty="0" smtClean="0">
                <a:solidFill>
                  <a:schemeClr val="tx1"/>
                </a:solidFill>
                <a:latin typeface="Times New Roman" pitchFamily="18" charset="0"/>
                <a:cs typeface="Times New Roman" pitchFamily="18" charset="0"/>
                <a:sym typeface="Wingdings 2" pitchFamily="18" charset="2"/>
              </a:rPr>
              <a:t>روشهای بیماریابی از نظر ابتلا به آلبومینوری</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4" name="Rounded Rectangle 3"/>
          <p:cNvSpPr/>
          <p:nvPr/>
        </p:nvSpPr>
        <p:spPr>
          <a:xfrm>
            <a:off x="476250" y="4686300"/>
            <a:ext cx="11296650" cy="1885950"/>
          </a:xfrm>
          <a:prstGeom prst="roundRect">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smtClean="0">
                <a:solidFill>
                  <a:srgbClr val="FF0000"/>
                </a:solidFill>
                <a:latin typeface="Times New Roman" pitchFamily="18" charset="0"/>
                <a:cs typeface="Times New Roman" pitchFamily="18" charset="0"/>
              </a:rPr>
              <a:t>24-h or timed collections are</a:t>
            </a:r>
            <a:r>
              <a:rPr lang="fa-IR"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more burdensome and add little to</a:t>
            </a:r>
            <a:r>
              <a:rPr lang="fa-IR"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prediction or accuracy</a:t>
            </a:r>
            <a:r>
              <a:rPr lang="fa-IR" sz="3600" b="1" i="1" dirty="0" smtClean="0">
                <a:solidFill>
                  <a:srgbClr val="FF0000"/>
                </a:solidFill>
                <a:latin typeface="Times New Roman" pitchFamily="18" charset="0"/>
                <a:cs typeface="Times New Roman" pitchFamily="18" charset="0"/>
              </a:rPr>
              <a:t>.</a:t>
            </a:r>
          </a:p>
          <a:p>
            <a:pPr>
              <a:defRPr/>
            </a:pPr>
            <a:endParaRPr lang="fa-IR" sz="1600" b="1" i="1" dirty="0" smtClean="0">
              <a:solidFill>
                <a:srgbClr val="FF0000"/>
              </a:solidFill>
              <a:latin typeface="Times New Roman" pitchFamily="18" charset="0"/>
              <a:cs typeface="Times New Roman" pitchFamily="18" charset="0"/>
            </a:endParaRPr>
          </a:p>
          <a:p>
            <a:pPr>
              <a:defRPr/>
            </a:pPr>
            <a:r>
              <a:rPr lang="fa-IR" sz="2400" b="1" i="1" dirty="0" smtClean="0">
                <a:solidFill>
                  <a:srgbClr val="FF0000"/>
                </a:solidFill>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Standards of Medical Care in Diabetes. </a:t>
            </a:r>
            <a:r>
              <a:rPr lang="en-US" sz="1600" dirty="0" smtClean="0">
                <a:solidFill>
                  <a:srgbClr val="FF0000"/>
                </a:solidFill>
              </a:rPr>
              <a:t>Diabetes Care </a:t>
            </a:r>
            <a:r>
              <a:rPr lang="en-US" sz="1600" b="1" i="1" dirty="0" smtClean="0">
                <a:solidFill>
                  <a:srgbClr val="FF0000"/>
                </a:solidFill>
                <a:latin typeface="Times New Roman" pitchFamily="18" charset="0"/>
                <a:cs typeface="Times New Roman" pitchFamily="18" charset="0"/>
              </a:rPr>
              <a:t>2016;39(Suppl. 1):S72–S80 | DOI: 10.2337/dc16-S012</a:t>
            </a:r>
            <a:endParaRPr lang="en-US" sz="2400"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75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274638"/>
            <a:ext cx="9582150" cy="1143000"/>
          </a:xfrm>
        </p:spPr>
        <p:txBody>
          <a:bodyPr>
            <a:noAutofit/>
          </a:bodyPr>
          <a:lstStyle/>
          <a:p>
            <a:pPr algn="r" rtl="1">
              <a:defRPr/>
            </a:pPr>
            <a:r>
              <a:rPr lang="fa-IR" sz="3600" dirty="0" smtClean="0">
                <a:sym typeface="Wingdings 2" pitchFamily="18" charset="2"/>
              </a:rPr>
              <a:t> </a:t>
            </a:r>
            <a:r>
              <a:rPr lang="fa-IR" sz="3200" b="1" dirty="0" smtClean="0">
                <a:latin typeface="Times New Roman" pitchFamily="18" charset="0"/>
                <a:cs typeface="Times New Roman" pitchFamily="18" charset="0"/>
              </a:rPr>
              <a:t>اندازه گیری نسبت آلبومین به کراتی نین در یک نمونه تصادفی</a:t>
            </a:r>
            <a:endParaRPr lang="en-US" sz="3200" b="1" dirty="0" smtClean="0">
              <a:sym typeface="Wingdings 2" pitchFamily="18" charset="2"/>
            </a:endParaRPr>
          </a:p>
        </p:txBody>
      </p:sp>
      <p:sp>
        <p:nvSpPr>
          <p:cNvPr id="57347" name="Rectangle 3"/>
          <p:cNvSpPr>
            <a:spLocks noGrp="1" noChangeArrowheads="1"/>
          </p:cNvSpPr>
          <p:nvPr>
            <p:ph type="body" idx="1"/>
          </p:nvPr>
        </p:nvSpPr>
        <p:spPr>
          <a:xfrm>
            <a:off x="609600" y="1600201"/>
            <a:ext cx="9956800" cy="4873625"/>
          </a:xfrm>
        </p:spPr>
        <p:txBody>
          <a:bodyPr>
            <a:normAutofit lnSpcReduction="10000"/>
          </a:bodyPr>
          <a:lstStyle/>
          <a:p>
            <a:pPr algn="r" rtl="1" eaLnBrk="1" hangingPunct="1">
              <a:lnSpc>
                <a:spcPct val="90000"/>
              </a:lnSpc>
              <a:buFont typeface="Wingdings" pitchFamily="2" charset="2"/>
              <a:buChar char="ü"/>
            </a:pPr>
            <a:r>
              <a:rPr lang="fa-IR" dirty="0" smtClean="0">
                <a:latin typeface="Times New Roman" panose="02020603050405020304" pitchFamily="18" charset="0"/>
                <a:cs typeface="Times New Roman" panose="02020603050405020304" pitchFamily="18" charset="0"/>
              </a:rPr>
              <a:t>روش آسان و قابل قبول</a:t>
            </a:r>
          </a:p>
          <a:p>
            <a:pPr algn="r" rtl="1" eaLnBrk="1" hangingPunct="1">
              <a:lnSpc>
                <a:spcPct val="90000"/>
              </a:lnSpc>
              <a:buFont typeface="Wingdings" pitchFamily="2" charset="2"/>
              <a:buChar char="ü"/>
            </a:pPr>
            <a:r>
              <a:rPr lang="fa-IR" dirty="0" smtClean="0">
                <a:latin typeface="Times New Roman" panose="02020603050405020304" pitchFamily="18" charset="0"/>
                <a:cs typeface="Times New Roman" panose="02020603050405020304" pitchFamily="18" charset="0"/>
              </a:rPr>
              <a:t>نوع نمونه:</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1- نمونه ادرار اول صبح</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2- در صورتی که نمونه ادرارتصادفی گرفته شود ، دفعات بعد هم در همان زمان تهیه نمونه اول باشد.</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هدف:  حذف تأثیر نوسانات روزانه فرد</a:t>
            </a:r>
          </a:p>
          <a:p>
            <a:pPr algn="r" rtl="1" eaLnBrk="1" hangingPunct="1">
              <a:lnSpc>
                <a:spcPct val="90000"/>
              </a:lnSpc>
              <a:buFont typeface="Wingdings" pitchFamily="2" charset="2"/>
              <a:buNone/>
            </a:pPr>
            <a:r>
              <a:rPr lang="fa-IR" dirty="0" smtClean="0">
                <a:latin typeface="Times New Roman" panose="02020603050405020304" pitchFamily="18" charset="0"/>
                <a:cs typeface="Times New Roman" panose="02020603050405020304" pitchFamily="18" charset="0"/>
              </a:rPr>
              <a:t>ادرار در دمای 20-4 درجه سانتیگراد به مدت حداقل یک هفته پایدار است.</a:t>
            </a:r>
          </a:p>
          <a:p>
            <a:pPr algn="r" rtl="1" eaLnBrk="1" hangingPunct="1">
              <a:lnSpc>
                <a:spcPct val="90000"/>
              </a:lnSpc>
              <a:buFont typeface="Wingdings" pitchFamily="2" charset="2"/>
              <a:buNone/>
            </a:pPr>
            <a:endParaRPr lang="fa-IR"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en-US" dirty="0" smtClean="0">
                <a:latin typeface="Times New Roman" panose="02020603050405020304" pitchFamily="18" charset="0"/>
                <a:cs typeface="Times New Roman" panose="02020603050405020304" pitchFamily="18" charset="0"/>
                <a:sym typeface="Wingdings 2" pitchFamily="18" charset="2"/>
              </a:rPr>
              <a:t></a:t>
            </a:r>
            <a:r>
              <a:rPr lang="fa-IR" dirty="0" smtClean="0">
                <a:latin typeface="Times New Roman" panose="02020603050405020304" pitchFamily="18" charset="0"/>
                <a:cs typeface="Times New Roman" panose="02020603050405020304" pitchFamily="18" charset="0"/>
                <a:sym typeface="Wingdings 2" pitchFamily="18" charset="2"/>
              </a:rPr>
              <a:t>اگر آلبومینوری مثبت بود، لازم است برای تشخیص قطعی، نمونه گیری های بعدی با فواصل زمانی انجام شود.</a:t>
            </a:r>
            <a:endParaRPr lang="en-US" dirty="0" smtClean="0">
              <a:latin typeface="Times New Roman" panose="02020603050405020304" pitchFamily="18" charset="0"/>
              <a:cs typeface="Times New Roman" panose="02020603050405020304" pitchFamily="18" charset="0"/>
              <a:sym typeface="Wingdings 2" pitchFamily="18" charset="2"/>
            </a:endParaRPr>
          </a:p>
        </p:txBody>
      </p:sp>
    </p:spTree>
    <p:extLst>
      <p:ext uri="{BB962C8B-B14F-4D97-AF65-F5344CB8AC3E}">
        <p14:creationId xmlns:p14="http://schemas.microsoft.com/office/powerpoint/2010/main" val="140342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505950" cy="1143000"/>
          </a:xfrm>
        </p:spPr>
        <p:txBody>
          <a:bodyPr/>
          <a:lstStyle/>
          <a:p>
            <a:pPr algn="r" rtl="1">
              <a:defRPr/>
            </a:pPr>
            <a:r>
              <a:rPr lang="fa-IR" b="1" dirty="0" smtClean="0"/>
              <a:t>توجه </a:t>
            </a:r>
            <a:endParaRPr lang="en-US" b="1" dirty="0"/>
          </a:p>
        </p:txBody>
      </p:sp>
      <p:sp>
        <p:nvSpPr>
          <p:cNvPr id="58371" name="Content Placeholder 2"/>
          <p:cNvSpPr>
            <a:spLocks noGrp="1"/>
          </p:cNvSpPr>
          <p:nvPr>
            <p:ph sz="quarter" idx="1"/>
          </p:nvPr>
        </p:nvSpPr>
        <p:spPr>
          <a:xfrm>
            <a:off x="623392" y="1484785"/>
            <a:ext cx="9956800" cy="4873625"/>
          </a:xfrm>
        </p:spPr>
        <p:txBody>
          <a:bodyPr>
            <a:normAutofit/>
          </a:bodyPr>
          <a:lstStyle/>
          <a:p>
            <a:pPr marL="0" indent="0" algn="just" rtl="1">
              <a:lnSpc>
                <a:spcPct val="150000"/>
              </a:lnSpc>
              <a:buFont typeface="Wingdings" pitchFamily="2" charset="2"/>
              <a:buNone/>
            </a:pPr>
            <a:r>
              <a:rPr lang="fa-IR" sz="3600" dirty="0" smtClean="0">
                <a:latin typeface="Times New Roman" pitchFamily="18" charset="0"/>
                <a:cs typeface="Times New Roman" pitchFamily="18" charset="0"/>
              </a:rPr>
              <a:t>اندازه گیری فقط آلبومین در </a:t>
            </a:r>
            <a:r>
              <a:rPr lang="en-US" sz="3600" dirty="0" smtClean="0">
                <a:latin typeface="Times New Roman" pitchFamily="18" charset="0"/>
                <a:cs typeface="Times New Roman" pitchFamily="18" charset="0"/>
              </a:rPr>
              <a:t> spot urine</a:t>
            </a:r>
            <a:r>
              <a:rPr lang="fa-IR" sz="3600" dirty="0" smtClean="0">
                <a:latin typeface="Times New Roman" pitchFamily="18" charset="0"/>
                <a:cs typeface="Times New Roman" pitchFamily="18" charset="0"/>
              </a:rPr>
              <a:t> (چه به روش ایمیونواسی و چه با </a:t>
            </a:r>
            <a:r>
              <a:rPr lang="en-US" sz="3600" dirty="0" smtClean="0">
                <a:latin typeface="Times New Roman" pitchFamily="18" charset="0"/>
                <a:cs typeface="Times New Roman" pitchFamily="18" charset="0"/>
              </a:rPr>
              <a:t> dipstick</a:t>
            </a:r>
            <a:r>
              <a:rPr lang="fa-IR" sz="3600" dirty="0" smtClean="0">
                <a:latin typeface="Times New Roman" pitchFamily="18" charset="0"/>
                <a:cs typeface="Times New Roman" pitchFamily="18" charset="0"/>
              </a:rPr>
              <a:t> اختصاصی برای آلبومین) بدون اندازه گیری همزمان کراتی نین، می تواند منجر به نتایج </a:t>
            </a:r>
            <a:r>
              <a:rPr lang="fa-IR" sz="3600" dirty="0" smtClean="0">
                <a:solidFill>
                  <a:schemeClr val="accent2">
                    <a:lumMod val="75000"/>
                  </a:schemeClr>
                </a:solidFill>
                <a:latin typeface="Times New Roman" pitchFamily="18" charset="0"/>
                <a:cs typeface="Times New Roman" pitchFamily="18" charset="0"/>
              </a:rPr>
              <a:t>منفی و مثبت کاذب</a:t>
            </a:r>
            <a:r>
              <a:rPr lang="en-US" sz="3600" dirty="0" smtClean="0">
                <a:solidFill>
                  <a:schemeClr val="accent2">
                    <a:lumMod val="75000"/>
                  </a:schemeClr>
                </a:solidFill>
                <a:latin typeface="Times New Roman" pitchFamily="18" charset="0"/>
                <a:cs typeface="Times New Roman" pitchFamily="18" charset="0"/>
              </a:rPr>
              <a:t> </a:t>
            </a:r>
            <a:r>
              <a:rPr lang="fa-IR" sz="3600" dirty="0" smtClean="0">
                <a:solidFill>
                  <a:schemeClr val="tx1"/>
                </a:solidFill>
                <a:latin typeface="Times New Roman" pitchFamily="18" charset="0"/>
                <a:cs typeface="Times New Roman" pitchFamily="18" charset="0"/>
              </a:rPr>
              <a:t>شود زیرا تغییر در غلظت ادرار، وضعیت </a:t>
            </a:r>
            <a:r>
              <a:rPr lang="en-US" sz="3600" dirty="0" smtClean="0">
                <a:solidFill>
                  <a:schemeClr val="tx1"/>
                </a:solidFill>
                <a:latin typeface="Times New Roman" pitchFamily="18" charset="0"/>
                <a:cs typeface="Times New Roman" pitchFamily="18" charset="0"/>
              </a:rPr>
              <a:t> hydration</a:t>
            </a:r>
            <a:r>
              <a:rPr lang="fa-IR" sz="3600" dirty="0" smtClean="0">
                <a:solidFill>
                  <a:schemeClr val="tx1"/>
                </a:solidFill>
                <a:latin typeface="Times New Roman" pitchFamily="18" charset="0"/>
                <a:cs typeface="Times New Roman" pitchFamily="18" charset="0"/>
              </a:rPr>
              <a:t> و سایر فاکتورها بر سنجش غلظت آلبومین مؤثر می باشند.</a:t>
            </a:r>
            <a:endParaRPr lang="en-US" dirty="0" smtClean="0">
              <a:solidFill>
                <a:schemeClr val="tx1"/>
              </a:solidFill>
              <a:latin typeface="Times New Roman" pitchFamily="18" charset="0"/>
              <a:cs typeface="Times New Roman" pitchFamily="18" charset="0"/>
            </a:endParaRPr>
          </a:p>
          <a:p>
            <a:pPr marL="0" indent="0" algn="just">
              <a:lnSpc>
                <a:spcPct val="150000"/>
              </a:lnSpc>
              <a:buFont typeface="Wingdings" pitchFamily="2" charset="2"/>
              <a:buNone/>
            </a:pPr>
            <a:endParaRPr lang="en-US" dirty="0" smtClean="0">
              <a:latin typeface="Times New Roman" pitchFamily="18" charset="0"/>
              <a:cs typeface="Times New Roman" pitchFamily="18" charset="0"/>
            </a:endParaRPr>
          </a:p>
        </p:txBody>
      </p:sp>
      <p:sp>
        <p:nvSpPr>
          <p:cNvPr id="58372"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1541416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600201"/>
            <a:ext cx="9956800" cy="4873625"/>
          </a:xfrm>
        </p:spPr>
        <p:txBody>
          <a:bodyPr>
            <a:normAutofit lnSpcReduction="10000"/>
          </a:bodyPr>
          <a:lstStyle/>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هیپر گلیسمی گذرا و شدید</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فعالیت بدنی شدید در طی 24 ساعت اخیر</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عفونت های ادراری</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فشار خون بسیار بالا</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نارسایی احتقانی قلبی </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 بیماری حاد تب دار</a:t>
            </a:r>
          </a:p>
          <a:p>
            <a:pPr marL="514350" indent="-514350" algn="r" rtl="1" eaLnBrk="1" hangingPunct="1">
              <a:lnSpc>
                <a:spcPct val="150000"/>
              </a:lnSpc>
              <a:buFont typeface="+mj-lt"/>
              <a:buAutoNum type="arabicPeriod"/>
              <a:defRPr/>
            </a:pPr>
            <a:r>
              <a:rPr lang="fa-IR" sz="2800" dirty="0" smtClean="0">
                <a:latin typeface="Times New Roman" panose="02020603050405020304" pitchFamily="18" charset="0"/>
                <a:cs typeface="Times New Roman" panose="02020603050405020304" pitchFamily="18" charset="0"/>
                <a:sym typeface="Wingdings 2" pitchFamily="18" charset="2"/>
              </a:rPr>
              <a:t>قاعدگی</a:t>
            </a:r>
          </a:p>
        </p:txBody>
      </p:sp>
      <p:sp>
        <p:nvSpPr>
          <p:cNvPr id="2" name="Title 1"/>
          <p:cNvSpPr>
            <a:spLocks noGrp="1"/>
          </p:cNvSpPr>
          <p:nvPr>
            <p:ph type="title"/>
          </p:nvPr>
        </p:nvSpPr>
        <p:spPr/>
        <p:txBody>
          <a:bodyPr/>
          <a:lstStyle/>
          <a:p>
            <a:pPr rtl="1">
              <a:defRPr/>
            </a:pPr>
            <a:r>
              <a:rPr lang="fa-IR" b="1" dirty="0" smtClean="0">
                <a:latin typeface="Times New Roman" panose="02020603050405020304" pitchFamily="18" charset="0"/>
                <a:cs typeface="Times New Roman" panose="02020603050405020304" pitchFamily="18" charset="0"/>
                <a:sym typeface="Wingdings 2" pitchFamily="18" charset="2"/>
              </a:rPr>
              <a:t> موارد مثبت کاذب آلبومین اوری</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01583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Screening for Nephropathy</a:t>
            </a:r>
            <a:endParaRPr lang="en-US" dirty="0"/>
          </a:p>
        </p:txBody>
      </p:sp>
      <p:sp>
        <p:nvSpPr>
          <p:cNvPr id="3" name="Content Placeholder 2"/>
          <p:cNvSpPr>
            <a:spLocks noGrp="1"/>
          </p:cNvSpPr>
          <p:nvPr>
            <p:ph idx="1"/>
          </p:nvPr>
        </p:nvSpPr>
        <p:spPr>
          <a:xfrm>
            <a:off x="609600" y="1600201"/>
            <a:ext cx="10972800" cy="4171949"/>
          </a:xfrm>
        </p:spPr>
        <p:txBody>
          <a:bodyPr>
            <a:normAutofit/>
          </a:bodyPr>
          <a:lstStyle/>
          <a:p>
            <a:pPr>
              <a:lnSpc>
                <a:spcPct val="150000"/>
              </a:lnSpc>
            </a:pPr>
            <a:r>
              <a:rPr lang="en-US" dirty="0" smtClean="0">
                <a:latin typeface="Times New Roman" pitchFamily="18" charset="0"/>
                <a:cs typeface="Times New Roman" pitchFamily="18" charset="0"/>
              </a:rPr>
              <a:t>At least once a year, assess urinary albumin (e.g., spot urinary albumin–to–</a:t>
            </a:r>
            <a:r>
              <a:rPr lang="fa-I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creatinine</a:t>
            </a:r>
            <a:r>
              <a:rPr lang="en-US" dirty="0" smtClean="0">
                <a:latin typeface="Times New Roman" pitchFamily="18" charset="0"/>
                <a:cs typeface="Times New Roman" pitchFamily="18" charset="0"/>
              </a:rPr>
              <a:t> ratio) and estimated </a:t>
            </a:r>
            <a:r>
              <a:rPr lang="en-US" dirty="0" err="1" smtClean="0">
                <a:latin typeface="Times New Roman" pitchFamily="18" charset="0"/>
                <a:cs typeface="Times New Roman" pitchFamily="18" charset="0"/>
              </a:rPr>
              <a:t>glomerular</a:t>
            </a:r>
            <a:r>
              <a:rPr lang="en-US" dirty="0" smtClean="0">
                <a:latin typeface="Times New Roman" pitchFamily="18" charset="0"/>
                <a:cs typeface="Times New Roman" pitchFamily="18" charset="0"/>
              </a:rPr>
              <a:t> filtration rate in </a:t>
            </a:r>
            <a:r>
              <a:rPr lang="fa-IR" dirty="0" smtClean="0">
                <a:latin typeface="Times New Roman" pitchFamily="18" charset="0"/>
                <a:cs typeface="Times New Roman" pitchFamily="18" charset="0"/>
              </a:rPr>
              <a:t>:</a:t>
            </a:r>
          </a:p>
          <a:p>
            <a:pPr>
              <a:lnSpc>
                <a:spcPct val="150000"/>
              </a:lnSpc>
            </a:pPr>
            <a:r>
              <a:rPr lang="en-US" dirty="0" smtClean="0">
                <a:latin typeface="Times New Roman" pitchFamily="18" charset="0"/>
                <a:cs typeface="Times New Roman" pitchFamily="18" charset="0"/>
              </a:rPr>
              <a:t> patients with</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type 1 diabetes with duration of</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5 years</a:t>
            </a:r>
          </a:p>
          <a:p>
            <a:pPr>
              <a:lnSpc>
                <a:spcPct val="150000"/>
              </a:lnSpc>
            </a:pPr>
            <a:r>
              <a:rPr lang="en-US" dirty="0" smtClean="0">
                <a:latin typeface="Times New Roman" pitchFamily="18" charset="0"/>
                <a:cs typeface="Times New Roman" pitchFamily="18" charset="0"/>
              </a:rPr>
              <a:t> all patients with type 2 diabetes</a:t>
            </a:r>
            <a:endParaRPr lang="en-US" dirty="0">
              <a:latin typeface="Times New Roman" pitchFamily="18" charset="0"/>
              <a:cs typeface="Times New Roman" pitchFamily="18" charset="0"/>
            </a:endParaRPr>
          </a:p>
        </p:txBody>
      </p:sp>
      <p:sp>
        <p:nvSpPr>
          <p:cNvPr id="4" name="TextBox 3"/>
          <p:cNvSpPr txBox="1"/>
          <p:nvPr/>
        </p:nvSpPr>
        <p:spPr>
          <a:xfrm>
            <a:off x="819150" y="5962650"/>
            <a:ext cx="10439400" cy="646331"/>
          </a:xfrm>
          <a:prstGeom prst="rect">
            <a:avLst/>
          </a:prstGeom>
          <a:noFill/>
        </p:spPr>
        <p:txBody>
          <a:bodyPr wrap="square" rtlCol="0">
            <a:spAutoFit/>
          </a:bodyPr>
          <a:lstStyle/>
          <a:p>
            <a:r>
              <a:rPr lang="en-US" dirty="0" err="1" smtClean="0"/>
              <a:t>eGFR</a:t>
            </a:r>
            <a:r>
              <a:rPr lang="en-US" dirty="0" smtClean="0"/>
              <a:t> is estimated by using formulae such as the Modification of Diet in Renal Disease (MDRD) study equation or the Chronic Kidney Disease Epidemiology Collaboration (CKD-EPI) equation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609600" y="1600201"/>
            <a:ext cx="9956800" cy="4873625"/>
          </a:xfrm>
        </p:spPr>
        <p:txBody>
          <a:bodyPr/>
          <a:lstStyle/>
          <a:p>
            <a:pPr algn="r" rtl="1" eaLnBrk="1" hangingPunct="1">
              <a:buFont typeface="Wingdings" pitchFamily="2" charset="2"/>
              <a:buNone/>
            </a:pPr>
            <a:r>
              <a:rPr lang="en-US" dirty="0" smtClean="0">
                <a:sym typeface="Wingdings 2" pitchFamily="18" charset="2"/>
              </a:rPr>
              <a:t></a:t>
            </a:r>
            <a:r>
              <a:rPr lang="fa-IR" dirty="0" smtClean="0">
                <a:sym typeface="Wingdings 2" pitchFamily="18" charset="2"/>
              </a:rPr>
              <a:t>روش مرجع</a:t>
            </a:r>
            <a:r>
              <a:rPr lang="en-US" dirty="0" smtClean="0">
                <a:sym typeface="Wingdings 2" pitchFamily="18" charset="2"/>
              </a:rPr>
              <a:t>:</a:t>
            </a:r>
            <a:endParaRPr lang="fa-IR" dirty="0" smtClean="0">
              <a:sym typeface="Wingdings 2" pitchFamily="18" charset="2"/>
            </a:endParaRPr>
          </a:p>
          <a:p>
            <a:pPr algn="r" rtl="1" eaLnBrk="1" hangingPunct="1">
              <a:buFont typeface="Wingdings" pitchFamily="2" charset="2"/>
              <a:buNone/>
            </a:pPr>
            <a:r>
              <a:rPr lang="fa-IR" dirty="0" smtClean="0">
                <a:sym typeface="Wingdings 2" pitchFamily="18" charset="2"/>
              </a:rPr>
              <a:t>رادیوایمیونواسی (در آزمایشگاه مرجع)</a:t>
            </a:r>
            <a:r>
              <a:rPr lang="en-US" dirty="0" smtClean="0">
                <a:sym typeface="Wingdings 2" pitchFamily="18" charset="2"/>
              </a:rPr>
              <a:t> </a:t>
            </a:r>
            <a:endParaRPr lang="fa-IR" dirty="0" smtClean="0">
              <a:sym typeface="Wingdings 2" pitchFamily="18" charset="2"/>
            </a:endParaRPr>
          </a:p>
          <a:p>
            <a:pPr algn="r" rtl="1" eaLnBrk="1" hangingPunct="1">
              <a:buFont typeface="Wingdings" pitchFamily="2" charset="2"/>
              <a:buNone/>
            </a:pPr>
            <a:r>
              <a:rPr lang="fa-IR" dirty="0" smtClean="0">
                <a:sym typeface="Wingdings 2" pitchFamily="18" charset="2"/>
              </a:rPr>
              <a:t>سایر روشها</a:t>
            </a:r>
            <a:r>
              <a:rPr lang="en-US" dirty="0" smtClean="0">
                <a:sym typeface="Wingdings 2" pitchFamily="18" charset="2"/>
              </a:rPr>
              <a:t>:</a:t>
            </a:r>
            <a:endParaRPr lang="fa-IR" dirty="0" smtClean="0">
              <a:sym typeface="Wingdings 2" pitchFamily="18" charset="2"/>
            </a:endParaRPr>
          </a:p>
          <a:p>
            <a:pPr algn="l" rtl="1" eaLnBrk="1" hangingPunct="1">
              <a:buNone/>
            </a:pPr>
            <a:r>
              <a:rPr lang="en-US" dirty="0" smtClean="0">
                <a:sym typeface="Wingdings 2" pitchFamily="18" charset="2"/>
              </a:rPr>
              <a:t>Enzyme linked immunoassay</a:t>
            </a:r>
          </a:p>
          <a:p>
            <a:pPr eaLnBrk="1" hangingPunct="1">
              <a:buFont typeface="Wingdings" pitchFamily="2" charset="2"/>
              <a:buNone/>
            </a:pPr>
            <a:r>
              <a:rPr lang="en-US" dirty="0" smtClean="0">
                <a:sym typeface="Wingdings 2" pitchFamily="18" charset="2"/>
              </a:rPr>
              <a:t> </a:t>
            </a:r>
            <a:r>
              <a:rPr lang="en-US" dirty="0" err="1" smtClean="0">
                <a:sym typeface="Wingdings 2" pitchFamily="18" charset="2"/>
              </a:rPr>
              <a:t>Nephelometric</a:t>
            </a:r>
            <a:r>
              <a:rPr lang="en-US" dirty="0" smtClean="0">
                <a:sym typeface="Wingdings 2" pitchFamily="18" charset="2"/>
              </a:rPr>
              <a:t> assay </a:t>
            </a:r>
          </a:p>
          <a:p>
            <a:pPr eaLnBrk="1" hangingPunct="1">
              <a:buFont typeface="Wingdings" pitchFamily="2" charset="2"/>
              <a:buNone/>
            </a:pPr>
            <a:r>
              <a:rPr lang="en-US" dirty="0" smtClean="0">
                <a:sym typeface="Wingdings 2" pitchFamily="18" charset="2"/>
              </a:rPr>
              <a:t> </a:t>
            </a:r>
            <a:r>
              <a:rPr lang="en-US" dirty="0" err="1" smtClean="0">
                <a:sym typeface="Wingdings 2" pitchFamily="18" charset="2"/>
              </a:rPr>
              <a:t>Immunoturbidometric</a:t>
            </a:r>
            <a:r>
              <a:rPr lang="en-US" dirty="0" smtClean="0">
                <a:sym typeface="Wingdings 2" pitchFamily="18" charset="2"/>
              </a:rPr>
              <a:t> assay </a:t>
            </a:r>
          </a:p>
        </p:txBody>
      </p:sp>
      <p:sp>
        <p:nvSpPr>
          <p:cNvPr id="2" name="Title 1"/>
          <p:cNvSpPr>
            <a:spLocks noGrp="1"/>
          </p:cNvSpPr>
          <p:nvPr>
            <p:ph type="title"/>
          </p:nvPr>
        </p:nvSpPr>
        <p:spPr>
          <a:xfrm>
            <a:off x="609600" y="274638"/>
            <a:ext cx="8896350" cy="1143000"/>
          </a:xfrm>
        </p:spPr>
        <p:txBody>
          <a:bodyPr/>
          <a:lstStyle/>
          <a:p>
            <a:pPr algn="r">
              <a:defRPr/>
            </a:pPr>
            <a:r>
              <a:rPr lang="fa-IR" b="1" dirty="0" smtClean="0">
                <a:solidFill>
                  <a:schemeClr val="tx1"/>
                </a:solidFill>
                <a:latin typeface="Times New Roman" pitchFamily="18" charset="0"/>
                <a:cs typeface="Times New Roman" pitchFamily="18" charset="0"/>
                <a:sym typeface="Wingdings 2" pitchFamily="18" charset="2"/>
              </a:rPr>
              <a:t>روشهای سنجش کمی میکرو آلبومین</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82881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41987"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6" name="Straight Arrow Connector 5"/>
          <p:cNvCxnSpPr/>
          <p:nvPr/>
        </p:nvCxnSpPr>
        <p:spPr>
          <a:xfrm flipH="1">
            <a:off x="9552385" y="2552700"/>
            <a:ext cx="1248138" cy="73228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7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rtl="1" eaLnBrk="1" hangingPunct="1">
              <a:defRPr/>
            </a:pPr>
            <a:r>
              <a:rPr lang="fa-IR" sz="6600" b="1" dirty="0" smtClean="0">
                <a:sym typeface="Wingdings 2" pitchFamily="18" charset="2"/>
              </a:rPr>
              <a:t>لیپید</a:t>
            </a:r>
            <a:endParaRPr lang="en-US" sz="6600" b="1" dirty="0" smtClean="0">
              <a:sym typeface="Wingdings 2" pitchFamily="18" charset="2"/>
            </a:endParaRPr>
          </a:p>
        </p:txBody>
      </p:sp>
      <p:sp>
        <p:nvSpPr>
          <p:cNvPr id="43011" name="Rectangle 3"/>
          <p:cNvSpPr>
            <a:spLocks noGrp="1" noChangeArrowheads="1"/>
          </p:cNvSpPr>
          <p:nvPr>
            <p:ph type="body" idx="1"/>
          </p:nvPr>
        </p:nvSpPr>
        <p:spPr>
          <a:xfrm>
            <a:off x="609600" y="1600201"/>
            <a:ext cx="9956800" cy="4873625"/>
          </a:xfrm>
        </p:spPr>
        <p:txBody>
          <a:bodyPr/>
          <a:lstStyle/>
          <a:p>
            <a:pPr algn="r" rtl="1" eaLnBrk="1" hangingPunct="1">
              <a:buFont typeface="Wingdings" pitchFamily="2" charset="2"/>
              <a:buChar char="v"/>
            </a:pPr>
            <a:r>
              <a:rPr lang="fa-IR" dirty="0" smtClean="0">
                <a:latin typeface="Times New Roman" panose="02020603050405020304" pitchFamily="18" charset="0"/>
                <a:cs typeface="Times New Roman" panose="02020603050405020304" pitchFamily="18" charset="0"/>
              </a:rPr>
              <a:t>بررسی پروفایل لیپید در تمام بیماران مبتلا به دیابت باید انجام  شود.</a:t>
            </a:r>
          </a:p>
          <a:p>
            <a:pPr algn="r" rtl="1" eaLnBrk="1" hangingPunct="1">
              <a:buFont typeface="Wingdings" pitchFamily="2" charset="2"/>
              <a:buChar char="v"/>
            </a:pPr>
            <a:r>
              <a:rPr lang="fa-IR" dirty="0" smtClean="0">
                <a:latin typeface="Times New Roman" panose="02020603050405020304" pitchFamily="18" charset="0"/>
                <a:cs typeface="Times New Roman" panose="02020603050405020304" pitchFamily="18" charset="0"/>
              </a:rPr>
              <a:t>شامل:</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Total 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LDL-cholesterol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HDL-cholesterol</a:t>
            </a:r>
          </a:p>
          <a:p>
            <a:pPr eaLnBrk="1" hangingPunct="1">
              <a:buFont typeface="Wingdings" pitchFamily="2" charset="2"/>
              <a:buChar char="Ø"/>
            </a:pPr>
            <a:r>
              <a:rPr lang="en-US" dirty="0" smtClean="0">
                <a:latin typeface="Times New Roman" panose="02020603050405020304" pitchFamily="18" charset="0"/>
                <a:cs typeface="Times New Roman" panose="02020603050405020304" pitchFamily="18" charset="0"/>
              </a:rPr>
              <a:t>Triglyceride</a:t>
            </a:r>
          </a:p>
          <a:p>
            <a:pPr eaLnBrk="1" hangingPunct="1">
              <a:buFont typeface="Wingdings" pitchFamily="2" charset="2"/>
              <a:buChar char="Ø"/>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517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24417" y="1428750"/>
            <a:ext cx="10253133" cy="5429250"/>
          </a:xfrm>
        </p:spPr>
        <p:txBody>
          <a:bodyPr>
            <a:normAutofit fontScale="92500" lnSpcReduction="20000"/>
          </a:bodyPr>
          <a:lstStyle/>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ناشتایی به مدت 12-9 ساعت برای پروفایل کامل لیپید</a:t>
            </a:r>
          </a:p>
          <a:p>
            <a:pPr algn="r" rtl="1">
              <a:buNone/>
            </a:pPr>
            <a:r>
              <a:rPr lang="fa-IR" dirty="0" smtClean="0">
                <a:latin typeface="Times New Roman" panose="02020603050405020304" pitchFamily="18" charset="0"/>
                <a:cs typeface="Times New Roman" panose="02020603050405020304" pitchFamily="18" charset="0"/>
              </a:rPr>
              <a:t>ناشتایی 12 ساعته ایده ال است.</a:t>
            </a: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پبشنهاد </a:t>
            </a:r>
            <a:r>
              <a:rPr lang="en-US" dirty="0" smtClean="0">
                <a:latin typeface="Times New Roman" panose="02020603050405020304" pitchFamily="18" charset="0"/>
                <a:cs typeface="Times New Roman" panose="02020603050405020304" pitchFamily="18" charset="0"/>
              </a:rPr>
              <a:t>NCEP</a:t>
            </a:r>
            <a:r>
              <a:rPr lang="fa-IR" dirty="0" smtClean="0">
                <a:latin typeface="Times New Roman" panose="02020603050405020304" pitchFamily="18" charset="0"/>
                <a:cs typeface="Times New Roman" panose="02020603050405020304" pitchFamily="18" charset="0"/>
              </a:rPr>
              <a:t> : حد اقل 9 ساعت ناشتایی برای بررسی لیپید پروفایل</a:t>
            </a: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کیلو میکرون ها ظرف 9-6 ساعت در سرم پاک می شوند و حضور آنها در سرم بعد از 12 ساعت غیر طبیعی است.</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ناشتایی بر روی کلسترول توتال و</a:t>
            </a:r>
            <a:r>
              <a:rPr lang="en-US" dirty="0" smtClean="0">
                <a:latin typeface="Times New Roman" panose="02020603050405020304" pitchFamily="18" charset="0"/>
                <a:cs typeface="Times New Roman" panose="02020603050405020304" pitchFamily="18" charset="0"/>
              </a:rPr>
              <a:t>HDL- C </a:t>
            </a:r>
            <a:r>
              <a:rPr lang="fa-IR" dirty="0" smtClean="0">
                <a:latin typeface="Times New Roman" panose="02020603050405020304" pitchFamily="18" charset="0"/>
                <a:cs typeface="Times New Roman" panose="02020603050405020304" pitchFamily="18" charset="0"/>
              </a:rPr>
              <a:t> تأثیر کمی دارد.</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مدت زمان ناکافی ناشتایی بـــر روی </a:t>
            </a:r>
            <a:r>
              <a:rPr lang="en-US" dirty="0" smtClean="0">
                <a:latin typeface="Times New Roman" panose="02020603050405020304" pitchFamily="18" charset="0"/>
                <a:cs typeface="Times New Roman" panose="02020603050405020304" pitchFamily="18" charset="0"/>
              </a:rPr>
              <a:t>LDL </a:t>
            </a:r>
            <a:r>
              <a:rPr lang="fa-IR" dirty="0" smtClean="0">
                <a:latin typeface="Times New Roman" panose="02020603050405020304" pitchFamily="18" charset="0"/>
                <a:cs typeface="Times New Roman" panose="02020603050405020304" pitchFamily="18" charset="0"/>
              </a:rPr>
              <a:t>  و بویــــژه  تری گلیسرید اثر دارد.</a:t>
            </a: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a:t>
            </a:r>
          </a:p>
          <a:p>
            <a:pPr rtl="1"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NCEP: National cholesterol education program</a:t>
            </a: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09600" y="274639"/>
            <a:ext cx="10670117" cy="706437"/>
          </a:xfrm>
        </p:spPr>
        <p:txBody>
          <a:bodyPr>
            <a:normAutofit fontScale="90000"/>
          </a:bodyPr>
          <a:lstStyle/>
          <a:p>
            <a:pPr rtl="1">
              <a:defRPr/>
            </a:pPr>
            <a:r>
              <a:rPr lang="fa-IR" b="1" dirty="0" smtClean="0">
                <a:solidFill>
                  <a:schemeClr val="tx1"/>
                </a:solidFill>
                <a:latin typeface="Times New Roman" pitchFamily="18" charset="0"/>
              </a:rPr>
              <a:t>آمادگی بیمار</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7276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609600" y="1600201"/>
            <a:ext cx="10766987" cy="4873625"/>
          </a:xfrm>
        </p:spPr>
        <p:txBody>
          <a:bodyPr>
            <a:normAutofit lnSpcReduction="10000"/>
          </a:bodyPr>
          <a:lstStyle/>
          <a:p>
            <a:pPr algn="just" rtl="1" eaLnBrk="1" hangingPunct="1">
              <a:lnSpc>
                <a:spcPct val="150000"/>
              </a:lnSpc>
              <a:buFont typeface="Wingdings" pitchFamily="2" charset="2"/>
              <a:buChar char="ü"/>
            </a:pPr>
            <a:r>
              <a:rPr lang="fa-IR" dirty="0" smtClean="0">
                <a:latin typeface="Times New Roman" pitchFamily="18" charset="0"/>
                <a:cs typeface="Times New Roman" pitchFamily="18" charset="0"/>
                <a:sym typeface="Wingdings 2" pitchFamily="18" charset="2"/>
              </a:rPr>
              <a:t>تعریف</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 وجود تفاوت در غلظت گلوکز یک فرد  در شرایط یکسان در روزهای مختلف</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(7-5%)</a:t>
            </a: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به همین دلیل: </a:t>
            </a: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لازم است که گلوکز پلاسما در محدوده </a:t>
            </a:r>
            <a:r>
              <a:rPr lang="en-US" dirty="0" smtClean="0">
                <a:latin typeface="Times New Roman" pitchFamily="18" charset="0"/>
                <a:cs typeface="Times New Roman" pitchFamily="18" charset="0"/>
                <a:sym typeface="Wingdings 2" pitchFamily="18" charset="2"/>
              </a:rPr>
              <a:t> Cut off </a:t>
            </a:r>
            <a:r>
              <a:rPr lang="fa-IR" dirty="0" smtClean="0">
                <a:latin typeface="Times New Roman" pitchFamily="18" charset="0"/>
                <a:cs typeface="Times New Roman" pitchFamily="18" charset="0"/>
                <a:sym typeface="Wingdings 2" pitchFamily="18" charset="2"/>
              </a:rPr>
              <a:t> های تصمیم گیری</a:t>
            </a:r>
            <a:r>
              <a:rPr lang="en-US" dirty="0" smtClean="0">
                <a:latin typeface="Times New Roman" pitchFamily="18" charset="0"/>
                <a:cs typeface="Times New Roman" pitchFamily="18" charset="0"/>
                <a:sym typeface="Wingdings 2" pitchFamily="18" charset="2"/>
              </a:rPr>
              <a:t>  </a:t>
            </a:r>
            <a:r>
              <a:rPr lang="fa-IR" dirty="0" smtClean="0">
                <a:latin typeface="Times New Roman" pitchFamily="18" charset="0"/>
                <a:cs typeface="Times New Roman" pitchFamily="18" charset="0"/>
                <a:sym typeface="Wingdings 2" pitchFamily="18" charset="2"/>
              </a:rPr>
              <a:t>تکرار شود.</a:t>
            </a:r>
            <a:endParaRPr lang="en-US"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و </a:t>
            </a:r>
          </a:p>
          <a:p>
            <a:pPr algn="just" rtl="1" eaLnBrk="1" hangingPunct="1">
              <a:buFont typeface="Wingdings" pitchFamily="2" charset="2"/>
              <a:buNone/>
            </a:pPr>
            <a:endParaRPr lang="fa-IR" sz="1600" dirty="0" smtClean="0">
              <a:latin typeface="Times New Roman" pitchFamily="18" charset="0"/>
              <a:cs typeface="Times New Roman" pitchFamily="18" charset="0"/>
              <a:sym typeface="Wingdings 2" pitchFamily="18" charset="2"/>
            </a:endParaRPr>
          </a:p>
          <a:p>
            <a:pPr algn="just" rtl="1" eaLnBrk="1" hangingPunct="1">
              <a:buFont typeface="Wingdings" pitchFamily="2" charset="2"/>
              <a:buNone/>
            </a:pPr>
            <a:r>
              <a:rPr lang="fa-IR" dirty="0" smtClean="0">
                <a:latin typeface="Times New Roman" pitchFamily="18" charset="0"/>
                <a:cs typeface="Times New Roman" pitchFamily="18" charset="0"/>
                <a:sym typeface="Wingdings 2" pitchFamily="18" charset="2"/>
              </a:rPr>
              <a:t>افراد دارای </a:t>
            </a:r>
            <a:r>
              <a:rPr lang="en-US" dirty="0" smtClean="0">
                <a:latin typeface="Times New Roman" pitchFamily="18" charset="0"/>
                <a:cs typeface="Times New Roman" pitchFamily="18" charset="0"/>
                <a:sym typeface="Wingdings 2" pitchFamily="18" charset="2"/>
              </a:rPr>
              <a:t>FPG </a:t>
            </a:r>
            <a:r>
              <a:rPr lang="fa-IR" dirty="0" smtClean="0">
                <a:latin typeface="Times New Roman" pitchFamily="18" charset="0"/>
                <a:cs typeface="Times New Roman" pitchFamily="18" charset="0"/>
                <a:sym typeface="Wingdings 2" pitchFamily="18" charset="2"/>
              </a:rPr>
              <a:t> در حدود حداكثر محدوده نرمال در فواصل کمتری پیگیری شوند.</a:t>
            </a:r>
            <a:endParaRPr lang="en-US" dirty="0" smtClean="0">
              <a:latin typeface="Times New Roman" pitchFamily="18" charset="0"/>
              <a:cs typeface="Times New Roman" pitchFamily="18" charset="0"/>
              <a:sym typeface="Wingdings 2" pitchFamily="18" charset="2"/>
            </a:endParaRPr>
          </a:p>
        </p:txBody>
      </p:sp>
      <p:sp>
        <p:nvSpPr>
          <p:cNvPr id="4" name="Title 3"/>
          <p:cNvSpPr>
            <a:spLocks noGrp="1"/>
          </p:cNvSpPr>
          <p:nvPr>
            <p:ph type="title"/>
          </p:nvPr>
        </p:nvSpPr>
        <p:spPr>
          <a:xfrm>
            <a:off x="609600" y="274638"/>
            <a:ext cx="8782050" cy="1143000"/>
          </a:xfrm>
        </p:spPr>
        <p:txBody>
          <a:bodyPr>
            <a:normAutofit/>
          </a:bodyPr>
          <a:lstStyle/>
          <a:p>
            <a:pPr>
              <a:defRPr/>
            </a:pPr>
            <a:r>
              <a:rPr lang="en-US" sz="3600" b="1" dirty="0" smtClean="0">
                <a:solidFill>
                  <a:schemeClr val="tx1"/>
                </a:solidFill>
                <a:latin typeface="Times New Roman" pitchFamily="18" charset="0"/>
                <a:cs typeface="Times New Roman" pitchFamily="18" charset="0"/>
                <a:sym typeface="Wingdings 2" pitchFamily="18" charset="2"/>
              </a:rPr>
              <a:t>Intra-individual biologic variability</a:t>
            </a:r>
            <a:endParaRPr lang="en-US" dirty="0"/>
          </a:p>
        </p:txBody>
      </p:sp>
      <p:sp>
        <p:nvSpPr>
          <p:cNvPr id="5" name="Footer Placeholder 3"/>
          <p:cNvSpPr>
            <a:spLocks noGrp="1"/>
          </p:cNvSpPr>
          <p:nvPr>
            <p:ph type="ftr" sz="quarter" idx="11"/>
          </p:nvPr>
        </p:nvSpPr>
        <p:spPr bwMode="auto">
          <a:xfrm>
            <a:off x="9525000" y="6286501"/>
            <a:ext cx="2286000" cy="571500"/>
          </a:xfrm>
          <a:noFill/>
          <a:ln>
            <a:miter lim="800000"/>
            <a:headEnd/>
            <a:tailEnd/>
          </a:ln>
        </p:spPr>
        <p:txBody>
          <a:bodyPr wrap="square" lIns="91440" tIns="45720" rIns="91440" bIns="45720" numCol="1" compatLnSpc="1">
            <a:prstTxWarp prst="textNoShape">
              <a:avLst/>
            </a:prstTxWarp>
          </a:bodyPr>
          <a:lstStyle/>
          <a:p>
            <a:r>
              <a:rPr lang="en-US" dirty="0" err="1" smtClean="0"/>
              <a:t>Maryam</a:t>
            </a:r>
            <a:r>
              <a:rPr lang="en-US" dirty="0" smtClean="0"/>
              <a:t> </a:t>
            </a:r>
            <a:r>
              <a:rPr lang="en-US" dirty="0" err="1" smtClean="0"/>
              <a:t>Tohidi</a:t>
            </a:r>
            <a:r>
              <a:rPr lang="en-US" dirty="0" smtClean="0"/>
              <a:t> / RIES</a:t>
            </a:r>
          </a:p>
        </p:txBody>
      </p:sp>
    </p:spTree>
    <p:extLst>
      <p:ext uri="{BB962C8B-B14F-4D97-AF65-F5344CB8AC3E}">
        <p14:creationId xmlns:p14="http://schemas.microsoft.com/office/powerpoint/2010/main" val="800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500" decel="50000" fill="hold">
                                          <p:stCondLst>
                                            <p:cond delay="0"/>
                                          </p:stCondLst>
                                        </p:cTn>
                                        <p:tgtEl>
                                          <p:spTgt spid="1126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26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6">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1266">
                                            <p:txEl>
                                              <p:pRg st="1" end="1"/>
                                            </p:txEl>
                                          </p:spTgt>
                                        </p:tgtEl>
                                        <p:attrNameLst>
                                          <p:attrName>style.visibility</p:attrName>
                                        </p:attrNameLst>
                                      </p:cBhvr>
                                      <p:to>
                                        <p:strVal val="visible"/>
                                      </p:to>
                                    </p:set>
                                    <p:anim calcmode="lin" valueType="num">
                                      <p:cBhvr>
                                        <p:cTn id="17" dur="500" decel="50000" fill="hold">
                                          <p:stCondLst>
                                            <p:cond delay="0"/>
                                          </p:stCondLst>
                                        </p:cTn>
                                        <p:tgtEl>
                                          <p:spTgt spid="11266">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266">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266">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1266">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266">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266">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266">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266">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11266">
                                            <p:txEl>
                                              <p:pRg st="3" end="3"/>
                                            </p:txEl>
                                          </p:spTgt>
                                        </p:tgtEl>
                                        <p:attrNameLst>
                                          <p:attrName>style.visibility</p:attrName>
                                        </p:attrNameLst>
                                      </p:cBhvr>
                                      <p:to>
                                        <p:strVal val="visible"/>
                                      </p:to>
                                    </p:set>
                                    <p:anim calcmode="lin" valueType="num">
                                      <p:cBhvr>
                                        <p:cTn id="27" dur="500" decel="50000" fill="hold">
                                          <p:stCondLst>
                                            <p:cond delay="0"/>
                                          </p:stCondLst>
                                        </p:cTn>
                                        <p:tgtEl>
                                          <p:spTgt spid="11266">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266">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266">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11266">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266">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266">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266">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266">
                                            <p:txEl>
                                              <p:pRg st="3" end="3"/>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11266">
                                            <p:txEl>
                                              <p:pRg st="5" end="5"/>
                                            </p:txEl>
                                          </p:spTgt>
                                        </p:tgtEl>
                                        <p:attrNameLst>
                                          <p:attrName>style.visibility</p:attrName>
                                        </p:attrNameLst>
                                      </p:cBhvr>
                                      <p:to>
                                        <p:strVal val="visible"/>
                                      </p:to>
                                    </p:set>
                                    <p:anim calcmode="lin" valueType="num">
                                      <p:cBhvr>
                                        <p:cTn id="37" dur="500" decel="50000" fill="hold">
                                          <p:stCondLst>
                                            <p:cond delay="0"/>
                                          </p:stCondLst>
                                        </p:cTn>
                                        <p:tgtEl>
                                          <p:spTgt spid="11266">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266">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266">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11266">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266">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266">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266">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266">
                                            <p:txEl>
                                              <p:pRg st="5" end="5"/>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11266">
                                            <p:txEl>
                                              <p:pRg st="7" end="7"/>
                                            </p:txEl>
                                          </p:spTgt>
                                        </p:tgtEl>
                                        <p:attrNameLst>
                                          <p:attrName>style.visibility</p:attrName>
                                        </p:attrNameLst>
                                      </p:cBhvr>
                                      <p:to>
                                        <p:strVal val="visible"/>
                                      </p:to>
                                    </p:set>
                                    <p:anim calcmode="lin" valueType="num">
                                      <p:cBhvr>
                                        <p:cTn id="47" dur="500" decel="50000" fill="hold">
                                          <p:stCondLst>
                                            <p:cond delay="0"/>
                                          </p:stCondLst>
                                        </p:cTn>
                                        <p:tgtEl>
                                          <p:spTgt spid="11266">
                                            <p:txEl>
                                              <p:pRg st="7" end="7"/>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6">
                                            <p:txEl>
                                              <p:pRg st="7" end="7"/>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6">
                                            <p:txEl>
                                              <p:pRg st="7" end="7"/>
                                            </p:txEl>
                                          </p:spTgt>
                                        </p:tgtEl>
                                        <p:attrNameLst>
                                          <p:attrName>ppt_w</p:attrName>
                                        </p:attrNameLst>
                                      </p:cBhvr>
                                      <p:tavLst>
                                        <p:tav tm="0">
                                          <p:val>
                                            <p:strVal val="#ppt_w*.05"/>
                                          </p:val>
                                        </p:tav>
                                        <p:tav tm="100000">
                                          <p:val>
                                            <p:strVal val="#ppt_w"/>
                                          </p:val>
                                        </p:tav>
                                      </p:tavLst>
                                    </p:anim>
                                    <p:anim calcmode="lin" valueType="num">
                                      <p:cBhvr>
                                        <p:cTn id="50" dur="1000" fill="hold"/>
                                        <p:tgtEl>
                                          <p:spTgt spid="11266">
                                            <p:txEl>
                                              <p:pRg st="7" end="7"/>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6">
                                            <p:txEl>
                                              <p:pRg st="7" end="7"/>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6">
                                            <p:txEl>
                                              <p:pRg st="7" end="7"/>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6">
                                            <p:txEl>
                                              <p:pRg st="7" end="7"/>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idx="4294967295"/>
          </p:nvPr>
        </p:nvSpPr>
        <p:spPr>
          <a:xfrm>
            <a:off x="609600" y="404664"/>
            <a:ext cx="10972800" cy="6264695"/>
          </a:xfrm>
        </p:spPr>
        <p:txBody>
          <a:bodyPr>
            <a:normAutofit fontScale="92500" lnSpcReduction="10000"/>
          </a:bodyPr>
          <a:lstStyle/>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rPr>
              <a:t>با توجه به تأثیر برنامه غذایی، آزمایش الگوی لیپیدی باید در زمانی باشد که فرد از 2 هفته قبل روری رژیم غذایی معمول خود باشد و تغییر وزن اخیر نداشته باشد.</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rPr>
              <a:t>خوردن غذا بیشتر از هر چیز برمیزان </a:t>
            </a:r>
            <a:r>
              <a:rPr lang="en-US" dirty="0" smtClean="0">
                <a:latin typeface="Times New Roman" pitchFamily="18" charset="0"/>
                <a:cs typeface="Times New Roman" pitchFamily="18" charset="0"/>
              </a:rPr>
              <a:t>TG</a:t>
            </a:r>
            <a:r>
              <a:rPr lang="fa-IR" dirty="0" smtClean="0">
                <a:latin typeface="Times New Roman" pitchFamily="18" charset="0"/>
                <a:cs typeface="Times New Roman" pitchFamily="18" charset="0"/>
              </a:rPr>
              <a:t> اثر دارد .</a:t>
            </a:r>
            <a:r>
              <a:rPr lang="en-US" dirty="0" smtClean="0">
                <a:latin typeface="Times New Roman" pitchFamily="18" charset="0"/>
                <a:cs typeface="Times New Roman" pitchFamily="18" charset="0"/>
                <a:sym typeface="Symbol" pitchFamily="18" charset="2"/>
              </a:rPr>
              <a:t></a:t>
            </a:r>
            <a:endParaRPr lang="fa-IR" dirty="0" smtClean="0">
              <a:latin typeface="Times New Roman" pitchFamily="18" charset="0"/>
              <a:cs typeface="Times New Roman" pitchFamily="18" charset="0"/>
              <a:sym typeface="Symbol" pitchFamily="18" charset="2"/>
            </a:endParaRPr>
          </a:p>
          <a:p>
            <a:pPr marL="495300" indent="-495300" algn="just" rtl="1">
              <a:lnSpc>
                <a:spcPct val="120000"/>
              </a:lnSpc>
              <a:buClr>
                <a:schemeClr val="accent1">
                  <a:lumMod val="50000"/>
                </a:schemeClr>
              </a:buClr>
              <a:buFont typeface="Wingdings" pitchFamily="2" charset="2"/>
              <a:buChar char="ü"/>
              <a:defRPr/>
            </a:pPr>
            <a:r>
              <a:rPr lang="fa-IR" dirty="0">
                <a:latin typeface="Times New Roman" pitchFamily="18" charset="0"/>
                <a:cs typeface="Times New Roman" pitchFamily="18" charset="0"/>
                <a:sym typeface="Symbol" pitchFamily="18" charset="2"/>
              </a:rPr>
              <a:t> ناشتایی برمیزان کلسترول تام اثر کمی دارد.</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کاهش گذرای </a:t>
            </a:r>
            <a:r>
              <a:rPr lang="en-US" dirty="0" smtClean="0">
                <a:latin typeface="Times New Roman" pitchFamily="18" charset="0"/>
                <a:cs typeface="Times New Roman" pitchFamily="18" charset="0"/>
                <a:sym typeface="Symbol" pitchFamily="18" charset="2"/>
              </a:rPr>
              <a:t> LDL-C</a:t>
            </a:r>
            <a:r>
              <a:rPr lang="fa-IR" dirty="0" smtClean="0">
                <a:latin typeface="Times New Roman" pitchFamily="18" charset="0"/>
                <a:cs typeface="Times New Roman" pitchFamily="18" charset="0"/>
                <a:sym typeface="Symbol" pitchFamily="18" charset="2"/>
              </a:rPr>
              <a:t> و </a:t>
            </a:r>
            <a:r>
              <a:rPr lang="en-US" dirty="0" smtClean="0">
                <a:latin typeface="Times New Roman" pitchFamily="18" charset="0"/>
                <a:cs typeface="Times New Roman" pitchFamily="18" charset="0"/>
                <a:sym typeface="Symbol" pitchFamily="18" charset="2"/>
              </a:rPr>
              <a:t>HDL-C</a:t>
            </a:r>
            <a:r>
              <a:rPr lang="fa-IR" dirty="0" smtClean="0">
                <a:latin typeface="Times New Roman" pitchFamily="18" charset="0"/>
                <a:cs typeface="Times New Roman" pitchFamily="18" charset="0"/>
                <a:sym typeface="Symbol" pitchFamily="18" charset="2"/>
              </a:rPr>
              <a:t> بدنبال صرف غذا</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کلسترول توتال و </a:t>
            </a:r>
            <a:r>
              <a:rPr lang="en-US" dirty="0" smtClean="0">
                <a:latin typeface="Times New Roman" pitchFamily="18" charset="0"/>
                <a:cs typeface="Times New Roman" pitchFamily="18" charset="0"/>
                <a:sym typeface="Symbol" pitchFamily="18" charset="2"/>
              </a:rPr>
              <a:t>HDL-C</a:t>
            </a:r>
            <a:r>
              <a:rPr lang="fa-IR" dirty="0" smtClean="0">
                <a:latin typeface="Times New Roman" pitchFamily="18" charset="0"/>
                <a:cs typeface="Times New Roman" pitchFamily="18" charset="0"/>
                <a:sym typeface="Symbol" pitchFamily="18" charset="2"/>
              </a:rPr>
              <a:t> را می توان در وضعیت غیر ناشتا اندازه گرفت . </a:t>
            </a:r>
            <a:r>
              <a:rPr lang="fa-IR" dirty="0" smtClean="0">
                <a:solidFill>
                  <a:schemeClr val="accent2">
                    <a:lumMod val="75000"/>
                  </a:schemeClr>
                </a:solidFill>
                <a:latin typeface="Times New Roman" pitchFamily="18" charset="0"/>
                <a:cs typeface="Times New Roman" pitchFamily="18" charset="0"/>
                <a:sym typeface="Symbol" pitchFamily="18" charset="2"/>
              </a:rPr>
              <a:t>در این صورت مقدار</a:t>
            </a:r>
            <a:r>
              <a:rPr lang="en-US" dirty="0" smtClean="0">
                <a:solidFill>
                  <a:schemeClr val="accent2">
                    <a:lumMod val="75000"/>
                  </a:schemeClr>
                </a:solidFill>
                <a:latin typeface="Times New Roman" pitchFamily="18" charset="0"/>
                <a:cs typeface="Times New Roman" pitchFamily="18" charset="0"/>
                <a:sym typeface="Symbol" pitchFamily="18" charset="2"/>
              </a:rPr>
              <a:t>HDL-C  </a:t>
            </a:r>
            <a:r>
              <a:rPr lang="fa-IR" dirty="0" smtClean="0">
                <a:solidFill>
                  <a:schemeClr val="accent2">
                    <a:lumMod val="75000"/>
                  </a:schemeClr>
                </a:solidFill>
                <a:latin typeface="Times New Roman" pitchFamily="18" charset="0"/>
                <a:cs typeface="Times New Roman" pitchFamily="18" charset="0"/>
                <a:sym typeface="Symbol" pitchFamily="18" charset="2"/>
              </a:rPr>
              <a:t> چند </a:t>
            </a:r>
            <a:r>
              <a:rPr lang="en-US" dirty="0" smtClean="0">
                <a:solidFill>
                  <a:schemeClr val="accent2">
                    <a:lumMod val="75000"/>
                  </a:schemeClr>
                </a:solidFill>
                <a:latin typeface="Times New Roman" pitchFamily="18" charset="0"/>
                <a:cs typeface="Times New Roman" pitchFamily="18" charset="0"/>
                <a:sym typeface="Symbol" pitchFamily="18" charset="2"/>
              </a:rPr>
              <a:t>mg/dl</a:t>
            </a:r>
            <a:r>
              <a:rPr lang="fa-IR" dirty="0" smtClean="0">
                <a:solidFill>
                  <a:schemeClr val="accent2">
                    <a:lumMod val="75000"/>
                  </a:schemeClr>
                </a:solidFill>
                <a:latin typeface="Times New Roman" pitchFamily="18" charset="0"/>
                <a:cs typeface="Times New Roman" pitchFamily="18" charset="0"/>
                <a:sym typeface="Symbol" pitchFamily="18" charset="2"/>
              </a:rPr>
              <a:t> کمتر از وضعیت ناشتا است.</a:t>
            </a: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بستن طولانی ( بیش از 2-1 دقیقه) بدلیل </a:t>
            </a:r>
            <a:r>
              <a:rPr lang="en-US" dirty="0" err="1" smtClean="0">
                <a:latin typeface="Times New Roman" pitchFamily="18" charset="0"/>
                <a:cs typeface="Times New Roman" pitchFamily="18" charset="0"/>
                <a:sym typeface="Symbol" pitchFamily="18" charset="2"/>
              </a:rPr>
              <a:t>Hemoconcentration</a:t>
            </a:r>
            <a:r>
              <a:rPr lang="fa-IR" dirty="0" smtClean="0">
                <a:latin typeface="Times New Roman" pitchFamily="18" charset="0"/>
                <a:cs typeface="Times New Roman" pitchFamily="18" charset="0"/>
                <a:sym typeface="Symbol" pitchFamily="18" charset="2"/>
              </a:rPr>
              <a:t>، 15-10 % کلسترول تام را افزایش می دهد. </a:t>
            </a:r>
            <a:endParaRPr lang="en-US" dirty="0" smtClean="0">
              <a:latin typeface="Times New Roman" pitchFamily="18" charset="0"/>
              <a:cs typeface="Times New Roman" pitchFamily="18" charset="0"/>
              <a:sym typeface="Symbol" pitchFamily="18" charset="2"/>
            </a:endParaRPr>
          </a:p>
          <a:p>
            <a:pPr marL="495300" indent="-495300" algn="just" rtl="1" eaLnBrk="1" hangingPunct="1">
              <a:lnSpc>
                <a:spcPct val="120000"/>
              </a:lnSpc>
              <a:buClr>
                <a:schemeClr val="accent1">
                  <a:lumMod val="50000"/>
                </a:schemeClr>
              </a:buClr>
              <a:buFont typeface="Wingdings" pitchFamily="2" charset="2"/>
              <a:buChar char="ü"/>
              <a:defRPr/>
            </a:pPr>
            <a:r>
              <a:rPr lang="fa-IR" dirty="0" smtClean="0">
                <a:latin typeface="Times New Roman" pitchFamily="18" charset="0"/>
                <a:cs typeface="Times New Roman" pitchFamily="18" charset="0"/>
                <a:sym typeface="Symbol" pitchFamily="18" charset="2"/>
              </a:rPr>
              <a:t>اندازه گیری لیپوپروتئین زودتر از 8 هفته بعد از تروما، عفونتهای باکتریال و ویرال و 4-3 ماه پس از زایمان</a:t>
            </a:r>
            <a:r>
              <a:rPr lang="en-US" dirty="0" smtClean="0">
                <a:latin typeface="Times New Roman" pitchFamily="18" charset="0"/>
                <a:cs typeface="Times New Roman" pitchFamily="18" charset="0"/>
                <a:sym typeface="Symbol" pitchFamily="18" charset="2"/>
              </a:rPr>
              <a:t> </a:t>
            </a:r>
            <a:r>
              <a:rPr lang="fa-IR" dirty="0" smtClean="0">
                <a:latin typeface="Times New Roman" pitchFamily="18" charset="0"/>
                <a:cs typeface="Times New Roman" pitchFamily="18" charset="0"/>
                <a:sym typeface="Symbol" pitchFamily="18" charset="2"/>
              </a:rPr>
              <a:t> انجام نشود.</a:t>
            </a:r>
            <a:r>
              <a:rPr lang="en-US" dirty="0" smtClean="0">
                <a:latin typeface="Times New Roman" pitchFamily="18" charset="0"/>
                <a:cs typeface="Times New Roman" pitchFamily="18" charset="0"/>
                <a:sym typeface="Symbol" pitchFamily="18" charset="2"/>
              </a:rPr>
              <a:t> </a:t>
            </a:r>
          </a:p>
          <a:p>
            <a:pPr marL="495300" indent="-495300" algn="just" rtl="1" eaLnBrk="1" hangingPunct="1">
              <a:lnSpc>
                <a:spcPct val="120000"/>
              </a:lnSpc>
              <a:buClr>
                <a:schemeClr val="accent1">
                  <a:lumMod val="50000"/>
                </a:schemeClr>
              </a:buClr>
              <a:buFont typeface="Wingdings" pitchFamily="2" charset="2"/>
              <a:buChar char="ü"/>
              <a:defRPr/>
            </a:pPr>
            <a:endParaRPr lang="fa-IR" dirty="0" smtClean="0">
              <a:latin typeface="Times New Roman" pitchFamily="18" charset="0"/>
              <a:cs typeface="Times New Roman" pitchFamily="18" charset="0"/>
            </a:endParaRPr>
          </a:p>
          <a:p>
            <a:pPr marL="495300" indent="-495300" algn="just" rtl="1" eaLnBrk="1" hangingPunct="1">
              <a:lnSpc>
                <a:spcPct val="120000"/>
              </a:lnSpc>
              <a:buClr>
                <a:schemeClr val="accent1">
                  <a:lumMod val="50000"/>
                </a:schemeClr>
              </a:buClr>
              <a:buFont typeface="Wingdings" pitchFamily="2" charset="2"/>
              <a:buChar char="ü"/>
              <a:defRPr/>
            </a:pP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38388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609600" y="1196974"/>
            <a:ext cx="10972800" cy="5661025"/>
          </a:xfrm>
        </p:spPr>
        <p:txBody>
          <a:bodyPr>
            <a:normAutofit/>
          </a:bodyPr>
          <a:lstStyle/>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 وضعیت از ایستاده به خوابیده ، بعد از 20 دقیقه ، 10% کاهش در توتال کلسترول ، </a:t>
            </a:r>
            <a:r>
              <a:rPr lang="en-US" sz="2800" dirty="0" smtClean="0">
                <a:latin typeface="Times New Roman" pitchFamily="18" charset="0"/>
                <a:cs typeface="Times New Roman" pitchFamily="18" charset="0"/>
              </a:rPr>
              <a:t>LDL</a:t>
            </a:r>
            <a:r>
              <a:rPr lang="fa-I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HDL</a:t>
            </a:r>
            <a:r>
              <a:rPr lang="fa-IR" sz="2800" dirty="0" smtClean="0">
                <a:latin typeface="Times New Roman" pitchFamily="18" charset="0"/>
                <a:cs typeface="Times New Roman" pitchFamily="18" charset="0"/>
              </a:rPr>
              <a:t>و </a:t>
            </a:r>
            <a:r>
              <a:rPr lang="en-US" sz="2800" dirty="0" err="1" smtClean="0">
                <a:latin typeface="Times New Roman" pitchFamily="18" charset="0"/>
                <a:cs typeface="Times New Roman" pitchFamily="18" charset="0"/>
              </a:rPr>
              <a:t>apo</a:t>
            </a:r>
            <a:r>
              <a:rPr lang="en-US" sz="2800" dirty="0" smtClean="0">
                <a:latin typeface="Times New Roman" pitchFamily="18" charset="0"/>
                <a:cs typeface="Times New Roman" pitchFamily="18" charset="0"/>
              </a:rPr>
              <a:t> A-I  </a:t>
            </a:r>
            <a:r>
              <a:rPr lang="fa-IR" sz="2800" dirty="0" smtClean="0">
                <a:latin typeface="Times New Roman" pitchFamily="18" charset="0"/>
                <a:cs typeface="Times New Roman" pitchFamily="18" charset="0"/>
              </a:rPr>
              <a:t>  و </a:t>
            </a:r>
            <a:r>
              <a:rPr lang="en-US" sz="2800" dirty="0" err="1" smtClean="0">
                <a:latin typeface="Times New Roman" pitchFamily="18" charset="0"/>
                <a:cs typeface="Times New Roman" pitchFamily="18" charset="0"/>
              </a:rPr>
              <a:t>apo</a:t>
            </a:r>
            <a:r>
              <a:rPr lang="en-US" sz="2800" dirty="0" smtClean="0">
                <a:latin typeface="Times New Roman" pitchFamily="18" charset="0"/>
                <a:cs typeface="Times New Roman" pitchFamily="18" charset="0"/>
              </a:rPr>
              <a:t> B</a:t>
            </a:r>
            <a:r>
              <a:rPr lang="fa-IR" sz="2800" dirty="0" smtClean="0">
                <a:latin typeface="Times New Roman" pitchFamily="18" charset="0"/>
                <a:cs typeface="Times New Roman" pitchFamily="18" charset="0"/>
              </a:rPr>
              <a:t> ایجاد می کند.</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این تغییر وضعیت باعث 50%، کاهش در </a:t>
            </a:r>
            <a:r>
              <a:rPr lang="en-US" sz="2800" dirty="0" smtClean="0">
                <a:latin typeface="Times New Roman" pitchFamily="18" charset="0"/>
                <a:cs typeface="Times New Roman" pitchFamily="18" charset="0"/>
              </a:rPr>
              <a:t>TG</a:t>
            </a:r>
            <a:r>
              <a:rPr lang="fa-IR" sz="2800" dirty="0" smtClean="0">
                <a:latin typeface="Times New Roman" pitchFamily="18" charset="0"/>
                <a:cs typeface="Times New Roman" pitchFamily="18" charset="0"/>
              </a:rPr>
              <a:t> می شود.</a:t>
            </a:r>
          </a:p>
          <a:p>
            <a:pPr algn="just" rtl="1" eaLnBrk="1" hangingPunct="1">
              <a:lnSpc>
                <a:spcPct val="150000"/>
              </a:lnSpc>
              <a:buFont typeface="Wingdings" pitchFamily="2" charset="2"/>
              <a:buNone/>
            </a:pPr>
            <a:r>
              <a:rPr lang="fa-IR" sz="2800" dirty="0" smtClean="0">
                <a:latin typeface="Times New Roman" pitchFamily="18" charset="0"/>
                <a:cs typeface="Times New Roman" pitchFamily="18" charset="0"/>
              </a:rPr>
              <a:t>(نشانگر نقش فاکتورهای دیگر غیر از </a:t>
            </a:r>
            <a:r>
              <a:rPr lang="en-US" sz="2800" dirty="0" err="1" smtClean="0">
                <a:latin typeface="Times New Roman" pitchFamily="18" charset="0"/>
                <a:cs typeface="Times New Roman" pitchFamily="18" charset="0"/>
              </a:rPr>
              <a:t>hemodilution</a:t>
            </a:r>
            <a:r>
              <a:rPr lang="fa-IR" sz="2800" dirty="0" smtClean="0">
                <a:latin typeface="Times New Roman" pitchFamily="18" charset="0"/>
                <a:cs typeface="Times New Roman" pitchFamily="18" charset="0"/>
              </a:rPr>
              <a:t>)</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 وضعیت از ایستاده به نشسته نصف اعداد فوق است.</a:t>
            </a:r>
          </a:p>
          <a:p>
            <a:pPr algn="just" rtl="1" eaLnBrk="1" hangingPunct="1">
              <a:lnSpc>
                <a:spcPct val="150000"/>
              </a:lnSpc>
              <a:buFont typeface="Wingdings" pitchFamily="2" charset="2"/>
              <a:buChar char="ü"/>
            </a:pPr>
            <a:r>
              <a:rPr lang="fa-IR" sz="2800" dirty="0" smtClean="0">
                <a:latin typeface="Times New Roman" pitchFamily="18" charset="0"/>
                <a:cs typeface="Times New Roman" pitchFamily="18" charset="0"/>
              </a:rPr>
              <a:t>تغییرات ناشی از تغییر وضعیت، برگشت پذیر هستند.</a:t>
            </a:r>
          </a:p>
          <a:p>
            <a:pPr algn="just" rtl="1" eaLnBrk="1" hangingPunct="1">
              <a:lnSpc>
                <a:spcPct val="150000"/>
              </a:lnSpc>
              <a:buFont typeface="Wingdings 2" pitchFamily="18" charset="2"/>
              <a:buChar char="õ"/>
            </a:pPr>
            <a:r>
              <a:rPr lang="fa-IR" sz="2800" dirty="0" smtClean="0">
                <a:latin typeface="Times New Roman" pitchFamily="18" charset="0"/>
                <a:cs typeface="Times New Roman" pitchFamily="18" charset="0"/>
                <a:sym typeface="Wingdings 2" pitchFamily="18" charset="2"/>
              </a:rPr>
              <a:t>مهم این است که وضعیت نمونه گیری را استاندارد(ترجیحاً نشسته) کنیم.</a:t>
            </a:r>
          </a:p>
        </p:txBody>
      </p:sp>
      <p:sp>
        <p:nvSpPr>
          <p:cNvPr id="2" name="Title 1"/>
          <p:cNvSpPr>
            <a:spLocks noGrp="1"/>
          </p:cNvSpPr>
          <p:nvPr>
            <p:ph type="title"/>
          </p:nvPr>
        </p:nvSpPr>
        <p:spPr>
          <a:xfrm>
            <a:off x="609601" y="274638"/>
            <a:ext cx="11055351" cy="1143000"/>
          </a:xfrm>
        </p:spPr>
        <p:txBody>
          <a:bodyPr>
            <a:normAutofit fontScale="90000"/>
          </a:bodyPr>
          <a:lstStyle/>
          <a:p>
            <a:pPr>
              <a:defRPr/>
            </a:pPr>
            <a:r>
              <a:rPr lang="fa-IR" b="1" dirty="0" smtClean="0">
                <a:solidFill>
                  <a:schemeClr val="tx1"/>
                </a:solidFill>
                <a:latin typeface="Times New Roman" pitchFamily="18" charset="0"/>
                <a:cs typeface="Times New Roman" pitchFamily="18" charset="0"/>
                <a:sym typeface="Wingdings 2" pitchFamily="18" charset="2"/>
              </a:rPr>
              <a:t>وضعیت فرد در هنگام نمونه گیری</a:t>
            </a:r>
            <a:r>
              <a:rPr lang="en-US" b="1" dirty="0" smtClean="0">
                <a:solidFill>
                  <a:schemeClr val="tx1"/>
                </a:solidFill>
                <a:latin typeface="Times New Roman" pitchFamily="18" charset="0"/>
                <a:cs typeface="Times New Roman" pitchFamily="18" charset="0"/>
                <a:sym typeface="Wingdings 2" pitchFamily="18" charset="2"/>
              </a:rPr>
              <a:t/>
            </a:r>
            <a:br>
              <a:rPr lang="en-US" b="1" dirty="0" smtClean="0">
                <a:solidFill>
                  <a:schemeClr val="tx1"/>
                </a:solidFill>
                <a:latin typeface="Times New Roman" pitchFamily="18" charset="0"/>
                <a:cs typeface="Times New Roman" pitchFamily="18" charset="0"/>
                <a:sym typeface="Wingdings 2" pitchFamily="18" charset="2"/>
              </a:rPr>
            </a:b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259112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609600" y="274639"/>
            <a:ext cx="10957984" cy="561975"/>
          </a:xfrm>
        </p:spPr>
        <p:txBody>
          <a:bodyPr>
            <a:noAutofit/>
          </a:bodyPr>
          <a:lstStyle/>
          <a:p>
            <a:pPr eaLnBrk="1" hangingPunct="1">
              <a:defRPr/>
            </a:pPr>
            <a:r>
              <a:rPr lang="fa-IR" sz="4000" b="1" dirty="0" smtClean="0">
                <a:solidFill>
                  <a:schemeClr val="tx1"/>
                </a:solidFill>
                <a:latin typeface="Times New Roman" pitchFamily="18" charset="0"/>
                <a:cs typeface="Times New Roman" pitchFamily="18" charset="0"/>
              </a:rPr>
              <a:t>اندازه گیری الگوی لیپیدی </a:t>
            </a:r>
            <a:endParaRPr lang="en-US" sz="4000" b="1" dirty="0" smtClean="0">
              <a:solidFill>
                <a:schemeClr val="tx1"/>
              </a:solidFill>
              <a:latin typeface="Times New Roman" pitchFamily="18" charset="0"/>
              <a:cs typeface="Times New Roman" pitchFamily="18" charset="0"/>
            </a:endParaRPr>
          </a:p>
        </p:txBody>
      </p:sp>
      <p:sp>
        <p:nvSpPr>
          <p:cNvPr id="47107" name="Rectangle 3"/>
          <p:cNvSpPr>
            <a:spLocks noGrp="1"/>
          </p:cNvSpPr>
          <p:nvPr>
            <p:ph type="body" idx="4294967295"/>
          </p:nvPr>
        </p:nvSpPr>
        <p:spPr>
          <a:xfrm>
            <a:off x="609600" y="1052513"/>
            <a:ext cx="11150600" cy="5421312"/>
          </a:xfrm>
        </p:spPr>
        <p:txBody>
          <a:bodyPr>
            <a:noAutofit/>
          </a:bodyPr>
          <a:lstStyle/>
          <a:p>
            <a:pPr algn="just" rtl="1" eaLnBrk="1" hangingPunct="1">
              <a:buClr>
                <a:srgbClr val="FFCC00"/>
              </a:buClr>
              <a:buFont typeface="Wingdings" panose="05000000000000000000" pitchFamily="2" charset="2"/>
              <a:buChar char="ü"/>
            </a:pPr>
            <a:r>
              <a:rPr lang="fa-IR" dirty="0" smtClean="0"/>
              <a:t>در </a:t>
            </a:r>
            <a:r>
              <a:rPr lang="fa-IR" dirty="0" smtClean="0">
                <a:latin typeface="Times New Roman" pitchFamily="18" charset="0"/>
                <a:cs typeface="Times New Roman" pitchFamily="18" charset="0"/>
              </a:rPr>
              <a:t>اندازه گیری چربی های خون اثرات ناشی از تغییرات فیزیولوژیک چندین برابر خطاهای آنالیتیک هستند.</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در اندازه گیری لیپوپروتئین ها  ، عوامل  متعدد بیولوژیک تأثیر گذارند.</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سن: افزایش کلسترول با سن از اوائل بزرگسالی در هر دو جنس</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جنس: در زنان</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در دوره باروری ارقام کلسترول 50% پائین تر از مردان است. </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تغییرات فصلی: زمستان مختصری بالاتر</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نوع برنامه غذایی</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داروها: </a:t>
            </a:r>
            <a:r>
              <a:rPr lang="en-US" dirty="0" smtClean="0">
                <a:latin typeface="Times New Roman" pitchFamily="18" charset="0"/>
                <a:cs typeface="Times New Roman" pitchFamily="18" charset="0"/>
              </a:rPr>
              <a:t>OCP</a:t>
            </a:r>
            <a:r>
              <a:rPr lang="fa-IR" dirty="0" smtClean="0">
                <a:latin typeface="Times New Roman" pitchFamily="18" charset="0"/>
                <a:cs typeface="Times New Roman" pitchFamily="18" charset="0"/>
              </a:rPr>
              <a:t>، استروژن، داروهای ضد فشار خون</a:t>
            </a:r>
          </a:p>
          <a:p>
            <a:pPr algn="just" rtl="1" eaLnBrk="1" hangingPunct="1">
              <a:buClr>
                <a:srgbClr val="FFCC00"/>
              </a:buClr>
              <a:buFont typeface="Wingdings" panose="05000000000000000000" pitchFamily="2" charset="2"/>
              <a:buChar char="ü"/>
            </a:pPr>
            <a:r>
              <a:rPr lang="fa-IR" dirty="0" smtClean="0">
                <a:latin typeface="Times New Roman" pitchFamily="18" charset="0"/>
                <a:cs typeface="Times New Roman" pitchFamily="18" charset="0"/>
              </a:rPr>
              <a:t> بیمارها: تیروئیدی، کبدی، کلیوی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13585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609600" y="115889"/>
            <a:ext cx="10670976" cy="1081087"/>
          </a:xfrm>
        </p:spPr>
        <p:txBody>
          <a:bodyPr>
            <a:normAutofit/>
          </a:bodyPr>
          <a:lstStyle/>
          <a:p>
            <a:pPr rtl="1" eaLnBrk="1" hangingPunct="1">
              <a:defRPr/>
            </a:pPr>
            <a:r>
              <a:rPr lang="fa-IR" sz="4000" b="1" dirty="0" smtClean="0">
                <a:solidFill>
                  <a:schemeClr val="tx1"/>
                </a:solidFill>
                <a:latin typeface="Times New Roman" pitchFamily="18" charset="0"/>
                <a:cs typeface="Times New Roman" pitchFamily="18" charset="0"/>
              </a:rPr>
              <a:t>عوامل مؤثر بر الگوی لیپیدی</a:t>
            </a:r>
            <a:endParaRPr lang="en-US" sz="4000" b="1" dirty="0" smtClean="0">
              <a:solidFill>
                <a:schemeClr val="tx1"/>
              </a:solidFill>
              <a:latin typeface="Times New Roman" pitchFamily="18" charset="0"/>
              <a:cs typeface="Times New Roman" pitchFamily="18" charset="0"/>
            </a:endParaRPr>
          </a:p>
        </p:txBody>
      </p:sp>
      <p:sp>
        <p:nvSpPr>
          <p:cNvPr id="48131" name="Rectangle 3"/>
          <p:cNvSpPr>
            <a:spLocks noGrp="1"/>
          </p:cNvSpPr>
          <p:nvPr>
            <p:ph type="body" idx="4294967295"/>
          </p:nvPr>
        </p:nvSpPr>
        <p:spPr>
          <a:xfrm>
            <a:off x="609600" y="1162050"/>
            <a:ext cx="9353550" cy="5410199"/>
          </a:xfrm>
        </p:spPr>
        <p:txBody>
          <a:bodyPr>
            <a:noAutofit/>
          </a:bodyPr>
          <a:lstStyle/>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مدت زمان ناشتایی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dirty="0" smtClean="0">
                <a:latin typeface="Times New Roman" pitchFamily="18" charset="0"/>
                <a:cs typeface="Times New Roman" pitchFamily="18" charset="0"/>
              </a:rPr>
              <a:t>وضعیت قرار گیری بیمار در زمان نمونه گیری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مدت زمان بستن تورنیکه</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انفارکتوس میوکارد اخیر</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سکته مغزی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کاتتریزاسیئن قلبی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تروما</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عفونت حاد</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حاملگی</a:t>
            </a:r>
            <a:endParaRPr lang="en-US" sz="2800" dirty="0" smtClean="0">
              <a:latin typeface="Times New Roman" pitchFamily="18" charset="0"/>
              <a:cs typeface="Times New Roman" pitchFamily="18" charset="0"/>
            </a:endParaRPr>
          </a:p>
          <a:p>
            <a:pPr algn="r" rtl="1" eaLnBrk="1" hangingPunct="1">
              <a:lnSpc>
                <a:spcPct val="90000"/>
              </a:lnSpc>
              <a:buClr>
                <a:srgbClr val="FFCC00"/>
              </a:buClr>
              <a:buFont typeface="Wingdings" panose="05000000000000000000" pitchFamily="2" charset="2"/>
              <a:buChar char="ü"/>
            </a:pPr>
            <a:r>
              <a:rPr lang="fa-IR" sz="2800" dirty="0" smtClean="0">
                <a:latin typeface="Times New Roman" pitchFamily="18" charset="0"/>
                <a:cs typeface="Times New Roman" pitchFamily="18" charset="0"/>
              </a:rPr>
              <a:t>داروها</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30204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77814"/>
            <a:ext cx="10972800" cy="865187"/>
          </a:xfrm>
        </p:spPr>
        <p:txBody>
          <a:bodyPr/>
          <a:lstStyle/>
          <a:p>
            <a:pPr rtl="1" eaLnBrk="1" hangingPunct="1">
              <a:defRPr/>
            </a:pPr>
            <a:r>
              <a:rPr lang="fa-IR" b="1" dirty="0" smtClean="0">
                <a:latin typeface="Times New Roman" panose="02020603050405020304" pitchFamily="18" charset="0"/>
                <a:cs typeface="Times New Roman" panose="02020603050405020304" pitchFamily="18" charset="0"/>
                <a:sym typeface="Wingdings 2" pitchFamily="18" charset="2"/>
              </a:rPr>
              <a:t>نمونه مناسب</a:t>
            </a:r>
            <a:endParaRPr lang="en-US" b="1" dirty="0" smtClean="0">
              <a:latin typeface="Times New Roman" panose="02020603050405020304" pitchFamily="18" charset="0"/>
              <a:cs typeface="Times New Roman" panose="02020603050405020304" pitchFamily="18" charset="0"/>
              <a:sym typeface="Wingdings 2" pitchFamily="18" charset="2"/>
            </a:endParaRPr>
          </a:p>
        </p:txBody>
      </p:sp>
      <p:sp>
        <p:nvSpPr>
          <p:cNvPr id="49155" name="Rectangle 3"/>
          <p:cNvSpPr>
            <a:spLocks noGrp="1" noChangeArrowheads="1"/>
          </p:cNvSpPr>
          <p:nvPr>
            <p:ph type="body" idx="1"/>
          </p:nvPr>
        </p:nvSpPr>
        <p:spPr>
          <a:xfrm>
            <a:off x="609600" y="1214438"/>
            <a:ext cx="10401300" cy="5643562"/>
          </a:xfrm>
        </p:spPr>
        <p:txBody>
          <a:bodyPr/>
          <a:lstStyle/>
          <a:p>
            <a:pPr algn="just"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سرم </a:t>
            </a:r>
            <a:r>
              <a:rPr lang="en-US"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یا پلاسما ( برای </a:t>
            </a:r>
            <a:r>
              <a:rPr lang="en-US" dirty="0" smtClean="0">
                <a:latin typeface="Times New Roman" panose="02020603050405020304" pitchFamily="18" charset="0"/>
                <a:cs typeface="Times New Roman" panose="02020603050405020304" pitchFamily="18" charset="0"/>
              </a:rPr>
              <a:t>TG</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HDL</a:t>
            </a:r>
            <a:r>
              <a:rPr lang="fa-IR" dirty="0" smtClean="0">
                <a:latin typeface="Times New Roman" panose="02020603050405020304" pitchFamily="18" charset="0"/>
                <a:cs typeface="Times New Roman" panose="02020603050405020304" pitchFamily="18" charset="0"/>
              </a:rPr>
              <a:t>و </a:t>
            </a:r>
            <a:r>
              <a:rPr lang="en-US" dirty="0" smtClean="0">
                <a:latin typeface="Times New Roman" panose="02020603050405020304" pitchFamily="18" charset="0"/>
                <a:cs typeface="Times New Roman" panose="02020603050405020304" pitchFamily="18" charset="0"/>
              </a:rPr>
              <a:t>LDL</a:t>
            </a:r>
            <a:r>
              <a:rPr lang="fa-IR" dirty="0" smtClean="0">
                <a:latin typeface="Times New Roman" panose="02020603050405020304" pitchFamily="18" charset="0"/>
                <a:cs typeface="Times New Roman" panose="02020603050405020304" pitchFamily="18" charset="0"/>
              </a:rPr>
              <a:t>)</a:t>
            </a:r>
          </a:p>
          <a:p>
            <a:pPr algn="just"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حداکثر ظرف 2 ساعت جدا سازی سرم انجام شود.</a:t>
            </a: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برای 2-1 ماه در 20-  درجه قابل نگهداری است.</a:t>
            </a: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 به شرطی که فریزر</a:t>
            </a:r>
            <a:r>
              <a:rPr lang="en-US" dirty="0" smtClean="0">
                <a:latin typeface="Times New Roman" panose="02020603050405020304" pitchFamily="18" charset="0"/>
                <a:cs typeface="Times New Roman" panose="02020603050405020304" pitchFamily="18" charset="0"/>
              </a:rPr>
              <a:t> self defrosting </a:t>
            </a:r>
            <a:r>
              <a:rPr lang="fa-IR" dirty="0" smtClean="0">
                <a:latin typeface="Times New Roman" panose="02020603050405020304" pitchFamily="18" charset="0"/>
                <a:cs typeface="Times New Roman" panose="02020603050405020304" pitchFamily="18" charset="0"/>
              </a:rPr>
              <a:t>نباشد.)</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برای طولانی مدت تر 70- درجه یا کمتر.</a:t>
            </a:r>
          </a:p>
          <a:p>
            <a:pPr algn="r" rtl="1" eaLnBrk="1" hangingPunct="1">
              <a:buFont typeface="Wingdings" pitchFamily="2" charset="2"/>
              <a:buChar char="ü"/>
            </a:pPr>
            <a:endParaRPr lang="fa-IR"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Char char="ü"/>
            </a:pPr>
            <a:r>
              <a:rPr lang="fa-IR" dirty="0" smtClean="0">
                <a:latin typeface="Times New Roman" panose="02020603050405020304" pitchFamily="18" charset="0"/>
                <a:cs typeface="Times New Roman" panose="02020603050405020304" pitchFamily="18" charset="0"/>
              </a:rPr>
              <a:t>سیکل های فریز – دفریز باعث کاهش تکرارپذیری نتایج می شود</a:t>
            </a:r>
            <a:r>
              <a:rPr lang="en-US" dirty="0" smtClean="0">
                <a:latin typeface="Times New Roman" panose="02020603050405020304" pitchFamily="18" charset="0"/>
                <a:cs typeface="Times New Roman" panose="02020603050405020304" pitchFamily="18" charset="0"/>
              </a:rPr>
              <a:t>.</a:t>
            </a:r>
            <a:endParaRPr lang="fa-IR"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endParaRPr lang="fa-I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78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b="1" dirty="0" err="1" smtClean="0">
                <a:latin typeface="Times New Roman" panose="02020603050405020304" pitchFamily="18" charset="0"/>
                <a:cs typeface="Times New Roman" panose="02020603050405020304" pitchFamily="18" charset="0"/>
              </a:rPr>
              <a:t>Friedewald</a:t>
            </a:r>
            <a:r>
              <a:rPr lang="en-US" b="1" dirty="0" smtClean="0">
                <a:latin typeface="Times New Roman" panose="02020603050405020304" pitchFamily="18" charset="0"/>
                <a:cs typeface="Times New Roman" panose="02020603050405020304" pitchFamily="18" charset="0"/>
              </a:rPr>
              <a:t> formula</a:t>
            </a:r>
          </a:p>
        </p:txBody>
      </p:sp>
      <p:sp>
        <p:nvSpPr>
          <p:cNvPr id="50179" name="Rectangle 3"/>
          <p:cNvSpPr>
            <a:spLocks noGrp="1" noChangeArrowheads="1"/>
          </p:cNvSpPr>
          <p:nvPr>
            <p:ph type="body" idx="1"/>
          </p:nvPr>
        </p:nvSpPr>
        <p:spPr>
          <a:xfrm>
            <a:off x="624417" y="1628776"/>
            <a:ext cx="9956800" cy="4873625"/>
          </a:xfrm>
        </p:spPr>
        <p:txBody>
          <a:bodyPr>
            <a:normAutofit fontScale="85000" lnSpcReduction="20000"/>
          </a:bodyPr>
          <a:lstStyle/>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LDL- Cholesterol = </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 total cholesterol]</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 [HDL-Cholesterol] – </a:t>
            </a:r>
            <a:r>
              <a:rPr lang="en-US" u="sng" dirty="0" smtClean="0">
                <a:latin typeface="Times New Roman" panose="02020603050405020304" pitchFamily="18" charset="0"/>
                <a:cs typeface="Times New Roman" panose="02020603050405020304" pitchFamily="18" charset="0"/>
              </a:rPr>
              <a:t>[Plasma TG]</a:t>
            </a: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5</a:t>
            </a:r>
          </a:p>
          <a:p>
            <a:pPr eaLnBrk="1" hangingPunct="1">
              <a:buFont typeface="Wingdings" pitchFamily="2" charset="2"/>
              <a:buNone/>
            </a:pPr>
            <a:r>
              <a:rPr lang="en-US" dirty="0" smtClean="0">
                <a:latin typeface="Times New Roman" panose="02020603050405020304" pitchFamily="18" charset="0"/>
                <a:cs typeface="Times New Roman" panose="02020603050405020304" pitchFamily="18" charset="0"/>
              </a:rPr>
              <a:t>* IF TG &gt; 400 mg/dl</a:t>
            </a: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fa-IR" dirty="0" smtClean="0">
                <a:latin typeface="Times New Roman" panose="02020603050405020304" pitchFamily="18" charset="0"/>
                <a:cs typeface="Times New Roman" panose="02020603050405020304" pitchFamily="18" charset="0"/>
              </a:rPr>
              <a:t>ضرورت اندازه گیری مستقیم </a:t>
            </a:r>
            <a:r>
              <a:rPr lang="en-US" dirty="0" smtClean="0">
                <a:latin typeface="Times New Roman" panose="02020603050405020304" pitchFamily="18" charset="0"/>
                <a:cs typeface="Times New Roman" panose="02020603050405020304" pitchFamily="18" charset="0"/>
              </a:rPr>
              <a:t>LDL-C</a:t>
            </a:r>
            <a:r>
              <a:rPr lang="fa-IR" dirty="0" smtClean="0">
                <a:latin typeface="Times New Roman" panose="02020603050405020304" pitchFamily="18" charset="0"/>
                <a:cs typeface="Times New Roman" panose="02020603050405020304" pitchFamily="18" charset="0"/>
              </a:rPr>
              <a:t> به خصوص در موارد تری گلیسرید بالای 400 میلی گرم دردسی لیتر</a:t>
            </a:r>
            <a:endParaRPr lang="en-US"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302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pic>
        <p:nvPicPr>
          <p:cNvPr id="63491" name="Picture 3"/>
          <p:cNvPicPr>
            <a:picLocks noChangeAspect="1" noChangeArrowheads="1"/>
          </p:cNvPicPr>
          <p:nvPr/>
        </p:nvPicPr>
        <p:blipFill>
          <a:blip r:embed="rId2" cstate="print"/>
          <a:srcRect/>
          <a:stretch>
            <a:fillRect/>
          </a:stretch>
        </p:blipFill>
        <p:spPr bwMode="auto">
          <a:xfrm>
            <a:off x="527051" y="476251"/>
            <a:ext cx="10657416" cy="720725"/>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27051" y="1484313"/>
            <a:ext cx="10945283" cy="4824412"/>
          </a:xfrm>
          <a:prstGeom prst="rect">
            <a:avLst/>
          </a:prstGeom>
          <a:noFill/>
          <a:ln w="9525">
            <a:noFill/>
            <a:miter lim="800000"/>
            <a:headEnd/>
            <a:tailEnd/>
          </a:ln>
        </p:spPr>
      </p:pic>
      <p:cxnSp>
        <p:nvCxnSpPr>
          <p:cNvPr id="8" name="Straight Arrow Connector 7"/>
          <p:cNvCxnSpPr/>
          <p:nvPr/>
        </p:nvCxnSpPr>
        <p:spPr>
          <a:xfrm flipH="1">
            <a:off x="8976320" y="5661248"/>
            <a:ext cx="864096" cy="36004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27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sz="3600" b="1" dirty="0" smtClean="0">
                <a:latin typeface="Times New Roman" pitchFamily="18" charset="0"/>
              </a:rPr>
              <a:t> آمادگی بیمار برای سنجش </a:t>
            </a:r>
            <a:r>
              <a:rPr lang="en-US" sz="3600" b="1" dirty="0" smtClean="0">
                <a:latin typeface="Times New Roman" pitchFamily="18" charset="0"/>
              </a:rPr>
              <a:t> </a:t>
            </a:r>
            <a:r>
              <a:rPr lang="en-US" sz="3600" b="1" dirty="0" smtClean="0">
                <a:latin typeface="Times New Roman" pitchFamily="18" charset="0"/>
                <a:cs typeface="Times New Roman" pitchFamily="18" charset="0"/>
              </a:rPr>
              <a:t>TSH </a:t>
            </a:r>
            <a:r>
              <a:rPr lang="fa-IR" sz="3600" b="1" dirty="0" smtClean="0">
                <a:latin typeface="Times New Roman" pitchFamily="18" charset="0"/>
                <a:cs typeface="Times New Roman" pitchFamily="18" charset="0"/>
              </a:rPr>
              <a:t>و اتوآنتی بادی ها</a:t>
            </a:r>
            <a:endParaRPr lang="en-US" sz="3600" b="1" dirty="0">
              <a:latin typeface="Times New Roman" pitchFamily="18" charset="0"/>
              <a:cs typeface="Times New Roman" pitchFamily="18" charset="0"/>
            </a:endParaRPr>
          </a:p>
        </p:txBody>
      </p:sp>
      <p:sp>
        <p:nvSpPr>
          <p:cNvPr id="66563" name="Content Placeholder 2"/>
          <p:cNvSpPr>
            <a:spLocks noGrp="1"/>
          </p:cNvSpPr>
          <p:nvPr>
            <p:ph sz="quarter" idx="1"/>
          </p:nvPr>
        </p:nvSpPr>
        <p:spPr>
          <a:xfrm>
            <a:off x="609600" y="1600201"/>
            <a:ext cx="9956800" cy="4873625"/>
          </a:xfrm>
        </p:spPr>
        <p:txBody>
          <a:bodyPr/>
          <a:lstStyle/>
          <a:p>
            <a:pPr marL="0" indent="0" algn="r" rtl="1">
              <a:buNone/>
            </a:pPr>
            <a:endParaRPr lang="fa-IR" sz="3200" dirty="0" smtClean="0">
              <a:latin typeface="Times New Roman" panose="02020603050405020304" pitchFamily="18" charset="0"/>
              <a:cs typeface="Times New Roman" panose="02020603050405020304" pitchFamily="18" charset="0"/>
            </a:endParaRPr>
          </a:p>
          <a:p>
            <a:pPr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ناشتایی</a:t>
            </a:r>
            <a:r>
              <a:rPr lang="en-US" dirty="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Times New Roman" panose="02020603050405020304" pitchFamily="18" charset="0"/>
              </a:rPr>
              <a:t>8 ساعته یا بیشتر</a:t>
            </a:r>
            <a:r>
              <a:rPr lang="fa-IR" sz="3200" dirty="0" smtClean="0">
                <a:latin typeface="Times New Roman" panose="02020603050405020304" pitchFamily="18" charset="0"/>
                <a:cs typeface="Times New Roman" panose="02020603050405020304" pitchFamily="18" charset="0"/>
              </a:rPr>
              <a:t> ضرورتی ندارد. </a:t>
            </a:r>
          </a:p>
          <a:p>
            <a:pPr algn="r" rtl="1">
              <a:buFont typeface="Wingdings" pitchFamily="2" charset="2"/>
              <a:buChar char="ü"/>
            </a:pPr>
            <a:endParaRPr lang="fa-IR" dirty="0">
              <a:latin typeface="Times New Roman" panose="02020603050405020304" pitchFamily="18" charset="0"/>
              <a:cs typeface="Times New Roman" panose="02020603050405020304" pitchFamily="18" charset="0"/>
            </a:endParaRPr>
          </a:p>
          <a:p>
            <a:pPr algn="r" rtl="1">
              <a:buFont typeface="Wingdings" pitchFamily="2" charset="2"/>
              <a:buChar char="ü"/>
            </a:pPr>
            <a:endParaRPr lang="fa-IR" sz="3200" dirty="0" smtClean="0">
              <a:latin typeface="Times New Roman" panose="02020603050405020304" pitchFamily="18" charset="0"/>
              <a:cs typeface="Times New Roman" panose="02020603050405020304" pitchFamily="18" charset="0"/>
            </a:endParaRPr>
          </a:p>
          <a:p>
            <a:pPr algn="r" rtl="1">
              <a:buFont typeface="Wingdings" pitchFamily="2" charset="2"/>
              <a:buChar char="ü"/>
            </a:pPr>
            <a:r>
              <a:rPr lang="fa-IR" sz="3200" dirty="0" smtClean="0">
                <a:latin typeface="Times New Roman" panose="02020603050405020304" pitchFamily="18" charset="0"/>
                <a:cs typeface="Times New Roman" panose="02020603050405020304" pitchFamily="18" charset="0"/>
              </a:rPr>
              <a:t>گذشت 3 ساعت از صرف غذا، سرم شفاف تری را به دست می دهد که احتمال اثر مداخله گر ها را کم می کند.</a:t>
            </a:r>
            <a:endParaRPr lang="en-US" sz="3200" dirty="0" smtClean="0">
              <a:latin typeface="Times New Roman" panose="02020603050405020304" pitchFamily="18" charset="0"/>
              <a:cs typeface="Times New Roman" panose="02020603050405020304" pitchFamily="18" charset="0"/>
            </a:endParaRPr>
          </a:p>
        </p:txBody>
      </p:sp>
      <p:sp>
        <p:nvSpPr>
          <p:cNvPr id="66564"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Maryam Tohidi / RIES</a:t>
            </a:r>
          </a:p>
        </p:txBody>
      </p:sp>
    </p:spTree>
    <p:extLst>
      <p:ext uri="{BB962C8B-B14F-4D97-AF65-F5344CB8AC3E}">
        <p14:creationId xmlns:p14="http://schemas.microsoft.com/office/powerpoint/2010/main" val="22565516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0"/>
            <a:ext cx="15240000" cy="7620000"/>
          </a:xfrm>
          <a:prstGeom prst="rect">
            <a:avLst/>
          </a:prstGeom>
        </p:spPr>
      </p:pic>
    </p:spTree>
    <p:extLst>
      <p:ext uri="{BB962C8B-B14F-4D97-AF65-F5344CB8AC3E}">
        <p14:creationId xmlns:p14="http://schemas.microsoft.com/office/powerpoint/2010/main" val="362444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334435" y="274638"/>
            <a:ext cx="9647766" cy="2074862"/>
          </a:xfrm>
        </p:spPr>
        <p:txBody>
          <a:bodyPr>
            <a:normAutofit fontScale="90000"/>
          </a:bodyPr>
          <a:lstStyle/>
          <a:p>
            <a:pPr algn="ctr" rtl="1" eaLnBrk="1" hangingPunct="1">
              <a:defRPr/>
            </a:pPr>
            <a:r>
              <a:rPr lang="en-US" sz="3200" b="1" dirty="0" smtClean="0">
                <a:solidFill>
                  <a:schemeClr val="tx1"/>
                </a:solidFill>
                <a:latin typeface="Times New Roman" pitchFamily="18" charset="0"/>
                <a:cs typeface="Times New Roman" pitchFamily="18" charset="0"/>
              </a:rPr>
              <a:t/>
            </a:r>
            <a:br>
              <a:rPr lang="en-US" sz="3200" b="1"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Intra- &amp; inter-assay coefficient of  variation for glucose</a:t>
            </a:r>
            <a:br>
              <a:rPr lang="en-US" sz="3200" b="1" dirty="0" smtClean="0">
                <a:solidFill>
                  <a:schemeClr val="tx1"/>
                </a:solidFill>
                <a:latin typeface="Times New Roman" pitchFamily="18" charset="0"/>
                <a:cs typeface="Times New Roman" pitchFamily="18" charset="0"/>
              </a:rPr>
            </a:br>
            <a:r>
              <a:rPr lang="fa-IR" sz="3200" b="1" dirty="0" smtClean="0">
                <a:solidFill>
                  <a:schemeClr val="tx1"/>
                </a:solidFill>
                <a:latin typeface="Times New Roman" pitchFamily="18" charset="0"/>
              </a:rPr>
              <a:t> </a:t>
            </a:r>
            <a:r>
              <a:rPr lang="en-US" sz="3200" b="1" dirty="0" smtClean="0">
                <a:solidFill>
                  <a:schemeClr val="tx1"/>
                </a:solidFill>
                <a:latin typeface="Times New Roman" pitchFamily="18" charset="0"/>
                <a:cs typeface="Times New Roman" pitchFamily="18" charset="0"/>
              </a:rPr>
              <a:t/>
            </a:r>
            <a:br>
              <a:rPr lang="en-US" sz="3200" b="1" dirty="0" smtClean="0">
                <a:solidFill>
                  <a:schemeClr val="tx1"/>
                </a:solidFill>
                <a:latin typeface="Times New Roman" pitchFamily="18" charset="0"/>
                <a:cs typeface="Times New Roman" pitchFamily="18" charset="0"/>
              </a:rPr>
            </a:br>
            <a:r>
              <a:rPr lang="fa-IR" sz="3200" b="1" dirty="0">
                <a:solidFill>
                  <a:schemeClr val="tx1"/>
                </a:solidFill>
                <a:latin typeface="Times New Roman" pitchFamily="18" charset="0"/>
              </a:rPr>
              <a:t>ضریب تغیرات </a:t>
            </a:r>
            <a:r>
              <a:rPr lang="fa-IR" sz="3200" b="1" dirty="0" smtClean="0">
                <a:solidFill>
                  <a:schemeClr val="tx1"/>
                </a:solidFill>
                <a:latin typeface="Times New Roman" pitchFamily="18" charset="0"/>
              </a:rPr>
              <a:t>درون</a:t>
            </a:r>
            <a:r>
              <a:rPr lang="en-US" sz="3200" b="1" dirty="0" smtClean="0">
                <a:solidFill>
                  <a:schemeClr val="tx1"/>
                </a:solidFill>
                <a:latin typeface="Times New Roman" pitchFamily="18" charset="0"/>
              </a:rPr>
              <a:t> </a:t>
            </a:r>
            <a:r>
              <a:rPr lang="fa-IR" sz="3200" b="1" dirty="0" smtClean="0">
                <a:solidFill>
                  <a:schemeClr val="tx1"/>
                </a:solidFill>
                <a:latin typeface="Times New Roman" pitchFamily="18" charset="0"/>
              </a:rPr>
              <a:t> و برون آزمونی برای </a:t>
            </a:r>
            <a:r>
              <a:rPr lang="fa-IR" sz="3200" b="1" dirty="0">
                <a:solidFill>
                  <a:schemeClr val="tx1"/>
                </a:solidFill>
                <a:latin typeface="Times New Roman" pitchFamily="18" charset="0"/>
              </a:rPr>
              <a:t>گلوکز</a:t>
            </a:r>
            <a:endParaRPr lang="en-US" sz="3200" b="1" dirty="0" smtClean="0">
              <a:solidFill>
                <a:schemeClr val="tx1"/>
              </a:solidFill>
              <a:latin typeface="Times New Roman" pitchFamily="18" charset="0"/>
              <a:cs typeface="Times New Roman" pitchFamily="18" charset="0"/>
            </a:endParaRPr>
          </a:p>
        </p:txBody>
      </p:sp>
      <p:sp>
        <p:nvSpPr>
          <p:cNvPr id="12291" name="Rectangle 9"/>
          <p:cNvSpPr>
            <a:spLocks noGrp="1" noChangeArrowheads="1"/>
          </p:cNvSpPr>
          <p:nvPr>
            <p:ph type="body" idx="1"/>
          </p:nvPr>
        </p:nvSpPr>
        <p:spPr>
          <a:xfrm>
            <a:off x="609599" y="2420939"/>
            <a:ext cx="3873191" cy="4052887"/>
          </a:xfrm>
        </p:spPr>
        <p:txBody>
          <a:bodyPr/>
          <a:lstStyle/>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r>
              <a:rPr lang="en-US" dirty="0" smtClean="0">
                <a:latin typeface="Times New Roman" pitchFamily="18" charset="0"/>
                <a:cs typeface="Times New Roman" pitchFamily="18" charset="0"/>
              </a:rPr>
              <a:t>Target: 2/2%</a:t>
            </a:r>
          </a:p>
          <a:p>
            <a:pPr algn="ctr" eaLnBrk="1" hangingPunct="1">
              <a:buFont typeface="Wingdings" pitchFamily="2" charset="2"/>
              <a:buNone/>
            </a:pPr>
            <a:endParaRPr lang="en-US" dirty="0" smtClean="0">
              <a:latin typeface="Times New Roman" pitchFamily="18" charset="0"/>
              <a:cs typeface="Times New Roman" pitchFamily="18" charset="0"/>
            </a:endParaRPr>
          </a:p>
          <a:p>
            <a:pPr algn="ctr" eaLnBrk="1" hangingPunct="1">
              <a:buFont typeface="Wingdings" pitchFamily="2" charset="2"/>
              <a:buNone/>
            </a:pPr>
            <a:r>
              <a:rPr lang="en-US" dirty="0" smtClean="0">
                <a:latin typeface="Times New Roman" pitchFamily="18" charset="0"/>
                <a:cs typeface="Times New Roman" pitchFamily="18" charset="0"/>
              </a:rPr>
              <a:t>Acceptable ≤ 3/3 %</a:t>
            </a:r>
          </a:p>
        </p:txBody>
      </p:sp>
      <p:sp>
        <p:nvSpPr>
          <p:cNvPr id="4" name="Footer Placeholder 3"/>
          <p:cNvSpPr>
            <a:spLocks noGrp="1"/>
          </p:cNvSpPr>
          <p:nvPr>
            <p:ph type="ftr" sz="quarter" idx="11"/>
          </p:nvPr>
        </p:nvSpPr>
        <p:spPr bwMode="auto">
          <a:xfrm>
            <a:off x="8420100" y="6096000"/>
            <a:ext cx="3429000" cy="625477"/>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mc:AlternateContent xmlns:mc="http://schemas.openxmlformats.org/markup-compatibility/2006" xmlns:a14="http://schemas.microsoft.com/office/drawing/2010/main">
        <mc:Choice Requires="a14">
          <p:sp>
            <p:nvSpPr>
              <p:cNvPr id="2" name="TextBox 1"/>
              <p:cNvSpPr txBox="1"/>
              <p:nvPr/>
            </p:nvSpPr>
            <p:spPr>
              <a:xfrm>
                <a:off x="8095784" y="2420939"/>
                <a:ext cx="3753315" cy="7837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𝑴𝒆𝒂𝒏</m:t>
                          </m:r>
                        </m:num>
                        <m:den>
                          <m:r>
                            <a:rPr lang="en-US" sz="2400" b="1" i="1">
                              <a:latin typeface="Cambria Math" panose="02040503050406030204" pitchFamily="18" charset="0"/>
                            </a:rPr>
                            <m:t>𝑺𝑫</m:t>
                          </m:r>
                        </m:den>
                      </m:f>
                      <m:r>
                        <a:rPr lang="en-US" sz="2400" b="1" i="1">
                          <a:latin typeface="Cambria Math" panose="02040503050406030204" pitchFamily="18" charset="0"/>
                        </a:rPr>
                        <m:t>∗</m:t>
                      </m:r>
                      <m:r>
                        <a:rPr lang="en-US" sz="2400" b="1" i="1">
                          <a:latin typeface="Cambria Math" panose="02040503050406030204" pitchFamily="18" charset="0"/>
                        </a:rPr>
                        <m:t>𝟏𝟎𝟎</m:t>
                      </m:r>
                    </m:oMath>
                  </m:oMathPara>
                </a14:m>
                <a:endParaRPr lang="en-US" sz="2400" b="1"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095784" y="2420939"/>
                <a:ext cx="3753315" cy="783741"/>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161019036"/>
              </p:ext>
            </p:extLst>
          </p:nvPr>
        </p:nvGraphicFramePr>
        <p:xfrm>
          <a:off x="5118410" y="2423954"/>
          <a:ext cx="2587083" cy="3973830"/>
        </p:xfrm>
        <a:graphic>
          <a:graphicData uri="http://schemas.openxmlformats.org/drawingml/2006/table">
            <a:tbl>
              <a:tblPr>
                <a:tableStyleId>{5C22544A-7EE6-4342-B048-85BDC9FD1C3A}</a:tableStyleId>
              </a:tblPr>
              <a:tblGrid>
                <a:gridCol w="822384"/>
                <a:gridCol w="1764699"/>
              </a:tblGrid>
              <a:tr h="198737">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Glucose</a:t>
                      </a:r>
                      <a:endParaRPr lang="en-US" sz="1800" b="1" i="0" u="none" strike="noStrike">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dirty="0">
                          <a:effectLst/>
                        </a:rPr>
                        <a:t>1</a:t>
                      </a:r>
                      <a:endParaRPr lang="en-US" sz="18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98</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2</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97</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3</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95</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4</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96</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5</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98</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6</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98</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7</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99</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8</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94</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9</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94</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8737">
                <a:tc>
                  <a:txBody>
                    <a:bodyPr/>
                    <a:lstStyle/>
                    <a:p>
                      <a:pPr algn="ctr" fontAlgn="b"/>
                      <a:r>
                        <a:rPr lang="en-US" sz="1800" b="1" u="none" strike="noStrike">
                          <a:effectLst/>
                        </a:rPr>
                        <a:t>10</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93</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Mean</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96.20</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7407">
                <a:tc>
                  <a:txBody>
                    <a:bodyPr/>
                    <a:lstStyle/>
                    <a:p>
                      <a:pPr algn="ctr" fontAlgn="b"/>
                      <a:r>
                        <a:rPr lang="en-US" sz="1800" b="1" u="none" strike="noStrike">
                          <a:effectLst/>
                        </a:rPr>
                        <a:t>SD</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1.99</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r h="198737">
                <a:tc>
                  <a:txBody>
                    <a:bodyPr/>
                    <a:lstStyle/>
                    <a:p>
                      <a:pPr algn="ctr" fontAlgn="b"/>
                      <a:r>
                        <a:rPr lang="en-US" sz="1800" b="1" u="none" strike="noStrike">
                          <a:effectLst/>
                        </a:rPr>
                        <a:t>CV%</a:t>
                      </a:r>
                      <a:endParaRPr lang="en-US" sz="18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800" b="1" u="none" strike="noStrike" dirty="0">
                          <a:effectLst/>
                        </a:rPr>
                        <a:t>2.1</a:t>
                      </a:r>
                      <a:endParaRPr lang="en-US" sz="18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5" name="TextBox 4"/>
          <p:cNvSpPr txBox="1"/>
          <p:nvPr/>
        </p:nvSpPr>
        <p:spPr>
          <a:xfrm>
            <a:off x="8631044" y="4036741"/>
            <a:ext cx="3111190" cy="1323439"/>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FBS =124  &amp; CV% =2% </a:t>
            </a: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122</a:t>
            </a:r>
          </a:p>
          <a:p>
            <a:r>
              <a:rPr lang="en-US" sz="2000" b="1" dirty="0" smtClean="0">
                <a:latin typeface="Times New Roman" panose="02020603050405020304" pitchFamily="18" charset="0"/>
                <a:cs typeface="Times New Roman" panose="02020603050405020304" pitchFamily="18" charset="0"/>
              </a:rPr>
              <a:t>126</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28651" y="1628079"/>
            <a:ext cx="10801350" cy="4801296"/>
          </a:xfrm>
        </p:spPr>
        <p:txBody>
          <a:bodyPr/>
          <a:lstStyle/>
          <a:p>
            <a:pPr algn="just" rtl="1" eaLnBrk="1" hangingPunct="1">
              <a:lnSpc>
                <a:spcPct val="80000"/>
              </a:lnSpc>
              <a:buFont typeface="Wingdings" pitchFamily="2" charset="2"/>
              <a:buChar char="ü"/>
            </a:pPr>
            <a:r>
              <a:rPr lang="fa-IR" sz="2800" dirty="0" smtClean="0">
                <a:latin typeface="Times New Roman" pitchFamily="18" charset="0"/>
                <a:cs typeface="Times New Roman" panose="02020603050405020304" pitchFamily="18" charset="0"/>
                <a:sym typeface="Wingdings 2" pitchFamily="18" charset="2"/>
              </a:rPr>
              <a:t> </a:t>
            </a:r>
            <a:r>
              <a:rPr lang="fa-IR" sz="3200" dirty="0" smtClean="0">
                <a:latin typeface="Times New Roman" pitchFamily="18" charset="0"/>
                <a:cs typeface="Times New Roman" panose="02020603050405020304" pitchFamily="18" charset="0"/>
                <a:sym typeface="Wingdings 2" pitchFamily="18" charset="2"/>
              </a:rPr>
              <a:t>کاربرد: در غربالگری، تشخیص و </a:t>
            </a:r>
            <a:r>
              <a:rPr lang="fa-IR" sz="2800" dirty="0" smtClean="0">
                <a:latin typeface="Times New Roman" pitchFamily="18" charset="0"/>
                <a:cs typeface="Times New Roman" panose="02020603050405020304" pitchFamily="18" charset="0"/>
                <a:sym typeface="Wingdings 2" pitchFamily="18" charset="2"/>
              </a:rPr>
              <a:t>پیگیری دیابت</a:t>
            </a:r>
            <a:endParaRPr lang="en-US" sz="2800" dirty="0" smtClean="0">
              <a:latin typeface="Times New Roman" pitchFamily="18" charset="0"/>
              <a:cs typeface="Times New Roman" panose="02020603050405020304" pitchFamily="18" charset="0"/>
              <a:sym typeface="Wingdings 2" pitchFamily="18" charset="2"/>
            </a:endParaRPr>
          </a:p>
          <a:p>
            <a:pPr marL="0" indent="0" algn="just" rtl="1" eaLnBrk="1" hangingPunct="1">
              <a:lnSpc>
                <a:spcPct val="80000"/>
              </a:lnSpc>
              <a:buNone/>
            </a:pPr>
            <a:endParaRPr lang="fa-IR" sz="16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Char char="ü"/>
            </a:pPr>
            <a:r>
              <a:rPr lang="fa-IR" sz="2800" dirty="0" smtClean="0">
                <a:latin typeface="Times New Roman" pitchFamily="18" charset="0"/>
                <a:cs typeface="Times New Roman" panose="02020603050405020304" pitchFamily="18" charset="0"/>
                <a:sym typeface="Wingdings 2" pitchFamily="18" charset="2"/>
              </a:rPr>
              <a:t> گلوکز را می توان در خون تام، سرم و پلاسما اندازه گرفت.</a:t>
            </a:r>
            <a:endParaRPr lang="en-US" sz="2800" dirty="0" smtClean="0">
              <a:latin typeface="Times New Roman" pitchFamily="18" charset="0"/>
              <a:cs typeface="Times New Roman" panose="02020603050405020304" pitchFamily="18" charset="0"/>
              <a:sym typeface="Wingdings 2" pitchFamily="18" charset="2"/>
            </a:endParaRPr>
          </a:p>
          <a:p>
            <a:pPr marL="0" indent="0" algn="just" rtl="1" eaLnBrk="1" hangingPunct="1">
              <a:lnSpc>
                <a:spcPct val="80000"/>
              </a:lnSpc>
              <a:buNone/>
            </a:pPr>
            <a:endParaRPr lang="fa-IR" sz="16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Char char="ü"/>
            </a:pPr>
            <a:r>
              <a:rPr lang="fa-IR" sz="2800" dirty="0" smtClean="0">
                <a:latin typeface="Times New Roman" pitchFamily="18" charset="0"/>
                <a:cs typeface="Times New Roman" panose="02020603050405020304" pitchFamily="18" charset="0"/>
                <a:sym typeface="Wingdings 2" pitchFamily="18" charset="2"/>
              </a:rPr>
              <a:t> نمونه استاندارد   =    پلاسمای خون وریدی</a:t>
            </a:r>
            <a:endParaRPr lang="en-US" sz="2800" dirty="0" smtClean="0">
              <a:latin typeface="Times New Roman" pitchFamily="18" charset="0"/>
              <a:cs typeface="Times New Roman" panose="02020603050405020304" pitchFamily="18" charset="0"/>
              <a:sym typeface="Wingdings 2" pitchFamily="18" charset="2"/>
            </a:endParaRPr>
          </a:p>
          <a:p>
            <a:pPr marL="0" indent="0" algn="just" rtl="1" eaLnBrk="1" hangingPunct="1">
              <a:lnSpc>
                <a:spcPct val="80000"/>
              </a:lnSpc>
              <a:buNone/>
            </a:pPr>
            <a:endParaRPr lang="fa-IR" sz="1600" dirty="0" smtClean="0">
              <a:latin typeface="Times New Roman" pitchFamily="18" charset="0"/>
              <a:cs typeface="Times New Roman" panose="02020603050405020304" pitchFamily="18" charset="0"/>
              <a:sym typeface="Wingdings 2" pitchFamily="18" charset="2"/>
            </a:endParaRPr>
          </a:p>
          <a:p>
            <a:pPr algn="r" rtl="1" eaLnBrk="1" hangingPunct="1">
              <a:lnSpc>
                <a:spcPct val="80000"/>
              </a:lnSpc>
              <a:buFont typeface="Wingdings" pitchFamily="2" charset="2"/>
              <a:buChar char="ü"/>
            </a:pPr>
            <a:r>
              <a:rPr lang="fa-IR" sz="2800" dirty="0" smtClean="0">
                <a:latin typeface="Times New Roman" pitchFamily="18" charset="0"/>
                <a:cs typeface="Times New Roman" panose="02020603050405020304" pitchFamily="18" charset="0"/>
                <a:sym typeface="Wingdings 2" pitchFamily="18" charset="2"/>
              </a:rPr>
              <a:t> نمونه معمول مورد آزمایش در آزمایشگاه های کشور :</a:t>
            </a:r>
            <a:r>
              <a:rPr lang="en-US" sz="2800" dirty="0" smtClean="0">
                <a:latin typeface="Times New Roman" pitchFamily="18" charset="0"/>
                <a:cs typeface="Times New Roman" panose="02020603050405020304" pitchFamily="18" charset="0"/>
                <a:sym typeface="Wingdings 2" pitchFamily="18" charset="2"/>
              </a:rPr>
              <a:t> </a:t>
            </a:r>
            <a:r>
              <a:rPr lang="fa-IR" sz="2800" dirty="0" smtClean="0">
                <a:latin typeface="Times New Roman" pitchFamily="18" charset="0"/>
                <a:cs typeface="Times New Roman" panose="02020603050405020304" pitchFamily="18" charset="0"/>
                <a:sym typeface="Wingdings 2" pitchFamily="18" charset="2"/>
              </a:rPr>
              <a:t>سرم نمونه خون وریدی</a:t>
            </a:r>
            <a:endParaRPr lang="en-US" sz="2800" dirty="0" smtClean="0">
              <a:latin typeface="Times New Roman" pitchFamily="18" charset="0"/>
              <a:cs typeface="Times New Roman" panose="02020603050405020304" pitchFamily="18" charset="0"/>
              <a:sym typeface="Wingdings 2" pitchFamily="18" charset="2"/>
            </a:endParaRPr>
          </a:p>
          <a:p>
            <a:pPr marL="0" indent="0" algn="r" rtl="1" eaLnBrk="1" hangingPunct="1">
              <a:lnSpc>
                <a:spcPct val="80000"/>
              </a:lnSpc>
              <a:buNone/>
            </a:pPr>
            <a:endParaRPr lang="en-US" sz="2800" dirty="0" smtClean="0">
              <a:latin typeface="Times New Roman" pitchFamily="18" charset="0"/>
              <a:cs typeface="Times New Roman" panose="02020603050405020304" pitchFamily="18" charset="0"/>
              <a:sym typeface="Wingdings 2" pitchFamily="18" charset="2"/>
            </a:endParaRPr>
          </a:p>
          <a:p>
            <a:pPr marL="0" indent="0" algn="r" rtl="1" eaLnBrk="1" hangingPunct="1">
              <a:lnSpc>
                <a:spcPct val="80000"/>
              </a:lnSpc>
              <a:buNone/>
            </a:pPr>
            <a:endParaRPr lang="fa-IR" sz="28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spcBef>
                <a:spcPct val="0"/>
              </a:spcBef>
              <a:buClrTx/>
              <a:buSzTx/>
              <a:buFont typeface="Wingdings 2" pitchFamily="18" charset="2"/>
              <a:buNone/>
            </a:pPr>
            <a:endParaRPr lang="fa-IR" sz="28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None/>
            </a:pPr>
            <a:endParaRPr lang="fa-IR" sz="2800" dirty="0" smtClean="0">
              <a:latin typeface="Times New Roman" pitchFamily="18" charset="0"/>
              <a:cs typeface="Times New Roman" panose="02020603050405020304" pitchFamily="18" charset="0"/>
              <a:sym typeface="Wingdings 2" pitchFamily="18" charset="2"/>
            </a:endParaRPr>
          </a:p>
          <a:p>
            <a:pPr algn="just" rtl="1" eaLnBrk="1" hangingPunct="1">
              <a:lnSpc>
                <a:spcPct val="80000"/>
              </a:lnSpc>
              <a:buFont typeface="Wingdings" pitchFamily="2" charset="2"/>
              <a:buNone/>
            </a:pPr>
            <a:endParaRPr lang="en-US" sz="2800" dirty="0" smtClean="0">
              <a:latin typeface="Times New Roman" pitchFamily="18" charset="0"/>
              <a:cs typeface="Times New Roman" pitchFamily="18" charset="0"/>
              <a:sym typeface="Wingdings 2" pitchFamily="18" charset="2"/>
            </a:endParaRPr>
          </a:p>
        </p:txBody>
      </p:sp>
      <p:sp>
        <p:nvSpPr>
          <p:cNvPr id="2" name="Title 1"/>
          <p:cNvSpPr>
            <a:spLocks noGrp="1"/>
          </p:cNvSpPr>
          <p:nvPr>
            <p:ph type="title"/>
          </p:nvPr>
        </p:nvSpPr>
        <p:spPr>
          <a:xfrm>
            <a:off x="609601" y="666750"/>
            <a:ext cx="9201150" cy="750888"/>
          </a:xfrm>
        </p:spPr>
        <p:txBody>
          <a:bodyPr>
            <a:noAutofit/>
          </a:bodyPr>
          <a:lstStyle/>
          <a:p>
            <a:pPr>
              <a:defRPr/>
            </a:pPr>
            <a:r>
              <a:rPr lang="fa-IR" sz="3600" b="1" dirty="0" smtClean="0">
                <a:solidFill>
                  <a:schemeClr val="tx1"/>
                </a:solidFill>
              </a:rPr>
              <a:t>اندازه گير</a:t>
            </a:r>
            <a:r>
              <a:rPr lang="fa-IR" sz="3600" b="1" dirty="0" smtClean="0">
                <a:solidFill>
                  <a:schemeClr val="tx1"/>
                </a:solidFill>
                <a:cs typeface="B Badr" pitchFamily="2" charset="-78"/>
              </a:rPr>
              <a:t>ي</a:t>
            </a:r>
            <a:r>
              <a:rPr lang="fa-IR" sz="3600" b="1" dirty="0" smtClean="0">
                <a:solidFill>
                  <a:schemeClr val="tx1"/>
                </a:solidFill>
              </a:rPr>
              <a:t> گلوکز در خون</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4" name="Footer Placeholder 3"/>
          <p:cNvSpPr>
            <a:spLocks noGrp="1"/>
          </p:cNvSpPr>
          <p:nvPr>
            <p:ph type="ftr" sz="quarter" idx="11"/>
          </p:nvPr>
        </p:nvSpPr>
        <p:spPr bwMode="auto">
          <a:xfrm>
            <a:off x="7562850" y="6248401"/>
            <a:ext cx="4133850" cy="473076"/>
          </a:xfrm>
          <a:noFill/>
          <a:ln>
            <a:miter lim="800000"/>
            <a:headEnd/>
            <a:tailEnd/>
          </a:ln>
        </p:spPr>
        <p:txBody>
          <a:bodyPr wrap="square" lIns="91440" tIns="45720" rIns="91440" bIns="45720" numCol="1" compatLnSpc="1">
            <a:prstTxWarp prst="textNoShape">
              <a:avLst/>
            </a:prstTxWarp>
          </a:bodyPr>
          <a:lstStyle/>
          <a:p>
            <a:pPr algn="r"/>
            <a:r>
              <a:rPr lang="en-US" dirty="0" err="1" smtClean="0"/>
              <a:t>Maryam</a:t>
            </a:r>
            <a:r>
              <a:rPr lang="en-US" dirty="0" smtClean="0"/>
              <a:t> </a:t>
            </a:r>
            <a:r>
              <a:rPr lang="en-US" dirty="0" err="1" smtClean="0"/>
              <a:t>Tohidi</a:t>
            </a:r>
            <a:r>
              <a:rPr lang="en-US" dirty="0" smtClean="0"/>
              <a:t> / RIES</a:t>
            </a:r>
          </a:p>
        </p:txBody>
      </p:sp>
      <p:pic>
        <p:nvPicPr>
          <p:cNvPr id="5" name="Picture 4"/>
          <p:cNvPicPr>
            <a:picLocks noChangeAspect="1"/>
          </p:cNvPicPr>
          <p:nvPr/>
        </p:nvPicPr>
        <p:blipFill>
          <a:blip r:embed="rId2"/>
          <a:stretch>
            <a:fillRect/>
          </a:stretch>
        </p:blipFill>
        <p:spPr>
          <a:xfrm>
            <a:off x="609601" y="5374887"/>
            <a:ext cx="11087099" cy="873513"/>
          </a:xfrm>
          <a:prstGeom prst="rect">
            <a:avLst/>
          </a:prstGeom>
          <a:ln w="38100">
            <a:solidFill>
              <a:schemeClr val="accent3">
                <a:lumMod val="50000"/>
              </a:schemeClr>
            </a:solidFill>
          </a:ln>
        </p:spPr>
      </p:pic>
      <p:sp>
        <p:nvSpPr>
          <p:cNvPr id="8" name="Rounded Rectangle 7"/>
          <p:cNvSpPr/>
          <p:nvPr/>
        </p:nvSpPr>
        <p:spPr>
          <a:xfrm>
            <a:off x="866311" y="4181708"/>
            <a:ext cx="10326029" cy="1012204"/>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a:solidFill>
                  <a:schemeClr val="tx1"/>
                </a:solidFill>
                <a:latin typeface="Times New Roman" panose="02020603050405020304" pitchFamily="18" charset="0"/>
                <a:cs typeface="Times New Roman" panose="02020603050405020304" pitchFamily="18" charset="0"/>
              </a:rPr>
              <a:t>Henry,s</a:t>
            </a:r>
            <a:r>
              <a:rPr lang="en-US" sz="2200" b="1" dirty="0">
                <a:solidFill>
                  <a:schemeClr val="tx1"/>
                </a:solidFill>
                <a:latin typeface="Times New Roman" panose="02020603050405020304" pitchFamily="18" charset="0"/>
                <a:cs typeface="Times New Roman" panose="02020603050405020304" pitchFamily="18" charset="0"/>
              </a:rPr>
              <a:t> </a:t>
            </a:r>
          </a:p>
          <a:p>
            <a:r>
              <a:rPr lang="en-US" sz="2200" b="1" dirty="0">
                <a:solidFill>
                  <a:schemeClr val="tx1"/>
                </a:solidFill>
                <a:latin typeface="Times New Roman" panose="02020603050405020304" pitchFamily="18" charset="0"/>
                <a:cs typeface="Times New Roman" panose="02020603050405020304" pitchFamily="18" charset="0"/>
              </a:rPr>
              <a:t>Clinical Diagnosis and </a:t>
            </a:r>
            <a:r>
              <a:rPr lang="en-US" sz="2200" b="1" dirty="0" err="1">
                <a:solidFill>
                  <a:schemeClr val="tx1"/>
                </a:solidFill>
                <a:latin typeface="Times New Roman" panose="02020603050405020304" pitchFamily="18" charset="0"/>
                <a:cs typeface="Times New Roman" panose="02020603050405020304" pitchFamily="18" charset="0"/>
              </a:rPr>
              <a:t>Manage,ent</a:t>
            </a:r>
            <a:r>
              <a:rPr lang="en-US" sz="2200" b="1" dirty="0">
                <a:solidFill>
                  <a:schemeClr val="tx1"/>
                </a:solidFill>
                <a:latin typeface="Times New Roman" panose="02020603050405020304" pitchFamily="18" charset="0"/>
                <a:cs typeface="Times New Roman" panose="02020603050405020304" pitchFamily="18" charset="0"/>
              </a:rPr>
              <a:t> by Laboratory </a:t>
            </a:r>
            <a:r>
              <a:rPr lang="en-US" sz="2200" b="1" dirty="0" smtClean="0">
                <a:solidFill>
                  <a:schemeClr val="tx1"/>
                </a:solidFill>
                <a:latin typeface="Times New Roman" panose="02020603050405020304" pitchFamily="18" charset="0"/>
                <a:cs typeface="Times New Roman" panose="02020603050405020304" pitchFamily="18" charset="0"/>
              </a:rPr>
              <a:t>Methods</a:t>
            </a:r>
          </a:p>
          <a:p>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TotalTime>
  <Words>4153</Words>
  <Application>Microsoft Office PowerPoint</Application>
  <PresentationFormat>Widescreen</PresentationFormat>
  <Paragraphs>636</Paragraphs>
  <Slides>79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Arial</vt:lpstr>
      <vt:lpstr>B Badr</vt:lpstr>
      <vt:lpstr>Calibri</vt:lpstr>
      <vt:lpstr>Cambria Math</vt:lpstr>
      <vt:lpstr>Courier New</vt:lpstr>
      <vt:lpstr>Symbol</vt:lpstr>
      <vt:lpstr>Thames New</vt:lpstr>
      <vt:lpstr>Times New Roman</vt:lpstr>
      <vt:lpstr>Wingdings</vt:lpstr>
      <vt:lpstr>Wingdings 2</vt:lpstr>
      <vt:lpstr>1_Office Theme</vt:lpstr>
      <vt:lpstr>PowerPoint Presentation</vt:lpstr>
      <vt:lpstr>آمایشگاه و دیابت</vt:lpstr>
      <vt:lpstr> حوزه مطالب</vt:lpstr>
      <vt:lpstr>آزمایشات متعددی در تشخیص و پیگیری بیماران مبتلا به دیابت مطرح می باشند:</vt:lpstr>
      <vt:lpstr>سایر تست هایی که در حوزه اختلال تحمل گلوکز، دیابت و ترشح انسولین عمدتاً کاربرد تحقیقاتی و بعضاً کاربرد بالینی دارند:</vt:lpstr>
      <vt:lpstr>PowerPoint Presentation</vt:lpstr>
      <vt:lpstr>Intra-individual biologic variability</vt:lpstr>
      <vt:lpstr> Intra- &amp; inter-assay coefficient of  variation for glucose   ضریب تغیرات درون  و برون آزمونی برای گلوکز</vt:lpstr>
      <vt:lpstr>اندازه گيري گلوکز در خون </vt:lpstr>
      <vt:lpstr>نکاتی در مورد اندازه گیری گلوکز</vt:lpstr>
      <vt:lpstr>نکاتی در مورد اندازه گیری گلوکز</vt:lpstr>
      <vt:lpstr>آمادگی بیمار</vt:lpstr>
      <vt:lpstr>Oral glucose tolerance test (OGTT)</vt:lpstr>
      <vt:lpstr>PowerPoint Presentation</vt:lpstr>
      <vt:lpstr>مقایسه مقدار گلوکز در نمونه های مختلف</vt:lpstr>
      <vt:lpstr>مقایسه مقدار گلوکز در نمونه های مختلف</vt:lpstr>
      <vt:lpstr>مقایسه مقدار گلوکز در نمونه های مختلف</vt:lpstr>
      <vt:lpstr>روشهای اندازه گیری گلوکز</vt:lpstr>
      <vt:lpstr>PowerPoint Presentation</vt:lpstr>
      <vt:lpstr>PowerPoint Presentation</vt:lpstr>
      <vt:lpstr>هموگلوبین گلیکوزیله  چالش های اندازه گیری و کاربرد بالینی </vt:lpstr>
      <vt:lpstr>اسامی مختلف برای هموگلوبین گلیکوزیله</vt:lpstr>
      <vt:lpstr>PowerPoint Presentation</vt:lpstr>
      <vt:lpstr> درپایش کنترل گلیسمیکHbA1C</vt:lpstr>
      <vt:lpstr>PowerPoint Presentation</vt:lpstr>
      <vt:lpstr>PowerPoint Presentation</vt:lpstr>
      <vt:lpstr>PowerPoint Presentation</vt:lpstr>
      <vt:lpstr>PowerPoint Presentation</vt:lpstr>
      <vt:lpstr> به عنوان یک تست تشخیصیHbA1C   </vt:lpstr>
      <vt:lpstr>HbA1C as a diagnostic tool</vt:lpstr>
      <vt:lpstr>HbA1C as a diagnostic tool</vt:lpstr>
      <vt:lpstr>مزایای همگلوبین گلیکوزیله بر اندازه گیری قند خون ناشتا و آزمایش تحمل خوراکی گلوکز</vt:lpstr>
      <vt:lpstr>PowerPoint Presentation</vt:lpstr>
      <vt:lpstr>PowerPoint Presentation</vt:lpstr>
      <vt:lpstr>Certificate of Traceability to                                    the DCCT Reference Method</vt:lpstr>
      <vt:lpstr>اندازه گیری HbA1c</vt:lpstr>
      <vt:lpstr>PowerPoint Presentation</vt:lpstr>
      <vt:lpstr>PowerPoint Presentation</vt:lpstr>
      <vt:lpstr>روش های اندازه گیری  HbA1C</vt:lpstr>
      <vt:lpstr>عواملی که در روش های مختلف سنجش  HbA1C  تداخل می کندد</vt:lpstr>
      <vt:lpstr>Methods of HBA1C measurement</vt:lpstr>
      <vt:lpstr>Methods of HBA1C measurement</vt:lpstr>
      <vt:lpstr>شرایط مؤثر بر تفسیر  HbA1C</vt:lpstr>
      <vt:lpstr>شرایط مؤثر بر تفسیر  HbA1C</vt:lpstr>
      <vt:lpstr>PowerPoint Presentation</vt:lpstr>
      <vt:lpstr>موارد افزایش کاذب  HbA1C </vt:lpstr>
      <vt:lpstr>موارد کاهش کاذب  HbA1C </vt:lpstr>
      <vt:lpstr>PowerPoint Presentation</vt:lpstr>
      <vt:lpstr>Other interferences in HbA1C</vt:lpstr>
      <vt:lpstr>محدودیت  های  دیگر HbA1C</vt:lpstr>
      <vt:lpstr>کنترل گلیسمیگ کوتاهتر</vt:lpstr>
      <vt:lpstr>Conclusion</vt:lpstr>
      <vt:lpstr>PowerPoint Presentation</vt:lpstr>
      <vt:lpstr>PowerPoint Presentation</vt:lpstr>
      <vt:lpstr>PowerPoint Presentation</vt:lpstr>
      <vt:lpstr>PowerPoint Presentation</vt:lpstr>
      <vt:lpstr>PowerPoint Presentation</vt:lpstr>
      <vt:lpstr>PowerPoint Presentation</vt:lpstr>
      <vt:lpstr>آلبومین اوری</vt:lpstr>
      <vt:lpstr>روشهای بیماریابی از نظر ابتلا به آلبومینوری </vt:lpstr>
      <vt:lpstr> اندازه گیری نسبت آلبومین به کراتی نین در یک نمونه تصادفی</vt:lpstr>
      <vt:lpstr>توجه </vt:lpstr>
      <vt:lpstr> موارد مثبت کاذب آلبومین اوری</vt:lpstr>
      <vt:lpstr>Screening for Nephropathy</vt:lpstr>
      <vt:lpstr>روشهای سنجش کمی میکرو آلبومین</vt:lpstr>
      <vt:lpstr>PowerPoint Presentation</vt:lpstr>
      <vt:lpstr>PowerPoint Presentation</vt:lpstr>
      <vt:lpstr>لیپید</vt:lpstr>
      <vt:lpstr>آمادگی بیمار</vt:lpstr>
      <vt:lpstr>PowerPoint Presentation</vt:lpstr>
      <vt:lpstr>وضعیت فرد در هنگام نمونه گیری </vt:lpstr>
      <vt:lpstr>اندازه گیری الگوی لیپیدی </vt:lpstr>
      <vt:lpstr>عوامل مؤثر بر الگوی لیپیدی</vt:lpstr>
      <vt:lpstr>نمونه مناسب</vt:lpstr>
      <vt:lpstr>Friedewald formula</vt:lpstr>
      <vt:lpstr>PowerPoint Presentation</vt:lpstr>
      <vt:lpstr>PowerPoint Presentation</vt:lpstr>
      <vt:lpstr> آمادگی بیمار برای سنجش  TSH و اتوآنتی بادی ها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marjan</dc:creator>
  <cp:lastModifiedBy>Dr-Tohidi</cp:lastModifiedBy>
  <cp:revision>323</cp:revision>
  <dcterms:created xsi:type="dcterms:W3CDTF">2016-01-06T07:19:57Z</dcterms:created>
  <dcterms:modified xsi:type="dcterms:W3CDTF">2018-01-17T10:19:12Z</dcterms:modified>
</cp:coreProperties>
</file>