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18" r:id="rId2"/>
    <p:sldId id="584" r:id="rId3"/>
    <p:sldId id="350" r:id="rId4"/>
    <p:sldId id="361" r:id="rId5"/>
    <p:sldId id="363" r:id="rId6"/>
    <p:sldId id="369" r:id="rId7"/>
    <p:sldId id="371" r:id="rId8"/>
    <p:sldId id="380" r:id="rId9"/>
    <p:sldId id="381" r:id="rId10"/>
    <p:sldId id="777" r:id="rId11"/>
    <p:sldId id="776" r:id="rId12"/>
    <p:sldId id="455" r:id="rId13"/>
    <p:sldId id="456" r:id="rId14"/>
    <p:sldId id="469" r:id="rId15"/>
    <p:sldId id="481" r:id="rId16"/>
    <p:sldId id="529" r:id="rId17"/>
    <p:sldId id="564" r:id="rId18"/>
    <p:sldId id="565" r:id="rId19"/>
    <p:sldId id="566" r:id="rId20"/>
    <p:sldId id="567" r:id="rId21"/>
    <p:sldId id="568" r:id="rId22"/>
    <p:sldId id="587" r:id="rId23"/>
    <p:sldId id="646" r:id="rId24"/>
    <p:sldId id="647" r:id="rId25"/>
    <p:sldId id="641" r:id="rId26"/>
    <p:sldId id="642" r:id="rId27"/>
    <p:sldId id="643" r:id="rId28"/>
    <p:sldId id="644" r:id="rId29"/>
    <p:sldId id="645" r:id="rId30"/>
    <p:sldId id="654" r:id="rId31"/>
    <p:sldId id="661" r:id="rId32"/>
    <p:sldId id="662" r:id="rId33"/>
    <p:sldId id="669" r:id="rId34"/>
    <p:sldId id="663" r:id="rId35"/>
    <p:sldId id="688" r:id="rId36"/>
    <p:sldId id="719" r:id="rId37"/>
    <p:sldId id="665" r:id="rId38"/>
    <p:sldId id="668" r:id="rId39"/>
    <p:sldId id="671" r:id="rId40"/>
    <p:sldId id="690" r:id="rId41"/>
    <p:sldId id="699" r:id="rId42"/>
    <p:sldId id="701" r:id="rId43"/>
    <p:sldId id="720" r:id="rId44"/>
    <p:sldId id="721" r:id="rId45"/>
    <p:sldId id="722" r:id="rId46"/>
    <p:sldId id="723" r:id="rId47"/>
    <p:sldId id="725" r:id="rId48"/>
    <p:sldId id="727" r:id="rId49"/>
    <p:sldId id="732" r:id="rId50"/>
    <p:sldId id="773" r:id="rId51"/>
    <p:sldId id="774" r:id="rId52"/>
    <p:sldId id="737" r:id="rId53"/>
    <p:sldId id="738" r:id="rId54"/>
    <p:sldId id="739" r:id="rId55"/>
    <p:sldId id="740" r:id="rId56"/>
    <p:sldId id="741" r:id="rId57"/>
    <p:sldId id="742" r:id="rId58"/>
    <p:sldId id="775" r:id="rId59"/>
    <p:sldId id="745" r:id="rId60"/>
    <p:sldId id="64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87" d="100"/>
          <a:sy n="87" d="100"/>
        </p:scale>
        <p:origin x="-1404"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0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D12E-1504-463E-9941-3FC3858E566E}" type="datetimeFigureOut">
              <a:rPr lang="en-US" smtClean="0"/>
              <a:pPr/>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5C321-3147-4357-B071-B9CF438F0370}" type="slidenum">
              <a:rPr lang="en-US" smtClean="0"/>
              <a:pPr/>
              <a:t>‹#›</a:t>
            </a:fld>
            <a:endParaRPr lang="en-US"/>
          </a:p>
        </p:txBody>
      </p:sp>
    </p:spTree>
    <p:extLst>
      <p:ext uri="{BB962C8B-B14F-4D97-AF65-F5344CB8AC3E}">
        <p14:creationId xmlns:p14="http://schemas.microsoft.com/office/powerpoint/2010/main" val="279472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1CAE94-5DAE-4FDC-AAEB-5352B53B3947}" type="slidenum">
              <a:rPr lang="en-US"/>
              <a:pPr>
                <a:defRPr/>
              </a:pPr>
              <a:t>14</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r>
              <a:rPr lang="en-US" smtClean="0"/>
              <a:t>USDA has had a long history with food guidance dating back into the early 20</a:t>
            </a:r>
            <a:r>
              <a:rPr lang="en-US" baseline="30000" smtClean="0"/>
              <a:t>th</a:t>
            </a:r>
            <a:r>
              <a:rPr lang="en-US" smtClean="0"/>
              <a:t> century.  </a:t>
            </a:r>
          </a:p>
          <a:p>
            <a:pPr marL="228600" indent="-228600"/>
            <a:r>
              <a:rPr lang="en-US" smtClean="0"/>
              <a:t>Looking back over this history, many different food guides have been used.  They represented health and nutrition concerns of the time when they were introduced.  </a:t>
            </a:r>
          </a:p>
          <a:p>
            <a:pPr marL="228600" indent="-228600"/>
            <a:r>
              <a:rPr lang="en-US" smtClean="0"/>
              <a:t>For example, </a:t>
            </a:r>
          </a:p>
          <a:p>
            <a:pPr marL="228600" indent="-228600">
              <a:buFontTx/>
              <a:buChar char="•"/>
            </a:pPr>
            <a:r>
              <a:rPr lang="en-US" smtClean="0"/>
              <a:t>In the 1940’s the wartime food guide promoted eating foods that provided the vitamins and minerals needed to prevent deficiencies.  </a:t>
            </a:r>
          </a:p>
          <a:p>
            <a:pPr marL="228600" indent="-228600">
              <a:buFontTx/>
              <a:buChar char="•"/>
            </a:pPr>
            <a:r>
              <a:rPr lang="en-US" smtClean="0"/>
              <a:t>In the 1950’s-1960’s the 7 food groups were simplified into a “Food for Fitness” guide, which was commonly called “The Basic Four.”  </a:t>
            </a:r>
          </a:p>
          <a:p>
            <a:pPr marL="228600" indent="-228600">
              <a:buFontTx/>
              <a:buChar char="•"/>
            </a:pPr>
            <a:r>
              <a:rPr lang="en-US" smtClean="0"/>
              <a:t>By the later 1970’s, concerns about dietary excess lead USDA to issue “The Hassle-Free Daily Food Guide,” which included a “caution” group of fats, sweets, and alcohol. </a:t>
            </a:r>
          </a:p>
          <a:p>
            <a:pPr marL="228600" indent="-228600"/>
            <a:endParaRPr lang="en-US" smtClean="0"/>
          </a:p>
          <a:p>
            <a:pPr marL="228600" indent="-228600"/>
            <a:r>
              <a:rPr lang="en-US" smtClean="0"/>
              <a:t>All of these food guides preceded the introduction of the original Food Guide Pyramid in 1992.</a:t>
            </a:r>
          </a:p>
          <a:p>
            <a:pPr marL="228600" indent="-228600"/>
            <a:endParaRPr lang="en-US" smtClean="0"/>
          </a:p>
          <a:p>
            <a:pPr marL="228600" indent="-228600"/>
            <a:r>
              <a:rPr lang="en-US" smtClean="0"/>
              <a:t>NOTE TO PRESENTER:  The food guides pictured above are--</a:t>
            </a:r>
          </a:p>
          <a:p>
            <a:pPr marL="228600" indent="-228600"/>
            <a:r>
              <a:rPr lang="en-US" smtClean="0"/>
              <a:t>1916:  Food for Young Children</a:t>
            </a:r>
          </a:p>
          <a:p>
            <a:pPr marL="228600" indent="-228600"/>
            <a:r>
              <a:rPr lang="en-US" smtClean="0"/>
              <a:t>1940s (1946):  National Food Guide (commonly called “The Basic Seven”)</a:t>
            </a:r>
          </a:p>
          <a:p>
            <a:pPr marL="228600" indent="-228600"/>
            <a:r>
              <a:rPr lang="en-US" smtClean="0"/>
              <a:t>1950s-1960s (1956):  Food for Fitness—A Daily Food Guide (commonly called “The Basic Four”)</a:t>
            </a:r>
          </a:p>
          <a:p>
            <a:pPr marL="228600" indent="-228600"/>
            <a:r>
              <a:rPr lang="en-US" smtClean="0"/>
              <a:t>1970s (1979):  Hassle-Free Guide to a Better Diet</a:t>
            </a:r>
          </a:p>
          <a:p>
            <a:pPr marL="228600" indent="-228600"/>
            <a:r>
              <a:rPr lang="en-US" smtClean="0"/>
              <a:t>1992:  Food Guide Pyramid</a:t>
            </a:r>
          </a:p>
          <a:p>
            <a:pPr marL="228600" indent="-228600"/>
            <a:r>
              <a:rPr lang="en-US" smtClean="0"/>
              <a:t>2005:  MyPyramid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741FA-FF12-48DB-AAB0-66411C04DFF5}" type="datetime1">
              <a:rPr lang="en-US" smtClean="0"/>
              <a:pPr/>
              <a:t>5/19/2016</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BBBFA-BDFB-4632-BBDD-A0C7C69F1070}" type="datetime1">
              <a:rPr lang="en-US" smtClean="0"/>
              <a:pPr/>
              <a:t>5/19/2016</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E07FA-7C45-4F60-8E14-B40270FBA3EA}" type="datetime1">
              <a:rPr lang="en-US" smtClean="0"/>
              <a:pPr/>
              <a:t>5/19/2016</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6D63-590D-47D5-9D6E-583CD78C2CDD}" type="datetime1">
              <a:rPr lang="en-US" smtClean="0"/>
              <a:pPr/>
              <a:t>5/19/2016</a:t>
            </a:fld>
            <a:endParaRPr lang="en-US"/>
          </a:p>
        </p:txBody>
      </p:sp>
      <p:sp>
        <p:nvSpPr>
          <p:cNvPr id="5" name="Footer Placeholder 4"/>
          <p:cNvSpPr>
            <a:spLocks noGrp="1"/>
          </p:cNvSpPr>
          <p:nvPr>
            <p:ph type="ftr" sz="quarter" idx="11"/>
          </p:nvPr>
        </p:nvSpPr>
        <p:spPr/>
        <p:txBody>
          <a:bodyPr/>
          <a:lstStyle>
            <a:lvl1pPr>
              <a:defRPr sz="1100" b="1">
                <a:solidFill>
                  <a:srgbClr val="7030A0"/>
                </a:solidFill>
                <a:cs typeface="B Mitra" pitchFamily="2" charset="-78"/>
              </a:defRPr>
            </a:lvl1pPr>
          </a:lstStyle>
          <a:p>
            <a:r>
              <a:rPr lang="fa-IR" smtClean="0"/>
              <a:t>مرکز تحقیقات تغذیه و غدد درون ریز</a:t>
            </a:r>
            <a:endParaRPr lang="en-US" dirty="0"/>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4DA1C-D6E2-4503-8354-BDA2C5D78CFB}" type="datetime1">
              <a:rPr lang="en-US" smtClean="0"/>
              <a:pPr/>
              <a:t>5/19/2016</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7A0A2-C17D-49FE-A70D-B82C07FC4C5A}" type="datetime1">
              <a:rPr lang="en-US" smtClean="0"/>
              <a:pPr/>
              <a:t>5/19/2016</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C8A88-C15D-4F08-88B1-052C0862A4A3}" type="datetime1">
              <a:rPr lang="en-US" smtClean="0"/>
              <a:pPr/>
              <a:t>5/19/2016</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
        <p:nvSpPr>
          <p:cNvPr id="9" name="Slide Number Placeholder 8"/>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AD77F-3177-49CF-9299-53085263F463}" type="datetime1">
              <a:rPr lang="en-US" smtClean="0"/>
              <a:pPr/>
              <a:t>5/19/2016</a:t>
            </a:fld>
            <a:endParaRPr lang="en-US"/>
          </a:p>
        </p:txBody>
      </p:sp>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dirty="0"/>
          </a:p>
        </p:txBody>
      </p:sp>
      <p:sp>
        <p:nvSpPr>
          <p:cNvPr id="5" name="Slide Number Placeholder 4"/>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F28E-DA4C-48D2-A020-9A89A7B96103}" type="datetime1">
              <a:rPr lang="en-US" smtClean="0"/>
              <a:pPr/>
              <a:t>5/19/2016</a:t>
            </a:fld>
            <a:endParaRPr lang="en-US"/>
          </a:p>
        </p:txBody>
      </p:sp>
      <p:sp>
        <p:nvSpPr>
          <p:cNvPr id="3" name="Footer Placeholder 2"/>
          <p:cNvSpPr>
            <a:spLocks noGrp="1"/>
          </p:cNvSpPr>
          <p:nvPr>
            <p:ph type="ftr" sz="quarter" idx="11"/>
          </p:nvPr>
        </p:nvSpPr>
        <p:spPr/>
        <p:txBody>
          <a:bodyPr/>
          <a:lstStyle/>
          <a:p>
            <a:r>
              <a:rPr lang="fa-IR" smtClean="0"/>
              <a:t>مرکز تحقیقات تغذیه و غدد درون ریز</a:t>
            </a:r>
            <a:endParaRPr lang="en-US"/>
          </a:p>
        </p:txBody>
      </p:sp>
      <p:sp>
        <p:nvSpPr>
          <p:cNvPr id="4" name="Slide Number Placeholder 3"/>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A1FF0-C3C8-4E95-B553-1D852894EDB3}" type="datetime1">
              <a:rPr lang="en-US" smtClean="0"/>
              <a:pPr/>
              <a:t>5/19/2016</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D5FFD-3697-42B8-8C16-CD4046DAE7E9}" type="datetime1">
              <a:rPr lang="en-US" smtClean="0"/>
              <a:pPr/>
              <a:t>5/19/2016</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E3C4D-4733-4AC9-9229-A6CE06B45652}" type="datetime1">
              <a:rPr lang="en-US" smtClean="0"/>
              <a:pPr/>
              <a:t>5/19/2016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b="1">
                <a:solidFill>
                  <a:srgbClr val="7030A0"/>
                </a:solidFill>
                <a:cs typeface="B Mitra" pitchFamily="2" charset="-78"/>
              </a:defRPr>
            </a:lvl1pPr>
          </a:lstStyle>
          <a:p>
            <a:r>
              <a:rPr lang="fa-IR" smtClean="0"/>
              <a:t>مرکز تحقیقات تغذیه و غدد درون ریز</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E3189-A26B-47E6-88FA-F0598B934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health.gov/dietaryguidelines/2015/guidel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aboutus.org/Special/image/thumb/Wooden_food_groups_set.jpg&amp;imgrefurl=http://www.aboutus.org/BusyBeeToyStore.com&amp;usg=__jeWJS8_drFxq0KwxqRdc-FwVL8o=&amp;h=340&amp;w=500&amp;sz=85&amp;hl=fa&amp;start=71&amp;tbnid=DvCb9vYRH9d9wM:&amp;tbnh=88&amp;tbnw=130&amp;prev=/images?q=food+groups&amp;gbv=2&amp;ndsp=20&amp;hl=fa&amp;sa=N&amp;biw=1003&amp;start=6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1981200"/>
            <a:ext cx="8075240" cy="1219200"/>
          </a:xfrm>
        </p:spPr>
        <p:txBody>
          <a:bodyPr>
            <a:noAutofit/>
          </a:bodyPr>
          <a:lstStyle/>
          <a:p>
            <a:pPr rtl="1">
              <a:spcAft>
                <a:spcPts val="1800"/>
              </a:spcAft>
            </a:pPr>
            <a:r>
              <a:rPr lang="fa-IR" b="1" dirty="0" smtClean="0">
                <a:solidFill>
                  <a:srgbClr val="000066"/>
                </a:solidFill>
                <a:latin typeface="Times New Roman"/>
                <a:ea typeface="Times New Roman"/>
                <a:cs typeface="B Titr" pitchFamily="2" charset="-78"/>
              </a:rPr>
              <a:t>تنظیم برنامه غذایی</a:t>
            </a:r>
            <a:r>
              <a:rPr lang="en-US" b="1" dirty="0" smtClean="0">
                <a:solidFill>
                  <a:srgbClr val="000066"/>
                </a:solidFill>
                <a:latin typeface="Times New Roman"/>
                <a:ea typeface="Times New Roman"/>
                <a:cs typeface="B Titr" pitchFamily="2" charset="-78"/>
              </a:rPr>
              <a:t> </a:t>
            </a:r>
            <a:r>
              <a:rPr lang="fa-IR" b="1" dirty="0" smtClean="0">
                <a:solidFill>
                  <a:srgbClr val="000066"/>
                </a:solidFill>
                <a:latin typeface="Times New Roman"/>
                <a:ea typeface="Times New Roman"/>
                <a:cs typeface="B Titr" pitchFamily="2" charset="-78"/>
              </a:rPr>
              <a:t>در ماه رمضان</a:t>
            </a:r>
            <a:endParaRPr lang="zh-CN" altLang="en-US" sz="2800" dirty="0">
              <a:cs typeface="B Shiraz" pitchFamily="2" charset="-78"/>
            </a:endParaRPr>
          </a:p>
        </p:txBody>
      </p:sp>
      <p:sp>
        <p:nvSpPr>
          <p:cNvPr id="15" name="副标题 2"/>
          <p:cNvSpPr>
            <a:spLocks noGrp="1"/>
          </p:cNvSpPr>
          <p:nvPr>
            <p:ph type="subTitle" idx="1"/>
          </p:nvPr>
        </p:nvSpPr>
        <p:spPr>
          <a:xfrm>
            <a:off x="1282099" y="3429000"/>
            <a:ext cx="6477000" cy="2667000"/>
          </a:xfrm>
        </p:spPr>
        <p:txBody>
          <a:bodyPr>
            <a:noAutofit/>
          </a:bodyPr>
          <a:lstStyle/>
          <a:p>
            <a:pPr marL="342900" indent="-342900" rtl="1">
              <a:lnSpc>
                <a:spcPct val="90000"/>
              </a:lnSpc>
            </a:pPr>
            <a:r>
              <a:rPr lang="fa-IR" sz="2400" b="1" dirty="0" smtClean="0">
                <a:solidFill>
                  <a:srgbClr val="FF6600"/>
                </a:solidFill>
                <a:cs typeface="B Mitra" pitchFamily="2" charset="-78"/>
              </a:rPr>
              <a:t>فیروزه حسینی اصفهانی</a:t>
            </a:r>
          </a:p>
          <a:p>
            <a:pPr marL="342900" indent="-342900" rtl="1">
              <a:lnSpc>
                <a:spcPct val="90000"/>
              </a:lnSpc>
            </a:pPr>
            <a:r>
              <a:rPr lang="fa-IR" sz="2400" b="1" dirty="0" smtClean="0">
                <a:solidFill>
                  <a:srgbClr val="FF6600"/>
                </a:solidFill>
                <a:cs typeface="B Mitra" pitchFamily="2" charset="-78"/>
              </a:rPr>
              <a:t>دکتری تخصصی پژوهش</a:t>
            </a:r>
          </a:p>
          <a:p>
            <a:pPr marL="342900" indent="-342900" rtl="1">
              <a:lnSpc>
                <a:spcPct val="90000"/>
              </a:lnSpc>
            </a:pPr>
            <a:endParaRPr lang="en-US" sz="1800" b="1" dirty="0" smtClean="0">
              <a:solidFill>
                <a:srgbClr val="FF6600"/>
              </a:solidFill>
              <a:cs typeface="B Mitra" pitchFamily="2" charset="-78"/>
            </a:endParaRPr>
          </a:p>
          <a:p>
            <a:pPr marL="342900" indent="-342900" rtl="1">
              <a:lnSpc>
                <a:spcPct val="90000"/>
              </a:lnSpc>
            </a:pPr>
            <a:endParaRPr lang="fa-IR" sz="1600" b="1" dirty="0" smtClean="0">
              <a:solidFill>
                <a:srgbClr val="800000"/>
              </a:solidFill>
              <a:cs typeface="B Mitra" pitchFamily="2" charset="-78"/>
            </a:endParaRPr>
          </a:p>
          <a:p>
            <a:pPr marL="342900" indent="-342900" rtl="1">
              <a:lnSpc>
                <a:spcPct val="90000"/>
              </a:lnSpc>
            </a:pPr>
            <a:r>
              <a:rPr lang="fa-IR" sz="2000" b="1" dirty="0" smtClean="0">
                <a:solidFill>
                  <a:srgbClr val="800000"/>
                </a:solidFill>
                <a:cs typeface="B Mitra" pitchFamily="2" charset="-78"/>
              </a:rPr>
              <a:t>مرکز تحقیقات تغذیه در بیماری های غدد درون ریز</a:t>
            </a:r>
          </a:p>
          <a:p>
            <a:pPr marL="342900" indent="-342900" rtl="1">
              <a:lnSpc>
                <a:spcPct val="90000"/>
              </a:lnSpc>
            </a:pPr>
            <a:r>
              <a:rPr lang="fa-IR" sz="2000" b="1" dirty="0" smtClean="0">
                <a:solidFill>
                  <a:srgbClr val="800000"/>
                </a:solidFill>
                <a:cs typeface="B Mitra" pitchFamily="2" charset="-78"/>
              </a:rPr>
              <a:t>پژوهشکده علوم غدد درون ریز و متابولیسم</a:t>
            </a:r>
          </a:p>
          <a:p>
            <a:pPr marL="342900" indent="-342900" rtl="1">
              <a:lnSpc>
                <a:spcPct val="90000"/>
              </a:lnSpc>
            </a:pPr>
            <a:endParaRPr lang="fa-IR" sz="1600" b="1" dirty="0" smtClean="0">
              <a:solidFill>
                <a:srgbClr val="800000"/>
              </a:solidFill>
              <a:cs typeface="B Mitra" pitchFamily="2" charset="-78"/>
            </a:endParaRPr>
          </a:p>
          <a:p>
            <a:pPr marL="342900" indent="-342900" rtl="1">
              <a:lnSpc>
                <a:spcPct val="90000"/>
              </a:lnSpc>
            </a:pPr>
            <a:r>
              <a:rPr lang="fa-IR" sz="1600" b="1" dirty="0" smtClean="0">
                <a:solidFill>
                  <a:srgbClr val="800000"/>
                </a:solidFill>
                <a:cs typeface="B Mitra" pitchFamily="2" charset="-78"/>
              </a:rPr>
              <a:t>30 اردیبهشت 1395</a:t>
            </a:r>
          </a:p>
        </p:txBody>
      </p:sp>
      <p:sp>
        <p:nvSpPr>
          <p:cNvPr id="17" name="Rectangle 16"/>
          <p:cNvSpPr/>
          <p:nvPr/>
        </p:nvSpPr>
        <p:spPr>
          <a:xfrm>
            <a:off x="6019800" y="1444823"/>
            <a:ext cx="2512640" cy="307777"/>
          </a:xfrm>
          <a:prstGeom prst="rect">
            <a:avLst/>
          </a:prstGeom>
        </p:spPr>
        <p:txBody>
          <a:bodyPr wrap="square">
            <a:spAutoFit/>
          </a:bodyPr>
          <a:lstStyle/>
          <a:p>
            <a:pPr algn="ctr"/>
            <a:r>
              <a:rPr lang="fa-IR" sz="1400" b="1" dirty="0">
                <a:solidFill>
                  <a:prstClr val="black"/>
                </a:solidFill>
                <a:latin typeface="Times New Roman"/>
                <a:ea typeface="Times New Roman"/>
                <a:cs typeface="B Nazanin"/>
              </a:rPr>
              <a:t>دانشگاه علوم پزشکی شهید بهشتی</a:t>
            </a:r>
            <a:endParaRPr lang="en-US" sz="1600" b="1" dirty="0">
              <a:solidFill>
                <a:prstClr val="black"/>
              </a:solidFill>
              <a:latin typeface="Times New Roman"/>
              <a:ea typeface="Times New Roman"/>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012594" y="548680"/>
            <a:ext cx="792088" cy="925587"/>
          </a:xfrm>
          <a:prstGeom prst="rect">
            <a:avLst/>
          </a:prstGeom>
        </p:spPr>
      </p:pic>
      <p:pic>
        <p:nvPicPr>
          <p:cNvPr id="3" name="Picture 2"/>
          <p:cNvPicPr>
            <a:picLocks noChangeAspect="1"/>
          </p:cNvPicPr>
          <p:nvPr/>
        </p:nvPicPr>
        <p:blipFill rotWithShape="1">
          <a:blip r:embed="rId3"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71962" t="12009"/>
          <a:stretch/>
        </p:blipFill>
        <p:spPr>
          <a:xfrm>
            <a:off x="990600" y="454127"/>
            <a:ext cx="990600" cy="990696"/>
          </a:xfrm>
          <a:prstGeom prst="rect">
            <a:avLst/>
          </a:prstGeom>
        </p:spPr>
      </p:pic>
      <p:sp>
        <p:nvSpPr>
          <p:cNvPr id="16" name="Rectangle 15"/>
          <p:cNvSpPr/>
          <p:nvPr/>
        </p:nvSpPr>
        <p:spPr>
          <a:xfrm>
            <a:off x="378486" y="1484784"/>
            <a:ext cx="2821914" cy="307777"/>
          </a:xfrm>
          <a:prstGeom prst="rect">
            <a:avLst/>
          </a:prstGeom>
        </p:spPr>
        <p:txBody>
          <a:bodyPr wrap="square">
            <a:spAutoFit/>
          </a:bodyPr>
          <a:lstStyle/>
          <a:p>
            <a:pPr algn="ctr"/>
            <a:r>
              <a:rPr lang="fa-IR" sz="1400" b="1" dirty="0" smtClean="0">
                <a:solidFill>
                  <a:prstClr val="black"/>
                </a:solidFill>
                <a:latin typeface="Times New Roman"/>
                <a:ea typeface="Times New Roman"/>
                <a:cs typeface="B Nazanin"/>
              </a:rPr>
              <a:t>پژوهشکده علوم غدد درون ریز و متابولیسم</a:t>
            </a:r>
            <a:endParaRPr lang="en-US" sz="1600" b="1" dirty="0">
              <a:solidFill>
                <a:prstClr val="black"/>
              </a:solidFill>
              <a:latin typeface="Times New Roman"/>
              <a:ea typeface="Times New Roman"/>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552" y="132023"/>
            <a:ext cx="1803445" cy="879450"/>
          </a:xfrm>
          <a:prstGeom prst="rect">
            <a:avLst/>
          </a:prstGeom>
        </p:spPr>
      </p:pic>
      <p:sp>
        <p:nvSpPr>
          <p:cNvPr id="9" name="Slide Number Placeholder 8"/>
          <p:cNvSpPr>
            <a:spLocks noGrp="1"/>
          </p:cNvSpPr>
          <p:nvPr>
            <p:ph type="sldNum" sz="quarter" idx="12"/>
          </p:nvPr>
        </p:nvSpPr>
        <p:spPr/>
        <p:txBody>
          <a:bodyPr/>
          <a:lstStyle/>
          <a:p>
            <a:fld id="{430E3189-A26B-47E6-88FA-F0598B934182}" type="slidenum">
              <a:rPr lang="en-US" smtClean="0"/>
              <a:pPr/>
              <a:t>1</a:t>
            </a:fld>
            <a:endParaRPr lang="en-US"/>
          </a:p>
        </p:txBody>
      </p:sp>
      <p:sp>
        <p:nvSpPr>
          <p:cNvPr id="10" name="Footer Placeholder 9"/>
          <p:cNvSpPr>
            <a:spLocks noGrp="1"/>
          </p:cNvSpPr>
          <p:nvPr>
            <p:ph type="ftr" sz="quarter" idx="11"/>
          </p:nvPr>
        </p:nvSpPr>
        <p:spPr>
          <a:xfrm>
            <a:off x="3124200" y="6492875"/>
            <a:ext cx="2895600" cy="365125"/>
          </a:xfrm>
        </p:spPr>
        <p:txBody>
          <a:bodyPr/>
          <a:lstStyle/>
          <a:p>
            <a:r>
              <a:rPr lang="fa-IR" dirty="0" smtClean="0"/>
              <a:t>مرکز تحقیقات تغذیه و غدد درون ریز</a:t>
            </a:r>
            <a:endParaRPr lang="en-US" dirty="0"/>
          </a:p>
        </p:txBody>
      </p:sp>
    </p:spTree>
    <p:extLst>
      <p:ext uri="{BB962C8B-B14F-4D97-AF65-F5344CB8AC3E}">
        <p14:creationId xmlns:p14="http://schemas.microsoft.com/office/powerpoint/2010/main" val="3829727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rtl="1"/>
            <a:r>
              <a:rPr lang="fa-IR" b="1" dirty="0" smtClean="0">
                <a:solidFill>
                  <a:srgbClr val="C00000"/>
                </a:solidFill>
                <a:cs typeface="B Mitra" pitchFamily="2" charset="-78"/>
              </a:rPr>
              <a:t>راهنماهای غذایی 2015</a:t>
            </a:r>
            <a:endParaRPr lang="en-US" dirty="0"/>
          </a:p>
        </p:txBody>
      </p:sp>
      <p:sp>
        <p:nvSpPr>
          <p:cNvPr id="3" name="Content Placeholder 2"/>
          <p:cNvSpPr>
            <a:spLocks noGrp="1"/>
          </p:cNvSpPr>
          <p:nvPr>
            <p:ph idx="1"/>
          </p:nvPr>
        </p:nvSpPr>
        <p:spPr>
          <a:xfrm>
            <a:off x="457200" y="990600"/>
            <a:ext cx="8382000" cy="5181600"/>
          </a:xfrm>
        </p:spPr>
        <p:txBody>
          <a:bodyPr>
            <a:noAutofit/>
          </a:bodyPr>
          <a:lstStyle/>
          <a:p>
            <a:pPr>
              <a:spcAft>
                <a:spcPts val="1800"/>
              </a:spcAft>
              <a:buNone/>
            </a:pPr>
            <a:r>
              <a:rPr lang="en-US" sz="1400" b="1" dirty="0" smtClean="0">
                <a:solidFill>
                  <a:srgbClr val="FF0000"/>
                </a:solidFill>
                <a:latin typeface="Times New Roman" panose="02020603050405020304" pitchFamily="18" charset="0"/>
                <a:cs typeface="Times New Roman" pitchFamily="18" charset="0"/>
              </a:rPr>
              <a:t>Chapter 1</a:t>
            </a:r>
            <a:r>
              <a:rPr lang="en-US" sz="1400" dirty="0" smtClean="0">
                <a:solidFill>
                  <a:schemeClr val="accent1">
                    <a:lumMod val="50000"/>
                  </a:schemeClr>
                </a:solidFill>
                <a:latin typeface="Times New Roman" pitchFamily="18" charset="0"/>
                <a:cs typeface="Times New Roman" pitchFamily="18" charset="0"/>
              </a:rPr>
              <a:t>:</a:t>
            </a:r>
            <a:r>
              <a:rPr lang="en-US" sz="2000" dirty="0" smtClean="0">
                <a:solidFill>
                  <a:schemeClr val="accent1">
                    <a:lumMod val="50000"/>
                  </a:schemeClr>
                </a:solidFill>
                <a:latin typeface="Times New Roman" pitchFamily="18" charset="0"/>
                <a:cs typeface="Times New Roman" pitchFamily="18" charset="0"/>
              </a:rPr>
              <a:t> </a:t>
            </a:r>
            <a:r>
              <a:rPr lang="en-US" sz="2000" b="1" dirty="0">
                <a:solidFill>
                  <a:schemeClr val="accent1">
                    <a:lumMod val="50000"/>
                  </a:schemeClr>
                </a:solidFill>
                <a:latin typeface="Times New Roman" pitchFamily="18" charset="0"/>
                <a:cs typeface="Times New Roman" pitchFamily="18" charset="0"/>
              </a:rPr>
              <a:t>Key Elements of Healthy Eating </a:t>
            </a:r>
            <a:r>
              <a:rPr lang="en-US" sz="2000" b="1" dirty="0" smtClean="0">
                <a:solidFill>
                  <a:schemeClr val="accent1">
                    <a:lumMod val="50000"/>
                  </a:schemeClr>
                </a:solidFill>
                <a:latin typeface="Times New Roman" pitchFamily="18" charset="0"/>
                <a:cs typeface="Times New Roman" pitchFamily="18" charset="0"/>
              </a:rPr>
              <a:t>Patterns</a:t>
            </a:r>
          </a:p>
          <a:p>
            <a:r>
              <a:rPr lang="en-US" sz="2000" b="1" dirty="0">
                <a:latin typeface="Times New Roman" panose="02020603050405020304" pitchFamily="18" charset="0"/>
                <a:cs typeface="Times New Roman" panose="02020603050405020304" pitchFamily="18" charset="0"/>
              </a:rPr>
              <a:t>Key Recommendations</a:t>
            </a:r>
          </a:p>
          <a:p>
            <a:r>
              <a:rPr lang="en-US" sz="2000" b="1" dirty="0">
                <a:latin typeface="Times New Roman" panose="02020603050405020304" pitchFamily="18" charset="0"/>
                <a:cs typeface="Times New Roman" panose="02020603050405020304" pitchFamily="18" charset="0"/>
              </a:rPr>
              <a:t>Consume a healthy eating pattern that accounts for all foods and beverages within an appropriate calorie level.</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 healthy eating pattern includes</a:t>
            </a:r>
            <a:r>
              <a:rPr lang="en-US" sz="2000" b="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variety of vegetables </a:t>
            </a:r>
            <a:r>
              <a:rPr lang="en-US" sz="2000" dirty="0">
                <a:latin typeface="Times New Roman" panose="02020603050405020304" pitchFamily="18" charset="0"/>
                <a:cs typeface="Times New Roman" panose="02020603050405020304" pitchFamily="18" charset="0"/>
              </a:rPr>
              <a:t>from all of the subgroups—dark green, red and orange, legumes (beans and peas), starchy, and other</a:t>
            </a:r>
          </a:p>
          <a:p>
            <a:r>
              <a:rPr lang="en-US" sz="2000" dirty="0">
                <a:solidFill>
                  <a:srgbClr val="FF0000"/>
                </a:solidFill>
                <a:latin typeface="Times New Roman" panose="02020603050405020304" pitchFamily="18" charset="0"/>
                <a:cs typeface="Times New Roman" panose="02020603050405020304" pitchFamily="18" charset="0"/>
              </a:rPr>
              <a:t>Fruits</a:t>
            </a:r>
            <a:r>
              <a:rPr lang="en-US" sz="2000" dirty="0">
                <a:latin typeface="Times New Roman" panose="02020603050405020304" pitchFamily="18" charset="0"/>
                <a:cs typeface="Times New Roman" panose="02020603050405020304" pitchFamily="18" charset="0"/>
              </a:rPr>
              <a:t>, especially whole fruits</a:t>
            </a:r>
          </a:p>
          <a:p>
            <a:r>
              <a:rPr lang="en-US" sz="2000" dirty="0">
                <a:solidFill>
                  <a:srgbClr val="FF0000"/>
                </a:solidFill>
                <a:latin typeface="Times New Roman" panose="02020603050405020304" pitchFamily="18" charset="0"/>
                <a:cs typeface="Times New Roman" panose="02020603050405020304" pitchFamily="18" charset="0"/>
              </a:rPr>
              <a:t>Grains</a:t>
            </a:r>
            <a:r>
              <a:rPr lang="en-US" sz="2000" dirty="0">
                <a:latin typeface="Times New Roman" panose="02020603050405020304" pitchFamily="18" charset="0"/>
                <a:cs typeface="Times New Roman" panose="02020603050405020304" pitchFamily="18" charset="0"/>
              </a:rPr>
              <a:t>, at least half of which are whole grains</a:t>
            </a:r>
          </a:p>
          <a:p>
            <a:r>
              <a:rPr lang="en-US" sz="2000" dirty="0">
                <a:solidFill>
                  <a:srgbClr val="FF0000"/>
                </a:solidFill>
                <a:latin typeface="Times New Roman" panose="02020603050405020304" pitchFamily="18" charset="0"/>
                <a:cs typeface="Times New Roman" panose="02020603050405020304" pitchFamily="18" charset="0"/>
              </a:rPr>
              <a:t>Fat-free or low-fat dairy</a:t>
            </a:r>
            <a:r>
              <a:rPr lang="en-US" sz="2000" dirty="0">
                <a:latin typeface="Times New Roman" panose="02020603050405020304" pitchFamily="18" charset="0"/>
                <a:cs typeface="Times New Roman" panose="02020603050405020304" pitchFamily="18" charset="0"/>
              </a:rPr>
              <a:t>, including milk, yogurt, cheese, and/or fortified soy beverages</a:t>
            </a:r>
          </a:p>
          <a:p>
            <a:r>
              <a:rPr lang="en-US" sz="2000" dirty="0">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variety of protein foods</a:t>
            </a:r>
            <a:r>
              <a:rPr lang="en-US" sz="2000" dirty="0">
                <a:latin typeface="Times New Roman" panose="02020603050405020304" pitchFamily="18" charset="0"/>
                <a:cs typeface="Times New Roman" panose="02020603050405020304" pitchFamily="18" charset="0"/>
              </a:rPr>
              <a:t>, including seafood, lean meats and poultry, eggs, legumes (beans and peas), and nuts, seeds, and soy products</a:t>
            </a:r>
          </a:p>
          <a:p>
            <a:r>
              <a:rPr lang="en-US" sz="2000" dirty="0" smtClean="0">
                <a:latin typeface="Times New Roman" panose="02020603050405020304" pitchFamily="18" charset="0"/>
                <a:cs typeface="Times New Roman" panose="02020603050405020304" pitchFamily="18" charset="0"/>
              </a:rPr>
              <a:t>Oils</a:t>
            </a:r>
          </a:p>
          <a:p>
            <a:r>
              <a:rPr lang="en-US" sz="2000" dirty="0">
                <a:hlinkClick r:id="rId2"/>
              </a:rPr>
              <a:t>http://health.gov/dietaryguidelines/2015/guidelines</a:t>
            </a:r>
            <a:r>
              <a:rPr lang="en-US" sz="2000" dirty="0" smtClean="0">
                <a:hlinkClick r:id="rId2"/>
              </a:rPr>
              <a:t>/</a:t>
            </a:r>
            <a:endParaRPr lang="fa-IR" sz="2000" dirty="0">
              <a:solidFill>
                <a:schemeClr val="accent1">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10</a:t>
            </a:fld>
            <a:endParaRPr lang="en-US" dirty="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255700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rtl="1"/>
            <a:r>
              <a:rPr lang="fa-IR" b="1" dirty="0" smtClean="0">
                <a:solidFill>
                  <a:srgbClr val="C00000"/>
                </a:solidFill>
                <a:cs typeface="B Mitra" pitchFamily="2" charset="-78"/>
              </a:rPr>
              <a:t>راهنماهای غذایی 2015</a:t>
            </a:r>
            <a:endParaRPr lang="en-US" dirty="0"/>
          </a:p>
        </p:txBody>
      </p:sp>
      <p:sp>
        <p:nvSpPr>
          <p:cNvPr id="3" name="Content Placeholder 2"/>
          <p:cNvSpPr>
            <a:spLocks noGrp="1"/>
          </p:cNvSpPr>
          <p:nvPr>
            <p:ph idx="1"/>
          </p:nvPr>
        </p:nvSpPr>
        <p:spPr>
          <a:xfrm>
            <a:off x="457200" y="990600"/>
            <a:ext cx="8382000" cy="5410200"/>
          </a:xfrm>
        </p:spPr>
        <p:txBody>
          <a:bodyPr>
            <a:normAutofit fontScale="70000" lnSpcReduction="20000"/>
          </a:bodyPr>
          <a:lstStyle/>
          <a:p>
            <a:pPr>
              <a:lnSpc>
                <a:spcPct val="120000"/>
              </a:lnSpc>
              <a:spcAft>
                <a:spcPts val="1800"/>
              </a:spcAft>
              <a:buNone/>
            </a:pPr>
            <a:r>
              <a:rPr lang="en-US" sz="2000" b="1" dirty="0" smtClean="0">
                <a:solidFill>
                  <a:srgbClr val="FF0000"/>
                </a:solidFill>
                <a:latin typeface="Times New Roman" panose="02020603050405020304" pitchFamily="18" charset="0"/>
                <a:cs typeface="Times New Roman" pitchFamily="18" charset="0"/>
              </a:rPr>
              <a:t>Chapter 1</a:t>
            </a:r>
            <a:r>
              <a:rPr lang="en-US" sz="2000" dirty="0" smtClean="0">
                <a:solidFill>
                  <a:schemeClr val="accent1">
                    <a:lumMod val="50000"/>
                  </a:schemeClr>
                </a:solidFill>
                <a:latin typeface="Times New Roman" pitchFamily="18" charset="0"/>
                <a:cs typeface="Times New Roman" pitchFamily="18" charset="0"/>
              </a:rPr>
              <a:t>:</a:t>
            </a:r>
            <a:r>
              <a:rPr lang="en-US" sz="2800" dirty="0" smtClean="0">
                <a:solidFill>
                  <a:schemeClr val="accent1">
                    <a:lumMod val="50000"/>
                  </a:schemeClr>
                </a:solidFill>
                <a:latin typeface="Times New Roman" pitchFamily="18" charset="0"/>
                <a:cs typeface="Times New Roman" pitchFamily="18" charset="0"/>
              </a:rPr>
              <a:t> </a:t>
            </a:r>
            <a:r>
              <a:rPr lang="en-US" b="1" dirty="0">
                <a:solidFill>
                  <a:schemeClr val="accent1">
                    <a:lumMod val="50000"/>
                  </a:schemeClr>
                </a:solidFill>
                <a:latin typeface="Times New Roman" pitchFamily="18" charset="0"/>
                <a:cs typeface="Times New Roman" pitchFamily="18" charset="0"/>
              </a:rPr>
              <a:t>Key Elements of Healthy Eating </a:t>
            </a:r>
            <a:r>
              <a:rPr lang="en-US" b="1" dirty="0" smtClean="0">
                <a:solidFill>
                  <a:schemeClr val="accent1">
                    <a:lumMod val="50000"/>
                  </a:schemeClr>
                </a:solidFill>
                <a:latin typeface="Times New Roman" pitchFamily="18" charset="0"/>
                <a:cs typeface="Times New Roman" pitchFamily="18" charset="0"/>
              </a:rPr>
              <a:t>Patterns</a:t>
            </a:r>
          </a:p>
          <a:p>
            <a:pPr>
              <a:lnSpc>
                <a:spcPct val="120000"/>
              </a:lnSpc>
            </a:pPr>
            <a:r>
              <a:rPr lang="en-US" b="1" dirty="0" smtClean="0">
                <a:solidFill>
                  <a:srgbClr val="FF0000"/>
                </a:solidFill>
                <a:latin typeface="Times New Roman" panose="02020603050405020304" pitchFamily="18" charset="0"/>
                <a:cs typeface="Times New Roman" panose="02020603050405020304" pitchFamily="18" charset="0"/>
              </a:rPr>
              <a:t>A </a:t>
            </a:r>
            <a:r>
              <a:rPr lang="en-US" b="1" dirty="0">
                <a:solidFill>
                  <a:srgbClr val="FF0000"/>
                </a:solidFill>
                <a:latin typeface="Times New Roman" panose="02020603050405020304" pitchFamily="18" charset="0"/>
                <a:cs typeface="Times New Roman" panose="02020603050405020304" pitchFamily="18" charset="0"/>
              </a:rPr>
              <a:t>healthy eating pattern limits:</a:t>
            </a:r>
            <a:endParaRPr lang="en-US" dirty="0">
              <a:solidFill>
                <a:srgbClr val="FF0000"/>
              </a:solidFill>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Saturated fats and </a:t>
            </a:r>
            <a:r>
              <a:rPr lang="en-US" i="1" dirty="0">
                <a:latin typeface="Times New Roman" panose="02020603050405020304" pitchFamily="18" charset="0"/>
                <a:cs typeface="Times New Roman" panose="02020603050405020304" pitchFamily="18" charset="0"/>
              </a:rPr>
              <a:t>trans</a:t>
            </a:r>
            <a:r>
              <a:rPr lang="en-US" dirty="0">
                <a:latin typeface="Times New Roman" panose="02020603050405020304" pitchFamily="18" charset="0"/>
                <a:cs typeface="Times New Roman" panose="02020603050405020304" pitchFamily="18" charset="0"/>
              </a:rPr>
              <a:t> fats, added sugars, and sodium</a:t>
            </a:r>
          </a:p>
          <a:p>
            <a:pPr>
              <a:lnSpc>
                <a:spcPct val="120000"/>
              </a:lnSpc>
            </a:pPr>
            <a:r>
              <a:rPr lang="en-US" dirty="0">
                <a:latin typeface="Times New Roman" panose="02020603050405020304" pitchFamily="18" charset="0"/>
                <a:cs typeface="Times New Roman" panose="02020603050405020304" pitchFamily="18" charset="0"/>
              </a:rPr>
              <a:t>Key Recommendations that are quantitative are provided for several components of the diet that should be limited. These components are of particular public health concern in the United States, and the specified limits can help individuals achieve healthy eating patterns within calorie limits:</a:t>
            </a:r>
          </a:p>
          <a:p>
            <a:pPr lvl="1">
              <a:lnSpc>
                <a:spcPct val="120000"/>
              </a:lnSpc>
            </a:pPr>
            <a:r>
              <a:rPr lang="en-US" dirty="0">
                <a:latin typeface="Times New Roman" panose="02020603050405020304" pitchFamily="18" charset="0"/>
                <a:cs typeface="Times New Roman" panose="02020603050405020304" pitchFamily="18" charset="0"/>
              </a:rPr>
              <a:t>Consume less than 10 percent of calories per day from added </a:t>
            </a:r>
            <a:r>
              <a:rPr lang="en-US" dirty="0" smtClean="0">
                <a:latin typeface="Times New Roman" panose="02020603050405020304" pitchFamily="18" charset="0"/>
                <a:cs typeface="Times New Roman" panose="02020603050405020304" pitchFamily="18" charset="0"/>
              </a:rPr>
              <a:t>sugars</a:t>
            </a:r>
            <a:endParaRPr lang="en-US" dirty="0">
              <a:latin typeface="Times New Roman" panose="02020603050405020304" pitchFamily="18" charset="0"/>
              <a:cs typeface="Times New Roman" panose="02020603050405020304" pitchFamily="18" charset="0"/>
            </a:endParaRPr>
          </a:p>
          <a:p>
            <a:pPr lvl="1">
              <a:lnSpc>
                <a:spcPct val="120000"/>
              </a:lnSpc>
            </a:pPr>
            <a:r>
              <a:rPr lang="en-US" dirty="0">
                <a:latin typeface="Times New Roman" panose="02020603050405020304" pitchFamily="18" charset="0"/>
                <a:cs typeface="Times New Roman" panose="02020603050405020304" pitchFamily="18" charset="0"/>
              </a:rPr>
              <a:t>Consume less than 10 percent of calories per day from saturated </a:t>
            </a:r>
            <a:r>
              <a:rPr lang="en-US" dirty="0" smtClean="0">
                <a:latin typeface="Times New Roman" panose="02020603050405020304" pitchFamily="18" charset="0"/>
                <a:cs typeface="Times New Roman" panose="02020603050405020304" pitchFamily="18" charset="0"/>
              </a:rPr>
              <a:t>fats</a:t>
            </a:r>
            <a:endParaRPr lang="en-US" dirty="0">
              <a:latin typeface="Times New Roman" panose="02020603050405020304" pitchFamily="18" charset="0"/>
              <a:cs typeface="Times New Roman" panose="02020603050405020304" pitchFamily="18" charset="0"/>
            </a:endParaRPr>
          </a:p>
          <a:p>
            <a:pPr lvl="1">
              <a:lnSpc>
                <a:spcPct val="120000"/>
              </a:lnSpc>
            </a:pPr>
            <a:r>
              <a:rPr lang="en-US" dirty="0">
                <a:latin typeface="Times New Roman" panose="02020603050405020304" pitchFamily="18" charset="0"/>
                <a:cs typeface="Times New Roman" panose="02020603050405020304" pitchFamily="18" charset="0"/>
              </a:rPr>
              <a:t>Consume less than 2,300 milligrams (mg) per day of </a:t>
            </a:r>
            <a:r>
              <a:rPr lang="en-US" dirty="0" smtClean="0">
                <a:latin typeface="Times New Roman" panose="02020603050405020304" pitchFamily="18" charset="0"/>
                <a:cs typeface="Times New Roman" panose="02020603050405020304" pitchFamily="18" charset="0"/>
              </a:rPr>
              <a:t>sodium</a:t>
            </a:r>
            <a:endParaRPr lang="en-US" dirty="0">
              <a:latin typeface="Times New Roman" panose="02020603050405020304" pitchFamily="18" charset="0"/>
              <a:cs typeface="Times New Roman" panose="02020603050405020304" pitchFamily="18" charset="0"/>
            </a:endParaRPr>
          </a:p>
          <a:p>
            <a:pPr lvl="1">
              <a:lnSpc>
                <a:spcPct val="120000"/>
              </a:lnSpc>
            </a:pPr>
            <a:r>
              <a:rPr lang="en-US" dirty="0">
                <a:latin typeface="Times New Roman" panose="02020603050405020304" pitchFamily="18" charset="0"/>
                <a:cs typeface="Times New Roman" panose="02020603050405020304" pitchFamily="18" charset="0"/>
              </a:rPr>
              <a:t>If alcohol is consumed, it should be consumed in moderation—up to one drink per day for women and up to two drinks per day for men—and only by adults of legal drinking age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20000"/>
              </a:lnSpc>
              <a:spcAft>
                <a:spcPts val="1800"/>
              </a:spcAft>
              <a:buNone/>
            </a:pPr>
            <a:endParaRPr lang="en-US" dirty="0">
              <a:solidFill>
                <a:schemeClr val="accent1">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11</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312212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4"/>
          <p:cNvSpPr>
            <a:spLocks noGrp="1"/>
          </p:cNvSpPr>
          <p:nvPr>
            <p:ph type="sldNum" sz="quarter" idx="12"/>
          </p:nvPr>
        </p:nvSpPr>
        <p:spPr bwMode="auto">
          <a:xfrm>
            <a:off x="6705600" y="6492875"/>
            <a:ext cx="2133600" cy="365125"/>
          </a:xfrm>
          <a:noFill/>
          <a:ln>
            <a:miter lim="800000"/>
            <a:headEnd/>
            <a:tailEnd/>
          </a:ln>
        </p:spPr>
        <p:txBody>
          <a:bodyPr wrap="square" numCol="1" anchorCtr="0" compatLnSpc="1">
            <a:prstTxWarp prst="textNoShape">
              <a:avLst/>
            </a:prstTxWarp>
          </a:bodyPr>
          <a:lstStyle/>
          <a:p>
            <a:fld id="{ED0798FE-A3D4-4D71-80D8-41872A7F7837}" type="slidenum">
              <a:rPr lang="en-US" smtClean="0"/>
              <a:pPr/>
              <a:t>12</a:t>
            </a:fld>
            <a:endParaRPr lang="en-US" dirty="0" smtClean="0"/>
          </a:p>
        </p:txBody>
      </p:sp>
      <p:sp>
        <p:nvSpPr>
          <p:cNvPr id="140293" name="Title 8"/>
          <p:cNvSpPr>
            <a:spLocks noGrp="1"/>
          </p:cNvSpPr>
          <p:nvPr>
            <p:ph type="title"/>
          </p:nvPr>
        </p:nvSpPr>
        <p:spPr>
          <a:xfrm>
            <a:off x="609600" y="0"/>
            <a:ext cx="8229600" cy="1143000"/>
          </a:xfrm>
        </p:spPr>
        <p:txBody>
          <a:bodyPr/>
          <a:lstStyle/>
          <a:p>
            <a:pPr>
              <a:defRPr/>
            </a:pPr>
            <a:r>
              <a:rPr lang="en-US" sz="2400" b="1" dirty="0" smtClean="0">
                <a:solidFill>
                  <a:srgbClr val="FF0000"/>
                </a:solidFill>
                <a:latin typeface="Times New Roman" pitchFamily="18" charset="0"/>
                <a:cs typeface="Times New Roman" pitchFamily="18" charset="0"/>
              </a:rPr>
              <a:t>Development of Food-Based Dietary Guidelines for Iran</a:t>
            </a:r>
            <a:endParaRPr lang="en-US" sz="2400" dirty="0">
              <a:solidFill>
                <a:srgbClr val="FF0000"/>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76200" y="990600"/>
          <a:ext cx="8991600" cy="5378314"/>
        </p:xfrm>
        <a:graphic>
          <a:graphicData uri="http://schemas.openxmlformats.org/drawingml/2006/table">
            <a:tbl>
              <a:tblPr firstRow="1" bandRow="1">
                <a:tableStyleId>{5C22544A-7EE6-4342-B048-85BDC9FD1C3A}</a:tableStyleId>
              </a:tblPr>
              <a:tblGrid>
                <a:gridCol w="8991600"/>
              </a:tblGrid>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itchFamily="18" charset="0"/>
                          <a:cs typeface="Times New Roman" pitchFamily="18" charset="0"/>
                        </a:rPr>
                        <a:t>FBDGs</a:t>
                      </a:r>
                      <a:r>
                        <a:rPr lang="en-US" sz="2800" b="0" dirty="0" smtClean="0">
                          <a:latin typeface="Times New Roman" pitchFamily="18" charset="0"/>
                          <a:cs typeface="Times New Roman" pitchFamily="18" charset="0"/>
                        </a:rPr>
                        <a:t> for the Iranian population, 2002</a:t>
                      </a:r>
                    </a:p>
                  </a:txBody>
                  <a:tcPr>
                    <a:solidFill>
                      <a:srgbClr val="3693AC"/>
                    </a:solidFill>
                  </a:tcPr>
                </a:tc>
              </a:tr>
              <a:tr h="731146">
                <a:tc>
                  <a:txBody>
                    <a:bodyPr/>
                    <a:lstStyle/>
                    <a:p>
                      <a:pPr algn="ctr"/>
                      <a:r>
                        <a:rPr lang="en-US" sz="2000" dirty="0" smtClean="0">
                          <a:latin typeface="Times New Roman" pitchFamily="18" charset="0"/>
                          <a:cs typeface="Times New Roman" pitchFamily="18" charset="0"/>
                        </a:rPr>
                        <a:t>      The </a:t>
                      </a:r>
                      <a:r>
                        <a:rPr lang="en-US" sz="2000" b="1" dirty="0" smtClean="0">
                          <a:solidFill>
                            <a:srgbClr val="C00000"/>
                          </a:solidFill>
                          <a:latin typeface="Times New Roman" pitchFamily="18" charset="0"/>
                          <a:cs typeface="Times New Roman" pitchFamily="18" charset="0"/>
                        </a:rPr>
                        <a:t>ABC</a:t>
                      </a:r>
                      <a:r>
                        <a:rPr lang="en-US" sz="2000" dirty="0" smtClean="0">
                          <a:latin typeface="Times New Roman" pitchFamily="18" charset="0"/>
                          <a:cs typeface="Times New Roman" pitchFamily="18" charset="0"/>
                        </a:rPr>
                        <a:t> of  Healthy Nutrition: </a:t>
                      </a:r>
                      <a:r>
                        <a:rPr lang="en-US" sz="2000" dirty="0" smtClean="0">
                          <a:latin typeface="Tempus Sans ITC" pitchFamily="82" charset="0"/>
                          <a:cs typeface="Times New Roman" pitchFamily="18" charset="0"/>
                        </a:rPr>
                        <a:t>Sound</a:t>
                      </a:r>
                      <a:r>
                        <a:rPr lang="en-US" sz="2000"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selection of foods</a:t>
                      </a:r>
                      <a:r>
                        <a:rPr lang="en-US" sz="2000"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diet planning</a:t>
                      </a:r>
                      <a:r>
                        <a:rPr lang="en-US" sz="2000" u="sng"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Physical activity</a:t>
                      </a:r>
                      <a:endParaRPr lang="en-US" sz="2000" u="sng" dirty="0" smtClean="0">
                        <a:solidFill>
                          <a:srgbClr val="C00000"/>
                        </a:solidFill>
                        <a:latin typeface="Times New Roman" pitchFamily="18" charset="0"/>
                        <a:cs typeface="Times New Roman" pitchFamily="18" charset="0"/>
                      </a:endParaRP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1-  Select a balanced, varied diet</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  Eat in amounts so that your ideal body weight will be maintained</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3 - Try to exercise regularly, at least 3 days per week, 30–40 min each time</a:t>
                      </a:r>
                    </a:p>
                  </a:txBody>
                  <a:tcPr>
                    <a:solidFill>
                      <a:schemeClr val="bg1">
                        <a:lumMod val="95000"/>
                      </a:schemeClr>
                    </a:solidFill>
                  </a:tcPr>
                </a:tc>
              </a:tr>
              <a:tr h="731146">
                <a:tc>
                  <a:txBody>
                    <a:bodyPr/>
                    <a:lstStyle/>
                    <a:p>
                      <a:pPr marL="355600" marR="0" indent="-355600" algn="l" defTabSz="914400" rtl="0" eaLnBrk="1" fontAlgn="auto" latinLnBrk="0" hangingPunct="1">
                        <a:lnSpc>
                          <a:spcPct val="100000"/>
                        </a:lnSpc>
                        <a:spcBef>
                          <a:spcPts val="0"/>
                        </a:spcBef>
                        <a:spcAft>
                          <a:spcPts val="0"/>
                        </a:spcAft>
                        <a:buClrTx/>
                        <a:buSzTx/>
                        <a:buFontTx/>
                        <a:buNone/>
                        <a:tabLst>
                          <a:tab pos="355600" algn="l"/>
                          <a:tab pos="531813" algn="l"/>
                        </a:tabLst>
                        <a:defRPr/>
                      </a:pPr>
                      <a:r>
                        <a:rPr lang="en-US" sz="2000" dirty="0" smtClean="0">
                          <a:latin typeface="Times New Roman" pitchFamily="18" charset="0"/>
                          <a:cs typeface="Times New Roman" pitchFamily="18" charset="0"/>
                        </a:rPr>
                        <a:t>4 - Through eating more whole wheat bread, fruits, vegetables, and legumes, increase your fiber intake     </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5-  Try to increase your intake of  low-fat milk and milk products</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6-  Reduce, as much possible, your solid fat and fried food intake</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7-  Eat white meats as far as possible</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8-  Reduce your intake of sugar</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9-  Reduce your overall intake</a:t>
                      </a:r>
                    </a:p>
                  </a:txBody>
                  <a:tcPr>
                    <a:solidFill>
                      <a:schemeClr val="bg1">
                        <a:lumMod val="95000"/>
                      </a:schemeClr>
                    </a:solidFill>
                  </a:tcPr>
                </a:tc>
              </a:tr>
            </a:tbl>
          </a:graphicData>
        </a:graphic>
      </p:graphicFrame>
      <p:sp>
        <p:nvSpPr>
          <p:cNvPr id="140320" name="TextBox 9"/>
          <p:cNvSpPr txBox="1">
            <a:spLocks noChangeArrowheads="1"/>
          </p:cNvSpPr>
          <p:nvPr/>
        </p:nvSpPr>
        <p:spPr bwMode="auto">
          <a:xfrm>
            <a:off x="0" y="6400800"/>
            <a:ext cx="7391400" cy="253916"/>
          </a:xfrm>
          <a:prstGeom prst="rect">
            <a:avLst/>
          </a:prstGeom>
          <a:noFill/>
          <a:ln w="9525">
            <a:noFill/>
            <a:miter lim="800000"/>
            <a:headEnd/>
            <a:tailEnd/>
          </a:ln>
        </p:spPr>
        <p:txBody>
          <a:bodyPr>
            <a:spAutoFit/>
          </a:bodyPr>
          <a:lstStyle/>
          <a:p>
            <a:r>
              <a:rPr lang="en-US" sz="1050" dirty="0" err="1"/>
              <a:t>Safavi</a:t>
            </a:r>
            <a:r>
              <a:rPr lang="en-US" sz="1050" dirty="0"/>
              <a:t> S.M . Ann </a:t>
            </a:r>
            <a:r>
              <a:rPr lang="en-US" sz="1050" dirty="0" err="1"/>
              <a:t>Nutr</a:t>
            </a:r>
            <a:r>
              <a:rPr lang="en-US" sz="1050" dirty="0"/>
              <a:t> </a:t>
            </a:r>
            <a:r>
              <a:rPr lang="en-US" sz="1050" dirty="0" err="1"/>
              <a:t>Metab</a:t>
            </a:r>
            <a:r>
              <a:rPr lang="en-US" sz="1050" dirty="0"/>
              <a:t> 2007;51(</a:t>
            </a:r>
            <a:r>
              <a:rPr lang="en-US" sz="1050" dirty="0" err="1"/>
              <a:t>suppl</a:t>
            </a:r>
            <a:r>
              <a:rPr lang="en-US" sz="1050" dirty="0"/>
              <a:t> 2):32-35</a:t>
            </a:r>
          </a:p>
        </p:txBody>
      </p:sp>
      <p:sp>
        <p:nvSpPr>
          <p:cNvPr id="6" name="Footer Placeholder 5"/>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p:txBody>
          <a:bodyPr/>
          <a:lstStyle/>
          <a:p>
            <a:endParaRPr lang="en-US" smtClean="0"/>
          </a:p>
        </p:txBody>
      </p:sp>
      <p:sp>
        <p:nvSpPr>
          <p:cNvPr id="1413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B8056FC-616F-47EC-AED3-8ADD4FA9EE20}" type="slidenum">
              <a:rPr lang="en-US" smtClean="0"/>
              <a:pPr/>
              <a:t>13</a:t>
            </a:fld>
            <a:endParaRPr lang="en-US" smtClean="0"/>
          </a:p>
        </p:txBody>
      </p:sp>
      <p:pic>
        <p:nvPicPr>
          <p:cNvPr id="141317" name="Picture 2" descr="C:\Documents and Settings\Mehrabani\Desktop\final pyramid85 (1).jpg"/>
          <p:cNvPicPr>
            <a:picLocks noChangeAspect="1" noChangeArrowheads="1"/>
          </p:cNvPicPr>
          <p:nvPr/>
        </p:nvPicPr>
        <p:blipFill>
          <a:blip r:embed="rId2" cstate="print"/>
          <a:srcRect/>
          <a:stretch>
            <a:fillRect/>
          </a:stretch>
        </p:blipFill>
        <p:spPr bwMode="auto">
          <a:xfrm>
            <a:off x="0" y="1219200"/>
            <a:ext cx="9144000" cy="5562600"/>
          </a:xfrm>
          <a:prstGeom prst="rect">
            <a:avLst/>
          </a:prstGeom>
          <a:noFill/>
          <a:ln w="9525">
            <a:noFill/>
            <a:miter lim="800000"/>
            <a:headEnd/>
            <a:tailEnd/>
          </a:ln>
        </p:spPr>
      </p:pic>
      <p:sp>
        <p:nvSpPr>
          <p:cNvPr id="141318" name="Title 8"/>
          <p:cNvSpPr>
            <a:spLocks noGrp="1"/>
          </p:cNvSpPr>
          <p:nvPr>
            <p:ph type="title"/>
          </p:nvPr>
        </p:nvSpPr>
        <p:spPr>
          <a:xfrm>
            <a:off x="457200" y="76200"/>
            <a:ext cx="8229600" cy="1143000"/>
          </a:xfrm>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راهنماهای غذایی</a:t>
            </a:r>
            <a:endParaRPr dirty="0" smtClean="0"/>
          </a:p>
        </p:txBody>
      </p:sp>
      <p:sp>
        <p:nvSpPr>
          <p:cNvPr id="6" name="Footer Placeholder 5"/>
          <p:cNvSpPr>
            <a:spLocks noGrp="1"/>
          </p:cNvSpPr>
          <p:nvPr>
            <p:ph type="ftr" sz="quarter" idx="11"/>
          </p:nvPr>
        </p:nvSpPr>
        <p:spPr>
          <a:xfrm>
            <a:off x="3124200" y="6553200"/>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2" descr="2005 mypyramid clipart"/>
          <p:cNvPicPr>
            <a:picLocks noChangeAspect="1" noChangeArrowheads="1"/>
          </p:cNvPicPr>
          <p:nvPr/>
        </p:nvPicPr>
        <p:blipFill>
          <a:blip r:embed="rId3" cstate="print"/>
          <a:srcRect/>
          <a:stretch>
            <a:fillRect/>
          </a:stretch>
        </p:blipFill>
        <p:spPr bwMode="auto">
          <a:xfrm>
            <a:off x="5410200" y="4541838"/>
            <a:ext cx="2895600" cy="2316162"/>
          </a:xfrm>
          <a:prstGeom prst="rect">
            <a:avLst/>
          </a:prstGeom>
          <a:noFill/>
          <a:ln w="9525">
            <a:noFill/>
            <a:miter lim="800000"/>
            <a:headEnd/>
            <a:tailEnd/>
          </a:ln>
        </p:spPr>
      </p:pic>
      <p:sp>
        <p:nvSpPr>
          <p:cNvPr id="27651" name="Rectangle 2"/>
          <p:cNvSpPr>
            <a:spLocks noGrp="1" noChangeArrowheads="1"/>
          </p:cNvSpPr>
          <p:nvPr>
            <p:ph type="title"/>
          </p:nvPr>
        </p:nvSpPr>
        <p:spPr>
          <a:xfrm>
            <a:off x="457200" y="0"/>
            <a:ext cx="8229600" cy="1143000"/>
          </a:xfrm>
        </p:spPr>
        <p:txBody>
          <a:bodyPr/>
          <a:lstStyle/>
          <a:p>
            <a:pPr algn="r" rtl="1"/>
            <a:r>
              <a:rPr lang="fa-IR" sz="3600" b="1" dirty="0" smtClean="0">
                <a:solidFill>
                  <a:srgbClr val="C00000"/>
                </a:solidFill>
                <a:cs typeface="B Mitra" pitchFamily="2" charset="-78"/>
              </a:rPr>
              <a:t>گروههاي غذايي و</a:t>
            </a:r>
            <a:r>
              <a:rPr lang="en-US" sz="3600" b="1" dirty="0" smtClean="0">
                <a:solidFill>
                  <a:srgbClr val="C00000"/>
                </a:solidFill>
                <a:cs typeface="B Mitra" pitchFamily="2" charset="-78"/>
              </a:rPr>
              <a:t> </a:t>
            </a:r>
            <a:r>
              <a:rPr lang="fa-IR" sz="3600" b="1" dirty="0" smtClean="0">
                <a:solidFill>
                  <a:srgbClr val="C00000"/>
                </a:solidFill>
                <a:cs typeface="B Mitra" pitchFamily="2" charset="-78"/>
              </a:rPr>
              <a:t>هرم راهنماي غذايي</a:t>
            </a:r>
            <a:endParaRPr sz="3600" b="1" dirty="0" smtClean="0"/>
          </a:p>
        </p:txBody>
      </p:sp>
      <p:sp>
        <p:nvSpPr>
          <p:cNvPr id="27653" name="Slide Number Placeholder 2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B73F85-2020-489F-9EF8-23309517F80C}" type="slidenum">
              <a:rPr lang="en-US" smtClean="0"/>
              <a:pPr/>
              <a:t>14</a:t>
            </a:fld>
            <a:endParaRPr lang="en-US" smtClean="0"/>
          </a:p>
        </p:txBody>
      </p:sp>
      <p:pic>
        <p:nvPicPr>
          <p:cNvPr id="27654" name="Picture 4" descr="1916 food for young children pinwheel"/>
          <p:cNvPicPr>
            <a:picLocks noChangeAspect="1" noChangeArrowheads="1"/>
          </p:cNvPicPr>
          <p:nvPr/>
        </p:nvPicPr>
        <p:blipFill>
          <a:blip r:embed="rId4" cstate="print"/>
          <a:srcRect/>
          <a:stretch>
            <a:fillRect/>
          </a:stretch>
        </p:blipFill>
        <p:spPr bwMode="auto">
          <a:xfrm>
            <a:off x="762000" y="2133600"/>
            <a:ext cx="1957388" cy="1905000"/>
          </a:xfrm>
          <a:prstGeom prst="rect">
            <a:avLst/>
          </a:prstGeom>
          <a:noFill/>
          <a:ln w="9525">
            <a:noFill/>
            <a:miter lim="800000"/>
            <a:headEnd/>
            <a:tailEnd/>
          </a:ln>
        </p:spPr>
      </p:pic>
      <p:pic>
        <p:nvPicPr>
          <p:cNvPr id="27655" name="Picture 5" descr="1970 clipart of food chart"/>
          <p:cNvPicPr>
            <a:picLocks noChangeAspect="1" noChangeArrowheads="1"/>
          </p:cNvPicPr>
          <p:nvPr/>
        </p:nvPicPr>
        <p:blipFill>
          <a:blip r:embed="rId5" cstate="print"/>
          <a:srcRect/>
          <a:stretch>
            <a:fillRect/>
          </a:stretch>
        </p:blipFill>
        <p:spPr bwMode="auto">
          <a:xfrm>
            <a:off x="3429000" y="3048000"/>
            <a:ext cx="1241425" cy="2971800"/>
          </a:xfrm>
          <a:prstGeom prst="rect">
            <a:avLst/>
          </a:prstGeom>
          <a:noFill/>
          <a:ln w="9525">
            <a:noFill/>
            <a:miter lim="800000"/>
            <a:headEnd/>
            <a:tailEnd/>
          </a:ln>
        </p:spPr>
      </p:pic>
      <p:pic>
        <p:nvPicPr>
          <p:cNvPr id="27656" name="Picture 6" descr="1950-1960 food chart"/>
          <p:cNvPicPr>
            <a:picLocks noChangeAspect="1" noChangeArrowheads="1"/>
          </p:cNvPicPr>
          <p:nvPr/>
        </p:nvPicPr>
        <p:blipFill>
          <a:blip r:embed="rId6" cstate="print"/>
          <a:srcRect/>
          <a:stretch>
            <a:fillRect/>
          </a:stretch>
        </p:blipFill>
        <p:spPr bwMode="auto">
          <a:xfrm>
            <a:off x="685800" y="4375150"/>
            <a:ext cx="2000250" cy="1720850"/>
          </a:xfrm>
          <a:prstGeom prst="rect">
            <a:avLst/>
          </a:prstGeom>
          <a:noFill/>
          <a:ln w="9525">
            <a:noFill/>
            <a:miter lim="800000"/>
            <a:headEnd/>
            <a:tailEnd/>
          </a:ln>
        </p:spPr>
      </p:pic>
      <p:pic>
        <p:nvPicPr>
          <p:cNvPr id="27657" name="Picture 8" descr="1992 food pyramid clipart"/>
          <p:cNvPicPr>
            <a:picLocks noChangeAspect="1" noChangeArrowheads="1"/>
          </p:cNvPicPr>
          <p:nvPr/>
        </p:nvPicPr>
        <p:blipFill>
          <a:blip r:embed="rId7" cstate="print"/>
          <a:srcRect/>
          <a:stretch>
            <a:fillRect/>
          </a:stretch>
        </p:blipFill>
        <p:spPr bwMode="auto">
          <a:xfrm>
            <a:off x="4959350" y="1524000"/>
            <a:ext cx="2279650" cy="2286000"/>
          </a:xfrm>
          <a:prstGeom prst="rect">
            <a:avLst/>
          </a:prstGeom>
          <a:noFill/>
          <a:ln w="9525">
            <a:noFill/>
            <a:miter lim="800000"/>
            <a:headEnd/>
            <a:tailEnd/>
          </a:ln>
        </p:spPr>
      </p:pic>
      <p:sp>
        <p:nvSpPr>
          <p:cNvPr id="27658" name="Line 15"/>
          <p:cNvSpPr>
            <a:spLocks noChangeShapeType="1"/>
          </p:cNvSpPr>
          <p:nvPr/>
        </p:nvSpPr>
        <p:spPr bwMode="auto">
          <a:xfrm flipV="1">
            <a:off x="2743200" y="4953000"/>
            <a:ext cx="685800" cy="304800"/>
          </a:xfrm>
          <a:prstGeom prst="line">
            <a:avLst/>
          </a:prstGeom>
          <a:noFill/>
          <a:ln w="76200">
            <a:solidFill>
              <a:srgbClr val="336699"/>
            </a:solidFill>
            <a:round/>
            <a:headEnd/>
            <a:tailEnd type="triangle" w="med" len="med"/>
          </a:ln>
        </p:spPr>
        <p:txBody>
          <a:bodyPr/>
          <a:lstStyle/>
          <a:p>
            <a:endParaRPr lang="en-US"/>
          </a:p>
        </p:txBody>
      </p:sp>
      <p:sp>
        <p:nvSpPr>
          <p:cNvPr id="27659" name="Text Box 17"/>
          <p:cNvSpPr txBox="1">
            <a:spLocks noChangeArrowheads="1"/>
          </p:cNvSpPr>
          <p:nvPr/>
        </p:nvSpPr>
        <p:spPr bwMode="auto">
          <a:xfrm>
            <a:off x="2057400" y="1833563"/>
            <a:ext cx="8159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1940s</a:t>
            </a:r>
          </a:p>
        </p:txBody>
      </p:sp>
      <p:sp>
        <p:nvSpPr>
          <p:cNvPr id="27660" name="Text Box 18"/>
          <p:cNvSpPr txBox="1">
            <a:spLocks noChangeArrowheads="1"/>
          </p:cNvSpPr>
          <p:nvPr/>
        </p:nvSpPr>
        <p:spPr bwMode="auto">
          <a:xfrm>
            <a:off x="9525" y="4038600"/>
            <a:ext cx="1514475" cy="376238"/>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1950s-1960s</a:t>
            </a:r>
          </a:p>
        </p:txBody>
      </p:sp>
      <p:sp>
        <p:nvSpPr>
          <p:cNvPr id="27661" name="Text Box 19"/>
          <p:cNvSpPr txBox="1">
            <a:spLocks noChangeArrowheads="1"/>
          </p:cNvSpPr>
          <p:nvPr/>
        </p:nvSpPr>
        <p:spPr bwMode="auto">
          <a:xfrm>
            <a:off x="3733800" y="2671763"/>
            <a:ext cx="914400" cy="376237"/>
          </a:xfrm>
          <a:prstGeom prst="rect">
            <a:avLst/>
          </a:prstGeom>
          <a:solidFill>
            <a:schemeClr val="bg1"/>
          </a:solidFill>
          <a:ln w="9525">
            <a:solidFill>
              <a:srgbClr val="336699"/>
            </a:solidFill>
            <a:miter lim="800000"/>
            <a:headEnd/>
            <a:tailEnd/>
          </a:ln>
        </p:spPr>
        <p:txBody>
          <a:bodyPr>
            <a:spAutoFit/>
          </a:bodyPr>
          <a:lstStyle/>
          <a:p>
            <a:pPr eaLnBrk="0" hangingPunct="0"/>
            <a:r>
              <a:rPr lang="en-US"/>
              <a:t>1970s</a:t>
            </a:r>
          </a:p>
        </p:txBody>
      </p:sp>
      <p:sp>
        <p:nvSpPr>
          <p:cNvPr id="27662" name="Text Box 20"/>
          <p:cNvSpPr txBox="1">
            <a:spLocks noChangeArrowheads="1"/>
          </p:cNvSpPr>
          <p:nvPr/>
        </p:nvSpPr>
        <p:spPr bwMode="auto">
          <a:xfrm>
            <a:off x="5029200" y="1452563"/>
            <a:ext cx="7016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1992</a:t>
            </a:r>
          </a:p>
        </p:txBody>
      </p:sp>
      <p:sp>
        <p:nvSpPr>
          <p:cNvPr id="27663" name="Text Box 21"/>
          <p:cNvSpPr txBox="1">
            <a:spLocks noChangeArrowheads="1"/>
          </p:cNvSpPr>
          <p:nvPr/>
        </p:nvSpPr>
        <p:spPr bwMode="auto">
          <a:xfrm>
            <a:off x="7756525" y="5262563"/>
            <a:ext cx="7016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2005</a:t>
            </a:r>
          </a:p>
        </p:txBody>
      </p:sp>
      <p:sp>
        <p:nvSpPr>
          <p:cNvPr id="27664" name="Line 22"/>
          <p:cNvSpPr>
            <a:spLocks noChangeShapeType="1"/>
          </p:cNvSpPr>
          <p:nvPr/>
        </p:nvSpPr>
        <p:spPr bwMode="auto">
          <a:xfrm>
            <a:off x="1676400" y="3962400"/>
            <a:ext cx="0" cy="457200"/>
          </a:xfrm>
          <a:prstGeom prst="line">
            <a:avLst/>
          </a:prstGeom>
          <a:noFill/>
          <a:ln w="76200">
            <a:solidFill>
              <a:srgbClr val="336699"/>
            </a:solidFill>
            <a:round/>
            <a:headEnd/>
            <a:tailEnd type="triangle" w="med" len="med"/>
          </a:ln>
        </p:spPr>
        <p:txBody>
          <a:bodyPr/>
          <a:lstStyle/>
          <a:p>
            <a:endParaRPr lang="en-US"/>
          </a:p>
        </p:txBody>
      </p:sp>
      <p:sp>
        <p:nvSpPr>
          <p:cNvPr id="27665" name="Line 23"/>
          <p:cNvSpPr>
            <a:spLocks noChangeShapeType="1"/>
          </p:cNvSpPr>
          <p:nvPr/>
        </p:nvSpPr>
        <p:spPr bwMode="auto">
          <a:xfrm flipV="1">
            <a:off x="4724400" y="3962400"/>
            <a:ext cx="609600" cy="762000"/>
          </a:xfrm>
          <a:prstGeom prst="line">
            <a:avLst/>
          </a:prstGeom>
          <a:noFill/>
          <a:ln w="76200">
            <a:solidFill>
              <a:srgbClr val="336699"/>
            </a:solidFill>
            <a:round/>
            <a:headEnd/>
            <a:tailEnd type="triangle" w="med" len="med"/>
          </a:ln>
        </p:spPr>
        <p:txBody>
          <a:bodyPr/>
          <a:lstStyle/>
          <a:p>
            <a:endParaRPr lang="en-US"/>
          </a:p>
        </p:txBody>
      </p:sp>
      <p:sp>
        <p:nvSpPr>
          <p:cNvPr id="27666" name="Line 24"/>
          <p:cNvSpPr>
            <a:spLocks noChangeShapeType="1"/>
          </p:cNvSpPr>
          <p:nvPr/>
        </p:nvSpPr>
        <p:spPr bwMode="auto">
          <a:xfrm>
            <a:off x="1219200" y="1676400"/>
            <a:ext cx="457200" cy="457200"/>
          </a:xfrm>
          <a:prstGeom prst="line">
            <a:avLst/>
          </a:prstGeom>
          <a:noFill/>
          <a:ln w="76200">
            <a:solidFill>
              <a:srgbClr val="336699"/>
            </a:solidFill>
            <a:round/>
            <a:headEnd/>
            <a:tailEnd type="triangle" w="med" len="med"/>
          </a:ln>
        </p:spPr>
        <p:txBody>
          <a:bodyPr/>
          <a:lstStyle/>
          <a:p>
            <a:endParaRPr lang="en-US"/>
          </a:p>
        </p:txBody>
      </p:sp>
      <p:sp>
        <p:nvSpPr>
          <p:cNvPr id="27667" name="Text Box 25"/>
          <p:cNvSpPr txBox="1">
            <a:spLocks noChangeArrowheads="1"/>
          </p:cNvSpPr>
          <p:nvPr/>
        </p:nvSpPr>
        <p:spPr bwMode="auto">
          <a:xfrm>
            <a:off x="76200" y="1143000"/>
            <a:ext cx="1082675" cy="730250"/>
          </a:xfrm>
          <a:prstGeom prst="rect">
            <a:avLst/>
          </a:prstGeom>
          <a:solidFill>
            <a:srgbClr val="336699"/>
          </a:solidFill>
          <a:ln w="9525">
            <a:noFill/>
            <a:miter lim="800000"/>
            <a:headEnd/>
            <a:tailEnd/>
          </a:ln>
        </p:spPr>
        <p:txBody>
          <a:bodyPr>
            <a:spAutoFit/>
          </a:bodyPr>
          <a:lstStyle/>
          <a:p>
            <a:pPr algn="ctr" eaLnBrk="0" hangingPunct="0"/>
            <a:r>
              <a:rPr lang="en-US" sz="1400">
                <a:solidFill>
                  <a:schemeClr val="bg1"/>
                </a:solidFill>
              </a:rPr>
              <a:t>Food for Young Children</a:t>
            </a:r>
            <a:endParaRPr lang="en-US">
              <a:solidFill>
                <a:schemeClr val="bg1"/>
              </a:solidFill>
            </a:endParaRPr>
          </a:p>
        </p:txBody>
      </p:sp>
      <p:sp>
        <p:nvSpPr>
          <p:cNvPr id="27668" name="Text Box 26"/>
          <p:cNvSpPr txBox="1">
            <a:spLocks noChangeArrowheads="1"/>
          </p:cNvSpPr>
          <p:nvPr/>
        </p:nvSpPr>
        <p:spPr bwMode="auto">
          <a:xfrm>
            <a:off x="76200" y="1828800"/>
            <a:ext cx="701675" cy="376238"/>
          </a:xfrm>
          <a:prstGeom prst="rect">
            <a:avLst/>
          </a:prstGeom>
          <a:solidFill>
            <a:schemeClr val="bg1"/>
          </a:solidFill>
          <a:ln w="9525">
            <a:solidFill>
              <a:srgbClr val="336699"/>
            </a:solidFill>
            <a:miter lim="800000"/>
            <a:headEnd/>
            <a:tailEnd/>
          </a:ln>
        </p:spPr>
        <p:txBody>
          <a:bodyPr wrap="none">
            <a:spAutoFit/>
          </a:bodyPr>
          <a:lstStyle/>
          <a:p>
            <a:pPr algn="ctr" eaLnBrk="0" hangingPunct="0"/>
            <a:r>
              <a:rPr lang="en-US"/>
              <a:t>1916</a:t>
            </a:r>
          </a:p>
        </p:txBody>
      </p:sp>
      <p:sp>
        <p:nvSpPr>
          <p:cNvPr id="27669" name="Line 16"/>
          <p:cNvSpPr>
            <a:spLocks noChangeShapeType="1"/>
          </p:cNvSpPr>
          <p:nvPr/>
        </p:nvSpPr>
        <p:spPr bwMode="auto">
          <a:xfrm>
            <a:off x="6096000" y="4114800"/>
            <a:ext cx="457200" cy="762000"/>
          </a:xfrm>
          <a:prstGeom prst="line">
            <a:avLst/>
          </a:prstGeom>
          <a:noFill/>
          <a:ln w="76200">
            <a:solidFill>
              <a:srgbClr val="336699"/>
            </a:solidFill>
            <a:round/>
            <a:headEnd/>
            <a:tailEnd type="triangle" w="med" len="med"/>
          </a:ln>
        </p:spPr>
        <p:txBody>
          <a:bodyPr/>
          <a:lstStyle/>
          <a:p>
            <a:endParaRPr lang="en-US"/>
          </a:p>
        </p:txBody>
      </p:sp>
      <p:sp>
        <p:nvSpPr>
          <p:cNvPr id="27670" name="TextBox 9"/>
          <p:cNvSpPr txBox="1">
            <a:spLocks noChangeArrowheads="1"/>
          </p:cNvSpPr>
          <p:nvPr/>
        </p:nvSpPr>
        <p:spPr bwMode="auto">
          <a:xfrm>
            <a:off x="0" y="6581775"/>
            <a:ext cx="4114800" cy="276225"/>
          </a:xfrm>
          <a:prstGeom prst="rect">
            <a:avLst/>
          </a:prstGeom>
          <a:noFill/>
          <a:ln w="9525">
            <a:noFill/>
            <a:miter lim="800000"/>
            <a:headEnd/>
            <a:tailEnd/>
          </a:ln>
        </p:spPr>
        <p:txBody>
          <a:bodyPr>
            <a:spAutoFit/>
          </a:bodyPr>
          <a:lstStyle/>
          <a:p>
            <a:r>
              <a:rPr lang="en-US" sz="1200"/>
              <a:t>Welsh S. Nutrition today nov/dec 1992, p:6-11</a:t>
            </a:r>
          </a:p>
        </p:txBody>
      </p:sp>
      <p:sp>
        <p:nvSpPr>
          <p:cNvPr id="27671" name="Rectangle 7"/>
          <p:cNvSpPr>
            <a:spLocks noChangeArrowheads="1"/>
          </p:cNvSpPr>
          <p:nvPr/>
        </p:nvSpPr>
        <p:spPr bwMode="auto">
          <a:xfrm>
            <a:off x="152400" y="6092825"/>
            <a:ext cx="1109663" cy="307975"/>
          </a:xfrm>
          <a:prstGeom prst="rect">
            <a:avLst/>
          </a:prstGeom>
          <a:noFill/>
          <a:ln w="9525">
            <a:noFill/>
            <a:miter lim="800000"/>
            <a:headEnd/>
            <a:tailEnd/>
          </a:ln>
        </p:spPr>
        <p:txBody>
          <a:bodyPr wrap="none">
            <a:spAutoFit/>
          </a:bodyPr>
          <a:lstStyle/>
          <a:p>
            <a:r>
              <a:rPr lang="en-US" sz="1400" b="1" i="1"/>
              <a:t>Basic Four</a:t>
            </a:r>
            <a:endParaRPr lang="en-US" sz="1400"/>
          </a:p>
        </p:txBody>
      </p:sp>
      <p:sp>
        <p:nvSpPr>
          <p:cNvPr id="27672" name="Rectangle 6"/>
          <p:cNvSpPr>
            <a:spLocks noChangeArrowheads="1"/>
          </p:cNvSpPr>
          <p:nvPr/>
        </p:nvSpPr>
        <p:spPr bwMode="auto">
          <a:xfrm>
            <a:off x="2520950" y="2438400"/>
            <a:ext cx="1289050" cy="307975"/>
          </a:xfrm>
          <a:prstGeom prst="rect">
            <a:avLst/>
          </a:prstGeom>
          <a:noFill/>
          <a:ln w="9525">
            <a:noFill/>
            <a:miter lim="800000"/>
            <a:headEnd/>
            <a:tailEnd/>
          </a:ln>
        </p:spPr>
        <p:txBody>
          <a:bodyPr wrap="none">
            <a:spAutoFit/>
          </a:bodyPr>
          <a:lstStyle/>
          <a:p>
            <a:r>
              <a:rPr lang="en-US" sz="1400" b="1" i="1"/>
              <a:t>Basic Seven </a:t>
            </a:r>
            <a:endParaRPr lang="en-US" sz="1400"/>
          </a:p>
        </p:txBody>
      </p:sp>
      <p:sp>
        <p:nvSpPr>
          <p:cNvPr id="27673" name="Rectangle 5"/>
          <p:cNvSpPr>
            <a:spLocks noChangeArrowheads="1"/>
          </p:cNvSpPr>
          <p:nvPr/>
        </p:nvSpPr>
        <p:spPr bwMode="auto">
          <a:xfrm>
            <a:off x="3352800" y="6015038"/>
            <a:ext cx="1524000" cy="461962"/>
          </a:xfrm>
          <a:prstGeom prst="rect">
            <a:avLst/>
          </a:prstGeom>
          <a:noFill/>
          <a:ln w="9525">
            <a:noFill/>
            <a:miter lim="800000"/>
            <a:headEnd/>
            <a:tailEnd/>
          </a:ln>
        </p:spPr>
        <p:txBody>
          <a:bodyPr>
            <a:spAutoFit/>
          </a:bodyPr>
          <a:lstStyle/>
          <a:p>
            <a:pPr algn="ctr"/>
            <a:r>
              <a:rPr lang="en-US" sz="1200" b="1" i="1"/>
              <a:t>Hassle-Free Guide to a better diet</a:t>
            </a:r>
            <a:endParaRPr lang="en-US" sz="1200"/>
          </a:p>
        </p:txBody>
      </p:sp>
      <p:sp>
        <p:nvSpPr>
          <p:cNvPr id="27674" name="Rectangle 8"/>
          <p:cNvSpPr>
            <a:spLocks noChangeArrowheads="1"/>
          </p:cNvSpPr>
          <p:nvPr/>
        </p:nvSpPr>
        <p:spPr bwMode="auto">
          <a:xfrm>
            <a:off x="5410200" y="3806825"/>
            <a:ext cx="1893888" cy="307975"/>
          </a:xfrm>
          <a:prstGeom prst="rect">
            <a:avLst/>
          </a:prstGeom>
          <a:noFill/>
          <a:ln w="9525">
            <a:noFill/>
            <a:miter lim="800000"/>
            <a:headEnd/>
            <a:tailEnd/>
          </a:ln>
        </p:spPr>
        <p:txBody>
          <a:bodyPr wrap="none">
            <a:spAutoFit/>
          </a:bodyPr>
          <a:lstStyle/>
          <a:p>
            <a:r>
              <a:rPr lang="en-US" sz="1400" b="1" i="1"/>
              <a:t>Food guide pyramid</a:t>
            </a:r>
            <a:endParaRPr lang="en-US" sz="1400"/>
          </a:p>
        </p:txBody>
      </p:sp>
      <p:sp>
        <p:nvSpPr>
          <p:cNvPr id="27675" name="Line 23"/>
          <p:cNvSpPr>
            <a:spLocks noChangeShapeType="1"/>
          </p:cNvSpPr>
          <p:nvPr/>
        </p:nvSpPr>
        <p:spPr bwMode="auto">
          <a:xfrm flipV="1">
            <a:off x="7391400" y="3124200"/>
            <a:ext cx="685800" cy="2133600"/>
          </a:xfrm>
          <a:prstGeom prst="line">
            <a:avLst/>
          </a:prstGeom>
          <a:noFill/>
          <a:ln w="76200">
            <a:solidFill>
              <a:srgbClr val="336699"/>
            </a:solidFill>
            <a:round/>
            <a:headEnd/>
            <a:tailEnd type="triangle" w="med" len="med"/>
          </a:ln>
        </p:spPr>
        <p:txBody>
          <a:bodyPr/>
          <a:lstStyle/>
          <a:p>
            <a:endParaRPr lang="en-US"/>
          </a:p>
        </p:txBody>
      </p:sp>
      <p:pic>
        <p:nvPicPr>
          <p:cNvPr id="27676" name="Picture 2"/>
          <p:cNvPicPr>
            <a:picLocks noChangeAspect="1" noChangeArrowheads="1"/>
          </p:cNvPicPr>
          <p:nvPr/>
        </p:nvPicPr>
        <p:blipFill>
          <a:blip r:embed="rId8" cstate="print"/>
          <a:srcRect/>
          <a:stretch>
            <a:fillRect/>
          </a:stretch>
        </p:blipFill>
        <p:spPr bwMode="auto">
          <a:xfrm>
            <a:off x="7010400" y="1447800"/>
            <a:ext cx="2057400" cy="1600200"/>
          </a:xfrm>
          <a:prstGeom prst="rect">
            <a:avLst/>
          </a:prstGeom>
          <a:noFill/>
          <a:ln w="9525">
            <a:noFill/>
            <a:miter lim="800000"/>
            <a:headEnd/>
            <a:tailEnd/>
          </a:ln>
        </p:spPr>
      </p:pic>
      <p:sp>
        <p:nvSpPr>
          <p:cNvPr id="27677" name="Text Box 21"/>
          <p:cNvSpPr txBox="1">
            <a:spLocks noChangeArrowheads="1"/>
          </p:cNvSpPr>
          <p:nvPr/>
        </p:nvSpPr>
        <p:spPr bwMode="auto">
          <a:xfrm>
            <a:off x="8153400" y="990600"/>
            <a:ext cx="696913" cy="369888"/>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2010</a:t>
            </a:r>
          </a:p>
        </p:txBody>
      </p:sp>
      <p:sp>
        <p:nvSpPr>
          <p:cNvPr id="29" name="Footer Placeholder 28"/>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6200"/>
            <a:ext cx="8229600" cy="1143000"/>
          </a:xfrm>
        </p:spPr>
        <p:txBody>
          <a:bodyPr>
            <a:noAutofit/>
          </a:bodyPr>
          <a:lstStyle/>
          <a:p>
            <a:pPr algn="r" rtl="1"/>
            <a:r>
              <a:rPr lang="fa-IR" sz="2400" b="1" dirty="0" smtClean="0">
                <a:solidFill>
                  <a:srgbClr val="C00000"/>
                </a:solidFill>
                <a:cs typeface="B Mitra" pitchFamily="2" charset="-78"/>
              </a:rPr>
              <a:t>ادامه </a:t>
            </a:r>
            <a:r>
              <a:rPr lang="fa-IR" sz="4000" b="1" dirty="0" smtClean="0">
                <a:solidFill>
                  <a:srgbClr val="C00000"/>
                </a:solidFill>
                <a:cs typeface="B Mitra" pitchFamily="2" charset="-78"/>
              </a:rPr>
              <a:t>گروههاي غذايي و</a:t>
            </a:r>
            <a:r>
              <a:rPr lang="en-US" sz="4000" b="1" dirty="0" smtClean="0">
                <a:solidFill>
                  <a:srgbClr val="C00000"/>
                </a:solidFill>
                <a:cs typeface="B Mitra" pitchFamily="2" charset="-78"/>
              </a:rPr>
              <a:t> </a:t>
            </a:r>
            <a:r>
              <a:rPr lang="fa-IR" sz="4000" b="1" dirty="0" smtClean="0">
                <a:solidFill>
                  <a:srgbClr val="C00000"/>
                </a:solidFill>
                <a:cs typeface="B Mitra" pitchFamily="2" charset="-78"/>
              </a:rPr>
              <a:t>هرم راهنماي غذايي</a:t>
            </a:r>
            <a:endParaRPr lang="en-US" sz="4000" dirty="0"/>
          </a:p>
        </p:txBody>
      </p:sp>
      <p:sp>
        <p:nvSpPr>
          <p:cNvPr id="12" name="Content Placeholder 11"/>
          <p:cNvSpPr>
            <a:spLocks noGrp="1"/>
          </p:cNvSpPr>
          <p:nvPr>
            <p:ph idx="1"/>
          </p:nvPr>
        </p:nvSpPr>
        <p:spPr>
          <a:xfrm>
            <a:off x="457200" y="1295400"/>
            <a:ext cx="8229600" cy="4525963"/>
          </a:xfrm>
        </p:spPr>
        <p:txBody>
          <a:bodyPr/>
          <a:lstStyle/>
          <a:p>
            <a:pPr algn="ctr" rtl="1">
              <a:buNone/>
            </a:pPr>
            <a:r>
              <a:rPr lang="ar-SA" b="1" dirty="0" smtClean="0">
                <a:solidFill>
                  <a:schemeClr val="tx1">
                    <a:lumMod val="95000"/>
                    <a:lumOff val="5000"/>
                  </a:schemeClr>
                </a:solidFill>
                <a:cs typeface="B Nazanin" pitchFamily="2" charset="-78"/>
              </a:rPr>
              <a:t>هرم راهنماي الگوي غذاي روزانه</a:t>
            </a:r>
            <a:r>
              <a:rPr lang="ar-SA" dirty="0" smtClean="0">
                <a:solidFill>
                  <a:schemeClr val="tx2">
                    <a:lumMod val="60000"/>
                    <a:lumOff val="40000"/>
                  </a:schemeClr>
                </a:solidFill>
                <a:cs typeface="B Nazanin" pitchFamily="2" charset="-78"/>
              </a:rPr>
              <a:t> </a:t>
            </a:r>
            <a:endParaRPr lang="en-US" dirty="0"/>
          </a:p>
        </p:txBody>
      </p:sp>
      <p:sp>
        <p:nvSpPr>
          <p:cNvPr id="38916" name="Slide Number Placeholder 1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5727B0E-4A9A-4348-9AA4-90DD87186F27}" type="slidenum">
              <a:rPr lang="en-US" smtClean="0"/>
              <a:pPr/>
              <a:t>15</a:t>
            </a:fld>
            <a:endParaRPr lang="en-US" smtClean="0"/>
          </a:p>
        </p:txBody>
      </p:sp>
      <p:pic>
        <p:nvPicPr>
          <p:cNvPr id="70661" name="Picture 2" descr="food_guide_pyramid"/>
          <p:cNvPicPr>
            <a:picLocks noChangeAspect="1" noChangeArrowheads="1"/>
          </p:cNvPicPr>
          <p:nvPr/>
        </p:nvPicPr>
        <p:blipFill>
          <a:blip r:embed="rId2" cstate="print"/>
          <a:srcRect/>
          <a:stretch>
            <a:fillRect/>
          </a:stretch>
        </p:blipFill>
        <p:spPr bwMode="auto">
          <a:xfrm>
            <a:off x="457200" y="1905000"/>
            <a:ext cx="8305800" cy="4262438"/>
          </a:xfrm>
          <a:prstGeom prst="rect">
            <a:avLst/>
          </a:prstGeom>
          <a:noFill/>
          <a:ln w="9525">
            <a:noFill/>
            <a:miter lim="800000"/>
            <a:headEnd/>
            <a:tailEnd/>
          </a:ln>
        </p:spPr>
      </p:pic>
      <p:sp>
        <p:nvSpPr>
          <p:cNvPr id="6" name="TextBox 5"/>
          <p:cNvSpPr txBox="1"/>
          <p:nvPr/>
        </p:nvSpPr>
        <p:spPr>
          <a:xfrm>
            <a:off x="3505200" y="6172201"/>
            <a:ext cx="2286000" cy="461665"/>
          </a:xfrm>
          <a:prstGeom prst="rect">
            <a:avLst/>
          </a:prstGeom>
        </p:spPr>
        <p:style>
          <a:lnRef idx="2">
            <a:schemeClr val="accent4"/>
          </a:lnRef>
          <a:fillRef idx="1">
            <a:schemeClr val="lt1"/>
          </a:fillRef>
          <a:effectRef idx="0">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fa-IR" sz="1200" b="1" cap="all" dirty="0">
                <a:ln w="0"/>
                <a:solidFill>
                  <a:schemeClr val="tx1"/>
                </a:solidFill>
                <a:effectLst>
                  <a:reflection blurRad="12700" stA="50000" endPos="50000" dist="5000" dir="5400000" sy="-100000" rotWithShape="0"/>
                </a:effectLst>
                <a:cs typeface="B Mitra" pitchFamily="2" charset="-78"/>
              </a:rPr>
              <a:t>گروه نان و غلات</a:t>
            </a:r>
          </a:p>
          <a:p>
            <a:pPr algn="ctr" rtl="1">
              <a:defRPr/>
            </a:pPr>
            <a:r>
              <a:rPr lang="fa-IR" sz="1200" b="1" cap="all" dirty="0">
                <a:ln w="0"/>
                <a:solidFill>
                  <a:schemeClr val="tx1"/>
                </a:solidFill>
                <a:effectLst>
                  <a:reflection blurRad="12700" stA="50000" endPos="50000" dist="5000" dir="5400000" sy="-100000" rotWithShape="0"/>
                </a:effectLst>
                <a:cs typeface="B Mitra" pitchFamily="2" charset="-78"/>
              </a:rPr>
              <a:t>11-6 واحد</a:t>
            </a:r>
            <a:endParaRPr lang="en-US" sz="1200" b="1" cap="all" dirty="0">
              <a:ln w="0"/>
              <a:solidFill>
                <a:schemeClr val="tx1"/>
              </a:solidFill>
              <a:effectLst>
                <a:reflection blurRad="12700" stA="50000" endPos="50000" dist="5000" dir="5400000" sy="-100000" rotWithShape="0"/>
              </a:effectLst>
              <a:cs typeface="B Mitra" pitchFamily="2" charset="-78"/>
            </a:endParaRPr>
          </a:p>
        </p:txBody>
      </p:sp>
      <p:sp>
        <p:nvSpPr>
          <p:cNvPr id="7" name="TextBox 6"/>
          <p:cNvSpPr txBox="1"/>
          <p:nvPr/>
        </p:nvSpPr>
        <p:spPr>
          <a:xfrm>
            <a:off x="533400" y="4092714"/>
            <a:ext cx="1295400" cy="707886"/>
          </a:xfrm>
          <a:prstGeom prst="rect">
            <a:avLst/>
          </a:prstGeom>
          <a:noFill/>
        </p:spPr>
        <p:txBody>
          <a:bodyPr>
            <a:spAutoFit/>
          </a:bodyPr>
          <a:lstStyle/>
          <a:p>
            <a:pPr algn="ct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سبزی ها</a:t>
            </a:r>
          </a:p>
          <a:p>
            <a:pPr algn="ct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5-3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8" name="TextBox 7"/>
          <p:cNvSpPr txBox="1"/>
          <p:nvPr/>
        </p:nvSpPr>
        <p:spPr>
          <a:xfrm>
            <a:off x="7467600" y="4168914"/>
            <a:ext cx="10668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میوه </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4-2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9" name="TextBox 8"/>
          <p:cNvSpPr txBox="1"/>
          <p:nvPr/>
        </p:nvSpPr>
        <p:spPr>
          <a:xfrm>
            <a:off x="990600" y="2895600"/>
            <a:ext cx="16764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لبنیات</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3-2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0" name="TextBox 9"/>
          <p:cNvSpPr txBox="1"/>
          <p:nvPr/>
        </p:nvSpPr>
        <p:spPr>
          <a:xfrm>
            <a:off x="6477000" y="3025914"/>
            <a:ext cx="12192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گوشت</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3-2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1" name="TextBox 10"/>
          <p:cNvSpPr txBox="1"/>
          <p:nvPr/>
        </p:nvSpPr>
        <p:spPr>
          <a:xfrm>
            <a:off x="5257800" y="1828800"/>
            <a:ext cx="14478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محدودیت چربی و شکرهای افزودنی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4" name="Footer Placeholder 13"/>
          <p:cNvSpPr>
            <a:spLocks noGrp="1"/>
          </p:cNvSpPr>
          <p:nvPr>
            <p:ph type="ftr" sz="quarter" idx="11"/>
          </p:nvPr>
        </p:nvSpPr>
        <p:spPr>
          <a:xfrm>
            <a:off x="3124200" y="65690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diamond(in)">
                                      <p:cBhvr>
                                        <p:cTn id="7" dur="2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Heram Mirbolooki.JPG"/>
          <p:cNvPicPr>
            <a:picLocks noChangeAspect="1" noChangeArrowheads="1"/>
          </p:cNvPicPr>
          <p:nvPr/>
        </p:nvPicPr>
        <p:blipFill>
          <a:blip r:embed="rId2" cstate="print"/>
          <a:srcRect/>
          <a:stretch>
            <a:fillRect/>
          </a:stretch>
        </p:blipFill>
        <p:spPr bwMode="auto">
          <a:xfrm>
            <a:off x="1143000" y="1524000"/>
            <a:ext cx="6934200" cy="4572000"/>
          </a:xfrm>
          <a:prstGeom prst="rect">
            <a:avLst/>
          </a:prstGeom>
          <a:noFill/>
          <a:ln w="9525">
            <a:noFill/>
            <a:miter lim="800000"/>
            <a:headEnd/>
            <a:tailEnd/>
          </a:ln>
        </p:spPr>
      </p:pic>
      <p:sp>
        <p:nvSpPr>
          <p:cNvPr id="3" name="Text Box 6"/>
          <p:cNvSpPr txBox="1">
            <a:spLocks noChangeArrowheads="1"/>
          </p:cNvSpPr>
          <p:nvPr/>
        </p:nvSpPr>
        <p:spPr bwMode="auto">
          <a:xfrm>
            <a:off x="6000750" y="3276600"/>
            <a:ext cx="286702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Meat and its alternatives</a:t>
            </a:r>
          </a:p>
          <a:p>
            <a:pPr algn="ctr"/>
            <a:r>
              <a:rPr lang="en-US" sz="1400" b="1">
                <a:solidFill>
                  <a:srgbClr val="000099"/>
                </a:solidFill>
              </a:rPr>
              <a:t>1.2 ± 0.7</a:t>
            </a:r>
          </a:p>
          <a:p>
            <a:pPr algn="ctr"/>
            <a:r>
              <a:rPr lang="en-US" sz="1400" b="1">
                <a:solidFill>
                  <a:srgbClr val="33CC33"/>
                </a:solidFill>
              </a:rPr>
              <a:t>(2-3 servings)</a:t>
            </a:r>
            <a:endParaRPr lang="en-US" sz="1400" b="1">
              <a:solidFill>
                <a:srgbClr val="000099"/>
              </a:solidFill>
            </a:endParaRPr>
          </a:p>
        </p:txBody>
      </p:sp>
      <p:sp>
        <p:nvSpPr>
          <p:cNvPr id="4" name="Text Box 7"/>
          <p:cNvSpPr txBox="1">
            <a:spLocks noChangeArrowheads="1"/>
          </p:cNvSpPr>
          <p:nvPr/>
        </p:nvSpPr>
        <p:spPr bwMode="auto">
          <a:xfrm>
            <a:off x="6858000" y="4059238"/>
            <a:ext cx="1828800" cy="1046162"/>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Fruits group</a:t>
            </a:r>
          </a:p>
          <a:p>
            <a:pPr algn="ctr"/>
            <a:r>
              <a:rPr lang="en-US" sz="1400" b="1">
                <a:solidFill>
                  <a:srgbClr val="000099"/>
                </a:solidFill>
              </a:rPr>
              <a:t>3.1 ± 3.0 </a:t>
            </a:r>
          </a:p>
          <a:p>
            <a:pPr algn="ctr"/>
            <a:r>
              <a:rPr lang="en-US" sz="1400" b="1">
                <a:solidFill>
                  <a:srgbClr val="33CC33"/>
                </a:solidFill>
              </a:rPr>
              <a:t>(2-4 servings)</a:t>
            </a:r>
          </a:p>
          <a:p>
            <a:pPr algn="ctr"/>
            <a:endParaRPr lang="en-US" sz="2000" b="1">
              <a:solidFill>
                <a:srgbClr val="000099"/>
              </a:solidFill>
            </a:endParaRPr>
          </a:p>
        </p:txBody>
      </p:sp>
      <p:sp>
        <p:nvSpPr>
          <p:cNvPr id="5" name="Text Box 8"/>
          <p:cNvSpPr txBox="1">
            <a:spLocks noChangeArrowheads="1"/>
          </p:cNvSpPr>
          <p:nvPr/>
        </p:nvSpPr>
        <p:spPr bwMode="auto">
          <a:xfrm>
            <a:off x="3657600" y="6027738"/>
            <a:ext cx="2005013" cy="830262"/>
          </a:xfrm>
          <a:prstGeom prst="rect">
            <a:avLst/>
          </a:prstGeom>
          <a:noFill/>
          <a:ln w="12700" cap="sq">
            <a:noFill/>
            <a:miter lim="800000"/>
            <a:headEnd type="none" w="sm" len="sm"/>
            <a:tailEnd type="none" w="sm" len="sm"/>
          </a:ln>
        </p:spPr>
        <p:txBody>
          <a:bodyPr>
            <a:spAutoFit/>
          </a:bodyPr>
          <a:lstStyle/>
          <a:p>
            <a:pPr algn="ctr"/>
            <a:r>
              <a:rPr lang="en-US" sz="1600" b="1">
                <a:solidFill>
                  <a:srgbClr val="000099"/>
                </a:solidFill>
              </a:rPr>
              <a:t>Bread Group</a:t>
            </a:r>
          </a:p>
          <a:p>
            <a:pPr algn="ctr"/>
            <a:r>
              <a:rPr lang="en-US" sz="1600" b="1">
                <a:solidFill>
                  <a:srgbClr val="000099"/>
                </a:solidFill>
              </a:rPr>
              <a:t>7.8 ± 3.7</a:t>
            </a:r>
          </a:p>
          <a:p>
            <a:pPr algn="ctr"/>
            <a:r>
              <a:rPr lang="en-US" sz="1600" b="1">
                <a:solidFill>
                  <a:srgbClr val="33CC33"/>
                </a:solidFill>
              </a:rPr>
              <a:t>( 9-11 servings)</a:t>
            </a:r>
          </a:p>
        </p:txBody>
      </p:sp>
      <p:sp>
        <p:nvSpPr>
          <p:cNvPr id="6" name="Text Box 3"/>
          <p:cNvSpPr txBox="1">
            <a:spLocks noChangeArrowheads="1"/>
          </p:cNvSpPr>
          <p:nvPr/>
        </p:nvSpPr>
        <p:spPr bwMode="auto">
          <a:xfrm>
            <a:off x="457200" y="2133600"/>
            <a:ext cx="2743200" cy="1046163"/>
          </a:xfrm>
          <a:prstGeom prst="rect">
            <a:avLst/>
          </a:prstGeom>
          <a:noFill/>
          <a:ln w="12700" cap="sq">
            <a:noFill/>
            <a:miter lim="800000"/>
            <a:headEnd type="none" w="sm" len="sm"/>
            <a:tailEnd type="none" w="sm" len="sm"/>
          </a:ln>
        </p:spPr>
        <p:txBody>
          <a:bodyPr>
            <a:spAutoFit/>
          </a:bodyPr>
          <a:lstStyle/>
          <a:p>
            <a:r>
              <a:rPr lang="en-US" sz="1400" b="1">
                <a:solidFill>
                  <a:srgbClr val="000099"/>
                </a:solidFill>
              </a:rPr>
              <a:t>          Fat and sweet group</a:t>
            </a:r>
          </a:p>
          <a:p>
            <a:pPr algn="ctr"/>
            <a:r>
              <a:rPr lang="en-US" sz="1400" b="1">
                <a:solidFill>
                  <a:srgbClr val="000099"/>
                </a:solidFill>
              </a:rPr>
              <a:t>6.4 ± 3.0</a:t>
            </a:r>
          </a:p>
          <a:p>
            <a:pPr algn="ctr"/>
            <a:r>
              <a:rPr lang="en-US" sz="1400" b="1">
                <a:solidFill>
                  <a:srgbClr val="33CC33"/>
                </a:solidFill>
              </a:rPr>
              <a:t>    (Not recommended)</a:t>
            </a:r>
          </a:p>
          <a:p>
            <a:pPr algn="ctr"/>
            <a:endParaRPr lang="en-US" sz="2000" b="1">
              <a:solidFill>
                <a:srgbClr val="000099"/>
              </a:solidFill>
            </a:endParaRPr>
          </a:p>
        </p:txBody>
      </p:sp>
      <p:sp>
        <p:nvSpPr>
          <p:cNvPr id="7" name="Text Box 4"/>
          <p:cNvSpPr txBox="1">
            <a:spLocks noChangeArrowheads="1"/>
          </p:cNvSpPr>
          <p:nvPr/>
        </p:nvSpPr>
        <p:spPr bwMode="auto">
          <a:xfrm>
            <a:off x="381000" y="3276600"/>
            <a:ext cx="259397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Milk and Dairy products</a:t>
            </a:r>
          </a:p>
          <a:p>
            <a:pPr algn="ctr"/>
            <a:r>
              <a:rPr lang="en-US" sz="1400" b="1">
                <a:solidFill>
                  <a:srgbClr val="000099"/>
                </a:solidFill>
              </a:rPr>
              <a:t>1.1 ± 0.8</a:t>
            </a:r>
          </a:p>
          <a:p>
            <a:pPr algn="ctr"/>
            <a:r>
              <a:rPr lang="en-US" sz="1400" b="1">
                <a:solidFill>
                  <a:srgbClr val="33CC33"/>
                </a:solidFill>
              </a:rPr>
              <a:t>(2-3 servings)</a:t>
            </a:r>
          </a:p>
        </p:txBody>
      </p:sp>
      <p:sp>
        <p:nvSpPr>
          <p:cNvPr id="8" name="Text Box 5"/>
          <p:cNvSpPr txBox="1">
            <a:spLocks noChangeArrowheads="1"/>
          </p:cNvSpPr>
          <p:nvPr/>
        </p:nvSpPr>
        <p:spPr bwMode="auto">
          <a:xfrm>
            <a:off x="533400" y="3962400"/>
            <a:ext cx="185737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Vegetable group</a:t>
            </a:r>
          </a:p>
          <a:p>
            <a:pPr algn="ctr"/>
            <a:r>
              <a:rPr lang="en-US" sz="1400" b="1">
                <a:solidFill>
                  <a:srgbClr val="000099"/>
                </a:solidFill>
              </a:rPr>
              <a:t>3.6 ± 2.0</a:t>
            </a:r>
          </a:p>
          <a:p>
            <a:pPr algn="ctr"/>
            <a:r>
              <a:rPr lang="en-US" sz="1400" b="1">
                <a:solidFill>
                  <a:srgbClr val="33CC33"/>
                </a:solidFill>
              </a:rPr>
              <a:t>(3-5 servings)</a:t>
            </a:r>
            <a:endParaRPr lang="en-US" sz="1400" b="1">
              <a:solidFill>
                <a:srgbClr val="000099"/>
              </a:solidFill>
            </a:endParaRPr>
          </a:p>
        </p:txBody>
      </p:sp>
      <p:sp>
        <p:nvSpPr>
          <p:cNvPr id="9" name="Text Box 9"/>
          <p:cNvSpPr txBox="1">
            <a:spLocks noChangeArrowheads="1"/>
          </p:cNvSpPr>
          <p:nvPr/>
        </p:nvSpPr>
        <p:spPr bwMode="auto">
          <a:xfrm>
            <a:off x="228600" y="1196975"/>
            <a:ext cx="8501063" cy="708025"/>
          </a:xfrm>
          <a:prstGeom prst="rect">
            <a:avLst/>
          </a:prstGeom>
          <a:noFill/>
          <a:ln w="12700" cap="sq">
            <a:noFill/>
            <a:miter lim="800000"/>
            <a:headEnd type="none" w="sm" len="sm"/>
            <a:tailEnd type="none" w="sm" len="sm"/>
          </a:ln>
        </p:spPr>
        <p:txBody>
          <a:bodyPr>
            <a:spAutoFit/>
          </a:bodyPr>
          <a:lstStyle/>
          <a:p>
            <a:pPr algn="ctr"/>
            <a:r>
              <a:rPr lang="en-US" sz="2000" b="1">
                <a:solidFill>
                  <a:srgbClr val="00B050"/>
                </a:solidFill>
              </a:rPr>
              <a:t> Intakes of food groups in TLGS population in comparison with Food Guide Pyramid </a:t>
            </a:r>
          </a:p>
        </p:txBody>
      </p:sp>
      <p:sp>
        <p:nvSpPr>
          <p:cNvPr id="10" name="Title 6"/>
          <p:cNvSpPr txBox="1">
            <a:spLocks/>
          </p:cNvSpPr>
          <p:nvPr/>
        </p:nvSpPr>
        <p:spPr bwMode="auto">
          <a:xfrm>
            <a:off x="228600" y="76200"/>
            <a:ext cx="8610600" cy="1143000"/>
          </a:xfrm>
          <a:prstGeom prst="rect">
            <a:avLst/>
          </a:prstGeom>
          <a:noFill/>
          <a:ln w="9525">
            <a:noFill/>
            <a:miter lim="800000"/>
            <a:headEnd/>
            <a:tailEnd/>
          </a:ln>
        </p:spPr>
        <p:txBody>
          <a:bodyPr anchor="ctr"/>
          <a:lstStyle/>
          <a:p>
            <a:pPr algn="r" rtl="1" eaLnBrk="0" hangingPunct="0">
              <a:defRPr/>
            </a:pPr>
            <a:r>
              <a:rPr lang="fa-IR" sz="2000" b="1" dirty="0" smtClean="0">
                <a:solidFill>
                  <a:srgbClr val="C00000"/>
                </a:solidFill>
                <a:cs typeface="B Mitra" pitchFamily="2" charset="-78"/>
              </a:rPr>
              <a:t>ادامه </a:t>
            </a:r>
            <a:r>
              <a:rPr lang="fa-IR" sz="3200" b="1" dirty="0" smtClean="0">
                <a:solidFill>
                  <a:srgbClr val="C00000"/>
                </a:solidFill>
                <a:cs typeface="B Mitra" pitchFamily="2" charset="-78"/>
              </a:rPr>
              <a:t>گروههاي غذايي و</a:t>
            </a:r>
            <a:r>
              <a:rPr lang="en-US" sz="3200" b="1" dirty="0" smtClean="0">
                <a:solidFill>
                  <a:srgbClr val="C00000"/>
                </a:solidFill>
                <a:cs typeface="B Mitra" pitchFamily="2" charset="-78"/>
              </a:rPr>
              <a:t> </a:t>
            </a:r>
            <a:r>
              <a:rPr lang="fa-IR" sz="3200" b="1" dirty="0" smtClean="0">
                <a:solidFill>
                  <a:srgbClr val="C00000"/>
                </a:solidFill>
                <a:cs typeface="B Mitra" pitchFamily="2" charset="-78"/>
              </a:rPr>
              <a:t>هرم راهنماي غذايي</a:t>
            </a:r>
            <a:endParaRPr lang="en-US" sz="3200" b="1" i="1" dirty="0">
              <a:solidFill>
                <a:srgbClr val="C00000"/>
              </a:solidFill>
              <a:latin typeface="Times New Roman" pitchFamily="18" charset="0"/>
              <a:ea typeface="+mj-ea"/>
              <a:cs typeface="Times New Roman" pitchFamily="18" charset="0"/>
            </a:endParaRPr>
          </a:p>
        </p:txBody>
      </p:sp>
      <p:sp>
        <p:nvSpPr>
          <p:cNvPr id="11" name="Slide Number Placeholder 10"/>
          <p:cNvSpPr>
            <a:spLocks noGrp="1"/>
          </p:cNvSpPr>
          <p:nvPr>
            <p:ph type="sldNum" sz="quarter" idx="12"/>
          </p:nvPr>
        </p:nvSpPr>
        <p:spPr/>
        <p:txBody>
          <a:bodyPr/>
          <a:lstStyle/>
          <a:p>
            <a:fld id="{430E3189-A26B-47E6-88FA-F0598B934182}" type="slidenum">
              <a:rPr lang="en-US" smtClean="0"/>
              <a:pPr/>
              <a:t>16</a:t>
            </a:fld>
            <a:endParaRPr lang="en-US"/>
          </a:p>
        </p:txBody>
      </p:sp>
      <p:sp>
        <p:nvSpPr>
          <p:cNvPr id="12" name="Footer Placeholder 11"/>
          <p:cNvSpPr>
            <a:spLocks noGrp="1"/>
          </p:cNvSpPr>
          <p:nvPr>
            <p:ph type="ftr" sz="quarter" idx="11"/>
          </p:nvPr>
        </p:nvSpPr>
        <p:spPr>
          <a:xfrm>
            <a:off x="52578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2"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17" presetClass="entr" presetSubtype="2"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3500"/>
                            </p:stCondLst>
                            <p:childTnLst>
                              <p:par>
                                <p:cTn id="24" presetID="17" presetClass="entr" presetSubtype="2"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par>
                          <p:cTn id="30" fill="hold">
                            <p:stCondLst>
                              <p:cond delay="5000"/>
                            </p:stCondLst>
                            <p:childTnLst>
                              <p:par>
                                <p:cTn id="31" presetID="17" presetClass="entr" presetSubtype="8" fill="hold" grpId="0" nodeType="afterEffect">
                                  <p:stCondLst>
                                    <p:cond delay="10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ppt_w/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par>
                          <p:cTn id="37" fill="hold">
                            <p:stCondLst>
                              <p:cond delay="6500"/>
                            </p:stCondLst>
                            <p:childTnLst>
                              <p:par>
                                <p:cTn id="38" presetID="17" presetClass="entr" presetSubtype="8"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ppt_x</p:attrName>
                                        </p:attrNameLst>
                                      </p:cBhvr>
                                      <p:tavLst>
                                        <p:tav tm="0">
                                          <p:val>
                                            <p:strVal val="#ppt_x-#ppt_w/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7" presetClass="entr" presetSubtype="8" fill="hold" grpId="0" nodeType="after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ppt_w/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strVal val="#ppt_h"/>
                                          </p:val>
                                        </p:tav>
                                        <p:tav tm="100000">
                                          <p:val>
                                            <p:strVal val="#ppt_h"/>
                                          </p:val>
                                        </p:tav>
                                      </p:tavLst>
                                    </p:anim>
                                  </p:childTnLst>
                                </p:cTn>
                              </p:par>
                            </p:childTnLst>
                          </p:cTn>
                        </p:par>
                        <p:par>
                          <p:cTn id="51" fill="hold">
                            <p:stCondLst>
                              <p:cond delay="9500"/>
                            </p:stCondLst>
                            <p:childTnLst>
                              <p:par>
                                <p:cTn id="52" presetID="17" presetClass="entr" presetSubtype="10" fill="hold" grpId="0" nodeType="after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rtl="1"/>
            <a:r>
              <a:rPr lang="fa-IR" b="1" spc="-150" dirty="0" smtClean="0">
                <a:solidFill>
                  <a:srgbClr val="C00000"/>
                </a:solidFill>
                <a:latin typeface="B Nazanin"/>
                <a:cs typeface="B Mitra" pitchFamily="2" charset="-78"/>
              </a:rPr>
              <a:t>سياهه جانشيني موادغذايي</a:t>
            </a:r>
            <a:endParaRPr lang="en-US" dirty="0"/>
          </a:p>
        </p:txBody>
      </p:sp>
      <p:sp>
        <p:nvSpPr>
          <p:cNvPr id="3" name="Content Placeholder 2"/>
          <p:cNvSpPr>
            <a:spLocks noGrp="1"/>
          </p:cNvSpPr>
          <p:nvPr>
            <p:ph idx="1"/>
          </p:nvPr>
        </p:nvSpPr>
        <p:spPr/>
        <p:txBody>
          <a:bodyPr rtlCol="0">
            <a:normAutofit/>
          </a:bodyPr>
          <a:lstStyle/>
          <a:p>
            <a:pPr marL="448056" indent="-384048" algn="r" rtl="1" eaLnBrk="1" fontAlgn="auto" hangingPunct="1">
              <a:spcAft>
                <a:spcPts val="0"/>
              </a:spcAft>
              <a:buClr>
                <a:srgbClr val="FB6E05"/>
              </a:buClr>
              <a:buFont typeface="Wingdings 2" pitchFamily="18" charset="2"/>
              <a:buChar char=""/>
              <a:defRPr/>
            </a:pPr>
            <a:r>
              <a:rPr lang="fa-IR" sz="2800" dirty="0">
                <a:solidFill>
                  <a:srgbClr val="00B050"/>
                </a:solidFill>
                <a:cs typeface="B Mitra" pitchFamily="2" charset="-78"/>
              </a:rPr>
              <a:t>سياهه جانشيني</a:t>
            </a:r>
            <a:r>
              <a:rPr lang="fa-IR" sz="2800" dirty="0">
                <a:cs typeface="B Mitra" pitchFamily="2" charset="-78"/>
              </a:rPr>
              <a:t>، گروههاي غذايي را بر اساس</a:t>
            </a:r>
            <a:r>
              <a:rPr lang="fa-IR" sz="2800" dirty="0">
                <a:solidFill>
                  <a:schemeClr val="accent3">
                    <a:lumMod val="60000"/>
                    <a:lumOff val="40000"/>
                  </a:schemeClr>
                </a:solidFill>
                <a:cs typeface="B Mitra" pitchFamily="2" charset="-78"/>
              </a:rPr>
              <a:t> </a:t>
            </a:r>
            <a:r>
              <a:rPr lang="fa-IR" sz="2400" b="1" i="1" u="sng" dirty="0">
                <a:solidFill>
                  <a:srgbClr val="00B050"/>
                </a:solidFill>
                <a:cs typeface="B Mitra" pitchFamily="2" charset="-78"/>
              </a:rPr>
              <a:t>كربوهيدرات</a:t>
            </a:r>
            <a:r>
              <a:rPr lang="fa-IR" sz="2800" dirty="0">
                <a:cs typeface="B Mitra" pitchFamily="2" charset="-78"/>
              </a:rPr>
              <a:t>، </a:t>
            </a:r>
            <a:r>
              <a:rPr lang="fa-IR" sz="2400" b="1" i="1" u="sng" dirty="0">
                <a:solidFill>
                  <a:srgbClr val="00B050"/>
                </a:solidFill>
                <a:cs typeface="B Mitra" pitchFamily="2" charset="-78"/>
              </a:rPr>
              <a:t>پروتئين</a:t>
            </a:r>
            <a:r>
              <a:rPr lang="fa-IR" sz="2400" dirty="0">
                <a:cs typeface="B Mitra" pitchFamily="2" charset="-78"/>
              </a:rPr>
              <a:t> </a:t>
            </a:r>
            <a:r>
              <a:rPr lang="fa-IR" sz="2800" dirty="0">
                <a:cs typeface="B Mitra" pitchFamily="2" charset="-78"/>
              </a:rPr>
              <a:t>و</a:t>
            </a:r>
            <a:r>
              <a:rPr lang="fa-IR" sz="2800" i="1" u="sng" dirty="0">
                <a:solidFill>
                  <a:srgbClr val="FB6E05"/>
                </a:solidFill>
                <a:cs typeface="B Mitra" pitchFamily="2" charset="-78"/>
              </a:rPr>
              <a:t> </a:t>
            </a:r>
            <a:r>
              <a:rPr lang="fa-IR" sz="2400" b="1" i="1" u="sng" dirty="0">
                <a:solidFill>
                  <a:srgbClr val="00B050"/>
                </a:solidFill>
                <a:cs typeface="B Mitra" pitchFamily="2" charset="-78"/>
              </a:rPr>
              <a:t>چربي</a:t>
            </a:r>
            <a:r>
              <a:rPr lang="fa-IR" sz="2400" dirty="0">
                <a:solidFill>
                  <a:srgbClr val="FB6E05"/>
                </a:solidFill>
                <a:cs typeface="B Mitra" pitchFamily="2" charset="-78"/>
              </a:rPr>
              <a:t> </a:t>
            </a:r>
            <a:r>
              <a:rPr lang="fa-IR" sz="2800" dirty="0">
                <a:cs typeface="B Mitra" pitchFamily="2" charset="-78"/>
              </a:rPr>
              <a:t>تقسيم مي‌كند و درنهايت مقدار </a:t>
            </a:r>
            <a:r>
              <a:rPr lang="fa-IR" sz="2400" b="1" i="1" u="sng" dirty="0">
                <a:solidFill>
                  <a:srgbClr val="00B050"/>
                </a:solidFill>
                <a:cs typeface="B Mitra" pitchFamily="2" charset="-78"/>
              </a:rPr>
              <a:t>انرژي (كالري) </a:t>
            </a:r>
            <a:r>
              <a:rPr lang="fa-IR" sz="2800" dirty="0">
                <a:cs typeface="B Mitra" pitchFamily="2" charset="-78"/>
              </a:rPr>
              <a:t>را محاسبه </a:t>
            </a:r>
            <a:r>
              <a:rPr lang="fa-IR" sz="2800" dirty="0" smtClean="0">
                <a:cs typeface="B Mitra" pitchFamily="2" charset="-78"/>
              </a:rPr>
              <a:t>مي‌كند</a:t>
            </a:r>
            <a:endParaRPr lang="fa-IR" sz="2800" dirty="0">
              <a:cs typeface="B Mitra" pitchFamily="2" charset="-78"/>
            </a:endParaRPr>
          </a:p>
          <a:p>
            <a:pPr marL="448056" indent="-384048" algn="r" rtl="1" eaLnBrk="1" fontAlgn="auto" hangingPunct="1">
              <a:spcBef>
                <a:spcPts val="3600"/>
              </a:spcBef>
              <a:spcAft>
                <a:spcPts val="0"/>
              </a:spcAft>
              <a:buClr>
                <a:srgbClr val="FB6E05"/>
              </a:buClr>
              <a:buFont typeface="Wingdings 2" pitchFamily="18" charset="2"/>
              <a:buChar char=""/>
              <a:defRPr/>
            </a:pPr>
            <a:r>
              <a:rPr lang="fa-IR" sz="2800" dirty="0">
                <a:cs typeface="B Mitra" pitchFamily="2" charset="-78"/>
              </a:rPr>
              <a:t>در حالي كه </a:t>
            </a:r>
            <a:r>
              <a:rPr lang="fa-IR" sz="2400" b="1" i="1" u="sng" dirty="0">
                <a:solidFill>
                  <a:srgbClr val="7030A0"/>
                </a:solidFill>
                <a:cs typeface="B Mitra" pitchFamily="2" charset="-78"/>
              </a:rPr>
              <a:t>هرم راهنماي غذايي </a:t>
            </a:r>
            <a:r>
              <a:rPr lang="fa-IR" sz="2800" dirty="0">
                <a:cs typeface="B Mitra" pitchFamily="2" charset="-78"/>
              </a:rPr>
              <a:t>بر اساس </a:t>
            </a:r>
            <a:r>
              <a:rPr lang="fa-IR" sz="2400" b="1" i="1" u="sng" dirty="0">
                <a:solidFill>
                  <a:srgbClr val="7030A0"/>
                </a:solidFill>
                <a:cs typeface="B Mitra" pitchFamily="2" charset="-78"/>
              </a:rPr>
              <a:t>پروتئين</a:t>
            </a:r>
            <a:r>
              <a:rPr lang="fa-IR" sz="2400" dirty="0">
                <a:cs typeface="B Mitra" pitchFamily="2" charset="-78"/>
              </a:rPr>
              <a:t>، </a:t>
            </a:r>
            <a:r>
              <a:rPr lang="fa-IR" sz="2400" b="1" i="1" u="sng" dirty="0">
                <a:solidFill>
                  <a:srgbClr val="7030A0"/>
                </a:solidFill>
                <a:cs typeface="B Mitra" pitchFamily="2" charset="-78"/>
              </a:rPr>
              <a:t>ويتامين‌ها</a:t>
            </a:r>
            <a:r>
              <a:rPr lang="fa-IR" sz="2400" u="sng" dirty="0">
                <a:solidFill>
                  <a:srgbClr val="FB6E05"/>
                </a:solidFill>
                <a:cs typeface="B Mitra" pitchFamily="2" charset="-78"/>
              </a:rPr>
              <a:t> </a:t>
            </a:r>
            <a:r>
              <a:rPr lang="fa-IR" sz="2400" dirty="0">
                <a:cs typeface="B Mitra" pitchFamily="2" charset="-78"/>
              </a:rPr>
              <a:t>و </a:t>
            </a:r>
            <a:r>
              <a:rPr lang="fa-IR" sz="2400" b="1" i="1" u="sng" dirty="0">
                <a:solidFill>
                  <a:srgbClr val="7030A0"/>
                </a:solidFill>
                <a:cs typeface="B Mitra" pitchFamily="2" charset="-78"/>
              </a:rPr>
              <a:t>املاح</a:t>
            </a:r>
            <a:r>
              <a:rPr lang="fa-IR" sz="2800" dirty="0">
                <a:cs typeface="B Mitra" pitchFamily="2" charset="-78"/>
              </a:rPr>
              <a:t>، غذاها را گروه‌بندي كرده </a:t>
            </a:r>
            <a:r>
              <a:rPr lang="fa-IR" sz="2800" dirty="0" smtClean="0">
                <a:cs typeface="B Mitra" pitchFamily="2" charset="-78"/>
              </a:rPr>
              <a:t>است. </a:t>
            </a:r>
            <a:endParaRPr lang="fa-IR" sz="2800" dirty="0">
              <a:cs typeface="B Mitra" pitchFamily="2" charset="-78"/>
            </a:endParaRPr>
          </a:p>
          <a:p>
            <a:pPr marL="448056" indent="-384048" algn="r" rtl="1" eaLnBrk="1" fontAlgn="auto" hangingPunct="1">
              <a:spcBef>
                <a:spcPts val="3600"/>
              </a:spcBef>
              <a:spcAft>
                <a:spcPts val="0"/>
              </a:spcAft>
              <a:buClr>
                <a:srgbClr val="FB6E05"/>
              </a:buClr>
              <a:buFont typeface="Wingdings 2" pitchFamily="18" charset="2"/>
              <a:buChar char=""/>
              <a:defRPr/>
            </a:pPr>
            <a:r>
              <a:rPr lang="fa-IR" sz="2800" i="1" dirty="0">
                <a:cs typeface="B Mitra" pitchFamily="2" charset="-78"/>
              </a:rPr>
              <a:t>در واقع كار‌برد فهرست </a:t>
            </a:r>
            <a:r>
              <a:rPr lang="fa-IR" sz="2800" i="1" dirty="0" smtClean="0">
                <a:cs typeface="B Mitra" pitchFamily="2" charset="-78"/>
              </a:rPr>
              <a:t>جانشيني، </a:t>
            </a:r>
            <a:r>
              <a:rPr lang="fa-IR" sz="2800" i="1" dirty="0">
                <a:cs typeface="B Mitra" pitchFamily="2" charset="-78"/>
              </a:rPr>
              <a:t>در </a:t>
            </a:r>
            <a:r>
              <a:rPr lang="fa-IR" sz="2400" b="1" i="1" u="sng" dirty="0">
                <a:solidFill>
                  <a:srgbClr val="C00000"/>
                </a:solidFill>
                <a:cs typeface="B Mitra" pitchFamily="2" charset="-78"/>
              </a:rPr>
              <a:t>برنامه نويسي غذايي </a:t>
            </a:r>
            <a:r>
              <a:rPr lang="fa-IR" sz="2800" i="1" dirty="0">
                <a:cs typeface="B Mitra" pitchFamily="2" charset="-78"/>
              </a:rPr>
              <a:t>مي‌باشد. </a:t>
            </a:r>
            <a:endParaRPr lang="fa-IR" sz="2800" i="1" dirty="0" smtClean="0">
              <a:cs typeface="B Mitra" pitchFamily="2" charset="-78"/>
            </a:endParaRPr>
          </a:p>
          <a:p>
            <a:pPr marL="448056" indent="-384048" algn="r" rtl="1" eaLnBrk="1" fontAlgn="auto" hangingPunct="1">
              <a:spcBef>
                <a:spcPts val="3600"/>
              </a:spcBef>
              <a:spcAft>
                <a:spcPts val="0"/>
              </a:spcAft>
              <a:buClr>
                <a:srgbClr val="FB6E05"/>
              </a:buClr>
              <a:buFont typeface="Wingdings 2" pitchFamily="18" charset="2"/>
              <a:buChar char=""/>
              <a:defRPr/>
            </a:pPr>
            <a:r>
              <a:rPr lang="fa-IR" sz="2800" dirty="0" smtClean="0">
                <a:cs typeface="B Mitra" pitchFamily="2" charset="-78"/>
              </a:rPr>
              <a:t>فهرست </a:t>
            </a:r>
            <a:r>
              <a:rPr lang="fa-IR" sz="2800" dirty="0">
                <a:cs typeface="B Mitra" pitchFamily="2" charset="-78"/>
              </a:rPr>
              <a:t>جانشيني روش مناسبي براي </a:t>
            </a:r>
            <a:r>
              <a:rPr lang="fa-IR" sz="2400" b="1" i="1" dirty="0">
                <a:solidFill>
                  <a:srgbClr val="00B050"/>
                </a:solidFill>
                <a:cs typeface="B Mitra" pitchFamily="2" charset="-78"/>
              </a:rPr>
              <a:t>كنترل كالري دريافتي </a:t>
            </a:r>
            <a:r>
              <a:rPr lang="fa-IR" sz="2800" dirty="0">
                <a:cs typeface="B Mitra" pitchFamily="2" charset="-78"/>
              </a:rPr>
              <a:t>مي‍باشد زيرا </a:t>
            </a:r>
            <a:r>
              <a:rPr lang="fa-IR" sz="2800" b="1" i="1" u="sng" dirty="0" smtClean="0">
                <a:solidFill>
                  <a:srgbClr val="00B050"/>
                </a:solidFill>
                <a:cs typeface="B Mitra" pitchFamily="2" charset="-78"/>
              </a:rPr>
              <a:t>مقدار</a:t>
            </a:r>
            <a:r>
              <a:rPr lang="fa-IR" sz="2800" dirty="0" smtClean="0">
                <a:cs typeface="B Mitra" pitchFamily="2" charset="-78"/>
              </a:rPr>
              <a:t>كربوهيدرات</a:t>
            </a:r>
            <a:r>
              <a:rPr lang="fa-IR" sz="2800" dirty="0">
                <a:cs typeface="B Mitra" pitchFamily="2" charset="-78"/>
              </a:rPr>
              <a:t>، پروتئين و چربي غذاهاي گروههاي مختلف را نشان </a:t>
            </a:r>
            <a:r>
              <a:rPr lang="fa-IR" sz="2800" dirty="0" smtClean="0">
                <a:cs typeface="B Mitra" pitchFamily="2" charset="-78"/>
              </a:rPr>
              <a:t>مي‍دهد</a:t>
            </a:r>
            <a:endParaRPr lang="en-US" sz="2800" dirty="0">
              <a:cs typeface="B Mitra" pitchFamily="2" charset="-78"/>
            </a:endParaRPr>
          </a:p>
        </p:txBody>
      </p:sp>
      <p:sp>
        <p:nvSpPr>
          <p:cNvPr id="11878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CABC7B4-7E6C-4468-9B72-C7F3BC8E458C}" type="slidenum">
              <a:rPr lang="en-US" smtClean="0"/>
              <a:pPr/>
              <a:t>17</a:t>
            </a:fld>
            <a:endParaRPr lang="en-US" smtClean="0"/>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020762"/>
          </a:xfrm>
        </p:spPr>
        <p:txBody>
          <a:bodyPr>
            <a:normAutofit/>
          </a:bodyPr>
          <a:lstStyle/>
          <a:p>
            <a:pPr algn="r" rtl="1"/>
            <a:r>
              <a:rPr lang="fa-IR" sz="2400" b="1" spc="-150" dirty="0" smtClean="0">
                <a:solidFill>
                  <a:srgbClr val="C00000"/>
                </a:solidFill>
                <a:latin typeface="B Nazanin"/>
                <a:cs typeface="B Mitra" pitchFamily="2" charset="-78"/>
              </a:rPr>
              <a:t>ادامه </a:t>
            </a:r>
            <a:r>
              <a:rPr lang="fa-IR" b="1" spc="-150" dirty="0" smtClean="0">
                <a:solidFill>
                  <a:srgbClr val="C00000"/>
                </a:solidFill>
                <a:latin typeface="B Nazanin"/>
                <a:cs typeface="B Mitra" pitchFamily="2" charset="-78"/>
              </a:rPr>
              <a:t>سياهه جانشيني موادغذايي</a:t>
            </a:r>
            <a:endParaRPr lang="en-US" dirty="0"/>
          </a:p>
        </p:txBody>
      </p:sp>
      <p:sp>
        <p:nvSpPr>
          <p:cNvPr id="3" name="Content Placeholder 2"/>
          <p:cNvSpPr>
            <a:spLocks noGrp="1"/>
          </p:cNvSpPr>
          <p:nvPr>
            <p:ph idx="1"/>
          </p:nvPr>
        </p:nvSpPr>
        <p:spPr/>
        <p:txBody>
          <a:bodyPr rtlCol="0">
            <a:normAutofit/>
          </a:bodyPr>
          <a:lstStyle/>
          <a:p>
            <a:pPr marL="448056" indent="-384048" algn="r" rtl="1" eaLnBrk="1" fontAlgn="auto" hangingPunct="1">
              <a:spcBef>
                <a:spcPts val="2400"/>
              </a:spcBef>
              <a:spcAft>
                <a:spcPts val="0"/>
              </a:spcAft>
              <a:buClr>
                <a:srgbClr val="FB6E05"/>
              </a:buClr>
              <a:buFont typeface="Wingdings" pitchFamily="2" charset="2"/>
              <a:buChar char="v"/>
              <a:defRPr/>
            </a:pPr>
            <a:r>
              <a:rPr lang="fa-IR" sz="2800" dirty="0">
                <a:latin typeface="B Nazanin"/>
                <a:cs typeface="B Mitra" pitchFamily="2" charset="-78"/>
              </a:rPr>
              <a:t>اگر </a:t>
            </a:r>
            <a:r>
              <a:rPr lang="fa-IR" sz="2800" dirty="0" smtClean="0">
                <a:latin typeface="B Nazanin"/>
                <a:cs typeface="B Mitra" pitchFamily="2" charset="-78"/>
              </a:rPr>
              <a:t>بخواهيم:</a:t>
            </a:r>
          </a:p>
          <a:p>
            <a:pPr marL="921258" lvl="1" indent="-457200" algn="r" rtl="1" eaLnBrk="1" fontAlgn="auto" hangingPunct="1">
              <a:spcBef>
                <a:spcPts val="1200"/>
              </a:spcBef>
              <a:spcAft>
                <a:spcPts val="0"/>
              </a:spcAft>
              <a:buClr>
                <a:srgbClr val="C00000"/>
              </a:buClr>
              <a:buFont typeface="Courier New" pitchFamily="49" charset="0"/>
              <a:buChar char="o"/>
              <a:defRPr/>
            </a:pPr>
            <a:r>
              <a:rPr lang="fa-IR" sz="2400" b="1" u="sng" spc="-150" dirty="0" smtClean="0">
                <a:solidFill>
                  <a:srgbClr val="00B050"/>
                </a:solidFill>
                <a:latin typeface="B Nazanin"/>
                <a:cs typeface="B Mitra" pitchFamily="2" charset="-78"/>
              </a:rPr>
              <a:t>مقدار كالري</a:t>
            </a:r>
            <a:r>
              <a:rPr lang="fa-IR" sz="2400" b="1" spc="-150" dirty="0" smtClean="0">
                <a:solidFill>
                  <a:srgbClr val="00B050"/>
                </a:solidFill>
                <a:latin typeface="B Nazanin"/>
                <a:cs typeface="B Mitra" pitchFamily="2" charset="-78"/>
              </a:rPr>
              <a:t> و میانه روی </a:t>
            </a:r>
            <a:r>
              <a:rPr lang="fa-IR" sz="2400" spc="-150" dirty="0" smtClean="0">
                <a:latin typeface="B Nazanin"/>
                <a:cs typeface="B Mitra" pitchFamily="2" charset="-78"/>
              </a:rPr>
              <a:t>را  محاسبه نماييم                        </a:t>
            </a:r>
            <a:r>
              <a:rPr lang="fa-IR" sz="2400" b="1" u="sng" dirty="0" smtClean="0">
                <a:solidFill>
                  <a:srgbClr val="00B050"/>
                </a:solidFill>
                <a:latin typeface="B Nazanin"/>
                <a:cs typeface="B Mitra" pitchFamily="2" charset="-78"/>
              </a:rPr>
              <a:t>فهرست جانشيني</a:t>
            </a:r>
            <a:endParaRPr lang="en-US" sz="2400" dirty="0" smtClean="0">
              <a:latin typeface="B Nazanin"/>
              <a:cs typeface="B Mitra" pitchFamily="2" charset="-78"/>
            </a:endParaRPr>
          </a:p>
          <a:p>
            <a:pPr marL="921258" lvl="1" indent="-457200" algn="r" rtl="1" eaLnBrk="1" fontAlgn="auto" hangingPunct="1">
              <a:spcBef>
                <a:spcPts val="1200"/>
              </a:spcBef>
              <a:spcAft>
                <a:spcPts val="0"/>
              </a:spcAft>
              <a:buClr>
                <a:srgbClr val="C00000"/>
              </a:buClr>
              <a:buFont typeface="Courier New" pitchFamily="49" charset="0"/>
              <a:buChar char="o"/>
              <a:defRPr/>
            </a:pPr>
            <a:r>
              <a:rPr lang="fa-IR" sz="2400" b="1" i="1" dirty="0" smtClean="0">
                <a:solidFill>
                  <a:srgbClr val="7030A0"/>
                </a:solidFill>
                <a:latin typeface="B Nazanin"/>
                <a:cs typeface="B Mitra" pitchFamily="2" charset="-78"/>
              </a:rPr>
              <a:t>كفايت</a:t>
            </a:r>
            <a:r>
              <a:rPr lang="fa-IR" sz="2400" b="1" i="1" dirty="0">
                <a:solidFill>
                  <a:srgbClr val="7030A0"/>
                </a:solidFill>
                <a:latin typeface="B Nazanin"/>
                <a:cs typeface="B Mitra" pitchFamily="2" charset="-78"/>
              </a:rPr>
              <a:t>، تنوع، تعادل </a:t>
            </a:r>
            <a:r>
              <a:rPr lang="fa-IR" sz="2400" b="1" i="1" dirty="0">
                <a:latin typeface="B Nazanin"/>
                <a:cs typeface="B Mitra" pitchFamily="2" charset="-78"/>
              </a:rPr>
              <a:t>و </a:t>
            </a:r>
            <a:r>
              <a:rPr lang="fa-IR" sz="2400" b="1" i="1" dirty="0">
                <a:solidFill>
                  <a:srgbClr val="7030A0"/>
                </a:solidFill>
                <a:latin typeface="B Nazanin"/>
                <a:cs typeface="B Mitra" pitchFamily="2" charset="-78"/>
              </a:rPr>
              <a:t>سالم بودن رژيم</a:t>
            </a:r>
            <a:r>
              <a:rPr lang="fa-IR" sz="2400" b="1" dirty="0">
                <a:solidFill>
                  <a:srgbClr val="7030A0"/>
                </a:solidFill>
                <a:latin typeface="B Nazanin"/>
                <a:cs typeface="B Mitra" pitchFamily="2" charset="-78"/>
              </a:rPr>
              <a:t> </a:t>
            </a:r>
            <a:r>
              <a:rPr lang="fa-IR" sz="2400" spc="-150" dirty="0">
                <a:latin typeface="B Nazanin"/>
                <a:cs typeface="B Mitra" pitchFamily="2" charset="-78"/>
              </a:rPr>
              <a:t>خود را ارزيابي </a:t>
            </a:r>
            <a:r>
              <a:rPr lang="fa-IR" sz="2400" spc="-150" dirty="0" smtClean="0">
                <a:latin typeface="B Nazanin"/>
                <a:cs typeface="B Mitra" pitchFamily="2" charset="-78"/>
              </a:rPr>
              <a:t>كنيم                </a:t>
            </a:r>
            <a:r>
              <a:rPr lang="fa-IR" sz="2400" b="1" u="sng" dirty="0" smtClean="0">
                <a:solidFill>
                  <a:srgbClr val="7030A0"/>
                </a:solidFill>
                <a:latin typeface="B Nazanin"/>
                <a:cs typeface="B Mitra" pitchFamily="2" charset="-78"/>
              </a:rPr>
              <a:t>هرم </a:t>
            </a:r>
            <a:r>
              <a:rPr lang="fa-IR" sz="2400" b="1" u="sng" dirty="0">
                <a:solidFill>
                  <a:srgbClr val="7030A0"/>
                </a:solidFill>
                <a:latin typeface="B Nazanin"/>
                <a:cs typeface="B Mitra" pitchFamily="2" charset="-78"/>
              </a:rPr>
              <a:t>راهنماي </a:t>
            </a:r>
            <a:r>
              <a:rPr lang="fa-IR" sz="2400" b="1" u="sng" dirty="0" smtClean="0">
                <a:solidFill>
                  <a:srgbClr val="7030A0"/>
                </a:solidFill>
                <a:latin typeface="B Nazanin"/>
                <a:cs typeface="B Mitra" pitchFamily="2" charset="-78"/>
              </a:rPr>
              <a:t>غذا</a:t>
            </a:r>
            <a:r>
              <a:rPr lang="fa-IR" sz="2400" spc="-150" dirty="0" smtClean="0">
                <a:solidFill>
                  <a:srgbClr val="7030A0"/>
                </a:solidFill>
                <a:latin typeface="B Nazanin"/>
                <a:cs typeface="B Mitra" pitchFamily="2" charset="-78"/>
              </a:rPr>
              <a:t> </a:t>
            </a:r>
            <a:endParaRPr lang="en-US" sz="2400" dirty="0">
              <a:latin typeface="B Nazanin"/>
              <a:cs typeface="B Mitra" pitchFamily="2" charset="-78"/>
            </a:endParaRPr>
          </a:p>
          <a:p>
            <a:pPr marL="448056" indent="-384048" algn="r" rtl="1" eaLnBrk="1" fontAlgn="auto" hangingPunct="1">
              <a:spcBef>
                <a:spcPts val="3600"/>
              </a:spcBef>
              <a:spcAft>
                <a:spcPts val="0"/>
              </a:spcAft>
              <a:buClr>
                <a:srgbClr val="FB6E05"/>
              </a:buClr>
              <a:buFont typeface="Wingdings" pitchFamily="2" charset="2"/>
              <a:buChar char="v"/>
              <a:defRPr/>
            </a:pPr>
            <a:r>
              <a:rPr lang="fa-IR" sz="2400" b="1" dirty="0" smtClean="0">
                <a:latin typeface="B Nazanin"/>
                <a:cs typeface="B Mitra" pitchFamily="2" charset="-78"/>
              </a:rPr>
              <a:t>مزيت</a:t>
            </a:r>
            <a:r>
              <a:rPr lang="fa-IR" dirty="0" smtClean="0">
                <a:latin typeface="B Nazanin"/>
                <a:cs typeface="B Mitra" pitchFamily="2" charset="-78"/>
              </a:rPr>
              <a:t> </a:t>
            </a:r>
            <a:r>
              <a:rPr lang="fa-IR" sz="2800" dirty="0">
                <a:latin typeface="B Nazanin"/>
                <a:cs typeface="B Mitra" pitchFamily="2" charset="-78"/>
              </a:rPr>
              <a:t>فهرست جانشيني نسبت به هرم راهنماي </a:t>
            </a:r>
            <a:r>
              <a:rPr lang="fa-IR" sz="2800" dirty="0" smtClean="0">
                <a:latin typeface="B Nazanin"/>
                <a:cs typeface="B Mitra" pitchFamily="2" charset="-78"/>
              </a:rPr>
              <a:t>غذايي:</a:t>
            </a:r>
            <a:endParaRPr lang="fa-IR" dirty="0" smtClean="0">
              <a:latin typeface="B Nazanin"/>
              <a:cs typeface="B Mitra" pitchFamily="2" charset="-78"/>
            </a:endParaRPr>
          </a:p>
          <a:p>
            <a:pPr marL="1248156" lvl="2" indent="-384048" algn="r" rtl="1" eaLnBrk="1" fontAlgn="auto" hangingPunct="1">
              <a:spcBef>
                <a:spcPts val="600"/>
              </a:spcBef>
              <a:spcAft>
                <a:spcPts val="0"/>
              </a:spcAft>
              <a:buClr>
                <a:srgbClr val="FB6E05"/>
              </a:buClr>
              <a:buFont typeface="Courier New" pitchFamily="49" charset="0"/>
              <a:buChar char="o"/>
              <a:defRPr/>
            </a:pPr>
            <a:r>
              <a:rPr lang="fa-IR" dirty="0" smtClean="0">
                <a:latin typeface="B Nazanin"/>
                <a:cs typeface="B Mitra" pitchFamily="2" charset="-78"/>
              </a:rPr>
              <a:t> </a:t>
            </a:r>
            <a:r>
              <a:rPr lang="fa-IR" dirty="0">
                <a:latin typeface="B Nazanin"/>
                <a:cs typeface="B Mitra" pitchFamily="2" charset="-78"/>
              </a:rPr>
              <a:t>بيشتر از يك نوع از انرژي مادة غذايي را در دسترس افراد مي‌گذارد </a:t>
            </a:r>
            <a:endParaRPr lang="fa-IR" dirty="0" smtClean="0">
              <a:latin typeface="B Nazanin"/>
              <a:cs typeface="B Mitra" pitchFamily="2" charset="-78"/>
            </a:endParaRPr>
          </a:p>
          <a:p>
            <a:pPr marL="448056" indent="-384048" algn="r" rtl="1" eaLnBrk="1" fontAlgn="auto" hangingPunct="1">
              <a:spcBef>
                <a:spcPts val="1800"/>
              </a:spcBef>
              <a:spcAft>
                <a:spcPts val="0"/>
              </a:spcAft>
              <a:buClr>
                <a:srgbClr val="FB6E05"/>
              </a:buClr>
              <a:buFont typeface="Arial" charset="0"/>
              <a:buNone/>
              <a:defRPr/>
            </a:pPr>
            <a:r>
              <a:rPr lang="fa-IR" sz="2800" dirty="0" smtClean="0">
                <a:latin typeface="B Nazanin"/>
                <a:cs typeface="B Mitra" pitchFamily="2" charset="-78"/>
              </a:rPr>
              <a:t>مثلاً</a:t>
            </a:r>
            <a:r>
              <a:rPr lang="fa-IR" sz="2800" dirty="0">
                <a:latin typeface="B Nazanin"/>
                <a:cs typeface="B Mitra" pitchFamily="2" charset="-78"/>
              </a:rPr>
              <a:t>: </a:t>
            </a:r>
            <a:r>
              <a:rPr lang="fa-IR" sz="2000" b="1" dirty="0">
                <a:latin typeface="B Nazanin"/>
                <a:cs typeface="B Mitra" pitchFamily="2" charset="-78"/>
              </a:rPr>
              <a:t>گو</a:t>
            </a:r>
            <a:r>
              <a:rPr lang="fa-IR" sz="2400" b="1" dirty="0">
                <a:latin typeface="B Nazanin"/>
                <a:cs typeface="B Mitra" pitchFamily="2" charset="-78"/>
              </a:rPr>
              <a:t>شت</a:t>
            </a:r>
            <a:r>
              <a:rPr lang="fa-IR" sz="2400" dirty="0">
                <a:latin typeface="B Nazanin"/>
                <a:cs typeface="B Mitra" pitchFamily="2" charset="-78"/>
              </a:rPr>
              <a:t> از نظر </a:t>
            </a:r>
            <a:r>
              <a:rPr lang="fa-IR" sz="2400" b="1" i="1" u="sng" dirty="0">
                <a:solidFill>
                  <a:srgbClr val="C00000"/>
                </a:solidFill>
                <a:latin typeface="B Nazanin"/>
                <a:cs typeface="B Mitra" pitchFamily="2" charset="-78"/>
              </a:rPr>
              <a:t>پروتئين</a:t>
            </a:r>
            <a:r>
              <a:rPr lang="fa-IR" sz="2400" dirty="0">
                <a:latin typeface="B Nazanin"/>
                <a:cs typeface="B Mitra" pitchFamily="2" charset="-78"/>
              </a:rPr>
              <a:t> شناخته شده است ولي بيشتر تركيبات گوشتي كالري بيشتري از</a:t>
            </a:r>
            <a:r>
              <a:rPr lang="fa-IR" sz="2400" b="1" i="1" u="sng" dirty="0">
                <a:solidFill>
                  <a:srgbClr val="FFFF00"/>
                </a:solidFill>
                <a:latin typeface="B Nazanin"/>
                <a:cs typeface="B Mitra" pitchFamily="2" charset="-78"/>
              </a:rPr>
              <a:t> </a:t>
            </a:r>
            <a:r>
              <a:rPr lang="fa-IR" sz="2400" b="1" i="1" u="sng" dirty="0">
                <a:solidFill>
                  <a:srgbClr val="C00000"/>
                </a:solidFill>
                <a:latin typeface="B Nazanin"/>
                <a:cs typeface="B Mitra" pitchFamily="2" charset="-78"/>
              </a:rPr>
              <a:t>چربي</a:t>
            </a:r>
            <a:r>
              <a:rPr lang="fa-IR" sz="2400" i="1" u="sng" dirty="0">
                <a:solidFill>
                  <a:srgbClr val="FFFF00"/>
                </a:solidFill>
                <a:latin typeface="B Nazanin"/>
                <a:cs typeface="B Mitra" pitchFamily="2" charset="-78"/>
              </a:rPr>
              <a:t> </a:t>
            </a:r>
            <a:r>
              <a:rPr lang="fa-IR" sz="2400" dirty="0">
                <a:latin typeface="B Nazanin"/>
                <a:cs typeface="B Mitra" pitchFamily="2" charset="-78"/>
              </a:rPr>
              <a:t>به افراد مي‌رسانند تا از </a:t>
            </a:r>
            <a:r>
              <a:rPr lang="fa-IR" sz="2400" dirty="0" smtClean="0">
                <a:latin typeface="B Nazanin"/>
                <a:cs typeface="B Mitra" pitchFamily="2" charset="-78"/>
              </a:rPr>
              <a:t>پروتئين.</a:t>
            </a:r>
            <a:r>
              <a:rPr lang="en-US" sz="2400" dirty="0" smtClean="0">
                <a:latin typeface="B Nazanin"/>
                <a:cs typeface="B Mitra" pitchFamily="2" charset="-78"/>
              </a:rPr>
              <a:t>         </a:t>
            </a:r>
            <a:endParaRPr lang="fa-IR" dirty="0">
              <a:latin typeface="B Nazanin"/>
              <a:cs typeface="B Mitra" pitchFamily="2" charset="-78"/>
            </a:endParaRPr>
          </a:p>
        </p:txBody>
      </p:sp>
      <p:sp>
        <p:nvSpPr>
          <p:cNvPr id="1198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223C0E-E34A-441E-AB77-9A6FF50F799B}" type="slidenum">
              <a:rPr lang="en-US" smtClean="0"/>
              <a:pPr/>
              <a:t>18</a:t>
            </a:fld>
            <a:endParaRPr lang="en-US" dirty="0" smtClean="0"/>
          </a:p>
        </p:txBody>
      </p:sp>
      <p:cxnSp>
        <p:nvCxnSpPr>
          <p:cNvPr id="9" name="Straight Arrow Connector 8"/>
          <p:cNvCxnSpPr/>
          <p:nvPr/>
        </p:nvCxnSpPr>
        <p:spPr>
          <a:xfrm rot="10800000">
            <a:off x="3352800" y="2436811"/>
            <a:ext cx="9144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752601" y="2970211"/>
            <a:ext cx="609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pPr algn="r"/>
            <a:r>
              <a:rPr lang="fa-IR" sz="2400" b="1" spc="-150" dirty="0" smtClean="0">
                <a:solidFill>
                  <a:srgbClr val="C00000"/>
                </a:solidFill>
                <a:latin typeface="B Nazanin"/>
                <a:cs typeface="B Mitra" pitchFamily="2" charset="-78"/>
              </a:rPr>
              <a:t>ادامه </a:t>
            </a:r>
            <a:r>
              <a:rPr lang="fa-IR" b="1" spc="-150" dirty="0" smtClean="0">
                <a:solidFill>
                  <a:srgbClr val="C00000"/>
                </a:solidFill>
                <a:latin typeface="B Nazanin"/>
                <a:cs typeface="B Mitra" pitchFamily="2" charset="-78"/>
              </a:rPr>
              <a:t>سياهه جانشيني موادغذايي</a:t>
            </a:r>
            <a:endParaRPr lang="en-US" dirty="0"/>
          </a:p>
        </p:txBody>
      </p:sp>
      <p:sp>
        <p:nvSpPr>
          <p:cNvPr id="135171" name="Content Placeholder 2"/>
          <p:cNvSpPr>
            <a:spLocks noGrp="1"/>
          </p:cNvSpPr>
          <p:nvPr>
            <p:ph idx="1"/>
          </p:nvPr>
        </p:nvSpPr>
        <p:spPr>
          <a:xfrm>
            <a:off x="533400" y="3657600"/>
            <a:ext cx="8229600" cy="2895600"/>
          </a:xfrm>
        </p:spPr>
        <p:txBody>
          <a:bodyPr rtlCol="0">
            <a:normAutofit/>
          </a:bodyPr>
          <a:lstStyle/>
          <a:p>
            <a:pPr algn="ctr" rtl="1" eaLnBrk="1" fontAlgn="auto" hangingPunct="1">
              <a:spcBef>
                <a:spcPts val="1800"/>
              </a:spcBef>
              <a:spcAft>
                <a:spcPts val="0"/>
              </a:spcAft>
              <a:buFont typeface="Arial" charset="0"/>
              <a:buNone/>
              <a:defRPr/>
            </a:pPr>
            <a:r>
              <a:rPr lang="fa-IR" sz="4400" b="1" spc="-150" dirty="0" smtClean="0">
                <a:solidFill>
                  <a:srgbClr val="00B050"/>
                </a:solidFill>
                <a:cs typeface="B Mitra" pitchFamily="2" charset="-78"/>
              </a:rPr>
              <a:t> </a:t>
            </a:r>
            <a:r>
              <a:rPr lang="fa-IR" sz="4000" dirty="0" smtClean="0">
                <a:cs typeface="B Mitra" pitchFamily="2" charset="-78"/>
              </a:rPr>
              <a:t>وسيله مناسبي براي متخصصين تغذيه است تا رژيمي را طراحي كنند كه از نظر تغذيه ای</a:t>
            </a:r>
            <a:r>
              <a:rPr lang="en-US" sz="4000" dirty="0" smtClean="0">
                <a:cs typeface="B Mitra" pitchFamily="2" charset="-78"/>
              </a:rPr>
              <a:t> </a:t>
            </a:r>
            <a:r>
              <a:rPr lang="fa-IR" sz="4000" dirty="0" smtClean="0">
                <a:cs typeface="B Mitra" pitchFamily="2" charset="-78"/>
              </a:rPr>
              <a:t>با </a:t>
            </a:r>
            <a:r>
              <a:rPr lang="fa-IR" sz="4000" dirty="0" smtClean="0">
                <a:solidFill>
                  <a:srgbClr val="00B050"/>
                </a:solidFill>
                <a:cs typeface="B Mitra" pitchFamily="2" charset="-78"/>
              </a:rPr>
              <a:t>كفايت</a:t>
            </a:r>
            <a:r>
              <a:rPr lang="fa-IR" sz="4000" dirty="0" smtClean="0">
                <a:cs typeface="B Mitra" pitchFamily="2" charset="-78"/>
              </a:rPr>
              <a:t> باشد و اهدافي در ارتباط با</a:t>
            </a:r>
            <a:r>
              <a:rPr lang="en-US" sz="4000" dirty="0" smtClean="0">
                <a:cs typeface="B Mitra" pitchFamily="2" charset="-78"/>
              </a:rPr>
              <a:t> </a:t>
            </a:r>
            <a:r>
              <a:rPr lang="fa-IR" sz="4000" dirty="0" smtClean="0">
                <a:cs typeface="B Mitra" pitchFamily="2" charset="-78"/>
              </a:rPr>
              <a:t> </a:t>
            </a:r>
            <a:r>
              <a:rPr lang="fa-IR" sz="4000" b="1" dirty="0" smtClean="0">
                <a:solidFill>
                  <a:srgbClr val="00B050"/>
                </a:solidFill>
                <a:cs typeface="B Mitra" pitchFamily="2" charset="-78"/>
              </a:rPr>
              <a:t>دريافت درشت </a:t>
            </a:r>
            <a:r>
              <a:rPr lang="fa-IR" sz="3600" b="1" dirty="0" smtClean="0">
                <a:solidFill>
                  <a:srgbClr val="00B050"/>
                </a:solidFill>
                <a:cs typeface="B Mitra" pitchFamily="2" charset="-78"/>
              </a:rPr>
              <a:t>مغذي‍ها</a:t>
            </a:r>
            <a:r>
              <a:rPr lang="fa-IR" sz="4400" b="1" dirty="0" smtClean="0">
                <a:cs typeface="B Mitra" pitchFamily="2" charset="-78"/>
              </a:rPr>
              <a:t> </a:t>
            </a:r>
            <a:r>
              <a:rPr lang="fa-IR" sz="4000" dirty="0" smtClean="0">
                <a:cs typeface="B Mitra" pitchFamily="2" charset="-78"/>
              </a:rPr>
              <a:t>که </a:t>
            </a:r>
            <a:r>
              <a:rPr lang="fa-IR" sz="4000" u="sng" dirty="0" smtClean="0">
                <a:cs typeface="B Mitra" pitchFamily="2" charset="-78"/>
              </a:rPr>
              <a:t>ويژه هر فرد </a:t>
            </a:r>
            <a:r>
              <a:rPr lang="fa-IR" sz="4000" dirty="0" smtClean="0">
                <a:cs typeface="B Mitra" pitchFamily="2" charset="-78"/>
              </a:rPr>
              <a:t>مي باشد را تامين كند</a:t>
            </a:r>
            <a:endParaRPr lang="fa-IR" sz="3600" dirty="0" smtClean="0">
              <a:cs typeface="B Mitra" pitchFamily="2" charset="-78"/>
            </a:endParaRPr>
          </a:p>
        </p:txBody>
      </p:sp>
      <p:sp>
        <p:nvSpPr>
          <p:cNvPr id="1208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60E2A1E-4284-4C64-944E-3132156AB76B}" type="slidenum">
              <a:rPr lang="en-US" smtClean="0"/>
              <a:pPr/>
              <a:t>19</a:t>
            </a:fld>
            <a:endParaRPr lang="en-US" smtClean="0"/>
          </a:p>
        </p:txBody>
      </p:sp>
      <p:sp>
        <p:nvSpPr>
          <p:cNvPr id="8" name="Cloud Callout 7"/>
          <p:cNvSpPr/>
          <p:nvPr/>
        </p:nvSpPr>
        <p:spPr>
          <a:xfrm>
            <a:off x="685800" y="1143000"/>
            <a:ext cx="7848600" cy="2057400"/>
          </a:xfrm>
          <a:prstGeom prst="cloudCallout">
            <a:avLst>
              <a:gd name="adj1" fmla="val 39219"/>
              <a:gd name="adj2" fmla="val 71124"/>
            </a:avLst>
          </a:prstGeom>
          <a:solidFill>
            <a:schemeClr val="accent4">
              <a:lumMod val="60000"/>
              <a:lumOff val="40000"/>
            </a:schemeClr>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3600" b="1" spc="-150" dirty="0">
                <a:solidFill>
                  <a:schemeClr val="tx1"/>
                </a:solidFill>
                <a:cs typeface="B Nazanin" pitchFamily="2" charset="-78"/>
              </a:rPr>
              <a:t>تلفيق هرم راهنماي غذايي و فهرست جانشيني</a:t>
            </a:r>
            <a:endParaRPr lang="en-US" sz="3600" dirty="0">
              <a:solidFill>
                <a:schemeClr val="tx1"/>
              </a:solidFill>
            </a:endParaRPr>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rtl="1"/>
            <a:r>
              <a:rPr lang="fa-IR" b="1" dirty="0" smtClean="0">
                <a:solidFill>
                  <a:srgbClr val="C00000"/>
                </a:solidFill>
                <a:cs typeface="B Mitra" pitchFamily="2" charset="-78"/>
              </a:rPr>
              <a:t>فهرست</a:t>
            </a:r>
            <a:endParaRPr lang="en-US" b="1" dirty="0">
              <a:solidFill>
                <a:srgbClr val="C00000"/>
              </a:solidFill>
              <a:cs typeface="B Mitra" pitchFamily="2" charset="-78"/>
            </a:endParaRPr>
          </a:p>
        </p:txBody>
      </p:sp>
      <p:sp>
        <p:nvSpPr>
          <p:cNvPr id="3" name="Content Placeholder 2"/>
          <p:cNvSpPr>
            <a:spLocks noGrp="1"/>
          </p:cNvSpPr>
          <p:nvPr>
            <p:ph idx="1"/>
          </p:nvPr>
        </p:nvSpPr>
        <p:spPr>
          <a:xfrm>
            <a:off x="533400" y="1371600"/>
            <a:ext cx="8153400" cy="3886200"/>
          </a:xfrm>
        </p:spPr>
        <p:txBody>
          <a:bodyPr>
            <a:noAutofit/>
          </a:bodyPr>
          <a:lstStyle/>
          <a:p>
            <a:pPr algn="r" rtl="1">
              <a:spcBef>
                <a:spcPts val="0"/>
              </a:spcBef>
              <a:spcAft>
                <a:spcPts val="1800"/>
              </a:spcAft>
              <a:buFont typeface="Wingdings" pitchFamily="2" charset="2"/>
              <a:buChar char="Ø"/>
            </a:pPr>
            <a:r>
              <a:rPr lang="fa-IR" sz="2800" dirty="0" smtClean="0">
                <a:cs typeface="B Mitra" pitchFamily="2" charset="-78"/>
              </a:rPr>
              <a:t>ابزارهای تنظیم برنامه غذایی</a:t>
            </a:r>
            <a:endParaRPr lang="en-US" sz="2800" dirty="0" smtClean="0">
              <a:cs typeface="B Mitra" pitchFamily="2" charset="-78"/>
            </a:endParaRPr>
          </a:p>
          <a:p>
            <a:pPr lvl="1" algn="r" rtl="1">
              <a:spcBef>
                <a:spcPts val="0"/>
              </a:spcBef>
              <a:spcAft>
                <a:spcPts val="1800"/>
              </a:spcAft>
              <a:buFont typeface="Wingdings" pitchFamily="2" charset="2"/>
              <a:buChar char="Ø"/>
            </a:pPr>
            <a:r>
              <a:rPr lang="fa-IR" sz="2400" dirty="0" smtClean="0">
                <a:cs typeface="B Mitra" pitchFamily="2" charset="-78"/>
              </a:rPr>
              <a:t>استانداردها – راهنماها - گروه ها و هرم راهنمای غذایی - سیاهه جانشینی</a:t>
            </a:r>
          </a:p>
          <a:p>
            <a:pPr algn="r" rtl="1">
              <a:spcBef>
                <a:spcPts val="0"/>
              </a:spcBef>
              <a:spcAft>
                <a:spcPts val="1800"/>
              </a:spcAft>
              <a:buFont typeface="Wingdings" pitchFamily="2" charset="2"/>
              <a:buChar char="Ø"/>
            </a:pPr>
            <a:r>
              <a:rPr lang="fa-IR" sz="2800" dirty="0" smtClean="0">
                <a:cs typeface="B Mitra" pitchFamily="2" charset="-78"/>
              </a:rPr>
              <a:t>روش های ارزیابی دریافت غذایی </a:t>
            </a:r>
          </a:p>
          <a:p>
            <a:pPr algn="r" rtl="1">
              <a:spcBef>
                <a:spcPts val="0"/>
              </a:spcBef>
              <a:spcAft>
                <a:spcPts val="1800"/>
              </a:spcAft>
              <a:buFont typeface="Wingdings" pitchFamily="2" charset="2"/>
              <a:buChar char="Ø"/>
            </a:pPr>
            <a:r>
              <a:rPr lang="fa-IR" sz="2800" dirty="0" smtClean="0">
                <a:cs typeface="B Mitra" pitchFamily="2" charset="-78"/>
              </a:rPr>
              <a:t>تنظیم انرژی و درشت مغذی ها </a:t>
            </a:r>
          </a:p>
          <a:p>
            <a:pPr algn="r" rtl="1">
              <a:spcBef>
                <a:spcPts val="0"/>
              </a:spcBef>
              <a:spcAft>
                <a:spcPts val="1800"/>
              </a:spcAft>
              <a:buFont typeface="Wingdings" pitchFamily="2" charset="2"/>
              <a:buChar char="Ø"/>
            </a:pPr>
            <a:r>
              <a:rPr lang="en-US" sz="2400" dirty="0" smtClean="0">
                <a:latin typeface="Times New Roman" pitchFamily="18" charset="0"/>
                <a:cs typeface="Times New Roman" pitchFamily="18" charset="0"/>
              </a:rPr>
              <a:t>Case study 1</a:t>
            </a:r>
          </a:p>
          <a:p>
            <a:pPr algn="r" rtl="1">
              <a:spcBef>
                <a:spcPts val="0"/>
              </a:spcBef>
              <a:spcAft>
                <a:spcPts val="1800"/>
              </a:spcAft>
              <a:buFont typeface="Wingdings" pitchFamily="2" charset="2"/>
              <a:buChar char="Ø"/>
            </a:pPr>
            <a:r>
              <a:rPr lang="en-US" sz="2400" dirty="0" smtClean="0">
                <a:latin typeface="Times New Roman" pitchFamily="18" charset="0"/>
                <a:cs typeface="Times New Roman" pitchFamily="18" charset="0"/>
              </a:rPr>
              <a:t>Case study 2</a:t>
            </a:r>
            <a:endParaRPr lang="fa-IR"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2</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rmAutofit/>
          </a:bodyPr>
          <a:lstStyle/>
          <a:p>
            <a:pPr algn="r" rtl="1"/>
            <a:r>
              <a:rPr lang="fa-IR" sz="2400" b="1" spc="-150" dirty="0" smtClean="0">
                <a:solidFill>
                  <a:srgbClr val="C00000"/>
                </a:solidFill>
                <a:latin typeface="B Nazanin"/>
                <a:cs typeface="B Mitra" pitchFamily="2" charset="-78"/>
              </a:rPr>
              <a:t>ادامه </a:t>
            </a:r>
            <a:r>
              <a:rPr lang="fa-IR" b="1" spc="-150" dirty="0" smtClean="0">
                <a:solidFill>
                  <a:srgbClr val="C00000"/>
                </a:solidFill>
                <a:latin typeface="B Nazanin"/>
                <a:cs typeface="B Mitra" pitchFamily="2" charset="-78"/>
              </a:rPr>
              <a:t>سياهه جانشيني موادغذايي</a:t>
            </a:r>
            <a:endParaRPr b="1" u="sng" dirty="0" smtClean="0">
              <a:solidFill>
                <a:srgbClr val="00B050"/>
              </a:solidFill>
              <a:cs typeface="B Mitra" pitchFamily="2" charset="-78"/>
            </a:endParaRPr>
          </a:p>
        </p:txBody>
      </p:sp>
      <p:sp>
        <p:nvSpPr>
          <p:cNvPr id="114691" name="Content Placeholder 2"/>
          <p:cNvSpPr>
            <a:spLocks noGrp="1"/>
          </p:cNvSpPr>
          <p:nvPr>
            <p:ph idx="1"/>
          </p:nvPr>
        </p:nvSpPr>
        <p:spPr>
          <a:xfrm>
            <a:off x="457200" y="1524000"/>
            <a:ext cx="8229600" cy="4602163"/>
          </a:xfrm>
        </p:spPr>
        <p:txBody>
          <a:bodyPr rtlCol="0">
            <a:normAutofit/>
          </a:bodyPr>
          <a:lstStyle/>
          <a:p>
            <a:pPr algn="just" rtl="1">
              <a:buClr>
                <a:srgbClr val="C00000"/>
              </a:buClr>
              <a:buNone/>
              <a:defRPr/>
            </a:pPr>
            <a:r>
              <a:rPr lang="fa-IR" sz="2800" b="1" u="sng" dirty="0" smtClean="0">
                <a:solidFill>
                  <a:srgbClr val="00B050"/>
                </a:solidFill>
                <a:cs typeface="B Mitra" pitchFamily="2" charset="-78"/>
              </a:rPr>
              <a:t>نکات كليدي</a:t>
            </a:r>
            <a:endParaRPr lang="fa-IR" sz="2800" dirty="0" smtClean="0">
              <a:cs typeface="B Nazanin" pitchFamily="2" charset="-78"/>
            </a:endParaRPr>
          </a:p>
          <a:p>
            <a:pPr algn="just" rtl="1" eaLnBrk="1" fontAlgn="auto" hangingPunct="1">
              <a:spcAft>
                <a:spcPts val="0"/>
              </a:spcAft>
              <a:buClr>
                <a:srgbClr val="C00000"/>
              </a:buClr>
              <a:buFont typeface="Wingdings" pitchFamily="2" charset="2"/>
              <a:buChar char="ü"/>
              <a:defRPr/>
            </a:pPr>
            <a:r>
              <a:rPr lang="fa-IR" sz="2800" dirty="0" smtClean="0">
                <a:cs typeface="B Nazanin" pitchFamily="2" charset="-78"/>
              </a:rPr>
              <a:t>در فهرست جانشيني </a:t>
            </a:r>
            <a:r>
              <a:rPr lang="fa-IR" sz="2800" b="1" dirty="0" smtClean="0">
                <a:solidFill>
                  <a:srgbClr val="00B050"/>
                </a:solidFill>
                <a:cs typeface="B Nazanin" pitchFamily="2" charset="-78"/>
              </a:rPr>
              <a:t>غذاهاي مشابه از نظر ميزان كالري در يك گروه قرار مي‌گيرند</a:t>
            </a:r>
            <a:r>
              <a:rPr lang="fa-IR" sz="2800" dirty="0" smtClean="0">
                <a:cs typeface="B Nazanin" pitchFamily="2" charset="-78"/>
              </a:rPr>
              <a:t>. بنابراين كاربرد هرم غذايي با فهرست جانشيني فرق دارد ، </a:t>
            </a:r>
            <a:r>
              <a:rPr lang="fa-IR" sz="2800" u="sng" dirty="0" smtClean="0">
                <a:cs typeface="B Nazanin" pitchFamily="2" charset="-78"/>
              </a:rPr>
              <a:t>اگر چه لازم و ملزوم يكديگرند</a:t>
            </a:r>
            <a:r>
              <a:rPr lang="en-US" sz="2800" u="sng" dirty="0" smtClean="0">
                <a:cs typeface="B Nazanin" pitchFamily="2" charset="-78"/>
              </a:rPr>
              <a:t>.</a:t>
            </a:r>
          </a:p>
          <a:p>
            <a:pPr algn="just" rtl="1" eaLnBrk="1" fontAlgn="auto" hangingPunct="1">
              <a:spcAft>
                <a:spcPts val="0"/>
              </a:spcAft>
              <a:buClr>
                <a:srgbClr val="C00000"/>
              </a:buClr>
              <a:buFont typeface="Wingdings" pitchFamily="2" charset="2"/>
              <a:buChar char="ü"/>
              <a:defRPr/>
            </a:pPr>
            <a:endParaRPr lang="fa-IR" sz="2400" u="sng" dirty="0" smtClean="0">
              <a:cs typeface="B Nazanin" pitchFamily="2" charset="-78"/>
            </a:endParaRPr>
          </a:p>
          <a:p>
            <a:pPr algn="just" rtl="1" eaLnBrk="1" fontAlgn="auto" hangingPunct="1">
              <a:spcAft>
                <a:spcPts val="0"/>
              </a:spcAft>
              <a:buClr>
                <a:srgbClr val="C00000"/>
              </a:buClr>
              <a:buFont typeface="Wingdings" pitchFamily="2" charset="2"/>
              <a:buChar char="ü"/>
              <a:defRPr/>
            </a:pPr>
            <a:r>
              <a:rPr lang="fa-IR" sz="2600" dirty="0" smtClean="0">
                <a:cs typeface="B Nazanin" pitchFamily="2" charset="-78"/>
              </a:rPr>
              <a:t>هرم غذايي كاري به كالري گروه هاي غذايي ندارد، درحاليكه در فهرست جانشيني </a:t>
            </a:r>
            <a:r>
              <a:rPr lang="fa-IR" sz="3000" b="1" dirty="0" smtClean="0">
                <a:solidFill>
                  <a:srgbClr val="00B050"/>
                </a:solidFill>
                <a:cs typeface="B Nazanin" pitchFamily="2" charset="-78"/>
              </a:rPr>
              <a:t>اندازه‌گيري دقيق كالري</a:t>
            </a:r>
            <a:r>
              <a:rPr lang="fa-IR" sz="3000" b="1" dirty="0" smtClean="0">
                <a:solidFill>
                  <a:srgbClr val="00B050"/>
                </a:solidFill>
                <a:effectLst>
                  <a:outerShdw blurRad="38100" dist="38100" dir="2700000" algn="tl">
                    <a:srgbClr val="FFFFFF"/>
                  </a:outerShdw>
                </a:effectLst>
                <a:cs typeface="B Nazanin" pitchFamily="2" charset="-78"/>
              </a:rPr>
              <a:t> </a:t>
            </a:r>
            <a:r>
              <a:rPr lang="fa-IR" sz="2600" dirty="0" smtClean="0">
                <a:cs typeface="B Nazanin" pitchFamily="2" charset="-78"/>
              </a:rPr>
              <a:t>مورد نظر است و به همين جهت گوشت را به 4 زير گروه و يا </a:t>
            </a:r>
            <a:r>
              <a:rPr lang="fa-IR" sz="2600" u="sng" dirty="0" smtClean="0">
                <a:cs typeface="B Nazanin" pitchFamily="2" charset="-78"/>
              </a:rPr>
              <a:t>گروه شير را به 3 زير گروه</a:t>
            </a:r>
            <a:r>
              <a:rPr lang="fa-IR" sz="2600" dirty="0" smtClean="0">
                <a:cs typeface="B Nazanin" pitchFamily="2" charset="-78"/>
              </a:rPr>
              <a:t> تقسيم كرده‌اند</a:t>
            </a:r>
            <a:r>
              <a:rPr lang="en-US" sz="2400" dirty="0">
                <a:cs typeface="B Mitra" pitchFamily="2" charset="-78"/>
              </a:rPr>
              <a:t>.</a:t>
            </a:r>
            <a:endParaRPr lang="en-US" sz="2600" dirty="0" smtClean="0">
              <a:cs typeface="B Nazanin" pitchFamily="2" charset="-78"/>
            </a:endParaRPr>
          </a:p>
        </p:txBody>
      </p:sp>
      <p:sp>
        <p:nvSpPr>
          <p:cNvPr id="12186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8538BAF-E539-400B-838A-BAE358FA9FDC}" type="slidenum">
              <a:rPr lang="en-US" smtClean="0"/>
              <a:pPr/>
              <a:t>20</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152400"/>
            <a:ext cx="8229600" cy="1143000"/>
          </a:xfrm>
        </p:spPr>
        <p:txBody>
          <a:bodyPr/>
          <a:lstStyle/>
          <a:p>
            <a:pPr algn="r" rtl="1"/>
            <a:r>
              <a:rPr lang="fa-IR" sz="2000" b="1" spc="-150" dirty="0" smtClean="0">
                <a:solidFill>
                  <a:srgbClr val="C00000"/>
                </a:solidFill>
                <a:latin typeface="B Nazanin"/>
                <a:cs typeface="B Mitra" pitchFamily="2" charset="-78"/>
              </a:rPr>
              <a:t>ادامه </a:t>
            </a:r>
            <a:r>
              <a:rPr lang="fa-IR" sz="4000" b="1" spc="-150" dirty="0" smtClean="0">
                <a:solidFill>
                  <a:srgbClr val="C00000"/>
                </a:solidFill>
                <a:latin typeface="B Nazanin"/>
                <a:cs typeface="B Mitra" pitchFamily="2" charset="-78"/>
              </a:rPr>
              <a:t>سياهه جانشيني موادغذايي</a:t>
            </a:r>
            <a:endParaRPr sz="4000" b="1" dirty="0" smtClean="0">
              <a:solidFill>
                <a:srgbClr val="00B050"/>
              </a:solidFill>
            </a:endParaRPr>
          </a:p>
        </p:txBody>
      </p:sp>
      <p:sp>
        <p:nvSpPr>
          <p:cNvPr id="247811" name="Content Placeholder 2"/>
          <p:cNvSpPr>
            <a:spLocks noGrp="1"/>
          </p:cNvSpPr>
          <p:nvPr>
            <p:ph idx="1"/>
          </p:nvPr>
        </p:nvSpPr>
        <p:spPr>
          <a:xfrm>
            <a:off x="457200" y="1143000"/>
            <a:ext cx="8229600" cy="4953000"/>
          </a:xfrm>
        </p:spPr>
        <p:txBody>
          <a:bodyPr>
            <a:normAutofit/>
          </a:bodyPr>
          <a:lstStyle/>
          <a:p>
            <a:pPr algn="ctr">
              <a:buNone/>
              <a:defRPr/>
            </a:pPr>
            <a:r>
              <a:rPr lang="en-US" b="1" dirty="0" smtClean="0">
                <a:solidFill>
                  <a:srgbClr val="00B050"/>
                </a:solidFill>
              </a:rPr>
              <a:t>Food Groups of Exchange lists</a:t>
            </a:r>
            <a:endParaRPr lang="fa-IR" dirty="0" smtClean="0">
              <a:cs typeface="B Mitra" pitchFamily="2" charset="-78"/>
            </a:endParaRPr>
          </a:p>
          <a:p>
            <a:pPr algn="r" rtl="1" eaLnBrk="1" hangingPunct="1">
              <a:buFont typeface="Wingdings 2" pitchFamily="18" charset="2"/>
              <a:buNone/>
              <a:defRPr/>
            </a:pPr>
            <a:r>
              <a:rPr lang="fa-IR" dirty="0" smtClean="0">
                <a:cs typeface="B Mitra" pitchFamily="2" charset="-78"/>
              </a:rPr>
              <a:t>شامل </a:t>
            </a:r>
            <a:r>
              <a:rPr lang="fa-IR" sz="3600" b="1" dirty="0" smtClean="0">
                <a:solidFill>
                  <a:srgbClr val="C00000"/>
                </a:solidFill>
                <a:cs typeface="B Mitra" pitchFamily="2" charset="-78"/>
              </a:rPr>
              <a:t>سه</a:t>
            </a:r>
            <a:r>
              <a:rPr lang="fa-IR" sz="2800" dirty="0" smtClean="0">
                <a:solidFill>
                  <a:srgbClr val="C00000"/>
                </a:solidFill>
                <a:cs typeface="B Mitra" pitchFamily="2" charset="-78"/>
              </a:rPr>
              <a:t> </a:t>
            </a:r>
            <a:r>
              <a:rPr lang="fa-IR" sz="3600" b="1" dirty="0" smtClean="0">
                <a:solidFill>
                  <a:srgbClr val="C00000"/>
                </a:solidFill>
                <a:cs typeface="B Mitra" pitchFamily="2" charset="-78"/>
              </a:rPr>
              <a:t>گروه اصلي </a:t>
            </a:r>
            <a:r>
              <a:rPr lang="fa-IR" dirty="0" smtClean="0">
                <a:cs typeface="B Mitra" pitchFamily="2" charset="-78"/>
              </a:rPr>
              <a:t>:</a:t>
            </a:r>
          </a:p>
          <a:p>
            <a:pPr lvl="2" algn="r" rtl="1" eaLnBrk="1" hangingPunct="1">
              <a:buClr>
                <a:schemeClr val="accent5">
                  <a:lumMod val="75000"/>
                </a:schemeClr>
              </a:buClr>
              <a:buFont typeface="Wingdings" pitchFamily="2" charset="2"/>
              <a:buChar char="v"/>
              <a:defRPr/>
            </a:pPr>
            <a:r>
              <a:rPr lang="fa-IR" sz="2800" b="1" dirty="0" smtClean="0">
                <a:solidFill>
                  <a:srgbClr val="00B050"/>
                </a:solidFill>
                <a:cs typeface="B Mitra" pitchFamily="2" charset="-78"/>
              </a:rPr>
              <a:t>بر پايه درشت مغذي‌ها </a:t>
            </a:r>
          </a:p>
          <a:p>
            <a:pPr lvl="2" algn="r" rtl="1" eaLnBrk="1" hangingPunct="1">
              <a:buClr>
                <a:schemeClr val="accent5">
                  <a:lumMod val="75000"/>
                </a:schemeClr>
              </a:buClr>
              <a:buFont typeface="Wingdings" pitchFamily="2" charset="2"/>
              <a:buChar char="v"/>
              <a:defRPr/>
            </a:pPr>
            <a:r>
              <a:rPr lang="fa-IR" sz="2800" b="1" dirty="0" smtClean="0">
                <a:solidFill>
                  <a:srgbClr val="00B050"/>
                </a:solidFill>
                <a:cs typeface="B Mitra" pitchFamily="2" charset="-78"/>
              </a:rPr>
              <a:t>برآورد كالري</a:t>
            </a:r>
          </a:p>
          <a:p>
            <a:pPr lvl="2" algn="r" rtl="1" eaLnBrk="1" hangingPunct="1">
              <a:buClr>
                <a:schemeClr val="accent5">
                  <a:lumMod val="75000"/>
                </a:schemeClr>
              </a:buClr>
              <a:buFont typeface="Arial" charset="0"/>
              <a:buNone/>
              <a:defRPr/>
            </a:pPr>
            <a:endParaRPr lang="fa-IR" sz="3600" dirty="0" smtClean="0">
              <a:cs typeface="B Mitra" pitchFamily="2" charset="-78"/>
            </a:endParaRPr>
          </a:p>
          <a:p>
            <a:pPr algn="r" rtl="1" eaLnBrk="1" hangingPunct="1">
              <a:buFont typeface="Wingdings 2" pitchFamily="18" charset="2"/>
              <a:buNone/>
              <a:defRPr/>
            </a:pPr>
            <a:r>
              <a:rPr lang="fa-IR" sz="2400" dirty="0" smtClean="0">
                <a:cs typeface="B Mitra" pitchFamily="2" charset="-78"/>
              </a:rPr>
              <a:t>1)‌ </a:t>
            </a:r>
            <a:r>
              <a:rPr lang="fa-IR" dirty="0" smtClean="0">
                <a:cs typeface="B Mitra" pitchFamily="2" charset="-78"/>
              </a:rPr>
              <a:t>گروه كربوهيدرات </a:t>
            </a:r>
            <a:endParaRPr lang="en-US" dirty="0" smtClean="0">
              <a:cs typeface="B Mitra" pitchFamily="2" charset="-78"/>
            </a:endParaRPr>
          </a:p>
          <a:p>
            <a:pPr algn="r" rtl="1" eaLnBrk="1" hangingPunct="1">
              <a:buFont typeface="Wingdings 2" pitchFamily="18" charset="2"/>
              <a:buNone/>
              <a:defRPr/>
            </a:pPr>
            <a:r>
              <a:rPr lang="fa-IR" dirty="0" smtClean="0">
                <a:cs typeface="B Mitra" pitchFamily="2" charset="-78"/>
              </a:rPr>
              <a:t>2) گروه گوشت و جانشينهاي آن</a:t>
            </a:r>
            <a:endParaRPr lang="en-US" dirty="0" smtClean="0">
              <a:cs typeface="B Mitra" pitchFamily="2" charset="-78"/>
            </a:endParaRPr>
          </a:p>
          <a:p>
            <a:pPr algn="r" rtl="1" eaLnBrk="1" hangingPunct="1">
              <a:buFont typeface="Wingdings 2" pitchFamily="18" charset="2"/>
              <a:buNone/>
              <a:defRPr/>
            </a:pPr>
            <a:r>
              <a:rPr lang="fa-IR" dirty="0" smtClean="0">
                <a:cs typeface="B Mitra" pitchFamily="2" charset="-78"/>
              </a:rPr>
              <a:t>3)‌ گروه چربي و روغن‌ها</a:t>
            </a:r>
            <a:endParaRPr lang="en-US" sz="3600" dirty="0" smtClean="0">
              <a:cs typeface="B Mitra" pitchFamily="2" charset="-78"/>
            </a:endParaRPr>
          </a:p>
        </p:txBody>
      </p:sp>
      <p:sp>
        <p:nvSpPr>
          <p:cNvPr id="1228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1C7CFA-34AB-4C64-8ECF-42071AB8270C}" type="slidenum">
              <a:rPr lang="en-US" smtClean="0"/>
              <a:pPr/>
              <a:t>21</a:t>
            </a:fld>
            <a:endParaRPr lang="en-US" smtClean="0"/>
          </a:p>
        </p:txBody>
      </p:sp>
      <p:pic>
        <p:nvPicPr>
          <p:cNvPr id="122884" name="Picture 11" descr="http://tbn3.google.com/images?q=tbn:DvCb9vYRH9d9wM:http://www.aboutus.org/Special/image/thumb/Wooden_food_groups_set.jpg">
            <a:hlinkClick r:id="rId2"/>
          </p:cNvPr>
          <p:cNvPicPr>
            <a:picLocks noChangeAspect="1" noChangeArrowheads="1"/>
          </p:cNvPicPr>
          <p:nvPr/>
        </p:nvPicPr>
        <p:blipFill>
          <a:blip r:embed="rId3" cstate="print"/>
          <a:srcRect/>
          <a:stretch>
            <a:fillRect/>
          </a:stretch>
        </p:blipFill>
        <p:spPr bwMode="auto">
          <a:xfrm>
            <a:off x="838200" y="2819400"/>
            <a:ext cx="3154363" cy="2819400"/>
          </a:xfrm>
          <a:prstGeom prst="rect">
            <a:avLst/>
          </a:prstGeom>
          <a:noFill/>
          <a:ln w="9525">
            <a:noFill/>
            <a:miter lim="800000"/>
            <a:headEnd/>
            <a:tailEnd/>
          </a:ln>
        </p:spPr>
      </p:pic>
      <p:sp>
        <p:nvSpPr>
          <p:cNvPr id="7" name="Title 1"/>
          <p:cNvSpPr txBox="1">
            <a:spLocks/>
          </p:cNvSpPr>
          <p:nvPr/>
        </p:nvSpPr>
        <p:spPr bwMode="auto">
          <a:xfrm>
            <a:off x="-228600" y="125413"/>
            <a:ext cx="9601200" cy="1017587"/>
          </a:xfrm>
          <a:prstGeom prst="rect">
            <a:avLst/>
          </a:prstGeom>
          <a:noFill/>
          <a:ln w="9525">
            <a:noFill/>
            <a:miter lim="800000"/>
            <a:headEnd/>
            <a:tailEnd/>
          </a:ln>
        </p:spPr>
        <p:txBody>
          <a:bodyPr anchor="ctr"/>
          <a:lstStyle/>
          <a:p>
            <a:pPr marL="484632" algn="r" rtl="1" fontAlgn="auto">
              <a:spcAft>
                <a:spcPts val="0"/>
              </a:spcAft>
              <a:defRPr/>
            </a:pPr>
            <a:endParaRPr lang="en-US" sz="3200" i="1" spc="-150" dirty="0">
              <a:solidFill>
                <a:srgbClr val="C00000"/>
              </a:solidFill>
              <a:latin typeface="Times New Roman" pitchFamily="18" charset="0"/>
              <a:ea typeface="+mj-ea"/>
              <a:cs typeface="Times New Roman" pitchFamily="18" charset="0"/>
            </a:endParaRPr>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982449"/>
              </p:ext>
            </p:extLst>
          </p:nvPr>
        </p:nvGraphicFramePr>
        <p:xfrm>
          <a:off x="239400" y="963516"/>
          <a:ext cx="8676000" cy="5437284"/>
        </p:xfrm>
        <a:graphic>
          <a:graphicData uri="http://schemas.openxmlformats.org/drawingml/2006/table">
            <a:tbl>
              <a:tblPr rtl="1">
                <a:tableStyleId>{68D230F3-CF80-4859-8CE7-A43EE81993B5}</a:tableStyleId>
              </a:tblPr>
              <a:tblGrid>
                <a:gridCol w="2844000"/>
                <a:gridCol w="1548000"/>
                <a:gridCol w="1512000"/>
                <a:gridCol w="1188000"/>
                <a:gridCol w="1584000"/>
              </a:tblGrid>
              <a:tr h="413910">
                <a:tc>
                  <a:txBody>
                    <a:bodyPr/>
                    <a:lstStyle/>
                    <a:p>
                      <a:pPr indent="0" algn="ctr" rtl="1">
                        <a:lnSpc>
                          <a:spcPct val="100000"/>
                        </a:lnSpc>
                        <a:spcAft>
                          <a:spcPts val="0"/>
                        </a:spcAft>
                      </a:pPr>
                      <a:r>
                        <a:rPr lang="fa-IR" sz="2000" b="1" dirty="0">
                          <a:solidFill>
                            <a:schemeClr val="tx1"/>
                          </a:solidFill>
                          <a:cs typeface="B Mitra" pitchFamily="2" charset="-78"/>
                        </a:rPr>
                        <a:t>فهرست</a:t>
                      </a:r>
                      <a:endParaRPr lang="en-US" sz="24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كربوهيدرات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پروتئين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چربي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انرژي (كيلوكالري</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r>
              <a:tr h="413910">
                <a:tc>
                  <a:txBody>
                    <a:bodyPr/>
                    <a:lstStyle/>
                    <a:p>
                      <a:pPr indent="0" algn="r" rtl="1">
                        <a:lnSpc>
                          <a:spcPct val="100000"/>
                        </a:lnSpc>
                        <a:spcAft>
                          <a:spcPts val="0"/>
                        </a:spcAft>
                      </a:pPr>
                      <a:r>
                        <a:rPr lang="fa-IR" sz="2000" b="1" dirty="0" smtClean="0">
                          <a:solidFill>
                            <a:srgbClr val="FF0000"/>
                          </a:solidFill>
                          <a:latin typeface="Times New Roman"/>
                          <a:ea typeface="Times New Roman"/>
                          <a:cs typeface="B Mitra" pitchFamily="2" charset="-78"/>
                        </a:rPr>
                        <a:t>گروه کربوهیدرات</a:t>
                      </a:r>
                      <a:endParaRPr lang="en-US" sz="2000" b="1" dirty="0">
                        <a:solidFill>
                          <a:srgbClr val="FF0000"/>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2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smtClean="0">
                          <a:solidFill>
                            <a:schemeClr val="tx1"/>
                          </a:solidFill>
                          <a:cs typeface="B Mitra" pitchFamily="2" charset="-78"/>
                        </a:rPr>
                        <a:t>نشاسته</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1-0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0" marR="0" indent="180340" algn="just"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cs typeface="B Mitra" pitchFamily="2" charset="-78"/>
                        </a:rPr>
                        <a:t>ميوه</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15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60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0" marR="0" indent="180340" algn="just"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latin typeface="Times New Roman"/>
                          <a:ea typeface="Times New Roman"/>
                          <a:cs typeface="B Mitra" pitchFamily="2" charset="-78"/>
                        </a:rPr>
                        <a:t>شیر</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a:solidFill>
                            <a:schemeClr val="tx1"/>
                          </a:solidFill>
                          <a:cs typeface="B Mitra" pitchFamily="2" charset="-78"/>
                        </a:rPr>
                        <a:t>- </a:t>
                      </a:r>
                      <a:r>
                        <a:rPr lang="fa-IR" sz="1600" b="1" dirty="0" smtClean="0">
                          <a:solidFill>
                            <a:schemeClr val="tx1"/>
                          </a:solidFill>
                          <a:cs typeface="B Mitra" pitchFamily="2" charset="-78"/>
                        </a:rPr>
                        <a:t> بي </a:t>
                      </a:r>
                      <a:r>
                        <a:rPr lang="fa-IR" sz="1600" b="1" dirty="0">
                          <a:solidFill>
                            <a:schemeClr val="tx1"/>
                          </a:solidFill>
                          <a:cs typeface="B Mitra" pitchFamily="2" charset="-78"/>
                        </a:rPr>
                        <a:t>چربي</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90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كم </a:t>
                      </a:r>
                      <a:r>
                        <a:rPr lang="fa-IR" sz="1600" b="1" dirty="0">
                          <a:solidFill>
                            <a:schemeClr val="tx1"/>
                          </a:solidFill>
                          <a:cs typeface="B Mitra" pitchFamily="2" charset="-78"/>
                        </a:rPr>
                        <a:t>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پرچرب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150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smtClean="0">
                          <a:solidFill>
                            <a:schemeClr val="tx1"/>
                          </a:solidFill>
                          <a:cs typeface="B Mitra" pitchFamily="2" charset="-78"/>
                        </a:rPr>
                        <a:t>سايركربوهيدرات </a:t>
                      </a:r>
                      <a:r>
                        <a:rPr lang="fa-IR" sz="1600" b="1" dirty="0">
                          <a:solidFill>
                            <a:schemeClr val="tx1"/>
                          </a:solidFill>
                          <a:cs typeface="B Mitra" pitchFamily="2" charset="-78"/>
                        </a:rPr>
                        <a:t>ها</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15</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a:solidFill>
                            <a:schemeClr val="tx1"/>
                          </a:solidFill>
                          <a:cs typeface="B Mitra" pitchFamily="2" charset="-78"/>
                        </a:rPr>
                        <a:t>سبزي</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a:solidFill>
                            <a:schemeClr val="tx1"/>
                          </a:solidFill>
                          <a:cs typeface="B Mitra" pitchFamily="2" charset="-78"/>
                        </a:rPr>
                        <a:t>شكر، قند، مربا، عسل</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2000" b="1" kern="1200" dirty="0" smtClean="0">
                          <a:solidFill>
                            <a:srgbClr val="FF0000"/>
                          </a:solidFill>
                          <a:latin typeface="Times New Roman"/>
                          <a:ea typeface="Times New Roman"/>
                          <a:cs typeface="B Mitra" pitchFamily="2" charset="-78"/>
                        </a:rPr>
                        <a:t>گروه گوشت و جانشین هایش</a:t>
                      </a:r>
                      <a:endParaRPr lang="en-US" sz="2000" b="1" kern="1200" dirty="0">
                        <a:solidFill>
                          <a:srgbClr val="FF0000"/>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كم </a:t>
                      </a:r>
                      <a:r>
                        <a:rPr lang="fa-IR" sz="1600" b="1" dirty="0">
                          <a:solidFill>
                            <a:schemeClr val="tx1"/>
                          </a:solidFill>
                          <a:cs typeface="B Mitra" pitchFamily="2" charset="-78"/>
                        </a:rPr>
                        <a:t>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7</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latin typeface="+mn-lt"/>
                          <a:ea typeface="+mn-ea"/>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latin typeface="+mn-lt"/>
                          <a:ea typeface="+mn-ea"/>
                          <a:cs typeface="B Mitra" pitchFamily="2" charset="-78"/>
                        </a:rPr>
                        <a:t>55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با </a:t>
                      </a:r>
                      <a:r>
                        <a:rPr lang="fa-IR" sz="1600" b="1" dirty="0">
                          <a:solidFill>
                            <a:schemeClr val="tx1"/>
                          </a:solidFill>
                          <a:cs typeface="B Mitra" pitchFamily="2" charset="-78"/>
                        </a:rPr>
                        <a:t>چربي متوسط</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7</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7-4</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75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پرچرب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7</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8</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100</a:t>
                      </a:r>
                      <a:endParaRPr lang="en-US" sz="2000" b="1" dirty="0">
                        <a:solidFill>
                          <a:schemeClr val="tx1"/>
                        </a:solidFill>
                        <a:latin typeface="Times New Roman"/>
                        <a:ea typeface="Times New Roman"/>
                        <a:cs typeface="B Mitra" pitchFamily="2" charset="-78"/>
                      </a:endParaRPr>
                    </a:p>
                  </a:txBody>
                  <a:tcPr marL="50800" marR="50800" marT="0" marB="0" anchor="ctr"/>
                </a:tc>
              </a:tr>
              <a:tr h="231384">
                <a:tc>
                  <a:txBody>
                    <a:bodyPr/>
                    <a:lstStyle/>
                    <a:p>
                      <a:pPr marL="0" indent="180340" algn="just" defTabSz="914400" rtl="1" eaLnBrk="1" latinLnBrk="0" hangingPunct="1">
                        <a:lnSpc>
                          <a:spcPct val="100000"/>
                        </a:lnSpc>
                        <a:spcAft>
                          <a:spcPts val="0"/>
                        </a:spcAft>
                      </a:pPr>
                      <a:r>
                        <a:rPr lang="fa-IR" sz="2000" b="1" kern="1200" dirty="0" smtClean="0">
                          <a:solidFill>
                            <a:srgbClr val="FF0000"/>
                          </a:solidFill>
                          <a:latin typeface="Times New Roman"/>
                          <a:ea typeface="Times New Roman"/>
                          <a:cs typeface="B Mitra" pitchFamily="2" charset="-78"/>
                        </a:rPr>
                        <a:t>گروه چربی</a:t>
                      </a:r>
                      <a:endParaRPr lang="en-US" sz="2000" b="1" kern="1200" dirty="0">
                        <a:solidFill>
                          <a:srgbClr val="FF0000"/>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latin typeface="Times New Roman"/>
                          <a:ea typeface="Times New Roman"/>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45</a:t>
                      </a:r>
                      <a:endParaRPr lang="en-US" sz="2000" b="1" dirty="0">
                        <a:solidFill>
                          <a:schemeClr val="tx1"/>
                        </a:solidFill>
                        <a:latin typeface="Times New Roman"/>
                        <a:ea typeface="Times New Roman"/>
                        <a:cs typeface="B Mitra" pitchFamily="2" charset="-78"/>
                      </a:endParaRPr>
                    </a:p>
                  </a:txBody>
                  <a:tcPr marL="50800" marR="50800" marT="0" marB="0" anchor="ctr"/>
                </a:tc>
              </a:tr>
            </a:tbl>
          </a:graphicData>
        </a:graphic>
      </p:graphicFrame>
      <p:sp>
        <p:nvSpPr>
          <p:cNvPr id="7" name="Rectangle 6"/>
          <p:cNvSpPr/>
          <p:nvPr/>
        </p:nvSpPr>
        <p:spPr>
          <a:xfrm>
            <a:off x="252412" y="228600"/>
            <a:ext cx="8358188" cy="461963"/>
          </a:xfrm>
          <a:prstGeom prst="rect">
            <a:avLst/>
          </a:prstGeom>
        </p:spPr>
        <p:txBody>
          <a:bodyPr>
            <a:spAutoFit/>
          </a:bodyPr>
          <a:lstStyle/>
          <a:p>
            <a:pPr algn="ctr">
              <a:defRPr/>
            </a:pPr>
            <a:r>
              <a:rPr lang="fa-IR" sz="2400" b="1" dirty="0" smtClean="0">
                <a:solidFill>
                  <a:srgbClr val="FF0000"/>
                </a:solidFill>
                <a:cs typeface="B Mitra" pitchFamily="2" charset="-78"/>
              </a:rPr>
              <a:t>ميزان </a:t>
            </a:r>
            <a:r>
              <a:rPr lang="fa-IR" sz="2400" b="1" spc="-150" dirty="0" smtClean="0">
                <a:solidFill>
                  <a:srgbClr val="FF0000"/>
                </a:solidFill>
                <a:cs typeface="B Mitra" pitchFamily="2" charset="-78"/>
              </a:rPr>
              <a:t>كربوهيدرات، پروتئين، </a:t>
            </a:r>
            <a:r>
              <a:rPr lang="fa-IR" sz="2400" b="1" spc="-150" dirty="0">
                <a:solidFill>
                  <a:srgbClr val="FF0000"/>
                </a:solidFill>
                <a:cs typeface="B Mitra" pitchFamily="2" charset="-78"/>
              </a:rPr>
              <a:t>چربي و انرژي فهرست جانشيني</a:t>
            </a:r>
            <a:endParaRPr lang="en-US" sz="2400" b="1" spc="-150" dirty="0">
              <a:solidFill>
                <a:srgbClr val="FF0000"/>
              </a:solidFill>
              <a:cs typeface="B Mitra" pitchFamily="2" charset="-78"/>
            </a:endParaRPr>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82D2B0EC-81ED-42CA-952F-1A0E1D84D55C}" type="slidenum">
              <a:rPr lang="en-US">
                <a:solidFill>
                  <a:prstClr val="black">
                    <a:tint val="75000"/>
                  </a:prstClr>
                </a:solidFill>
                <a:cs typeface="Mitra" pitchFamily="2" charset="-78"/>
              </a:rPr>
              <a:pPr>
                <a:defRPr/>
              </a:pPr>
              <a:t>22</a:t>
            </a:fld>
            <a:endParaRPr lang="en-US" dirty="0">
              <a:solidFill>
                <a:prstClr val="black">
                  <a:tint val="75000"/>
                </a:prstClr>
              </a:solidFill>
              <a:cs typeface="Mitra" pitchFamily="2" charset="-78"/>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60648"/>
            <a:ext cx="8991600" cy="792088"/>
          </a:xfrm>
        </p:spPr>
        <p:txBody>
          <a:bodyPr/>
          <a:lstStyle/>
          <a:p>
            <a:pPr eaLnBrk="1" hangingPunct="1"/>
            <a:r>
              <a:rPr lang="en-US" b="1" dirty="0" smtClean="0">
                <a:latin typeface="Times New Roman" pitchFamily="18" charset="0"/>
                <a:cs typeface="Times New Roman" pitchFamily="18" charset="0"/>
              </a:rPr>
              <a:t>M</a:t>
            </a:r>
            <a:r>
              <a:rPr b="1" dirty="0" smtClean="0">
                <a:latin typeface="Times New Roman" pitchFamily="18" charset="0"/>
                <a:cs typeface="Times New Roman" pitchFamily="18" charset="0"/>
              </a:rPr>
              <a:t>ethods of dietary assessment</a:t>
            </a:r>
          </a:p>
        </p:txBody>
      </p:sp>
      <p:sp>
        <p:nvSpPr>
          <p:cNvPr id="20483" name="Content Placeholder 2"/>
          <p:cNvSpPr>
            <a:spLocks noGrp="1"/>
          </p:cNvSpPr>
          <p:nvPr>
            <p:ph idx="1"/>
          </p:nvPr>
        </p:nvSpPr>
        <p:spPr>
          <a:xfrm>
            <a:off x="381000" y="1143000"/>
            <a:ext cx="8515672" cy="4724400"/>
          </a:xfrm>
        </p:spPr>
        <p:txBody>
          <a:bodyPr/>
          <a:lstStyle/>
          <a:p>
            <a:pPr eaLnBrk="1" hangingPunct="1">
              <a:spcAft>
                <a:spcPts val="1200"/>
              </a:spcAft>
            </a:pPr>
            <a:r>
              <a:rPr lang="en-US" dirty="0" smtClean="0">
                <a:latin typeface="Times New Roman" pitchFamily="18" charset="0"/>
                <a:cs typeface="Times New Roman" pitchFamily="18" charset="0"/>
              </a:rPr>
              <a:t>Based on </a:t>
            </a:r>
            <a:r>
              <a:rPr lang="en-US" b="1" i="1" dirty="0" smtClean="0">
                <a:solidFill>
                  <a:srgbClr val="7030A0"/>
                </a:solidFill>
                <a:latin typeface="Times New Roman" pitchFamily="18" charset="0"/>
                <a:cs typeface="Times New Roman" pitchFamily="18" charset="0"/>
              </a:rPr>
              <a:t>actually consumed </a:t>
            </a:r>
            <a:r>
              <a:rPr lang="en-US" dirty="0" smtClean="0">
                <a:latin typeface="Times New Roman" pitchFamily="18" charset="0"/>
                <a:cs typeface="Times New Roman" pitchFamily="18" charset="0"/>
              </a:rPr>
              <a:t>foods and amounts on one or more specific days</a:t>
            </a:r>
          </a:p>
          <a:p>
            <a:pPr marL="914400" lvl="1" indent="-274320" eaLnBrk="1" hangingPunct="1">
              <a:spcBef>
                <a:spcPts val="600"/>
              </a:spcBef>
            </a:pPr>
            <a:r>
              <a:rPr lang="en-US" dirty="0" smtClean="0">
                <a:solidFill>
                  <a:srgbClr val="7030A0"/>
                </a:solidFill>
                <a:latin typeface="Times New Roman" pitchFamily="18" charset="0"/>
                <a:cs typeface="Times New Roman" pitchFamily="18" charset="0"/>
              </a:rPr>
              <a:t>24-hour recall</a:t>
            </a:r>
          </a:p>
          <a:p>
            <a:pPr marL="914400" lvl="1" indent="-274320" eaLnBrk="1" hangingPunct="1">
              <a:spcBef>
                <a:spcPts val="600"/>
              </a:spcBef>
            </a:pPr>
            <a:r>
              <a:rPr lang="en-US" dirty="0" smtClean="0">
                <a:solidFill>
                  <a:srgbClr val="7030A0"/>
                </a:solidFill>
                <a:latin typeface="Times New Roman" pitchFamily="18" charset="0"/>
                <a:cs typeface="Times New Roman" pitchFamily="18" charset="0"/>
              </a:rPr>
              <a:t>Food record</a:t>
            </a:r>
          </a:p>
          <a:p>
            <a:pPr eaLnBrk="1" hangingPunct="1">
              <a:spcAft>
                <a:spcPts val="1200"/>
              </a:spcAft>
            </a:pPr>
            <a:r>
              <a:rPr lang="en-US" dirty="0" smtClean="0">
                <a:latin typeface="Times New Roman" pitchFamily="18" charset="0"/>
                <a:cs typeface="Times New Roman" pitchFamily="18" charset="0"/>
              </a:rPr>
              <a:t>Based on individual’s perceptions of </a:t>
            </a:r>
            <a:r>
              <a:rPr lang="en-US" b="1" i="1" dirty="0" smtClean="0">
                <a:solidFill>
                  <a:srgbClr val="7030A0"/>
                </a:solidFill>
                <a:latin typeface="Times New Roman" pitchFamily="18" charset="0"/>
                <a:cs typeface="Times New Roman" pitchFamily="18" charset="0"/>
              </a:rPr>
              <a:t>usual intake</a:t>
            </a:r>
            <a:r>
              <a:rPr lang="en-US" b="1" dirty="0" smtClean="0">
                <a:solidFill>
                  <a:srgbClr val="7030A0"/>
                </a:solidFill>
                <a:latin typeface="Times New Roman" pitchFamily="18" charset="0"/>
                <a:cs typeface="Times New Roman" pitchFamily="18" charset="0"/>
              </a:rPr>
              <a:t> </a:t>
            </a:r>
            <a:r>
              <a:rPr lang="en-US" dirty="0" smtClean="0">
                <a:latin typeface="Times New Roman" pitchFamily="18" charset="0"/>
                <a:cs typeface="Times New Roman" pitchFamily="18" charset="0"/>
              </a:rPr>
              <a:t>over a less precisely period of time</a:t>
            </a:r>
          </a:p>
          <a:p>
            <a:pPr marL="914400" lvl="1" eaLnBrk="1" hangingPunct="1"/>
            <a:r>
              <a:rPr lang="en-US" dirty="0" smtClean="0">
                <a:solidFill>
                  <a:srgbClr val="7030A0"/>
                </a:solidFill>
                <a:latin typeface="Times New Roman" pitchFamily="18" charset="0"/>
                <a:cs typeface="Times New Roman" pitchFamily="18" charset="0"/>
              </a:rPr>
              <a:t>Food frequency questionnaires (FFQ)</a:t>
            </a:r>
          </a:p>
          <a:p>
            <a:pPr marL="914400" lvl="1" eaLnBrk="1" hangingPunct="1"/>
            <a:r>
              <a:rPr lang="en-US" dirty="0" smtClean="0">
                <a:solidFill>
                  <a:srgbClr val="7030A0"/>
                </a:solidFill>
                <a:latin typeface="Times New Roman" pitchFamily="18" charset="0"/>
                <a:cs typeface="Times New Roman" pitchFamily="18" charset="0"/>
              </a:rPr>
              <a:t>Diet histories (DH)</a:t>
            </a:r>
          </a:p>
        </p:txBody>
      </p:sp>
      <p:sp>
        <p:nvSpPr>
          <p:cNvPr id="2048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348B96-9C62-423C-853F-90C26761C483}" type="slidenum">
              <a:rPr lang="en-US" smtClean="0"/>
              <a:pPr/>
              <a:t>23</a:t>
            </a:fld>
            <a:endParaRPr lang="en-US" smtClean="0"/>
          </a:p>
        </p:txBody>
      </p:sp>
      <p:sp>
        <p:nvSpPr>
          <p:cNvPr id="20486" name="TextBox 8"/>
          <p:cNvSpPr txBox="1">
            <a:spLocks noChangeArrowheads="1"/>
          </p:cNvSpPr>
          <p:nvPr/>
        </p:nvSpPr>
        <p:spPr bwMode="auto">
          <a:xfrm>
            <a:off x="381000" y="6248400"/>
            <a:ext cx="7924800"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Willett W. Nutritional epidemiology. 2th edition.1998 New York. oxford</a:t>
            </a:r>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991600" cy="1143000"/>
          </a:xfrm>
        </p:spPr>
        <p:txBody>
          <a:bodyPr/>
          <a:lstStyle/>
          <a:p>
            <a:pPr eaLnBrk="1" hangingPunct="1"/>
            <a:r>
              <a:rPr b="1" dirty="0" smtClean="0">
                <a:latin typeface="Times New Roman" pitchFamily="18" charset="0"/>
                <a:cs typeface="Times New Roman" pitchFamily="18" charset="0"/>
              </a:rPr>
              <a:t>Methods of dietary assessment</a:t>
            </a:r>
          </a:p>
        </p:txBody>
      </p:sp>
      <p:sp>
        <p:nvSpPr>
          <p:cNvPr id="21507" name="Content Placeholder 2"/>
          <p:cNvSpPr>
            <a:spLocks noGrp="1"/>
          </p:cNvSpPr>
          <p:nvPr>
            <p:ph idx="1"/>
          </p:nvPr>
        </p:nvSpPr>
        <p:spPr>
          <a:xfrm>
            <a:off x="457200" y="1714489"/>
            <a:ext cx="8229600" cy="4991112"/>
          </a:xfrm>
        </p:spPr>
        <p:txBody>
          <a:bodyPr/>
          <a:lstStyle/>
          <a:p>
            <a:pPr eaLnBrk="1" hangingPunct="1">
              <a:spcBef>
                <a:spcPts val="0"/>
              </a:spcBef>
              <a:spcAft>
                <a:spcPts val="1800"/>
              </a:spcAft>
              <a:buClr>
                <a:schemeClr val="tx1"/>
              </a:buClr>
              <a:buFont typeface="Wingdings" pitchFamily="2" charset="2"/>
              <a:buChar char="v"/>
            </a:pPr>
            <a:r>
              <a:rPr lang="en-US" sz="2400" dirty="0" smtClean="0">
                <a:latin typeface="Times New Roman" pitchFamily="18" charset="0"/>
                <a:cs typeface="Times New Roman" pitchFamily="18" charset="0"/>
              </a:rPr>
              <a:t>Based on an </a:t>
            </a:r>
            <a:r>
              <a:rPr lang="en-US" sz="2400" b="1" i="1" dirty="0" smtClean="0">
                <a:solidFill>
                  <a:srgbClr val="FF0066"/>
                </a:solidFill>
                <a:latin typeface="Times New Roman" pitchFamily="18" charset="0"/>
                <a:cs typeface="Times New Roman" pitchFamily="18" charset="0"/>
              </a:rPr>
              <a:t>in-depth interview</a:t>
            </a:r>
          </a:p>
          <a:p>
            <a:pPr eaLnBrk="1" hangingPunct="1">
              <a:spcBef>
                <a:spcPts val="0"/>
              </a:spcBef>
              <a:spcAft>
                <a:spcPts val="0"/>
              </a:spcAft>
              <a:buClr>
                <a:schemeClr val="tx1"/>
              </a:buClr>
              <a:buFont typeface="Wingdings" pitchFamily="2" charset="2"/>
              <a:buChar char="v"/>
            </a:pPr>
            <a:r>
              <a:rPr lang="en-US" sz="2400" dirty="0" smtClean="0">
                <a:latin typeface="Times New Roman" pitchFamily="18" charset="0"/>
                <a:cs typeface="Times New Roman" pitchFamily="18" charset="0"/>
              </a:rPr>
              <a:t>By </a:t>
            </a:r>
            <a:r>
              <a:rPr lang="en-US" sz="2400" b="1" i="1" dirty="0" smtClean="0">
                <a:solidFill>
                  <a:srgbClr val="1B9B11"/>
                </a:solidFill>
                <a:latin typeface="Times New Roman" pitchFamily="18" charset="0"/>
                <a:cs typeface="Times New Roman" pitchFamily="18" charset="0"/>
              </a:rPr>
              <a:t>trained</a:t>
            </a:r>
            <a:r>
              <a:rPr lang="en-US" sz="2400" b="1" dirty="0" smtClean="0">
                <a:solidFill>
                  <a:srgbClr val="1B9B1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dietary interviewer:</a:t>
            </a:r>
          </a:p>
          <a:p>
            <a:pPr lvl="1" eaLnBrk="1" fontAlgn="auto" hangingPunct="1">
              <a:spcBef>
                <a:spcPts val="0"/>
              </a:spcBef>
              <a:spcAft>
                <a:spcPts val="0"/>
              </a:spcAft>
              <a:buFont typeface="Wingdings" pitchFamily="2" charset="2"/>
              <a:buChar char="ü"/>
              <a:defRPr/>
            </a:pPr>
            <a:r>
              <a:rPr lang="en-US" sz="2400" dirty="0" smtClean="0">
                <a:latin typeface="Times New Roman" pitchFamily="18" charset="0"/>
                <a:cs typeface="Times New Roman" pitchFamily="18" charset="0"/>
              </a:rPr>
              <a:t>Additional foods and food preparation methods, Recipe ingredients, Brand name identification of commercial products</a:t>
            </a:r>
          </a:p>
          <a:p>
            <a:pPr lvl="1" eaLnBrk="1" hangingPunct="1">
              <a:spcBef>
                <a:spcPts val="0"/>
              </a:spcBef>
              <a:spcAft>
                <a:spcPts val="0"/>
              </a:spcAft>
              <a:buFont typeface="Wingdings 2" pitchFamily="18" charset="2"/>
              <a:buChar char="P"/>
            </a:pPr>
            <a:r>
              <a:rPr lang="en-US" sz="2400" dirty="0" smtClean="0">
                <a:latin typeface="Times New Roman" pitchFamily="18" charset="0"/>
                <a:cs typeface="Times New Roman" pitchFamily="18" charset="0"/>
              </a:rPr>
              <a:t>Have non judgmental (avoid asking questions that might influence the subject's responses)</a:t>
            </a:r>
          </a:p>
          <a:p>
            <a:pPr lvl="1" eaLnBrk="1" hangingPunct="1">
              <a:spcBef>
                <a:spcPts val="0"/>
              </a:spcBef>
              <a:spcAft>
                <a:spcPts val="0"/>
              </a:spcAft>
              <a:buFont typeface="Wingdings 2" pitchFamily="18" charset="2"/>
              <a:buChar char="P"/>
            </a:pPr>
            <a:r>
              <a:rPr lang="en-US" sz="2400" dirty="0" smtClean="0">
                <a:latin typeface="Times New Roman" pitchFamily="18" charset="0"/>
                <a:cs typeface="Times New Roman" pitchFamily="18" charset="0"/>
              </a:rPr>
              <a:t>Use open-end questions</a:t>
            </a:r>
          </a:p>
          <a:p>
            <a:pPr lvl="1" eaLnBrk="1" fontAlgn="auto" hangingPunct="1">
              <a:spcBef>
                <a:spcPts val="0"/>
              </a:spcBef>
              <a:spcAft>
                <a:spcPts val="0"/>
              </a:spcAft>
              <a:buFont typeface="Wingdings" pitchFamily="2" charset="2"/>
              <a:buChar char="ü"/>
              <a:defRPr/>
            </a:pPr>
            <a:endParaRPr lang="en-US" sz="2400" dirty="0" smtClean="0">
              <a:latin typeface="Times New Roman" pitchFamily="18" charset="0"/>
              <a:cs typeface="Times New Roman" pitchFamily="18" charset="0"/>
            </a:endParaRPr>
          </a:p>
          <a:p>
            <a:pPr eaLnBrk="1" hangingPunct="1">
              <a:spcBef>
                <a:spcPts val="0"/>
              </a:spcBef>
              <a:spcAft>
                <a:spcPts val="0"/>
              </a:spcAft>
              <a:buClr>
                <a:schemeClr val="tx1"/>
              </a:buClr>
              <a:buFont typeface="Wingdings" pitchFamily="2" charset="2"/>
              <a:buChar char="v"/>
            </a:pPr>
            <a:r>
              <a:rPr lang="en-US" sz="2400" dirty="0" smtClean="0">
                <a:latin typeface="Times New Roman" pitchFamily="18" charset="0"/>
                <a:cs typeface="Times New Roman" pitchFamily="18" charset="0"/>
              </a:rPr>
              <a:t>Accuracy of dietary intake data is dependent on </a:t>
            </a:r>
            <a:r>
              <a:rPr lang="en-US" sz="2400" b="1" i="1" dirty="0" smtClean="0">
                <a:solidFill>
                  <a:srgbClr val="1B9B11"/>
                </a:solidFill>
                <a:latin typeface="Times New Roman" pitchFamily="18" charset="0"/>
                <a:cs typeface="Times New Roman" pitchFamily="18" charset="0"/>
              </a:rPr>
              <a:t>subjects short-term memory</a:t>
            </a:r>
          </a:p>
        </p:txBody>
      </p:sp>
      <p:sp>
        <p:nvSpPr>
          <p:cNvPr id="2150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9664C7-2722-45A2-95DA-0DAC224B415A}" type="slidenum">
              <a:rPr lang="en-US" smtClean="0"/>
              <a:pPr/>
              <a:t>24</a:t>
            </a:fld>
            <a:endParaRPr lang="en-US" smtClean="0"/>
          </a:p>
        </p:txBody>
      </p:sp>
      <p:sp>
        <p:nvSpPr>
          <p:cNvPr id="21510" name="TextBox 8"/>
          <p:cNvSpPr txBox="1">
            <a:spLocks noChangeArrowheads="1"/>
          </p:cNvSpPr>
          <p:nvPr/>
        </p:nvSpPr>
        <p:spPr bwMode="auto">
          <a:xfrm>
            <a:off x="381000" y="6096000"/>
            <a:ext cx="7924800" cy="276225"/>
          </a:xfrm>
          <a:prstGeom prst="rect">
            <a:avLst/>
          </a:prstGeom>
          <a:noFill/>
          <a:ln w="9525">
            <a:noFill/>
            <a:miter lim="800000"/>
            <a:headEnd/>
            <a:tailEnd/>
          </a:ln>
        </p:spPr>
        <p:txBody>
          <a:bodyPr>
            <a:spAutoFit/>
          </a:bodyPr>
          <a:lstStyle/>
          <a:p>
            <a:r>
              <a:rPr lang="en-US" sz="1200" dirty="0">
                <a:latin typeface="Times New Roman" pitchFamily="18" charset="0"/>
                <a:cs typeface="Times New Roman" pitchFamily="18" charset="0"/>
              </a:rPr>
              <a:t>Willett W. Nutritional epidemiology. 2 </a:t>
            </a:r>
            <a:r>
              <a:rPr lang="en-US" sz="1200" dirty="0" err="1">
                <a:latin typeface="Times New Roman" pitchFamily="18" charset="0"/>
                <a:cs typeface="Times New Roman" pitchFamily="18" charset="0"/>
              </a:rPr>
              <a:t>th</a:t>
            </a:r>
            <a:r>
              <a:rPr lang="en-US" sz="1200" dirty="0">
                <a:latin typeface="Times New Roman" pitchFamily="18" charset="0"/>
                <a:cs typeface="Times New Roman" pitchFamily="18" charset="0"/>
              </a:rPr>
              <a:t> edition.1998 new </a:t>
            </a:r>
            <a:r>
              <a:rPr lang="en-US" sz="1200" dirty="0" err="1">
                <a:latin typeface="Times New Roman" pitchFamily="18" charset="0"/>
                <a:cs typeface="Times New Roman" pitchFamily="18" charset="0"/>
              </a:rPr>
              <a:t>york</a:t>
            </a:r>
            <a:r>
              <a:rPr lang="en-US" sz="1200" dirty="0">
                <a:latin typeface="Times New Roman" pitchFamily="18" charset="0"/>
                <a:cs typeface="Times New Roman" pitchFamily="18" charset="0"/>
              </a:rPr>
              <a:t>. oxford</a:t>
            </a:r>
          </a:p>
        </p:txBody>
      </p:sp>
      <p:sp>
        <p:nvSpPr>
          <p:cNvPr id="21511" name="Rectangle 6"/>
          <p:cNvSpPr>
            <a:spLocks noChangeArrowheads="1"/>
          </p:cNvSpPr>
          <p:nvPr/>
        </p:nvSpPr>
        <p:spPr bwMode="auto">
          <a:xfrm>
            <a:off x="202827" y="1295400"/>
            <a:ext cx="7699415" cy="523220"/>
          </a:xfrm>
          <a:prstGeom prst="rect">
            <a:avLst/>
          </a:prstGeom>
          <a:noFill/>
          <a:ln w="9525">
            <a:noFill/>
            <a:miter lim="800000"/>
            <a:headEnd/>
            <a:tailEnd/>
          </a:ln>
        </p:spPr>
        <p:txBody>
          <a:bodyPr wrap="none">
            <a:spAutoFit/>
          </a:bodyPr>
          <a:lstStyle/>
          <a:p>
            <a:pPr>
              <a:buFont typeface="Wingdings 2" pitchFamily="18" charset="2"/>
              <a:buNone/>
            </a:pPr>
            <a:r>
              <a:rPr lang="en-US" sz="2800" b="1" i="1" dirty="0" smtClean="0">
                <a:solidFill>
                  <a:srgbClr val="00B050"/>
                </a:solidFill>
                <a:latin typeface="Times New Roman" pitchFamily="18" charset="0"/>
                <a:cs typeface="Times New Roman" pitchFamily="18" charset="0"/>
              </a:rPr>
              <a:t>Characteristics of 24-hour </a:t>
            </a:r>
            <a:r>
              <a:rPr lang="en-US" sz="2800" b="1" i="1" dirty="0">
                <a:solidFill>
                  <a:srgbClr val="00B050"/>
                </a:solidFill>
                <a:latin typeface="Times New Roman" pitchFamily="18" charset="0"/>
                <a:cs typeface="Times New Roman" pitchFamily="18" charset="0"/>
              </a:rPr>
              <a:t>dietary recall </a:t>
            </a:r>
            <a:r>
              <a:rPr lang="en-US" sz="2800" b="1" i="1" dirty="0" smtClean="0">
                <a:solidFill>
                  <a:srgbClr val="00B050"/>
                </a:solidFill>
                <a:latin typeface="Times New Roman" pitchFamily="18" charset="0"/>
                <a:cs typeface="Times New Roman" pitchFamily="18" charset="0"/>
              </a:rPr>
              <a:t>method:</a:t>
            </a:r>
            <a:endParaRPr lang="en-US" sz="2800" b="1" i="1" dirty="0">
              <a:solidFill>
                <a:srgbClr val="00B050"/>
              </a:solidFill>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71612"/>
            <a:ext cx="8072494" cy="2314588"/>
          </a:xfrm>
        </p:spPr>
        <p:txBody>
          <a:bodyPr>
            <a:normAutofit/>
          </a:bodyPr>
          <a:lstStyle/>
          <a:p>
            <a:pPr algn="ctr" rtl="1">
              <a:buNone/>
            </a:pPr>
            <a:endParaRPr lang="fa-IR" sz="4000" dirty="0" smtClean="0"/>
          </a:p>
          <a:p>
            <a:pPr algn="ctr" rtl="1">
              <a:buNone/>
            </a:pPr>
            <a:r>
              <a:rPr lang="fa-IR" sz="4400" b="1" dirty="0" smtClean="0">
                <a:cs typeface="B Mitra" pitchFamily="2" charset="-78"/>
              </a:rPr>
              <a:t>تکمیل یادآمد غذایی 24 ساعته</a:t>
            </a:r>
          </a:p>
        </p:txBody>
      </p:sp>
      <p:sp>
        <p:nvSpPr>
          <p:cNvPr id="4" name="Slide Number Placeholder 3"/>
          <p:cNvSpPr>
            <a:spLocks noGrp="1"/>
          </p:cNvSpPr>
          <p:nvPr>
            <p:ph type="sldNum" sz="quarter" idx="12"/>
          </p:nvPr>
        </p:nvSpPr>
        <p:spPr/>
        <p:txBody>
          <a:bodyPr/>
          <a:lstStyle/>
          <a:p>
            <a:fld id="{430E3189-A26B-47E6-88FA-F0598B934182}" type="slidenum">
              <a:rPr lang="en-US" smtClean="0"/>
              <a:pPr/>
              <a:t>25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2"/>
            <a:ext cx="8229600" cy="796908"/>
          </a:xfrm>
        </p:spPr>
        <p:txBody>
          <a:bodyPr>
            <a:normAutofit/>
          </a:bodyPr>
          <a:lstStyle/>
          <a:p>
            <a:r>
              <a:rPr lang="fa-IR" sz="2800" b="1" dirty="0" smtClean="0">
                <a:cs typeface="B Mitra" pitchFamily="2" charset="-78"/>
              </a:rPr>
              <a:t>ثبت و يادداشت غذايي</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4195138937"/>
              </p:ext>
            </p:extLst>
          </p:nvPr>
        </p:nvGraphicFramePr>
        <p:xfrm>
          <a:off x="310219" y="762000"/>
          <a:ext cx="8558885" cy="5562600"/>
        </p:xfrm>
        <a:graphic>
          <a:graphicData uri="http://schemas.openxmlformats.org/drawingml/2006/table">
            <a:tbl>
              <a:tblPr rtl="1"/>
              <a:tblGrid>
                <a:gridCol w="1981209"/>
                <a:gridCol w="1981209"/>
                <a:gridCol w="808111"/>
                <a:gridCol w="731520"/>
                <a:gridCol w="1076772"/>
                <a:gridCol w="1920240"/>
                <a:gridCol w="59824"/>
              </a:tblGrid>
              <a:tr h="465726">
                <a:tc rowSpan="2">
                  <a:txBody>
                    <a:bodyPr/>
                    <a:lstStyle/>
                    <a:p>
                      <a:pPr indent="180340" algn="ctr" rtl="1">
                        <a:lnSpc>
                          <a:spcPct val="100000"/>
                        </a:lnSpc>
                        <a:spcAft>
                          <a:spcPts val="0"/>
                        </a:spcAft>
                      </a:pPr>
                      <a:endParaRPr lang="en-US" sz="1600" dirty="0">
                        <a:latin typeface="Times New Roman"/>
                        <a:ea typeface="Times New Roman"/>
                        <a:cs typeface="B Mitra" pitchFamily="2" charset="-78"/>
                      </a:endParaRPr>
                    </a:p>
                    <a:p>
                      <a:pPr indent="180340" algn="ctr" rtl="1">
                        <a:lnSpc>
                          <a:spcPct val="100000"/>
                        </a:lnSpc>
                        <a:spcAft>
                          <a:spcPts val="0"/>
                        </a:spcAft>
                      </a:pPr>
                      <a:r>
                        <a:rPr lang="fa-IR" sz="1600" b="1" dirty="0">
                          <a:latin typeface="Times New Roman"/>
                          <a:ea typeface="Times New Roman"/>
                          <a:cs typeface="B Mitra" pitchFamily="2" charset="-78"/>
                        </a:rPr>
                        <a:t>غذا بر حسب </a:t>
                      </a:r>
                      <a:r>
                        <a:rPr lang="fa-IR" sz="1600" b="1" dirty="0" smtClean="0">
                          <a:latin typeface="Times New Roman"/>
                          <a:ea typeface="Times New Roman"/>
                          <a:cs typeface="B Mitra" pitchFamily="2" charset="-78"/>
                        </a:rPr>
                        <a:t>مقدار</a:t>
                      </a:r>
                    </a:p>
                    <a:p>
                      <a:pPr indent="180340" algn="ctr" rtl="1">
                        <a:lnSpc>
                          <a:spcPct val="100000"/>
                        </a:lnSpc>
                        <a:spcAft>
                          <a:spcPts val="0"/>
                        </a:spcAft>
                      </a:pPr>
                      <a:r>
                        <a:rPr lang="fa-IR" sz="1600" b="1" dirty="0" smtClean="0">
                          <a:latin typeface="Times New Roman"/>
                          <a:ea typeface="Times New Roman"/>
                          <a:cs typeface="B Mitra" pitchFamily="2" charset="-78"/>
                        </a:rPr>
                        <a:t>(</a:t>
                      </a:r>
                      <a:r>
                        <a:rPr lang="fa-IR" sz="1600" b="1" dirty="0">
                          <a:latin typeface="Times New Roman"/>
                          <a:ea typeface="Times New Roman"/>
                          <a:cs typeface="B Mitra" pitchFamily="2" charset="-78"/>
                        </a:rPr>
                        <a:t>واحد اندازه‌گيري)</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5">
                  <a:txBody>
                    <a:bodyPr/>
                    <a:lstStyle/>
                    <a:p>
                      <a:pPr indent="180340" algn="ctr" rtl="1">
                        <a:lnSpc>
                          <a:spcPct val="100000"/>
                        </a:lnSpc>
                        <a:spcAft>
                          <a:spcPts val="0"/>
                        </a:spcAft>
                      </a:pPr>
                      <a:r>
                        <a:rPr lang="fa-IR" sz="2400" b="1" kern="1200" dirty="0">
                          <a:solidFill>
                            <a:schemeClr val="tx1"/>
                          </a:solidFill>
                          <a:latin typeface="Times New Roman"/>
                          <a:ea typeface="Times New Roman"/>
                          <a:cs typeface="B Mitra" pitchFamily="2" charset="-78"/>
                        </a:rPr>
                        <a:t>تعداد واحدها (سروينگ) دريافتي از هر گروه غذايي</a:t>
                      </a:r>
                      <a:endParaRPr lang="en-US" sz="24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180340" algn="justLow" rtl="1">
                        <a:lnSpc>
                          <a:spcPct val="100000"/>
                        </a:lnSpc>
                        <a:spcAft>
                          <a:spcPts val="0"/>
                        </a:spcAft>
                      </a:pPr>
                      <a:r>
                        <a:rPr lang="en-US" sz="1600" dirty="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r>
              <a:tr h="495186">
                <a:tc vMerge="1">
                  <a:txBody>
                    <a:bodyPr/>
                    <a:lstStyle/>
                    <a:p>
                      <a:endParaRPr lang="en-US"/>
                    </a:p>
                  </a:txBody>
                  <a:tcPr/>
                </a:tc>
                <a:tc>
                  <a:txBody>
                    <a:bodyPr/>
                    <a:lstStyle/>
                    <a:p>
                      <a:pPr marL="0" indent="0" algn="ctr" defTabSz="914400" rtl="1" eaLnBrk="1" latinLnBrk="0" hangingPunct="1">
                        <a:lnSpc>
                          <a:spcPct val="100000"/>
                        </a:lnSpc>
                        <a:spcAft>
                          <a:spcPts val="0"/>
                        </a:spcAft>
                      </a:pPr>
                      <a:r>
                        <a:rPr lang="fa-IR" sz="1600" b="1" kern="1200" dirty="0">
                          <a:solidFill>
                            <a:schemeClr val="tx1"/>
                          </a:solidFill>
                          <a:latin typeface="Times New Roman"/>
                          <a:ea typeface="Times New Roman"/>
                          <a:cs typeface="B Mitra" pitchFamily="2" charset="-78"/>
                        </a:rPr>
                        <a:t>نان, غلات, برنج و ماكاروني</a:t>
                      </a:r>
                      <a:endParaRPr lang="en-US" sz="16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1" eaLnBrk="1" latinLnBrk="0" hangingPunct="1">
                        <a:lnSpc>
                          <a:spcPct val="100000"/>
                        </a:lnSpc>
                        <a:spcAft>
                          <a:spcPts val="0"/>
                        </a:spcAft>
                      </a:pPr>
                      <a:r>
                        <a:rPr lang="fa-IR" sz="1600" b="1" kern="1200" dirty="0">
                          <a:solidFill>
                            <a:schemeClr val="tx1"/>
                          </a:solidFill>
                          <a:latin typeface="Times New Roman"/>
                          <a:ea typeface="Times New Roman"/>
                          <a:cs typeface="B Mitra" pitchFamily="2" charset="-78"/>
                        </a:rPr>
                        <a:t>سبزي ها</a:t>
                      </a:r>
                      <a:endParaRPr lang="en-US" sz="16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1" eaLnBrk="1" latinLnBrk="0" hangingPunct="1">
                        <a:lnSpc>
                          <a:spcPct val="100000"/>
                        </a:lnSpc>
                        <a:spcAft>
                          <a:spcPts val="0"/>
                        </a:spcAft>
                      </a:pPr>
                      <a:r>
                        <a:rPr lang="fa-IR" sz="1600" b="1" kern="1200" dirty="0">
                          <a:solidFill>
                            <a:schemeClr val="tx1"/>
                          </a:solidFill>
                          <a:latin typeface="Times New Roman"/>
                          <a:ea typeface="Times New Roman"/>
                          <a:cs typeface="B Mitra" pitchFamily="2" charset="-78"/>
                        </a:rPr>
                        <a:t>ميوه‌ها</a:t>
                      </a:r>
                      <a:endParaRPr lang="en-US" sz="16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1" eaLnBrk="1" latinLnBrk="0" hangingPunct="1">
                        <a:lnSpc>
                          <a:spcPct val="100000"/>
                        </a:lnSpc>
                        <a:spcAft>
                          <a:spcPts val="0"/>
                        </a:spcAft>
                      </a:pPr>
                      <a:r>
                        <a:rPr lang="fa-IR" sz="1600" b="1" kern="1200" dirty="0">
                          <a:solidFill>
                            <a:schemeClr val="tx1"/>
                          </a:solidFill>
                          <a:latin typeface="Times New Roman"/>
                          <a:ea typeface="Times New Roman"/>
                          <a:cs typeface="B Mitra" pitchFamily="2" charset="-78"/>
                        </a:rPr>
                        <a:t>شير, ماست, پنير و كشك</a:t>
                      </a:r>
                      <a:endParaRPr lang="en-US" sz="16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defTabSz="914400" rtl="1" eaLnBrk="1" latinLnBrk="0" hangingPunct="1">
                        <a:lnSpc>
                          <a:spcPct val="100000"/>
                        </a:lnSpc>
                        <a:spcAft>
                          <a:spcPts val="0"/>
                        </a:spcAft>
                      </a:pPr>
                      <a:r>
                        <a:rPr lang="fa-IR" sz="1600" b="1" kern="1200" dirty="0">
                          <a:solidFill>
                            <a:schemeClr val="tx1"/>
                          </a:solidFill>
                          <a:latin typeface="Times New Roman"/>
                          <a:ea typeface="Times New Roman"/>
                          <a:cs typeface="B Mitra" pitchFamily="2" charset="-78"/>
                        </a:rPr>
                        <a:t>گوشت, مرغ, ماهي, حبوبات </a:t>
                      </a:r>
                      <a:r>
                        <a:rPr lang="fa-IR" sz="1600" b="1" kern="1200" dirty="0" smtClean="0">
                          <a:solidFill>
                            <a:schemeClr val="tx1"/>
                          </a:solidFill>
                          <a:latin typeface="Times New Roman"/>
                          <a:ea typeface="Times New Roman"/>
                          <a:cs typeface="B Mitra" pitchFamily="2" charset="-78"/>
                        </a:rPr>
                        <a:t>تخم‌مرغ </a:t>
                      </a:r>
                      <a:r>
                        <a:rPr lang="fa-IR" sz="1600" b="1" kern="1200" dirty="0">
                          <a:solidFill>
                            <a:schemeClr val="tx1"/>
                          </a:solidFill>
                          <a:latin typeface="Times New Roman"/>
                          <a:ea typeface="Times New Roman"/>
                          <a:cs typeface="B Mitra" pitchFamily="2" charset="-78"/>
                        </a:rPr>
                        <a:t>و آجيل</a:t>
                      </a:r>
                      <a:endParaRPr lang="en-US" sz="1600" b="1" kern="1200" dirty="0">
                        <a:solidFill>
                          <a:schemeClr val="tx1"/>
                        </a:solidFill>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18982">
                <a:tc>
                  <a:txBody>
                    <a:bodyPr/>
                    <a:lstStyle/>
                    <a:p>
                      <a:pPr indent="180340" algn="just" rtl="1">
                        <a:lnSpc>
                          <a:spcPct val="100000"/>
                        </a:lnSpc>
                        <a:spcAft>
                          <a:spcPts val="0"/>
                        </a:spcAft>
                      </a:pPr>
                      <a:r>
                        <a:rPr lang="fa-IR" sz="2400" b="1" dirty="0">
                          <a:latin typeface="Times New Roman"/>
                          <a:ea typeface="Times New Roman"/>
                          <a:cs typeface="B Mitra" pitchFamily="2" charset="-78"/>
                        </a:rPr>
                        <a:t>صبحانه:</a:t>
                      </a:r>
                      <a:endParaRPr lang="en-US" sz="2400" b="1" dirty="0">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dirty="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618982">
                <a:tc>
                  <a:txBody>
                    <a:bodyPr/>
                    <a:lstStyle/>
                    <a:p>
                      <a:pPr marL="0" indent="180340" algn="just" defTabSz="914400" rtl="1" eaLnBrk="1" latinLnBrk="0" hangingPunct="1">
                        <a:lnSpc>
                          <a:spcPct val="100000"/>
                        </a:lnSpc>
                        <a:spcAft>
                          <a:spcPts val="0"/>
                        </a:spcAft>
                      </a:pPr>
                      <a:r>
                        <a:rPr lang="fa-IR" sz="2400" b="1" kern="1200" dirty="0">
                          <a:solidFill>
                            <a:schemeClr val="tx1"/>
                          </a:solidFill>
                          <a:latin typeface="Times New Roman"/>
                          <a:ea typeface="Times New Roman"/>
                          <a:cs typeface="B Mitra" pitchFamily="2" charset="-78"/>
                        </a:rPr>
                        <a:t>ميان وعده:</a:t>
                      </a:r>
                      <a:endParaRPr lang="en-US" sz="2400" b="1" kern="1200" dirty="0">
                        <a:solidFill>
                          <a:schemeClr val="tx1"/>
                        </a:solidFill>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1">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1">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687152">
                <a:tc>
                  <a:txBody>
                    <a:bodyPr/>
                    <a:lstStyle/>
                    <a:p>
                      <a:pPr marL="0" indent="180340" algn="just" defTabSz="914400" rtl="1" eaLnBrk="1" latinLnBrk="0" hangingPunct="1">
                        <a:lnSpc>
                          <a:spcPct val="100000"/>
                        </a:lnSpc>
                        <a:spcAft>
                          <a:spcPts val="0"/>
                        </a:spcAft>
                      </a:pPr>
                      <a:r>
                        <a:rPr lang="fa-IR" sz="2400" b="1" kern="1200" dirty="0">
                          <a:solidFill>
                            <a:schemeClr val="tx1"/>
                          </a:solidFill>
                          <a:latin typeface="Times New Roman"/>
                          <a:ea typeface="Times New Roman"/>
                          <a:cs typeface="B Mitra" pitchFamily="2" charset="-78"/>
                        </a:rPr>
                        <a:t>ناهار:</a:t>
                      </a:r>
                      <a:endParaRPr lang="en-US" sz="2400" b="1" kern="1200" dirty="0">
                        <a:solidFill>
                          <a:schemeClr val="tx1"/>
                        </a:solidFill>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618982">
                <a:tc>
                  <a:txBody>
                    <a:bodyPr/>
                    <a:lstStyle/>
                    <a:p>
                      <a:pPr marL="0" indent="180340" algn="just" defTabSz="914400" rtl="1" eaLnBrk="1" latinLnBrk="0" hangingPunct="1">
                        <a:lnSpc>
                          <a:spcPct val="100000"/>
                        </a:lnSpc>
                        <a:spcAft>
                          <a:spcPts val="0"/>
                        </a:spcAft>
                      </a:pPr>
                      <a:r>
                        <a:rPr lang="fa-IR" sz="2400" b="1" kern="1200" dirty="0">
                          <a:solidFill>
                            <a:schemeClr val="tx1"/>
                          </a:solidFill>
                          <a:latin typeface="Times New Roman"/>
                          <a:ea typeface="Times New Roman"/>
                          <a:cs typeface="B Mitra" pitchFamily="2" charset="-78"/>
                        </a:rPr>
                        <a:t>عصرانه:</a:t>
                      </a:r>
                      <a:endParaRPr lang="en-US" sz="2400" b="1" kern="1200" dirty="0">
                        <a:solidFill>
                          <a:schemeClr val="tx1"/>
                        </a:solidFill>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673119">
                <a:tc>
                  <a:txBody>
                    <a:bodyPr/>
                    <a:lstStyle/>
                    <a:p>
                      <a:pPr marL="0" indent="180340" algn="just" defTabSz="914400" rtl="1" eaLnBrk="1" latinLnBrk="0" hangingPunct="1">
                        <a:lnSpc>
                          <a:spcPct val="100000"/>
                        </a:lnSpc>
                        <a:spcAft>
                          <a:spcPts val="0"/>
                        </a:spcAft>
                      </a:pPr>
                      <a:r>
                        <a:rPr lang="fa-IR" sz="2400" b="1" kern="1200" dirty="0">
                          <a:solidFill>
                            <a:schemeClr val="tx1"/>
                          </a:solidFill>
                          <a:latin typeface="Times New Roman"/>
                          <a:ea typeface="Times New Roman"/>
                          <a:cs typeface="B Mitra" pitchFamily="2" charset="-78"/>
                        </a:rPr>
                        <a:t>شام:</a:t>
                      </a:r>
                      <a:endParaRPr lang="en-US" sz="2400" b="1" kern="1200" dirty="0">
                        <a:solidFill>
                          <a:schemeClr val="tx1"/>
                        </a:solidFill>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618982">
                <a:tc>
                  <a:txBody>
                    <a:bodyPr/>
                    <a:lstStyle/>
                    <a:p>
                      <a:pPr marL="0" indent="180340" algn="just" defTabSz="914400" rtl="1" eaLnBrk="1" latinLnBrk="0" hangingPunct="1">
                        <a:lnSpc>
                          <a:spcPct val="100000"/>
                        </a:lnSpc>
                        <a:spcAft>
                          <a:spcPts val="0"/>
                        </a:spcAft>
                      </a:pPr>
                      <a:r>
                        <a:rPr lang="fa-IR" sz="2400" b="1" kern="1200" dirty="0">
                          <a:solidFill>
                            <a:schemeClr val="tx1"/>
                          </a:solidFill>
                          <a:latin typeface="Times New Roman"/>
                          <a:ea typeface="Times New Roman"/>
                          <a:cs typeface="B Mitra" pitchFamily="2" charset="-78"/>
                        </a:rPr>
                        <a:t>قبل از خواب:</a:t>
                      </a:r>
                      <a:endParaRPr lang="en-US" sz="2400" b="1" kern="1200" dirty="0">
                        <a:solidFill>
                          <a:schemeClr val="tx1"/>
                        </a:solidFill>
                        <a:latin typeface="Times New Roman"/>
                        <a:ea typeface="Times New Roman"/>
                        <a:cs typeface="B Mitra" pitchFamily="2" charset="-78"/>
                      </a:endParaRPr>
                    </a:p>
                    <a:p>
                      <a:pPr indent="180340" algn="just" rtl="1">
                        <a:lnSpc>
                          <a:spcPct val="100000"/>
                        </a:lnSpc>
                        <a:spcAft>
                          <a:spcPts val="0"/>
                        </a:spcAft>
                      </a:pPr>
                      <a:r>
                        <a:rPr lang="fa-IR" sz="1600" dirty="0" smtClean="0">
                          <a:latin typeface="Times New Roman"/>
                          <a:ea typeface="Times New Roman"/>
                          <a:cs typeface="B Mitra" pitchFamily="2" charset="-78"/>
                        </a:rPr>
                        <a:t>............................</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270303">
                <a:tc>
                  <a:txBody>
                    <a:bodyPr/>
                    <a:lstStyle/>
                    <a:p>
                      <a:pPr indent="180340" algn="just" rtl="1">
                        <a:lnSpc>
                          <a:spcPct val="100000"/>
                        </a:lnSpc>
                        <a:spcAft>
                          <a:spcPts val="0"/>
                        </a:spcAft>
                      </a:pPr>
                      <a:r>
                        <a:rPr lang="fa-IR" sz="1600" dirty="0">
                          <a:latin typeface="Times New Roman"/>
                          <a:ea typeface="Times New Roman"/>
                          <a:cs typeface="B Mitra" pitchFamily="2" charset="-78"/>
                        </a:rPr>
                        <a:t>جمع واحدهاي مصرفي:</a:t>
                      </a:r>
                      <a:r>
                        <a:rPr lang="en-US" sz="1600" dirty="0">
                          <a:latin typeface="Times New Roman"/>
                          <a:ea typeface="Times New Roman"/>
                          <a:cs typeface="B Mitra" pitchFamily="2" charset="-78"/>
                        </a:rPr>
                        <a:t> </a:t>
                      </a: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247593">
                <a:tc>
                  <a:txBody>
                    <a:bodyPr/>
                    <a:lstStyle/>
                    <a:p>
                      <a:pPr indent="180340" algn="just" rtl="1">
                        <a:lnSpc>
                          <a:spcPct val="100000"/>
                        </a:lnSpc>
                        <a:spcAft>
                          <a:spcPts val="0"/>
                        </a:spcAft>
                      </a:pPr>
                      <a:r>
                        <a:rPr lang="fa-IR" sz="1600" dirty="0">
                          <a:latin typeface="Times New Roman"/>
                          <a:ea typeface="Times New Roman"/>
                          <a:cs typeface="B Mitra" pitchFamily="2" charset="-78"/>
                        </a:rPr>
                        <a:t>جمع واحدهاي توصيه </a:t>
                      </a:r>
                      <a:r>
                        <a:rPr lang="fa-IR" sz="1600" dirty="0" smtClean="0">
                          <a:latin typeface="Times New Roman"/>
                          <a:ea typeface="Times New Roman"/>
                          <a:cs typeface="B Mitra" pitchFamily="2" charset="-78"/>
                        </a:rPr>
                        <a:t>شده</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247593">
                <a:tc>
                  <a:txBody>
                    <a:bodyPr/>
                    <a:lstStyle/>
                    <a:p>
                      <a:pPr indent="180340" algn="just" rtl="1">
                        <a:lnSpc>
                          <a:spcPct val="100000"/>
                        </a:lnSpc>
                        <a:spcAft>
                          <a:spcPts val="0"/>
                        </a:spcAft>
                      </a:pPr>
                      <a:r>
                        <a:rPr lang="fa-IR" sz="1600" dirty="0" smtClean="0">
                          <a:latin typeface="Times New Roman"/>
                          <a:ea typeface="Times New Roman"/>
                          <a:cs typeface="B Mitra" pitchFamily="2" charset="-78"/>
                        </a:rPr>
                        <a:t>امتياز</a:t>
                      </a:r>
                      <a:endParaRPr lang="en-US" sz="1600" dirty="0">
                        <a:latin typeface="Times New Roman"/>
                        <a:ea typeface="Times New Roman"/>
                        <a:cs typeface="B Mitra" pitchFamily="2" charset="-78"/>
                      </a:endParaRPr>
                    </a:p>
                  </a:txBody>
                  <a:tcPr marL="34424" marR="3442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 rtl="0">
                        <a:lnSpc>
                          <a:spcPct val="100000"/>
                        </a:lnSpc>
                        <a:spcAft>
                          <a:spcPts val="0"/>
                        </a:spcAft>
                      </a:pPr>
                      <a:endParaRPr lang="en-US" sz="1600" dirty="0">
                        <a:latin typeface="Times New Roman"/>
                        <a:ea typeface="Times New Roman"/>
                        <a:cs typeface="B Mitra" pitchFamily="2" charset="-78"/>
                      </a:endParaRPr>
                    </a:p>
                  </a:txBody>
                  <a:tcPr marL="34424" marR="3442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80340" algn="justLow" rtl="1">
                        <a:lnSpc>
                          <a:spcPct val="100000"/>
                        </a:lnSpc>
                        <a:spcAft>
                          <a:spcPts val="0"/>
                        </a:spcAft>
                      </a:pPr>
                      <a:r>
                        <a:rPr lang="en-US" sz="1600" dirty="0">
                          <a:latin typeface="Times New Roman"/>
                          <a:ea typeface="Times New Roman"/>
                          <a:cs typeface="B Mitra" pitchFamily="2" charset="-78"/>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
        <p:nvSpPr>
          <p:cNvPr id="5" name="Slide Number Placeholder 4"/>
          <p:cNvSpPr>
            <a:spLocks noGrp="1"/>
          </p:cNvSpPr>
          <p:nvPr>
            <p:ph type="sldNum" sz="quarter" idx="12"/>
          </p:nvPr>
        </p:nvSpPr>
        <p:spPr/>
        <p:txBody>
          <a:bodyPr/>
          <a:lstStyle/>
          <a:p>
            <a:fld id="{430E3189-A26B-47E6-88FA-F0598B934182}" type="slidenum">
              <a:rPr lang="en-US" smtClean="0"/>
              <a:pPr/>
              <a:t>26</a:t>
            </a:fld>
            <a:endParaRPr lang="en-US"/>
          </a:p>
        </p:txBody>
      </p:sp>
      <p:sp>
        <p:nvSpPr>
          <p:cNvPr id="6" name="Footer Placeholder 5"/>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796908"/>
          </a:xfrm>
        </p:spPr>
        <p:txBody>
          <a:bodyPr>
            <a:normAutofit/>
          </a:bodyPr>
          <a:lstStyle/>
          <a:p>
            <a:r>
              <a:rPr lang="fa-IR" sz="2800" b="1" dirty="0" smtClean="0">
                <a:cs typeface="B Mitra" pitchFamily="2" charset="-78"/>
              </a:rPr>
              <a:t>ثبت و يادداشت غذايي</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2498283954"/>
              </p:ext>
            </p:extLst>
          </p:nvPr>
        </p:nvGraphicFramePr>
        <p:xfrm>
          <a:off x="285720" y="914401"/>
          <a:ext cx="8572560" cy="5486401"/>
        </p:xfrm>
        <a:graphic>
          <a:graphicData uri="http://schemas.openxmlformats.org/drawingml/2006/table">
            <a:tbl>
              <a:tblPr rtl="1"/>
              <a:tblGrid>
                <a:gridCol w="8572560"/>
              </a:tblGrid>
              <a:tr h="524194">
                <a:tc>
                  <a:txBody>
                    <a:bodyPr/>
                    <a:lstStyle/>
                    <a:p>
                      <a:pPr indent="180340" algn="r" rtl="1">
                        <a:lnSpc>
                          <a:spcPct val="100000"/>
                        </a:lnSpc>
                        <a:spcAft>
                          <a:spcPts val="0"/>
                        </a:spcAft>
                      </a:pPr>
                      <a:r>
                        <a:rPr lang="fa-IR" sz="2400" b="1" dirty="0" smtClean="0">
                          <a:latin typeface="Times New Roman"/>
                          <a:ea typeface="Times New Roman"/>
                          <a:cs typeface="B Mitra" pitchFamily="2" charset="-78"/>
                        </a:rPr>
                        <a:t>غذا </a:t>
                      </a:r>
                      <a:r>
                        <a:rPr lang="fa-IR" sz="2400" b="1" dirty="0">
                          <a:latin typeface="Times New Roman"/>
                          <a:ea typeface="Times New Roman"/>
                          <a:cs typeface="B Mitra" pitchFamily="2" charset="-78"/>
                        </a:rPr>
                        <a:t>بر حسب </a:t>
                      </a:r>
                      <a:r>
                        <a:rPr lang="fa-IR" sz="2400" b="1" dirty="0" smtClean="0">
                          <a:latin typeface="Times New Roman"/>
                          <a:ea typeface="Times New Roman"/>
                          <a:cs typeface="B Mitra" pitchFamily="2" charset="-78"/>
                        </a:rPr>
                        <a:t>مقدار</a:t>
                      </a: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945496">
                <a:tc>
                  <a:txBody>
                    <a:bodyPr/>
                    <a:lstStyle/>
                    <a:p>
                      <a:pPr indent="144000" algn="just" rtl="1">
                        <a:lnSpc>
                          <a:spcPct val="100000"/>
                        </a:lnSpc>
                        <a:spcAft>
                          <a:spcPts val="0"/>
                        </a:spcAft>
                      </a:pPr>
                      <a:r>
                        <a:rPr lang="fa-IR" sz="3200" b="1" dirty="0" smtClean="0">
                          <a:latin typeface="Times New Roman"/>
                          <a:ea typeface="Times New Roman"/>
                          <a:cs typeface="B Mitra" pitchFamily="2" charset="-78"/>
                        </a:rPr>
                        <a:t>صبحانه:</a:t>
                      </a:r>
                      <a:r>
                        <a:rPr lang="fa-IR" sz="3200" b="1" baseline="0" dirty="0" smtClean="0">
                          <a:latin typeface="Times New Roman"/>
                          <a:ea typeface="Times New Roman"/>
                          <a:cs typeface="B Mitra" pitchFamily="2" charset="-78"/>
                        </a:rPr>
                        <a:t> </a:t>
                      </a:r>
                      <a:r>
                        <a:rPr lang="fa-IR" sz="2800" b="0" dirty="0" smtClean="0">
                          <a:latin typeface="Times New Roman"/>
                          <a:ea typeface="Times New Roman"/>
                          <a:cs typeface="B Mitra" pitchFamily="2" charset="-78"/>
                        </a:rPr>
                        <a:t>3کف دست نان تافتون،</a:t>
                      </a:r>
                      <a:r>
                        <a:rPr lang="fa-IR" sz="2800" b="0" baseline="0" dirty="0" smtClean="0">
                          <a:latin typeface="Times New Roman"/>
                          <a:ea typeface="Times New Roman"/>
                          <a:cs typeface="B Mitra" pitchFamily="2" charset="-78"/>
                        </a:rPr>
                        <a:t> پنیر 45گرم، چای، شکر 3 قاشق مرباخوری، گردو 2مغز کامل</a:t>
                      </a:r>
                      <a:endParaRPr lang="en-US" sz="3200" b="0" dirty="0">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0485">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ميان وعده</a:t>
                      </a:r>
                      <a:r>
                        <a:rPr lang="fa-IR" sz="3200" b="1" kern="1200" dirty="0" smtClean="0">
                          <a:solidFill>
                            <a:schemeClr val="tx1"/>
                          </a:solidFill>
                          <a:latin typeface="Times New Roman"/>
                          <a:ea typeface="Times New Roman"/>
                          <a:cs typeface="B Mitra" pitchFamily="2" charset="-78"/>
                        </a:rPr>
                        <a:t>: </a:t>
                      </a:r>
                      <a:r>
                        <a:rPr lang="fa-IR" sz="2800" b="0" kern="1200" baseline="0" dirty="0" smtClean="0">
                          <a:solidFill>
                            <a:schemeClr val="tx1"/>
                          </a:solidFill>
                          <a:latin typeface="Times New Roman"/>
                          <a:ea typeface="Times New Roman"/>
                          <a:cs typeface="B Mitra" pitchFamily="2" charset="-78"/>
                        </a:rPr>
                        <a:t>یک عدد سیب، یک عدد ساندیس</a:t>
                      </a:r>
                      <a:endParaRPr lang="en-US" sz="2800" b="0" kern="1200" baseline="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449760">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ناهار</a:t>
                      </a:r>
                      <a:r>
                        <a:rPr lang="fa-IR" sz="3200" b="1" kern="1200" dirty="0" smtClean="0">
                          <a:solidFill>
                            <a:schemeClr val="tx1"/>
                          </a:solidFill>
                          <a:latin typeface="Times New Roman"/>
                          <a:ea typeface="Times New Roman"/>
                          <a:cs typeface="B Mitra" pitchFamily="2" charset="-78"/>
                        </a:rPr>
                        <a:t>:</a:t>
                      </a:r>
                      <a:r>
                        <a:rPr lang="fa-IR" sz="3600" b="1" kern="1200" dirty="0" smtClean="0">
                          <a:solidFill>
                            <a:schemeClr val="tx1"/>
                          </a:solidFill>
                          <a:latin typeface="Times New Roman"/>
                          <a:ea typeface="Times New Roman"/>
                          <a:cs typeface="B Mitra" pitchFamily="2" charset="-78"/>
                        </a:rPr>
                        <a:t> </a:t>
                      </a:r>
                      <a:r>
                        <a:rPr lang="fa-IR" sz="2800" b="0" kern="1200" baseline="0" dirty="0" smtClean="0">
                          <a:solidFill>
                            <a:schemeClr val="tx1"/>
                          </a:solidFill>
                          <a:latin typeface="Times New Roman"/>
                          <a:ea typeface="Times New Roman"/>
                          <a:cs typeface="B Mitra" pitchFamily="2" charset="-78"/>
                        </a:rPr>
                        <a:t>10 قاشق غذاخوری برنج، کره يک قاشق مرباخوری، خورش کدو (کدو يک عدد، يک قاشق غذاخوری مايع، گوشت گوسفند 6 تکه قيمه ای، لپه 1قاشق غذاخوري)، ماست پرچرب یک لیوان</a:t>
                      </a:r>
                      <a:endParaRPr lang="en-US" sz="2800" b="0" kern="1200" baseline="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0485">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عصرانه</a:t>
                      </a:r>
                      <a:r>
                        <a:rPr lang="fa-IR" sz="2800" b="1" kern="1200" dirty="0" smtClean="0">
                          <a:solidFill>
                            <a:schemeClr val="tx1"/>
                          </a:solidFill>
                          <a:latin typeface="Times New Roman"/>
                          <a:ea typeface="Times New Roman"/>
                          <a:cs typeface="B Mitra" pitchFamily="2" charset="-78"/>
                        </a:rPr>
                        <a:t>: </a:t>
                      </a:r>
                      <a:r>
                        <a:rPr lang="fa-IR" sz="2800" b="0" kern="1200" baseline="0" dirty="0" smtClean="0">
                          <a:solidFill>
                            <a:schemeClr val="tx1"/>
                          </a:solidFill>
                          <a:latin typeface="Times New Roman"/>
                          <a:ea typeface="Times New Roman"/>
                          <a:cs typeface="B Mitra" pitchFamily="2" charset="-78"/>
                        </a:rPr>
                        <a:t>یک لیوان بستنی، 30 عدد مغز های مخلوط</a:t>
                      </a:r>
                      <a:endParaRPr lang="en-US" sz="2800" b="0" kern="1200" baseline="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945496">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شام</a:t>
                      </a:r>
                      <a:r>
                        <a:rPr lang="fa-IR" sz="2800" b="1" kern="1200" dirty="0" smtClean="0">
                          <a:solidFill>
                            <a:schemeClr val="tx1"/>
                          </a:solidFill>
                          <a:latin typeface="Times New Roman"/>
                          <a:ea typeface="Times New Roman"/>
                          <a:cs typeface="B Mitra" pitchFamily="2" charset="-78"/>
                        </a:rPr>
                        <a:t>: </a:t>
                      </a:r>
                      <a:r>
                        <a:rPr lang="fa-IR" sz="2800" b="0" kern="1200" baseline="0" dirty="0" smtClean="0">
                          <a:solidFill>
                            <a:schemeClr val="tx1"/>
                          </a:solidFill>
                          <a:latin typeface="Times New Roman"/>
                          <a:ea typeface="Times New Roman"/>
                          <a:cs typeface="B Mitra" pitchFamily="2" charset="-78"/>
                        </a:rPr>
                        <a:t>یک عدد نان لواش، سیب زمینی کوچک 2 عدد، تخم مرغ یک عدد، کره 25 گرمی یک عدد</a:t>
                      </a:r>
                      <a:endParaRPr lang="en-US" sz="2800" b="0" kern="1200" baseline="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0485">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قبل از خواب</a:t>
                      </a:r>
                      <a:r>
                        <a:rPr lang="fa-IR" sz="3200" b="1" kern="1200" dirty="0" smtClean="0">
                          <a:solidFill>
                            <a:schemeClr val="tx1"/>
                          </a:solidFill>
                          <a:latin typeface="Times New Roman"/>
                          <a:ea typeface="Times New Roman"/>
                          <a:cs typeface="B Mitra" pitchFamily="2" charset="-78"/>
                        </a:rPr>
                        <a:t>: </a:t>
                      </a:r>
                      <a:r>
                        <a:rPr lang="fa-IR" sz="2800" b="0" kern="1200" baseline="0" dirty="0" smtClean="0">
                          <a:solidFill>
                            <a:schemeClr val="tx1"/>
                          </a:solidFill>
                          <a:latin typeface="Times New Roman"/>
                          <a:ea typeface="Times New Roman"/>
                          <a:cs typeface="B Mitra" pitchFamily="2" charset="-78"/>
                        </a:rPr>
                        <a:t>یک برش کیک، چای</a:t>
                      </a:r>
                      <a:endParaRPr lang="en-US" sz="2800" b="0" kern="1200" baseline="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430E3189-A26B-47E6-88FA-F0598B934182}" type="slidenum">
              <a:rPr lang="en-US" smtClean="0"/>
              <a:pPr/>
              <a:t>27</a:t>
            </a:fld>
            <a:endParaRPr lang="en-US"/>
          </a:p>
        </p:txBody>
      </p:sp>
      <p:sp>
        <p:nvSpPr>
          <p:cNvPr id="6" name="Footer Placeholder 5"/>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908"/>
          </a:xfrm>
        </p:spPr>
        <p:txBody>
          <a:bodyPr>
            <a:normAutofit/>
          </a:bodyPr>
          <a:lstStyle/>
          <a:p>
            <a:r>
              <a:rPr lang="fa-IR" sz="2800" b="1" dirty="0" smtClean="0">
                <a:cs typeface="B Mitra" pitchFamily="2" charset="-78"/>
              </a:rPr>
              <a:t>ثبت و يادداشت غذايي</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490781618"/>
              </p:ext>
            </p:extLst>
          </p:nvPr>
        </p:nvGraphicFramePr>
        <p:xfrm>
          <a:off x="285720" y="685800"/>
          <a:ext cx="8572560" cy="5804274"/>
        </p:xfrm>
        <a:graphic>
          <a:graphicData uri="http://schemas.openxmlformats.org/drawingml/2006/table">
            <a:tbl>
              <a:tblPr rtl="1"/>
              <a:tblGrid>
                <a:gridCol w="8572560"/>
              </a:tblGrid>
              <a:tr h="540000">
                <a:tc>
                  <a:txBody>
                    <a:bodyPr/>
                    <a:lstStyle/>
                    <a:p>
                      <a:pPr indent="180340" algn="r" rtl="1">
                        <a:lnSpc>
                          <a:spcPct val="100000"/>
                        </a:lnSpc>
                        <a:spcAft>
                          <a:spcPts val="0"/>
                        </a:spcAft>
                      </a:pPr>
                      <a:r>
                        <a:rPr lang="fa-IR" sz="2400" b="1" dirty="0" smtClean="0">
                          <a:latin typeface="Times New Roman"/>
                          <a:ea typeface="Times New Roman"/>
                          <a:cs typeface="B Mitra" pitchFamily="2" charset="-78"/>
                        </a:rPr>
                        <a:t>غذا </a:t>
                      </a:r>
                      <a:r>
                        <a:rPr lang="fa-IR" sz="2400" b="1" dirty="0">
                          <a:latin typeface="Times New Roman"/>
                          <a:ea typeface="Times New Roman"/>
                          <a:cs typeface="B Mitra" pitchFamily="2" charset="-78"/>
                        </a:rPr>
                        <a:t>بر حسب </a:t>
                      </a:r>
                      <a:r>
                        <a:rPr lang="fa-IR" sz="2400" b="1" dirty="0" smtClean="0">
                          <a:latin typeface="Times New Roman"/>
                          <a:ea typeface="Times New Roman"/>
                          <a:cs typeface="B Mitra" pitchFamily="2" charset="-78"/>
                        </a:rPr>
                        <a:t>مقدار</a:t>
                      </a: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974004">
                <a:tc>
                  <a:txBody>
                    <a:bodyPr/>
                    <a:lstStyle/>
                    <a:p>
                      <a:pPr indent="144000" algn="just" rtl="1">
                        <a:lnSpc>
                          <a:spcPct val="100000"/>
                        </a:lnSpc>
                        <a:spcAft>
                          <a:spcPts val="0"/>
                        </a:spcAft>
                      </a:pPr>
                      <a:r>
                        <a:rPr lang="fa-IR" sz="3200" b="1" dirty="0" smtClean="0">
                          <a:latin typeface="Times New Roman"/>
                          <a:ea typeface="Times New Roman"/>
                          <a:cs typeface="B Mitra" pitchFamily="2" charset="-78"/>
                        </a:rPr>
                        <a:t>صبحانه:</a:t>
                      </a:r>
                      <a:r>
                        <a:rPr lang="fa-IR" sz="3200" b="1" baseline="0" dirty="0" smtClean="0">
                          <a:latin typeface="Times New Roman"/>
                          <a:ea typeface="Times New Roman"/>
                          <a:cs typeface="B Mitra" pitchFamily="2" charset="-78"/>
                        </a:rPr>
                        <a:t> </a:t>
                      </a:r>
                      <a:r>
                        <a:rPr lang="fa-IR" sz="2400" b="0" dirty="0" smtClean="0">
                          <a:latin typeface="Times New Roman"/>
                          <a:ea typeface="Times New Roman"/>
                          <a:cs typeface="B Mitra" pitchFamily="2" charset="-78"/>
                        </a:rPr>
                        <a:t>3کف دست نان تافتون </a:t>
                      </a:r>
                      <a:r>
                        <a:rPr lang="fa-IR" sz="2400" b="1" kern="1200" dirty="0" smtClean="0">
                          <a:solidFill>
                            <a:srgbClr val="C00000"/>
                          </a:solidFill>
                          <a:latin typeface="Times New Roman"/>
                          <a:ea typeface="Times New Roman"/>
                          <a:cs typeface="B Mitra" pitchFamily="2" charset="-78"/>
                        </a:rPr>
                        <a:t>(240 کالری)</a:t>
                      </a:r>
                      <a:r>
                        <a:rPr lang="fa-IR" sz="2400" b="0" dirty="0" smtClean="0">
                          <a:latin typeface="Times New Roman"/>
                          <a:ea typeface="Times New Roman"/>
                          <a:cs typeface="B Mitra" pitchFamily="2" charset="-78"/>
                        </a:rPr>
                        <a:t>،</a:t>
                      </a:r>
                      <a:r>
                        <a:rPr lang="fa-IR" sz="2400" b="0" baseline="0" dirty="0" smtClean="0">
                          <a:latin typeface="Times New Roman"/>
                          <a:ea typeface="Times New Roman"/>
                          <a:cs typeface="B Mitra" pitchFamily="2" charset="-78"/>
                        </a:rPr>
                        <a:t> پنیر 45گرم </a:t>
                      </a:r>
                      <a:r>
                        <a:rPr lang="fa-IR" sz="2400" b="1" dirty="0" smtClean="0">
                          <a:solidFill>
                            <a:srgbClr val="C00000"/>
                          </a:solidFill>
                          <a:latin typeface="Times New Roman"/>
                          <a:ea typeface="Times New Roman"/>
                          <a:cs typeface="B Mitra" pitchFamily="2" charset="-78"/>
                        </a:rPr>
                        <a:t>(150کالری)</a:t>
                      </a:r>
                      <a:r>
                        <a:rPr lang="fa-IR" sz="2400" b="0" baseline="0" dirty="0" smtClean="0">
                          <a:latin typeface="Times New Roman"/>
                          <a:ea typeface="Times New Roman"/>
                          <a:cs typeface="B Mitra" pitchFamily="2" charset="-78"/>
                        </a:rPr>
                        <a:t>، چای، شکر 3قاشق مرباخوری </a:t>
                      </a:r>
                      <a:r>
                        <a:rPr lang="fa-IR" sz="2400" b="1" dirty="0" smtClean="0">
                          <a:solidFill>
                            <a:srgbClr val="C00000"/>
                          </a:solidFill>
                          <a:latin typeface="Times New Roman"/>
                          <a:ea typeface="Times New Roman"/>
                          <a:cs typeface="B Mitra" pitchFamily="2" charset="-78"/>
                        </a:rPr>
                        <a:t>(60 کالری)</a:t>
                      </a:r>
                      <a:r>
                        <a:rPr lang="fa-IR" sz="2400" b="0" baseline="0" dirty="0" smtClean="0">
                          <a:latin typeface="Times New Roman"/>
                          <a:ea typeface="Times New Roman"/>
                          <a:cs typeface="B Mitra" pitchFamily="2" charset="-78"/>
                        </a:rPr>
                        <a:t>، گردو 2مغز کامل </a:t>
                      </a:r>
                      <a:r>
                        <a:rPr lang="fa-IR" sz="2400" b="1" kern="1200" dirty="0" smtClean="0">
                          <a:solidFill>
                            <a:srgbClr val="C00000"/>
                          </a:solidFill>
                          <a:latin typeface="Times New Roman"/>
                          <a:ea typeface="Times New Roman"/>
                          <a:cs typeface="B Mitra" pitchFamily="2" charset="-78"/>
                        </a:rPr>
                        <a:t>(45 کالری)</a:t>
                      </a:r>
                      <a:endParaRPr lang="en-US" sz="2400" b="1" kern="1200" dirty="0">
                        <a:solidFill>
                          <a:srgbClr val="C00000"/>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56782">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ميان وعده</a:t>
                      </a:r>
                      <a:r>
                        <a:rPr lang="fa-IR" sz="3200" b="1" kern="1200" dirty="0" smtClean="0">
                          <a:solidFill>
                            <a:schemeClr val="tx1"/>
                          </a:solidFill>
                          <a:latin typeface="Times New Roman"/>
                          <a:ea typeface="Times New Roman"/>
                          <a:cs typeface="B Mitra" pitchFamily="2" charset="-78"/>
                        </a:rPr>
                        <a:t>: </a:t>
                      </a:r>
                      <a:r>
                        <a:rPr lang="fa-IR" sz="2400" b="0" kern="1200" dirty="0" smtClean="0">
                          <a:solidFill>
                            <a:schemeClr val="tx1"/>
                          </a:solidFill>
                          <a:latin typeface="Times New Roman"/>
                          <a:ea typeface="Times New Roman"/>
                          <a:cs typeface="B Mitra" pitchFamily="2" charset="-78"/>
                        </a:rPr>
                        <a:t>یک عدد سیب </a:t>
                      </a:r>
                      <a:r>
                        <a:rPr lang="fa-IR" sz="2400" b="1" dirty="0" smtClean="0">
                          <a:solidFill>
                            <a:srgbClr val="C00000"/>
                          </a:solidFill>
                          <a:latin typeface="Times New Roman"/>
                          <a:ea typeface="Times New Roman"/>
                          <a:cs typeface="B Mitra" pitchFamily="2" charset="-78"/>
                        </a:rPr>
                        <a:t>(60 کالری)</a:t>
                      </a:r>
                      <a:r>
                        <a:rPr lang="fa-IR" sz="2400" b="0" kern="1200" dirty="0" smtClean="0">
                          <a:solidFill>
                            <a:schemeClr val="tx1"/>
                          </a:solidFill>
                          <a:latin typeface="Times New Roman"/>
                          <a:ea typeface="Times New Roman"/>
                          <a:cs typeface="B Mitra" pitchFamily="2" charset="-78"/>
                        </a:rPr>
                        <a:t>، یک عدد ساندیس </a:t>
                      </a:r>
                      <a:r>
                        <a:rPr lang="fa-IR" sz="2400" b="1" dirty="0" smtClean="0">
                          <a:solidFill>
                            <a:srgbClr val="C00000"/>
                          </a:solidFill>
                          <a:latin typeface="Times New Roman"/>
                          <a:ea typeface="Times New Roman"/>
                          <a:cs typeface="B Mitra" pitchFamily="2" charset="-78"/>
                        </a:rPr>
                        <a:t>(120 کالری)</a:t>
                      </a:r>
                      <a:endParaRPr lang="en-US" sz="2400" b="0" kern="120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493474">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ناهار</a:t>
                      </a:r>
                      <a:r>
                        <a:rPr lang="fa-IR" sz="3200" b="1" kern="1200" dirty="0" smtClean="0">
                          <a:solidFill>
                            <a:schemeClr val="tx1"/>
                          </a:solidFill>
                          <a:latin typeface="Times New Roman"/>
                          <a:ea typeface="Times New Roman"/>
                          <a:cs typeface="B Mitra" pitchFamily="2" charset="-78"/>
                        </a:rPr>
                        <a:t>:</a:t>
                      </a:r>
                      <a:r>
                        <a:rPr lang="fa-IR" sz="3600" b="1" kern="1200" dirty="0" smtClean="0">
                          <a:solidFill>
                            <a:schemeClr val="tx1"/>
                          </a:solidFill>
                          <a:latin typeface="Times New Roman"/>
                          <a:ea typeface="Times New Roman"/>
                          <a:cs typeface="B Mitra" pitchFamily="2" charset="-78"/>
                        </a:rPr>
                        <a:t> </a:t>
                      </a:r>
                      <a:r>
                        <a:rPr lang="fa-IR" sz="2400" b="0" kern="1200" dirty="0" smtClean="0">
                          <a:solidFill>
                            <a:schemeClr val="tx1"/>
                          </a:solidFill>
                          <a:latin typeface="Times New Roman"/>
                          <a:ea typeface="Times New Roman"/>
                          <a:cs typeface="B Mitra" pitchFamily="2" charset="-78"/>
                        </a:rPr>
                        <a:t>10 قاشق غذاخوری برنج </a:t>
                      </a:r>
                      <a:r>
                        <a:rPr lang="fa-IR" sz="2400" b="1" dirty="0" smtClean="0">
                          <a:solidFill>
                            <a:srgbClr val="C00000"/>
                          </a:solidFill>
                          <a:latin typeface="Times New Roman"/>
                          <a:ea typeface="Times New Roman"/>
                          <a:cs typeface="B Mitra" pitchFamily="2" charset="-78"/>
                        </a:rPr>
                        <a:t>(160کالری)</a:t>
                      </a:r>
                      <a:r>
                        <a:rPr lang="fa-IR" sz="2400" b="0" kern="1200" dirty="0" smtClean="0">
                          <a:solidFill>
                            <a:schemeClr val="tx1"/>
                          </a:solidFill>
                          <a:latin typeface="Times New Roman"/>
                          <a:ea typeface="Times New Roman"/>
                          <a:cs typeface="B Mitra" pitchFamily="2" charset="-78"/>
                        </a:rPr>
                        <a:t>، کره يک قاشق مرباخوری </a:t>
                      </a:r>
                      <a:r>
                        <a:rPr lang="fa-IR" sz="2400" b="1" dirty="0" smtClean="0">
                          <a:solidFill>
                            <a:srgbClr val="C00000"/>
                          </a:solidFill>
                          <a:latin typeface="Times New Roman"/>
                          <a:ea typeface="Times New Roman"/>
                          <a:cs typeface="B Mitra" pitchFamily="2" charset="-78"/>
                        </a:rPr>
                        <a:t>(45 کالری)</a:t>
                      </a:r>
                      <a:r>
                        <a:rPr lang="fa-IR" sz="2400" b="0" kern="1200" dirty="0" smtClean="0">
                          <a:solidFill>
                            <a:schemeClr val="tx1"/>
                          </a:solidFill>
                          <a:latin typeface="Times New Roman"/>
                          <a:ea typeface="Times New Roman"/>
                          <a:cs typeface="B Mitra" pitchFamily="2" charset="-78"/>
                        </a:rPr>
                        <a:t>، خورش کدو (کدو يک عدد </a:t>
                      </a:r>
                      <a:r>
                        <a:rPr lang="fa-IR" sz="2400" b="1" dirty="0" smtClean="0">
                          <a:solidFill>
                            <a:srgbClr val="C00000"/>
                          </a:solidFill>
                          <a:latin typeface="Times New Roman"/>
                          <a:ea typeface="Times New Roman"/>
                          <a:cs typeface="B Mitra" pitchFamily="2" charset="-78"/>
                        </a:rPr>
                        <a:t>(25 کالری)</a:t>
                      </a:r>
                      <a:r>
                        <a:rPr lang="fa-IR" sz="2400" b="0" kern="1200" dirty="0" smtClean="0">
                          <a:solidFill>
                            <a:schemeClr val="tx1"/>
                          </a:solidFill>
                          <a:latin typeface="Times New Roman"/>
                          <a:ea typeface="Times New Roman"/>
                          <a:cs typeface="B Mitra" pitchFamily="2" charset="-78"/>
                        </a:rPr>
                        <a:t>، يک قاشق غذاخوری روغن مايع </a:t>
                      </a:r>
                      <a:r>
                        <a:rPr lang="fa-IR" sz="2400" b="1" dirty="0" smtClean="0">
                          <a:solidFill>
                            <a:srgbClr val="C00000"/>
                          </a:solidFill>
                          <a:latin typeface="Times New Roman"/>
                          <a:ea typeface="Times New Roman"/>
                          <a:cs typeface="B Mitra" pitchFamily="2" charset="-78"/>
                        </a:rPr>
                        <a:t>(135 کالری)</a:t>
                      </a:r>
                      <a:r>
                        <a:rPr lang="fa-IR" sz="2400" b="0" kern="1200" dirty="0" smtClean="0">
                          <a:solidFill>
                            <a:schemeClr val="tx1"/>
                          </a:solidFill>
                          <a:latin typeface="Times New Roman"/>
                          <a:ea typeface="Times New Roman"/>
                          <a:cs typeface="B Mitra" pitchFamily="2" charset="-78"/>
                        </a:rPr>
                        <a:t>، گوشت گوسفند 6 تکه قيمه ای </a:t>
                      </a:r>
                      <a:r>
                        <a:rPr lang="fa-IR" sz="2400" b="1" dirty="0" smtClean="0">
                          <a:solidFill>
                            <a:srgbClr val="C00000"/>
                          </a:solidFill>
                          <a:latin typeface="Times New Roman"/>
                          <a:ea typeface="Times New Roman"/>
                          <a:cs typeface="B Mitra" pitchFamily="2" charset="-78"/>
                        </a:rPr>
                        <a:t>(150 کالری)</a:t>
                      </a:r>
                      <a:r>
                        <a:rPr lang="fa-IR" sz="2400" b="0" kern="1200" dirty="0" smtClean="0">
                          <a:solidFill>
                            <a:schemeClr val="tx1"/>
                          </a:solidFill>
                          <a:latin typeface="Times New Roman"/>
                          <a:ea typeface="Times New Roman"/>
                          <a:cs typeface="B Mitra" pitchFamily="2" charset="-78"/>
                        </a:rPr>
                        <a:t>، لپه 2 قاشق غذاخوري </a:t>
                      </a:r>
                      <a:r>
                        <a:rPr lang="fa-IR" sz="2400" b="1" dirty="0" smtClean="0">
                          <a:solidFill>
                            <a:srgbClr val="C00000"/>
                          </a:solidFill>
                          <a:latin typeface="Times New Roman"/>
                          <a:ea typeface="Times New Roman"/>
                          <a:cs typeface="B Mitra" pitchFamily="2" charset="-78"/>
                        </a:rPr>
                        <a:t>(30 کالری)</a:t>
                      </a:r>
                      <a:r>
                        <a:rPr lang="fa-IR" sz="2400" b="0" kern="1200" dirty="0" smtClean="0">
                          <a:solidFill>
                            <a:schemeClr val="tx1"/>
                          </a:solidFill>
                          <a:latin typeface="Times New Roman"/>
                          <a:ea typeface="Times New Roman"/>
                          <a:cs typeface="B Mitra" pitchFamily="2" charset="-78"/>
                        </a:rPr>
                        <a:t>، ماست پرچرب یک لیوان </a:t>
                      </a:r>
                      <a:r>
                        <a:rPr lang="fa-IR" sz="2400" b="1" dirty="0" smtClean="0">
                          <a:solidFill>
                            <a:srgbClr val="C00000"/>
                          </a:solidFill>
                          <a:latin typeface="Times New Roman"/>
                          <a:ea typeface="Times New Roman"/>
                          <a:cs typeface="B Mitra" pitchFamily="2" charset="-78"/>
                        </a:rPr>
                        <a:t>(150 کالری)</a:t>
                      </a:r>
                      <a:endParaRPr lang="en-US" sz="2400" b="0" kern="120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56782">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عصرانه</a:t>
                      </a:r>
                      <a:r>
                        <a:rPr lang="fa-IR" sz="2800" b="1" kern="1200" dirty="0" smtClean="0">
                          <a:solidFill>
                            <a:schemeClr val="tx1"/>
                          </a:solidFill>
                          <a:latin typeface="Times New Roman"/>
                          <a:ea typeface="Times New Roman"/>
                          <a:cs typeface="B Mitra" pitchFamily="2" charset="-78"/>
                        </a:rPr>
                        <a:t>: </a:t>
                      </a:r>
                      <a:r>
                        <a:rPr lang="fa-IR" sz="2400" b="0" kern="1200" dirty="0" smtClean="0">
                          <a:solidFill>
                            <a:schemeClr val="tx1"/>
                          </a:solidFill>
                          <a:latin typeface="Times New Roman"/>
                          <a:ea typeface="Times New Roman"/>
                          <a:cs typeface="B Mitra" pitchFamily="2" charset="-78"/>
                        </a:rPr>
                        <a:t>یک لیوان بستنی </a:t>
                      </a:r>
                      <a:r>
                        <a:rPr lang="fa-IR" sz="2400" b="1" dirty="0" smtClean="0">
                          <a:solidFill>
                            <a:srgbClr val="C00000"/>
                          </a:solidFill>
                          <a:latin typeface="Times New Roman"/>
                          <a:ea typeface="Times New Roman"/>
                          <a:cs typeface="B Mitra" pitchFamily="2" charset="-78"/>
                        </a:rPr>
                        <a:t>(340کالری)</a:t>
                      </a:r>
                      <a:r>
                        <a:rPr lang="fa-IR" sz="2400" b="0" kern="1200" dirty="0" smtClean="0">
                          <a:solidFill>
                            <a:schemeClr val="tx1"/>
                          </a:solidFill>
                          <a:latin typeface="Times New Roman"/>
                          <a:ea typeface="Times New Roman"/>
                          <a:cs typeface="B Mitra" pitchFamily="2" charset="-78"/>
                        </a:rPr>
                        <a:t>، 30 عدد مغز های مخلوط </a:t>
                      </a:r>
                      <a:r>
                        <a:rPr lang="fa-IR" sz="2400" b="1" dirty="0" smtClean="0">
                          <a:solidFill>
                            <a:srgbClr val="C00000"/>
                          </a:solidFill>
                          <a:latin typeface="Times New Roman"/>
                          <a:ea typeface="Times New Roman"/>
                          <a:cs typeface="B Mitra" pitchFamily="2" charset="-78"/>
                        </a:rPr>
                        <a:t>(135کالری)</a:t>
                      </a:r>
                      <a:endParaRPr lang="en-US" sz="2400" b="0" kern="120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974004">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شام</a:t>
                      </a:r>
                      <a:r>
                        <a:rPr lang="fa-IR" sz="2800" b="1" kern="1200" dirty="0" smtClean="0">
                          <a:solidFill>
                            <a:schemeClr val="tx1"/>
                          </a:solidFill>
                          <a:latin typeface="Times New Roman"/>
                          <a:ea typeface="Times New Roman"/>
                          <a:cs typeface="B Mitra" pitchFamily="2" charset="-78"/>
                        </a:rPr>
                        <a:t>: </a:t>
                      </a:r>
                      <a:r>
                        <a:rPr lang="fa-IR" sz="2400" b="0" kern="1200" dirty="0" smtClean="0">
                          <a:solidFill>
                            <a:schemeClr val="tx1"/>
                          </a:solidFill>
                          <a:latin typeface="Times New Roman"/>
                          <a:ea typeface="Times New Roman"/>
                          <a:cs typeface="B Mitra" pitchFamily="2" charset="-78"/>
                        </a:rPr>
                        <a:t>یک عدد نان لواش </a:t>
                      </a:r>
                      <a:r>
                        <a:rPr lang="fa-IR" sz="2400" b="1" dirty="0" smtClean="0">
                          <a:solidFill>
                            <a:srgbClr val="C00000"/>
                          </a:solidFill>
                          <a:latin typeface="Times New Roman"/>
                          <a:ea typeface="Times New Roman"/>
                          <a:cs typeface="B Mitra" pitchFamily="2" charset="-78"/>
                        </a:rPr>
                        <a:t>(280 کالری)</a:t>
                      </a:r>
                      <a:r>
                        <a:rPr lang="fa-IR" sz="2400" b="0" kern="1200" dirty="0" smtClean="0">
                          <a:solidFill>
                            <a:schemeClr val="tx1"/>
                          </a:solidFill>
                          <a:latin typeface="Times New Roman"/>
                          <a:ea typeface="Times New Roman"/>
                          <a:cs typeface="B Mitra" pitchFamily="2" charset="-78"/>
                        </a:rPr>
                        <a:t>، سیب زمینی کوچک 2 عدد </a:t>
                      </a:r>
                      <a:r>
                        <a:rPr lang="fa-IR" sz="2400" b="1" dirty="0" smtClean="0">
                          <a:solidFill>
                            <a:srgbClr val="C00000"/>
                          </a:solidFill>
                          <a:latin typeface="Times New Roman"/>
                          <a:ea typeface="Times New Roman"/>
                          <a:cs typeface="B Mitra" pitchFamily="2" charset="-78"/>
                        </a:rPr>
                        <a:t>(160 کالری)</a:t>
                      </a:r>
                      <a:r>
                        <a:rPr lang="fa-IR" sz="2400" b="0" kern="1200" dirty="0" smtClean="0">
                          <a:solidFill>
                            <a:schemeClr val="tx1"/>
                          </a:solidFill>
                          <a:latin typeface="Times New Roman"/>
                          <a:ea typeface="Times New Roman"/>
                          <a:cs typeface="B Mitra" pitchFamily="2" charset="-78"/>
                        </a:rPr>
                        <a:t>، تخم مرغ یک عدد </a:t>
                      </a:r>
                      <a:r>
                        <a:rPr lang="fa-IR" sz="2400" b="1" dirty="0" smtClean="0">
                          <a:solidFill>
                            <a:srgbClr val="C00000"/>
                          </a:solidFill>
                          <a:latin typeface="Times New Roman"/>
                          <a:ea typeface="Times New Roman"/>
                          <a:cs typeface="B Mitra" pitchFamily="2" charset="-78"/>
                        </a:rPr>
                        <a:t>(75 کالری)</a:t>
                      </a:r>
                      <a:r>
                        <a:rPr lang="fa-IR" sz="2400" b="0" kern="1200" dirty="0" smtClean="0">
                          <a:solidFill>
                            <a:schemeClr val="tx1"/>
                          </a:solidFill>
                          <a:latin typeface="Times New Roman"/>
                          <a:ea typeface="Times New Roman"/>
                          <a:cs typeface="B Mitra" pitchFamily="2" charset="-78"/>
                        </a:rPr>
                        <a:t>، کره 25 گرمی یک عدد </a:t>
                      </a:r>
                      <a:r>
                        <a:rPr lang="fa-IR" sz="2400" b="1" dirty="0" smtClean="0">
                          <a:solidFill>
                            <a:srgbClr val="C00000"/>
                          </a:solidFill>
                          <a:latin typeface="Times New Roman"/>
                          <a:ea typeface="Times New Roman"/>
                          <a:cs typeface="B Mitra" pitchFamily="2" charset="-78"/>
                        </a:rPr>
                        <a:t>(225 کالری)</a:t>
                      </a:r>
                      <a:endParaRPr lang="en-US" sz="2400" b="0" kern="120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56782">
                <a:tc>
                  <a:txBody>
                    <a:bodyPr/>
                    <a:lstStyle/>
                    <a:p>
                      <a:pPr marL="0" indent="180340" algn="just" defTabSz="914400" rtl="1" eaLnBrk="1" latinLnBrk="0" hangingPunct="1">
                        <a:lnSpc>
                          <a:spcPct val="100000"/>
                        </a:lnSpc>
                        <a:spcAft>
                          <a:spcPts val="0"/>
                        </a:spcAft>
                      </a:pPr>
                      <a:r>
                        <a:rPr lang="fa-IR" sz="3200" b="1" kern="1200" dirty="0">
                          <a:solidFill>
                            <a:schemeClr val="tx1"/>
                          </a:solidFill>
                          <a:latin typeface="Times New Roman"/>
                          <a:ea typeface="Times New Roman"/>
                          <a:cs typeface="B Mitra" pitchFamily="2" charset="-78"/>
                        </a:rPr>
                        <a:t>قبل از خواب</a:t>
                      </a:r>
                      <a:r>
                        <a:rPr lang="fa-IR" sz="3200" b="1" kern="1200" dirty="0" smtClean="0">
                          <a:solidFill>
                            <a:schemeClr val="tx1"/>
                          </a:solidFill>
                          <a:latin typeface="Times New Roman"/>
                          <a:ea typeface="Times New Roman"/>
                          <a:cs typeface="B Mitra" pitchFamily="2" charset="-78"/>
                        </a:rPr>
                        <a:t>: </a:t>
                      </a:r>
                      <a:r>
                        <a:rPr lang="fa-IR" sz="2400" b="0" kern="1200" dirty="0" smtClean="0">
                          <a:solidFill>
                            <a:schemeClr val="tx1"/>
                          </a:solidFill>
                          <a:latin typeface="Times New Roman"/>
                          <a:ea typeface="Times New Roman"/>
                          <a:cs typeface="B Mitra" pitchFamily="2" charset="-78"/>
                        </a:rPr>
                        <a:t>یک عدد کیک یزدی </a:t>
                      </a:r>
                      <a:r>
                        <a:rPr lang="fa-IR" sz="2400" b="1" dirty="0" smtClean="0">
                          <a:solidFill>
                            <a:srgbClr val="C00000"/>
                          </a:solidFill>
                          <a:latin typeface="Times New Roman"/>
                          <a:ea typeface="Times New Roman"/>
                          <a:cs typeface="B Mitra" pitchFamily="2" charset="-78"/>
                        </a:rPr>
                        <a:t>(205</a:t>
                      </a:r>
                      <a:r>
                        <a:rPr lang="fa-IR" sz="2400" b="1" baseline="0" dirty="0" smtClean="0">
                          <a:solidFill>
                            <a:srgbClr val="C00000"/>
                          </a:solidFill>
                          <a:latin typeface="Times New Roman"/>
                          <a:ea typeface="Times New Roman"/>
                          <a:cs typeface="B Mitra" pitchFamily="2" charset="-78"/>
                        </a:rPr>
                        <a:t> </a:t>
                      </a:r>
                      <a:r>
                        <a:rPr lang="fa-IR" sz="2400" b="1" dirty="0" smtClean="0">
                          <a:solidFill>
                            <a:srgbClr val="C00000"/>
                          </a:solidFill>
                          <a:latin typeface="Times New Roman"/>
                          <a:ea typeface="Times New Roman"/>
                          <a:cs typeface="B Mitra" pitchFamily="2" charset="-78"/>
                        </a:rPr>
                        <a:t>کالری)</a:t>
                      </a:r>
                      <a:r>
                        <a:rPr lang="fa-IR" sz="2400" b="0" kern="1200" dirty="0" smtClean="0">
                          <a:solidFill>
                            <a:schemeClr val="tx1"/>
                          </a:solidFill>
                          <a:latin typeface="Times New Roman"/>
                          <a:ea typeface="Times New Roman"/>
                          <a:cs typeface="B Mitra" pitchFamily="2" charset="-78"/>
                        </a:rPr>
                        <a:t>، چای</a:t>
                      </a:r>
                      <a:endParaRPr lang="en-US" sz="2400" b="0" kern="1200" dirty="0">
                        <a:solidFill>
                          <a:schemeClr val="tx1"/>
                        </a:solidFill>
                        <a:latin typeface="Times New Roman"/>
                        <a:ea typeface="Times New Roman"/>
                        <a:cs typeface="B Mitra" pitchFamily="2" charset="-78"/>
                      </a:endParaRPr>
                    </a:p>
                  </a:txBody>
                  <a:tcPr marL="34424" marR="3442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430E3189-A26B-47E6-88FA-F0598B934182}" type="slidenum">
              <a:rPr lang="en-US" smtClean="0"/>
              <a:pPr/>
              <a:t>28</a:t>
            </a:fld>
            <a:endParaRPr lang="en-US"/>
          </a:p>
        </p:txBody>
      </p:sp>
      <p:sp>
        <p:nvSpPr>
          <p:cNvPr id="6" name="Footer Placeholder 5"/>
          <p:cNvSpPr>
            <a:spLocks noGrp="1"/>
          </p:cNvSpPr>
          <p:nvPr>
            <p:ph type="ftr" sz="quarter" idx="11"/>
          </p:nvPr>
        </p:nvSpPr>
        <p:spPr>
          <a:xfrm>
            <a:off x="3124200" y="6553200"/>
            <a:ext cx="2895600" cy="304800"/>
          </a:xfrm>
        </p:spPr>
        <p:txBody>
          <a:bodyPr/>
          <a:lstStyle/>
          <a:p>
            <a:r>
              <a:rPr lang="fa-IR" dirty="0" smtClean="0"/>
              <a:t>مرکز تحقیقات تغذیه و غدد درون ریز</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pPr rtl="1"/>
            <a:r>
              <a:rPr lang="fa-IR" b="1" dirty="0" smtClean="0">
                <a:solidFill>
                  <a:srgbClr val="7030A0"/>
                </a:solidFill>
                <a:cs typeface="B Mitra" pitchFamily="2" charset="-78"/>
              </a:rPr>
              <a:t>تفسیر و تحلیل ثبت و يادداشت غذايي</a:t>
            </a:r>
            <a:endParaRPr lang="en-US" dirty="0">
              <a:solidFill>
                <a:srgbClr val="7030A0"/>
              </a:solidFill>
            </a:endParaRPr>
          </a:p>
        </p:txBody>
      </p:sp>
      <p:sp>
        <p:nvSpPr>
          <p:cNvPr id="3" name="Content Placeholder 2"/>
          <p:cNvSpPr>
            <a:spLocks noGrp="1"/>
          </p:cNvSpPr>
          <p:nvPr>
            <p:ph idx="1"/>
          </p:nvPr>
        </p:nvSpPr>
        <p:spPr>
          <a:xfrm>
            <a:off x="457200" y="1142984"/>
            <a:ext cx="8229600" cy="5572164"/>
          </a:xfrm>
        </p:spPr>
        <p:txBody>
          <a:bodyPr>
            <a:normAutofit/>
          </a:bodyPr>
          <a:lstStyle/>
          <a:p>
            <a:pPr algn="r" rtl="1">
              <a:buClr>
                <a:srgbClr val="7030A0"/>
              </a:buClr>
              <a:buFont typeface="Wingdings" pitchFamily="2" charset="2"/>
              <a:buChar char="q"/>
            </a:pPr>
            <a:r>
              <a:rPr lang="fa-IR" dirty="0" smtClean="0">
                <a:cs typeface="B Mitra" pitchFamily="2" charset="-78"/>
              </a:rPr>
              <a:t> آیا از تمام گروه های غذایی دریافت نموده است؟</a:t>
            </a:r>
          </a:p>
          <a:p>
            <a:pPr algn="r" rtl="1">
              <a:buClr>
                <a:srgbClr val="7030A0"/>
              </a:buClr>
              <a:buFont typeface="Wingdings" pitchFamily="2" charset="2"/>
              <a:buChar char="q"/>
            </a:pPr>
            <a:r>
              <a:rPr lang="fa-IR" dirty="0" smtClean="0">
                <a:cs typeface="B Mitra" pitchFamily="2" charset="-78"/>
              </a:rPr>
              <a:t> آیا تنوع غذایی در دریافت هر یک از گروه های غذایی داشته است؟</a:t>
            </a:r>
          </a:p>
          <a:p>
            <a:pPr algn="r" rtl="1">
              <a:buClr>
                <a:srgbClr val="7030A0"/>
              </a:buClr>
              <a:buFont typeface="Wingdings" pitchFamily="2" charset="2"/>
              <a:buChar char="q"/>
            </a:pPr>
            <a:r>
              <a:rPr lang="fa-IR" dirty="0" smtClean="0">
                <a:cs typeface="B Mitra" pitchFamily="2" charset="-78"/>
              </a:rPr>
              <a:t> آیا از تمام زیرگروه های سبزی ها دریافت نموده است؟</a:t>
            </a:r>
          </a:p>
          <a:p>
            <a:pPr algn="r" rtl="1">
              <a:buClr>
                <a:srgbClr val="7030A0"/>
              </a:buClr>
              <a:buFont typeface="Wingdings" pitchFamily="2" charset="2"/>
              <a:buChar char="q"/>
            </a:pPr>
            <a:r>
              <a:rPr lang="fa-IR" dirty="0" smtClean="0">
                <a:cs typeface="B Mitra" pitchFamily="2" charset="-78"/>
              </a:rPr>
              <a:t> آیا از غلات کامل دریافت نموده است؟</a:t>
            </a:r>
          </a:p>
          <a:p>
            <a:pPr algn="r" rtl="1">
              <a:buClr>
                <a:srgbClr val="7030A0"/>
              </a:buClr>
              <a:buFont typeface="Wingdings" pitchFamily="2" charset="2"/>
              <a:buChar char="q"/>
            </a:pPr>
            <a:r>
              <a:rPr lang="fa-IR" dirty="0" smtClean="0">
                <a:cs typeface="B Mitra" pitchFamily="2" charset="-78"/>
              </a:rPr>
              <a:t> دریافت گروه لبنیات چگونه بوده است؟ پرچرب یا کم چرب؟</a:t>
            </a:r>
          </a:p>
          <a:p>
            <a:pPr algn="r" rtl="1">
              <a:buClr>
                <a:srgbClr val="7030A0"/>
              </a:buClr>
              <a:buFont typeface="Wingdings" pitchFamily="2" charset="2"/>
              <a:buChar char="q"/>
            </a:pPr>
            <a:r>
              <a:rPr lang="fa-IR" dirty="0" smtClean="0">
                <a:cs typeface="B Mitra" pitchFamily="2" charset="-78"/>
              </a:rPr>
              <a:t> نظم در دریافت وعده های غذایی داشته است؟</a:t>
            </a:r>
          </a:p>
          <a:p>
            <a:pPr algn="r" rtl="1">
              <a:buClr>
                <a:srgbClr val="7030A0"/>
              </a:buClr>
              <a:buFont typeface="Wingdings" pitchFamily="2" charset="2"/>
              <a:buChar char="q"/>
            </a:pPr>
            <a:r>
              <a:rPr lang="fa-IR" dirty="0" smtClean="0">
                <a:cs typeface="B Mitra" pitchFamily="2" charset="-78"/>
              </a:rPr>
              <a:t> توزیع کالری دریافتی بین وعده های غذایی چگونه بوده است؟</a:t>
            </a:r>
          </a:p>
          <a:p>
            <a:pPr algn="r" rtl="1">
              <a:buClr>
                <a:srgbClr val="7030A0"/>
              </a:buClr>
              <a:buFont typeface="Wingdings" pitchFamily="2" charset="2"/>
              <a:buChar char="q"/>
            </a:pPr>
            <a:r>
              <a:rPr lang="fa-IR" dirty="0" smtClean="0">
                <a:cs typeface="B Mitra" pitchFamily="2" charset="-78"/>
              </a:rPr>
              <a:t> نوع چربی دریافتی فرد چه بوده است؟</a:t>
            </a:r>
          </a:p>
          <a:p>
            <a:pPr algn="r" rtl="1">
              <a:buClr>
                <a:srgbClr val="7030A0"/>
              </a:buClr>
              <a:buFont typeface="Wingdings" pitchFamily="2" charset="2"/>
              <a:buChar char="q"/>
            </a:pPr>
            <a:r>
              <a:rPr lang="fa-IR" dirty="0" smtClean="0">
                <a:cs typeface="B Mitra" pitchFamily="2" charset="-78"/>
              </a:rPr>
              <a:t> مجموع کالری دریافتی فرد چه قدر بوده است؟</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29</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09600" y="1143000"/>
            <a:ext cx="7848600" cy="381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48056" indent="-384048" algn="ctr" rtl="1" fontAlgn="auto">
              <a:spcAft>
                <a:spcPts val="0"/>
              </a:spcAft>
              <a:buFont typeface="Wingdings 2"/>
              <a:buNone/>
              <a:defRPr/>
            </a:pPr>
            <a:r>
              <a:rPr lang="fa-IR" sz="6600" b="1" i="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cs typeface="B Nazanin" pitchFamily="2" charset="-78"/>
              </a:rPr>
              <a:t>ابزارهای تنظیم برنامه غذایی</a:t>
            </a:r>
          </a:p>
        </p:txBody>
      </p:sp>
      <p:sp>
        <p:nvSpPr>
          <p:cNvPr id="40963" name="Rectangle 6"/>
          <p:cNvSpPr>
            <a:spLocks noChangeArrowheads="1"/>
          </p:cNvSpPr>
          <p:nvPr/>
        </p:nvSpPr>
        <p:spPr bwMode="auto">
          <a:xfrm>
            <a:off x="8839200" y="6657975"/>
            <a:ext cx="354013" cy="276225"/>
          </a:xfrm>
          <a:prstGeom prst="rect">
            <a:avLst/>
          </a:prstGeom>
          <a:noFill/>
          <a:ln w="9525">
            <a:noFill/>
            <a:miter lim="800000"/>
            <a:headEnd/>
            <a:tailEnd/>
          </a:ln>
        </p:spPr>
        <p:txBody>
          <a:bodyPr wrap="none">
            <a:spAutoFit/>
          </a:bodyPr>
          <a:lstStyle/>
          <a:p>
            <a:fld id="{97C66739-6CC9-4E28-9407-9DDB2E618B31}" type="slidenum">
              <a:rPr lang="en-US" sz="1200">
                <a:solidFill>
                  <a:schemeClr val="bg1"/>
                </a:solidFill>
                <a:cs typeface="Arial" pitchFamily="34" charset="0"/>
              </a:rPr>
              <a:pPr/>
              <a:t>3</a:t>
            </a:fld>
            <a:endParaRPr lang="fa-IR" sz="1200">
              <a:solidFill>
                <a:schemeClr val="bg1"/>
              </a:solidFill>
              <a:cs typeface="Arial" pitchFamily="34" charset="0"/>
            </a:endParaRPr>
          </a:p>
        </p:txBody>
      </p:sp>
      <p:sp>
        <p:nvSpPr>
          <p:cNvPr id="7" name="Slide Number Placeholder 6"/>
          <p:cNvSpPr>
            <a:spLocks noGrp="1"/>
          </p:cNvSpPr>
          <p:nvPr>
            <p:ph type="sldNum" sz="quarter" idx="12"/>
          </p:nvPr>
        </p:nvSpPr>
        <p:spPr/>
        <p:txBody>
          <a:bodyPr/>
          <a:lstStyle/>
          <a:p>
            <a:pPr>
              <a:defRPr/>
            </a:pPr>
            <a:fld id="{47EC0FF5-C801-4016-90C3-94BB51993B57}" type="slidenum">
              <a:rPr lang="en-US" smtClean="0"/>
              <a:pPr>
                <a:defRPr/>
              </a:pPr>
              <a:t>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620688"/>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برآوردهای نیازهای انرژی</a:t>
            </a: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endParaRPr lang="fa-IR" sz="3600" b="1" dirty="0" smtClean="0">
              <a:solidFill>
                <a:prstClr val="black"/>
              </a:solidFill>
              <a:latin typeface="Times New Roman"/>
              <a:ea typeface="Arial Unicode MS"/>
              <a:cs typeface="B Compset" pitchFamily="2" charset="-78"/>
            </a:endParaRPr>
          </a:p>
        </p:txBody>
      </p:sp>
      <p:sp>
        <p:nvSpPr>
          <p:cNvPr id="13" name="Rectangle 18"/>
          <p:cNvSpPr>
            <a:spLocks noChangeArrowheads="1"/>
          </p:cNvSpPr>
          <p:nvPr/>
        </p:nvSpPr>
        <p:spPr bwMode="auto">
          <a:xfrm>
            <a:off x="375880" y="5797620"/>
            <a:ext cx="7625119" cy="461665"/>
          </a:xfrm>
          <a:prstGeom prst="rect">
            <a:avLst/>
          </a:prstGeom>
          <a:noFill/>
          <a:ln>
            <a:noFill/>
          </a:ln>
        </p:spPr>
        <p:txBody>
          <a:bodyPr wrap="square" anchor="ctr">
            <a:spAutoFit/>
          </a:bodyPr>
          <a:lstStyle/>
          <a:p>
            <a:pPr algn="l" rtl="0"/>
            <a:r>
              <a:rPr lang="en-US" sz="1200" dirty="0">
                <a:solidFill>
                  <a:prstClr val="black"/>
                </a:solidFill>
                <a:latin typeface="Times New Roman"/>
                <a:ea typeface="Times New Roman"/>
              </a:rPr>
              <a:t>Mahan LK, </a:t>
            </a:r>
            <a:r>
              <a:rPr lang="en-US" sz="1200" dirty="0" err="1">
                <a:solidFill>
                  <a:prstClr val="black"/>
                </a:solidFill>
                <a:latin typeface="Times New Roman"/>
                <a:ea typeface="Times New Roman"/>
              </a:rPr>
              <a:t>Escott</a:t>
            </a:r>
            <a:r>
              <a:rPr lang="en-US" sz="1200" dirty="0">
                <a:solidFill>
                  <a:prstClr val="black"/>
                </a:solidFill>
                <a:latin typeface="Times New Roman"/>
                <a:ea typeface="Times New Roman"/>
              </a:rPr>
              <a:t>-Stump S, Raymond JL and Krause MV. Krause's food &amp; the nutrition care process. 13th </a:t>
            </a:r>
            <a:r>
              <a:rPr lang="en-US" sz="1200" dirty="0" err="1">
                <a:solidFill>
                  <a:prstClr val="black"/>
                </a:solidFill>
                <a:latin typeface="Times New Roman"/>
                <a:ea typeface="Times New Roman"/>
              </a:rPr>
              <a:t>edn</a:t>
            </a:r>
            <a:r>
              <a:rPr lang="en-US" sz="1200" dirty="0">
                <a:solidFill>
                  <a:prstClr val="black"/>
                </a:solidFill>
                <a:latin typeface="Times New Roman"/>
                <a:ea typeface="Times New Roman"/>
              </a:rPr>
              <a:t>, 2012. Elsevier/Saunders, St. Louis, Mo.</a:t>
            </a:r>
          </a:p>
        </p:txBody>
      </p:sp>
      <p:sp>
        <p:nvSpPr>
          <p:cNvPr id="10" name="Rectangle 9"/>
          <p:cNvSpPr/>
          <p:nvPr/>
        </p:nvSpPr>
        <p:spPr>
          <a:xfrm>
            <a:off x="91304" y="1373867"/>
            <a:ext cx="8595496" cy="769441"/>
          </a:xfrm>
          <a:prstGeom prst="rect">
            <a:avLst/>
          </a:prstGeom>
        </p:spPr>
        <p:txBody>
          <a:bodyPr wrap="square">
            <a:spAutoFit/>
          </a:bodyPr>
          <a:lstStyle/>
          <a:p>
            <a:pPr marL="342900" indent="-342900" algn="justLow" rtl="1">
              <a:lnSpc>
                <a:spcPct val="150000"/>
              </a:lnSpc>
              <a:buSzPct val="91000"/>
              <a:buFontTx/>
              <a:buBlip>
                <a:blip r:embed="rId2"/>
              </a:buBlip>
            </a:pPr>
            <a:r>
              <a:rPr lang="fa-IR" sz="3200" b="1" dirty="0" smtClean="0">
                <a:solidFill>
                  <a:srgbClr val="000000"/>
                </a:solidFill>
                <a:latin typeface="Segoe Print" pitchFamily="2" charset="0"/>
                <a:ea typeface="Times New Roman"/>
                <a:cs typeface="B Compset" pitchFamily="2" charset="-78"/>
              </a:rPr>
              <a:t>معادلات محاسبه انرژی متابولیک پایه</a:t>
            </a:r>
            <a:endParaRPr lang="fa-IR" sz="1600" b="1" dirty="0">
              <a:solidFill>
                <a:srgbClr val="000000"/>
              </a:solidFill>
              <a:latin typeface="Segoe Print" pitchFamily="2" charset="0"/>
              <a:ea typeface="Times New Roman"/>
              <a:cs typeface="B Mitra" pitchFamily="2" charset="-78"/>
            </a:endParaRPr>
          </a:p>
        </p:txBody>
      </p:sp>
      <p:sp>
        <p:nvSpPr>
          <p:cNvPr id="11" name="Rectangle 10"/>
          <p:cNvSpPr/>
          <p:nvPr/>
        </p:nvSpPr>
        <p:spPr>
          <a:xfrm>
            <a:off x="321504" y="2286000"/>
            <a:ext cx="8583344" cy="830997"/>
          </a:xfrm>
          <a:prstGeom prst="rect">
            <a:avLst/>
          </a:prstGeom>
        </p:spPr>
        <p:txBody>
          <a:bodyPr wrap="square">
            <a:spAutoFit/>
          </a:bodyPr>
          <a:lstStyle/>
          <a:p>
            <a:pPr marL="342900" lvl="0" indent="-342900" algn="justLow" rtl="1">
              <a:lnSpc>
                <a:spcPct val="150000"/>
              </a:lnSpc>
              <a:buSzPct val="91000"/>
              <a:buBlip>
                <a:blip r:embed="rId2"/>
              </a:buBlip>
            </a:pPr>
            <a:r>
              <a:rPr lang="fa-IR" sz="3200" b="1" dirty="0" smtClean="0">
                <a:solidFill>
                  <a:srgbClr val="000000"/>
                </a:solidFill>
                <a:latin typeface="Segoe Print" pitchFamily="2" charset="0"/>
                <a:ea typeface="Times New Roman"/>
                <a:cs typeface="B Compset" pitchFamily="2" charset="-78"/>
              </a:rPr>
              <a:t>محاسبه نیاز انرژی بر اساس دریافت انرژی </a:t>
            </a:r>
            <a:r>
              <a:rPr lang="fa-IR" sz="1600" b="1" dirty="0" smtClean="0">
                <a:solidFill>
                  <a:srgbClr val="000000"/>
                </a:solidFill>
                <a:latin typeface="Segoe Print" pitchFamily="2" charset="0"/>
                <a:ea typeface="Times New Roman"/>
                <a:cs typeface="B Mitra" pitchFamily="2" charset="-78"/>
              </a:rPr>
              <a:t>(یادداشت خوراک یا یادآمد 24 ساعته)</a:t>
            </a:r>
            <a:endParaRPr lang="fa-IR" sz="1600" b="1" dirty="0">
              <a:solidFill>
                <a:srgbClr val="000000"/>
              </a:solidFill>
              <a:latin typeface="Segoe Print" pitchFamily="2" charset="0"/>
              <a:ea typeface="Times New Roman"/>
              <a:cs typeface="B Mitra" pitchFamily="2" charset="-78"/>
            </a:endParaRPr>
          </a:p>
        </p:txBody>
      </p:sp>
      <p:sp>
        <p:nvSpPr>
          <p:cNvPr id="15" name="Rectangle 14"/>
          <p:cNvSpPr/>
          <p:nvPr/>
        </p:nvSpPr>
        <p:spPr>
          <a:xfrm>
            <a:off x="2551728" y="3276600"/>
            <a:ext cx="6135072" cy="830997"/>
          </a:xfrm>
          <a:prstGeom prst="rect">
            <a:avLst/>
          </a:prstGeom>
        </p:spPr>
        <p:txBody>
          <a:bodyPr wrap="square">
            <a:spAutoFit/>
          </a:bodyPr>
          <a:lstStyle/>
          <a:p>
            <a:pPr marL="342900" indent="-342900" algn="justLow" rtl="1">
              <a:lnSpc>
                <a:spcPct val="150000"/>
              </a:lnSpc>
              <a:buSzPct val="91000"/>
              <a:buFontTx/>
              <a:buBlip>
                <a:blip r:embed="rId2"/>
              </a:buBlip>
            </a:pPr>
            <a:r>
              <a:rPr lang="fa-IR" sz="3200" b="1" dirty="0" smtClean="0">
                <a:solidFill>
                  <a:srgbClr val="000000"/>
                </a:solidFill>
                <a:latin typeface="Segoe Print" pitchFamily="2" charset="0"/>
                <a:ea typeface="Times New Roman"/>
                <a:cs typeface="B Compset" pitchFamily="2" charset="-78"/>
              </a:rPr>
              <a:t>معادلات تخمین مصرف انرژی جدید</a:t>
            </a:r>
            <a:endParaRPr lang="fa-IR" sz="3200" b="1" dirty="0">
              <a:solidFill>
                <a:srgbClr val="000000"/>
              </a:solidFill>
              <a:latin typeface="Segoe Print" pitchFamily="2" charset="0"/>
              <a:ea typeface="Times New Roman"/>
              <a:cs typeface="B Compset" pitchFamily="2" charset="-78"/>
            </a:endParaRPr>
          </a:p>
        </p:txBody>
      </p:sp>
      <p:sp>
        <p:nvSpPr>
          <p:cNvPr id="8" name="Slide Number Placeholder 7"/>
          <p:cNvSpPr>
            <a:spLocks noGrp="1"/>
          </p:cNvSpPr>
          <p:nvPr>
            <p:ph type="sldNum" sz="quarter" idx="12"/>
          </p:nvPr>
        </p:nvSpPr>
        <p:spPr/>
        <p:txBody>
          <a:bodyPr/>
          <a:lstStyle/>
          <a:p>
            <a:fld id="{430E3189-A26B-47E6-88FA-F0598B934182}" type="slidenum">
              <a:rPr lang="en-US" smtClean="0"/>
              <a:pPr/>
              <a:t>30</a:t>
            </a:fld>
            <a:endParaRPr lang="en-US"/>
          </a:p>
        </p:txBody>
      </p:sp>
      <p:sp>
        <p:nvSpPr>
          <p:cNvPr id="12" name="Footer Placeholder 11"/>
          <p:cNvSpPr>
            <a:spLocks noGrp="1"/>
          </p:cNvSpPr>
          <p:nvPr>
            <p:ph type="ftr" sz="quarter" idx="11"/>
          </p:nvPr>
        </p:nvSpPr>
        <p:spPr>
          <a:xfrm>
            <a:off x="3124200" y="6416675"/>
            <a:ext cx="2895600" cy="365125"/>
          </a:xfrm>
        </p:spPr>
        <p:txBody>
          <a:bodyPr/>
          <a:lstStyle/>
          <a:p>
            <a:r>
              <a:rPr lang="fa-IR" smtClean="0"/>
              <a:t>مرکز تحقیقات تغذیه و غدد درون ریز</a:t>
            </a:r>
            <a:endParaRPr lang="en-US" dirty="0"/>
          </a:p>
        </p:txBody>
      </p:sp>
    </p:spTree>
    <p:extLst>
      <p:ext uri="{BB962C8B-B14F-4D97-AF65-F5344CB8AC3E}">
        <p14:creationId xmlns:p14="http://schemas.microsoft.com/office/powerpoint/2010/main" val="367372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548680"/>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فرمول های ساده جهت محاسبه </a:t>
            </a:r>
            <a:r>
              <a:rPr lang="en-US" sz="3600" b="1" dirty="0" smtClean="0">
                <a:solidFill>
                  <a:srgbClr val="000066"/>
                </a:solidFill>
                <a:latin typeface="Times New Roman"/>
                <a:ea typeface="Arial Unicode MS"/>
                <a:cs typeface="B Titr" pitchFamily="2" charset="-78"/>
              </a:rPr>
              <a:t>BEE</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0" name="Rectangle 13"/>
          <p:cNvSpPr>
            <a:spLocks noChangeArrowheads="1"/>
          </p:cNvSpPr>
          <p:nvPr/>
        </p:nvSpPr>
        <p:spPr bwMode="auto">
          <a:xfrm>
            <a:off x="323528" y="1859340"/>
            <a:ext cx="85476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ea typeface="Batang" pitchFamily="18" charset="-127"/>
              <a:cs typeface="B Nazanin" pitchFamily="2" charset="-78"/>
            </a:endParaRPr>
          </a:p>
          <a:p>
            <a:pPr eaLnBrk="0" fontAlgn="base" hangingPunct="0">
              <a:spcBef>
                <a:spcPct val="0"/>
              </a:spcBef>
              <a:spcAft>
                <a:spcPct val="0"/>
              </a:spcAft>
              <a:tabLst>
                <a:tab pos="800100" algn="l"/>
                <a:tab pos="2447925" algn="l"/>
                <a:tab pos="2971800" algn="ctr"/>
                <a:tab pos="5943600" algn="r"/>
              </a:tabLst>
            </a:pPr>
            <a:r>
              <a:rPr lang="fa-IR" sz="2400" b="1" dirty="0" smtClean="0">
                <a:solidFill>
                  <a:srgbClr val="000000"/>
                </a:solidFill>
                <a:latin typeface="Comic Sans MS" pitchFamily="66" charset="0"/>
                <a:ea typeface="Batang" pitchFamily="18" charset="-127"/>
                <a:cs typeface="B Nazanin" pitchFamily="2" charset="-78"/>
              </a:rPr>
              <a:t> وزن (کیلوگرم) </a:t>
            </a:r>
            <a:r>
              <a:rPr lang="en-US" sz="2400" b="1" dirty="0" smtClean="0">
                <a:solidFill>
                  <a:srgbClr val="000000"/>
                </a:solidFill>
                <a:latin typeface="Comic Sans MS" pitchFamily="66" charset="0"/>
                <a:cs typeface="B Nazanin" pitchFamily="2" charset="-78"/>
              </a:rPr>
              <a:t>×</a:t>
            </a:r>
            <a:r>
              <a:rPr lang="ar-SA" sz="2400" b="1" dirty="0">
                <a:solidFill>
                  <a:srgbClr val="000000"/>
                </a:solidFill>
                <a:latin typeface="Comic Sans MS" pitchFamily="66" charset="0"/>
                <a:ea typeface="Batang" pitchFamily="18" charset="-127"/>
                <a:cs typeface="B Nazanin" pitchFamily="2" charset="-78"/>
              </a:rPr>
              <a:t>24</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متابولیسم</a:t>
            </a:r>
            <a:r>
              <a:rPr lang="ar-SA" sz="2400" b="1" dirty="0" smtClean="0">
                <a:solidFill>
                  <a:srgbClr val="000000"/>
                </a:solidFill>
                <a:latin typeface="Comic Sans MS" pitchFamily="66" charset="0"/>
                <a:cs typeface="B Nazanin" pitchFamily="2" charset="-78"/>
              </a:rPr>
              <a:t> پايه</a:t>
            </a:r>
            <a:r>
              <a:rPr lang="fa-IR" sz="2400" b="1" dirty="0" smtClean="0">
                <a:solidFill>
                  <a:srgbClr val="000000"/>
                </a:solidFill>
                <a:latin typeface="Comic Sans MS" pitchFamily="66" charset="0"/>
                <a:cs typeface="B Nazanin" pitchFamily="2" charset="-78"/>
              </a:rPr>
              <a:t> در مردان </a:t>
            </a:r>
            <a:r>
              <a:rPr lang="ar-SA" sz="2400" b="1" dirty="0" smtClean="0">
                <a:solidFill>
                  <a:srgbClr val="000000"/>
                </a:solidFill>
                <a:latin typeface="Comic Sans MS" pitchFamily="66" charset="0"/>
                <a:ea typeface="Batang" pitchFamily="18" charset="-127"/>
                <a:cs typeface="Mitra" pitchFamily="2" charset="-78"/>
              </a:rPr>
              <a:t>=</a:t>
            </a:r>
            <a:r>
              <a:rPr lang="fa-IR" sz="2400" b="1" dirty="0" smtClean="0">
                <a:solidFill>
                  <a:srgbClr val="000000"/>
                </a:solidFill>
                <a:latin typeface="Comic Sans MS" pitchFamily="66" charset="0"/>
                <a:cs typeface="B Nazanin" pitchFamily="2" charset="-78"/>
              </a:rPr>
              <a:t> </a:t>
            </a:r>
            <a:r>
              <a:rPr lang="ar-SA" sz="2400" b="1" dirty="0" smtClean="0">
                <a:solidFill>
                  <a:srgbClr val="000000"/>
                </a:solidFill>
                <a:latin typeface="Comic Sans MS" pitchFamily="66" charset="0"/>
                <a:ea typeface="Batang" pitchFamily="18" charset="-127"/>
                <a:cs typeface="B Nazanin" pitchFamily="2" charset="-78"/>
              </a:rPr>
              <a:t>1</a:t>
            </a:r>
            <a:r>
              <a:rPr lang="fa-IR" sz="2400" b="1" dirty="0" smtClean="0">
                <a:solidFill>
                  <a:srgbClr val="000000"/>
                </a:solidFill>
                <a:latin typeface="Comic Sans MS" pitchFamily="66" charset="0"/>
                <a:cs typeface="B Nazanin" pitchFamily="2" charset="-78"/>
              </a:rPr>
              <a:t> (کیلوکالری در روز)</a:t>
            </a:r>
          </a:p>
          <a:p>
            <a:pPr algn="l"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cs typeface="B Nazanin" pitchFamily="2" charset="-78"/>
            </a:endParaRPr>
          </a:p>
          <a:p>
            <a:pPr lvl="0" eaLnBrk="0" fontAlgn="base" hangingPunct="0">
              <a:spcBef>
                <a:spcPct val="0"/>
              </a:spcBef>
              <a:spcAft>
                <a:spcPct val="0"/>
              </a:spcAft>
              <a:tabLst>
                <a:tab pos="800100" algn="l"/>
                <a:tab pos="2447925" algn="l"/>
                <a:tab pos="2971800" algn="ctr"/>
                <a:tab pos="5943600" algn="r"/>
              </a:tabLst>
            </a:pPr>
            <a:r>
              <a:rPr lang="fa-IR" sz="2400" b="1" dirty="0">
                <a:solidFill>
                  <a:srgbClr val="000000"/>
                </a:solidFill>
                <a:latin typeface="Comic Sans MS" pitchFamily="66" charset="0"/>
                <a:ea typeface="Batang" pitchFamily="18" charset="-127"/>
                <a:cs typeface="B Nazanin" pitchFamily="2" charset="-78"/>
              </a:rPr>
              <a:t>وزن (کیلوگرم</a:t>
            </a:r>
            <a:r>
              <a:rPr lang="fa-IR"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ar-SA" sz="2400" b="1" dirty="0">
                <a:solidFill>
                  <a:srgbClr val="000000"/>
                </a:solidFill>
                <a:latin typeface="Comic Sans MS" pitchFamily="66" charset="0"/>
                <a:ea typeface="Batang" pitchFamily="18" charset="-127"/>
                <a:cs typeface="B Nazanin" pitchFamily="2" charset="-78"/>
              </a:rPr>
              <a:t>24</a:t>
            </a:r>
            <a:r>
              <a:rPr lang="en-US" sz="2400" b="1" dirty="0" smtClean="0">
                <a:solidFill>
                  <a:srgbClr val="000000"/>
                </a:solidFill>
                <a:latin typeface="Comic Sans MS" pitchFamily="66" charset="0"/>
                <a:cs typeface="B Nazanin" pitchFamily="2" charset="-78"/>
              </a:rPr>
              <a:t>×</a:t>
            </a:r>
            <a:r>
              <a:rPr lang="ar-SA" sz="2400" b="1" dirty="0" smtClean="0">
                <a:solidFill>
                  <a:srgbClr val="000000"/>
                </a:solidFill>
                <a:latin typeface="Comic Sans MS" pitchFamily="66" charset="0"/>
                <a:ea typeface="Batang" pitchFamily="18" charset="-127"/>
                <a:cs typeface="Mitra"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a:t>
            </a:r>
            <a:r>
              <a:rPr lang="fa-IR" sz="2400" b="1" dirty="0">
                <a:solidFill>
                  <a:srgbClr val="000000"/>
                </a:solidFill>
                <a:latin typeface="Comic Sans MS" pitchFamily="66" charset="0"/>
                <a:cs typeface="B Nazanin" pitchFamily="2" charset="-78"/>
              </a:rPr>
              <a:t>متابولیسم</a:t>
            </a:r>
            <a:r>
              <a:rPr lang="ar-SA" sz="2400" b="1" dirty="0">
                <a:solidFill>
                  <a:srgbClr val="000000"/>
                </a:solidFill>
                <a:latin typeface="Comic Sans MS" pitchFamily="66" charset="0"/>
                <a:cs typeface="B Nazanin" pitchFamily="2" charset="-78"/>
              </a:rPr>
              <a:t> پايه</a:t>
            </a:r>
            <a:r>
              <a:rPr lang="fa-IR" sz="2400" b="1" dirty="0">
                <a:solidFill>
                  <a:srgbClr val="000000"/>
                </a:solidFill>
                <a:latin typeface="Comic Sans MS" pitchFamily="66" charset="0"/>
                <a:cs typeface="B Nazanin" pitchFamily="2" charset="-78"/>
              </a:rPr>
              <a:t> در </a:t>
            </a:r>
            <a:r>
              <a:rPr lang="fa-IR" sz="2400" b="1" dirty="0" smtClean="0">
                <a:solidFill>
                  <a:srgbClr val="000000"/>
                </a:solidFill>
                <a:latin typeface="Comic Sans MS" pitchFamily="66" charset="0"/>
                <a:cs typeface="B Nazanin" pitchFamily="2" charset="-78"/>
              </a:rPr>
              <a:t>زنان </a:t>
            </a:r>
            <a:r>
              <a:rPr lang="ar-SA" sz="2400" b="1" dirty="0" smtClean="0">
                <a:solidFill>
                  <a:srgbClr val="000000"/>
                </a:solidFill>
                <a:latin typeface="Comic Sans MS" pitchFamily="66" charset="0"/>
                <a:ea typeface="Batang" pitchFamily="18" charset="-127"/>
                <a:cs typeface="Mitra" pitchFamily="2" charset="-78"/>
              </a:rPr>
              <a:t>=</a:t>
            </a:r>
            <a:r>
              <a:rPr lang="fa-IR" sz="2400" b="1" dirty="0" smtClean="0">
                <a:solidFill>
                  <a:srgbClr val="000000"/>
                </a:solidFill>
                <a:latin typeface="Comic Sans MS" pitchFamily="66" charset="0"/>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95</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0 </a:t>
            </a:r>
            <a:r>
              <a:rPr lang="fa-IR" sz="2400" b="1" dirty="0" smtClean="0">
                <a:solidFill>
                  <a:srgbClr val="000000"/>
                </a:solidFill>
                <a:latin typeface="Comic Sans MS" pitchFamily="66" charset="0"/>
                <a:cs typeface="B Nazanin" pitchFamily="2" charset="-78"/>
              </a:rPr>
              <a:t> (کیلوکالری </a:t>
            </a:r>
            <a:r>
              <a:rPr lang="fa-IR" sz="2400" b="1" dirty="0">
                <a:solidFill>
                  <a:srgbClr val="000000"/>
                </a:solidFill>
                <a:latin typeface="Comic Sans MS" pitchFamily="66" charset="0"/>
                <a:cs typeface="B Nazanin" pitchFamily="2" charset="-78"/>
              </a:rPr>
              <a:t>در روز</a:t>
            </a:r>
            <a:r>
              <a:rPr lang="fa-IR" sz="2400" b="1" dirty="0" smtClean="0">
                <a:solidFill>
                  <a:srgbClr val="000000"/>
                </a:solidFill>
                <a:latin typeface="Comic Sans MS" pitchFamily="66" charset="0"/>
                <a:cs typeface="B Nazanin" pitchFamily="2" charset="-78"/>
              </a:rPr>
              <a:t>)</a:t>
            </a:r>
            <a:endParaRPr lang="fa-IR" sz="2400" b="1" dirty="0">
              <a:solidFill>
                <a:srgbClr val="000000"/>
              </a:solidFill>
              <a:latin typeface="Comic Sans MS" pitchFamily="66" charset="0"/>
              <a:cs typeface="B Nazanin"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31</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146079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332656"/>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کدام وزن در فرمول می بایست گذاشته شود؟</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1" name="Rectangle 10"/>
          <p:cNvSpPr/>
          <p:nvPr/>
        </p:nvSpPr>
        <p:spPr>
          <a:xfrm>
            <a:off x="220688" y="1196752"/>
            <a:ext cx="8784976" cy="1823576"/>
          </a:xfrm>
          <a:prstGeom prst="rect">
            <a:avLst/>
          </a:prstGeom>
        </p:spPr>
        <p:txBody>
          <a:bodyPr wrap="square">
            <a:spAutoFit/>
          </a:bodyPr>
          <a:lstStyle/>
          <a:p>
            <a:pPr marL="342900" indent="-342900" algn="ctr" rtl="1">
              <a:lnSpc>
                <a:spcPct val="150000"/>
              </a:lnSpc>
              <a:buBlip>
                <a:blip r:embed="rId2"/>
              </a:buBlip>
            </a:pPr>
            <a:r>
              <a:rPr lang="fa-IR" sz="2500" dirty="0" smtClean="0">
                <a:solidFill>
                  <a:srgbClr val="000000"/>
                </a:solidFill>
                <a:latin typeface="Segoe Script" pitchFamily="34" charset="0"/>
                <a:ea typeface="Arial Unicode MS"/>
                <a:cs typeface="B Compset" pitchFamily="2" charset="-78"/>
              </a:rPr>
              <a:t>25&gt; </a:t>
            </a:r>
            <a:r>
              <a:rPr lang="en-US" sz="2400" dirty="0" smtClean="0">
                <a:solidFill>
                  <a:srgbClr val="000000"/>
                </a:solidFill>
                <a:latin typeface="Times New Roman" pitchFamily="18" charset="0"/>
                <a:ea typeface="Arial Unicode MS"/>
                <a:cs typeface="Times New Roman" pitchFamily="18" charset="0"/>
              </a:rPr>
              <a:t>BMI</a:t>
            </a:r>
            <a:r>
              <a:rPr lang="fa-IR" sz="2400" dirty="0" smtClean="0">
                <a:solidFill>
                  <a:srgbClr val="000000"/>
                </a:solidFill>
                <a:latin typeface="Segoe Script" pitchFamily="34" charset="0"/>
                <a:ea typeface="Arial Unicode MS"/>
                <a:cs typeface="B Compset" pitchFamily="2" charset="-78"/>
              </a:rPr>
              <a:t> </a:t>
            </a:r>
            <a:r>
              <a:rPr lang="fa-IR" sz="2500" dirty="0" smtClean="0">
                <a:solidFill>
                  <a:srgbClr val="000000"/>
                </a:solidFill>
                <a:latin typeface="Segoe Script" pitchFamily="34" charset="0"/>
                <a:ea typeface="Arial Unicode MS"/>
                <a:cs typeface="B Compset" pitchFamily="2" charset="-78"/>
                <a:sym typeface="Symbol"/>
              </a:rPr>
              <a:t> </a:t>
            </a:r>
            <a:r>
              <a:rPr lang="fa-IR" sz="2500" dirty="0">
                <a:solidFill>
                  <a:srgbClr val="000000"/>
                </a:solidFill>
                <a:latin typeface="Segoe Script" pitchFamily="34" charset="0"/>
                <a:ea typeface="Arial Unicode MS"/>
                <a:cs typeface="B Compset" pitchFamily="2" charset="-78"/>
                <a:sym typeface="Symbol"/>
              </a:rPr>
              <a:t>18/5</a:t>
            </a:r>
          </a:p>
          <a:p>
            <a:pPr algn="ctr" rtl="1">
              <a:lnSpc>
                <a:spcPct val="150000"/>
              </a:lnSpc>
            </a:pPr>
            <a:r>
              <a:rPr lang="fa-IR" sz="2500" dirty="0" smtClean="0">
                <a:solidFill>
                  <a:srgbClr val="000000"/>
                </a:solidFill>
                <a:latin typeface="Segoe Script" pitchFamily="34" charset="0"/>
                <a:ea typeface="Arial Unicode MS"/>
                <a:cs typeface="B Compset" pitchFamily="2" charset="-78"/>
                <a:sym typeface="Symbol"/>
              </a:rPr>
              <a:t>(محدوده طبیعی) یا کمتر</a:t>
            </a:r>
            <a:r>
              <a:rPr lang="fa-IR" sz="2500" b="1" dirty="0" smtClean="0">
                <a:solidFill>
                  <a:srgbClr val="00B050"/>
                </a:solidFill>
                <a:latin typeface="Segoe Script" pitchFamily="34" charset="0"/>
                <a:ea typeface="Arial Unicode MS"/>
                <a:cs typeface="B Compset" pitchFamily="2" charset="-78"/>
                <a:sym typeface="Symbol"/>
              </a:rPr>
              <a:t></a:t>
            </a:r>
            <a:endParaRPr lang="fa-IR" sz="2500" b="1" dirty="0">
              <a:solidFill>
                <a:srgbClr val="00B050"/>
              </a:solidFill>
              <a:latin typeface="Segoe Script" pitchFamily="34" charset="0"/>
              <a:ea typeface="Arial Unicode MS"/>
              <a:cs typeface="B Compset" pitchFamily="2" charset="-78"/>
              <a:sym typeface="Symbol"/>
            </a:endParaRPr>
          </a:p>
          <a:p>
            <a:pPr marL="342900" indent="-342900" algn="ctr" rtl="1">
              <a:lnSpc>
                <a:spcPct val="150000"/>
              </a:lnSpc>
              <a:buFontTx/>
              <a:buBlip>
                <a:blip r:embed="rId2"/>
              </a:buBlip>
            </a:pPr>
            <a:r>
              <a:rPr lang="fa-IR" sz="2500" dirty="0" smtClean="0">
                <a:solidFill>
                  <a:srgbClr val="000000"/>
                </a:solidFill>
                <a:latin typeface="Segoe Script" pitchFamily="34" charset="0"/>
                <a:ea typeface="Arial Unicode MS"/>
                <a:cs typeface="B Compset" pitchFamily="2" charset="-78"/>
                <a:sym typeface="Symbol"/>
              </a:rPr>
              <a:t>وزن فعلی در فرمول های هریس بندیکت، میفلین یا فرمول های ساده گذاشته شود   </a:t>
            </a:r>
            <a:endParaRPr lang="en-US" sz="2500" dirty="0">
              <a:solidFill>
                <a:srgbClr val="000000"/>
              </a:solidFill>
              <a:latin typeface="Segoe Script" pitchFamily="34" charset="0"/>
              <a:ea typeface="Times New Roman"/>
              <a:cs typeface="B Compset" pitchFamily="2" charset="-78"/>
            </a:endParaRPr>
          </a:p>
        </p:txBody>
      </p:sp>
      <p:sp>
        <p:nvSpPr>
          <p:cNvPr id="8" name="Content Placeholder 6"/>
          <p:cNvSpPr txBox="1">
            <a:spLocks/>
          </p:cNvSpPr>
          <p:nvPr/>
        </p:nvSpPr>
        <p:spPr>
          <a:xfrm>
            <a:off x="220688" y="3276600"/>
            <a:ext cx="8784976" cy="289560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0000"/>
              </a:buClr>
              <a:buFont typeface="Wingdings" pitchFamily="2" charset="2"/>
              <a:buChar char="§"/>
            </a:pPr>
            <a:r>
              <a:rPr lang="fa-IR" sz="2500" dirty="0" smtClean="0">
                <a:latin typeface="Times New Roman"/>
                <a:ea typeface="Arial Unicode MS"/>
                <a:cs typeface="B Compset" pitchFamily="2" charset="-78"/>
              </a:rPr>
              <a:t>اگر </a:t>
            </a:r>
            <a:r>
              <a:rPr lang="en-US" sz="2000" dirty="0" smtClean="0">
                <a:latin typeface="Times New Roman"/>
                <a:ea typeface="Arial Unicode MS"/>
                <a:cs typeface="B Compset" pitchFamily="2" charset="-78"/>
              </a:rPr>
              <a:t>BMI</a:t>
            </a:r>
            <a:r>
              <a:rPr lang="fa-IR" sz="2000" dirty="0" smtClean="0">
                <a:latin typeface="Times New Roman"/>
                <a:ea typeface="Arial Unicode MS"/>
                <a:cs typeface="B Compset" pitchFamily="2" charset="-78"/>
              </a:rPr>
              <a:t> </a:t>
            </a:r>
            <a:r>
              <a:rPr lang="fa-IR" sz="2500" dirty="0" smtClean="0">
                <a:latin typeface="Times New Roman"/>
                <a:ea typeface="Arial Unicode MS"/>
                <a:cs typeface="B Compset" pitchFamily="2" charset="-78"/>
                <a:sym typeface="Symbol"/>
              </a:rPr>
              <a:t>بزرگتر مساوی 25 باشد</a:t>
            </a:r>
          </a:p>
          <a:p>
            <a:pPr marL="0" indent="0" algn="ctr">
              <a:buClr>
                <a:srgbClr val="FF0000"/>
              </a:buClr>
              <a:buNone/>
            </a:pPr>
            <a:r>
              <a:rPr lang="fa-IR" sz="2800" b="1" dirty="0" smtClean="0">
                <a:solidFill>
                  <a:srgbClr val="FF0000"/>
                </a:solidFill>
                <a:latin typeface="Times New Roman"/>
                <a:ea typeface="Arial Unicode MS"/>
                <a:cs typeface="B Compset" pitchFamily="2" charset="-78"/>
                <a:sym typeface="Symbol"/>
              </a:rPr>
              <a:t></a:t>
            </a:r>
            <a:endParaRPr lang="fa-IR" sz="2800" b="1" dirty="0">
              <a:solidFill>
                <a:srgbClr val="FF0000"/>
              </a:solidFill>
              <a:latin typeface="Times New Roman"/>
              <a:ea typeface="Arial Unicode MS"/>
              <a:cs typeface="B Compset" pitchFamily="2" charset="-78"/>
              <a:sym typeface="Symbol"/>
            </a:endParaRPr>
          </a:p>
          <a:p>
            <a:pPr algn="ctr">
              <a:buClr>
                <a:srgbClr val="FF0000"/>
              </a:buClr>
              <a:buFont typeface="Wingdings" pitchFamily="2" charset="2"/>
              <a:buChar char="§"/>
            </a:pPr>
            <a:r>
              <a:rPr lang="fa-IR" sz="2500" dirty="0" smtClean="0">
                <a:latin typeface="Times New Roman"/>
                <a:ea typeface="Arial Unicode MS"/>
                <a:cs typeface="B Compset" pitchFamily="2" charset="-78"/>
                <a:sym typeface="Symbol"/>
              </a:rPr>
              <a:t>وزن ایده آل تطبیق یافته </a:t>
            </a:r>
            <a:r>
              <a:rPr lang="en-US" sz="2000" dirty="0" smtClean="0">
                <a:latin typeface="Times New Roman"/>
                <a:ea typeface="Arial Unicode MS"/>
                <a:cs typeface="B Compset" pitchFamily="2" charset="-78"/>
                <a:sym typeface="Symbol"/>
              </a:rPr>
              <a:t>(AIBW)</a:t>
            </a:r>
            <a:r>
              <a:rPr lang="fa-IR" sz="2000" dirty="0" smtClean="0">
                <a:latin typeface="Times New Roman"/>
                <a:ea typeface="Arial Unicode MS"/>
                <a:cs typeface="B Compset" pitchFamily="2" charset="-78"/>
                <a:sym typeface="Symbol"/>
              </a:rPr>
              <a:t> </a:t>
            </a:r>
            <a:r>
              <a:rPr lang="fa-IR" sz="2500" dirty="0" smtClean="0">
                <a:latin typeface="Times New Roman"/>
                <a:ea typeface="Arial Unicode MS"/>
                <a:cs typeface="B Compset" pitchFamily="2" charset="-78"/>
                <a:sym typeface="Symbol"/>
              </a:rPr>
              <a:t>در فرمول های هریس بندیکت و ساده گذاشته </a:t>
            </a:r>
            <a:r>
              <a:rPr lang="fa-IR" sz="2500" dirty="0" smtClean="0">
                <a:latin typeface="Times New Roman"/>
                <a:ea typeface="Arial Unicode MS"/>
                <a:cs typeface="B Compset" pitchFamily="2" charset="-78"/>
                <a:sym typeface="Symbol"/>
              </a:rPr>
              <a:t>شود</a:t>
            </a:r>
            <a:endParaRPr lang="fa-IR" sz="2500" dirty="0" smtClean="0">
              <a:latin typeface="Times New Roman"/>
              <a:ea typeface="Arial Unicode MS"/>
              <a:cs typeface="B Compset" pitchFamily="2" charset="-78"/>
              <a:sym typeface="Symbol"/>
            </a:endParaRPr>
          </a:p>
        </p:txBody>
      </p:sp>
      <p:cxnSp>
        <p:nvCxnSpPr>
          <p:cNvPr id="6" name="Straight Connector 5"/>
          <p:cNvCxnSpPr/>
          <p:nvPr/>
        </p:nvCxnSpPr>
        <p:spPr>
          <a:xfrm>
            <a:off x="0" y="3200400"/>
            <a:ext cx="9100775" cy="0"/>
          </a:xfrm>
          <a:prstGeom prst="line">
            <a:avLst/>
          </a:prstGeom>
          <a:ln w="38100" cap="rnd" cmpd="thickThin">
            <a:solidFill>
              <a:srgbClr val="FFC000"/>
            </a:solidFill>
            <a:beve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504" y="5238690"/>
            <a:ext cx="5760640" cy="400110"/>
          </a:xfrm>
          <a:prstGeom prst="rect">
            <a:avLst/>
          </a:prstGeom>
          <a:noFill/>
        </p:spPr>
        <p:txBody>
          <a:bodyPr wrap="square" rtlCol="1">
            <a:spAutoFit/>
          </a:bodyPr>
          <a:lstStyle/>
          <a:p>
            <a:pPr algn="r" rtl="1"/>
            <a:r>
              <a:rPr lang="en-US" sz="2000" b="1" dirty="0" smtClean="0">
                <a:latin typeface="Times New Roman" pitchFamily="18" charset="0"/>
                <a:cs typeface="B Mitra" pitchFamily="2" charset="-78"/>
              </a:rPr>
              <a:t>]</a:t>
            </a:r>
            <a:r>
              <a:rPr lang="fa-IR" sz="2000" b="1" dirty="0" smtClean="0">
                <a:latin typeface="Times New Roman" pitchFamily="18" charset="0"/>
                <a:cs typeface="B Mitra" pitchFamily="2" charset="-78"/>
              </a:rPr>
              <a:t> 25 / 0 </a:t>
            </a:r>
            <a:r>
              <a:rPr lang="fa-IR" sz="2000" b="1" dirty="0" smtClean="0">
                <a:latin typeface="Times New Roman" pitchFamily="18" charset="0"/>
                <a:cs typeface="B Mitra" pitchFamily="2" charset="-78"/>
                <a:sym typeface="Symbol"/>
              </a:rPr>
              <a:t> (وزن ایده آل – وزن فعلی)</a:t>
            </a:r>
            <a:r>
              <a:rPr lang="en-US" sz="2000" b="1" dirty="0" smtClean="0">
                <a:latin typeface="Times New Roman" pitchFamily="18" charset="0"/>
                <a:cs typeface="B Mitra" pitchFamily="2" charset="-78"/>
                <a:sym typeface="Symbol"/>
              </a:rPr>
              <a:t>[</a:t>
            </a:r>
            <a:r>
              <a:rPr lang="fa-IR" sz="2000" b="1" dirty="0" smtClean="0">
                <a:latin typeface="Times New Roman" pitchFamily="18" charset="0"/>
                <a:cs typeface="B Mitra" pitchFamily="2" charset="-78"/>
                <a:sym typeface="Symbol"/>
              </a:rPr>
              <a:t> + وزن ایده آل = </a:t>
            </a:r>
            <a:r>
              <a:rPr lang="en-US" sz="2000" b="1" dirty="0" smtClean="0">
                <a:latin typeface="Times New Roman" pitchFamily="18" charset="0"/>
                <a:cs typeface="B Mitra" pitchFamily="2" charset="-78"/>
                <a:sym typeface="Symbol"/>
              </a:rPr>
              <a:t>AIBW</a:t>
            </a:r>
            <a:endParaRPr lang="fa-IR" sz="2000" b="1" dirty="0">
              <a:latin typeface="Times New Roman" pitchFamily="18" charset="0"/>
              <a:cs typeface="B Mitra" pitchFamily="2" charset="-78"/>
            </a:endParaRPr>
          </a:p>
        </p:txBody>
      </p:sp>
      <p:sp>
        <p:nvSpPr>
          <p:cNvPr id="9" name="Slide Number Placeholder 8"/>
          <p:cNvSpPr>
            <a:spLocks noGrp="1"/>
          </p:cNvSpPr>
          <p:nvPr>
            <p:ph type="sldNum" sz="quarter" idx="12"/>
          </p:nvPr>
        </p:nvSpPr>
        <p:spPr/>
        <p:txBody>
          <a:bodyPr/>
          <a:lstStyle/>
          <a:p>
            <a:fld id="{430E3189-A26B-47E6-88FA-F0598B934182}" type="slidenum">
              <a:rPr lang="en-US" smtClean="0"/>
              <a:pPr/>
              <a:t>32</a:t>
            </a:fld>
            <a:endParaRPr lang="en-US" dirty="0"/>
          </a:p>
        </p:txBody>
      </p:sp>
      <p:sp>
        <p:nvSpPr>
          <p:cNvPr id="10" name="Footer Placeholder 9"/>
          <p:cNvSpPr>
            <a:spLocks noGrp="1"/>
          </p:cNvSpPr>
          <p:nvPr>
            <p:ph type="ftr" sz="quarter" idx="11"/>
          </p:nvPr>
        </p:nvSpPr>
        <p:spPr>
          <a:xfrm>
            <a:off x="3124200" y="6477000"/>
            <a:ext cx="2895600" cy="365125"/>
          </a:xfrm>
        </p:spPr>
        <p:txBody>
          <a:bodyPr/>
          <a:lstStyle/>
          <a:p>
            <a:r>
              <a:rPr lang="fa-IR" smtClean="0"/>
              <a:t>مرکز تحقیقات تغذیه و غدد درون ریز</a:t>
            </a:r>
            <a:endParaRPr lang="en-US" dirty="0"/>
          </a:p>
        </p:txBody>
      </p:sp>
    </p:spTree>
    <p:extLst>
      <p:ext uri="{BB962C8B-B14F-4D97-AF65-F5344CB8AC3E}">
        <p14:creationId xmlns:p14="http://schemas.microsoft.com/office/powerpoint/2010/main" val="3314683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260648"/>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endParaRPr lang="fa-IR" baseline="-25000" dirty="0" smtClean="0">
              <a:solidFill>
                <a:srgbClr val="000099"/>
              </a:solidFill>
              <a:latin typeface="Times New Roman" pitchFamily="18" charset="0"/>
              <a:cs typeface="Times New Roman" pitchFamily="18" charset="0"/>
            </a:endParaRPr>
          </a:p>
        </p:txBody>
      </p:sp>
      <p:sp>
        <p:nvSpPr>
          <p:cNvPr id="5" name="Rectangle 4"/>
          <p:cNvSpPr/>
          <p:nvPr/>
        </p:nvSpPr>
        <p:spPr>
          <a:xfrm>
            <a:off x="304800" y="1219200"/>
            <a:ext cx="8507288" cy="3970318"/>
          </a:xfrm>
          <a:prstGeom prst="rect">
            <a:avLst/>
          </a:prstGeom>
        </p:spPr>
        <p:txBody>
          <a:bodyPr wrap="square">
            <a:spAutoFit/>
          </a:bodyPr>
          <a:lstStyle/>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ea typeface="Batang" pitchFamily="18" charset="-127"/>
                <a:cs typeface="B Nazanin" pitchFamily="2" charset="-78"/>
              </a:rPr>
              <a:t>محاسبه انرژی متابولیسم پایه (کیلو کالری)</a:t>
            </a:r>
            <a:endParaRPr lang="en-US" sz="2800" b="1" dirty="0" smtClean="0">
              <a:solidFill>
                <a:srgbClr val="000000"/>
              </a:solidFill>
              <a:latin typeface="Comic Sans MS" pitchFamily="66" charset="0"/>
              <a:ea typeface="Batang" pitchFamily="18" charset="-127"/>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en-US" sz="2800" b="1" dirty="0" smtClean="0">
              <a:solidFill>
                <a:srgbClr val="000000"/>
              </a:solidFill>
              <a:latin typeface="Comic Sans MS" pitchFamily="66" charset="0"/>
              <a:ea typeface="Batang" pitchFamily="18" charset="-127"/>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ea typeface="Batang" pitchFamily="18" charset="-127"/>
                <a:cs typeface="B Nazanin" pitchFamily="2" charset="-78"/>
              </a:rPr>
              <a:t>30/ 0 </a:t>
            </a:r>
            <a:r>
              <a:rPr lang="en-US" sz="2800" b="1" dirty="0" smtClean="0">
                <a:solidFill>
                  <a:srgbClr val="000000"/>
                </a:solidFill>
                <a:latin typeface="Comic Sans MS" pitchFamily="66" charset="0"/>
                <a:cs typeface="B Nazanin" pitchFamily="2" charset="-78"/>
              </a:rPr>
              <a:t>×</a:t>
            </a:r>
            <a:r>
              <a:rPr lang="fa-IR" sz="2800" b="1" dirty="0" smtClean="0">
                <a:solidFill>
                  <a:srgbClr val="000000"/>
                </a:solidFill>
                <a:latin typeface="Comic Sans MS" pitchFamily="66" charset="0"/>
                <a:cs typeface="B Nazanin" pitchFamily="2" charset="-78"/>
              </a:rPr>
              <a:t> </a:t>
            </a:r>
            <a:r>
              <a:rPr lang="fa-IR" sz="2800" b="1" dirty="0" smtClean="0">
                <a:solidFill>
                  <a:srgbClr val="000000"/>
                </a:solidFill>
                <a:latin typeface="Comic Sans MS" pitchFamily="66" charset="0"/>
                <a:ea typeface="Batang" pitchFamily="18" charset="-127"/>
                <a:cs typeface="B Nazanin" pitchFamily="2" charset="-78"/>
              </a:rPr>
              <a:t>انرژی </a:t>
            </a:r>
            <a:r>
              <a:rPr lang="fa-IR" sz="2800" b="1" dirty="0">
                <a:solidFill>
                  <a:srgbClr val="000000"/>
                </a:solidFill>
                <a:latin typeface="Comic Sans MS" pitchFamily="66" charset="0"/>
                <a:ea typeface="Batang" pitchFamily="18" charset="-127"/>
                <a:cs typeface="B Nazanin" pitchFamily="2" charset="-78"/>
              </a:rPr>
              <a:t>متابولیسم پایه </a:t>
            </a:r>
            <a:r>
              <a:rPr lang="ar-SA" sz="2800" b="1" dirty="0">
                <a:solidFill>
                  <a:srgbClr val="000000"/>
                </a:solidFill>
                <a:latin typeface="Comic Sans MS" pitchFamily="66" charset="0"/>
                <a:ea typeface="Batang" pitchFamily="18" charset="-127"/>
                <a:cs typeface="Mitra" pitchFamily="2" charset="-78"/>
              </a:rPr>
              <a:t> =</a:t>
            </a:r>
            <a:r>
              <a:rPr lang="ar-SA" sz="2800" b="1" dirty="0">
                <a:solidFill>
                  <a:srgbClr val="000000"/>
                </a:solidFill>
                <a:latin typeface="Comic Sans MS" pitchFamily="66" charset="0"/>
                <a:ea typeface="Batang" pitchFamily="18" charset="-127"/>
                <a:cs typeface="B Nazanin" pitchFamily="2" charset="-78"/>
              </a:rPr>
              <a:t> </a:t>
            </a:r>
            <a:r>
              <a:rPr lang="ar-SA" sz="2800" b="1" dirty="0">
                <a:solidFill>
                  <a:srgbClr val="000000"/>
                </a:solidFill>
                <a:latin typeface="Comic Sans MS" pitchFamily="66" charset="0"/>
                <a:cs typeface="B Nazanin" pitchFamily="2" charset="-78"/>
              </a:rPr>
              <a:t>انرژي</a:t>
            </a:r>
            <a:r>
              <a:rPr lang="fa-IR" sz="2800" b="1" dirty="0">
                <a:solidFill>
                  <a:srgbClr val="000000"/>
                </a:solidFill>
                <a:latin typeface="Comic Sans MS" pitchFamily="66" charset="0"/>
                <a:cs typeface="B Nazanin" pitchFamily="2" charset="-78"/>
              </a:rPr>
              <a:t> مورد نیاز برای فعالیت بدنی</a:t>
            </a:r>
          </a:p>
          <a:p>
            <a:pPr lvl="0" algn="r" rtl="1" eaLnBrk="0" fontAlgn="base" hangingPunct="0">
              <a:spcBef>
                <a:spcPct val="0"/>
              </a:spcBef>
              <a:spcAft>
                <a:spcPct val="0"/>
              </a:spcAft>
              <a:tabLst>
                <a:tab pos="800100" algn="l"/>
                <a:tab pos="2447925" algn="l"/>
                <a:tab pos="2971800" algn="ctr"/>
                <a:tab pos="5943600" algn="r"/>
              </a:tabLst>
            </a:pPr>
            <a:endParaRPr lang="fa-IR" sz="28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cs typeface="B Nazanin" pitchFamily="2" charset="-78"/>
              </a:rPr>
              <a:t>10/ </a:t>
            </a:r>
            <a:r>
              <a:rPr lang="fa-IR" sz="2800" b="1" dirty="0">
                <a:solidFill>
                  <a:srgbClr val="000000"/>
                </a:solidFill>
                <a:latin typeface="Comic Sans MS" pitchFamily="66" charset="0"/>
                <a:cs typeface="B Nazanin" pitchFamily="2" charset="-78"/>
              </a:rPr>
              <a:t>0 </a:t>
            </a:r>
            <a:r>
              <a:rPr lang="fa-IR" sz="2800" b="1" dirty="0" smtClean="0">
                <a:solidFill>
                  <a:srgbClr val="000000"/>
                </a:solidFill>
                <a:latin typeface="Comic Sans MS" pitchFamily="66" charset="0"/>
                <a:cs typeface="B Nazanin" pitchFamily="2" charset="-78"/>
              </a:rPr>
              <a:t>× (</a:t>
            </a:r>
            <a:r>
              <a:rPr lang="fa-IR" sz="2800" b="1" dirty="0">
                <a:solidFill>
                  <a:srgbClr val="000000"/>
                </a:solidFill>
                <a:latin typeface="Comic Sans MS" pitchFamily="66" charset="0"/>
                <a:cs typeface="B Nazanin" pitchFamily="2" charset="-78"/>
              </a:rPr>
              <a:t>انرژی متابولیسم پایه+انرژی فعالیت بدنی) </a:t>
            </a:r>
            <a:r>
              <a:rPr lang="ar-SA" sz="2800" b="1" dirty="0">
                <a:solidFill>
                  <a:srgbClr val="000000"/>
                </a:solidFill>
                <a:latin typeface="Comic Sans MS" pitchFamily="66" charset="0"/>
                <a:ea typeface="Batang" pitchFamily="18" charset="-127"/>
                <a:cs typeface="Mitra" pitchFamily="2" charset="-78"/>
              </a:rPr>
              <a:t>=</a:t>
            </a:r>
            <a:r>
              <a:rPr lang="fa-IR" sz="2800" b="1" dirty="0">
                <a:solidFill>
                  <a:srgbClr val="000000"/>
                </a:solidFill>
                <a:latin typeface="Comic Sans MS" pitchFamily="66" charset="0"/>
                <a:cs typeface="B Nazanin" pitchFamily="2" charset="-78"/>
              </a:rPr>
              <a:t> انرژي مورد نیاز برای اثر گرمازایی غذا</a:t>
            </a:r>
          </a:p>
          <a:p>
            <a:pPr lvl="0" algn="r" rtl="1" eaLnBrk="0" fontAlgn="base" hangingPunct="0">
              <a:spcBef>
                <a:spcPct val="0"/>
              </a:spcBef>
              <a:spcAft>
                <a:spcPct val="0"/>
              </a:spcAft>
              <a:tabLst>
                <a:tab pos="800100" algn="l"/>
                <a:tab pos="2447925" algn="l"/>
                <a:tab pos="2971800" algn="ctr"/>
                <a:tab pos="5943600" algn="r"/>
              </a:tabLst>
            </a:pPr>
            <a:endParaRPr lang="fa-IR" sz="28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a:solidFill>
                  <a:srgbClr val="000000"/>
                </a:solidFill>
                <a:latin typeface="Comic Sans MS" pitchFamily="66" charset="0"/>
                <a:cs typeface="B Nazanin" pitchFamily="2" charset="-78"/>
              </a:rPr>
              <a:t>انرژی گرمازایی غذا +انرژی فعالیت بدنی+ انرژی متابولیسم پایه </a:t>
            </a:r>
            <a:r>
              <a:rPr lang="ar-SA" sz="2800" b="1" dirty="0">
                <a:solidFill>
                  <a:srgbClr val="000000"/>
                </a:solidFill>
                <a:latin typeface="Comic Sans MS" pitchFamily="66" charset="0"/>
                <a:ea typeface="Batang" pitchFamily="18" charset="-127"/>
                <a:cs typeface="Mitra" pitchFamily="2" charset="-78"/>
              </a:rPr>
              <a:t>=</a:t>
            </a:r>
            <a:r>
              <a:rPr lang="fa-IR" sz="2800" b="1" dirty="0">
                <a:solidFill>
                  <a:srgbClr val="000000"/>
                </a:solidFill>
                <a:latin typeface="Comic Sans MS" pitchFamily="66" charset="0"/>
                <a:cs typeface="B Nazanin" pitchFamily="2" charset="-78"/>
              </a:rPr>
              <a:t> کل انرژی مورد نیاز </a:t>
            </a:r>
            <a:r>
              <a:rPr lang="fa-IR" sz="1400" b="1" dirty="0">
                <a:solidFill>
                  <a:srgbClr val="000000"/>
                </a:solidFill>
                <a:latin typeface="Comic Sans MS" pitchFamily="66" charset="0"/>
                <a:cs typeface="B Nazanin" pitchFamily="2" charset="-78"/>
              </a:rPr>
              <a:t>(کیلو کالری در روز)</a:t>
            </a:r>
          </a:p>
        </p:txBody>
      </p:sp>
      <p:sp>
        <p:nvSpPr>
          <p:cNvPr id="7" name="Slide Number Placeholder 6"/>
          <p:cNvSpPr>
            <a:spLocks noGrp="1"/>
          </p:cNvSpPr>
          <p:nvPr>
            <p:ph type="sldNum" sz="quarter" idx="12"/>
          </p:nvPr>
        </p:nvSpPr>
        <p:spPr/>
        <p:txBody>
          <a:bodyPr/>
          <a:lstStyle/>
          <a:p>
            <a:fld id="{430E3189-A26B-47E6-88FA-F0598B934182}" type="slidenum">
              <a:rPr lang="en-US" smtClean="0"/>
              <a:pPr/>
              <a:t>33</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141052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332656"/>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محاسبه ساده انرژی مورد نیاز برای فعالیت بدنی</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0" name="Rectangle 13"/>
          <p:cNvSpPr>
            <a:spLocks noChangeArrowheads="1"/>
          </p:cNvSpPr>
          <p:nvPr/>
        </p:nvSpPr>
        <p:spPr bwMode="auto">
          <a:xfrm>
            <a:off x="304799" y="1158419"/>
            <a:ext cx="845820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ea typeface="Batang" pitchFamily="18" charset="-127"/>
              <a:cs typeface="B Nazanin" pitchFamily="2" charset="-78"/>
            </a:endParaRPr>
          </a:p>
          <a:p>
            <a:pPr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30 / 0 </a:t>
            </a:r>
            <a:r>
              <a:rPr lang="ar-SA" sz="2400" b="1" dirty="0" smtClean="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مورد نیاز برای فعالیت های بدنی خیلی سبک </a:t>
            </a:r>
            <a:r>
              <a:rPr lang="fa-IR" sz="1400" b="1" dirty="0" smtClean="0">
                <a:solidFill>
                  <a:srgbClr val="000000"/>
                </a:solidFill>
                <a:latin typeface="Comic Sans MS" pitchFamily="66" charset="0"/>
                <a:cs typeface="B Nazanin" pitchFamily="2" charset="-78"/>
              </a:rPr>
              <a:t>(کیلوکالری در روز)</a:t>
            </a:r>
          </a:p>
          <a:p>
            <a:pPr algn="r" rtl="1"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smtClean="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50</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0 </a:t>
            </a:r>
            <a:r>
              <a:rPr lang="ar-SA" sz="2400" b="1" dirty="0" smtClean="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 مورد نیاز برای فعالیت های بدنی سبک </a:t>
            </a:r>
            <a:endParaRPr lang="fa-IR" sz="2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smtClean="0">
                <a:solidFill>
                  <a:srgbClr val="000000"/>
                </a:solidFill>
                <a:latin typeface="Comic Sans MS" pitchFamily="66" charset="0"/>
                <a:cs typeface="B Nazanin" pitchFamily="2" charset="-78"/>
              </a:rPr>
              <a:t>(کیلوکالری در روز)</a:t>
            </a:r>
            <a:endParaRPr lang="fa-IR" sz="1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1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75</a:t>
            </a:r>
            <a:r>
              <a:rPr lang="fa-IR" sz="1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a:t>
            </a:r>
            <a:r>
              <a:rPr lang="fa-IR" sz="1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0 </a:t>
            </a:r>
            <a:r>
              <a:rPr lang="ar-SA" sz="2400" b="1" dirty="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cs typeface="B Nazanin" pitchFamily="2" charset="-78"/>
              </a:rPr>
              <a:t>انرژي مورد نیاز برای فعالیت های بدنی </a:t>
            </a:r>
            <a:r>
              <a:rPr lang="fa-IR" sz="2400" b="1" dirty="0" smtClean="0">
                <a:solidFill>
                  <a:srgbClr val="000000"/>
                </a:solidFill>
                <a:latin typeface="Comic Sans MS" pitchFamily="66" charset="0"/>
                <a:cs typeface="B Nazanin" pitchFamily="2" charset="-78"/>
              </a:rPr>
              <a:t>متوسط</a:t>
            </a: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a:solidFill>
                  <a:srgbClr val="000000"/>
                </a:solidFill>
                <a:latin typeface="Comic Sans MS" pitchFamily="66" charset="0"/>
                <a:cs typeface="B Nazanin" pitchFamily="2" charset="-78"/>
              </a:rPr>
              <a:t>(کیلوکالری در روز</a:t>
            </a:r>
            <a:r>
              <a:rPr lang="ar-SA" sz="1400" b="1" dirty="0" smtClean="0">
                <a:solidFill>
                  <a:srgbClr val="000000"/>
                </a:solidFill>
                <a:latin typeface="Comic Sans MS" pitchFamily="66" charset="0"/>
                <a:cs typeface="B Nazanin" pitchFamily="2" charset="-78"/>
              </a:rPr>
              <a:t>)</a:t>
            </a:r>
            <a:endParaRPr lang="fa-IR" sz="1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1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100</a:t>
            </a:r>
            <a:r>
              <a:rPr lang="fa-IR" sz="1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a:t>
            </a:r>
            <a:r>
              <a:rPr lang="fa-IR" sz="1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0 </a:t>
            </a:r>
            <a:r>
              <a:rPr lang="ar-SA" sz="2400" b="1" dirty="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cs typeface="B Nazanin" pitchFamily="2" charset="-78"/>
              </a:rPr>
              <a:t>انرژي مورد نیاز برای فعالیت های بدنی </a:t>
            </a:r>
            <a:r>
              <a:rPr lang="fa-IR" sz="2400" b="1" dirty="0" smtClean="0">
                <a:solidFill>
                  <a:srgbClr val="000000"/>
                </a:solidFill>
                <a:latin typeface="Comic Sans MS" pitchFamily="66" charset="0"/>
                <a:cs typeface="B Nazanin" pitchFamily="2" charset="-78"/>
              </a:rPr>
              <a:t>سنگین</a:t>
            </a: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a:solidFill>
                  <a:srgbClr val="000000"/>
                </a:solidFill>
                <a:latin typeface="Comic Sans MS" pitchFamily="66" charset="0"/>
                <a:cs typeface="B Nazanin" pitchFamily="2" charset="-78"/>
              </a:rPr>
              <a:t>(کیلوکالری در روز)</a:t>
            </a:r>
          </a:p>
          <a:p>
            <a:pPr lvl="0" algn="r" rtl="1" eaLnBrk="0" fontAlgn="base" hangingPunct="0">
              <a:spcBef>
                <a:spcPct val="0"/>
              </a:spcBef>
              <a:spcAft>
                <a:spcPct val="0"/>
              </a:spcAft>
              <a:tabLst>
                <a:tab pos="800100" algn="l"/>
                <a:tab pos="2447925" algn="l"/>
                <a:tab pos="2971800" algn="ctr"/>
                <a:tab pos="5943600" algn="r"/>
              </a:tabLst>
            </a:pPr>
            <a:endParaRPr lang="ar-SA" sz="1400" b="1" dirty="0" smtClean="0">
              <a:solidFill>
                <a:srgbClr val="000000"/>
              </a:solidFill>
              <a:latin typeface="Comic Sans MS" pitchFamily="66" charset="0"/>
              <a:cs typeface="B Nazanin"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34</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1626654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a-IR" b="1" dirty="0" smtClean="0">
                <a:solidFill>
                  <a:schemeClr val="tx2"/>
                </a:solidFill>
                <a:latin typeface="Times New Roman"/>
                <a:ea typeface="Times New Roman"/>
                <a:cs typeface="B Nazanin" pitchFamily="2" charset="-78"/>
              </a:rPr>
              <a:t>فاکتور فعالیت</a:t>
            </a:r>
            <a:endParaRPr lang="en-US" dirty="0"/>
          </a:p>
        </p:txBody>
      </p:sp>
      <p:sp>
        <p:nvSpPr>
          <p:cNvPr id="3" name="Content Placeholder 2"/>
          <p:cNvSpPr>
            <a:spLocks noGrp="1"/>
          </p:cNvSpPr>
          <p:nvPr>
            <p:ph idx="1"/>
          </p:nvPr>
        </p:nvSpPr>
        <p:spPr>
          <a:xfrm>
            <a:off x="457200" y="1600200"/>
            <a:ext cx="8229600" cy="4678363"/>
          </a:xfrm>
        </p:spPr>
        <p:txBody>
          <a:bodyPr>
            <a:noAutofit/>
          </a:bodyPr>
          <a:lstStyle/>
          <a:p>
            <a:pPr indent="549275" algn="just" rtl="1">
              <a:buNone/>
            </a:pPr>
            <a:r>
              <a:rPr lang="fa-IR" sz="2800" dirty="0" smtClean="0">
                <a:latin typeface="Times New Roman"/>
                <a:ea typeface="Times New Roman"/>
                <a:cs typeface="B Nazanin" pitchFamily="2" charset="-78"/>
              </a:rPr>
              <a:t>فعالیت بسیار سبک: </a:t>
            </a:r>
            <a:r>
              <a:rPr lang="fa-IR" b="1" dirty="0" smtClean="0">
                <a:latin typeface="Times New Roman"/>
                <a:ea typeface="Times New Roman"/>
                <a:cs typeface="B Nazanin" pitchFamily="2" charset="-78"/>
              </a:rPr>
              <a:t>1/1</a:t>
            </a:r>
            <a:endParaRPr lang="fa-IR" sz="2800" b="1" dirty="0" smtClean="0">
              <a:latin typeface="Times New Roman"/>
              <a:ea typeface="Times New Roman"/>
              <a:cs typeface="B Nazanin" pitchFamily="2" charset="-78"/>
            </a:endParaRPr>
          </a:p>
          <a:p>
            <a:pPr indent="549275" algn="just" rtl="1">
              <a:buNone/>
            </a:pPr>
            <a:r>
              <a:rPr lang="fa-IR" sz="2800" dirty="0" smtClean="0">
                <a:latin typeface="Times New Roman"/>
                <a:ea typeface="Times New Roman"/>
                <a:cs typeface="B Nazanin" pitchFamily="2" charset="-78"/>
              </a:rPr>
              <a:t>فعالیت سبک: </a:t>
            </a:r>
            <a:r>
              <a:rPr lang="fa-IR" b="1" dirty="0" smtClean="0">
                <a:latin typeface="Times New Roman"/>
                <a:ea typeface="Times New Roman"/>
                <a:cs typeface="B Nazanin" pitchFamily="2" charset="-78"/>
              </a:rPr>
              <a:t>1/2</a:t>
            </a:r>
          </a:p>
          <a:p>
            <a:pPr indent="549275" algn="r" rtl="1">
              <a:buNone/>
            </a:pPr>
            <a:r>
              <a:rPr lang="fa-IR" sz="2800" dirty="0" smtClean="0">
                <a:latin typeface="Times New Roman"/>
                <a:ea typeface="Times New Roman"/>
                <a:cs typeface="B Nazanin" pitchFamily="2" charset="-78"/>
              </a:rPr>
              <a:t>فعالیت های بدنی:</a:t>
            </a:r>
          </a:p>
          <a:p>
            <a:pPr indent="1090613" algn="r" rtl="1">
              <a:buNone/>
            </a:pPr>
            <a:r>
              <a:rPr lang="fa-IR" dirty="0" smtClean="0">
                <a:cs typeface="B Nazanin" pitchFamily="2" charset="-78"/>
              </a:rPr>
              <a:t>3</a:t>
            </a:r>
            <a:r>
              <a:rPr lang="fa-IR" sz="2400" dirty="0" smtClean="0">
                <a:cs typeface="B Nazanin" pitchFamily="2" charset="-78"/>
              </a:rPr>
              <a:t> بار در هفته: </a:t>
            </a:r>
            <a:r>
              <a:rPr lang="fa-IR" b="1" dirty="0" smtClean="0">
                <a:latin typeface="Times New Roman"/>
                <a:ea typeface="Times New Roman"/>
                <a:cs typeface="B Nazanin" pitchFamily="2" charset="-78"/>
              </a:rPr>
              <a:t>1/3</a:t>
            </a:r>
          </a:p>
          <a:p>
            <a:pPr indent="1090613" algn="r" rtl="1">
              <a:buNone/>
            </a:pPr>
            <a:r>
              <a:rPr lang="fa-IR" dirty="0" smtClean="0">
                <a:cs typeface="B Nazanin" pitchFamily="2" charset="-78"/>
              </a:rPr>
              <a:t>5</a:t>
            </a:r>
            <a:r>
              <a:rPr lang="fa-IR" sz="2400" dirty="0" smtClean="0">
                <a:cs typeface="B Nazanin" pitchFamily="2" charset="-78"/>
              </a:rPr>
              <a:t> بار در هفته: </a:t>
            </a:r>
            <a:r>
              <a:rPr lang="fa-IR" sz="3600" b="1" dirty="0" smtClean="0">
                <a:latin typeface="Times New Roman"/>
                <a:ea typeface="Times New Roman"/>
                <a:cs typeface="B Nazanin" pitchFamily="2" charset="-78"/>
              </a:rPr>
              <a:t>1/5</a:t>
            </a:r>
          </a:p>
          <a:p>
            <a:pPr indent="1090613" algn="r" rtl="1">
              <a:buNone/>
            </a:pPr>
            <a:r>
              <a:rPr lang="fa-IR" dirty="0" smtClean="0">
                <a:cs typeface="B Nazanin" pitchFamily="2" charset="-78"/>
              </a:rPr>
              <a:t>7</a:t>
            </a:r>
            <a:r>
              <a:rPr lang="fa-IR" sz="2400" dirty="0" smtClean="0">
                <a:cs typeface="B Nazanin" pitchFamily="2" charset="-78"/>
              </a:rPr>
              <a:t> بار در هفته: </a:t>
            </a:r>
            <a:r>
              <a:rPr lang="fa-IR" sz="3600" b="1" dirty="0" smtClean="0">
                <a:latin typeface="Times New Roman"/>
                <a:ea typeface="Times New Roman"/>
                <a:cs typeface="B Nazanin" pitchFamily="2" charset="-78"/>
              </a:rPr>
              <a:t>1/6</a:t>
            </a:r>
          </a:p>
          <a:p>
            <a:pPr indent="549275" algn="r" rtl="1">
              <a:buNone/>
            </a:pPr>
            <a:r>
              <a:rPr lang="fa-IR" sz="2800" dirty="0" smtClean="0">
                <a:latin typeface="Times New Roman"/>
                <a:ea typeface="Times New Roman"/>
                <a:cs typeface="B Nazanin" pitchFamily="2" charset="-78"/>
              </a:rPr>
              <a:t>ورزشکار: </a:t>
            </a:r>
            <a:r>
              <a:rPr lang="fa-IR" b="1" dirty="0" smtClean="0">
                <a:latin typeface="Times New Roman"/>
                <a:ea typeface="Times New Roman"/>
                <a:cs typeface="B Nazanin" pitchFamily="2" charset="-78"/>
              </a:rPr>
              <a:t>1/7</a:t>
            </a:r>
            <a:endParaRPr lang="en-US" b="1" dirty="0" smtClean="0">
              <a:latin typeface="Times New Roman"/>
              <a:ea typeface="Times New Roman"/>
              <a:cs typeface="B Nazanin"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35</a:t>
            </a:fld>
            <a:endParaRPr lang="en-CA"/>
          </a:p>
        </p:txBody>
      </p:sp>
      <p:sp>
        <p:nvSpPr>
          <p:cNvPr id="5" name="TextBox 4"/>
          <p:cNvSpPr txBox="1"/>
          <p:nvPr/>
        </p:nvSpPr>
        <p:spPr>
          <a:xfrm>
            <a:off x="268288" y="6019800"/>
            <a:ext cx="4608512" cy="338554"/>
          </a:xfrm>
          <a:prstGeom prst="rect">
            <a:avLst/>
          </a:prstGeom>
          <a:noFill/>
        </p:spPr>
        <p:txBody>
          <a:bodyPr wrap="square" rtlCol="0">
            <a:spAutoFit/>
          </a:bodyPr>
          <a:lstStyle/>
          <a:p>
            <a:r>
              <a:rPr lang="en-US" sz="1600" dirty="0" smtClean="0">
                <a:cs typeface="B Nazanin" pitchFamily="2" charset="-78"/>
              </a:rPr>
              <a:t>Krause food, nutrition and diet therapy, 2004</a:t>
            </a:r>
            <a:endParaRPr lang="en-US" sz="1600" dirty="0">
              <a:cs typeface="B Nazanin" pitchFamily="2" charset="-78"/>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Nazanin" pitchFamily="2" charset="-78"/>
              </a:rPr>
              <a:t>محاسبه ي انرژي مورد نياز</a:t>
            </a:r>
            <a:endParaRPr lang="en-US" dirty="0"/>
          </a:p>
        </p:txBody>
      </p:sp>
      <p:sp>
        <p:nvSpPr>
          <p:cNvPr id="3" name="Content Placeholder 2"/>
          <p:cNvSpPr>
            <a:spLocks noGrp="1"/>
          </p:cNvSpPr>
          <p:nvPr>
            <p:ph idx="1"/>
          </p:nvPr>
        </p:nvSpPr>
        <p:spPr/>
        <p:txBody>
          <a:bodyPr/>
          <a:lstStyle/>
          <a:p>
            <a:pPr algn="r" rtl="1">
              <a:buNone/>
            </a:pPr>
            <a:r>
              <a:rPr lang="fa-IR" b="1" dirty="0" smtClean="0">
                <a:solidFill>
                  <a:srgbClr val="7030A0"/>
                </a:solidFill>
                <a:ea typeface="Times New Roman" pitchFamily="18" charset="0"/>
                <a:cs typeface="B Nazanin" pitchFamily="2" charset="-78"/>
              </a:rPr>
              <a:t> فرمول ساده شده:</a:t>
            </a:r>
          </a:p>
          <a:p>
            <a:pPr algn="r" rtl="1">
              <a:buNone/>
            </a:pPr>
            <a:r>
              <a:rPr lang="fa-IR" b="1" dirty="0" smtClean="0">
                <a:solidFill>
                  <a:srgbClr val="7030A0"/>
                </a:solidFill>
                <a:cs typeface="B Nazanin" pitchFamily="2" charset="-78"/>
              </a:rPr>
              <a:t>زنان:</a:t>
            </a:r>
          </a:p>
          <a:p>
            <a:pPr>
              <a:buNone/>
            </a:pPr>
            <a:r>
              <a:rPr lang="en-US" b="1" kern="0" dirty="0" smtClean="0">
                <a:latin typeface="Comic Sans MS" pitchFamily="66" charset="0"/>
                <a:cs typeface="B Nazanin" pitchFamily="2" charset="-78"/>
              </a:rPr>
              <a:t>TEE = DBW × 24 × 0.95 × 1.3 × 1.1</a:t>
            </a:r>
            <a:endParaRPr lang="fa-IR" b="1" kern="0" dirty="0" smtClean="0">
              <a:latin typeface="Comic Sans MS" pitchFamily="66" charset="0"/>
              <a:cs typeface="B Nazanin" pitchFamily="2" charset="-78"/>
            </a:endParaRPr>
          </a:p>
          <a:p>
            <a:pPr algn="r" rtl="1">
              <a:buNone/>
            </a:pPr>
            <a:r>
              <a:rPr lang="fa-IR" b="1" dirty="0" smtClean="0">
                <a:solidFill>
                  <a:srgbClr val="7030A0"/>
                </a:solidFill>
                <a:cs typeface="B Nazanin" pitchFamily="2" charset="-78"/>
              </a:rPr>
              <a:t>مردان:</a:t>
            </a:r>
          </a:p>
          <a:p>
            <a:pPr algn="l">
              <a:buNone/>
            </a:pPr>
            <a:r>
              <a:rPr lang="en-US" b="1" kern="0" dirty="0" smtClean="0">
                <a:latin typeface="Comic Sans MS" pitchFamily="66" charset="0"/>
                <a:cs typeface="B Nazanin" pitchFamily="2" charset="-78"/>
              </a:rPr>
              <a:t>TEE = DBW × 24 × 1.3 × 1.1</a:t>
            </a:r>
            <a:endParaRPr lang="fa-IR" b="1" kern="0" dirty="0" smtClean="0">
              <a:latin typeface="Comic Sans MS" pitchFamily="66" charset="0"/>
              <a:cs typeface="B Nazanin" pitchFamily="2" charset="-78"/>
            </a:endParaRPr>
          </a:p>
          <a:p>
            <a:pPr algn="l">
              <a:buNone/>
            </a:pPr>
            <a:endParaRPr lang="en-US" dirty="0"/>
          </a:p>
        </p:txBody>
      </p:sp>
      <p:sp>
        <p:nvSpPr>
          <p:cNvPr id="4" name="Oval 3"/>
          <p:cNvSpPr/>
          <p:nvPr/>
        </p:nvSpPr>
        <p:spPr bwMode="auto">
          <a:xfrm>
            <a:off x="1219200" y="4910150"/>
            <a:ext cx="6858048" cy="11096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5" name="TextBox 12"/>
          <p:cNvSpPr txBox="1">
            <a:spLocks noChangeArrowheads="1"/>
          </p:cNvSpPr>
          <p:nvPr/>
        </p:nvSpPr>
        <p:spPr bwMode="auto">
          <a:xfrm>
            <a:off x="1371600" y="5253335"/>
            <a:ext cx="6553200"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ضریب فعالیت متغیر است و می تواند عددی بین 1/2 تا 2 باشد</a:t>
            </a:r>
            <a:endParaRPr lang="en-US" sz="2400" b="1" dirty="0">
              <a:latin typeface="Times New Roman" pitchFamily="18" charset="0"/>
              <a:cs typeface="B Nazanin"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pPr/>
              <a:t>36</a:t>
            </a:fld>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548680"/>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محاسبه درشت مغذی ها</a:t>
            </a:r>
            <a:endParaRPr lang="fa-IR" sz="3600" b="1" dirty="0" smtClean="0">
              <a:solidFill>
                <a:prstClr val="black"/>
              </a:solidFill>
              <a:latin typeface="Times New Roman"/>
              <a:ea typeface="Arial Unicode MS"/>
              <a:cs typeface="B Compset" pitchFamily="2" charset="-78"/>
            </a:endParaRPr>
          </a:p>
        </p:txBody>
      </p:sp>
      <p:sp>
        <p:nvSpPr>
          <p:cNvPr id="10" name="Rectangle 11"/>
          <p:cNvSpPr>
            <a:spLocks noChangeArrowheads="1"/>
          </p:cNvSpPr>
          <p:nvPr/>
        </p:nvSpPr>
        <p:spPr bwMode="auto">
          <a:xfrm>
            <a:off x="107504" y="2653169"/>
            <a:ext cx="8579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ar-SA" sz="2400" b="1" dirty="0" smtClean="0">
                <a:solidFill>
                  <a:srgbClr val="FF0000"/>
                </a:solidFill>
                <a:latin typeface="Comic Sans MS" pitchFamily="66" charset="0"/>
                <a:ea typeface="Batang" pitchFamily="18" charset="-127"/>
                <a:cs typeface="B Nazanin" pitchFamily="2" charset="-78"/>
              </a:rPr>
              <a:t>15</a:t>
            </a:r>
            <a:r>
              <a:rPr lang="ar-SA" sz="2400" b="1" dirty="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انرژی </a:t>
            </a:r>
            <a:r>
              <a:rPr lang="ar-SA" sz="2400" b="1" dirty="0">
                <a:solidFill>
                  <a:srgbClr val="000000"/>
                </a:solidFill>
                <a:latin typeface="Comic Sans MS" pitchFamily="66" charset="0"/>
                <a:ea typeface="Batang" pitchFamily="18" charset="-127"/>
                <a:cs typeface="B Nazanin" pitchFamily="2" charset="-78"/>
              </a:rPr>
              <a:t>پروتئين</a:t>
            </a:r>
            <a:r>
              <a:rPr lang="fa-IR" sz="2400" b="1" dirty="0">
                <a:solidFill>
                  <a:srgbClr val="000000"/>
                </a:solidFill>
                <a:latin typeface="Comic Sans MS" pitchFamily="66" charset="0"/>
                <a:ea typeface="Batang" pitchFamily="18" charset="-127"/>
                <a:cs typeface="B Nazanin" pitchFamily="2" charset="-78"/>
              </a:rPr>
              <a:t> مورد </a:t>
            </a:r>
            <a:r>
              <a:rPr lang="fa-IR" sz="2400" b="1" dirty="0" smtClean="0">
                <a:solidFill>
                  <a:srgbClr val="000000"/>
                </a:solidFill>
                <a:latin typeface="Comic Sans MS" pitchFamily="66" charset="0"/>
                <a:ea typeface="Batang" pitchFamily="18" charset="-127"/>
                <a:cs typeface="B Nazanin" pitchFamily="2" charset="-78"/>
              </a:rPr>
              <a:t>نیاز</a:t>
            </a:r>
          </a:p>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a:solidFill>
                  <a:srgbClr val="000000"/>
                </a:solidFill>
                <a:latin typeface="Comic Sans MS" pitchFamily="66" charset="0"/>
                <a:ea typeface="Batang" pitchFamily="18" charset="-127"/>
                <a:cs typeface="B Nazanin" pitchFamily="2" charset="-78"/>
              </a:rPr>
              <a:t>4 </a:t>
            </a:r>
            <a:r>
              <a:rPr lang="fa-IR" sz="2400" b="1" dirty="0">
                <a:solidFill>
                  <a:srgbClr val="000000"/>
                </a:solidFill>
                <a:latin typeface="Comic Sans MS" pitchFamily="66" charset="0"/>
                <a:ea typeface="Batang" pitchFamily="18" charset="-127"/>
                <a:cs typeface="B Nazanin" pitchFamily="2" charset="-78"/>
                <a:sym typeface="Symbol"/>
              </a:rPr>
              <a:t></a:t>
            </a:r>
            <a:r>
              <a:rPr lang="fa-IR" sz="2400" b="1" dirty="0">
                <a:solidFill>
                  <a:srgbClr val="000000"/>
                </a:solidFill>
                <a:latin typeface="Comic Sans MS" pitchFamily="66" charset="0"/>
                <a:ea typeface="Batang" pitchFamily="18" charset="-127"/>
                <a:cs typeface="B Nazanin" pitchFamily="2" charset="-78"/>
              </a:rPr>
              <a:t> انرژی پروتئین مورد نیاز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گرم </a:t>
            </a:r>
            <a:r>
              <a:rPr lang="ar-SA" sz="2400" b="1" dirty="0" smtClean="0">
                <a:solidFill>
                  <a:srgbClr val="000000"/>
                </a:solidFill>
                <a:latin typeface="Comic Sans MS" pitchFamily="66" charset="0"/>
                <a:ea typeface="Batang" pitchFamily="18" charset="-127"/>
                <a:cs typeface="B Nazanin" pitchFamily="2" charset="-78"/>
              </a:rPr>
              <a:t>پروتئين</a:t>
            </a:r>
            <a:endParaRPr lang="fa-IR" sz="2400" b="1" dirty="0">
              <a:solidFill>
                <a:srgbClr val="000000"/>
              </a:solidFill>
              <a:latin typeface="Comic Sans MS" pitchFamily="66" charset="0"/>
              <a:ea typeface="Batang" pitchFamily="18" charset="-127"/>
              <a:cs typeface="B Nazanin" pitchFamily="2" charset="-78"/>
              <a:sym typeface="Symbol"/>
            </a:endParaRPr>
          </a:p>
        </p:txBody>
      </p:sp>
      <p:sp>
        <p:nvSpPr>
          <p:cNvPr id="11" name="Rectangle 11"/>
          <p:cNvSpPr>
            <a:spLocks noChangeArrowheads="1"/>
          </p:cNvSpPr>
          <p:nvPr/>
        </p:nvSpPr>
        <p:spPr bwMode="auto">
          <a:xfrm>
            <a:off x="107504" y="3853497"/>
            <a:ext cx="8579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smtClean="0">
                <a:solidFill>
                  <a:srgbClr val="000000"/>
                </a:solidFill>
                <a:latin typeface="Comic Sans MS" pitchFamily="66" charset="0"/>
                <a:ea typeface="Batang" pitchFamily="18" charset="-127"/>
                <a:cs typeface="B Nazanin" pitchFamily="2" charset="-78"/>
              </a:rPr>
              <a:t>9 </a:t>
            </a:r>
            <a:r>
              <a:rPr lang="fa-IR" sz="2400" b="1" dirty="0" smtClean="0">
                <a:solidFill>
                  <a:srgbClr val="000000"/>
                </a:solidFill>
                <a:latin typeface="Comic Sans MS" pitchFamily="66" charset="0"/>
                <a:ea typeface="Batang" pitchFamily="18" charset="-127"/>
                <a:cs typeface="B Nazanin" pitchFamily="2" charset="-78"/>
                <a:sym typeface="Symbol"/>
              </a:rPr>
              <a:t></a:t>
            </a:r>
            <a:r>
              <a:rPr lang="fa-IR" sz="2400" b="1" dirty="0" smtClean="0">
                <a:solidFill>
                  <a:srgbClr val="000000"/>
                </a:solidFill>
                <a:latin typeface="Comic Sans MS" pitchFamily="66" charset="0"/>
                <a:ea typeface="Batang" pitchFamily="18" charset="-127"/>
                <a:cs typeface="B Nazanin" pitchFamily="2" charset="-78"/>
              </a:rPr>
              <a:t> انرژی چربی مورد نیاز </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گرم چربی</a:t>
            </a:r>
          </a:p>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en-US" sz="2400" b="1" dirty="0" smtClean="0">
                <a:solidFill>
                  <a:srgbClr val="000000"/>
                </a:solidFill>
                <a:latin typeface="Comic Sans MS" pitchFamily="66" charset="0"/>
                <a:ea typeface="Batang" pitchFamily="18" charset="-127"/>
                <a:cs typeface="B Nazanin" pitchFamily="2" charset="-78"/>
                <a:sym typeface="Symbol"/>
              </a:rPr>
              <a:t> </a:t>
            </a:r>
            <a:r>
              <a:rPr lang="fa-IR" sz="2400" b="1" dirty="0" smtClean="0">
                <a:solidFill>
                  <a:srgbClr val="FF0000"/>
                </a:solidFill>
                <a:latin typeface="Comic Sans MS" pitchFamily="66" charset="0"/>
                <a:ea typeface="Batang" pitchFamily="18" charset="-127"/>
                <a:cs typeface="B Nazanin" pitchFamily="2" charset="-78"/>
              </a:rPr>
              <a:t>30</a:t>
            </a:r>
            <a:r>
              <a:rPr lang="ar-SA"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انرژی چربی مورد </a:t>
            </a:r>
            <a:r>
              <a:rPr lang="fa-IR" sz="2400" b="1" dirty="0" smtClean="0">
                <a:solidFill>
                  <a:srgbClr val="000000"/>
                </a:solidFill>
                <a:latin typeface="Comic Sans MS" pitchFamily="66" charset="0"/>
                <a:ea typeface="Batang" pitchFamily="18" charset="-127"/>
                <a:cs typeface="B Nazanin" pitchFamily="2" charset="-78"/>
              </a:rPr>
              <a:t>نیاز</a:t>
            </a:r>
            <a:endParaRPr lang="fa-IR" sz="2400" b="1" dirty="0">
              <a:solidFill>
                <a:srgbClr val="000000"/>
              </a:solidFill>
              <a:latin typeface="Comic Sans MS" pitchFamily="66" charset="0"/>
              <a:ea typeface="Batang" pitchFamily="18" charset="-127"/>
              <a:cs typeface="B Nazanin" pitchFamily="2" charset="-78"/>
            </a:endParaRPr>
          </a:p>
        </p:txBody>
      </p:sp>
      <p:sp>
        <p:nvSpPr>
          <p:cNvPr id="12" name="Rectangle 11"/>
          <p:cNvSpPr>
            <a:spLocks noChangeArrowheads="1"/>
          </p:cNvSpPr>
          <p:nvPr/>
        </p:nvSpPr>
        <p:spPr bwMode="auto">
          <a:xfrm>
            <a:off x="138336" y="1621250"/>
            <a:ext cx="85484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smtClean="0">
                <a:solidFill>
                  <a:srgbClr val="FF0000"/>
                </a:solidFill>
                <a:latin typeface="Comic Sans MS" pitchFamily="66" charset="0"/>
                <a:ea typeface="Batang" pitchFamily="18" charset="-127"/>
                <a:cs typeface="B Nazanin" pitchFamily="2" charset="-78"/>
              </a:rPr>
              <a:t>55</a:t>
            </a:r>
            <a:r>
              <a:rPr lang="ar-SA" sz="2400" b="1" dirty="0" smtClean="0">
                <a:solidFill>
                  <a:srgbClr val="000000"/>
                </a:solidFill>
                <a:latin typeface="Comic Sans MS" pitchFamily="66" charset="0"/>
                <a:ea typeface="Batang" pitchFamily="18" charset="-127"/>
                <a:cs typeface="B Nazanin" pitchFamily="2" charset="-78"/>
              </a:rPr>
              <a:t>% </a:t>
            </a:r>
            <a:r>
              <a:rPr lang="en-US" sz="2400" b="1" dirty="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fa-IR" sz="2400" b="1" dirty="0" smtClean="0">
                <a:solidFill>
                  <a:srgbClr val="000000"/>
                </a:solidFill>
                <a:latin typeface="Comic Sans MS" pitchFamily="66" charset="0"/>
                <a:ea typeface="Batang" pitchFamily="18" charset="-127"/>
                <a:cs typeface="Mitra"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کربوهیدرات مورد نیاز</a:t>
            </a:r>
          </a:p>
          <a:p>
            <a:pPr algn="r" rtl="1"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a:solidFill>
                  <a:srgbClr val="000000"/>
                </a:solidFill>
                <a:latin typeface="Comic Sans MS" pitchFamily="66" charset="0"/>
                <a:ea typeface="Batang" pitchFamily="18" charset="-127"/>
                <a:cs typeface="B Nazanin" pitchFamily="2" charset="-78"/>
              </a:rPr>
              <a:t>4 </a:t>
            </a:r>
            <a:r>
              <a:rPr lang="fa-IR" sz="2400" b="1" dirty="0">
                <a:solidFill>
                  <a:srgbClr val="000000"/>
                </a:solidFill>
                <a:latin typeface="Comic Sans MS" pitchFamily="66" charset="0"/>
                <a:ea typeface="Batang" pitchFamily="18" charset="-127"/>
                <a:cs typeface="B Nazanin" pitchFamily="2" charset="-78"/>
                <a:sym typeface="Symbol"/>
              </a:rPr>
              <a:t></a:t>
            </a:r>
            <a:r>
              <a:rPr lang="fa-IR" sz="2400" b="1" dirty="0">
                <a:solidFill>
                  <a:srgbClr val="000000"/>
                </a:solidFill>
                <a:latin typeface="Comic Sans MS" pitchFamily="66" charset="0"/>
                <a:ea typeface="Batang" pitchFamily="18" charset="-127"/>
                <a:cs typeface="B Nazanin" pitchFamily="2" charset="-78"/>
              </a:rPr>
              <a:t> انرژی کربوهیدرات مورد نیاز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گرم </a:t>
            </a:r>
            <a:r>
              <a:rPr lang="fa-IR" sz="2400" b="1" dirty="0" smtClean="0">
                <a:solidFill>
                  <a:srgbClr val="000000"/>
                </a:solidFill>
                <a:latin typeface="Comic Sans MS" pitchFamily="66" charset="0"/>
                <a:ea typeface="Batang" pitchFamily="18" charset="-127"/>
                <a:cs typeface="B Nazanin" pitchFamily="2" charset="-78"/>
              </a:rPr>
              <a:t>کربوهیدرات</a:t>
            </a:r>
          </a:p>
        </p:txBody>
      </p:sp>
      <p:sp>
        <p:nvSpPr>
          <p:cNvPr id="6" name="Slide Number Placeholder 5"/>
          <p:cNvSpPr>
            <a:spLocks noGrp="1"/>
          </p:cNvSpPr>
          <p:nvPr>
            <p:ph type="sldNum" sz="quarter" idx="12"/>
          </p:nvPr>
        </p:nvSpPr>
        <p:spPr/>
        <p:txBody>
          <a:bodyPr/>
          <a:lstStyle/>
          <a:p>
            <a:fld id="{430E3189-A26B-47E6-88FA-F0598B934182}" type="slidenum">
              <a:rPr lang="en-US" smtClean="0"/>
              <a:pPr/>
              <a:t>37</a:t>
            </a:fld>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2139806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687833"/>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r>
              <a:rPr lang="en-US" b="1" dirty="0" smtClean="0">
                <a:solidFill>
                  <a:srgbClr val="000099"/>
                </a:solidFill>
                <a:latin typeface="Times New Roman" pitchFamily="18" charset="0"/>
                <a:ea typeface="Arial Unicode MS"/>
                <a:cs typeface="Times New Roman" pitchFamily="18" charset="0"/>
              </a:rPr>
              <a:t>Case study</a:t>
            </a:r>
            <a:endParaRPr lang="fa-IR" baseline="-25000" dirty="0" smtClean="0">
              <a:solidFill>
                <a:srgbClr val="000099"/>
              </a:solidFill>
              <a:latin typeface="Times New Roman" pitchFamily="18" charset="0"/>
              <a:cs typeface="Times New Roman" pitchFamily="18" charset="0"/>
            </a:endParaRPr>
          </a:p>
        </p:txBody>
      </p:sp>
      <p:sp>
        <p:nvSpPr>
          <p:cNvPr id="11" name="Content Placeholder 6"/>
          <p:cNvSpPr txBox="1">
            <a:spLocks/>
          </p:cNvSpPr>
          <p:nvPr/>
        </p:nvSpPr>
        <p:spPr>
          <a:xfrm>
            <a:off x="302841" y="1340768"/>
            <a:ext cx="8661648" cy="4525963"/>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fa-IR" dirty="0" smtClean="0">
              <a:latin typeface="Times New Roman"/>
              <a:ea typeface="Times New Roman"/>
              <a:cs typeface="B Compset" pitchFamily="2" charset="-78"/>
            </a:endParaRPr>
          </a:p>
          <a:p>
            <a:pPr marL="457200" lvl="1" indent="0">
              <a:buClr>
                <a:srgbClr val="000099"/>
              </a:buClr>
              <a:buNone/>
            </a:pPr>
            <a:r>
              <a:rPr lang="fa-IR" dirty="0" smtClean="0">
                <a:latin typeface="Times New Roman"/>
                <a:ea typeface="Times New Roman"/>
                <a:cs typeface="B Compset" pitchFamily="2" charset="-78"/>
              </a:rPr>
              <a:t>محاسبه انرژی  و درشت مغذی های مورد نیاز خانمی 32 ساله</a:t>
            </a:r>
          </a:p>
          <a:p>
            <a:pPr lvl="1">
              <a:buClr>
                <a:srgbClr val="000099"/>
              </a:buClr>
              <a:buFont typeface="Wingdings" pitchFamily="2" charset="2"/>
              <a:buChar char="ü"/>
            </a:pPr>
            <a:r>
              <a:rPr lang="fa-IR" dirty="0" smtClean="0">
                <a:latin typeface="Times New Roman"/>
                <a:ea typeface="Arial Unicode MS"/>
                <a:cs typeface="B Compset" pitchFamily="2" charset="-78"/>
              </a:rPr>
              <a:t> وزن: 62 کیلو گرم</a:t>
            </a:r>
          </a:p>
          <a:p>
            <a:pPr lvl="1">
              <a:buClr>
                <a:srgbClr val="000099"/>
              </a:buClr>
              <a:buFont typeface="Wingdings" pitchFamily="2" charset="2"/>
              <a:buChar char="ü"/>
            </a:pPr>
            <a:r>
              <a:rPr lang="fa-IR" dirty="0" smtClean="0">
                <a:latin typeface="Times New Roman"/>
                <a:ea typeface="Arial Unicode MS"/>
                <a:cs typeface="B Compset" pitchFamily="2" charset="-78"/>
              </a:rPr>
              <a:t> قد: 165 سانتیمتر</a:t>
            </a:r>
          </a:p>
          <a:p>
            <a:pPr lvl="1">
              <a:buClr>
                <a:srgbClr val="000099"/>
              </a:buClr>
              <a:buFont typeface="Wingdings" pitchFamily="2" charset="2"/>
              <a:buChar char="ü"/>
            </a:pPr>
            <a:r>
              <a:rPr lang="fa-IR" dirty="0">
                <a:latin typeface="Times New Roman"/>
                <a:ea typeface="Arial Unicode MS"/>
                <a:cs typeface="B Compset" pitchFamily="2" charset="-78"/>
              </a:rPr>
              <a:t> </a:t>
            </a:r>
            <a:r>
              <a:rPr lang="fa-IR" dirty="0" smtClean="0">
                <a:latin typeface="Times New Roman"/>
                <a:ea typeface="Arial Unicode MS"/>
                <a:cs typeface="B Compset" pitchFamily="2" charset="-78"/>
              </a:rPr>
              <a:t>شغل: تایپیست</a:t>
            </a:r>
          </a:p>
          <a:p>
            <a:pPr lvl="1">
              <a:buClr>
                <a:srgbClr val="000099"/>
              </a:buClr>
              <a:buFont typeface="Wingdings" pitchFamily="2" charset="2"/>
              <a:buChar char="ü"/>
            </a:pPr>
            <a:r>
              <a:rPr lang="fa-IR" dirty="0">
                <a:latin typeface="Times New Roman"/>
                <a:ea typeface="Arial Unicode MS"/>
                <a:cs typeface="B Compset" pitchFamily="2" charset="-78"/>
              </a:rPr>
              <a:t> </a:t>
            </a:r>
            <a:r>
              <a:rPr lang="fa-IR" dirty="0" smtClean="0">
                <a:latin typeface="Times New Roman"/>
                <a:ea typeface="Arial Unicode MS"/>
                <a:cs typeface="B Compset" pitchFamily="2" charset="-78"/>
              </a:rPr>
              <a:t>فعالیت های روزانه: رانندگی و تمیز کردن خانه</a:t>
            </a: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7558" b="21017"/>
          <a:stretch/>
        </p:blipFill>
        <p:spPr>
          <a:xfrm>
            <a:off x="1279192" y="5026138"/>
            <a:ext cx="2265135" cy="1460953"/>
          </a:xfrm>
          <a:prstGeom prst="rect">
            <a:avLst/>
          </a:prstGeom>
        </p:spPr>
      </p:pic>
      <p:sp>
        <p:nvSpPr>
          <p:cNvPr id="3" name="Rectangle 2"/>
          <p:cNvSpPr/>
          <p:nvPr/>
        </p:nvSpPr>
        <p:spPr>
          <a:xfrm>
            <a:off x="740456" y="2663334"/>
            <a:ext cx="4871729" cy="523220"/>
          </a:xfrm>
          <a:prstGeom prst="rect">
            <a:avLst/>
          </a:prstGeom>
        </p:spPr>
        <p:txBody>
          <a:bodyPr wrap="square">
            <a:spAutoFit/>
          </a:bodyPr>
          <a:lstStyle/>
          <a:p>
            <a:pPr lvl="0" algn="justLow" eaLnBrk="0" fontAlgn="base" hangingPunct="0">
              <a:spcBef>
                <a:spcPct val="0"/>
              </a:spcBef>
              <a:spcAft>
                <a:spcPct val="0"/>
              </a:spcAft>
            </a:pPr>
            <a:r>
              <a:rPr lang="en-US" dirty="0" smtClean="0">
                <a:solidFill>
                  <a:srgbClr val="FF0000"/>
                </a:solidFill>
                <a:latin typeface="Comic Sans MS" pitchFamily="66" charset="0"/>
                <a:cs typeface="B Nazanin" pitchFamily="2" charset="-78"/>
              </a:rPr>
              <a:t>kg/m</a:t>
            </a:r>
            <a:r>
              <a:rPr lang="en-US" baseline="30000" dirty="0" smtClean="0">
                <a:solidFill>
                  <a:srgbClr val="FF0000"/>
                </a:solidFill>
                <a:latin typeface="Comic Sans MS" pitchFamily="66" charset="0"/>
                <a:cs typeface="B Nazanin" pitchFamily="2" charset="-78"/>
              </a:rPr>
              <a:t>2</a:t>
            </a:r>
            <a:r>
              <a:rPr lang="en-US" sz="2800" dirty="0" smtClean="0">
                <a:solidFill>
                  <a:srgbClr val="FF0000"/>
                </a:solidFill>
                <a:latin typeface="Times New Roman" pitchFamily="18" charset="0"/>
                <a:cs typeface="B Nazanin" pitchFamily="2" charset="-78"/>
              </a:rPr>
              <a:t> </a:t>
            </a:r>
            <a:r>
              <a:rPr lang="fa-IR" sz="2800" dirty="0" smtClean="0">
                <a:solidFill>
                  <a:srgbClr val="FF0000"/>
                </a:solidFill>
                <a:latin typeface="Times New Roman" pitchFamily="18" charset="0"/>
                <a:cs typeface="B Nazanin" pitchFamily="2" charset="-78"/>
              </a:rPr>
              <a:t>23 </a:t>
            </a:r>
            <a:r>
              <a:rPr lang="fa-IR" sz="2800" dirty="0">
                <a:solidFill>
                  <a:srgbClr val="FF0000"/>
                </a:solidFill>
                <a:latin typeface="Times New Roman" pitchFamily="18" charset="0"/>
                <a:cs typeface="B Nazanin" pitchFamily="2" charset="-78"/>
              </a:rPr>
              <a:t>= </a:t>
            </a:r>
            <a:r>
              <a:rPr lang="fa-IR" sz="2800" baseline="30000" dirty="0" smtClean="0">
                <a:solidFill>
                  <a:srgbClr val="FF0000"/>
                </a:solidFill>
                <a:latin typeface="Times New Roman" pitchFamily="18" charset="0"/>
                <a:cs typeface="B Nazanin" pitchFamily="2" charset="-78"/>
              </a:rPr>
              <a:t>2</a:t>
            </a:r>
            <a:r>
              <a:rPr lang="fa-IR" sz="2800" dirty="0" smtClean="0">
                <a:solidFill>
                  <a:srgbClr val="FF0000"/>
                </a:solidFill>
                <a:latin typeface="Times New Roman" pitchFamily="18" charset="0"/>
                <a:cs typeface="B Nazanin" pitchFamily="2" charset="-78"/>
              </a:rPr>
              <a:t>(65 / 1) </a:t>
            </a:r>
            <a:r>
              <a:rPr lang="fa-IR" sz="2800" dirty="0">
                <a:solidFill>
                  <a:srgbClr val="FF0000"/>
                </a:solidFill>
                <a:latin typeface="Times New Roman" pitchFamily="18" charset="0"/>
                <a:cs typeface="B Nazanin" pitchFamily="2" charset="-78"/>
              </a:rPr>
              <a:t>÷ </a:t>
            </a:r>
            <a:r>
              <a:rPr lang="fa-IR" sz="2800" dirty="0" smtClean="0">
                <a:solidFill>
                  <a:srgbClr val="FF0000"/>
                </a:solidFill>
                <a:latin typeface="Times New Roman" pitchFamily="18" charset="0"/>
                <a:cs typeface="B Nazanin" pitchFamily="2" charset="-78"/>
              </a:rPr>
              <a:t>62=</a:t>
            </a:r>
            <a:r>
              <a:rPr lang="fa-IR" sz="2400" dirty="0" smtClean="0">
                <a:solidFill>
                  <a:srgbClr val="FF0000"/>
                </a:solidFill>
                <a:latin typeface="Times New Roman" pitchFamily="18" charset="0"/>
                <a:cs typeface="B Nazanin" pitchFamily="2" charset="-78"/>
              </a:rPr>
              <a:t> </a:t>
            </a:r>
            <a:r>
              <a:rPr lang="en-US" sz="2000" dirty="0">
                <a:solidFill>
                  <a:srgbClr val="FF0000"/>
                </a:solidFill>
                <a:latin typeface="Comic Sans MS" pitchFamily="66" charset="0"/>
                <a:cs typeface="B Nazanin" pitchFamily="2" charset="-78"/>
              </a:rPr>
              <a:t>BMI</a:t>
            </a:r>
            <a:endParaRPr lang="en-US" sz="2000" dirty="0">
              <a:solidFill>
                <a:srgbClr val="FF0000"/>
              </a:solidFill>
              <a:latin typeface="Times" charset="0"/>
            </a:endParaRPr>
          </a:p>
        </p:txBody>
      </p:sp>
      <p:sp>
        <p:nvSpPr>
          <p:cNvPr id="4" name="Left Brace 3"/>
          <p:cNvSpPr/>
          <p:nvPr/>
        </p:nvSpPr>
        <p:spPr>
          <a:xfrm>
            <a:off x="5652120" y="2492896"/>
            <a:ext cx="360040" cy="86409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Box 13"/>
          <p:cNvSpPr txBox="1"/>
          <p:nvPr/>
        </p:nvSpPr>
        <p:spPr>
          <a:xfrm>
            <a:off x="302842" y="4005064"/>
            <a:ext cx="2108918" cy="461665"/>
          </a:xfrm>
          <a:prstGeom prst="rect">
            <a:avLst/>
          </a:prstGeom>
          <a:noFill/>
        </p:spPr>
        <p:txBody>
          <a:bodyPr wrap="square" rtlCol="1">
            <a:spAutoFit/>
          </a:bodyPr>
          <a:lstStyle/>
          <a:p>
            <a:r>
              <a:rPr lang="fa-IR" sz="2400" b="1" dirty="0" smtClean="0">
                <a:solidFill>
                  <a:srgbClr val="3333CC"/>
                </a:solidFill>
                <a:cs typeface="B Mitra" pitchFamily="2" charset="-78"/>
              </a:rPr>
              <a:t>فعالیت بدنی سبک</a:t>
            </a:r>
            <a:endParaRPr lang="fa-IR" sz="2400" b="1" dirty="0">
              <a:solidFill>
                <a:srgbClr val="3333CC"/>
              </a:solidFill>
              <a:cs typeface="B Mitra" pitchFamily="2" charset="-78"/>
            </a:endParaRPr>
          </a:p>
        </p:txBody>
      </p:sp>
      <p:sp>
        <p:nvSpPr>
          <p:cNvPr id="17" name="Left Brace 16"/>
          <p:cNvSpPr/>
          <p:nvPr/>
        </p:nvSpPr>
        <p:spPr>
          <a:xfrm>
            <a:off x="2617103" y="3509392"/>
            <a:ext cx="360040" cy="1143744"/>
          </a:xfrm>
          <a:prstGeom prst="leftBrace">
            <a:avLst/>
          </a:prstGeom>
          <a:noFill/>
          <a:ln>
            <a:solidFill>
              <a:srgbClr val="3333CC"/>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430E3189-A26B-47E6-88FA-F0598B934182}" type="slidenum">
              <a:rPr lang="en-US" smtClean="0"/>
              <a:pPr/>
              <a:t>38</a:t>
            </a:fld>
            <a:endParaRPr lang="en-US"/>
          </a:p>
        </p:txBody>
      </p:sp>
      <p:sp>
        <p:nvSpPr>
          <p:cNvPr id="10" name="Footer Placeholder 9"/>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3298468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548680"/>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r>
              <a:rPr lang="fa-IR" dirty="0" smtClean="0">
                <a:solidFill>
                  <a:srgbClr val="000099"/>
                </a:solidFill>
                <a:latin typeface="Times New Roman" pitchFamily="18" charset="0"/>
                <a:cs typeface="B Titr" pitchFamily="2" charset="-78"/>
              </a:rPr>
              <a:t>محاسبه سریع</a:t>
            </a:r>
            <a:endParaRPr lang="fa-IR" baseline="-25000" dirty="0" smtClean="0">
              <a:solidFill>
                <a:srgbClr val="000099"/>
              </a:solidFill>
              <a:latin typeface="Times New Roman" pitchFamily="18" charset="0"/>
              <a:cs typeface="B Titr" pitchFamily="2" charset="-78"/>
            </a:endParaRPr>
          </a:p>
        </p:txBody>
      </p:sp>
      <p:sp>
        <p:nvSpPr>
          <p:cNvPr id="13" name="Rectangle 12"/>
          <p:cNvSpPr/>
          <p:nvPr/>
        </p:nvSpPr>
        <p:spPr>
          <a:xfrm>
            <a:off x="346936" y="1772816"/>
            <a:ext cx="8525728" cy="523220"/>
          </a:xfrm>
          <a:prstGeom prst="rect">
            <a:avLst/>
          </a:prstGeom>
        </p:spPr>
        <p:txBody>
          <a:bodyPr wrap="square">
            <a:spAutoFit/>
          </a:bodyPr>
          <a:lstStyle/>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FF0000"/>
                </a:solidFill>
                <a:latin typeface="Comic Sans MS" pitchFamily="66" charset="0"/>
                <a:ea typeface="Batang" pitchFamily="18" charset="-127"/>
                <a:cs typeface="B Nazanin" pitchFamily="2" charset="-78"/>
              </a:rPr>
              <a:t>   3 / 1 × </a:t>
            </a:r>
            <a:r>
              <a:rPr lang="ar-SA" sz="2800" b="1" dirty="0">
                <a:solidFill>
                  <a:srgbClr val="FF0000"/>
                </a:solidFill>
                <a:latin typeface="Comic Sans MS" pitchFamily="66" charset="0"/>
                <a:ea typeface="Batang" pitchFamily="18" charset="-127"/>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1 / 1 × 62(کیلوگرم</a:t>
            </a:r>
            <a:r>
              <a:rPr lang="fa-IR" sz="2800" b="1" dirty="0">
                <a:solidFill>
                  <a:srgbClr val="FF0000"/>
                </a:solidFill>
                <a:latin typeface="Comic Sans MS" pitchFamily="66" charset="0"/>
                <a:ea typeface="Batang" pitchFamily="18" charset="-127"/>
                <a:cs typeface="B Nazanin" pitchFamily="2" charset="-78"/>
              </a:rPr>
              <a:t>) </a:t>
            </a:r>
            <a:r>
              <a:rPr lang="en-US" sz="2800" b="1" dirty="0">
                <a:solidFill>
                  <a:srgbClr val="FF0000"/>
                </a:solidFill>
                <a:latin typeface="Comic Sans MS" pitchFamily="66" charset="0"/>
                <a:cs typeface="B Nazanin" pitchFamily="2" charset="-78"/>
              </a:rPr>
              <a:t>×</a:t>
            </a:r>
            <a:r>
              <a:rPr lang="ar-SA" sz="2800" b="1" dirty="0">
                <a:solidFill>
                  <a:srgbClr val="FF0000"/>
                </a:solidFill>
                <a:latin typeface="Comic Sans MS" pitchFamily="66" charset="0"/>
                <a:ea typeface="Batang" pitchFamily="18" charset="-127"/>
                <a:cs typeface="B Nazanin" pitchFamily="2" charset="-78"/>
              </a:rPr>
              <a:t>24</a:t>
            </a:r>
            <a:r>
              <a:rPr lang="en-US" sz="2800" b="1" dirty="0">
                <a:solidFill>
                  <a:srgbClr val="FF0000"/>
                </a:solidFill>
                <a:latin typeface="Comic Sans MS" pitchFamily="66" charset="0"/>
                <a:ea typeface="Batang" pitchFamily="18" charset="-127"/>
                <a:cs typeface="B Nazanin" pitchFamily="2" charset="-78"/>
              </a:rPr>
              <a:t> </a:t>
            </a:r>
            <a:r>
              <a:rPr lang="en-US" sz="2800" b="1" dirty="0">
                <a:solidFill>
                  <a:srgbClr val="FF0000"/>
                </a:solidFill>
                <a:latin typeface="Comic Sans MS" pitchFamily="66" charset="0"/>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95/ </a:t>
            </a:r>
            <a:r>
              <a:rPr lang="fa-IR" sz="2800" b="1" dirty="0">
                <a:solidFill>
                  <a:srgbClr val="FF0000"/>
                </a:solidFill>
                <a:latin typeface="Comic Sans MS" pitchFamily="66" charset="0"/>
                <a:ea typeface="Batang" pitchFamily="18" charset="-127"/>
                <a:cs typeface="B Nazanin" pitchFamily="2" charset="-78"/>
              </a:rPr>
              <a:t>0 </a:t>
            </a:r>
            <a:r>
              <a:rPr lang="ar-SA" sz="2800" b="1" dirty="0" smtClean="0">
                <a:solidFill>
                  <a:srgbClr val="FF0000"/>
                </a:solidFill>
                <a:latin typeface="Comic Sans MS" pitchFamily="66" charset="0"/>
                <a:ea typeface="Batang" pitchFamily="18" charset="-127"/>
                <a:cs typeface="Mitra" pitchFamily="2" charset="-78"/>
              </a:rPr>
              <a:t>=</a:t>
            </a:r>
            <a:r>
              <a:rPr lang="ar-SA" sz="2800" b="1" dirty="0" smtClean="0">
                <a:solidFill>
                  <a:srgbClr val="FF0000"/>
                </a:solidFill>
                <a:latin typeface="Comic Sans MS" pitchFamily="66" charset="0"/>
                <a:ea typeface="Batang" pitchFamily="18" charset="-127"/>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کل </a:t>
            </a:r>
            <a:r>
              <a:rPr lang="ar-SA" sz="2800" b="1" dirty="0" smtClean="0">
                <a:solidFill>
                  <a:srgbClr val="FF0000"/>
                </a:solidFill>
                <a:latin typeface="Comic Sans MS" pitchFamily="66" charset="0"/>
                <a:cs typeface="B Nazanin" pitchFamily="2" charset="-78"/>
              </a:rPr>
              <a:t>انرژي</a:t>
            </a:r>
            <a:r>
              <a:rPr lang="fa-IR" sz="2800" b="1" dirty="0" smtClean="0">
                <a:solidFill>
                  <a:srgbClr val="FF0000"/>
                </a:solidFill>
                <a:latin typeface="Comic Sans MS" pitchFamily="66" charset="0"/>
                <a:cs typeface="B Nazanin" pitchFamily="2" charset="-78"/>
              </a:rPr>
              <a:t> مورد نیاز</a:t>
            </a:r>
            <a:endParaRPr lang="fa-IR" sz="2800" b="1" dirty="0">
              <a:solidFill>
                <a:srgbClr val="FF0000"/>
              </a:solidFill>
              <a:latin typeface="Comic Sans MS" pitchFamily="66" charset="0"/>
              <a:cs typeface="B Nazanin" pitchFamily="2" charset="-78"/>
            </a:endParaRPr>
          </a:p>
        </p:txBody>
      </p:sp>
      <p:sp>
        <p:nvSpPr>
          <p:cNvPr id="2" name="Rectangle 1"/>
          <p:cNvSpPr/>
          <p:nvPr/>
        </p:nvSpPr>
        <p:spPr>
          <a:xfrm>
            <a:off x="3133563" y="2564904"/>
            <a:ext cx="2545890" cy="523220"/>
          </a:xfrm>
          <a:prstGeom prst="rect">
            <a:avLst/>
          </a:prstGeom>
        </p:spPr>
        <p:txBody>
          <a:bodyPr wrap="none">
            <a:spAutoFit/>
          </a:bodyPr>
          <a:lstStyle/>
          <a:p>
            <a:r>
              <a:rPr lang="fa-IR" sz="2800" b="1" dirty="0" smtClean="0">
                <a:solidFill>
                  <a:srgbClr val="FF0000"/>
                </a:solidFill>
                <a:latin typeface="Comic Sans MS" pitchFamily="66" charset="0"/>
                <a:ea typeface="Batang" pitchFamily="18" charset="-127"/>
                <a:cs typeface="B Mitra" pitchFamily="2" charset="-78"/>
              </a:rPr>
              <a:t> 2021 کيلوکالری</a:t>
            </a:r>
            <a:r>
              <a:rPr lang="ar-SA" sz="2800" b="1" dirty="0" smtClean="0">
                <a:solidFill>
                  <a:srgbClr val="FF0000"/>
                </a:solidFill>
                <a:latin typeface="Comic Sans MS" pitchFamily="66" charset="0"/>
                <a:ea typeface="Batang" pitchFamily="18" charset="-127"/>
                <a:cs typeface="B Mitra" pitchFamily="2" charset="-78"/>
              </a:rPr>
              <a:t>=</a:t>
            </a:r>
            <a:endParaRPr lang="fa-IR" dirty="0">
              <a:cs typeface="B Mitra" pitchFamily="2" charset="-78"/>
            </a:endParaRPr>
          </a:p>
        </p:txBody>
      </p:sp>
      <p:sp>
        <p:nvSpPr>
          <p:cNvPr id="15" name="Rectangle 11"/>
          <p:cNvSpPr>
            <a:spLocks noChangeArrowheads="1"/>
          </p:cNvSpPr>
          <p:nvPr/>
        </p:nvSpPr>
        <p:spPr bwMode="auto">
          <a:xfrm>
            <a:off x="894192" y="4077072"/>
            <a:ext cx="71068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rtl="1">
              <a:tabLst>
                <a:tab pos="800100" algn="l"/>
                <a:tab pos="1881188" algn="l"/>
                <a:tab pos="2447925" algn="l"/>
                <a:tab pos="2971800" algn="ctr"/>
                <a:tab pos="4500563" algn="r"/>
                <a:tab pos="5943600" algn="r"/>
              </a:tabLst>
            </a:pPr>
            <a:r>
              <a:rPr lang="en-US" b="1" dirty="0" smtClean="0">
                <a:solidFill>
                  <a:srgbClr val="000000"/>
                </a:solidFill>
                <a:latin typeface="Comic Sans MS" pitchFamily="66" charset="0"/>
                <a:ea typeface="+mn-ea" charset="0"/>
                <a:cs typeface="B Nazanin" pitchFamily="2" charset="-78"/>
              </a:rPr>
              <a:t>gr</a:t>
            </a:r>
            <a:r>
              <a:rPr lang="fa-IR" sz="2400" b="1" dirty="0" smtClean="0">
                <a:solidFill>
                  <a:srgbClr val="000000"/>
                </a:solidFill>
                <a:latin typeface="Comic Sans MS" pitchFamily="66" charset="0"/>
                <a:ea typeface="+mn-ea" charset="0"/>
                <a:cs typeface="B Nazanin" pitchFamily="2" charset="-78"/>
              </a:rPr>
              <a:t>76</a:t>
            </a:r>
            <a:r>
              <a:rPr lang="ar-SA"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mn-ea" charset="0"/>
                <a:cs typeface="B Nazanin" pitchFamily="2" charset="-78"/>
              </a:rPr>
              <a:t>=4 </a:t>
            </a:r>
            <a:r>
              <a:rPr lang="ar-SA" sz="2400" b="1" dirty="0" smtClean="0">
                <a:solidFill>
                  <a:srgbClr val="000000"/>
                </a:solidFill>
                <a:latin typeface="Comic Sans MS" pitchFamily="66" charset="0"/>
                <a:ea typeface="+mn-ea" charset="0"/>
                <a:cs typeface="B Nazanin" pitchFamily="2" charset="-78"/>
              </a:rPr>
              <a:t>:3</a:t>
            </a:r>
            <a:r>
              <a:rPr lang="fa-IR" sz="2400" b="1" dirty="0" smtClean="0">
                <a:solidFill>
                  <a:srgbClr val="000000"/>
                </a:solidFill>
                <a:latin typeface="Comic Sans MS" pitchFamily="66" charset="0"/>
                <a:ea typeface="+mn-ea" charset="0"/>
                <a:cs typeface="B Nazanin" pitchFamily="2" charset="-78"/>
              </a:rPr>
              <a:t>03</a:t>
            </a:r>
            <a:r>
              <a:rPr lang="en-US" sz="2400" b="1" dirty="0" smtClean="0">
                <a:solidFill>
                  <a:srgbClr val="000000"/>
                </a:solidFill>
                <a:latin typeface="Comic Sans MS" pitchFamily="66" charset="0"/>
                <a:ea typeface="+mn-ea" charset="0"/>
                <a:cs typeface="B Nazanin" pitchFamily="2" charset="-78"/>
              </a:rPr>
              <a:t>           </a:t>
            </a:r>
            <a:r>
              <a:rPr lang="en-US" sz="2400" b="1" dirty="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Kcal</a:t>
            </a:r>
            <a:r>
              <a:rPr lang="ar-SA"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303</a:t>
            </a:r>
            <a:r>
              <a:rPr lang="en-US"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15% </a:t>
            </a:r>
            <a:r>
              <a:rPr lang="en-US" sz="2400" b="1" dirty="0" smtClean="0">
                <a:solidFill>
                  <a:srgbClr val="000000"/>
                </a:solidFill>
                <a:latin typeface="Comic Sans MS" pitchFamily="66" charset="0"/>
                <a:ea typeface="+mn-ea"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2021</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پروتئين</a:t>
            </a:r>
            <a:endParaRPr lang="fa-IR" sz="2400" b="1" dirty="0">
              <a:solidFill>
                <a:srgbClr val="000000"/>
              </a:solidFill>
              <a:latin typeface="Comic Sans MS" pitchFamily="66" charset="0"/>
              <a:ea typeface="Batang" pitchFamily="18" charset="-127"/>
              <a:cs typeface="B Nazanin" pitchFamily="2" charset="-78"/>
            </a:endParaRPr>
          </a:p>
          <a:p>
            <a:pPr rtl="1">
              <a:tabLst>
                <a:tab pos="800100" algn="l"/>
                <a:tab pos="1881188" algn="l"/>
                <a:tab pos="2447925" algn="l"/>
                <a:tab pos="2971800" algn="ctr"/>
                <a:tab pos="4500563" algn="r"/>
                <a:tab pos="5943600" algn="r"/>
              </a:tabLst>
            </a:pPr>
            <a:r>
              <a:rPr lang="en-US" sz="2400" b="1" dirty="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gr</a:t>
            </a:r>
            <a:r>
              <a:rPr lang="fa-IR" sz="2400" b="1" dirty="0" smtClean="0">
                <a:solidFill>
                  <a:srgbClr val="000000"/>
                </a:solidFill>
                <a:latin typeface="Comic Sans MS" pitchFamily="66" charset="0"/>
                <a:ea typeface="+mn-ea" charset="0"/>
                <a:cs typeface="B Nazanin" pitchFamily="2" charset="-78"/>
              </a:rPr>
              <a:t>67</a:t>
            </a:r>
            <a:r>
              <a:rPr lang="ar-SA"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mn-ea" charset="0"/>
                <a:cs typeface="B Nazanin" pitchFamily="2" charset="-78"/>
              </a:rPr>
              <a:t>=9 </a:t>
            </a:r>
            <a:r>
              <a:rPr lang="ar-SA" sz="2400" b="1" dirty="0" smtClean="0">
                <a:solidFill>
                  <a:srgbClr val="000000"/>
                </a:solidFill>
                <a:latin typeface="Comic Sans MS" pitchFamily="66" charset="0"/>
                <a:ea typeface="+mn-ea" charset="0"/>
                <a:cs typeface="B Nazanin" pitchFamily="2" charset="-78"/>
              </a:rPr>
              <a:t>:6</a:t>
            </a:r>
            <a:r>
              <a:rPr lang="fa-IR" sz="2400" b="1" dirty="0" smtClean="0">
                <a:solidFill>
                  <a:srgbClr val="000000"/>
                </a:solidFill>
                <a:latin typeface="Comic Sans MS" pitchFamily="66" charset="0"/>
                <a:ea typeface="+mn-ea" charset="0"/>
                <a:cs typeface="B Nazanin" pitchFamily="2" charset="-78"/>
              </a:rPr>
              <a:t>06</a:t>
            </a:r>
            <a:r>
              <a:rPr lang="en-US" sz="2400" b="1" dirty="0" smtClean="0">
                <a:solidFill>
                  <a:srgbClr val="000000"/>
                </a:solidFill>
                <a:latin typeface="Comic Sans MS" pitchFamily="66" charset="0"/>
                <a:ea typeface="+mn-ea" charset="0"/>
                <a:cs typeface="B Nazanin" pitchFamily="2" charset="-78"/>
              </a:rPr>
              <a:t>    </a:t>
            </a:r>
            <a:r>
              <a:rPr lang="en-US" sz="2400" b="1" dirty="0" smtClean="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ea typeface="+mn-ea" charset="0"/>
                <a:cs typeface="B Nazanin" pitchFamily="2" charset="-78"/>
              </a:rPr>
              <a:t>    </a:t>
            </a:r>
            <a:r>
              <a:rPr lang="en-US" sz="2400" b="1" dirty="0" smtClean="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Kcal</a:t>
            </a:r>
            <a:r>
              <a:rPr lang="en-US" sz="2400" b="1" dirty="0" smtClean="0">
                <a:solidFill>
                  <a:srgbClr val="000000"/>
                </a:solidFill>
                <a:latin typeface="Comic Sans MS" pitchFamily="66" charset="0"/>
                <a:ea typeface="+mn-ea" charset="0"/>
                <a:cs typeface="B Nazanin" pitchFamily="2" charset="-78"/>
              </a:rPr>
              <a:t>      </a:t>
            </a:r>
            <a:r>
              <a:rPr lang="ar-SA" sz="2400" b="1" dirty="0" smtClean="0">
                <a:solidFill>
                  <a:srgbClr val="000000"/>
                </a:solidFill>
                <a:latin typeface="Comic Sans MS" pitchFamily="66" charset="0"/>
                <a:ea typeface="Batang" pitchFamily="18" charset="-127"/>
                <a:cs typeface="B Nazanin" pitchFamily="2" charset="-78"/>
              </a:rPr>
              <a:t>6</a:t>
            </a:r>
            <a:r>
              <a:rPr lang="fa-IR" sz="2400" b="1" dirty="0" smtClean="0">
                <a:solidFill>
                  <a:srgbClr val="000000"/>
                </a:solidFill>
                <a:latin typeface="Comic Sans MS" pitchFamily="66" charset="0"/>
                <a:ea typeface="Batang" pitchFamily="18" charset="-127"/>
                <a:cs typeface="B Nazanin" pitchFamily="2" charset="-78"/>
              </a:rPr>
              <a:t>06</a:t>
            </a:r>
            <a:r>
              <a:rPr lang="en-US"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30% </a:t>
            </a:r>
            <a:r>
              <a:rPr lang="en-US" sz="2400" b="1" dirty="0" smtClean="0">
                <a:solidFill>
                  <a:srgbClr val="000000"/>
                </a:solidFill>
                <a:latin typeface="Comic Sans MS" pitchFamily="66" charset="0"/>
                <a:ea typeface="+mn-ea"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2021</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چرب</a:t>
            </a:r>
            <a:r>
              <a:rPr lang="fa-IR" sz="2400" b="1" dirty="0" smtClean="0">
                <a:solidFill>
                  <a:srgbClr val="000000"/>
                </a:solidFill>
                <a:latin typeface="Comic Sans MS" pitchFamily="66" charset="0"/>
                <a:ea typeface="Batang" pitchFamily="18" charset="-127"/>
                <a:cs typeface="B Nazanin" pitchFamily="2" charset="-78"/>
              </a:rPr>
              <a:t>ی</a:t>
            </a:r>
            <a:endParaRPr lang="en-US" sz="2400" b="1" dirty="0">
              <a:solidFill>
                <a:srgbClr val="000000"/>
              </a:solidFill>
              <a:ea typeface="Batang" pitchFamily="18" charset="-127"/>
              <a:cs typeface="B Nazanin" pitchFamily="2" charset="-78"/>
            </a:endParaRPr>
          </a:p>
          <a:p>
            <a:pPr rtl="1">
              <a:tabLst>
                <a:tab pos="800100" algn="l"/>
                <a:tab pos="1881188" algn="l"/>
                <a:tab pos="2447925" algn="l"/>
                <a:tab pos="2971800" algn="ctr"/>
                <a:tab pos="4500563" algn="r"/>
                <a:tab pos="5943600" algn="r"/>
              </a:tabLst>
            </a:pPr>
            <a:r>
              <a:rPr lang="en-US" sz="2400" b="1" dirty="0">
                <a:solidFill>
                  <a:srgbClr val="000000"/>
                </a:solidFill>
                <a:latin typeface="Comic Sans MS" pitchFamily="66" charset="0"/>
                <a:cs typeface="B Nazanin" pitchFamily="2" charset="-78"/>
              </a:rPr>
              <a:t>	</a:t>
            </a:r>
            <a:r>
              <a:rPr lang="en-US" b="1" dirty="0" smtClean="0">
                <a:solidFill>
                  <a:srgbClr val="000000"/>
                </a:solidFill>
                <a:latin typeface="Comic Sans MS" pitchFamily="66" charset="0"/>
                <a:cs typeface="B Nazanin" pitchFamily="2" charset="-78"/>
              </a:rPr>
              <a:t>gr</a:t>
            </a:r>
            <a:r>
              <a:rPr lang="fa-IR" sz="2400" b="1" dirty="0" smtClean="0">
                <a:solidFill>
                  <a:srgbClr val="000000"/>
                </a:solidFill>
                <a:latin typeface="Comic Sans MS" pitchFamily="66" charset="0"/>
                <a:cs typeface="B Nazanin" pitchFamily="2" charset="-78"/>
              </a:rPr>
              <a:t>278</a:t>
            </a:r>
            <a:r>
              <a:rPr lang="ar-SA" sz="2400" b="1" dirty="0" smtClean="0">
                <a:solidFill>
                  <a:srgbClr val="000000"/>
                </a:solidFill>
                <a:latin typeface="Comic Sans MS" pitchFamily="66" charset="0"/>
                <a:cs typeface="B Nazanin" pitchFamily="2" charset="-78"/>
              </a:rPr>
              <a:t>=4 :</a:t>
            </a:r>
            <a:r>
              <a:rPr lang="fa-IR" sz="2400" b="1" dirty="0" smtClean="0">
                <a:solidFill>
                  <a:srgbClr val="000000"/>
                </a:solidFill>
                <a:latin typeface="Comic Sans MS" pitchFamily="66" charset="0"/>
                <a:cs typeface="B Nazanin" pitchFamily="2" charset="-78"/>
              </a:rPr>
              <a:t>1112</a:t>
            </a:r>
            <a:r>
              <a:rPr lang="en-US" sz="2400" b="1" dirty="0" smtClean="0">
                <a:solidFill>
                  <a:srgbClr val="000000"/>
                </a:solidFill>
                <a:latin typeface="Comic Sans MS" pitchFamily="66" charset="0"/>
                <a:cs typeface="B Nazanin" pitchFamily="2" charset="-78"/>
              </a:rPr>
              <a:t> </a:t>
            </a:r>
            <a:r>
              <a:rPr lang="en-US" b="1" dirty="0" smtClean="0">
                <a:solidFill>
                  <a:srgbClr val="000000"/>
                </a:solidFill>
                <a:latin typeface="Comic Sans MS" pitchFamily="66" charset="0"/>
                <a:cs typeface="B Nazanin" pitchFamily="2" charset="-78"/>
              </a:rPr>
              <a:t>Kcal</a:t>
            </a:r>
            <a:r>
              <a:rPr lang="en-US" sz="2400" b="1" dirty="0" smtClean="0">
                <a:solidFill>
                  <a:srgbClr val="000000"/>
                </a:solidFill>
                <a:latin typeface="Comic Sans MS" pitchFamily="66" charset="0"/>
                <a:cs typeface="B Nazanin" pitchFamily="2" charset="-78"/>
              </a:rPr>
              <a:t>       </a:t>
            </a:r>
            <a:r>
              <a:rPr lang="fa-IR" sz="2400" b="1" dirty="0" smtClean="0">
                <a:solidFill>
                  <a:srgbClr val="000000"/>
                </a:solidFill>
                <a:latin typeface="Comic Sans MS" pitchFamily="66" charset="0"/>
                <a:cs typeface="B Nazanin" pitchFamily="2" charset="-78"/>
              </a:rPr>
              <a:t>1112</a:t>
            </a:r>
            <a:r>
              <a:rPr lang="en-US" sz="2400" b="1" dirty="0" smtClean="0">
                <a:solidFill>
                  <a:srgbClr val="000000"/>
                </a:solidFill>
                <a:latin typeface="Comic Sans MS" pitchFamily="66" charset="0"/>
                <a:cs typeface="B Nazanin" pitchFamily="2" charset="-78"/>
              </a:rPr>
              <a:t>= </a:t>
            </a:r>
            <a:r>
              <a:rPr lang="ar-SA" sz="2400" b="1" dirty="0">
                <a:solidFill>
                  <a:srgbClr val="000000"/>
                </a:solidFill>
                <a:latin typeface="Comic Sans MS" pitchFamily="66" charset="0"/>
                <a:cs typeface="B Nazanin" pitchFamily="2" charset="-78"/>
              </a:rPr>
              <a:t>55%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cs typeface="B Nazanin" pitchFamily="2" charset="-78"/>
              </a:rPr>
              <a:t>2021</a:t>
            </a:r>
            <a:r>
              <a:rPr lang="ar-SA" sz="2400" b="1" dirty="0" smtClean="0">
                <a:solidFill>
                  <a:srgbClr val="000000"/>
                </a:solidFill>
                <a:latin typeface="Comic Sans MS" pitchFamily="66" charset="0"/>
                <a:cs typeface="Mitra" pitchFamily="2" charset="-78"/>
              </a:rPr>
              <a:t>=</a:t>
            </a:r>
            <a:r>
              <a:rPr lang="ar-SA" sz="2400" b="1" dirty="0" smtClean="0">
                <a:solidFill>
                  <a:srgbClr val="000000"/>
                </a:solidFill>
                <a:latin typeface="Comic Sans MS" pitchFamily="66" charset="0"/>
                <a:cs typeface="B Nazanin" pitchFamily="2" charset="-78"/>
              </a:rPr>
              <a:t> </a:t>
            </a:r>
            <a:r>
              <a:rPr lang="ar-SA" sz="2400" b="1" dirty="0">
                <a:solidFill>
                  <a:srgbClr val="000000"/>
                </a:solidFill>
                <a:latin typeface="Comic Sans MS" pitchFamily="66" charset="0"/>
                <a:cs typeface="B Nazanin" pitchFamily="2" charset="-78"/>
              </a:rPr>
              <a:t>کربوهيدرات</a:t>
            </a:r>
          </a:p>
        </p:txBody>
      </p:sp>
      <p:sp>
        <p:nvSpPr>
          <p:cNvPr id="7" name="Slide Number Placeholder 6"/>
          <p:cNvSpPr>
            <a:spLocks noGrp="1"/>
          </p:cNvSpPr>
          <p:nvPr>
            <p:ph type="sldNum" sz="quarter" idx="12"/>
          </p:nvPr>
        </p:nvSpPr>
        <p:spPr/>
        <p:txBody>
          <a:bodyPr/>
          <a:lstStyle/>
          <a:p>
            <a:fld id="{430E3189-A26B-47E6-88FA-F0598B934182}" type="slidenum">
              <a:rPr lang="en-US" smtClean="0"/>
              <a:pPr/>
              <a:t>39</a:t>
            </a:fld>
            <a:endParaRPr lang="en-US"/>
          </a:p>
        </p:txBody>
      </p:sp>
      <p:sp>
        <p:nvSpPr>
          <p:cNvPr id="8" name="Footer Placeholder 7"/>
          <p:cNvSpPr>
            <a:spLocks noGrp="1"/>
          </p:cNvSpPr>
          <p:nvPr>
            <p:ph type="ftr" sz="quarter" idx="11"/>
          </p:nvPr>
        </p:nvSpPr>
        <p:spPr/>
        <p:txBody>
          <a:bodyPr/>
          <a:lstStyle/>
          <a:p>
            <a:r>
              <a:rPr lang="fa-IR" dirty="0" smtClean="0"/>
              <a:t>مرکز تحقیقات تغذیه و غدد درون ریز</a:t>
            </a:r>
            <a:endParaRPr lang="en-US" dirty="0"/>
          </a:p>
        </p:txBody>
      </p:sp>
    </p:spTree>
    <p:extLst>
      <p:ext uri="{BB962C8B-B14F-4D97-AF65-F5344CB8AC3E}">
        <p14:creationId xmlns:p14="http://schemas.microsoft.com/office/powerpoint/2010/main" val="3691007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8ED045-D70A-4550-B61F-95EFC4D321E9}" type="slidenum">
              <a:rPr lang="en-US" smtClean="0"/>
              <a:pPr/>
              <a:t>4</a:t>
            </a:fld>
            <a:endParaRPr lang="en-US" smtClean="0"/>
          </a:p>
        </p:txBody>
      </p:sp>
      <p:sp>
        <p:nvSpPr>
          <p:cNvPr id="55299" name="Rectangle 2"/>
          <p:cNvSpPr>
            <a:spLocks noGrp="1" noChangeArrowheads="1"/>
          </p:cNvSpPr>
          <p:nvPr>
            <p:ph type="title"/>
          </p:nvPr>
        </p:nvSpPr>
        <p:spPr>
          <a:xfrm>
            <a:off x="533400" y="0"/>
            <a:ext cx="8162925" cy="1431925"/>
          </a:xfrm>
        </p:spPr>
        <p:txBody>
          <a:bodyPr/>
          <a:lstStyle/>
          <a:p>
            <a:pPr algn="r" rtl="1"/>
            <a:r>
              <a:rPr lang="fa-IR" b="1" dirty="0" smtClean="0">
                <a:solidFill>
                  <a:srgbClr val="C00000"/>
                </a:solidFill>
                <a:cs typeface="B Mitra" pitchFamily="2" charset="-78"/>
              </a:rPr>
              <a:t>استانداردهای غذایی</a:t>
            </a:r>
            <a:endParaRPr dirty="0" smtClean="0"/>
          </a:p>
        </p:txBody>
      </p:sp>
      <p:sp>
        <p:nvSpPr>
          <p:cNvPr id="55300" name="Rectangle 3"/>
          <p:cNvSpPr>
            <a:spLocks noGrp="1" noChangeArrowheads="1"/>
          </p:cNvSpPr>
          <p:nvPr>
            <p:ph type="body" idx="1"/>
          </p:nvPr>
        </p:nvSpPr>
        <p:spPr>
          <a:xfrm>
            <a:off x="228600" y="1447800"/>
            <a:ext cx="8567738" cy="4572000"/>
          </a:xfrm>
        </p:spPr>
        <p:txBody>
          <a:bodyPr/>
          <a:lstStyle/>
          <a:p>
            <a:pPr lvl="2" algn="r" rtl="1" eaLnBrk="1" hangingPunct="1">
              <a:spcAft>
                <a:spcPts val="2400"/>
              </a:spcAft>
              <a:buClr>
                <a:srgbClr val="00B050"/>
              </a:buClr>
              <a:buNone/>
            </a:pPr>
            <a:r>
              <a:rPr lang="fa-IR" sz="3600" b="1" dirty="0" smtClean="0">
                <a:solidFill>
                  <a:srgbClr val="0070C0"/>
                </a:solidFill>
                <a:cs typeface="B Mitra" pitchFamily="2" charset="-78"/>
              </a:rPr>
              <a:t>اجزای مختلف </a:t>
            </a:r>
            <a:r>
              <a:rPr lang="en-US" sz="3200" b="1" dirty="0" smtClean="0">
                <a:solidFill>
                  <a:srgbClr val="0070C0"/>
                </a:solidFill>
                <a:latin typeface="Times New Roman" pitchFamily="18" charset="0"/>
                <a:cs typeface="Times New Roman" pitchFamily="18" charset="0"/>
              </a:rPr>
              <a:t>DRI</a:t>
            </a:r>
            <a:endParaRPr lang="en-US" sz="3600" b="1" dirty="0" smtClean="0">
              <a:solidFill>
                <a:srgbClr val="0070C0"/>
              </a:solidFill>
              <a:latin typeface="Times New Roman" pitchFamily="18" charset="0"/>
              <a:cs typeface="Times New Roman" pitchFamily="18" charset="0"/>
            </a:endParaRPr>
          </a:p>
          <a:p>
            <a:pPr lvl="2">
              <a:spcAft>
                <a:spcPts val="2400"/>
              </a:spcAft>
              <a:buClr>
                <a:srgbClr val="00B050"/>
              </a:buClr>
            </a:pPr>
            <a:r>
              <a:rPr lang="en-US" sz="3200" dirty="0" smtClean="0">
                <a:solidFill>
                  <a:srgbClr val="C00000"/>
                </a:solidFill>
              </a:rPr>
              <a:t>R</a:t>
            </a:r>
            <a:r>
              <a:rPr lang="en-US" sz="3200" dirty="0" smtClean="0"/>
              <a:t>ecommended </a:t>
            </a:r>
            <a:r>
              <a:rPr lang="en-US" sz="3200" dirty="0" smtClean="0">
                <a:solidFill>
                  <a:srgbClr val="C00000"/>
                </a:solidFill>
              </a:rPr>
              <a:t>D</a:t>
            </a:r>
            <a:r>
              <a:rPr lang="en-US" sz="3200" dirty="0" smtClean="0"/>
              <a:t>ietary </a:t>
            </a:r>
            <a:r>
              <a:rPr lang="en-US" sz="3200" dirty="0" smtClean="0">
                <a:solidFill>
                  <a:srgbClr val="C00000"/>
                </a:solidFill>
              </a:rPr>
              <a:t>A</a:t>
            </a:r>
            <a:r>
              <a:rPr lang="en-US" sz="3200" dirty="0" smtClean="0"/>
              <a:t>llowance: </a:t>
            </a:r>
            <a:r>
              <a:rPr lang="en-US" sz="3200" dirty="0" smtClean="0">
                <a:solidFill>
                  <a:srgbClr val="C00000"/>
                </a:solidFill>
              </a:rPr>
              <a:t>RDA</a:t>
            </a:r>
          </a:p>
          <a:p>
            <a:pPr lvl="2" eaLnBrk="1" hangingPunct="1">
              <a:spcAft>
                <a:spcPts val="2400"/>
              </a:spcAft>
              <a:buClr>
                <a:srgbClr val="00B050"/>
              </a:buClr>
            </a:pPr>
            <a:r>
              <a:rPr lang="en-US" sz="3200" dirty="0" smtClean="0">
                <a:solidFill>
                  <a:srgbClr val="C00000"/>
                </a:solidFill>
              </a:rPr>
              <a:t>E</a:t>
            </a:r>
            <a:r>
              <a:rPr lang="en-US" sz="3200" dirty="0" smtClean="0"/>
              <a:t>stimated </a:t>
            </a:r>
            <a:r>
              <a:rPr lang="en-US" sz="3200" dirty="0" smtClean="0">
                <a:solidFill>
                  <a:srgbClr val="C00000"/>
                </a:solidFill>
              </a:rPr>
              <a:t>A</a:t>
            </a:r>
            <a:r>
              <a:rPr lang="en-US" sz="3200" dirty="0" smtClean="0"/>
              <a:t>verage </a:t>
            </a:r>
            <a:r>
              <a:rPr lang="en-US" sz="3200" dirty="0" smtClean="0">
                <a:solidFill>
                  <a:srgbClr val="C00000"/>
                </a:solidFill>
              </a:rPr>
              <a:t>R</a:t>
            </a:r>
            <a:r>
              <a:rPr lang="en-US" sz="3200" dirty="0" smtClean="0"/>
              <a:t>equirement: </a:t>
            </a:r>
            <a:r>
              <a:rPr lang="en-US" sz="3200" dirty="0" smtClean="0">
                <a:solidFill>
                  <a:srgbClr val="C00000"/>
                </a:solidFill>
              </a:rPr>
              <a:t>EAR</a:t>
            </a:r>
          </a:p>
          <a:p>
            <a:pPr lvl="2" eaLnBrk="1" hangingPunct="1">
              <a:spcAft>
                <a:spcPts val="2400"/>
              </a:spcAft>
              <a:buClr>
                <a:srgbClr val="00B050"/>
              </a:buClr>
            </a:pPr>
            <a:r>
              <a:rPr lang="en-US" sz="3200" dirty="0" smtClean="0">
                <a:solidFill>
                  <a:srgbClr val="C00000"/>
                </a:solidFill>
              </a:rPr>
              <a:t>A</a:t>
            </a:r>
            <a:r>
              <a:rPr lang="en-US" sz="3200" dirty="0" smtClean="0"/>
              <a:t>dequate </a:t>
            </a:r>
            <a:r>
              <a:rPr lang="en-US" sz="3200" dirty="0" smtClean="0">
                <a:solidFill>
                  <a:srgbClr val="C00000"/>
                </a:solidFill>
              </a:rPr>
              <a:t>I</a:t>
            </a:r>
            <a:r>
              <a:rPr lang="en-US" sz="3200" dirty="0" smtClean="0"/>
              <a:t>ntake: </a:t>
            </a:r>
            <a:r>
              <a:rPr lang="en-US" sz="3200" dirty="0" smtClean="0">
                <a:solidFill>
                  <a:srgbClr val="C00000"/>
                </a:solidFill>
              </a:rPr>
              <a:t>AI</a:t>
            </a:r>
          </a:p>
          <a:p>
            <a:pPr lvl="2" eaLnBrk="1" hangingPunct="1">
              <a:buClr>
                <a:srgbClr val="00B050"/>
              </a:buClr>
            </a:pPr>
            <a:r>
              <a:rPr lang="en-US" sz="3200" dirty="0" smtClean="0"/>
              <a:t>Tolerable </a:t>
            </a:r>
            <a:r>
              <a:rPr lang="en-US" sz="3200" dirty="0" smtClean="0">
                <a:solidFill>
                  <a:srgbClr val="C00000"/>
                </a:solidFill>
              </a:rPr>
              <a:t>U</a:t>
            </a:r>
            <a:r>
              <a:rPr lang="en-US" sz="3200" dirty="0" smtClean="0"/>
              <a:t>pper Intake </a:t>
            </a:r>
            <a:r>
              <a:rPr lang="en-US" sz="3200" dirty="0" smtClean="0">
                <a:solidFill>
                  <a:srgbClr val="C00000"/>
                </a:solidFill>
              </a:rPr>
              <a:t>L</a:t>
            </a:r>
            <a:r>
              <a:rPr lang="en-US" sz="3200" dirty="0" smtClean="0"/>
              <a:t>evel: </a:t>
            </a:r>
            <a:r>
              <a:rPr lang="en-US" sz="3200" dirty="0" smtClean="0">
                <a:solidFill>
                  <a:srgbClr val="C00000"/>
                </a:solidFill>
              </a:rPr>
              <a:t>UL</a:t>
            </a: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944562"/>
          </a:xfrm>
        </p:spPr>
        <p:txBody>
          <a:bodyPr>
            <a:noAutofit/>
          </a:bodyPr>
          <a:lstStyle/>
          <a:p>
            <a:r>
              <a:rPr lang="fa-IR" sz="2800" b="1" dirty="0" smtClean="0">
                <a:cs typeface="B Mitra" pitchFamily="2" charset="-78"/>
              </a:rPr>
              <a:t>محاسبه انرژی مصرفی برای افراد دارای اضافه وزن و مبتلا به چاقی</a:t>
            </a:r>
            <a:endParaRPr lang="en-US" sz="2800" b="1" dirty="0">
              <a:cs typeface="B Mitra" pitchFamily="2" charset="-78"/>
            </a:endParaRPr>
          </a:p>
        </p:txBody>
      </p:sp>
      <p:sp>
        <p:nvSpPr>
          <p:cNvPr id="3" name="Content Placeholder 2"/>
          <p:cNvSpPr>
            <a:spLocks noGrp="1"/>
          </p:cNvSpPr>
          <p:nvPr>
            <p:ph idx="1"/>
          </p:nvPr>
        </p:nvSpPr>
        <p:spPr>
          <a:xfrm>
            <a:off x="457200" y="1447800"/>
            <a:ext cx="8229600" cy="4495801"/>
          </a:xfrm>
        </p:spPr>
        <p:txBody>
          <a:bodyPr>
            <a:normAutofit fontScale="85000" lnSpcReduction="20000"/>
          </a:bodyPr>
          <a:lstStyle/>
          <a:p>
            <a:pPr marL="514350" indent="-514350" algn="ctr" rtl="1">
              <a:spcAft>
                <a:spcPts val="1800"/>
              </a:spcAft>
              <a:buNone/>
            </a:pPr>
            <a:r>
              <a:rPr lang="fa-IR" sz="2800" dirty="0" smtClean="0">
                <a:cs typeface="B Nazanin" pitchFamily="2" charset="-78"/>
              </a:rPr>
              <a:t>کاهش انرژی دریافتی </a:t>
            </a:r>
            <a:r>
              <a:rPr lang="fa-IR" sz="4400" b="1" dirty="0">
                <a:cs typeface="B Nazanin" pitchFamily="2" charset="-78"/>
              </a:rPr>
              <a:t>1000-500</a:t>
            </a:r>
            <a:r>
              <a:rPr lang="fa-IR" sz="2800" dirty="0" smtClean="0">
                <a:cs typeface="B Nazanin" pitchFamily="2" charset="-78"/>
              </a:rPr>
              <a:t> کیلوکالری در روز                                    با هدف کاهش وزن به میزان </a:t>
            </a:r>
            <a:r>
              <a:rPr lang="fa-IR" sz="4400" b="1" dirty="0" smtClean="0">
                <a:cs typeface="B Nazanin" pitchFamily="2" charset="-78"/>
              </a:rPr>
              <a:t>10</a:t>
            </a:r>
            <a:r>
              <a:rPr lang="fa-IR" sz="2800" dirty="0" smtClean="0">
                <a:cs typeface="B Nazanin" pitchFamily="2" charset="-78"/>
              </a:rPr>
              <a:t> درصد وزن فعلی در طول </a:t>
            </a:r>
            <a:r>
              <a:rPr lang="fa-IR" sz="4700" b="1" dirty="0" smtClean="0">
                <a:cs typeface="B Nazanin" pitchFamily="2" charset="-78"/>
              </a:rPr>
              <a:t>6</a:t>
            </a:r>
            <a:r>
              <a:rPr lang="fa-IR" sz="3600" dirty="0" smtClean="0">
                <a:cs typeface="B Nazanin" pitchFamily="2" charset="-78"/>
              </a:rPr>
              <a:t> </a:t>
            </a:r>
            <a:r>
              <a:rPr lang="fa-IR" sz="2800" dirty="0" smtClean="0">
                <a:cs typeface="B Nazanin" pitchFamily="2" charset="-78"/>
              </a:rPr>
              <a:t>ماه </a:t>
            </a:r>
          </a:p>
          <a:p>
            <a:pPr marL="514350" indent="-514350" algn="just" rtl="1">
              <a:buAutoNum type="arabicParenR" startAt="3"/>
            </a:pPr>
            <a:endParaRPr lang="en-US" sz="2800" dirty="0" smtClean="0">
              <a:cs typeface="B Nazanin" pitchFamily="2" charset="-78"/>
            </a:endParaRPr>
          </a:p>
          <a:p>
            <a:pPr algn="ctr" rtl="1">
              <a:buNone/>
            </a:pPr>
            <a:r>
              <a:rPr lang="fa-IR" sz="2800" dirty="0" smtClean="0">
                <a:cs typeface="B Nazanin" pitchFamily="2" charset="-78"/>
              </a:rPr>
              <a:t>کاهش دریافت 3500 کیلوکالری در طول یک هفته </a:t>
            </a:r>
          </a:p>
          <a:p>
            <a:pPr algn="ctr" rtl="1">
              <a:spcAft>
                <a:spcPts val="1800"/>
              </a:spcAft>
              <a:buNone/>
            </a:pPr>
            <a:endParaRPr lang="fa-IR" sz="2800" dirty="0" smtClean="0">
              <a:cs typeface="B Nazanin" pitchFamily="2" charset="-78"/>
            </a:endParaRPr>
          </a:p>
          <a:p>
            <a:pPr algn="ctr" rtl="1">
              <a:spcAft>
                <a:spcPts val="1800"/>
              </a:spcAft>
              <a:buNone/>
            </a:pPr>
            <a:r>
              <a:rPr lang="fa-IR" sz="2800" dirty="0" smtClean="0">
                <a:cs typeface="B Nazanin" pitchFamily="2" charset="-78"/>
              </a:rPr>
              <a:t>کاهش </a:t>
            </a:r>
            <a:r>
              <a:rPr lang="fa-IR" sz="3600" b="1" dirty="0" smtClean="0">
                <a:cs typeface="B Nazanin" pitchFamily="2" charset="-78"/>
              </a:rPr>
              <a:t>نیم کیلو </a:t>
            </a:r>
            <a:r>
              <a:rPr lang="fa-IR" dirty="0" smtClean="0">
                <a:cs typeface="B Nazanin" pitchFamily="2" charset="-78"/>
              </a:rPr>
              <a:t>وزن در هفته</a:t>
            </a:r>
            <a:endParaRPr lang="fa-IR" sz="2800" dirty="0" smtClean="0">
              <a:cs typeface="B Nazanin" pitchFamily="2" charset="-78"/>
            </a:endParaRPr>
          </a:p>
          <a:p>
            <a:pPr algn="ctr" rtl="1">
              <a:buNone/>
            </a:pPr>
            <a:endParaRPr lang="fa-IR" sz="2800" dirty="0" smtClean="0">
              <a:cs typeface="B Nazanin" pitchFamily="2" charset="-78"/>
            </a:endParaRPr>
          </a:p>
          <a:p>
            <a:pPr algn="ctr" rtl="1">
              <a:buNone/>
            </a:pPr>
            <a:r>
              <a:rPr lang="fa-IR" sz="2800" dirty="0" smtClean="0">
                <a:cs typeface="B Nazanin" pitchFamily="2" charset="-78"/>
              </a:rPr>
              <a:t>کاهش </a:t>
            </a:r>
            <a:r>
              <a:rPr lang="fa-IR" sz="4200" b="1" dirty="0">
                <a:cs typeface="B Nazanin" pitchFamily="2" charset="-78"/>
              </a:rPr>
              <a:t>25</a:t>
            </a:r>
            <a:r>
              <a:rPr lang="fa-IR" sz="2800" dirty="0" smtClean="0">
                <a:cs typeface="B Nazanin" pitchFamily="2" charset="-78"/>
              </a:rPr>
              <a:t> درصد بافت </a:t>
            </a:r>
            <a:r>
              <a:rPr lang="fa-IR" sz="3600" i="1" dirty="0" smtClean="0">
                <a:cs typeface="B Nazanin" pitchFamily="2" charset="-78"/>
              </a:rPr>
              <a:t>ماهیچه </a:t>
            </a:r>
            <a:r>
              <a:rPr lang="fa-IR" sz="3600" i="1" dirty="0">
                <a:cs typeface="B Nazanin" pitchFamily="2" charset="-78"/>
              </a:rPr>
              <a:t>ای</a:t>
            </a:r>
            <a:r>
              <a:rPr lang="fa-IR" sz="3600" i="1" dirty="0" smtClean="0">
                <a:cs typeface="B Nazanin" pitchFamily="2" charset="-78"/>
              </a:rPr>
              <a:t> </a:t>
            </a:r>
            <a:r>
              <a:rPr lang="fa-IR" sz="2800" dirty="0" smtClean="0">
                <a:cs typeface="B Nazanin" pitchFamily="2" charset="-78"/>
              </a:rPr>
              <a:t>و </a:t>
            </a:r>
            <a:r>
              <a:rPr lang="fa-IR" sz="4200" b="1" dirty="0">
                <a:cs typeface="B Nazanin" pitchFamily="2" charset="-78"/>
              </a:rPr>
              <a:t>75</a:t>
            </a:r>
            <a:r>
              <a:rPr lang="fa-IR" sz="2800" dirty="0" smtClean="0">
                <a:cs typeface="B Nazanin" pitchFamily="2" charset="-78"/>
              </a:rPr>
              <a:t> درصد </a:t>
            </a:r>
            <a:r>
              <a:rPr lang="fa-IR" sz="3600" i="1" dirty="0">
                <a:cs typeface="B Nazanin" pitchFamily="2" charset="-78"/>
              </a:rPr>
              <a:t>بافت چربی بدن</a:t>
            </a:r>
          </a:p>
          <a:p>
            <a:pPr algn="ctr" rtl="1">
              <a:buNone/>
            </a:pPr>
            <a:endParaRPr lang="en-US" sz="2800" dirty="0" smtClean="0">
              <a:cs typeface="B Nazanin" pitchFamily="2" charset="-78"/>
            </a:endParaRPr>
          </a:p>
        </p:txBody>
      </p:sp>
      <p:sp>
        <p:nvSpPr>
          <p:cNvPr id="2" name="Slide Number Placeholder 1"/>
          <p:cNvSpPr>
            <a:spLocks noGrp="1"/>
          </p:cNvSpPr>
          <p:nvPr>
            <p:ph type="sldNum" sz="quarter" idx="12"/>
          </p:nvPr>
        </p:nvSpPr>
        <p:spPr/>
        <p:txBody>
          <a:bodyPr/>
          <a:lstStyle/>
          <a:p>
            <a:fld id="{B6D633E8-7D33-462E-B2EB-A3259AD66F22}" type="slidenum">
              <a:rPr lang="en-CA" smtClean="0"/>
              <a:pPr/>
              <a:t>40</a:t>
            </a:fld>
            <a:endParaRPr lang="en-CA" dirty="0"/>
          </a:p>
        </p:txBody>
      </p:sp>
      <p:sp>
        <p:nvSpPr>
          <p:cNvPr id="4" name="Down Arrow 3"/>
          <p:cNvSpPr/>
          <p:nvPr/>
        </p:nvSpPr>
        <p:spPr>
          <a:xfrm>
            <a:off x="4355976" y="3462536"/>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375246" y="2362200"/>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380283" y="4572000"/>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6109863"/>
            <a:ext cx="8610600" cy="307777"/>
          </a:xfrm>
          <a:prstGeom prst="rect">
            <a:avLst/>
          </a:prstGeom>
          <a:noFill/>
        </p:spPr>
        <p:txBody>
          <a:bodyPr wrap="square" rtlCol="0">
            <a:spAutoFit/>
          </a:bodyPr>
          <a:lstStyle/>
          <a:p>
            <a:pPr lvl="0"/>
            <a:r>
              <a:rPr lang="en-US" sz="1400" dirty="0" err="1" smtClean="0">
                <a:cs typeface="+mj-cs"/>
              </a:rPr>
              <a:t>Coulston</a:t>
            </a:r>
            <a:r>
              <a:rPr lang="en-US" sz="1400" dirty="0" smtClean="0">
                <a:cs typeface="+mj-cs"/>
              </a:rPr>
              <a:t> AM, Rock CL, </a:t>
            </a:r>
            <a:r>
              <a:rPr lang="en-US" sz="1400" dirty="0" err="1" smtClean="0">
                <a:cs typeface="+mj-cs"/>
              </a:rPr>
              <a:t>Monsen</a:t>
            </a:r>
            <a:r>
              <a:rPr lang="en-US" sz="1400" dirty="0" smtClean="0">
                <a:cs typeface="+mj-cs"/>
              </a:rPr>
              <a:t> ER. Nutrition in the prevention and treatment of disease. 2001</a:t>
            </a:r>
            <a:r>
              <a:rPr lang="fa-IR" sz="1400" dirty="0" smtClean="0">
                <a:cs typeface="+mj-cs"/>
              </a:rPr>
              <a:t> </a:t>
            </a:r>
            <a:endParaRPr lang="en-US" sz="1400" dirty="0">
              <a:cs typeface="+mj-cs"/>
            </a:endParaRPr>
          </a:p>
        </p:txBody>
      </p:sp>
      <p:sp>
        <p:nvSpPr>
          <p:cNvPr id="10" name="Footer Placeholder 9"/>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489313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rtl="1"/>
            <a:r>
              <a:rPr lang="fa-IR" sz="3200" b="1" dirty="0" smtClean="0">
                <a:solidFill>
                  <a:srgbClr val="FF0000"/>
                </a:solidFill>
                <a:latin typeface="+mn-lt"/>
                <a:ea typeface="+mn-ea"/>
                <a:cs typeface="B Nazanin" pitchFamily="2" charset="-78"/>
              </a:rPr>
              <a:t>اهداف درمان در افراد دارای اضافه وزن و مبتلا به چاقی</a:t>
            </a:r>
            <a:endParaRPr lang="en-CA" sz="3200" b="1" dirty="0">
              <a:solidFill>
                <a:srgbClr val="FF0000"/>
              </a:solidFill>
              <a:latin typeface="+mn-lt"/>
              <a:ea typeface="+mn-ea"/>
              <a:cs typeface="B Nazanin" pitchFamily="2" charset="-78"/>
            </a:endParaRPr>
          </a:p>
        </p:txBody>
      </p:sp>
      <p:sp>
        <p:nvSpPr>
          <p:cNvPr id="3" name="Content Placeholder 2"/>
          <p:cNvSpPr>
            <a:spLocks noGrp="1"/>
          </p:cNvSpPr>
          <p:nvPr>
            <p:ph idx="1"/>
          </p:nvPr>
        </p:nvSpPr>
        <p:spPr>
          <a:xfrm>
            <a:off x="381000" y="1447800"/>
            <a:ext cx="8511480" cy="4925144"/>
          </a:xfrm>
        </p:spPr>
        <p:txBody>
          <a:bodyPr>
            <a:normAutofit/>
          </a:bodyPr>
          <a:lstStyle/>
          <a:p>
            <a:pPr marL="449263" indent="-449263" algn="r" rtl="1">
              <a:buSzPct val="80000"/>
              <a:buFont typeface="Wingdings" pitchFamily="2" charset="2"/>
              <a:buChar char="ü"/>
            </a:pPr>
            <a:r>
              <a:rPr lang="fa-IR" sz="3600" dirty="0" smtClean="0">
                <a:cs typeface="B Mitra" pitchFamily="2" charset="-78"/>
              </a:rPr>
              <a:t>کاهش </a:t>
            </a:r>
            <a:r>
              <a:rPr lang="fa-IR" sz="3600" dirty="0">
                <a:cs typeface="B Mitra" pitchFamily="2" charset="-78"/>
              </a:rPr>
              <a:t>وزن همراه با تاکید بر حفظ وزن پس از کاهش وزن</a:t>
            </a:r>
          </a:p>
          <a:p>
            <a:pPr marL="987425" indent="-363538" algn="r" rtl="1">
              <a:spcAft>
                <a:spcPts val="1800"/>
              </a:spcAft>
              <a:buSzPct val="80000"/>
              <a:buFont typeface="Wingdings" pitchFamily="2" charset="2"/>
              <a:buChar char="ü"/>
            </a:pPr>
            <a:r>
              <a:rPr lang="fa-IR" sz="2800" u="sng" dirty="0">
                <a:cs typeface="B Mitra" pitchFamily="2" charset="-78"/>
              </a:rPr>
              <a:t>فعالیت بدنی </a:t>
            </a:r>
            <a:r>
              <a:rPr lang="fa-IR" sz="2800" dirty="0">
                <a:cs typeface="B Mitra" pitchFamily="2" charset="-78"/>
              </a:rPr>
              <a:t>جزء اصلی حفظ وزن پس از کاهش </a:t>
            </a:r>
            <a:r>
              <a:rPr lang="fa-IR" sz="2800" dirty="0" smtClean="0">
                <a:cs typeface="B Mitra" pitchFamily="2" charset="-78"/>
              </a:rPr>
              <a:t>وزن</a:t>
            </a:r>
          </a:p>
          <a:p>
            <a:pPr algn="r" rtl="1">
              <a:spcAft>
                <a:spcPts val="1800"/>
              </a:spcAft>
              <a:buFont typeface="Wingdings" pitchFamily="2" charset="2"/>
              <a:buChar char="ü"/>
            </a:pPr>
            <a:r>
              <a:rPr lang="fa-IR" dirty="0">
                <a:cs typeface="B Mitra" pitchFamily="2" charset="-78"/>
              </a:rPr>
              <a:t>رسیدن به بهترین وزن برای رسیدن به </a:t>
            </a:r>
            <a:r>
              <a:rPr lang="fa-IR" sz="4000" dirty="0">
                <a:cs typeface="B Mitra" pitchFamily="2" charset="-78"/>
              </a:rPr>
              <a:t>سلامتی</a:t>
            </a:r>
            <a:endParaRPr lang="fa-IR" dirty="0">
              <a:cs typeface="B Mitra" pitchFamily="2" charset="-78"/>
            </a:endParaRPr>
          </a:p>
          <a:p>
            <a:pPr algn="r" rtl="1">
              <a:spcAft>
                <a:spcPts val="1800"/>
              </a:spcAft>
              <a:buFont typeface="Wingdings" pitchFamily="2" charset="2"/>
              <a:buChar char="ü"/>
            </a:pPr>
            <a:r>
              <a:rPr lang="fa-IR" sz="3600" dirty="0">
                <a:cs typeface="B Mitra" pitchFamily="2" charset="-78"/>
              </a:rPr>
              <a:t>رسیدن به وزن ایده</a:t>
            </a:r>
            <a:r>
              <a:rPr lang="fa-IR" sz="3600" b="1" i="1" dirty="0">
                <a:cs typeface="B Mitra" pitchFamily="2" charset="-78"/>
              </a:rPr>
              <a:t> </a:t>
            </a:r>
            <a:r>
              <a:rPr lang="fa-IR" sz="3600" b="1" dirty="0">
                <a:cs typeface="B Mitra" pitchFamily="2" charset="-78"/>
              </a:rPr>
              <a:t>ال</a:t>
            </a:r>
            <a:r>
              <a:rPr lang="fa-IR" sz="3600" b="1" i="1" dirty="0">
                <a:cs typeface="B Mitra" pitchFamily="2" charset="-78"/>
              </a:rPr>
              <a:t> </a:t>
            </a:r>
            <a:r>
              <a:rPr lang="fa-IR" sz="3600" dirty="0">
                <a:cs typeface="B Mitra" pitchFamily="2" charset="-78"/>
              </a:rPr>
              <a:t>همیشه </a:t>
            </a:r>
            <a:r>
              <a:rPr lang="fa-IR" sz="3600" b="1" dirty="0">
                <a:cs typeface="B Mitra" pitchFamily="2" charset="-78"/>
              </a:rPr>
              <a:t>مناسب </a:t>
            </a:r>
            <a:r>
              <a:rPr lang="fa-IR" sz="3600" b="1" dirty="0" smtClean="0">
                <a:cs typeface="B Mitra" pitchFamily="2" charset="-78"/>
              </a:rPr>
              <a:t>نیست</a:t>
            </a:r>
          </a:p>
          <a:p>
            <a:pPr algn="r" rtl="1">
              <a:buFont typeface="Wingdings" pitchFamily="2" charset="2"/>
              <a:buChar char="ü"/>
            </a:pPr>
            <a:r>
              <a:rPr lang="fa-IR" sz="3600" dirty="0">
                <a:cs typeface="B Mitra" pitchFamily="2" charset="-78"/>
              </a:rPr>
              <a:t>اصلاح شیوه زندگی شامل </a:t>
            </a:r>
            <a:r>
              <a:rPr lang="fa-IR" sz="4400" b="1" dirty="0">
                <a:cs typeface="B Mitra" pitchFamily="2" charset="-78"/>
              </a:rPr>
              <a:t>الگوی غذایی سالم </a:t>
            </a:r>
            <a:r>
              <a:rPr lang="fa-IR" sz="3600" dirty="0">
                <a:cs typeface="B Mitra" pitchFamily="2" charset="-78"/>
              </a:rPr>
              <a:t>و </a:t>
            </a:r>
            <a:r>
              <a:rPr lang="fa-IR" sz="4400" b="1" dirty="0">
                <a:cs typeface="B Mitra" pitchFamily="2" charset="-78"/>
              </a:rPr>
              <a:t>فعالیت بدنی </a:t>
            </a:r>
            <a:r>
              <a:rPr lang="fa-IR" sz="3600" dirty="0">
                <a:cs typeface="B Mitra" pitchFamily="2" charset="-78"/>
              </a:rPr>
              <a:t>(عدم تاکید بر رسیدن به وزن ایده ال</a:t>
            </a:r>
            <a:r>
              <a:rPr lang="fa-IR" sz="3600" dirty="0" smtClean="0">
                <a:cs typeface="B Mitra" pitchFamily="2" charset="-78"/>
              </a:rPr>
              <a:t>)</a:t>
            </a:r>
            <a:endParaRPr lang="en-CA" sz="2400" dirty="0">
              <a:cs typeface="B Mitra"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41</a:t>
            </a:fld>
            <a:endParaRPr lang="en-CA"/>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473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40768"/>
            <a:ext cx="8382000" cy="4831432"/>
          </a:xfrm>
        </p:spPr>
        <p:txBody>
          <a:bodyPr>
            <a:normAutofit/>
          </a:bodyPr>
          <a:lstStyle/>
          <a:p>
            <a:pPr algn="just" rtl="1">
              <a:buFont typeface="Wingdings" pitchFamily="2" charset="2"/>
              <a:buChar char="ü"/>
            </a:pPr>
            <a:r>
              <a:rPr lang="fa-IR" sz="2800" dirty="0" smtClean="0">
                <a:cs typeface="B Nazanin" pitchFamily="2" charset="-78"/>
              </a:rPr>
              <a:t>  </a:t>
            </a:r>
            <a:r>
              <a:rPr lang="fa-IR" dirty="0" smtClean="0">
                <a:cs typeface="B Nazanin" pitchFamily="2" charset="-78"/>
              </a:rPr>
              <a:t>رژیم </a:t>
            </a:r>
            <a:r>
              <a:rPr lang="fa-IR" dirty="0">
                <a:cs typeface="B Nazanin" pitchFamily="2" charset="-78"/>
              </a:rPr>
              <a:t>غذایی کم کالری (500 تا 1000 کیلوکالری در </a:t>
            </a:r>
            <a:r>
              <a:rPr lang="fa-IR" dirty="0" smtClean="0">
                <a:cs typeface="B Nazanin" pitchFamily="2" charset="-78"/>
              </a:rPr>
              <a:t>روز)</a:t>
            </a:r>
          </a:p>
          <a:p>
            <a:pPr marL="1349375" indent="-463550" algn="just" rtl="1">
              <a:buFont typeface="Wingdings" pitchFamily="2" charset="2"/>
              <a:buChar char="ü"/>
            </a:pPr>
            <a:r>
              <a:rPr lang="fa-IR" sz="2800" dirty="0" smtClean="0">
                <a:cs typeface="B Nazanin" pitchFamily="2" charset="-78"/>
              </a:rPr>
              <a:t>کاهش </a:t>
            </a:r>
            <a:r>
              <a:rPr lang="fa-IR" sz="3600" dirty="0" smtClean="0">
                <a:cs typeface="B Nazanin" pitchFamily="2" charset="-78"/>
              </a:rPr>
              <a:t>0/5 </a:t>
            </a:r>
            <a:r>
              <a:rPr lang="fa-IR" sz="1600" dirty="0">
                <a:cs typeface="B Nazanin" pitchFamily="2" charset="-78"/>
              </a:rPr>
              <a:t>کیلوگرم در </a:t>
            </a:r>
            <a:r>
              <a:rPr lang="fa-IR" sz="1600" dirty="0" smtClean="0">
                <a:cs typeface="B Nazanin" pitchFamily="2" charset="-78"/>
              </a:rPr>
              <a:t>هفته  </a:t>
            </a:r>
            <a:r>
              <a:rPr lang="fa-IR" sz="2800" dirty="0" smtClean="0">
                <a:cs typeface="B Nazanin" pitchFamily="2" charset="-78"/>
              </a:rPr>
              <a:t>در </a:t>
            </a:r>
            <a:r>
              <a:rPr lang="en-CA" dirty="0" smtClean="0">
                <a:latin typeface="Times New Roman" pitchFamily="18" charset="0"/>
                <a:cs typeface="Times New Roman" pitchFamily="18" charset="0"/>
              </a:rPr>
              <a:t>BMI</a:t>
            </a:r>
            <a:r>
              <a:rPr lang="fa-IR" sz="2800" dirty="0" smtClean="0">
                <a:cs typeface="B Nazanin" pitchFamily="2" charset="-78"/>
              </a:rPr>
              <a:t> </a:t>
            </a:r>
            <a:r>
              <a:rPr lang="fa-IR" sz="3600" dirty="0">
                <a:cs typeface="B Nazanin" pitchFamily="2" charset="-78"/>
              </a:rPr>
              <a:t>27 تا 35 </a:t>
            </a:r>
            <a:r>
              <a:rPr lang="fa-IR" sz="1600" dirty="0">
                <a:cs typeface="B Nazanin" pitchFamily="2" charset="-78"/>
              </a:rPr>
              <a:t>کیلوگرم بر مترمربع</a:t>
            </a:r>
          </a:p>
          <a:p>
            <a:pPr marL="1074738" indent="-188913" algn="just" rtl="1">
              <a:spcAft>
                <a:spcPts val="1200"/>
              </a:spcAft>
              <a:buFont typeface="Wingdings" pitchFamily="2" charset="2"/>
              <a:buChar char="ü"/>
            </a:pPr>
            <a:r>
              <a:rPr lang="fa-IR" sz="2800" dirty="0" smtClean="0">
                <a:cs typeface="B Nazanin" pitchFamily="2" charset="-78"/>
              </a:rPr>
              <a:t>کاهش </a:t>
            </a:r>
            <a:r>
              <a:rPr lang="fa-IR" sz="3600" dirty="0">
                <a:cs typeface="B Nazanin" pitchFamily="2" charset="-78"/>
              </a:rPr>
              <a:t>1</a:t>
            </a:r>
            <a:r>
              <a:rPr lang="fa-IR" sz="2800" dirty="0" smtClean="0">
                <a:cs typeface="B Nazanin" pitchFamily="2" charset="-78"/>
              </a:rPr>
              <a:t> </a:t>
            </a:r>
            <a:r>
              <a:rPr lang="fa-IR" sz="1600" dirty="0" smtClean="0">
                <a:cs typeface="B Nazanin" pitchFamily="2" charset="-78"/>
              </a:rPr>
              <a:t>کیلوگرم در هفته  </a:t>
            </a:r>
            <a:r>
              <a:rPr lang="fa-IR" sz="2800" dirty="0" smtClean="0">
                <a:cs typeface="B Nazanin" pitchFamily="2" charset="-78"/>
              </a:rPr>
              <a:t>در </a:t>
            </a:r>
            <a:r>
              <a:rPr lang="en-CA" dirty="0">
                <a:latin typeface="Times New Roman" pitchFamily="18" charset="0"/>
                <a:cs typeface="Times New Roman" pitchFamily="18" charset="0"/>
              </a:rPr>
              <a:t>BMI</a:t>
            </a:r>
            <a:r>
              <a:rPr lang="fa-IR" sz="2800" dirty="0" smtClean="0">
                <a:cs typeface="B Nazanin" pitchFamily="2" charset="-78"/>
              </a:rPr>
              <a:t> </a:t>
            </a:r>
            <a:r>
              <a:rPr lang="fa-IR" sz="3600" dirty="0">
                <a:cs typeface="B Nazanin" pitchFamily="2" charset="-78"/>
              </a:rPr>
              <a:t>35≤ </a:t>
            </a:r>
            <a:r>
              <a:rPr lang="fa-IR" sz="1600" dirty="0">
                <a:cs typeface="B Nazanin" pitchFamily="2" charset="-78"/>
              </a:rPr>
              <a:t>کیلوگرم بر </a:t>
            </a:r>
            <a:r>
              <a:rPr lang="fa-IR" sz="1600" dirty="0" smtClean="0">
                <a:cs typeface="B Nazanin" pitchFamily="2" charset="-78"/>
              </a:rPr>
              <a:t>مترمربع</a:t>
            </a:r>
          </a:p>
          <a:p>
            <a:pPr marL="623888" indent="-536575" algn="just" rtl="1">
              <a:buFont typeface="Wingdings" pitchFamily="2" charset="2"/>
              <a:buChar char="ü"/>
            </a:pPr>
            <a:r>
              <a:rPr lang="fa-IR" dirty="0">
                <a:cs typeface="B Nazanin" pitchFamily="2" charset="-78"/>
              </a:rPr>
              <a:t>تداوم</a:t>
            </a:r>
            <a:r>
              <a:rPr lang="fa-IR" sz="2800" dirty="0">
                <a:cs typeface="B Nazanin" pitchFamily="2" charset="-78"/>
              </a:rPr>
              <a:t> کاهش وزن برای رسیدن به کاهش </a:t>
            </a:r>
            <a:r>
              <a:rPr lang="fa-IR" sz="4000" dirty="0">
                <a:cs typeface="B Nazanin" pitchFamily="2" charset="-78"/>
              </a:rPr>
              <a:t>10 درصد وزن </a:t>
            </a:r>
            <a:r>
              <a:rPr lang="fa-IR" sz="2800" dirty="0">
                <a:cs typeface="B Nazanin" pitchFamily="2" charset="-78"/>
              </a:rPr>
              <a:t>بدن در مدت </a:t>
            </a:r>
            <a:r>
              <a:rPr lang="fa-IR" sz="4400" dirty="0">
                <a:cs typeface="B Nazanin" pitchFamily="2" charset="-78"/>
              </a:rPr>
              <a:t>6 </a:t>
            </a:r>
            <a:r>
              <a:rPr lang="fa-IR" sz="4400" dirty="0" smtClean="0">
                <a:cs typeface="B Nazanin" pitchFamily="2" charset="-78"/>
              </a:rPr>
              <a:t>ماه اول</a:t>
            </a:r>
            <a:endParaRPr lang="en-CA" sz="2800" dirty="0">
              <a:cs typeface="B Nazanin" pitchFamily="2" charset="-78"/>
            </a:endParaRPr>
          </a:p>
        </p:txBody>
      </p:sp>
      <p:sp>
        <p:nvSpPr>
          <p:cNvPr id="2" name="Slide Number Placeholder 1"/>
          <p:cNvSpPr>
            <a:spLocks noGrp="1"/>
          </p:cNvSpPr>
          <p:nvPr>
            <p:ph type="sldNum" sz="quarter" idx="12"/>
          </p:nvPr>
        </p:nvSpPr>
        <p:spPr/>
        <p:txBody>
          <a:bodyPr/>
          <a:lstStyle/>
          <a:p>
            <a:fld id="{B6D633E8-7D33-462E-B2EB-A3259AD66F22}" type="slidenum">
              <a:rPr lang="en-CA" smtClean="0"/>
              <a:pPr/>
              <a:t>42</a:t>
            </a:fld>
            <a:endParaRPr lang="en-CA"/>
          </a:p>
        </p:txBody>
      </p:sp>
      <p:sp>
        <p:nvSpPr>
          <p:cNvPr id="9" name="Title 1"/>
          <p:cNvSpPr>
            <a:spLocks noGrp="1"/>
          </p:cNvSpPr>
          <p:nvPr>
            <p:ph type="title"/>
          </p:nvPr>
        </p:nvSpPr>
        <p:spPr>
          <a:xfrm>
            <a:off x="457200" y="152400"/>
            <a:ext cx="8229600" cy="963216"/>
          </a:xfrm>
        </p:spPr>
        <p:txBody>
          <a:bodyPr>
            <a:noAutofit/>
          </a:bodyPr>
          <a:lstStyle/>
          <a:p>
            <a:pPr algn="just" rtl="1"/>
            <a:r>
              <a:rPr lang="fa-IR" sz="3200" b="1" dirty="0" smtClean="0">
                <a:solidFill>
                  <a:srgbClr val="FF0000"/>
                </a:solidFill>
                <a:cs typeface="B Nazanin" pitchFamily="2" charset="-78"/>
              </a:rPr>
              <a:t>اهداف درمان در افراد دارای اضافه وزن و مبتلا به چاقی </a:t>
            </a:r>
            <a:r>
              <a:rPr lang="fa-IR" sz="2000" b="1" dirty="0" smtClean="0">
                <a:solidFill>
                  <a:srgbClr val="FF0000"/>
                </a:solidFill>
                <a:cs typeface="B Nazanin" pitchFamily="2" charset="-78"/>
              </a:rPr>
              <a:t>ادامه</a:t>
            </a:r>
            <a:endParaRPr lang="en-CA" sz="3200" dirty="0">
              <a:solidFill>
                <a:srgbClr val="FF0000"/>
              </a:solidFill>
              <a:latin typeface="+mn-lt"/>
              <a:ea typeface="+mn-ea"/>
              <a:cs typeface="B Nazanin" pitchFamily="2" charset="-78"/>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117807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203348"/>
          </a:xfrm>
        </p:spPr>
        <p:txBody>
          <a:bodyPr/>
          <a:lstStyle/>
          <a:p>
            <a:r>
              <a:rPr lang="en-US" sz="6000" b="1" dirty="0" smtClean="0">
                <a:solidFill>
                  <a:srgbClr val="FF0000"/>
                </a:solidFill>
                <a:latin typeface="Times New Roman" pitchFamily="18" charset="0"/>
                <a:cs typeface="Times New Roman" pitchFamily="18" charset="0"/>
              </a:rPr>
              <a:t>Case Study </a:t>
            </a:r>
            <a:r>
              <a:rPr lang="fa-IR" sz="6000" b="1" dirty="0" smtClean="0">
                <a:solidFill>
                  <a:srgbClr val="FF0000"/>
                </a:solidFill>
                <a:latin typeface="Times New Roman" pitchFamily="18" charset="0"/>
                <a:cs typeface="Times New Roman" pitchFamily="18" charset="0"/>
              </a:rPr>
              <a:t>2</a:t>
            </a:r>
            <a:endParaRPr lang="en-US" sz="60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57200" y="1600200"/>
            <a:ext cx="8229600" cy="4972072"/>
          </a:xfrm>
        </p:spPr>
        <p:txBody>
          <a:bodyPr>
            <a:normAutofit/>
          </a:bodyPr>
          <a:lstStyle/>
          <a:p>
            <a:pPr algn="r" rtl="1">
              <a:buNone/>
            </a:pPr>
            <a:r>
              <a:rPr lang="fa-IR" sz="4800" dirty="0" smtClean="0">
                <a:cs typeface="B Mitra" pitchFamily="2" charset="-78"/>
              </a:rPr>
              <a:t>خانم 28 ساله ای با:</a:t>
            </a:r>
            <a:endParaRPr lang="en-US" sz="4800" dirty="0" smtClean="0">
              <a:cs typeface="B Mitra" pitchFamily="2" charset="-78"/>
            </a:endParaRPr>
          </a:p>
          <a:p>
            <a:pPr>
              <a:lnSpc>
                <a:spcPct val="160000"/>
              </a:lnSpc>
              <a:buFont typeface="Wingdings" pitchFamily="2" charset="2"/>
              <a:buChar char="Ø"/>
            </a:pPr>
            <a:r>
              <a:rPr lang="en-US" dirty="0" smtClean="0">
                <a:cs typeface="B Mitra" pitchFamily="2" charset="-78"/>
              </a:rPr>
              <a:t> </a:t>
            </a:r>
            <a:r>
              <a:rPr lang="en-US" b="1" kern="0" dirty="0" smtClean="0">
                <a:latin typeface="Comic Sans MS" pitchFamily="66" charset="0"/>
                <a:cs typeface="B Nazanin" pitchFamily="2" charset="-78"/>
              </a:rPr>
              <a:t>Wt = 86 kg</a:t>
            </a:r>
          </a:p>
          <a:p>
            <a:pPr>
              <a:lnSpc>
                <a:spcPct val="160000"/>
              </a:lnSpc>
              <a:buFont typeface="Wingdings" pitchFamily="2" charset="2"/>
              <a:buChar char="Ø"/>
            </a:pPr>
            <a:r>
              <a:rPr lang="en-US" b="1" kern="0" dirty="0" smtClean="0">
                <a:latin typeface="Comic Sans MS" pitchFamily="66" charset="0"/>
                <a:cs typeface="B Nazanin" pitchFamily="2" charset="-78"/>
              </a:rPr>
              <a:t> Ht = 164 cm</a:t>
            </a:r>
          </a:p>
          <a:p>
            <a:pPr>
              <a:lnSpc>
                <a:spcPct val="160000"/>
              </a:lnSpc>
              <a:buFont typeface="Wingdings" pitchFamily="2" charset="2"/>
              <a:buChar char="Ø"/>
            </a:pPr>
            <a:r>
              <a:rPr lang="en-US" b="1" kern="0" dirty="0" smtClean="0">
                <a:latin typeface="Comic Sans MS" pitchFamily="66" charset="0"/>
                <a:cs typeface="B Nazanin" pitchFamily="2" charset="-78"/>
              </a:rPr>
              <a:t> BMI = 32</a:t>
            </a:r>
          </a:p>
          <a:p>
            <a:pPr>
              <a:lnSpc>
                <a:spcPct val="160000"/>
              </a:lnSpc>
              <a:buFont typeface="Wingdings" pitchFamily="2" charset="2"/>
              <a:buChar char="Ø"/>
            </a:pPr>
            <a:r>
              <a:rPr lang="en-US" b="1" kern="0" dirty="0" smtClean="0">
                <a:latin typeface="Comic Sans MS" pitchFamily="66" charset="0"/>
                <a:cs typeface="B Nazanin" pitchFamily="2" charset="-78"/>
              </a:rPr>
              <a:t> PAL = low</a:t>
            </a:r>
            <a:endParaRPr lang="fa-IR" b="1" kern="0" dirty="0" smtClean="0">
              <a:latin typeface="Comic Sans MS" pitchFamily="66" charset="0"/>
              <a:cs typeface="B Nazanin" pitchFamily="2" charset="-78"/>
            </a:endParaRPr>
          </a:p>
        </p:txBody>
      </p:sp>
      <p:sp>
        <p:nvSpPr>
          <p:cNvPr id="3" name="Slide Number Placeholder 2"/>
          <p:cNvSpPr>
            <a:spLocks noGrp="1"/>
          </p:cNvSpPr>
          <p:nvPr>
            <p:ph type="sldNum" sz="quarter" idx="12"/>
          </p:nvPr>
        </p:nvSpPr>
        <p:spPr/>
        <p:txBody>
          <a:bodyPr/>
          <a:lstStyle/>
          <a:p>
            <a:pPr>
              <a:defRPr/>
            </a:pPr>
            <a:fld id="{91C87D69-9990-4A4B-BC1E-DF87DAE13B83}" type="slidenum">
              <a:rPr lang="en-US" smtClean="0">
                <a:solidFill>
                  <a:prstClr val="black">
                    <a:tint val="75000"/>
                  </a:prstClr>
                </a:solidFill>
              </a:rPr>
              <a:pPr>
                <a:defRPr/>
              </a:pPr>
              <a:t>43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1143000"/>
          </a:xfrm>
        </p:spPr>
        <p:txBody>
          <a:bodyPr/>
          <a:lstStyle/>
          <a:p>
            <a:pPr eaLnBrk="1" hangingPunct="1">
              <a:defRPr/>
            </a:pPr>
            <a:r>
              <a:rPr lang="en-US" sz="4000" dirty="0" smtClean="0">
                <a:solidFill>
                  <a:srgbClr val="FF0000"/>
                </a:solidFill>
                <a:latin typeface="Times New Roman" pitchFamily="18" charset="0"/>
                <a:cs typeface="Times New Roman" pitchFamily="18" charset="0"/>
              </a:rPr>
              <a:t>Desirable Body Weight</a:t>
            </a:r>
            <a:endParaRPr lang="en-US" sz="4000" dirty="0" smtClean="0">
              <a:solidFill>
                <a:srgbClr val="FF0000"/>
              </a:solidFill>
              <a:cs typeface="B Nazanin" pitchFamily="2" charset="-78"/>
            </a:endParaRPr>
          </a:p>
        </p:txBody>
      </p:sp>
      <p:sp>
        <p:nvSpPr>
          <p:cNvPr id="6" name="Content Placeholder 5"/>
          <p:cNvSpPr>
            <a:spLocks noGrp="1"/>
          </p:cNvSpPr>
          <p:nvPr>
            <p:ph idx="1"/>
          </p:nvPr>
        </p:nvSpPr>
        <p:spPr>
          <a:xfrm>
            <a:off x="285720" y="1143000"/>
            <a:ext cx="8572560" cy="4983163"/>
          </a:xfrm>
        </p:spPr>
        <p:txBody>
          <a:bodyPr/>
          <a:lstStyle/>
          <a:p>
            <a:pPr algn="r" rtl="1">
              <a:spcAft>
                <a:spcPts val="1800"/>
              </a:spcAft>
              <a:buNone/>
            </a:pPr>
            <a:r>
              <a:rPr lang="fa-IR" sz="2400" dirty="0" smtClean="0">
                <a:cs typeface="B Nazanin" pitchFamily="2" charset="-78"/>
              </a:rPr>
              <a:t> </a:t>
            </a:r>
            <a:r>
              <a:rPr lang="fa-IR" dirty="0" smtClean="0">
                <a:cs typeface="B Nazanin" pitchFamily="2" charset="-78"/>
              </a:rPr>
              <a:t>براي محاسبه ي انرژي: اولين قدم محاسبه </a:t>
            </a:r>
            <a:r>
              <a:rPr lang="en-US" sz="2400" dirty="0" smtClean="0">
                <a:latin typeface="Times New Roman" pitchFamily="18" charset="0"/>
                <a:cs typeface="Times New Roman" pitchFamily="18" charset="0"/>
              </a:rPr>
              <a:t>desirable body weight</a:t>
            </a:r>
            <a:endParaRPr lang="fa-IR" dirty="0" smtClean="0">
              <a:cs typeface="B Nazanin" pitchFamily="2" charset="-78"/>
            </a:endParaRPr>
          </a:p>
          <a:p>
            <a:pPr algn="l">
              <a:buNone/>
            </a:pPr>
            <a:r>
              <a:rPr lang="en-US" sz="2800" b="1" kern="0" dirty="0" smtClean="0">
                <a:latin typeface="Comic Sans MS" pitchFamily="66" charset="0"/>
                <a:cs typeface="B Nazanin" pitchFamily="2" charset="-78"/>
              </a:rPr>
              <a:t>BMI=20   weight= 20 × 1.64 × 1.64 = 54</a:t>
            </a:r>
            <a:endParaRPr lang="fa-IR" sz="2800" b="1" kern="0" dirty="0" smtClean="0">
              <a:latin typeface="Comic Sans MS" pitchFamily="66" charset="0"/>
              <a:cs typeface="B Nazanin" pitchFamily="2" charset="-78"/>
            </a:endParaRPr>
          </a:p>
          <a:p>
            <a:pPr algn="l">
              <a:buNone/>
            </a:pPr>
            <a:r>
              <a:rPr lang="en-US" sz="2800" b="1" kern="0" dirty="0" smtClean="0">
                <a:latin typeface="Comic Sans MS" pitchFamily="66" charset="0"/>
                <a:cs typeface="B Nazanin" pitchFamily="2" charset="-78"/>
              </a:rPr>
              <a:t>BMI=25    weight= 25 × 1.64 × 1.64 = 67</a:t>
            </a:r>
          </a:p>
          <a:p>
            <a:pPr>
              <a:buNone/>
            </a:pPr>
            <a:r>
              <a:rPr lang="en-US" sz="2800" b="1" kern="0" dirty="0" smtClean="0">
                <a:latin typeface="Comic Sans MS" pitchFamily="66" charset="0"/>
                <a:cs typeface="B Nazanin" pitchFamily="2" charset="-78"/>
              </a:rPr>
              <a:t>23 = IBW/(1.64)²  IBW= 62 kg</a:t>
            </a: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r>
              <a:rPr lang="en-US" b="1" kern="0" dirty="0" smtClean="0">
                <a:latin typeface="Comic Sans MS" pitchFamily="66" charset="0"/>
                <a:cs typeface="B Nazanin" pitchFamily="2" charset="-78"/>
              </a:rPr>
              <a:t>AIBW = (86 – 62) × 0.25 + 62 = 68 kg</a:t>
            </a:r>
          </a:p>
          <a:p>
            <a:pPr>
              <a:buNone/>
            </a:pPr>
            <a:endParaRPr lang="en-US" kern="0" dirty="0" smtClean="0">
              <a:cs typeface="B Nazanin" pitchFamily="2" charset="-78"/>
            </a:endParaRPr>
          </a:p>
        </p:txBody>
      </p:sp>
      <p:sp>
        <p:nvSpPr>
          <p:cNvPr id="5" name="Slide Number Placeholder 4"/>
          <p:cNvSpPr>
            <a:spLocks noGrp="1"/>
          </p:cNvSpPr>
          <p:nvPr>
            <p:ph type="sldNum" sz="quarter" idx="12"/>
          </p:nvPr>
        </p:nvSpPr>
        <p:spPr/>
        <p:txBody>
          <a:bodyPr/>
          <a:lstStyle/>
          <a:p>
            <a:pPr>
              <a:defRPr/>
            </a:pPr>
            <a:fld id="{C1172619-B812-4D69-B5A1-774E765E8BE3}" type="slidenum">
              <a:rPr lang="ar-SA" sz="1500" b="1" smtClean="0"/>
              <a:pPr>
                <a:defRPr/>
              </a:pPr>
              <a:t>44</a:t>
            </a:fld>
            <a:endParaRPr lang="en-US" sz="1500" b="1" dirty="0"/>
          </a:p>
        </p:txBody>
      </p:sp>
      <p:sp>
        <p:nvSpPr>
          <p:cNvPr id="9" name="Oval 8"/>
          <p:cNvSpPr/>
          <p:nvPr/>
        </p:nvSpPr>
        <p:spPr bwMode="auto">
          <a:xfrm>
            <a:off x="1500166" y="3429000"/>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10" name="TextBox 12"/>
          <p:cNvSpPr txBox="1">
            <a:spLocks noChangeArrowheads="1"/>
          </p:cNvSpPr>
          <p:nvPr/>
        </p:nvSpPr>
        <p:spPr bwMode="auto">
          <a:xfrm>
            <a:off x="1752600" y="3733800"/>
            <a:ext cx="6019801" cy="830997"/>
          </a:xfrm>
          <a:prstGeom prst="rect">
            <a:avLst/>
          </a:prstGeom>
          <a:noFill/>
          <a:ln w="9525">
            <a:noFill/>
            <a:miter lim="800000"/>
            <a:headEnd/>
            <a:tailEnd/>
          </a:ln>
        </p:spPr>
        <p:txBody>
          <a:bodyPr wrap="square">
            <a:spAutoFit/>
          </a:bodyPr>
          <a:lstStyle/>
          <a:p>
            <a:pPr algn="ctr" rtl="1"/>
            <a:r>
              <a:rPr lang="fa-IR" sz="2400" b="1" dirty="0">
                <a:latin typeface="Times New Roman" pitchFamily="18" charset="0"/>
                <a:cs typeface="B Nazanin" pitchFamily="2" charset="-78"/>
              </a:rPr>
              <a:t>بنابراين وزن سالم </a:t>
            </a:r>
            <a:r>
              <a:rPr lang="fa-IR" sz="2400" b="1" dirty="0" smtClean="0">
                <a:latin typeface="Times New Roman" pitchFamily="18" charset="0"/>
                <a:cs typeface="B Nazanin" pitchFamily="2" charset="-78"/>
              </a:rPr>
              <a:t>در </a:t>
            </a:r>
            <a:r>
              <a:rPr lang="fa-IR" sz="2400" b="1" dirty="0">
                <a:latin typeface="Times New Roman" pitchFamily="18" charset="0"/>
                <a:cs typeface="B Nazanin" pitchFamily="2" charset="-78"/>
              </a:rPr>
              <a:t>محدوده </a:t>
            </a:r>
            <a:r>
              <a:rPr lang="fa-IR" sz="2400" b="1" dirty="0" smtClean="0">
                <a:latin typeface="Times New Roman" pitchFamily="18" charset="0"/>
                <a:cs typeface="B Nazanin" pitchFamily="2" charset="-78"/>
              </a:rPr>
              <a:t>67-54 </a:t>
            </a:r>
            <a:r>
              <a:rPr lang="fa-IR" sz="2400" b="1" dirty="0">
                <a:latin typeface="Times New Roman" pitchFamily="18" charset="0"/>
                <a:cs typeface="B Nazanin" pitchFamily="2" charset="-78"/>
              </a:rPr>
              <a:t>كيلوگرم مي </a:t>
            </a:r>
            <a:r>
              <a:rPr lang="fa-IR" sz="2400" b="1" dirty="0" smtClean="0">
                <a:latin typeface="Times New Roman" pitchFamily="18" charset="0"/>
                <a:cs typeface="B Nazanin" pitchFamily="2" charset="-78"/>
              </a:rPr>
              <a:t>باشد و فرد با نقطه ایده آل 2</a:t>
            </a:r>
            <a:r>
              <a:rPr lang="fa-IR" sz="2400" b="1" dirty="0">
                <a:latin typeface="Times New Roman" pitchFamily="18" charset="0"/>
                <a:cs typeface="B Nazanin" pitchFamily="2" charset="-78"/>
              </a:rPr>
              <a:t>4</a:t>
            </a:r>
            <a:r>
              <a:rPr lang="fa-IR" sz="2400" b="1" dirty="0" smtClean="0">
                <a:latin typeface="Times New Roman" pitchFamily="18" charset="0"/>
                <a:cs typeface="B Nazanin" pitchFamily="2" charset="-78"/>
              </a:rPr>
              <a:t> کیلوگرم فاصله دارد  </a:t>
            </a:r>
            <a:endParaRPr lang="en-US" sz="2400" b="1" dirty="0">
              <a:latin typeface="Times New Roman" pitchFamily="18" charset="0"/>
              <a:cs typeface="B Nazanin" pitchFamily="2" charset="-78"/>
            </a:endParaRPr>
          </a:p>
        </p:txBody>
      </p:sp>
      <p:sp>
        <p:nvSpPr>
          <p:cNvPr id="11" name="Oval 10"/>
          <p:cNvSpPr/>
          <p:nvPr/>
        </p:nvSpPr>
        <p:spPr bwMode="auto">
          <a:xfrm>
            <a:off x="685800" y="5562600"/>
            <a:ext cx="7824814" cy="990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12" name="TextBox 12"/>
          <p:cNvSpPr txBox="1">
            <a:spLocks noChangeArrowheads="1"/>
          </p:cNvSpPr>
          <p:nvPr/>
        </p:nvSpPr>
        <p:spPr bwMode="auto">
          <a:xfrm>
            <a:off x="1143000" y="5791200"/>
            <a:ext cx="7086599"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68 کیلوگرم وزنی است که در فرمول محاسبه انرژی قرار می گیرد</a:t>
            </a:r>
            <a:endParaRPr lang="en-US" sz="2400" b="1" dirty="0">
              <a:latin typeface="Times New Roman" pitchFamily="18" charset="0"/>
              <a:cs typeface="B Nazanin" pitchFamily="2" charset="-78"/>
            </a:endParaRPr>
          </a:p>
        </p:txBody>
      </p:sp>
      <p:sp>
        <p:nvSpPr>
          <p:cNvPr id="13" name="Footer Placeholder 12"/>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arn(inVertical)">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42875"/>
            <a:ext cx="8229600" cy="1139825"/>
          </a:xfrm>
        </p:spPr>
        <p:txBody>
          <a:bodyPr/>
          <a:lstStyle/>
          <a:p>
            <a:pPr algn="r" rtl="1" eaLnBrk="1" hangingPunct="1">
              <a:defRPr/>
            </a:pPr>
            <a:r>
              <a:rPr lang="fa-IR" sz="5400" b="1" dirty="0" smtClean="0">
                <a:solidFill>
                  <a:srgbClr val="FF0066"/>
                </a:solidFill>
                <a:cs typeface="B Nazanin" pitchFamily="2" charset="-78"/>
              </a:rPr>
              <a:t>گام اول:</a:t>
            </a:r>
            <a:endParaRPr lang="en-US" sz="5400" b="1" dirty="0" smtClean="0">
              <a:solidFill>
                <a:srgbClr val="FF0066"/>
              </a:solidFill>
              <a:cs typeface="B Nazanin" pitchFamily="2" charset="-78"/>
            </a:endParaRPr>
          </a:p>
        </p:txBody>
      </p:sp>
      <p:sp>
        <p:nvSpPr>
          <p:cNvPr id="137219" name="Rectangle 3"/>
          <p:cNvSpPr>
            <a:spLocks noGrp="1" noChangeArrowheads="1"/>
          </p:cNvSpPr>
          <p:nvPr>
            <p:ph type="body" idx="1"/>
          </p:nvPr>
        </p:nvSpPr>
        <p:spPr>
          <a:xfrm>
            <a:off x="457200" y="1357313"/>
            <a:ext cx="8229600" cy="4829175"/>
          </a:xfrm>
        </p:spPr>
        <p:txBody>
          <a:bodyPr/>
          <a:lstStyle/>
          <a:p>
            <a:pPr algn="justLow" rtl="1">
              <a:buSzPct val="120000"/>
              <a:buNone/>
              <a:defRPr/>
            </a:pPr>
            <a:r>
              <a:rPr lang="fa-IR" sz="3600" b="1" dirty="0" smtClean="0">
                <a:latin typeface="Comic Sans MS" pitchFamily="66" charset="0"/>
                <a:cs typeface="B Nazanin" pitchFamily="2" charset="-78"/>
              </a:rPr>
              <a:t>هدف کاهش وزن در گام اول، كاهش 10-5 درصد وزن فعلی فرد</a:t>
            </a:r>
            <a:endParaRPr lang="en-US" sz="3600" dirty="0" smtClean="0">
              <a:latin typeface="Comic Sans MS" pitchFamily="66" charset="0"/>
              <a:cs typeface="B Nazanin" pitchFamily="2" charset="-78"/>
            </a:endParaRPr>
          </a:p>
          <a:p>
            <a:pPr algn="just" eaLnBrk="1" hangingPunct="1">
              <a:spcBef>
                <a:spcPts val="2400"/>
              </a:spcBef>
              <a:buSzPct val="120000"/>
              <a:buFont typeface="Wingdings" pitchFamily="2" charset="2"/>
              <a:buNone/>
              <a:defRPr/>
            </a:pPr>
            <a:r>
              <a:rPr lang="en-US" b="1" dirty="0" smtClean="0">
                <a:latin typeface="Comic Sans MS" pitchFamily="66" charset="0"/>
                <a:cs typeface="B Nazanin" pitchFamily="2" charset="-78"/>
              </a:rPr>
              <a:t>86 × 10% = 8.6 ≈ 9kg</a:t>
            </a:r>
          </a:p>
          <a:p>
            <a:pPr algn="just">
              <a:spcBef>
                <a:spcPts val="2400"/>
              </a:spcBef>
              <a:buSzPct val="120000"/>
              <a:buNone/>
              <a:defRPr/>
            </a:pPr>
            <a:r>
              <a:rPr lang="en-US" b="1" dirty="0" smtClean="0">
                <a:latin typeface="Comic Sans MS" pitchFamily="66" charset="0"/>
                <a:cs typeface="B Nazanin" pitchFamily="2" charset="-78"/>
              </a:rPr>
              <a:t>86 – 9 = 77 kg</a:t>
            </a:r>
          </a:p>
          <a:p>
            <a:pPr algn="just" rtl="1" eaLnBrk="1" hangingPunct="1">
              <a:spcBef>
                <a:spcPts val="2400"/>
              </a:spcBef>
              <a:buSzPct val="120000"/>
              <a:buFont typeface="Wingdings" pitchFamily="2" charset="2"/>
              <a:buNone/>
              <a:defRPr/>
            </a:pPr>
            <a:endParaRPr lang="fa-IR" sz="3600" dirty="0" smtClean="0">
              <a:latin typeface="Comic Sans MS" pitchFamily="66" charset="0"/>
              <a:cs typeface="B Nazanin" pitchFamily="2" charset="-78"/>
            </a:endParaRPr>
          </a:p>
        </p:txBody>
      </p:sp>
      <p:sp>
        <p:nvSpPr>
          <p:cNvPr id="5" name="Slide Number Placeholder 4"/>
          <p:cNvSpPr>
            <a:spLocks noGrp="1"/>
          </p:cNvSpPr>
          <p:nvPr>
            <p:ph type="sldNum" sz="quarter" idx="11"/>
          </p:nvPr>
        </p:nvSpPr>
        <p:spPr/>
        <p:txBody>
          <a:bodyPr/>
          <a:lstStyle/>
          <a:p>
            <a:pPr>
              <a:defRPr/>
            </a:pPr>
            <a:fld id="{15A4A243-5631-4765-85CF-E3860C081927}" type="slidenum">
              <a:rPr lang="ar-SA" sz="1500" b="1" smtClean="0"/>
              <a:pPr>
                <a:defRPr/>
              </a:pPr>
              <a:t>45</a:t>
            </a:fld>
            <a:endParaRPr lang="en-US" sz="1500" b="1" dirty="0"/>
          </a:p>
        </p:txBody>
      </p:sp>
      <p:sp>
        <p:nvSpPr>
          <p:cNvPr id="41990" name="TextBox 5"/>
          <p:cNvSpPr txBox="1">
            <a:spLocks noChangeArrowheads="1"/>
          </p:cNvSpPr>
          <p:nvPr/>
        </p:nvSpPr>
        <p:spPr bwMode="auto">
          <a:xfrm>
            <a:off x="785813" y="6038850"/>
            <a:ext cx="7000875" cy="461963"/>
          </a:xfrm>
          <a:prstGeom prst="rect">
            <a:avLst/>
          </a:prstGeom>
          <a:noFill/>
          <a:ln w="9525">
            <a:noFill/>
            <a:miter lim="800000"/>
            <a:headEnd/>
            <a:tailEnd/>
          </a:ln>
        </p:spPr>
        <p:txBody>
          <a:bodyPr>
            <a:spAutoFit/>
          </a:bodyPr>
          <a:lstStyle/>
          <a:p>
            <a:pPr algn="l" rtl="0"/>
            <a:r>
              <a:rPr lang="fa-IR" sz="1200" b="1" u="sng" baseline="30000" dirty="0">
                <a:latin typeface="Comic Sans MS" pitchFamily="66" charset="0"/>
                <a:cs typeface="B Nazanin" pitchFamily="2" charset="-78"/>
              </a:rPr>
              <a:t>*</a:t>
            </a:r>
            <a:r>
              <a:rPr lang="en-US" sz="1200" dirty="0">
                <a:latin typeface="Comic Sans MS" pitchFamily="66" charset="0"/>
              </a:rPr>
              <a:t>Raymond A. </a:t>
            </a:r>
            <a:r>
              <a:rPr lang="en-US" sz="1200" dirty="0" err="1">
                <a:latin typeface="Comic Sans MS" pitchFamily="66" charset="0"/>
              </a:rPr>
              <a:t>etal</a:t>
            </a:r>
            <a:r>
              <a:rPr lang="en-US" sz="1200" dirty="0">
                <a:latin typeface="Comic Sans MS" pitchFamily="66" charset="0"/>
              </a:rPr>
              <a:t>, Medical nutrition therapy for treatment of  obesity, </a:t>
            </a:r>
            <a:r>
              <a:rPr lang="en-US" sz="1200" dirty="0" err="1">
                <a:latin typeface="Comic Sans MS" pitchFamily="66" charset="0"/>
              </a:rPr>
              <a:t>Endocriniol</a:t>
            </a:r>
            <a:r>
              <a:rPr lang="en-US" sz="1200" dirty="0">
                <a:latin typeface="Comic Sans MS" pitchFamily="66" charset="0"/>
              </a:rPr>
              <a:t> </a:t>
            </a:r>
            <a:r>
              <a:rPr lang="en-US" sz="1200" dirty="0" err="1">
                <a:latin typeface="Comic Sans MS" pitchFamily="66" charset="0"/>
              </a:rPr>
              <a:t>Metab</a:t>
            </a:r>
            <a:r>
              <a:rPr lang="en-US" sz="1200" dirty="0">
                <a:latin typeface="Comic Sans MS" pitchFamily="66" charset="0"/>
              </a:rPr>
              <a:t> </a:t>
            </a:r>
            <a:r>
              <a:rPr lang="en-US" sz="1200" dirty="0" err="1">
                <a:latin typeface="Comic Sans MS" pitchFamily="66" charset="0"/>
              </a:rPr>
              <a:t>Clin</a:t>
            </a:r>
            <a:r>
              <a:rPr lang="en-US" sz="1200" dirty="0">
                <a:latin typeface="Comic Sans MS" pitchFamily="66" charset="0"/>
              </a:rPr>
              <a:t>  N  AM. 32 (2003) 935-965.</a:t>
            </a:r>
            <a:endParaRPr lang="fa-IR" sz="1200" dirty="0">
              <a:latin typeface="Comic Sans MS" pitchFamily="66" charset="0"/>
            </a:endParaRPr>
          </a:p>
        </p:txBody>
      </p:sp>
      <p:sp>
        <p:nvSpPr>
          <p:cNvPr id="6" name="Oval 5"/>
          <p:cNvSpPr/>
          <p:nvPr/>
        </p:nvSpPr>
        <p:spPr bwMode="auto">
          <a:xfrm>
            <a:off x="457200" y="4114800"/>
            <a:ext cx="8077200" cy="11430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7" name="TextBox 12"/>
          <p:cNvSpPr txBox="1">
            <a:spLocks noChangeArrowheads="1"/>
          </p:cNvSpPr>
          <p:nvPr/>
        </p:nvSpPr>
        <p:spPr bwMode="auto">
          <a:xfrm>
            <a:off x="762000" y="4415135"/>
            <a:ext cx="7467600"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به طور میانگین این میزان کاهش وزن در طی 4 تا 5 ماه صورت می گیرد  </a:t>
            </a:r>
            <a:endParaRPr lang="en-US" sz="2400" b="1" dirty="0">
              <a:latin typeface="Times New Roman" pitchFamily="18" charset="0"/>
              <a:cs typeface="B Nazanin" pitchFamily="2" charset="-78"/>
            </a:endParaRPr>
          </a:p>
        </p:txBody>
      </p:sp>
      <p:sp>
        <p:nvSpPr>
          <p:cNvPr id="8" name="Footer Placeholder 7"/>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spd="slow">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FF0000"/>
                </a:solidFill>
                <a:cs typeface="B Nazanin" pitchFamily="2" charset="-78"/>
              </a:rPr>
              <a:t>محاسبه انرژی مورد نیاز بدن</a:t>
            </a:r>
            <a:r>
              <a:rPr lang="en-US" sz="3600" b="1" dirty="0" smtClean="0">
                <a:solidFill>
                  <a:srgbClr val="FF0000"/>
                </a:solidFill>
                <a:cs typeface="B Nazanin" pitchFamily="2" charset="-78"/>
              </a:rPr>
              <a:t> </a:t>
            </a:r>
            <a:endParaRPr lang="en-US" sz="3600" dirty="0"/>
          </a:p>
        </p:txBody>
      </p:sp>
      <p:sp>
        <p:nvSpPr>
          <p:cNvPr id="3" name="Content Placeholder 2"/>
          <p:cNvSpPr>
            <a:spLocks noGrp="1"/>
          </p:cNvSpPr>
          <p:nvPr>
            <p:ph idx="1"/>
          </p:nvPr>
        </p:nvSpPr>
        <p:spPr>
          <a:xfrm>
            <a:off x="304824" y="1447800"/>
            <a:ext cx="8534400" cy="4953000"/>
          </a:xfrm>
        </p:spPr>
        <p:txBody>
          <a:bodyPr/>
          <a:lstStyle/>
          <a:p>
            <a:pPr>
              <a:buNone/>
            </a:pPr>
            <a:r>
              <a:rPr lang="en-US" b="1" kern="0" dirty="0" smtClean="0">
                <a:latin typeface="Comic Sans MS" pitchFamily="66" charset="0"/>
                <a:cs typeface="B Nazanin" pitchFamily="2" charset="-78"/>
              </a:rPr>
              <a:t>TEE = 68 × </a:t>
            </a:r>
            <a:r>
              <a:rPr lang="en-US" b="1" kern="0" dirty="0" smtClean="0">
                <a:latin typeface="Comic Sans MS" pitchFamily="66" charset="0"/>
                <a:cs typeface="B Nazanin" pitchFamily="2" charset="-78"/>
              </a:rPr>
              <a:t>2</a:t>
            </a:r>
            <a:r>
              <a:rPr lang="en-US" b="1" kern="0" dirty="0">
                <a:latin typeface="Comic Sans MS" pitchFamily="66" charset="0"/>
                <a:cs typeface="B Nazanin" pitchFamily="2" charset="-78"/>
              </a:rPr>
              <a:t>4</a:t>
            </a:r>
            <a:r>
              <a:rPr lang="en-US" b="1" kern="0" dirty="0" smtClean="0">
                <a:latin typeface="Comic Sans MS" pitchFamily="66" charset="0"/>
                <a:cs typeface="B Nazanin" pitchFamily="2" charset="-78"/>
              </a:rPr>
              <a:t> </a:t>
            </a:r>
            <a:r>
              <a:rPr lang="en-US" b="1" kern="0" dirty="0">
                <a:latin typeface="Comic Sans MS" pitchFamily="66" charset="0"/>
                <a:cs typeface="B Nazanin" pitchFamily="2" charset="-78"/>
              </a:rPr>
              <a:t>× 0.95 × </a:t>
            </a:r>
            <a:r>
              <a:rPr lang="en-US" b="1" kern="0" dirty="0" smtClean="0">
                <a:latin typeface="Comic Sans MS" pitchFamily="66" charset="0"/>
                <a:cs typeface="B Nazanin" pitchFamily="2" charset="-78"/>
              </a:rPr>
              <a:t>1.3 × 1.1 </a:t>
            </a:r>
          </a:p>
          <a:p>
            <a:pPr>
              <a:buNone/>
            </a:pPr>
            <a:r>
              <a:rPr lang="en-US" b="1" kern="0" dirty="0" smtClean="0">
                <a:latin typeface="Comic Sans MS" pitchFamily="66" charset="0"/>
                <a:cs typeface="B Nazanin" pitchFamily="2" charset="-78"/>
              </a:rPr>
              <a:t>		= </a:t>
            </a:r>
            <a:r>
              <a:rPr lang="en-US" b="1" kern="0" dirty="0" smtClean="0">
                <a:latin typeface="Comic Sans MS" pitchFamily="66" charset="0"/>
                <a:cs typeface="B Nazanin" pitchFamily="2" charset="-78"/>
              </a:rPr>
              <a:t>2217 </a:t>
            </a:r>
            <a:r>
              <a:rPr lang="en-US" b="1" kern="0" dirty="0" smtClean="0">
                <a:latin typeface="Comic Sans MS" pitchFamily="66" charset="0"/>
                <a:cs typeface="B Nazanin" pitchFamily="2" charset="-78"/>
              </a:rPr>
              <a:t>kcal ≈ </a:t>
            </a:r>
            <a:r>
              <a:rPr lang="en-US" b="1" kern="0" dirty="0" smtClean="0">
                <a:latin typeface="Comic Sans MS" pitchFamily="66" charset="0"/>
                <a:cs typeface="B Nazanin" pitchFamily="2" charset="-78"/>
              </a:rPr>
              <a:t>2200 </a:t>
            </a:r>
            <a:r>
              <a:rPr lang="en-US" b="1" kern="0" dirty="0" smtClean="0">
                <a:latin typeface="Comic Sans MS" pitchFamily="66" charset="0"/>
                <a:cs typeface="B Nazanin" pitchFamily="2" charset="-78"/>
              </a:rPr>
              <a:t>kcal </a:t>
            </a:r>
          </a:p>
          <a:p>
            <a:pPr>
              <a:buNone/>
            </a:pPr>
            <a:r>
              <a:rPr lang="en-US" b="1" kern="0" dirty="0" smtClean="0">
                <a:latin typeface="Comic Sans MS" pitchFamily="66" charset="0"/>
                <a:cs typeface="B Nazanin" pitchFamily="2" charset="-78"/>
              </a:rPr>
              <a:t>		</a:t>
            </a:r>
          </a:p>
          <a:p>
            <a:endParaRPr lang="fa-IR" dirty="0" smtClean="0"/>
          </a:p>
          <a:p>
            <a:endParaRPr lang="fa-IR" dirty="0" smtClean="0"/>
          </a:p>
          <a:p>
            <a:pPr>
              <a:buNone/>
            </a:pPr>
            <a:r>
              <a:rPr lang="en-US" b="1" kern="0" dirty="0" smtClean="0">
                <a:latin typeface="Comic Sans MS" pitchFamily="66" charset="0"/>
                <a:cs typeface="B Nazanin" pitchFamily="2" charset="-78"/>
              </a:rPr>
              <a:t>2</a:t>
            </a:r>
            <a:r>
              <a:rPr lang="en-US" b="1" kern="0" dirty="0">
                <a:latin typeface="Comic Sans MS" pitchFamily="66" charset="0"/>
                <a:cs typeface="B Nazanin" pitchFamily="2" charset="-78"/>
              </a:rPr>
              <a:t>2</a:t>
            </a:r>
            <a:r>
              <a:rPr lang="en-US" b="1" kern="0" dirty="0" smtClean="0">
                <a:latin typeface="Comic Sans MS" pitchFamily="66" charset="0"/>
                <a:cs typeface="B Nazanin" pitchFamily="2" charset="-78"/>
              </a:rPr>
              <a:t>00 </a:t>
            </a:r>
            <a:r>
              <a:rPr lang="en-US" b="1" kern="0" dirty="0" smtClean="0">
                <a:latin typeface="Comic Sans MS" pitchFamily="66" charset="0"/>
                <a:cs typeface="B Nazanin" pitchFamily="2" charset="-78"/>
              </a:rPr>
              <a:t>– 500 = </a:t>
            </a:r>
            <a:r>
              <a:rPr lang="en-US" b="1" kern="0" dirty="0" smtClean="0">
                <a:latin typeface="Comic Sans MS" pitchFamily="66" charset="0"/>
                <a:cs typeface="B Nazanin" pitchFamily="2" charset="-78"/>
              </a:rPr>
              <a:t>1700 </a:t>
            </a:r>
            <a:r>
              <a:rPr lang="en-US" b="1" kern="0" dirty="0" smtClean="0">
                <a:latin typeface="Comic Sans MS" pitchFamily="66" charset="0"/>
                <a:cs typeface="B Nazanin" pitchFamily="2" charset="-78"/>
              </a:rPr>
              <a:t>kcal</a:t>
            </a:r>
          </a:p>
        </p:txBody>
      </p:sp>
      <p:sp>
        <p:nvSpPr>
          <p:cNvPr id="4" name="Oval 3"/>
          <p:cNvSpPr/>
          <p:nvPr/>
        </p:nvSpPr>
        <p:spPr bwMode="auto">
          <a:xfrm>
            <a:off x="1143000" y="2652971"/>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5" name="TextBox 12"/>
          <p:cNvSpPr txBox="1">
            <a:spLocks noChangeArrowheads="1"/>
          </p:cNvSpPr>
          <p:nvPr/>
        </p:nvSpPr>
        <p:spPr bwMode="auto">
          <a:xfrm>
            <a:off x="1524000" y="2971800"/>
            <a:ext cx="6019801" cy="954107"/>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2200 </a:t>
            </a:r>
            <a:r>
              <a:rPr lang="fa-IR" sz="2400" b="1" dirty="0" smtClean="0">
                <a:latin typeface="Times New Roman" pitchFamily="18" charset="0"/>
                <a:cs typeface="B Nazanin" pitchFamily="2" charset="-78"/>
              </a:rPr>
              <a:t>کیلوکالری میزان انرژی مورد نیاز برای حفظ وزن است </a:t>
            </a:r>
            <a:r>
              <a:rPr lang="fa-IR" sz="3200" b="1" dirty="0" smtClean="0">
                <a:solidFill>
                  <a:srgbClr val="C00000"/>
                </a:solidFill>
                <a:latin typeface="Times New Roman" pitchFamily="18" charset="0"/>
                <a:cs typeface="B Nazanin" pitchFamily="2" charset="-78"/>
              </a:rPr>
              <a:t>نه کاهش وزن  </a:t>
            </a:r>
            <a:endParaRPr lang="en-US" sz="2400" b="1" dirty="0">
              <a:solidFill>
                <a:srgbClr val="C00000"/>
              </a:solidFill>
              <a:latin typeface="Times New Roman" pitchFamily="18" charset="0"/>
              <a:cs typeface="B Nazanin" pitchFamily="2" charset="-78"/>
            </a:endParaRPr>
          </a:p>
        </p:txBody>
      </p:sp>
      <p:sp>
        <p:nvSpPr>
          <p:cNvPr id="6" name="Oval 5"/>
          <p:cNvSpPr/>
          <p:nvPr/>
        </p:nvSpPr>
        <p:spPr bwMode="auto">
          <a:xfrm>
            <a:off x="1295400" y="5029200"/>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7" name="TextBox 12"/>
          <p:cNvSpPr txBox="1">
            <a:spLocks noChangeArrowheads="1"/>
          </p:cNvSpPr>
          <p:nvPr/>
        </p:nvSpPr>
        <p:spPr bwMode="auto">
          <a:xfrm>
            <a:off x="1676400" y="5257800"/>
            <a:ext cx="6019801" cy="954107"/>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1700 </a:t>
            </a:r>
            <a:r>
              <a:rPr lang="fa-IR" sz="2400" b="1" dirty="0" smtClean="0">
                <a:latin typeface="Times New Roman" pitchFamily="18" charset="0"/>
                <a:cs typeface="B Nazanin" pitchFamily="2" charset="-78"/>
              </a:rPr>
              <a:t>کیلوکالری میزان انرژی مورد نیاز </a:t>
            </a:r>
            <a:r>
              <a:rPr lang="fa-IR" sz="3200" b="1" dirty="0" smtClean="0">
                <a:solidFill>
                  <a:srgbClr val="C00000"/>
                </a:solidFill>
                <a:latin typeface="Times New Roman" pitchFamily="18" charset="0"/>
                <a:cs typeface="B Nazanin" pitchFamily="2" charset="-78"/>
              </a:rPr>
              <a:t>کاهش وزن </a:t>
            </a:r>
            <a:r>
              <a:rPr lang="fa-IR" sz="2400" b="1" dirty="0" smtClean="0">
                <a:latin typeface="Times New Roman" pitchFamily="18" charset="0"/>
                <a:cs typeface="B Nazanin" pitchFamily="2" charset="-78"/>
              </a:rPr>
              <a:t>تقریبا نیم کیلوگرمی در هفته است  </a:t>
            </a:r>
            <a:endParaRPr lang="en-US" sz="2400" b="1" dirty="0">
              <a:latin typeface="Times New Roman" pitchFamily="18" charset="0"/>
              <a:cs typeface="B Nazanin" pitchFamily="2" charset="-78"/>
            </a:endParaRPr>
          </a:p>
        </p:txBody>
      </p:sp>
      <p:sp>
        <p:nvSpPr>
          <p:cNvPr id="8" name="Slide Number Placeholder 7"/>
          <p:cNvSpPr>
            <a:spLocks noGrp="1"/>
          </p:cNvSpPr>
          <p:nvPr>
            <p:ph type="sldNum" sz="quarter" idx="12"/>
          </p:nvPr>
        </p:nvSpPr>
        <p:spPr/>
        <p:txBody>
          <a:bodyPr/>
          <a:lstStyle/>
          <a:p>
            <a:fld id="{430E3189-A26B-47E6-88FA-F0598B934182}" type="slidenum">
              <a:rPr lang="en-US" smtClean="0"/>
              <a:pPr/>
              <a:t>46</a:t>
            </a:fld>
            <a:endParaRPr lang="en-US"/>
          </a:p>
        </p:txBody>
      </p:sp>
      <p:sp>
        <p:nvSpPr>
          <p:cNvPr id="9" name="Footer Placeholder 8"/>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77813"/>
            <a:ext cx="8401050" cy="1139825"/>
          </a:xfrm>
        </p:spPr>
        <p:txBody>
          <a:bodyPr>
            <a:normAutofit/>
          </a:bodyPr>
          <a:lstStyle/>
          <a:p>
            <a:pPr eaLnBrk="1" hangingPunct="1">
              <a:defRPr/>
            </a:pPr>
            <a:r>
              <a:rPr lang="fa-IR" sz="4800" b="1" dirty="0" smtClean="0">
                <a:solidFill>
                  <a:srgbClr val="002060"/>
                </a:solidFill>
                <a:cs typeface="B Mitra" pitchFamily="2" charset="-78"/>
              </a:rPr>
              <a:t>محاسبه ي گرم درشت مغذي ها</a:t>
            </a:r>
            <a:endParaRPr lang="en-US" sz="4800" b="1" dirty="0" smtClean="0">
              <a:solidFill>
                <a:srgbClr val="002060"/>
              </a:solidFill>
              <a:cs typeface="B Mitra" pitchFamily="2" charset="-78"/>
            </a:endParaRPr>
          </a:p>
        </p:txBody>
      </p:sp>
      <p:sp>
        <p:nvSpPr>
          <p:cNvPr id="12" name="Rectangle 3"/>
          <p:cNvSpPr txBox="1">
            <a:spLocks noChangeArrowheads="1"/>
          </p:cNvSpPr>
          <p:nvPr/>
        </p:nvSpPr>
        <p:spPr bwMode="auto">
          <a:xfrm>
            <a:off x="179389" y="1341438"/>
            <a:ext cx="8425060" cy="4967882"/>
          </a:xfrm>
          <a:prstGeom prst="rect">
            <a:avLst/>
          </a:prstGeom>
          <a:noFill/>
          <a:ln w="9525">
            <a:noFill/>
            <a:miter lim="800000"/>
            <a:headEnd/>
            <a:tailEnd/>
          </a:ln>
          <a:effectLst/>
        </p:spPr>
        <p:txBody>
          <a:bodyPr/>
          <a:lstStyle/>
          <a:p>
            <a:pPr marL="342900" indent="-342900" algn="l">
              <a:lnSpc>
                <a:spcPct val="90000"/>
              </a:lnSpc>
              <a:spcBef>
                <a:spcPct val="20000"/>
              </a:spcBef>
              <a:buClr>
                <a:schemeClr val="hlink"/>
              </a:buClr>
              <a:buSzPct val="80000"/>
              <a:buFont typeface="Wingdings" pitchFamily="2" charset="2"/>
              <a:buNone/>
              <a:defRPr/>
            </a:pPr>
            <a:endParaRPr lang="en-US" sz="1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Pro</a:t>
            </a:r>
            <a:r>
              <a:rPr lang="en-US" sz="3200" b="1"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 0/15</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240 </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240</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60</a:t>
            </a:r>
            <a:r>
              <a:rPr lang="en-US" sz="2400" u="sng" kern="0" dirty="0" smtClean="0">
                <a:latin typeface="Comic Sans MS" pitchFamily="66" charset="0"/>
                <a:cs typeface="B Nazanin" pitchFamily="2" charset="-78"/>
              </a:rPr>
              <a:t>g</a:t>
            </a:r>
            <a:endParaRPr lang="en-US" sz="3200" u="sng"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smtClean="0">
                <a:latin typeface="Comic Sans MS" pitchFamily="66" charset="0"/>
                <a:cs typeface="B Nazanin" pitchFamily="2" charset="-78"/>
              </a:rPr>
              <a:t> 4 </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Fat</a:t>
            </a:r>
            <a:r>
              <a:rPr lang="en-US" sz="3200" b="1"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0/3 </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 480</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480</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53</a:t>
            </a:r>
            <a:r>
              <a:rPr lang="en-US" sz="2400" u="sng" kern="0" dirty="0" smtClean="0">
                <a:latin typeface="Comic Sans MS" pitchFamily="66" charset="0"/>
                <a:cs typeface="B Nazanin" pitchFamily="2" charset="-78"/>
              </a:rPr>
              <a:t>g</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a:latin typeface="Comic Sans MS" pitchFamily="66" charset="0"/>
                <a:cs typeface="B Nazanin" pitchFamily="2" charset="-78"/>
              </a:rPr>
              <a:t> </a:t>
            </a:r>
            <a:r>
              <a:rPr lang="en-US" sz="3200" kern="0" dirty="0">
                <a:latin typeface="Comic Sans MS" pitchFamily="66" charset="0"/>
                <a:cs typeface="B Nazanin" pitchFamily="2" charset="-78"/>
              </a:rPr>
              <a:t>            </a:t>
            </a:r>
            <a:r>
              <a:rPr lang="en-US" sz="3200" kern="0" dirty="0" smtClean="0">
                <a:latin typeface="Comic Sans MS" pitchFamily="66" charset="0"/>
                <a:cs typeface="B Nazanin" pitchFamily="2" charset="-78"/>
              </a:rPr>
              <a:t> </a:t>
            </a:r>
            <a:r>
              <a:rPr lang="fa-IR" sz="3200" kern="0" dirty="0">
                <a:latin typeface="Comic Sans MS" pitchFamily="66" charset="0"/>
                <a:cs typeface="B Nazanin" pitchFamily="2" charset="-78"/>
              </a:rPr>
              <a:t>9</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CHO</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0/55</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880</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880</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220</a:t>
            </a:r>
            <a:r>
              <a:rPr lang="en-US" sz="2400" u="sng" kern="0" dirty="0" smtClean="0">
                <a:latin typeface="Comic Sans MS" pitchFamily="66" charset="0"/>
                <a:cs typeface="B Nazanin" pitchFamily="2" charset="-78"/>
              </a:rPr>
              <a:t>g</a:t>
            </a:r>
            <a:endParaRPr lang="en-US" sz="3200" u="sng"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smtClean="0">
                <a:latin typeface="Comic Sans MS" pitchFamily="66" charset="0"/>
                <a:cs typeface="B Nazanin" pitchFamily="2" charset="-78"/>
              </a:rPr>
              <a:t>4</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2800" kern="0" dirty="0">
                <a:latin typeface="Comic Sans MS" pitchFamily="66" charset="0"/>
                <a:cs typeface="+mn-cs"/>
              </a:rPr>
              <a:t>  </a:t>
            </a:r>
            <a:endParaRPr lang="en-US" sz="3200" kern="0" dirty="0">
              <a:latin typeface="+mn-lt"/>
              <a:cs typeface="B Nazanin" pitchFamily="2" charset="-78"/>
            </a:endParaRPr>
          </a:p>
        </p:txBody>
      </p:sp>
      <p:sp>
        <p:nvSpPr>
          <p:cNvPr id="7" name="Slide Number Placeholder 6"/>
          <p:cNvSpPr>
            <a:spLocks noGrp="1"/>
          </p:cNvSpPr>
          <p:nvPr>
            <p:ph type="sldNum" sz="quarter" idx="11"/>
          </p:nvPr>
        </p:nvSpPr>
        <p:spPr>
          <a:xfrm>
            <a:off x="6553200" y="6400800"/>
            <a:ext cx="2133600" cy="457200"/>
          </a:xfrm>
        </p:spPr>
        <p:txBody>
          <a:bodyPr/>
          <a:lstStyle/>
          <a:p>
            <a:pPr>
              <a:defRPr/>
            </a:pPr>
            <a:fld id="{1A03D0BD-9C6F-4C95-99F0-C27D402A611D}" type="slidenum">
              <a:rPr lang="ar-SA" sz="1500" b="1" smtClean="0"/>
              <a:pPr>
                <a:defRPr/>
              </a:pPr>
              <a:t>47</a:t>
            </a:fld>
            <a:endParaRPr lang="en-US" sz="1500" b="1" dirty="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3"/>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59395" name="Rectangle 21"/>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59396" name="Rectangle 82"/>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163693" name="Group 877"/>
          <p:cNvGraphicFramePr>
            <a:graphicFrameLocks noGrp="1"/>
          </p:cNvGraphicFramePr>
          <p:nvPr/>
        </p:nvGraphicFramePr>
        <p:xfrm>
          <a:off x="214253" y="1143000"/>
          <a:ext cx="8715435" cy="5175087"/>
        </p:xfrm>
        <a:graphic>
          <a:graphicData uri="http://schemas.openxmlformats.org/drawingml/2006/table">
            <a:tbl>
              <a:tblPr rtl="1">
                <a:tableStyleId>{8799B23B-EC83-4686-B30A-512413B5E67A}</a:tableStyleId>
              </a:tblPr>
              <a:tblGrid>
                <a:gridCol w="2288691"/>
                <a:gridCol w="1083794"/>
                <a:gridCol w="1422576"/>
                <a:gridCol w="1258550"/>
                <a:gridCol w="1350527"/>
                <a:gridCol w="1311297"/>
              </a:tblGrid>
              <a:tr h="70502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واحد</a:t>
                      </a:r>
                      <a:endParaRPr kumimoji="0" lang="fa-IR"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گرم </a:t>
                      </a:r>
                      <a:r>
                        <a:rPr kumimoji="0" lang="en-US" sz="1800" b="1" u="none" strike="noStrike" cap="none" normalizeH="0" baseline="0" dirty="0" smtClean="0">
                          <a:ln>
                            <a:noFill/>
                          </a:ln>
                          <a:solidFill>
                            <a:schemeClr val="tx1"/>
                          </a:solidFill>
                          <a:effectLst/>
                          <a:cs typeface="B Mitra" pitchFamily="2" charset="-78"/>
                        </a:rPr>
                        <a:t>CHO</a:t>
                      </a:r>
                      <a:endParaRPr kumimoji="0" lang="en-US"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smtClean="0">
                          <a:ln>
                            <a:noFill/>
                          </a:ln>
                          <a:solidFill>
                            <a:schemeClr val="tx1"/>
                          </a:solidFill>
                          <a:effectLst/>
                          <a:cs typeface="B Mitra" pitchFamily="2" charset="-78"/>
                        </a:rPr>
                        <a:t>  گرم </a:t>
                      </a:r>
                      <a:r>
                        <a:rPr kumimoji="0" lang="en-US" sz="1800" b="1" u="none" strike="noStrike" cap="none" normalizeH="0" baseline="0" smtClean="0">
                          <a:ln>
                            <a:noFill/>
                          </a:ln>
                          <a:solidFill>
                            <a:schemeClr val="tx1"/>
                          </a:solidFill>
                          <a:effectLst/>
                          <a:cs typeface="B Mitra" pitchFamily="2" charset="-78"/>
                        </a:rPr>
                        <a:t>Pro</a:t>
                      </a:r>
                      <a:endParaRPr kumimoji="0" lang="en-US" sz="18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گرم </a:t>
                      </a:r>
                      <a:r>
                        <a:rPr kumimoji="0" lang="en-US" sz="1800" b="1" u="none" strike="noStrike" cap="none" normalizeH="0" baseline="0" dirty="0" smtClean="0">
                          <a:ln>
                            <a:noFill/>
                          </a:ln>
                          <a:solidFill>
                            <a:schemeClr val="tx1"/>
                          </a:solidFill>
                          <a:effectLst/>
                          <a:cs typeface="B Mitra" pitchFamily="2" charset="-78"/>
                        </a:rPr>
                        <a:t>Fat</a:t>
                      </a:r>
                      <a:endParaRPr kumimoji="0" lang="en-US"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كل كالري</a:t>
                      </a:r>
                      <a:endParaRPr kumimoji="0" lang="fa-IR" sz="18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شير و لبنيات</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سبزی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ميوه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833489">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شکر، عسل، مربا و شيره</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غلات</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گوشت و جانشين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چربی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38207">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400" b="1" dirty="0" smtClean="0">
                          <a:solidFill>
                            <a:schemeClr val="tx1"/>
                          </a:solidFill>
                          <a:cs typeface="B Mitra" pitchFamily="2" charset="-78"/>
                        </a:rPr>
                        <a:t>مجموع</a:t>
                      </a:r>
                      <a:endParaRPr lang="en-US" sz="24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bl>
          </a:graphicData>
        </a:graphic>
      </p:graphicFrame>
      <p:sp>
        <p:nvSpPr>
          <p:cNvPr id="163694" name="Rectangle 878"/>
          <p:cNvSpPr>
            <a:spLocks noGrp="1" noChangeArrowheads="1"/>
          </p:cNvSpPr>
          <p:nvPr>
            <p:ph type="title"/>
          </p:nvPr>
        </p:nvSpPr>
        <p:spPr>
          <a:xfrm>
            <a:off x="395288" y="188640"/>
            <a:ext cx="8147050" cy="863873"/>
          </a:xfrm>
        </p:spPr>
        <p:txBody>
          <a:bodyPr>
            <a:normAutofit fontScale="90000"/>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با واحدهاي سياهه  جانشيني </a:t>
            </a:r>
            <a:r>
              <a:rPr lang="en-US" sz="3100" b="1" dirty="0" smtClean="0">
                <a:solidFill>
                  <a:srgbClr val="FF0066"/>
                </a:solidFill>
                <a:latin typeface="Comic Sans MS" pitchFamily="66" charset="0"/>
                <a:cs typeface="B Nazanin" pitchFamily="2" charset="-78"/>
              </a:rPr>
              <a:t>(</a:t>
            </a:r>
            <a:r>
              <a:rPr lang="en-US" sz="2800" b="1" dirty="0" smtClean="0">
                <a:solidFill>
                  <a:srgbClr val="FF0066"/>
                </a:solidFill>
                <a:latin typeface="Comic Sans MS" pitchFamily="66" charset="0"/>
                <a:cs typeface="B Nazanin" pitchFamily="2" charset="-78"/>
              </a:rPr>
              <a:t>Exchange)</a:t>
            </a:r>
            <a:endParaRPr lang="en-US" sz="3100" b="1" dirty="0" smtClean="0">
              <a:solidFill>
                <a:srgbClr val="FF0066"/>
              </a:solidFill>
              <a:latin typeface="Comic Sans MS" pitchFamily="66" charset="0"/>
              <a:cs typeface="B Nazanin" pitchFamily="2" charset="-78"/>
            </a:endParaRPr>
          </a:p>
        </p:txBody>
      </p:sp>
      <p:sp>
        <p:nvSpPr>
          <p:cNvPr id="8" name="Slide Number Placeholder 7"/>
          <p:cNvSpPr>
            <a:spLocks noGrp="1"/>
          </p:cNvSpPr>
          <p:nvPr>
            <p:ph type="sldNum" sz="quarter" idx="11"/>
          </p:nvPr>
        </p:nvSpPr>
        <p:spPr/>
        <p:txBody>
          <a:bodyPr/>
          <a:lstStyle/>
          <a:p>
            <a:pPr>
              <a:defRPr/>
            </a:pPr>
            <a:fld id="{B0DFD381-4666-4110-8ACA-E899998071F3}" type="slidenum">
              <a:rPr lang="ar-SA" sz="1500" b="1" smtClean="0"/>
              <a:pPr>
                <a:defRPr/>
              </a:pPr>
              <a:t>48</a:t>
            </a:fld>
            <a:endParaRPr lang="en-US" sz="1500" b="1" dirty="0"/>
          </a:p>
        </p:txBody>
      </p:sp>
      <p:sp>
        <p:nvSpPr>
          <p:cNvPr id="9" name="Footer Placeholder 8"/>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spd="med">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78851" name="Rectangle 3"/>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78852"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17171" name="Group 83"/>
          <p:cNvGraphicFramePr>
            <a:graphicFrameLocks noGrp="1"/>
          </p:cNvGraphicFramePr>
          <p:nvPr>
            <p:extLst>
              <p:ext uri="{D42A27DB-BD31-4B8C-83A1-F6EECF244321}">
                <p14:modId xmlns:p14="http://schemas.microsoft.com/office/powerpoint/2010/main" val="719655821"/>
              </p:ext>
            </p:extLst>
          </p:nvPr>
        </p:nvGraphicFramePr>
        <p:xfrm>
          <a:off x="640816" y="1143001"/>
          <a:ext cx="7905386" cy="4892789"/>
        </p:xfrm>
        <a:graphic>
          <a:graphicData uri="http://schemas.openxmlformats.org/drawingml/2006/table">
            <a:tbl>
              <a:tblPr rtl="1">
                <a:tableStyleId>{ED083AE6-46FA-4A59-8FB0-9F97EB10719F}</a:tableStyleId>
              </a:tblPr>
              <a:tblGrid>
                <a:gridCol w="1800000"/>
                <a:gridCol w="1008000"/>
                <a:gridCol w="1605386"/>
                <a:gridCol w="1728000"/>
                <a:gridCol w="1764000"/>
              </a:tblGrid>
              <a:tr h="77428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واحد</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CHO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Pro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Fat</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67351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10</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60</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r>
              <a:tr h="533400">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33400">
                <a:tc>
                  <a:txBody>
                    <a:bodyPr/>
                    <a:lstStyle/>
                    <a:p>
                      <a:pPr indent="180340" algn="r" rtl="1">
                        <a:lnSpc>
                          <a:spcPct val="100000"/>
                        </a:lnSpc>
                        <a:spcAft>
                          <a:spcPts val="1000"/>
                        </a:spcAft>
                        <a:tabLst>
                          <a:tab pos="800100" algn="l"/>
                          <a:tab pos="1881505" algn="l"/>
                          <a:tab pos="2447925" algn="l"/>
                          <a:tab pos="2971800" algn="ctr"/>
                          <a:tab pos="4500880" algn="r"/>
                          <a:tab pos="5943600" algn="r"/>
                        </a:tabLs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106</a:t>
                      </a:r>
                      <a:r>
                        <a:rPr lang="fa-IR" sz="1600" b="1" baseline="0" dirty="0" smtClean="0">
                          <a:solidFill>
                            <a:schemeClr val="tx1"/>
                          </a:solidFill>
                          <a:latin typeface="Times New Roman"/>
                          <a:ea typeface="Times New Roman"/>
                          <a:cs typeface="B Nazanin" pitchFamily="2" charset="-78"/>
                        </a:rPr>
                        <a:t> = 114 – 220</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7 = 15 : 121</a:t>
                      </a:r>
                      <a:endParaRPr lang="en-US" sz="1600" b="1" dirty="0" smtClean="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r>
              <a:tr h="54446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fa-IR" sz="1800" b="1" baseline="0" dirty="0" smtClean="0">
                          <a:solidFill>
                            <a:schemeClr val="tx1"/>
                          </a:solidFill>
                          <a:latin typeface="Times New Roman"/>
                          <a:ea typeface="Times New Roman"/>
                          <a:cs typeface="B Nazanin" pitchFamily="2" charset="-78"/>
                        </a:rPr>
                        <a:t>7</a:t>
                      </a:r>
                      <a:endParaRPr kumimoji="0" lang="fa-IR" sz="1800" b="1" u="none" strike="noStrike" cap="none" normalizeH="0" baseline="0" dirty="0" smtClean="0">
                        <a:ln>
                          <a:noFill/>
                        </a:ln>
                        <a:solidFill>
                          <a:schemeClr val="tx1"/>
                        </a:solidFill>
                        <a:effectLst/>
                        <a:cs typeface="B Mitra" pitchFamily="2" charset="-78"/>
                      </a:endParaRPr>
                    </a:p>
                  </a:txBody>
                  <a:tcPr horzOverflow="overflow"/>
                </a:tc>
                <a:tc>
                  <a:txBody>
                    <a:bodyPr/>
                    <a:lstStyle/>
                    <a:p>
                      <a:pPr indent="180340" algn="ctr" rtl="0">
                        <a:lnSpc>
                          <a:spcPct val="150000"/>
                        </a:lnSpc>
                        <a:spcAft>
                          <a:spcPts val="0"/>
                        </a:spcAft>
                      </a:pPr>
                      <a:r>
                        <a:rPr lang="fa-IR" sz="1800" b="1" dirty="0" smtClean="0">
                          <a:solidFill>
                            <a:schemeClr val="tx1"/>
                          </a:solidFill>
                          <a:latin typeface="Times New Roman"/>
                          <a:ea typeface="Times New Roman"/>
                          <a:cs typeface="B Mitra" pitchFamily="2" charset="-78"/>
                        </a:rPr>
                        <a:t>15</a:t>
                      </a:r>
                      <a:endParaRPr lang="en-US" sz="18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21</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00231">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lang="fa-IR"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endParaRPr lang="en-US" sz="1600" b="1"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lang="en-US" sz="1800" b="1" kern="1200" baseline="0" dirty="0" smtClean="0">
                        <a:solidFill>
                          <a:schemeClr val="tx1"/>
                        </a:solidFill>
                        <a:latin typeface="Times New Roman"/>
                        <a:ea typeface="Times New Roman"/>
                        <a:cs typeface="B Nazanin" pitchFamily="2" charset="-78"/>
                      </a:endParaRPr>
                    </a:p>
                  </a:txBody>
                  <a:tcPr horzOverflow="overflow"/>
                </a:tc>
              </a:tr>
              <a:tr h="430159">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lang="en-US"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endParaRPr lang="en-US" sz="1600" b="1" dirty="0" smtClean="0">
                        <a:solidFill>
                          <a:schemeClr val="tx1"/>
                        </a:solidFill>
                        <a:latin typeface="Times New Roman"/>
                        <a:ea typeface="Times New Roman"/>
                        <a:cs typeface="B Nazanin" pitchFamily="2" charset="-78"/>
                      </a:endParaRPr>
                    </a:p>
                  </a:txBody>
                  <a:tcPr horzOverflow="overflow"/>
                </a:tc>
              </a:tr>
            </a:tbl>
          </a:graphicData>
        </a:graphic>
      </p:graphicFrame>
      <p:sp>
        <p:nvSpPr>
          <p:cNvPr id="217158" name="Rectangle 70"/>
          <p:cNvSpPr>
            <a:spLocks noGrp="1" noChangeArrowheads="1"/>
          </p:cNvSpPr>
          <p:nvPr>
            <p:ph type="title"/>
          </p:nvPr>
        </p:nvSpPr>
        <p:spPr>
          <a:xfrm>
            <a:off x="395288" y="19050"/>
            <a:ext cx="8147050" cy="1052513"/>
          </a:xfrm>
        </p:spPr>
        <p:txBody>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a:t>
            </a:r>
            <a:r>
              <a:rPr lang="en-US" sz="3100" b="1" dirty="0" smtClean="0">
                <a:solidFill>
                  <a:srgbClr val="FF0066"/>
                </a:solidFill>
                <a:latin typeface="Comic Sans MS" pitchFamily="66" charset="0"/>
                <a:cs typeface="B Nazanin" pitchFamily="2" charset="-78"/>
              </a:rPr>
              <a:t> </a:t>
            </a:r>
            <a:r>
              <a:rPr lang="fa-IR" sz="3100" b="1" dirty="0" smtClean="0">
                <a:solidFill>
                  <a:srgbClr val="FF0066"/>
                </a:solidFill>
                <a:latin typeface="Comic Sans MS" pitchFamily="66" charset="0"/>
                <a:cs typeface="B Nazanin" pitchFamily="2" charset="-78"/>
              </a:rPr>
              <a:t>با واحدهاي سياهه  جانشيني </a:t>
            </a:r>
            <a:r>
              <a:rPr lang="en-US" sz="3100" b="1" dirty="0" smtClean="0">
                <a:solidFill>
                  <a:srgbClr val="FF0066"/>
                </a:solidFill>
                <a:latin typeface="Comic Sans MS" pitchFamily="66" charset="0"/>
                <a:cs typeface="B Nazanin" pitchFamily="2" charset="-78"/>
              </a:rPr>
              <a:t>(Exchange)</a:t>
            </a:r>
          </a:p>
        </p:txBody>
      </p:sp>
      <p:sp>
        <p:nvSpPr>
          <p:cNvPr id="7" name="Slide Number Placeholder 6"/>
          <p:cNvSpPr>
            <a:spLocks noGrp="1"/>
          </p:cNvSpPr>
          <p:nvPr>
            <p:ph type="sldNum" sz="quarter" idx="12"/>
          </p:nvPr>
        </p:nvSpPr>
        <p:spPr/>
        <p:txBody>
          <a:bodyPr/>
          <a:lstStyle/>
          <a:p>
            <a:fld id="{430E3189-A26B-47E6-88FA-F0598B934182}" type="slidenum">
              <a:rPr lang="en-US" smtClean="0"/>
              <a:pPr/>
              <a:t>49</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9"/>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sp>
        <p:nvSpPr>
          <p:cNvPr id="57347" name="Content Placeholder 2"/>
          <p:cNvSpPr>
            <a:spLocks noGrp="1"/>
          </p:cNvSpPr>
          <p:nvPr>
            <p:ph idx="1"/>
          </p:nvPr>
        </p:nvSpPr>
        <p:spPr>
          <a:xfrm>
            <a:off x="457200" y="1371600"/>
            <a:ext cx="8229600" cy="4754563"/>
          </a:xfrm>
        </p:spPr>
        <p:txBody>
          <a:bodyPr/>
          <a:lstStyle/>
          <a:p>
            <a:pPr algn="r" rtl="1" eaLnBrk="1" hangingPunct="1">
              <a:spcBef>
                <a:spcPts val="2400"/>
              </a:spcBef>
              <a:buFont typeface="Arial" pitchFamily="34" charset="0"/>
              <a:buBlip>
                <a:blip r:embed="rId2"/>
              </a:buBlip>
            </a:pPr>
            <a:r>
              <a:rPr lang="en-US" sz="3600" dirty="0" smtClean="0">
                <a:cs typeface="B Nazanin" pitchFamily="2" charset="-78"/>
              </a:rPr>
              <a:t>RDA</a:t>
            </a:r>
            <a:r>
              <a:rPr lang="fa-IR" sz="3600" dirty="0" smtClean="0">
                <a:cs typeface="B Nazanin" pitchFamily="2" charset="-78"/>
              </a:rPr>
              <a:t> مقدار مواد مغذي مورد نياز 97 تا 98 درصد افراد سالم جامعه را در بر مي گیرد</a:t>
            </a:r>
            <a:r>
              <a:rPr lang="fa-IR" sz="4400" b="1" dirty="0" smtClean="0">
                <a:cs typeface="B Nazanin" pitchFamily="2" charset="-78"/>
              </a:rPr>
              <a:t>.</a:t>
            </a:r>
          </a:p>
          <a:p>
            <a:pPr algn="r" rtl="1" eaLnBrk="1" hangingPunct="1">
              <a:spcBef>
                <a:spcPts val="2400"/>
              </a:spcBef>
              <a:buFont typeface="Wingdings 2" pitchFamily="18" charset="2"/>
              <a:buBlip>
                <a:blip r:embed="rId2"/>
              </a:buBlip>
            </a:pPr>
            <a:r>
              <a:rPr lang="en-US" sz="3600" dirty="0" smtClean="0">
                <a:cs typeface="B Nazanin" pitchFamily="2" charset="-78"/>
              </a:rPr>
              <a:t>RDA</a:t>
            </a:r>
            <a:r>
              <a:rPr lang="fa-IR" sz="3600" dirty="0" smtClean="0">
                <a:cs typeface="B Nazanin" pitchFamily="2" charset="-78"/>
              </a:rPr>
              <a:t>  مواد مغذي مي بايست به عنوان يك </a:t>
            </a:r>
            <a:r>
              <a:rPr lang="fa-IR" sz="3600" u="sng" dirty="0" smtClean="0">
                <a:cs typeface="B Nazanin" pitchFamily="2" charset="-78"/>
              </a:rPr>
              <a:t>هدف براي دریافت افراد</a:t>
            </a:r>
            <a:r>
              <a:rPr lang="fa-IR" sz="3600" dirty="0" smtClean="0">
                <a:cs typeface="B Nazanin" pitchFamily="2" charset="-78"/>
              </a:rPr>
              <a:t> باشد، نه به عنوان كفايت رژيم جامعه.</a:t>
            </a:r>
            <a:endParaRPr lang="en-US" sz="3600" dirty="0" smtClean="0">
              <a:cs typeface="B Nazanin" pitchFamily="2" charset="-78"/>
            </a:endParaRPr>
          </a:p>
          <a:p>
            <a:pPr eaLnBrk="1" hangingPunct="1">
              <a:buFont typeface="Wingdings 2" pitchFamily="18" charset="2"/>
              <a:buNone/>
            </a:pPr>
            <a:endParaRPr lang="en-US" sz="3400" dirty="0" smtClean="0">
              <a:cs typeface="B Nazanin" pitchFamily="2" charset="-78"/>
            </a:endParaRPr>
          </a:p>
        </p:txBody>
      </p:sp>
      <p:sp>
        <p:nvSpPr>
          <p:cNvPr id="57349"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9A7D6C4-43AF-4D33-8EF4-D7BD3AA3A035}" type="slidenum">
              <a:rPr lang="en-US" smtClean="0"/>
              <a:pPr/>
              <a:t>5</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78851" name="Rectangle 3"/>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78852"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17171" name="Group 83"/>
          <p:cNvGraphicFramePr>
            <a:graphicFrameLocks noGrp="1"/>
          </p:cNvGraphicFramePr>
          <p:nvPr>
            <p:extLst>
              <p:ext uri="{D42A27DB-BD31-4B8C-83A1-F6EECF244321}">
                <p14:modId xmlns:p14="http://schemas.microsoft.com/office/powerpoint/2010/main" val="745514840"/>
              </p:ext>
            </p:extLst>
          </p:nvPr>
        </p:nvGraphicFramePr>
        <p:xfrm>
          <a:off x="640816" y="1143001"/>
          <a:ext cx="7905386" cy="4971678"/>
        </p:xfrm>
        <a:graphic>
          <a:graphicData uri="http://schemas.openxmlformats.org/drawingml/2006/table">
            <a:tbl>
              <a:tblPr rtl="1">
                <a:tableStyleId>{ED083AE6-46FA-4A59-8FB0-9F97EB10719F}</a:tableStyleId>
              </a:tblPr>
              <a:tblGrid>
                <a:gridCol w="1800000"/>
                <a:gridCol w="1008000"/>
                <a:gridCol w="1605386"/>
                <a:gridCol w="1728000"/>
                <a:gridCol w="1764000"/>
              </a:tblGrid>
              <a:tr h="77428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واحد</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CHO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Pro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Fat</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67351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10</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60</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r>
              <a:tr h="533400">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33400">
                <a:tc>
                  <a:txBody>
                    <a:bodyPr/>
                    <a:lstStyle/>
                    <a:p>
                      <a:pPr indent="180340" algn="r" rtl="1">
                        <a:lnSpc>
                          <a:spcPct val="100000"/>
                        </a:lnSpc>
                        <a:spcAft>
                          <a:spcPts val="1000"/>
                        </a:spcAft>
                        <a:tabLst>
                          <a:tab pos="800100" algn="l"/>
                          <a:tab pos="1881505" algn="l"/>
                          <a:tab pos="2447925" algn="l"/>
                          <a:tab pos="2971800" algn="ctr"/>
                          <a:tab pos="4500880" algn="r"/>
                          <a:tab pos="5943600" algn="r"/>
                        </a:tabLs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106</a:t>
                      </a:r>
                      <a:r>
                        <a:rPr lang="fa-IR" sz="1600" b="1" baseline="0" dirty="0" smtClean="0">
                          <a:solidFill>
                            <a:schemeClr val="tx1"/>
                          </a:solidFill>
                          <a:latin typeface="Times New Roman"/>
                          <a:ea typeface="Times New Roman"/>
                          <a:cs typeface="B Nazanin" pitchFamily="2" charset="-78"/>
                        </a:rPr>
                        <a:t> = 114 – 220</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7 = 15 : 121</a:t>
                      </a:r>
                      <a:endParaRPr lang="en-US" sz="1600" b="1" dirty="0" smtClean="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r>
              <a:tr h="54446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fa-IR" sz="1800" b="1" baseline="0" dirty="0" smtClean="0">
                          <a:solidFill>
                            <a:schemeClr val="tx1"/>
                          </a:solidFill>
                          <a:latin typeface="Times New Roman"/>
                          <a:ea typeface="Times New Roman"/>
                          <a:cs typeface="B Nazanin" pitchFamily="2" charset="-78"/>
                        </a:rPr>
                        <a:t>7</a:t>
                      </a:r>
                      <a:endParaRPr kumimoji="0" lang="fa-IR" sz="1800" b="1" u="none" strike="noStrike" cap="none" normalizeH="0" baseline="0" dirty="0" smtClean="0">
                        <a:ln>
                          <a:noFill/>
                        </a:ln>
                        <a:solidFill>
                          <a:schemeClr val="tx1"/>
                        </a:solidFill>
                        <a:effectLst/>
                        <a:cs typeface="B Mitra" pitchFamily="2" charset="-78"/>
                      </a:endParaRPr>
                    </a:p>
                  </a:txBody>
                  <a:tcPr horzOverflow="overflow"/>
                </a:tc>
                <a:tc>
                  <a:txBody>
                    <a:bodyPr/>
                    <a:lstStyle/>
                    <a:p>
                      <a:pPr indent="180340" algn="ctr" rtl="0">
                        <a:lnSpc>
                          <a:spcPct val="150000"/>
                        </a:lnSpc>
                        <a:spcAft>
                          <a:spcPts val="0"/>
                        </a:spcAft>
                      </a:pPr>
                      <a:endParaRPr lang="en-US" sz="18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21</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00231">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4</a:t>
                      </a: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25</a:t>
                      </a:r>
                      <a:r>
                        <a:rPr lang="fa-IR" sz="1600" b="1" baseline="0" dirty="0" smtClean="0">
                          <a:solidFill>
                            <a:schemeClr val="tx1"/>
                          </a:solidFill>
                          <a:latin typeface="Times New Roman"/>
                          <a:ea typeface="Times New Roman"/>
                          <a:cs typeface="B Nazanin" pitchFamily="2" charset="-78"/>
                        </a:rPr>
                        <a:t>= 43– 68</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3/8 = 7 : 25</a:t>
                      </a:r>
                      <a:endParaRPr lang="en-US" sz="1600" b="1"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20</a:t>
                      </a:r>
                      <a:endParaRPr lang="en-US" sz="1800" b="1" kern="1200" baseline="0" dirty="0" smtClean="0">
                        <a:solidFill>
                          <a:schemeClr val="tx1"/>
                        </a:solidFill>
                        <a:latin typeface="Times New Roman"/>
                        <a:ea typeface="Times New Roman"/>
                        <a:cs typeface="B Nazanin" pitchFamily="2" charset="-78"/>
                      </a:endParaRPr>
                    </a:p>
                  </a:txBody>
                  <a:tcPr horzOverflow="overflow"/>
                </a:tc>
              </a:tr>
              <a:tr h="430159">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lang="en-US"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endParaRPr lang="en-US" sz="1600" b="1" dirty="0" smtClean="0">
                        <a:solidFill>
                          <a:schemeClr val="tx1"/>
                        </a:solidFill>
                        <a:latin typeface="Times New Roman"/>
                        <a:ea typeface="Times New Roman"/>
                        <a:cs typeface="B Nazanin" pitchFamily="2" charset="-78"/>
                      </a:endParaRPr>
                    </a:p>
                  </a:txBody>
                  <a:tcPr horzOverflow="overflow"/>
                </a:tc>
              </a:tr>
            </a:tbl>
          </a:graphicData>
        </a:graphic>
      </p:graphicFrame>
      <p:sp>
        <p:nvSpPr>
          <p:cNvPr id="217158" name="Rectangle 70"/>
          <p:cNvSpPr>
            <a:spLocks noGrp="1" noChangeArrowheads="1"/>
          </p:cNvSpPr>
          <p:nvPr>
            <p:ph type="title"/>
          </p:nvPr>
        </p:nvSpPr>
        <p:spPr>
          <a:xfrm>
            <a:off x="395288" y="19050"/>
            <a:ext cx="8147050" cy="1052513"/>
          </a:xfrm>
        </p:spPr>
        <p:txBody>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a:t>
            </a:r>
            <a:r>
              <a:rPr lang="en-US" sz="3100" b="1" dirty="0" smtClean="0">
                <a:solidFill>
                  <a:srgbClr val="FF0066"/>
                </a:solidFill>
                <a:latin typeface="Comic Sans MS" pitchFamily="66" charset="0"/>
                <a:cs typeface="B Nazanin" pitchFamily="2" charset="-78"/>
              </a:rPr>
              <a:t> </a:t>
            </a:r>
            <a:r>
              <a:rPr lang="fa-IR" sz="3100" b="1" dirty="0" smtClean="0">
                <a:solidFill>
                  <a:srgbClr val="FF0066"/>
                </a:solidFill>
                <a:latin typeface="Comic Sans MS" pitchFamily="66" charset="0"/>
                <a:cs typeface="B Nazanin" pitchFamily="2" charset="-78"/>
              </a:rPr>
              <a:t>با واحدهاي سياهه  جانشيني </a:t>
            </a:r>
            <a:r>
              <a:rPr lang="en-US" sz="3100" b="1" dirty="0" smtClean="0">
                <a:solidFill>
                  <a:srgbClr val="FF0066"/>
                </a:solidFill>
                <a:latin typeface="Comic Sans MS" pitchFamily="66" charset="0"/>
                <a:cs typeface="B Nazanin" pitchFamily="2" charset="-78"/>
              </a:rPr>
              <a:t>(Exchange)</a:t>
            </a:r>
          </a:p>
        </p:txBody>
      </p:sp>
      <p:sp>
        <p:nvSpPr>
          <p:cNvPr id="7" name="Slide Number Placeholder 6"/>
          <p:cNvSpPr>
            <a:spLocks noGrp="1"/>
          </p:cNvSpPr>
          <p:nvPr>
            <p:ph type="sldNum" sz="quarter" idx="12"/>
          </p:nvPr>
        </p:nvSpPr>
        <p:spPr/>
        <p:txBody>
          <a:bodyPr/>
          <a:lstStyle/>
          <a:p>
            <a:fld id="{430E3189-A26B-47E6-88FA-F0598B934182}" type="slidenum">
              <a:rPr lang="en-US" smtClean="0"/>
              <a:pPr/>
              <a:t>50</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3533421677"/>
      </p:ext>
    </p:extLst>
  </p:cSld>
  <p:clrMapOvr>
    <a:masterClrMapping/>
  </p:clrMapOvr>
  <p:transition spd="slow">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78851" name="Rectangle 3"/>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78852"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17171" name="Group 83"/>
          <p:cNvGraphicFramePr>
            <a:graphicFrameLocks noGrp="1"/>
          </p:cNvGraphicFramePr>
          <p:nvPr>
            <p:extLst>
              <p:ext uri="{D42A27DB-BD31-4B8C-83A1-F6EECF244321}">
                <p14:modId xmlns:p14="http://schemas.microsoft.com/office/powerpoint/2010/main" val="2766705785"/>
              </p:ext>
            </p:extLst>
          </p:nvPr>
        </p:nvGraphicFramePr>
        <p:xfrm>
          <a:off x="640816" y="1143001"/>
          <a:ext cx="7905386" cy="5120639"/>
        </p:xfrm>
        <a:graphic>
          <a:graphicData uri="http://schemas.openxmlformats.org/drawingml/2006/table">
            <a:tbl>
              <a:tblPr rtl="1">
                <a:tableStyleId>{ED083AE6-46FA-4A59-8FB0-9F97EB10719F}</a:tableStyleId>
              </a:tblPr>
              <a:tblGrid>
                <a:gridCol w="1800000"/>
                <a:gridCol w="1008000"/>
                <a:gridCol w="1605386"/>
                <a:gridCol w="1728000"/>
                <a:gridCol w="1764000"/>
              </a:tblGrid>
              <a:tr h="77428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واحد</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CHO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Pro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Fat</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67351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10</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60</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r>
              <a:tr h="533400">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33400">
                <a:tc>
                  <a:txBody>
                    <a:bodyPr/>
                    <a:lstStyle/>
                    <a:p>
                      <a:pPr indent="180340" algn="r" rtl="1">
                        <a:lnSpc>
                          <a:spcPct val="100000"/>
                        </a:lnSpc>
                        <a:spcAft>
                          <a:spcPts val="1000"/>
                        </a:spcAft>
                        <a:tabLst>
                          <a:tab pos="800100" algn="l"/>
                          <a:tab pos="1881505" algn="l"/>
                          <a:tab pos="2447925" algn="l"/>
                          <a:tab pos="2971800" algn="ctr"/>
                          <a:tab pos="4500880" algn="r"/>
                          <a:tab pos="5943600" algn="r"/>
                        </a:tabLs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106</a:t>
                      </a:r>
                      <a:r>
                        <a:rPr lang="fa-IR" sz="1600" b="1" baseline="0" dirty="0" smtClean="0">
                          <a:solidFill>
                            <a:schemeClr val="tx1"/>
                          </a:solidFill>
                          <a:latin typeface="Times New Roman"/>
                          <a:ea typeface="Times New Roman"/>
                          <a:cs typeface="B Nazanin" pitchFamily="2" charset="-78"/>
                        </a:rPr>
                        <a:t> = 114 – 220</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7 = 15 : 121</a:t>
                      </a:r>
                      <a:endParaRPr lang="en-US" sz="1600" b="1" dirty="0" smtClean="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r>
              <a:tr h="54446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fa-IR" sz="1800" b="1" baseline="0" dirty="0" smtClean="0">
                          <a:solidFill>
                            <a:schemeClr val="tx1"/>
                          </a:solidFill>
                          <a:latin typeface="Times New Roman"/>
                          <a:ea typeface="Times New Roman"/>
                          <a:cs typeface="B Nazanin" pitchFamily="2" charset="-78"/>
                        </a:rPr>
                        <a:t>7</a:t>
                      </a:r>
                      <a:endParaRPr kumimoji="0" lang="fa-IR" sz="1800" b="1" u="none" strike="noStrike" cap="none" normalizeH="0" baseline="0" dirty="0" smtClean="0">
                        <a:ln>
                          <a:noFill/>
                        </a:ln>
                        <a:solidFill>
                          <a:schemeClr val="tx1"/>
                        </a:solidFill>
                        <a:effectLst/>
                        <a:cs typeface="B Mitra" pitchFamily="2" charset="-78"/>
                      </a:endParaRPr>
                    </a:p>
                  </a:txBody>
                  <a:tcPr horzOverflow="overflow"/>
                </a:tc>
                <a:tc>
                  <a:txBody>
                    <a:bodyPr/>
                    <a:lstStyle/>
                    <a:p>
                      <a:pPr indent="180340" algn="ctr" rtl="0">
                        <a:lnSpc>
                          <a:spcPct val="150000"/>
                        </a:lnSpc>
                        <a:spcAft>
                          <a:spcPts val="0"/>
                        </a:spcAft>
                      </a:pPr>
                      <a:endParaRPr lang="en-US" sz="18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21</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00231">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4</a:t>
                      </a: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25</a:t>
                      </a:r>
                      <a:r>
                        <a:rPr lang="fa-IR" sz="1600" b="1" baseline="0" dirty="0" smtClean="0">
                          <a:solidFill>
                            <a:schemeClr val="tx1"/>
                          </a:solidFill>
                          <a:latin typeface="Times New Roman"/>
                          <a:ea typeface="Times New Roman"/>
                          <a:cs typeface="B Nazanin" pitchFamily="2" charset="-78"/>
                        </a:rPr>
                        <a:t>= 43– 68</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3/8 = 7 : 25</a:t>
                      </a:r>
                      <a:endParaRPr lang="en-US" sz="1600" b="1"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20</a:t>
                      </a:r>
                      <a:endParaRPr lang="en-US" sz="1800" b="1" kern="1200" baseline="0" dirty="0" smtClean="0">
                        <a:solidFill>
                          <a:schemeClr val="tx1"/>
                        </a:solidFill>
                        <a:latin typeface="Times New Roman"/>
                        <a:ea typeface="Times New Roman"/>
                        <a:cs typeface="B Nazanin" pitchFamily="2" charset="-78"/>
                      </a:endParaRPr>
                    </a:p>
                  </a:txBody>
                  <a:tcPr horzOverflow="overflow"/>
                </a:tc>
              </a:tr>
              <a:tr h="430159">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5</a:t>
                      </a:r>
                      <a:endParaRPr lang="en-US"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kern="1200" dirty="0" smtClean="0">
                          <a:solidFill>
                            <a:schemeClr val="tx1"/>
                          </a:solidFill>
                          <a:latin typeface="Times New Roman"/>
                          <a:ea typeface="Times New Roman"/>
                          <a:cs typeface="B Nazanin" pitchFamily="2" charset="-78"/>
                        </a:rPr>
                        <a:t>23 = 30 - 53</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4.5= 5: 23</a:t>
                      </a:r>
                      <a:endParaRPr lang="en-US" sz="1600" b="1" dirty="0" smtClean="0">
                        <a:solidFill>
                          <a:schemeClr val="tx1"/>
                        </a:solidFill>
                        <a:latin typeface="Times New Roman"/>
                        <a:ea typeface="Times New Roman"/>
                        <a:cs typeface="B Nazanin" pitchFamily="2" charset="-78"/>
                      </a:endParaRPr>
                    </a:p>
                  </a:txBody>
                  <a:tcPr horzOverflow="overflow"/>
                </a:tc>
              </a:tr>
            </a:tbl>
          </a:graphicData>
        </a:graphic>
      </p:graphicFrame>
      <p:sp>
        <p:nvSpPr>
          <p:cNvPr id="217158" name="Rectangle 70"/>
          <p:cNvSpPr>
            <a:spLocks noGrp="1" noChangeArrowheads="1"/>
          </p:cNvSpPr>
          <p:nvPr>
            <p:ph type="title"/>
          </p:nvPr>
        </p:nvSpPr>
        <p:spPr>
          <a:xfrm>
            <a:off x="395288" y="19050"/>
            <a:ext cx="8147050" cy="1052513"/>
          </a:xfrm>
        </p:spPr>
        <p:txBody>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a:t>
            </a:r>
            <a:r>
              <a:rPr lang="en-US" sz="3100" b="1" dirty="0" smtClean="0">
                <a:solidFill>
                  <a:srgbClr val="FF0066"/>
                </a:solidFill>
                <a:latin typeface="Comic Sans MS" pitchFamily="66" charset="0"/>
                <a:cs typeface="B Nazanin" pitchFamily="2" charset="-78"/>
              </a:rPr>
              <a:t> </a:t>
            </a:r>
            <a:r>
              <a:rPr lang="fa-IR" sz="3100" b="1" dirty="0" smtClean="0">
                <a:solidFill>
                  <a:srgbClr val="FF0066"/>
                </a:solidFill>
                <a:latin typeface="Comic Sans MS" pitchFamily="66" charset="0"/>
                <a:cs typeface="B Nazanin" pitchFamily="2" charset="-78"/>
              </a:rPr>
              <a:t>با واحدهاي سياهه  جانشيني </a:t>
            </a:r>
            <a:r>
              <a:rPr lang="en-US" sz="3100" b="1" dirty="0" smtClean="0">
                <a:solidFill>
                  <a:srgbClr val="FF0066"/>
                </a:solidFill>
                <a:latin typeface="Comic Sans MS" pitchFamily="66" charset="0"/>
                <a:cs typeface="B Nazanin" pitchFamily="2" charset="-78"/>
              </a:rPr>
              <a:t>(Exchange)</a:t>
            </a:r>
          </a:p>
        </p:txBody>
      </p:sp>
      <p:sp>
        <p:nvSpPr>
          <p:cNvPr id="7" name="Slide Number Placeholder 6"/>
          <p:cNvSpPr>
            <a:spLocks noGrp="1"/>
          </p:cNvSpPr>
          <p:nvPr>
            <p:ph type="sldNum" sz="quarter" idx="12"/>
          </p:nvPr>
        </p:nvSpPr>
        <p:spPr/>
        <p:txBody>
          <a:bodyPr/>
          <a:lstStyle/>
          <a:p>
            <a:fld id="{430E3189-A26B-47E6-88FA-F0598B934182}" type="slidenum">
              <a:rPr lang="en-US" smtClean="0"/>
              <a:pPr/>
              <a:t>51</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val="2169434105"/>
      </p:ext>
    </p:extLst>
  </p:cSld>
  <p:clrMapOvr>
    <a:masterClrMapping/>
  </p:clrMapOvr>
  <p:transition spd="slow">
    <p:spli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71438" y="214313"/>
            <a:ext cx="8929687" cy="836612"/>
          </a:xfrm>
        </p:spPr>
        <p:txBody>
          <a:bodyPr>
            <a:normAutofit fontScale="90000"/>
          </a:bodyPr>
          <a:lstStyle/>
          <a:p>
            <a:pPr rtl="1" eaLnBrk="1" hangingPunct="1">
              <a:defRPr/>
            </a:pPr>
            <a:r>
              <a:rPr lang="fa-IR" sz="4000" b="1" dirty="0" smtClean="0">
                <a:solidFill>
                  <a:srgbClr val="FF0066"/>
                </a:solidFill>
                <a:cs typeface="B Nazanin" pitchFamily="2" charset="-78"/>
              </a:rPr>
              <a:t>جدول </a:t>
            </a:r>
            <a:r>
              <a:rPr lang="fa-IR" sz="4000" b="1" dirty="0" smtClean="0">
                <a:solidFill>
                  <a:srgbClr val="FF0066"/>
                </a:solidFill>
                <a:latin typeface="Comic Sans MS" pitchFamily="66" charset="0"/>
                <a:cs typeface="B Nazanin" pitchFamily="2" charset="-78"/>
              </a:rPr>
              <a:t>توزيع و تعادل واحدهاي توصيه شده(24 ساعته)</a:t>
            </a:r>
            <a:r>
              <a:rPr lang="fa-IR" sz="3800" dirty="0" smtClean="0">
                <a:solidFill>
                  <a:srgbClr val="FF0066"/>
                </a:solidFill>
                <a:cs typeface="B Nazanin" pitchFamily="2" charset="-78"/>
              </a:rPr>
              <a:t> </a:t>
            </a:r>
            <a:endParaRPr lang="en-US" sz="3800" dirty="0" smtClean="0">
              <a:solidFill>
                <a:srgbClr val="FF0066"/>
              </a:solidFill>
              <a:cs typeface="B Nazanin" pitchFamily="2" charset="-78"/>
            </a:endParaRPr>
          </a:p>
        </p:txBody>
      </p:sp>
      <p:sp>
        <p:nvSpPr>
          <p:cNvPr id="95235" name="Rectangle 3"/>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95236"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37" name="Rectangle 5"/>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38" name="Rectangle 6"/>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95239" name="Rectangle 7"/>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40" name="Rectangle 8"/>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41673" name="Group 9"/>
          <p:cNvGraphicFramePr>
            <a:graphicFrameLocks noGrp="1"/>
          </p:cNvGraphicFramePr>
          <p:nvPr>
            <p:extLst>
              <p:ext uri="{D42A27DB-BD31-4B8C-83A1-F6EECF244321}">
                <p14:modId xmlns:p14="http://schemas.microsoft.com/office/powerpoint/2010/main" val="2652065048"/>
              </p:ext>
            </p:extLst>
          </p:nvPr>
        </p:nvGraphicFramePr>
        <p:xfrm>
          <a:off x="2286000" y="1295400"/>
          <a:ext cx="5472249" cy="4736464"/>
        </p:xfrm>
        <a:graphic>
          <a:graphicData uri="http://schemas.openxmlformats.org/drawingml/2006/table">
            <a:tbl>
              <a:tblPr rtl="1">
                <a:tableStyleId>{ED083AE6-46FA-4A59-8FB0-9F97EB10719F}</a:tableStyleId>
              </a:tblPr>
              <a:tblGrid>
                <a:gridCol w="1558643"/>
                <a:gridCol w="748149"/>
                <a:gridCol w="856274"/>
                <a:gridCol w="841667"/>
                <a:gridCol w="733758"/>
                <a:gridCol w="733758"/>
              </a:tblGrid>
              <a:tr h="6096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800" b="1" u="none" strike="noStrike" cap="none" normalizeH="0" baseline="0" dirty="0" smtClean="0">
                          <a:ln>
                            <a:noFill/>
                          </a:ln>
                          <a:solidFill>
                            <a:schemeClr val="tx1"/>
                          </a:solidFill>
                          <a:effectLst/>
                          <a:cs typeface="B Mitra" pitchFamily="2" charset="-78"/>
                        </a:rPr>
                        <a:t> </a:t>
                      </a:r>
                      <a:r>
                        <a:rPr kumimoji="0" lang="fa-IR" sz="1800" b="1" u="none" strike="noStrike" cap="none" normalizeH="0" baseline="0" dirty="0" smtClean="0">
                          <a:ln>
                            <a:noFill/>
                          </a:ln>
                          <a:solidFill>
                            <a:schemeClr val="tx1"/>
                          </a:solidFill>
                          <a:effectLst/>
                          <a:cs typeface="B Mitra" pitchFamily="2" charset="-78"/>
                        </a:rPr>
                        <a:t>واحد</a:t>
                      </a:r>
                      <a:r>
                        <a:rPr kumimoji="0" lang="fa-IR" sz="2800" b="1" u="none" strike="noStrike" cap="none" normalizeH="0" baseline="0" dirty="0" smtClean="0">
                          <a:ln>
                            <a:noFill/>
                          </a:ln>
                          <a:solidFill>
                            <a:schemeClr val="tx1"/>
                          </a:solidFill>
                          <a:effectLst/>
                          <a:cs typeface="B Mitra" pitchFamily="2" charset="-78"/>
                        </a:rPr>
                        <a:t>  </a:t>
                      </a:r>
                      <a:endParaRPr kumimoji="0" lang="fa-IR" sz="2800" b="1" i="0" u="none" strike="noStrike" cap="none" normalizeH="0" baseline="0" dirty="0" smtClean="0">
                        <a:ln>
                          <a:noFill/>
                        </a:ln>
                        <a:solidFill>
                          <a:schemeClr val="tx1"/>
                        </a:solidFill>
                        <a:effectLst/>
                        <a:latin typeface="Arial" charset="0"/>
                        <a:cs typeface="B Mitra"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Nazanin" pitchFamily="2" charset="-78"/>
                        </a:rPr>
                        <a:t>  افطار</a:t>
                      </a:r>
                      <a:endParaRPr kumimoji="0" lang="fa-IR" sz="20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شام</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2000" b="1" i="0" u="none" strike="noStrike" cap="none" normalizeH="0" baseline="0" dirty="0" smtClean="0">
                          <a:ln>
                            <a:noFill/>
                          </a:ln>
                          <a:solidFill>
                            <a:schemeClr val="tx1"/>
                          </a:solidFill>
                          <a:effectLst/>
                          <a:latin typeface="Arial" charset="0"/>
                          <a:cs typeface="B Nazanin" pitchFamily="2" charset="-78"/>
                        </a:rPr>
                        <a:t>میان وعده</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Nazanin" pitchFamily="2" charset="-78"/>
                        </a:rPr>
                        <a:t>  سحر</a:t>
                      </a:r>
                      <a:endParaRPr kumimoji="0" lang="fa-IR" sz="20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tc>
              </a:tr>
              <a:tr h="6604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nchor="ctr"/>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nchor="ctr"/>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4</a:t>
                      </a:r>
                      <a:endParaRPr lang="en-US" sz="1800" b="1" kern="1200" baseline="0" dirty="0">
                        <a:solidFill>
                          <a:schemeClr val="tx1"/>
                        </a:solidFill>
                        <a:latin typeface="Times New Roman"/>
                        <a:ea typeface="Times New Roman"/>
                        <a:cs typeface="B Nazanin" pitchFamily="2" charset="-78"/>
                      </a:endParaRPr>
                    </a:p>
                  </a:txBody>
                  <a:tcPr marL="68580" marR="68580" marT="0" marB="0" anchor="ctr"/>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fa-IR" sz="2000" b="1" dirty="0">
                        <a:solidFill>
                          <a:schemeClr val="tx1"/>
                        </a:solidFill>
                        <a:latin typeface="Times New Roman"/>
                        <a:ea typeface="Times New Roman"/>
                        <a:cs typeface="B Nazanin" pitchFamily="2" charset="-78"/>
                      </a:endParaRPr>
                    </a:p>
                  </a:txBody>
                  <a:tcPr marL="68580" marR="68580" marT="0" marB="0"/>
                </a:tc>
              </a:tr>
              <a:tr h="519112">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nchor="ctr"/>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7</a:t>
                      </a:r>
                      <a:endParaRPr lang="en-US" sz="1600" b="1" dirty="0">
                        <a:solidFill>
                          <a:schemeClr val="tx1"/>
                        </a:solidFill>
                        <a:latin typeface="Times New Roman"/>
                        <a:ea typeface="Times New Roman"/>
                        <a:cs typeface="B Nazanin" pitchFamily="2" charset="-78"/>
                      </a:endParaRPr>
                    </a:p>
                  </a:txBody>
                  <a:tcPr marL="68580" marR="68580" marT="0" marB="0" anchor="ctr"/>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3</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3</a:t>
                      </a:r>
                      <a:endParaRPr lang="en-US" sz="2000" b="1" dirty="0">
                        <a:solidFill>
                          <a:schemeClr val="tx1"/>
                        </a:solidFill>
                        <a:latin typeface="Times New Roman"/>
                        <a:ea typeface="Times New Roman"/>
                        <a:cs typeface="B Nazanin" pitchFamily="2" charset="-78"/>
                      </a:endParaRPr>
                    </a:p>
                  </a:txBody>
                  <a:tcPr marL="68580" marR="68580" marT="0" marB="0"/>
                </a:tc>
              </a:tr>
              <a:tr h="557212">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4</a:t>
                      </a:r>
                    </a:p>
                  </a:txBody>
                  <a:tcPr anchor="ctr" horzOverflow="overflow"/>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5</a:t>
                      </a:r>
                    </a:p>
                  </a:txBody>
                  <a:tcPr anchor="ctr" horzOverflow="overflow"/>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3</a:t>
                      </a:r>
                      <a:endParaRPr lang="en-US" sz="2000" b="1" dirty="0">
                        <a:solidFill>
                          <a:schemeClr val="tx1"/>
                        </a:solidFill>
                        <a:latin typeface="Times New Roman"/>
                        <a:ea typeface="Times New Roman"/>
                        <a:cs typeface="B Nazanin" pitchFamily="2" charset="-78"/>
                      </a:endParaRPr>
                    </a:p>
                  </a:txBody>
                  <a:tcPr marL="68580" marR="68580" marT="0" marB="0"/>
                </a:tc>
              </a:tr>
            </a:tbl>
          </a:graphicData>
        </a:graphic>
      </p:graphicFrame>
      <p:sp>
        <p:nvSpPr>
          <p:cNvPr id="12" name="Slide Number Placeholder 11"/>
          <p:cNvSpPr>
            <a:spLocks noGrp="1"/>
          </p:cNvSpPr>
          <p:nvPr>
            <p:ph type="sldNum" sz="quarter" idx="11"/>
          </p:nvPr>
        </p:nvSpPr>
        <p:spPr>
          <a:xfrm>
            <a:off x="6500813" y="6243638"/>
            <a:ext cx="2590800" cy="457200"/>
          </a:xfrm>
        </p:spPr>
        <p:txBody>
          <a:bodyPr/>
          <a:lstStyle/>
          <a:p>
            <a:pPr>
              <a:defRPr/>
            </a:pPr>
            <a:fld id="{6708D209-7086-4696-8247-3D3EF9128F51}" type="slidenum">
              <a:rPr lang="ar-SA" sz="1500" b="1" smtClean="0"/>
              <a:pPr>
                <a:defRPr/>
              </a:pPr>
              <a:t>52</a:t>
            </a:fld>
            <a:endParaRPr lang="en-US" sz="1500" b="1" dirty="0"/>
          </a:p>
        </p:txBody>
      </p:sp>
      <p:sp>
        <p:nvSpPr>
          <p:cNvPr id="11" name="Footer Placeholder 10"/>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spd="slow">
    <p:split orient="ver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457200" y="1412776"/>
            <a:ext cx="8229600" cy="4713387"/>
          </a:xfrm>
        </p:spPr>
        <p:txBody>
          <a:bodyPr>
            <a:normAutofit/>
          </a:bodyPr>
          <a:lstStyle/>
          <a:p>
            <a:pPr algn="r" rtl="1">
              <a:lnSpc>
                <a:spcPct val="150000"/>
              </a:lnSpc>
              <a:spcAft>
                <a:spcPts val="1800"/>
              </a:spcAft>
              <a:buNone/>
              <a:defRPr/>
            </a:pPr>
            <a:r>
              <a:rPr lang="fa-IR" dirty="0" smtClean="0">
                <a:cs typeface="B Mitra" pitchFamily="2" charset="-78"/>
              </a:rPr>
              <a:t> جهت تنظیم رژیم غذایی ابتدا اصول پنج گانه زیر را رعایت کنیم:</a:t>
            </a:r>
          </a:p>
          <a:p>
            <a:pPr lvl="1" algn="r" rtl="1">
              <a:lnSpc>
                <a:spcPct val="150000"/>
              </a:lnSpc>
              <a:buNone/>
              <a:defRPr/>
            </a:pPr>
            <a:r>
              <a:rPr lang="fa-IR" dirty="0" smtClean="0">
                <a:cs typeface="B Mitra" pitchFamily="2" charset="-78"/>
              </a:rPr>
              <a:t> 1- تامین کفایت مواد غذایی</a:t>
            </a:r>
          </a:p>
          <a:p>
            <a:pPr lvl="1" algn="r" rtl="1">
              <a:lnSpc>
                <a:spcPct val="150000"/>
              </a:lnSpc>
              <a:buNone/>
              <a:defRPr/>
            </a:pPr>
            <a:r>
              <a:rPr lang="fa-IR" dirty="0" smtClean="0">
                <a:cs typeface="B Mitra" pitchFamily="2" charset="-78"/>
              </a:rPr>
              <a:t> 2- رعایت تعادل در مصرف انواع غذاها</a:t>
            </a:r>
          </a:p>
          <a:p>
            <a:pPr lvl="1" algn="r" rtl="1">
              <a:lnSpc>
                <a:spcPct val="150000"/>
              </a:lnSpc>
              <a:buNone/>
              <a:defRPr/>
            </a:pPr>
            <a:r>
              <a:rPr lang="fa-IR" dirty="0" smtClean="0">
                <a:cs typeface="B Mitra" pitchFamily="2" charset="-78"/>
              </a:rPr>
              <a:t> 3- دریافت انرژی مطابق با فعالیت های روزانه و شیوه زندگی</a:t>
            </a:r>
          </a:p>
          <a:p>
            <a:pPr lvl="1" algn="r" rtl="1">
              <a:lnSpc>
                <a:spcPct val="150000"/>
              </a:lnSpc>
              <a:buNone/>
              <a:defRPr/>
            </a:pPr>
            <a:r>
              <a:rPr lang="fa-IR" dirty="0" smtClean="0">
                <a:cs typeface="B Mitra" pitchFamily="2" charset="-78"/>
              </a:rPr>
              <a:t> 4- رعایت میانه روی در مصرف انواع غذاها</a:t>
            </a:r>
          </a:p>
          <a:p>
            <a:pPr lvl="1" algn="r" rtl="1">
              <a:lnSpc>
                <a:spcPct val="150000"/>
              </a:lnSpc>
              <a:buNone/>
              <a:defRPr/>
            </a:pPr>
            <a:r>
              <a:rPr lang="fa-IR" dirty="0" smtClean="0">
                <a:cs typeface="B Mitra" pitchFamily="2" charset="-78"/>
              </a:rPr>
              <a:t> 5- رعایت تنوع در بین گروه ها درون گروه های راهنمای غذایی</a:t>
            </a:r>
          </a:p>
        </p:txBody>
      </p:sp>
      <p:sp>
        <p:nvSpPr>
          <p:cNvPr id="5" name="Slide Number Placeholder 4"/>
          <p:cNvSpPr>
            <a:spLocks noGrp="1"/>
          </p:cNvSpPr>
          <p:nvPr>
            <p:ph type="sldNum" sz="quarter" idx="12"/>
          </p:nvPr>
        </p:nvSpPr>
        <p:spPr/>
        <p:txBody>
          <a:bodyPr/>
          <a:lstStyle/>
          <a:p>
            <a:fld id="{3CC5651A-D9D8-471F-ABAD-E32FBBB2FA0D}" type="slidenum">
              <a:rPr lang="en-US" smtClean="0"/>
              <a:pPr/>
              <a:t>53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251520" y="1340768"/>
            <a:ext cx="8435280" cy="5184576"/>
          </a:xfrm>
        </p:spPr>
        <p:txBody>
          <a:bodyPr>
            <a:normAutofit/>
          </a:bodyPr>
          <a:lstStyle/>
          <a:p>
            <a:pPr algn="r" rtl="1">
              <a:buNone/>
              <a:defRPr/>
            </a:pPr>
            <a:r>
              <a:rPr lang="fa-IR" b="1" dirty="0" smtClean="0">
                <a:solidFill>
                  <a:srgbClr val="002060"/>
                </a:solidFill>
                <a:cs typeface="B Mitra" pitchFamily="2" charset="-78"/>
              </a:rPr>
              <a:t>برنامه غذایی :</a:t>
            </a:r>
          </a:p>
          <a:p>
            <a:pPr algn="r" rtl="1">
              <a:buNone/>
              <a:defRPr/>
            </a:pPr>
            <a:r>
              <a:rPr lang="fa-IR" dirty="0" smtClean="0">
                <a:cs typeface="B Mitra" pitchFamily="2" charset="-78"/>
              </a:rPr>
              <a:t>افطار:</a:t>
            </a:r>
          </a:p>
          <a:p>
            <a:pPr lvl="1" algn="r" rtl="1">
              <a:buClr>
                <a:srgbClr val="FF0000"/>
              </a:buClr>
              <a:buFont typeface="Wingdings" pitchFamily="2" charset="2"/>
              <a:buChar char="ü"/>
              <a:defRPr/>
            </a:pPr>
            <a:r>
              <a:rPr lang="fa-IR" dirty="0" smtClean="0">
                <a:cs typeface="B Mitra" pitchFamily="2" charset="-78"/>
              </a:rPr>
              <a:t> گروه نان و غلات 1 واحد (1 کف دست نان سنگک) </a:t>
            </a:r>
          </a:p>
          <a:p>
            <a:pPr lvl="1" algn="r" rtl="1">
              <a:buClr>
                <a:srgbClr val="FF0000"/>
              </a:buClr>
              <a:buFont typeface="Wingdings" pitchFamily="2" charset="2"/>
              <a:buChar char="ü"/>
              <a:defRPr/>
            </a:pPr>
            <a:r>
              <a:rPr lang="fa-IR" dirty="0" smtClean="0">
                <a:cs typeface="B Mitra" pitchFamily="2" charset="-78"/>
              </a:rPr>
              <a:t> گروه گوشت 1 واحد (یک قوطی کبریت پنیر)</a:t>
            </a:r>
          </a:p>
          <a:p>
            <a:pPr lvl="1" algn="r" rtl="1">
              <a:buClr>
                <a:srgbClr val="FF0000"/>
              </a:buClr>
              <a:buFont typeface="Wingdings" pitchFamily="2" charset="2"/>
              <a:buChar char="ü"/>
              <a:defRPr/>
            </a:pPr>
            <a:r>
              <a:rPr lang="fa-IR" dirty="0" smtClean="0">
                <a:cs typeface="B Mitra" pitchFamily="2" charset="-78"/>
              </a:rPr>
              <a:t> گروه قندهای ساده 2واحد (1 قاشق مربا خوری عسل </a:t>
            </a:r>
            <a:r>
              <a:rPr lang="fa-IR" dirty="0" smtClean="0">
                <a:cs typeface="B Badr" panose="00000400000000000000" pitchFamily="2" charset="-78"/>
              </a:rPr>
              <a:t>+</a:t>
            </a:r>
            <a:r>
              <a:rPr lang="fa-IR" dirty="0" smtClean="0">
                <a:cs typeface="B Mitra" pitchFamily="2" charset="-78"/>
              </a:rPr>
              <a:t> 1 قاشق مربا)</a:t>
            </a:r>
          </a:p>
          <a:p>
            <a:pPr lvl="1" algn="r" rtl="1">
              <a:buClr>
                <a:srgbClr val="FF0000"/>
              </a:buClr>
              <a:buFont typeface="Wingdings" pitchFamily="2" charset="2"/>
              <a:buChar char="ü"/>
              <a:defRPr/>
            </a:pPr>
            <a:r>
              <a:rPr lang="fa-IR" dirty="0" smtClean="0">
                <a:cs typeface="B Mitra" pitchFamily="2" charset="-78"/>
              </a:rPr>
              <a:t> گروه شیر و لبنیات یک واحد (یک لیوان شیر ولرم کم چرب 1/5 درصد)</a:t>
            </a:r>
          </a:p>
          <a:p>
            <a:pPr lvl="1" algn="r" rtl="1">
              <a:buClr>
                <a:srgbClr val="FF0000"/>
              </a:buClr>
              <a:buFont typeface="Wingdings" pitchFamily="2" charset="2"/>
              <a:buChar char="ü"/>
              <a:defRPr/>
            </a:pPr>
            <a:r>
              <a:rPr lang="fa-IR" dirty="0" smtClean="0">
                <a:cs typeface="B Mitra" pitchFamily="2" charset="-78"/>
              </a:rPr>
              <a:t>گروه میوه ها یک واحد: 2 عدد خرما</a:t>
            </a:r>
          </a:p>
          <a:p>
            <a:pPr lvl="1" algn="r" rtl="1">
              <a:buClr>
                <a:srgbClr val="FF0000"/>
              </a:buClr>
              <a:buFont typeface="Wingdings" pitchFamily="2" charset="2"/>
              <a:buChar char="ü"/>
              <a:defRPr/>
            </a:pPr>
            <a:r>
              <a:rPr lang="fa-IR" dirty="0" smtClean="0">
                <a:cs typeface="B Mitra" pitchFamily="2" charset="-78"/>
              </a:rPr>
              <a:t> یک لیوان چای کمرنگ</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54</a:t>
            </a:fld>
            <a:endParaRPr lang="en-US" dirty="0"/>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457200" y="1600200"/>
            <a:ext cx="8229600" cy="3200400"/>
          </a:xfrm>
        </p:spPr>
        <p:txBody>
          <a:bodyPr>
            <a:normAutofit/>
          </a:bodyPr>
          <a:lstStyle/>
          <a:p>
            <a:pPr algn="r" rtl="1">
              <a:buNone/>
            </a:pPr>
            <a:r>
              <a:rPr lang="fa-IR" b="1" dirty="0" smtClean="0">
                <a:solidFill>
                  <a:srgbClr val="002060"/>
                </a:solidFill>
                <a:cs typeface="B Mitra" pitchFamily="2" charset="-78"/>
              </a:rPr>
              <a:t>برنامه غذایی شام:</a:t>
            </a:r>
          </a:p>
          <a:p>
            <a:pPr lvl="1" algn="just" rtl="1">
              <a:buFont typeface="Wingdings" pitchFamily="2" charset="2"/>
              <a:buChar char="ü"/>
              <a:defRPr/>
            </a:pPr>
            <a:r>
              <a:rPr lang="fa-IR" dirty="0" smtClean="0">
                <a:cs typeface="B Mitra" pitchFamily="2" charset="-78"/>
              </a:rPr>
              <a:t>گروه سبزی 1 واحد (یک پیش دستی کوچک سبزی خوردن)</a:t>
            </a:r>
          </a:p>
          <a:p>
            <a:pPr lvl="1" algn="just" rtl="1">
              <a:buFont typeface="Wingdings" pitchFamily="2" charset="2"/>
              <a:buChar char="ü"/>
              <a:defRPr/>
            </a:pPr>
            <a:r>
              <a:rPr lang="fa-IR" dirty="0" smtClean="0">
                <a:cs typeface="B Mitra" pitchFamily="2" charset="-78"/>
              </a:rPr>
              <a:t> گروه غلات 3 واحد (2 برش نان سنگگ)</a:t>
            </a:r>
          </a:p>
          <a:p>
            <a:pPr lvl="1" algn="just" rtl="1">
              <a:buFont typeface="Wingdings" pitchFamily="2" charset="2"/>
              <a:buChar char="ü"/>
              <a:defRPr/>
            </a:pPr>
            <a:r>
              <a:rPr lang="fa-IR" dirty="0" smtClean="0">
                <a:cs typeface="B Mitra" pitchFamily="2" charset="-78"/>
              </a:rPr>
              <a:t>گروه گوشت 1 واحد (کتلت گوشت و سیب زمینی 2 عدد)</a:t>
            </a:r>
          </a:p>
          <a:p>
            <a:pPr lvl="1" algn="just" rtl="1">
              <a:buFont typeface="Wingdings" pitchFamily="2" charset="2"/>
              <a:buChar char="ü"/>
              <a:defRPr/>
            </a:pPr>
            <a:r>
              <a:rPr lang="fa-IR" dirty="0" smtClean="0">
                <a:cs typeface="B Mitra" pitchFamily="2" charset="-78"/>
              </a:rPr>
              <a:t>گروه چربی 2 واحد (2 قاشق مربا خوری روغن برای سرخ با حرارت ملایم)</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55</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179512" y="1124745"/>
            <a:ext cx="8712968" cy="1923256"/>
          </a:xfrm>
        </p:spPr>
        <p:txBody>
          <a:bodyPr>
            <a:normAutofit/>
          </a:bodyPr>
          <a:lstStyle/>
          <a:p>
            <a:pPr algn="r" rtl="1">
              <a:buNone/>
            </a:pPr>
            <a:r>
              <a:rPr lang="fa-IR" sz="2800" b="1" dirty="0" smtClean="0">
                <a:solidFill>
                  <a:srgbClr val="002060"/>
                </a:solidFill>
                <a:cs typeface="B Mitra" pitchFamily="2" charset="-78"/>
              </a:rPr>
              <a:t>برنامه غذایی میان وعده:</a:t>
            </a:r>
          </a:p>
          <a:p>
            <a:pPr lvl="1" algn="r" rtl="1">
              <a:buFont typeface="Wingdings" pitchFamily="2" charset="2"/>
              <a:buChar char="ü"/>
            </a:pPr>
            <a:r>
              <a:rPr lang="fa-IR" dirty="0" smtClean="0">
                <a:cs typeface="B Mitra" pitchFamily="2" charset="-78"/>
              </a:rPr>
              <a:t> گروه میوه 2 واحد (یک عدد پرتغال و یک برش هندوانه) </a:t>
            </a:r>
          </a:p>
          <a:p>
            <a:pPr lvl="1" algn="r" rtl="1">
              <a:buFont typeface="Wingdings" pitchFamily="2" charset="2"/>
              <a:buChar char="ü"/>
            </a:pPr>
            <a:r>
              <a:rPr lang="fa-IR" dirty="0" smtClean="0">
                <a:cs typeface="B Mitra" pitchFamily="2" charset="-78"/>
              </a:rPr>
              <a:t> یک لیوان شربت کم شیرین (یک قاشق غذاخوری شربت به همراه آب)</a:t>
            </a:r>
            <a:endParaRPr lang="fa-IR" b="1" dirty="0" smtClean="0">
              <a:solidFill>
                <a:srgbClr val="FFFF00"/>
              </a:solidFill>
              <a:cs typeface="B Mitra" pitchFamily="2" charset="-78"/>
            </a:endParaRP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56</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a:t>
            </a:r>
            <a:endParaRPr lang="en-US" b="1" dirty="0">
              <a:solidFill>
                <a:srgbClr val="FF0000"/>
              </a:solidFill>
            </a:endParaRPr>
          </a:p>
        </p:txBody>
      </p:sp>
      <p:sp>
        <p:nvSpPr>
          <p:cNvPr id="3" name="Content Placeholder 2"/>
          <p:cNvSpPr>
            <a:spLocks noGrp="1"/>
          </p:cNvSpPr>
          <p:nvPr>
            <p:ph idx="1"/>
          </p:nvPr>
        </p:nvSpPr>
        <p:spPr>
          <a:xfrm>
            <a:off x="457200" y="1600200"/>
            <a:ext cx="8229600" cy="4419600"/>
          </a:xfrm>
        </p:spPr>
        <p:txBody>
          <a:bodyPr>
            <a:normAutofit lnSpcReduction="10000"/>
          </a:bodyPr>
          <a:lstStyle/>
          <a:p>
            <a:pPr algn="r" rtl="1">
              <a:buNone/>
            </a:pPr>
            <a:r>
              <a:rPr lang="fa-IR" b="1" dirty="0" smtClean="0">
                <a:solidFill>
                  <a:srgbClr val="002060"/>
                </a:solidFill>
                <a:cs typeface="B Mitra" pitchFamily="2" charset="-78"/>
              </a:rPr>
              <a:t>برنامه غذایی سحر:</a:t>
            </a:r>
            <a:r>
              <a:rPr lang="en-US" dirty="0" smtClean="0">
                <a:solidFill>
                  <a:srgbClr val="002060"/>
                </a:solidFill>
                <a:cs typeface="B Mitra" pitchFamily="2" charset="-78"/>
              </a:rPr>
              <a:t> </a:t>
            </a:r>
            <a:endParaRPr lang="fa-IR" dirty="0" smtClean="0">
              <a:solidFill>
                <a:srgbClr val="002060"/>
              </a:solidFill>
              <a:cs typeface="B Mitra" pitchFamily="2" charset="-78"/>
            </a:endParaRPr>
          </a:p>
          <a:p>
            <a:pPr lvl="1" algn="r" rtl="1">
              <a:buFont typeface="Wingdings" panose="05000000000000000000" pitchFamily="2" charset="2"/>
              <a:buChar char="ü"/>
            </a:pPr>
            <a:r>
              <a:rPr lang="fa-IR" dirty="0" smtClean="0">
                <a:cs typeface="B Mitra" pitchFamily="2" charset="-78"/>
              </a:rPr>
              <a:t>گروه نان و غلات 2 واحد (10 قاشق غذاخوری برنج)</a:t>
            </a:r>
          </a:p>
          <a:p>
            <a:pPr lvl="1" algn="r" rtl="1">
              <a:buFont typeface="Wingdings" panose="05000000000000000000" pitchFamily="2" charset="2"/>
              <a:buChar char="ü"/>
            </a:pPr>
            <a:r>
              <a:rPr lang="fa-IR" dirty="0" smtClean="0">
                <a:cs typeface="B Mitra" pitchFamily="2" charset="-78"/>
              </a:rPr>
              <a:t>گروه سبزی 2 واحد: 1 عدد کدو در خورش کدو</a:t>
            </a:r>
          </a:p>
          <a:p>
            <a:pPr lvl="1" algn="r" rtl="1">
              <a:buFont typeface="Wingdings" panose="05000000000000000000" pitchFamily="2" charset="2"/>
              <a:buChar char="ü"/>
            </a:pPr>
            <a:r>
              <a:rPr lang="fa-IR" dirty="0" smtClean="0">
                <a:cs typeface="B Mitra" pitchFamily="2" charset="-78"/>
              </a:rPr>
              <a:t>گروه گوشت: 2 قاشق غذاخوری لپه + یک تکه گوشت خورشتی</a:t>
            </a:r>
            <a:endParaRPr lang="en-US" dirty="0" smtClean="0">
              <a:cs typeface="B Mitra" pitchFamily="2" charset="-78"/>
            </a:endParaRPr>
          </a:p>
          <a:p>
            <a:pPr lvl="1" algn="r" rtl="1">
              <a:buFont typeface="Wingdings" panose="05000000000000000000" pitchFamily="2" charset="2"/>
              <a:buChar char="ü"/>
            </a:pPr>
            <a:r>
              <a:rPr lang="fa-IR" dirty="0" smtClean="0">
                <a:cs typeface="B Mitra" pitchFamily="2" charset="-78"/>
              </a:rPr>
              <a:t>گروه لبنیات: یک کاسه ماست</a:t>
            </a:r>
          </a:p>
          <a:p>
            <a:pPr lvl="1" algn="r" rtl="1">
              <a:buFont typeface="Wingdings" panose="05000000000000000000" pitchFamily="2" charset="2"/>
              <a:buChar char="ü"/>
            </a:pPr>
            <a:r>
              <a:rPr lang="fa-IR" dirty="0" smtClean="0">
                <a:cs typeface="B Mitra" pitchFamily="2" charset="-78"/>
              </a:rPr>
              <a:t>گروه چربی: 2 قاشق مرباخوری برای پخت برنج و خورش</a:t>
            </a:r>
          </a:p>
          <a:p>
            <a:pPr marL="1828800" lvl="4" indent="0" algn="r" rtl="1">
              <a:buNone/>
            </a:pPr>
            <a:r>
              <a:rPr lang="fa-IR" dirty="0" smtClean="0">
                <a:cs typeface="B Mitra" pitchFamily="2" charset="-78"/>
              </a:rPr>
              <a:t>1 قاشق مرباخوری روغن زیتون در سالاد</a:t>
            </a:r>
          </a:p>
          <a:p>
            <a:pPr lvl="1" algn="r" rtl="1">
              <a:spcAft>
                <a:spcPts val="600"/>
              </a:spcAft>
              <a:buFont typeface="Wingdings" pitchFamily="2" charset="2"/>
              <a:buChar char="ü"/>
            </a:pPr>
            <a:r>
              <a:rPr lang="fa-IR" dirty="0" smtClean="0">
                <a:cs typeface="B Mitra" pitchFamily="2" charset="-78"/>
              </a:rPr>
              <a:t>سالاد کاهو و کرفس: یک پیش دستی</a:t>
            </a:r>
          </a:p>
          <a:p>
            <a:pPr lvl="1" algn="r" rtl="1">
              <a:spcAft>
                <a:spcPts val="600"/>
              </a:spcAft>
              <a:buFont typeface="Wingdings" pitchFamily="2" charset="2"/>
              <a:buChar char="ü"/>
            </a:pPr>
            <a:r>
              <a:rPr lang="fa-IR" dirty="0" smtClean="0">
                <a:cs typeface="B Mitra" pitchFamily="2" charset="-78"/>
              </a:rPr>
              <a:t>یک واحد میوه (یک عدد سیب)</a:t>
            </a:r>
          </a:p>
        </p:txBody>
      </p:sp>
      <p:sp>
        <p:nvSpPr>
          <p:cNvPr id="5" name="Slide Number Placeholder 4"/>
          <p:cNvSpPr>
            <a:spLocks noGrp="1"/>
          </p:cNvSpPr>
          <p:nvPr>
            <p:ph type="sldNum" sz="quarter" idx="12"/>
          </p:nvPr>
        </p:nvSpPr>
        <p:spPr/>
        <p:txBody>
          <a:bodyPr/>
          <a:lstStyle/>
          <a:p>
            <a:fld id="{3CC5651A-D9D8-471F-ABAD-E32FBBB2FA0D}" type="slidenum">
              <a:rPr lang="en-US" smtClean="0"/>
              <a:pPr/>
              <a:t>57</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مرکز تحقیقات تغذیه و غدد درون ریز</a:t>
            </a:r>
            <a:endParaRPr lang="en-US"/>
          </a:p>
        </p:txBody>
      </p:sp>
      <p:sp>
        <p:nvSpPr>
          <p:cNvPr id="3" name="Slide Number Placeholder 2"/>
          <p:cNvSpPr>
            <a:spLocks noGrp="1"/>
          </p:cNvSpPr>
          <p:nvPr>
            <p:ph type="sldNum" sz="quarter" idx="12"/>
          </p:nvPr>
        </p:nvSpPr>
        <p:spPr/>
        <p:txBody>
          <a:bodyPr/>
          <a:lstStyle/>
          <a:p>
            <a:fld id="{430E3189-A26B-47E6-88FA-F0598B934182}" type="slidenum">
              <a:rPr lang="en-US" smtClean="0"/>
              <a:pPr/>
              <a:t>58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4952999"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645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070992"/>
          </a:xfrm>
        </p:spPr>
        <p:txBody>
          <a:bodyPr>
            <a:normAutofit/>
          </a:bodyPr>
          <a:lstStyle/>
          <a:p>
            <a:pPr rtl="1"/>
            <a:r>
              <a:rPr lang="fa-IR" b="1" dirty="0" smtClean="0">
                <a:solidFill>
                  <a:srgbClr val="FF0000"/>
                </a:solidFill>
                <a:cs typeface="B Mitra" pitchFamily="2" charset="-78"/>
              </a:rPr>
              <a:t>توصیه های تغذیه ای</a:t>
            </a:r>
            <a:endParaRPr lang="en-US" dirty="0">
              <a:solidFill>
                <a:srgbClr val="FF0000"/>
              </a:solidFill>
              <a:cs typeface="B Mitra" pitchFamily="2" charset="-78"/>
            </a:endParaRPr>
          </a:p>
        </p:txBody>
      </p:sp>
      <p:sp>
        <p:nvSpPr>
          <p:cNvPr id="3" name="Content Placeholder 2"/>
          <p:cNvSpPr>
            <a:spLocks noGrp="1"/>
          </p:cNvSpPr>
          <p:nvPr>
            <p:ph idx="1"/>
          </p:nvPr>
        </p:nvSpPr>
        <p:spPr>
          <a:xfrm>
            <a:off x="457200" y="908720"/>
            <a:ext cx="8229600" cy="3587080"/>
          </a:xfrm>
        </p:spPr>
        <p:txBody>
          <a:bodyPr>
            <a:noAutofit/>
          </a:bodyPr>
          <a:lstStyle/>
          <a:p>
            <a:pPr algn="r" rtl="1">
              <a:lnSpc>
                <a:spcPct val="150000"/>
              </a:lnSpc>
              <a:spcBef>
                <a:spcPts val="0"/>
              </a:spcBef>
              <a:buNone/>
              <a:defRPr/>
            </a:pPr>
            <a:r>
              <a:rPr lang="fa-IR" sz="2400" dirty="0" smtClean="0">
                <a:cs typeface="B Mitra" pitchFamily="2" charset="-78"/>
              </a:rPr>
              <a:t>1- از کربوهیدرات های پیچیده در سحر و افطار مصرف شود.</a:t>
            </a:r>
          </a:p>
          <a:p>
            <a:pPr algn="r" rtl="1">
              <a:lnSpc>
                <a:spcPct val="150000"/>
              </a:lnSpc>
              <a:spcBef>
                <a:spcPts val="0"/>
              </a:spcBef>
              <a:buNone/>
              <a:defRPr/>
            </a:pPr>
            <a:r>
              <a:rPr lang="fa-IR" sz="2400" dirty="0" smtClean="0">
                <a:cs typeface="B Mitra" pitchFamily="2" charset="-78"/>
              </a:rPr>
              <a:t>2- مصرف سبزی های با درصد آب و فیبر بالا به هنگام سحر</a:t>
            </a:r>
          </a:p>
          <a:p>
            <a:pPr algn="r" rtl="1">
              <a:lnSpc>
                <a:spcPct val="150000"/>
              </a:lnSpc>
              <a:spcBef>
                <a:spcPts val="0"/>
              </a:spcBef>
              <a:buNone/>
              <a:defRPr/>
            </a:pPr>
            <a:r>
              <a:rPr lang="fa-IR" sz="2400" dirty="0" smtClean="0">
                <a:cs typeface="B Mitra" pitchFamily="2" charset="-78"/>
              </a:rPr>
              <a:t>3- مصرف آب کافی در فاصله افطار تا سحر</a:t>
            </a:r>
          </a:p>
          <a:p>
            <a:pPr algn="r" rtl="1">
              <a:lnSpc>
                <a:spcPct val="150000"/>
              </a:lnSpc>
              <a:spcBef>
                <a:spcPts val="0"/>
              </a:spcBef>
              <a:buNone/>
              <a:defRPr/>
            </a:pPr>
            <a:r>
              <a:rPr lang="fa-IR" sz="2400" dirty="0" smtClean="0">
                <a:cs typeface="B Mitra" pitchFamily="2" charset="-78"/>
              </a:rPr>
              <a:t>4- از روغن مایع گیاهی استفاده شود </a:t>
            </a:r>
          </a:p>
          <a:p>
            <a:pPr algn="r" rtl="1">
              <a:lnSpc>
                <a:spcPct val="150000"/>
              </a:lnSpc>
              <a:spcBef>
                <a:spcPts val="0"/>
              </a:spcBef>
              <a:buNone/>
              <a:defRPr/>
            </a:pPr>
            <a:r>
              <a:rPr lang="fa-IR" sz="2400" dirty="0" smtClean="0">
                <a:cs typeface="B Mitra" pitchFamily="2" charset="-78"/>
              </a:rPr>
              <a:t>5- به هنگام سحر از غذاهای پرپروتئین استفاده نشود</a:t>
            </a:r>
          </a:p>
          <a:p>
            <a:pPr algn="r" rtl="1">
              <a:lnSpc>
                <a:spcPct val="150000"/>
              </a:lnSpc>
              <a:spcBef>
                <a:spcPts val="0"/>
              </a:spcBef>
              <a:buNone/>
              <a:defRPr/>
            </a:pPr>
            <a:r>
              <a:rPr lang="fa-IR" sz="2400" dirty="0" smtClean="0">
                <a:cs typeface="B Mitra" pitchFamily="2" charset="-78"/>
              </a:rPr>
              <a:t>6- مصرف میوه ها در فاصله افطار تا سحر به علت داشتن قندهای ساده</a:t>
            </a:r>
          </a:p>
          <a:p>
            <a:pPr algn="r" rtl="1">
              <a:lnSpc>
                <a:spcPct val="150000"/>
              </a:lnSpc>
              <a:spcBef>
                <a:spcPts val="0"/>
              </a:spcBef>
              <a:buNone/>
              <a:defRPr/>
            </a:pPr>
            <a:endParaRPr lang="fa-IR" sz="2400" dirty="0" smtClean="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59</a:t>
            </a:fld>
            <a:endParaRPr lang="en-US" dirty="0"/>
          </a:p>
        </p:txBody>
      </p:sp>
      <p:sp>
        <p:nvSpPr>
          <p:cNvPr id="6" name="Footer Placeholder 5"/>
          <p:cNvSpPr>
            <a:spLocks noGrp="1"/>
          </p:cNvSpPr>
          <p:nvPr>
            <p:ph type="ftr" sz="quarter" idx="11"/>
          </p:nvPr>
        </p:nvSpPr>
        <p:spPr>
          <a:xfrm>
            <a:off x="3124200" y="64166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sp>
        <p:nvSpPr>
          <p:cNvPr id="3" name="Content Placeholder 2"/>
          <p:cNvSpPr>
            <a:spLocks noGrp="1"/>
          </p:cNvSpPr>
          <p:nvPr>
            <p:ph idx="1"/>
          </p:nvPr>
        </p:nvSpPr>
        <p:spPr>
          <a:xfrm>
            <a:off x="457200" y="1219200"/>
            <a:ext cx="8229600" cy="5181600"/>
          </a:xfrm>
        </p:spPr>
        <p:txBody>
          <a:bodyPr rtlCol="0">
            <a:normAutofit fontScale="92500" lnSpcReduction="10000"/>
          </a:bodyPr>
          <a:lstStyle/>
          <a:p>
            <a:pPr algn="just" rtl="1" eaLnBrk="1" fontAlgn="auto" hangingPunct="1">
              <a:lnSpc>
                <a:spcPct val="110000"/>
              </a:lnSpc>
              <a:spcBef>
                <a:spcPts val="0"/>
              </a:spcBef>
              <a:spcAft>
                <a:spcPts val="0"/>
              </a:spcAft>
              <a:buClr>
                <a:srgbClr val="51DAFF"/>
              </a:buClr>
              <a:buFont typeface="Wingdings" pitchFamily="2" charset="2"/>
              <a:buChar char="v"/>
              <a:defRPr/>
            </a:pPr>
            <a:r>
              <a:rPr lang="fa-IR" dirty="0" smtClean="0">
                <a:cs typeface="B Mitra" pitchFamily="2" charset="-78"/>
              </a:rPr>
              <a:t>به علت افزايش مصرف مواد مغذي به شكل مكمل و يا در اثر غني سازي، </a:t>
            </a:r>
            <a:r>
              <a:rPr lang="en-US" sz="3000" dirty="0" smtClean="0">
                <a:latin typeface="Times New Roman" pitchFamily="18" charset="0"/>
                <a:cs typeface="B Mitra" pitchFamily="2" charset="-78"/>
              </a:rPr>
              <a:t>UL</a:t>
            </a:r>
            <a:r>
              <a:rPr lang="fa-IR" sz="3000" dirty="0" smtClean="0">
                <a:cs typeface="B Mitra" pitchFamily="2" charset="-78"/>
              </a:rPr>
              <a:t> </a:t>
            </a:r>
            <a:r>
              <a:rPr lang="fa-IR" dirty="0" smtClean="0">
                <a:cs typeface="B Mitra" pitchFamily="2" charset="-78"/>
              </a:rPr>
              <a:t>ايجاد شد تا ميزان خطر اثرات معكوس مواد مغذي كاهش يابد.</a:t>
            </a:r>
          </a:p>
          <a:p>
            <a:pPr algn="r" rtl="1" eaLnBrk="1" fontAlgn="auto" hangingPunct="1">
              <a:lnSpc>
                <a:spcPct val="110000"/>
              </a:lnSpc>
              <a:spcBef>
                <a:spcPts val="3600"/>
              </a:spcBef>
              <a:spcAft>
                <a:spcPts val="0"/>
              </a:spcAft>
              <a:buClr>
                <a:srgbClr val="51DAFF"/>
              </a:buClr>
              <a:buFont typeface="Wingdings" pitchFamily="2" charset="2"/>
              <a:buChar char="v"/>
              <a:defRPr/>
            </a:pPr>
            <a:r>
              <a:rPr lang="fa-IR" sz="3900" b="1" dirty="0" smtClean="0">
                <a:effectLst>
                  <a:outerShdw blurRad="38100" dist="38100" dir="2700000" algn="tl">
                    <a:srgbClr val="4E5B6F"/>
                  </a:outerShdw>
                </a:effectLst>
                <a:cs typeface="B Mitra" pitchFamily="2" charset="-78"/>
              </a:rPr>
              <a:t> </a:t>
            </a:r>
            <a:r>
              <a:rPr lang="en-US" sz="3900" b="1" dirty="0" smtClean="0">
                <a:effectLst>
                  <a:outerShdw blurRad="38100" dist="38100" dir="2700000" algn="tl">
                    <a:srgbClr val="4E5B6F"/>
                  </a:outerShdw>
                </a:effectLst>
                <a:cs typeface="B Mitra" pitchFamily="2" charset="-78"/>
              </a:rPr>
              <a:t> </a:t>
            </a:r>
            <a:r>
              <a:rPr lang="en-US" sz="3900" b="1" dirty="0" smtClean="0">
                <a:solidFill>
                  <a:srgbClr val="1B9B11"/>
                </a:solidFill>
                <a:cs typeface="B Mitra" pitchFamily="2" charset="-78"/>
              </a:rPr>
              <a:t>UL</a:t>
            </a:r>
            <a:r>
              <a:rPr lang="fa-IR" sz="3900" b="1" dirty="0" smtClean="0">
                <a:solidFill>
                  <a:srgbClr val="00B050"/>
                </a:solidFill>
                <a:cs typeface="B Mitra" pitchFamily="2" charset="-78"/>
              </a:rPr>
              <a:t> </a:t>
            </a:r>
            <a:r>
              <a:rPr lang="fa-IR" sz="3500" b="1" i="1" dirty="0" smtClean="0">
                <a:solidFill>
                  <a:srgbClr val="C00000"/>
                </a:solidFill>
                <a:cs typeface="B Mitra" pitchFamily="2" charset="-78"/>
              </a:rPr>
              <a:t>بالاترين مقدار دريافت مواد مغذي </a:t>
            </a:r>
            <a:r>
              <a:rPr lang="fa-IR" dirty="0" smtClean="0">
                <a:cs typeface="B Mitra" pitchFamily="2" charset="-78"/>
              </a:rPr>
              <a:t>است كه </a:t>
            </a:r>
            <a:r>
              <a:rPr lang="fa-IR" b="1" i="1" u="sng" dirty="0" smtClean="0">
                <a:cs typeface="B Mitra" pitchFamily="2" charset="-78"/>
              </a:rPr>
              <a:t>تقريبا در همه افراد جامعه</a:t>
            </a:r>
            <a:r>
              <a:rPr lang="fa-IR" dirty="0" smtClean="0">
                <a:cs typeface="B Mitra" pitchFamily="2" charset="-78"/>
              </a:rPr>
              <a:t> با دريافت آن اثرات سمي مواد مغذي ظاهر نمي گردد. </a:t>
            </a:r>
            <a:endParaRPr lang="en-US" dirty="0" smtClean="0">
              <a:cs typeface="B Mitra" pitchFamily="2" charset="-78"/>
            </a:endParaRPr>
          </a:p>
          <a:p>
            <a:pPr algn="r" rtl="1" eaLnBrk="1" fontAlgn="auto" hangingPunct="1">
              <a:spcBef>
                <a:spcPts val="3600"/>
              </a:spcBef>
              <a:spcAft>
                <a:spcPts val="0"/>
              </a:spcAft>
              <a:buClr>
                <a:srgbClr val="51DAFF"/>
              </a:buClr>
              <a:buFont typeface="Wingdings" pitchFamily="2" charset="2"/>
              <a:buChar char="v"/>
              <a:defRPr/>
            </a:pPr>
            <a:r>
              <a:rPr lang="ar-SA" dirty="0" smtClean="0">
                <a:cs typeface="B Mitra" pitchFamily="2" charset="-78"/>
              </a:rPr>
              <a:t>مقدار </a:t>
            </a:r>
            <a:r>
              <a:rPr lang="en-US" sz="3900" b="1" dirty="0" smtClean="0">
                <a:solidFill>
                  <a:srgbClr val="1B9B11"/>
                </a:solidFill>
                <a:cs typeface="B Mitra" pitchFamily="2" charset="-78"/>
              </a:rPr>
              <a:t>UL</a:t>
            </a:r>
            <a:r>
              <a:rPr lang="ar-SA" dirty="0" smtClean="0">
                <a:cs typeface="B Mitra" pitchFamily="2" charset="-78"/>
              </a:rPr>
              <a:t> براي تمام مواد مغذي در دسترس نيست و به معناي آن نيست كه مصرف ديگر مواد مغذي در هر سطحي</a:t>
            </a:r>
            <a:r>
              <a:rPr lang="en-US" dirty="0" smtClean="0">
                <a:cs typeface="B Mitra" pitchFamily="2" charset="-78"/>
              </a:rPr>
              <a:t> </a:t>
            </a:r>
            <a:r>
              <a:rPr lang="ar-SA" dirty="0" smtClean="0">
                <a:cs typeface="B Mitra" pitchFamily="2" charset="-78"/>
              </a:rPr>
              <a:t>مجاز و سالم مي‍باشد</a:t>
            </a:r>
          </a:p>
          <a:p>
            <a:pPr algn="r" rtl="1">
              <a:lnSpc>
                <a:spcPct val="110000"/>
              </a:lnSpc>
              <a:spcBef>
                <a:spcPts val="2400"/>
              </a:spcBef>
              <a:buClr>
                <a:srgbClr val="51DAFF"/>
              </a:buClr>
              <a:buFont typeface="Wingdings" pitchFamily="2" charset="2"/>
              <a:buChar char="v"/>
              <a:defRPr/>
            </a:pPr>
            <a:r>
              <a:rPr lang="en-US" b="1" i="1" dirty="0" smtClean="0">
                <a:solidFill>
                  <a:srgbClr val="1B9B11"/>
                </a:solidFill>
                <a:cs typeface="B Mitra" pitchFamily="2" charset="-78"/>
              </a:rPr>
              <a:t> UL</a:t>
            </a:r>
            <a:r>
              <a:rPr lang="fa-IR" b="1" i="1" dirty="0" smtClean="0">
                <a:solidFill>
                  <a:srgbClr val="C00000"/>
                </a:solidFill>
                <a:cs typeface="B Mitra" pitchFamily="2" charset="-78"/>
              </a:rPr>
              <a:t>دريافت هدف نيست </a:t>
            </a:r>
            <a:r>
              <a:rPr lang="fa-IR" dirty="0" smtClean="0">
                <a:cs typeface="B Mitra" pitchFamily="2" charset="-78"/>
              </a:rPr>
              <a:t>در حاليكه </a:t>
            </a:r>
            <a:r>
              <a:rPr lang="en-US" sz="3000" dirty="0" smtClean="0">
                <a:latin typeface="Times New Roman" pitchFamily="18" charset="0"/>
                <a:cs typeface="B Mitra" pitchFamily="2" charset="-78"/>
              </a:rPr>
              <a:t>RDA</a:t>
            </a:r>
            <a:r>
              <a:rPr lang="fa-IR" dirty="0" smtClean="0">
                <a:cs typeface="B Mitra" pitchFamily="2" charset="-78"/>
              </a:rPr>
              <a:t> و </a:t>
            </a:r>
            <a:r>
              <a:rPr lang="en-US" sz="3000" dirty="0" smtClean="0">
                <a:latin typeface="Times New Roman" pitchFamily="18" charset="0"/>
                <a:cs typeface="B Mitra" pitchFamily="2" charset="-78"/>
              </a:rPr>
              <a:t>AI</a:t>
            </a:r>
            <a:r>
              <a:rPr lang="fa-IR" dirty="0" smtClean="0">
                <a:cs typeface="B Mitra" pitchFamily="2" charset="-78"/>
              </a:rPr>
              <a:t> دريافت مناسب و هدف هستند و </a:t>
            </a:r>
            <a:r>
              <a:rPr lang="ar-SA" dirty="0" smtClean="0">
                <a:cs typeface="B Mitra" pitchFamily="2" charset="-78"/>
              </a:rPr>
              <a:t>مصرف مقادير بالاتر از </a:t>
            </a:r>
            <a:r>
              <a:rPr lang="en-US" sz="3000" dirty="0" smtClean="0">
                <a:latin typeface="Times New Roman" pitchFamily="18" charset="0"/>
                <a:cs typeface="B Mitra" pitchFamily="2" charset="-78"/>
              </a:rPr>
              <a:t>RDA</a:t>
            </a:r>
            <a:r>
              <a:rPr lang="ar-SA" dirty="0" smtClean="0">
                <a:cs typeface="B Mitra" pitchFamily="2" charset="-78"/>
              </a:rPr>
              <a:t> يا </a:t>
            </a:r>
            <a:r>
              <a:rPr lang="en-US" sz="3000" dirty="0" smtClean="0">
                <a:latin typeface="Times New Roman" pitchFamily="18" charset="0"/>
                <a:cs typeface="B Mitra" pitchFamily="2" charset="-78"/>
              </a:rPr>
              <a:t>AI</a:t>
            </a:r>
            <a:r>
              <a:rPr lang="ar-SA" dirty="0" smtClean="0">
                <a:cs typeface="B Mitra" pitchFamily="2" charset="-78"/>
              </a:rPr>
              <a:t> سودمن</a:t>
            </a:r>
            <a:r>
              <a:rPr lang="fa-IR" dirty="0" smtClean="0">
                <a:cs typeface="B Mitra" pitchFamily="2" charset="-78"/>
              </a:rPr>
              <a:t>د</a:t>
            </a:r>
            <a:r>
              <a:rPr lang="en-US" dirty="0" smtClean="0">
                <a:cs typeface="B Mitra" pitchFamily="2" charset="-78"/>
              </a:rPr>
              <a:t> </a:t>
            </a:r>
            <a:r>
              <a:rPr lang="ar-SA" dirty="0" smtClean="0">
                <a:cs typeface="B Mitra" pitchFamily="2" charset="-78"/>
              </a:rPr>
              <a:t>نمي</a:t>
            </a:r>
            <a:r>
              <a:rPr lang="fa-IR" dirty="0" smtClean="0">
                <a:cs typeface="B Mitra" pitchFamily="2" charset="-78"/>
              </a:rPr>
              <a:t> </a:t>
            </a:r>
            <a:r>
              <a:rPr lang="ar-SA" dirty="0" smtClean="0">
                <a:cs typeface="B Mitra" pitchFamily="2" charset="-78"/>
              </a:rPr>
              <a:t>‍</a:t>
            </a:r>
            <a:r>
              <a:rPr lang="fa-IR" dirty="0" smtClean="0">
                <a:cs typeface="B Mitra" pitchFamily="2" charset="-78"/>
              </a:rPr>
              <a:t>با</a:t>
            </a:r>
            <a:r>
              <a:rPr lang="ar-SA" dirty="0" smtClean="0">
                <a:cs typeface="B Mitra" pitchFamily="2" charset="-78"/>
              </a:rPr>
              <a:t>شد.</a:t>
            </a:r>
            <a:endParaRPr lang="en-US" dirty="0" smtClean="0">
              <a:cs typeface="B Mitra" pitchFamily="2" charset="-78"/>
            </a:endParaRPr>
          </a:p>
        </p:txBody>
      </p:sp>
      <p:sp>
        <p:nvSpPr>
          <p:cNvPr id="63493"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D17CCDB-DD65-4CA6-AE8B-463669BF0EB9}" type="slidenum">
              <a:rPr lang="en-US" smtClean="0"/>
              <a:pPr/>
              <a:t>6</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0E3189-A26B-47E6-88FA-F0598B934182}" type="slidenum">
              <a:rPr lang="en-US" smtClean="0"/>
              <a:pPr/>
              <a:t>60</a:t>
            </a:fld>
            <a:endParaRPr lang="en-US"/>
          </a:p>
        </p:txBody>
      </p:sp>
      <p:pic>
        <p:nvPicPr>
          <p:cNvPr id="199682" name="Picture 2" descr="C:\Users\Golaleh\Desktop\manzare.jpg"/>
          <p:cNvPicPr>
            <a:picLocks noChangeAspect="1" noChangeArrowheads="1"/>
          </p:cNvPicPr>
          <p:nvPr/>
        </p:nvPicPr>
        <p:blipFill>
          <a:blip r:embed="rId2" cstate="print"/>
          <a:srcRect/>
          <a:stretch>
            <a:fillRect/>
          </a:stretch>
        </p:blipFill>
        <p:spPr bwMode="auto">
          <a:xfrm>
            <a:off x="-76200" y="0"/>
            <a:ext cx="9235440" cy="6926580"/>
          </a:xfrm>
          <a:prstGeom prst="rect">
            <a:avLst/>
          </a:prstGeom>
          <a:noFill/>
        </p:spPr>
      </p:pic>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484632" eaLnBrk="1" fontAlgn="auto" hangingPunct="1">
              <a:spcAft>
                <a:spcPts val="0"/>
              </a:spcAft>
              <a:defRPr/>
            </a:pPr>
            <a:endParaRPr dirty="0">
              <a:solidFill>
                <a:schemeClr val="accent1">
                  <a:tint val="83000"/>
                  <a:satMod val="150000"/>
                </a:schemeClr>
              </a:solidFill>
            </a:endParaRPr>
          </a:p>
        </p:txBody>
      </p:sp>
      <p:sp>
        <p:nvSpPr>
          <p:cNvPr id="65539" name="Content Placeholder 2"/>
          <p:cNvSpPr>
            <a:spLocks noGrp="1"/>
          </p:cNvSpPr>
          <p:nvPr>
            <p:ph idx="1"/>
          </p:nvPr>
        </p:nvSpPr>
        <p:spPr/>
        <p:txBody>
          <a:bodyPr/>
          <a:lstStyle/>
          <a:p>
            <a:pPr eaLnBrk="1" hangingPunct="1"/>
            <a:endParaRPr lang="fa-IR" smtClean="0"/>
          </a:p>
        </p:txBody>
      </p:sp>
      <p:pic>
        <p:nvPicPr>
          <p:cNvPr id="65540" name="Picture 5" descr="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Slide Number Placeholder 4"/>
          <p:cNvSpPr txBox="1">
            <a:spLocks/>
          </p:cNvSpPr>
          <p:nvPr/>
        </p:nvSpPr>
        <p:spPr bwMode="auto">
          <a:xfrm>
            <a:off x="8793163" y="6632575"/>
            <a:ext cx="503237" cy="301625"/>
          </a:xfrm>
          <a:prstGeom prst="rect">
            <a:avLst/>
          </a:prstGeom>
          <a:ln>
            <a:miter lim="800000"/>
            <a:headEnd/>
            <a:tailEnd/>
          </a:ln>
        </p:spPr>
        <p:txBody>
          <a:bodyPr anchor="b"/>
          <a:lstStyle/>
          <a:p>
            <a:pPr algn="ctr">
              <a:defRPr/>
            </a:pPr>
            <a:fld id="{C582C7E6-4903-492D-BE66-CEB241F5E61A}" type="slidenum">
              <a:rPr lang="en-US" sz="1200">
                <a:solidFill>
                  <a:schemeClr val="bg1"/>
                </a:solidFill>
                <a:latin typeface="+mn-lt"/>
                <a:cs typeface="+mn-cs"/>
              </a:rPr>
              <a:pPr algn="ctr">
                <a:defRPr/>
              </a:pPr>
              <a:t>7</a:t>
            </a:fld>
            <a:endParaRPr lang="en-US" sz="1200" dirty="0">
              <a:solidFill>
                <a:schemeClr val="bg1"/>
              </a:solidFill>
              <a:latin typeface="+mn-lt"/>
              <a:cs typeface="+mn-cs"/>
            </a:endParaRPr>
          </a:p>
        </p:txBody>
      </p:sp>
      <p:sp>
        <p:nvSpPr>
          <p:cNvPr id="65544"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CB4CD22-C565-454C-B61E-9E470C41A02A}" type="slidenum">
              <a:rPr lang="en-US" smtClean="0"/>
              <a:pPr/>
              <a:t>7</a:t>
            </a:fld>
            <a:endParaRPr lang="en-US" smtClean="0"/>
          </a:p>
        </p:txBody>
      </p:sp>
      <p:sp>
        <p:nvSpPr>
          <p:cNvPr id="7" name="Footer Placeholder 6"/>
          <p:cNvSpPr>
            <a:spLocks noGrp="1"/>
          </p:cNvSpPr>
          <p:nvPr>
            <p:ph type="ftr" sz="quarter" idx="11"/>
          </p:nvPr>
        </p:nvSpPr>
        <p:spPr>
          <a:xfrm>
            <a:off x="3124200" y="6569075"/>
            <a:ext cx="2895600" cy="365125"/>
          </a:xfrm>
        </p:spPr>
        <p:txBody>
          <a:bodyPr/>
          <a:lstStyle/>
          <a:p>
            <a:r>
              <a:rPr lang="fa-IR" smtClean="0"/>
              <a:t>مرکز تحقیقات تغذیه و غدد درون ریز</a:t>
            </a:r>
            <a:endParaRPr lang="en-US" dirty="0"/>
          </a:p>
        </p:txBody>
      </p:sp>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marL="484188"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cs typeface="B Nazanin" pitchFamily="2" charset="-78"/>
            </a:endParaRPr>
          </a:p>
        </p:txBody>
      </p:sp>
      <p:sp>
        <p:nvSpPr>
          <p:cNvPr id="74755" name="Content Placeholder 2"/>
          <p:cNvSpPr>
            <a:spLocks noGrp="1"/>
          </p:cNvSpPr>
          <p:nvPr>
            <p:ph idx="1"/>
          </p:nvPr>
        </p:nvSpPr>
        <p:spPr/>
        <p:txBody>
          <a:bodyPr>
            <a:normAutofit fontScale="92500" lnSpcReduction="10000"/>
          </a:bodyPr>
          <a:lstStyle/>
          <a:p>
            <a:pPr algn="just" rtl="1" eaLnBrk="1" hangingPunct="1">
              <a:lnSpc>
                <a:spcPct val="110000"/>
              </a:lnSpc>
              <a:spcBef>
                <a:spcPct val="0"/>
              </a:spcBef>
              <a:spcAft>
                <a:spcPts val="1200"/>
              </a:spcAft>
              <a:buClr>
                <a:schemeClr val="tx2"/>
              </a:buClr>
              <a:buFont typeface="Arial" pitchFamily="34" charset="0"/>
              <a:buNone/>
            </a:pPr>
            <a:r>
              <a:rPr lang="en-US" sz="3300" b="1" i="1" dirty="0" smtClean="0">
                <a:solidFill>
                  <a:srgbClr val="00B050"/>
                </a:solidFill>
                <a:cs typeface="B Nazanin" pitchFamily="2" charset="-78"/>
              </a:rPr>
              <a:t>DRI</a:t>
            </a:r>
            <a:r>
              <a:rPr lang="fa-IR" sz="3300" b="1" i="1" dirty="0" smtClean="0">
                <a:solidFill>
                  <a:srgbClr val="00B050"/>
                </a:solidFill>
                <a:cs typeface="B Nazanin" pitchFamily="2" charset="-78"/>
              </a:rPr>
              <a:t> كربوهيدرات، پروتئين و چربي</a:t>
            </a:r>
            <a:endParaRPr lang="en-US" sz="3300" b="1" i="1" dirty="0" smtClean="0">
              <a:solidFill>
                <a:srgbClr val="00B050"/>
              </a:solidFill>
              <a:cs typeface="B Nazanin" pitchFamily="2" charset="-78"/>
            </a:endParaRPr>
          </a:p>
          <a:p>
            <a:pPr algn="just" rtl="1" eaLnBrk="1" hangingPunct="1">
              <a:lnSpc>
                <a:spcPct val="110000"/>
              </a:lnSpc>
              <a:spcBef>
                <a:spcPct val="0"/>
              </a:spcBef>
              <a:spcAft>
                <a:spcPts val="1200"/>
              </a:spcAft>
              <a:buClr>
                <a:schemeClr val="tx2"/>
              </a:buClr>
              <a:buFont typeface="Arial" pitchFamily="34" charset="0"/>
              <a:buNone/>
            </a:pPr>
            <a:r>
              <a:rPr lang="en-US" sz="2800" b="1" i="1" dirty="0" smtClean="0">
                <a:solidFill>
                  <a:srgbClr val="0033CC"/>
                </a:solidFill>
                <a:cs typeface="B Nazanin" pitchFamily="2" charset="-78"/>
              </a:rPr>
              <a:t>AMDR</a:t>
            </a:r>
            <a:r>
              <a:rPr lang="en-US" sz="2800" dirty="0" smtClean="0">
                <a:solidFill>
                  <a:srgbClr val="0033CC"/>
                </a:solidFill>
                <a:cs typeface="B Nazanin" pitchFamily="2" charset="-78"/>
              </a:rPr>
              <a:t> </a:t>
            </a:r>
            <a:r>
              <a:rPr lang="en-US" sz="2400" i="1" dirty="0" smtClean="0">
                <a:solidFill>
                  <a:srgbClr val="0033CC"/>
                </a:solidFill>
                <a:cs typeface="B Nazanin" pitchFamily="2" charset="-78"/>
              </a:rPr>
              <a:t>(Acceptable Macronutrient Distribution Ranges)</a:t>
            </a:r>
            <a:r>
              <a:rPr lang="en-US" sz="2800" i="1" dirty="0" smtClean="0">
                <a:solidFill>
                  <a:srgbClr val="0033CC"/>
                </a:solidFill>
                <a:cs typeface="B Nazanin" pitchFamily="2" charset="-78"/>
              </a:rPr>
              <a:t> </a:t>
            </a:r>
            <a:endParaRPr lang="fa-IR" sz="3000" i="1" dirty="0" smtClean="0">
              <a:solidFill>
                <a:srgbClr val="0033CC"/>
              </a:solidFill>
              <a:cs typeface="B Nazanin" pitchFamily="2" charset="-78"/>
            </a:endParaRPr>
          </a:p>
          <a:p>
            <a:pPr algn="just" rtl="1" eaLnBrk="1" hangingPunct="1">
              <a:lnSpc>
                <a:spcPct val="110000"/>
              </a:lnSpc>
              <a:spcBef>
                <a:spcPct val="0"/>
              </a:spcBef>
              <a:spcAft>
                <a:spcPts val="2400"/>
              </a:spcAft>
              <a:buClr>
                <a:schemeClr val="tx2"/>
              </a:buClr>
            </a:pPr>
            <a:r>
              <a:rPr lang="en-US" sz="2400" dirty="0" smtClean="0">
                <a:cs typeface="B Nazanin" pitchFamily="2" charset="-78"/>
              </a:rPr>
              <a:t>AMDR</a:t>
            </a:r>
            <a:r>
              <a:rPr lang="ar-SA" sz="3000" dirty="0" smtClean="0">
                <a:solidFill>
                  <a:srgbClr val="99FF33"/>
                </a:solidFill>
                <a:cs typeface="B Nazanin" pitchFamily="2" charset="-78"/>
              </a:rPr>
              <a:t> </a:t>
            </a:r>
            <a:r>
              <a:rPr lang="ar-SA" sz="3000" b="1" i="1" dirty="0" smtClean="0">
                <a:solidFill>
                  <a:srgbClr val="00B050"/>
                </a:solidFill>
                <a:cs typeface="B Nazanin" pitchFamily="2" charset="-78"/>
              </a:rPr>
              <a:t>كربوهيدراتها</a:t>
            </a:r>
            <a:r>
              <a:rPr lang="ar-SA" sz="3000" dirty="0" smtClean="0">
                <a:solidFill>
                  <a:srgbClr val="99FF33"/>
                </a:solidFill>
                <a:cs typeface="B Nazanin" pitchFamily="2" charset="-78"/>
              </a:rPr>
              <a:t> </a:t>
            </a:r>
            <a:r>
              <a:rPr lang="ar-SA" sz="3000" dirty="0" smtClean="0">
                <a:cs typeface="B Nazanin" pitchFamily="2" charset="-78"/>
              </a:rPr>
              <a:t>در بزرگسالان </a:t>
            </a:r>
            <a:r>
              <a:rPr lang="ar-SA" sz="3000" b="1" i="1" dirty="0" smtClean="0">
                <a:solidFill>
                  <a:srgbClr val="0033CC"/>
                </a:solidFill>
                <a:cs typeface="B Nazanin" pitchFamily="2" charset="-78"/>
              </a:rPr>
              <a:t>حداقل 45% </a:t>
            </a:r>
            <a:r>
              <a:rPr lang="ar-SA" sz="3000" dirty="0" smtClean="0">
                <a:cs typeface="B Nazanin" pitchFamily="2" charset="-78"/>
              </a:rPr>
              <a:t>مي‌‌باشد تا از دريافت زياد چربي كه </a:t>
            </a:r>
            <a:r>
              <a:rPr lang="ar-SA" sz="3000" i="1" u="sng" dirty="0" smtClean="0">
                <a:cs typeface="B Nazanin" pitchFamily="2" charset="-78"/>
              </a:rPr>
              <a:t>بالاترين حد آن 35% </a:t>
            </a:r>
            <a:r>
              <a:rPr lang="ar-SA" sz="3000" dirty="0" smtClean="0">
                <a:cs typeface="B Nazanin" pitchFamily="2" charset="-78"/>
              </a:rPr>
              <a:t>است، ممانعت كند. </a:t>
            </a:r>
          </a:p>
          <a:p>
            <a:pPr algn="just" rtl="1" eaLnBrk="1" hangingPunct="1">
              <a:lnSpc>
                <a:spcPct val="110000"/>
              </a:lnSpc>
              <a:spcBef>
                <a:spcPct val="0"/>
              </a:spcBef>
              <a:spcAft>
                <a:spcPts val="1800"/>
              </a:spcAft>
              <a:buClr>
                <a:schemeClr val="tx2"/>
              </a:buClr>
            </a:pPr>
            <a:r>
              <a:rPr lang="ar-SA" sz="3000" i="1" dirty="0" smtClean="0">
                <a:cs typeface="B Nazanin" pitchFamily="2" charset="-78"/>
              </a:rPr>
              <a:t> </a:t>
            </a:r>
            <a:r>
              <a:rPr lang="ar-SA" sz="3000" b="1" u="sng" dirty="0" smtClean="0">
                <a:cs typeface="B Nazanin" pitchFamily="2" charset="-78"/>
              </a:rPr>
              <a:t>حد بالايي </a:t>
            </a:r>
            <a:r>
              <a:rPr lang="en-US" sz="2400" dirty="0" smtClean="0">
                <a:cs typeface="B Nazanin" pitchFamily="2" charset="-78"/>
              </a:rPr>
              <a:t>AMDR</a:t>
            </a:r>
            <a:r>
              <a:rPr lang="ar-SA" sz="2400" dirty="0" smtClean="0">
                <a:cs typeface="B Nazanin" pitchFamily="2" charset="-78"/>
              </a:rPr>
              <a:t> </a:t>
            </a:r>
            <a:r>
              <a:rPr lang="ar-SA" sz="3000" b="1" i="1" dirty="0" smtClean="0">
                <a:solidFill>
                  <a:srgbClr val="00B050"/>
                </a:solidFill>
                <a:cs typeface="B Nazanin" pitchFamily="2" charset="-78"/>
              </a:rPr>
              <a:t>پروتئين</a:t>
            </a:r>
            <a:r>
              <a:rPr lang="ar-SA" sz="3000" dirty="0" smtClean="0">
                <a:cs typeface="B Nazanin" pitchFamily="2" charset="-78"/>
              </a:rPr>
              <a:t> دربزرگسالان </a:t>
            </a:r>
            <a:r>
              <a:rPr lang="ar-SA" sz="3000" b="1" i="1" dirty="0" smtClean="0">
                <a:solidFill>
                  <a:srgbClr val="0033CC"/>
                </a:solidFill>
                <a:cs typeface="B Nazanin" pitchFamily="2" charset="-78"/>
              </a:rPr>
              <a:t>3</a:t>
            </a:r>
            <a:r>
              <a:rPr lang="fa-IR" sz="3000" b="1" i="1" dirty="0" smtClean="0">
                <a:solidFill>
                  <a:srgbClr val="0033CC"/>
                </a:solidFill>
                <a:cs typeface="B Nazanin" pitchFamily="2" charset="-78"/>
              </a:rPr>
              <a:t>0</a:t>
            </a:r>
            <a:r>
              <a:rPr lang="ar-SA" sz="3000" b="1" i="1" dirty="0" smtClean="0">
                <a:solidFill>
                  <a:srgbClr val="0033CC"/>
                </a:solidFill>
                <a:cs typeface="B Nazanin" pitchFamily="2" charset="-78"/>
              </a:rPr>
              <a:t>%</a:t>
            </a:r>
            <a:r>
              <a:rPr lang="ar-SA" sz="3000" dirty="0" smtClean="0">
                <a:solidFill>
                  <a:schemeClr val="tx2"/>
                </a:solidFill>
                <a:cs typeface="B Nazanin" pitchFamily="2" charset="-78"/>
              </a:rPr>
              <a:t> </a:t>
            </a:r>
            <a:r>
              <a:rPr lang="ar-SA" sz="3000" dirty="0" smtClean="0">
                <a:cs typeface="B Nazanin" pitchFamily="2" charset="-78"/>
              </a:rPr>
              <a:t>انرژي دريافتي است. در حاليكه </a:t>
            </a:r>
            <a:r>
              <a:rPr lang="ar-SA" sz="3000" b="1" i="1" dirty="0" smtClean="0">
                <a:solidFill>
                  <a:srgbClr val="0033CC"/>
                </a:solidFill>
                <a:cs typeface="B Nazanin" pitchFamily="2" charset="-78"/>
              </a:rPr>
              <a:t>حد پاييني آن برابر مقدار </a:t>
            </a:r>
            <a:r>
              <a:rPr lang="en-US" sz="2800" b="1" i="1" dirty="0" smtClean="0">
                <a:solidFill>
                  <a:srgbClr val="0033CC"/>
                </a:solidFill>
                <a:cs typeface="B Nazanin" pitchFamily="2" charset="-78"/>
              </a:rPr>
              <a:t>RDA</a:t>
            </a:r>
            <a:r>
              <a:rPr lang="ar-SA" sz="3000" dirty="0" smtClean="0">
                <a:cs typeface="B Nazanin" pitchFamily="2" charset="-78"/>
              </a:rPr>
              <a:t> مي‌‌باشد</a:t>
            </a:r>
            <a:r>
              <a:rPr lang="fa-IR" sz="3000" dirty="0" smtClean="0">
                <a:cs typeface="B Nazanin" pitchFamily="2" charset="-78"/>
              </a:rPr>
              <a:t>.</a:t>
            </a:r>
            <a:r>
              <a:rPr lang="ar-SA" sz="3000" dirty="0" smtClean="0">
                <a:cs typeface="B Nazanin" pitchFamily="2" charset="-78"/>
              </a:rPr>
              <a:t> </a:t>
            </a:r>
          </a:p>
          <a:p>
            <a:pPr algn="just" rtl="1" eaLnBrk="1" hangingPunct="1">
              <a:lnSpc>
                <a:spcPct val="110000"/>
              </a:lnSpc>
              <a:spcBef>
                <a:spcPct val="0"/>
              </a:spcBef>
              <a:buClr>
                <a:schemeClr val="tx2"/>
              </a:buClr>
            </a:pPr>
            <a:r>
              <a:rPr lang="ar-SA" sz="3000" b="1" i="1" dirty="0" smtClean="0">
                <a:solidFill>
                  <a:srgbClr val="00B050"/>
                </a:solidFill>
                <a:cs typeface="B Nazanin" pitchFamily="2" charset="-78"/>
              </a:rPr>
              <a:t>چربي</a:t>
            </a:r>
            <a:r>
              <a:rPr lang="ar-SA" sz="3000" b="1" dirty="0" smtClean="0">
                <a:cs typeface="B Nazanin" pitchFamily="2" charset="-78"/>
              </a:rPr>
              <a:t> </a:t>
            </a:r>
            <a:r>
              <a:rPr lang="ar-SA" sz="3000" dirty="0" smtClean="0">
                <a:cs typeface="B Nazanin" pitchFamily="2" charset="-78"/>
              </a:rPr>
              <a:t>در بزرگسالان </a:t>
            </a:r>
            <a:r>
              <a:rPr lang="ar-SA" sz="3000" b="1" i="1" u="sng" dirty="0" smtClean="0">
                <a:solidFill>
                  <a:srgbClr val="0033CC"/>
                </a:solidFill>
                <a:cs typeface="B Nazanin" pitchFamily="2" charset="-78"/>
              </a:rPr>
              <a:t>حداقل</a:t>
            </a:r>
            <a:r>
              <a:rPr lang="ar-SA" sz="3000" b="1" i="1" dirty="0" smtClean="0">
                <a:solidFill>
                  <a:srgbClr val="0033CC"/>
                </a:solidFill>
                <a:cs typeface="B Nazanin" pitchFamily="2" charset="-78"/>
              </a:rPr>
              <a:t> </a:t>
            </a:r>
            <a:r>
              <a:rPr lang="fa-IR" sz="3000" b="1" i="1" dirty="0" smtClean="0">
                <a:solidFill>
                  <a:srgbClr val="0033CC"/>
                </a:solidFill>
                <a:cs typeface="B Nazanin" pitchFamily="2" charset="-78"/>
              </a:rPr>
              <a:t>25</a:t>
            </a:r>
            <a:r>
              <a:rPr lang="ar-SA" sz="3000" b="1" i="1" dirty="0" smtClean="0">
                <a:solidFill>
                  <a:srgbClr val="0033CC"/>
                </a:solidFill>
                <a:cs typeface="B Nazanin" pitchFamily="2" charset="-78"/>
              </a:rPr>
              <a:t>% انرژي دريافتي </a:t>
            </a:r>
            <a:r>
              <a:rPr lang="ar-SA" sz="3000" dirty="0" smtClean="0">
                <a:cs typeface="B Nazanin" pitchFamily="2" charset="-78"/>
              </a:rPr>
              <a:t>است تا از كاهش </a:t>
            </a:r>
            <a:r>
              <a:rPr lang="en-US" sz="2800" dirty="0" smtClean="0">
                <a:cs typeface="B Nazanin" pitchFamily="2" charset="-78"/>
              </a:rPr>
              <a:t>HDL-C</a:t>
            </a:r>
            <a:r>
              <a:rPr lang="ar-SA" sz="3000" dirty="0" smtClean="0">
                <a:cs typeface="B Nazanin" pitchFamily="2" charset="-78"/>
              </a:rPr>
              <a:t> در اثر كاهش چربي دريافتي پيشگيري كند. </a:t>
            </a:r>
          </a:p>
          <a:p>
            <a:pPr algn="r" eaLnBrk="1" hangingPunct="1">
              <a:buFont typeface="Wingdings 2" pitchFamily="18" charset="2"/>
              <a:buNone/>
            </a:pPr>
            <a:endParaRPr lang="en-US" sz="3400" dirty="0" smtClean="0">
              <a:cs typeface="B Nazanin" pitchFamily="2" charset="-78"/>
            </a:endParaRPr>
          </a:p>
        </p:txBody>
      </p:sp>
      <p:sp>
        <p:nvSpPr>
          <p:cNvPr id="74757"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A8F302E-DEBC-4B86-ADC1-F9E550C10867}" type="slidenum">
              <a:rPr lang="en-US" smtClean="0"/>
              <a:pPr/>
              <a:t>8</a:t>
            </a:fld>
            <a:endParaRPr lang="en-US" smtClean="0"/>
          </a:p>
        </p:txBody>
      </p:sp>
      <p:sp>
        <p:nvSpPr>
          <p:cNvPr id="74759" name="Rectangle 9"/>
          <p:cNvSpPr>
            <a:spLocks noChangeArrowheads="1"/>
          </p:cNvSpPr>
          <p:nvPr/>
        </p:nvSpPr>
        <p:spPr bwMode="auto">
          <a:xfrm>
            <a:off x="228600" y="5954713"/>
            <a:ext cx="3076575" cy="369887"/>
          </a:xfrm>
          <a:prstGeom prst="rect">
            <a:avLst/>
          </a:prstGeom>
          <a:noFill/>
          <a:ln w="9525">
            <a:noFill/>
            <a:miter lim="800000"/>
            <a:headEnd/>
            <a:tailEnd/>
          </a:ln>
        </p:spPr>
        <p:txBody>
          <a:bodyPr wrap="none" anchor="ctr">
            <a:spAutoFit/>
          </a:bodyPr>
          <a:lstStyle/>
          <a:p>
            <a:pPr rtl="1"/>
            <a:r>
              <a:rPr lang="fa-IR" sz="900" b="1" dirty="0"/>
              <a:t> </a:t>
            </a:r>
            <a:endParaRPr lang="en-US" sz="900" dirty="0"/>
          </a:p>
          <a:p>
            <a:r>
              <a:rPr lang="en-US" sz="900" dirty="0"/>
              <a:t>Trumbo P</a:t>
            </a:r>
            <a:r>
              <a:rPr lang="fa-IR" sz="900" dirty="0"/>
              <a:t> .</a:t>
            </a:r>
            <a:r>
              <a:rPr lang="en-US" sz="900" dirty="0">
                <a:cs typeface="Times New Roman" pitchFamily="18" charset="0"/>
              </a:rPr>
              <a:t>J Am Diet Assoc. 2002 Nov;102(11):1621-30</a:t>
            </a:r>
            <a:endParaRPr lang="en-US" dirty="0"/>
          </a:p>
        </p:txBody>
      </p:sp>
      <p:sp>
        <p:nvSpPr>
          <p:cNvPr id="74760" name="Rectangle 10"/>
          <p:cNvSpPr>
            <a:spLocks noChangeArrowheads="1"/>
          </p:cNvSpPr>
          <p:nvPr/>
        </p:nvSpPr>
        <p:spPr bwMode="auto">
          <a:xfrm>
            <a:off x="228600" y="6248400"/>
            <a:ext cx="6232525" cy="230188"/>
          </a:xfrm>
          <a:prstGeom prst="rect">
            <a:avLst/>
          </a:prstGeom>
          <a:noFill/>
          <a:ln w="9525">
            <a:noFill/>
            <a:miter lim="800000"/>
            <a:headEnd/>
            <a:tailEnd/>
          </a:ln>
        </p:spPr>
        <p:txBody>
          <a:bodyPr wrap="none" anchor="ctr">
            <a:spAutoFit/>
          </a:bodyPr>
          <a:lstStyle/>
          <a:p>
            <a:pPr algn="justLow" eaLnBrk="0" hangingPunct="0">
              <a:tabLst>
                <a:tab pos="26988" algn="l"/>
              </a:tabLst>
            </a:pPr>
            <a:r>
              <a:rPr lang="en-US" sz="900" dirty="0">
                <a:cs typeface="Times New Roman" pitchFamily="18" charset="0"/>
              </a:rPr>
              <a:t>Earl R, Escott-stump S.. In: Mahan LK, Escott-stump S. Krause’s food Nutrition &amp; Diet therapy. 12</a:t>
            </a:r>
            <a:r>
              <a:rPr lang="en-US" sz="900" baseline="30000" dirty="0">
                <a:cs typeface="Times New Roman" pitchFamily="18" charset="0"/>
              </a:rPr>
              <a:t>th</a:t>
            </a:r>
            <a:r>
              <a:rPr lang="en-US" sz="900" dirty="0">
                <a:cs typeface="Times New Roman" pitchFamily="18" charset="0"/>
              </a:rPr>
              <a:t> ed. 2008: p. 339.  </a:t>
            </a:r>
            <a:endParaRPr lang="en-US" dirty="0"/>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1"/>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graphicFrame>
        <p:nvGraphicFramePr>
          <p:cNvPr id="116154" name="Group 442"/>
          <p:cNvGraphicFramePr>
            <a:graphicFrameLocks noGrp="1"/>
          </p:cNvGraphicFramePr>
          <p:nvPr>
            <p:ph idx="1"/>
          </p:nvPr>
        </p:nvGraphicFramePr>
        <p:xfrm>
          <a:off x="228600" y="1828800"/>
          <a:ext cx="8686798" cy="3886200"/>
        </p:xfrm>
        <a:graphic>
          <a:graphicData uri="http://schemas.openxmlformats.org/drawingml/2006/table">
            <a:tbl>
              <a:tblPr/>
              <a:tblGrid>
                <a:gridCol w="1821331"/>
                <a:gridCol w="1365999"/>
                <a:gridCol w="1156069"/>
                <a:gridCol w="1219199"/>
                <a:gridCol w="1143002"/>
                <a:gridCol w="1981198"/>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 رژيم نمونه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2000</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 </a:t>
                      </a: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كيلوكالري</a:t>
                      </a: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بزرگسالان</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محدوده (درصد انرژي)</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درشت مغذيها</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r h="296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g/day</a:t>
                      </a:r>
                    </a:p>
                  </a:txBody>
                  <a:tcPr marL="83691" marR="83691"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مرجع</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سال</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&gt;</a:t>
                      </a: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19</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18-4 سال</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3-1 سال</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vMerge="1">
                  <a:txBody>
                    <a:bodyPr/>
                    <a:lstStyle/>
                    <a:p>
                      <a:endParaRPr lang="en-US" dirty="0"/>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50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B Nazanin" pitchFamily="2" charset="-78"/>
                        </a:rPr>
                        <a:t>35-10</a:t>
                      </a:r>
                      <a:endParaRPr kumimoji="0" lang="en-US" sz="2000" b="1"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30-10</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20-5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پروتئين</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300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60</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65-45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65-45</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65-45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كربوهيدرات</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50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125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500كالري</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25% </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 </a:t>
                      </a: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457200" marR="0" lvl="2"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قندهاي  افزودني</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67</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30</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35-20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35-25</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40-30</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چربي</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411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1/8</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0/8</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457200" marR="0" lvl="0" indent="-182880" algn="l"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اسيد لينولنيك</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16</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7</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457200" marR="0" lvl="0" indent="0" algn="l"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اسيد لينولئيك</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75831" name="Slide Number Placeholder 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914531-C7EB-49AC-BC10-A30CF25E8493}" type="slidenum">
              <a:rPr lang="en-US" smtClean="0"/>
              <a:pPr/>
              <a:t>9</a:t>
            </a:fld>
            <a:endParaRPr lang="en-US" smtClean="0"/>
          </a:p>
        </p:txBody>
      </p:sp>
      <p:sp>
        <p:nvSpPr>
          <p:cNvPr id="75832" name="Text Box 437"/>
          <p:cNvSpPr txBox="1">
            <a:spLocks noChangeArrowheads="1"/>
          </p:cNvSpPr>
          <p:nvPr/>
        </p:nvSpPr>
        <p:spPr bwMode="auto">
          <a:xfrm>
            <a:off x="152400" y="5867400"/>
            <a:ext cx="8534400" cy="430213"/>
          </a:xfrm>
          <a:prstGeom prst="rect">
            <a:avLst/>
          </a:prstGeom>
          <a:noFill/>
          <a:ln w="9525">
            <a:noFill/>
            <a:miter lim="800000"/>
            <a:headEnd/>
            <a:tailEnd/>
          </a:ln>
        </p:spPr>
        <p:txBody>
          <a:bodyPr>
            <a:spAutoFit/>
          </a:bodyPr>
          <a:lstStyle/>
          <a:p>
            <a:r>
              <a:rPr lang="en-US" sz="1100"/>
              <a:t>Earl R, Escott-stump S. Guidelines for dietary planning. In: Mahan LK, Escott-stump S. Krause’s food Nutrition &amp; Diet therapy. 12</a:t>
            </a:r>
            <a:r>
              <a:rPr lang="en-US" sz="1100" baseline="30000"/>
              <a:t>th</a:t>
            </a:r>
            <a:r>
              <a:rPr lang="en-US" sz="1100"/>
              <a:t> ed. United states: WB saunders company; 2008: p. 339.</a:t>
            </a:r>
            <a:r>
              <a:rPr lang="fa-IR" sz="1100"/>
              <a:t>  </a:t>
            </a:r>
            <a:endParaRPr lang="en-US" sz="1100"/>
          </a:p>
        </p:txBody>
      </p:sp>
      <p:sp>
        <p:nvSpPr>
          <p:cNvPr id="13" name="TextBox 12"/>
          <p:cNvSpPr txBox="1"/>
          <p:nvPr/>
        </p:nvSpPr>
        <p:spPr>
          <a:xfrm>
            <a:off x="381000" y="1228725"/>
            <a:ext cx="8382000" cy="523220"/>
          </a:xfrm>
          <a:prstGeom prst="rect">
            <a:avLst/>
          </a:prstGeom>
          <a:noFill/>
        </p:spPr>
        <p:txBody>
          <a:bodyPr>
            <a:spAutoFit/>
          </a:bodyPr>
          <a:lstStyle/>
          <a:p>
            <a:pPr algn="ctr" rtl="1">
              <a:defRPr/>
            </a:pPr>
            <a:r>
              <a:rPr lang="en-US" sz="2800" b="1" spc="-150" dirty="0" smtClean="0">
                <a:solidFill>
                  <a:srgbClr val="00B050"/>
                </a:solidFill>
                <a:latin typeface="Times New Roman" pitchFamily="18" charset="0"/>
                <a:cs typeface="Times New Roman" pitchFamily="18" charset="0"/>
              </a:rPr>
              <a:t>AMDR</a:t>
            </a:r>
            <a:endParaRPr lang="en-US" sz="2800" dirty="0">
              <a:solidFill>
                <a:srgbClr val="00B050"/>
              </a:solidFill>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2805</TotalTime>
  <Words>4444</Words>
  <Application>Microsoft Office PowerPoint</Application>
  <PresentationFormat>On-screen Show (4:3)</PresentationFormat>
  <Paragraphs>841</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تنظیم برنامه غذایی در ماه رمضان</vt:lpstr>
      <vt:lpstr>فهرست</vt:lpstr>
      <vt:lpstr>PowerPoint Presentation</vt:lpstr>
      <vt:lpstr>استانداردهای غذایی</vt:lpstr>
      <vt:lpstr>ادامه استانداردهای غذایی</vt:lpstr>
      <vt:lpstr>ادامه استانداردهای غذایی</vt:lpstr>
      <vt:lpstr>PowerPoint Presentation</vt:lpstr>
      <vt:lpstr>ادامه استانداردهای غذایی</vt:lpstr>
      <vt:lpstr>ادامه استانداردهای غذایی</vt:lpstr>
      <vt:lpstr>راهنماهای غذایی 2015</vt:lpstr>
      <vt:lpstr>راهنماهای غذایی 2015</vt:lpstr>
      <vt:lpstr>Development of Food-Based Dietary Guidelines for Iran</vt:lpstr>
      <vt:lpstr>ادامه راهنماهای غذایی</vt:lpstr>
      <vt:lpstr>گروههاي غذايي و هرم راهنماي غذايي</vt:lpstr>
      <vt:lpstr>ادامه گروههاي غذايي و هرم راهنماي غذايي</vt:lpstr>
      <vt:lpstr>PowerPoint Presentation</vt:lpstr>
      <vt:lpstr>سياهه جانشيني موادغذايي</vt:lpstr>
      <vt:lpstr>ادامه سياهه جانشيني موادغذايي</vt:lpstr>
      <vt:lpstr>ادامه سياهه جانشيني موادغذايي</vt:lpstr>
      <vt:lpstr>ادامه سياهه جانشيني موادغذايي</vt:lpstr>
      <vt:lpstr>ادامه سياهه جانشيني موادغذايي</vt:lpstr>
      <vt:lpstr>PowerPoint Presentation</vt:lpstr>
      <vt:lpstr>Methods of dietary assessment</vt:lpstr>
      <vt:lpstr>Methods of dietary assessment</vt:lpstr>
      <vt:lpstr>PowerPoint Presentation</vt:lpstr>
      <vt:lpstr>ثبت و يادداشت غذايي</vt:lpstr>
      <vt:lpstr>ثبت و يادداشت غذايي</vt:lpstr>
      <vt:lpstr>ثبت و يادداشت غذايي</vt:lpstr>
      <vt:lpstr>تفسیر و تحلیل ثبت و يادداشت غذايي</vt:lpstr>
      <vt:lpstr>PowerPoint Presentation</vt:lpstr>
      <vt:lpstr>PowerPoint Presentation</vt:lpstr>
      <vt:lpstr>PowerPoint Presentation</vt:lpstr>
      <vt:lpstr>PowerPoint Presentation</vt:lpstr>
      <vt:lpstr>PowerPoint Presentation</vt:lpstr>
      <vt:lpstr>فاکتور فعالیت</vt:lpstr>
      <vt:lpstr>محاسبه ي انرژي مورد نياز</vt:lpstr>
      <vt:lpstr>PowerPoint Presentation</vt:lpstr>
      <vt:lpstr>PowerPoint Presentation</vt:lpstr>
      <vt:lpstr>PowerPoint Presentation</vt:lpstr>
      <vt:lpstr>محاسبه انرژی مصرفی برای افراد دارای اضافه وزن و مبتلا به چاقی</vt:lpstr>
      <vt:lpstr>اهداف درمان در افراد دارای اضافه وزن و مبتلا به چاقی</vt:lpstr>
      <vt:lpstr>اهداف درمان در افراد دارای اضافه وزن و مبتلا به چاقی ادامه</vt:lpstr>
      <vt:lpstr>Case Study 2</vt:lpstr>
      <vt:lpstr>Desirable Body Weight</vt:lpstr>
      <vt:lpstr>گام اول:</vt:lpstr>
      <vt:lpstr>محاسبه انرژی مورد نیاز بدن </vt:lpstr>
      <vt:lpstr>محاسبه ي گرم درشت مغذي ها</vt:lpstr>
      <vt:lpstr>جدول تلفيق واحدهاي گروه هاي غذايي هرم با واحدهاي سياهه  جانشيني (Exchange)</vt:lpstr>
      <vt:lpstr>جدول تلفيق واحدهاي گروه هاي غذايي هرم  با واحدهاي سياهه  جانشيني (Exchange)</vt:lpstr>
      <vt:lpstr>جدول تلفيق واحدهاي گروه هاي غذايي هرم  با واحدهاي سياهه  جانشيني (Exchange)</vt:lpstr>
      <vt:lpstr>جدول تلفيق واحدهاي گروه هاي غذايي هرم  با واحدهاي سياهه  جانشيني (Exchange)</vt:lpstr>
      <vt:lpstr>جدول توزيع و تعادل واحدهاي توصيه شده(24 ساعته) </vt:lpstr>
      <vt:lpstr>Planning </vt:lpstr>
      <vt:lpstr>Planning </vt:lpstr>
      <vt:lpstr>Planning </vt:lpstr>
      <vt:lpstr>Planning </vt:lpstr>
      <vt:lpstr>Planning</vt:lpstr>
      <vt:lpstr>PowerPoint Presentation</vt:lpstr>
      <vt:lpstr>توصیه های تغذیه ای</vt:lpstr>
      <vt:lpstr>PowerPoint Presentation</vt:lpstr>
    </vt:vector>
  </TitlesOfParts>
  <Company>Click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Click</dc:creator>
  <cp:lastModifiedBy>hosseini</cp:lastModifiedBy>
  <cp:revision>276</cp:revision>
  <dcterms:created xsi:type="dcterms:W3CDTF">2013-06-28T09:11:06Z</dcterms:created>
  <dcterms:modified xsi:type="dcterms:W3CDTF">2016-05-19T03:07:50Z</dcterms:modified>
</cp:coreProperties>
</file>