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74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8" autoAdjust="0"/>
    <p:restoredTop sz="94660"/>
  </p:normalViewPr>
  <p:slideViewPr>
    <p:cSldViewPr>
      <p:cViewPr>
        <p:scale>
          <a:sx n="10" d="100"/>
          <a:sy n="10" d="100"/>
        </p:scale>
        <p:origin x="-199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8BBB-58C3-4E62-8941-11CF6D2B9638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29197-A6F8-47DA-9777-7EE00633B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9197-A6F8-47DA-9777-7EE00633BD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1654CD-506A-4C7E-B6C5-0A8271489DF0}" type="datetimeFigureOut">
              <a:rPr lang="en-US" smtClean="0"/>
              <a:t>6/20/2008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6D837-8248-4EFC-89BC-67EB90D20D7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8800" dirty="0" smtClean="0">
                <a:cs typeface="B Nazanin" pitchFamily="2" charset="-78"/>
              </a:rPr>
              <a:t>به نام خدا</a:t>
            </a:r>
            <a:endParaRPr lang="en-US" sz="8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a-IR" dirty="0">
                <a:cs typeface="B Nazanin" pitchFamily="2" charset="-78"/>
              </a:rPr>
              <a:t>خانم 20 ساله-مجرد اهل و ساکن تهران- دانشجوی هنر</a:t>
            </a: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itchFamily="2" charset="-78"/>
              </a:rPr>
              <a:t>  نشدن</a:t>
            </a:r>
            <a:r>
              <a:rPr lang="en-US" dirty="0" err="1">
                <a:cs typeface="B Nazanin" pitchFamily="2" charset="-78"/>
              </a:rPr>
              <a:t>mense</a:t>
            </a:r>
            <a:r>
              <a:rPr lang="en-US" dirty="0">
                <a:cs typeface="B Nazanin" pitchFamily="2" charset="-78"/>
              </a:rPr>
              <a:t> : CC</a:t>
            </a:r>
          </a:p>
          <a:p>
            <a:pPr marL="0" indent="0" algn="r">
              <a:buNone/>
            </a:pPr>
            <a:r>
              <a:rPr lang="en-US" dirty="0">
                <a:cs typeface="B Nazanin" pitchFamily="2" charset="-78"/>
              </a:rPr>
              <a:t>: PI</a:t>
            </a:r>
          </a:p>
          <a:p>
            <a:pPr marL="0" indent="0" algn="r">
              <a:buNone/>
            </a:pPr>
            <a:r>
              <a:rPr lang="fa-IR" dirty="0">
                <a:cs typeface="B Nazanin" pitchFamily="2" charset="-78"/>
              </a:rPr>
              <a:t>خانم 20 ساله بدون سابقه ی بیماری خاص که در سن 16 سالگی به دلیل امنوره اولیه </a:t>
            </a:r>
            <a:r>
              <a:rPr lang="fa-IR" dirty="0" smtClean="0">
                <a:cs typeface="B Nazanin" pitchFamily="2" charset="-78"/>
              </a:rPr>
              <a:t> ها </a:t>
            </a:r>
            <a:r>
              <a:rPr lang="en-US" dirty="0" smtClean="0">
                <a:cs typeface="B Nazanin" pitchFamily="2" charset="-78"/>
              </a:rPr>
              <a:t> breast</a:t>
            </a:r>
            <a:r>
              <a:rPr lang="fa-IR" dirty="0" smtClean="0">
                <a:cs typeface="B Nazanin" pitchFamily="2" charset="-78"/>
              </a:rPr>
              <a:t>رشد </a:t>
            </a:r>
            <a:r>
              <a:rPr lang="en-US" dirty="0" smtClean="0">
                <a:cs typeface="B Nazanin" pitchFamily="2" charset="-78"/>
              </a:rPr>
              <a:t> .</a:t>
            </a:r>
            <a:r>
              <a:rPr lang="fa-IR" dirty="0" smtClean="0">
                <a:cs typeface="B Nazanin" pitchFamily="2" charset="-78"/>
              </a:rPr>
              <a:t>به </a:t>
            </a:r>
            <a:r>
              <a:rPr lang="fa-IR" dirty="0">
                <a:cs typeface="B Nazanin" pitchFamily="2" charset="-78"/>
              </a:rPr>
              <a:t>پزشک مراجعه کرده</a:t>
            </a: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و </a:t>
            </a:r>
            <a:r>
              <a:rPr lang="fa-IR" dirty="0">
                <a:cs typeface="B Nazanin" pitchFamily="2" charset="-78"/>
              </a:rPr>
              <a:t>رشد مو </a:t>
            </a:r>
            <a:r>
              <a:rPr lang="fa-IR" dirty="0" smtClean="0">
                <a:cs typeface="B Nazanin" pitchFamily="2" charset="-78"/>
              </a:rPr>
              <a:t>های ناحیه ی </a:t>
            </a:r>
            <a:r>
              <a:rPr lang="fa-IR" dirty="0">
                <a:cs typeface="B Nazanin" pitchFamily="2" charset="-78"/>
              </a:rPr>
              <a:t>اگزیلاری و پوبیس را در حدود سن 11 سالگی ذکر میکند بیمار همچنین از </a:t>
            </a:r>
            <a:r>
              <a:rPr lang="fa-IR" dirty="0" smtClean="0">
                <a:cs typeface="B Nazanin" pitchFamily="2" charset="-78"/>
              </a:rPr>
              <a:t>هیرسوتیسم</a:t>
            </a: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ar-SA" dirty="0">
                <a:cs typeface="B Nazanin" pitchFamily="2" charset="-78"/>
              </a:rPr>
              <a:t>در نواحی زیر چانه . سینه ها شکم و بالای ران ها و نیز آکنه های متعدد در صورت و بازو ها و شکم و پشت نیز شاکی است که </a:t>
            </a:r>
            <a:r>
              <a:rPr lang="ar-SA" dirty="0" smtClean="0">
                <a:cs typeface="B Nazanin" pitchFamily="2" charset="-78"/>
              </a:rPr>
              <a:t>آ</a:t>
            </a:r>
            <a:r>
              <a:rPr lang="fa-IR" dirty="0" smtClean="0">
                <a:cs typeface="B Nazanin" pitchFamily="2" charset="-78"/>
              </a:rPr>
              <a:t>ک</a:t>
            </a:r>
            <a:r>
              <a:rPr lang="ar-SA" dirty="0" smtClean="0">
                <a:cs typeface="B Nazanin" pitchFamily="2" charset="-78"/>
              </a:rPr>
              <a:t>نه </a:t>
            </a:r>
            <a:r>
              <a:rPr lang="ar-SA" dirty="0">
                <a:cs typeface="B Nazanin" pitchFamily="2" charset="-78"/>
              </a:rPr>
              <a:t>وهیرسوتیسم از حدود سن 15 سالگی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شروع </a:t>
            </a:r>
            <a:r>
              <a:rPr lang="ar-SA" dirty="0">
                <a:cs typeface="B Nazanin" pitchFamily="2" charset="-78"/>
              </a:rPr>
              <a:t>شده که سیر پیشرونده هم نداشته که در بررسی های انجام شده :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9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man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15416"/>
            <a:ext cx="6694262" cy="82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man\Desktop\f\photo_2008-06-20_01-59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759075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PMH: -</a:t>
            </a:r>
          </a:p>
          <a:p>
            <a:pPr marL="0" indent="0">
              <a:buNone/>
            </a:pPr>
            <a:r>
              <a:rPr lang="en-US" sz="2800" dirty="0" smtClean="0"/>
              <a:t>FH: </a:t>
            </a:r>
            <a:r>
              <a:rPr lang="fa-IR" sz="2800" dirty="0" smtClean="0"/>
              <a:t>مادر بیماردر حین بیماری دچار اوریون شده</a:t>
            </a:r>
          </a:p>
          <a:p>
            <a:pPr marL="0" indent="0">
              <a:buNone/>
            </a:pPr>
            <a:r>
              <a:rPr lang="fa-IR" sz="2800" dirty="0" smtClean="0"/>
              <a:t>پدر و مادر بیمار دختر خاله و پسرخاله هستند</a:t>
            </a:r>
          </a:p>
          <a:p>
            <a:pPr marL="0" indent="0">
              <a:buNone/>
            </a:pPr>
            <a:r>
              <a:rPr lang="fa-IR" sz="2800" dirty="0" smtClean="0"/>
              <a:t>یک خواهر مجرد 29 ساله دارد که مشکلی ندارد(هیرسوتیسم وامنوره ندارد)</a:t>
            </a:r>
          </a:p>
          <a:p>
            <a:pPr marL="0" indent="0">
              <a:buNone/>
            </a:pPr>
            <a:r>
              <a:rPr lang="fa-IR" sz="2800" dirty="0" smtClean="0"/>
              <a:t>مادر بیمار کمی موهای زاید زیر چانه دارد</a:t>
            </a:r>
          </a:p>
          <a:p>
            <a:pPr marL="0" indent="0">
              <a:buNone/>
            </a:pPr>
            <a:r>
              <a:rPr lang="en-US" sz="2800" dirty="0" smtClean="0"/>
              <a:t>DH:</a:t>
            </a:r>
            <a:r>
              <a:rPr lang="fa-IR" sz="2800" dirty="0" smtClean="0"/>
              <a:t>دو سال قبل به مدت سه ماه هفتگی</a:t>
            </a:r>
            <a:r>
              <a:rPr lang="en-US" sz="2800" dirty="0" smtClean="0"/>
              <a:t> pearl </a:t>
            </a:r>
            <a:r>
              <a:rPr lang="en-US" sz="2800" dirty="0" err="1" smtClean="0"/>
              <a:t>vit</a:t>
            </a:r>
            <a:r>
              <a:rPr lang="en-US" sz="2800" dirty="0" smtClean="0"/>
              <a:t> D </a:t>
            </a:r>
            <a:endParaRPr lang="fa-IR" sz="2800" dirty="0" smtClean="0"/>
          </a:p>
          <a:p>
            <a:pPr marL="0" indent="0">
              <a:buNone/>
            </a:pPr>
            <a:r>
              <a:rPr lang="en-US" sz="2800" dirty="0" smtClean="0"/>
              <a:t>HH: -</a:t>
            </a:r>
          </a:p>
          <a:p>
            <a:pPr marL="0" indent="0">
              <a:buNone/>
            </a:pPr>
            <a:r>
              <a:rPr lang="en-US" sz="2800" dirty="0" smtClean="0"/>
              <a:t>AH: -</a:t>
            </a:r>
          </a:p>
        </p:txBody>
      </p:sp>
    </p:spTree>
    <p:extLst>
      <p:ext uri="{BB962C8B-B14F-4D97-AF65-F5344CB8AC3E}">
        <p14:creationId xmlns:p14="http://schemas.microsoft.com/office/powerpoint/2010/main" val="21915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ROS: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dirty="0" smtClean="0"/>
              <a:t>تغییرات اشتها ندارد</a:t>
            </a:r>
          </a:p>
          <a:p>
            <a:pPr marL="0" indent="0" algn="r">
              <a:buNone/>
            </a:pPr>
            <a:r>
              <a:rPr lang="fa-IR" dirty="0" smtClean="0"/>
              <a:t>اختلال خواب ندارد</a:t>
            </a:r>
          </a:p>
          <a:p>
            <a:pPr marL="0" indent="0" algn="r">
              <a:buNone/>
            </a:pPr>
            <a:r>
              <a:rPr lang="fa-IR" dirty="0" smtClean="0"/>
              <a:t>مشکلات بینایی ندارد</a:t>
            </a:r>
          </a:p>
          <a:p>
            <a:pPr marL="0" indent="0" algn="r">
              <a:buNone/>
            </a:pPr>
            <a:r>
              <a:rPr lang="fa-IR" dirty="0" smtClean="0"/>
              <a:t>اختلال شنوایی ندارد</a:t>
            </a:r>
          </a:p>
          <a:p>
            <a:pPr marL="0" indent="0" algn="r">
              <a:buNone/>
            </a:pPr>
            <a:r>
              <a:rPr lang="fa-IR" dirty="0" smtClean="0"/>
              <a:t>سردرد و سرگیجه ندارد</a:t>
            </a:r>
          </a:p>
          <a:p>
            <a:pPr marL="0" indent="0" algn="r">
              <a:buNone/>
            </a:pPr>
            <a:r>
              <a:rPr lang="fa-IR" dirty="0" smtClean="0"/>
              <a:t>اسهال و یبوست ندارد</a:t>
            </a:r>
          </a:p>
          <a:p>
            <a:pPr marL="0" indent="0" algn="r">
              <a:buNone/>
            </a:pPr>
            <a:r>
              <a:rPr lang="fa-IR" dirty="0" smtClean="0"/>
              <a:t>مشکل گوارشی و ادراری ندارد</a:t>
            </a:r>
          </a:p>
          <a:p>
            <a:pPr marL="0" indent="0" algn="r">
              <a:buNone/>
            </a:pPr>
            <a:r>
              <a:rPr lang="fa-IR" dirty="0" smtClean="0"/>
              <a:t>تپش قلب ندارد</a:t>
            </a:r>
          </a:p>
          <a:p>
            <a:pPr marL="0" indent="0" algn="r">
              <a:buNone/>
            </a:pPr>
            <a:r>
              <a:rPr lang="fa-IR" dirty="0" smtClean="0"/>
              <a:t>درد عضلانی و ستون فقرات ندارد</a:t>
            </a:r>
          </a:p>
          <a:p>
            <a:pPr marL="0" indent="0" algn="r">
              <a:buNone/>
            </a:pPr>
            <a:r>
              <a:rPr lang="fa-IR" dirty="0" smtClean="0"/>
              <a:t>تنگی نفس ندارد</a:t>
            </a:r>
          </a:p>
          <a:p>
            <a:pPr marL="0" indent="0" algn="r">
              <a:buNone/>
            </a:pPr>
            <a:r>
              <a:rPr lang="fa-IR" dirty="0" smtClean="0"/>
              <a:t>ریزش مو ندارد</a:t>
            </a:r>
          </a:p>
        </p:txBody>
      </p:sp>
    </p:spTree>
    <p:extLst>
      <p:ext uri="{BB962C8B-B14F-4D97-AF65-F5344CB8AC3E}">
        <p14:creationId xmlns:p14="http://schemas.microsoft.com/office/powerpoint/2010/main" val="39996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PH/E :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   </a:t>
            </a:r>
            <a:r>
              <a:rPr lang="fa-IR" dirty="0" smtClean="0"/>
              <a:t>خانم جوان هوشیار و اورینته</a:t>
            </a:r>
            <a:endParaRPr lang="en-US" dirty="0" smtClean="0"/>
          </a:p>
          <a:p>
            <a:pPr marL="0" indent="0" algn="r">
              <a:buNone/>
            </a:pPr>
            <a:r>
              <a:rPr lang="fa-IR" dirty="0" smtClean="0"/>
              <a:t>قد:162</a:t>
            </a:r>
          </a:p>
          <a:p>
            <a:pPr marL="0" indent="0" algn="r">
              <a:buNone/>
            </a:pPr>
            <a:r>
              <a:rPr lang="fa-IR" dirty="0" smtClean="0"/>
              <a:t>وزن:56</a:t>
            </a:r>
          </a:p>
          <a:p>
            <a:pPr marL="0" indent="0" algn="r">
              <a:buNone/>
            </a:pPr>
            <a:r>
              <a:rPr lang="en-US" dirty="0" smtClean="0"/>
              <a:t>BMI:</a:t>
            </a:r>
            <a:r>
              <a:rPr lang="fa-IR" dirty="0" smtClean="0"/>
              <a:t>21/3</a:t>
            </a:r>
          </a:p>
          <a:p>
            <a:pPr marL="0" indent="0" algn="r">
              <a:buNone/>
            </a:pPr>
            <a:r>
              <a:rPr lang="en-US" dirty="0" smtClean="0"/>
              <a:t>BP :</a:t>
            </a:r>
            <a:r>
              <a:rPr lang="fa-IR" dirty="0" smtClean="0"/>
              <a:t>120/70</a:t>
            </a:r>
          </a:p>
          <a:p>
            <a:pPr marL="0" indent="0" algn="r">
              <a:buNone/>
            </a:pPr>
            <a:r>
              <a:rPr lang="en-US" dirty="0" smtClean="0"/>
              <a:t>PR: 85</a:t>
            </a:r>
          </a:p>
          <a:p>
            <a:pPr marL="0" indent="0" algn="r">
              <a:buNone/>
            </a:pPr>
            <a:r>
              <a:rPr lang="en-US" dirty="0" smtClean="0"/>
              <a:t>T: 36/7</a:t>
            </a:r>
          </a:p>
          <a:p>
            <a:pPr marL="0" indent="0" algn="r">
              <a:buNone/>
            </a:pPr>
            <a:r>
              <a:rPr lang="en-US" dirty="0" smtClean="0"/>
              <a:t>RR:15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9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سر و گردن : لنفادنوپاتی ندارد</a:t>
            </a:r>
          </a:p>
          <a:p>
            <a:pPr marL="0" indent="0" algn="r">
              <a:buNone/>
            </a:pPr>
            <a:r>
              <a:rPr lang="fa-IR" dirty="0" smtClean="0"/>
              <a:t>تیروئید : نرمال</a:t>
            </a:r>
          </a:p>
          <a:p>
            <a:pPr marL="0" indent="0" algn="r">
              <a:buNone/>
            </a:pPr>
            <a:r>
              <a:rPr lang="fa-IR" dirty="0" smtClean="0"/>
              <a:t>معاینه پوست آکنه های متعدد</a:t>
            </a:r>
          </a:p>
          <a:p>
            <a:pPr marL="0" indent="0" algn="r">
              <a:buNone/>
            </a:pPr>
            <a:r>
              <a:rPr lang="fa-IR" dirty="0" smtClean="0"/>
              <a:t>ضایعات هایپر یا هایپو پیگمانته ندارد. استریا ندارد</a:t>
            </a:r>
          </a:p>
          <a:p>
            <a:pPr marL="0" indent="0" algn="r">
              <a:buNone/>
            </a:pPr>
            <a:r>
              <a:rPr lang="fa-IR" dirty="0" smtClean="0"/>
              <a:t>در نواحی صورت قدام و خلف قفسه سینه بازو شکم. </a:t>
            </a:r>
          </a:p>
          <a:p>
            <a:pPr marL="0" indent="0" algn="r">
              <a:buNone/>
            </a:pPr>
            <a:r>
              <a:rPr lang="fa-IR" dirty="0" smtClean="0"/>
              <a:t>هیرسوتیسم در نواحی زیر چانه قدام قفسه سینه و شکم</a:t>
            </a:r>
          </a:p>
          <a:p>
            <a:pPr marL="0" indent="0" algn="r">
              <a:buNone/>
            </a:pPr>
            <a:r>
              <a:rPr lang="fa-IR" dirty="0" smtClean="0"/>
              <a:t>و مختصر در قسمت فوقانی ران</a:t>
            </a:r>
          </a:p>
          <a:p>
            <a:pPr marL="0" indent="0" algn="r">
              <a:buNone/>
            </a:pPr>
            <a:r>
              <a:rPr lang="en-US" sz="2800" dirty="0" smtClean="0"/>
              <a:t>Score:13</a:t>
            </a:r>
            <a:endParaRPr lang="en-US" sz="2800" dirty="0"/>
          </a:p>
          <a:p>
            <a:pPr marL="0" indent="0" algn="r">
              <a:buNone/>
            </a:pPr>
            <a:r>
              <a:rPr lang="fa-IR" dirty="0" smtClean="0"/>
              <a:t>معاینه ستون فقرات : اسکلیوز ندارد کیفوز ندارد</a:t>
            </a:r>
          </a:p>
        </p:txBody>
      </p:sp>
    </p:spTree>
    <p:extLst>
      <p:ext uri="{BB962C8B-B14F-4D97-AF65-F5344CB8AC3E}">
        <p14:creationId xmlns:p14="http://schemas.microsoft.com/office/powerpoint/2010/main" val="14616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معاینه آگزیلاری: رشد مو نرمال</a:t>
            </a:r>
          </a:p>
          <a:p>
            <a:pPr marL="0" indent="0" algn="r">
              <a:buNone/>
            </a:pPr>
            <a:r>
              <a:rPr lang="en-US" dirty="0" smtClean="0"/>
              <a:t> B5</a:t>
            </a:r>
            <a:r>
              <a:rPr lang="fa-IR" dirty="0" smtClean="0"/>
              <a:t>نرمال از نظر تکاملی </a:t>
            </a:r>
            <a:r>
              <a:rPr lang="en-US" dirty="0" smtClean="0"/>
              <a:t>Breast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ریه و قلب : نرمال</a:t>
            </a:r>
          </a:p>
          <a:p>
            <a:pPr marL="0" indent="0" algn="r">
              <a:buNone/>
            </a:pPr>
            <a:r>
              <a:rPr lang="fa-IR" dirty="0" smtClean="0"/>
              <a:t>شکم : ارگانومگالی ندارد.درمعاینه توده لمس نشد</a:t>
            </a:r>
          </a:p>
          <a:p>
            <a:pPr marL="0" indent="0" algn="r">
              <a:buNone/>
            </a:pPr>
            <a:r>
              <a:rPr lang="fa-IR" dirty="0" smtClean="0"/>
              <a:t>اندام ها : دفورمیتی ندارد.ادم ندارد. پالس محیطی نرمال</a:t>
            </a:r>
          </a:p>
          <a:p>
            <a:pPr marL="0" indent="0" algn="r">
              <a:buNone/>
            </a:pPr>
            <a:r>
              <a:rPr lang="fa-IR" dirty="0" smtClean="0"/>
              <a:t>عصبی : نرمال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2" y="1935480"/>
            <a:ext cx="8229600" cy="438912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معاینه ژنیتال: </a:t>
            </a:r>
          </a:p>
          <a:p>
            <a:pPr marL="0" indent="0" algn="r">
              <a:buNone/>
            </a:pPr>
            <a:r>
              <a:rPr lang="fa-IR" dirty="0" smtClean="0"/>
              <a:t>دو منفذ یورترا و واژن مشاهده شد که ارتباطی بهم نداشتند</a:t>
            </a:r>
          </a:p>
          <a:p>
            <a:pPr marL="0" indent="0" algn="r">
              <a:buNone/>
            </a:pPr>
            <a:r>
              <a:rPr lang="fa-IR" dirty="0" smtClean="0"/>
              <a:t>کیلیتورومگالی نداشت</a:t>
            </a:r>
          </a:p>
          <a:p>
            <a:pPr marL="0" indent="0" algn="r">
              <a:buNone/>
            </a:pPr>
            <a:r>
              <a:rPr lang="fa-IR" dirty="0" smtClean="0"/>
              <a:t>لابیاماژور: نرمال</a:t>
            </a:r>
          </a:p>
          <a:p>
            <a:pPr marL="0" indent="0" algn="r">
              <a:buNone/>
            </a:pPr>
            <a:r>
              <a:rPr lang="fa-IR" dirty="0" smtClean="0"/>
              <a:t>لابیامینور: هایپو پلاستیک</a:t>
            </a:r>
          </a:p>
          <a:p>
            <a:pPr marL="0" indent="0" algn="r">
              <a:buNone/>
            </a:pPr>
            <a:r>
              <a:rPr lang="en-US" dirty="0" smtClean="0"/>
              <a:t>   p5</a:t>
            </a:r>
            <a:r>
              <a:rPr lang="fa-IR" dirty="0" smtClean="0"/>
              <a:t>موهای ناحیه پوبیس مرحله ی  </a:t>
            </a:r>
            <a:r>
              <a:rPr lang="en-US" dirty="0" smtClean="0"/>
              <a:t>  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7826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man\Desktop\photo_2008-06-20_00-07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70" y="434346"/>
            <a:ext cx="4817740" cy="64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man\Desktop\photo_2008-06-20_00-07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42" y="0"/>
            <a:ext cx="5584646" cy="74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8000" dirty="0" smtClean="0">
                <a:cs typeface="B Nazanin" pitchFamily="2" charset="-78"/>
              </a:rPr>
              <a:t>89/10/15</a:t>
            </a:r>
            <a:endParaRPr lang="en-US" sz="80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Fsh</a:t>
            </a:r>
            <a:r>
              <a:rPr lang="en-US" sz="3600" dirty="0" smtClean="0"/>
              <a:t> : 9/3 </a:t>
            </a:r>
            <a:r>
              <a:rPr lang="en-US" sz="3600" dirty="0" err="1" smtClean="0"/>
              <a:t>mlu</a:t>
            </a:r>
            <a:r>
              <a:rPr lang="en-US" sz="3600" dirty="0" smtClean="0"/>
              <a:t>/ml</a:t>
            </a:r>
          </a:p>
          <a:p>
            <a:pPr marL="0" indent="0">
              <a:buNone/>
            </a:pPr>
            <a:r>
              <a:rPr lang="en-US" sz="3600" dirty="0" smtClean="0"/>
              <a:t>LH: 8/9 </a:t>
            </a:r>
            <a:r>
              <a:rPr lang="en-US" sz="3600" dirty="0" err="1"/>
              <a:t>mlu</a:t>
            </a:r>
            <a:r>
              <a:rPr lang="en-US" sz="3600" dirty="0"/>
              <a:t>/ml</a:t>
            </a:r>
          </a:p>
          <a:p>
            <a:pPr marL="0" indent="0">
              <a:buNone/>
            </a:pPr>
            <a:r>
              <a:rPr lang="en-US" sz="3600" dirty="0" smtClean="0"/>
              <a:t>PRL: 24 </a:t>
            </a:r>
            <a:r>
              <a:rPr lang="en-US" sz="3600" dirty="0" err="1" smtClean="0"/>
              <a:t>ng</a:t>
            </a:r>
            <a:r>
              <a:rPr lang="en-US" sz="3600" dirty="0" smtClean="0"/>
              <a:t>/ml</a:t>
            </a:r>
          </a:p>
          <a:p>
            <a:pPr marL="0" indent="0">
              <a:buNone/>
            </a:pPr>
            <a:r>
              <a:rPr lang="en-US" sz="3600" dirty="0" err="1" smtClean="0"/>
              <a:t>Progestron</a:t>
            </a:r>
            <a:r>
              <a:rPr lang="en-US" sz="3600" dirty="0" smtClean="0"/>
              <a:t>: 1/2 </a:t>
            </a:r>
            <a:r>
              <a:rPr lang="en-US" sz="3600" dirty="0" err="1" smtClean="0"/>
              <a:t>ng</a:t>
            </a:r>
            <a:r>
              <a:rPr lang="en-US" sz="3600" dirty="0" smtClean="0"/>
              <a:t>/ml</a:t>
            </a:r>
          </a:p>
          <a:p>
            <a:pPr marL="0" indent="0">
              <a:buNone/>
            </a:pPr>
            <a:r>
              <a:rPr lang="en-US" sz="3600" dirty="0" smtClean="0"/>
              <a:t>17OH-Progestron: 1/9</a:t>
            </a:r>
            <a:r>
              <a:rPr lang="en-US" sz="3600" dirty="0"/>
              <a:t> </a:t>
            </a:r>
            <a:r>
              <a:rPr lang="en-US" sz="3600" dirty="0" err="1" smtClean="0"/>
              <a:t>ng</a:t>
            </a:r>
            <a:r>
              <a:rPr lang="en-US" sz="3600" dirty="0" smtClean="0"/>
              <a:t>/ml</a:t>
            </a:r>
          </a:p>
          <a:p>
            <a:pPr marL="0" indent="0">
              <a:buNone/>
            </a:pPr>
            <a:r>
              <a:rPr lang="en-US" sz="3600" dirty="0" smtClean="0"/>
              <a:t>Estradiol: 46 </a:t>
            </a:r>
            <a:r>
              <a:rPr lang="en-US" sz="3600" dirty="0" err="1" smtClean="0"/>
              <a:t>Pg</a:t>
            </a:r>
            <a:r>
              <a:rPr lang="en-US" sz="3600" dirty="0" smtClean="0"/>
              <a:t>/ml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79636" y="2967335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10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man\Desktop\photo_2008-06-20_00-08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5400600" cy="72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cs typeface="B Nazanin" pitchFamily="2" charset="-78"/>
              </a:rPr>
              <a:t>Androstendion</a:t>
            </a:r>
            <a:r>
              <a:rPr lang="en-US" b="1" dirty="0" smtClean="0">
                <a:cs typeface="B Nazanin" pitchFamily="2" charset="-78"/>
              </a:rPr>
              <a:t>= 1 </a:t>
            </a:r>
            <a:r>
              <a:rPr lang="en-US" b="1" dirty="0" err="1" smtClean="0">
                <a:cs typeface="B Nazanin" pitchFamily="2" charset="-78"/>
              </a:rPr>
              <a:t>ng</a:t>
            </a:r>
            <a:r>
              <a:rPr lang="en-US" b="1" dirty="0" smtClean="0">
                <a:cs typeface="B Nazanin" pitchFamily="2" charset="-78"/>
              </a:rPr>
              <a:t>/ml</a:t>
            </a:r>
          </a:p>
          <a:p>
            <a:pPr marL="0" indent="0">
              <a:buNone/>
            </a:pPr>
            <a:r>
              <a:rPr lang="en-US" b="1" dirty="0" smtClean="0">
                <a:cs typeface="B Nazanin" pitchFamily="2" charset="-78"/>
              </a:rPr>
              <a:t>DHEAS=</a:t>
            </a:r>
            <a:r>
              <a:rPr lang="en-US" sz="3600" b="1" dirty="0" smtClean="0">
                <a:cs typeface="B Nazanin" pitchFamily="2" charset="-78"/>
              </a:rPr>
              <a:t>2</a:t>
            </a:r>
            <a:r>
              <a:rPr lang="en-US" b="1" dirty="0" smtClean="0">
                <a:cs typeface="B Nazanin" pitchFamily="2" charset="-78"/>
              </a:rPr>
              <a:t>88 </a:t>
            </a:r>
            <a:r>
              <a:rPr lang="en-US" b="1" dirty="0" err="1" smtClean="0">
                <a:cs typeface="B Nazanin" pitchFamily="2" charset="-78"/>
              </a:rPr>
              <a:t>ug</a:t>
            </a:r>
            <a:r>
              <a:rPr lang="en-US" b="1" dirty="0" smtClean="0">
                <a:cs typeface="B Nazanin" pitchFamily="2" charset="-78"/>
              </a:rPr>
              <a:t>/dl</a:t>
            </a:r>
          </a:p>
          <a:p>
            <a:pPr marL="0" indent="0">
              <a:buNone/>
            </a:pPr>
            <a:r>
              <a:rPr lang="en-US" b="1" dirty="0" err="1" smtClean="0">
                <a:cs typeface="B Nazanin" pitchFamily="2" charset="-78"/>
              </a:rPr>
              <a:t>Testostrone</a:t>
            </a:r>
            <a:r>
              <a:rPr lang="en-US" b="1" dirty="0" smtClean="0">
                <a:cs typeface="B Nazanin" pitchFamily="2" charset="-78"/>
              </a:rPr>
              <a:t>: 0/38 </a:t>
            </a:r>
            <a:r>
              <a:rPr lang="en-US" b="1" dirty="0" err="1" smtClean="0">
                <a:cs typeface="B Nazanin" pitchFamily="2" charset="-78"/>
              </a:rPr>
              <a:t>ng</a:t>
            </a:r>
            <a:r>
              <a:rPr lang="en-US" b="1" dirty="0" smtClean="0">
                <a:cs typeface="B Nazanin" pitchFamily="2" charset="-78"/>
              </a:rPr>
              <a:t>/ml</a:t>
            </a:r>
          </a:p>
          <a:p>
            <a:pPr marL="0" indent="0">
              <a:buNone/>
            </a:pPr>
            <a:r>
              <a:rPr lang="en-US" b="1" dirty="0" smtClean="0">
                <a:cs typeface="B Nazanin" pitchFamily="2" charset="-78"/>
              </a:rPr>
              <a:t>T4=9.5</a:t>
            </a:r>
          </a:p>
          <a:p>
            <a:pPr marL="0" indent="0">
              <a:buNone/>
            </a:pPr>
            <a:r>
              <a:rPr lang="en-US" b="1" dirty="0" smtClean="0">
                <a:cs typeface="B Nazanin" pitchFamily="2" charset="-78"/>
              </a:rPr>
              <a:t>TSH=</a:t>
            </a:r>
            <a:r>
              <a:rPr lang="en-US" sz="3600" b="1" dirty="0" smtClean="0">
                <a:cs typeface="B Nazanin" pitchFamily="2" charset="-78"/>
              </a:rPr>
              <a:t>2</a:t>
            </a:r>
            <a:r>
              <a:rPr lang="en-US" b="1" dirty="0" smtClean="0">
                <a:cs typeface="B Nazanin" pitchFamily="2" charset="-78"/>
              </a:rPr>
              <a:t>.5</a:t>
            </a:r>
          </a:p>
          <a:p>
            <a:pPr marL="0" indent="0">
              <a:buNone/>
            </a:pPr>
            <a:r>
              <a:rPr lang="en-US" b="1" dirty="0" smtClean="0">
                <a:cs typeface="B Nazanin" pitchFamily="2" charset="-78"/>
              </a:rPr>
              <a:t>WBC=8.9</a:t>
            </a:r>
          </a:p>
          <a:p>
            <a:pPr marL="0" indent="0">
              <a:buNone/>
            </a:pPr>
            <a:r>
              <a:rPr lang="en-US" b="1" dirty="0" err="1" smtClean="0">
                <a:cs typeface="B Nazanin" pitchFamily="2" charset="-78"/>
              </a:rPr>
              <a:t>Hb</a:t>
            </a:r>
            <a:r>
              <a:rPr lang="en-US" b="1" dirty="0" smtClean="0">
                <a:cs typeface="B Nazanin" pitchFamily="2" charset="-78"/>
              </a:rPr>
              <a:t>=14</a:t>
            </a:r>
          </a:p>
          <a:p>
            <a:pPr marL="0" indent="0">
              <a:buNone/>
            </a:pPr>
            <a:r>
              <a:rPr lang="en-US" b="1" dirty="0" err="1" smtClean="0">
                <a:cs typeface="B Nazanin" pitchFamily="2" charset="-78"/>
              </a:rPr>
              <a:t>Plt</a:t>
            </a:r>
            <a:r>
              <a:rPr lang="en-US" b="1" dirty="0" smtClean="0">
                <a:cs typeface="B Nazanin" pitchFamily="2" charset="-78"/>
              </a:rPr>
              <a:t>=233</a:t>
            </a:r>
          </a:p>
          <a:p>
            <a:pPr marL="0" indent="0">
              <a:buNone/>
            </a:pPr>
            <a:r>
              <a:rPr lang="en-US" b="1" dirty="0" smtClean="0">
                <a:cs typeface="B Nazanin" pitchFamily="2" charset="-78"/>
              </a:rPr>
              <a:t>Ferritin=77 </a:t>
            </a:r>
            <a:r>
              <a:rPr lang="en-US" b="1" dirty="0" err="1" smtClean="0">
                <a:cs typeface="B Nazanin" pitchFamily="2" charset="-78"/>
              </a:rPr>
              <a:t>ng</a:t>
            </a:r>
            <a:r>
              <a:rPr lang="en-US" b="1" dirty="0" smtClean="0">
                <a:cs typeface="B Nazanin" pitchFamily="2" charset="-78"/>
              </a:rPr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23543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25-OH-vit D=25</a:t>
            </a:r>
          </a:p>
          <a:p>
            <a:pPr marL="0" indent="0">
              <a:buNone/>
            </a:pPr>
            <a:r>
              <a:rPr lang="en-US" dirty="0" smtClean="0"/>
              <a:t>FBS=86</a:t>
            </a:r>
          </a:p>
          <a:p>
            <a:pPr marL="0" indent="0">
              <a:buNone/>
            </a:pPr>
            <a:r>
              <a:rPr lang="en-US" dirty="0" err="1" smtClean="0"/>
              <a:t>Ca</a:t>
            </a:r>
            <a:r>
              <a:rPr lang="en-US" dirty="0" smtClean="0"/>
              <a:t>=10.1</a:t>
            </a:r>
          </a:p>
          <a:p>
            <a:pPr marL="0" indent="0">
              <a:buNone/>
            </a:pPr>
            <a:r>
              <a:rPr lang="en-US" dirty="0" smtClean="0"/>
              <a:t>P=4.5</a:t>
            </a:r>
          </a:p>
          <a:p>
            <a:pPr marL="0" indent="0">
              <a:buNone/>
            </a:pPr>
            <a:r>
              <a:rPr lang="en-US" dirty="0" smtClean="0"/>
              <a:t>Alp=129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33482"/>
              </p:ext>
            </p:extLst>
          </p:nvPr>
        </p:nvGraphicFramePr>
        <p:xfrm>
          <a:off x="395536" y="1484784"/>
          <a:ext cx="8352928" cy="495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464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89/10/15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90/6/30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95/3/13</a:t>
                      </a:r>
                      <a:endParaRPr lang="en-US" dirty="0"/>
                    </a:p>
                  </a:txBody>
                  <a:tcPr/>
                </a:tc>
              </a:tr>
              <a:tr h="64967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cs typeface="B Nazanin" pitchFamily="2" charset="-78"/>
                        </a:rPr>
                        <a:t>FSH</a:t>
                      </a:r>
                      <a:endParaRPr lang="en-US" sz="32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/>
                </a:tc>
              </a:tr>
              <a:tr h="63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cs typeface="B Nazanin" pitchFamily="2" charset="-78"/>
                        </a:rPr>
                        <a:t>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17-</a:t>
                      </a:r>
                      <a:r>
                        <a:rPr lang="en-US" sz="1400" b="1" dirty="0" smtClean="0"/>
                        <a:t>OHPROGESTRON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1.9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0.9</a:t>
                      </a:r>
                      <a:endParaRPr lang="en-US" sz="3600" dirty="0"/>
                    </a:p>
                  </a:txBody>
                  <a:tcPr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Estradiol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43.4</a:t>
                      </a:r>
                      <a:endParaRPr lang="en-US" sz="3600" dirty="0"/>
                    </a:p>
                  </a:txBody>
                  <a:tcPr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Testestron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0.38</a:t>
                      </a:r>
                      <a:endParaRPr lang="en-US" sz="3600" dirty="0"/>
                    </a:p>
                  </a:txBody>
                  <a:tcPr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Prolactin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16.4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21.3</a:t>
                      </a:r>
                      <a:endParaRPr lang="en-US" sz="3600" dirty="0"/>
                    </a:p>
                  </a:txBody>
                  <a:tcPr/>
                </a:tc>
              </a:tr>
              <a:tr h="4649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Progestron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1.2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man\Desktop\f\photo_2008-06-20_01-59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4138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man\Desktop\f\photo_2008-06-20_01-59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38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man\Desktop\f\photo_2008-06-20_01-59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31666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Rman\Desktop\f\photo_2008-06-20_01-59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274" y="6856"/>
            <a:ext cx="12356508" cy="6950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4471498</TotalTime>
  <Words>449</Words>
  <Application>Microsoft Office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به نام خدا</vt:lpstr>
      <vt:lpstr>89/10/15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ROS:</vt:lpstr>
      <vt:lpstr>PH/E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Rman</dc:creator>
  <cp:lastModifiedBy>Rman</cp:lastModifiedBy>
  <cp:revision>18</cp:revision>
  <dcterms:created xsi:type="dcterms:W3CDTF">2008-06-19T20:31:19Z</dcterms:created>
  <dcterms:modified xsi:type="dcterms:W3CDTF">2008-06-19T19:38:30Z</dcterms:modified>
</cp:coreProperties>
</file>