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84" r:id="rId2"/>
    <p:sldId id="256" r:id="rId3"/>
    <p:sldId id="461" r:id="rId4"/>
    <p:sldId id="424" r:id="rId5"/>
    <p:sldId id="425" r:id="rId6"/>
    <p:sldId id="426" r:id="rId7"/>
    <p:sldId id="427" r:id="rId8"/>
    <p:sldId id="463" r:id="rId9"/>
    <p:sldId id="462" r:id="rId10"/>
    <p:sldId id="447" r:id="rId11"/>
    <p:sldId id="428" r:id="rId12"/>
    <p:sldId id="448" r:id="rId13"/>
    <p:sldId id="449" r:id="rId14"/>
    <p:sldId id="450" r:id="rId15"/>
    <p:sldId id="465" r:id="rId16"/>
    <p:sldId id="473" r:id="rId17"/>
    <p:sldId id="474" r:id="rId18"/>
    <p:sldId id="466" r:id="rId19"/>
    <p:sldId id="468" r:id="rId20"/>
    <p:sldId id="469" r:id="rId21"/>
    <p:sldId id="467" r:id="rId22"/>
    <p:sldId id="471" r:id="rId23"/>
    <p:sldId id="472" r:id="rId24"/>
    <p:sldId id="475" r:id="rId25"/>
    <p:sldId id="476" r:id="rId26"/>
    <p:sldId id="477" r:id="rId27"/>
    <p:sldId id="479" r:id="rId28"/>
    <p:sldId id="480" r:id="rId29"/>
    <p:sldId id="481" r:id="rId30"/>
    <p:sldId id="451" r:id="rId31"/>
    <p:sldId id="478" r:id="rId32"/>
    <p:sldId id="453" r:id="rId33"/>
    <p:sldId id="482" r:id="rId34"/>
    <p:sldId id="452" r:id="rId35"/>
    <p:sldId id="455" r:id="rId36"/>
    <p:sldId id="456" r:id="rId37"/>
    <p:sldId id="376" r:id="rId38"/>
    <p:sldId id="377" r:id="rId39"/>
    <p:sldId id="378" r:id="rId40"/>
    <p:sldId id="401" r:id="rId41"/>
    <p:sldId id="436" r:id="rId42"/>
    <p:sldId id="438" r:id="rId43"/>
    <p:sldId id="464" r:id="rId44"/>
    <p:sldId id="431" r:id="rId45"/>
    <p:sldId id="48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EEA16-5651-4C63-8F11-3482921369A0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</dgm:pt>
    <dgm:pt modelId="{2F6AC3F9-12F5-42E9-B619-796BAC990B48}">
      <dgm:prSet phldrT="[Text]"/>
      <dgm:spPr/>
      <dgm:t>
        <a:bodyPr/>
        <a:lstStyle/>
        <a:p>
          <a:r>
            <a:rPr lang="en-US" dirty="0" smtClean="0"/>
            <a:t>Hulled </a:t>
          </a:r>
          <a:endParaRPr lang="en-US" dirty="0"/>
        </a:p>
      </dgm:t>
    </dgm:pt>
    <dgm:pt modelId="{B811C120-1C0D-47D5-B0EC-E68EEABDCE5D}" type="parTrans" cxnId="{384366FF-E84D-4AA1-8698-B5443EEC1477}">
      <dgm:prSet/>
      <dgm:spPr/>
      <dgm:t>
        <a:bodyPr/>
        <a:lstStyle/>
        <a:p>
          <a:endParaRPr lang="en-US"/>
        </a:p>
      </dgm:t>
    </dgm:pt>
    <dgm:pt modelId="{ECA3C9F6-7885-4D08-816E-517BA1E6A29D}" type="sibTrans" cxnId="{384366FF-E84D-4AA1-8698-B5443EEC1477}">
      <dgm:prSet/>
      <dgm:spPr/>
      <dgm:t>
        <a:bodyPr/>
        <a:lstStyle/>
        <a:p>
          <a:endParaRPr lang="en-US"/>
        </a:p>
      </dgm:t>
    </dgm:pt>
    <dgm:pt modelId="{9D001B59-5363-4667-9D28-9082A78A81C3}">
      <dgm:prSet phldrT="[Text]"/>
      <dgm:spPr/>
      <dgm:t>
        <a:bodyPr/>
        <a:lstStyle/>
        <a:p>
          <a:r>
            <a:rPr lang="en-US" dirty="0" smtClean="0"/>
            <a:t>Un-hulled</a:t>
          </a:r>
          <a:endParaRPr lang="en-US" dirty="0"/>
        </a:p>
      </dgm:t>
    </dgm:pt>
    <dgm:pt modelId="{8A9C862F-FB19-4FB7-A17C-59E079FD0D6D}" type="parTrans" cxnId="{DCB71ACF-740F-4853-B73B-E06C8EC2B5A5}">
      <dgm:prSet/>
      <dgm:spPr/>
      <dgm:t>
        <a:bodyPr/>
        <a:lstStyle/>
        <a:p>
          <a:endParaRPr lang="en-US"/>
        </a:p>
      </dgm:t>
    </dgm:pt>
    <dgm:pt modelId="{1C7E5B5A-E5F9-4B36-9A4E-3F312C467BF8}" type="sibTrans" cxnId="{DCB71ACF-740F-4853-B73B-E06C8EC2B5A5}">
      <dgm:prSet/>
      <dgm:spPr/>
      <dgm:t>
        <a:bodyPr/>
        <a:lstStyle/>
        <a:p>
          <a:endParaRPr lang="en-US"/>
        </a:p>
      </dgm:t>
    </dgm:pt>
    <dgm:pt modelId="{605D033A-DFEA-4EC7-8026-4974B766BBB8}" type="pres">
      <dgm:prSet presAssocID="{97AEEA16-5651-4C63-8F11-3482921369A0}" presName="Name0" presStyleCnt="0">
        <dgm:presLayoutVars>
          <dgm:dir/>
          <dgm:resizeHandles val="exact"/>
        </dgm:presLayoutVars>
      </dgm:prSet>
      <dgm:spPr/>
    </dgm:pt>
    <dgm:pt modelId="{71A4EFD9-9E05-43E1-8D84-308E5D06D197}" type="pres">
      <dgm:prSet presAssocID="{97AEEA16-5651-4C63-8F11-3482921369A0}" presName="fgShape" presStyleLbl="fgShp" presStyleIdx="0" presStyleCnt="1"/>
      <dgm:spPr/>
    </dgm:pt>
    <dgm:pt modelId="{A6E1D06F-D55D-484A-95AD-4F788F09CCD2}" type="pres">
      <dgm:prSet presAssocID="{97AEEA16-5651-4C63-8F11-3482921369A0}" presName="linComp" presStyleCnt="0"/>
      <dgm:spPr/>
    </dgm:pt>
    <dgm:pt modelId="{0D76C4E3-5013-4778-8D51-3F3A423AEB41}" type="pres">
      <dgm:prSet presAssocID="{2F6AC3F9-12F5-42E9-B619-796BAC990B48}" presName="compNode" presStyleCnt="0"/>
      <dgm:spPr/>
    </dgm:pt>
    <dgm:pt modelId="{B3371E98-5CC4-4524-9F6B-52C9C5D62D40}" type="pres">
      <dgm:prSet presAssocID="{2F6AC3F9-12F5-42E9-B619-796BAC990B48}" presName="bkgdShape" presStyleLbl="node1" presStyleIdx="0" presStyleCnt="2"/>
      <dgm:spPr/>
      <dgm:t>
        <a:bodyPr/>
        <a:lstStyle/>
        <a:p>
          <a:endParaRPr lang="en-US"/>
        </a:p>
      </dgm:t>
    </dgm:pt>
    <dgm:pt modelId="{768A50B2-3419-4FA3-9C0B-77C8AA147DCC}" type="pres">
      <dgm:prSet presAssocID="{2F6AC3F9-12F5-42E9-B619-796BAC990B48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E0B00-041F-435A-943A-026817234B5E}" type="pres">
      <dgm:prSet presAssocID="{2F6AC3F9-12F5-42E9-B619-796BAC990B48}" presName="invisiNode" presStyleLbl="node1" presStyleIdx="0" presStyleCnt="2"/>
      <dgm:spPr/>
    </dgm:pt>
    <dgm:pt modelId="{D0C6A8D3-60C8-42EA-817D-D62BF4217BF3}" type="pres">
      <dgm:prSet presAssocID="{2F6AC3F9-12F5-42E9-B619-796BAC990B48}" presName="imagNode" presStyleLbl="fgImgPlace1" presStyleIdx="0" presStyleCnt="2" custScaleX="149765" custScaleY="138493" custLinFactNeighborY="33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E7FE431B-C321-40DB-9D4A-56CCE2FAC56D}" type="pres">
      <dgm:prSet presAssocID="{ECA3C9F6-7885-4D08-816E-517BA1E6A2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4BDC0A-0785-483E-9B9E-F31813990951}" type="pres">
      <dgm:prSet presAssocID="{9D001B59-5363-4667-9D28-9082A78A81C3}" presName="compNode" presStyleCnt="0"/>
      <dgm:spPr/>
    </dgm:pt>
    <dgm:pt modelId="{BEB01E28-0EE2-4221-A227-36C3EF7624AB}" type="pres">
      <dgm:prSet presAssocID="{9D001B59-5363-4667-9D28-9082A78A81C3}" presName="bkgdShape" presStyleLbl="node1" presStyleIdx="1" presStyleCnt="2" custLinFactNeighborX="-1500"/>
      <dgm:spPr/>
      <dgm:t>
        <a:bodyPr/>
        <a:lstStyle/>
        <a:p>
          <a:endParaRPr lang="en-US"/>
        </a:p>
      </dgm:t>
    </dgm:pt>
    <dgm:pt modelId="{C48360B2-31CB-4F30-B94B-9DB08D56B8EE}" type="pres">
      <dgm:prSet presAssocID="{9D001B59-5363-4667-9D28-9082A78A81C3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890A6-FF76-4130-A244-CFA3A286BE2C}" type="pres">
      <dgm:prSet presAssocID="{9D001B59-5363-4667-9D28-9082A78A81C3}" presName="invisiNode" presStyleLbl="node1" presStyleIdx="1" presStyleCnt="2"/>
      <dgm:spPr/>
    </dgm:pt>
    <dgm:pt modelId="{44A8C932-1A8C-4C88-A80B-5D4B0ED7E072}" type="pres">
      <dgm:prSet presAssocID="{9D001B59-5363-4667-9D28-9082A78A81C3}" presName="imagNode" presStyleLbl="fgImgPlace1" presStyleIdx="1" presStyleCnt="2" custScaleX="139330" custScaleY="146336" custLinFactNeighborY="52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384366FF-E84D-4AA1-8698-B5443EEC1477}" srcId="{97AEEA16-5651-4C63-8F11-3482921369A0}" destId="{2F6AC3F9-12F5-42E9-B619-796BAC990B48}" srcOrd="0" destOrd="0" parTransId="{B811C120-1C0D-47D5-B0EC-E68EEABDCE5D}" sibTransId="{ECA3C9F6-7885-4D08-816E-517BA1E6A29D}"/>
    <dgm:cxn modelId="{961A1D83-62FE-40F4-9487-8AB22EDEFB4B}" type="presOf" srcId="{2F6AC3F9-12F5-42E9-B619-796BAC990B48}" destId="{768A50B2-3419-4FA3-9C0B-77C8AA147DCC}" srcOrd="1" destOrd="0" presId="urn:microsoft.com/office/officeart/2005/8/layout/hList7"/>
    <dgm:cxn modelId="{F3E051E8-8559-4004-B58C-A61820DA276F}" type="presOf" srcId="{9D001B59-5363-4667-9D28-9082A78A81C3}" destId="{C48360B2-31CB-4F30-B94B-9DB08D56B8EE}" srcOrd="1" destOrd="0" presId="urn:microsoft.com/office/officeart/2005/8/layout/hList7"/>
    <dgm:cxn modelId="{13551456-8065-48E3-A6BC-7CB998355720}" type="presOf" srcId="{9D001B59-5363-4667-9D28-9082A78A81C3}" destId="{BEB01E28-0EE2-4221-A227-36C3EF7624AB}" srcOrd="0" destOrd="0" presId="urn:microsoft.com/office/officeart/2005/8/layout/hList7"/>
    <dgm:cxn modelId="{DCB71ACF-740F-4853-B73B-E06C8EC2B5A5}" srcId="{97AEEA16-5651-4C63-8F11-3482921369A0}" destId="{9D001B59-5363-4667-9D28-9082A78A81C3}" srcOrd="1" destOrd="0" parTransId="{8A9C862F-FB19-4FB7-A17C-59E079FD0D6D}" sibTransId="{1C7E5B5A-E5F9-4B36-9A4E-3F312C467BF8}"/>
    <dgm:cxn modelId="{F5BA4891-217F-43FE-B768-AF7DEA16254A}" type="presOf" srcId="{ECA3C9F6-7885-4D08-816E-517BA1E6A29D}" destId="{E7FE431B-C321-40DB-9D4A-56CCE2FAC56D}" srcOrd="0" destOrd="0" presId="urn:microsoft.com/office/officeart/2005/8/layout/hList7"/>
    <dgm:cxn modelId="{231B96F8-0FA2-4C65-A297-34EECA6B4BCD}" type="presOf" srcId="{97AEEA16-5651-4C63-8F11-3482921369A0}" destId="{605D033A-DFEA-4EC7-8026-4974B766BBB8}" srcOrd="0" destOrd="0" presId="urn:microsoft.com/office/officeart/2005/8/layout/hList7"/>
    <dgm:cxn modelId="{E0B41DE2-3A6E-48BC-ABC1-123A48B13CAD}" type="presOf" srcId="{2F6AC3F9-12F5-42E9-B619-796BAC990B48}" destId="{B3371E98-5CC4-4524-9F6B-52C9C5D62D40}" srcOrd="0" destOrd="0" presId="urn:microsoft.com/office/officeart/2005/8/layout/hList7"/>
    <dgm:cxn modelId="{A6D140F4-4CE0-4445-9ABF-2C643130AD4F}" type="presParOf" srcId="{605D033A-DFEA-4EC7-8026-4974B766BBB8}" destId="{71A4EFD9-9E05-43E1-8D84-308E5D06D197}" srcOrd="0" destOrd="0" presId="urn:microsoft.com/office/officeart/2005/8/layout/hList7"/>
    <dgm:cxn modelId="{E7264510-0426-4250-816E-AD8ECDE6ABBB}" type="presParOf" srcId="{605D033A-DFEA-4EC7-8026-4974B766BBB8}" destId="{A6E1D06F-D55D-484A-95AD-4F788F09CCD2}" srcOrd="1" destOrd="0" presId="urn:microsoft.com/office/officeart/2005/8/layout/hList7"/>
    <dgm:cxn modelId="{AC566A59-6EBB-43DB-84C0-1951FB54E7DB}" type="presParOf" srcId="{A6E1D06F-D55D-484A-95AD-4F788F09CCD2}" destId="{0D76C4E3-5013-4778-8D51-3F3A423AEB41}" srcOrd="0" destOrd="0" presId="urn:microsoft.com/office/officeart/2005/8/layout/hList7"/>
    <dgm:cxn modelId="{D562045B-18EE-46B3-9622-6E5A8343C717}" type="presParOf" srcId="{0D76C4E3-5013-4778-8D51-3F3A423AEB41}" destId="{B3371E98-5CC4-4524-9F6B-52C9C5D62D40}" srcOrd="0" destOrd="0" presId="urn:microsoft.com/office/officeart/2005/8/layout/hList7"/>
    <dgm:cxn modelId="{C5552ADF-C6B0-4F76-8876-0937D7554257}" type="presParOf" srcId="{0D76C4E3-5013-4778-8D51-3F3A423AEB41}" destId="{768A50B2-3419-4FA3-9C0B-77C8AA147DCC}" srcOrd="1" destOrd="0" presId="urn:microsoft.com/office/officeart/2005/8/layout/hList7"/>
    <dgm:cxn modelId="{662A4E82-D9C2-48FB-A260-2659062453A3}" type="presParOf" srcId="{0D76C4E3-5013-4778-8D51-3F3A423AEB41}" destId="{FF6E0B00-041F-435A-943A-026817234B5E}" srcOrd="2" destOrd="0" presId="urn:microsoft.com/office/officeart/2005/8/layout/hList7"/>
    <dgm:cxn modelId="{540FE510-79A7-4F4F-B93D-13B4E821FEEE}" type="presParOf" srcId="{0D76C4E3-5013-4778-8D51-3F3A423AEB41}" destId="{D0C6A8D3-60C8-42EA-817D-D62BF4217BF3}" srcOrd="3" destOrd="0" presId="urn:microsoft.com/office/officeart/2005/8/layout/hList7"/>
    <dgm:cxn modelId="{FF6A45B1-E2A4-4BA1-B976-90A98ED944BB}" type="presParOf" srcId="{A6E1D06F-D55D-484A-95AD-4F788F09CCD2}" destId="{E7FE431B-C321-40DB-9D4A-56CCE2FAC56D}" srcOrd="1" destOrd="0" presId="urn:microsoft.com/office/officeart/2005/8/layout/hList7"/>
    <dgm:cxn modelId="{B64B7256-65DC-4C09-8000-1B8F4DF9C2AF}" type="presParOf" srcId="{A6E1D06F-D55D-484A-95AD-4F788F09CCD2}" destId="{1B4BDC0A-0785-483E-9B9E-F31813990951}" srcOrd="2" destOrd="0" presId="urn:microsoft.com/office/officeart/2005/8/layout/hList7"/>
    <dgm:cxn modelId="{8D64CAE4-1D26-4236-B6BE-FE3CEC12E248}" type="presParOf" srcId="{1B4BDC0A-0785-483E-9B9E-F31813990951}" destId="{BEB01E28-0EE2-4221-A227-36C3EF7624AB}" srcOrd="0" destOrd="0" presId="urn:microsoft.com/office/officeart/2005/8/layout/hList7"/>
    <dgm:cxn modelId="{7A33018A-F9EC-44E2-B702-52EB131C3653}" type="presParOf" srcId="{1B4BDC0A-0785-483E-9B9E-F31813990951}" destId="{C48360B2-31CB-4F30-B94B-9DB08D56B8EE}" srcOrd="1" destOrd="0" presId="urn:microsoft.com/office/officeart/2005/8/layout/hList7"/>
    <dgm:cxn modelId="{B54E79FF-81C7-46D0-A94E-27EFB6091EAF}" type="presParOf" srcId="{1B4BDC0A-0785-483E-9B9E-F31813990951}" destId="{D90890A6-FF76-4130-A244-CFA3A286BE2C}" srcOrd="2" destOrd="0" presId="urn:microsoft.com/office/officeart/2005/8/layout/hList7"/>
    <dgm:cxn modelId="{ED4D908E-8EAB-4CE5-8A20-5B0E5DAD3A5E}" type="presParOf" srcId="{1B4BDC0A-0785-483E-9B9E-F31813990951}" destId="{44A8C932-1A8C-4C88-A80B-5D4B0ED7E0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71E98-5CC4-4524-9F6B-52C9C5D62D40}">
      <dsp:nvSpPr>
        <dsp:cNvPr id="0" name=""/>
        <dsp:cNvSpPr/>
      </dsp:nvSpPr>
      <dsp:spPr>
        <a:xfrm>
          <a:off x="1786" y="5967"/>
          <a:ext cx="2046684" cy="2917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Hulled </a:t>
          </a:r>
          <a:endParaRPr lang="en-US" sz="3100" kern="1200" dirty="0"/>
        </a:p>
      </dsp:txBody>
      <dsp:txXfrm>
        <a:off x="1786" y="1172915"/>
        <a:ext cx="2046684" cy="1166948"/>
      </dsp:txXfrm>
    </dsp:sp>
    <dsp:sp modelId="{D0C6A8D3-60C8-42EA-817D-D62BF4217BF3}">
      <dsp:nvSpPr>
        <dsp:cNvPr id="0" name=""/>
        <dsp:cNvSpPr/>
      </dsp:nvSpPr>
      <dsp:spPr>
        <a:xfrm>
          <a:off x="297657" y="26159"/>
          <a:ext cx="1454943" cy="13454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01E28-0EE2-4221-A227-36C3EF7624AB}">
      <dsp:nvSpPr>
        <dsp:cNvPr id="0" name=""/>
        <dsp:cNvSpPr/>
      </dsp:nvSpPr>
      <dsp:spPr>
        <a:xfrm>
          <a:off x="2079171" y="25015"/>
          <a:ext cx="2046684" cy="2917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Un-hulled</a:t>
          </a:r>
          <a:endParaRPr lang="en-US" sz="3100" kern="1200" dirty="0"/>
        </a:p>
      </dsp:txBody>
      <dsp:txXfrm>
        <a:off x="2079171" y="1191964"/>
        <a:ext cx="2046684" cy="1166948"/>
      </dsp:txXfrm>
    </dsp:sp>
    <dsp:sp modelId="{44A8C932-1A8C-4C88-A80B-5D4B0ED7E072}">
      <dsp:nvSpPr>
        <dsp:cNvPr id="0" name=""/>
        <dsp:cNvSpPr/>
      </dsp:nvSpPr>
      <dsp:spPr>
        <a:xfrm>
          <a:off x="2456429" y="26171"/>
          <a:ext cx="1353569" cy="142163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4EFD9-9E05-43E1-8D84-308E5D06D197}">
      <dsp:nvSpPr>
        <dsp:cNvPr id="0" name=""/>
        <dsp:cNvSpPr/>
      </dsp:nvSpPr>
      <dsp:spPr>
        <a:xfrm>
          <a:off x="166333" y="2333896"/>
          <a:ext cx="3825675" cy="437605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43E20-6C00-48FB-9BAA-7E30ADD09F1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F1D76-0218-45EA-BCF2-7E12CA01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1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7F9-8605-41BD-87B0-3312EDA5BE4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6D9-13A9-463C-BD40-56EECA6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7F9-8605-41BD-87B0-3312EDA5BE4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6D9-13A9-463C-BD40-56EECA6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7F9-8605-41BD-87B0-3312EDA5BE4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6D9-13A9-463C-BD40-56EECA6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7F9-8605-41BD-87B0-3312EDA5BE4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6D9-13A9-463C-BD40-56EECA6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1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7F9-8605-41BD-87B0-3312EDA5BE4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6D9-13A9-463C-BD40-56EECA6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7F9-8605-41BD-87B0-3312EDA5BE4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6D9-13A9-463C-BD40-56EECA6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7F9-8605-41BD-87B0-3312EDA5BE4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6D9-13A9-463C-BD40-56EECA6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7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7F9-8605-41BD-87B0-3312EDA5BE4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6D9-13A9-463C-BD40-56EECA6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4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7F9-8605-41BD-87B0-3312EDA5BE4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6D9-13A9-463C-BD40-56EECA6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7F9-8605-41BD-87B0-3312EDA5BE4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6D9-13A9-463C-BD40-56EECA6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7F9-8605-41BD-87B0-3312EDA5BE4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6D9-13A9-463C-BD40-56EECA6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6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6E7F9-8605-41BD-87B0-3312EDA5BE4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B6D9-13A9-463C-BD40-56EECA66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0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Calcium and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vitamin D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supplementation of calcium and vitamin D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necessary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healthy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children who consume a varied diet.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unable to achieve adequate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intake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diet, we suggest supplementation with calcium and vitamin 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400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Esterle</a:t>
            </a:r>
            <a:r>
              <a:rPr lang="en-US" sz="1200" dirty="0"/>
              <a:t> </a:t>
            </a:r>
            <a:r>
              <a:rPr lang="en-US" sz="1200" dirty="0" smtClean="0"/>
              <a:t>L et al; J </a:t>
            </a:r>
            <a:r>
              <a:rPr lang="en-US" sz="1200" dirty="0"/>
              <a:t>Bone Miner </a:t>
            </a:r>
            <a:r>
              <a:rPr lang="en-US" sz="1200" dirty="0" smtClean="0"/>
              <a:t>Res; 2010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8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789474" cy="552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19200" y="3276600"/>
            <a:ext cx="6477000" cy="45720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skeletal benefits of calcium and vitamin D supplements have been difficult to demonstrate in clinical trials, which may be due, in part, to the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the trials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trials evaluated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supplementation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healthy children who did not have inadequate dietary intake of calcium and vitamin D. </a:t>
            </a:r>
          </a:p>
          <a:p>
            <a:pPr>
              <a:lnSpc>
                <a:spcPct val="160000"/>
              </a:lnSpc>
            </a:pP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Supplementation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likely to benefit only those children with inadequate intake. In such children,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longer-term follow-up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required to show a substantial benefit in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mineralization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prevention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Calcium and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vitamin D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cont.)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9600" y="6400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Esterle</a:t>
            </a:r>
            <a:r>
              <a:rPr lang="en-US" sz="1200" dirty="0"/>
              <a:t> </a:t>
            </a:r>
            <a:r>
              <a:rPr lang="en-US" sz="1200" dirty="0" smtClean="0"/>
              <a:t>L et al; J </a:t>
            </a:r>
            <a:r>
              <a:rPr lang="en-US" sz="1200" dirty="0"/>
              <a:t>Bone Miner </a:t>
            </a:r>
            <a:r>
              <a:rPr lang="en-US" sz="1200" dirty="0" smtClean="0"/>
              <a:t>Res; 2010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39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meta-analysis of 19 randomized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trials (2800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children):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small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total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mineral content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children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assigned to calcium supplementation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to 1200 mg daily for 0.7 to 7 years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rather than placebo (mean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0.14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95%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0.01-0.27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femoral neck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lumbar spine.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9343" y="63729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Winzenberg</a:t>
            </a:r>
            <a:r>
              <a:rPr lang="en-US" sz="1200" dirty="0"/>
              <a:t> </a:t>
            </a:r>
            <a:r>
              <a:rPr lang="en-US" sz="1200" dirty="0" smtClean="0"/>
              <a:t>TM et al; Cochrane </a:t>
            </a:r>
            <a:r>
              <a:rPr lang="en-US" sz="1200" dirty="0"/>
              <a:t>Database </a:t>
            </a:r>
            <a:r>
              <a:rPr lang="en-US" sz="1200" dirty="0" err="1"/>
              <a:t>Syst</a:t>
            </a:r>
            <a:r>
              <a:rPr lang="en-US" sz="1200" dirty="0"/>
              <a:t> </a:t>
            </a:r>
            <a:r>
              <a:rPr lang="en-US" sz="1200" dirty="0" smtClean="0"/>
              <a:t>Rev; 2006.</a:t>
            </a: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Calcium and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vitamin D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654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studies: </a:t>
            </a:r>
          </a:p>
          <a:p>
            <a:pPr lvl="1">
              <a:lnSpc>
                <a:spcPct val="150000"/>
              </a:lnSpc>
              <a:spcAft>
                <a:spcPts val="18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D levels were positively associated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density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children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meta-analysis of six randomized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trials (800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children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adolescents):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total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mineral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hip, forearm, or lumbar spine BMD in children randomly assigned to vitamin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supplementation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637350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Winzenberg</a:t>
            </a:r>
            <a:r>
              <a:rPr lang="en-US" sz="1200" dirty="0"/>
              <a:t> </a:t>
            </a:r>
            <a:r>
              <a:rPr lang="en-US" sz="1200" dirty="0" smtClean="0"/>
              <a:t>T et al; </a:t>
            </a:r>
            <a:r>
              <a:rPr lang="en-US" sz="1200" dirty="0" err="1"/>
              <a:t>Calcif</a:t>
            </a:r>
            <a:r>
              <a:rPr lang="en-US" sz="1200" dirty="0"/>
              <a:t> </a:t>
            </a:r>
            <a:r>
              <a:rPr lang="en-US" sz="1200" dirty="0" smtClean="0"/>
              <a:t>Tissue </a:t>
            </a:r>
            <a:r>
              <a:rPr lang="en-US" sz="1200" dirty="0" err="1" smtClean="0"/>
              <a:t>Int</a:t>
            </a:r>
            <a:r>
              <a:rPr lang="en-US" sz="1200" dirty="0" smtClean="0"/>
              <a:t>; 2013.</a:t>
            </a:r>
          </a:p>
          <a:p>
            <a:r>
              <a:rPr lang="en-US" sz="1200" dirty="0" err="1"/>
              <a:t>Winzenberg</a:t>
            </a:r>
            <a:r>
              <a:rPr lang="en-US" sz="1200" dirty="0"/>
              <a:t> </a:t>
            </a:r>
            <a:r>
              <a:rPr lang="en-US" sz="1200" dirty="0" smtClean="0"/>
              <a:t>T et al</a:t>
            </a:r>
            <a:r>
              <a:rPr lang="en-US" sz="1200" dirty="0"/>
              <a:t>;</a:t>
            </a:r>
            <a:r>
              <a:rPr lang="en-US" sz="1200" dirty="0" smtClean="0"/>
              <a:t> BMJ; 2011.</a:t>
            </a: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Calcium and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vitamin D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07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Sources of calcium</a:t>
            </a:r>
          </a:p>
        </p:txBody>
      </p:sp>
      <p:pic>
        <p:nvPicPr>
          <p:cNvPr id="4" name="Content Placeholder 3" descr="figure_11_06_labele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"/>
          <a:stretch/>
        </p:blipFill>
        <p:spPr>
          <a:xfrm>
            <a:off x="685800" y="1600200"/>
            <a:ext cx="7848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Sesame Seeds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906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controversy on calcium content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sesame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"/>
            <a:ext cx="2590800" cy="116477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4648200" y="3276600"/>
          <a:ext cx="4158343" cy="2917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3352800"/>
            <a:ext cx="4343400" cy="2819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70000"/>
              </a:lnSpc>
            </a:pP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tablespoon of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hulled sesame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seeds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mg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tablespoon of un-hulled sesame seeds contains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mg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(about 60% less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45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447800"/>
          <a:ext cx="8000995" cy="481291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60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Nutrient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1Value per 100 g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cup = 144.0g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tbsp = 9.0g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kcal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25.53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lipid (fat)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49.67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71.52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4.47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Carbohydrate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33.77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2.11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Fiber, total dietary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Sugars, total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Calcium, Ca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Iron, Fe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14.55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20.95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Magnesium, Mg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Phosphorus, P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Potassium, K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Sodium, Na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Zinc, Zn</a:t>
                      </a:r>
                      <a:endParaRPr lang="en-US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7.75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11.16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 D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5" marR="3195" marT="319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6324876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United States Department of </a:t>
            </a:r>
            <a:r>
              <a:rPr lang="en-US" sz="1200" dirty="0" smtClean="0"/>
              <a:t>Agriculture. Agricultural </a:t>
            </a:r>
            <a:r>
              <a:rPr lang="en-US" sz="1200" dirty="0"/>
              <a:t>Research </a:t>
            </a:r>
            <a:r>
              <a:rPr lang="en-US" sz="1200" dirty="0" smtClean="0"/>
              <a:t>Service National </a:t>
            </a:r>
            <a:r>
              <a:rPr lang="en-US" sz="1200" dirty="0"/>
              <a:t>Nutrient Database for Standard Reference Legacy Release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Sesame Seeds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3810000"/>
            <a:ext cx="7772400" cy="36576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nut.student4\Desktop\vitamin-d-and-osteoporosis-10-72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001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086" y="5429250"/>
            <a:ext cx="837111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of calcium absorption fraction to vitamin D nutritional status [as measured by serum 25(OH)D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efficiency rises up to 25(OH)D levels of approximately 80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 (32 ng/ml), above which regulation of absorption is no longer limited by vitamin D status. </a:t>
            </a:r>
          </a:p>
        </p:txBody>
      </p:sp>
    </p:spTree>
    <p:extLst>
      <p:ext uri="{BB962C8B-B14F-4D97-AF65-F5344CB8AC3E}">
        <p14:creationId xmlns:p14="http://schemas.microsoft.com/office/powerpoint/2010/main" val="25893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Vitamin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D guidelines have been issued by major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worldwide: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Organization 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Osteoporosis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 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IOF)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 (IOM)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Endocrine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Clinical Endocrinologists 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Medical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Doctors</a:t>
            </a: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IOM guidelines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formulated after an extensive review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literature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used similar predefined outcomes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 metabolism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yet reached differing conclusions in terms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desirable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25OHD level, set at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ng/mL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ES and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ng/mL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IOM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also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differed in recommended doses to reach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them, varying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and 800 IU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IOM, and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and 2000 IU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307685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Bouillon R</a:t>
            </a:r>
            <a:r>
              <a:rPr lang="en-US" sz="1200" dirty="0" smtClean="0"/>
              <a:t>, et al; </a:t>
            </a:r>
            <a:r>
              <a:rPr lang="en-US" sz="1200" dirty="0"/>
              <a:t>J </a:t>
            </a:r>
            <a:r>
              <a:rPr lang="en-US" sz="1200" dirty="0" err="1" smtClean="0"/>
              <a:t>Clin</a:t>
            </a:r>
            <a:r>
              <a:rPr lang="en-US" sz="1200" dirty="0" smtClean="0"/>
              <a:t> </a:t>
            </a:r>
            <a:r>
              <a:rPr lang="en-US" sz="1200" dirty="0" err="1" smtClean="0"/>
              <a:t>Endocr</a:t>
            </a:r>
            <a:r>
              <a:rPr lang="en-US" sz="1200" dirty="0" smtClean="0"/>
              <a:t> </a:t>
            </a:r>
            <a:r>
              <a:rPr lang="en-US" sz="1200" dirty="0" err="1"/>
              <a:t>Metab</a:t>
            </a:r>
            <a:r>
              <a:rPr lang="en-US" sz="1200" dirty="0" smtClean="0"/>
              <a:t>.; 2013.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18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86800" cy="2514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Nutrition and </a:t>
            </a:r>
            <a:r>
              <a:rPr lang="en-US" sz="6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Bone Health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Golaleh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Asghari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PhD</a:t>
            </a:r>
          </a:p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Nutrition and Endocrine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4511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Vitamin D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1355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differences in desirable 25OHD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derived by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IOM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may in part be explained 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target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addressed, the general public versus the patient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clinic.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desirable 25OHD levels, and required vitamin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doses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reach them, do not take into account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 individual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around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</a:p>
          <a:p>
            <a:pPr marL="68580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Race</a:t>
            </a:r>
          </a:p>
          <a:p>
            <a:pPr marL="68580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 intake</a:t>
            </a:r>
          </a:p>
          <a:p>
            <a:pPr marL="68580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function</a:t>
            </a:r>
          </a:p>
          <a:p>
            <a:pPr marL="68580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index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polymorphisms in key protein/enzymes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400800"/>
            <a:ext cx="47699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Ghada</a:t>
            </a:r>
            <a:r>
              <a:rPr lang="en-US" sz="1200" dirty="0"/>
              <a:t> El-Hajj </a:t>
            </a:r>
            <a:r>
              <a:rPr lang="en-US" sz="1200" dirty="0" err="1" smtClean="0"/>
              <a:t>Fuleihan</a:t>
            </a:r>
            <a:r>
              <a:rPr lang="en-US" sz="1200" dirty="0" smtClean="0"/>
              <a:t> et al;</a:t>
            </a:r>
            <a:r>
              <a:rPr lang="en-US" sz="1200" dirty="0"/>
              <a:t> Journal of Bone and Mineral </a:t>
            </a:r>
            <a:r>
              <a:rPr lang="en-US" sz="1200" dirty="0" smtClean="0"/>
              <a:t>Research; 2015.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6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ut.student4\Desktop\vitamin-d-and-osteoporosis-1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3820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524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Desirable range for serum 25OHD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 fall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fracture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levels &gt;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ng/mL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upper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 limits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ng/mL, with no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 for any bone health outcome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 25OHD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&gt;40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Well-documented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toxicity 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25OHD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&gt;100 ng/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(20-40 ng/mL),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into account the currently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evidence, put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context of common sources of variations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uncertainties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avoids the use of a single cutoff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slightly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levels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15-20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ng/mL) may be sufficient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infants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adults, higher levels (40 to 60 ng/mL) may still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safe.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400800"/>
            <a:ext cx="47699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Ghada</a:t>
            </a:r>
            <a:r>
              <a:rPr lang="en-US" sz="1200" dirty="0"/>
              <a:t> El-Hajj </a:t>
            </a:r>
            <a:r>
              <a:rPr lang="en-US" sz="1200" dirty="0" err="1" smtClean="0"/>
              <a:t>Fuleihan</a:t>
            </a:r>
            <a:r>
              <a:rPr lang="en-US" sz="1200" dirty="0" smtClean="0"/>
              <a:t> et al;</a:t>
            </a:r>
            <a:r>
              <a:rPr lang="en-US" sz="1200" dirty="0"/>
              <a:t> Journal of Bone and Mineral </a:t>
            </a:r>
            <a:r>
              <a:rPr lang="en-US" sz="1200" dirty="0" smtClean="0"/>
              <a:t>Research; 2015.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154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Sources of Vitamin D</a:t>
            </a:r>
          </a:p>
        </p:txBody>
      </p:sp>
      <p:pic>
        <p:nvPicPr>
          <p:cNvPr id="4" name="Content Placeholder 3" descr="figure_11_10_labeled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626433"/>
            <a:ext cx="8229600" cy="44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25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505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intake</a:t>
            </a:r>
          </a:p>
          <a:p>
            <a:pPr lvl="1">
              <a:spcAft>
                <a:spcPts val="1800"/>
              </a:spcAf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men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µg/day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women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vitamin K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Synthesized by bacteria in the large intestine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leafy vegetables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kale, spinach, collard greens, lettuce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Vitamin 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45985"/>
            <a:ext cx="2438400" cy="1616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145986"/>
            <a:ext cx="2391556" cy="1616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56" y="5145984"/>
            <a:ext cx="2486025" cy="1616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6" y="5145986"/>
            <a:ext cx="2133600" cy="16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62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Sources of vitamin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endParaRPr lang="en-US" dirty="0"/>
          </a:p>
        </p:txBody>
      </p:sp>
      <p:pic>
        <p:nvPicPr>
          <p:cNvPr id="4" name="Content Placeholder 3" descr="figure_11_13_labele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2"/>
          <a:stretch/>
        </p:blipFill>
        <p:spPr>
          <a:xfrm>
            <a:off x="561713" y="1600200"/>
            <a:ext cx="802057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65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 protein-containing foods such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legumes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processed foods as a food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additive (phosphate salt):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Smoothness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Moisture retention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soft drinks as phosphoric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Phosphorus</a:t>
            </a:r>
          </a:p>
        </p:txBody>
      </p:sp>
    </p:spTree>
    <p:extLst>
      <p:ext uri="{BB962C8B-B14F-4D97-AF65-F5344CB8AC3E}">
        <p14:creationId xmlns:p14="http://schemas.microsoft.com/office/powerpoint/2010/main" val="4014426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intake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RDA varies based on age and gender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 (pharmacological): 350 mg/day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magnesium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leafy vegetables, whole grains, seeds, nuts, seafood, beans, some dairy products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Dietary protein enhances absorption and retention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Magnesium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368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Sources of magnesium</a:t>
            </a:r>
            <a:endParaRPr lang="en-US" dirty="0"/>
          </a:p>
        </p:txBody>
      </p:sp>
      <p:pic>
        <p:nvPicPr>
          <p:cNvPr id="4" name="Content Placeholder 3" descr="figure_11_14_labele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"/>
          <a:stretch/>
        </p:blipFill>
        <p:spPr>
          <a:xfrm>
            <a:off x="457200" y="1687474"/>
            <a:ext cx="8229600" cy="435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60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you consume too much?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supplements cause diarrhea, nausea, cramps, dehydration, acid–base imbalances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magnesemia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individuals with impaired kidney function (antacid)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you don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consume enough?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Hypomagnesemia: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in hypocalcemia; associated with osteoporosis, heart disease, high blood pressure, type 2 diabetes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Magnesium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Let’s 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Peak bone mass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Calcium and </a:t>
            </a:r>
            <a:r>
              <a:rPr lang="en-US" dirty="0"/>
              <a:t>vitamin </a:t>
            </a:r>
            <a:r>
              <a:rPr lang="en-US" dirty="0" smtClean="0"/>
              <a:t>D</a:t>
            </a:r>
          </a:p>
          <a:p>
            <a:pPr>
              <a:lnSpc>
                <a:spcPct val="150000"/>
              </a:lnSpc>
            </a:pPr>
            <a:r>
              <a:rPr lang="en-US" dirty="0"/>
              <a:t>Other </a:t>
            </a:r>
            <a:r>
              <a:rPr lang="en-US" dirty="0" smtClean="0"/>
              <a:t>nutrients and dietary factors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Bone loss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Osteoporosis  </a:t>
            </a:r>
          </a:p>
        </p:txBody>
      </p:sp>
    </p:spTree>
    <p:extLst>
      <p:ext uri="{BB962C8B-B14F-4D97-AF65-F5344CB8AC3E}">
        <p14:creationId xmlns:p14="http://schemas.microsoft.com/office/powerpoint/2010/main" val="3453501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" y="1066800"/>
            <a:ext cx="8229600" cy="521331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Aft>
                <a:spcPts val="18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of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carbonated soft drinks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impair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acquisition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increase fracture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girls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60000"/>
              </a:lnSpc>
              <a:spcAft>
                <a:spcPts val="18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matter of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of more nutritious beverages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that it may be reversed by taking the recommended daily intake of calcium.</a:t>
            </a:r>
          </a:p>
          <a:p>
            <a:pPr>
              <a:lnSpc>
                <a:spcPct val="160000"/>
              </a:lnSpc>
              <a:spcAft>
                <a:spcPts val="180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drink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 population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contributes to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calcium intake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displacing milk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rather than higher phosphate intake.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32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Whiting </a:t>
            </a:r>
            <a:r>
              <a:rPr lang="en-US" sz="1200" dirty="0" smtClean="0"/>
              <a:t>SJ et al </a:t>
            </a:r>
            <a:r>
              <a:rPr lang="en-US" sz="1200" dirty="0"/>
              <a:t>J </a:t>
            </a:r>
            <a:r>
              <a:rPr lang="en-US" sz="1200" dirty="0" err="1" smtClean="0"/>
              <a:t>Nutr</a:t>
            </a:r>
            <a:r>
              <a:rPr lang="en-US" sz="1200" dirty="0" smtClean="0"/>
              <a:t>; 2004.</a:t>
            </a:r>
          </a:p>
          <a:p>
            <a:r>
              <a:rPr lang="en-US" sz="1200" dirty="0" err="1"/>
              <a:t>McGartland</a:t>
            </a:r>
            <a:r>
              <a:rPr lang="en-US" sz="1200" dirty="0"/>
              <a:t> </a:t>
            </a:r>
            <a:r>
              <a:rPr lang="en-US" sz="1200" dirty="0" smtClean="0"/>
              <a:t>C et al; </a:t>
            </a:r>
            <a:r>
              <a:rPr lang="en-US" sz="1200" dirty="0"/>
              <a:t>J Bone Miner </a:t>
            </a:r>
            <a:r>
              <a:rPr lang="en-US" sz="1200" dirty="0" smtClean="0"/>
              <a:t>Res; 2003.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dietary factors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peak bone mass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69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75914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dietary factors and peak bone mass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143000"/>
            <a:ext cx="8229600" cy="4995369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hypothesis: rapid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of phosphorus absorption and greater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phosphorus bioavailability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processed foods such as cola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drinks. </a:t>
            </a:r>
          </a:p>
          <a:p>
            <a:pPr>
              <a:lnSpc>
                <a:spcPct val="17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high risk and those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 may want to avoid these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beverages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64431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Calvo</a:t>
            </a:r>
            <a:r>
              <a:rPr lang="en-US" sz="1200" dirty="0"/>
              <a:t> </a:t>
            </a:r>
            <a:r>
              <a:rPr lang="en-US" sz="1200" dirty="0" smtClean="0"/>
              <a:t>MS et al; Ann </a:t>
            </a:r>
            <a:r>
              <a:rPr lang="en-US" sz="1200" dirty="0"/>
              <a:t>NY </a:t>
            </a:r>
            <a:r>
              <a:rPr lang="en-US" sz="1200" dirty="0" err="1"/>
              <a:t>Acad</a:t>
            </a:r>
            <a:r>
              <a:rPr lang="en-US" sz="1200" dirty="0"/>
              <a:t> </a:t>
            </a:r>
            <a:r>
              <a:rPr lang="en-US" sz="1200" dirty="0" err="1"/>
              <a:t>Sci</a:t>
            </a:r>
            <a:r>
              <a:rPr lang="en-US" sz="1200" dirty="0"/>
              <a:t> </a:t>
            </a:r>
            <a:r>
              <a:rPr lang="en-US" sz="1200" dirty="0" smtClean="0"/>
              <a:t>; </a:t>
            </a:r>
            <a:r>
              <a:rPr lang="en-US" sz="1200" dirty="0"/>
              <a:t>2013.</a:t>
            </a:r>
          </a:p>
        </p:txBody>
      </p:sp>
    </p:spTree>
    <p:extLst>
      <p:ext uri="{BB962C8B-B14F-4D97-AF65-F5344CB8AC3E}">
        <p14:creationId xmlns:p14="http://schemas.microsoft.com/office/powerpoint/2010/main" val="1783848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caffeine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a deleterious effect on BMD. 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Intake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is associated with lower BMD. 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primary issue may be displacement of dairy beverages, there is also a potential direct effect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dietary factors and peak bone mass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1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1040" cy="82296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acid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alkaline diets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206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diets include those high in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theorized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these higher acid diets may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calcium </a:t>
            </a: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excretion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detrimental effect on bone.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supports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converse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beneficial effect of an alkaline diet on </a:t>
            </a: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meta-analyses, experimental studies, and reviews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supported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the negative effect of higher acid diets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positive effects of an alkaline diet on bone.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143" y="6172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Hanley </a:t>
            </a:r>
            <a:r>
              <a:rPr lang="en-US" sz="1200" dirty="0" smtClean="0"/>
              <a:t>DA et al; 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 smtClean="0"/>
              <a:t>Densitom</a:t>
            </a:r>
            <a:r>
              <a:rPr lang="en-US" sz="1200" dirty="0" smtClean="0"/>
              <a:t>; 2013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115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43000"/>
            <a:ext cx="8696402" cy="49831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to promote calcium consumption among youth should be initiated early and focus not only on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dairy product intake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also on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decreasing intakes of soft drinks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intakes of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calcium-rich foods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as: 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AutoNum type="arabicPeriod"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fortified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orange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juice           4. other grains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ready-to-eat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cereals             5. dark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leafy green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enriched breads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6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tofu prepared with calcium sulfate</a:t>
            </a:r>
          </a:p>
          <a:p>
            <a:pPr marL="800100" lvl="1" indent="-342900">
              <a:lnSpc>
                <a:spcPct val="170000"/>
              </a:lnSpc>
              <a:buAutoNum type="arabicPeriod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Nutrition and Peak Bone Mass (cont.)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02771" y="63268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Ranjit</a:t>
            </a:r>
            <a:r>
              <a:rPr lang="en-US" sz="1200" dirty="0"/>
              <a:t> et al; 2010.</a:t>
            </a:r>
          </a:p>
          <a:p>
            <a:r>
              <a:rPr lang="en-US" sz="1200" dirty="0" err="1"/>
              <a:t>Hallstrom</a:t>
            </a:r>
            <a:r>
              <a:rPr lang="en-US" sz="1200" dirty="0"/>
              <a:t> H et al; </a:t>
            </a:r>
            <a:r>
              <a:rPr lang="en-US" sz="1200" i="1" dirty="0" err="1"/>
              <a:t>Nutr</a:t>
            </a:r>
            <a:r>
              <a:rPr lang="en-US" sz="1200" i="1" dirty="0"/>
              <a:t> </a:t>
            </a:r>
            <a:r>
              <a:rPr lang="en-US" sz="1200" i="1" dirty="0" err="1"/>
              <a:t>Metab</a:t>
            </a:r>
            <a:r>
              <a:rPr lang="en-US" sz="1200" i="1" dirty="0"/>
              <a:t> ;</a:t>
            </a:r>
            <a:r>
              <a:rPr lang="en-US" sz="1200" dirty="0"/>
              <a:t> 2010.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173355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940188"/>
            <a:ext cx="2080226" cy="1396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502536"/>
            <a:ext cx="2030186" cy="1288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969388"/>
            <a:ext cx="2055347" cy="1367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88914"/>
            <a:ext cx="2012234" cy="13636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65" y="4623575"/>
            <a:ext cx="1481138" cy="171414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657600" y="3048000"/>
            <a:ext cx="3253774" cy="53340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Bone loss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33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reducing the rate of bone loss is the primary objective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osteoporosis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pyramid approach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prevention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treatment of osteoporosis with a foundation of lifestyle changes that include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nutrition, physical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tier of addressing drugs and diseases associated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bone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 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tier of pharmacologic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243935"/>
            <a:ext cx="7990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US Department of Health and Human Services, Office of the Surgeon General. Bone Health </a:t>
            </a:r>
            <a:r>
              <a:rPr lang="en-US" sz="1200" dirty="0" smtClean="0"/>
              <a:t>and </a:t>
            </a:r>
            <a:r>
              <a:rPr lang="en-US" sz="1200" dirty="0"/>
              <a:t>Osteoporosis: A Report of the Surgeon </a:t>
            </a:r>
            <a:r>
              <a:rPr lang="en-US" sz="1200" dirty="0" smtClean="0"/>
              <a:t>General; </a:t>
            </a:r>
            <a:r>
              <a:rPr lang="en-US" sz="1200" dirty="0"/>
              <a:t>2004. </a:t>
            </a:r>
          </a:p>
        </p:txBody>
      </p:sp>
    </p:spTree>
    <p:extLst>
      <p:ext uri="{BB962C8B-B14F-4D97-AF65-F5344CB8AC3E}">
        <p14:creationId xmlns:p14="http://schemas.microsoft.com/office/powerpoint/2010/main" val="2559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0595"/>
            <a:ext cx="8229600" cy="55302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influencing 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magnitude of bone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loss: 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oncomitant diseases 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ormone concentrations 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ody weight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alcium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vitamin D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intake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hysical activity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amily history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lcohol consumption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igarette smoking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4395"/>
          </a:xfrm>
        </p:spPr>
        <p:txBody>
          <a:bodyPr/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Bone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loss </a:t>
            </a:r>
            <a:r>
              <a:rPr lang="en-US" sz="2000" b="1" dirty="0" smtClean="0">
                <a:ln w="12700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endParaRPr lang="en-US" sz="2000" b="1" dirty="0">
              <a:ln w="12700">
                <a:solidFill>
                  <a:schemeClr val="accent4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504801"/>
            <a:ext cx="3548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 Michael </a:t>
            </a:r>
            <a:r>
              <a:rPr lang="en-US" sz="1200" dirty="0" err="1" smtClean="0"/>
              <a:t>Lewiecki</a:t>
            </a:r>
            <a:r>
              <a:rPr lang="en-US" sz="1200" dirty="0" smtClean="0"/>
              <a:t>; </a:t>
            </a:r>
            <a:r>
              <a:rPr lang="en-US" sz="1200" dirty="0"/>
              <a:t>Prevention of </a:t>
            </a:r>
            <a:r>
              <a:rPr lang="en-US" sz="1200" dirty="0" smtClean="0"/>
              <a:t>osteoporosis; 2019.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Osteoporosis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Foundation for Osteoporosis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Disease published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for the diagnosis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management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2008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IOF and European Society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Clinical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Economic Evaluation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Osteoporosis and Osteoarthritis.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943" y="6019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 et al, The European Foundation for Osteoporosis and Bone Disease, 1997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 et al, European guidance for the diagnosis and management of osteoporosis in postmenopausal women, 2008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 et al, European guidance for the diagnosis and management of osteoporosis in postmenopausal women, 2013</a:t>
            </a:r>
          </a:p>
        </p:txBody>
      </p:sp>
    </p:spTree>
    <p:extLst>
      <p:ext uri="{BB962C8B-B14F-4D97-AF65-F5344CB8AC3E}">
        <p14:creationId xmlns:p14="http://schemas.microsoft.com/office/powerpoint/2010/main" val="37409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Osteoporosis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systemic skeletal disorder characterized by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mass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 architectural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deterioration of bone tissue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Health Organization has defined osteoporosis as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mass (50%) and bony quality (50%).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6172200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J.A. </a:t>
            </a:r>
            <a:r>
              <a:rPr lang="en-US" sz="1200" dirty="0" err="1" smtClean="0"/>
              <a:t>Kanis</a:t>
            </a:r>
            <a:r>
              <a:rPr lang="en-US" sz="1200" dirty="0" smtClean="0"/>
              <a:t> et al; </a:t>
            </a:r>
            <a:r>
              <a:rPr lang="en-US" sz="1200" dirty="0"/>
              <a:t>Bone Miner. </a:t>
            </a:r>
            <a:r>
              <a:rPr lang="en-US" sz="1200" dirty="0" smtClean="0"/>
              <a:t>Res;1994.</a:t>
            </a:r>
          </a:p>
        </p:txBody>
      </p:sp>
    </p:spTree>
    <p:extLst>
      <p:ext uri="{BB962C8B-B14F-4D97-AF65-F5344CB8AC3E}">
        <p14:creationId xmlns:p14="http://schemas.microsoft.com/office/powerpoint/2010/main" val="21038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Osteoporosis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Idiopathic osteoporosis due to aging and postmenopausal status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form.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dysregulated bone remodeling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formation due to systemic disease alter the bone turnover and induce secondary osteoporosis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324600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G.R. </a:t>
            </a:r>
            <a:r>
              <a:rPr lang="en-US" sz="1200" dirty="0" smtClean="0"/>
              <a:t>Emkey et al; </a:t>
            </a:r>
            <a:r>
              <a:rPr lang="en-US" sz="1200" dirty="0" err="1"/>
              <a:t>Clin</a:t>
            </a:r>
            <a:r>
              <a:rPr lang="en-US" sz="1200" dirty="0"/>
              <a:t>. </a:t>
            </a:r>
            <a:r>
              <a:rPr lang="en-US" sz="1200" dirty="0" err="1"/>
              <a:t>Endocrinol</a:t>
            </a:r>
            <a:r>
              <a:rPr lang="en-US" sz="1200" dirty="0"/>
              <a:t>. </a:t>
            </a:r>
            <a:r>
              <a:rPr lang="en-US" sz="1200" dirty="0" err="1" smtClean="0"/>
              <a:t>Metab</a:t>
            </a:r>
            <a:r>
              <a:rPr lang="en-US" sz="1200" dirty="0" smtClean="0"/>
              <a:t>; 2014.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59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Peak Bone Mass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strength reflects the integration of bone mineral density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BMD)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properties of bone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collectively called "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quality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adults is determined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bone mass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subsequent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loss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analysis, for every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standard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hip, there was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2.6-fold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 in the risk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 fracture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prevention of low bone mass is directed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maximizing peak bone mass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rate of bone loss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the ultimate goals of maintaining bone strength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fractures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63963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Osteoporosis </a:t>
            </a:r>
            <a:r>
              <a:rPr lang="en-US" sz="1200" dirty="0"/>
              <a:t>prevention, diagnosis, </a:t>
            </a:r>
            <a:r>
              <a:rPr lang="en-US" sz="1200" dirty="0" smtClean="0"/>
              <a:t>and therapy</a:t>
            </a:r>
            <a:r>
              <a:rPr lang="en-US" sz="1200" dirty="0"/>
              <a:t>. </a:t>
            </a:r>
            <a:r>
              <a:rPr lang="en-US" sz="1200" dirty="0" smtClean="0"/>
              <a:t>JAMA; 2001.</a:t>
            </a:r>
          </a:p>
          <a:p>
            <a:r>
              <a:rPr lang="en-US" sz="1200" dirty="0"/>
              <a:t>Marshall </a:t>
            </a:r>
            <a:r>
              <a:rPr lang="en-US" sz="1200" dirty="0" smtClean="0"/>
              <a:t>D et al; BMJ; 1996.</a:t>
            </a:r>
          </a:p>
        </p:txBody>
      </p:sp>
    </p:spTree>
    <p:extLst>
      <p:ext uri="{BB962C8B-B14F-4D97-AF65-F5344CB8AC3E}">
        <p14:creationId xmlns:p14="http://schemas.microsoft.com/office/powerpoint/2010/main" val="11653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Lifestyle and osteoporosis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708525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weight bearing physical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(30 minutes on most days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smoking cessation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moderate alcohol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intake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prevention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486" y="6398567"/>
            <a:ext cx="3548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 Michael </a:t>
            </a:r>
            <a:r>
              <a:rPr lang="en-US" sz="1200" dirty="0" err="1" smtClean="0"/>
              <a:t>Lewiecki</a:t>
            </a:r>
            <a:r>
              <a:rPr lang="en-US" sz="1200" dirty="0" smtClean="0"/>
              <a:t>; </a:t>
            </a:r>
            <a:r>
              <a:rPr lang="en-US" sz="1200" dirty="0"/>
              <a:t>Prevention of </a:t>
            </a:r>
            <a:r>
              <a:rPr lang="en-US" sz="1200" dirty="0" smtClean="0"/>
              <a:t>osteoporosis; 2019.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95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44562"/>
          </a:xfrm>
        </p:spPr>
        <p:txBody>
          <a:bodyPr/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Nutrition and Osteoporosis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&amp; vitamin 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important throughout the life span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vegetable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consumption associated with improved bone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health; good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vitamins C and K,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bone health is controversial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intake may increase calcium loss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protein intake also associated with bone risks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high intakes appear to have a negative impact, but studies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inconclusive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controlled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for the efficacy of interventions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co-administration of the agent with calcium and vitamin D supplements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0.5–1.2 g)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D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400–800 IU)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supplements are generally recommended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receiving bone protective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Nutrition and Osteoporosis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endParaRPr lang="en-US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4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789474" cy="552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19200" y="4114800"/>
            <a:ext cx="6477000" cy="99060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US Preventive Services Task Force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against supplementation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≤400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 vitamin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and ≤1000 mg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primary prevention of fractures in postmenopausal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to assess the benefits and harms at doses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7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Nutrition and Osteoporosis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endParaRPr lang="en-US" sz="1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324600"/>
            <a:ext cx="6313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Institute of </a:t>
            </a:r>
            <a:r>
              <a:rPr lang="en-US" sz="1200" dirty="0" smtClean="0"/>
              <a:t>Medicine; </a:t>
            </a:r>
            <a:r>
              <a:rPr lang="en-US" sz="1200" dirty="0"/>
              <a:t>Dietary reference intakes for calcium </a:t>
            </a:r>
            <a:r>
              <a:rPr lang="en-US" sz="1200" dirty="0" smtClean="0"/>
              <a:t>and vitamin D; 2010. </a:t>
            </a:r>
          </a:p>
          <a:p>
            <a:r>
              <a:rPr lang="en-US" sz="1200" dirty="0" smtClean="0"/>
              <a:t>Grossman DC et al; JAMA; 2018.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6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715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 bone mass and bone loss are both important for BMD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 and vitamin D intakes based on RDA is necessary for maximizing peak bone mass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Desirable range of 25OHD is 20-40 ng/mL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nutrients including vitamin K, phosphorus, magnesium are important for bone health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supplementation of calcium and vitamin D is recommended for osteoporosis treatment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Supplementation of calcium and vitamin D is not necessary for primary prevention of osteoporosis</a:t>
            </a:r>
          </a:p>
        </p:txBody>
      </p:sp>
    </p:spTree>
    <p:extLst>
      <p:ext uri="{BB962C8B-B14F-4D97-AF65-F5344CB8AC3E}">
        <p14:creationId xmlns:p14="http://schemas.microsoft.com/office/powerpoint/2010/main" val="148097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Peak Bone Mass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statement of Professor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“Osteoporosis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pediatric </a:t>
            </a: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disease”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achieving the maximum potential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bone mass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attenuating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bone loss later in life.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352401"/>
            <a:ext cx="853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Dent CE; Proceedings of the International Symposium on Clinical Aspects of Metabolic Bone Disease; 1973.</a:t>
            </a:r>
          </a:p>
        </p:txBody>
      </p:sp>
      <p:sp>
        <p:nvSpPr>
          <p:cNvPr id="5" name="Down Arrow 4"/>
          <p:cNvSpPr/>
          <p:nvPr/>
        </p:nvSpPr>
        <p:spPr>
          <a:xfrm>
            <a:off x="4343400" y="2590800"/>
            <a:ext cx="304800" cy="9144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1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Peak Bone Mass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endParaRPr lang="en-US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14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bone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mass: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maximum bone mass achieved in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life”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optimize peak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mass should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directed toward a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lifestyle during the bone-forming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divided into categories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of: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hysical activity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lifestyle factors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428601"/>
            <a:ext cx="3548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 Michael </a:t>
            </a:r>
            <a:r>
              <a:rPr lang="en-US" sz="1200" dirty="0" err="1" smtClean="0"/>
              <a:t>Lewiecki</a:t>
            </a:r>
            <a:r>
              <a:rPr lang="en-US" sz="1200" dirty="0" smtClean="0"/>
              <a:t>; </a:t>
            </a:r>
            <a:r>
              <a:rPr lang="en-US" sz="1200" dirty="0"/>
              <a:t>Prevention of </a:t>
            </a:r>
            <a:r>
              <a:rPr lang="en-US" sz="1200" dirty="0" smtClean="0"/>
              <a:t>osteoporosis; 2019.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94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children, and in particular, adolescents, should have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nutrition with particular attention to calcium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vitamin D intake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physical activity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normal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weight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smoking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alcohol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Peak Bone Mass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endParaRPr lang="en-US" sz="4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504801"/>
            <a:ext cx="3548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 Michael </a:t>
            </a:r>
            <a:r>
              <a:rPr lang="en-US" sz="1200" dirty="0" err="1" smtClean="0"/>
              <a:t>Lewiecki</a:t>
            </a:r>
            <a:r>
              <a:rPr lang="en-US" sz="1200" dirty="0" smtClean="0"/>
              <a:t>; </a:t>
            </a:r>
            <a:r>
              <a:rPr lang="en-US" sz="1200" dirty="0"/>
              <a:t>Prevention of </a:t>
            </a:r>
            <a:r>
              <a:rPr lang="en-US" sz="1200" dirty="0" smtClean="0"/>
              <a:t>osteoporosis; 2019.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72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Anorexia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nervosa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increasingly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eating disorder in female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associated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BMD and increased fracture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bowel disease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Celiac disease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Cystic fibrosis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Peak Bone Mass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(cont.)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5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intake of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vitamin 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a key component in the attainment of maximum peak bone mass.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to 18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of age should consume approximately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1300 mg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calcium daily, preferably from calcium-rich or calcium-fortified foods.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vitamin D (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600 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necessary to promote intestinal calcium absorption.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Calcium and vitamin D</a:t>
            </a:r>
            <a:endParaRPr lang="en-US" sz="4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248400"/>
            <a:ext cx="3548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 Michael </a:t>
            </a:r>
            <a:r>
              <a:rPr lang="en-US" sz="1200" dirty="0" err="1" smtClean="0"/>
              <a:t>Lewiecki</a:t>
            </a:r>
            <a:r>
              <a:rPr lang="en-US" sz="1200" dirty="0" smtClean="0"/>
              <a:t>; </a:t>
            </a:r>
            <a:r>
              <a:rPr lang="en-US" sz="1200" dirty="0"/>
              <a:t>Prevention of </a:t>
            </a:r>
            <a:r>
              <a:rPr lang="en-US" sz="1200" dirty="0" smtClean="0"/>
              <a:t>osteoporosis; 2019.</a:t>
            </a:r>
          </a:p>
          <a:p>
            <a:r>
              <a:rPr lang="en-US" sz="1200" dirty="0" err="1"/>
              <a:t>Esterle</a:t>
            </a:r>
            <a:r>
              <a:rPr lang="en-US" sz="1200" dirty="0"/>
              <a:t> L et al; J Bone Miner Res; 2010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1832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2600</Words>
  <Application>Microsoft Office PowerPoint</Application>
  <PresentationFormat>On-screen Show (4:3)</PresentationFormat>
  <Paragraphs>322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Office Theme</vt:lpstr>
      <vt:lpstr>PowerPoint Presentation</vt:lpstr>
      <vt:lpstr>Nutrition and Bone Health</vt:lpstr>
      <vt:lpstr>Let’s Discuss</vt:lpstr>
      <vt:lpstr>Peak Bone Mass</vt:lpstr>
      <vt:lpstr>Peak Bone Mass (cont.)</vt:lpstr>
      <vt:lpstr>Peak Bone Mass (cont.)</vt:lpstr>
      <vt:lpstr>Peak Bone Mass (cont.)</vt:lpstr>
      <vt:lpstr>PowerPoint Presentation</vt:lpstr>
      <vt:lpstr>Calcium and vitamin D</vt:lpstr>
      <vt:lpstr>Calcium and vitamin D (cont.)</vt:lpstr>
      <vt:lpstr>PowerPoint Presentation</vt:lpstr>
      <vt:lpstr>Calcium and vitamin D (cont.)</vt:lpstr>
      <vt:lpstr>PowerPoint Presentation</vt:lpstr>
      <vt:lpstr>PowerPoint Presentation</vt:lpstr>
      <vt:lpstr>Sources of calcium</vt:lpstr>
      <vt:lpstr>Sesame Seeds </vt:lpstr>
      <vt:lpstr>Sesame Seeds (cont.) </vt:lpstr>
      <vt:lpstr>PowerPoint Presentation</vt:lpstr>
      <vt:lpstr>Vitamin D</vt:lpstr>
      <vt:lpstr>Vitamin D (cont.)</vt:lpstr>
      <vt:lpstr>PowerPoint Presentation</vt:lpstr>
      <vt:lpstr>Desirable range for serum 25OHD level</vt:lpstr>
      <vt:lpstr>Sources of Vitamin D</vt:lpstr>
      <vt:lpstr>Vitamin K</vt:lpstr>
      <vt:lpstr>Sources of vitamin K</vt:lpstr>
      <vt:lpstr>Phosphorus</vt:lpstr>
      <vt:lpstr>Magnesium</vt:lpstr>
      <vt:lpstr>Sources of magnesium</vt:lpstr>
      <vt:lpstr>Magnesium (cont.)</vt:lpstr>
      <vt:lpstr>PowerPoint Presentation</vt:lpstr>
      <vt:lpstr>Other dietary factors and peak bone mass (cont.)</vt:lpstr>
      <vt:lpstr>Other dietary factors and peak bone mass (cont.)</vt:lpstr>
      <vt:lpstr>High acid or alkaline diets</vt:lpstr>
      <vt:lpstr>PowerPoint Presentation</vt:lpstr>
      <vt:lpstr>Bone loss</vt:lpstr>
      <vt:lpstr>Bone loss (cont.)</vt:lpstr>
      <vt:lpstr>Osteoporosis </vt:lpstr>
      <vt:lpstr>Osteoporosis (cont.)</vt:lpstr>
      <vt:lpstr>Osteoporosis (cont.)</vt:lpstr>
      <vt:lpstr>Lifestyle and osteoporosis</vt:lpstr>
      <vt:lpstr>Nutrition and Osteoporosis</vt:lpstr>
      <vt:lpstr>PowerPoint Presentation</vt:lpstr>
      <vt:lpstr>PowerPoint Presentation</vt:lpstr>
      <vt:lpstr>Nutrition and Osteoporosis (cont.)</vt:lpstr>
      <vt:lpstr>Take home messages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دانشجوی تغذیه4</dc:creator>
  <cp:lastModifiedBy>گلاله اصغری</cp:lastModifiedBy>
  <cp:revision>404</cp:revision>
  <dcterms:created xsi:type="dcterms:W3CDTF">2019-07-09T03:43:44Z</dcterms:created>
  <dcterms:modified xsi:type="dcterms:W3CDTF">2019-08-01T04:56:33Z</dcterms:modified>
</cp:coreProperties>
</file>