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310" r:id="rId3"/>
    <p:sldId id="311" r:id="rId4"/>
    <p:sldId id="334" r:id="rId5"/>
    <p:sldId id="335" r:id="rId6"/>
    <p:sldId id="324" r:id="rId7"/>
    <p:sldId id="328" r:id="rId8"/>
    <p:sldId id="336" r:id="rId9"/>
    <p:sldId id="370" r:id="rId10"/>
    <p:sldId id="371" r:id="rId11"/>
    <p:sldId id="372" r:id="rId12"/>
    <p:sldId id="373" r:id="rId13"/>
    <p:sldId id="393" r:id="rId14"/>
    <p:sldId id="325" r:id="rId15"/>
    <p:sldId id="339" r:id="rId16"/>
    <p:sldId id="354" r:id="rId17"/>
    <p:sldId id="337" r:id="rId18"/>
    <p:sldId id="374" r:id="rId19"/>
    <p:sldId id="375" r:id="rId20"/>
    <p:sldId id="333" r:id="rId21"/>
    <p:sldId id="345" r:id="rId22"/>
    <p:sldId id="387" r:id="rId23"/>
    <p:sldId id="346" r:id="rId24"/>
    <p:sldId id="347" r:id="rId25"/>
    <p:sldId id="341" r:id="rId26"/>
    <p:sldId id="342" r:id="rId27"/>
    <p:sldId id="348" r:id="rId28"/>
    <p:sldId id="386" r:id="rId29"/>
    <p:sldId id="388" r:id="rId30"/>
    <p:sldId id="349" r:id="rId31"/>
    <p:sldId id="350" r:id="rId32"/>
    <p:sldId id="351" r:id="rId33"/>
    <p:sldId id="352" r:id="rId34"/>
    <p:sldId id="304" r:id="rId35"/>
    <p:sldId id="305" r:id="rId36"/>
    <p:sldId id="306" r:id="rId37"/>
    <p:sldId id="307" r:id="rId38"/>
    <p:sldId id="390" r:id="rId39"/>
    <p:sldId id="391" r:id="rId40"/>
    <p:sldId id="392" r:id="rId41"/>
    <p:sldId id="362" r:id="rId42"/>
    <p:sldId id="363" r:id="rId43"/>
    <p:sldId id="364" r:id="rId44"/>
    <p:sldId id="365" r:id="rId45"/>
    <p:sldId id="367" r:id="rId46"/>
    <p:sldId id="368" r:id="rId47"/>
    <p:sldId id="366" r:id="rId48"/>
    <p:sldId id="369" r:id="rId49"/>
    <p:sldId id="288" r:id="rId50"/>
    <p:sldId id="290" r:id="rId51"/>
    <p:sldId id="294" r:id="rId52"/>
    <p:sldId id="289" r:id="rId53"/>
    <p:sldId id="293" r:id="rId54"/>
    <p:sldId id="291" r:id="rId55"/>
    <p:sldId id="385" r:id="rId56"/>
    <p:sldId id="380" r:id="rId57"/>
    <p:sldId id="381" r:id="rId58"/>
    <p:sldId id="382" r:id="rId59"/>
    <p:sldId id="383" r:id="rId60"/>
    <p:sldId id="384" r:id="rId61"/>
    <p:sldId id="308" r:id="rId62"/>
    <p:sldId id="259" r:id="rId63"/>
    <p:sldId id="261" r:id="rId64"/>
    <p:sldId id="389" r:id="rId65"/>
    <p:sldId id="302" r:id="rId66"/>
    <p:sldId id="323" r:id="rId67"/>
    <p:sldId id="314" r:id="rId68"/>
    <p:sldId id="317" r:id="rId69"/>
    <p:sldId id="318" r:id="rId70"/>
    <p:sldId id="319" r:id="rId71"/>
    <p:sldId id="320" r:id="rId72"/>
    <p:sldId id="321" r:id="rId73"/>
    <p:sldId id="322" r:id="rId74"/>
    <p:sldId id="355" r:id="rId75"/>
    <p:sldId id="356" r:id="rId76"/>
    <p:sldId id="357" r:id="rId77"/>
    <p:sldId id="358" r:id="rId78"/>
    <p:sldId id="377" r:id="rId79"/>
    <p:sldId id="378" r:id="rId80"/>
    <p:sldId id="379"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2" d="100"/>
          <a:sy n="72" d="100"/>
        </p:scale>
        <p:origin x="-96" y="-12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36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5C48F-311E-43B3-8730-F8F3EF9EE7DB}" type="datetimeFigureOut">
              <a:rPr lang="en-US" smtClean="0"/>
              <a:pPr/>
              <a:t>8/9/2017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D7134-7A1B-4171-8711-F11FC5B6DE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DE35547-C400-4A46-98F8-8A8B49D6F154}" type="slidenum">
              <a:rPr lang="en-US"/>
              <a:pPr/>
              <a:t>7</a:t>
            </a:fld>
            <a:endParaRPr lang="en-US"/>
          </a:p>
        </p:txBody>
      </p:sp>
      <p:sp>
        <p:nvSpPr>
          <p:cNvPr id="120835" name="Rectangle 2"/>
          <p:cNvSpPr>
            <a:spLocks noGrp="1" noRot="1" noChangeAspect="1" noChangeArrowheads="1" noTextEdit="1"/>
          </p:cNvSpPr>
          <p:nvPr>
            <p:ph type="sldImg"/>
          </p:nvPr>
        </p:nvSpPr>
        <p:spPr>
          <a:xfrm>
            <a:off x="1146175" y="682625"/>
            <a:ext cx="4572000" cy="3429000"/>
          </a:xfrm>
          <a:ln/>
        </p:spPr>
      </p:sp>
      <p:sp>
        <p:nvSpPr>
          <p:cNvPr id="120836" name="Rectangle 3"/>
          <p:cNvSpPr>
            <a:spLocks noGrp="1" noChangeArrowheads="1"/>
          </p:cNvSpPr>
          <p:nvPr>
            <p:ph type="body" idx="1"/>
          </p:nvPr>
        </p:nvSpPr>
        <p:spPr>
          <a:xfrm>
            <a:off x="836613" y="4343400"/>
            <a:ext cx="5487987" cy="4117975"/>
          </a:xfrm>
          <a:noFill/>
          <a:ln/>
        </p:spPr>
        <p:txBody>
          <a:bodyPr lIns="88453" tIns="44227" rIns="88453" bIns="44227"/>
          <a:lstStyle/>
          <a:p>
            <a:pPr marL="228600" indent="-228600" eaLnBrk="1" hangingPunct="1">
              <a:buFontTx/>
              <a:buChar char="•"/>
            </a:pPr>
            <a:r>
              <a:rPr lang="en-US" sz="1400" b="1" i="1" smtClean="0"/>
              <a:t>Explain each component (line) as it is animated.</a:t>
            </a:r>
          </a:p>
          <a:p>
            <a:pPr marL="685800" lvl="1" indent="-228600" eaLnBrk="1" hangingPunct="1">
              <a:buFontTx/>
              <a:buChar char="•"/>
            </a:pPr>
            <a:r>
              <a:rPr lang="en-US" sz="1400" smtClean="0"/>
              <a:t>Type 2 diabetes begins with insulin resistance (impaired glucose tolerance), which is linked to macrovascular disease. </a:t>
            </a:r>
          </a:p>
          <a:p>
            <a:pPr marL="685800" lvl="1" indent="-228600" eaLnBrk="1" hangingPunct="1">
              <a:buFontTx/>
              <a:buChar char="•"/>
            </a:pPr>
            <a:r>
              <a:rPr lang="en-US" sz="1400" smtClean="0"/>
              <a:t>Beta cell function accelerates to compensate, however, it eventually begins to deteriorate, resulting in insulin deficiency and elevated glucose.</a:t>
            </a:r>
          </a:p>
          <a:p>
            <a:pPr marL="685800" lvl="1" indent="-228600" eaLnBrk="1" hangingPunct="1">
              <a:buFontTx/>
              <a:buChar char="•"/>
            </a:pPr>
            <a:r>
              <a:rPr lang="en-US" sz="1400" smtClean="0"/>
              <a:t>In response to deteriorating beta cell function and subsequent loss of first-phase insulin response, postprandial glucose increases, which is associated with the initiation of macrovascular complications.</a:t>
            </a:r>
          </a:p>
          <a:p>
            <a:pPr marL="685800" lvl="1" indent="-228600" eaLnBrk="1" hangingPunct="1">
              <a:buFontTx/>
              <a:buChar char="•"/>
            </a:pPr>
            <a:r>
              <a:rPr lang="en-US" sz="1400" smtClean="0"/>
              <a:t>While fasting glucose levels remain normal during the initial stages of this cycle. They eventually rise, initiating the development of microvascular complications.</a:t>
            </a:r>
            <a:r>
              <a:rPr lang="en-US" sz="1400" b="1" smtClean="0"/>
              <a:t>  </a:t>
            </a:r>
            <a:endParaRPr lang="en-US" sz="1400" smtClean="0"/>
          </a:p>
          <a:p>
            <a:pPr marL="228600" indent="-228600" eaLnBrk="1" hangingPunct="1">
              <a:buFontTx/>
              <a:buChar char="•"/>
            </a:pPr>
            <a:r>
              <a:rPr lang="en-US" sz="1400" b="1" i="1" smtClean="0"/>
              <a:t>Main Message(s)</a:t>
            </a:r>
            <a:endParaRPr lang="en-US" sz="1400" smtClean="0"/>
          </a:p>
          <a:p>
            <a:pPr marL="685800" lvl="1" indent="-228600" eaLnBrk="1" hangingPunct="1">
              <a:buFontTx/>
              <a:buChar char="•"/>
            </a:pPr>
            <a:r>
              <a:rPr lang="en-US" sz="1400" smtClean="0"/>
              <a:t>While physicians often look at fasting glucose as an indication of control, we can see that the postprandial glucose is the initial driver of hyperglycemia and microvascular complications. </a:t>
            </a:r>
          </a:p>
          <a:p>
            <a:pPr marL="685800" lvl="1" indent="-228600" eaLnBrk="1" hangingPunct="1">
              <a:buFontTx/>
              <a:buChar char="•"/>
            </a:pPr>
            <a:r>
              <a:rPr lang="en-US" sz="1400" smtClean="0"/>
              <a:t>Because beta cell deterioration is progressive and persistent, all patients who live long enough will eventually need insulin therapy.</a:t>
            </a:r>
          </a:p>
          <a:p>
            <a:pPr marL="685800" lvl="1" indent="-228600" eaLnBrk="1" hangingPunct="1">
              <a:buFontTx/>
              <a:buChar char="•"/>
            </a:pPr>
            <a:r>
              <a:rPr lang="en-US" sz="1400" smtClean="0"/>
              <a:t>With the increasing prevalence of type 2 diabetes among younger adults, we will see many patients living with diabetes for many years.  </a:t>
            </a:r>
          </a:p>
          <a:p>
            <a:pPr marL="228600" indent="-228600" eaLnBrk="1" hangingPunct="1"/>
            <a:endParaRPr lang="en-US" sz="1400" smtClean="0"/>
          </a:p>
          <a:p>
            <a:pPr marL="228600" indent="-228600" eaLnBrk="1" hangingPunct="1"/>
            <a:endParaRPr lang="en-US"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1B5B04F-E9C2-4CA2-B7CC-B65A426A4367}" type="slidenum">
              <a:rPr lang="en-US"/>
              <a:pPr/>
              <a:t>15</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Slide 6-56</a:t>
            </a:r>
          </a:p>
          <a:p>
            <a:pPr eaLnBrk="1" hangingPunct="1"/>
            <a:r>
              <a:rPr lang="en-US" sz="900" b="1" u="sng" smtClean="0"/>
              <a:t>INSULIN TACTICS: THE FUTURE</a:t>
            </a:r>
            <a:endParaRPr lang="en-US" sz="900" u="sng" smtClean="0"/>
          </a:p>
          <a:p>
            <a:pPr eaLnBrk="1" hangingPunct="1"/>
            <a:r>
              <a:rPr lang="en-US" b="1" smtClean="0"/>
              <a:t>Glargine at HS + Oral Agents or Inhaled Insulin </a:t>
            </a:r>
          </a:p>
          <a:p>
            <a:pPr eaLnBrk="1" hangingPunct="1">
              <a:spcBef>
                <a:spcPct val="75000"/>
              </a:spcBef>
            </a:pPr>
            <a:r>
              <a:rPr lang="en-US" smtClean="0"/>
              <a:t>Based on the advances in insulin therapy, it may be proposed that future regimens for type 2 diabetes patients might include the use of an injectable long-acting basal insulin analogue in combination with oral agents or with inhaled human insulin. The addition of basal insulin glargine to a combination of oral agents can improve glycemic control, reducing glucotoxicity, which may in turn restore endogenous insulin response to sulfonylurea and potentiate the effect of insulin sensitizers. Alternatively, the long-acting insulin glargine can provide a basal insulin profile to be associated in the future with prandial inhaled insulin, which mimics normal insulin effects in response to meals.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0853ED7-F93C-4CBD-A4F8-DD90BC0A421F}" type="slidenum">
              <a:rPr lang="en-US"/>
              <a:pPr/>
              <a:t>67</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Slide 6-20</a:t>
            </a:r>
          </a:p>
          <a:p>
            <a:pPr eaLnBrk="1" hangingPunct="1"/>
            <a:r>
              <a:rPr lang="en-US" sz="900" b="1" u="sng" smtClean="0"/>
              <a:t>MIMICKING NATURE WITH INSULIN THERAPY</a:t>
            </a:r>
            <a:endParaRPr lang="en-US" sz="900" u="sng" smtClean="0"/>
          </a:p>
          <a:p>
            <a:pPr eaLnBrk="1" hangingPunct="1"/>
            <a:r>
              <a:rPr lang="en-US" b="1" smtClean="0"/>
              <a:t>The Basal/Bolus Insulin Concept</a:t>
            </a:r>
          </a:p>
          <a:p>
            <a:pPr eaLnBrk="1" hangingPunct="1">
              <a:spcBef>
                <a:spcPct val="60000"/>
              </a:spcBef>
            </a:pPr>
            <a:r>
              <a:rPr lang="en-US" smtClean="0"/>
              <a:t>Insulin is capable of restoring glycemia to nearly normal in most patients with type 2 diabetes. The basal/bolus insulin concept attempts to mimic, with insulin therapy, the patterns that normally control glucose in persons without diabetes. Basal insulin suppresses glucose production so that the levels remain nearly constant between meals and overnight. Basal insulin meets about half of the patient’s daily need for insulin and may be sufficient when considerable endogenous insulin remains. Bolus insulin (10% to 20% of the total daily insulin requirement given at each meal) limits hyperglycemia after meals. This tends to smooth the peaks of glucose that occur in response to these meals. Frequent glucose monitoring aids in determining the candidates for basal or mealtime regimens. Ideally, each component of insulin replacement therapy should come from a different type of insulin with a specific profile to fit the patient’s needs. Practical methods to accomplish this basal/bolus strategy will be illustrated later in this module.</a:t>
            </a:r>
          </a:p>
          <a:p>
            <a:pPr eaLnBrk="1" hangingPunct="1">
              <a:spcBef>
                <a:spcPct val="100000"/>
              </a:spcBef>
            </a:pPr>
            <a:r>
              <a:rPr lang="en-US" sz="1000" smtClean="0"/>
              <a:t>Edelman SV, Henry RR. Insulin therapy for normalizing glycosylated hemoglobin in type II diabetes: applications, benefits, and risks. </a:t>
            </a:r>
            <a:r>
              <a:rPr lang="en-US" sz="1000" i="1" smtClean="0"/>
              <a:t>Diabetes Reviews</a:t>
            </a:r>
            <a:r>
              <a:rPr lang="en-US" sz="1000" smtClean="0"/>
              <a:t>. 1995;3:308-334; Kelley DB, ed. </a:t>
            </a:r>
            <a:r>
              <a:rPr lang="en-US" sz="1000" i="1" smtClean="0"/>
              <a:t>Medical Management of Type 2 Diabetes</a:t>
            </a:r>
            <a:r>
              <a:rPr lang="en-US" sz="1000" smtClean="0"/>
              <a:t>. 4th ed. Alexandria, Va: American Diabetes Association; 1998:56-72.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BAFD909-69DD-4E65-90EA-E9D6173D7316}" type="slidenum">
              <a:rPr lang="en-US"/>
              <a:pPr/>
              <a:t>69</a:t>
            </a:fld>
            <a:endParaRPr lang="en-US"/>
          </a:p>
        </p:txBody>
      </p:sp>
      <p:sp>
        <p:nvSpPr>
          <p:cNvPr id="131075" name="Rectangle 2"/>
          <p:cNvSpPr>
            <a:spLocks noGrp="1" noRot="1" noChangeAspect="1" noChangeArrowheads="1" noTextEdit="1"/>
          </p:cNvSpPr>
          <p:nvPr>
            <p:ph type="sldImg"/>
          </p:nvPr>
        </p:nvSpPr>
        <p:spPr>
          <a:xfrm>
            <a:off x="1152525" y="692150"/>
            <a:ext cx="4554538" cy="3416300"/>
          </a:xfrm>
          <a:ln/>
        </p:spPr>
      </p:sp>
      <p:sp>
        <p:nvSpPr>
          <p:cNvPr id="131076"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7A80313-BBD8-41E1-9DB9-2FC118D13A01}" type="slidenum">
              <a:rPr lang="en-US"/>
              <a:pPr/>
              <a:t>70</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r>
              <a:rPr lang="en-US" b="1" smtClean="0"/>
              <a:t>Slide 6-60</a:t>
            </a:r>
          </a:p>
          <a:p>
            <a:pPr eaLnBrk="1" hangingPunct="1"/>
            <a:r>
              <a:rPr lang="en-US" sz="900" b="1" u="sng" smtClean="0"/>
              <a:t>PRACTICAL GUIDELINES</a:t>
            </a:r>
            <a:endParaRPr lang="en-US" sz="900" u="sng" smtClean="0"/>
          </a:p>
          <a:p>
            <a:pPr eaLnBrk="1" hangingPunct="1"/>
            <a:r>
              <a:rPr lang="en-US" b="1" smtClean="0"/>
              <a:t>Advancing Basal/Bolus Insulin</a:t>
            </a:r>
          </a:p>
          <a:p>
            <a:pPr eaLnBrk="1" hangingPunct="1">
              <a:spcBef>
                <a:spcPct val="75000"/>
              </a:spcBef>
            </a:pPr>
            <a:r>
              <a:rPr lang="en-US" smtClean="0"/>
              <a:t>Clinical judgment should prevail when determining whether an advance to a basal/bolus insulin regimen is indicated, especially when the fasting blood glucose is acceptable, but this should be considered when the HbA</a:t>
            </a:r>
            <a:r>
              <a:rPr lang="en-US" baseline="-25000" smtClean="0"/>
              <a:t>1c </a:t>
            </a:r>
            <a:r>
              <a:rPr lang="en-US" smtClean="0"/>
              <a:t>is &gt;7% or &gt;7.5% suggesting postprandial hyperglycemia, and/or the SMBG before dinner is &gt;180 mg/dL. There are three main insulin options. The first option is to add morning NPH and mealtime regular or lispro to the initial regimen of bedtime NPH insulin. The second option is to add morning 70/30 to suppertime 70/30 insulin. The third option is to add mealtime regular or lispro to bedtime insulin glargine. In terms of options for the oral agent, the sulfonylurea may be stopped, but some patients may develop wide fluctuations in blood glucose levels that require resumption of the sulfonylurea. For some patients, metformin can be continued to provide weight control, or glitazone can be continued to achieve glycemic stability.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63ED153-8DD3-40E9-813E-DC2B2E1808BA}" type="slidenum">
              <a:rPr lang="en-US"/>
              <a:pPr/>
              <a:t>71</a:t>
            </a:fld>
            <a:endParaRPr lang="en-US"/>
          </a:p>
        </p:txBody>
      </p:sp>
      <p:sp>
        <p:nvSpPr>
          <p:cNvPr id="126979" name="Rectangle 2"/>
          <p:cNvSpPr>
            <a:spLocks noGrp="1" noRot="1" noChangeAspect="1" noChangeArrowheads="1" noTextEdit="1"/>
          </p:cNvSpPr>
          <p:nvPr>
            <p:ph type="sldImg"/>
          </p:nvPr>
        </p:nvSpPr>
        <p:spPr>
          <a:xfrm>
            <a:off x="1152525" y="693738"/>
            <a:ext cx="4554538" cy="3416300"/>
          </a:xfrm>
          <a:ln w="12700" cap="flat">
            <a:solidFill>
              <a:schemeClr val="tx1"/>
            </a:solidFill>
          </a:ln>
        </p:spPr>
      </p:sp>
      <p:sp>
        <p:nvSpPr>
          <p:cNvPr id="126980" name="Rectangle 3"/>
          <p:cNvSpPr>
            <a:spLocks noGrp="1" noChangeArrowheads="1"/>
          </p:cNvSpPr>
          <p:nvPr>
            <p:ph type="body" idx="1"/>
          </p:nvPr>
        </p:nvSpPr>
        <p:spPr>
          <a:xfrm>
            <a:off x="914400" y="4341813"/>
            <a:ext cx="5029200" cy="4114800"/>
          </a:xfrm>
          <a:noFill/>
          <a:ln/>
        </p:spPr>
        <p:txBody>
          <a:bodyPr lIns="90611" tIns="45306" rIns="90611" bIns="45306"/>
          <a:lstStyle/>
          <a:p>
            <a:pPr defTabSz="912813"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A6DCB2-A1E2-4BF3-8CD0-6E6D382CD21E}"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176782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6DCB2-A1E2-4BF3-8CD0-6E6D382CD21E}"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20908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6DCB2-A1E2-4BF3-8CD0-6E6D382CD21E}"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251998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4A6DCB2-A1E2-4BF3-8CD0-6E6D382CD21E}"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415947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6DCB2-A1E2-4BF3-8CD0-6E6D382CD21E}"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188746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A6DCB2-A1E2-4BF3-8CD0-6E6D382CD21E}"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417579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A6DCB2-A1E2-4BF3-8CD0-6E6D382CD21E}"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304993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A6DCB2-A1E2-4BF3-8CD0-6E6D382CD21E}"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384273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6DCB2-A1E2-4BF3-8CD0-6E6D382CD21E}"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444511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6DCB2-A1E2-4BF3-8CD0-6E6D382CD21E}"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91138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A6DCB2-A1E2-4BF3-8CD0-6E6D382CD21E}"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3436761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6DCB2-A1E2-4BF3-8CD0-6E6D382CD21E}" type="datetimeFigureOut">
              <a:rPr lang="en-US" smtClean="0"/>
              <a:pPr/>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0D9D3-9E56-426E-940A-EB27FAD19CFE}" type="slidenum">
              <a:rPr lang="en-US" smtClean="0"/>
              <a:pPr/>
              <a:t>‹#›</a:t>
            </a:fld>
            <a:endParaRPr lang="en-US"/>
          </a:p>
        </p:txBody>
      </p:sp>
    </p:spTree>
    <p:extLst>
      <p:ext uri="{BB962C8B-B14F-4D97-AF65-F5344CB8AC3E}">
        <p14:creationId xmlns:p14="http://schemas.microsoft.com/office/powerpoint/2010/main" xmlns="" val="124745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3545" y="605307"/>
            <a:ext cx="9144000" cy="2387600"/>
          </a:xfrm>
        </p:spPr>
        <p:txBody>
          <a:bodyPr/>
          <a:lstStyle/>
          <a:p>
            <a:r>
              <a:rPr lang="en-US" dirty="0" smtClean="0">
                <a:solidFill>
                  <a:schemeClr val="bg1"/>
                </a:solidFill>
              </a:rPr>
              <a:t>Basal bolus versus premixed  </a:t>
            </a:r>
            <a:r>
              <a:rPr lang="en-US" dirty="0" smtClean="0">
                <a:solidFill>
                  <a:schemeClr val="bg1"/>
                </a:solidFill>
              </a:rPr>
              <a:t>insulin for intensification</a:t>
            </a:r>
            <a:endParaRPr lang="en-US" dirty="0">
              <a:solidFill>
                <a:schemeClr val="bg1"/>
              </a:solidFill>
            </a:endParaRPr>
          </a:p>
        </p:txBody>
      </p:sp>
      <p:sp>
        <p:nvSpPr>
          <p:cNvPr id="3" name="Subtitle 2"/>
          <p:cNvSpPr>
            <a:spLocks noGrp="1"/>
          </p:cNvSpPr>
          <p:nvPr>
            <p:ph type="subTitle" idx="1"/>
          </p:nvPr>
        </p:nvSpPr>
        <p:spPr>
          <a:xfrm>
            <a:off x="1073239" y="4014161"/>
            <a:ext cx="9144000" cy="1655762"/>
          </a:xfrm>
        </p:spPr>
        <p:txBody>
          <a:bodyPr>
            <a:normAutofit fontScale="77500" lnSpcReduction="20000"/>
          </a:bodyPr>
          <a:lstStyle/>
          <a:p>
            <a:r>
              <a:rPr lang="en-US" b="1" dirty="0" err="1" smtClean="0">
                <a:solidFill>
                  <a:schemeClr val="bg1"/>
                </a:solidFill>
              </a:rPr>
              <a:t>M.Valizadeh</a:t>
            </a:r>
            <a:endParaRPr lang="en-US" b="1" dirty="0" smtClean="0">
              <a:solidFill>
                <a:schemeClr val="bg1"/>
              </a:solidFill>
            </a:endParaRPr>
          </a:p>
          <a:p>
            <a:r>
              <a:rPr lang="en-US" b="1" dirty="0" smtClean="0">
                <a:solidFill>
                  <a:schemeClr val="bg1"/>
                </a:solidFill>
              </a:rPr>
              <a:t>Research </a:t>
            </a:r>
            <a:r>
              <a:rPr lang="en-US" b="1" dirty="0">
                <a:solidFill>
                  <a:schemeClr val="bg1"/>
                </a:solidFill>
              </a:rPr>
              <a:t>Institute for Endocrine Sciences</a:t>
            </a:r>
          </a:p>
          <a:p>
            <a:r>
              <a:rPr lang="en-US" b="1" dirty="0" err="1">
                <a:solidFill>
                  <a:schemeClr val="bg1"/>
                </a:solidFill>
              </a:rPr>
              <a:t>Shahid</a:t>
            </a:r>
            <a:r>
              <a:rPr lang="en-US" b="1" dirty="0">
                <a:solidFill>
                  <a:schemeClr val="bg1"/>
                </a:solidFill>
              </a:rPr>
              <a:t> </a:t>
            </a:r>
            <a:r>
              <a:rPr lang="en-US" b="1" dirty="0" err="1">
                <a:solidFill>
                  <a:schemeClr val="bg1"/>
                </a:solidFill>
              </a:rPr>
              <a:t>Beheshti</a:t>
            </a:r>
            <a:r>
              <a:rPr lang="en-US" b="1" dirty="0">
                <a:solidFill>
                  <a:schemeClr val="bg1"/>
                </a:solidFill>
              </a:rPr>
              <a:t> University of Medical Sciences</a:t>
            </a:r>
          </a:p>
          <a:p>
            <a:r>
              <a:rPr lang="en-US" b="1" dirty="0" smtClean="0">
                <a:solidFill>
                  <a:schemeClr val="bg1"/>
                </a:solidFill>
              </a:rPr>
              <a:t>August  10,2017</a:t>
            </a:r>
            <a:endParaRPr lang="en-US" b="1" dirty="0">
              <a:solidFill>
                <a:schemeClr val="bg1"/>
              </a:solidFill>
            </a:endParaRPr>
          </a:p>
          <a:p>
            <a:r>
              <a:rPr lang="en-US" b="1" dirty="0">
                <a:solidFill>
                  <a:schemeClr val="bg1"/>
                </a:solidFill>
              </a:rPr>
              <a:t>Tehran</a:t>
            </a:r>
          </a:p>
          <a:p>
            <a:endParaRPr lang="en-US" dirty="0">
              <a:solidFill>
                <a:schemeClr val="bg1"/>
              </a:solidFill>
            </a:endParaRPr>
          </a:p>
        </p:txBody>
      </p:sp>
    </p:spTree>
    <p:extLst>
      <p:ext uri="{BB962C8B-B14F-4D97-AF65-F5344CB8AC3E}">
        <p14:creationId xmlns:p14="http://schemas.microsoft.com/office/powerpoint/2010/main" xmlns="" val="3115243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6670" y="1004552"/>
            <a:ext cx="10637950" cy="5473521"/>
          </a:xfrm>
          <a:prstGeom prst="rect">
            <a:avLst/>
          </a:prstGeom>
        </p:spPr>
      </p:pic>
      <p:sp>
        <p:nvSpPr>
          <p:cNvPr id="3" name="TextBox 2"/>
          <p:cNvSpPr txBox="1"/>
          <p:nvPr/>
        </p:nvSpPr>
        <p:spPr>
          <a:xfrm>
            <a:off x="4597758" y="141667"/>
            <a:ext cx="2324675" cy="707886"/>
          </a:xfrm>
          <a:prstGeom prst="rect">
            <a:avLst/>
          </a:prstGeom>
          <a:noFill/>
        </p:spPr>
        <p:txBody>
          <a:bodyPr wrap="none" rtlCol="0">
            <a:spAutoFit/>
          </a:bodyPr>
          <a:lstStyle/>
          <a:p>
            <a:r>
              <a:rPr lang="en-US" sz="4000" dirty="0" smtClean="0">
                <a:solidFill>
                  <a:schemeClr val="bg1"/>
                </a:solidFill>
              </a:rPr>
              <a:t>NICE 2015</a:t>
            </a:r>
            <a:endParaRPr lang="en-US" sz="4000" dirty="0">
              <a:solidFill>
                <a:schemeClr val="bg1"/>
              </a:solidFill>
            </a:endParaRPr>
          </a:p>
        </p:txBody>
      </p:sp>
    </p:spTree>
    <p:extLst>
      <p:ext uri="{BB962C8B-B14F-4D97-AF65-F5344CB8AC3E}">
        <p14:creationId xmlns:p14="http://schemas.microsoft.com/office/powerpoint/2010/main" xmlns="" val="3319417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626" y="249215"/>
            <a:ext cx="10515600" cy="1325563"/>
          </a:xfrm>
        </p:spPr>
        <p:txBody>
          <a:bodyPr/>
          <a:lstStyle/>
          <a:p>
            <a:r>
              <a:rPr lang="en-US" dirty="0" smtClean="0">
                <a:solidFill>
                  <a:srgbClr val="FFFF00"/>
                </a:solidFill>
              </a:rPr>
              <a:t>                  Insulin Therapy….</a:t>
            </a:r>
            <a:endParaRPr lang="en-US" dirty="0">
              <a:solidFill>
                <a:srgbClr val="FFFF00"/>
              </a:solidFill>
            </a:endParaRPr>
          </a:p>
        </p:txBody>
      </p:sp>
      <p:sp>
        <p:nvSpPr>
          <p:cNvPr id="3" name="Content Placeholder 2"/>
          <p:cNvSpPr>
            <a:spLocks noGrp="1"/>
          </p:cNvSpPr>
          <p:nvPr>
            <p:ph idx="1"/>
          </p:nvPr>
        </p:nvSpPr>
        <p:spPr>
          <a:xfrm>
            <a:off x="838200" y="1489166"/>
            <a:ext cx="10515600" cy="5185953"/>
          </a:xfrm>
        </p:spPr>
        <p:txBody>
          <a:bodyPr>
            <a:normAutofit fontScale="85000" lnSpcReduction="20000"/>
          </a:bodyPr>
          <a:lstStyle/>
          <a:p>
            <a:pPr>
              <a:lnSpc>
                <a:spcPct val="150000"/>
              </a:lnSpc>
            </a:pPr>
            <a:r>
              <a:rPr lang="en-US" dirty="0">
                <a:solidFill>
                  <a:schemeClr val="bg1"/>
                </a:solidFill>
              </a:rPr>
              <a:t>Monitor adults with type 2 diabetes who are on a basal insulin regimen (</a:t>
            </a:r>
            <a:r>
              <a:rPr lang="en-US" dirty="0" smtClean="0">
                <a:solidFill>
                  <a:srgbClr val="FFFF00"/>
                </a:solidFill>
              </a:rPr>
              <a:t>NPH</a:t>
            </a:r>
            <a:r>
              <a:rPr lang="en-US" dirty="0" smtClean="0">
                <a:solidFill>
                  <a:schemeClr val="bg1"/>
                </a:solidFill>
              </a:rPr>
              <a:t> insulin</a:t>
            </a:r>
            <a:r>
              <a:rPr lang="en-US" dirty="0">
                <a:solidFill>
                  <a:schemeClr val="bg1"/>
                </a:solidFill>
              </a:rPr>
              <a:t>, insulin </a:t>
            </a:r>
            <a:r>
              <a:rPr lang="en-US" dirty="0" err="1">
                <a:solidFill>
                  <a:schemeClr val="bg1"/>
                </a:solidFill>
              </a:rPr>
              <a:t>detemir</a:t>
            </a:r>
            <a:r>
              <a:rPr lang="en-US" dirty="0">
                <a:solidFill>
                  <a:schemeClr val="bg1"/>
                </a:solidFill>
              </a:rPr>
              <a:t> or insulin </a:t>
            </a:r>
            <a:r>
              <a:rPr lang="en-US" dirty="0" err="1" smtClean="0">
                <a:solidFill>
                  <a:schemeClr val="bg1"/>
                </a:solidFill>
              </a:rPr>
              <a:t>glargine</a:t>
            </a:r>
            <a:r>
              <a:rPr lang="en-US" dirty="0" smtClean="0">
                <a:solidFill>
                  <a:schemeClr val="bg1"/>
                </a:solidFill>
              </a:rPr>
              <a:t>) </a:t>
            </a:r>
            <a:r>
              <a:rPr lang="en-US" dirty="0">
                <a:solidFill>
                  <a:schemeClr val="bg1"/>
                </a:solidFill>
              </a:rPr>
              <a:t>for the need </a:t>
            </a:r>
            <a:r>
              <a:rPr lang="en-US" dirty="0" smtClean="0">
                <a:solidFill>
                  <a:schemeClr val="bg1"/>
                </a:solidFill>
              </a:rPr>
              <a:t>for</a:t>
            </a:r>
          </a:p>
          <a:p>
            <a:pPr lvl="1">
              <a:lnSpc>
                <a:spcPct val="150000"/>
              </a:lnSpc>
            </a:pPr>
            <a:r>
              <a:rPr lang="en-US" dirty="0" smtClean="0">
                <a:solidFill>
                  <a:schemeClr val="bg1"/>
                </a:solidFill>
              </a:rPr>
              <a:t>short-acting </a:t>
            </a:r>
            <a:r>
              <a:rPr lang="en-US" dirty="0" smtClean="0">
                <a:solidFill>
                  <a:schemeClr val="bg1"/>
                </a:solidFill>
              </a:rPr>
              <a:t>insulin before meals </a:t>
            </a:r>
          </a:p>
          <a:p>
            <a:pPr lvl="1">
              <a:lnSpc>
                <a:spcPct val="150000"/>
              </a:lnSpc>
            </a:pPr>
            <a:r>
              <a:rPr lang="en-US" dirty="0" smtClean="0">
                <a:solidFill>
                  <a:schemeClr val="bg1"/>
                </a:solidFill>
              </a:rPr>
              <a:t>(</a:t>
            </a:r>
            <a:r>
              <a:rPr lang="en-US" dirty="0">
                <a:solidFill>
                  <a:schemeClr val="bg1"/>
                </a:solidFill>
              </a:rPr>
              <a:t>or a pre-mixed [biphasic] insulin </a:t>
            </a:r>
            <a:r>
              <a:rPr lang="en-US" dirty="0" smtClean="0">
                <a:solidFill>
                  <a:schemeClr val="bg1"/>
                </a:solidFill>
              </a:rPr>
              <a:t>preparation</a:t>
            </a:r>
          </a:p>
          <a:p>
            <a:pPr>
              <a:lnSpc>
                <a:spcPct val="150000"/>
              </a:lnSpc>
            </a:pPr>
            <a:endParaRPr lang="en-US" dirty="0">
              <a:solidFill>
                <a:schemeClr val="bg1"/>
              </a:solidFill>
            </a:endParaRPr>
          </a:p>
          <a:p>
            <a:pPr>
              <a:lnSpc>
                <a:spcPct val="150000"/>
              </a:lnSpc>
            </a:pPr>
            <a:r>
              <a:rPr lang="en-US" dirty="0">
                <a:solidFill>
                  <a:schemeClr val="bg1"/>
                </a:solidFill>
              </a:rPr>
              <a:t>Monitor adults with type 2 diabetes who are on pre-mixed (biphasic) insulin </a:t>
            </a:r>
            <a:r>
              <a:rPr lang="en-US" dirty="0" smtClean="0">
                <a:solidFill>
                  <a:schemeClr val="bg1"/>
                </a:solidFill>
              </a:rPr>
              <a:t>for the </a:t>
            </a:r>
            <a:r>
              <a:rPr lang="en-US" dirty="0">
                <a:solidFill>
                  <a:schemeClr val="bg1"/>
                </a:solidFill>
              </a:rPr>
              <a:t>need for </a:t>
            </a:r>
            <a:r>
              <a:rPr lang="en-US" dirty="0" smtClean="0">
                <a:solidFill>
                  <a:schemeClr val="bg1"/>
                </a:solidFill>
              </a:rPr>
              <a:t>a	</a:t>
            </a:r>
          </a:p>
          <a:p>
            <a:pPr lvl="1">
              <a:lnSpc>
                <a:spcPct val="150000"/>
              </a:lnSpc>
            </a:pPr>
            <a:r>
              <a:rPr lang="en-US" dirty="0" smtClean="0">
                <a:solidFill>
                  <a:schemeClr val="bg1"/>
                </a:solidFill>
              </a:rPr>
              <a:t>further </a:t>
            </a:r>
            <a:r>
              <a:rPr lang="en-US" dirty="0">
                <a:solidFill>
                  <a:schemeClr val="bg1"/>
                </a:solidFill>
              </a:rPr>
              <a:t>injection of short-acting insulin before meals or </a:t>
            </a:r>
            <a:endParaRPr lang="en-US" dirty="0" smtClean="0">
              <a:solidFill>
                <a:schemeClr val="bg1"/>
              </a:solidFill>
            </a:endParaRPr>
          </a:p>
          <a:p>
            <a:pPr lvl="1">
              <a:lnSpc>
                <a:spcPct val="150000"/>
              </a:lnSpc>
            </a:pPr>
            <a:r>
              <a:rPr lang="en-US" dirty="0" smtClean="0">
                <a:solidFill>
                  <a:schemeClr val="bg1"/>
                </a:solidFill>
              </a:rPr>
              <a:t>for </a:t>
            </a:r>
            <a:r>
              <a:rPr lang="en-US" dirty="0" smtClean="0">
                <a:solidFill>
                  <a:schemeClr val="bg1"/>
                </a:solidFill>
              </a:rPr>
              <a:t>a change </a:t>
            </a:r>
            <a:r>
              <a:rPr lang="en-US" dirty="0">
                <a:solidFill>
                  <a:schemeClr val="bg1"/>
                </a:solidFill>
              </a:rPr>
              <a:t>to a basal bolus regimen </a:t>
            </a:r>
            <a:r>
              <a:rPr lang="en-US" dirty="0" smtClean="0">
                <a:solidFill>
                  <a:schemeClr val="bg1"/>
                </a:solidFill>
              </a:rPr>
              <a:t>if blood glucose control remains inadequate </a:t>
            </a:r>
            <a:r>
              <a:rPr lang="en-US" dirty="0" smtClean="0">
                <a:solidFill>
                  <a:schemeClr val="bg1"/>
                </a:solidFill>
              </a:rPr>
              <a:t>with</a:t>
            </a:r>
          </a:p>
          <a:p>
            <a:pPr lvl="2">
              <a:lnSpc>
                <a:spcPct val="150000"/>
              </a:lnSpc>
            </a:pPr>
            <a:r>
              <a:rPr lang="en-US" dirty="0" smtClean="0">
                <a:solidFill>
                  <a:srgbClr val="FFFF00"/>
                </a:solidFill>
              </a:rPr>
              <a:t> </a:t>
            </a:r>
            <a:r>
              <a:rPr lang="en-US" dirty="0">
                <a:solidFill>
                  <a:srgbClr val="FFFF00"/>
                </a:solidFill>
              </a:rPr>
              <a:t>NPH </a:t>
            </a:r>
            <a:r>
              <a:rPr lang="en-US" dirty="0">
                <a:solidFill>
                  <a:schemeClr val="bg1"/>
                </a:solidFill>
              </a:rPr>
              <a:t>insulin or insulin </a:t>
            </a:r>
            <a:r>
              <a:rPr lang="en-US" dirty="0" err="1">
                <a:solidFill>
                  <a:schemeClr val="bg1"/>
                </a:solidFill>
              </a:rPr>
              <a:t>detemir</a:t>
            </a:r>
            <a:r>
              <a:rPr lang="en-US" dirty="0">
                <a:solidFill>
                  <a:schemeClr val="bg1"/>
                </a:solidFill>
              </a:rPr>
              <a:t> or </a:t>
            </a:r>
            <a:r>
              <a:rPr lang="en-US" dirty="0" smtClean="0">
                <a:solidFill>
                  <a:schemeClr val="bg1"/>
                </a:solidFill>
              </a:rPr>
              <a:t>insulin </a:t>
            </a:r>
            <a:r>
              <a:rPr lang="en-US" dirty="0" err="1" smtClean="0">
                <a:solidFill>
                  <a:schemeClr val="bg1"/>
                </a:solidFill>
              </a:rPr>
              <a:t>glargine</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xmlns="" val="3885024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2225" y="795320"/>
            <a:ext cx="8888205" cy="5950040"/>
          </a:xfrm>
          <a:prstGeom prst="rect">
            <a:avLst/>
          </a:prstGeom>
        </p:spPr>
      </p:pic>
      <p:sp>
        <p:nvSpPr>
          <p:cNvPr id="3" name="TextBox 2"/>
          <p:cNvSpPr txBox="1"/>
          <p:nvPr/>
        </p:nvSpPr>
        <p:spPr>
          <a:xfrm>
            <a:off x="4404576" y="25879"/>
            <a:ext cx="2704562" cy="769441"/>
          </a:xfrm>
          <a:prstGeom prst="rect">
            <a:avLst/>
          </a:prstGeom>
          <a:noFill/>
        </p:spPr>
        <p:txBody>
          <a:bodyPr wrap="square" rtlCol="0">
            <a:spAutoFit/>
          </a:bodyPr>
          <a:lstStyle/>
          <a:p>
            <a:r>
              <a:rPr lang="en-US" sz="4400" dirty="0" smtClean="0">
                <a:solidFill>
                  <a:schemeClr val="bg1"/>
                </a:solidFill>
              </a:rPr>
              <a:t>IDF 2012</a:t>
            </a:r>
            <a:endParaRPr lang="en-US" sz="4400" dirty="0">
              <a:solidFill>
                <a:schemeClr val="bg1"/>
              </a:solidFill>
            </a:endParaRPr>
          </a:p>
        </p:txBody>
      </p:sp>
    </p:spTree>
    <p:extLst>
      <p:ext uri="{BB962C8B-B14F-4D97-AF65-F5344CB8AC3E}">
        <p14:creationId xmlns:p14="http://schemas.microsoft.com/office/powerpoint/2010/main" xmlns="" val="342249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6470"/>
            <a:ext cx="10515600" cy="5421084"/>
          </a:xfrm>
        </p:spPr>
        <p:txBody>
          <a:bodyPr>
            <a:normAutofit fontScale="70000" lnSpcReduction="20000"/>
          </a:bodyPr>
          <a:lstStyle/>
          <a:p>
            <a:pPr>
              <a:lnSpc>
                <a:spcPct val="160000"/>
              </a:lnSpc>
            </a:pPr>
            <a:r>
              <a:rPr lang="en-US" dirty="0" smtClean="0">
                <a:solidFill>
                  <a:schemeClr val="bg1"/>
                </a:solidFill>
              </a:rPr>
              <a:t>Many </a:t>
            </a:r>
            <a:r>
              <a:rPr lang="en-US" dirty="0" smtClean="0">
                <a:solidFill>
                  <a:schemeClr val="bg1"/>
                </a:solidFill>
              </a:rPr>
              <a:t>practitioners often </a:t>
            </a:r>
            <a:r>
              <a:rPr lang="en-US" dirty="0" smtClean="0">
                <a:solidFill>
                  <a:schemeClr val="bg1"/>
                </a:solidFill>
              </a:rPr>
              <a:t>choose premixed </a:t>
            </a:r>
            <a:r>
              <a:rPr lang="en-US" dirty="0" err="1" smtClean="0">
                <a:solidFill>
                  <a:schemeClr val="bg1"/>
                </a:solidFill>
              </a:rPr>
              <a:t>insulins</a:t>
            </a:r>
            <a:r>
              <a:rPr lang="en-US" dirty="0" smtClean="0">
                <a:solidFill>
                  <a:schemeClr val="bg1"/>
                </a:solidFill>
              </a:rPr>
              <a:t> for a start of insulin therapy and its </a:t>
            </a:r>
            <a:r>
              <a:rPr lang="en-US" dirty="0" smtClean="0">
                <a:solidFill>
                  <a:schemeClr val="bg1"/>
                </a:solidFill>
              </a:rPr>
              <a:t>intensification . </a:t>
            </a:r>
          </a:p>
          <a:p>
            <a:pPr>
              <a:lnSpc>
                <a:spcPct val="160000"/>
              </a:lnSpc>
            </a:pPr>
            <a:r>
              <a:rPr lang="en-US" dirty="0" smtClean="0">
                <a:solidFill>
                  <a:schemeClr val="bg1"/>
                </a:solidFill>
              </a:rPr>
              <a:t>In </a:t>
            </a:r>
            <a:r>
              <a:rPr lang="en-US" dirty="0" smtClean="0">
                <a:solidFill>
                  <a:schemeClr val="bg1"/>
                </a:solidFill>
              </a:rPr>
              <a:t>a prospective study of 12 countries </a:t>
            </a:r>
            <a:r>
              <a:rPr lang="en-US" dirty="0" smtClean="0">
                <a:solidFill>
                  <a:schemeClr val="bg1"/>
                </a:solidFill>
              </a:rPr>
              <a:t>from three </a:t>
            </a:r>
            <a:r>
              <a:rPr lang="en-US" dirty="0" smtClean="0">
                <a:solidFill>
                  <a:schemeClr val="bg1"/>
                </a:solidFill>
              </a:rPr>
              <a:t>continents, initial insulin therapy with premixed </a:t>
            </a:r>
            <a:r>
              <a:rPr lang="en-US" dirty="0" smtClean="0">
                <a:solidFill>
                  <a:schemeClr val="bg1"/>
                </a:solidFill>
              </a:rPr>
              <a:t>regimens </a:t>
            </a:r>
            <a:r>
              <a:rPr lang="en-US" dirty="0" smtClean="0">
                <a:solidFill>
                  <a:srgbClr val="FFFF00"/>
                </a:solidFill>
              </a:rPr>
              <a:t>was </a:t>
            </a:r>
            <a:r>
              <a:rPr lang="en-US" dirty="0" smtClean="0">
                <a:solidFill>
                  <a:srgbClr val="FFFF00"/>
                </a:solidFill>
              </a:rPr>
              <a:t>prescribed in 23 %of people</a:t>
            </a:r>
            <a:r>
              <a:rPr lang="en-US" dirty="0" smtClean="0">
                <a:solidFill>
                  <a:schemeClr val="bg1"/>
                </a:solidFill>
              </a:rPr>
              <a:t> with type 2 diabetes and </a:t>
            </a:r>
            <a:r>
              <a:rPr lang="en-US" dirty="0" smtClean="0">
                <a:solidFill>
                  <a:schemeClr val="bg1"/>
                </a:solidFill>
              </a:rPr>
              <a:t>was </a:t>
            </a:r>
            <a:r>
              <a:rPr lang="en-US" dirty="0" smtClean="0">
                <a:solidFill>
                  <a:srgbClr val="FFFF00"/>
                </a:solidFill>
              </a:rPr>
              <a:t>still </a:t>
            </a:r>
            <a:r>
              <a:rPr lang="en-US" dirty="0" smtClean="0">
                <a:solidFill>
                  <a:srgbClr val="FFFF00"/>
                </a:solidFill>
              </a:rPr>
              <a:t>25 % at 4 years of follow-up </a:t>
            </a:r>
            <a:r>
              <a:rPr lang="en-US" dirty="0" smtClean="0">
                <a:solidFill>
                  <a:schemeClr val="bg1"/>
                </a:solidFill>
              </a:rPr>
              <a:t>, </a:t>
            </a:r>
            <a:r>
              <a:rPr lang="en-US" dirty="0" smtClean="0">
                <a:solidFill>
                  <a:schemeClr val="bg1"/>
                </a:solidFill>
              </a:rPr>
              <a:t>with about one </a:t>
            </a:r>
            <a:r>
              <a:rPr lang="en-US" dirty="0" smtClean="0">
                <a:solidFill>
                  <a:schemeClr val="bg1"/>
                </a:solidFill>
              </a:rPr>
              <a:t>quarter of </a:t>
            </a:r>
            <a:r>
              <a:rPr lang="en-US" dirty="0" smtClean="0">
                <a:solidFill>
                  <a:schemeClr val="bg1"/>
                </a:solidFill>
              </a:rPr>
              <a:t>patients coming from a starting basal insulin regimen</a:t>
            </a:r>
            <a:r>
              <a:rPr lang="en-US" dirty="0" smtClean="0">
                <a:solidFill>
                  <a:schemeClr val="bg1"/>
                </a:solidFill>
              </a:rPr>
              <a:t>.</a:t>
            </a:r>
          </a:p>
          <a:p>
            <a:pPr>
              <a:lnSpc>
                <a:spcPct val="160000"/>
              </a:lnSpc>
            </a:pPr>
            <a:r>
              <a:rPr lang="en-US" dirty="0" smtClean="0">
                <a:solidFill>
                  <a:schemeClr val="bg1"/>
                </a:solidFill>
              </a:rPr>
              <a:t> Premixed </a:t>
            </a:r>
            <a:r>
              <a:rPr lang="en-US" dirty="0" err="1" smtClean="0">
                <a:solidFill>
                  <a:schemeClr val="bg1"/>
                </a:solidFill>
              </a:rPr>
              <a:t>insulins</a:t>
            </a:r>
            <a:r>
              <a:rPr lang="en-US" dirty="0" smtClean="0">
                <a:solidFill>
                  <a:schemeClr val="bg1"/>
                </a:solidFill>
              </a:rPr>
              <a:t> </a:t>
            </a:r>
            <a:r>
              <a:rPr lang="en-US" dirty="0" smtClean="0">
                <a:solidFill>
                  <a:schemeClr val="bg1"/>
                </a:solidFill>
              </a:rPr>
              <a:t>are widely used as the starting insulin therapy </a:t>
            </a:r>
            <a:r>
              <a:rPr lang="en-US" dirty="0" smtClean="0">
                <a:solidFill>
                  <a:schemeClr val="bg1"/>
                </a:solidFill>
              </a:rPr>
              <a:t>in clinical </a:t>
            </a:r>
            <a:r>
              <a:rPr lang="en-US" dirty="0" smtClean="0">
                <a:solidFill>
                  <a:schemeClr val="bg1"/>
                </a:solidFill>
              </a:rPr>
              <a:t>practice in </a:t>
            </a:r>
            <a:r>
              <a:rPr lang="en-US" dirty="0" smtClean="0">
                <a:solidFill>
                  <a:srgbClr val="FFFF00"/>
                </a:solidFill>
              </a:rPr>
              <a:t>China</a:t>
            </a:r>
            <a:r>
              <a:rPr lang="en-US" dirty="0" smtClean="0">
                <a:solidFill>
                  <a:schemeClr val="bg1"/>
                </a:solidFill>
              </a:rPr>
              <a:t>, with prevalence of use ranging </a:t>
            </a:r>
            <a:r>
              <a:rPr lang="en-US" dirty="0" smtClean="0">
                <a:solidFill>
                  <a:schemeClr val="bg1"/>
                </a:solidFill>
              </a:rPr>
              <a:t>from 69 </a:t>
            </a:r>
            <a:r>
              <a:rPr lang="en-US" dirty="0" smtClean="0">
                <a:solidFill>
                  <a:schemeClr val="bg1"/>
                </a:solidFill>
              </a:rPr>
              <a:t>to 74 %, owing to more convenience and fewer </a:t>
            </a:r>
            <a:r>
              <a:rPr lang="en-US" dirty="0" smtClean="0">
                <a:solidFill>
                  <a:schemeClr val="bg1"/>
                </a:solidFill>
              </a:rPr>
              <a:t>injections.</a:t>
            </a:r>
          </a:p>
          <a:p>
            <a:pPr>
              <a:lnSpc>
                <a:spcPct val="160000"/>
              </a:lnSpc>
              <a:buNone/>
            </a:pPr>
            <a:endParaRPr lang="en-US" dirty="0" smtClean="0">
              <a:solidFill>
                <a:schemeClr val="bg1"/>
              </a:solidFill>
            </a:endParaRPr>
          </a:p>
          <a:p>
            <a:pPr>
              <a:lnSpc>
                <a:spcPct val="160000"/>
              </a:lnSpc>
            </a:pPr>
            <a:r>
              <a:rPr lang="en-US" dirty="0" smtClean="0">
                <a:solidFill>
                  <a:schemeClr val="bg1"/>
                </a:solidFill>
              </a:rPr>
              <a:t> </a:t>
            </a:r>
            <a:r>
              <a:rPr lang="en-US" dirty="0" smtClean="0">
                <a:solidFill>
                  <a:schemeClr val="bg1"/>
                </a:solidFill>
              </a:rPr>
              <a:t>Intensification of insulin </a:t>
            </a:r>
            <a:r>
              <a:rPr lang="en-US" dirty="0" smtClean="0">
                <a:solidFill>
                  <a:schemeClr val="bg1"/>
                </a:solidFill>
              </a:rPr>
              <a:t>therapy with </a:t>
            </a:r>
            <a:r>
              <a:rPr lang="en-US" dirty="0" smtClean="0">
                <a:solidFill>
                  <a:schemeClr val="bg1"/>
                </a:solidFill>
              </a:rPr>
              <a:t>a premixed </a:t>
            </a:r>
            <a:r>
              <a:rPr lang="en-US" dirty="0" smtClean="0">
                <a:solidFill>
                  <a:schemeClr val="bg1"/>
                </a:solidFill>
              </a:rPr>
              <a:t>regimen could </a:t>
            </a:r>
            <a:r>
              <a:rPr lang="en-US" dirty="0" smtClean="0">
                <a:solidFill>
                  <a:schemeClr val="bg1"/>
                </a:solidFill>
              </a:rPr>
              <a:t>be an option for people with type 2 diabetes starting </a:t>
            </a:r>
            <a:r>
              <a:rPr lang="en-US" dirty="0" smtClean="0">
                <a:solidFill>
                  <a:schemeClr val="bg1"/>
                </a:solidFill>
              </a:rPr>
              <a:t>with simpler </a:t>
            </a:r>
            <a:r>
              <a:rPr lang="en-US" dirty="0" smtClean="0">
                <a:solidFill>
                  <a:schemeClr val="bg1"/>
                </a:solidFill>
              </a:rPr>
              <a:t>regimens (once or twice premixed, or once basal).</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Which strategies? (Which one is better?)</a:t>
            </a:r>
            <a:endParaRPr lang="en-US" dirty="0">
              <a:solidFill>
                <a:schemeClr val="bg1"/>
              </a:solidFill>
            </a:endParaRPr>
          </a:p>
        </p:txBody>
      </p:sp>
      <p:sp>
        <p:nvSpPr>
          <p:cNvPr id="3" name="Content Placeholder 2"/>
          <p:cNvSpPr>
            <a:spLocks noGrp="1"/>
          </p:cNvSpPr>
          <p:nvPr>
            <p:ph idx="1"/>
          </p:nvPr>
        </p:nvSpPr>
        <p:spPr>
          <a:xfrm>
            <a:off x="838200" y="1825624"/>
            <a:ext cx="10515600" cy="4875621"/>
          </a:xfrm>
        </p:spPr>
        <p:txBody>
          <a:bodyPr>
            <a:normAutofit fontScale="70000" lnSpcReduction="20000"/>
          </a:bodyPr>
          <a:lstStyle/>
          <a:p>
            <a:pPr>
              <a:lnSpc>
                <a:spcPct val="160000"/>
              </a:lnSpc>
            </a:pPr>
            <a:r>
              <a:rPr lang="en-US" dirty="0" smtClean="0">
                <a:solidFill>
                  <a:schemeClr val="bg1"/>
                </a:solidFill>
              </a:rPr>
              <a:t>Two main options </a:t>
            </a:r>
            <a:r>
              <a:rPr lang="en-US" dirty="0" smtClean="0">
                <a:solidFill>
                  <a:schemeClr val="bg1"/>
                </a:solidFill>
              </a:rPr>
              <a:t>for </a:t>
            </a:r>
            <a:r>
              <a:rPr lang="en-US" dirty="0" smtClean="0">
                <a:solidFill>
                  <a:schemeClr val="bg1"/>
                </a:solidFill>
              </a:rPr>
              <a:t>intensification </a:t>
            </a:r>
            <a:r>
              <a:rPr lang="en-US" dirty="0" smtClean="0">
                <a:solidFill>
                  <a:schemeClr val="bg1"/>
                </a:solidFill>
              </a:rPr>
              <a:t>of insulin </a:t>
            </a:r>
            <a:r>
              <a:rPr lang="en-US" dirty="0" smtClean="0">
                <a:solidFill>
                  <a:schemeClr val="bg1"/>
                </a:solidFill>
              </a:rPr>
              <a:t>therapy in patients </a:t>
            </a:r>
            <a:r>
              <a:rPr lang="en-US" dirty="0" smtClean="0">
                <a:solidFill>
                  <a:schemeClr val="bg1"/>
                </a:solidFill>
              </a:rPr>
              <a:t>who </a:t>
            </a:r>
            <a:r>
              <a:rPr lang="en-US" dirty="0" smtClean="0">
                <a:solidFill>
                  <a:schemeClr val="bg1"/>
                </a:solidFill>
              </a:rPr>
              <a:t>are not </a:t>
            </a:r>
            <a:r>
              <a:rPr lang="en-US" dirty="0" smtClean="0">
                <a:solidFill>
                  <a:schemeClr val="bg1"/>
                </a:solidFill>
              </a:rPr>
              <a:t>at HbA1c </a:t>
            </a:r>
            <a:r>
              <a:rPr lang="en-US" dirty="0" smtClean="0">
                <a:solidFill>
                  <a:schemeClr val="bg1"/>
                </a:solidFill>
              </a:rPr>
              <a:t>target with previous treatment</a:t>
            </a:r>
            <a:r>
              <a:rPr lang="en-US" dirty="0" smtClean="0">
                <a:solidFill>
                  <a:schemeClr val="bg1"/>
                </a:solidFill>
              </a:rPr>
              <a:t>:</a:t>
            </a:r>
          </a:p>
          <a:p>
            <a:pPr lvl="1">
              <a:lnSpc>
                <a:spcPct val="160000"/>
              </a:lnSpc>
            </a:pPr>
            <a:r>
              <a:rPr lang="en-US" dirty="0" smtClean="0">
                <a:solidFill>
                  <a:srgbClr val="FFFF00"/>
                </a:solidFill>
              </a:rPr>
              <a:t> basal-bolus</a:t>
            </a:r>
          </a:p>
          <a:p>
            <a:pPr lvl="1">
              <a:lnSpc>
                <a:spcPct val="160000"/>
              </a:lnSpc>
            </a:pPr>
            <a:r>
              <a:rPr lang="en-US" dirty="0" smtClean="0">
                <a:solidFill>
                  <a:srgbClr val="FFFF00"/>
                </a:solidFill>
              </a:rPr>
              <a:t>Premixed insulin </a:t>
            </a:r>
            <a:r>
              <a:rPr lang="en-US" dirty="0" smtClean="0">
                <a:solidFill>
                  <a:srgbClr val="FFFF00"/>
                </a:solidFill>
              </a:rPr>
              <a:t>regimens</a:t>
            </a:r>
            <a:r>
              <a:rPr lang="en-US" dirty="0" smtClean="0">
                <a:solidFill>
                  <a:srgbClr val="FFFF00"/>
                </a:solidFill>
              </a:rPr>
              <a:t>.</a:t>
            </a:r>
          </a:p>
          <a:p>
            <a:pPr>
              <a:lnSpc>
                <a:spcPct val="160000"/>
              </a:lnSpc>
            </a:pPr>
            <a:r>
              <a:rPr lang="en-US" dirty="0" smtClean="0">
                <a:solidFill>
                  <a:schemeClr val="bg1"/>
                </a:solidFill>
              </a:rPr>
              <a:t> </a:t>
            </a:r>
            <a:r>
              <a:rPr lang="en-US" dirty="0" smtClean="0">
                <a:solidFill>
                  <a:schemeClr val="bg1"/>
                </a:solidFill>
              </a:rPr>
              <a:t>In patients on basal insulin only</a:t>
            </a:r>
            <a:r>
              <a:rPr lang="en-US" dirty="0" smtClean="0">
                <a:solidFill>
                  <a:schemeClr val="bg1"/>
                </a:solidFill>
              </a:rPr>
              <a:t>, addition </a:t>
            </a:r>
            <a:r>
              <a:rPr lang="en-US" dirty="0" smtClean="0">
                <a:solidFill>
                  <a:schemeClr val="bg1"/>
                </a:solidFill>
              </a:rPr>
              <a:t>of mealtime insulin before the main meal </a:t>
            </a:r>
            <a:r>
              <a:rPr lang="en-US" dirty="0" smtClean="0">
                <a:solidFill>
                  <a:srgbClr val="FFFF00"/>
                </a:solidFill>
              </a:rPr>
              <a:t>(basal plus</a:t>
            </a:r>
            <a:r>
              <a:rPr lang="en-US" dirty="0" smtClean="0">
                <a:solidFill>
                  <a:schemeClr val="bg1"/>
                </a:solidFill>
              </a:rPr>
              <a:t>) is </a:t>
            </a:r>
            <a:r>
              <a:rPr lang="en-US" dirty="0" smtClean="0">
                <a:solidFill>
                  <a:schemeClr val="bg1"/>
                </a:solidFill>
              </a:rPr>
              <a:t>considered </a:t>
            </a:r>
            <a:r>
              <a:rPr lang="en-US" dirty="0" smtClean="0">
                <a:solidFill>
                  <a:schemeClr val="bg1"/>
                </a:solidFill>
              </a:rPr>
              <a:t>the most </a:t>
            </a:r>
            <a:r>
              <a:rPr lang="en-US" dirty="0" smtClean="0">
                <a:solidFill>
                  <a:schemeClr val="bg1"/>
                </a:solidFill>
              </a:rPr>
              <a:t>logical step </a:t>
            </a:r>
            <a:r>
              <a:rPr lang="en-US" dirty="0" smtClean="0">
                <a:solidFill>
                  <a:schemeClr val="bg1"/>
                </a:solidFill>
              </a:rPr>
              <a:t>with </a:t>
            </a:r>
            <a:r>
              <a:rPr lang="en-US" dirty="0" smtClean="0">
                <a:solidFill>
                  <a:schemeClr val="bg1"/>
                </a:solidFill>
              </a:rPr>
              <a:t>stepwise </a:t>
            </a:r>
            <a:r>
              <a:rPr lang="en-US" dirty="0" smtClean="0">
                <a:solidFill>
                  <a:schemeClr val="bg1"/>
                </a:solidFill>
              </a:rPr>
              <a:t>escalation of </a:t>
            </a:r>
            <a:r>
              <a:rPr lang="en-US" dirty="0" smtClean="0">
                <a:solidFill>
                  <a:schemeClr val="bg1"/>
                </a:solidFill>
              </a:rPr>
              <a:t>additional mealtime insulin </a:t>
            </a:r>
            <a:r>
              <a:rPr lang="en-US" dirty="0" smtClean="0">
                <a:solidFill>
                  <a:schemeClr val="bg1"/>
                </a:solidFill>
              </a:rPr>
              <a:t>doses.</a:t>
            </a:r>
          </a:p>
          <a:p>
            <a:pPr>
              <a:lnSpc>
                <a:spcPct val="160000"/>
              </a:lnSpc>
            </a:pPr>
            <a:r>
              <a:rPr lang="en-US" dirty="0" smtClean="0">
                <a:solidFill>
                  <a:schemeClr val="bg1"/>
                </a:solidFill>
              </a:rPr>
              <a:t> </a:t>
            </a:r>
            <a:r>
              <a:rPr lang="en-US" dirty="0" smtClean="0">
                <a:solidFill>
                  <a:schemeClr val="bg1"/>
                </a:solidFill>
              </a:rPr>
              <a:t>In patients not achieving </a:t>
            </a:r>
            <a:r>
              <a:rPr lang="en-US" dirty="0" smtClean="0">
                <a:solidFill>
                  <a:schemeClr val="bg1"/>
                </a:solidFill>
              </a:rPr>
              <a:t>target </a:t>
            </a:r>
            <a:r>
              <a:rPr lang="en-US" dirty="0" err="1" smtClean="0">
                <a:solidFill>
                  <a:schemeClr val="bg1"/>
                </a:solidFill>
              </a:rPr>
              <a:t>glycemic</a:t>
            </a:r>
            <a:r>
              <a:rPr lang="en-US" dirty="0" smtClean="0">
                <a:solidFill>
                  <a:schemeClr val="bg1"/>
                </a:solidFill>
              </a:rPr>
              <a:t> </a:t>
            </a:r>
            <a:r>
              <a:rPr lang="en-US" dirty="0" smtClean="0">
                <a:solidFill>
                  <a:schemeClr val="bg1"/>
                </a:solidFill>
              </a:rPr>
              <a:t>control with one or two injections of </a:t>
            </a:r>
            <a:r>
              <a:rPr lang="en-US" dirty="0" smtClean="0">
                <a:solidFill>
                  <a:schemeClr val="bg1"/>
                </a:solidFill>
              </a:rPr>
              <a:t>premixed insulin</a:t>
            </a:r>
            <a:r>
              <a:rPr lang="en-US" dirty="0" smtClean="0">
                <a:solidFill>
                  <a:schemeClr val="bg1"/>
                </a:solidFill>
              </a:rPr>
              <a:t>, increasing the number of injections </a:t>
            </a:r>
            <a:r>
              <a:rPr lang="en-US" u="sng" dirty="0" smtClean="0">
                <a:solidFill>
                  <a:schemeClr val="bg1"/>
                </a:solidFill>
              </a:rPr>
              <a:t>and using </a:t>
            </a:r>
            <a:r>
              <a:rPr lang="en-US" u="sng" dirty="0" smtClean="0">
                <a:solidFill>
                  <a:schemeClr val="bg1"/>
                </a:solidFill>
              </a:rPr>
              <a:t>insulin analog </a:t>
            </a:r>
            <a:r>
              <a:rPr lang="en-US" u="sng" dirty="0" smtClean="0">
                <a:solidFill>
                  <a:schemeClr val="bg1"/>
                </a:solidFill>
              </a:rPr>
              <a:t>formulations with a higher proportion (e.g., 50 %) </a:t>
            </a:r>
            <a:r>
              <a:rPr lang="en-US" u="sng" dirty="0" smtClean="0">
                <a:solidFill>
                  <a:schemeClr val="bg1"/>
                </a:solidFill>
              </a:rPr>
              <a:t>of rapid-acting </a:t>
            </a:r>
            <a:r>
              <a:rPr lang="en-US" u="sng" dirty="0" smtClean="0">
                <a:solidFill>
                  <a:schemeClr val="bg1"/>
                </a:solidFill>
              </a:rPr>
              <a:t>insulin could further improve the </a:t>
            </a:r>
            <a:r>
              <a:rPr lang="en-US" u="sng" dirty="0" err="1" smtClean="0">
                <a:solidFill>
                  <a:schemeClr val="bg1"/>
                </a:solidFill>
              </a:rPr>
              <a:t>glycemic</a:t>
            </a:r>
            <a:r>
              <a:rPr lang="en-US" u="sng" dirty="0" smtClean="0">
                <a:solidFill>
                  <a:schemeClr val="bg1"/>
                </a:solidFill>
              </a:rPr>
              <a:t> </a:t>
            </a:r>
            <a:r>
              <a:rPr lang="en-US" u="sng" dirty="0" smtClean="0">
                <a:solidFill>
                  <a:schemeClr val="bg1"/>
                </a:solidFill>
              </a:rPr>
              <a:t>control</a:t>
            </a:r>
          </a:p>
          <a:p>
            <a:pPr>
              <a:lnSpc>
                <a:spcPct val="160000"/>
              </a:lnSpc>
            </a:pPr>
            <a:r>
              <a:rPr lang="en-US" sz="3400" b="1" dirty="0" smtClean="0">
                <a:solidFill>
                  <a:srgbClr val="FFFF00"/>
                </a:solidFill>
              </a:rPr>
              <a:t>What is gold standard regimen?</a:t>
            </a:r>
            <a:endParaRPr lang="en-US" sz="3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amond(in)">
                                      <p:cBhvr>
                                        <p:cTn id="3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ltGray">
          <a:xfrm>
            <a:off x="1234018" y="2041526"/>
            <a:ext cx="4593167" cy="3013075"/>
          </a:xfrm>
          <a:prstGeom prst="rect">
            <a:avLst/>
          </a:prstGeom>
          <a:noFill/>
          <a:ln w="9525">
            <a:noFill/>
            <a:miter lim="800000"/>
            <a:headEnd/>
            <a:tailEnd/>
          </a:ln>
        </p:spPr>
      </p:pic>
      <p:sp>
        <p:nvSpPr>
          <p:cNvPr id="56323" name="Freeform 3"/>
          <p:cNvSpPr>
            <a:spLocks/>
          </p:cNvSpPr>
          <p:nvPr/>
        </p:nvSpPr>
        <p:spPr bwMode="auto">
          <a:xfrm>
            <a:off x="1263651" y="3181350"/>
            <a:ext cx="4538133" cy="1568450"/>
          </a:xfrm>
          <a:custGeom>
            <a:avLst/>
            <a:gdLst>
              <a:gd name="T0" fmla="*/ 24 w 2412"/>
              <a:gd name="T1" fmla="*/ 917 h 988"/>
              <a:gd name="T2" fmla="*/ 76 w 2412"/>
              <a:gd name="T3" fmla="*/ 568 h 988"/>
              <a:gd name="T4" fmla="*/ 96 w 2412"/>
              <a:gd name="T5" fmla="*/ 378 h 988"/>
              <a:gd name="T6" fmla="*/ 132 w 2412"/>
              <a:gd name="T7" fmla="*/ 129 h 988"/>
              <a:gd name="T8" fmla="*/ 176 w 2412"/>
              <a:gd name="T9" fmla="*/ 22 h 988"/>
              <a:gd name="T10" fmla="*/ 220 w 2412"/>
              <a:gd name="T11" fmla="*/ 129 h 988"/>
              <a:gd name="T12" fmla="*/ 296 w 2412"/>
              <a:gd name="T13" fmla="*/ 360 h 988"/>
              <a:gd name="T14" fmla="*/ 312 w 2412"/>
              <a:gd name="T15" fmla="*/ 403 h 988"/>
              <a:gd name="T16" fmla="*/ 332 w 2412"/>
              <a:gd name="T17" fmla="*/ 496 h 988"/>
              <a:gd name="T18" fmla="*/ 372 w 2412"/>
              <a:gd name="T19" fmla="*/ 633 h 988"/>
              <a:gd name="T20" fmla="*/ 408 w 2412"/>
              <a:gd name="T21" fmla="*/ 781 h 988"/>
              <a:gd name="T22" fmla="*/ 488 w 2412"/>
              <a:gd name="T23" fmla="*/ 831 h 988"/>
              <a:gd name="T24" fmla="*/ 532 w 2412"/>
              <a:gd name="T25" fmla="*/ 352 h 988"/>
              <a:gd name="T26" fmla="*/ 576 w 2412"/>
              <a:gd name="T27" fmla="*/ 100 h 988"/>
              <a:gd name="T28" fmla="*/ 604 w 2412"/>
              <a:gd name="T29" fmla="*/ 50 h 988"/>
              <a:gd name="T30" fmla="*/ 660 w 2412"/>
              <a:gd name="T31" fmla="*/ 25 h 988"/>
              <a:gd name="T32" fmla="*/ 704 w 2412"/>
              <a:gd name="T33" fmla="*/ 176 h 988"/>
              <a:gd name="T34" fmla="*/ 788 w 2412"/>
              <a:gd name="T35" fmla="*/ 403 h 988"/>
              <a:gd name="T36" fmla="*/ 836 w 2412"/>
              <a:gd name="T37" fmla="*/ 482 h 988"/>
              <a:gd name="T38" fmla="*/ 952 w 2412"/>
              <a:gd name="T39" fmla="*/ 608 h 988"/>
              <a:gd name="T40" fmla="*/ 972 w 2412"/>
              <a:gd name="T41" fmla="*/ 647 h 988"/>
              <a:gd name="T42" fmla="*/ 1032 w 2412"/>
              <a:gd name="T43" fmla="*/ 745 h 988"/>
              <a:gd name="T44" fmla="*/ 1044 w 2412"/>
              <a:gd name="T45" fmla="*/ 777 h 988"/>
              <a:gd name="T46" fmla="*/ 1112 w 2412"/>
              <a:gd name="T47" fmla="*/ 795 h 988"/>
              <a:gd name="T48" fmla="*/ 1164 w 2412"/>
              <a:gd name="T49" fmla="*/ 453 h 988"/>
              <a:gd name="T50" fmla="*/ 1208 w 2412"/>
              <a:gd name="T51" fmla="*/ 317 h 988"/>
              <a:gd name="T52" fmla="*/ 1236 w 2412"/>
              <a:gd name="T53" fmla="*/ 43 h 988"/>
              <a:gd name="T54" fmla="*/ 1348 w 2412"/>
              <a:gd name="T55" fmla="*/ 245 h 988"/>
              <a:gd name="T56" fmla="*/ 1372 w 2412"/>
              <a:gd name="T57" fmla="*/ 317 h 988"/>
              <a:gd name="T58" fmla="*/ 1432 w 2412"/>
              <a:gd name="T59" fmla="*/ 432 h 988"/>
              <a:gd name="T60" fmla="*/ 1480 w 2412"/>
              <a:gd name="T61" fmla="*/ 514 h 988"/>
              <a:gd name="T62" fmla="*/ 1552 w 2412"/>
              <a:gd name="T63" fmla="*/ 626 h 988"/>
              <a:gd name="T64" fmla="*/ 1640 w 2412"/>
              <a:gd name="T65" fmla="*/ 712 h 988"/>
              <a:gd name="T66" fmla="*/ 1764 w 2412"/>
              <a:gd name="T67" fmla="*/ 914 h 988"/>
              <a:gd name="T68" fmla="*/ 2060 w 2412"/>
              <a:gd name="T69" fmla="*/ 953 h 988"/>
              <a:gd name="T70" fmla="*/ 2312 w 2412"/>
              <a:gd name="T71" fmla="*/ 972 h 9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2"/>
              <a:gd name="T109" fmla="*/ 0 h 988"/>
              <a:gd name="T110" fmla="*/ 2412 w 2412"/>
              <a:gd name="T111" fmla="*/ 988 h 9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2" h="988">
                <a:moveTo>
                  <a:pt x="0" y="960"/>
                </a:moveTo>
                <a:cubicBezTo>
                  <a:pt x="5" y="945"/>
                  <a:pt x="14" y="930"/>
                  <a:pt x="24" y="917"/>
                </a:cubicBezTo>
                <a:cubicBezTo>
                  <a:pt x="44" y="823"/>
                  <a:pt x="37" y="725"/>
                  <a:pt x="72" y="633"/>
                </a:cubicBezTo>
                <a:cubicBezTo>
                  <a:pt x="73" y="612"/>
                  <a:pt x="75" y="590"/>
                  <a:pt x="76" y="568"/>
                </a:cubicBezTo>
                <a:cubicBezTo>
                  <a:pt x="77" y="523"/>
                  <a:pt x="77" y="479"/>
                  <a:pt x="80" y="435"/>
                </a:cubicBezTo>
                <a:cubicBezTo>
                  <a:pt x="80" y="417"/>
                  <a:pt x="90" y="394"/>
                  <a:pt x="96" y="378"/>
                </a:cubicBezTo>
                <a:cubicBezTo>
                  <a:pt x="99" y="366"/>
                  <a:pt x="108" y="345"/>
                  <a:pt x="108" y="345"/>
                </a:cubicBezTo>
                <a:cubicBezTo>
                  <a:pt x="110" y="271"/>
                  <a:pt x="115" y="201"/>
                  <a:pt x="132" y="129"/>
                </a:cubicBezTo>
                <a:cubicBezTo>
                  <a:pt x="133" y="106"/>
                  <a:pt x="126" y="28"/>
                  <a:pt x="160" y="18"/>
                </a:cubicBezTo>
                <a:cubicBezTo>
                  <a:pt x="165" y="19"/>
                  <a:pt x="171" y="18"/>
                  <a:pt x="176" y="22"/>
                </a:cubicBezTo>
                <a:cubicBezTo>
                  <a:pt x="183" y="27"/>
                  <a:pt x="192" y="43"/>
                  <a:pt x="192" y="43"/>
                </a:cubicBezTo>
                <a:cubicBezTo>
                  <a:pt x="199" y="71"/>
                  <a:pt x="214" y="101"/>
                  <a:pt x="220" y="129"/>
                </a:cubicBezTo>
                <a:cubicBezTo>
                  <a:pt x="229" y="181"/>
                  <a:pt x="233" y="239"/>
                  <a:pt x="260" y="288"/>
                </a:cubicBezTo>
                <a:cubicBezTo>
                  <a:pt x="273" y="311"/>
                  <a:pt x="285" y="335"/>
                  <a:pt x="296" y="360"/>
                </a:cubicBezTo>
                <a:cubicBezTo>
                  <a:pt x="300" y="370"/>
                  <a:pt x="304" y="381"/>
                  <a:pt x="308" y="392"/>
                </a:cubicBezTo>
                <a:cubicBezTo>
                  <a:pt x="309" y="396"/>
                  <a:pt x="312" y="403"/>
                  <a:pt x="312" y="403"/>
                </a:cubicBezTo>
                <a:cubicBezTo>
                  <a:pt x="313" y="427"/>
                  <a:pt x="314" y="451"/>
                  <a:pt x="320" y="475"/>
                </a:cubicBezTo>
                <a:cubicBezTo>
                  <a:pt x="324" y="494"/>
                  <a:pt x="322" y="477"/>
                  <a:pt x="332" y="496"/>
                </a:cubicBezTo>
                <a:cubicBezTo>
                  <a:pt x="345" y="523"/>
                  <a:pt x="350" y="554"/>
                  <a:pt x="360" y="583"/>
                </a:cubicBezTo>
                <a:cubicBezTo>
                  <a:pt x="365" y="599"/>
                  <a:pt x="366" y="616"/>
                  <a:pt x="372" y="633"/>
                </a:cubicBezTo>
                <a:cubicBezTo>
                  <a:pt x="375" y="644"/>
                  <a:pt x="384" y="665"/>
                  <a:pt x="384" y="665"/>
                </a:cubicBezTo>
                <a:cubicBezTo>
                  <a:pt x="387" y="704"/>
                  <a:pt x="394" y="743"/>
                  <a:pt x="408" y="781"/>
                </a:cubicBezTo>
                <a:cubicBezTo>
                  <a:pt x="412" y="825"/>
                  <a:pt x="413" y="894"/>
                  <a:pt x="464" y="917"/>
                </a:cubicBezTo>
                <a:cubicBezTo>
                  <a:pt x="503" y="908"/>
                  <a:pt x="486" y="866"/>
                  <a:pt x="488" y="831"/>
                </a:cubicBezTo>
                <a:cubicBezTo>
                  <a:pt x="491" y="731"/>
                  <a:pt x="482" y="656"/>
                  <a:pt x="508" y="564"/>
                </a:cubicBezTo>
                <a:cubicBezTo>
                  <a:pt x="512" y="492"/>
                  <a:pt x="522" y="422"/>
                  <a:pt x="532" y="352"/>
                </a:cubicBezTo>
                <a:cubicBezTo>
                  <a:pt x="537" y="306"/>
                  <a:pt x="539" y="255"/>
                  <a:pt x="556" y="212"/>
                </a:cubicBezTo>
                <a:cubicBezTo>
                  <a:pt x="558" y="175"/>
                  <a:pt x="566" y="135"/>
                  <a:pt x="576" y="100"/>
                </a:cubicBezTo>
                <a:cubicBezTo>
                  <a:pt x="578" y="90"/>
                  <a:pt x="593" y="81"/>
                  <a:pt x="596" y="72"/>
                </a:cubicBezTo>
                <a:cubicBezTo>
                  <a:pt x="598" y="64"/>
                  <a:pt x="604" y="50"/>
                  <a:pt x="604" y="50"/>
                </a:cubicBezTo>
                <a:cubicBezTo>
                  <a:pt x="606" y="30"/>
                  <a:pt x="601" y="6"/>
                  <a:pt x="624" y="0"/>
                </a:cubicBezTo>
                <a:cubicBezTo>
                  <a:pt x="638" y="4"/>
                  <a:pt x="660" y="25"/>
                  <a:pt x="660" y="25"/>
                </a:cubicBezTo>
                <a:cubicBezTo>
                  <a:pt x="668" y="47"/>
                  <a:pt x="677" y="62"/>
                  <a:pt x="688" y="83"/>
                </a:cubicBezTo>
                <a:cubicBezTo>
                  <a:pt x="700" y="107"/>
                  <a:pt x="687" y="153"/>
                  <a:pt x="704" y="176"/>
                </a:cubicBezTo>
                <a:cubicBezTo>
                  <a:pt x="714" y="231"/>
                  <a:pt x="723" y="280"/>
                  <a:pt x="740" y="331"/>
                </a:cubicBezTo>
                <a:cubicBezTo>
                  <a:pt x="744" y="346"/>
                  <a:pt x="776" y="388"/>
                  <a:pt x="788" y="403"/>
                </a:cubicBezTo>
                <a:cubicBezTo>
                  <a:pt x="794" y="419"/>
                  <a:pt x="810" y="430"/>
                  <a:pt x="816" y="446"/>
                </a:cubicBezTo>
                <a:cubicBezTo>
                  <a:pt x="826" y="473"/>
                  <a:pt x="818" y="461"/>
                  <a:pt x="836" y="482"/>
                </a:cubicBezTo>
                <a:cubicBezTo>
                  <a:pt x="850" y="521"/>
                  <a:pt x="895" y="564"/>
                  <a:pt x="932" y="586"/>
                </a:cubicBezTo>
                <a:cubicBezTo>
                  <a:pt x="937" y="594"/>
                  <a:pt x="946" y="600"/>
                  <a:pt x="952" y="608"/>
                </a:cubicBezTo>
                <a:cubicBezTo>
                  <a:pt x="958" y="617"/>
                  <a:pt x="964" y="626"/>
                  <a:pt x="968" y="637"/>
                </a:cubicBezTo>
                <a:cubicBezTo>
                  <a:pt x="969" y="640"/>
                  <a:pt x="969" y="644"/>
                  <a:pt x="972" y="647"/>
                </a:cubicBezTo>
                <a:cubicBezTo>
                  <a:pt x="985" y="669"/>
                  <a:pt x="1004" y="689"/>
                  <a:pt x="1016" y="712"/>
                </a:cubicBezTo>
                <a:cubicBezTo>
                  <a:pt x="1021" y="723"/>
                  <a:pt x="1026" y="734"/>
                  <a:pt x="1032" y="745"/>
                </a:cubicBezTo>
                <a:cubicBezTo>
                  <a:pt x="1035" y="751"/>
                  <a:pt x="1037" y="759"/>
                  <a:pt x="1040" y="766"/>
                </a:cubicBezTo>
                <a:cubicBezTo>
                  <a:pt x="1041" y="770"/>
                  <a:pt x="1044" y="777"/>
                  <a:pt x="1044" y="777"/>
                </a:cubicBezTo>
                <a:cubicBezTo>
                  <a:pt x="1047" y="805"/>
                  <a:pt x="1051" y="870"/>
                  <a:pt x="1088" y="881"/>
                </a:cubicBezTo>
                <a:cubicBezTo>
                  <a:pt x="1114" y="873"/>
                  <a:pt x="1103" y="817"/>
                  <a:pt x="1112" y="795"/>
                </a:cubicBezTo>
                <a:cubicBezTo>
                  <a:pt x="1100" y="730"/>
                  <a:pt x="1126" y="669"/>
                  <a:pt x="1144" y="608"/>
                </a:cubicBezTo>
                <a:cubicBezTo>
                  <a:pt x="1150" y="558"/>
                  <a:pt x="1146" y="500"/>
                  <a:pt x="1164" y="453"/>
                </a:cubicBezTo>
                <a:cubicBezTo>
                  <a:pt x="1168" y="418"/>
                  <a:pt x="1175" y="389"/>
                  <a:pt x="1188" y="356"/>
                </a:cubicBezTo>
                <a:cubicBezTo>
                  <a:pt x="1192" y="344"/>
                  <a:pt x="1204" y="329"/>
                  <a:pt x="1208" y="317"/>
                </a:cubicBezTo>
                <a:cubicBezTo>
                  <a:pt x="1213" y="297"/>
                  <a:pt x="1205" y="227"/>
                  <a:pt x="1212" y="209"/>
                </a:cubicBezTo>
                <a:cubicBezTo>
                  <a:pt x="1218" y="146"/>
                  <a:pt x="1229" y="105"/>
                  <a:pt x="1236" y="43"/>
                </a:cubicBezTo>
                <a:cubicBezTo>
                  <a:pt x="1273" y="54"/>
                  <a:pt x="1308" y="147"/>
                  <a:pt x="1324" y="176"/>
                </a:cubicBezTo>
                <a:cubicBezTo>
                  <a:pt x="1329" y="200"/>
                  <a:pt x="1335" y="222"/>
                  <a:pt x="1348" y="245"/>
                </a:cubicBezTo>
                <a:cubicBezTo>
                  <a:pt x="1351" y="262"/>
                  <a:pt x="1357" y="278"/>
                  <a:pt x="1364" y="295"/>
                </a:cubicBezTo>
                <a:cubicBezTo>
                  <a:pt x="1366" y="302"/>
                  <a:pt x="1372" y="317"/>
                  <a:pt x="1372" y="317"/>
                </a:cubicBezTo>
                <a:cubicBezTo>
                  <a:pt x="1375" y="341"/>
                  <a:pt x="1382" y="362"/>
                  <a:pt x="1396" y="385"/>
                </a:cubicBezTo>
                <a:cubicBezTo>
                  <a:pt x="1405" y="400"/>
                  <a:pt x="1423" y="415"/>
                  <a:pt x="1432" y="432"/>
                </a:cubicBezTo>
                <a:cubicBezTo>
                  <a:pt x="1437" y="442"/>
                  <a:pt x="1436" y="454"/>
                  <a:pt x="1444" y="464"/>
                </a:cubicBezTo>
                <a:cubicBezTo>
                  <a:pt x="1455" y="479"/>
                  <a:pt x="1471" y="497"/>
                  <a:pt x="1480" y="514"/>
                </a:cubicBezTo>
                <a:cubicBezTo>
                  <a:pt x="1495" y="546"/>
                  <a:pt x="1478" y="527"/>
                  <a:pt x="1500" y="547"/>
                </a:cubicBezTo>
                <a:cubicBezTo>
                  <a:pt x="1505" y="567"/>
                  <a:pt x="1534" y="610"/>
                  <a:pt x="1552" y="626"/>
                </a:cubicBezTo>
                <a:cubicBezTo>
                  <a:pt x="1570" y="642"/>
                  <a:pt x="1564" y="629"/>
                  <a:pt x="1580" y="647"/>
                </a:cubicBezTo>
                <a:cubicBezTo>
                  <a:pt x="1614" y="687"/>
                  <a:pt x="1597" y="679"/>
                  <a:pt x="1640" y="712"/>
                </a:cubicBezTo>
                <a:cubicBezTo>
                  <a:pt x="1656" y="725"/>
                  <a:pt x="1676" y="788"/>
                  <a:pt x="1692" y="802"/>
                </a:cubicBezTo>
                <a:cubicBezTo>
                  <a:pt x="1704" y="799"/>
                  <a:pt x="1747" y="900"/>
                  <a:pt x="1764" y="914"/>
                </a:cubicBezTo>
                <a:cubicBezTo>
                  <a:pt x="1801" y="942"/>
                  <a:pt x="1871" y="931"/>
                  <a:pt x="1920" y="942"/>
                </a:cubicBezTo>
                <a:cubicBezTo>
                  <a:pt x="1968" y="951"/>
                  <a:pt x="2010" y="946"/>
                  <a:pt x="2060" y="953"/>
                </a:cubicBezTo>
                <a:cubicBezTo>
                  <a:pt x="2109" y="960"/>
                  <a:pt x="2174" y="978"/>
                  <a:pt x="2216" y="982"/>
                </a:cubicBezTo>
                <a:cubicBezTo>
                  <a:pt x="2247" y="985"/>
                  <a:pt x="2281" y="969"/>
                  <a:pt x="2312" y="972"/>
                </a:cubicBezTo>
                <a:cubicBezTo>
                  <a:pt x="2327" y="973"/>
                  <a:pt x="2391" y="984"/>
                  <a:pt x="2412" y="988"/>
                </a:cubicBezTo>
              </a:path>
            </a:pathLst>
          </a:custGeom>
          <a:noFill/>
          <a:ln w="38100">
            <a:solidFill>
              <a:srgbClr val="FAF24A"/>
            </a:solidFill>
            <a:round/>
            <a:headEnd/>
            <a:tailEnd/>
          </a:ln>
        </p:spPr>
        <p:txBody>
          <a:bodyPr wrap="none" anchor="ctr"/>
          <a:lstStyle/>
          <a:p>
            <a:endParaRPr lang="en-US"/>
          </a:p>
        </p:txBody>
      </p:sp>
      <p:sp>
        <p:nvSpPr>
          <p:cNvPr id="56324" name="Line 4"/>
          <p:cNvSpPr>
            <a:spLocks noChangeShapeType="1"/>
          </p:cNvSpPr>
          <p:nvPr/>
        </p:nvSpPr>
        <p:spPr bwMode="auto">
          <a:xfrm flipV="1">
            <a:off x="1212851" y="2046288"/>
            <a:ext cx="2116" cy="3130550"/>
          </a:xfrm>
          <a:prstGeom prst="line">
            <a:avLst/>
          </a:prstGeom>
          <a:noFill/>
          <a:ln w="15875">
            <a:solidFill>
              <a:srgbClr val="FEFEFE"/>
            </a:solidFill>
            <a:round/>
            <a:headEnd/>
            <a:tailEnd/>
          </a:ln>
        </p:spPr>
        <p:txBody>
          <a:bodyPr/>
          <a:lstStyle/>
          <a:p>
            <a:endParaRPr lang="en-US"/>
          </a:p>
        </p:txBody>
      </p:sp>
      <p:sp>
        <p:nvSpPr>
          <p:cNvPr id="56325" name="Rectangle 5"/>
          <p:cNvSpPr>
            <a:spLocks noChangeArrowheads="1"/>
          </p:cNvSpPr>
          <p:nvPr/>
        </p:nvSpPr>
        <p:spPr bwMode="auto">
          <a:xfrm>
            <a:off x="1159934" y="5475289"/>
            <a:ext cx="89768"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B</a:t>
            </a:r>
            <a:endParaRPr lang="en-US" sz="2400">
              <a:latin typeface="Times"/>
            </a:endParaRPr>
          </a:p>
        </p:txBody>
      </p:sp>
      <p:sp>
        <p:nvSpPr>
          <p:cNvPr id="56326" name="Rectangle 6"/>
          <p:cNvSpPr>
            <a:spLocks noChangeArrowheads="1"/>
          </p:cNvSpPr>
          <p:nvPr/>
        </p:nvSpPr>
        <p:spPr bwMode="auto">
          <a:xfrm>
            <a:off x="3276600" y="5475289"/>
            <a:ext cx="78547"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S</a:t>
            </a:r>
            <a:endParaRPr lang="en-US" sz="2400">
              <a:latin typeface="Times"/>
            </a:endParaRPr>
          </a:p>
        </p:txBody>
      </p:sp>
      <p:sp>
        <p:nvSpPr>
          <p:cNvPr id="56327" name="Rectangle 7"/>
          <p:cNvSpPr>
            <a:spLocks noChangeArrowheads="1"/>
          </p:cNvSpPr>
          <p:nvPr/>
        </p:nvSpPr>
        <p:spPr bwMode="auto">
          <a:xfrm>
            <a:off x="2125134" y="5475289"/>
            <a:ext cx="75341"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L</a:t>
            </a:r>
            <a:endParaRPr lang="en-US" sz="2400">
              <a:latin typeface="Times"/>
            </a:endParaRPr>
          </a:p>
        </p:txBody>
      </p:sp>
      <p:sp>
        <p:nvSpPr>
          <p:cNvPr id="56328" name="Rectangle 8"/>
          <p:cNvSpPr>
            <a:spLocks noChangeArrowheads="1"/>
          </p:cNvSpPr>
          <p:nvPr/>
        </p:nvSpPr>
        <p:spPr bwMode="auto">
          <a:xfrm>
            <a:off x="4127500" y="5475289"/>
            <a:ext cx="190758"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HS</a:t>
            </a:r>
            <a:endParaRPr lang="en-US" sz="2400">
              <a:latin typeface="Times"/>
            </a:endParaRPr>
          </a:p>
        </p:txBody>
      </p:sp>
      <p:sp>
        <p:nvSpPr>
          <p:cNvPr id="56329" name="Rectangle 9"/>
          <p:cNvSpPr>
            <a:spLocks noChangeArrowheads="1"/>
          </p:cNvSpPr>
          <p:nvPr/>
        </p:nvSpPr>
        <p:spPr bwMode="auto">
          <a:xfrm>
            <a:off x="5738285" y="5475289"/>
            <a:ext cx="89768"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B</a:t>
            </a:r>
            <a:endParaRPr lang="en-US" sz="2400">
              <a:latin typeface="Times"/>
            </a:endParaRPr>
          </a:p>
        </p:txBody>
      </p:sp>
      <p:sp>
        <p:nvSpPr>
          <p:cNvPr id="56330" name="Line 10"/>
          <p:cNvSpPr>
            <a:spLocks noChangeShapeType="1"/>
          </p:cNvSpPr>
          <p:nvPr/>
        </p:nvSpPr>
        <p:spPr bwMode="auto">
          <a:xfrm rot="10800000">
            <a:off x="4301067" y="5235576"/>
            <a:ext cx="2117" cy="238125"/>
          </a:xfrm>
          <a:prstGeom prst="line">
            <a:avLst/>
          </a:prstGeom>
          <a:noFill/>
          <a:ln w="19050">
            <a:solidFill>
              <a:srgbClr val="F1FF24"/>
            </a:solidFill>
            <a:round/>
            <a:headEnd/>
            <a:tailEnd type="stealth" w="med" len="med"/>
          </a:ln>
        </p:spPr>
        <p:txBody>
          <a:bodyPr/>
          <a:lstStyle/>
          <a:p>
            <a:endParaRPr lang="en-US"/>
          </a:p>
        </p:txBody>
      </p:sp>
      <p:sp>
        <p:nvSpPr>
          <p:cNvPr id="56331" name="Arc 11"/>
          <p:cNvSpPr>
            <a:spLocks/>
          </p:cNvSpPr>
          <p:nvPr/>
        </p:nvSpPr>
        <p:spPr bwMode="auto">
          <a:xfrm flipH="1" flipV="1">
            <a:off x="4292601" y="4762500"/>
            <a:ext cx="302684" cy="476250"/>
          </a:xfrm>
          <a:custGeom>
            <a:avLst/>
            <a:gdLst>
              <a:gd name="T0" fmla="*/ 227013 w 21398"/>
              <a:gd name="T1" fmla="*/ 64973 h 21572"/>
              <a:gd name="T2" fmla="*/ 11500 w 21398"/>
              <a:gd name="T3" fmla="*/ 476250 h 21572"/>
              <a:gd name="T4" fmla="*/ 0 w 21398"/>
              <a:gd name="T5" fmla="*/ 0 h 21572"/>
              <a:gd name="T6" fmla="*/ 0 60000 65536"/>
              <a:gd name="T7" fmla="*/ 0 60000 65536"/>
              <a:gd name="T8" fmla="*/ 0 60000 65536"/>
              <a:gd name="T9" fmla="*/ 0 w 21398"/>
              <a:gd name="T10" fmla="*/ 0 h 21572"/>
              <a:gd name="T11" fmla="*/ 21398 w 21398"/>
              <a:gd name="T12" fmla="*/ 21572 h 21572"/>
            </a:gdLst>
            <a:ahLst/>
            <a:cxnLst>
              <a:cxn ang="T6">
                <a:pos x="T0" y="T1"/>
              </a:cxn>
              <a:cxn ang="T7">
                <a:pos x="T2" y="T3"/>
              </a:cxn>
              <a:cxn ang="T8">
                <a:pos x="T4" y="T5"/>
              </a:cxn>
            </a:cxnLst>
            <a:rect l="T9" t="T10" r="T11" b="T12"/>
            <a:pathLst>
              <a:path w="21398" h="21572" fill="none" extrusionOk="0">
                <a:moveTo>
                  <a:pt x="21398" y="2943"/>
                </a:moveTo>
                <a:cubicBezTo>
                  <a:pt x="19984" y="13227"/>
                  <a:pt x="11452" y="21051"/>
                  <a:pt x="1084" y="21572"/>
                </a:cubicBezTo>
              </a:path>
              <a:path w="21398" h="21572" stroke="0" extrusionOk="0">
                <a:moveTo>
                  <a:pt x="21398" y="2943"/>
                </a:moveTo>
                <a:cubicBezTo>
                  <a:pt x="19984" y="13227"/>
                  <a:pt x="11452" y="21051"/>
                  <a:pt x="1084" y="21572"/>
                </a:cubicBezTo>
                <a:lnTo>
                  <a:pt x="0" y="0"/>
                </a:lnTo>
                <a:close/>
              </a:path>
            </a:pathLst>
          </a:custGeom>
          <a:noFill/>
          <a:ln w="50800">
            <a:solidFill>
              <a:srgbClr val="FF0000"/>
            </a:solidFill>
            <a:round/>
            <a:headEnd/>
            <a:tailEnd/>
          </a:ln>
        </p:spPr>
        <p:txBody>
          <a:bodyPr wrap="none" anchor="ctr"/>
          <a:lstStyle/>
          <a:p>
            <a:endParaRPr lang="en-US"/>
          </a:p>
        </p:txBody>
      </p:sp>
      <p:grpSp>
        <p:nvGrpSpPr>
          <p:cNvPr id="2" name="Group 12"/>
          <p:cNvGrpSpPr>
            <a:grpSpLocks/>
          </p:cNvGrpSpPr>
          <p:nvPr/>
        </p:nvGrpSpPr>
        <p:grpSpPr bwMode="auto">
          <a:xfrm>
            <a:off x="1274233" y="4670426"/>
            <a:ext cx="4546600" cy="219075"/>
            <a:chOff x="1203" y="2578"/>
            <a:chExt cx="3703" cy="243"/>
          </a:xfrm>
        </p:grpSpPr>
        <p:grpSp>
          <p:nvGrpSpPr>
            <p:cNvPr id="3" name="Group 13"/>
            <p:cNvGrpSpPr>
              <a:grpSpLocks/>
            </p:cNvGrpSpPr>
            <p:nvPr/>
          </p:nvGrpSpPr>
          <p:grpSpPr bwMode="auto">
            <a:xfrm>
              <a:off x="1203" y="2578"/>
              <a:ext cx="1714" cy="243"/>
              <a:chOff x="363" y="452"/>
              <a:chExt cx="6824" cy="965"/>
            </a:xfrm>
          </p:grpSpPr>
          <p:grpSp>
            <p:nvGrpSpPr>
              <p:cNvPr id="4" name="Group 14"/>
              <p:cNvGrpSpPr>
                <a:grpSpLocks/>
              </p:cNvGrpSpPr>
              <p:nvPr/>
            </p:nvGrpSpPr>
            <p:grpSpPr bwMode="auto">
              <a:xfrm>
                <a:off x="363" y="452"/>
                <a:ext cx="3416" cy="965"/>
                <a:chOff x="363" y="452"/>
                <a:chExt cx="3416" cy="965"/>
              </a:xfrm>
            </p:grpSpPr>
            <p:sp>
              <p:nvSpPr>
                <p:cNvPr id="56441" name="Arc 15"/>
                <p:cNvSpPr>
                  <a:spLocks/>
                </p:cNvSpPr>
                <p:nvPr/>
              </p:nvSpPr>
              <p:spPr bwMode="auto">
                <a:xfrm flipH="1" flipV="1">
                  <a:off x="363"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42" name="Arc 16"/>
                <p:cNvSpPr>
                  <a:spLocks/>
                </p:cNvSpPr>
                <p:nvPr/>
              </p:nvSpPr>
              <p:spPr bwMode="auto">
                <a:xfrm rot="10800000" flipH="1" flipV="1">
                  <a:off x="931"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43" name="Arc 17"/>
                <p:cNvSpPr>
                  <a:spLocks/>
                </p:cNvSpPr>
                <p:nvPr/>
              </p:nvSpPr>
              <p:spPr bwMode="auto">
                <a:xfrm flipH="1" flipV="1">
                  <a:off x="1499"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44" name="Arc 18"/>
                <p:cNvSpPr>
                  <a:spLocks/>
                </p:cNvSpPr>
                <p:nvPr/>
              </p:nvSpPr>
              <p:spPr bwMode="auto">
                <a:xfrm rot="10800000" flipH="1" flipV="1">
                  <a:off x="2067"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45" name="Arc 19"/>
                <p:cNvSpPr>
                  <a:spLocks/>
                </p:cNvSpPr>
                <p:nvPr/>
              </p:nvSpPr>
              <p:spPr bwMode="auto">
                <a:xfrm flipH="1" flipV="1">
                  <a:off x="2635"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46" name="Arc 20"/>
                <p:cNvSpPr>
                  <a:spLocks/>
                </p:cNvSpPr>
                <p:nvPr/>
              </p:nvSpPr>
              <p:spPr bwMode="auto">
                <a:xfrm rot="10800000" flipH="1" flipV="1">
                  <a:off x="3203"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nvGrpSpPr>
              <p:cNvPr id="5" name="Group 21"/>
              <p:cNvGrpSpPr>
                <a:grpSpLocks/>
              </p:cNvGrpSpPr>
              <p:nvPr/>
            </p:nvGrpSpPr>
            <p:grpSpPr bwMode="auto">
              <a:xfrm>
                <a:off x="3771" y="452"/>
                <a:ext cx="3416" cy="965"/>
                <a:chOff x="363" y="452"/>
                <a:chExt cx="3416" cy="965"/>
              </a:xfrm>
            </p:grpSpPr>
            <p:sp>
              <p:nvSpPr>
                <p:cNvPr id="56435" name="Arc 22"/>
                <p:cNvSpPr>
                  <a:spLocks/>
                </p:cNvSpPr>
                <p:nvPr/>
              </p:nvSpPr>
              <p:spPr bwMode="auto">
                <a:xfrm flipH="1" flipV="1">
                  <a:off x="363"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36" name="Arc 23"/>
                <p:cNvSpPr>
                  <a:spLocks/>
                </p:cNvSpPr>
                <p:nvPr/>
              </p:nvSpPr>
              <p:spPr bwMode="auto">
                <a:xfrm rot="10800000" flipH="1" flipV="1">
                  <a:off x="931"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37" name="Arc 24"/>
                <p:cNvSpPr>
                  <a:spLocks/>
                </p:cNvSpPr>
                <p:nvPr/>
              </p:nvSpPr>
              <p:spPr bwMode="auto">
                <a:xfrm flipH="1" flipV="1">
                  <a:off x="1499"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38" name="Arc 25"/>
                <p:cNvSpPr>
                  <a:spLocks/>
                </p:cNvSpPr>
                <p:nvPr/>
              </p:nvSpPr>
              <p:spPr bwMode="auto">
                <a:xfrm rot="10800000" flipH="1" flipV="1">
                  <a:off x="2067"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39" name="Arc 26"/>
                <p:cNvSpPr>
                  <a:spLocks/>
                </p:cNvSpPr>
                <p:nvPr/>
              </p:nvSpPr>
              <p:spPr bwMode="auto">
                <a:xfrm flipH="1" flipV="1">
                  <a:off x="2635"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40" name="Arc 27"/>
                <p:cNvSpPr>
                  <a:spLocks/>
                </p:cNvSpPr>
                <p:nvPr/>
              </p:nvSpPr>
              <p:spPr bwMode="auto">
                <a:xfrm rot="10800000" flipH="1" flipV="1">
                  <a:off x="3203"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grpSp>
          <p:nvGrpSpPr>
            <p:cNvPr id="6" name="Group 28"/>
            <p:cNvGrpSpPr>
              <a:grpSpLocks/>
            </p:cNvGrpSpPr>
            <p:nvPr/>
          </p:nvGrpSpPr>
          <p:grpSpPr bwMode="auto">
            <a:xfrm>
              <a:off x="2911" y="2578"/>
              <a:ext cx="1714" cy="243"/>
              <a:chOff x="363" y="452"/>
              <a:chExt cx="6824" cy="965"/>
            </a:xfrm>
          </p:grpSpPr>
          <p:grpSp>
            <p:nvGrpSpPr>
              <p:cNvPr id="7" name="Group 29"/>
              <p:cNvGrpSpPr>
                <a:grpSpLocks/>
              </p:cNvGrpSpPr>
              <p:nvPr/>
            </p:nvGrpSpPr>
            <p:grpSpPr bwMode="auto">
              <a:xfrm>
                <a:off x="363" y="452"/>
                <a:ext cx="3416" cy="965"/>
                <a:chOff x="363" y="452"/>
                <a:chExt cx="3416" cy="965"/>
              </a:xfrm>
            </p:grpSpPr>
            <p:sp>
              <p:nvSpPr>
                <p:cNvPr id="56427" name="Arc 30"/>
                <p:cNvSpPr>
                  <a:spLocks/>
                </p:cNvSpPr>
                <p:nvPr/>
              </p:nvSpPr>
              <p:spPr bwMode="auto">
                <a:xfrm flipH="1" flipV="1">
                  <a:off x="363"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28" name="Arc 31"/>
                <p:cNvSpPr>
                  <a:spLocks/>
                </p:cNvSpPr>
                <p:nvPr/>
              </p:nvSpPr>
              <p:spPr bwMode="auto">
                <a:xfrm rot="10800000" flipH="1" flipV="1">
                  <a:off x="931"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29" name="Arc 32"/>
                <p:cNvSpPr>
                  <a:spLocks/>
                </p:cNvSpPr>
                <p:nvPr/>
              </p:nvSpPr>
              <p:spPr bwMode="auto">
                <a:xfrm flipH="1" flipV="1">
                  <a:off x="1499"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30" name="Arc 33"/>
                <p:cNvSpPr>
                  <a:spLocks/>
                </p:cNvSpPr>
                <p:nvPr/>
              </p:nvSpPr>
              <p:spPr bwMode="auto">
                <a:xfrm rot="10800000" flipH="1" flipV="1">
                  <a:off x="2067"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31" name="Arc 34"/>
                <p:cNvSpPr>
                  <a:spLocks/>
                </p:cNvSpPr>
                <p:nvPr/>
              </p:nvSpPr>
              <p:spPr bwMode="auto">
                <a:xfrm flipH="1" flipV="1">
                  <a:off x="2635"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32" name="Arc 35"/>
                <p:cNvSpPr>
                  <a:spLocks/>
                </p:cNvSpPr>
                <p:nvPr/>
              </p:nvSpPr>
              <p:spPr bwMode="auto">
                <a:xfrm rot="10800000" flipH="1" flipV="1">
                  <a:off x="3203"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nvGrpSpPr>
              <p:cNvPr id="8" name="Group 36"/>
              <p:cNvGrpSpPr>
                <a:grpSpLocks/>
              </p:cNvGrpSpPr>
              <p:nvPr/>
            </p:nvGrpSpPr>
            <p:grpSpPr bwMode="auto">
              <a:xfrm>
                <a:off x="3771" y="452"/>
                <a:ext cx="3416" cy="965"/>
                <a:chOff x="363" y="452"/>
                <a:chExt cx="3416" cy="965"/>
              </a:xfrm>
            </p:grpSpPr>
            <p:sp>
              <p:nvSpPr>
                <p:cNvPr id="56421" name="Arc 37"/>
                <p:cNvSpPr>
                  <a:spLocks/>
                </p:cNvSpPr>
                <p:nvPr/>
              </p:nvSpPr>
              <p:spPr bwMode="auto">
                <a:xfrm flipH="1" flipV="1">
                  <a:off x="363"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22" name="Arc 38"/>
                <p:cNvSpPr>
                  <a:spLocks/>
                </p:cNvSpPr>
                <p:nvPr/>
              </p:nvSpPr>
              <p:spPr bwMode="auto">
                <a:xfrm rot="10800000" flipH="1" flipV="1">
                  <a:off x="931"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23" name="Arc 39"/>
                <p:cNvSpPr>
                  <a:spLocks/>
                </p:cNvSpPr>
                <p:nvPr/>
              </p:nvSpPr>
              <p:spPr bwMode="auto">
                <a:xfrm flipH="1" flipV="1">
                  <a:off x="1499"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24" name="Arc 40"/>
                <p:cNvSpPr>
                  <a:spLocks/>
                </p:cNvSpPr>
                <p:nvPr/>
              </p:nvSpPr>
              <p:spPr bwMode="auto">
                <a:xfrm rot="10800000" flipH="1" flipV="1">
                  <a:off x="2067"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25" name="Arc 41"/>
                <p:cNvSpPr>
                  <a:spLocks/>
                </p:cNvSpPr>
                <p:nvPr/>
              </p:nvSpPr>
              <p:spPr bwMode="auto">
                <a:xfrm flipH="1" flipV="1">
                  <a:off x="2635"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26" name="Arc 42"/>
                <p:cNvSpPr>
                  <a:spLocks/>
                </p:cNvSpPr>
                <p:nvPr/>
              </p:nvSpPr>
              <p:spPr bwMode="auto">
                <a:xfrm rot="10800000" flipH="1" flipV="1">
                  <a:off x="3203"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grpSp>
          <p:nvGrpSpPr>
            <p:cNvPr id="9" name="Group 43"/>
            <p:cNvGrpSpPr>
              <a:grpSpLocks/>
            </p:cNvGrpSpPr>
            <p:nvPr/>
          </p:nvGrpSpPr>
          <p:grpSpPr bwMode="auto">
            <a:xfrm>
              <a:off x="4619" y="2578"/>
              <a:ext cx="287" cy="243"/>
              <a:chOff x="4619" y="2578"/>
              <a:chExt cx="287" cy="243"/>
            </a:xfrm>
          </p:grpSpPr>
          <p:sp>
            <p:nvSpPr>
              <p:cNvPr id="56417" name="Arc 44"/>
              <p:cNvSpPr>
                <a:spLocks/>
              </p:cNvSpPr>
              <p:nvPr/>
            </p:nvSpPr>
            <p:spPr bwMode="auto">
              <a:xfrm flipH="1" flipV="1">
                <a:off x="4619" y="2681"/>
                <a:ext cx="145" cy="140"/>
              </a:xfrm>
              <a:custGeom>
                <a:avLst/>
                <a:gdLst>
                  <a:gd name="T0" fmla="*/ 145 w 21610"/>
                  <a:gd name="T1" fmla="*/ 121 h 21600"/>
                  <a:gd name="T2" fmla="*/ 0 w 21610"/>
                  <a:gd name="T3" fmla="*/ 122 h 21600"/>
                  <a:gd name="T4" fmla="*/ 72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418" name="Arc 45"/>
              <p:cNvSpPr>
                <a:spLocks/>
              </p:cNvSpPr>
              <p:nvPr/>
            </p:nvSpPr>
            <p:spPr bwMode="auto">
              <a:xfrm rot="10800000" flipH="1" flipV="1">
                <a:off x="4762" y="2578"/>
                <a:ext cx="144" cy="140"/>
              </a:xfrm>
              <a:custGeom>
                <a:avLst/>
                <a:gdLst>
                  <a:gd name="T0" fmla="*/ 144 w 21610"/>
                  <a:gd name="T1" fmla="*/ 121 h 21600"/>
                  <a:gd name="T2" fmla="*/ 0 w 21610"/>
                  <a:gd name="T3" fmla="*/ 122 h 21600"/>
                  <a:gd name="T4" fmla="*/ 71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sp>
        <p:nvSpPr>
          <p:cNvPr id="56333" name="Line 46"/>
          <p:cNvSpPr>
            <a:spLocks noChangeShapeType="1"/>
          </p:cNvSpPr>
          <p:nvPr/>
        </p:nvSpPr>
        <p:spPr bwMode="auto">
          <a:xfrm flipH="1">
            <a:off x="1212851" y="5175250"/>
            <a:ext cx="4593167" cy="1588"/>
          </a:xfrm>
          <a:prstGeom prst="line">
            <a:avLst/>
          </a:prstGeom>
          <a:noFill/>
          <a:ln w="15875">
            <a:solidFill>
              <a:srgbClr val="FEFEFE"/>
            </a:solidFill>
            <a:round/>
            <a:headEnd/>
            <a:tailEnd/>
          </a:ln>
        </p:spPr>
        <p:txBody>
          <a:bodyPr/>
          <a:lstStyle/>
          <a:p>
            <a:endParaRPr lang="en-US"/>
          </a:p>
        </p:txBody>
      </p:sp>
      <p:sp>
        <p:nvSpPr>
          <p:cNvPr id="56334" name="Rectangle 47"/>
          <p:cNvSpPr>
            <a:spLocks noChangeArrowheads="1"/>
          </p:cNvSpPr>
          <p:nvPr/>
        </p:nvSpPr>
        <p:spPr bwMode="auto">
          <a:xfrm rot="-5400000">
            <a:off x="517192" y="3484483"/>
            <a:ext cx="889666"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Insulin Effect</a:t>
            </a:r>
            <a:endParaRPr lang="en-US" sz="1600">
              <a:latin typeface="Times"/>
            </a:endParaRPr>
          </a:p>
        </p:txBody>
      </p:sp>
      <p:grpSp>
        <p:nvGrpSpPr>
          <p:cNvPr id="10" name="Group 52"/>
          <p:cNvGrpSpPr>
            <a:grpSpLocks/>
          </p:cNvGrpSpPr>
          <p:nvPr/>
        </p:nvGrpSpPr>
        <p:grpSpPr bwMode="auto">
          <a:xfrm>
            <a:off x="1189567" y="5294314"/>
            <a:ext cx="124884" cy="111125"/>
            <a:chOff x="3608" y="3311"/>
            <a:chExt cx="67" cy="70"/>
          </a:xfrm>
        </p:grpSpPr>
        <p:sp>
          <p:nvSpPr>
            <p:cNvPr id="56411" name="Oval 53"/>
            <p:cNvSpPr>
              <a:spLocks noChangeAspect="1" noChangeArrowheads="1"/>
            </p:cNvSpPr>
            <p:nvPr/>
          </p:nvSpPr>
          <p:spPr bwMode="auto">
            <a:xfrm>
              <a:off x="3610" y="3316"/>
              <a:ext cx="65" cy="65"/>
            </a:xfrm>
            <a:prstGeom prst="ellipse">
              <a:avLst/>
            </a:prstGeom>
            <a:solidFill>
              <a:srgbClr val="E99EF6"/>
            </a:solidFill>
            <a:ln w="9525">
              <a:noFill/>
              <a:round/>
              <a:headEnd/>
              <a:tailEnd/>
            </a:ln>
          </p:spPr>
          <p:txBody>
            <a:bodyPr wrap="none" anchor="ctr"/>
            <a:lstStyle/>
            <a:p>
              <a:endParaRPr lang="en-US"/>
            </a:p>
          </p:txBody>
        </p:sp>
        <p:sp>
          <p:nvSpPr>
            <p:cNvPr id="56412" name="Oval 54"/>
            <p:cNvSpPr>
              <a:spLocks noChangeAspect="1" noChangeArrowheads="1"/>
            </p:cNvSpPr>
            <p:nvPr/>
          </p:nvSpPr>
          <p:spPr bwMode="auto">
            <a:xfrm>
              <a:off x="3608" y="3311"/>
              <a:ext cx="65" cy="65"/>
            </a:xfrm>
            <a:prstGeom prst="ellipse">
              <a:avLst/>
            </a:prstGeom>
            <a:solidFill>
              <a:srgbClr val="FFCCFF"/>
            </a:solidFill>
            <a:ln w="9525">
              <a:noFill/>
              <a:round/>
              <a:headEnd/>
              <a:tailEnd/>
            </a:ln>
          </p:spPr>
          <p:txBody>
            <a:bodyPr wrap="none" anchor="ctr"/>
            <a:lstStyle/>
            <a:p>
              <a:endParaRPr lang="en-US"/>
            </a:p>
          </p:txBody>
        </p:sp>
        <p:sp>
          <p:nvSpPr>
            <p:cNvPr id="56413" name="Line 55"/>
            <p:cNvSpPr>
              <a:spLocks noChangeAspect="1" noChangeShapeType="1"/>
            </p:cNvSpPr>
            <p:nvPr/>
          </p:nvSpPr>
          <p:spPr bwMode="auto">
            <a:xfrm>
              <a:off x="3608" y="3344"/>
              <a:ext cx="64" cy="0"/>
            </a:xfrm>
            <a:prstGeom prst="line">
              <a:avLst/>
            </a:prstGeom>
            <a:noFill/>
            <a:ln w="12700">
              <a:solidFill>
                <a:srgbClr val="E99EF6"/>
              </a:solidFill>
              <a:round/>
              <a:headEnd/>
              <a:tailEnd/>
            </a:ln>
          </p:spPr>
          <p:txBody>
            <a:bodyPr wrap="none" anchor="ctr"/>
            <a:lstStyle/>
            <a:p>
              <a:endParaRPr lang="en-US"/>
            </a:p>
          </p:txBody>
        </p:sp>
      </p:grpSp>
      <p:grpSp>
        <p:nvGrpSpPr>
          <p:cNvPr id="11" name="Group 56"/>
          <p:cNvGrpSpPr>
            <a:grpSpLocks noChangeAspect="1"/>
          </p:cNvGrpSpPr>
          <p:nvPr/>
        </p:nvGrpSpPr>
        <p:grpSpPr bwMode="auto">
          <a:xfrm>
            <a:off x="3225800" y="5313364"/>
            <a:ext cx="270933" cy="84137"/>
            <a:chOff x="3894" y="872"/>
            <a:chExt cx="894" cy="352"/>
          </a:xfrm>
        </p:grpSpPr>
        <p:sp>
          <p:nvSpPr>
            <p:cNvPr id="56407" name="Oval 57"/>
            <p:cNvSpPr>
              <a:spLocks noChangeAspect="1" noChangeArrowheads="1"/>
            </p:cNvSpPr>
            <p:nvPr/>
          </p:nvSpPr>
          <p:spPr bwMode="auto">
            <a:xfrm>
              <a:off x="3894" y="872"/>
              <a:ext cx="352" cy="352"/>
            </a:xfrm>
            <a:prstGeom prst="ellipse">
              <a:avLst/>
            </a:prstGeom>
            <a:solidFill>
              <a:srgbClr val="FFFFFF"/>
            </a:solidFill>
            <a:ln w="9525">
              <a:noFill/>
              <a:round/>
              <a:headEnd/>
              <a:tailEnd/>
            </a:ln>
          </p:spPr>
          <p:txBody>
            <a:bodyPr wrap="none" anchor="ctr"/>
            <a:lstStyle/>
            <a:p>
              <a:endParaRPr lang="en-US"/>
            </a:p>
          </p:txBody>
        </p:sp>
        <p:sp>
          <p:nvSpPr>
            <p:cNvPr id="56408" name="Rectangle 58"/>
            <p:cNvSpPr>
              <a:spLocks noChangeAspect="1" noChangeArrowheads="1"/>
            </p:cNvSpPr>
            <p:nvPr/>
          </p:nvSpPr>
          <p:spPr bwMode="auto">
            <a:xfrm>
              <a:off x="4066" y="872"/>
              <a:ext cx="544" cy="351"/>
            </a:xfrm>
            <a:prstGeom prst="rect">
              <a:avLst/>
            </a:prstGeom>
            <a:solidFill>
              <a:srgbClr val="FFFFFF"/>
            </a:solidFill>
            <a:ln w="9525">
              <a:noFill/>
              <a:miter lim="800000"/>
              <a:headEnd/>
              <a:tailEnd/>
            </a:ln>
          </p:spPr>
          <p:txBody>
            <a:bodyPr wrap="none" anchor="ctr"/>
            <a:lstStyle/>
            <a:p>
              <a:endParaRPr lang="en-US"/>
            </a:p>
          </p:txBody>
        </p:sp>
        <p:sp>
          <p:nvSpPr>
            <p:cNvPr id="56409" name="Rectangle 59"/>
            <p:cNvSpPr>
              <a:spLocks noChangeAspect="1" noChangeArrowheads="1"/>
            </p:cNvSpPr>
            <p:nvPr/>
          </p:nvSpPr>
          <p:spPr bwMode="auto">
            <a:xfrm>
              <a:off x="4326" y="872"/>
              <a:ext cx="288" cy="351"/>
            </a:xfrm>
            <a:prstGeom prst="rect">
              <a:avLst/>
            </a:prstGeom>
            <a:solidFill>
              <a:srgbClr val="FF0000"/>
            </a:solidFill>
            <a:ln w="9525">
              <a:noFill/>
              <a:miter lim="800000"/>
              <a:headEnd/>
              <a:tailEnd/>
            </a:ln>
          </p:spPr>
          <p:txBody>
            <a:bodyPr wrap="none" anchor="ctr"/>
            <a:lstStyle/>
            <a:p>
              <a:endParaRPr lang="en-US"/>
            </a:p>
          </p:txBody>
        </p:sp>
        <p:sp>
          <p:nvSpPr>
            <p:cNvPr id="56410" name="Oval 60"/>
            <p:cNvSpPr>
              <a:spLocks noChangeAspect="1" noChangeArrowheads="1"/>
            </p:cNvSpPr>
            <p:nvPr/>
          </p:nvSpPr>
          <p:spPr bwMode="auto">
            <a:xfrm>
              <a:off x="4436" y="872"/>
              <a:ext cx="352" cy="352"/>
            </a:xfrm>
            <a:prstGeom prst="ellipse">
              <a:avLst/>
            </a:prstGeom>
            <a:solidFill>
              <a:srgbClr val="FF0000"/>
            </a:solidFill>
            <a:ln w="9525">
              <a:noFill/>
              <a:round/>
              <a:headEnd/>
              <a:tailEnd/>
            </a:ln>
          </p:spPr>
          <p:txBody>
            <a:bodyPr wrap="none" anchor="ctr"/>
            <a:lstStyle/>
            <a:p>
              <a:endParaRPr lang="en-US"/>
            </a:p>
          </p:txBody>
        </p:sp>
      </p:grpSp>
      <p:pic>
        <p:nvPicPr>
          <p:cNvPr id="56343" name="Picture 70"/>
          <p:cNvPicPr>
            <a:picLocks noChangeAspect="1" noChangeArrowheads="1"/>
          </p:cNvPicPr>
          <p:nvPr/>
        </p:nvPicPr>
        <p:blipFill>
          <a:blip r:embed="rId3"/>
          <a:srcRect/>
          <a:stretch>
            <a:fillRect/>
          </a:stretch>
        </p:blipFill>
        <p:spPr bwMode="ltGray">
          <a:xfrm>
            <a:off x="6908801" y="2041526"/>
            <a:ext cx="4593167" cy="3013075"/>
          </a:xfrm>
          <a:prstGeom prst="rect">
            <a:avLst/>
          </a:prstGeom>
          <a:noFill/>
          <a:ln w="9525">
            <a:noFill/>
            <a:miter lim="800000"/>
            <a:headEnd/>
            <a:tailEnd/>
          </a:ln>
        </p:spPr>
      </p:pic>
      <p:sp>
        <p:nvSpPr>
          <p:cNvPr id="56344" name="Line 71"/>
          <p:cNvSpPr>
            <a:spLocks noChangeShapeType="1"/>
          </p:cNvSpPr>
          <p:nvPr/>
        </p:nvSpPr>
        <p:spPr bwMode="auto">
          <a:xfrm flipV="1">
            <a:off x="6887634" y="2046288"/>
            <a:ext cx="2117" cy="3130550"/>
          </a:xfrm>
          <a:prstGeom prst="line">
            <a:avLst/>
          </a:prstGeom>
          <a:noFill/>
          <a:ln w="15875">
            <a:solidFill>
              <a:srgbClr val="FEFEFE"/>
            </a:solidFill>
            <a:round/>
            <a:headEnd/>
            <a:tailEnd/>
          </a:ln>
        </p:spPr>
        <p:txBody>
          <a:bodyPr/>
          <a:lstStyle/>
          <a:p>
            <a:endParaRPr lang="en-US"/>
          </a:p>
        </p:txBody>
      </p:sp>
      <p:sp>
        <p:nvSpPr>
          <p:cNvPr id="56345" name="Rectangle 72"/>
          <p:cNvSpPr>
            <a:spLocks noChangeArrowheads="1"/>
          </p:cNvSpPr>
          <p:nvPr/>
        </p:nvSpPr>
        <p:spPr bwMode="auto">
          <a:xfrm>
            <a:off x="6834718" y="5475289"/>
            <a:ext cx="89768"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B</a:t>
            </a:r>
            <a:endParaRPr lang="en-US" sz="2400">
              <a:latin typeface="Times"/>
            </a:endParaRPr>
          </a:p>
        </p:txBody>
      </p:sp>
      <p:sp>
        <p:nvSpPr>
          <p:cNvPr id="56346" name="Rectangle 73"/>
          <p:cNvSpPr>
            <a:spLocks noChangeArrowheads="1"/>
          </p:cNvSpPr>
          <p:nvPr/>
        </p:nvSpPr>
        <p:spPr bwMode="auto">
          <a:xfrm>
            <a:off x="8949267" y="5475289"/>
            <a:ext cx="78548"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S</a:t>
            </a:r>
            <a:endParaRPr lang="en-US" sz="2400">
              <a:latin typeface="Times"/>
            </a:endParaRPr>
          </a:p>
        </p:txBody>
      </p:sp>
      <p:sp>
        <p:nvSpPr>
          <p:cNvPr id="56347" name="Rectangle 74"/>
          <p:cNvSpPr>
            <a:spLocks noChangeArrowheads="1"/>
          </p:cNvSpPr>
          <p:nvPr/>
        </p:nvSpPr>
        <p:spPr bwMode="auto">
          <a:xfrm>
            <a:off x="7799917" y="5475289"/>
            <a:ext cx="75341"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L</a:t>
            </a:r>
            <a:endParaRPr lang="en-US" sz="2400">
              <a:latin typeface="Times"/>
            </a:endParaRPr>
          </a:p>
        </p:txBody>
      </p:sp>
      <p:sp>
        <p:nvSpPr>
          <p:cNvPr id="56348" name="Rectangle 75"/>
          <p:cNvSpPr>
            <a:spLocks noChangeArrowheads="1"/>
          </p:cNvSpPr>
          <p:nvPr/>
        </p:nvSpPr>
        <p:spPr bwMode="auto">
          <a:xfrm>
            <a:off x="9802285" y="5475289"/>
            <a:ext cx="190758"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HS</a:t>
            </a:r>
            <a:endParaRPr lang="en-US" sz="2400">
              <a:latin typeface="Times"/>
            </a:endParaRPr>
          </a:p>
        </p:txBody>
      </p:sp>
      <p:sp>
        <p:nvSpPr>
          <p:cNvPr id="56349" name="Rectangle 76"/>
          <p:cNvSpPr>
            <a:spLocks noChangeArrowheads="1"/>
          </p:cNvSpPr>
          <p:nvPr/>
        </p:nvSpPr>
        <p:spPr bwMode="auto">
          <a:xfrm>
            <a:off x="11413067" y="5475289"/>
            <a:ext cx="89768"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B</a:t>
            </a:r>
            <a:endParaRPr lang="en-US" sz="2400">
              <a:latin typeface="Times"/>
            </a:endParaRPr>
          </a:p>
        </p:txBody>
      </p:sp>
      <p:sp>
        <p:nvSpPr>
          <p:cNvPr id="56350" name="Line 77"/>
          <p:cNvSpPr>
            <a:spLocks noChangeShapeType="1"/>
          </p:cNvSpPr>
          <p:nvPr/>
        </p:nvSpPr>
        <p:spPr bwMode="auto">
          <a:xfrm rot="10800000">
            <a:off x="6921500" y="5235576"/>
            <a:ext cx="2117" cy="238125"/>
          </a:xfrm>
          <a:prstGeom prst="line">
            <a:avLst/>
          </a:prstGeom>
          <a:noFill/>
          <a:ln w="19050">
            <a:solidFill>
              <a:srgbClr val="F1FF24"/>
            </a:solidFill>
            <a:round/>
            <a:headEnd/>
            <a:tailEnd type="stealth" w="med" len="med"/>
          </a:ln>
        </p:spPr>
        <p:txBody>
          <a:bodyPr/>
          <a:lstStyle/>
          <a:p>
            <a:endParaRPr lang="en-US"/>
          </a:p>
        </p:txBody>
      </p:sp>
      <p:sp>
        <p:nvSpPr>
          <p:cNvPr id="56351" name="Line 78"/>
          <p:cNvSpPr>
            <a:spLocks noChangeShapeType="1"/>
          </p:cNvSpPr>
          <p:nvPr/>
        </p:nvSpPr>
        <p:spPr bwMode="auto">
          <a:xfrm rot="10800000">
            <a:off x="7882467" y="5235576"/>
            <a:ext cx="0" cy="238125"/>
          </a:xfrm>
          <a:prstGeom prst="line">
            <a:avLst/>
          </a:prstGeom>
          <a:noFill/>
          <a:ln w="19050">
            <a:solidFill>
              <a:srgbClr val="F1FF24"/>
            </a:solidFill>
            <a:round/>
            <a:headEnd/>
            <a:tailEnd type="stealth" w="med" len="med"/>
          </a:ln>
        </p:spPr>
        <p:txBody>
          <a:bodyPr/>
          <a:lstStyle/>
          <a:p>
            <a:endParaRPr lang="en-US"/>
          </a:p>
        </p:txBody>
      </p:sp>
      <p:sp>
        <p:nvSpPr>
          <p:cNvPr id="56352" name="Line 79"/>
          <p:cNvSpPr>
            <a:spLocks noChangeShapeType="1"/>
          </p:cNvSpPr>
          <p:nvPr/>
        </p:nvSpPr>
        <p:spPr bwMode="auto">
          <a:xfrm rot="10800000">
            <a:off x="9023351" y="5235576"/>
            <a:ext cx="2116" cy="238125"/>
          </a:xfrm>
          <a:prstGeom prst="line">
            <a:avLst/>
          </a:prstGeom>
          <a:noFill/>
          <a:ln w="19050">
            <a:solidFill>
              <a:srgbClr val="F1FF24"/>
            </a:solidFill>
            <a:round/>
            <a:headEnd/>
            <a:tailEnd type="stealth" w="med" len="med"/>
          </a:ln>
        </p:spPr>
        <p:txBody>
          <a:bodyPr/>
          <a:lstStyle/>
          <a:p>
            <a:endParaRPr lang="en-US"/>
          </a:p>
        </p:txBody>
      </p:sp>
      <p:sp>
        <p:nvSpPr>
          <p:cNvPr id="56353" name="Line 80"/>
          <p:cNvSpPr>
            <a:spLocks noChangeShapeType="1"/>
          </p:cNvSpPr>
          <p:nvPr/>
        </p:nvSpPr>
        <p:spPr bwMode="auto">
          <a:xfrm rot="10800000">
            <a:off x="9975851" y="5235576"/>
            <a:ext cx="2116" cy="238125"/>
          </a:xfrm>
          <a:prstGeom prst="line">
            <a:avLst/>
          </a:prstGeom>
          <a:noFill/>
          <a:ln w="19050">
            <a:solidFill>
              <a:srgbClr val="F1FF24"/>
            </a:solidFill>
            <a:round/>
            <a:headEnd/>
            <a:tailEnd type="stealth" w="med" len="med"/>
          </a:ln>
        </p:spPr>
        <p:txBody>
          <a:bodyPr/>
          <a:lstStyle/>
          <a:p>
            <a:endParaRPr lang="en-US"/>
          </a:p>
        </p:txBody>
      </p:sp>
      <p:sp>
        <p:nvSpPr>
          <p:cNvPr id="56354" name="Arc 81"/>
          <p:cNvSpPr>
            <a:spLocks/>
          </p:cNvSpPr>
          <p:nvPr/>
        </p:nvSpPr>
        <p:spPr bwMode="auto">
          <a:xfrm>
            <a:off x="6923617" y="2817814"/>
            <a:ext cx="1064683" cy="2382837"/>
          </a:xfrm>
          <a:custGeom>
            <a:avLst/>
            <a:gdLst>
              <a:gd name="T0" fmla="*/ 0 w 43198"/>
              <a:gd name="T1" fmla="*/ 2376880 h 21600"/>
              <a:gd name="T2" fmla="*/ 798512 w 43198"/>
              <a:gd name="T3" fmla="*/ 2367613 h 21600"/>
              <a:gd name="T4" fmla="*/ 399256 w 43198"/>
              <a:gd name="T5" fmla="*/ 238283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1" y="21545"/>
                </a:moveTo>
                <a:cubicBezTo>
                  <a:pt x="28" y="9637"/>
                  <a:pt x="9690" y="-1"/>
                  <a:pt x="21599" y="0"/>
                </a:cubicBezTo>
                <a:cubicBezTo>
                  <a:pt x="33474" y="0"/>
                  <a:pt x="43122" y="9586"/>
                  <a:pt x="43198" y="21461"/>
                </a:cubicBezTo>
              </a:path>
              <a:path w="43198" h="21600" stroke="0" extrusionOk="0">
                <a:moveTo>
                  <a:pt x="-1" y="21545"/>
                </a:moveTo>
                <a:cubicBezTo>
                  <a:pt x="28" y="9637"/>
                  <a:pt x="9690" y="-1"/>
                  <a:pt x="21599" y="0"/>
                </a:cubicBezTo>
                <a:cubicBezTo>
                  <a:pt x="33474" y="0"/>
                  <a:pt x="43122" y="9586"/>
                  <a:pt x="43198" y="21461"/>
                </a:cubicBezTo>
                <a:lnTo>
                  <a:pt x="21599" y="21600"/>
                </a:lnTo>
                <a:close/>
              </a:path>
            </a:pathLst>
          </a:custGeom>
          <a:noFill/>
          <a:ln w="57150">
            <a:solidFill>
              <a:srgbClr val="FFCC00"/>
            </a:solidFill>
            <a:round/>
            <a:headEnd/>
            <a:tailEnd/>
          </a:ln>
        </p:spPr>
        <p:txBody>
          <a:bodyPr wrap="none" anchor="ctr"/>
          <a:lstStyle/>
          <a:p>
            <a:endParaRPr lang="en-US"/>
          </a:p>
        </p:txBody>
      </p:sp>
      <p:sp>
        <p:nvSpPr>
          <p:cNvPr id="56355" name="Arc 82"/>
          <p:cNvSpPr>
            <a:spLocks/>
          </p:cNvSpPr>
          <p:nvPr/>
        </p:nvSpPr>
        <p:spPr bwMode="auto">
          <a:xfrm>
            <a:off x="9023351" y="2817814"/>
            <a:ext cx="1043516" cy="2382837"/>
          </a:xfrm>
          <a:custGeom>
            <a:avLst/>
            <a:gdLst>
              <a:gd name="T0" fmla="*/ 0 w 43198"/>
              <a:gd name="T1" fmla="*/ 2376880 h 21600"/>
              <a:gd name="T2" fmla="*/ 782637 w 43198"/>
              <a:gd name="T3" fmla="*/ 2367613 h 21600"/>
              <a:gd name="T4" fmla="*/ 391319 w 43198"/>
              <a:gd name="T5" fmla="*/ 238283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1" y="21545"/>
                </a:moveTo>
                <a:cubicBezTo>
                  <a:pt x="28" y="9637"/>
                  <a:pt x="9690" y="-1"/>
                  <a:pt x="21599" y="0"/>
                </a:cubicBezTo>
                <a:cubicBezTo>
                  <a:pt x="33474" y="0"/>
                  <a:pt x="43122" y="9586"/>
                  <a:pt x="43198" y="21461"/>
                </a:cubicBezTo>
              </a:path>
              <a:path w="43198" h="21600" stroke="0" extrusionOk="0">
                <a:moveTo>
                  <a:pt x="-1" y="21545"/>
                </a:moveTo>
                <a:cubicBezTo>
                  <a:pt x="28" y="9637"/>
                  <a:pt x="9690" y="-1"/>
                  <a:pt x="21599" y="0"/>
                </a:cubicBezTo>
                <a:cubicBezTo>
                  <a:pt x="33474" y="0"/>
                  <a:pt x="43122" y="9586"/>
                  <a:pt x="43198" y="21461"/>
                </a:cubicBezTo>
                <a:lnTo>
                  <a:pt x="21599" y="21600"/>
                </a:lnTo>
                <a:close/>
              </a:path>
            </a:pathLst>
          </a:custGeom>
          <a:noFill/>
          <a:ln w="57150">
            <a:solidFill>
              <a:srgbClr val="FFCC00"/>
            </a:solidFill>
            <a:round/>
            <a:headEnd/>
            <a:tailEnd/>
          </a:ln>
        </p:spPr>
        <p:txBody>
          <a:bodyPr wrap="none" anchor="ctr"/>
          <a:lstStyle/>
          <a:p>
            <a:endParaRPr lang="en-US"/>
          </a:p>
        </p:txBody>
      </p:sp>
      <p:sp>
        <p:nvSpPr>
          <p:cNvPr id="56356" name="Arc 83"/>
          <p:cNvSpPr>
            <a:spLocks/>
          </p:cNvSpPr>
          <p:nvPr/>
        </p:nvSpPr>
        <p:spPr bwMode="auto">
          <a:xfrm flipH="1" flipV="1">
            <a:off x="9967384" y="4762500"/>
            <a:ext cx="302683" cy="476250"/>
          </a:xfrm>
          <a:custGeom>
            <a:avLst/>
            <a:gdLst>
              <a:gd name="T0" fmla="*/ 227012 w 21398"/>
              <a:gd name="T1" fmla="*/ 64973 h 21572"/>
              <a:gd name="T2" fmla="*/ 11500 w 21398"/>
              <a:gd name="T3" fmla="*/ 476250 h 21572"/>
              <a:gd name="T4" fmla="*/ 0 w 21398"/>
              <a:gd name="T5" fmla="*/ 0 h 21572"/>
              <a:gd name="T6" fmla="*/ 0 60000 65536"/>
              <a:gd name="T7" fmla="*/ 0 60000 65536"/>
              <a:gd name="T8" fmla="*/ 0 60000 65536"/>
              <a:gd name="T9" fmla="*/ 0 w 21398"/>
              <a:gd name="T10" fmla="*/ 0 h 21572"/>
              <a:gd name="T11" fmla="*/ 21398 w 21398"/>
              <a:gd name="T12" fmla="*/ 21572 h 21572"/>
            </a:gdLst>
            <a:ahLst/>
            <a:cxnLst>
              <a:cxn ang="T6">
                <a:pos x="T0" y="T1"/>
              </a:cxn>
              <a:cxn ang="T7">
                <a:pos x="T2" y="T3"/>
              </a:cxn>
              <a:cxn ang="T8">
                <a:pos x="T4" y="T5"/>
              </a:cxn>
            </a:cxnLst>
            <a:rect l="T9" t="T10" r="T11" b="T12"/>
            <a:pathLst>
              <a:path w="21398" h="21572" fill="none" extrusionOk="0">
                <a:moveTo>
                  <a:pt x="21398" y="2943"/>
                </a:moveTo>
                <a:cubicBezTo>
                  <a:pt x="19984" y="13227"/>
                  <a:pt x="11452" y="21051"/>
                  <a:pt x="1084" y="21572"/>
                </a:cubicBezTo>
              </a:path>
              <a:path w="21398" h="21572" stroke="0" extrusionOk="0">
                <a:moveTo>
                  <a:pt x="21398" y="2943"/>
                </a:moveTo>
                <a:cubicBezTo>
                  <a:pt x="19984" y="13227"/>
                  <a:pt x="11452" y="21051"/>
                  <a:pt x="1084" y="21572"/>
                </a:cubicBezTo>
                <a:lnTo>
                  <a:pt x="0" y="0"/>
                </a:lnTo>
                <a:close/>
              </a:path>
            </a:pathLst>
          </a:custGeom>
          <a:noFill/>
          <a:ln w="50800">
            <a:solidFill>
              <a:srgbClr val="FF0000"/>
            </a:solidFill>
            <a:round/>
            <a:headEnd/>
            <a:tailEnd/>
          </a:ln>
        </p:spPr>
        <p:txBody>
          <a:bodyPr wrap="none" anchor="ctr"/>
          <a:lstStyle/>
          <a:p>
            <a:endParaRPr lang="en-US"/>
          </a:p>
        </p:txBody>
      </p:sp>
      <p:grpSp>
        <p:nvGrpSpPr>
          <p:cNvPr id="14" name="Group 84"/>
          <p:cNvGrpSpPr>
            <a:grpSpLocks/>
          </p:cNvGrpSpPr>
          <p:nvPr/>
        </p:nvGrpSpPr>
        <p:grpSpPr bwMode="auto">
          <a:xfrm>
            <a:off x="6949018" y="4670426"/>
            <a:ext cx="4591049" cy="219075"/>
            <a:chOff x="1203" y="2578"/>
            <a:chExt cx="3703" cy="243"/>
          </a:xfrm>
        </p:grpSpPr>
        <p:grpSp>
          <p:nvGrpSpPr>
            <p:cNvPr id="15" name="Group 85"/>
            <p:cNvGrpSpPr>
              <a:grpSpLocks/>
            </p:cNvGrpSpPr>
            <p:nvPr/>
          </p:nvGrpSpPr>
          <p:grpSpPr bwMode="auto">
            <a:xfrm>
              <a:off x="1203" y="2578"/>
              <a:ext cx="1714" cy="243"/>
              <a:chOff x="363" y="452"/>
              <a:chExt cx="6824" cy="965"/>
            </a:xfrm>
          </p:grpSpPr>
          <p:grpSp>
            <p:nvGrpSpPr>
              <p:cNvPr id="16" name="Group 86"/>
              <p:cNvGrpSpPr>
                <a:grpSpLocks/>
              </p:cNvGrpSpPr>
              <p:nvPr/>
            </p:nvGrpSpPr>
            <p:grpSpPr bwMode="auto">
              <a:xfrm>
                <a:off x="363" y="452"/>
                <a:ext cx="3416" cy="965"/>
                <a:chOff x="363" y="452"/>
                <a:chExt cx="3416" cy="965"/>
              </a:xfrm>
            </p:grpSpPr>
            <p:sp>
              <p:nvSpPr>
                <p:cNvPr id="56394" name="Arc 87"/>
                <p:cNvSpPr>
                  <a:spLocks/>
                </p:cNvSpPr>
                <p:nvPr/>
              </p:nvSpPr>
              <p:spPr bwMode="auto">
                <a:xfrm flipH="1" flipV="1">
                  <a:off x="363"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5" name="Arc 88"/>
                <p:cNvSpPr>
                  <a:spLocks/>
                </p:cNvSpPr>
                <p:nvPr/>
              </p:nvSpPr>
              <p:spPr bwMode="auto">
                <a:xfrm rot="10800000" flipH="1" flipV="1">
                  <a:off x="931"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6" name="Arc 89"/>
                <p:cNvSpPr>
                  <a:spLocks/>
                </p:cNvSpPr>
                <p:nvPr/>
              </p:nvSpPr>
              <p:spPr bwMode="auto">
                <a:xfrm flipH="1" flipV="1">
                  <a:off x="1499"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7" name="Arc 90"/>
                <p:cNvSpPr>
                  <a:spLocks/>
                </p:cNvSpPr>
                <p:nvPr/>
              </p:nvSpPr>
              <p:spPr bwMode="auto">
                <a:xfrm rot="10800000" flipH="1" flipV="1">
                  <a:off x="2067"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8" name="Arc 91"/>
                <p:cNvSpPr>
                  <a:spLocks/>
                </p:cNvSpPr>
                <p:nvPr/>
              </p:nvSpPr>
              <p:spPr bwMode="auto">
                <a:xfrm flipH="1" flipV="1">
                  <a:off x="2635"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9" name="Arc 92"/>
                <p:cNvSpPr>
                  <a:spLocks/>
                </p:cNvSpPr>
                <p:nvPr/>
              </p:nvSpPr>
              <p:spPr bwMode="auto">
                <a:xfrm rot="10800000" flipH="1" flipV="1">
                  <a:off x="3203"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nvGrpSpPr>
              <p:cNvPr id="17" name="Group 93"/>
              <p:cNvGrpSpPr>
                <a:grpSpLocks/>
              </p:cNvGrpSpPr>
              <p:nvPr/>
            </p:nvGrpSpPr>
            <p:grpSpPr bwMode="auto">
              <a:xfrm>
                <a:off x="3771" y="452"/>
                <a:ext cx="3416" cy="965"/>
                <a:chOff x="363" y="452"/>
                <a:chExt cx="3416" cy="965"/>
              </a:xfrm>
            </p:grpSpPr>
            <p:sp>
              <p:nvSpPr>
                <p:cNvPr id="56388" name="Arc 94"/>
                <p:cNvSpPr>
                  <a:spLocks/>
                </p:cNvSpPr>
                <p:nvPr/>
              </p:nvSpPr>
              <p:spPr bwMode="auto">
                <a:xfrm flipH="1" flipV="1">
                  <a:off x="363"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89" name="Arc 95"/>
                <p:cNvSpPr>
                  <a:spLocks/>
                </p:cNvSpPr>
                <p:nvPr/>
              </p:nvSpPr>
              <p:spPr bwMode="auto">
                <a:xfrm rot="10800000" flipH="1" flipV="1">
                  <a:off x="931"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0" name="Arc 96"/>
                <p:cNvSpPr>
                  <a:spLocks/>
                </p:cNvSpPr>
                <p:nvPr/>
              </p:nvSpPr>
              <p:spPr bwMode="auto">
                <a:xfrm flipH="1" flipV="1">
                  <a:off x="1499"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1" name="Arc 97"/>
                <p:cNvSpPr>
                  <a:spLocks/>
                </p:cNvSpPr>
                <p:nvPr/>
              </p:nvSpPr>
              <p:spPr bwMode="auto">
                <a:xfrm rot="10800000" flipH="1" flipV="1">
                  <a:off x="2067"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2" name="Arc 98"/>
                <p:cNvSpPr>
                  <a:spLocks/>
                </p:cNvSpPr>
                <p:nvPr/>
              </p:nvSpPr>
              <p:spPr bwMode="auto">
                <a:xfrm flipH="1" flipV="1">
                  <a:off x="2635"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93" name="Arc 99"/>
                <p:cNvSpPr>
                  <a:spLocks/>
                </p:cNvSpPr>
                <p:nvPr/>
              </p:nvSpPr>
              <p:spPr bwMode="auto">
                <a:xfrm rot="10800000" flipH="1" flipV="1">
                  <a:off x="3203"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grpSp>
          <p:nvGrpSpPr>
            <p:cNvPr id="18" name="Group 100"/>
            <p:cNvGrpSpPr>
              <a:grpSpLocks/>
            </p:cNvGrpSpPr>
            <p:nvPr/>
          </p:nvGrpSpPr>
          <p:grpSpPr bwMode="auto">
            <a:xfrm>
              <a:off x="2911" y="2578"/>
              <a:ext cx="1714" cy="243"/>
              <a:chOff x="363" y="452"/>
              <a:chExt cx="6824" cy="965"/>
            </a:xfrm>
          </p:grpSpPr>
          <p:grpSp>
            <p:nvGrpSpPr>
              <p:cNvPr id="19" name="Group 101"/>
              <p:cNvGrpSpPr>
                <a:grpSpLocks/>
              </p:cNvGrpSpPr>
              <p:nvPr/>
            </p:nvGrpSpPr>
            <p:grpSpPr bwMode="auto">
              <a:xfrm>
                <a:off x="363" y="452"/>
                <a:ext cx="3416" cy="965"/>
                <a:chOff x="363" y="452"/>
                <a:chExt cx="3416" cy="965"/>
              </a:xfrm>
            </p:grpSpPr>
            <p:sp>
              <p:nvSpPr>
                <p:cNvPr id="56380" name="Arc 102"/>
                <p:cNvSpPr>
                  <a:spLocks/>
                </p:cNvSpPr>
                <p:nvPr/>
              </p:nvSpPr>
              <p:spPr bwMode="auto">
                <a:xfrm flipH="1" flipV="1">
                  <a:off x="363"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81" name="Arc 103"/>
                <p:cNvSpPr>
                  <a:spLocks/>
                </p:cNvSpPr>
                <p:nvPr/>
              </p:nvSpPr>
              <p:spPr bwMode="auto">
                <a:xfrm rot="10800000" flipH="1" flipV="1">
                  <a:off x="931"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82" name="Arc 104"/>
                <p:cNvSpPr>
                  <a:spLocks/>
                </p:cNvSpPr>
                <p:nvPr/>
              </p:nvSpPr>
              <p:spPr bwMode="auto">
                <a:xfrm flipH="1" flipV="1">
                  <a:off x="1499"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83" name="Arc 105"/>
                <p:cNvSpPr>
                  <a:spLocks/>
                </p:cNvSpPr>
                <p:nvPr/>
              </p:nvSpPr>
              <p:spPr bwMode="auto">
                <a:xfrm rot="10800000" flipH="1" flipV="1">
                  <a:off x="2067"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84" name="Arc 106"/>
                <p:cNvSpPr>
                  <a:spLocks/>
                </p:cNvSpPr>
                <p:nvPr/>
              </p:nvSpPr>
              <p:spPr bwMode="auto">
                <a:xfrm flipH="1" flipV="1">
                  <a:off x="2635"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85" name="Arc 107"/>
                <p:cNvSpPr>
                  <a:spLocks/>
                </p:cNvSpPr>
                <p:nvPr/>
              </p:nvSpPr>
              <p:spPr bwMode="auto">
                <a:xfrm rot="10800000" flipH="1" flipV="1">
                  <a:off x="3203"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nvGrpSpPr>
              <p:cNvPr id="20" name="Group 108"/>
              <p:cNvGrpSpPr>
                <a:grpSpLocks/>
              </p:cNvGrpSpPr>
              <p:nvPr/>
            </p:nvGrpSpPr>
            <p:grpSpPr bwMode="auto">
              <a:xfrm>
                <a:off x="3771" y="452"/>
                <a:ext cx="3416" cy="965"/>
                <a:chOff x="363" y="452"/>
                <a:chExt cx="3416" cy="965"/>
              </a:xfrm>
            </p:grpSpPr>
            <p:sp>
              <p:nvSpPr>
                <p:cNvPr id="56374" name="Arc 109"/>
                <p:cNvSpPr>
                  <a:spLocks/>
                </p:cNvSpPr>
                <p:nvPr/>
              </p:nvSpPr>
              <p:spPr bwMode="auto">
                <a:xfrm flipH="1" flipV="1">
                  <a:off x="363"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75" name="Arc 110"/>
                <p:cNvSpPr>
                  <a:spLocks/>
                </p:cNvSpPr>
                <p:nvPr/>
              </p:nvSpPr>
              <p:spPr bwMode="auto">
                <a:xfrm rot="10800000" flipH="1" flipV="1">
                  <a:off x="931"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76" name="Arc 111"/>
                <p:cNvSpPr>
                  <a:spLocks/>
                </p:cNvSpPr>
                <p:nvPr/>
              </p:nvSpPr>
              <p:spPr bwMode="auto">
                <a:xfrm flipH="1" flipV="1">
                  <a:off x="1499"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77" name="Arc 112"/>
                <p:cNvSpPr>
                  <a:spLocks/>
                </p:cNvSpPr>
                <p:nvPr/>
              </p:nvSpPr>
              <p:spPr bwMode="auto">
                <a:xfrm rot="10800000" flipH="1" flipV="1">
                  <a:off x="2067"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78" name="Arc 113"/>
                <p:cNvSpPr>
                  <a:spLocks/>
                </p:cNvSpPr>
                <p:nvPr/>
              </p:nvSpPr>
              <p:spPr bwMode="auto">
                <a:xfrm flipH="1" flipV="1">
                  <a:off x="2635" y="860"/>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79" name="Arc 114"/>
                <p:cNvSpPr>
                  <a:spLocks/>
                </p:cNvSpPr>
                <p:nvPr/>
              </p:nvSpPr>
              <p:spPr bwMode="auto">
                <a:xfrm rot="10800000" flipH="1" flipV="1">
                  <a:off x="3203" y="452"/>
                  <a:ext cx="576" cy="557"/>
                </a:xfrm>
                <a:custGeom>
                  <a:avLst/>
                  <a:gdLst>
                    <a:gd name="T0" fmla="*/ 576 w 21610"/>
                    <a:gd name="T1" fmla="*/ 481 h 21600"/>
                    <a:gd name="T2" fmla="*/ 0 w 21610"/>
                    <a:gd name="T3" fmla="*/ 484 h 21600"/>
                    <a:gd name="T4" fmla="*/ 286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grpSp>
          <p:nvGrpSpPr>
            <p:cNvPr id="21" name="Group 115"/>
            <p:cNvGrpSpPr>
              <a:grpSpLocks/>
            </p:cNvGrpSpPr>
            <p:nvPr/>
          </p:nvGrpSpPr>
          <p:grpSpPr bwMode="auto">
            <a:xfrm>
              <a:off x="4619" y="2578"/>
              <a:ext cx="287" cy="243"/>
              <a:chOff x="4619" y="2578"/>
              <a:chExt cx="287" cy="243"/>
            </a:xfrm>
          </p:grpSpPr>
          <p:sp>
            <p:nvSpPr>
              <p:cNvPr id="56370" name="Arc 116"/>
              <p:cNvSpPr>
                <a:spLocks/>
              </p:cNvSpPr>
              <p:nvPr/>
            </p:nvSpPr>
            <p:spPr bwMode="auto">
              <a:xfrm flipH="1" flipV="1">
                <a:off x="4619" y="2681"/>
                <a:ext cx="145" cy="140"/>
              </a:xfrm>
              <a:custGeom>
                <a:avLst/>
                <a:gdLst>
                  <a:gd name="T0" fmla="*/ 145 w 21610"/>
                  <a:gd name="T1" fmla="*/ 121 h 21600"/>
                  <a:gd name="T2" fmla="*/ 0 w 21610"/>
                  <a:gd name="T3" fmla="*/ 122 h 21600"/>
                  <a:gd name="T4" fmla="*/ 72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sp>
            <p:nvSpPr>
              <p:cNvPr id="56371" name="Arc 117"/>
              <p:cNvSpPr>
                <a:spLocks/>
              </p:cNvSpPr>
              <p:nvPr/>
            </p:nvSpPr>
            <p:spPr bwMode="auto">
              <a:xfrm rot="10800000" flipH="1" flipV="1">
                <a:off x="4762" y="2578"/>
                <a:ext cx="144" cy="140"/>
              </a:xfrm>
              <a:custGeom>
                <a:avLst/>
                <a:gdLst>
                  <a:gd name="T0" fmla="*/ 144 w 21610"/>
                  <a:gd name="T1" fmla="*/ 121 h 21600"/>
                  <a:gd name="T2" fmla="*/ 0 w 21610"/>
                  <a:gd name="T3" fmla="*/ 122 h 21600"/>
                  <a:gd name="T4" fmla="*/ 71 w 21610"/>
                  <a:gd name="T5" fmla="*/ 0 h 21600"/>
                  <a:gd name="T6" fmla="*/ 0 60000 65536"/>
                  <a:gd name="T7" fmla="*/ 0 60000 65536"/>
                  <a:gd name="T8" fmla="*/ 0 60000 65536"/>
                  <a:gd name="T9" fmla="*/ 0 w 21610"/>
                  <a:gd name="T10" fmla="*/ 0 h 21600"/>
                  <a:gd name="T11" fmla="*/ 21610 w 21610"/>
                  <a:gd name="T12" fmla="*/ 21600 h 21600"/>
                </a:gdLst>
                <a:ahLst/>
                <a:cxnLst>
                  <a:cxn ang="T6">
                    <a:pos x="T0" y="T1"/>
                  </a:cxn>
                  <a:cxn ang="T7">
                    <a:pos x="T2" y="T3"/>
                  </a:cxn>
                  <a:cxn ang="T8">
                    <a:pos x="T4" y="T5"/>
                  </a:cxn>
                </a:cxnLst>
                <a:rect l="T9" t="T10" r="T11" b="T12"/>
                <a:pathLst>
                  <a:path w="21610" h="21600" fill="none" extrusionOk="0">
                    <a:moveTo>
                      <a:pt x="21610" y="18652"/>
                    </a:moveTo>
                    <a:cubicBezTo>
                      <a:pt x="18304" y="20582"/>
                      <a:pt x="14545" y="21599"/>
                      <a:pt x="10718" y="21600"/>
                    </a:cubicBezTo>
                    <a:cubicBezTo>
                      <a:pt x="6958" y="21600"/>
                      <a:pt x="3263" y="20618"/>
                      <a:pt x="-1" y="18752"/>
                    </a:cubicBezTo>
                  </a:path>
                  <a:path w="21610" h="21600" stroke="0" extrusionOk="0">
                    <a:moveTo>
                      <a:pt x="21610" y="18652"/>
                    </a:moveTo>
                    <a:cubicBezTo>
                      <a:pt x="18304" y="20582"/>
                      <a:pt x="14545" y="21599"/>
                      <a:pt x="10718" y="21600"/>
                    </a:cubicBezTo>
                    <a:cubicBezTo>
                      <a:pt x="6958" y="21600"/>
                      <a:pt x="3263" y="20618"/>
                      <a:pt x="-1" y="18752"/>
                    </a:cubicBezTo>
                    <a:lnTo>
                      <a:pt x="10718" y="0"/>
                    </a:lnTo>
                    <a:close/>
                  </a:path>
                </a:pathLst>
              </a:custGeom>
              <a:noFill/>
              <a:ln w="50800">
                <a:solidFill>
                  <a:srgbClr val="FF0000"/>
                </a:solidFill>
                <a:round/>
                <a:headEnd/>
                <a:tailEnd/>
              </a:ln>
            </p:spPr>
            <p:txBody>
              <a:bodyPr wrap="none" anchor="ctr"/>
              <a:lstStyle/>
              <a:p>
                <a:endParaRPr lang="en-US"/>
              </a:p>
            </p:txBody>
          </p:sp>
        </p:grpSp>
      </p:grpSp>
      <p:sp>
        <p:nvSpPr>
          <p:cNvPr id="56358" name="Line 118"/>
          <p:cNvSpPr>
            <a:spLocks noChangeShapeType="1"/>
          </p:cNvSpPr>
          <p:nvPr/>
        </p:nvSpPr>
        <p:spPr bwMode="auto">
          <a:xfrm flipH="1">
            <a:off x="6887634" y="5175250"/>
            <a:ext cx="4593167" cy="1588"/>
          </a:xfrm>
          <a:prstGeom prst="line">
            <a:avLst/>
          </a:prstGeom>
          <a:noFill/>
          <a:ln w="15875">
            <a:solidFill>
              <a:srgbClr val="FEFEFE"/>
            </a:solidFill>
            <a:round/>
            <a:headEnd/>
            <a:tailEnd/>
          </a:ln>
        </p:spPr>
        <p:txBody>
          <a:bodyPr/>
          <a:lstStyle/>
          <a:p>
            <a:endParaRPr lang="en-US"/>
          </a:p>
        </p:txBody>
      </p:sp>
      <p:sp>
        <p:nvSpPr>
          <p:cNvPr id="56359" name="Arc 119"/>
          <p:cNvSpPr>
            <a:spLocks/>
          </p:cNvSpPr>
          <p:nvPr/>
        </p:nvSpPr>
        <p:spPr bwMode="auto">
          <a:xfrm>
            <a:off x="7882467" y="2817814"/>
            <a:ext cx="1064684" cy="2382837"/>
          </a:xfrm>
          <a:custGeom>
            <a:avLst/>
            <a:gdLst>
              <a:gd name="T0" fmla="*/ 0 w 43198"/>
              <a:gd name="T1" fmla="*/ 2376880 h 21600"/>
              <a:gd name="T2" fmla="*/ 798513 w 43198"/>
              <a:gd name="T3" fmla="*/ 2367613 h 21600"/>
              <a:gd name="T4" fmla="*/ 399257 w 43198"/>
              <a:gd name="T5" fmla="*/ 2382837 h 21600"/>
              <a:gd name="T6" fmla="*/ 0 60000 65536"/>
              <a:gd name="T7" fmla="*/ 0 60000 65536"/>
              <a:gd name="T8" fmla="*/ 0 60000 65536"/>
              <a:gd name="T9" fmla="*/ 0 w 43198"/>
              <a:gd name="T10" fmla="*/ 0 h 21600"/>
              <a:gd name="T11" fmla="*/ 43198 w 43198"/>
              <a:gd name="T12" fmla="*/ 21600 h 21600"/>
            </a:gdLst>
            <a:ahLst/>
            <a:cxnLst>
              <a:cxn ang="T6">
                <a:pos x="T0" y="T1"/>
              </a:cxn>
              <a:cxn ang="T7">
                <a:pos x="T2" y="T3"/>
              </a:cxn>
              <a:cxn ang="T8">
                <a:pos x="T4" y="T5"/>
              </a:cxn>
            </a:cxnLst>
            <a:rect l="T9" t="T10" r="T11" b="T12"/>
            <a:pathLst>
              <a:path w="43198" h="21600" fill="none" extrusionOk="0">
                <a:moveTo>
                  <a:pt x="-1" y="21545"/>
                </a:moveTo>
                <a:cubicBezTo>
                  <a:pt x="28" y="9637"/>
                  <a:pt x="9690" y="-1"/>
                  <a:pt x="21599" y="0"/>
                </a:cubicBezTo>
                <a:cubicBezTo>
                  <a:pt x="33474" y="0"/>
                  <a:pt x="43122" y="9586"/>
                  <a:pt x="43198" y="21461"/>
                </a:cubicBezTo>
              </a:path>
              <a:path w="43198" h="21600" stroke="0" extrusionOk="0">
                <a:moveTo>
                  <a:pt x="-1" y="21545"/>
                </a:moveTo>
                <a:cubicBezTo>
                  <a:pt x="28" y="9637"/>
                  <a:pt x="9690" y="-1"/>
                  <a:pt x="21599" y="0"/>
                </a:cubicBezTo>
                <a:cubicBezTo>
                  <a:pt x="33474" y="0"/>
                  <a:pt x="43122" y="9586"/>
                  <a:pt x="43198" y="21461"/>
                </a:cubicBezTo>
                <a:lnTo>
                  <a:pt x="21599" y="21600"/>
                </a:lnTo>
                <a:close/>
              </a:path>
            </a:pathLst>
          </a:custGeom>
          <a:noFill/>
          <a:ln w="57150">
            <a:solidFill>
              <a:srgbClr val="FFCC00"/>
            </a:solidFill>
            <a:round/>
            <a:headEnd/>
            <a:tailEnd/>
          </a:ln>
        </p:spPr>
        <p:txBody>
          <a:bodyPr wrap="none" anchor="ctr"/>
          <a:lstStyle/>
          <a:p>
            <a:endParaRPr lang="en-US"/>
          </a:p>
        </p:txBody>
      </p:sp>
      <p:sp>
        <p:nvSpPr>
          <p:cNvPr id="56360" name="Rectangle 120"/>
          <p:cNvSpPr>
            <a:spLocks noChangeArrowheads="1"/>
          </p:cNvSpPr>
          <p:nvPr/>
        </p:nvSpPr>
        <p:spPr bwMode="auto">
          <a:xfrm>
            <a:off x="10007600" y="2019300"/>
            <a:ext cx="431208" cy="276999"/>
          </a:xfrm>
          <a:prstGeom prst="rect">
            <a:avLst/>
          </a:prstGeom>
          <a:noFill/>
          <a:ln w="9525">
            <a:noFill/>
            <a:miter lim="800000"/>
            <a:headEnd/>
            <a:tailEnd/>
          </a:ln>
        </p:spPr>
        <p:txBody>
          <a:bodyPr wrap="none" lIns="0" tIns="0" rIns="0" bIns="0">
            <a:spAutoFit/>
          </a:bodyPr>
          <a:lstStyle/>
          <a:p>
            <a:r>
              <a:rPr lang="en-US" b="1">
                <a:solidFill>
                  <a:srgbClr val="FEFEFE"/>
                </a:solidFill>
                <a:latin typeface="Times"/>
              </a:rPr>
              <a:t>lispro</a:t>
            </a:r>
            <a:endParaRPr lang="en-US">
              <a:latin typeface="Times"/>
            </a:endParaRPr>
          </a:p>
        </p:txBody>
      </p:sp>
      <p:sp>
        <p:nvSpPr>
          <p:cNvPr id="56361" name="Rectangle 121"/>
          <p:cNvSpPr>
            <a:spLocks noChangeArrowheads="1"/>
          </p:cNvSpPr>
          <p:nvPr/>
        </p:nvSpPr>
        <p:spPr bwMode="auto">
          <a:xfrm>
            <a:off x="10007600" y="2371725"/>
            <a:ext cx="657231" cy="276999"/>
          </a:xfrm>
          <a:prstGeom prst="rect">
            <a:avLst/>
          </a:prstGeom>
          <a:noFill/>
          <a:ln w="9525">
            <a:noFill/>
            <a:miter lim="800000"/>
            <a:headEnd/>
            <a:tailEnd/>
          </a:ln>
        </p:spPr>
        <p:txBody>
          <a:bodyPr wrap="none" lIns="0" tIns="0" rIns="0" bIns="0">
            <a:spAutoFit/>
          </a:bodyPr>
          <a:lstStyle/>
          <a:p>
            <a:r>
              <a:rPr lang="en-US" b="1">
                <a:solidFill>
                  <a:srgbClr val="FEFEFE"/>
                </a:solidFill>
                <a:latin typeface="Times"/>
              </a:rPr>
              <a:t>Glargine</a:t>
            </a:r>
            <a:endParaRPr lang="en-US">
              <a:latin typeface="Times"/>
            </a:endParaRPr>
          </a:p>
        </p:txBody>
      </p:sp>
      <p:sp>
        <p:nvSpPr>
          <p:cNvPr id="56362" name="Line 122"/>
          <p:cNvSpPr>
            <a:spLocks noChangeShapeType="1"/>
          </p:cNvSpPr>
          <p:nvPr/>
        </p:nvSpPr>
        <p:spPr bwMode="auto">
          <a:xfrm>
            <a:off x="9573684" y="2176464"/>
            <a:ext cx="313267" cy="1587"/>
          </a:xfrm>
          <a:prstGeom prst="line">
            <a:avLst/>
          </a:prstGeom>
          <a:noFill/>
          <a:ln w="33338">
            <a:solidFill>
              <a:srgbClr val="FFCC00"/>
            </a:solidFill>
            <a:round/>
            <a:headEnd/>
            <a:tailEnd/>
          </a:ln>
        </p:spPr>
        <p:txBody>
          <a:bodyPr/>
          <a:lstStyle/>
          <a:p>
            <a:endParaRPr lang="en-US"/>
          </a:p>
        </p:txBody>
      </p:sp>
      <p:sp>
        <p:nvSpPr>
          <p:cNvPr id="56363" name="Line 123"/>
          <p:cNvSpPr>
            <a:spLocks noChangeShapeType="1"/>
          </p:cNvSpPr>
          <p:nvPr/>
        </p:nvSpPr>
        <p:spPr bwMode="auto">
          <a:xfrm>
            <a:off x="9573684" y="2517775"/>
            <a:ext cx="313267" cy="1588"/>
          </a:xfrm>
          <a:prstGeom prst="line">
            <a:avLst/>
          </a:prstGeom>
          <a:noFill/>
          <a:ln w="33338">
            <a:solidFill>
              <a:srgbClr val="FF0000"/>
            </a:solidFill>
            <a:round/>
            <a:headEnd/>
            <a:tailEnd/>
          </a:ln>
        </p:spPr>
        <p:txBody>
          <a:bodyPr/>
          <a:lstStyle/>
          <a:p>
            <a:endParaRPr lang="en-US"/>
          </a:p>
        </p:txBody>
      </p:sp>
      <p:sp>
        <p:nvSpPr>
          <p:cNvPr id="56364" name="Rectangle 124"/>
          <p:cNvSpPr>
            <a:spLocks noChangeArrowheads="1"/>
          </p:cNvSpPr>
          <p:nvPr/>
        </p:nvSpPr>
        <p:spPr bwMode="auto">
          <a:xfrm rot="-5400000">
            <a:off x="6191976" y="3484484"/>
            <a:ext cx="889666" cy="246221"/>
          </a:xfrm>
          <a:prstGeom prst="rect">
            <a:avLst/>
          </a:prstGeom>
          <a:noFill/>
          <a:ln w="9525">
            <a:noFill/>
            <a:miter lim="800000"/>
            <a:headEnd/>
            <a:tailEnd/>
          </a:ln>
        </p:spPr>
        <p:txBody>
          <a:bodyPr wrap="none" lIns="0" tIns="0" rIns="0" bIns="0">
            <a:spAutoFit/>
          </a:bodyPr>
          <a:lstStyle/>
          <a:p>
            <a:pPr algn="ctr"/>
            <a:r>
              <a:rPr lang="en-US" sz="1600" b="1">
                <a:solidFill>
                  <a:srgbClr val="FEFEFE"/>
                </a:solidFill>
                <a:latin typeface="Times"/>
              </a:rPr>
              <a:t>Insulin Effect</a:t>
            </a:r>
            <a:endParaRPr lang="en-US" sz="1600">
              <a:latin typeface="Times"/>
            </a:endParaRPr>
          </a:p>
        </p:txBody>
      </p:sp>
      <p:sp>
        <p:nvSpPr>
          <p:cNvPr id="56365" name="Rectangle 125"/>
          <p:cNvSpPr>
            <a:spLocks noGrp="1" noChangeArrowheads="1"/>
          </p:cNvSpPr>
          <p:nvPr>
            <p:ph type="title"/>
          </p:nvPr>
        </p:nvSpPr>
        <p:spPr/>
        <p:txBody>
          <a:bodyPr/>
          <a:lstStyle/>
          <a:p>
            <a:pPr eaLnBrk="1" hangingPunct="1"/>
            <a:r>
              <a:rPr lang="en-US" sz="3300" dirty="0" err="1" smtClean="0">
                <a:solidFill>
                  <a:schemeClr val="bg1"/>
                </a:solidFill>
                <a:latin typeface="Arial Narrow" pitchFamily="34" charset="0"/>
              </a:rPr>
              <a:t>Glargine</a:t>
            </a:r>
            <a:r>
              <a:rPr lang="en-US" sz="3300" dirty="0" smtClean="0">
                <a:solidFill>
                  <a:schemeClr val="bg1"/>
                </a:solidFill>
                <a:latin typeface="Arial Narrow" pitchFamily="34" charset="0"/>
              </a:rPr>
              <a:t> at HS + </a:t>
            </a:r>
            <a:r>
              <a:rPr lang="en-US" sz="3300" dirty="0" smtClean="0">
                <a:solidFill>
                  <a:schemeClr val="bg1"/>
                </a:solidFill>
                <a:latin typeface="Arial Narrow" pitchFamily="34" charset="0"/>
              </a:rPr>
              <a:t>Mealtime </a:t>
            </a:r>
            <a:r>
              <a:rPr lang="en-US" sz="3300" dirty="0" err="1" smtClean="0">
                <a:solidFill>
                  <a:schemeClr val="bg1"/>
                </a:solidFill>
                <a:latin typeface="Arial Narrow" pitchFamily="34" charset="0"/>
              </a:rPr>
              <a:t>Lispro</a:t>
            </a:r>
            <a:r>
              <a:rPr lang="en-US" dirty="0" smtClean="0">
                <a:solidFill>
                  <a:schemeClr val="bg1"/>
                </a:solidFill>
              </a:rPr>
              <a:t> </a:t>
            </a:r>
          </a:p>
        </p:txBody>
      </p:sp>
      <p:sp>
        <p:nvSpPr>
          <p:cNvPr id="56366" name="Text Box 126"/>
          <p:cNvSpPr txBox="1">
            <a:spLocks noChangeArrowheads="1"/>
          </p:cNvSpPr>
          <p:nvPr/>
        </p:nvSpPr>
        <p:spPr bwMode="auto">
          <a:xfrm>
            <a:off x="11603568" y="6597650"/>
            <a:ext cx="588433" cy="260350"/>
          </a:xfrm>
          <a:prstGeom prst="rect">
            <a:avLst/>
          </a:prstGeom>
          <a:noFill/>
          <a:ln w="9525">
            <a:noFill/>
            <a:miter lim="800000"/>
            <a:headEnd/>
            <a:tailEnd/>
          </a:ln>
        </p:spPr>
        <p:txBody>
          <a:bodyPr>
            <a:spAutoFit/>
          </a:bodyPr>
          <a:lstStyle/>
          <a:p>
            <a:pPr algn="r"/>
            <a:r>
              <a:rPr lang="en-US" sz="1100">
                <a:solidFill>
                  <a:schemeClr val="bg1"/>
                </a:solidFill>
                <a:latin typeface="Times"/>
              </a:rPr>
              <a:t>6-56</a:t>
            </a:r>
          </a:p>
        </p:txBody>
      </p:sp>
    </p:spTree>
  </p:cSld>
  <p:clrMapOvr>
    <a:masterClrMapping/>
  </p:clrMapOvr>
  <p:transition spd="med">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1452" y="2498725"/>
            <a:ext cx="10515600" cy="2007014"/>
          </a:xfrm>
        </p:spPr>
        <p:txBody>
          <a:bodyPr/>
          <a:lstStyle/>
          <a:p>
            <a:pPr>
              <a:lnSpc>
                <a:spcPct val="150000"/>
              </a:lnSpc>
            </a:pPr>
            <a:r>
              <a:rPr lang="en-US" dirty="0" smtClean="0">
                <a:solidFill>
                  <a:schemeClr val="bg1"/>
                </a:solidFill>
              </a:rPr>
              <a:t>But about </a:t>
            </a:r>
            <a:r>
              <a:rPr lang="en-US" dirty="0" smtClean="0">
                <a:solidFill>
                  <a:srgbClr val="FFFF00"/>
                </a:solidFill>
              </a:rPr>
              <a:t>50%</a:t>
            </a:r>
            <a:r>
              <a:rPr lang="en-US" dirty="0" smtClean="0">
                <a:solidFill>
                  <a:schemeClr val="bg1"/>
                </a:solidFill>
              </a:rPr>
              <a:t> of T2DM patients are not at the target </a:t>
            </a:r>
            <a:r>
              <a:rPr lang="en-US" dirty="0" err="1" smtClean="0">
                <a:solidFill>
                  <a:schemeClr val="bg1"/>
                </a:solidFill>
              </a:rPr>
              <a:t>glycemia</a:t>
            </a:r>
            <a:r>
              <a:rPr lang="en-US" dirty="0" smtClean="0">
                <a:solidFill>
                  <a:schemeClr val="bg1"/>
                </a:solidFill>
              </a:rPr>
              <a:t> by basal bolus regimen!</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2050233"/>
            <a:ext cx="10515600" cy="1325563"/>
          </a:xfrm>
        </p:spPr>
        <p:txBody>
          <a:bodyPr/>
          <a:lstStyle/>
          <a:p>
            <a:r>
              <a:rPr lang="en-US" dirty="0" smtClean="0">
                <a:solidFill>
                  <a:schemeClr val="bg1">
                    <a:lumMod val="95000"/>
                  </a:schemeClr>
                </a:solidFill>
              </a:rPr>
              <a:t>What are say us evidences??</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997" y="210380"/>
            <a:ext cx="10515600" cy="1325563"/>
          </a:xfrm>
        </p:spPr>
        <p:txBody>
          <a:bodyPr/>
          <a:lstStyle/>
          <a:p>
            <a:r>
              <a:rPr lang="en-US" dirty="0" smtClean="0">
                <a:solidFill>
                  <a:schemeClr val="bg1"/>
                </a:solidFill>
              </a:rPr>
              <a:t>Terminology that usually used in intensification:</a:t>
            </a:r>
            <a:endParaRPr lang="en-US" dirty="0">
              <a:solidFill>
                <a:schemeClr val="bg1"/>
              </a:solidFill>
            </a:endParaRPr>
          </a:p>
        </p:txBody>
      </p:sp>
      <p:sp>
        <p:nvSpPr>
          <p:cNvPr id="3" name="Content Placeholder 2"/>
          <p:cNvSpPr>
            <a:spLocks noGrp="1"/>
          </p:cNvSpPr>
          <p:nvPr>
            <p:ph idx="1"/>
          </p:nvPr>
        </p:nvSpPr>
        <p:spPr>
          <a:xfrm>
            <a:off x="838200" y="1653959"/>
            <a:ext cx="10515600" cy="4784261"/>
          </a:xfrm>
        </p:spPr>
        <p:txBody>
          <a:bodyPr>
            <a:normAutofit/>
          </a:bodyPr>
          <a:lstStyle/>
          <a:p>
            <a:pPr>
              <a:lnSpc>
                <a:spcPct val="150000"/>
              </a:lnSpc>
            </a:pPr>
            <a:r>
              <a:rPr lang="en-US" dirty="0" smtClean="0">
                <a:solidFill>
                  <a:schemeClr val="bg1"/>
                </a:solidFill>
              </a:rPr>
              <a:t>Intensification : more complex regimen beyond basal insulin</a:t>
            </a:r>
            <a:endParaRPr lang="en-US" dirty="0" smtClean="0">
              <a:solidFill>
                <a:schemeClr val="bg1"/>
              </a:solidFill>
            </a:endParaRPr>
          </a:p>
          <a:p>
            <a:pPr lvl="1">
              <a:lnSpc>
                <a:spcPct val="150000"/>
              </a:lnSpc>
            </a:pPr>
            <a:r>
              <a:rPr lang="en-US" dirty="0" smtClean="0">
                <a:solidFill>
                  <a:srgbClr val="FFFF00"/>
                </a:solidFill>
              </a:rPr>
              <a:t>Basal </a:t>
            </a:r>
            <a:r>
              <a:rPr lang="en-US" dirty="0" smtClean="0">
                <a:solidFill>
                  <a:srgbClr val="FFFF00"/>
                </a:solidFill>
              </a:rPr>
              <a:t>Plus</a:t>
            </a:r>
          </a:p>
          <a:p>
            <a:pPr lvl="2">
              <a:lnSpc>
                <a:spcPct val="150000"/>
              </a:lnSpc>
            </a:pPr>
            <a:r>
              <a:rPr lang="en-US" dirty="0" smtClean="0">
                <a:solidFill>
                  <a:schemeClr val="bg1"/>
                </a:solidFill>
              </a:rPr>
              <a:t>Slow intensity Basal </a:t>
            </a:r>
            <a:r>
              <a:rPr lang="en-US" dirty="0" smtClean="0">
                <a:solidFill>
                  <a:schemeClr val="bg1"/>
                </a:solidFill>
              </a:rPr>
              <a:t>bolus: Basal insulin + </a:t>
            </a:r>
            <a:r>
              <a:rPr lang="en-US" dirty="0" err="1" smtClean="0">
                <a:solidFill>
                  <a:schemeClr val="bg1"/>
                </a:solidFill>
              </a:rPr>
              <a:t>Prandial</a:t>
            </a:r>
            <a:r>
              <a:rPr lang="en-US" dirty="0" smtClean="0">
                <a:solidFill>
                  <a:schemeClr val="bg1"/>
                </a:solidFill>
              </a:rPr>
              <a:t> Insulin</a:t>
            </a:r>
            <a:endParaRPr lang="en-US" dirty="0" smtClean="0">
              <a:solidFill>
                <a:schemeClr val="bg1"/>
              </a:solidFill>
            </a:endParaRPr>
          </a:p>
          <a:p>
            <a:pPr lvl="1">
              <a:lnSpc>
                <a:spcPct val="150000"/>
              </a:lnSpc>
            </a:pPr>
            <a:r>
              <a:rPr lang="en-US" dirty="0" smtClean="0">
                <a:solidFill>
                  <a:srgbClr val="FFFF00"/>
                </a:solidFill>
              </a:rPr>
              <a:t>Basal bolus</a:t>
            </a:r>
          </a:p>
          <a:p>
            <a:pPr lvl="2">
              <a:lnSpc>
                <a:spcPct val="150000"/>
              </a:lnSpc>
            </a:pPr>
            <a:r>
              <a:rPr lang="en-US" dirty="0" smtClean="0">
                <a:solidFill>
                  <a:schemeClr val="bg1"/>
                </a:solidFill>
              </a:rPr>
              <a:t>Full Basal bolus (4 shots/day)</a:t>
            </a:r>
          </a:p>
          <a:p>
            <a:pPr lvl="2">
              <a:lnSpc>
                <a:spcPct val="150000"/>
              </a:lnSpc>
            </a:pPr>
            <a:r>
              <a:rPr lang="en-US" dirty="0" smtClean="0">
                <a:solidFill>
                  <a:schemeClr val="bg1"/>
                </a:solidFill>
              </a:rPr>
              <a:t>Variable Basal bolus (basal analog + up to 3 short acting  analog)</a:t>
            </a:r>
            <a:endParaRPr lang="fa-IR" dirty="0" smtClean="0">
              <a:solidFill>
                <a:schemeClr val="bg1"/>
              </a:solidFill>
            </a:endParaRPr>
          </a:p>
          <a:p>
            <a:pPr lvl="1">
              <a:lnSpc>
                <a:spcPct val="150000"/>
              </a:lnSpc>
            </a:pPr>
            <a:r>
              <a:rPr lang="en-US" dirty="0" smtClean="0">
                <a:solidFill>
                  <a:schemeClr val="bg1"/>
                </a:solidFill>
              </a:rPr>
              <a:t>Intensification with </a:t>
            </a:r>
            <a:r>
              <a:rPr lang="en-US" dirty="0" smtClean="0">
                <a:solidFill>
                  <a:srgbClr val="FFFF00"/>
                </a:solidFill>
              </a:rPr>
              <a:t>Premixed</a:t>
            </a:r>
            <a:r>
              <a:rPr lang="en-US" dirty="0" smtClean="0">
                <a:solidFill>
                  <a:schemeClr val="bg1"/>
                </a:solidFill>
              </a:rPr>
              <a:t> (Biphasic </a:t>
            </a:r>
            <a:r>
              <a:rPr lang="en-US" dirty="0" smtClean="0">
                <a:solidFill>
                  <a:schemeClr val="bg1"/>
                </a:solidFill>
              </a:rPr>
              <a:t>insulin regimen)</a:t>
            </a:r>
          </a:p>
          <a:p>
            <a:pPr lvl="2">
              <a:lnSpc>
                <a:spcPct val="150000"/>
              </a:lnSpc>
            </a:pPr>
            <a:r>
              <a:rPr lang="en-US" dirty="0" smtClean="0">
                <a:solidFill>
                  <a:schemeClr val="bg1"/>
                </a:solidFill>
              </a:rPr>
              <a:t>2 or 3 shot/d premixed insulin</a:t>
            </a:r>
          </a:p>
          <a:p>
            <a:pPr>
              <a:lnSpc>
                <a:spcPct val="150000"/>
              </a:lnSpc>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Terminology:</a:t>
            </a:r>
            <a:endParaRPr lang="en-US" dirty="0">
              <a:solidFill>
                <a:schemeClr val="bg1"/>
              </a:solidFill>
            </a:endParaRPr>
          </a:p>
        </p:txBody>
      </p:sp>
      <p:sp>
        <p:nvSpPr>
          <p:cNvPr id="3" name="Content Placeholder 2"/>
          <p:cNvSpPr>
            <a:spLocks noGrp="1"/>
          </p:cNvSpPr>
          <p:nvPr>
            <p:ph idx="1"/>
          </p:nvPr>
        </p:nvSpPr>
        <p:spPr/>
        <p:txBody>
          <a:bodyPr/>
          <a:lstStyle/>
          <a:p>
            <a:pPr>
              <a:lnSpc>
                <a:spcPct val="150000"/>
              </a:lnSpc>
            </a:pPr>
            <a:r>
              <a:rPr lang="en-US" dirty="0" smtClean="0">
                <a:solidFill>
                  <a:schemeClr val="bg1"/>
                </a:solidFill>
              </a:rPr>
              <a:t>Insulin naïve</a:t>
            </a:r>
          </a:p>
          <a:p>
            <a:pPr>
              <a:lnSpc>
                <a:spcPct val="150000"/>
              </a:lnSpc>
            </a:pPr>
            <a:r>
              <a:rPr lang="en-US" dirty="0" smtClean="0">
                <a:solidFill>
                  <a:schemeClr val="bg1"/>
                </a:solidFill>
              </a:rPr>
              <a:t>Noninsulin naïve or Background </a:t>
            </a:r>
            <a:r>
              <a:rPr lang="en-US" dirty="0" smtClean="0">
                <a:solidFill>
                  <a:schemeClr val="bg1"/>
                </a:solidFill>
              </a:rPr>
              <a:t>therapy with insulin (already insulin user) </a:t>
            </a:r>
          </a:p>
          <a:p>
            <a:pPr lvl="1">
              <a:lnSpc>
                <a:spcPct val="150000"/>
              </a:lnSpc>
            </a:pPr>
            <a:r>
              <a:rPr lang="en-US" dirty="0" smtClean="0">
                <a:solidFill>
                  <a:schemeClr val="bg1"/>
                </a:solidFill>
              </a:rPr>
              <a:t>Alone </a:t>
            </a:r>
          </a:p>
          <a:p>
            <a:pPr lvl="1">
              <a:lnSpc>
                <a:spcPct val="150000"/>
              </a:lnSpc>
            </a:pPr>
            <a:r>
              <a:rPr lang="en-US" dirty="0" smtClean="0">
                <a:solidFill>
                  <a:schemeClr val="bg1"/>
                </a:solidFill>
              </a:rPr>
              <a:t>And Oral agents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Learning objectives:</a:t>
            </a:r>
            <a:endParaRPr lang="en-US" dirty="0">
              <a:solidFill>
                <a:schemeClr val="bg1"/>
              </a:solidFill>
            </a:endParaRPr>
          </a:p>
        </p:txBody>
      </p:sp>
      <p:sp>
        <p:nvSpPr>
          <p:cNvPr id="3" name="Content Placeholder 2"/>
          <p:cNvSpPr>
            <a:spLocks noGrp="1"/>
          </p:cNvSpPr>
          <p:nvPr>
            <p:ph idx="1"/>
          </p:nvPr>
        </p:nvSpPr>
        <p:spPr/>
        <p:txBody>
          <a:bodyPr/>
          <a:lstStyle/>
          <a:p>
            <a:pPr>
              <a:lnSpc>
                <a:spcPct val="150000"/>
              </a:lnSpc>
            </a:pPr>
            <a:r>
              <a:rPr lang="en-US" dirty="0" smtClean="0">
                <a:solidFill>
                  <a:schemeClr val="bg1"/>
                </a:solidFill>
              </a:rPr>
              <a:t>Select the best  insulin regimen for intensification</a:t>
            </a:r>
          </a:p>
          <a:p>
            <a:pPr>
              <a:lnSpc>
                <a:spcPct val="150000"/>
              </a:lnSpc>
            </a:pPr>
            <a:r>
              <a:rPr lang="en-US" dirty="0" smtClean="0">
                <a:solidFill>
                  <a:schemeClr val="bg1"/>
                </a:solidFill>
              </a:rPr>
              <a:t>Different decision in </a:t>
            </a:r>
            <a:r>
              <a:rPr lang="en-US" dirty="0" smtClean="0">
                <a:solidFill>
                  <a:schemeClr val="bg1"/>
                </a:solidFill>
              </a:rPr>
              <a:t>the same </a:t>
            </a:r>
            <a:r>
              <a:rPr lang="en-US" dirty="0" smtClean="0">
                <a:solidFill>
                  <a:schemeClr val="bg1"/>
                </a:solidFill>
              </a:rPr>
              <a:t>situation</a:t>
            </a:r>
          </a:p>
          <a:p>
            <a:pPr>
              <a:lnSpc>
                <a:spcPct val="150000"/>
              </a:lnSpc>
            </a:pPr>
            <a:r>
              <a:rPr lang="en-US" dirty="0" smtClean="0">
                <a:solidFill>
                  <a:schemeClr val="bg1"/>
                </a:solidFill>
              </a:rPr>
              <a:t>Different decisions </a:t>
            </a:r>
            <a:r>
              <a:rPr lang="en-US" dirty="0" smtClean="0">
                <a:solidFill>
                  <a:schemeClr val="bg1"/>
                </a:solidFill>
              </a:rPr>
              <a:t>in different </a:t>
            </a:r>
            <a:r>
              <a:rPr lang="en-US" dirty="0" smtClean="0">
                <a:solidFill>
                  <a:schemeClr val="bg1"/>
                </a:solidFill>
              </a:rPr>
              <a:t>situations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Main Outcomes:</a:t>
            </a:r>
            <a:endParaRPr lang="en-US" dirty="0">
              <a:solidFill>
                <a:schemeClr val="bg1"/>
              </a:solidFill>
            </a:endParaRPr>
          </a:p>
        </p:txBody>
      </p:sp>
      <p:sp>
        <p:nvSpPr>
          <p:cNvPr id="3" name="Content Placeholder 2"/>
          <p:cNvSpPr>
            <a:spLocks noGrp="1"/>
          </p:cNvSpPr>
          <p:nvPr>
            <p:ph idx="1"/>
          </p:nvPr>
        </p:nvSpPr>
        <p:spPr>
          <a:xfrm>
            <a:off x="838200" y="1593669"/>
            <a:ext cx="10515600" cy="4583294"/>
          </a:xfrm>
        </p:spPr>
        <p:txBody>
          <a:bodyPr>
            <a:normAutofit fontScale="92500"/>
          </a:bodyPr>
          <a:lstStyle/>
          <a:p>
            <a:pPr>
              <a:lnSpc>
                <a:spcPct val="150000"/>
              </a:lnSpc>
            </a:pPr>
            <a:r>
              <a:rPr lang="en-US" dirty="0" err="1" smtClean="0">
                <a:solidFill>
                  <a:schemeClr val="bg1"/>
                </a:solidFill>
              </a:rPr>
              <a:t>Glycemic</a:t>
            </a:r>
            <a:r>
              <a:rPr lang="en-US" dirty="0" smtClean="0">
                <a:solidFill>
                  <a:schemeClr val="bg1"/>
                </a:solidFill>
              </a:rPr>
              <a:t> </a:t>
            </a:r>
            <a:r>
              <a:rPr lang="en-US" dirty="0" smtClean="0">
                <a:solidFill>
                  <a:schemeClr val="bg1"/>
                </a:solidFill>
              </a:rPr>
              <a:t>control (efficacy)</a:t>
            </a:r>
            <a:endParaRPr lang="en-US" dirty="0" smtClean="0">
              <a:solidFill>
                <a:schemeClr val="bg1"/>
              </a:solidFill>
            </a:endParaRPr>
          </a:p>
          <a:p>
            <a:pPr>
              <a:lnSpc>
                <a:spcPct val="150000"/>
              </a:lnSpc>
            </a:pPr>
            <a:r>
              <a:rPr lang="en-US" dirty="0" smtClean="0">
                <a:solidFill>
                  <a:schemeClr val="bg1"/>
                </a:solidFill>
              </a:rPr>
              <a:t>Hypoglycemia</a:t>
            </a:r>
          </a:p>
          <a:p>
            <a:pPr>
              <a:lnSpc>
                <a:spcPct val="150000"/>
              </a:lnSpc>
            </a:pPr>
            <a:r>
              <a:rPr lang="en-US" dirty="0" smtClean="0">
                <a:solidFill>
                  <a:schemeClr val="bg1"/>
                </a:solidFill>
              </a:rPr>
              <a:t>Weight gain</a:t>
            </a:r>
          </a:p>
          <a:p>
            <a:pPr>
              <a:lnSpc>
                <a:spcPct val="150000"/>
              </a:lnSpc>
            </a:pPr>
            <a:r>
              <a:rPr lang="en-US" dirty="0" smtClean="0">
                <a:solidFill>
                  <a:schemeClr val="bg1"/>
                </a:solidFill>
              </a:rPr>
              <a:t>Insulin </a:t>
            </a:r>
            <a:r>
              <a:rPr lang="en-US" dirty="0" smtClean="0">
                <a:solidFill>
                  <a:schemeClr val="bg1"/>
                </a:solidFill>
              </a:rPr>
              <a:t>dose (/day or /Kg)</a:t>
            </a:r>
            <a:endParaRPr lang="en-US" dirty="0" smtClean="0">
              <a:solidFill>
                <a:schemeClr val="bg1"/>
              </a:solidFill>
            </a:endParaRPr>
          </a:p>
          <a:p>
            <a:pPr>
              <a:lnSpc>
                <a:spcPct val="150000"/>
              </a:lnSpc>
            </a:pPr>
            <a:r>
              <a:rPr lang="en-US" dirty="0" smtClean="0">
                <a:solidFill>
                  <a:schemeClr val="bg1"/>
                </a:solidFill>
              </a:rPr>
              <a:t>Patient reported outcomes (Convenience </a:t>
            </a:r>
            <a:r>
              <a:rPr lang="en-US" dirty="0" smtClean="0">
                <a:solidFill>
                  <a:schemeClr val="bg1"/>
                </a:solidFill>
              </a:rPr>
              <a:t>/ quality of </a:t>
            </a:r>
            <a:r>
              <a:rPr lang="en-US" dirty="0" smtClean="0">
                <a:solidFill>
                  <a:schemeClr val="bg1"/>
                </a:solidFill>
              </a:rPr>
              <a:t>life)</a:t>
            </a:r>
          </a:p>
          <a:p>
            <a:pPr>
              <a:lnSpc>
                <a:spcPct val="150000"/>
              </a:lnSpc>
            </a:pPr>
            <a:r>
              <a:rPr lang="en-US" dirty="0" smtClean="0">
                <a:solidFill>
                  <a:srgbClr val="FFFF00"/>
                </a:solidFill>
              </a:rPr>
              <a:t>The best regimen is more efficacious with less adverse events and costs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506662"/>
            <a:ext cx="10515600" cy="4351338"/>
          </a:xfrm>
        </p:spPr>
        <p:txBody>
          <a:bodyPr/>
          <a:lstStyle/>
          <a:p>
            <a:r>
              <a:rPr lang="en-US" dirty="0" smtClean="0">
                <a:solidFill>
                  <a:schemeClr val="bg1"/>
                </a:solidFill>
              </a:rPr>
              <a:t>60 weeks randomized, open label Basal plus, vs. Basal stepwise bolus, vs. 2 premixed (</a:t>
            </a:r>
            <a:r>
              <a:rPr lang="en-US" dirty="0" err="1" smtClean="0">
                <a:solidFill>
                  <a:schemeClr val="bg1"/>
                </a:solidFill>
              </a:rPr>
              <a:t>BiAsp</a:t>
            </a:r>
            <a:r>
              <a:rPr lang="en-US" dirty="0" smtClean="0">
                <a:solidFill>
                  <a:schemeClr val="bg1"/>
                </a:solidFill>
              </a:rPr>
              <a:t> 30/70)</a:t>
            </a:r>
          </a:p>
          <a:p>
            <a:endParaRPr lang="en-US" dirty="0"/>
          </a:p>
        </p:txBody>
      </p:sp>
      <p:pic>
        <p:nvPicPr>
          <p:cNvPr id="1026" name="Picture 2"/>
          <p:cNvPicPr>
            <a:picLocks noChangeAspect="1" noChangeArrowheads="1"/>
          </p:cNvPicPr>
          <p:nvPr/>
        </p:nvPicPr>
        <p:blipFill>
          <a:blip r:embed="rId2"/>
          <a:srcRect/>
          <a:stretch>
            <a:fillRect/>
          </a:stretch>
        </p:blipFill>
        <p:spPr bwMode="auto">
          <a:xfrm>
            <a:off x="809897" y="0"/>
            <a:ext cx="10528663" cy="20900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design</a:t>
            </a:r>
            <a:endParaRPr lang="en-US" b="1" dirty="0"/>
          </a:p>
        </p:txBody>
      </p:sp>
      <p:sp>
        <p:nvSpPr>
          <p:cNvPr id="3" name="Content Placeholder 2"/>
          <p:cNvSpPr>
            <a:spLocks noGrp="1"/>
          </p:cNvSpPr>
          <p:nvPr>
            <p:ph idx="1"/>
          </p:nvPr>
        </p:nvSpPr>
        <p:spPr>
          <a:xfrm>
            <a:off x="2219321" y="1432783"/>
            <a:ext cx="8037812" cy="4598987"/>
          </a:xfrm>
        </p:spPr>
        <p:txBody>
          <a:bodyPr/>
          <a:lstStyle/>
          <a:p>
            <a:pPr marL="0" indent="0">
              <a:buNone/>
            </a:pPr>
            <a:r>
              <a:rPr lang="en-US" sz="1600" dirty="0">
                <a:solidFill>
                  <a:schemeClr val="bg1"/>
                </a:solidFill>
              </a:rPr>
              <a:t>This was a three-arm study, conducted at 99 sites in the USA, comparing three current treatment regimens for blood glucose control. After a 4-week run-in phase, eligible participants were </a:t>
            </a:r>
            <a:r>
              <a:rPr lang="en-US" sz="1600" dirty="0" err="1">
                <a:solidFill>
                  <a:schemeClr val="bg1"/>
                </a:solidFill>
              </a:rPr>
              <a:t>randomised</a:t>
            </a:r>
            <a:r>
              <a:rPr lang="en-US" sz="1600" dirty="0">
                <a:solidFill>
                  <a:schemeClr val="bg1"/>
                </a:solidFill>
              </a:rPr>
              <a:t> 1 : 1 : 1 to receive treatment for 60weeks with one of the following: </a:t>
            </a:r>
          </a:p>
          <a:p>
            <a:pPr marL="514350" indent="-514350">
              <a:buFont typeface="+mj-lt"/>
              <a:buAutoNum type="romanUcPeriod"/>
            </a:pPr>
            <a:r>
              <a:rPr lang="en-US" sz="1600" dirty="0">
                <a:solidFill>
                  <a:schemeClr val="bg1"/>
                </a:solidFill>
              </a:rPr>
              <a:t>Lantus + 1 </a:t>
            </a:r>
            <a:r>
              <a:rPr lang="en-US" sz="1600" dirty="0" err="1">
                <a:solidFill>
                  <a:schemeClr val="bg1"/>
                </a:solidFill>
              </a:rPr>
              <a:t>Apidra</a:t>
            </a:r>
            <a:r>
              <a:rPr lang="en-US" sz="1600" dirty="0">
                <a:solidFill>
                  <a:schemeClr val="bg1"/>
                </a:solidFill>
              </a:rPr>
              <a:t>(G+1).</a:t>
            </a:r>
          </a:p>
          <a:p>
            <a:pPr marL="514350" indent="-514350">
              <a:buFont typeface="+mj-lt"/>
              <a:buAutoNum type="romanUcPeriod"/>
            </a:pPr>
            <a:endParaRPr lang="en-US" sz="1600" dirty="0">
              <a:solidFill>
                <a:schemeClr val="bg1"/>
              </a:solidFill>
            </a:endParaRPr>
          </a:p>
          <a:p>
            <a:pPr marL="514350" indent="-514350">
              <a:buFont typeface="+mj-lt"/>
              <a:buAutoNum type="romanUcPeriod"/>
            </a:pPr>
            <a:r>
              <a:rPr lang="en-US" sz="1600" dirty="0">
                <a:solidFill>
                  <a:schemeClr val="bg1"/>
                </a:solidFill>
              </a:rPr>
              <a:t>Lantus + 3 </a:t>
            </a:r>
            <a:r>
              <a:rPr lang="en-US" sz="1600" dirty="0" err="1">
                <a:solidFill>
                  <a:schemeClr val="bg1"/>
                </a:solidFill>
              </a:rPr>
              <a:t>Apidra</a:t>
            </a:r>
            <a:r>
              <a:rPr lang="en-US" sz="1600" dirty="0">
                <a:solidFill>
                  <a:schemeClr val="bg1"/>
                </a:solidFill>
              </a:rPr>
              <a:t>(G+3).</a:t>
            </a:r>
          </a:p>
          <a:p>
            <a:pPr marL="514350" indent="-514350">
              <a:buFont typeface="+mj-lt"/>
              <a:buAutoNum type="romanUcPeriod"/>
            </a:pPr>
            <a:endParaRPr lang="en-US" sz="1600" dirty="0">
              <a:solidFill>
                <a:schemeClr val="bg1"/>
              </a:solidFill>
            </a:endParaRPr>
          </a:p>
          <a:p>
            <a:pPr marL="514350" indent="-514350">
              <a:buFont typeface="+mj-lt"/>
              <a:buAutoNum type="romanUcPeriod"/>
            </a:pPr>
            <a:r>
              <a:rPr lang="en-US" sz="1600" dirty="0">
                <a:solidFill>
                  <a:schemeClr val="bg1"/>
                </a:solidFill>
              </a:rPr>
              <a:t>Twice daily </a:t>
            </a:r>
            <a:r>
              <a:rPr lang="en-US" sz="1600" dirty="0" err="1">
                <a:solidFill>
                  <a:schemeClr val="bg1"/>
                </a:solidFill>
              </a:rPr>
              <a:t>Novomix</a:t>
            </a:r>
            <a:r>
              <a:rPr lang="en-US" sz="1600" dirty="0">
                <a:solidFill>
                  <a:schemeClr val="bg1"/>
                </a:solidFill>
              </a:rPr>
              <a:t> 30(PM-2).</a:t>
            </a:r>
          </a:p>
        </p:txBody>
      </p:sp>
      <p:pic>
        <p:nvPicPr>
          <p:cNvPr id="4" name="Content Placeholder 7"/>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bwMode="auto">
          <a:xfrm>
            <a:off x="1896094" y="5334000"/>
            <a:ext cx="8305800" cy="715582"/>
          </a:xfrm>
          <a:prstGeom prst="rect">
            <a:avLst/>
          </a:prstGeom>
          <a:noFill/>
          <a:ln w="9525">
            <a:noFill/>
            <a:miter lim="800000"/>
            <a:headEnd/>
            <a:tailEnd/>
          </a:ln>
        </p:spPr>
      </p:pic>
      <p:sp>
        <p:nvSpPr>
          <p:cNvPr id="5" name="Donut 4"/>
          <p:cNvSpPr/>
          <p:nvPr/>
        </p:nvSpPr>
        <p:spPr>
          <a:xfrm>
            <a:off x="3733800" y="5334000"/>
            <a:ext cx="914400" cy="722416"/>
          </a:xfrm>
          <a:prstGeom prst="donut">
            <a:avLst>
              <a:gd name="adj" fmla="val 59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5181106" y="5341918"/>
            <a:ext cx="914400" cy="707665"/>
          </a:xfrm>
          <a:prstGeom prst="donut">
            <a:avLst>
              <a:gd name="adj" fmla="val 59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6629400" y="5341918"/>
            <a:ext cx="914400" cy="707665"/>
          </a:xfrm>
          <a:prstGeom prst="donut">
            <a:avLst>
              <a:gd name="adj" fmla="val 59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8077200" y="5341918"/>
            <a:ext cx="914400" cy="714499"/>
          </a:xfrm>
          <a:prstGeom prst="donut">
            <a:avLst>
              <a:gd name="adj" fmla="val 599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Left Brace 10"/>
          <p:cNvSpPr/>
          <p:nvPr/>
        </p:nvSpPr>
        <p:spPr>
          <a:xfrm>
            <a:off x="1919550" y="2209801"/>
            <a:ext cx="375141" cy="1462644"/>
          </a:xfrm>
          <a:prstGeom prst="leftBrace">
            <a:avLst/>
          </a:prstGeom>
          <a:ln>
            <a:solidFill>
              <a:srgbClr val="1C76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00000"/>
              </a:solidFill>
            </a:endParaRPr>
          </a:p>
        </p:txBody>
      </p:sp>
      <p:sp>
        <p:nvSpPr>
          <p:cNvPr id="12" name="TextBox 11"/>
          <p:cNvSpPr txBox="1"/>
          <p:nvPr/>
        </p:nvSpPr>
        <p:spPr>
          <a:xfrm rot="16200000">
            <a:off x="279663" y="2756457"/>
            <a:ext cx="2910445" cy="369332"/>
          </a:xfrm>
          <a:prstGeom prst="rect">
            <a:avLst/>
          </a:prstGeom>
          <a:noFill/>
        </p:spPr>
        <p:txBody>
          <a:bodyPr wrap="square" rtlCol="0">
            <a:spAutoFit/>
          </a:bodyPr>
          <a:lstStyle/>
          <a:p>
            <a:pPr algn="ctr"/>
            <a:r>
              <a:rPr lang="en-US" dirty="0">
                <a:solidFill>
                  <a:schemeClr val="bg1"/>
                </a:solidFill>
              </a:rPr>
              <a:t>3 Arms</a:t>
            </a:r>
          </a:p>
        </p:txBody>
      </p:sp>
      <p:sp>
        <p:nvSpPr>
          <p:cNvPr id="13" name="Rectangle 12"/>
          <p:cNvSpPr/>
          <p:nvPr/>
        </p:nvSpPr>
        <p:spPr>
          <a:xfrm>
            <a:off x="6629400" y="6172201"/>
            <a:ext cx="4572000" cy="461665"/>
          </a:xfrm>
          <a:prstGeom prst="rect">
            <a:avLst/>
          </a:prstGeom>
        </p:spPr>
        <p:txBody>
          <a:bodyPr>
            <a:spAutoFit/>
          </a:bodyPr>
          <a:lstStyle/>
          <a:p>
            <a:r>
              <a:rPr lang="en-US" sz="1200" i="1" dirty="0">
                <a:latin typeface="Calibri" panose="020F0502020204030204" pitchFamily="34" charset="0"/>
                <a:cs typeface="Calibri" panose="020F0502020204030204" pitchFamily="34" charset="0"/>
              </a:rPr>
              <a:t>Diabetes, Obesity and Metabolism </a:t>
            </a:r>
            <a:r>
              <a:rPr lang="en-US" sz="1200" dirty="0">
                <a:latin typeface="Calibri" panose="020F0502020204030204" pitchFamily="34" charset="0"/>
                <a:cs typeface="Calibri" panose="020F0502020204030204" pitchFamily="34" charset="0"/>
              </a:rPr>
              <a:t>16: 1121–1127, 2014.</a:t>
            </a:r>
          </a:p>
          <a:p>
            <a:endParaRPr lang="en-US" sz="1200" dirty="0">
              <a:latin typeface="Calibri" panose="020F0502020204030204" pitchFamily="34" charset="0"/>
              <a:cs typeface="Calibri" panose="020F0502020204030204" pitchFamily="34" charset="0"/>
            </a:endParaRPr>
          </a:p>
        </p:txBody>
      </p:sp>
      <p:sp>
        <p:nvSpPr>
          <p:cNvPr id="6" name="Rectangle 5"/>
          <p:cNvSpPr/>
          <p:nvPr/>
        </p:nvSpPr>
        <p:spPr>
          <a:xfrm>
            <a:off x="228600" y="4267201"/>
            <a:ext cx="11353800" cy="646331"/>
          </a:xfrm>
          <a:prstGeom prst="rect">
            <a:avLst/>
          </a:prstGeom>
        </p:spPr>
        <p:txBody>
          <a:bodyPr wrap="square">
            <a:spAutoFit/>
          </a:bodyPr>
          <a:lstStyle/>
          <a:p>
            <a:pPr algn="ctr"/>
            <a:r>
              <a:rPr lang="en-US" dirty="0">
                <a:solidFill>
                  <a:schemeClr val="bg1"/>
                </a:solidFill>
                <a:latin typeface="Calibri" panose="020F0502020204030204" pitchFamily="34" charset="0"/>
                <a:cs typeface="Calibri" panose="020F0502020204030204" pitchFamily="34" charset="0"/>
              </a:rPr>
              <a:t>Patient-reported outcome questionnaires were administered</a:t>
            </a:r>
          </a:p>
          <a:p>
            <a:pPr algn="ctr"/>
            <a:r>
              <a:rPr lang="en-US" dirty="0">
                <a:solidFill>
                  <a:schemeClr val="bg1"/>
                </a:solidFill>
                <a:latin typeface="Calibri" panose="020F0502020204030204" pitchFamily="34" charset="0"/>
                <a:cs typeface="Calibri" panose="020F0502020204030204" pitchFamily="34" charset="0"/>
              </a:rPr>
              <a:t>at weeks 0, 6, 12, 24, 36, 48 and 60.</a:t>
            </a:r>
          </a:p>
        </p:txBody>
      </p:sp>
    </p:spTree>
    <p:extLst>
      <p:ext uri="{BB962C8B-B14F-4D97-AF65-F5344CB8AC3E}">
        <p14:creationId xmlns="" xmlns:p14="http://schemas.microsoft.com/office/powerpoint/2010/main" val="1154833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69817" y="142814"/>
            <a:ext cx="11090366" cy="65659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2024743" y="856266"/>
            <a:ext cx="8673737" cy="59270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solidFill>
                  <a:srgbClr val="002060"/>
                </a:solidFill>
              </a:rPr>
              <a:t>All to Target Study</a:t>
            </a:r>
            <a:endParaRPr lang="en-US" sz="2800" dirty="0"/>
          </a:p>
        </p:txBody>
      </p:sp>
      <p:pic>
        <p:nvPicPr>
          <p:cNvPr id="1026" name="Picture 2" descr="C:\Users\i0143862\Desktop\Untitled.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74693" y="1219201"/>
            <a:ext cx="5315189" cy="473930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5410200" y="6324601"/>
            <a:ext cx="3815468" cy="276999"/>
          </a:xfrm>
          <a:prstGeom prst="rect">
            <a:avLst/>
          </a:prstGeom>
        </p:spPr>
        <p:txBody>
          <a:bodyPr wrap="none">
            <a:spAutoFit/>
          </a:bodyPr>
          <a:lstStyle/>
          <a:p>
            <a:r>
              <a:rPr lang="en-US" sz="1200" dirty="0">
                <a:latin typeface="Calibri" panose="020F0502020204030204" pitchFamily="34" charset="0"/>
                <a:cs typeface="Calibri" panose="020F0502020204030204" pitchFamily="34" charset="0"/>
              </a:rPr>
              <a:t>Riddle</a:t>
            </a:r>
            <a:r>
              <a:rPr lang="en-CA" sz="1200" dirty="0">
                <a:latin typeface="Calibri" panose="020F0502020204030204" pitchFamily="34" charset="0"/>
                <a:cs typeface="Calibri" panose="020F0502020204030204" pitchFamily="34" charset="0"/>
              </a:rPr>
              <a:t> M.C, et al, Diabetes, Obesity and Metabolism, 2014</a:t>
            </a: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147606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705" y="0"/>
            <a:ext cx="10515600" cy="1325563"/>
          </a:xfrm>
        </p:spPr>
        <p:txBody>
          <a:bodyPr/>
          <a:lstStyle/>
          <a:p>
            <a:pPr algn="ctr"/>
            <a:r>
              <a:rPr lang="en-US" sz="3500" b="1" dirty="0">
                <a:solidFill>
                  <a:srgbClr val="002060"/>
                </a:solidFill>
              </a:rPr>
              <a:t>All to Target Study</a:t>
            </a:r>
            <a:endParaRPr lang="en-US" dirty="0"/>
          </a:p>
        </p:txBody>
      </p:sp>
      <p:pic>
        <p:nvPicPr>
          <p:cNvPr id="2052" name="Picture 4" descr="C:\Users\i0143862\Desktop\Untitled1.pn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394847" y="984281"/>
            <a:ext cx="5800711" cy="41148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119841" y="5346832"/>
            <a:ext cx="4642273" cy="1415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857824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Key message:</a:t>
            </a:r>
            <a:endParaRPr lang="en-US" dirty="0"/>
          </a:p>
        </p:txBody>
      </p:sp>
      <p:sp>
        <p:nvSpPr>
          <p:cNvPr id="3" name="Content Placeholder 2"/>
          <p:cNvSpPr>
            <a:spLocks noGrp="1"/>
          </p:cNvSpPr>
          <p:nvPr>
            <p:ph idx="1"/>
          </p:nvPr>
        </p:nvSpPr>
        <p:spPr>
          <a:xfrm>
            <a:off x="838200" y="1599538"/>
            <a:ext cx="10515600" cy="5258462"/>
          </a:xfrm>
        </p:spPr>
        <p:txBody>
          <a:bodyPr>
            <a:normAutofit fontScale="85000" lnSpcReduction="10000"/>
          </a:bodyPr>
          <a:lstStyle/>
          <a:p>
            <a:pPr>
              <a:lnSpc>
                <a:spcPct val="170000"/>
              </a:lnSpc>
            </a:pPr>
            <a:r>
              <a:rPr lang="en-US" sz="2400" dirty="0" smtClean="0">
                <a:solidFill>
                  <a:schemeClr val="bg1"/>
                </a:solidFill>
              </a:rPr>
              <a:t>all </a:t>
            </a:r>
            <a:r>
              <a:rPr lang="en-US" sz="2400" dirty="0" smtClean="0">
                <a:solidFill>
                  <a:schemeClr val="bg1"/>
                </a:solidFill>
              </a:rPr>
              <a:t>three insulin regimens </a:t>
            </a:r>
            <a:r>
              <a:rPr lang="en-US" sz="2400" dirty="0" smtClean="0">
                <a:solidFill>
                  <a:srgbClr val="FFFF00"/>
                </a:solidFill>
              </a:rPr>
              <a:t>improved </a:t>
            </a:r>
            <a:r>
              <a:rPr lang="en-US" sz="2400" dirty="0" err="1" smtClean="0">
                <a:solidFill>
                  <a:srgbClr val="FFFF00"/>
                </a:solidFill>
              </a:rPr>
              <a:t>glycaemic</a:t>
            </a:r>
            <a:r>
              <a:rPr lang="en-US" sz="2400" dirty="0" smtClean="0">
                <a:solidFill>
                  <a:srgbClr val="FFFF00"/>
                </a:solidFill>
              </a:rPr>
              <a:t> </a:t>
            </a:r>
            <a:r>
              <a:rPr lang="en-US" sz="2400" dirty="0" smtClean="0">
                <a:solidFill>
                  <a:schemeClr val="bg1"/>
                </a:solidFill>
              </a:rPr>
              <a:t>control </a:t>
            </a:r>
            <a:r>
              <a:rPr lang="en-US" sz="2400" dirty="0" smtClean="0">
                <a:solidFill>
                  <a:schemeClr val="bg1"/>
                </a:solidFill>
              </a:rPr>
              <a:t>in </a:t>
            </a:r>
            <a:r>
              <a:rPr lang="en-US" sz="2400" dirty="0" smtClean="0">
                <a:solidFill>
                  <a:schemeClr val="bg1"/>
                </a:solidFill>
              </a:rPr>
              <a:t>T2DM poorly controlled with OAs.</a:t>
            </a:r>
          </a:p>
          <a:p>
            <a:pPr>
              <a:lnSpc>
                <a:spcPct val="170000"/>
              </a:lnSpc>
            </a:pPr>
            <a:r>
              <a:rPr lang="en-US" sz="2400" dirty="0" smtClean="0">
                <a:solidFill>
                  <a:schemeClr val="bg1"/>
                </a:solidFill>
              </a:rPr>
              <a:t> </a:t>
            </a:r>
            <a:r>
              <a:rPr lang="en-US" sz="2400" dirty="0" smtClean="0">
                <a:solidFill>
                  <a:schemeClr val="bg1"/>
                </a:solidFill>
              </a:rPr>
              <a:t>Premixed </a:t>
            </a:r>
            <a:r>
              <a:rPr lang="en-US" sz="2400" dirty="0" smtClean="0">
                <a:solidFill>
                  <a:schemeClr val="bg1"/>
                </a:solidFill>
              </a:rPr>
              <a:t>insulin caused </a:t>
            </a:r>
            <a:r>
              <a:rPr lang="en-US" sz="2400" dirty="0" smtClean="0">
                <a:solidFill>
                  <a:schemeClr val="bg1"/>
                </a:solidFill>
              </a:rPr>
              <a:t>more </a:t>
            </a:r>
            <a:r>
              <a:rPr lang="en-US" sz="2400" dirty="0" err="1" smtClean="0">
                <a:solidFill>
                  <a:srgbClr val="FFFF00"/>
                </a:solidFill>
              </a:rPr>
              <a:t>hypoglycaemia</a:t>
            </a:r>
            <a:r>
              <a:rPr lang="en-US" sz="2400" dirty="0" smtClean="0">
                <a:solidFill>
                  <a:schemeClr val="bg1"/>
                </a:solidFill>
              </a:rPr>
              <a:t> than stepwise insulin </a:t>
            </a:r>
            <a:r>
              <a:rPr lang="en-US" sz="2400" dirty="0" err="1" smtClean="0">
                <a:solidFill>
                  <a:schemeClr val="bg1"/>
                </a:solidFill>
              </a:rPr>
              <a:t>glargine</a:t>
            </a:r>
            <a:r>
              <a:rPr lang="en-US" sz="2400" dirty="0" smtClean="0">
                <a:solidFill>
                  <a:schemeClr val="bg1"/>
                </a:solidFill>
              </a:rPr>
              <a:t> based regimens</a:t>
            </a:r>
            <a:r>
              <a:rPr lang="en-US" sz="2400" dirty="0" smtClean="0">
                <a:solidFill>
                  <a:schemeClr val="bg1"/>
                </a:solidFill>
              </a:rPr>
              <a:t>. </a:t>
            </a:r>
            <a:endParaRPr lang="en-US" sz="2400" dirty="0" smtClean="0">
              <a:solidFill>
                <a:schemeClr val="bg1"/>
              </a:solidFill>
            </a:endParaRPr>
          </a:p>
          <a:p>
            <a:pPr>
              <a:lnSpc>
                <a:spcPct val="170000"/>
              </a:lnSpc>
            </a:pPr>
            <a:r>
              <a:rPr lang="en-US" sz="2400" dirty="0" smtClean="0">
                <a:solidFill>
                  <a:schemeClr val="bg1"/>
                </a:solidFill>
              </a:rPr>
              <a:t>Treatment </a:t>
            </a:r>
            <a:r>
              <a:rPr lang="en-US" sz="2400" dirty="0" smtClean="0">
                <a:solidFill>
                  <a:schemeClr val="bg1"/>
                </a:solidFill>
              </a:rPr>
              <a:t>with insulin </a:t>
            </a:r>
            <a:r>
              <a:rPr lang="en-US" sz="2400" dirty="0" err="1" smtClean="0">
                <a:solidFill>
                  <a:srgbClr val="FFFF00"/>
                </a:solidFill>
              </a:rPr>
              <a:t>glargine</a:t>
            </a:r>
            <a:r>
              <a:rPr lang="en-US" sz="2400" dirty="0" smtClean="0">
                <a:solidFill>
                  <a:srgbClr val="FFFF00"/>
                </a:solidFill>
              </a:rPr>
              <a:t> plus a </a:t>
            </a:r>
            <a:r>
              <a:rPr lang="en-US" sz="2400" dirty="0" smtClean="0">
                <a:solidFill>
                  <a:srgbClr val="FFFF00"/>
                </a:solidFill>
              </a:rPr>
              <a:t>single </a:t>
            </a:r>
            <a:r>
              <a:rPr lang="en-US" sz="2400" dirty="0" err="1" smtClean="0">
                <a:solidFill>
                  <a:srgbClr val="FFFF00"/>
                </a:solidFill>
              </a:rPr>
              <a:t>prandial</a:t>
            </a:r>
            <a:r>
              <a:rPr lang="en-US" sz="2400" dirty="0" smtClean="0">
                <a:solidFill>
                  <a:srgbClr val="FFFF00"/>
                </a:solidFill>
              </a:rPr>
              <a:t> </a:t>
            </a:r>
            <a:r>
              <a:rPr lang="en-US" sz="2400" dirty="0" smtClean="0">
                <a:solidFill>
                  <a:schemeClr val="bg1"/>
                </a:solidFill>
              </a:rPr>
              <a:t>injection as needed was as effective as </a:t>
            </a:r>
            <a:r>
              <a:rPr lang="en-US" sz="2400" dirty="0" smtClean="0">
                <a:solidFill>
                  <a:schemeClr val="bg1"/>
                </a:solidFill>
              </a:rPr>
              <a:t>premixed insulin</a:t>
            </a:r>
            <a:r>
              <a:rPr lang="en-US" sz="2400" dirty="0" smtClean="0">
                <a:solidFill>
                  <a:schemeClr val="bg1"/>
                </a:solidFill>
              </a:rPr>
              <a:t>. </a:t>
            </a:r>
            <a:endParaRPr lang="en-US" sz="2400" dirty="0" smtClean="0">
              <a:solidFill>
                <a:schemeClr val="bg1"/>
              </a:solidFill>
            </a:endParaRPr>
          </a:p>
          <a:p>
            <a:pPr>
              <a:lnSpc>
                <a:spcPct val="170000"/>
              </a:lnSpc>
            </a:pPr>
            <a:r>
              <a:rPr lang="en-US" sz="2400" dirty="0" smtClean="0">
                <a:solidFill>
                  <a:schemeClr val="bg1"/>
                </a:solidFill>
              </a:rPr>
              <a:t>Adding </a:t>
            </a:r>
            <a:r>
              <a:rPr lang="en-US" sz="2400" dirty="0" smtClean="0">
                <a:solidFill>
                  <a:schemeClr val="bg1"/>
                </a:solidFill>
              </a:rPr>
              <a:t>further </a:t>
            </a:r>
            <a:r>
              <a:rPr lang="en-US" sz="2400" dirty="0" err="1" smtClean="0">
                <a:solidFill>
                  <a:schemeClr val="bg1"/>
                </a:solidFill>
              </a:rPr>
              <a:t>prandial</a:t>
            </a:r>
            <a:r>
              <a:rPr lang="en-US" sz="2400" dirty="0" smtClean="0">
                <a:solidFill>
                  <a:schemeClr val="bg1"/>
                </a:solidFill>
              </a:rPr>
              <a:t> injections provided only </a:t>
            </a:r>
            <a:r>
              <a:rPr lang="en-US" sz="2400" dirty="0" smtClean="0">
                <a:solidFill>
                  <a:schemeClr val="bg1"/>
                </a:solidFill>
              </a:rPr>
              <a:t>a modest </a:t>
            </a:r>
            <a:r>
              <a:rPr lang="en-US" sz="2400" dirty="0" smtClean="0">
                <a:solidFill>
                  <a:schemeClr val="bg1"/>
                </a:solidFill>
              </a:rPr>
              <a:t>improvement in </a:t>
            </a:r>
            <a:r>
              <a:rPr lang="en-US" sz="2400" dirty="0" err="1" smtClean="0">
                <a:solidFill>
                  <a:schemeClr val="bg1"/>
                </a:solidFill>
              </a:rPr>
              <a:t>glycaemic</a:t>
            </a:r>
            <a:r>
              <a:rPr lang="en-US" sz="2400" dirty="0" smtClean="0">
                <a:solidFill>
                  <a:schemeClr val="bg1"/>
                </a:solidFill>
              </a:rPr>
              <a:t> control</a:t>
            </a:r>
            <a:r>
              <a:rPr lang="en-US" sz="2400" dirty="0" smtClean="0">
                <a:solidFill>
                  <a:schemeClr val="bg1"/>
                </a:solidFill>
              </a:rPr>
              <a:t>.</a:t>
            </a:r>
          </a:p>
          <a:p>
            <a:pPr>
              <a:lnSpc>
                <a:spcPct val="170000"/>
              </a:lnSpc>
            </a:pPr>
            <a:r>
              <a:rPr lang="en-US" sz="2400" dirty="0" smtClean="0">
                <a:solidFill>
                  <a:schemeClr val="bg1"/>
                </a:solidFill>
              </a:rPr>
              <a:t> </a:t>
            </a:r>
            <a:r>
              <a:rPr lang="en-US" sz="2400" dirty="0" smtClean="0">
                <a:solidFill>
                  <a:schemeClr val="bg1"/>
                </a:solidFill>
              </a:rPr>
              <a:t>Because of </a:t>
            </a:r>
            <a:r>
              <a:rPr lang="en-US" sz="2400" dirty="0" smtClean="0">
                <a:solidFill>
                  <a:schemeClr val="bg1"/>
                </a:solidFill>
              </a:rPr>
              <a:t>its simplicity</a:t>
            </a:r>
            <a:r>
              <a:rPr lang="en-US" sz="2400" dirty="0" smtClean="0">
                <a:solidFill>
                  <a:schemeClr val="bg1"/>
                </a:solidFill>
              </a:rPr>
              <a:t>, efficacy and low </a:t>
            </a:r>
            <a:r>
              <a:rPr lang="en-US" sz="2400" dirty="0" err="1" smtClean="0">
                <a:solidFill>
                  <a:schemeClr val="bg1"/>
                </a:solidFill>
              </a:rPr>
              <a:t>hypoglycaemia</a:t>
            </a:r>
            <a:r>
              <a:rPr lang="en-US" sz="2400" dirty="0" smtClean="0">
                <a:solidFill>
                  <a:schemeClr val="bg1"/>
                </a:solidFill>
              </a:rPr>
              <a:t> risk, the </a:t>
            </a:r>
            <a:r>
              <a:rPr lang="en-US" sz="2400" dirty="0" smtClean="0">
                <a:solidFill>
                  <a:srgbClr val="FFFF00"/>
                </a:solidFill>
              </a:rPr>
              <a:t>basal </a:t>
            </a:r>
            <a:r>
              <a:rPr lang="en-US" sz="2400" dirty="0" smtClean="0">
                <a:solidFill>
                  <a:srgbClr val="FFFF00"/>
                </a:solidFill>
              </a:rPr>
              <a:t>plus one </a:t>
            </a:r>
            <a:r>
              <a:rPr lang="en-US" sz="2400" dirty="0" err="1" smtClean="0">
                <a:solidFill>
                  <a:srgbClr val="FFFF00"/>
                </a:solidFill>
              </a:rPr>
              <a:t>prandial</a:t>
            </a:r>
            <a:r>
              <a:rPr lang="en-US" sz="2400" dirty="0" smtClean="0">
                <a:solidFill>
                  <a:srgbClr val="FFFF00"/>
                </a:solidFill>
              </a:rPr>
              <a:t> injection regimen</a:t>
            </a:r>
            <a:r>
              <a:rPr lang="en-US" sz="2400" dirty="0" smtClean="0">
                <a:solidFill>
                  <a:schemeClr val="bg1"/>
                </a:solidFill>
              </a:rPr>
              <a:t> deserves greater </a:t>
            </a:r>
            <a:r>
              <a:rPr lang="en-US" sz="2400" dirty="0" smtClean="0">
                <a:solidFill>
                  <a:schemeClr val="bg1"/>
                </a:solidFill>
              </a:rPr>
              <a:t>consideration in </a:t>
            </a:r>
            <a:r>
              <a:rPr lang="en-US" sz="2400" dirty="0" smtClean="0">
                <a:solidFill>
                  <a:schemeClr val="bg1"/>
                </a:solidFill>
              </a:rPr>
              <a:t>clinical practice.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All To Target trial </a:t>
            </a:r>
            <a:endParaRPr lang="en-US" b="1"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1905000" y="1676400"/>
            <a:ext cx="8458200" cy="3200400"/>
          </a:xfrm>
        </p:spPr>
      </p:pic>
      <p:sp>
        <p:nvSpPr>
          <p:cNvPr id="5" name="Rectangle 4"/>
          <p:cNvSpPr/>
          <p:nvPr/>
        </p:nvSpPr>
        <p:spPr>
          <a:xfrm>
            <a:off x="6629400" y="6172201"/>
            <a:ext cx="4572000" cy="461665"/>
          </a:xfrm>
          <a:prstGeom prst="rect">
            <a:avLst/>
          </a:prstGeom>
        </p:spPr>
        <p:txBody>
          <a:bodyPr>
            <a:spAutoFit/>
          </a:bodyPr>
          <a:lstStyle/>
          <a:p>
            <a:r>
              <a:rPr lang="en-US" sz="1200" i="1" dirty="0">
                <a:latin typeface="Calibri" panose="020F0502020204030204" pitchFamily="34" charset="0"/>
                <a:cs typeface="Calibri" panose="020F0502020204030204" pitchFamily="34" charset="0"/>
              </a:rPr>
              <a:t>Diabetes, Obesity and Metabolism </a:t>
            </a:r>
            <a:r>
              <a:rPr lang="en-US" sz="1200" dirty="0">
                <a:latin typeface="Calibri" panose="020F0502020204030204" pitchFamily="34" charset="0"/>
                <a:cs typeface="Calibri" panose="020F0502020204030204" pitchFamily="34" charset="0"/>
              </a:rPr>
              <a:t>16: 1121–1127, 2014.</a:t>
            </a:r>
          </a:p>
          <a:p>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3685071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srcRect/>
          <a:stretch>
            <a:fillRect/>
          </a:stretch>
        </p:blipFill>
        <p:spPr bwMode="auto">
          <a:xfrm>
            <a:off x="2253049" y="901148"/>
            <a:ext cx="7911370" cy="5632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Outline </a:t>
            </a:r>
            <a:endParaRPr lang="en-US" dirty="0">
              <a:solidFill>
                <a:schemeClr val="bg1"/>
              </a:solidFill>
            </a:endParaRPr>
          </a:p>
        </p:txBody>
      </p:sp>
      <p:sp>
        <p:nvSpPr>
          <p:cNvPr id="3" name="Content Placeholder 2"/>
          <p:cNvSpPr>
            <a:spLocks noGrp="1"/>
          </p:cNvSpPr>
          <p:nvPr>
            <p:ph idx="1"/>
          </p:nvPr>
        </p:nvSpPr>
        <p:spPr>
          <a:xfrm>
            <a:off x="838200" y="1436914"/>
            <a:ext cx="10515600" cy="4740049"/>
          </a:xfrm>
        </p:spPr>
        <p:txBody>
          <a:bodyPr>
            <a:normAutofit/>
          </a:bodyPr>
          <a:lstStyle/>
          <a:p>
            <a:r>
              <a:rPr lang="en-US" dirty="0" smtClean="0">
                <a:solidFill>
                  <a:schemeClr val="bg1"/>
                </a:solidFill>
              </a:rPr>
              <a:t>Case Presentation</a:t>
            </a:r>
          </a:p>
          <a:p>
            <a:r>
              <a:rPr lang="en-US" dirty="0" smtClean="0">
                <a:solidFill>
                  <a:schemeClr val="bg1"/>
                </a:solidFill>
              </a:rPr>
              <a:t>Introduction </a:t>
            </a:r>
            <a:endParaRPr lang="en-US" dirty="0" smtClean="0">
              <a:solidFill>
                <a:schemeClr val="bg1"/>
              </a:solidFill>
            </a:endParaRPr>
          </a:p>
          <a:p>
            <a:pPr lvl="1"/>
            <a:r>
              <a:rPr lang="en-US" dirty="0" smtClean="0">
                <a:solidFill>
                  <a:schemeClr val="bg1"/>
                </a:solidFill>
              </a:rPr>
              <a:t>Natural course of diabetes</a:t>
            </a:r>
          </a:p>
          <a:p>
            <a:pPr lvl="1"/>
            <a:r>
              <a:rPr lang="en-US" dirty="0" smtClean="0">
                <a:solidFill>
                  <a:schemeClr val="bg1"/>
                </a:solidFill>
              </a:rPr>
              <a:t>What do </a:t>
            </a:r>
            <a:r>
              <a:rPr lang="en-US" dirty="0" smtClean="0">
                <a:solidFill>
                  <a:schemeClr val="bg1"/>
                </a:solidFill>
              </a:rPr>
              <a:t>guidelines </a:t>
            </a:r>
            <a:r>
              <a:rPr lang="en-US" dirty="0" smtClean="0">
                <a:solidFill>
                  <a:schemeClr val="bg1"/>
                </a:solidFill>
              </a:rPr>
              <a:t>say about insulin intensification</a:t>
            </a:r>
            <a:endParaRPr lang="en-US" dirty="0" smtClean="0">
              <a:solidFill>
                <a:schemeClr val="bg1"/>
              </a:solidFill>
            </a:endParaRPr>
          </a:p>
          <a:p>
            <a:pPr lvl="1"/>
            <a:endParaRPr lang="en-US" dirty="0" smtClean="0">
              <a:solidFill>
                <a:schemeClr val="bg1"/>
              </a:solidFill>
            </a:endParaRPr>
          </a:p>
          <a:p>
            <a:r>
              <a:rPr lang="en-US" dirty="0" smtClean="0">
                <a:solidFill>
                  <a:schemeClr val="bg1"/>
                </a:solidFill>
              </a:rPr>
              <a:t>Insulin initiation &amp; Intensification</a:t>
            </a:r>
          </a:p>
          <a:p>
            <a:pPr lvl="1"/>
            <a:r>
              <a:rPr lang="en-US" dirty="0" smtClean="0">
                <a:solidFill>
                  <a:schemeClr val="bg1"/>
                </a:solidFill>
              </a:rPr>
              <a:t>Terminology </a:t>
            </a:r>
          </a:p>
          <a:p>
            <a:r>
              <a:rPr lang="en-US" dirty="0" smtClean="0">
                <a:solidFill>
                  <a:schemeClr val="bg1"/>
                </a:solidFill>
              </a:rPr>
              <a:t>Evidences </a:t>
            </a:r>
            <a:r>
              <a:rPr lang="en-US" dirty="0" smtClean="0">
                <a:solidFill>
                  <a:schemeClr val="bg1"/>
                </a:solidFill>
              </a:rPr>
              <a:t>about the best insulin regimen</a:t>
            </a:r>
          </a:p>
          <a:p>
            <a:r>
              <a:rPr lang="en-US" dirty="0" smtClean="0">
                <a:solidFill>
                  <a:schemeClr val="bg1"/>
                </a:solidFill>
              </a:rPr>
              <a:t>Conclusion &amp; take home massage</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2060756"/>
            <a:ext cx="10515600" cy="4351338"/>
          </a:xfrm>
        </p:spPr>
        <p:txBody>
          <a:bodyPr>
            <a:normAutofit fontScale="92500" lnSpcReduction="10000"/>
          </a:bodyPr>
          <a:lstStyle/>
          <a:p>
            <a:pPr>
              <a:lnSpc>
                <a:spcPct val="150000"/>
              </a:lnSpc>
            </a:pPr>
            <a:r>
              <a:rPr lang="en-US" dirty="0" smtClean="0">
                <a:solidFill>
                  <a:schemeClr val="bg1"/>
                </a:solidFill>
              </a:rPr>
              <a:t>This 52-week, open-label, randomized, multinational, multicentre trial included 310 subjects with type 2 diabetes (T2D) </a:t>
            </a:r>
            <a:r>
              <a:rPr lang="en-US" dirty="0" smtClean="0">
                <a:solidFill>
                  <a:schemeClr val="bg1"/>
                </a:solidFill>
              </a:rPr>
              <a:t>on premix</a:t>
            </a:r>
            <a:r>
              <a:rPr lang="en-US" dirty="0" smtClean="0">
                <a:solidFill>
                  <a:schemeClr val="bg1"/>
                </a:solidFill>
              </a:rPr>
              <a:t>, with or without </a:t>
            </a:r>
            <a:r>
              <a:rPr lang="en-US" dirty="0" err="1" smtClean="0">
                <a:solidFill>
                  <a:schemeClr val="bg1"/>
                </a:solidFill>
              </a:rPr>
              <a:t>metformin</a:t>
            </a:r>
            <a:r>
              <a:rPr lang="en-US" dirty="0" smtClean="0">
                <a:solidFill>
                  <a:schemeClr val="bg1"/>
                </a:solidFill>
              </a:rPr>
              <a:t>, who were randomized to </a:t>
            </a:r>
            <a:r>
              <a:rPr lang="en-US" dirty="0" smtClean="0">
                <a:solidFill>
                  <a:schemeClr val="bg1"/>
                </a:solidFill>
              </a:rPr>
              <a:t>a</a:t>
            </a:r>
          </a:p>
          <a:p>
            <a:pPr lvl="1">
              <a:lnSpc>
                <a:spcPct val="150000"/>
              </a:lnSpc>
            </a:pPr>
            <a:r>
              <a:rPr lang="en-US" dirty="0" smtClean="0">
                <a:solidFill>
                  <a:schemeClr val="bg1"/>
                </a:solidFill>
              </a:rPr>
              <a:t> </a:t>
            </a:r>
            <a:r>
              <a:rPr lang="en-US" dirty="0" smtClean="0">
                <a:solidFill>
                  <a:schemeClr val="bg1"/>
                </a:solidFill>
              </a:rPr>
              <a:t>basal-bolus regimen with </a:t>
            </a:r>
            <a:r>
              <a:rPr lang="en-US" dirty="0" err="1" smtClean="0">
                <a:solidFill>
                  <a:schemeClr val="bg1"/>
                </a:solidFill>
              </a:rPr>
              <a:t>glargine</a:t>
            </a:r>
            <a:r>
              <a:rPr lang="en-US" dirty="0" smtClean="0">
                <a:solidFill>
                  <a:schemeClr val="bg1"/>
                </a:solidFill>
              </a:rPr>
              <a:t> and </a:t>
            </a:r>
            <a:r>
              <a:rPr lang="en-US" dirty="0" err="1" smtClean="0">
                <a:solidFill>
                  <a:schemeClr val="bg1"/>
                </a:solidFill>
              </a:rPr>
              <a:t>glulisine</a:t>
            </a:r>
            <a:r>
              <a:rPr lang="en-US" dirty="0" smtClean="0">
                <a:solidFill>
                  <a:schemeClr val="bg1"/>
                </a:solidFill>
              </a:rPr>
              <a:t> (n = 153; mean </a:t>
            </a:r>
            <a:r>
              <a:rPr lang="en-US" dirty="0" smtClean="0">
                <a:solidFill>
                  <a:schemeClr val="bg1"/>
                </a:solidFill>
              </a:rPr>
              <a:t>± </a:t>
            </a:r>
            <a:r>
              <a:rPr lang="en-US" dirty="0" err="1" smtClean="0">
                <a:solidFill>
                  <a:schemeClr val="bg1"/>
                </a:solidFill>
              </a:rPr>
              <a:t>s.d</a:t>
            </a:r>
            <a:r>
              <a:rPr lang="en-US" dirty="0" smtClean="0">
                <a:solidFill>
                  <a:schemeClr val="bg1"/>
                </a:solidFill>
              </a:rPr>
              <a:t>. age 60</a:t>
            </a:r>
            <a:r>
              <a:rPr lang="en-US" i="1" dirty="0" smtClean="0">
                <a:solidFill>
                  <a:schemeClr val="bg1"/>
                </a:solidFill>
              </a:rPr>
              <a:t>.2 ± 7.5 years; HbA1c 8.6 ± 0.8%; weight 87.0 ± 15.1 kg; T2D duration 12.8 ± 5.8 years) </a:t>
            </a:r>
            <a:r>
              <a:rPr lang="en-US" i="1" dirty="0" smtClean="0">
                <a:solidFill>
                  <a:schemeClr val="bg1"/>
                </a:solidFill>
              </a:rPr>
              <a:t> </a:t>
            </a:r>
          </a:p>
          <a:p>
            <a:pPr lvl="1">
              <a:lnSpc>
                <a:spcPct val="150000"/>
              </a:lnSpc>
            </a:pPr>
            <a:r>
              <a:rPr lang="en-US" i="1" dirty="0" smtClean="0">
                <a:solidFill>
                  <a:schemeClr val="bg1"/>
                </a:solidFill>
              </a:rPr>
              <a:t>twice-daily </a:t>
            </a:r>
            <a:r>
              <a:rPr lang="en-US" i="1" dirty="0" smtClean="0">
                <a:solidFill>
                  <a:schemeClr val="bg1"/>
                </a:solidFill>
              </a:rPr>
              <a:t>premix (n = 157; </a:t>
            </a:r>
            <a:r>
              <a:rPr lang="en-US" i="1" dirty="0" smtClean="0">
                <a:solidFill>
                  <a:schemeClr val="bg1"/>
                </a:solidFill>
              </a:rPr>
              <a:t>age </a:t>
            </a:r>
            <a:r>
              <a:rPr lang="en-US" dirty="0" smtClean="0">
                <a:solidFill>
                  <a:schemeClr val="bg1"/>
                </a:solidFill>
              </a:rPr>
              <a:t>60</a:t>
            </a:r>
            <a:r>
              <a:rPr lang="en-US" i="1" dirty="0" smtClean="0">
                <a:solidFill>
                  <a:schemeClr val="bg1"/>
                </a:solidFill>
              </a:rPr>
              <a:t>.9 </a:t>
            </a:r>
            <a:r>
              <a:rPr lang="en-US" i="1" dirty="0" smtClean="0">
                <a:solidFill>
                  <a:schemeClr val="bg1"/>
                </a:solidFill>
              </a:rPr>
              <a:t>± 7.8 years; HbA1c 8.5 ± 0.9%; weight 84.3 ± 15.0 kg; T2D duration 12.5 ± 6.8 years). The primary endpoint was change in HbA1c </a:t>
            </a:r>
            <a:r>
              <a:rPr lang="en-US" i="1" dirty="0" smtClean="0">
                <a:solidFill>
                  <a:schemeClr val="bg1"/>
                </a:solidFill>
              </a:rPr>
              <a:t>from </a:t>
            </a:r>
            <a:r>
              <a:rPr lang="en-US" dirty="0" smtClean="0">
                <a:solidFill>
                  <a:schemeClr val="bg1"/>
                </a:solidFill>
              </a:rPr>
              <a:t>baseline </a:t>
            </a:r>
            <a:r>
              <a:rPr lang="en-US" dirty="0" smtClean="0">
                <a:solidFill>
                  <a:schemeClr val="bg1"/>
                </a:solidFill>
              </a:rPr>
              <a:t>to endpoint</a:t>
            </a:r>
            <a:endParaRPr lang="en-US" dirty="0">
              <a:solidFill>
                <a:schemeClr val="bg1"/>
              </a:solidFill>
            </a:endParaRPr>
          </a:p>
        </p:txBody>
      </p:sp>
      <p:pic>
        <p:nvPicPr>
          <p:cNvPr id="4098" name="Picture 2"/>
          <p:cNvPicPr>
            <a:picLocks noChangeAspect="1" noChangeArrowheads="1"/>
          </p:cNvPicPr>
          <p:nvPr/>
        </p:nvPicPr>
        <p:blipFill>
          <a:blip r:embed="rId2"/>
          <a:srcRect/>
          <a:stretch>
            <a:fillRect/>
          </a:stretch>
        </p:blipFill>
        <p:spPr bwMode="auto">
          <a:xfrm>
            <a:off x="909774" y="387260"/>
            <a:ext cx="10267950" cy="15982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srcRect/>
          <a:stretch>
            <a:fillRect/>
          </a:stretch>
        </p:blipFill>
        <p:spPr bwMode="auto">
          <a:xfrm>
            <a:off x="2063931" y="161229"/>
            <a:ext cx="6949440" cy="66185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srcRect/>
          <a:stretch>
            <a:fillRect/>
          </a:stretch>
        </p:blipFill>
        <p:spPr bwMode="auto">
          <a:xfrm>
            <a:off x="2638697" y="87064"/>
            <a:ext cx="6413863" cy="66063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Key message:</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a:lnSpc>
                <a:spcPct val="150000"/>
              </a:lnSpc>
            </a:pPr>
            <a:r>
              <a:rPr lang="en-US" dirty="0" smtClean="0">
                <a:solidFill>
                  <a:schemeClr val="bg1"/>
                </a:solidFill>
              </a:rPr>
              <a:t>Our results </a:t>
            </a:r>
            <a:r>
              <a:rPr lang="en-US" dirty="0" smtClean="0">
                <a:solidFill>
                  <a:schemeClr val="bg1"/>
                </a:solidFill>
              </a:rPr>
              <a:t>suggest that </a:t>
            </a:r>
            <a:r>
              <a:rPr lang="en-US" dirty="0" smtClean="0">
                <a:solidFill>
                  <a:schemeClr val="bg1"/>
                </a:solidFill>
              </a:rPr>
              <a:t>a basal-bolus regimen with </a:t>
            </a:r>
            <a:r>
              <a:rPr lang="en-US" dirty="0" err="1" smtClean="0">
                <a:solidFill>
                  <a:schemeClr val="bg1"/>
                </a:solidFill>
              </a:rPr>
              <a:t>glargine–glulisine</a:t>
            </a:r>
            <a:r>
              <a:rPr lang="en-US" dirty="0" smtClean="0">
                <a:solidFill>
                  <a:schemeClr val="bg1"/>
                </a:solidFill>
              </a:rPr>
              <a:t> can </a:t>
            </a:r>
            <a:r>
              <a:rPr lang="en-US" dirty="0" smtClean="0">
                <a:solidFill>
                  <a:schemeClr val="bg1"/>
                </a:solidFill>
              </a:rPr>
              <a:t>provide such </a:t>
            </a:r>
            <a:r>
              <a:rPr lang="en-US" dirty="0" smtClean="0">
                <a:solidFill>
                  <a:schemeClr val="bg1"/>
                </a:solidFill>
              </a:rPr>
              <a:t>an option and </a:t>
            </a:r>
            <a:r>
              <a:rPr lang="en-US" dirty="0" smtClean="0">
                <a:solidFill>
                  <a:srgbClr val="FFFF00"/>
                </a:solidFill>
              </a:rPr>
              <a:t>not at the expense of an increased </a:t>
            </a:r>
            <a:r>
              <a:rPr lang="en-US" dirty="0" smtClean="0">
                <a:solidFill>
                  <a:srgbClr val="FFFF00"/>
                </a:solidFill>
              </a:rPr>
              <a:t>risk of </a:t>
            </a:r>
            <a:r>
              <a:rPr lang="en-US" dirty="0" err="1" smtClean="0">
                <a:solidFill>
                  <a:srgbClr val="FFFF00"/>
                </a:solidFill>
              </a:rPr>
              <a:t>hypoglycaemia</a:t>
            </a:r>
            <a:r>
              <a:rPr lang="en-US" dirty="0" smtClean="0">
                <a:solidFill>
                  <a:srgbClr val="FFFF00"/>
                </a:solidFill>
              </a:rPr>
              <a:t>.</a:t>
            </a:r>
          </a:p>
          <a:p>
            <a:pPr>
              <a:lnSpc>
                <a:spcPct val="150000"/>
              </a:lnSpc>
            </a:pPr>
            <a:r>
              <a:rPr lang="en-US" dirty="0" smtClean="0">
                <a:solidFill>
                  <a:schemeClr val="bg1"/>
                </a:solidFill>
              </a:rPr>
              <a:t> </a:t>
            </a:r>
            <a:r>
              <a:rPr lang="en-US" dirty="0" smtClean="0">
                <a:solidFill>
                  <a:schemeClr val="bg1"/>
                </a:solidFill>
              </a:rPr>
              <a:t>Additional long-term studies are needed </a:t>
            </a:r>
            <a:r>
              <a:rPr lang="en-US" dirty="0" smtClean="0">
                <a:solidFill>
                  <a:schemeClr val="bg1"/>
                </a:solidFill>
              </a:rPr>
              <a:t>to confirm </a:t>
            </a:r>
            <a:r>
              <a:rPr lang="en-US" dirty="0" smtClean="0">
                <a:solidFill>
                  <a:schemeClr val="bg1"/>
                </a:solidFill>
              </a:rPr>
              <a:t>this suggestion and to establish whether a gradual</a:t>
            </a:r>
            <a:r>
              <a:rPr lang="en-US" dirty="0" smtClean="0">
                <a:solidFill>
                  <a:schemeClr val="bg1"/>
                </a:solidFill>
              </a:rPr>
              <a:t>, stepwise </a:t>
            </a:r>
            <a:r>
              <a:rPr lang="en-US" dirty="0" smtClean="0">
                <a:solidFill>
                  <a:schemeClr val="bg1"/>
                </a:solidFill>
              </a:rPr>
              <a:t>increase towards a fully intensified </a:t>
            </a:r>
            <a:r>
              <a:rPr lang="en-US" dirty="0" smtClean="0">
                <a:solidFill>
                  <a:schemeClr val="bg1"/>
                </a:solidFill>
              </a:rPr>
              <a:t>basal-bolus regimen </a:t>
            </a:r>
            <a:r>
              <a:rPr lang="en-US" dirty="0" smtClean="0">
                <a:solidFill>
                  <a:schemeClr val="bg1"/>
                </a:solidFill>
              </a:rPr>
              <a:t>is superior to optimized insulin regimens.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4553" y="455389"/>
            <a:ext cx="9594760" cy="1888565"/>
          </a:xfrm>
          <a:prstGeom prst="rect">
            <a:avLst/>
          </a:prstGeom>
        </p:spPr>
      </p:pic>
      <p:sp>
        <p:nvSpPr>
          <p:cNvPr id="3" name="Content Placeholder 2"/>
          <p:cNvSpPr>
            <a:spLocks noGrp="1"/>
          </p:cNvSpPr>
          <p:nvPr>
            <p:ph idx="1"/>
          </p:nvPr>
        </p:nvSpPr>
        <p:spPr>
          <a:xfrm>
            <a:off x="722290" y="2506662"/>
            <a:ext cx="10515600" cy="4351338"/>
          </a:xfrm>
        </p:spPr>
        <p:txBody>
          <a:bodyPr/>
          <a:lstStyle/>
          <a:p>
            <a:r>
              <a:rPr lang="en-US" dirty="0" smtClean="0">
                <a:solidFill>
                  <a:srgbClr val="FFFF00"/>
                </a:solidFill>
              </a:rPr>
              <a:t>Objective:</a:t>
            </a:r>
            <a:r>
              <a:rPr lang="en-US" dirty="0" smtClean="0"/>
              <a:t> </a:t>
            </a:r>
            <a:r>
              <a:rPr lang="en-US" dirty="0" smtClean="0">
                <a:solidFill>
                  <a:schemeClr val="bg1"/>
                </a:solidFill>
              </a:rPr>
              <a:t>To </a:t>
            </a:r>
            <a:r>
              <a:rPr lang="en-US" dirty="0">
                <a:solidFill>
                  <a:schemeClr val="bg1"/>
                </a:solidFill>
              </a:rPr>
              <a:t>compare the efficacy and safety of two insulin intensification strategies in patients with type 2 diabetes inadequately controlled </a:t>
            </a:r>
            <a:r>
              <a:rPr lang="en-US" dirty="0" smtClean="0">
                <a:solidFill>
                  <a:schemeClr val="bg1"/>
                </a:solidFill>
              </a:rPr>
              <a:t>on basal </a:t>
            </a:r>
            <a:r>
              <a:rPr lang="en-US" dirty="0">
                <a:solidFill>
                  <a:schemeClr val="bg1"/>
                </a:solidFill>
              </a:rPr>
              <a:t>insulin </a:t>
            </a:r>
            <a:r>
              <a:rPr lang="en-US" dirty="0" err="1">
                <a:solidFill>
                  <a:schemeClr val="bg1"/>
                </a:solidFill>
              </a:rPr>
              <a:t>glargine</a:t>
            </a:r>
            <a:r>
              <a:rPr lang="en-US" dirty="0">
                <a:solidFill>
                  <a:schemeClr val="bg1"/>
                </a:solidFill>
              </a:rPr>
              <a:t> with metformin and/or pioglitazone</a:t>
            </a:r>
            <a:r>
              <a:rPr lang="en-US" dirty="0" smtClean="0">
                <a:solidFill>
                  <a:schemeClr val="bg1"/>
                </a:solidFill>
              </a:rPr>
              <a:t>.</a:t>
            </a:r>
          </a:p>
          <a:p>
            <a:r>
              <a:rPr lang="en-US" dirty="0">
                <a:solidFill>
                  <a:schemeClr val="bg1"/>
                </a:solidFill>
              </a:rPr>
              <a:t>A multinational, randomized, open-label trial that compared insulin </a:t>
            </a:r>
            <a:r>
              <a:rPr lang="en-US" dirty="0" err="1">
                <a:solidFill>
                  <a:schemeClr val="bg1"/>
                </a:solidFill>
              </a:rPr>
              <a:t>lispro</a:t>
            </a:r>
            <a:r>
              <a:rPr lang="en-US" dirty="0">
                <a:solidFill>
                  <a:schemeClr val="bg1"/>
                </a:solidFill>
              </a:rPr>
              <a:t> low mixture </a:t>
            </a:r>
            <a:r>
              <a:rPr lang="en-US" dirty="0">
                <a:solidFill>
                  <a:srgbClr val="FFFF00"/>
                </a:solidFill>
              </a:rPr>
              <a:t>(LM25; n=236) </a:t>
            </a:r>
            <a:r>
              <a:rPr lang="en-US" dirty="0">
                <a:solidFill>
                  <a:schemeClr val="bg1"/>
                </a:solidFill>
              </a:rPr>
              <a:t>twice daily with </a:t>
            </a:r>
            <a:r>
              <a:rPr lang="en-US" dirty="0" smtClean="0">
                <a:solidFill>
                  <a:schemeClr val="bg1"/>
                </a:solidFill>
              </a:rPr>
              <a:t>a basal–prandial </a:t>
            </a:r>
            <a:r>
              <a:rPr lang="en-US" dirty="0">
                <a:solidFill>
                  <a:schemeClr val="bg1"/>
                </a:solidFill>
              </a:rPr>
              <a:t>regimen of insulin </a:t>
            </a:r>
            <a:r>
              <a:rPr lang="en-US" dirty="0" err="1">
                <a:solidFill>
                  <a:schemeClr val="bg1"/>
                </a:solidFill>
              </a:rPr>
              <a:t>glargine</a:t>
            </a:r>
            <a:r>
              <a:rPr lang="en-US" dirty="0">
                <a:solidFill>
                  <a:schemeClr val="bg1"/>
                </a:solidFill>
              </a:rPr>
              <a:t> once daily and insulin </a:t>
            </a:r>
            <a:r>
              <a:rPr lang="en-US" dirty="0" err="1">
                <a:solidFill>
                  <a:schemeClr val="bg1"/>
                </a:solidFill>
              </a:rPr>
              <a:t>lispro</a:t>
            </a:r>
            <a:r>
              <a:rPr lang="en-US" dirty="0">
                <a:solidFill>
                  <a:schemeClr val="bg1"/>
                </a:solidFill>
              </a:rPr>
              <a:t> once daily </a:t>
            </a:r>
            <a:r>
              <a:rPr lang="en-US" dirty="0">
                <a:solidFill>
                  <a:srgbClr val="FFFF00"/>
                </a:solidFill>
              </a:rPr>
              <a:t>(IGL; n=240) </a:t>
            </a:r>
            <a:r>
              <a:rPr lang="en-US" dirty="0">
                <a:solidFill>
                  <a:schemeClr val="bg1"/>
                </a:solidFill>
              </a:rPr>
              <a:t>over </a:t>
            </a:r>
            <a:r>
              <a:rPr lang="en-US" dirty="0">
                <a:solidFill>
                  <a:srgbClr val="FFFF00"/>
                </a:solidFill>
              </a:rPr>
              <a:t>24weeks</a:t>
            </a:r>
            <a:r>
              <a:rPr lang="en-US" dirty="0">
                <a:solidFill>
                  <a:schemeClr val="bg1"/>
                </a:solidFill>
              </a:rPr>
              <a:t> in patients with </a:t>
            </a:r>
            <a:r>
              <a:rPr lang="en-US" dirty="0" smtClean="0">
                <a:solidFill>
                  <a:schemeClr val="bg1"/>
                </a:solidFill>
              </a:rPr>
              <a:t>HbA1c 7.5–10.5</a:t>
            </a:r>
            <a:r>
              <a:rPr lang="en-US" dirty="0">
                <a:solidFill>
                  <a:schemeClr val="bg1"/>
                </a:solidFill>
              </a:rPr>
              <a:t>% and fasting plasma glucose ≤6.7 </a:t>
            </a:r>
            <a:r>
              <a:rPr lang="en-US" dirty="0" err="1">
                <a:solidFill>
                  <a:schemeClr val="bg1"/>
                </a:solidFill>
              </a:rPr>
              <a:t>mmol</a:t>
            </a:r>
            <a:r>
              <a:rPr lang="en-US" dirty="0">
                <a:solidFill>
                  <a:schemeClr val="bg1"/>
                </a:solidFill>
              </a:rPr>
              <a:t>/l.</a:t>
            </a:r>
          </a:p>
        </p:txBody>
      </p:sp>
      <p:sp>
        <p:nvSpPr>
          <p:cNvPr id="5" name="Rectangle 4"/>
          <p:cNvSpPr/>
          <p:nvPr/>
        </p:nvSpPr>
        <p:spPr>
          <a:xfrm>
            <a:off x="6276238" y="6167509"/>
            <a:ext cx="5750292" cy="369332"/>
          </a:xfrm>
          <a:prstGeom prst="rect">
            <a:avLst/>
          </a:prstGeom>
        </p:spPr>
        <p:txBody>
          <a:bodyPr wrap="none">
            <a:spAutoFit/>
          </a:bodyPr>
          <a:lstStyle/>
          <a:p>
            <a:r>
              <a:rPr lang="en-US" i="1" dirty="0">
                <a:solidFill>
                  <a:schemeClr val="bg1"/>
                </a:solidFill>
                <a:latin typeface="Minion-Italic"/>
              </a:rPr>
              <a:t>Diabetes, Obesity and Metabolism </a:t>
            </a:r>
            <a:r>
              <a:rPr lang="en-US" dirty="0">
                <a:solidFill>
                  <a:schemeClr val="bg1"/>
                </a:solidFill>
                <a:latin typeface="Minion-Regular"/>
              </a:rPr>
              <a:t>16: 963–970, 2014.</a:t>
            </a:r>
            <a:endParaRPr lang="en-US" dirty="0">
              <a:solidFill>
                <a:schemeClr val="bg1"/>
              </a:solidFill>
            </a:endParaRPr>
          </a:p>
        </p:txBody>
      </p:sp>
    </p:spTree>
    <p:extLst>
      <p:ext uri="{BB962C8B-B14F-4D97-AF65-F5344CB8AC3E}">
        <p14:creationId xmlns:p14="http://schemas.microsoft.com/office/powerpoint/2010/main" xmlns="" val="188466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9842" y="1867438"/>
            <a:ext cx="8308675" cy="4353058"/>
          </a:xfrm>
          <a:prstGeom prst="rect">
            <a:avLst/>
          </a:prstGeom>
        </p:spPr>
      </p:pic>
      <p:sp>
        <p:nvSpPr>
          <p:cNvPr id="3" name="TextBox 2"/>
          <p:cNvSpPr txBox="1"/>
          <p:nvPr/>
        </p:nvSpPr>
        <p:spPr>
          <a:xfrm>
            <a:off x="940158" y="154546"/>
            <a:ext cx="10419007" cy="1200329"/>
          </a:xfrm>
          <a:prstGeom prst="rect">
            <a:avLst/>
          </a:prstGeom>
          <a:noFill/>
        </p:spPr>
        <p:txBody>
          <a:bodyPr wrap="square" rtlCol="0">
            <a:spAutoFit/>
          </a:bodyPr>
          <a:lstStyle/>
          <a:p>
            <a:r>
              <a:rPr lang="en-US" dirty="0">
                <a:solidFill>
                  <a:schemeClr val="bg1"/>
                </a:solidFill>
              </a:rPr>
              <a:t>Estimated change [least squares (LS) mean (95% CI)] in HbA1c after 24 weeks</a:t>
            </a:r>
            <a:r>
              <a:rPr lang="en-US" dirty="0">
                <a:solidFill>
                  <a:srgbClr val="FFFF00"/>
                </a:solidFill>
              </a:rPr>
              <a:t>: −1.30 </a:t>
            </a:r>
            <a:r>
              <a:rPr lang="en-US" dirty="0">
                <a:solidFill>
                  <a:schemeClr val="bg1"/>
                </a:solidFill>
              </a:rPr>
              <a:t>(−1.44, −1.16)% with LM25 and </a:t>
            </a:r>
            <a:r>
              <a:rPr lang="en-US" dirty="0">
                <a:solidFill>
                  <a:srgbClr val="FFFF00"/>
                </a:solidFill>
              </a:rPr>
              <a:t>−1.08 </a:t>
            </a:r>
            <a:r>
              <a:rPr lang="en-US" dirty="0">
                <a:solidFill>
                  <a:schemeClr val="bg1"/>
                </a:solidFill>
              </a:rPr>
              <a:t>(−1.22</a:t>
            </a:r>
            <a:r>
              <a:rPr lang="en-US" dirty="0" smtClean="0">
                <a:solidFill>
                  <a:schemeClr val="bg1"/>
                </a:solidFill>
              </a:rPr>
              <a:t>, −</a:t>
            </a:r>
            <a:r>
              <a:rPr lang="en-US" dirty="0">
                <a:solidFill>
                  <a:schemeClr val="bg1"/>
                </a:solidFill>
              </a:rPr>
              <a:t>0.94)%with IGL. </a:t>
            </a:r>
            <a:r>
              <a:rPr lang="en-US" dirty="0" smtClean="0">
                <a:solidFill>
                  <a:srgbClr val="FFFF00"/>
                </a:solidFill>
              </a:rPr>
              <a:t>Non-inferiority</a:t>
            </a:r>
            <a:r>
              <a:rPr lang="en-US" dirty="0" smtClean="0">
                <a:solidFill>
                  <a:schemeClr val="bg1"/>
                </a:solidFill>
              </a:rPr>
              <a:t> was </a:t>
            </a:r>
            <a:r>
              <a:rPr lang="en-US" dirty="0">
                <a:solidFill>
                  <a:schemeClr val="bg1"/>
                </a:solidFill>
              </a:rPr>
              <a:t>shown [</a:t>
            </a:r>
            <a:r>
              <a:rPr lang="en-US" dirty="0" err="1">
                <a:solidFill>
                  <a:schemeClr val="bg1"/>
                </a:solidFill>
              </a:rPr>
              <a:t>LSmean</a:t>
            </a:r>
            <a:r>
              <a:rPr lang="en-US" dirty="0">
                <a:solidFill>
                  <a:schemeClr val="bg1"/>
                </a:solidFill>
              </a:rPr>
              <a:t> (95% CI) HbA1c treatment difference−0.21 (−0.38,−0.04) (PP population)]; gated </a:t>
            </a:r>
            <a:r>
              <a:rPr lang="en-US" dirty="0" smtClean="0">
                <a:solidFill>
                  <a:srgbClr val="FFFF00"/>
                </a:solidFill>
              </a:rPr>
              <a:t>superiority</a:t>
            </a:r>
            <a:r>
              <a:rPr lang="en-US" dirty="0" smtClean="0">
                <a:solidFill>
                  <a:schemeClr val="bg1"/>
                </a:solidFill>
              </a:rPr>
              <a:t> assessment </a:t>
            </a:r>
            <a:r>
              <a:rPr lang="en-US" dirty="0">
                <a:solidFill>
                  <a:schemeClr val="bg1"/>
                </a:solidFill>
              </a:rPr>
              <a:t>showed a statistically significant advantage for LM25 (p=0.010; ITT population</a:t>
            </a:r>
          </a:p>
        </p:txBody>
      </p:sp>
    </p:spTree>
    <p:extLst>
      <p:ext uri="{BB962C8B-B14F-4D97-AF65-F5344CB8AC3E}">
        <p14:creationId xmlns:p14="http://schemas.microsoft.com/office/powerpoint/2010/main" xmlns="" val="555487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9555" y="1674254"/>
            <a:ext cx="9021549" cy="3902298"/>
          </a:xfrm>
          <a:prstGeom prst="rect">
            <a:avLst/>
          </a:prstGeom>
        </p:spPr>
      </p:pic>
    </p:spTree>
    <p:extLst>
      <p:ext uri="{BB962C8B-B14F-4D97-AF65-F5344CB8AC3E}">
        <p14:creationId xmlns:p14="http://schemas.microsoft.com/office/powerpoint/2010/main" xmlns="" val="31520882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Key message</a:t>
            </a:r>
            <a:endParaRPr lang="en-US" dirty="0">
              <a:solidFill>
                <a:schemeClr val="bg1"/>
              </a:solidFill>
            </a:endParaRPr>
          </a:p>
        </p:txBody>
      </p:sp>
      <p:sp>
        <p:nvSpPr>
          <p:cNvPr id="3" name="Content Placeholder 2"/>
          <p:cNvSpPr>
            <a:spLocks noGrp="1"/>
          </p:cNvSpPr>
          <p:nvPr>
            <p:ph idx="1"/>
          </p:nvPr>
        </p:nvSpPr>
        <p:spPr>
          <a:xfrm>
            <a:off x="647700" y="2079624"/>
            <a:ext cx="10325100" cy="4639569"/>
          </a:xfrm>
        </p:spPr>
        <p:txBody>
          <a:bodyPr/>
          <a:lstStyle/>
          <a:p>
            <a:pPr>
              <a:lnSpc>
                <a:spcPct val="150000"/>
              </a:lnSpc>
            </a:pPr>
            <a:r>
              <a:rPr lang="en-US" dirty="0">
                <a:solidFill>
                  <a:schemeClr val="bg1"/>
                </a:solidFill>
              </a:rPr>
              <a:t>In patients with type 2 diabetes inadequately controlled on once-daily basal insulin </a:t>
            </a:r>
            <a:r>
              <a:rPr lang="en-US" dirty="0" err="1">
                <a:solidFill>
                  <a:schemeClr val="bg1"/>
                </a:solidFill>
              </a:rPr>
              <a:t>glargine</a:t>
            </a:r>
            <a:r>
              <a:rPr lang="en-US" dirty="0">
                <a:solidFill>
                  <a:schemeClr val="bg1"/>
                </a:solidFill>
              </a:rPr>
              <a:t> and metformin and/or </a:t>
            </a:r>
            <a:r>
              <a:rPr lang="en-US" dirty="0" smtClean="0">
                <a:solidFill>
                  <a:schemeClr val="bg1"/>
                </a:solidFill>
              </a:rPr>
              <a:t>pioglitazone, intensification </a:t>
            </a:r>
            <a:r>
              <a:rPr lang="en-US" dirty="0">
                <a:solidFill>
                  <a:schemeClr val="bg1"/>
                </a:solidFill>
              </a:rPr>
              <a:t>with LM25 was superior to a basal–prandial approach in terms of reduction in HbA1c after 24 weeks and did not </a:t>
            </a:r>
            <a:r>
              <a:rPr lang="en-US" dirty="0" smtClean="0">
                <a:solidFill>
                  <a:schemeClr val="bg1"/>
                </a:solidFill>
              </a:rPr>
              <a:t>increase </a:t>
            </a:r>
            <a:r>
              <a:rPr lang="en-US" dirty="0" err="1" smtClean="0">
                <a:solidFill>
                  <a:schemeClr val="bg1"/>
                </a:solidFill>
              </a:rPr>
              <a:t>hypoglycaemia</a:t>
            </a:r>
            <a:r>
              <a:rPr lang="en-US" dirty="0" smtClean="0">
                <a:solidFill>
                  <a:schemeClr val="bg1"/>
                </a:solidFill>
              </a:rPr>
              <a:t> </a:t>
            </a:r>
            <a:r>
              <a:rPr lang="en-US" dirty="0" smtClean="0">
                <a:solidFill>
                  <a:schemeClr val="bg1"/>
                </a:solidFill>
              </a:rPr>
              <a:t>episodes.</a:t>
            </a:r>
            <a:endParaRPr lang="en-US" dirty="0">
              <a:solidFill>
                <a:schemeClr val="bg1"/>
              </a:solidFill>
            </a:endParaRPr>
          </a:p>
        </p:txBody>
      </p:sp>
    </p:spTree>
    <p:extLst>
      <p:ext uri="{BB962C8B-B14F-4D97-AF65-F5344CB8AC3E}">
        <p14:creationId xmlns:p14="http://schemas.microsoft.com/office/powerpoint/2010/main" xmlns="" val="2763519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200" y="1825625"/>
            <a:ext cx="10515600" cy="4654688"/>
          </a:xfrm>
        </p:spPr>
        <p:txBody>
          <a:bodyPr>
            <a:normAutofit fontScale="77500" lnSpcReduction="20000"/>
          </a:bodyPr>
          <a:lstStyle/>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b="1" dirty="0" smtClean="0">
              <a:solidFill>
                <a:schemeClr val="bg1"/>
              </a:solidFill>
            </a:endParaRPr>
          </a:p>
          <a:p>
            <a:endParaRPr lang="en-US" b="1" dirty="0" smtClean="0">
              <a:solidFill>
                <a:schemeClr val="bg1"/>
              </a:solidFill>
            </a:endParaRPr>
          </a:p>
          <a:p>
            <a:r>
              <a:rPr lang="en-US" b="1" dirty="0" smtClean="0">
                <a:solidFill>
                  <a:schemeClr val="bg1"/>
                </a:solidFill>
              </a:rPr>
              <a:t>Methods </a:t>
            </a:r>
            <a:r>
              <a:rPr lang="en-US" b="1" dirty="0" smtClean="0">
                <a:solidFill>
                  <a:schemeClr val="bg1"/>
                </a:solidFill>
              </a:rPr>
              <a:t>This open-label, </a:t>
            </a:r>
            <a:r>
              <a:rPr lang="en-US" b="1" dirty="0" err="1" smtClean="0">
                <a:solidFill>
                  <a:schemeClr val="bg1"/>
                </a:solidFill>
              </a:rPr>
              <a:t>randomised</a:t>
            </a:r>
            <a:r>
              <a:rPr lang="en-US" b="1" dirty="0" smtClean="0">
                <a:solidFill>
                  <a:schemeClr val="bg1"/>
                </a:solidFill>
              </a:rPr>
              <a:t>, active comparator-controlled, parallel-group trial was done at 24 </a:t>
            </a:r>
            <a:r>
              <a:rPr lang="en-US" b="1" dirty="0" err="1" smtClean="0">
                <a:solidFill>
                  <a:schemeClr val="bg1"/>
                </a:solidFill>
              </a:rPr>
              <a:t>centres</a:t>
            </a:r>
            <a:r>
              <a:rPr lang="en-US" b="1" dirty="0" smtClean="0">
                <a:solidFill>
                  <a:schemeClr val="bg1"/>
                </a:solidFill>
              </a:rPr>
              <a:t> </a:t>
            </a:r>
            <a:r>
              <a:rPr lang="en-US" b="1" dirty="0" smtClean="0">
                <a:solidFill>
                  <a:schemeClr val="bg1"/>
                </a:solidFill>
              </a:rPr>
              <a:t>in China</a:t>
            </a:r>
            <a:r>
              <a:rPr lang="en-US" b="1" dirty="0" smtClean="0">
                <a:solidFill>
                  <a:schemeClr val="bg1"/>
                </a:solidFill>
              </a:rPr>
              <a:t>, Taiwan, and South Korea</a:t>
            </a:r>
            <a:r>
              <a:rPr lang="en-US" b="1" dirty="0" smtClean="0">
                <a:solidFill>
                  <a:schemeClr val="bg1"/>
                </a:solidFill>
              </a:rPr>
              <a:t>.</a:t>
            </a:r>
          </a:p>
          <a:p>
            <a:r>
              <a:rPr lang="en-US" b="1" dirty="0" smtClean="0">
                <a:solidFill>
                  <a:schemeClr val="bg1"/>
                </a:solidFill>
              </a:rPr>
              <a:t> </a:t>
            </a:r>
            <a:r>
              <a:rPr lang="en-US" b="1" dirty="0" smtClean="0">
                <a:solidFill>
                  <a:schemeClr val="bg1"/>
                </a:solidFill>
              </a:rPr>
              <a:t>Patients with type 2 diabetes who were inadequately controlled on </a:t>
            </a:r>
            <a:r>
              <a:rPr lang="en-US" b="1" dirty="0" smtClean="0">
                <a:solidFill>
                  <a:schemeClr val="bg1"/>
                </a:solidFill>
              </a:rPr>
              <a:t>twice-daily premixed </a:t>
            </a:r>
            <a:r>
              <a:rPr lang="en-US" b="1" dirty="0" smtClean="0">
                <a:solidFill>
                  <a:schemeClr val="bg1"/>
                </a:solidFill>
              </a:rPr>
              <a:t>insulin were randomly assigned (1:1) to receive either </a:t>
            </a:r>
            <a:r>
              <a:rPr lang="en-US" b="1" dirty="0" smtClean="0">
                <a:solidFill>
                  <a:srgbClr val="FFFF00"/>
                </a:solidFill>
              </a:rPr>
              <a:t>insulin </a:t>
            </a:r>
            <a:r>
              <a:rPr lang="en-US" b="1" dirty="0" err="1" smtClean="0">
                <a:solidFill>
                  <a:srgbClr val="FFFF00"/>
                </a:solidFill>
              </a:rPr>
              <a:t>lispro</a:t>
            </a:r>
            <a:r>
              <a:rPr lang="en-US" b="1" dirty="0" smtClean="0">
                <a:solidFill>
                  <a:srgbClr val="FFFF00"/>
                </a:solidFill>
              </a:rPr>
              <a:t> mix </a:t>
            </a:r>
            <a:r>
              <a:rPr lang="en-US" b="1" dirty="0" smtClean="0">
                <a:solidFill>
                  <a:schemeClr val="bg1"/>
                </a:solidFill>
              </a:rPr>
              <a:t>(mix 50 before breakfast and </a:t>
            </a:r>
            <a:r>
              <a:rPr lang="en-US" b="1" dirty="0" smtClean="0">
                <a:solidFill>
                  <a:schemeClr val="bg1"/>
                </a:solidFill>
              </a:rPr>
              <a:t>lunch plus </a:t>
            </a:r>
            <a:r>
              <a:rPr lang="en-US" b="1" dirty="0" smtClean="0">
                <a:solidFill>
                  <a:schemeClr val="bg1"/>
                </a:solidFill>
              </a:rPr>
              <a:t>mix 25 before dinner) or basal-bolus therapy (insulin </a:t>
            </a:r>
            <a:r>
              <a:rPr lang="en-US" b="1" dirty="0" err="1" smtClean="0">
                <a:solidFill>
                  <a:schemeClr val="bg1"/>
                </a:solidFill>
              </a:rPr>
              <a:t>glargine</a:t>
            </a:r>
            <a:r>
              <a:rPr lang="en-US" b="1" dirty="0" smtClean="0">
                <a:solidFill>
                  <a:schemeClr val="bg1"/>
                </a:solidFill>
              </a:rPr>
              <a:t> at bedtime plus </a:t>
            </a:r>
            <a:r>
              <a:rPr lang="en-US" b="1" dirty="0" err="1" smtClean="0">
                <a:solidFill>
                  <a:schemeClr val="bg1"/>
                </a:solidFill>
              </a:rPr>
              <a:t>prandial</a:t>
            </a:r>
            <a:r>
              <a:rPr lang="en-US" b="1" dirty="0" smtClean="0">
                <a:solidFill>
                  <a:schemeClr val="bg1"/>
                </a:solidFill>
              </a:rPr>
              <a:t> insulin </a:t>
            </a:r>
            <a:r>
              <a:rPr lang="en-US" b="1" dirty="0" err="1" smtClean="0">
                <a:solidFill>
                  <a:schemeClr val="bg1"/>
                </a:solidFill>
              </a:rPr>
              <a:t>lispro</a:t>
            </a:r>
            <a:r>
              <a:rPr lang="en-US" b="1" dirty="0" smtClean="0">
                <a:solidFill>
                  <a:schemeClr val="bg1"/>
                </a:solidFill>
              </a:rPr>
              <a:t> </a:t>
            </a:r>
            <a:r>
              <a:rPr lang="en-US" b="1" dirty="0" smtClean="0">
                <a:solidFill>
                  <a:schemeClr val="bg1"/>
                </a:solidFill>
              </a:rPr>
              <a:t>thrice daily) for </a:t>
            </a:r>
            <a:r>
              <a:rPr lang="en-US" b="1" dirty="0" smtClean="0">
                <a:solidFill>
                  <a:schemeClr val="bg1"/>
                </a:solidFill>
              </a:rPr>
              <a:t>24 weeks. </a:t>
            </a:r>
            <a:endParaRPr lang="en-US" b="1" dirty="0" smtClean="0">
              <a:solidFill>
                <a:schemeClr val="bg1"/>
              </a:solidFill>
            </a:endParaRPr>
          </a:p>
          <a:p>
            <a:r>
              <a:rPr lang="en-US" b="1" dirty="0" err="1" smtClean="0">
                <a:solidFill>
                  <a:schemeClr val="bg1"/>
                </a:solidFill>
              </a:rPr>
              <a:t>Randomisation</a:t>
            </a:r>
            <a:r>
              <a:rPr lang="en-US" b="1" dirty="0" smtClean="0">
                <a:solidFill>
                  <a:schemeClr val="bg1"/>
                </a:solidFill>
              </a:rPr>
              <a:t> </a:t>
            </a:r>
            <a:r>
              <a:rPr lang="en-US" b="1" dirty="0" smtClean="0">
                <a:solidFill>
                  <a:schemeClr val="bg1"/>
                </a:solidFill>
              </a:rPr>
              <a:t>was done by a computer-generated random sequence and was </a:t>
            </a:r>
            <a:r>
              <a:rPr lang="en-US" b="1" dirty="0" err="1" smtClean="0">
                <a:solidFill>
                  <a:schemeClr val="bg1"/>
                </a:solidFill>
              </a:rPr>
              <a:t>stratifi</a:t>
            </a:r>
            <a:r>
              <a:rPr lang="en-US" b="1" dirty="0" smtClean="0">
                <a:solidFill>
                  <a:schemeClr val="bg1"/>
                </a:solidFill>
              </a:rPr>
              <a:t> </a:t>
            </a:r>
            <a:r>
              <a:rPr lang="en-US" b="1" dirty="0" err="1" smtClean="0">
                <a:solidFill>
                  <a:schemeClr val="bg1"/>
                </a:solidFill>
              </a:rPr>
              <a:t>ed</a:t>
            </a:r>
            <a:r>
              <a:rPr lang="en-US" b="1" dirty="0" smtClean="0">
                <a:solidFill>
                  <a:schemeClr val="bg1"/>
                </a:solidFill>
              </a:rPr>
              <a:t> by </a:t>
            </a:r>
            <a:r>
              <a:rPr lang="en-US" b="1" dirty="0" smtClean="0">
                <a:solidFill>
                  <a:schemeClr val="bg1"/>
                </a:solidFill>
              </a:rPr>
              <a:t>country or </a:t>
            </a:r>
            <a:r>
              <a:rPr lang="en-US" b="1" dirty="0" smtClean="0">
                <a:solidFill>
                  <a:schemeClr val="bg1"/>
                </a:solidFill>
              </a:rPr>
              <a:t>region and baseline HbA1c. Treatment assignments were masked from the study team assessing outcomes but </a:t>
            </a:r>
            <a:r>
              <a:rPr lang="en-US" b="1" dirty="0" smtClean="0">
                <a:solidFill>
                  <a:schemeClr val="bg1"/>
                </a:solidFill>
              </a:rPr>
              <a:t>not from </a:t>
            </a:r>
            <a:r>
              <a:rPr lang="en-US" b="1" dirty="0" smtClean="0">
                <a:solidFill>
                  <a:schemeClr val="bg1"/>
                </a:solidFill>
              </a:rPr>
              <a:t>investigators and patients. </a:t>
            </a:r>
            <a:endParaRPr lang="en-US" dirty="0">
              <a:solidFill>
                <a:schemeClr val="bg1"/>
              </a:solidFill>
            </a:endParaRPr>
          </a:p>
        </p:txBody>
      </p:sp>
      <p:pic>
        <p:nvPicPr>
          <p:cNvPr id="11266" name="Picture 2"/>
          <p:cNvPicPr>
            <a:picLocks noChangeAspect="1" noChangeArrowheads="1"/>
          </p:cNvPicPr>
          <p:nvPr/>
        </p:nvPicPr>
        <p:blipFill>
          <a:blip r:embed="rId2"/>
          <a:srcRect/>
          <a:stretch>
            <a:fillRect/>
          </a:stretch>
        </p:blipFill>
        <p:spPr bwMode="auto">
          <a:xfrm>
            <a:off x="2088045" y="345799"/>
            <a:ext cx="7962900" cy="2800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srcRect/>
          <a:stretch>
            <a:fillRect/>
          </a:stretch>
        </p:blipFill>
        <p:spPr bwMode="auto">
          <a:xfrm>
            <a:off x="963267" y="1096790"/>
            <a:ext cx="4735168" cy="4363106"/>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5955403" y="1060174"/>
            <a:ext cx="5613745" cy="4306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1:</a:t>
            </a:r>
            <a:endParaRPr lang="en-US" dirty="0">
              <a:solidFill>
                <a:schemeClr val="bg1"/>
              </a:solidFill>
            </a:endParaRPr>
          </a:p>
        </p:txBody>
      </p:sp>
      <p:sp>
        <p:nvSpPr>
          <p:cNvPr id="3" name="Content Placeholder 2"/>
          <p:cNvSpPr>
            <a:spLocks noGrp="1"/>
          </p:cNvSpPr>
          <p:nvPr>
            <p:ph idx="1"/>
          </p:nvPr>
        </p:nvSpPr>
        <p:spPr>
          <a:xfrm>
            <a:off x="838200" y="1463040"/>
            <a:ext cx="10515600" cy="4713923"/>
          </a:xfrm>
        </p:spPr>
        <p:txBody>
          <a:bodyPr/>
          <a:lstStyle/>
          <a:p>
            <a:r>
              <a:rPr lang="en-US" dirty="0" smtClean="0">
                <a:solidFill>
                  <a:schemeClr val="bg1"/>
                </a:solidFill>
              </a:rPr>
              <a:t>A 56 year-old-man with 10 years history of T2DM come to us for uncontrolled hyperglycemia. He has treated with </a:t>
            </a:r>
            <a:r>
              <a:rPr lang="en-US" dirty="0" err="1" smtClean="0">
                <a:solidFill>
                  <a:schemeClr val="bg1"/>
                </a:solidFill>
              </a:rPr>
              <a:t>metformin</a:t>
            </a:r>
            <a:r>
              <a:rPr lang="en-US" dirty="0" smtClean="0">
                <a:solidFill>
                  <a:schemeClr val="bg1"/>
                </a:solidFill>
              </a:rPr>
              <a:t> 2000 mg/d + 10 mg </a:t>
            </a:r>
            <a:r>
              <a:rPr lang="en-US" dirty="0" err="1" smtClean="0">
                <a:solidFill>
                  <a:schemeClr val="bg1"/>
                </a:solidFill>
              </a:rPr>
              <a:t>glibenclamide</a:t>
            </a:r>
            <a:r>
              <a:rPr lang="en-US" dirty="0" smtClean="0">
                <a:solidFill>
                  <a:schemeClr val="bg1"/>
                </a:solidFill>
              </a:rPr>
              <a:t> + 20 U </a:t>
            </a:r>
            <a:r>
              <a:rPr lang="en-US" dirty="0" err="1" smtClean="0">
                <a:solidFill>
                  <a:schemeClr val="bg1"/>
                </a:solidFill>
              </a:rPr>
              <a:t>Glargine</a:t>
            </a:r>
            <a:r>
              <a:rPr lang="en-US" dirty="0" smtClean="0">
                <a:solidFill>
                  <a:schemeClr val="bg1"/>
                </a:solidFill>
              </a:rPr>
              <a:t> for 2 recent years.</a:t>
            </a:r>
          </a:p>
          <a:p>
            <a:r>
              <a:rPr lang="en-US" dirty="0" smtClean="0">
                <a:solidFill>
                  <a:schemeClr val="bg1"/>
                </a:solidFill>
              </a:rPr>
              <a:t>FPG: 135 mg/dl / BS 2hpp: 280 mg/dl /</a:t>
            </a:r>
            <a:r>
              <a:rPr lang="en-US" dirty="0" err="1" smtClean="0">
                <a:solidFill>
                  <a:schemeClr val="bg1"/>
                </a:solidFill>
              </a:rPr>
              <a:t>Hb</a:t>
            </a:r>
            <a:r>
              <a:rPr lang="en-US" dirty="0" smtClean="0">
                <a:solidFill>
                  <a:schemeClr val="bg1"/>
                </a:solidFill>
              </a:rPr>
              <a:t> A1c: 8.5%</a:t>
            </a:r>
          </a:p>
          <a:p>
            <a:r>
              <a:rPr lang="en-US" dirty="0" smtClean="0">
                <a:solidFill>
                  <a:schemeClr val="bg1"/>
                </a:solidFill>
              </a:rPr>
              <a:t>BMI: </a:t>
            </a:r>
            <a:r>
              <a:rPr lang="en-US" dirty="0" smtClean="0">
                <a:solidFill>
                  <a:schemeClr val="bg1"/>
                </a:solidFill>
              </a:rPr>
              <a:t>30 </a:t>
            </a:r>
            <a:r>
              <a:rPr lang="en-US" dirty="0" smtClean="0">
                <a:solidFill>
                  <a:schemeClr val="bg1"/>
                </a:solidFill>
              </a:rPr>
              <a:t>Kg/m2          </a:t>
            </a:r>
            <a:r>
              <a:rPr lang="en-US" dirty="0" err="1" smtClean="0">
                <a:solidFill>
                  <a:schemeClr val="bg1"/>
                </a:solidFill>
              </a:rPr>
              <a:t>Creatinin</a:t>
            </a:r>
            <a:r>
              <a:rPr lang="en-US" dirty="0" smtClean="0">
                <a:solidFill>
                  <a:schemeClr val="bg1"/>
                </a:solidFill>
              </a:rPr>
              <a:t>: </a:t>
            </a:r>
            <a:r>
              <a:rPr lang="en-US" dirty="0" smtClean="0">
                <a:solidFill>
                  <a:schemeClr val="bg1"/>
                </a:solidFill>
              </a:rPr>
              <a:t>1.1 </a:t>
            </a:r>
            <a:r>
              <a:rPr lang="en-US" dirty="0" smtClean="0">
                <a:solidFill>
                  <a:schemeClr val="bg1"/>
                </a:solidFill>
              </a:rPr>
              <a:t>mg/dl</a:t>
            </a:r>
          </a:p>
          <a:p>
            <a:r>
              <a:rPr lang="en-US" dirty="0" smtClean="0">
                <a:solidFill>
                  <a:schemeClr val="bg1"/>
                </a:solidFill>
              </a:rPr>
              <a:t>What is your next step?</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graphicFrame>
        <p:nvGraphicFramePr>
          <p:cNvPr id="4" name="Table 3"/>
          <p:cNvGraphicFramePr>
            <a:graphicFrameLocks noGrp="1"/>
          </p:cNvGraphicFramePr>
          <p:nvPr/>
        </p:nvGraphicFramePr>
        <p:xfrm>
          <a:off x="1287419" y="5069598"/>
          <a:ext cx="8128000" cy="111252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en-US" dirty="0" smtClean="0"/>
                        <a:t>FBS</a:t>
                      </a:r>
                      <a:endParaRPr lang="en-US" dirty="0"/>
                    </a:p>
                  </a:txBody>
                  <a:tcPr/>
                </a:tc>
                <a:tc>
                  <a:txBody>
                    <a:bodyPr/>
                    <a:lstStyle/>
                    <a:p>
                      <a:r>
                        <a:rPr lang="en-US" dirty="0" smtClean="0"/>
                        <a:t>BS</a:t>
                      </a:r>
                      <a:endParaRPr lang="en-US" dirty="0"/>
                    </a:p>
                  </a:txBody>
                  <a:tcPr/>
                </a:tc>
                <a:tc>
                  <a:txBody>
                    <a:bodyPr/>
                    <a:lstStyle/>
                    <a:p>
                      <a:r>
                        <a:rPr lang="en-US" dirty="0" smtClean="0"/>
                        <a:t>BS</a:t>
                      </a:r>
                      <a:endParaRPr lang="en-US" dirty="0"/>
                    </a:p>
                  </a:txBody>
                  <a:tcPr/>
                </a:tc>
                <a:tc>
                  <a:txBody>
                    <a:bodyPr/>
                    <a:lstStyle/>
                    <a:p>
                      <a:r>
                        <a:rPr lang="en-US" dirty="0" smtClean="0"/>
                        <a:t>BS</a:t>
                      </a:r>
                      <a:endParaRPr lang="en-US" dirty="0"/>
                    </a:p>
                  </a:txBody>
                  <a:tcPr/>
                </a:tc>
              </a:tr>
              <a:tr h="370840">
                <a:tc>
                  <a:txBody>
                    <a:bodyPr/>
                    <a:lstStyle/>
                    <a:p>
                      <a:r>
                        <a:rPr lang="en-US" dirty="0" smtClean="0"/>
                        <a:t>150</a:t>
                      </a:r>
                      <a:endParaRPr lang="en-US" dirty="0"/>
                    </a:p>
                  </a:txBody>
                  <a:tcPr/>
                </a:tc>
                <a:tc>
                  <a:txBody>
                    <a:bodyPr/>
                    <a:lstStyle/>
                    <a:p>
                      <a:r>
                        <a:rPr lang="en-US" dirty="0" smtClean="0"/>
                        <a:t>220</a:t>
                      </a:r>
                      <a:endParaRPr lang="en-US" dirty="0"/>
                    </a:p>
                  </a:txBody>
                  <a:tcPr/>
                </a:tc>
                <a:tc>
                  <a:txBody>
                    <a:bodyPr/>
                    <a:lstStyle/>
                    <a:p>
                      <a:r>
                        <a:rPr lang="en-US" dirty="0" smtClean="0"/>
                        <a:t>265</a:t>
                      </a:r>
                      <a:endParaRPr lang="en-US" dirty="0"/>
                    </a:p>
                  </a:txBody>
                  <a:tcPr/>
                </a:tc>
                <a:tc>
                  <a:txBody>
                    <a:bodyPr/>
                    <a:lstStyle/>
                    <a:p>
                      <a:r>
                        <a:rPr lang="en-US" dirty="0" smtClean="0"/>
                        <a:t>245</a:t>
                      </a:r>
                      <a:endParaRPr lang="en-US" dirty="0"/>
                    </a:p>
                  </a:txBody>
                  <a:tcPr/>
                </a:tc>
              </a:tr>
              <a:tr h="370840">
                <a:tc>
                  <a:txBody>
                    <a:bodyPr/>
                    <a:lstStyle/>
                    <a:p>
                      <a:r>
                        <a:rPr lang="en-US" dirty="0" smtClean="0"/>
                        <a:t>140</a:t>
                      </a:r>
                      <a:endParaRPr lang="en-US" dirty="0"/>
                    </a:p>
                  </a:txBody>
                  <a:tcPr/>
                </a:tc>
                <a:tc>
                  <a:txBody>
                    <a:bodyPr/>
                    <a:lstStyle/>
                    <a:p>
                      <a:r>
                        <a:rPr lang="en-US" dirty="0" smtClean="0"/>
                        <a:t>230</a:t>
                      </a:r>
                      <a:endParaRPr lang="en-US" dirty="0"/>
                    </a:p>
                  </a:txBody>
                  <a:tcPr/>
                </a:tc>
                <a:tc>
                  <a:txBody>
                    <a:bodyPr/>
                    <a:lstStyle/>
                    <a:p>
                      <a:r>
                        <a:rPr lang="en-US" dirty="0" smtClean="0"/>
                        <a:t>300</a:t>
                      </a:r>
                      <a:endParaRPr lang="en-US" dirty="0"/>
                    </a:p>
                  </a:txBody>
                  <a:tcPr/>
                </a:tc>
                <a:tc>
                  <a:txBody>
                    <a:bodyPr/>
                    <a:lstStyle/>
                    <a:p>
                      <a:r>
                        <a:rPr lang="en-US" dirty="0" smtClean="0"/>
                        <a:t>227</a:t>
                      </a:r>
                      <a:endParaRPr lang="en-US"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Key message:</a:t>
            </a:r>
            <a:endParaRPr lang="en-US" dirty="0">
              <a:solidFill>
                <a:schemeClr val="bg1"/>
              </a:solidFill>
            </a:endParaRPr>
          </a:p>
        </p:txBody>
      </p:sp>
      <p:sp>
        <p:nvSpPr>
          <p:cNvPr id="3" name="Content Placeholder 2"/>
          <p:cNvSpPr>
            <a:spLocks noGrp="1"/>
          </p:cNvSpPr>
          <p:nvPr>
            <p:ph idx="1"/>
          </p:nvPr>
        </p:nvSpPr>
        <p:spPr/>
        <p:txBody>
          <a:bodyPr/>
          <a:lstStyle/>
          <a:p>
            <a:pPr>
              <a:lnSpc>
                <a:spcPct val="150000"/>
              </a:lnSpc>
            </a:pPr>
            <a:r>
              <a:rPr lang="en-US" b="1" dirty="0" smtClean="0">
                <a:solidFill>
                  <a:schemeClr val="bg1"/>
                </a:solidFill>
              </a:rPr>
              <a:t>A </a:t>
            </a:r>
            <a:r>
              <a:rPr lang="en-US" b="1" dirty="0" smtClean="0">
                <a:solidFill>
                  <a:schemeClr val="bg1"/>
                </a:solidFill>
              </a:rPr>
              <a:t>premixed insulin </a:t>
            </a:r>
            <a:r>
              <a:rPr lang="en-US" b="1" dirty="0" err="1" smtClean="0">
                <a:solidFill>
                  <a:schemeClr val="bg1"/>
                </a:solidFill>
              </a:rPr>
              <a:t>lispro</a:t>
            </a:r>
            <a:r>
              <a:rPr lang="en-US" b="1" dirty="0" smtClean="0">
                <a:solidFill>
                  <a:schemeClr val="bg1"/>
                </a:solidFill>
              </a:rPr>
              <a:t> regimen thrice-daily was non-inferior to basal-bolus therapy in terms </a:t>
            </a:r>
            <a:r>
              <a:rPr lang="en-US" b="1" dirty="0" smtClean="0">
                <a:solidFill>
                  <a:schemeClr val="bg1"/>
                </a:solidFill>
              </a:rPr>
              <a:t>of overall </a:t>
            </a:r>
            <a:r>
              <a:rPr lang="en-US" b="1" dirty="0" err="1" smtClean="0">
                <a:solidFill>
                  <a:schemeClr val="bg1"/>
                </a:solidFill>
              </a:rPr>
              <a:t>glycaemic</a:t>
            </a:r>
            <a:r>
              <a:rPr lang="en-US" b="1" dirty="0" smtClean="0">
                <a:solidFill>
                  <a:schemeClr val="bg1"/>
                </a:solidFill>
              </a:rPr>
              <a:t> control and thus could be an option for </a:t>
            </a:r>
            <a:r>
              <a:rPr lang="en-US" b="1" dirty="0" err="1" smtClean="0">
                <a:solidFill>
                  <a:schemeClr val="bg1"/>
                </a:solidFill>
              </a:rPr>
              <a:t>intensifi</a:t>
            </a:r>
            <a:r>
              <a:rPr lang="en-US" b="1" dirty="0" smtClean="0">
                <a:solidFill>
                  <a:schemeClr val="bg1"/>
                </a:solidFill>
              </a:rPr>
              <a:t> </a:t>
            </a:r>
            <a:r>
              <a:rPr lang="en-US" b="1" dirty="0" err="1" smtClean="0">
                <a:solidFill>
                  <a:schemeClr val="bg1"/>
                </a:solidFill>
              </a:rPr>
              <a:t>ed</a:t>
            </a:r>
            <a:r>
              <a:rPr lang="en-US" b="1" dirty="0" smtClean="0">
                <a:solidFill>
                  <a:schemeClr val="bg1"/>
                </a:solidFill>
              </a:rPr>
              <a:t> insulin regimen in Asian patients with type </a:t>
            </a:r>
            <a:r>
              <a:rPr lang="en-US" b="1" dirty="0" smtClean="0">
                <a:solidFill>
                  <a:schemeClr val="bg1"/>
                </a:solidFill>
              </a:rPr>
              <a:t>2 diabetes </a:t>
            </a:r>
            <a:r>
              <a:rPr lang="en-US" b="1" dirty="0" smtClean="0">
                <a:solidFill>
                  <a:schemeClr val="bg1"/>
                </a:solidFill>
              </a:rPr>
              <a:t>who are inadequately controlled with twice-daily premixed insulin.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38401" y="1295400"/>
            <a:ext cx="7301315"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601" y="381001"/>
            <a:ext cx="4275853" cy="584775"/>
          </a:xfrm>
          <a:prstGeom prst="rect">
            <a:avLst/>
          </a:prstGeom>
          <a:noFill/>
        </p:spPr>
        <p:txBody>
          <a:bodyPr wrap="square" rtlCol="0">
            <a:spAutoFit/>
          </a:bodyPr>
          <a:lstStyle/>
          <a:p>
            <a:r>
              <a:rPr lang="en-US" sz="3200" b="1" dirty="0" smtClean="0">
                <a:solidFill>
                  <a:schemeClr val="bg1"/>
                </a:solidFill>
                <a:latin typeface="Calibri" panose="020F0502020204030204" pitchFamily="34" charset="0"/>
                <a:cs typeface="Calibri" panose="020F0502020204030204" pitchFamily="34" charset="0"/>
              </a:rPr>
              <a:t>Wang </a:t>
            </a:r>
            <a:r>
              <a:rPr lang="en-US" sz="3200" b="1" dirty="0">
                <a:solidFill>
                  <a:schemeClr val="bg1"/>
                </a:solidFill>
                <a:latin typeface="Calibri" panose="020F0502020204030204" pitchFamily="34" charset="0"/>
                <a:cs typeface="Calibri" panose="020F0502020204030204" pitchFamily="34" charset="0"/>
              </a:rPr>
              <a:t>study</a:t>
            </a:r>
          </a:p>
        </p:txBody>
      </p:sp>
      <p:sp>
        <p:nvSpPr>
          <p:cNvPr id="3" name="TextBox 2"/>
          <p:cNvSpPr txBox="1"/>
          <p:nvPr/>
        </p:nvSpPr>
        <p:spPr>
          <a:xfrm>
            <a:off x="7420618" y="6248400"/>
            <a:ext cx="1995226" cy="276999"/>
          </a:xfrm>
          <a:prstGeom prst="rect">
            <a:avLst/>
          </a:prstGeom>
          <a:noFill/>
        </p:spPr>
        <p:txBody>
          <a:bodyPr wrap="none" rtlCol="0">
            <a:spAutoFit/>
          </a:bodyPr>
          <a:lstStyle/>
          <a:p>
            <a:r>
              <a:rPr lang="en-US" sz="1200" dirty="0"/>
              <a:t>Diabetic Medicine (Jan 2015)</a:t>
            </a:r>
          </a:p>
        </p:txBody>
      </p:sp>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276600" y="2514600"/>
            <a:ext cx="6313202" cy="3505200"/>
          </a:xfrm>
          <a:prstGeom prst="rect">
            <a:avLst/>
          </a:prstGeom>
        </p:spPr>
      </p:pic>
    </p:spTree>
    <p:extLst>
      <p:ext uri="{BB962C8B-B14F-4D97-AF65-F5344CB8AC3E}">
        <p14:creationId xmlns="" xmlns:p14="http://schemas.microsoft.com/office/powerpoint/2010/main" val="38147590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1" y="533400"/>
            <a:ext cx="1897699" cy="584775"/>
          </a:xfrm>
          <a:prstGeom prst="rect">
            <a:avLst/>
          </a:prstGeom>
          <a:noFill/>
        </p:spPr>
        <p:txBody>
          <a:bodyPr wrap="none" rtlCol="0">
            <a:spAutoFit/>
          </a:bodyPr>
          <a:lstStyle/>
          <a:p>
            <a:r>
              <a:rPr lang="en-US" sz="3200" b="1" dirty="0">
                <a:solidFill>
                  <a:schemeClr val="bg1"/>
                </a:solidFill>
                <a:latin typeface="Calibri" panose="020F0502020204030204" pitchFamily="34" charset="0"/>
                <a:cs typeface="Calibri" panose="020F0502020204030204" pitchFamily="34" charset="0"/>
              </a:rPr>
              <a:t>Objective </a:t>
            </a:r>
          </a:p>
        </p:txBody>
      </p:sp>
      <p:sp>
        <p:nvSpPr>
          <p:cNvPr id="6" name="TextBox 5"/>
          <p:cNvSpPr txBox="1"/>
          <p:nvPr/>
        </p:nvSpPr>
        <p:spPr>
          <a:xfrm>
            <a:off x="967409" y="1416132"/>
            <a:ext cx="9471991" cy="3903504"/>
          </a:xfrm>
          <a:prstGeom prst="rect">
            <a:avLst/>
          </a:prstGeom>
          <a:noFill/>
        </p:spPr>
        <p:txBody>
          <a:bodyPr wrap="square" rtlCol="0">
            <a:spAutoFit/>
          </a:bodyPr>
          <a:lstStyle/>
          <a:p>
            <a:pPr>
              <a:lnSpc>
                <a:spcPct val="150000"/>
              </a:lnSpc>
            </a:pPr>
            <a:r>
              <a:rPr lang="en-US" sz="2800" b="1" dirty="0">
                <a:solidFill>
                  <a:schemeClr val="bg1"/>
                </a:solidFill>
                <a:latin typeface="Calibri" panose="020F0502020204030204" pitchFamily="34" charset="0"/>
                <a:cs typeface="Calibri" panose="020F0502020204030204" pitchFamily="34" charset="0"/>
              </a:rPr>
              <a:t>Aim:</a:t>
            </a:r>
          </a:p>
          <a:p>
            <a:pPr>
              <a:lnSpc>
                <a:spcPct val="150000"/>
              </a:lnSpc>
            </a:pPr>
            <a:r>
              <a:rPr lang="en-US" sz="2800" dirty="0">
                <a:solidFill>
                  <a:schemeClr val="bg1"/>
                </a:solidFill>
                <a:latin typeface="Calibri" panose="020F0502020204030204" pitchFamily="34" charset="0"/>
                <a:cs typeface="Calibri" panose="020F0502020204030204" pitchFamily="34" charset="0"/>
              </a:rPr>
              <a:t>evaluate the effects of biphasic insulin compared with a basal bolus insulin regimen on </a:t>
            </a:r>
            <a:r>
              <a:rPr lang="en-US" sz="2800" dirty="0" err="1">
                <a:solidFill>
                  <a:schemeClr val="bg1"/>
                </a:solidFill>
                <a:latin typeface="Calibri" panose="020F0502020204030204" pitchFamily="34" charset="0"/>
                <a:cs typeface="Calibri" panose="020F0502020204030204" pitchFamily="34" charset="0"/>
              </a:rPr>
              <a:t>glycaemic</a:t>
            </a:r>
            <a:r>
              <a:rPr lang="en-US" sz="2800" dirty="0">
                <a:solidFill>
                  <a:schemeClr val="bg1"/>
                </a:solidFill>
                <a:latin typeface="Calibri" panose="020F0502020204030204" pitchFamily="34" charset="0"/>
                <a:cs typeface="Calibri" panose="020F0502020204030204" pitchFamily="34" charset="0"/>
              </a:rPr>
              <a:t> control, total daily insulin requirements, risk of </a:t>
            </a:r>
            <a:r>
              <a:rPr lang="en-US" sz="2800" dirty="0" err="1">
                <a:solidFill>
                  <a:schemeClr val="bg1"/>
                </a:solidFill>
                <a:latin typeface="Calibri" panose="020F0502020204030204" pitchFamily="34" charset="0"/>
                <a:cs typeface="Calibri" panose="020F0502020204030204" pitchFamily="34" charset="0"/>
              </a:rPr>
              <a:t>hypoglycaemia</a:t>
            </a:r>
            <a:r>
              <a:rPr lang="en-US" sz="2800" dirty="0">
                <a:solidFill>
                  <a:schemeClr val="bg1"/>
                </a:solidFill>
                <a:latin typeface="Calibri" panose="020F0502020204030204" pitchFamily="34" charset="0"/>
                <a:cs typeface="Calibri" panose="020F0502020204030204" pitchFamily="34" charset="0"/>
              </a:rPr>
              <a:t>, weight and quality of life in patients with diabetes mellitus</a:t>
            </a:r>
          </a:p>
          <a:p>
            <a:pPr>
              <a:lnSpc>
                <a:spcPct val="150000"/>
              </a:lnSpc>
            </a:pP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509159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 xmlns:a14="http://schemas.microsoft.com/office/drawing/2010/main">
                  <a14:imgLayer r:embed="">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a:off x="4449288" y="1288473"/>
            <a:ext cx="5867400" cy="4724400"/>
          </a:xfrm>
          <a:prstGeom prst="rect">
            <a:avLst/>
          </a:prstGeom>
        </p:spPr>
      </p:pic>
      <p:sp>
        <p:nvSpPr>
          <p:cNvPr id="3" name="TextBox 2"/>
          <p:cNvSpPr txBox="1"/>
          <p:nvPr/>
        </p:nvSpPr>
        <p:spPr>
          <a:xfrm>
            <a:off x="1752600" y="1371601"/>
            <a:ext cx="2971800" cy="830997"/>
          </a:xfrm>
          <a:prstGeom prst="rect">
            <a:avLst/>
          </a:prstGeom>
          <a:noFill/>
        </p:spPr>
        <p:txBody>
          <a:bodyPr wrap="square" rtlCol="0">
            <a:spAutoFit/>
          </a:bodyPr>
          <a:lstStyle/>
          <a:p>
            <a:r>
              <a:rPr lang="en-US" sz="1200" dirty="0">
                <a:solidFill>
                  <a:schemeClr val="bg1"/>
                </a:solidFill>
              </a:rPr>
              <a:t>Flow diagram outlining the</a:t>
            </a:r>
          </a:p>
          <a:p>
            <a:r>
              <a:rPr lang="en-US" sz="1200" dirty="0">
                <a:solidFill>
                  <a:schemeClr val="bg1"/>
                </a:solidFill>
              </a:rPr>
              <a:t>systematic literature search </a:t>
            </a:r>
          </a:p>
          <a:p>
            <a:r>
              <a:rPr lang="en-US" sz="1200" dirty="0">
                <a:solidFill>
                  <a:schemeClr val="bg1"/>
                </a:solidFill>
              </a:rPr>
              <a:t>and selection of relevant studies</a:t>
            </a:r>
          </a:p>
          <a:p>
            <a:r>
              <a:rPr lang="en-US" sz="1200" dirty="0">
                <a:solidFill>
                  <a:schemeClr val="bg1"/>
                </a:solidFill>
              </a:rPr>
              <a:t>to include in the systematic review</a:t>
            </a:r>
          </a:p>
        </p:txBody>
      </p:sp>
      <p:sp>
        <p:nvSpPr>
          <p:cNvPr id="4" name="Rounded Rectangle 3"/>
          <p:cNvSpPr/>
          <p:nvPr/>
        </p:nvSpPr>
        <p:spPr>
          <a:xfrm>
            <a:off x="2438400" y="4495800"/>
            <a:ext cx="7620000" cy="457200"/>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        13 randomized controlled trial studies, involving 4384 patients</a:t>
            </a:r>
          </a:p>
        </p:txBody>
      </p:sp>
      <p:sp>
        <p:nvSpPr>
          <p:cNvPr id="5" name="TextBox 4"/>
          <p:cNvSpPr txBox="1"/>
          <p:nvPr/>
        </p:nvSpPr>
        <p:spPr>
          <a:xfrm>
            <a:off x="1828800" y="533400"/>
            <a:ext cx="2083824"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Method</a:t>
            </a:r>
          </a:p>
        </p:txBody>
      </p:sp>
    </p:spTree>
    <p:extLst>
      <p:ext uri="{BB962C8B-B14F-4D97-AF65-F5344CB8AC3E}">
        <p14:creationId xmlns="" xmlns:p14="http://schemas.microsoft.com/office/powerpoint/2010/main" val="269332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81400" y="1295400"/>
            <a:ext cx="7031028" cy="4648200"/>
          </a:xfrm>
          <a:prstGeom prst="rect">
            <a:avLst/>
          </a:prstGeom>
        </p:spPr>
      </p:pic>
      <p:sp>
        <p:nvSpPr>
          <p:cNvPr id="3" name="TextBox 2"/>
          <p:cNvSpPr txBox="1"/>
          <p:nvPr/>
        </p:nvSpPr>
        <p:spPr>
          <a:xfrm>
            <a:off x="1828800" y="1676400"/>
            <a:ext cx="223138" cy="261610"/>
          </a:xfrm>
          <a:prstGeom prst="rect">
            <a:avLst/>
          </a:prstGeom>
          <a:noFill/>
        </p:spPr>
        <p:txBody>
          <a:bodyPr wrap="none" rtlCol="0">
            <a:spAutoFit/>
          </a:bodyPr>
          <a:lstStyle/>
          <a:p>
            <a:r>
              <a:rPr lang="en-US" sz="1100" dirty="0"/>
              <a:t> </a:t>
            </a:r>
          </a:p>
        </p:txBody>
      </p:sp>
      <p:sp>
        <p:nvSpPr>
          <p:cNvPr id="4" name="Rectangle 3"/>
          <p:cNvSpPr/>
          <p:nvPr/>
        </p:nvSpPr>
        <p:spPr>
          <a:xfrm>
            <a:off x="1649681" y="1524001"/>
            <a:ext cx="1905000" cy="1277273"/>
          </a:xfrm>
          <a:prstGeom prst="rect">
            <a:avLst/>
          </a:prstGeom>
        </p:spPr>
        <p:txBody>
          <a:bodyPr wrap="square">
            <a:spAutoFit/>
          </a:bodyPr>
          <a:lstStyle/>
          <a:p>
            <a:r>
              <a:rPr lang="en-US" sz="1100" dirty="0">
                <a:solidFill>
                  <a:schemeClr val="bg1"/>
                </a:solidFill>
              </a:rPr>
              <a:t>Comparison of the weighted  mean difference of baseline to endpoint  change in  HbA1c levels in  the basal bolus  </a:t>
            </a:r>
            <a:r>
              <a:rPr lang="en-US" sz="1100" dirty="0" err="1">
                <a:solidFill>
                  <a:schemeClr val="bg1"/>
                </a:solidFill>
              </a:rPr>
              <a:t>vs</a:t>
            </a:r>
            <a:r>
              <a:rPr lang="en-US" sz="1100" dirty="0">
                <a:solidFill>
                  <a:schemeClr val="bg1"/>
                </a:solidFill>
              </a:rPr>
              <a:t>  premixed group  in patients with T2DM</a:t>
            </a:r>
          </a:p>
          <a:p>
            <a:endParaRPr lang="en-US" sz="1100" dirty="0">
              <a:solidFill>
                <a:schemeClr val="bg1"/>
              </a:solidFill>
            </a:endParaRPr>
          </a:p>
        </p:txBody>
      </p:sp>
      <p:sp>
        <p:nvSpPr>
          <p:cNvPr id="5" name="TextBox 4"/>
          <p:cNvSpPr txBox="1"/>
          <p:nvPr/>
        </p:nvSpPr>
        <p:spPr>
          <a:xfrm>
            <a:off x="1980665" y="393413"/>
            <a:ext cx="1243033" cy="584775"/>
          </a:xfrm>
          <a:prstGeom prst="rect">
            <a:avLst/>
          </a:prstGeom>
          <a:noFill/>
        </p:spPr>
        <p:txBody>
          <a:bodyPr wrap="none" rtlCol="0">
            <a:spAutoFit/>
          </a:bodyPr>
          <a:lstStyle/>
          <a:p>
            <a:r>
              <a:rPr lang="en-US" sz="3200" b="1" dirty="0">
                <a:solidFill>
                  <a:schemeClr val="bg1"/>
                </a:solidFill>
                <a:latin typeface="Calibri" panose="020F0502020204030204" pitchFamily="34" charset="0"/>
                <a:cs typeface="Calibri" panose="020F0502020204030204" pitchFamily="34" charset="0"/>
              </a:rPr>
              <a:t>Result</a:t>
            </a:r>
          </a:p>
        </p:txBody>
      </p:sp>
      <p:sp>
        <p:nvSpPr>
          <p:cNvPr id="6" name="TextBox 5"/>
          <p:cNvSpPr txBox="1"/>
          <p:nvPr/>
        </p:nvSpPr>
        <p:spPr>
          <a:xfrm>
            <a:off x="1546928" y="3287084"/>
            <a:ext cx="2339272" cy="830997"/>
          </a:xfrm>
          <a:prstGeom prst="rect">
            <a:avLst/>
          </a:prstGeom>
          <a:noFill/>
        </p:spPr>
        <p:txBody>
          <a:bodyPr wrap="square" rtlCol="0">
            <a:spAutoFit/>
          </a:bodyPr>
          <a:lstStyle/>
          <a:p>
            <a:r>
              <a:rPr lang="en-US" sz="1200" dirty="0">
                <a:solidFill>
                  <a:schemeClr val="bg1"/>
                </a:solidFill>
              </a:rPr>
              <a:t>  2 ≤ injection of any biphasic</a:t>
            </a:r>
          </a:p>
          <a:p>
            <a:r>
              <a:rPr lang="en-US" sz="1200" dirty="0" err="1">
                <a:solidFill>
                  <a:schemeClr val="bg1"/>
                </a:solidFill>
              </a:rPr>
              <a:t>vs</a:t>
            </a:r>
            <a:r>
              <a:rPr lang="en-US" sz="1200" dirty="0">
                <a:solidFill>
                  <a:schemeClr val="bg1"/>
                </a:solidFill>
              </a:rPr>
              <a:t> basal with either basal-plus</a:t>
            </a:r>
          </a:p>
          <a:p>
            <a:r>
              <a:rPr lang="en-US" sz="1200" dirty="0">
                <a:solidFill>
                  <a:schemeClr val="bg1"/>
                </a:solidFill>
              </a:rPr>
              <a:t> one prandial or change to  basal plus stepwise prandial</a:t>
            </a:r>
          </a:p>
        </p:txBody>
      </p:sp>
    </p:spTree>
    <p:extLst>
      <p:ext uri="{BB962C8B-B14F-4D97-AF65-F5344CB8AC3E}">
        <p14:creationId xmlns="" xmlns:p14="http://schemas.microsoft.com/office/powerpoint/2010/main" val="40075840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279374" y="613617"/>
            <a:ext cx="8375374" cy="61781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093843" y="498851"/>
            <a:ext cx="7832035" cy="5734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1726" y="1397674"/>
            <a:ext cx="7936674" cy="923330"/>
          </a:xfrm>
          <a:prstGeom prst="rect">
            <a:avLst/>
          </a:prstGeom>
        </p:spPr>
        <p:txBody>
          <a:bodyPr wrap="square">
            <a:spAutoFit/>
          </a:bodyPr>
          <a:lstStyle/>
          <a:p>
            <a:endParaRPr lang="en-US" dirty="0"/>
          </a:p>
          <a:p>
            <a:r>
              <a:rPr lang="en-US" dirty="0"/>
              <a:t> </a:t>
            </a:r>
          </a:p>
          <a:p>
            <a:endParaRPr lang="en-US" dirty="0"/>
          </a:p>
        </p:txBody>
      </p:sp>
      <p:sp>
        <p:nvSpPr>
          <p:cNvPr id="4" name="TextBox 3"/>
          <p:cNvSpPr txBox="1"/>
          <p:nvPr/>
        </p:nvSpPr>
        <p:spPr>
          <a:xfrm>
            <a:off x="2121726" y="381001"/>
            <a:ext cx="1243032"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Result</a:t>
            </a:r>
          </a:p>
        </p:txBody>
      </p:sp>
      <p:sp>
        <p:nvSpPr>
          <p:cNvPr id="5" name="Rounded Rectangle 4"/>
          <p:cNvSpPr/>
          <p:nvPr/>
        </p:nvSpPr>
        <p:spPr>
          <a:xfrm>
            <a:off x="1961321" y="2345635"/>
            <a:ext cx="6745357" cy="3379304"/>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dirty="0" smtClean="0">
                <a:solidFill>
                  <a:schemeClr val="bg1"/>
                </a:solidFill>
              </a:rPr>
              <a:t>Biphasic and Basal bolus regimens were equally effective in reducing HbA1c in insulin naïve patients with Type 2 diabetes and both regimens are equally effective for initiating insulin in T2DM</a:t>
            </a:r>
          </a:p>
          <a:p>
            <a:pPr marL="285750" indent="-285750">
              <a:buFont typeface="Wingdings" panose="05000000000000000000" pitchFamily="2" charset="2"/>
              <a:buChar char="Ø"/>
            </a:pPr>
            <a:r>
              <a:rPr lang="en-US" dirty="0" smtClean="0">
                <a:solidFill>
                  <a:schemeClr val="bg1"/>
                </a:solidFill>
              </a:rPr>
              <a:t> </a:t>
            </a:r>
            <a:r>
              <a:rPr lang="en-US" dirty="0" smtClean="0">
                <a:solidFill>
                  <a:schemeClr val="bg1"/>
                </a:solidFill>
              </a:rPr>
              <a:t>Greater</a:t>
            </a:r>
            <a:r>
              <a:rPr lang="en-US" b="1" dirty="0" smtClean="0">
                <a:solidFill>
                  <a:schemeClr val="bg1"/>
                </a:solidFill>
              </a:rPr>
              <a:t> </a:t>
            </a:r>
            <a:r>
              <a:rPr lang="en-US" dirty="0" smtClean="0">
                <a:solidFill>
                  <a:schemeClr val="bg1"/>
                </a:solidFill>
              </a:rPr>
              <a:t>HbA1c reductions were seen with basal-bolus compared with biphasic insulin regimens, between-treatment weighted mean difference (WMD) for baseline-to-endpoint changes in HbA1c was -0.2% (95% CI: -0.36 to -0.03) [-2.2 (-3.9, -0.3) </a:t>
            </a:r>
            <a:r>
              <a:rPr lang="en-US" dirty="0" err="1" smtClean="0">
                <a:solidFill>
                  <a:schemeClr val="bg1"/>
                </a:solidFill>
              </a:rPr>
              <a:t>mmol</a:t>
            </a:r>
            <a:r>
              <a:rPr lang="en-US" dirty="0" smtClean="0">
                <a:solidFill>
                  <a:schemeClr val="bg1"/>
                </a:solidFill>
              </a:rPr>
              <a:t>/mol].</a:t>
            </a:r>
          </a:p>
          <a:p>
            <a:r>
              <a:rPr lang="en-US" dirty="0" smtClean="0">
                <a:solidFill>
                  <a:schemeClr val="bg1"/>
                </a:solidFill>
              </a:rPr>
              <a:t> </a:t>
            </a:r>
          </a:p>
          <a:p>
            <a:pPr marL="285750" indent="-285750">
              <a:buFont typeface="Wingdings" panose="05000000000000000000" pitchFamily="2" charset="2"/>
              <a:buChar char="Ø"/>
            </a:pPr>
            <a:r>
              <a:rPr lang="en-US" dirty="0" smtClean="0">
                <a:solidFill>
                  <a:schemeClr val="bg1"/>
                </a:solidFill>
              </a:rPr>
              <a:t> Total daily insulin requirements and weight were increased with both regimens, whereas </a:t>
            </a:r>
            <a:r>
              <a:rPr lang="en-US" dirty="0" err="1" smtClean="0">
                <a:solidFill>
                  <a:schemeClr val="bg1"/>
                </a:solidFill>
              </a:rPr>
              <a:t>hypoglycaemia</a:t>
            </a:r>
            <a:r>
              <a:rPr lang="en-US" dirty="0" smtClean="0">
                <a:solidFill>
                  <a:schemeClr val="bg1"/>
                </a:solidFill>
              </a:rPr>
              <a:t> rates were comparable between the two regimens.</a:t>
            </a:r>
          </a:p>
          <a:p>
            <a:pPr marL="285750" indent="-285750">
              <a:buFont typeface="Wingdings" panose="05000000000000000000" pitchFamily="2" charset="2"/>
              <a:buChar char="Ø"/>
            </a:pPr>
            <a:endParaRPr lang="en-US" dirty="0" smtClean="0">
              <a:solidFill>
                <a:schemeClr val="bg1"/>
              </a:solidFill>
            </a:endParaRPr>
          </a:p>
          <a:p>
            <a:pPr marL="285750" indent="-285750">
              <a:buFont typeface="Wingdings" panose="05000000000000000000" pitchFamily="2" charset="2"/>
              <a:buChar char="Ø"/>
            </a:pPr>
            <a:r>
              <a:rPr lang="en-US" dirty="0" smtClean="0">
                <a:solidFill>
                  <a:schemeClr val="bg1"/>
                </a:solidFill>
              </a:rPr>
              <a:t> Greater HbA1c reduction was observed in the basal bolus group compared with the biphasic regimen at the expense of higher daily insulin requirements and weight gain, but with no greater risk of </a:t>
            </a:r>
            <a:r>
              <a:rPr lang="en-US" dirty="0" smtClean="0">
                <a:solidFill>
                  <a:schemeClr val="bg1"/>
                </a:solidFill>
              </a:rPr>
              <a:t>hypoglycemia</a:t>
            </a:r>
            <a:endParaRPr lang="en-US" dirty="0" smtClean="0">
              <a:solidFill>
                <a:schemeClr val="bg1"/>
              </a:solidFill>
            </a:endParaRPr>
          </a:p>
        </p:txBody>
      </p:sp>
    </p:spTree>
    <p:extLst>
      <p:ext uri="{BB962C8B-B14F-4D97-AF65-F5344CB8AC3E}">
        <p14:creationId xmlns="" xmlns:p14="http://schemas.microsoft.com/office/powerpoint/2010/main" val="3005285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Key Message:</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solidFill>
                  <a:schemeClr val="bg1"/>
                </a:solidFill>
              </a:rPr>
              <a:t>Current evidence directly comparing the basal bolus </a:t>
            </a:r>
            <a:r>
              <a:rPr lang="en-US" dirty="0" smtClean="0">
                <a:solidFill>
                  <a:schemeClr val="bg1"/>
                </a:solidFill>
              </a:rPr>
              <a:t>and biphasic </a:t>
            </a:r>
            <a:r>
              <a:rPr lang="en-US" dirty="0" smtClean="0">
                <a:solidFill>
                  <a:schemeClr val="bg1"/>
                </a:solidFill>
              </a:rPr>
              <a:t>interventions is limited to RCTs with a duration </a:t>
            </a:r>
            <a:r>
              <a:rPr lang="en-US" dirty="0" smtClean="0">
                <a:solidFill>
                  <a:schemeClr val="bg1"/>
                </a:solidFill>
              </a:rPr>
              <a:t>of no </a:t>
            </a:r>
            <a:r>
              <a:rPr lang="en-US" dirty="0" smtClean="0">
                <a:solidFill>
                  <a:schemeClr val="bg1"/>
                </a:solidFill>
              </a:rPr>
              <a:t>more than 52 weeks, thereby restricting the findings </a:t>
            </a:r>
            <a:r>
              <a:rPr lang="en-US" dirty="0" smtClean="0">
                <a:solidFill>
                  <a:schemeClr val="bg1"/>
                </a:solidFill>
              </a:rPr>
              <a:t>to shorter </a:t>
            </a:r>
            <a:r>
              <a:rPr lang="en-US" dirty="0" smtClean="0">
                <a:solidFill>
                  <a:schemeClr val="bg1"/>
                </a:solidFill>
              </a:rPr>
              <a:t>term outcomes only. </a:t>
            </a:r>
            <a:endParaRPr lang="en-US" dirty="0" smtClean="0">
              <a:solidFill>
                <a:schemeClr val="bg1"/>
              </a:solidFill>
            </a:endParaRPr>
          </a:p>
          <a:p>
            <a:pPr>
              <a:lnSpc>
                <a:spcPct val="150000"/>
              </a:lnSpc>
            </a:pPr>
            <a:r>
              <a:rPr lang="en-US" dirty="0" smtClean="0">
                <a:solidFill>
                  <a:schemeClr val="bg1"/>
                </a:solidFill>
              </a:rPr>
              <a:t>No </a:t>
            </a:r>
            <a:r>
              <a:rPr lang="en-US" dirty="0" smtClean="0">
                <a:solidFill>
                  <a:schemeClr val="bg1"/>
                </a:solidFill>
              </a:rPr>
              <a:t>studies were designed </a:t>
            </a:r>
            <a:r>
              <a:rPr lang="en-US" dirty="0" smtClean="0">
                <a:solidFill>
                  <a:schemeClr val="bg1"/>
                </a:solidFill>
              </a:rPr>
              <a:t>to investigate </a:t>
            </a:r>
            <a:r>
              <a:rPr lang="en-US" dirty="0" smtClean="0">
                <a:solidFill>
                  <a:schemeClr val="bg1"/>
                </a:solidFill>
              </a:rPr>
              <a:t>long-term effects, therefore, it is unclear </a:t>
            </a:r>
            <a:r>
              <a:rPr lang="en-US" dirty="0" smtClean="0">
                <a:solidFill>
                  <a:schemeClr val="bg1"/>
                </a:solidFill>
              </a:rPr>
              <a:t>how metabolic </a:t>
            </a:r>
            <a:r>
              <a:rPr lang="en-US" dirty="0" smtClean="0">
                <a:solidFill>
                  <a:schemeClr val="bg1"/>
                </a:solidFill>
              </a:rPr>
              <a:t>outcomes such as HbA1c, weight and </a:t>
            </a:r>
            <a:r>
              <a:rPr lang="en-US" dirty="0" err="1" smtClean="0">
                <a:solidFill>
                  <a:schemeClr val="bg1"/>
                </a:solidFill>
              </a:rPr>
              <a:t>hypoglycaemia</a:t>
            </a:r>
            <a:r>
              <a:rPr lang="en-US" dirty="0" smtClean="0">
                <a:solidFill>
                  <a:schemeClr val="bg1"/>
                </a:solidFill>
              </a:rPr>
              <a:t> rates</a:t>
            </a:r>
            <a:r>
              <a:rPr lang="en-US" dirty="0" smtClean="0">
                <a:solidFill>
                  <a:schemeClr val="bg1"/>
                </a:solidFill>
              </a:rPr>
              <a:t>, as well as </a:t>
            </a:r>
            <a:r>
              <a:rPr lang="en-US" dirty="0" err="1" smtClean="0">
                <a:solidFill>
                  <a:schemeClr val="bg1"/>
                </a:solidFill>
              </a:rPr>
              <a:t>QoL</a:t>
            </a:r>
            <a:r>
              <a:rPr lang="en-US" dirty="0" smtClean="0">
                <a:solidFill>
                  <a:schemeClr val="bg1"/>
                </a:solidFill>
              </a:rPr>
              <a:t> markers will be affected by </a:t>
            </a:r>
            <a:r>
              <a:rPr lang="en-US" dirty="0" smtClean="0">
                <a:solidFill>
                  <a:schemeClr val="bg1"/>
                </a:solidFill>
              </a:rPr>
              <a:t>the choice </a:t>
            </a:r>
            <a:r>
              <a:rPr lang="en-US" dirty="0" smtClean="0">
                <a:solidFill>
                  <a:schemeClr val="bg1"/>
                </a:solidFill>
              </a:rPr>
              <a:t>of insulin regimen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5008" y="180304"/>
            <a:ext cx="8809150" cy="2331076"/>
          </a:xfrm>
          <a:prstGeom prst="rect">
            <a:avLst/>
          </a:prstGeom>
        </p:spPr>
      </p:pic>
      <p:sp>
        <p:nvSpPr>
          <p:cNvPr id="3" name="Content Placeholder 2"/>
          <p:cNvSpPr>
            <a:spLocks noGrp="1"/>
          </p:cNvSpPr>
          <p:nvPr>
            <p:ph idx="1"/>
          </p:nvPr>
        </p:nvSpPr>
        <p:spPr>
          <a:xfrm>
            <a:off x="745855" y="2863626"/>
            <a:ext cx="10515600" cy="4351338"/>
          </a:xfrm>
        </p:spPr>
        <p:txBody>
          <a:bodyPr/>
          <a:lstStyle/>
          <a:p>
            <a:r>
              <a:rPr lang="en-US" dirty="0">
                <a:solidFill>
                  <a:schemeClr val="bg1"/>
                </a:solidFill>
              </a:rPr>
              <a:t>The </a:t>
            </a:r>
            <a:r>
              <a:rPr lang="en-US" dirty="0">
                <a:solidFill>
                  <a:srgbClr val="FFFF00"/>
                </a:solidFill>
              </a:rPr>
              <a:t>purpose</a:t>
            </a:r>
            <a:r>
              <a:rPr lang="en-US" dirty="0">
                <a:solidFill>
                  <a:schemeClr val="bg1"/>
                </a:solidFill>
              </a:rPr>
              <a:t> of this study was to conduct a </a:t>
            </a:r>
            <a:r>
              <a:rPr lang="en-US" dirty="0" smtClean="0">
                <a:solidFill>
                  <a:schemeClr val="bg1"/>
                </a:solidFill>
              </a:rPr>
              <a:t>systematic review </a:t>
            </a:r>
            <a:r>
              <a:rPr lang="en-US" dirty="0">
                <a:solidFill>
                  <a:schemeClr val="bg1"/>
                </a:solidFill>
              </a:rPr>
              <a:t>and meta-analysis of randomized </a:t>
            </a:r>
            <a:r>
              <a:rPr lang="en-US" dirty="0" smtClean="0">
                <a:solidFill>
                  <a:schemeClr val="bg1"/>
                </a:solidFill>
              </a:rPr>
              <a:t>controlled trials </a:t>
            </a:r>
            <a:r>
              <a:rPr lang="en-US" dirty="0">
                <a:solidFill>
                  <a:schemeClr val="bg1"/>
                </a:solidFill>
              </a:rPr>
              <a:t>(RCTs) comparing the effect of intensified insulin </a:t>
            </a:r>
            <a:r>
              <a:rPr lang="en-US" dirty="0" smtClean="0">
                <a:solidFill>
                  <a:schemeClr val="bg1"/>
                </a:solidFill>
              </a:rPr>
              <a:t>regimens (basal-bolus </a:t>
            </a:r>
            <a:r>
              <a:rPr lang="en-US" dirty="0">
                <a:solidFill>
                  <a:schemeClr val="bg1"/>
                </a:solidFill>
              </a:rPr>
              <a:t>versus premixed) on glycemic control </a:t>
            </a:r>
            <a:r>
              <a:rPr lang="en-US" dirty="0" smtClean="0">
                <a:solidFill>
                  <a:schemeClr val="bg1"/>
                </a:solidFill>
              </a:rPr>
              <a:t>in patients </a:t>
            </a:r>
            <a:r>
              <a:rPr lang="en-US" dirty="0">
                <a:solidFill>
                  <a:schemeClr val="bg1"/>
                </a:solidFill>
              </a:rPr>
              <a:t>with type 2 diabetes</a:t>
            </a:r>
          </a:p>
        </p:txBody>
      </p:sp>
      <p:sp>
        <p:nvSpPr>
          <p:cNvPr id="5" name="Rectangle 4"/>
          <p:cNvSpPr/>
          <p:nvPr/>
        </p:nvSpPr>
        <p:spPr>
          <a:xfrm>
            <a:off x="8585969" y="6116324"/>
            <a:ext cx="3236784" cy="369332"/>
          </a:xfrm>
          <a:prstGeom prst="rect">
            <a:avLst/>
          </a:prstGeom>
        </p:spPr>
        <p:txBody>
          <a:bodyPr wrap="none">
            <a:spAutoFit/>
          </a:bodyPr>
          <a:lstStyle/>
          <a:p>
            <a:r>
              <a:rPr lang="en-US" dirty="0">
                <a:solidFill>
                  <a:schemeClr val="bg1"/>
                </a:solidFill>
                <a:latin typeface="HmgwhsAdvPTimes"/>
              </a:rPr>
              <a:t>Endocrine (2016) 51:417–428</a:t>
            </a:r>
            <a:endParaRPr lang="en-US" dirty="0">
              <a:solidFill>
                <a:schemeClr val="bg1"/>
              </a:solidFill>
            </a:endParaRPr>
          </a:p>
        </p:txBody>
      </p:sp>
    </p:spTree>
    <p:extLst>
      <p:ext uri="{BB962C8B-B14F-4D97-AF65-F5344CB8AC3E}">
        <p14:creationId xmlns:p14="http://schemas.microsoft.com/office/powerpoint/2010/main" xmlns="" val="1505582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Case 2:</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A 60 year-old-woman with 14 years history of T2DM come to us for uncontrolled hyperglycemia. she has treated with </a:t>
            </a:r>
            <a:r>
              <a:rPr lang="en-US" dirty="0" err="1" smtClean="0">
                <a:solidFill>
                  <a:schemeClr val="bg1"/>
                </a:solidFill>
              </a:rPr>
              <a:t>metformin</a:t>
            </a:r>
            <a:r>
              <a:rPr lang="en-US" dirty="0" smtClean="0">
                <a:solidFill>
                  <a:schemeClr val="bg1"/>
                </a:solidFill>
              </a:rPr>
              <a:t> 1000 mg/d + 160 mg </a:t>
            </a:r>
            <a:r>
              <a:rPr lang="en-US" dirty="0" err="1" smtClean="0">
                <a:solidFill>
                  <a:schemeClr val="bg1"/>
                </a:solidFill>
              </a:rPr>
              <a:t>gliclazide</a:t>
            </a:r>
            <a:r>
              <a:rPr lang="en-US" dirty="0" smtClean="0">
                <a:solidFill>
                  <a:schemeClr val="bg1"/>
                </a:solidFill>
              </a:rPr>
              <a:t> + </a:t>
            </a:r>
            <a:r>
              <a:rPr lang="en-US" dirty="0" err="1" smtClean="0">
                <a:solidFill>
                  <a:schemeClr val="bg1"/>
                </a:solidFill>
              </a:rPr>
              <a:t>Glutazone</a:t>
            </a:r>
            <a:r>
              <a:rPr lang="en-US" dirty="0" smtClean="0">
                <a:solidFill>
                  <a:schemeClr val="bg1"/>
                </a:solidFill>
              </a:rPr>
              <a:t> 30 mg for 3 recent years.</a:t>
            </a:r>
          </a:p>
          <a:p>
            <a:r>
              <a:rPr lang="en-US" dirty="0" smtClean="0">
                <a:solidFill>
                  <a:schemeClr val="bg1"/>
                </a:solidFill>
              </a:rPr>
              <a:t>BMI: 32 Kg/m2          </a:t>
            </a:r>
            <a:r>
              <a:rPr lang="en-US" dirty="0" err="1" smtClean="0">
                <a:solidFill>
                  <a:schemeClr val="bg1"/>
                </a:solidFill>
              </a:rPr>
              <a:t>Creatinin</a:t>
            </a:r>
            <a:r>
              <a:rPr lang="en-US" dirty="0" smtClean="0">
                <a:solidFill>
                  <a:schemeClr val="bg1"/>
                </a:solidFill>
              </a:rPr>
              <a:t>: 1.4 mg/dl (GFR: 45)</a:t>
            </a:r>
          </a:p>
          <a:p>
            <a:r>
              <a:rPr lang="en-US" dirty="0" smtClean="0">
                <a:solidFill>
                  <a:schemeClr val="bg1"/>
                </a:solidFill>
              </a:rPr>
              <a:t>FPG: 225 mg/dl / BS 2hpp: 280 mg/dl /</a:t>
            </a:r>
            <a:r>
              <a:rPr lang="en-US" dirty="0" err="1" smtClean="0">
                <a:solidFill>
                  <a:schemeClr val="bg1"/>
                </a:solidFill>
              </a:rPr>
              <a:t>Hb</a:t>
            </a:r>
            <a:r>
              <a:rPr lang="en-US" dirty="0" smtClean="0">
                <a:solidFill>
                  <a:schemeClr val="bg1"/>
                </a:solidFill>
              </a:rPr>
              <a:t> A1c: 9.5%</a:t>
            </a:r>
          </a:p>
          <a:p>
            <a:r>
              <a:rPr lang="en-US" dirty="0" smtClean="0">
                <a:solidFill>
                  <a:schemeClr val="bg1"/>
                </a:solidFill>
              </a:rPr>
              <a:t>What is your next step?</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graphicFrame>
        <p:nvGraphicFramePr>
          <p:cNvPr id="4" name="Table 3"/>
          <p:cNvGraphicFramePr>
            <a:graphicFrameLocks noGrp="1"/>
          </p:cNvGraphicFramePr>
          <p:nvPr/>
        </p:nvGraphicFramePr>
        <p:xfrm>
          <a:off x="1026161" y="4925907"/>
          <a:ext cx="8128000" cy="1112520"/>
        </p:xfrm>
        <a:graphic>
          <a:graphicData uri="http://schemas.openxmlformats.org/drawingml/2006/table">
            <a:tbl>
              <a:tblPr firstRow="1" bandRow="1">
                <a:tableStyleId>{5C22544A-7EE6-4342-B048-85BDC9FD1C3A}</a:tableStyleId>
              </a:tblPr>
              <a:tblGrid>
                <a:gridCol w="2032000"/>
                <a:gridCol w="2032000"/>
                <a:gridCol w="2032000"/>
                <a:gridCol w="2032000"/>
              </a:tblGrid>
              <a:tr h="370840">
                <a:tc>
                  <a:txBody>
                    <a:bodyPr/>
                    <a:lstStyle/>
                    <a:p>
                      <a:r>
                        <a:rPr lang="en-US" dirty="0" smtClean="0"/>
                        <a:t>FBS</a:t>
                      </a:r>
                      <a:endParaRPr lang="en-US" dirty="0"/>
                    </a:p>
                  </a:txBody>
                  <a:tcPr/>
                </a:tc>
                <a:tc>
                  <a:txBody>
                    <a:bodyPr/>
                    <a:lstStyle/>
                    <a:p>
                      <a:r>
                        <a:rPr lang="en-US" dirty="0" smtClean="0"/>
                        <a:t>BS</a:t>
                      </a:r>
                      <a:endParaRPr lang="en-US" dirty="0"/>
                    </a:p>
                  </a:txBody>
                  <a:tcPr/>
                </a:tc>
                <a:tc>
                  <a:txBody>
                    <a:bodyPr/>
                    <a:lstStyle/>
                    <a:p>
                      <a:r>
                        <a:rPr lang="en-US" dirty="0" smtClean="0"/>
                        <a:t>BS</a:t>
                      </a:r>
                      <a:endParaRPr lang="en-US" dirty="0"/>
                    </a:p>
                  </a:txBody>
                  <a:tcPr/>
                </a:tc>
                <a:tc>
                  <a:txBody>
                    <a:bodyPr/>
                    <a:lstStyle/>
                    <a:p>
                      <a:r>
                        <a:rPr lang="en-US" dirty="0" smtClean="0"/>
                        <a:t>BS</a:t>
                      </a:r>
                      <a:endParaRPr lang="en-US" dirty="0"/>
                    </a:p>
                  </a:txBody>
                  <a:tcPr/>
                </a:tc>
              </a:tr>
              <a:tr h="370840">
                <a:tc>
                  <a:txBody>
                    <a:bodyPr/>
                    <a:lstStyle/>
                    <a:p>
                      <a:r>
                        <a:rPr lang="en-US" dirty="0" smtClean="0"/>
                        <a:t>230</a:t>
                      </a:r>
                      <a:endParaRPr lang="en-US" dirty="0"/>
                    </a:p>
                  </a:txBody>
                  <a:tcPr/>
                </a:tc>
                <a:tc>
                  <a:txBody>
                    <a:bodyPr/>
                    <a:lstStyle/>
                    <a:p>
                      <a:r>
                        <a:rPr lang="en-US" dirty="0" smtClean="0"/>
                        <a:t>320</a:t>
                      </a:r>
                      <a:endParaRPr lang="en-US" dirty="0"/>
                    </a:p>
                  </a:txBody>
                  <a:tcPr/>
                </a:tc>
                <a:tc>
                  <a:txBody>
                    <a:bodyPr/>
                    <a:lstStyle/>
                    <a:p>
                      <a:r>
                        <a:rPr lang="en-US" dirty="0" smtClean="0"/>
                        <a:t>295</a:t>
                      </a:r>
                      <a:endParaRPr lang="en-US" dirty="0"/>
                    </a:p>
                  </a:txBody>
                  <a:tcPr/>
                </a:tc>
                <a:tc>
                  <a:txBody>
                    <a:bodyPr/>
                    <a:lstStyle/>
                    <a:p>
                      <a:r>
                        <a:rPr lang="en-US" dirty="0" smtClean="0"/>
                        <a:t>295</a:t>
                      </a:r>
                      <a:endParaRPr lang="en-US" dirty="0"/>
                    </a:p>
                  </a:txBody>
                  <a:tcPr/>
                </a:tc>
              </a:tr>
              <a:tr h="370840">
                <a:tc>
                  <a:txBody>
                    <a:bodyPr/>
                    <a:lstStyle/>
                    <a:p>
                      <a:r>
                        <a:rPr lang="en-US" dirty="0" smtClean="0"/>
                        <a:t>210</a:t>
                      </a:r>
                      <a:endParaRPr lang="en-US" dirty="0"/>
                    </a:p>
                  </a:txBody>
                  <a:tcPr/>
                </a:tc>
                <a:tc>
                  <a:txBody>
                    <a:bodyPr/>
                    <a:lstStyle/>
                    <a:p>
                      <a:r>
                        <a:rPr lang="en-US" dirty="0" smtClean="0"/>
                        <a:t>310</a:t>
                      </a:r>
                      <a:endParaRPr lang="en-US" dirty="0"/>
                    </a:p>
                  </a:txBody>
                  <a:tcPr/>
                </a:tc>
                <a:tc>
                  <a:txBody>
                    <a:bodyPr/>
                    <a:lstStyle/>
                    <a:p>
                      <a:r>
                        <a:rPr lang="en-US" dirty="0" smtClean="0"/>
                        <a:t>320</a:t>
                      </a:r>
                      <a:endParaRPr lang="en-US" dirty="0"/>
                    </a:p>
                  </a:txBody>
                  <a:tcPr/>
                </a:tc>
                <a:tc>
                  <a:txBody>
                    <a:bodyPr/>
                    <a:lstStyle/>
                    <a:p>
                      <a:r>
                        <a:rPr lang="en-US" dirty="0" smtClean="0"/>
                        <a:t>257</a:t>
                      </a:r>
                      <a:endParaRPr lang="en-US" dirty="0"/>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459" y="399245"/>
            <a:ext cx="10264461" cy="6117465"/>
          </a:xfrm>
          <a:prstGeom prst="rect">
            <a:avLst/>
          </a:prstGeom>
        </p:spPr>
      </p:pic>
      <p:cxnSp>
        <p:nvCxnSpPr>
          <p:cNvPr id="4" name="Straight Arrow Connector 3"/>
          <p:cNvCxnSpPr/>
          <p:nvPr/>
        </p:nvCxnSpPr>
        <p:spPr>
          <a:xfrm>
            <a:off x="695459" y="1687132"/>
            <a:ext cx="4250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23362" y="6153954"/>
            <a:ext cx="4250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23362" y="4529070"/>
            <a:ext cx="4250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23362" y="5750416"/>
            <a:ext cx="42500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81972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38648" y="270456"/>
            <a:ext cx="8281115" cy="6168981"/>
          </a:xfrm>
          <a:prstGeom prst="rect">
            <a:avLst/>
          </a:prstGeom>
        </p:spPr>
      </p:pic>
      <p:sp>
        <p:nvSpPr>
          <p:cNvPr id="3" name="Rounded Rectangle 2"/>
          <p:cNvSpPr/>
          <p:nvPr/>
        </p:nvSpPr>
        <p:spPr>
          <a:xfrm>
            <a:off x="1957589" y="4649273"/>
            <a:ext cx="7843233" cy="450761"/>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5598086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2283" y="862885"/>
            <a:ext cx="9567426" cy="5357611"/>
          </a:xfrm>
          <a:prstGeom prst="rect">
            <a:avLst/>
          </a:prstGeom>
        </p:spPr>
      </p:pic>
      <p:sp>
        <p:nvSpPr>
          <p:cNvPr id="3" name="Right Arrow 2"/>
          <p:cNvSpPr/>
          <p:nvPr/>
        </p:nvSpPr>
        <p:spPr>
          <a:xfrm>
            <a:off x="489786" y="2807594"/>
            <a:ext cx="862497" cy="3219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50782" y="2807594"/>
            <a:ext cx="450761" cy="4121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89786" y="3541690"/>
            <a:ext cx="862497" cy="32197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9607639" y="3528811"/>
            <a:ext cx="631065" cy="32197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50782" y="3528810"/>
            <a:ext cx="490331" cy="334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624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6524" y="347729"/>
            <a:ext cx="9556124" cy="6272011"/>
          </a:xfrm>
          <a:prstGeom prst="rect">
            <a:avLst/>
          </a:prstGeom>
        </p:spPr>
      </p:pic>
      <p:sp>
        <p:nvSpPr>
          <p:cNvPr id="3" name="Right Arrow 2"/>
          <p:cNvSpPr/>
          <p:nvPr/>
        </p:nvSpPr>
        <p:spPr>
          <a:xfrm>
            <a:off x="180304" y="2999102"/>
            <a:ext cx="978408" cy="4266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4" name="Right Arrow 3"/>
          <p:cNvSpPr/>
          <p:nvPr/>
        </p:nvSpPr>
        <p:spPr>
          <a:xfrm>
            <a:off x="244505" y="3821203"/>
            <a:ext cx="978408" cy="4266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Right Arrow 4"/>
          <p:cNvSpPr/>
          <p:nvPr/>
        </p:nvSpPr>
        <p:spPr>
          <a:xfrm>
            <a:off x="264210" y="4643305"/>
            <a:ext cx="978408" cy="42667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xmlns="" val="407501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                          Key messages</a:t>
            </a:r>
            <a:endParaRPr lang="en-US" dirty="0">
              <a:solidFill>
                <a:schemeClr val="bg1"/>
              </a:solidFill>
            </a:endParaRPr>
          </a:p>
        </p:txBody>
      </p:sp>
      <p:sp>
        <p:nvSpPr>
          <p:cNvPr id="3" name="Content Placeholder 2"/>
          <p:cNvSpPr>
            <a:spLocks noGrp="1"/>
          </p:cNvSpPr>
          <p:nvPr>
            <p:ph idx="1"/>
          </p:nvPr>
        </p:nvSpPr>
        <p:spPr>
          <a:xfrm>
            <a:off x="966989" y="2070323"/>
            <a:ext cx="10515600" cy="4523659"/>
          </a:xfrm>
        </p:spPr>
        <p:txBody>
          <a:bodyPr/>
          <a:lstStyle/>
          <a:p>
            <a:pPr>
              <a:lnSpc>
                <a:spcPct val="150000"/>
              </a:lnSpc>
            </a:pPr>
            <a:r>
              <a:rPr lang="en-US" dirty="0">
                <a:solidFill>
                  <a:schemeClr val="bg1"/>
                </a:solidFill>
              </a:rPr>
              <a:t>O</a:t>
            </a:r>
            <a:r>
              <a:rPr lang="en-US" dirty="0" smtClean="0">
                <a:solidFill>
                  <a:schemeClr val="bg1"/>
                </a:solidFill>
              </a:rPr>
              <a:t>ur </a:t>
            </a:r>
            <a:r>
              <a:rPr lang="en-US" dirty="0">
                <a:solidFill>
                  <a:schemeClr val="bg1"/>
                </a:solidFill>
              </a:rPr>
              <a:t>analyses suggest that there is </a:t>
            </a:r>
            <a:r>
              <a:rPr lang="en-US" dirty="0" smtClean="0">
                <a:solidFill>
                  <a:srgbClr val="FFFF00"/>
                </a:solidFill>
              </a:rPr>
              <a:t>no clinically </a:t>
            </a:r>
            <a:r>
              <a:rPr lang="en-US" dirty="0">
                <a:solidFill>
                  <a:schemeClr val="bg1"/>
                </a:solidFill>
              </a:rPr>
              <a:t>relevant difference in the efficacy of </a:t>
            </a:r>
            <a:r>
              <a:rPr lang="en-US" dirty="0" smtClean="0">
                <a:solidFill>
                  <a:schemeClr val="bg1"/>
                </a:solidFill>
              </a:rPr>
              <a:t>basal-bolus versus </a:t>
            </a:r>
            <a:r>
              <a:rPr lang="en-US" dirty="0">
                <a:solidFill>
                  <a:schemeClr val="bg1"/>
                </a:solidFill>
              </a:rPr>
              <a:t>premixed insulin regimens for HbA1c decrease </a:t>
            </a:r>
            <a:r>
              <a:rPr lang="en-US" dirty="0" smtClean="0">
                <a:solidFill>
                  <a:schemeClr val="bg1"/>
                </a:solidFill>
              </a:rPr>
              <a:t>in type </a:t>
            </a:r>
            <a:r>
              <a:rPr lang="en-US" dirty="0">
                <a:solidFill>
                  <a:schemeClr val="bg1"/>
                </a:solidFill>
              </a:rPr>
              <a:t>2 diabetic patients who intensified their insulin therapy</a:t>
            </a:r>
            <a:r>
              <a:rPr lang="en-US" dirty="0"/>
              <a:t>.</a:t>
            </a:r>
          </a:p>
        </p:txBody>
      </p:sp>
    </p:spTree>
    <p:extLst>
      <p:ext uri="{BB962C8B-B14F-4D97-AF65-F5344CB8AC3E}">
        <p14:creationId xmlns:p14="http://schemas.microsoft.com/office/powerpoint/2010/main" xmlns="" val="8280596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1891" y="2481308"/>
            <a:ext cx="10515600" cy="1325563"/>
          </a:xfrm>
        </p:spPr>
        <p:txBody>
          <a:bodyPr/>
          <a:lstStyle/>
          <a:p>
            <a:r>
              <a:rPr lang="en-US" dirty="0" smtClean="0">
                <a:solidFill>
                  <a:schemeClr val="bg1"/>
                </a:solidFill>
              </a:rPr>
              <a:t>Intensification in different guidelines: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32123404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xmlns="" val="164686576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81559" y="3690789"/>
            <a:ext cx="6733424" cy="2785956"/>
          </a:xfrm>
          <a:prstGeom prst="rect">
            <a:avLst/>
          </a:prstGeom>
        </p:spPr>
      </p:pic>
      <p:pic>
        <p:nvPicPr>
          <p:cNvPr id="4" name="Picture 3"/>
          <p:cNvPicPr>
            <a:picLocks noChangeAspect="1"/>
          </p:cNvPicPr>
          <p:nvPr/>
        </p:nvPicPr>
        <p:blipFill>
          <a:blip r:embed="rId3"/>
          <a:stretch>
            <a:fillRect/>
          </a:stretch>
        </p:blipFill>
        <p:spPr>
          <a:xfrm>
            <a:off x="1403589" y="102039"/>
            <a:ext cx="9049969" cy="3588750"/>
          </a:xfrm>
          <a:prstGeom prst="rect">
            <a:avLst/>
          </a:prstGeom>
        </p:spPr>
      </p:pic>
    </p:spTree>
    <p:extLst>
      <p:ext uri="{BB962C8B-B14F-4D97-AF65-F5344CB8AC3E}">
        <p14:creationId xmlns:p14="http://schemas.microsoft.com/office/powerpoint/2010/main" xmlns="" val="12994955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77285" y="605308"/>
            <a:ext cx="8500056" cy="5653824"/>
          </a:xfrm>
          <a:prstGeom prst="rect">
            <a:avLst/>
          </a:prstGeom>
        </p:spPr>
      </p:pic>
    </p:spTree>
    <p:extLst>
      <p:ext uri="{BB962C8B-B14F-4D97-AF65-F5344CB8AC3E}">
        <p14:creationId xmlns:p14="http://schemas.microsoft.com/office/powerpoint/2010/main" xmlns="" val="136282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Natural course of T2DM</a:t>
            </a:r>
            <a:endParaRPr lang="en-US" dirty="0">
              <a:solidFill>
                <a:schemeClr val="bg1"/>
              </a:solidFill>
            </a:endParaRPr>
          </a:p>
        </p:txBody>
      </p:sp>
      <p:sp>
        <p:nvSpPr>
          <p:cNvPr id="3" name="Content Placeholder 2"/>
          <p:cNvSpPr>
            <a:spLocks noGrp="1"/>
          </p:cNvSpPr>
          <p:nvPr>
            <p:ph idx="1"/>
          </p:nvPr>
        </p:nvSpPr>
        <p:spPr>
          <a:xfrm>
            <a:off x="838200" y="1825624"/>
            <a:ext cx="10515600" cy="5032375"/>
          </a:xfrm>
        </p:spPr>
        <p:txBody>
          <a:bodyPr>
            <a:normAutofit fontScale="92500" lnSpcReduction="10000"/>
          </a:bodyPr>
          <a:lstStyle/>
          <a:p>
            <a:pPr>
              <a:lnSpc>
                <a:spcPct val="150000"/>
              </a:lnSpc>
            </a:pPr>
            <a:r>
              <a:rPr lang="en-US" dirty="0" smtClean="0">
                <a:solidFill>
                  <a:schemeClr val="bg1"/>
                </a:solidFill>
              </a:rPr>
              <a:t>Due to its </a:t>
            </a:r>
            <a:r>
              <a:rPr lang="en-US" dirty="0" smtClean="0">
                <a:solidFill>
                  <a:srgbClr val="FFFF00"/>
                </a:solidFill>
              </a:rPr>
              <a:t>progressive nature</a:t>
            </a:r>
            <a:r>
              <a:rPr lang="en-US" dirty="0" smtClean="0">
                <a:solidFill>
                  <a:schemeClr val="bg1"/>
                </a:solidFill>
              </a:rPr>
              <a:t>, many patients </a:t>
            </a:r>
            <a:r>
              <a:rPr lang="en-US" dirty="0" smtClean="0">
                <a:solidFill>
                  <a:schemeClr val="bg1"/>
                </a:solidFill>
              </a:rPr>
              <a:t>eventually require </a:t>
            </a:r>
            <a:r>
              <a:rPr lang="en-US" dirty="0" smtClean="0">
                <a:solidFill>
                  <a:schemeClr val="bg1"/>
                </a:solidFill>
              </a:rPr>
              <a:t>and benefit from insulin </a:t>
            </a:r>
            <a:r>
              <a:rPr lang="en-US" dirty="0" smtClean="0">
                <a:solidFill>
                  <a:schemeClr val="bg1"/>
                </a:solidFill>
              </a:rPr>
              <a:t>therapy.</a:t>
            </a:r>
            <a:endParaRPr lang="en-US" dirty="0" smtClean="0">
              <a:solidFill>
                <a:schemeClr val="bg1"/>
              </a:solidFill>
            </a:endParaRPr>
          </a:p>
          <a:p>
            <a:pPr>
              <a:lnSpc>
                <a:spcPct val="150000"/>
              </a:lnSpc>
            </a:pPr>
            <a:r>
              <a:rPr lang="en-US" dirty="0" smtClean="0">
                <a:solidFill>
                  <a:schemeClr val="bg1"/>
                </a:solidFill>
              </a:rPr>
              <a:t>Despite insulin use, however, most patients fail to achieve their </a:t>
            </a:r>
            <a:r>
              <a:rPr lang="en-US" dirty="0" err="1" smtClean="0">
                <a:solidFill>
                  <a:schemeClr val="bg1"/>
                </a:solidFill>
              </a:rPr>
              <a:t>glycemic</a:t>
            </a:r>
            <a:r>
              <a:rPr lang="en-US" dirty="0" smtClean="0">
                <a:solidFill>
                  <a:schemeClr val="bg1"/>
                </a:solidFill>
              </a:rPr>
              <a:t> target with simpler insulin </a:t>
            </a:r>
            <a:r>
              <a:rPr lang="en-US" dirty="0" smtClean="0">
                <a:solidFill>
                  <a:schemeClr val="bg1"/>
                </a:solidFill>
              </a:rPr>
              <a:t>regimens, </a:t>
            </a:r>
            <a:r>
              <a:rPr lang="en-US" i="1" dirty="0" smtClean="0">
                <a:solidFill>
                  <a:schemeClr val="bg1"/>
                </a:solidFill>
              </a:rPr>
              <a:t>i</a:t>
            </a:r>
            <a:r>
              <a:rPr lang="en-US" dirty="0" smtClean="0">
                <a:solidFill>
                  <a:schemeClr val="bg1"/>
                </a:solidFill>
              </a:rPr>
              <a:t>ncluding</a:t>
            </a:r>
          </a:p>
          <a:p>
            <a:pPr lvl="1">
              <a:lnSpc>
                <a:spcPct val="150000"/>
              </a:lnSpc>
            </a:pPr>
            <a:r>
              <a:rPr lang="en-US" dirty="0" smtClean="0">
                <a:solidFill>
                  <a:schemeClr val="bg1"/>
                </a:solidFill>
              </a:rPr>
              <a:t> </a:t>
            </a:r>
            <a:r>
              <a:rPr lang="en-US" dirty="0" smtClean="0">
                <a:solidFill>
                  <a:schemeClr val="bg1"/>
                </a:solidFill>
              </a:rPr>
              <a:t>the once daily bedtime </a:t>
            </a:r>
            <a:r>
              <a:rPr lang="en-US" dirty="0" smtClean="0">
                <a:solidFill>
                  <a:schemeClr val="bg1"/>
                </a:solidFill>
              </a:rPr>
              <a:t>basal</a:t>
            </a:r>
          </a:p>
          <a:p>
            <a:pPr lvl="1">
              <a:lnSpc>
                <a:spcPct val="150000"/>
              </a:lnSpc>
            </a:pPr>
            <a:r>
              <a:rPr lang="en-US" dirty="0" smtClean="0">
                <a:solidFill>
                  <a:schemeClr val="bg1"/>
                </a:solidFill>
              </a:rPr>
              <a:t> </a:t>
            </a:r>
            <a:r>
              <a:rPr lang="en-US" dirty="0" smtClean="0">
                <a:solidFill>
                  <a:schemeClr val="bg1"/>
                </a:solidFill>
              </a:rPr>
              <a:t>the once/twice-daily premixed regimens.</a:t>
            </a:r>
          </a:p>
          <a:p>
            <a:pPr>
              <a:lnSpc>
                <a:spcPct val="150000"/>
              </a:lnSpc>
            </a:pPr>
            <a:r>
              <a:rPr lang="en-US" dirty="0" smtClean="0">
                <a:solidFill>
                  <a:schemeClr val="bg1"/>
                </a:solidFill>
              </a:rPr>
              <a:t>The majority of patients therefore require more complex management, which may include initiation of an </a:t>
            </a:r>
            <a:r>
              <a:rPr lang="en-US" dirty="0" smtClean="0">
                <a:solidFill>
                  <a:srgbClr val="FFFF00"/>
                </a:solidFill>
              </a:rPr>
              <a:t>intensive insulin </a:t>
            </a:r>
            <a:r>
              <a:rPr lang="en-US" dirty="0" smtClean="0">
                <a:solidFill>
                  <a:srgbClr val="FFFF00"/>
                </a:solidFill>
              </a:rPr>
              <a:t>regimen.</a:t>
            </a:r>
            <a:endParaRPr lang="en-US" dirty="0" smtClean="0">
              <a:solidFill>
                <a:srgbClr val="FFFF00"/>
              </a:solidFill>
            </a:endParaRPr>
          </a:p>
          <a:p>
            <a:pPr>
              <a:lnSpc>
                <a:spcPct val="150000"/>
              </a:lnSpc>
            </a:pPr>
            <a:endParaRPr lang="en-US"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93800" y="1549400"/>
            <a:ext cx="9398000" cy="3416300"/>
          </a:xfrm>
          <a:prstGeom prst="rect">
            <a:avLst/>
          </a:prstGeom>
        </p:spPr>
      </p:pic>
    </p:spTree>
    <p:extLst>
      <p:ext uri="{BB962C8B-B14F-4D97-AF65-F5344CB8AC3E}">
        <p14:creationId xmlns:p14="http://schemas.microsoft.com/office/powerpoint/2010/main" xmlns="" val="18312000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1598" y="1892300"/>
            <a:ext cx="9061804" cy="3461734"/>
          </a:xfrm>
          <a:prstGeom prst="rect">
            <a:avLst/>
          </a:prstGeom>
        </p:spPr>
      </p:pic>
    </p:spTree>
    <p:extLst>
      <p:ext uri="{BB962C8B-B14F-4D97-AF65-F5344CB8AC3E}">
        <p14:creationId xmlns:p14="http://schemas.microsoft.com/office/powerpoint/2010/main" xmlns="" val="31200726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9088" y="2125015"/>
            <a:ext cx="9173518" cy="4161845"/>
          </a:xfrm>
          <a:prstGeom prst="rect">
            <a:avLst/>
          </a:prstGeom>
        </p:spPr>
      </p:pic>
      <p:pic>
        <p:nvPicPr>
          <p:cNvPr id="3" name="Picture 2"/>
          <p:cNvPicPr>
            <a:picLocks noChangeAspect="1"/>
          </p:cNvPicPr>
          <p:nvPr/>
        </p:nvPicPr>
        <p:blipFill>
          <a:blip r:embed="rId3"/>
          <a:stretch>
            <a:fillRect/>
          </a:stretch>
        </p:blipFill>
        <p:spPr>
          <a:xfrm>
            <a:off x="1738647" y="1"/>
            <a:ext cx="8500057" cy="2318196"/>
          </a:xfrm>
          <a:prstGeom prst="rect">
            <a:avLst/>
          </a:prstGeom>
        </p:spPr>
      </p:pic>
    </p:spTree>
    <p:extLst>
      <p:ext uri="{BB962C8B-B14F-4D97-AF65-F5344CB8AC3E}">
        <p14:creationId xmlns:p14="http://schemas.microsoft.com/office/powerpoint/2010/main" xmlns="" val="13784779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8038" y="167765"/>
            <a:ext cx="9156879" cy="6690235"/>
          </a:xfrm>
          <a:prstGeom prst="rect">
            <a:avLst/>
          </a:prstGeom>
        </p:spPr>
      </p:pic>
    </p:spTree>
    <p:extLst>
      <p:ext uri="{BB962C8B-B14F-4D97-AF65-F5344CB8AC3E}">
        <p14:creationId xmlns:p14="http://schemas.microsoft.com/office/powerpoint/2010/main" xmlns="" val="8386116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 conclusion:</a:t>
            </a:r>
            <a:endParaRPr lang="en-US" dirty="0">
              <a:solidFill>
                <a:schemeClr val="bg1"/>
              </a:solidFill>
            </a:endParaRPr>
          </a:p>
        </p:txBody>
      </p:sp>
      <p:sp>
        <p:nvSpPr>
          <p:cNvPr id="3" name="Content Placeholder 2"/>
          <p:cNvSpPr>
            <a:spLocks noGrp="1"/>
          </p:cNvSpPr>
          <p:nvPr>
            <p:ph idx="1"/>
          </p:nvPr>
        </p:nvSpPr>
        <p:spPr/>
        <p:txBody>
          <a:bodyPr/>
          <a:lstStyle/>
          <a:p>
            <a:pPr>
              <a:lnSpc>
                <a:spcPct val="150000"/>
              </a:lnSpc>
            </a:pPr>
            <a:r>
              <a:rPr lang="en-US" dirty="0" smtClean="0">
                <a:solidFill>
                  <a:schemeClr val="bg1"/>
                </a:solidFill>
              </a:rPr>
              <a:t>There is many studies about intensification with premixed and basal bolus for T2DM patients with diverse results</a:t>
            </a:r>
          </a:p>
          <a:p>
            <a:pPr>
              <a:lnSpc>
                <a:spcPct val="150000"/>
              </a:lnSpc>
            </a:pPr>
            <a:r>
              <a:rPr lang="en-US" dirty="0" smtClean="0">
                <a:solidFill>
                  <a:schemeClr val="bg1"/>
                </a:solidFill>
              </a:rPr>
              <a:t>Also there is many review and systematic review in this field</a:t>
            </a:r>
          </a:p>
          <a:p>
            <a:pPr>
              <a:lnSpc>
                <a:spcPct val="150000"/>
              </a:lnSpc>
            </a:pPr>
            <a:r>
              <a:rPr lang="en-US" dirty="0" smtClean="0">
                <a:solidFill>
                  <a:schemeClr val="bg1"/>
                </a:solidFill>
              </a:rPr>
              <a:t>Most of them did not indicate clinically significant difference in primary and secondary outcomes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9158"/>
            <a:ext cx="10515600" cy="1325563"/>
          </a:xfrm>
        </p:spPr>
        <p:txBody>
          <a:bodyPr/>
          <a:lstStyle/>
          <a:p>
            <a:r>
              <a:rPr lang="en-US" dirty="0" smtClean="0"/>
              <a:t>                    </a:t>
            </a:r>
            <a:r>
              <a:rPr lang="en-US" dirty="0" smtClean="0">
                <a:solidFill>
                  <a:srgbClr val="FFFF00"/>
                </a:solidFill>
              </a:rPr>
              <a:t>Take home message</a:t>
            </a:r>
            <a:endParaRPr lang="en-US" dirty="0">
              <a:solidFill>
                <a:srgbClr val="FFFF00"/>
              </a:solidFill>
            </a:endParaRPr>
          </a:p>
        </p:txBody>
      </p:sp>
      <p:sp>
        <p:nvSpPr>
          <p:cNvPr id="3" name="Content Placeholder 2"/>
          <p:cNvSpPr>
            <a:spLocks noGrp="1"/>
          </p:cNvSpPr>
          <p:nvPr>
            <p:ph idx="1"/>
          </p:nvPr>
        </p:nvSpPr>
        <p:spPr>
          <a:xfrm>
            <a:off x="748048" y="2134718"/>
            <a:ext cx="10515600" cy="4351338"/>
          </a:xfrm>
        </p:spPr>
        <p:txBody>
          <a:bodyPr/>
          <a:lstStyle/>
          <a:p>
            <a:r>
              <a:rPr lang="en-US" dirty="0" smtClean="0">
                <a:solidFill>
                  <a:schemeClr val="bg1"/>
                </a:solidFill>
              </a:rPr>
              <a:t>There is no clinically relevant difference in the efficacy of basal-bolus versus premixed insulin regimen for </a:t>
            </a:r>
            <a:r>
              <a:rPr lang="en-US" dirty="0" err="1" smtClean="0">
                <a:solidFill>
                  <a:schemeClr val="bg1"/>
                </a:solidFill>
              </a:rPr>
              <a:t>Hb</a:t>
            </a:r>
            <a:r>
              <a:rPr lang="en-US" dirty="0" smtClean="0">
                <a:solidFill>
                  <a:schemeClr val="bg1"/>
                </a:solidFill>
              </a:rPr>
              <a:t> A1c decrease in T2DM.</a:t>
            </a:r>
          </a:p>
          <a:p>
            <a:pPr>
              <a:buNone/>
            </a:pPr>
            <a:endParaRPr lang="en-US" dirty="0" smtClean="0">
              <a:solidFill>
                <a:schemeClr val="bg1"/>
              </a:solidFill>
            </a:endParaRPr>
          </a:p>
          <a:p>
            <a:r>
              <a:rPr lang="en-US" dirty="0" smtClean="0">
                <a:solidFill>
                  <a:schemeClr val="bg1"/>
                </a:solidFill>
              </a:rPr>
              <a:t>Intensification is applicable with both basal bolus and premix insulin</a:t>
            </a:r>
          </a:p>
          <a:p>
            <a:r>
              <a:rPr lang="en-US" dirty="0" smtClean="0">
                <a:solidFill>
                  <a:schemeClr val="bg1"/>
                </a:solidFill>
              </a:rPr>
              <a:t>Human </a:t>
            </a:r>
            <a:r>
              <a:rPr lang="en-US" smtClean="0">
                <a:solidFill>
                  <a:schemeClr val="bg1"/>
                </a:solidFill>
              </a:rPr>
              <a:t>insulins</a:t>
            </a:r>
            <a:endParaRPr lang="en-US" dirty="0" smtClean="0">
              <a:solidFill>
                <a:schemeClr val="bg1"/>
              </a:solidFill>
            </a:endParaRPr>
          </a:p>
          <a:p>
            <a:endParaRPr lang="en-US" dirty="0">
              <a:solidFill>
                <a:schemeClr val="bg1"/>
              </a:solidFill>
            </a:endParaRPr>
          </a:p>
          <a:p>
            <a:r>
              <a:rPr lang="en-US" dirty="0" smtClean="0">
                <a:solidFill>
                  <a:schemeClr val="bg1"/>
                </a:solidFill>
              </a:rPr>
              <a:t>Clinician must to adapt treatment to individual patient needs</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xmlns="" val="39430377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243" y="5056395"/>
            <a:ext cx="10515600" cy="1325563"/>
          </a:xfrm>
        </p:spPr>
        <p:txBody>
          <a:bodyPr/>
          <a:lstStyle/>
          <a:p>
            <a:pPr algn="ctr"/>
            <a:r>
              <a:rPr lang="en-US" dirty="0" smtClean="0">
                <a:solidFill>
                  <a:schemeClr val="bg1"/>
                </a:solidFill>
              </a:rPr>
              <a:t>Thanks for your attention</a:t>
            </a:r>
            <a:endParaRPr lang="en-US" dirty="0">
              <a:solidFill>
                <a:schemeClr val="bg1"/>
              </a:solidFill>
            </a:endParaRPr>
          </a:p>
        </p:txBody>
      </p:sp>
      <p:pic>
        <p:nvPicPr>
          <p:cNvPr id="10242" name="Picture 2" descr="C:\Users\Dr.Valizadeh\Desktop\1.jpg"/>
          <p:cNvPicPr>
            <a:picLocks noGrp="1" noChangeAspect="1" noChangeArrowheads="1"/>
          </p:cNvPicPr>
          <p:nvPr>
            <p:ph idx="1"/>
          </p:nvPr>
        </p:nvPicPr>
        <p:blipFill>
          <a:blip r:embed="rId2"/>
          <a:srcRect/>
          <a:stretch>
            <a:fillRect/>
          </a:stretch>
        </p:blipFill>
        <p:spPr bwMode="auto">
          <a:xfrm>
            <a:off x="3709282" y="897972"/>
            <a:ext cx="4826441" cy="4351338"/>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300" smtClean="0">
                <a:latin typeface="Arial Narrow" pitchFamily="34" charset="0"/>
              </a:rPr>
              <a:t>The Basal/Bolus Insulin Concept</a:t>
            </a:r>
          </a:p>
        </p:txBody>
      </p:sp>
      <p:sp>
        <p:nvSpPr>
          <p:cNvPr id="33795" name="Rectangle 3"/>
          <p:cNvSpPr>
            <a:spLocks noGrp="1" noChangeArrowheads="1"/>
          </p:cNvSpPr>
          <p:nvPr>
            <p:ph type="body" idx="1"/>
          </p:nvPr>
        </p:nvSpPr>
        <p:spPr>
          <a:xfrm>
            <a:off x="662517" y="1752600"/>
            <a:ext cx="11032067" cy="3429000"/>
          </a:xfrm>
        </p:spPr>
        <p:txBody>
          <a:bodyPr/>
          <a:lstStyle/>
          <a:p>
            <a:pPr marL="230188" indent="-230188" eaLnBrk="1" hangingPunct="1">
              <a:lnSpc>
                <a:spcPct val="90000"/>
              </a:lnSpc>
              <a:spcBef>
                <a:spcPct val="30000"/>
              </a:spcBef>
            </a:pPr>
            <a:r>
              <a:rPr lang="en-US" sz="2200" b="1" smtClean="0">
                <a:solidFill>
                  <a:srgbClr val="FFCC00"/>
                </a:solidFill>
                <a:latin typeface="Arial Narrow" pitchFamily="34" charset="0"/>
              </a:rPr>
              <a:t>Basal Insulin</a:t>
            </a:r>
            <a:endParaRPr lang="en-US" sz="2200" b="1" smtClean="0">
              <a:latin typeface="Arial Narrow" pitchFamily="34" charset="0"/>
            </a:endParaRPr>
          </a:p>
          <a:p>
            <a:pPr marL="630238" lvl="1" indent="-284163" eaLnBrk="1" hangingPunct="1">
              <a:lnSpc>
                <a:spcPct val="90000"/>
              </a:lnSpc>
              <a:spcBef>
                <a:spcPct val="30000"/>
              </a:spcBef>
            </a:pPr>
            <a:r>
              <a:rPr lang="en-US" sz="2000" b="1" smtClean="0">
                <a:latin typeface="Arial Narrow" pitchFamily="34" charset="0"/>
              </a:rPr>
              <a:t>Suppresses glucose production between meals and overnight</a:t>
            </a:r>
          </a:p>
          <a:p>
            <a:pPr marL="630238" lvl="1" indent="-284163" eaLnBrk="1" hangingPunct="1">
              <a:lnSpc>
                <a:spcPct val="90000"/>
              </a:lnSpc>
              <a:spcBef>
                <a:spcPct val="30000"/>
              </a:spcBef>
            </a:pPr>
            <a:r>
              <a:rPr lang="en-US" sz="2000" b="1" smtClean="0">
                <a:latin typeface="Arial Narrow" pitchFamily="34" charset="0"/>
              </a:rPr>
              <a:t>Nearly constant levels </a:t>
            </a:r>
          </a:p>
          <a:p>
            <a:pPr marL="630238" lvl="1" indent="-284163" eaLnBrk="1" hangingPunct="1">
              <a:lnSpc>
                <a:spcPct val="90000"/>
              </a:lnSpc>
              <a:spcBef>
                <a:spcPct val="30000"/>
              </a:spcBef>
            </a:pPr>
            <a:r>
              <a:rPr lang="en-US" sz="2000" b="1" smtClean="0">
                <a:latin typeface="Arial Narrow" pitchFamily="34" charset="0"/>
              </a:rPr>
              <a:t>50% of daily needs</a:t>
            </a:r>
          </a:p>
          <a:p>
            <a:pPr marL="230188" indent="-230188" eaLnBrk="1" hangingPunct="1">
              <a:lnSpc>
                <a:spcPct val="90000"/>
              </a:lnSpc>
              <a:spcBef>
                <a:spcPct val="30000"/>
              </a:spcBef>
            </a:pPr>
            <a:r>
              <a:rPr lang="en-US" sz="2200" b="1" smtClean="0">
                <a:solidFill>
                  <a:srgbClr val="FFCC00"/>
                </a:solidFill>
                <a:latin typeface="Arial Narrow" pitchFamily="34" charset="0"/>
              </a:rPr>
              <a:t>Bolus Insulin (Mealtime or Prandial)</a:t>
            </a:r>
            <a:endParaRPr lang="en-US" sz="2200" b="1" smtClean="0">
              <a:latin typeface="Arial Narrow" pitchFamily="34" charset="0"/>
            </a:endParaRPr>
          </a:p>
          <a:p>
            <a:pPr marL="630238" lvl="1" indent="-284163" eaLnBrk="1" hangingPunct="1">
              <a:lnSpc>
                <a:spcPct val="90000"/>
              </a:lnSpc>
              <a:spcBef>
                <a:spcPct val="30000"/>
              </a:spcBef>
            </a:pPr>
            <a:r>
              <a:rPr lang="en-US" sz="2000" b="1" smtClean="0">
                <a:latin typeface="Arial Narrow" pitchFamily="34" charset="0"/>
              </a:rPr>
              <a:t>Limits hyperglycemia after meals</a:t>
            </a:r>
          </a:p>
          <a:p>
            <a:pPr marL="630238" lvl="1" indent="-284163" eaLnBrk="1" hangingPunct="1">
              <a:lnSpc>
                <a:spcPct val="90000"/>
              </a:lnSpc>
              <a:spcBef>
                <a:spcPct val="30000"/>
              </a:spcBef>
            </a:pPr>
            <a:r>
              <a:rPr lang="en-US" sz="2000" b="1" smtClean="0">
                <a:latin typeface="Arial Narrow" pitchFamily="34" charset="0"/>
              </a:rPr>
              <a:t>Immediate rise and sharp peak at 1 hour </a:t>
            </a:r>
          </a:p>
          <a:p>
            <a:pPr marL="630238" lvl="1" indent="-284163" eaLnBrk="1" hangingPunct="1">
              <a:lnSpc>
                <a:spcPct val="90000"/>
              </a:lnSpc>
              <a:spcBef>
                <a:spcPct val="30000"/>
              </a:spcBef>
            </a:pPr>
            <a:r>
              <a:rPr lang="en-US" sz="2000" b="1" smtClean="0">
                <a:latin typeface="Arial Narrow" pitchFamily="34" charset="0"/>
              </a:rPr>
              <a:t>10% to 20% of total daily insulin requirement at each meal </a:t>
            </a:r>
          </a:p>
        </p:txBody>
      </p:sp>
      <p:sp>
        <p:nvSpPr>
          <p:cNvPr id="33796" name="Text Box 4"/>
          <p:cNvSpPr txBox="1">
            <a:spLocks noChangeArrowheads="1"/>
          </p:cNvSpPr>
          <p:nvPr/>
        </p:nvSpPr>
        <p:spPr bwMode="auto">
          <a:xfrm>
            <a:off x="11603568" y="6597650"/>
            <a:ext cx="588433" cy="260350"/>
          </a:xfrm>
          <a:prstGeom prst="rect">
            <a:avLst/>
          </a:prstGeom>
          <a:noFill/>
          <a:ln w="9525">
            <a:noFill/>
            <a:miter lim="800000"/>
            <a:headEnd/>
            <a:tailEnd/>
          </a:ln>
        </p:spPr>
        <p:txBody>
          <a:bodyPr>
            <a:spAutoFit/>
          </a:bodyPr>
          <a:lstStyle/>
          <a:p>
            <a:pPr algn="r"/>
            <a:r>
              <a:rPr lang="en-US" sz="1100">
                <a:solidFill>
                  <a:schemeClr val="bg1"/>
                </a:solidFill>
              </a:rPr>
              <a:t>6-20</a:t>
            </a:r>
          </a:p>
        </p:txBody>
      </p:sp>
      <p:sp>
        <p:nvSpPr>
          <p:cNvPr id="33797" name="Text Box 5"/>
          <p:cNvSpPr txBox="1">
            <a:spLocks noChangeArrowheads="1"/>
          </p:cNvSpPr>
          <p:nvPr/>
        </p:nvSpPr>
        <p:spPr bwMode="auto">
          <a:xfrm>
            <a:off x="1299634" y="5292726"/>
            <a:ext cx="9266767" cy="1064907"/>
          </a:xfrm>
          <a:prstGeom prst="rect">
            <a:avLst/>
          </a:prstGeom>
          <a:noFill/>
          <a:ln w="9525">
            <a:noFill/>
            <a:miter lim="800000"/>
            <a:headEnd/>
            <a:tailEnd/>
          </a:ln>
        </p:spPr>
        <p:txBody>
          <a:bodyPr>
            <a:spAutoFit/>
          </a:bodyPr>
          <a:lstStyle/>
          <a:p>
            <a:pPr algn="ctr" eaLnBrk="1" hangingPunct="1">
              <a:lnSpc>
                <a:spcPct val="90000"/>
              </a:lnSpc>
              <a:spcBef>
                <a:spcPct val="30000"/>
              </a:spcBef>
              <a:buClr>
                <a:schemeClr val="accent1"/>
              </a:buClr>
            </a:pPr>
            <a:r>
              <a:rPr lang="en-US" sz="2400" b="1" i="1">
                <a:solidFill>
                  <a:srgbClr val="FFFF00"/>
                </a:solidFill>
              </a:rPr>
              <a:t>Ideally, for insulin replacement therapy, each component should come from a different insulin with a specific profile</a:t>
            </a:r>
            <a:endParaRPr lang="en-US" sz="2400" b="1">
              <a:solidFill>
                <a:srgbClr val="FFFF00"/>
              </a:solidFill>
            </a:endParaRPr>
          </a:p>
          <a:p>
            <a:endParaRPr lang="en-US" sz="2000"/>
          </a:p>
        </p:txBody>
      </p:sp>
    </p:spTree>
  </p:cSld>
  <p:clrMapOvr>
    <a:masterClrMapping/>
  </p:clrMapOvr>
  <p:transition spd="med">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So which method is best?</a:t>
            </a:r>
          </a:p>
        </p:txBody>
      </p:sp>
      <p:sp>
        <p:nvSpPr>
          <p:cNvPr id="62467" name="Rectangle 3"/>
          <p:cNvSpPr>
            <a:spLocks noGrp="1" noChangeArrowheads="1"/>
          </p:cNvSpPr>
          <p:nvPr>
            <p:ph type="body" idx="1"/>
          </p:nvPr>
        </p:nvSpPr>
        <p:spPr>
          <a:xfrm>
            <a:off x="630767" y="1524000"/>
            <a:ext cx="10996084" cy="3581400"/>
          </a:xfrm>
        </p:spPr>
        <p:txBody>
          <a:bodyPr/>
          <a:lstStyle/>
          <a:p>
            <a:pPr eaLnBrk="1" hangingPunct="1"/>
            <a:r>
              <a:rPr lang="en-US" smtClean="0">
                <a:solidFill>
                  <a:srgbClr val="FFFF00"/>
                </a:solidFill>
                <a:latin typeface="Arial Narrow" pitchFamily="34" charset="0"/>
              </a:rPr>
              <a:t>This is where the “Art of Medicine” comes in:</a:t>
            </a:r>
          </a:p>
          <a:p>
            <a:pPr eaLnBrk="1" hangingPunct="1">
              <a:buFontTx/>
              <a:buNone/>
            </a:pPr>
            <a:endParaRPr lang="en-US" smtClean="0">
              <a:solidFill>
                <a:srgbClr val="FFFF00"/>
              </a:solidFill>
            </a:endParaRPr>
          </a:p>
          <a:p>
            <a:pPr lvl="1" eaLnBrk="1" hangingPunct="1"/>
            <a:r>
              <a:rPr lang="en-US" sz="2600" smtClean="0">
                <a:latin typeface="Arial Narrow" pitchFamily="34" charset="0"/>
              </a:rPr>
              <a:t>If patient has been having difficulty with hypoglycemia, then start any new insulin regimen with conservative doses</a:t>
            </a:r>
          </a:p>
          <a:p>
            <a:pPr lvl="1" eaLnBrk="1" hangingPunct="1">
              <a:buFontTx/>
              <a:buNone/>
            </a:pPr>
            <a:endParaRPr lang="en-US" sz="2600" smtClean="0">
              <a:latin typeface="Arial Narrow" pitchFamily="34" charset="0"/>
            </a:endParaRPr>
          </a:p>
          <a:p>
            <a:pPr lvl="1" eaLnBrk="1" hangingPunct="1"/>
            <a:r>
              <a:rPr lang="en-US" sz="2600" smtClean="0">
                <a:latin typeface="Arial Narrow" pitchFamily="34" charset="0"/>
              </a:rPr>
              <a:t>If patient, on the other hand, has been having hyperglycemia, then one can be more aggressive</a:t>
            </a:r>
          </a:p>
          <a:p>
            <a:pPr eaLnBrk="1" hangingPunct="1"/>
            <a:endParaRPr lang="en-US" smtClean="0">
              <a:latin typeface="Arial Narrow" pitchFamily="34" charset="0"/>
            </a:endParaRPr>
          </a:p>
        </p:txBody>
      </p:sp>
      <p:sp>
        <p:nvSpPr>
          <p:cNvPr id="62468" name="Text Box 4"/>
          <p:cNvSpPr txBox="1">
            <a:spLocks noChangeArrowheads="1"/>
          </p:cNvSpPr>
          <p:nvPr/>
        </p:nvSpPr>
        <p:spPr bwMode="auto">
          <a:xfrm>
            <a:off x="609601" y="5259389"/>
            <a:ext cx="7794121" cy="553998"/>
          </a:xfrm>
          <a:prstGeom prst="rect">
            <a:avLst/>
          </a:prstGeom>
          <a:noFill/>
          <a:ln w="9525">
            <a:noFill/>
            <a:miter lim="800000"/>
            <a:headEnd/>
            <a:tailEnd/>
          </a:ln>
        </p:spPr>
        <p:txBody>
          <a:bodyPr wrap="none">
            <a:spAutoFit/>
          </a:bodyPr>
          <a:lstStyle/>
          <a:p>
            <a:pPr eaLnBrk="1" hangingPunct="1">
              <a:spcBef>
                <a:spcPct val="20000"/>
              </a:spcBef>
              <a:buClr>
                <a:schemeClr val="accent1"/>
              </a:buClr>
            </a:pPr>
            <a:r>
              <a:rPr lang="en-US" sz="3000" b="1">
                <a:solidFill>
                  <a:srgbClr val="FFFF00"/>
                </a:solidFill>
                <a:latin typeface="Arial" pitchFamily="34" charset="0"/>
              </a:rPr>
              <a:t>Remember: every patient is an individual!</a:t>
            </a:r>
            <a:endParaRPr lang="en-US" sz="2000"/>
          </a:p>
        </p:txBody>
      </p:sp>
    </p:spTree>
  </p:cSld>
  <p:clrMapOvr>
    <a:masterClrMapping/>
  </p:clrMapOvr>
  <p:transition spd="med">
    <p:zoom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noFill/>
        </p:spPr>
        <p:txBody>
          <a:bodyPr lIns="92075" tIns="46038" rIns="92075" bIns="46038"/>
          <a:lstStyle/>
          <a:p>
            <a:pPr eaLnBrk="1" hangingPunct="1"/>
            <a:r>
              <a:rPr lang="en-US" sz="3400" smtClean="0">
                <a:solidFill>
                  <a:srgbClr val="FFCC00"/>
                </a:solidFill>
                <a:latin typeface="Arial Narrow" pitchFamily="34" charset="0"/>
              </a:rPr>
              <a:t>Fine Tuning:  Meal Bolus Doses</a:t>
            </a:r>
          </a:p>
        </p:txBody>
      </p:sp>
      <p:sp>
        <p:nvSpPr>
          <p:cNvPr id="590851" name="Rectangle 3"/>
          <p:cNvSpPr>
            <a:spLocks noGrp="1" noChangeArrowheads="1"/>
          </p:cNvSpPr>
          <p:nvPr>
            <p:ph type="body" idx="1"/>
          </p:nvPr>
        </p:nvSpPr>
        <p:spPr>
          <a:xfrm>
            <a:off x="1013884" y="1914526"/>
            <a:ext cx="10318749" cy="4225925"/>
          </a:xfrm>
          <a:noFill/>
        </p:spPr>
        <p:txBody>
          <a:bodyPr lIns="92075" tIns="46038" rIns="92075" bIns="46038"/>
          <a:lstStyle/>
          <a:p>
            <a:pPr eaLnBrk="1" hangingPunct="1">
              <a:spcBef>
                <a:spcPct val="75000"/>
              </a:spcBef>
            </a:pPr>
            <a:r>
              <a:rPr lang="en-US" smtClean="0"/>
              <a:t>Adjust bolus based on post-meal BGs</a:t>
            </a:r>
          </a:p>
          <a:p>
            <a:pPr eaLnBrk="1" hangingPunct="1">
              <a:spcBef>
                <a:spcPct val="75000"/>
              </a:spcBef>
            </a:pPr>
            <a:r>
              <a:rPr lang="en-US" smtClean="0"/>
              <a:t> Carbohydrate counting or pre-determined meal portion</a:t>
            </a:r>
          </a:p>
          <a:p>
            <a:pPr eaLnBrk="1" hangingPunct="1">
              <a:spcBef>
                <a:spcPct val="75000"/>
              </a:spcBef>
            </a:pPr>
            <a:r>
              <a:rPr lang="en-US" smtClean="0"/>
              <a:t>Individualize insulin to carbohydrate dose or insulin to premeal dose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908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085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08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0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0" grpId="0"/>
      <p:bldP spid="5908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Line 2"/>
          <p:cNvSpPr>
            <a:spLocks noChangeShapeType="1"/>
          </p:cNvSpPr>
          <p:nvPr/>
        </p:nvSpPr>
        <p:spPr bwMode="gray">
          <a:xfrm>
            <a:off x="4152900" y="1947863"/>
            <a:ext cx="0" cy="2978150"/>
          </a:xfrm>
          <a:prstGeom prst="line">
            <a:avLst/>
          </a:prstGeom>
          <a:noFill/>
          <a:ln w="25400">
            <a:solidFill>
              <a:srgbClr val="FFFFFF"/>
            </a:solidFill>
            <a:prstDash val="sysDot"/>
            <a:round/>
            <a:headEnd/>
            <a:tailEnd/>
          </a:ln>
        </p:spPr>
        <p:txBody>
          <a:bodyPr wrap="none" anchor="ctr"/>
          <a:lstStyle/>
          <a:p>
            <a:endParaRPr lang="en-US"/>
          </a:p>
        </p:txBody>
      </p:sp>
      <p:sp>
        <p:nvSpPr>
          <p:cNvPr id="53251" name="Line 3"/>
          <p:cNvSpPr>
            <a:spLocks noChangeShapeType="1"/>
          </p:cNvSpPr>
          <p:nvPr/>
        </p:nvSpPr>
        <p:spPr bwMode="gray">
          <a:xfrm>
            <a:off x="1140885" y="4721225"/>
            <a:ext cx="2116" cy="1588"/>
          </a:xfrm>
          <a:prstGeom prst="line">
            <a:avLst/>
          </a:prstGeom>
          <a:noFill/>
          <a:ln w="1588">
            <a:solidFill>
              <a:srgbClr val="000000"/>
            </a:solidFill>
            <a:round/>
            <a:headEnd/>
            <a:tailEnd/>
          </a:ln>
        </p:spPr>
        <p:txBody>
          <a:bodyPr/>
          <a:lstStyle/>
          <a:p>
            <a:endParaRPr lang="en-US"/>
          </a:p>
        </p:txBody>
      </p:sp>
      <p:grpSp>
        <p:nvGrpSpPr>
          <p:cNvPr id="2" name="Group 4"/>
          <p:cNvGrpSpPr>
            <a:grpSpLocks/>
          </p:cNvGrpSpPr>
          <p:nvPr/>
        </p:nvGrpSpPr>
        <p:grpSpPr bwMode="auto">
          <a:xfrm>
            <a:off x="4931834" y="6213475"/>
            <a:ext cx="3955284" cy="525463"/>
            <a:chOff x="2933" y="3914"/>
            <a:chExt cx="2102" cy="331"/>
          </a:xfrm>
        </p:grpSpPr>
        <p:sp>
          <p:nvSpPr>
            <p:cNvPr id="53298" name="Text Box 5"/>
            <p:cNvSpPr txBox="1">
              <a:spLocks noChangeArrowheads="1"/>
            </p:cNvSpPr>
            <p:nvPr/>
          </p:nvSpPr>
          <p:spPr bwMode="auto">
            <a:xfrm>
              <a:off x="3300" y="4022"/>
              <a:ext cx="1735" cy="223"/>
            </a:xfrm>
            <a:prstGeom prst="rect">
              <a:avLst/>
            </a:prstGeom>
            <a:noFill/>
            <a:ln w="12700">
              <a:noFill/>
              <a:miter lim="800000"/>
              <a:headEnd/>
              <a:tailEnd/>
            </a:ln>
          </p:spPr>
          <p:txBody>
            <a:bodyPr wrap="none">
              <a:spAutoFit/>
            </a:bodyPr>
            <a:lstStyle/>
            <a:p>
              <a:r>
                <a:rPr lang="en-US" altLang="en-GB" sz="1700" b="1">
                  <a:solidFill>
                    <a:srgbClr val="FFFFFF"/>
                  </a:solidFill>
                  <a:latin typeface="Arial" pitchFamily="34" charset="0"/>
                </a:rPr>
                <a:t>Typical Diagnosis of Diabetes</a:t>
              </a:r>
            </a:p>
          </p:txBody>
        </p:sp>
        <p:sp>
          <p:nvSpPr>
            <p:cNvPr id="53299" name="Line 6"/>
            <p:cNvSpPr>
              <a:spLocks noChangeShapeType="1"/>
            </p:cNvSpPr>
            <p:nvPr/>
          </p:nvSpPr>
          <p:spPr bwMode="auto">
            <a:xfrm rot="1704256" flipH="1" flipV="1">
              <a:off x="2933" y="3914"/>
              <a:ext cx="441" cy="140"/>
            </a:xfrm>
            <a:prstGeom prst="line">
              <a:avLst/>
            </a:prstGeom>
            <a:noFill/>
            <a:ln w="38100">
              <a:solidFill>
                <a:srgbClr val="FF0000"/>
              </a:solidFill>
              <a:round/>
              <a:headEnd/>
              <a:tailEnd type="triangle" w="med" len="med"/>
            </a:ln>
          </p:spPr>
          <p:txBody>
            <a:bodyPr wrap="none" anchor="ctr"/>
            <a:lstStyle/>
            <a:p>
              <a:endParaRPr lang="en-US"/>
            </a:p>
          </p:txBody>
        </p:sp>
      </p:grpSp>
      <p:grpSp>
        <p:nvGrpSpPr>
          <p:cNvPr id="3" name="Group 7"/>
          <p:cNvGrpSpPr>
            <a:grpSpLocks/>
          </p:cNvGrpSpPr>
          <p:nvPr/>
        </p:nvGrpSpPr>
        <p:grpSpPr bwMode="auto">
          <a:xfrm>
            <a:off x="812800" y="1274763"/>
            <a:ext cx="8238067" cy="369887"/>
            <a:chOff x="744" y="803"/>
            <a:chExt cx="4378" cy="233"/>
          </a:xfrm>
        </p:grpSpPr>
        <p:sp>
          <p:nvSpPr>
            <p:cNvPr id="53295" name="Line 8"/>
            <p:cNvSpPr>
              <a:spLocks noChangeShapeType="1"/>
            </p:cNvSpPr>
            <p:nvPr/>
          </p:nvSpPr>
          <p:spPr bwMode="auto">
            <a:xfrm>
              <a:off x="4098" y="923"/>
              <a:ext cx="1024" cy="0"/>
            </a:xfrm>
            <a:prstGeom prst="line">
              <a:avLst/>
            </a:prstGeom>
            <a:noFill/>
            <a:ln w="50800">
              <a:solidFill>
                <a:schemeClr val="hlink"/>
              </a:solidFill>
              <a:round/>
              <a:headEnd type="none" w="sm" len="sm"/>
              <a:tailEnd type="triangle" w="med" len="med"/>
            </a:ln>
          </p:spPr>
          <p:txBody>
            <a:bodyPr wrap="none" anchor="ctr"/>
            <a:lstStyle/>
            <a:p>
              <a:endParaRPr lang="en-US"/>
            </a:p>
          </p:txBody>
        </p:sp>
        <p:sp>
          <p:nvSpPr>
            <p:cNvPr id="53296" name="Text Box 9"/>
            <p:cNvSpPr txBox="1">
              <a:spLocks noChangeArrowheads="1"/>
            </p:cNvSpPr>
            <p:nvPr/>
          </p:nvSpPr>
          <p:spPr bwMode="auto">
            <a:xfrm>
              <a:off x="1681" y="803"/>
              <a:ext cx="1931" cy="233"/>
            </a:xfrm>
            <a:prstGeom prst="rect">
              <a:avLst/>
            </a:prstGeom>
            <a:noFill/>
            <a:ln w="12700">
              <a:noFill/>
              <a:miter lim="800000"/>
              <a:headEnd/>
              <a:tailEnd/>
            </a:ln>
          </p:spPr>
          <p:txBody>
            <a:bodyPr wrap="none">
              <a:spAutoFit/>
            </a:bodyPr>
            <a:lstStyle/>
            <a:p>
              <a:r>
                <a:rPr lang="en-US" altLang="en-GB" b="1" i="1">
                  <a:solidFill>
                    <a:srgbClr val="FFFFFF"/>
                  </a:solidFill>
                  <a:latin typeface="Arial" pitchFamily="34" charset="0"/>
                </a:rPr>
                <a:t>Severity of Glucose Intolerance</a:t>
              </a:r>
            </a:p>
          </p:txBody>
        </p:sp>
        <p:sp>
          <p:nvSpPr>
            <p:cNvPr id="53297" name="Line 10"/>
            <p:cNvSpPr>
              <a:spLocks noChangeShapeType="1"/>
            </p:cNvSpPr>
            <p:nvPr/>
          </p:nvSpPr>
          <p:spPr bwMode="auto">
            <a:xfrm flipV="1">
              <a:off x="744" y="921"/>
              <a:ext cx="890" cy="2"/>
            </a:xfrm>
            <a:prstGeom prst="line">
              <a:avLst/>
            </a:prstGeom>
            <a:noFill/>
            <a:ln w="50800">
              <a:solidFill>
                <a:schemeClr val="hlink"/>
              </a:solidFill>
              <a:round/>
              <a:headEnd type="none" w="sm" len="sm"/>
              <a:tailEnd/>
            </a:ln>
          </p:spPr>
          <p:txBody>
            <a:bodyPr wrap="none" anchor="ctr"/>
            <a:lstStyle/>
            <a:p>
              <a:endParaRPr lang="en-US"/>
            </a:p>
          </p:txBody>
        </p:sp>
      </p:grpSp>
      <p:grpSp>
        <p:nvGrpSpPr>
          <p:cNvPr id="4" name="Group 11"/>
          <p:cNvGrpSpPr>
            <a:grpSpLocks/>
          </p:cNvGrpSpPr>
          <p:nvPr/>
        </p:nvGrpSpPr>
        <p:grpSpPr bwMode="auto">
          <a:xfrm>
            <a:off x="937684" y="6086475"/>
            <a:ext cx="2971800" cy="609600"/>
            <a:chOff x="730" y="3633"/>
            <a:chExt cx="1580" cy="384"/>
          </a:xfrm>
        </p:grpSpPr>
        <p:sp>
          <p:nvSpPr>
            <p:cNvPr id="53292" name="Line 12"/>
            <p:cNvSpPr>
              <a:spLocks noChangeShapeType="1"/>
            </p:cNvSpPr>
            <p:nvPr/>
          </p:nvSpPr>
          <p:spPr bwMode="auto">
            <a:xfrm>
              <a:off x="1881" y="3712"/>
              <a:ext cx="429" cy="0"/>
            </a:xfrm>
            <a:prstGeom prst="line">
              <a:avLst/>
            </a:prstGeom>
            <a:noFill/>
            <a:ln w="38100">
              <a:solidFill>
                <a:schemeClr val="hlink"/>
              </a:solidFill>
              <a:round/>
              <a:headEnd type="none" w="sm" len="sm"/>
              <a:tailEnd type="triangle" w="med" len="med"/>
            </a:ln>
          </p:spPr>
          <p:txBody>
            <a:bodyPr wrap="none" anchor="ctr"/>
            <a:lstStyle/>
            <a:p>
              <a:endParaRPr lang="en-US"/>
            </a:p>
          </p:txBody>
        </p:sp>
        <p:sp>
          <p:nvSpPr>
            <p:cNvPr id="53293" name="Rectangle 13"/>
            <p:cNvSpPr>
              <a:spLocks noChangeArrowheads="1"/>
            </p:cNvSpPr>
            <p:nvPr/>
          </p:nvSpPr>
          <p:spPr bwMode="auto">
            <a:xfrm>
              <a:off x="1164" y="3633"/>
              <a:ext cx="762" cy="384"/>
            </a:xfrm>
            <a:prstGeom prst="rect">
              <a:avLst/>
            </a:prstGeom>
            <a:noFill/>
            <a:ln w="12700">
              <a:noFill/>
              <a:miter lim="800000"/>
              <a:headEnd/>
              <a:tailEnd/>
            </a:ln>
          </p:spPr>
          <p:txBody>
            <a:bodyPr>
              <a:spAutoFit/>
            </a:bodyPr>
            <a:lstStyle/>
            <a:p>
              <a:pPr algn="ctr"/>
              <a:r>
                <a:rPr lang="en-US" altLang="en-GB" sz="1700" b="1">
                  <a:solidFill>
                    <a:srgbClr val="FFFFFF"/>
                  </a:solidFill>
                  <a:latin typeface="Arial" pitchFamily="34" charset="0"/>
                </a:rPr>
                <a:t>Years to Decades</a:t>
              </a:r>
            </a:p>
          </p:txBody>
        </p:sp>
        <p:sp>
          <p:nvSpPr>
            <p:cNvPr id="53294" name="Line 14"/>
            <p:cNvSpPr>
              <a:spLocks noChangeShapeType="1"/>
            </p:cNvSpPr>
            <p:nvPr/>
          </p:nvSpPr>
          <p:spPr bwMode="auto">
            <a:xfrm flipH="1">
              <a:off x="730" y="3712"/>
              <a:ext cx="470" cy="0"/>
            </a:xfrm>
            <a:prstGeom prst="line">
              <a:avLst/>
            </a:prstGeom>
            <a:noFill/>
            <a:ln w="38100">
              <a:solidFill>
                <a:schemeClr val="hlink"/>
              </a:solidFill>
              <a:round/>
              <a:headEnd/>
              <a:tailEnd type="triangle" w="med" len="med"/>
            </a:ln>
          </p:spPr>
          <p:txBody>
            <a:bodyPr wrap="none" anchor="ctr"/>
            <a:lstStyle/>
            <a:p>
              <a:endParaRPr lang="en-US"/>
            </a:p>
          </p:txBody>
        </p:sp>
      </p:grpSp>
      <p:sp>
        <p:nvSpPr>
          <p:cNvPr id="53255" name="Line 15"/>
          <p:cNvSpPr>
            <a:spLocks noChangeShapeType="1"/>
          </p:cNvSpPr>
          <p:nvPr/>
        </p:nvSpPr>
        <p:spPr bwMode="gray">
          <a:xfrm>
            <a:off x="1140885" y="4721225"/>
            <a:ext cx="2116" cy="1588"/>
          </a:xfrm>
          <a:prstGeom prst="line">
            <a:avLst/>
          </a:prstGeom>
          <a:noFill/>
          <a:ln w="1588">
            <a:solidFill>
              <a:srgbClr val="000000"/>
            </a:solidFill>
            <a:round/>
            <a:headEnd/>
            <a:tailEnd/>
          </a:ln>
        </p:spPr>
        <p:txBody>
          <a:bodyPr/>
          <a:lstStyle/>
          <a:p>
            <a:endParaRPr lang="en-US"/>
          </a:p>
        </p:txBody>
      </p:sp>
      <p:sp>
        <p:nvSpPr>
          <p:cNvPr id="53256" name="Line 16"/>
          <p:cNvSpPr>
            <a:spLocks noChangeShapeType="1"/>
          </p:cNvSpPr>
          <p:nvPr/>
        </p:nvSpPr>
        <p:spPr bwMode="gray">
          <a:xfrm>
            <a:off x="1140885" y="4721225"/>
            <a:ext cx="2116" cy="1588"/>
          </a:xfrm>
          <a:prstGeom prst="line">
            <a:avLst/>
          </a:prstGeom>
          <a:noFill/>
          <a:ln w="1588">
            <a:solidFill>
              <a:srgbClr val="000000"/>
            </a:solidFill>
            <a:round/>
            <a:headEnd/>
            <a:tailEnd/>
          </a:ln>
        </p:spPr>
        <p:txBody>
          <a:bodyPr/>
          <a:lstStyle/>
          <a:p>
            <a:endParaRPr lang="en-US"/>
          </a:p>
        </p:txBody>
      </p:sp>
      <p:sp>
        <p:nvSpPr>
          <p:cNvPr id="53257" name="Line 17"/>
          <p:cNvSpPr>
            <a:spLocks noChangeShapeType="1"/>
          </p:cNvSpPr>
          <p:nvPr/>
        </p:nvSpPr>
        <p:spPr bwMode="gray">
          <a:xfrm>
            <a:off x="1964267" y="4645025"/>
            <a:ext cx="2117" cy="1588"/>
          </a:xfrm>
          <a:prstGeom prst="line">
            <a:avLst/>
          </a:prstGeom>
          <a:noFill/>
          <a:ln w="1588">
            <a:solidFill>
              <a:srgbClr val="000000"/>
            </a:solidFill>
            <a:round/>
            <a:headEnd/>
            <a:tailEnd/>
          </a:ln>
        </p:spPr>
        <p:txBody>
          <a:bodyPr/>
          <a:lstStyle/>
          <a:p>
            <a:endParaRPr lang="en-US"/>
          </a:p>
        </p:txBody>
      </p:sp>
      <p:sp>
        <p:nvSpPr>
          <p:cNvPr id="53258" name="Line 18"/>
          <p:cNvSpPr>
            <a:spLocks noChangeShapeType="1"/>
          </p:cNvSpPr>
          <p:nvPr/>
        </p:nvSpPr>
        <p:spPr bwMode="gray">
          <a:xfrm>
            <a:off x="1140885" y="4587875"/>
            <a:ext cx="2116" cy="1588"/>
          </a:xfrm>
          <a:prstGeom prst="line">
            <a:avLst/>
          </a:prstGeom>
          <a:noFill/>
          <a:ln w="1588">
            <a:solidFill>
              <a:srgbClr val="000000"/>
            </a:solidFill>
            <a:round/>
            <a:headEnd/>
            <a:tailEnd/>
          </a:ln>
        </p:spPr>
        <p:txBody>
          <a:bodyPr/>
          <a:lstStyle/>
          <a:p>
            <a:endParaRPr lang="en-US"/>
          </a:p>
        </p:txBody>
      </p:sp>
      <p:sp>
        <p:nvSpPr>
          <p:cNvPr id="53259" name="Line 19"/>
          <p:cNvSpPr>
            <a:spLocks noChangeShapeType="1"/>
          </p:cNvSpPr>
          <p:nvPr/>
        </p:nvSpPr>
        <p:spPr bwMode="gray">
          <a:xfrm rot="-8317771">
            <a:off x="1255185" y="4789489"/>
            <a:ext cx="2116" cy="1587"/>
          </a:xfrm>
          <a:prstGeom prst="line">
            <a:avLst/>
          </a:prstGeom>
          <a:noFill/>
          <a:ln w="1588">
            <a:solidFill>
              <a:srgbClr val="000000"/>
            </a:solidFill>
            <a:round/>
            <a:headEnd/>
            <a:tailEnd/>
          </a:ln>
        </p:spPr>
        <p:txBody>
          <a:bodyPr/>
          <a:lstStyle/>
          <a:p>
            <a:endParaRPr lang="en-US"/>
          </a:p>
        </p:txBody>
      </p:sp>
      <p:sp>
        <p:nvSpPr>
          <p:cNvPr id="562196" name="Text Box 20"/>
          <p:cNvSpPr txBox="1">
            <a:spLocks noChangeArrowheads="1"/>
          </p:cNvSpPr>
          <p:nvPr/>
        </p:nvSpPr>
        <p:spPr bwMode="auto">
          <a:xfrm>
            <a:off x="8500534" y="4662489"/>
            <a:ext cx="2393951" cy="338554"/>
          </a:xfrm>
          <a:prstGeom prst="rect">
            <a:avLst/>
          </a:prstGeom>
          <a:noFill/>
          <a:ln w="9525">
            <a:noFill/>
            <a:miter lim="800000"/>
            <a:headEnd/>
            <a:tailEnd/>
          </a:ln>
          <a:effectLst/>
        </p:spPr>
        <p:txBody>
          <a:bodyPr>
            <a:spAutoFit/>
          </a:bodyPr>
          <a:lstStyle/>
          <a:p>
            <a:pPr algn="ctr">
              <a:spcBef>
                <a:spcPct val="50000"/>
              </a:spcBef>
              <a:defRPr/>
            </a:pPr>
            <a:r>
              <a:rPr lang="en-US" sz="1600" b="1">
                <a:solidFill>
                  <a:srgbClr val="FFFFFF"/>
                </a:solidFill>
                <a:effectLst>
                  <a:outerShdw blurRad="38100" dist="38100" dir="2700000" algn="tl">
                    <a:srgbClr val="000000"/>
                  </a:outerShdw>
                </a:effectLst>
                <a:latin typeface="Arial" pitchFamily="34" charset="0"/>
              </a:rPr>
              <a:t>Normal Blood Glucose</a:t>
            </a:r>
          </a:p>
        </p:txBody>
      </p:sp>
      <p:sp>
        <p:nvSpPr>
          <p:cNvPr id="562197" name="Rectangle 21"/>
          <p:cNvSpPr>
            <a:spLocks noGrp="1" noChangeArrowheads="1"/>
          </p:cNvSpPr>
          <p:nvPr>
            <p:ph type="title"/>
          </p:nvPr>
        </p:nvSpPr>
        <p:spPr>
          <a:xfrm>
            <a:off x="463551" y="177801"/>
            <a:ext cx="11288183" cy="746125"/>
          </a:xfrm>
        </p:spPr>
        <p:txBody>
          <a:bodyPr lIns="90487" tIns="44450" rIns="90487" bIns="44450"/>
          <a:lstStyle/>
          <a:p>
            <a:pPr eaLnBrk="1" hangingPunct="1">
              <a:defRPr/>
            </a:pPr>
            <a:r>
              <a:rPr lang="en-US" altLang="en-GB" sz="4700" smtClean="0">
                <a:solidFill>
                  <a:srgbClr val="FFCC00"/>
                </a:solidFill>
                <a:latin typeface="Arial Narrow" pitchFamily="34" charset="0"/>
              </a:rPr>
              <a:t>Natural History of Type 2 Diabetes</a:t>
            </a:r>
          </a:p>
        </p:txBody>
      </p:sp>
      <p:grpSp>
        <p:nvGrpSpPr>
          <p:cNvPr id="5" name="Group 22"/>
          <p:cNvGrpSpPr>
            <a:grpSpLocks/>
          </p:cNvGrpSpPr>
          <p:nvPr/>
        </p:nvGrpSpPr>
        <p:grpSpPr bwMode="auto">
          <a:xfrm>
            <a:off x="812800" y="2133601"/>
            <a:ext cx="8923867" cy="3825875"/>
            <a:chOff x="416" y="1362"/>
            <a:chExt cx="4743" cy="2410"/>
          </a:xfrm>
        </p:grpSpPr>
        <p:sp>
          <p:nvSpPr>
            <p:cNvPr id="562199" name="Text Box 23"/>
            <p:cNvSpPr txBox="1">
              <a:spLocks noChangeArrowheads="1"/>
            </p:cNvSpPr>
            <p:nvPr/>
          </p:nvSpPr>
          <p:spPr bwMode="auto">
            <a:xfrm>
              <a:off x="428" y="3526"/>
              <a:ext cx="4151" cy="246"/>
            </a:xfrm>
            <a:prstGeom prst="rect">
              <a:avLst/>
            </a:prstGeom>
            <a:solidFill>
              <a:schemeClr val="accent1"/>
            </a:solidFill>
            <a:ln w="12700">
              <a:noFill/>
              <a:miter lim="800000"/>
              <a:headEnd/>
              <a:tailEnd/>
            </a:ln>
            <a:effectLst/>
          </p:spPr>
          <p:txBody>
            <a:bodyPr>
              <a:spAutoFit/>
            </a:bodyPr>
            <a:lstStyle/>
            <a:p>
              <a:pPr algn="ctr">
                <a:lnSpc>
                  <a:spcPct val="140000"/>
                </a:lnSpc>
                <a:defRPr/>
              </a:pPr>
              <a:r>
                <a:rPr lang="en-US" altLang="en-GB" sz="1400" b="1">
                  <a:solidFill>
                    <a:schemeClr val="tx2"/>
                  </a:solidFill>
                  <a:effectLst>
                    <a:outerShdw blurRad="38100" dist="38100" dir="2700000" algn="tl">
                      <a:srgbClr val="000000"/>
                    </a:outerShdw>
                  </a:effectLst>
                  <a:latin typeface="Arial" pitchFamily="34" charset="0"/>
                </a:rPr>
                <a:t>Risk of Macrovascular Complications</a:t>
              </a:r>
            </a:p>
          </p:txBody>
        </p:sp>
        <p:grpSp>
          <p:nvGrpSpPr>
            <p:cNvPr id="6" name="Group 24"/>
            <p:cNvGrpSpPr>
              <a:grpSpLocks/>
            </p:cNvGrpSpPr>
            <p:nvPr/>
          </p:nvGrpSpPr>
          <p:grpSpPr bwMode="auto">
            <a:xfrm>
              <a:off x="416" y="1362"/>
              <a:ext cx="4743" cy="636"/>
              <a:chOff x="728" y="1362"/>
              <a:chExt cx="4743" cy="636"/>
            </a:xfrm>
          </p:grpSpPr>
          <p:sp>
            <p:nvSpPr>
              <p:cNvPr id="562201" name="Text Box 25"/>
              <p:cNvSpPr txBox="1">
                <a:spLocks noChangeArrowheads="1"/>
              </p:cNvSpPr>
              <p:nvPr/>
            </p:nvSpPr>
            <p:spPr bwMode="auto">
              <a:xfrm>
                <a:off x="4251" y="1362"/>
                <a:ext cx="1220" cy="209"/>
              </a:xfrm>
              <a:prstGeom prst="rect">
                <a:avLst/>
              </a:prstGeom>
              <a:noFill/>
              <a:ln w="12700">
                <a:noFill/>
                <a:miter lim="800000"/>
                <a:headEnd/>
                <a:tailEnd/>
              </a:ln>
              <a:effectLst/>
            </p:spPr>
            <p:txBody>
              <a:bodyPr>
                <a:spAutoFit/>
              </a:bodyPr>
              <a:lstStyle/>
              <a:p>
                <a:pPr>
                  <a:lnSpc>
                    <a:spcPct val="80000"/>
                  </a:lnSpc>
                  <a:defRPr/>
                </a:pPr>
                <a:r>
                  <a:rPr lang="en-US" altLang="en-GB" sz="1600" b="1">
                    <a:solidFill>
                      <a:srgbClr val="FFFFFF"/>
                    </a:solidFill>
                    <a:effectLst>
                      <a:outerShdw blurRad="38100" dist="38100" dir="2700000" algn="tl">
                        <a:srgbClr val="000000"/>
                      </a:outerShdw>
                    </a:effectLst>
                    <a:latin typeface="Arial" pitchFamily="34" charset="0"/>
                  </a:rPr>
                  <a:t>Insulin Resistance</a:t>
                </a:r>
              </a:p>
              <a:p>
                <a:pPr>
                  <a:lnSpc>
                    <a:spcPct val="20000"/>
                  </a:lnSpc>
                  <a:defRPr/>
                </a:pPr>
                <a:endParaRPr lang="en-US" altLang="en-GB" sz="1400" b="1">
                  <a:solidFill>
                    <a:srgbClr val="FFFFFF"/>
                  </a:solidFill>
                  <a:effectLst>
                    <a:outerShdw blurRad="38100" dist="38100" dir="2700000" algn="tl">
                      <a:srgbClr val="000000"/>
                    </a:outerShdw>
                  </a:effectLst>
                  <a:latin typeface="Arial" pitchFamily="34" charset="0"/>
                </a:endParaRPr>
              </a:p>
            </p:txBody>
          </p:sp>
          <p:sp>
            <p:nvSpPr>
              <p:cNvPr id="53291" name="Freeform 26"/>
              <p:cNvSpPr>
                <a:spLocks/>
              </p:cNvSpPr>
              <p:nvPr/>
            </p:nvSpPr>
            <p:spPr bwMode="auto">
              <a:xfrm>
                <a:off x="728" y="1428"/>
                <a:ext cx="3593" cy="570"/>
              </a:xfrm>
              <a:custGeom>
                <a:avLst/>
                <a:gdLst>
                  <a:gd name="T0" fmla="*/ 0 w 3767"/>
                  <a:gd name="T1" fmla="*/ 582 h 582"/>
                  <a:gd name="T2" fmla="*/ 90 w 3767"/>
                  <a:gd name="T3" fmla="*/ 546 h 582"/>
                  <a:gd name="T4" fmla="*/ 162 w 3767"/>
                  <a:gd name="T5" fmla="*/ 510 h 582"/>
                  <a:gd name="T6" fmla="*/ 252 w 3767"/>
                  <a:gd name="T7" fmla="*/ 480 h 582"/>
                  <a:gd name="T8" fmla="*/ 324 w 3767"/>
                  <a:gd name="T9" fmla="*/ 444 h 582"/>
                  <a:gd name="T10" fmla="*/ 414 w 3767"/>
                  <a:gd name="T11" fmla="*/ 414 h 582"/>
                  <a:gd name="T12" fmla="*/ 564 w 3767"/>
                  <a:gd name="T13" fmla="*/ 324 h 582"/>
                  <a:gd name="T14" fmla="*/ 738 w 3767"/>
                  <a:gd name="T15" fmla="*/ 216 h 582"/>
                  <a:gd name="T16" fmla="*/ 852 w 3767"/>
                  <a:gd name="T17" fmla="*/ 150 h 582"/>
                  <a:gd name="T18" fmla="*/ 930 w 3767"/>
                  <a:gd name="T19" fmla="*/ 126 h 582"/>
                  <a:gd name="T20" fmla="*/ 1002 w 3767"/>
                  <a:gd name="T21" fmla="*/ 102 h 582"/>
                  <a:gd name="T22" fmla="*/ 1074 w 3767"/>
                  <a:gd name="T23" fmla="*/ 84 h 582"/>
                  <a:gd name="T24" fmla="*/ 1158 w 3767"/>
                  <a:gd name="T25" fmla="*/ 54 h 582"/>
                  <a:gd name="T26" fmla="*/ 1278 w 3767"/>
                  <a:gd name="T27" fmla="*/ 36 h 582"/>
                  <a:gd name="T28" fmla="*/ 1416 w 3767"/>
                  <a:gd name="T29" fmla="*/ 18 h 582"/>
                  <a:gd name="T30" fmla="*/ 1548 w 3767"/>
                  <a:gd name="T31" fmla="*/ 12 h 582"/>
                  <a:gd name="T32" fmla="*/ 1674 w 3767"/>
                  <a:gd name="T33" fmla="*/ 12 h 582"/>
                  <a:gd name="T34" fmla="*/ 1884 w 3767"/>
                  <a:gd name="T35" fmla="*/ 6 h 582"/>
                  <a:gd name="T36" fmla="*/ 2094 w 3767"/>
                  <a:gd name="T37" fmla="*/ 0 h 582"/>
                  <a:gd name="T38" fmla="*/ 3522 w 3767"/>
                  <a:gd name="T39" fmla="*/ 6 h 582"/>
                  <a:gd name="T40" fmla="*/ 3564 w 3767"/>
                  <a:gd name="T41" fmla="*/ 0 h 5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67"/>
                  <a:gd name="T64" fmla="*/ 0 h 582"/>
                  <a:gd name="T65" fmla="*/ 3767 w 3767"/>
                  <a:gd name="T66" fmla="*/ 582 h 5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67" h="582">
                    <a:moveTo>
                      <a:pt x="0" y="582"/>
                    </a:moveTo>
                    <a:cubicBezTo>
                      <a:pt x="31" y="570"/>
                      <a:pt x="63" y="558"/>
                      <a:pt x="90" y="546"/>
                    </a:cubicBezTo>
                    <a:cubicBezTo>
                      <a:pt x="117" y="534"/>
                      <a:pt x="135" y="521"/>
                      <a:pt x="162" y="510"/>
                    </a:cubicBezTo>
                    <a:cubicBezTo>
                      <a:pt x="189" y="499"/>
                      <a:pt x="225" y="491"/>
                      <a:pt x="252" y="480"/>
                    </a:cubicBezTo>
                    <a:cubicBezTo>
                      <a:pt x="279" y="469"/>
                      <a:pt x="297" y="455"/>
                      <a:pt x="324" y="444"/>
                    </a:cubicBezTo>
                    <a:cubicBezTo>
                      <a:pt x="351" y="433"/>
                      <a:pt x="374" y="434"/>
                      <a:pt x="414" y="414"/>
                    </a:cubicBezTo>
                    <a:cubicBezTo>
                      <a:pt x="454" y="394"/>
                      <a:pt x="510" y="357"/>
                      <a:pt x="564" y="324"/>
                    </a:cubicBezTo>
                    <a:cubicBezTo>
                      <a:pt x="618" y="291"/>
                      <a:pt x="690" y="245"/>
                      <a:pt x="738" y="216"/>
                    </a:cubicBezTo>
                    <a:cubicBezTo>
                      <a:pt x="786" y="187"/>
                      <a:pt x="820" y="165"/>
                      <a:pt x="852" y="150"/>
                    </a:cubicBezTo>
                    <a:cubicBezTo>
                      <a:pt x="884" y="135"/>
                      <a:pt x="905" y="134"/>
                      <a:pt x="930" y="126"/>
                    </a:cubicBezTo>
                    <a:cubicBezTo>
                      <a:pt x="955" y="118"/>
                      <a:pt x="978" y="109"/>
                      <a:pt x="1002" y="102"/>
                    </a:cubicBezTo>
                    <a:cubicBezTo>
                      <a:pt x="1026" y="95"/>
                      <a:pt x="1048" y="92"/>
                      <a:pt x="1074" y="84"/>
                    </a:cubicBezTo>
                    <a:cubicBezTo>
                      <a:pt x="1100" y="76"/>
                      <a:pt x="1124" y="62"/>
                      <a:pt x="1158" y="54"/>
                    </a:cubicBezTo>
                    <a:cubicBezTo>
                      <a:pt x="1192" y="46"/>
                      <a:pt x="1235" y="42"/>
                      <a:pt x="1278" y="36"/>
                    </a:cubicBezTo>
                    <a:cubicBezTo>
                      <a:pt x="1321" y="30"/>
                      <a:pt x="1371" y="22"/>
                      <a:pt x="1416" y="18"/>
                    </a:cubicBezTo>
                    <a:cubicBezTo>
                      <a:pt x="1461" y="14"/>
                      <a:pt x="1505" y="13"/>
                      <a:pt x="1548" y="12"/>
                    </a:cubicBezTo>
                    <a:cubicBezTo>
                      <a:pt x="1591" y="11"/>
                      <a:pt x="1618" y="13"/>
                      <a:pt x="1674" y="12"/>
                    </a:cubicBezTo>
                    <a:cubicBezTo>
                      <a:pt x="1730" y="11"/>
                      <a:pt x="1814" y="8"/>
                      <a:pt x="1884" y="6"/>
                    </a:cubicBezTo>
                    <a:cubicBezTo>
                      <a:pt x="1954" y="4"/>
                      <a:pt x="1821" y="0"/>
                      <a:pt x="2094" y="0"/>
                    </a:cubicBezTo>
                    <a:cubicBezTo>
                      <a:pt x="2367" y="0"/>
                      <a:pt x="3277" y="6"/>
                      <a:pt x="3522" y="6"/>
                    </a:cubicBezTo>
                    <a:cubicBezTo>
                      <a:pt x="3767" y="6"/>
                      <a:pt x="3665" y="3"/>
                      <a:pt x="3564" y="0"/>
                    </a:cubicBezTo>
                  </a:path>
                </a:pathLst>
              </a:custGeom>
              <a:noFill/>
              <a:ln w="50800">
                <a:solidFill>
                  <a:srgbClr val="FF6600"/>
                </a:solidFill>
                <a:round/>
                <a:headEnd/>
                <a:tailEnd/>
              </a:ln>
            </p:spPr>
            <p:txBody>
              <a:bodyPr wrap="none" anchor="ctr"/>
              <a:lstStyle/>
              <a:p>
                <a:endParaRPr lang="en-US"/>
              </a:p>
            </p:txBody>
          </p:sp>
        </p:grpSp>
      </p:grpSp>
      <p:sp>
        <p:nvSpPr>
          <p:cNvPr id="53263" name="Line 27"/>
          <p:cNvSpPr>
            <a:spLocks noChangeShapeType="1"/>
          </p:cNvSpPr>
          <p:nvPr/>
        </p:nvSpPr>
        <p:spPr bwMode="gray">
          <a:xfrm>
            <a:off x="1140885" y="4721225"/>
            <a:ext cx="2116" cy="1588"/>
          </a:xfrm>
          <a:prstGeom prst="line">
            <a:avLst/>
          </a:prstGeom>
          <a:noFill/>
          <a:ln w="1588">
            <a:solidFill>
              <a:srgbClr val="006699"/>
            </a:solidFill>
            <a:round/>
            <a:headEnd/>
            <a:tailEnd/>
          </a:ln>
        </p:spPr>
        <p:txBody>
          <a:bodyPr/>
          <a:lstStyle/>
          <a:p>
            <a:endParaRPr lang="en-US"/>
          </a:p>
        </p:txBody>
      </p:sp>
      <p:sp>
        <p:nvSpPr>
          <p:cNvPr id="562204" name="Text Box 28"/>
          <p:cNvSpPr txBox="1">
            <a:spLocks noChangeArrowheads="1"/>
          </p:cNvSpPr>
          <p:nvPr/>
        </p:nvSpPr>
        <p:spPr bwMode="auto">
          <a:xfrm>
            <a:off x="2279652" y="1673226"/>
            <a:ext cx="1263649" cy="366713"/>
          </a:xfrm>
          <a:prstGeom prst="rect">
            <a:avLst/>
          </a:prstGeom>
          <a:noFill/>
          <a:ln w="12700">
            <a:noFill/>
            <a:miter lim="800000"/>
            <a:headEnd/>
            <a:tailEnd/>
          </a:ln>
          <a:effectLst/>
        </p:spPr>
        <p:txBody>
          <a:bodyPr>
            <a:spAutoFit/>
          </a:bodyPr>
          <a:lstStyle/>
          <a:p>
            <a:pPr algn="ctr">
              <a:defRPr/>
            </a:pPr>
            <a:r>
              <a:rPr lang="en-US" altLang="en-GB" b="1">
                <a:solidFill>
                  <a:srgbClr val="FFFFFF"/>
                </a:solidFill>
                <a:effectLst>
                  <a:outerShdw blurRad="38100" dist="38100" dir="2700000" algn="tl">
                    <a:srgbClr val="000000"/>
                  </a:outerShdw>
                </a:effectLst>
                <a:latin typeface="Arial" pitchFamily="34" charset="0"/>
              </a:rPr>
              <a:t>IGT</a:t>
            </a:r>
            <a:endParaRPr lang="en-US" altLang="en-GB" sz="1600" b="1">
              <a:solidFill>
                <a:srgbClr val="FFFFFF"/>
              </a:solidFill>
              <a:effectLst>
                <a:outerShdw blurRad="38100" dist="38100" dir="2700000" algn="tl">
                  <a:srgbClr val="000000"/>
                </a:outerShdw>
              </a:effectLst>
              <a:latin typeface="Arial" pitchFamily="34" charset="0"/>
            </a:endParaRPr>
          </a:p>
        </p:txBody>
      </p:sp>
      <p:grpSp>
        <p:nvGrpSpPr>
          <p:cNvPr id="7" name="Group 29"/>
          <p:cNvGrpSpPr>
            <a:grpSpLocks/>
          </p:cNvGrpSpPr>
          <p:nvPr/>
        </p:nvGrpSpPr>
        <p:grpSpPr bwMode="auto">
          <a:xfrm>
            <a:off x="785285" y="2154238"/>
            <a:ext cx="9501716" cy="1077912"/>
            <a:chOff x="729" y="1357"/>
            <a:chExt cx="5050" cy="679"/>
          </a:xfrm>
        </p:grpSpPr>
        <p:sp>
          <p:nvSpPr>
            <p:cNvPr id="562206" name="Text Box 30"/>
            <p:cNvSpPr txBox="1">
              <a:spLocks noChangeArrowheads="1"/>
            </p:cNvSpPr>
            <p:nvPr/>
          </p:nvSpPr>
          <p:spPr bwMode="auto">
            <a:xfrm>
              <a:off x="4251" y="1855"/>
              <a:ext cx="1528" cy="181"/>
            </a:xfrm>
            <a:prstGeom prst="rect">
              <a:avLst/>
            </a:prstGeom>
            <a:noFill/>
            <a:ln w="12700">
              <a:noFill/>
              <a:miter lim="800000"/>
              <a:headEnd/>
              <a:tailEnd/>
            </a:ln>
            <a:effectLst/>
          </p:spPr>
          <p:txBody>
            <a:bodyPr>
              <a:spAutoFit/>
            </a:bodyPr>
            <a:lstStyle/>
            <a:p>
              <a:pPr>
                <a:lnSpc>
                  <a:spcPct val="80000"/>
                </a:lnSpc>
                <a:defRPr/>
              </a:pPr>
              <a:r>
                <a:rPr lang="en-US" altLang="en-GB" sz="1600" b="1">
                  <a:solidFill>
                    <a:srgbClr val="FFFFFF"/>
                  </a:solidFill>
                  <a:effectLst>
                    <a:outerShdw blurRad="38100" dist="38100" dir="2700000" algn="tl">
                      <a:srgbClr val="000000"/>
                    </a:outerShdw>
                  </a:effectLst>
                  <a:latin typeface="Arial" pitchFamily="34" charset="0"/>
                </a:rPr>
                <a:t>Insulin Secretion</a:t>
              </a:r>
            </a:p>
          </p:txBody>
        </p:sp>
        <p:grpSp>
          <p:nvGrpSpPr>
            <p:cNvPr id="8" name="Group 31"/>
            <p:cNvGrpSpPr>
              <a:grpSpLocks/>
            </p:cNvGrpSpPr>
            <p:nvPr/>
          </p:nvGrpSpPr>
          <p:grpSpPr bwMode="auto">
            <a:xfrm>
              <a:off x="729" y="1357"/>
              <a:ext cx="3543" cy="574"/>
              <a:chOff x="897" y="1389"/>
              <a:chExt cx="3543" cy="574"/>
            </a:xfrm>
          </p:grpSpPr>
          <p:sp>
            <p:nvSpPr>
              <p:cNvPr id="53286" name="Line 32"/>
              <p:cNvSpPr>
                <a:spLocks noChangeShapeType="1"/>
              </p:cNvSpPr>
              <p:nvPr/>
            </p:nvSpPr>
            <p:spPr bwMode="gray">
              <a:xfrm>
                <a:off x="2483" y="1440"/>
                <a:ext cx="1957" cy="523"/>
              </a:xfrm>
              <a:prstGeom prst="line">
                <a:avLst/>
              </a:prstGeom>
              <a:noFill/>
              <a:ln w="50800">
                <a:solidFill>
                  <a:srgbClr val="00FF00"/>
                </a:solidFill>
                <a:round/>
                <a:headEnd/>
                <a:tailEnd/>
              </a:ln>
            </p:spPr>
            <p:txBody>
              <a:bodyPr wrap="none" anchor="ctr"/>
              <a:lstStyle/>
              <a:p>
                <a:endParaRPr lang="en-US"/>
              </a:p>
            </p:txBody>
          </p:sp>
          <p:sp>
            <p:nvSpPr>
              <p:cNvPr id="53287" name="Freeform 33"/>
              <p:cNvSpPr>
                <a:spLocks/>
              </p:cNvSpPr>
              <p:nvPr/>
            </p:nvSpPr>
            <p:spPr bwMode="gray">
              <a:xfrm>
                <a:off x="897" y="1389"/>
                <a:ext cx="1596" cy="551"/>
              </a:xfrm>
              <a:custGeom>
                <a:avLst/>
                <a:gdLst>
                  <a:gd name="T0" fmla="*/ 1419 w 1419"/>
                  <a:gd name="T1" fmla="*/ 51 h 551"/>
                  <a:gd name="T2" fmla="*/ 1291 w 1419"/>
                  <a:gd name="T3" fmla="*/ 19 h 551"/>
                  <a:gd name="T4" fmla="*/ 1230 w 1419"/>
                  <a:gd name="T5" fmla="*/ 5 h 551"/>
                  <a:gd name="T6" fmla="*/ 1140 w 1419"/>
                  <a:gd name="T7" fmla="*/ 1 h 551"/>
                  <a:gd name="T8" fmla="*/ 1083 w 1419"/>
                  <a:gd name="T9" fmla="*/ 10 h 551"/>
                  <a:gd name="T10" fmla="*/ 1031 w 1419"/>
                  <a:gd name="T11" fmla="*/ 24 h 551"/>
                  <a:gd name="T12" fmla="*/ 970 w 1419"/>
                  <a:gd name="T13" fmla="*/ 37 h 551"/>
                  <a:gd name="T14" fmla="*/ 889 w 1419"/>
                  <a:gd name="T15" fmla="*/ 65 h 551"/>
                  <a:gd name="T16" fmla="*/ 757 w 1419"/>
                  <a:gd name="T17" fmla="*/ 134 h 551"/>
                  <a:gd name="T18" fmla="*/ 473 w 1419"/>
                  <a:gd name="T19" fmla="*/ 321 h 551"/>
                  <a:gd name="T20" fmla="*/ 303 w 1419"/>
                  <a:gd name="T21" fmla="*/ 436 h 551"/>
                  <a:gd name="T22" fmla="*/ 194 w 1419"/>
                  <a:gd name="T23" fmla="*/ 491 h 551"/>
                  <a:gd name="T24" fmla="*/ 80 w 1419"/>
                  <a:gd name="T25" fmla="*/ 541 h 551"/>
                  <a:gd name="T26" fmla="*/ 0 w 1419"/>
                  <a:gd name="T27" fmla="*/ 550 h 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19"/>
                  <a:gd name="T43" fmla="*/ 0 h 551"/>
                  <a:gd name="T44" fmla="*/ 1419 w 1419"/>
                  <a:gd name="T45" fmla="*/ 551 h 5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19" h="551">
                    <a:moveTo>
                      <a:pt x="1419" y="51"/>
                    </a:moveTo>
                    <a:cubicBezTo>
                      <a:pt x="1371" y="39"/>
                      <a:pt x="1323" y="27"/>
                      <a:pt x="1291" y="19"/>
                    </a:cubicBezTo>
                    <a:cubicBezTo>
                      <a:pt x="1260" y="11"/>
                      <a:pt x="1255" y="8"/>
                      <a:pt x="1230" y="5"/>
                    </a:cubicBezTo>
                    <a:cubicBezTo>
                      <a:pt x="1205" y="2"/>
                      <a:pt x="1164" y="0"/>
                      <a:pt x="1140" y="1"/>
                    </a:cubicBezTo>
                    <a:cubicBezTo>
                      <a:pt x="1116" y="2"/>
                      <a:pt x="1101" y="6"/>
                      <a:pt x="1083" y="10"/>
                    </a:cubicBezTo>
                    <a:cubicBezTo>
                      <a:pt x="1065" y="14"/>
                      <a:pt x="1050" y="19"/>
                      <a:pt x="1031" y="24"/>
                    </a:cubicBezTo>
                    <a:cubicBezTo>
                      <a:pt x="1012" y="28"/>
                      <a:pt x="993" y="31"/>
                      <a:pt x="970" y="37"/>
                    </a:cubicBezTo>
                    <a:cubicBezTo>
                      <a:pt x="946" y="44"/>
                      <a:pt x="925" y="49"/>
                      <a:pt x="889" y="65"/>
                    </a:cubicBezTo>
                    <a:cubicBezTo>
                      <a:pt x="854" y="81"/>
                      <a:pt x="826" y="91"/>
                      <a:pt x="757" y="134"/>
                    </a:cubicBezTo>
                    <a:cubicBezTo>
                      <a:pt x="687" y="176"/>
                      <a:pt x="549" y="271"/>
                      <a:pt x="473" y="321"/>
                    </a:cubicBezTo>
                    <a:cubicBezTo>
                      <a:pt x="397" y="372"/>
                      <a:pt x="349" y="408"/>
                      <a:pt x="303" y="436"/>
                    </a:cubicBezTo>
                    <a:cubicBezTo>
                      <a:pt x="256" y="464"/>
                      <a:pt x="231" y="473"/>
                      <a:pt x="194" y="491"/>
                    </a:cubicBezTo>
                    <a:cubicBezTo>
                      <a:pt x="157" y="508"/>
                      <a:pt x="113" y="531"/>
                      <a:pt x="80" y="541"/>
                    </a:cubicBezTo>
                    <a:cubicBezTo>
                      <a:pt x="48" y="551"/>
                      <a:pt x="14" y="549"/>
                      <a:pt x="0" y="550"/>
                    </a:cubicBezTo>
                  </a:path>
                </a:pathLst>
              </a:custGeom>
              <a:noFill/>
              <a:ln w="57150">
                <a:solidFill>
                  <a:srgbClr val="00FF00"/>
                </a:solidFill>
                <a:round/>
                <a:headEnd/>
                <a:tailEnd/>
              </a:ln>
            </p:spPr>
            <p:txBody>
              <a:bodyPr wrap="none" anchor="ctr"/>
              <a:lstStyle/>
              <a:p>
                <a:endParaRPr lang="en-US"/>
              </a:p>
            </p:txBody>
          </p:sp>
        </p:grpSp>
      </p:grpSp>
      <p:grpSp>
        <p:nvGrpSpPr>
          <p:cNvPr id="9" name="Group 34"/>
          <p:cNvGrpSpPr>
            <a:grpSpLocks/>
          </p:cNvGrpSpPr>
          <p:nvPr/>
        </p:nvGrpSpPr>
        <p:grpSpPr bwMode="auto">
          <a:xfrm>
            <a:off x="802218" y="3130550"/>
            <a:ext cx="8902011" cy="1677988"/>
            <a:chOff x="738" y="1972"/>
            <a:chExt cx="4733" cy="1057"/>
          </a:xfrm>
        </p:grpSpPr>
        <p:sp>
          <p:nvSpPr>
            <p:cNvPr id="562211" name="Text Box 35"/>
            <p:cNvSpPr txBox="1">
              <a:spLocks noChangeArrowheads="1"/>
            </p:cNvSpPr>
            <p:nvPr/>
          </p:nvSpPr>
          <p:spPr bwMode="auto">
            <a:xfrm>
              <a:off x="4251" y="1972"/>
              <a:ext cx="1220" cy="275"/>
            </a:xfrm>
            <a:prstGeom prst="rect">
              <a:avLst/>
            </a:prstGeom>
            <a:noFill/>
            <a:ln w="12700">
              <a:noFill/>
              <a:miter lim="800000"/>
              <a:headEnd/>
              <a:tailEnd/>
            </a:ln>
            <a:effectLst/>
          </p:spPr>
          <p:txBody>
            <a:bodyPr wrap="none">
              <a:spAutoFit/>
            </a:bodyPr>
            <a:lstStyle/>
            <a:p>
              <a:pPr>
                <a:lnSpc>
                  <a:spcPct val="140000"/>
                </a:lnSpc>
                <a:defRPr/>
              </a:pPr>
              <a:r>
                <a:rPr lang="en-US" altLang="en-GB" sz="1600" b="1">
                  <a:solidFill>
                    <a:srgbClr val="FFFFFF"/>
                  </a:solidFill>
                  <a:effectLst>
                    <a:outerShdw blurRad="38100" dist="38100" dir="2700000" algn="tl">
                      <a:srgbClr val="000000"/>
                    </a:outerShdw>
                  </a:effectLst>
                  <a:latin typeface="Arial" pitchFamily="34" charset="0"/>
                </a:rPr>
                <a:t>Postprandial Glucose</a:t>
              </a:r>
            </a:p>
          </p:txBody>
        </p:sp>
        <p:grpSp>
          <p:nvGrpSpPr>
            <p:cNvPr id="10" name="Group 36"/>
            <p:cNvGrpSpPr>
              <a:grpSpLocks/>
            </p:cNvGrpSpPr>
            <p:nvPr/>
          </p:nvGrpSpPr>
          <p:grpSpPr bwMode="auto">
            <a:xfrm>
              <a:off x="738" y="2132"/>
              <a:ext cx="3518" cy="897"/>
              <a:chOff x="930" y="2188"/>
              <a:chExt cx="3518" cy="897"/>
            </a:xfrm>
          </p:grpSpPr>
          <p:sp>
            <p:nvSpPr>
              <p:cNvPr id="53282" name="Freeform 37"/>
              <p:cNvSpPr>
                <a:spLocks/>
              </p:cNvSpPr>
              <p:nvPr/>
            </p:nvSpPr>
            <p:spPr bwMode="gray">
              <a:xfrm>
                <a:off x="1508" y="2188"/>
                <a:ext cx="2940" cy="887"/>
              </a:xfrm>
              <a:custGeom>
                <a:avLst/>
                <a:gdLst>
                  <a:gd name="T0" fmla="*/ 1613 w 2079"/>
                  <a:gd name="T1" fmla="*/ 276 h 824"/>
                  <a:gd name="T2" fmla="*/ 1397 w 2079"/>
                  <a:gd name="T3" fmla="*/ 402 h 824"/>
                  <a:gd name="T4" fmla="*/ 1115 w 2079"/>
                  <a:gd name="T5" fmla="*/ 553 h 824"/>
                  <a:gd name="T6" fmla="*/ 1080 w 2079"/>
                  <a:gd name="T7" fmla="*/ 569 h 824"/>
                  <a:gd name="T8" fmla="*/ 981 w 2079"/>
                  <a:gd name="T9" fmla="*/ 610 h 824"/>
                  <a:gd name="T10" fmla="*/ 885 w 2079"/>
                  <a:gd name="T11" fmla="*/ 646 h 824"/>
                  <a:gd name="T12" fmla="*/ 877 w 2079"/>
                  <a:gd name="T13" fmla="*/ 649 h 824"/>
                  <a:gd name="T14" fmla="*/ 867 w 2079"/>
                  <a:gd name="T15" fmla="*/ 651 h 824"/>
                  <a:gd name="T16" fmla="*/ 857 w 2079"/>
                  <a:gd name="T17" fmla="*/ 653 h 824"/>
                  <a:gd name="T18" fmla="*/ 846 w 2079"/>
                  <a:gd name="T19" fmla="*/ 656 h 824"/>
                  <a:gd name="T20" fmla="*/ 834 w 2079"/>
                  <a:gd name="T21" fmla="*/ 660 h 824"/>
                  <a:gd name="T22" fmla="*/ 821 w 2079"/>
                  <a:gd name="T23" fmla="*/ 663 h 824"/>
                  <a:gd name="T24" fmla="*/ 808 w 2079"/>
                  <a:gd name="T25" fmla="*/ 667 h 824"/>
                  <a:gd name="T26" fmla="*/ 794 w 2079"/>
                  <a:gd name="T27" fmla="*/ 672 h 824"/>
                  <a:gd name="T28" fmla="*/ 779 w 2079"/>
                  <a:gd name="T29" fmla="*/ 676 h 824"/>
                  <a:gd name="T30" fmla="*/ 765 w 2079"/>
                  <a:gd name="T31" fmla="*/ 681 h 824"/>
                  <a:gd name="T32" fmla="*/ 749 w 2079"/>
                  <a:gd name="T33" fmla="*/ 686 h 824"/>
                  <a:gd name="T34" fmla="*/ 733 w 2079"/>
                  <a:gd name="T35" fmla="*/ 691 h 824"/>
                  <a:gd name="T36" fmla="*/ 716 w 2079"/>
                  <a:gd name="T37" fmla="*/ 696 h 824"/>
                  <a:gd name="T38" fmla="*/ 698 w 2079"/>
                  <a:gd name="T39" fmla="*/ 701 h 824"/>
                  <a:gd name="T40" fmla="*/ 681 w 2079"/>
                  <a:gd name="T41" fmla="*/ 705 h 824"/>
                  <a:gd name="T42" fmla="*/ 663 w 2079"/>
                  <a:gd name="T43" fmla="*/ 711 h 824"/>
                  <a:gd name="T44" fmla="*/ 644 w 2079"/>
                  <a:gd name="T45" fmla="*/ 716 h 824"/>
                  <a:gd name="T46" fmla="*/ 625 w 2079"/>
                  <a:gd name="T47" fmla="*/ 722 h 824"/>
                  <a:gd name="T48" fmla="*/ 605 w 2079"/>
                  <a:gd name="T49" fmla="*/ 727 h 824"/>
                  <a:gd name="T50" fmla="*/ 585 w 2079"/>
                  <a:gd name="T51" fmla="*/ 733 h 824"/>
                  <a:gd name="T52" fmla="*/ 565 w 2079"/>
                  <a:gd name="T53" fmla="*/ 738 h 824"/>
                  <a:gd name="T54" fmla="*/ 545 w 2079"/>
                  <a:gd name="T55" fmla="*/ 744 h 824"/>
                  <a:gd name="T56" fmla="*/ 524 w 2079"/>
                  <a:gd name="T57" fmla="*/ 750 h 824"/>
                  <a:gd name="T58" fmla="*/ 503 w 2079"/>
                  <a:gd name="T59" fmla="*/ 754 h 824"/>
                  <a:gd name="T60" fmla="*/ 482 w 2079"/>
                  <a:gd name="T61" fmla="*/ 759 h 824"/>
                  <a:gd name="T62" fmla="*/ 461 w 2079"/>
                  <a:gd name="T63" fmla="*/ 765 h 824"/>
                  <a:gd name="T64" fmla="*/ 439 w 2079"/>
                  <a:gd name="T65" fmla="*/ 770 h 824"/>
                  <a:gd name="T66" fmla="*/ 417 w 2079"/>
                  <a:gd name="T67" fmla="*/ 775 h 824"/>
                  <a:gd name="T68" fmla="*/ 395 w 2079"/>
                  <a:gd name="T69" fmla="*/ 780 h 824"/>
                  <a:gd name="T70" fmla="*/ 373 w 2079"/>
                  <a:gd name="T71" fmla="*/ 785 h 824"/>
                  <a:gd name="T72" fmla="*/ 351 w 2079"/>
                  <a:gd name="T73" fmla="*/ 789 h 824"/>
                  <a:gd name="T74" fmla="*/ 329 w 2079"/>
                  <a:gd name="T75" fmla="*/ 794 h 824"/>
                  <a:gd name="T76" fmla="*/ 308 w 2079"/>
                  <a:gd name="T77" fmla="*/ 798 h 824"/>
                  <a:gd name="T78" fmla="*/ 285 w 2079"/>
                  <a:gd name="T79" fmla="*/ 801 h 824"/>
                  <a:gd name="T80" fmla="*/ 263 w 2079"/>
                  <a:gd name="T81" fmla="*/ 805 h 824"/>
                  <a:gd name="T82" fmla="*/ 241 w 2079"/>
                  <a:gd name="T83" fmla="*/ 808 h 824"/>
                  <a:gd name="T84" fmla="*/ 219 w 2079"/>
                  <a:gd name="T85" fmla="*/ 811 h 824"/>
                  <a:gd name="T86" fmla="*/ 197 w 2079"/>
                  <a:gd name="T87" fmla="*/ 814 h 824"/>
                  <a:gd name="T88" fmla="*/ 176 w 2079"/>
                  <a:gd name="T89" fmla="*/ 817 h 824"/>
                  <a:gd name="T90" fmla="*/ 154 w 2079"/>
                  <a:gd name="T91" fmla="*/ 819 h 824"/>
                  <a:gd name="T92" fmla="*/ 133 w 2079"/>
                  <a:gd name="T93" fmla="*/ 821 h 824"/>
                  <a:gd name="T94" fmla="*/ 112 w 2079"/>
                  <a:gd name="T95" fmla="*/ 822 h 824"/>
                  <a:gd name="T96" fmla="*/ 91 w 2079"/>
                  <a:gd name="T97" fmla="*/ 823 h 824"/>
                  <a:gd name="T98" fmla="*/ 70 w 2079"/>
                  <a:gd name="T99" fmla="*/ 824 h 824"/>
                  <a:gd name="T100" fmla="*/ 50 w 2079"/>
                  <a:gd name="T101" fmla="*/ 824 h 824"/>
                  <a:gd name="T102" fmla="*/ 29 w 2079"/>
                  <a:gd name="T103" fmla="*/ 823 h 824"/>
                  <a:gd name="T104" fmla="*/ 9 w 2079"/>
                  <a:gd name="T105" fmla="*/ 823 h 8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79"/>
                  <a:gd name="T160" fmla="*/ 0 h 824"/>
                  <a:gd name="T161" fmla="*/ 2079 w 2079"/>
                  <a:gd name="T162" fmla="*/ 824 h 8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79" h="824">
                    <a:moveTo>
                      <a:pt x="2079" y="0"/>
                    </a:moveTo>
                    <a:lnTo>
                      <a:pt x="1613" y="276"/>
                    </a:lnTo>
                    <a:lnTo>
                      <a:pt x="1521" y="330"/>
                    </a:lnTo>
                    <a:lnTo>
                      <a:pt x="1397" y="402"/>
                    </a:lnTo>
                    <a:lnTo>
                      <a:pt x="1160" y="531"/>
                    </a:lnTo>
                    <a:lnTo>
                      <a:pt x="1115" y="553"/>
                    </a:lnTo>
                    <a:lnTo>
                      <a:pt x="1090" y="563"/>
                    </a:lnTo>
                    <a:lnTo>
                      <a:pt x="1080" y="569"/>
                    </a:lnTo>
                    <a:lnTo>
                      <a:pt x="1055" y="582"/>
                    </a:lnTo>
                    <a:lnTo>
                      <a:pt x="981" y="610"/>
                    </a:lnTo>
                    <a:lnTo>
                      <a:pt x="890" y="645"/>
                    </a:lnTo>
                    <a:lnTo>
                      <a:pt x="885" y="646"/>
                    </a:lnTo>
                    <a:lnTo>
                      <a:pt x="882" y="647"/>
                    </a:lnTo>
                    <a:lnTo>
                      <a:pt x="877" y="649"/>
                    </a:lnTo>
                    <a:lnTo>
                      <a:pt x="872" y="650"/>
                    </a:lnTo>
                    <a:lnTo>
                      <a:pt x="867" y="651"/>
                    </a:lnTo>
                    <a:lnTo>
                      <a:pt x="862" y="652"/>
                    </a:lnTo>
                    <a:lnTo>
                      <a:pt x="857" y="653"/>
                    </a:lnTo>
                    <a:lnTo>
                      <a:pt x="851" y="655"/>
                    </a:lnTo>
                    <a:lnTo>
                      <a:pt x="846" y="656"/>
                    </a:lnTo>
                    <a:lnTo>
                      <a:pt x="840" y="658"/>
                    </a:lnTo>
                    <a:lnTo>
                      <a:pt x="834" y="660"/>
                    </a:lnTo>
                    <a:lnTo>
                      <a:pt x="828" y="662"/>
                    </a:lnTo>
                    <a:lnTo>
                      <a:pt x="821" y="663"/>
                    </a:lnTo>
                    <a:lnTo>
                      <a:pt x="815" y="666"/>
                    </a:lnTo>
                    <a:lnTo>
                      <a:pt x="808" y="667"/>
                    </a:lnTo>
                    <a:lnTo>
                      <a:pt x="801" y="670"/>
                    </a:lnTo>
                    <a:lnTo>
                      <a:pt x="794" y="672"/>
                    </a:lnTo>
                    <a:lnTo>
                      <a:pt x="787" y="674"/>
                    </a:lnTo>
                    <a:lnTo>
                      <a:pt x="779" y="676"/>
                    </a:lnTo>
                    <a:lnTo>
                      <a:pt x="772" y="679"/>
                    </a:lnTo>
                    <a:lnTo>
                      <a:pt x="765" y="681"/>
                    </a:lnTo>
                    <a:lnTo>
                      <a:pt x="757" y="683"/>
                    </a:lnTo>
                    <a:lnTo>
                      <a:pt x="749" y="686"/>
                    </a:lnTo>
                    <a:lnTo>
                      <a:pt x="741" y="688"/>
                    </a:lnTo>
                    <a:lnTo>
                      <a:pt x="733" y="691"/>
                    </a:lnTo>
                    <a:lnTo>
                      <a:pt x="724" y="693"/>
                    </a:lnTo>
                    <a:lnTo>
                      <a:pt x="716" y="696"/>
                    </a:lnTo>
                    <a:lnTo>
                      <a:pt x="707" y="698"/>
                    </a:lnTo>
                    <a:lnTo>
                      <a:pt x="698" y="701"/>
                    </a:lnTo>
                    <a:lnTo>
                      <a:pt x="690" y="703"/>
                    </a:lnTo>
                    <a:lnTo>
                      <a:pt x="681" y="705"/>
                    </a:lnTo>
                    <a:lnTo>
                      <a:pt x="671" y="708"/>
                    </a:lnTo>
                    <a:lnTo>
                      <a:pt x="663" y="711"/>
                    </a:lnTo>
                    <a:lnTo>
                      <a:pt x="653" y="713"/>
                    </a:lnTo>
                    <a:lnTo>
                      <a:pt x="644" y="716"/>
                    </a:lnTo>
                    <a:lnTo>
                      <a:pt x="634" y="719"/>
                    </a:lnTo>
                    <a:lnTo>
                      <a:pt x="625" y="722"/>
                    </a:lnTo>
                    <a:lnTo>
                      <a:pt x="615" y="725"/>
                    </a:lnTo>
                    <a:lnTo>
                      <a:pt x="605" y="727"/>
                    </a:lnTo>
                    <a:lnTo>
                      <a:pt x="595" y="730"/>
                    </a:lnTo>
                    <a:lnTo>
                      <a:pt x="585" y="733"/>
                    </a:lnTo>
                    <a:lnTo>
                      <a:pt x="576" y="736"/>
                    </a:lnTo>
                    <a:lnTo>
                      <a:pt x="565" y="738"/>
                    </a:lnTo>
                    <a:lnTo>
                      <a:pt x="555" y="741"/>
                    </a:lnTo>
                    <a:lnTo>
                      <a:pt x="545" y="744"/>
                    </a:lnTo>
                    <a:lnTo>
                      <a:pt x="535" y="747"/>
                    </a:lnTo>
                    <a:lnTo>
                      <a:pt x="524" y="750"/>
                    </a:lnTo>
                    <a:lnTo>
                      <a:pt x="514" y="751"/>
                    </a:lnTo>
                    <a:lnTo>
                      <a:pt x="503" y="754"/>
                    </a:lnTo>
                    <a:lnTo>
                      <a:pt x="492" y="757"/>
                    </a:lnTo>
                    <a:lnTo>
                      <a:pt x="482" y="759"/>
                    </a:lnTo>
                    <a:lnTo>
                      <a:pt x="471" y="762"/>
                    </a:lnTo>
                    <a:lnTo>
                      <a:pt x="461" y="765"/>
                    </a:lnTo>
                    <a:lnTo>
                      <a:pt x="450" y="767"/>
                    </a:lnTo>
                    <a:lnTo>
                      <a:pt x="439" y="770"/>
                    </a:lnTo>
                    <a:lnTo>
                      <a:pt x="428" y="773"/>
                    </a:lnTo>
                    <a:lnTo>
                      <a:pt x="417" y="775"/>
                    </a:lnTo>
                    <a:lnTo>
                      <a:pt x="406" y="778"/>
                    </a:lnTo>
                    <a:lnTo>
                      <a:pt x="395" y="780"/>
                    </a:lnTo>
                    <a:lnTo>
                      <a:pt x="384" y="782"/>
                    </a:lnTo>
                    <a:lnTo>
                      <a:pt x="373" y="785"/>
                    </a:lnTo>
                    <a:lnTo>
                      <a:pt x="362" y="787"/>
                    </a:lnTo>
                    <a:lnTo>
                      <a:pt x="351" y="789"/>
                    </a:lnTo>
                    <a:lnTo>
                      <a:pt x="340" y="792"/>
                    </a:lnTo>
                    <a:lnTo>
                      <a:pt x="329" y="794"/>
                    </a:lnTo>
                    <a:lnTo>
                      <a:pt x="319" y="796"/>
                    </a:lnTo>
                    <a:lnTo>
                      <a:pt x="308" y="798"/>
                    </a:lnTo>
                    <a:lnTo>
                      <a:pt x="297" y="799"/>
                    </a:lnTo>
                    <a:lnTo>
                      <a:pt x="285" y="801"/>
                    </a:lnTo>
                    <a:lnTo>
                      <a:pt x="274" y="803"/>
                    </a:lnTo>
                    <a:lnTo>
                      <a:pt x="263" y="805"/>
                    </a:lnTo>
                    <a:lnTo>
                      <a:pt x="252" y="806"/>
                    </a:lnTo>
                    <a:lnTo>
                      <a:pt x="241" y="808"/>
                    </a:lnTo>
                    <a:lnTo>
                      <a:pt x="230" y="810"/>
                    </a:lnTo>
                    <a:lnTo>
                      <a:pt x="219" y="811"/>
                    </a:lnTo>
                    <a:lnTo>
                      <a:pt x="208" y="813"/>
                    </a:lnTo>
                    <a:lnTo>
                      <a:pt x="197" y="814"/>
                    </a:lnTo>
                    <a:lnTo>
                      <a:pt x="186" y="815"/>
                    </a:lnTo>
                    <a:lnTo>
                      <a:pt x="176" y="817"/>
                    </a:lnTo>
                    <a:lnTo>
                      <a:pt x="165" y="818"/>
                    </a:lnTo>
                    <a:lnTo>
                      <a:pt x="154" y="819"/>
                    </a:lnTo>
                    <a:lnTo>
                      <a:pt x="143" y="820"/>
                    </a:lnTo>
                    <a:lnTo>
                      <a:pt x="133" y="821"/>
                    </a:lnTo>
                    <a:lnTo>
                      <a:pt x="122" y="821"/>
                    </a:lnTo>
                    <a:lnTo>
                      <a:pt x="112" y="822"/>
                    </a:lnTo>
                    <a:lnTo>
                      <a:pt x="101" y="822"/>
                    </a:lnTo>
                    <a:lnTo>
                      <a:pt x="91" y="823"/>
                    </a:lnTo>
                    <a:lnTo>
                      <a:pt x="80" y="823"/>
                    </a:lnTo>
                    <a:lnTo>
                      <a:pt x="70" y="824"/>
                    </a:lnTo>
                    <a:lnTo>
                      <a:pt x="60" y="824"/>
                    </a:lnTo>
                    <a:lnTo>
                      <a:pt x="50" y="824"/>
                    </a:lnTo>
                    <a:lnTo>
                      <a:pt x="39" y="824"/>
                    </a:lnTo>
                    <a:lnTo>
                      <a:pt x="29" y="823"/>
                    </a:lnTo>
                    <a:lnTo>
                      <a:pt x="20" y="823"/>
                    </a:lnTo>
                    <a:lnTo>
                      <a:pt x="9" y="823"/>
                    </a:lnTo>
                    <a:lnTo>
                      <a:pt x="0" y="822"/>
                    </a:lnTo>
                  </a:path>
                </a:pathLst>
              </a:custGeom>
              <a:noFill/>
              <a:ln w="50800">
                <a:solidFill>
                  <a:schemeClr val="hlink"/>
                </a:solidFill>
                <a:round/>
                <a:headEnd/>
                <a:tailEnd/>
              </a:ln>
            </p:spPr>
            <p:txBody>
              <a:bodyPr/>
              <a:lstStyle/>
              <a:p>
                <a:endParaRPr lang="en-US"/>
              </a:p>
            </p:txBody>
          </p:sp>
          <p:sp>
            <p:nvSpPr>
              <p:cNvPr id="53283" name="Line 38"/>
              <p:cNvSpPr>
                <a:spLocks noChangeShapeType="1"/>
              </p:cNvSpPr>
              <p:nvPr/>
            </p:nvSpPr>
            <p:spPr bwMode="gray">
              <a:xfrm flipH="1">
                <a:off x="930" y="3085"/>
                <a:ext cx="594" cy="0"/>
              </a:xfrm>
              <a:prstGeom prst="line">
                <a:avLst/>
              </a:prstGeom>
              <a:noFill/>
              <a:ln w="57150">
                <a:solidFill>
                  <a:schemeClr val="hlink"/>
                </a:solidFill>
                <a:round/>
                <a:headEnd/>
                <a:tailEnd/>
              </a:ln>
            </p:spPr>
            <p:txBody>
              <a:bodyPr wrap="none" anchor="ctr"/>
              <a:lstStyle/>
              <a:p>
                <a:endParaRPr lang="en-US"/>
              </a:p>
            </p:txBody>
          </p:sp>
        </p:grpSp>
      </p:grpSp>
      <p:sp>
        <p:nvSpPr>
          <p:cNvPr id="562215" name="Text Box 39"/>
          <p:cNvSpPr txBox="1">
            <a:spLocks noChangeArrowheads="1"/>
          </p:cNvSpPr>
          <p:nvPr/>
        </p:nvSpPr>
        <p:spPr bwMode="auto">
          <a:xfrm>
            <a:off x="4110568" y="5164139"/>
            <a:ext cx="4525433" cy="390525"/>
          </a:xfrm>
          <a:prstGeom prst="rect">
            <a:avLst/>
          </a:prstGeom>
          <a:solidFill>
            <a:srgbClr val="FF5050"/>
          </a:solidFill>
          <a:ln w="12700">
            <a:noFill/>
            <a:miter lim="800000"/>
            <a:headEnd/>
            <a:tailEnd/>
          </a:ln>
          <a:effectLst/>
        </p:spPr>
        <p:txBody>
          <a:bodyPr>
            <a:spAutoFit/>
          </a:bodyPr>
          <a:lstStyle/>
          <a:p>
            <a:pPr algn="ctr">
              <a:lnSpc>
                <a:spcPct val="140000"/>
              </a:lnSpc>
              <a:defRPr/>
            </a:pPr>
            <a:r>
              <a:rPr lang="en-US" altLang="en-GB" sz="1400" b="1">
                <a:solidFill>
                  <a:schemeClr val="tx2"/>
                </a:solidFill>
                <a:effectLst>
                  <a:outerShdw blurRad="38100" dist="38100" dir="2700000" algn="tl">
                    <a:srgbClr val="000000"/>
                  </a:outerShdw>
                </a:effectLst>
                <a:latin typeface="Arial" pitchFamily="34" charset="0"/>
              </a:rPr>
              <a:t>Risk of Microvascular Complications</a:t>
            </a:r>
          </a:p>
        </p:txBody>
      </p:sp>
      <p:grpSp>
        <p:nvGrpSpPr>
          <p:cNvPr id="11" name="Group 40"/>
          <p:cNvGrpSpPr>
            <a:grpSpLocks/>
          </p:cNvGrpSpPr>
          <p:nvPr/>
        </p:nvGrpSpPr>
        <p:grpSpPr bwMode="auto">
          <a:xfrm>
            <a:off x="802218" y="3503614"/>
            <a:ext cx="9240185" cy="1368426"/>
            <a:chOff x="738" y="2207"/>
            <a:chExt cx="4911" cy="862"/>
          </a:xfrm>
        </p:grpSpPr>
        <p:sp>
          <p:nvSpPr>
            <p:cNvPr id="562217" name="Text Box 41"/>
            <p:cNvSpPr txBox="1">
              <a:spLocks noChangeArrowheads="1"/>
            </p:cNvSpPr>
            <p:nvPr/>
          </p:nvSpPr>
          <p:spPr bwMode="auto">
            <a:xfrm rot="43102">
              <a:off x="4363" y="2207"/>
              <a:ext cx="1286" cy="275"/>
            </a:xfrm>
            <a:prstGeom prst="rect">
              <a:avLst/>
            </a:prstGeom>
            <a:noFill/>
            <a:ln w="12700">
              <a:noFill/>
              <a:miter lim="800000"/>
              <a:headEnd/>
              <a:tailEnd/>
            </a:ln>
            <a:effectLst/>
          </p:spPr>
          <p:txBody>
            <a:bodyPr wrap="none">
              <a:spAutoFit/>
            </a:bodyPr>
            <a:lstStyle/>
            <a:p>
              <a:pPr>
                <a:lnSpc>
                  <a:spcPct val="140000"/>
                </a:lnSpc>
                <a:defRPr/>
              </a:pPr>
              <a:r>
                <a:rPr lang="en-US" altLang="en-GB" sz="1600" b="1">
                  <a:solidFill>
                    <a:srgbClr val="FFFFFF"/>
                  </a:solidFill>
                  <a:effectLst>
                    <a:outerShdw blurRad="38100" dist="38100" dir="2700000" algn="tl">
                      <a:srgbClr val="000000"/>
                    </a:outerShdw>
                  </a:effectLst>
                  <a:latin typeface="Arial" pitchFamily="34" charset="0"/>
                </a:rPr>
                <a:t>Fasting Blood Glucose</a:t>
              </a:r>
            </a:p>
          </p:txBody>
        </p:sp>
        <p:sp>
          <p:nvSpPr>
            <p:cNvPr id="53279" name="Freeform 42"/>
            <p:cNvSpPr>
              <a:spLocks/>
            </p:cNvSpPr>
            <p:nvPr/>
          </p:nvSpPr>
          <p:spPr bwMode="auto">
            <a:xfrm>
              <a:off x="738" y="2348"/>
              <a:ext cx="3541" cy="721"/>
            </a:xfrm>
            <a:custGeom>
              <a:avLst/>
              <a:gdLst>
                <a:gd name="T0" fmla="*/ 2906 w 2909"/>
                <a:gd name="T1" fmla="*/ 1 h 546"/>
                <a:gd name="T2" fmla="*/ 2892 w 2909"/>
                <a:gd name="T3" fmla="*/ 9 h 546"/>
                <a:gd name="T4" fmla="*/ 2869 w 2909"/>
                <a:gd name="T5" fmla="*/ 22 h 546"/>
                <a:gd name="T6" fmla="*/ 2837 w 2909"/>
                <a:gd name="T7" fmla="*/ 38 h 546"/>
                <a:gd name="T8" fmla="*/ 2797 w 2909"/>
                <a:gd name="T9" fmla="*/ 59 h 546"/>
                <a:gd name="T10" fmla="*/ 2751 w 2909"/>
                <a:gd name="T11" fmla="*/ 83 h 546"/>
                <a:gd name="T12" fmla="*/ 2700 w 2909"/>
                <a:gd name="T13" fmla="*/ 108 h 546"/>
                <a:gd name="T14" fmla="*/ 2644 w 2909"/>
                <a:gd name="T15" fmla="*/ 135 h 546"/>
                <a:gd name="T16" fmla="*/ 2586 w 2909"/>
                <a:gd name="T17" fmla="*/ 164 h 546"/>
                <a:gd name="T18" fmla="*/ 2525 w 2909"/>
                <a:gd name="T19" fmla="*/ 192 h 546"/>
                <a:gd name="T20" fmla="*/ 2463 w 2909"/>
                <a:gd name="T21" fmla="*/ 220 h 546"/>
                <a:gd name="T22" fmla="*/ 2402 w 2909"/>
                <a:gd name="T23" fmla="*/ 246 h 546"/>
                <a:gd name="T24" fmla="*/ 2343 w 2909"/>
                <a:gd name="T25" fmla="*/ 270 h 546"/>
                <a:gd name="T26" fmla="*/ 2285 w 2909"/>
                <a:gd name="T27" fmla="*/ 292 h 546"/>
                <a:gd name="T28" fmla="*/ 2231 w 2909"/>
                <a:gd name="T29" fmla="*/ 310 h 546"/>
                <a:gd name="T30" fmla="*/ 2185 w 2909"/>
                <a:gd name="T31" fmla="*/ 323 h 546"/>
                <a:gd name="T32" fmla="*/ 2146 w 2909"/>
                <a:gd name="T33" fmla="*/ 333 h 546"/>
                <a:gd name="T34" fmla="*/ 2103 w 2909"/>
                <a:gd name="T35" fmla="*/ 343 h 546"/>
                <a:gd name="T36" fmla="*/ 2056 w 2909"/>
                <a:gd name="T37" fmla="*/ 355 h 546"/>
                <a:gd name="T38" fmla="*/ 2006 w 2909"/>
                <a:gd name="T39" fmla="*/ 366 h 546"/>
                <a:gd name="T40" fmla="*/ 1953 w 2909"/>
                <a:gd name="T41" fmla="*/ 379 h 546"/>
                <a:gd name="T42" fmla="*/ 1898 w 2909"/>
                <a:gd name="T43" fmla="*/ 391 h 546"/>
                <a:gd name="T44" fmla="*/ 1841 w 2909"/>
                <a:gd name="T45" fmla="*/ 403 h 546"/>
                <a:gd name="T46" fmla="*/ 1783 w 2909"/>
                <a:gd name="T47" fmla="*/ 416 h 546"/>
                <a:gd name="T48" fmla="*/ 1725 w 2909"/>
                <a:gd name="T49" fmla="*/ 428 h 546"/>
                <a:gd name="T50" fmla="*/ 1666 w 2909"/>
                <a:gd name="T51" fmla="*/ 440 h 546"/>
                <a:gd name="T52" fmla="*/ 1607 w 2909"/>
                <a:gd name="T53" fmla="*/ 452 h 546"/>
                <a:gd name="T54" fmla="*/ 1550 w 2909"/>
                <a:gd name="T55" fmla="*/ 463 h 546"/>
                <a:gd name="T56" fmla="*/ 1494 w 2909"/>
                <a:gd name="T57" fmla="*/ 474 h 546"/>
                <a:gd name="T58" fmla="*/ 1440 w 2909"/>
                <a:gd name="T59" fmla="*/ 484 h 546"/>
                <a:gd name="T60" fmla="*/ 1389 w 2909"/>
                <a:gd name="T61" fmla="*/ 493 h 546"/>
                <a:gd name="T62" fmla="*/ 1340 w 2909"/>
                <a:gd name="T63" fmla="*/ 502 h 546"/>
                <a:gd name="T64" fmla="*/ 1295 w 2909"/>
                <a:gd name="T65" fmla="*/ 509 h 546"/>
                <a:gd name="T66" fmla="*/ 1254 w 2909"/>
                <a:gd name="T67" fmla="*/ 516 h 546"/>
                <a:gd name="T68" fmla="*/ 1218 w 2909"/>
                <a:gd name="T69" fmla="*/ 521 h 546"/>
                <a:gd name="T70" fmla="*/ 1187 w 2909"/>
                <a:gd name="T71" fmla="*/ 524 h 546"/>
                <a:gd name="T72" fmla="*/ 1161 w 2909"/>
                <a:gd name="T73" fmla="*/ 526 h 546"/>
                <a:gd name="T74" fmla="*/ 1133 w 2909"/>
                <a:gd name="T75" fmla="*/ 528 h 546"/>
                <a:gd name="T76" fmla="*/ 1096 w 2909"/>
                <a:gd name="T77" fmla="*/ 529 h 546"/>
                <a:gd name="T78" fmla="*/ 1053 w 2909"/>
                <a:gd name="T79" fmla="*/ 531 h 546"/>
                <a:gd name="T80" fmla="*/ 1003 w 2909"/>
                <a:gd name="T81" fmla="*/ 532 h 546"/>
                <a:gd name="T82" fmla="*/ 947 w 2909"/>
                <a:gd name="T83" fmla="*/ 534 h 546"/>
                <a:gd name="T84" fmla="*/ 887 w 2909"/>
                <a:gd name="T85" fmla="*/ 535 h 546"/>
                <a:gd name="T86" fmla="*/ 823 w 2909"/>
                <a:gd name="T87" fmla="*/ 536 h 546"/>
                <a:gd name="T88" fmla="*/ 756 w 2909"/>
                <a:gd name="T89" fmla="*/ 537 h 546"/>
                <a:gd name="T90" fmla="*/ 687 w 2909"/>
                <a:gd name="T91" fmla="*/ 538 h 546"/>
                <a:gd name="T92" fmla="*/ 617 w 2909"/>
                <a:gd name="T93" fmla="*/ 539 h 546"/>
                <a:gd name="T94" fmla="*/ 547 w 2909"/>
                <a:gd name="T95" fmla="*/ 540 h 546"/>
                <a:gd name="T96" fmla="*/ 477 w 2909"/>
                <a:gd name="T97" fmla="*/ 541 h 546"/>
                <a:gd name="T98" fmla="*/ 409 w 2909"/>
                <a:gd name="T99" fmla="*/ 542 h 546"/>
                <a:gd name="T100" fmla="*/ 343 w 2909"/>
                <a:gd name="T101" fmla="*/ 543 h 546"/>
                <a:gd name="T102" fmla="*/ 280 w 2909"/>
                <a:gd name="T103" fmla="*/ 544 h 546"/>
                <a:gd name="T104" fmla="*/ 222 w 2909"/>
                <a:gd name="T105" fmla="*/ 544 h 546"/>
                <a:gd name="T106" fmla="*/ 168 w 2909"/>
                <a:gd name="T107" fmla="*/ 545 h 546"/>
                <a:gd name="T108" fmla="*/ 120 w 2909"/>
                <a:gd name="T109" fmla="*/ 545 h 546"/>
                <a:gd name="T110" fmla="*/ 79 w 2909"/>
                <a:gd name="T111" fmla="*/ 546 h 546"/>
                <a:gd name="T112" fmla="*/ 46 w 2909"/>
                <a:gd name="T113" fmla="*/ 546 h 546"/>
                <a:gd name="T114" fmla="*/ 21 w 2909"/>
                <a:gd name="T115" fmla="*/ 546 h 546"/>
                <a:gd name="T116" fmla="*/ 5 w 2909"/>
                <a:gd name="T117" fmla="*/ 546 h 546"/>
                <a:gd name="T118" fmla="*/ 0 w 2909"/>
                <a:gd name="T119" fmla="*/ 546 h 5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09"/>
                <a:gd name="T181" fmla="*/ 0 h 546"/>
                <a:gd name="T182" fmla="*/ 2909 w 2909"/>
                <a:gd name="T183" fmla="*/ 546 h 5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09" h="546">
                  <a:moveTo>
                    <a:pt x="2909" y="0"/>
                  </a:moveTo>
                  <a:lnTo>
                    <a:pt x="2909" y="0"/>
                  </a:lnTo>
                  <a:lnTo>
                    <a:pt x="2908" y="1"/>
                  </a:lnTo>
                  <a:lnTo>
                    <a:pt x="2906" y="1"/>
                  </a:lnTo>
                  <a:lnTo>
                    <a:pt x="2904" y="3"/>
                  </a:lnTo>
                  <a:lnTo>
                    <a:pt x="2901" y="5"/>
                  </a:lnTo>
                  <a:lnTo>
                    <a:pt x="2897" y="7"/>
                  </a:lnTo>
                  <a:lnTo>
                    <a:pt x="2892" y="9"/>
                  </a:lnTo>
                  <a:lnTo>
                    <a:pt x="2887" y="12"/>
                  </a:lnTo>
                  <a:lnTo>
                    <a:pt x="2882" y="15"/>
                  </a:lnTo>
                  <a:lnTo>
                    <a:pt x="2876" y="18"/>
                  </a:lnTo>
                  <a:lnTo>
                    <a:pt x="2869" y="22"/>
                  </a:lnTo>
                  <a:lnTo>
                    <a:pt x="2862" y="25"/>
                  </a:lnTo>
                  <a:lnTo>
                    <a:pt x="2854" y="29"/>
                  </a:lnTo>
                  <a:lnTo>
                    <a:pt x="2846" y="34"/>
                  </a:lnTo>
                  <a:lnTo>
                    <a:pt x="2837" y="38"/>
                  </a:lnTo>
                  <a:lnTo>
                    <a:pt x="2828" y="43"/>
                  </a:lnTo>
                  <a:lnTo>
                    <a:pt x="2818" y="48"/>
                  </a:lnTo>
                  <a:lnTo>
                    <a:pt x="2808" y="53"/>
                  </a:lnTo>
                  <a:lnTo>
                    <a:pt x="2797" y="59"/>
                  </a:lnTo>
                  <a:lnTo>
                    <a:pt x="2786" y="65"/>
                  </a:lnTo>
                  <a:lnTo>
                    <a:pt x="2775" y="70"/>
                  </a:lnTo>
                  <a:lnTo>
                    <a:pt x="2763" y="76"/>
                  </a:lnTo>
                  <a:lnTo>
                    <a:pt x="2751" y="83"/>
                  </a:lnTo>
                  <a:lnTo>
                    <a:pt x="2739" y="89"/>
                  </a:lnTo>
                  <a:lnTo>
                    <a:pt x="2726" y="95"/>
                  </a:lnTo>
                  <a:lnTo>
                    <a:pt x="2713" y="102"/>
                  </a:lnTo>
                  <a:lnTo>
                    <a:pt x="2700" y="108"/>
                  </a:lnTo>
                  <a:lnTo>
                    <a:pt x="2686" y="115"/>
                  </a:lnTo>
                  <a:lnTo>
                    <a:pt x="2672" y="122"/>
                  </a:lnTo>
                  <a:lnTo>
                    <a:pt x="2658" y="129"/>
                  </a:lnTo>
                  <a:lnTo>
                    <a:pt x="2644" y="135"/>
                  </a:lnTo>
                  <a:lnTo>
                    <a:pt x="2630" y="143"/>
                  </a:lnTo>
                  <a:lnTo>
                    <a:pt x="2615" y="149"/>
                  </a:lnTo>
                  <a:lnTo>
                    <a:pt x="2601" y="156"/>
                  </a:lnTo>
                  <a:lnTo>
                    <a:pt x="2586" y="164"/>
                  </a:lnTo>
                  <a:lnTo>
                    <a:pt x="2571" y="171"/>
                  </a:lnTo>
                  <a:lnTo>
                    <a:pt x="2555" y="178"/>
                  </a:lnTo>
                  <a:lnTo>
                    <a:pt x="2540" y="185"/>
                  </a:lnTo>
                  <a:lnTo>
                    <a:pt x="2525" y="192"/>
                  </a:lnTo>
                  <a:lnTo>
                    <a:pt x="2510" y="199"/>
                  </a:lnTo>
                  <a:lnTo>
                    <a:pt x="2494" y="206"/>
                  </a:lnTo>
                  <a:lnTo>
                    <a:pt x="2479" y="213"/>
                  </a:lnTo>
                  <a:lnTo>
                    <a:pt x="2463" y="220"/>
                  </a:lnTo>
                  <a:lnTo>
                    <a:pt x="2448" y="226"/>
                  </a:lnTo>
                  <a:lnTo>
                    <a:pt x="2433" y="233"/>
                  </a:lnTo>
                  <a:lnTo>
                    <a:pt x="2418" y="239"/>
                  </a:lnTo>
                  <a:lnTo>
                    <a:pt x="2402" y="246"/>
                  </a:lnTo>
                  <a:lnTo>
                    <a:pt x="2387" y="252"/>
                  </a:lnTo>
                  <a:lnTo>
                    <a:pt x="2372" y="258"/>
                  </a:lnTo>
                  <a:lnTo>
                    <a:pt x="2357" y="264"/>
                  </a:lnTo>
                  <a:lnTo>
                    <a:pt x="2343" y="270"/>
                  </a:lnTo>
                  <a:lnTo>
                    <a:pt x="2328" y="276"/>
                  </a:lnTo>
                  <a:lnTo>
                    <a:pt x="2313" y="281"/>
                  </a:lnTo>
                  <a:lnTo>
                    <a:pt x="2299" y="286"/>
                  </a:lnTo>
                  <a:lnTo>
                    <a:pt x="2285" y="292"/>
                  </a:lnTo>
                  <a:lnTo>
                    <a:pt x="2271" y="296"/>
                  </a:lnTo>
                  <a:lnTo>
                    <a:pt x="2258" y="301"/>
                  </a:lnTo>
                  <a:lnTo>
                    <a:pt x="2244" y="306"/>
                  </a:lnTo>
                  <a:lnTo>
                    <a:pt x="2231" y="310"/>
                  </a:lnTo>
                  <a:lnTo>
                    <a:pt x="2219" y="313"/>
                  </a:lnTo>
                  <a:lnTo>
                    <a:pt x="2206" y="317"/>
                  </a:lnTo>
                  <a:lnTo>
                    <a:pt x="2194" y="320"/>
                  </a:lnTo>
                  <a:lnTo>
                    <a:pt x="2185" y="323"/>
                  </a:lnTo>
                  <a:lnTo>
                    <a:pt x="2176" y="325"/>
                  </a:lnTo>
                  <a:lnTo>
                    <a:pt x="2166" y="327"/>
                  </a:lnTo>
                  <a:lnTo>
                    <a:pt x="2157" y="330"/>
                  </a:lnTo>
                  <a:lnTo>
                    <a:pt x="2146" y="333"/>
                  </a:lnTo>
                  <a:lnTo>
                    <a:pt x="2136" y="335"/>
                  </a:lnTo>
                  <a:lnTo>
                    <a:pt x="2125" y="338"/>
                  </a:lnTo>
                  <a:lnTo>
                    <a:pt x="2115" y="341"/>
                  </a:lnTo>
                  <a:lnTo>
                    <a:pt x="2103" y="343"/>
                  </a:lnTo>
                  <a:lnTo>
                    <a:pt x="2092" y="346"/>
                  </a:lnTo>
                  <a:lnTo>
                    <a:pt x="2080" y="349"/>
                  </a:lnTo>
                  <a:lnTo>
                    <a:pt x="2068" y="352"/>
                  </a:lnTo>
                  <a:lnTo>
                    <a:pt x="2056" y="355"/>
                  </a:lnTo>
                  <a:lnTo>
                    <a:pt x="2044" y="357"/>
                  </a:lnTo>
                  <a:lnTo>
                    <a:pt x="2032" y="361"/>
                  </a:lnTo>
                  <a:lnTo>
                    <a:pt x="2019" y="363"/>
                  </a:lnTo>
                  <a:lnTo>
                    <a:pt x="2006" y="366"/>
                  </a:lnTo>
                  <a:lnTo>
                    <a:pt x="1993" y="369"/>
                  </a:lnTo>
                  <a:lnTo>
                    <a:pt x="1980" y="372"/>
                  </a:lnTo>
                  <a:lnTo>
                    <a:pt x="1967" y="375"/>
                  </a:lnTo>
                  <a:lnTo>
                    <a:pt x="1953" y="379"/>
                  </a:lnTo>
                  <a:lnTo>
                    <a:pt x="1940" y="382"/>
                  </a:lnTo>
                  <a:lnTo>
                    <a:pt x="1926" y="385"/>
                  </a:lnTo>
                  <a:lnTo>
                    <a:pt x="1912" y="388"/>
                  </a:lnTo>
                  <a:lnTo>
                    <a:pt x="1898" y="391"/>
                  </a:lnTo>
                  <a:lnTo>
                    <a:pt x="1884" y="394"/>
                  </a:lnTo>
                  <a:lnTo>
                    <a:pt x="1870" y="397"/>
                  </a:lnTo>
                  <a:lnTo>
                    <a:pt x="1856" y="400"/>
                  </a:lnTo>
                  <a:lnTo>
                    <a:pt x="1841" y="403"/>
                  </a:lnTo>
                  <a:lnTo>
                    <a:pt x="1827" y="406"/>
                  </a:lnTo>
                  <a:lnTo>
                    <a:pt x="1812" y="409"/>
                  </a:lnTo>
                  <a:lnTo>
                    <a:pt x="1798" y="413"/>
                  </a:lnTo>
                  <a:lnTo>
                    <a:pt x="1783" y="416"/>
                  </a:lnTo>
                  <a:lnTo>
                    <a:pt x="1769" y="419"/>
                  </a:lnTo>
                  <a:lnTo>
                    <a:pt x="1754" y="422"/>
                  </a:lnTo>
                  <a:lnTo>
                    <a:pt x="1739" y="425"/>
                  </a:lnTo>
                  <a:lnTo>
                    <a:pt x="1725" y="428"/>
                  </a:lnTo>
                  <a:lnTo>
                    <a:pt x="1710" y="431"/>
                  </a:lnTo>
                  <a:lnTo>
                    <a:pt x="1695" y="434"/>
                  </a:lnTo>
                  <a:lnTo>
                    <a:pt x="1681" y="437"/>
                  </a:lnTo>
                  <a:lnTo>
                    <a:pt x="1666" y="440"/>
                  </a:lnTo>
                  <a:lnTo>
                    <a:pt x="1651" y="443"/>
                  </a:lnTo>
                  <a:lnTo>
                    <a:pt x="1637" y="446"/>
                  </a:lnTo>
                  <a:lnTo>
                    <a:pt x="1622" y="449"/>
                  </a:lnTo>
                  <a:lnTo>
                    <a:pt x="1607" y="452"/>
                  </a:lnTo>
                  <a:lnTo>
                    <a:pt x="1593" y="455"/>
                  </a:lnTo>
                  <a:lnTo>
                    <a:pt x="1579" y="458"/>
                  </a:lnTo>
                  <a:lnTo>
                    <a:pt x="1564" y="461"/>
                  </a:lnTo>
                  <a:lnTo>
                    <a:pt x="1550" y="463"/>
                  </a:lnTo>
                  <a:lnTo>
                    <a:pt x="1536" y="466"/>
                  </a:lnTo>
                  <a:lnTo>
                    <a:pt x="1522" y="469"/>
                  </a:lnTo>
                  <a:lnTo>
                    <a:pt x="1508" y="471"/>
                  </a:lnTo>
                  <a:lnTo>
                    <a:pt x="1494" y="474"/>
                  </a:lnTo>
                  <a:lnTo>
                    <a:pt x="1480" y="477"/>
                  </a:lnTo>
                  <a:lnTo>
                    <a:pt x="1467" y="479"/>
                  </a:lnTo>
                  <a:lnTo>
                    <a:pt x="1453" y="482"/>
                  </a:lnTo>
                  <a:lnTo>
                    <a:pt x="1440" y="484"/>
                  </a:lnTo>
                  <a:lnTo>
                    <a:pt x="1427" y="486"/>
                  </a:lnTo>
                  <a:lnTo>
                    <a:pt x="1414" y="489"/>
                  </a:lnTo>
                  <a:lnTo>
                    <a:pt x="1401" y="491"/>
                  </a:lnTo>
                  <a:lnTo>
                    <a:pt x="1389" y="493"/>
                  </a:lnTo>
                  <a:lnTo>
                    <a:pt x="1376" y="495"/>
                  </a:lnTo>
                  <a:lnTo>
                    <a:pt x="1364" y="498"/>
                  </a:lnTo>
                  <a:lnTo>
                    <a:pt x="1352" y="500"/>
                  </a:lnTo>
                  <a:lnTo>
                    <a:pt x="1340" y="502"/>
                  </a:lnTo>
                  <a:lnTo>
                    <a:pt x="1328" y="504"/>
                  </a:lnTo>
                  <a:lnTo>
                    <a:pt x="1317" y="506"/>
                  </a:lnTo>
                  <a:lnTo>
                    <a:pt x="1306" y="508"/>
                  </a:lnTo>
                  <a:lnTo>
                    <a:pt x="1295" y="509"/>
                  </a:lnTo>
                  <a:lnTo>
                    <a:pt x="1285" y="511"/>
                  </a:lnTo>
                  <a:lnTo>
                    <a:pt x="1274" y="512"/>
                  </a:lnTo>
                  <a:lnTo>
                    <a:pt x="1264" y="514"/>
                  </a:lnTo>
                  <a:lnTo>
                    <a:pt x="1254" y="516"/>
                  </a:lnTo>
                  <a:lnTo>
                    <a:pt x="1245" y="517"/>
                  </a:lnTo>
                  <a:lnTo>
                    <a:pt x="1236" y="518"/>
                  </a:lnTo>
                  <a:lnTo>
                    <a:pt x="1227" y="519"/>
                  </a:lnTo>
                  <a:lnTo>
                    <a:pt x="1218" y="521"/>
                  </a:lnTo>
                  <a:lnTo>
                    <a:pt x="1210" y="521"/>
                  </a:lnTo>
                  <a:lnTo>
                    <a:pt x="1202" y="522"/>
                  </a:lnTo>
                  <a:lnTo>
                    <a:pt x="1194" y="523"/>
                  </a:lnTo>
                  <a:lnTo>
                    <a:pt x="1187" y="524"/>
                  </a:lnTo>
                  <a:lnTo>
                    <a:pt x="1180" y="525"/>
                  </a:lnTo>
                  <a:lnTo>
                    <a:pt x="1173" y="525"/>
                  </a:lnTo>
                  <a:lnTo>
                    <a:pt x="1167" y="526"/>
                  </a:lnTo>
                  <a:lnTo>
                    <a:pt x="1161" y="526"/>
                  </a:lnTo>
                  <a:lnTo>
                    <a:pt x="1155" y="527"/>
                  </a:lnTo>
                  <a:lnTo>
                    <a:pt x="1148" y="527"/>
                  </a:lnTo>
                  <a:lnTo>
                    <a:pt x="1141" y="527"/>
                  </a:lnTo>
                  <a:lnTo>
                    <a:pt x="1133" y="528"/>
                  </a:lnTo>
                  <a:lnTo>
                    <a:pt x="1125" y="528"/>
                  </a:lnTo>
                  <a:lnTo>
                    <a:pt x="1116" y="529"/>
                  </a:lnTo>
                  <a:lnTo>
                    <a:pt x="1106" y="529"/>
                  </a:lnTo>
                  <a:lnTo>
                    <a:pt x="1096" y="529"/>
                  </a:lnTo>
                  <a:lnTo>
                    <a:pt x="1086" y="529"/>
                  </a:lnTo>
                  <a:lnTo>
                    <a:pt x="1075" y="530"/>
                  </a:lnTo>
                  <a:lnTo>
                    <a:pt x="1064" y="530"/>
                  </a:lnTo>
                  <a:lnTo>
                    <a:pt x="1053" y="531"/>
                  </a:lnTo>
                  <a:lnTo>
                    <a:pt x="1041" y="531"/>
                  </a:lnTo>
                  <a:lnTo>
                    <a:pt x="1028" y="531"/>
                  </a:lnTo>
                  <a:lnTo>
                    <a:pt x="1016" y="532"/>
                  </a:lnTo>
                  <a:lnTo>
                    <a:pt x="1003" y="532"/>
                  </a:lnTo>
                  <a:lnTo>
                    <a:pt x="989" y="533"/>
                  </a:lnTo>
                  <a:lnTo>
                    <a:pt x="975" y="533"/>
                  </a:lnTo>
                  <a:lnTo>
                    <a:pt x="961" y="533"/>
                  </a:lnTo>
                  <a:lnTo>
                    <a:pt x="947" y="534"/>
                  </a:lnTo>
                  <a:lnTo>
                    <a:pt x="932" y="534"/>
                  </a:lnTo>
                  <a:lnTo>
                    <a:pt x="917" y="534"/>
                  </a:lnTo>
                  <a:lnTo>
                    <a:pt x="902" y="534"/>
                  </a:lnTo>
                  <a:lnTo>
                    <a:pt x="887" y="535"/>
                  </a:lnTo>
                  <a:lnTo>
                    <a:pt x="871" y="535"/>
                  </a:lnTo>
                  <a:lnTo>
                    <a:pt x="855" y="535"/>
                  </a:lnTo>
                  <a:lnTo>
                    <a:pt x="839" y="536"/>
                  </a:lnTo>
                  <a:lnTo>
                    <a:pt x="823" y="536"/>
                  </a:lnTo>
                  <a:lnTo>
                    <a:pt x="806" y="536"/>
                  </a:lnTo>
                  <a:lnTo>
                    <a:pt x="790" y="537"/>
                  </a:lnTo>
                  <a:lnTo>
                    <a:pt x="773" y="537"/>
                  </a:lnTo>
                  <a:lnTo>
                    <a:pt x="756" y="537"/>
                  </a:lnTo>
                  <a:lnTo>
                    <a:pt x="739" y="538"/>
                  </a:lnTo>
                  <a:lnTo>
                    <a:pt x="722" y="538"/>
                  </a:lnTo>
                  <a:lnTo>
                    <a:pt x="704" y="538"/>
                  </a:lnTo>
                  <a:lnTo>
                    <a:pt x="687" y="538"/>
                  </a:lnTo>
                  <a:lnTo>
                    <a:pt x="670" y="538"/>
                  </a:lnTo>
                  <a:lnTo>
                    <a:pt x="652" y="539"/>
                  </a:lnTo>
                  <a:lnTo>
                    <a:pt x="635" y="539"/>
                  </a:lnTo>
                  <a:lnTo>
                    <a:pt x="617" y="539"/>
                  </a:lnTo>
                  <a:lnTo>
                    <a:pt x="599" y="540"/>
                  </a:lnTo>
                  <a:lnTo>
                    <a:pt x="582" y="540"/>
                  </a:lnTo>
                  <a:lnTo>
                    <a:pt x="564" y="540"/>
                  </a:lnTo>
                  <a:lnTo>
                    <a:pt x="547" y="540"/>
                  </a:lnTo>
                  <a:lnTo>
                    <a:pt x="529" y="541"/>
                  </a:lnTo>
                  <a:lnTo>
                    <a:pt x="511" y="541"/>
                  </a:lnTo>
                  <a:lnTo>
                    <a:pt x="494" y="541"/>
                  </a:lnTo>
                  <a:lnTo>
                    <a:pt x="477" y="541"/>
                  </a:lnTo>
                  <a:lnTo>
                    <a:pt x="460" y="542"/>
                  </a:lnTo>
                  <a:lnTo>
                    <a:pt x="442" y="542"/>
                  </a:lnTo>
                  <a:lnTo>
                    <a:pt x="425" y="542"/>
                  </a:lnTo>
                  <a:lnTo>
                    <a:pt x="409" y="542"/>
                  </a:lnTo>
                  <a:lnTo>
                    <a:pt x="392" y="542"/>
                  </a:lnTo>
                  <a:lnTo>
                    <a:pt x="375" y="542"/>
                  </a:lnTo>
                  <a:lnTo>
                    <a:pt x="359" y="543"/>
                  </a:lnTo>
                  <a:lnTo>
                    <a:pt x="343" y="543"/>
                  </a:lnTo>
                  <a:lnTo>
                    <a:pt x="327" y="543"/>
                  </a:lnTo>
                  <a:lnTo>
                    <a:pt x="311" y="543"/>
                  </a:lnTo>
                  <a:lnTo>
                    <a:pt x="296" y="543"/>
                  </a:lnTo>
                  <a:lnTo>
                    <a:pt x="280" y="544"/>
                  </a:lnTo>
                  <a:lnTo>
                    <a:pt x="265" y="544"/>
                  </a:lnTo>
                  <a:lnTo>
                    <a:pt x="250" y="544"/>
                  </a:lnTo>
                  <a:lnTo>
                    <a:pt x="236" y="544"/>
                  </a:lnTo>
                  <a:lnTo>
                    <a:pt x="222" y="544"/>
                  </a:lnTo>
                  <a:lnTo>
                    <a:pt x="208" y="544"/>
                  </a:lnTo>
                  <a:lnTo>
                    <a:pt x="194" y="545"/>
                  </a:lnTo>
                  <a:lnTo>
                    <a:pt x="181" y="545"/>
                  </a:lnTo>
                  <a:lnTo>
                    <a:pt x="168" y="545"/>
                  </a:lnTo>
                  <a:lnTo>
                    <a:pt x="155" y="545"/>
                  </a:lnTo>
                  <a:lnTo>
                    <a:pt x="143" y="545"/>
                  </a:lnTo>
                  <a:lnTo>
                    <a:pt x="132" y="545"/>
                  </a:lnTo>
                  <a:lnTo>
                    <a:pt x="120" y="545"/>
                  </a:lnTo>
                  <a:lnTo>
                    <a:pt x="109" y="545"/>
                  </a:lnTo>
                  <a:lnTo>
                    <a:pt x="99" y="546"/>
                  </a:lnTo>
                  <a:lnTo>
                    <a:pt x="89" y="546"/>
                  </a:lnTo>
                  <a:lnTo>
                    <a:pt x="79" y="546"/>
                  </a:lnTo>
                  <a:lnTo>
                    <a:pt x="70" y="546"/>
                  </a:lnTo>
                  <a:lnTo>
                    <a:pt x="62" y="546"/>
                  </a:lnTo>
                  <a:lnTo>
                    <a:pt x="54" y="546"/>
                  </a:lnTo>
                  <a:lnTo>
                    <a:pt x="46" y="546"/>
                  </a:lnTo>
                  <a:lnTo>
                    <a:pt x="39" y="546"/>
                  </a:lnTo>
                  <a:lnTo>
                    <a:pt x="32" y="546"/>
                  </a:lnTo>
                  <a:lnTo>
                    <a:pt x="26" y="546"/>
                  </a:lnTo>
                  <a:lnTo>
                    <a:pt x="21" y="546"/>
                  </a:lnTo>
                  <a:lnTo>
                    <a:pt x="16" y="546"/>
                  </a:lnTo>
                  <a:lnTo>
                    <a:pt x="12" y="546"/>
                  </a:lnTo>
                  <a:lnTo>
                    <a:pt x="8" y="546"/>
                  </a:lnTo>
                  <a:lnTo>
                    <a:pt x="5" y="546"/>
                  </a:lnTo>
                  <a:lnTo>
                    <a:pt x="3" y="546"/>
                  </a:lnTo>
                  <a:lnTo>
                    <a:pt x="1" y="546"/>
                  </a:lnTo>
                  <a:lnTo>
                    <a:pt x="0" y="546"/>
                  </a:lnTo>
                </a:path>
              </a:pathLst>
            </a:custGeom>
            <a:noFill/>
            <a:ln w="50800">
              <a:solidFill>
                <a:srgbClr val="00FFFF"/>
              </a:solidFill>
              <a:round/>
              <a:headEnd/>
              <a:tailEnd/>
            </a:ln>
          </p:spPr>
          <p:txBody>
            <a:bodyPr/>
            <a:lstStyle/>
            <a:p>
              <a:endParaRPr lang="en-US"/>
            </a:p>
          </p:txBody>
        </p:sp>
      </p:grpSp>
      <p:sp>
        <p:nvSpPr>
          <p:cNvPr id="562219" name="Text Box 43"/>
          <p:cNvSpPr txBox="1">
            <a:spLocks noChangeArrowheads="1"/>
          </p:cNvSpPr>
          <p:nvPr/>
        </p:nvSpPr>
        <p:spPr bwMode="auto">
          <a:xfrm>
            <a:off x="4832351" y="1671638"/>
            <a:ext cx="2271183" cy="366712"/>
          </a:xfrm>
          <a:prstGeom prst="rect">
            <a:avLst/>
          </a:prstGeom>
          <a:noFill/>
          <a:ln w="12700">
            <a:noFill/>
            <a:miter lim="800000"/>
            <a:headEnd/>
            <a:tailEnd/>
          </a:ln>
          <a:effectLst/>
        </p:spPr>
        <p:txBody>
          <a:bodyPr>
            <a:spAutoFit/>
          </a:bodyPr>
          <a:lstStyle/>
          <a:p>
            <a:pPr>
              <a:defRPr/>
            </a:pPr>
            <a:r>
              <a:rPr lang="en-US" altLang="en-GB" b="1">
                <a:solidFill>
                  <a:srgbClr val="FFFFFF"/>
                </a:solidFill>
                <a:effectLst>
                  <a:outerShdw blurRad="38100" dist="38100" dir="2700000" algn="tl">
                    <a:srgbClr val="000000"/>
                  </a:outerShdw>
                </a:effectLst>
                <a:latin typeface="Arial" pitchFamily="34" charset="0"/>
              </a:rPr>
              <a:t>Frank Diabetes</a:t>
            </a:r>
            <a:endParaRPr lang="en-US" altLang="en-GB" sz="1600" b="1">
              <a:solidFill>
                <a:srgbClr val="FFFFFF"/>
              </a:solidFill>
              <a:effectLst>
                <a:outerShdw blurRad="38100" dist="38100" dir="2700000" algn="tl">
                  <a:srgbClr val="000000"/>
                </a:outerShdw>
              </a:effectLst>
              <a:latin typeface="Arial" pitchFamily="34" charset="0"/>
            </a:endParaRPr>
          </a:p>
        </p:txBody>
      </p:sp>
      <p:sp>
        <p:nvSpPr>
          <p:cNvPr id="53270" name="Line 44"/>
          <p:cNvSpPr>
            <a:spLocks noChangeShapeType="1"/>
          </p:cNvSpPr>
          <p:nvPr/>
        </p:nvSpPr>
        <p:spPr bwMode="auto">
          <a:xfrm>
            <a:off x="810685" y="4908550"/>
            <a:ext cx="7960783" cy="0"/>
          </a:xfrm>
          <a:prstGeom prst="line">
            <a:avLst/>
          </a:prstGeom>
          <a:noFill/>
          <a:ln w="25400">
            <a:solidFill>
              <a:srgbClr val="FFFFFF"/>
            </a:solidFill>
            <a:prstDash val="sysDot"/>
            <a:round/>
            <a:headEnd/>
            <a:tailEnd type="triangle" w="med" len="med"/>
          </a:ln>
        </p:spPr>
        <p:txBody>
          <a:bodyPr/>
          <a:lstStyle/>
          <a:p>
            <a:endParaRPr lang="en-US"/>
          </a:p>
        </p:txBody>
      </p:sp>
      <p:sp>
        <p:nvSpPr>
          <p:cNvPr id="53271" name="Line 45"/>
          <p:cNvSpPr>
            <a:spLocks noChangeShapeType="1"/>
          </p:cNvSpPr>
          <p:nvPr/>
        </p:nvSpPr>
        <p:spPr bwMode="auto">
          <a:xfrm>
            <a:off x="787400" y="1770064"/>
            <a:ext cx="0" cy="4262437"/>
          </a:xfrm>
          <a:prstGeom prst="line">
            <a:avLst/>
          </a:prstGeom>
          <a:noFill/>
          <a:ln w="25400">
            <a:solidFill>
              <a:srgbClr val="FFFFFF"/>
            </a:solidFill>
            <a:round/>
            <a:headEnd/>
            <a:tailEnd/>
          </a:ln>
        </p:spPr>
        <p:txBody>
          <a:bodyPr/>
          <a:lstStyle/>
          <a:p>
            <a:endParaRPr lang="en-US"/>
          </a:p>
        </p:txBody>
      </p:sp>
      <p:sp>
        <p:nvSpPr>
          <p:cNvPr id="53272" name="Line 46"/>
          <p:cNvSpPr>
            <a:spLocks noChangeShapeType="1"/>
          </p:cNvSpPr>
          <p:nvPr/>
        </p:nvSpPr>
        <p:spPr bwMode="auto">
          <a:xfrm>
            <a:off x="789518" y="6019800"/>
            <a:ext cx="8267700" cy="0"/>
          </a:xfrm>
          <a:prstGeom prst="line">
            <a:avLst/>
          </a:prstGeom>
          <a:noFill/>
          <a:ln w="25400">
            <a:solidFill>
              <a:srgbClr val="FFFFFF"/>
            </a:solidFill>
            <a:round/>
            <a:headEnd/>
            <a:tailEnd/>
          </a:ln>
        </p:spPr>
        <p:txBody>
          <a:bodyPr/>
          <a:lstStyle/>
          <a:p>
            <a:endParaRPr lang="en-US"/>
          </a:p>
        </p:txBody>
      </p:sp>
      <p:sp>
        <p:nvSpPr>
          <p:cNvPr id="53273" name="Line 47"/>
          <p:cNvSpPr>
            <a:spLocks noChangeShapeType="1"/>
          </p:cNvSpPr>
          <p:nvPr/>
        </p:nvSpPr>
        <p:spPr bwMode="auto">
          <a:xfrm>
            <a:off x="0" y="1016000"/>
            <a:ext cx="12192000" cy="0"/>
          </a:xfrm>
          <a:prstGeom prst="line">
            <a:avLst/>
          </a:prstGeom>
          <a:noFill/>
          <a:ln w="25400">
            <a:solidFill>
              <a:srgbClr val="FFFF00"/>
            </a:solidFill>
            <a:round/>
            <a:headEnd/>
            <a:tailEnd/>
          </a:ln>
        </p:spPr>
        <p:txBody>
          <a:bodyPr/>
          <a:lstStyle/>
          <a:p>
            <a:endParaRPr lang="en-US"/>
          </a:p>
        </p:txBody>
      </p:sp>
      <p:sp>
        <p:nvSpPr>
          <p:cNvPr id="562224" name="Text Box 48"/>
          <p:cNvSpPr txBox="1">
            <a:spLocks noChangeArrowheads="1"/>
          </p:cNvSpPr>
          <p:nvPr/>
        </p:nvSpPr>
        <p:spPr bwMode="auto">
          <a:xfrm>
            <a:off x="730251" y="1673226"/>
            <a:ext cx="1261533" cy="366713"/>
          </a:xfrm>
          <a:prstGeom prst="rect">
            <a:avLst/>
          </a:prstGeom>
          <a:noFill/>
          <a:ln w="12700">
            <a:noFill/>
            <a:miter lim="800000"/>
            <a:headEnd/>
            <a:tailEnd/>
          </a:ln>
          <a:effectLst/>
        </p:spPr>
        <p:txBody>
          <a:bodyPr>
            <a:spAutoFit/>
          </a:bodyPr>
          <a:lstStyle/>
          <a:p>
            <a:pPr algn="ctr">
              <a:defRPr/>
            </a:pPr>
            <a:r>
              <a:rPr lang="en-US" altLang="en-GB" b="1">
                <a:solidFill>
                  <a:srgbClr val="FFFFFF"/>
                </a:solidFill>
                <a:effectLst>
                  <a:outerShdw blurRad="38100" dist="38100" dir="2700000" algn="tl">
                    <a:srgbClr val="000000"/>
                  </a:outerShdw>
                </a:effectLst>
                <a:latin typeface="Arial" pitchFamily="34" charset="0"/>
              </a:rPr>
              <a:t>NGT</a:t>
            </a:r>
            <a:endParaRPr lang="en-US" altLang="en-GB" sz="1600" b="1">
              <a:solidFill>
                <a:srgbClr val="FFFFFF"/>
              </a:solidFill>
              <a:effectLst>
                <a:outerShdw blurRad="38100" dist="38100" dir="2700000" algn="tl">
                  <a:srgbClr val="000000"/>
                </a:outerShdw>
              </a:effectLst>
              <a:latin typeface="Arial" pitchFamily="34" charset="0"/>
            </a:endParaRPr>
          </a:p>
        </p:txBody>
      </p:sp>
      <p:grpSp>
        <p:nvGrpSpPr>
          <p:cNvPr id="12" name="Group 49"/>
          <p:cNvGrpSpPr>
            <a:grpSpLocks/>
          </p:cNvGrpSpPr>
          <p:nvPr/>
        </p:nvGrpSpPr>
        <p:grpSpPr bwMode="auto">
          <a:xfrm>
            <a:off x="10464800" y="2667000"/>
            <a:ext cx="1727200" cy="1600200"/>
            <a:chOff x="5083" y="1467"/>
            <a:chExt cx="1247" cy="474"/>
          </a:xfrm>
        </p:grpSpPr>
        <p:sp>
          <p:nvSpPr>
            <p:cNvPr id="53276" name="Text Box 50"/>
            <p:cNvSpPr txBox="1">
              <a:spLocks noChangeArrowheads="1"/>
            </p:cNvSpPr>
            <p:nvPr/>
          </p:nvSpPr>
          <p:spPr bwMode="auto">
            <a:xfrm>
              <a:off x="5100" y="1484"/>
              <a:ext cx="1230" cy="163"/>
            </a:xfrm>
            <a:prstGeom prst="rect">
              <a:avLst/>
            </a:prstGeom>
            <a:noFill/>
            <a:ln w="12700">
              <a:noFill/>
              <a:miter lim="800000"/>
              <a:headEnd/>
              <a:tailEnd/>
            </a:ln>
          </p:spPr>
          <p:txBody>
            <a:bodyPr>
              <a:spAutoFit/>
            </a:bodyPr>
            <a:lstStyle/>
            <a:p>
              <a:pPr algn="ctr">
                <a:spcBef>
                  <a:spcPct val="50000"/>
                </a:spcBef>
              </a:pPr>
              <a:r>
                <a:rPr lang="en-US" sz="1500" b="1" i="1">
                  <a:solidFill>
                    <a:srgbClr val="FFFF00"/>
                  </a:solidFill>
                  <a:latin typeface="Arial" pitchFamily="34" charset="0"/>
                </a:rPr>
                <a:t>Worsens with Time</a:t>
              </a:r>
            </a:p>
          </p:txBody>
        </p:sp>
        <p:sp>
          <p:nvSpPr>
            <p:cNvPr id="53277" name="AutoShape 51"/>
            <p:cNvSpPr>
              <a:spLocks/>
            </p:cNvSpPr>
            <p:nvPr/>
          </p:nvSpPr>
          <p:spPr bwMode="auto">
            <a:xfrm>
              <a:off x="5083" y="1467"/>
              <a:ext cx="150" cy="474"/>
            </a:xfrm>
            <a:prstGeom prst="rightBrace">
              <a:avLst>
                <a:gd name="adj1" fmla="val 26333"/>
                <a:gd name="adj2" fmla="val 50000"/>
              </a:avLst>
            </a:prstGeom>
            <a:noFill/>
            <a:ln w="25400">
              <a:solidFill>
                <a:srgbClr val="FFFF00"/>
              </a:solidFill>
              <a:round/>
              <a:headEnd/>
              <a:tailEnd/>
            </a:ln>
          </p:spPr>
          <p:txBody>
            <a:bodyPr wrap="none" anchor="ctr"/>
            <a:lstStyle/>
            <a:p>
              <a:endParaRPr lang="en-US"/>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20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20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62215"/>
                                        </p:tgtEl>
                                        <p:attrNameLst>
                                          <p:attrName>style.visibility</p:attrName>
                                        </p:attrNameLst>
                                      </p:cBhvr>
                                      <p:to>
                                        <p:strVal val="visible"/>
                                      </p:to>
                                    </p:set>
                                    <p:animEffect transition="in" filter="wipe(left)">
                                      <p:cBhvr>
                                        <p:cTn id="16" dur="2000"/>
                                        <p:tgtEl>
                                          <p:spTgt spid="5622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2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800" smtClean="0">
                <a:latin typeface="Arial Narrow" pitchFamily="34" charset="0"/>
              </a:rPr>
              <a:t>Advancing Bolus/ Adding Bolus Insulin</a:t>
            </a:r>
            <a:r>
              <a:rPr lang="en-US" sz="2500" smtClean="0"/>
              <a:t> </a:t>
            </a:r>
            <a:endParaRPr lang="en-US" sz="2500" b="0" smtClean="0"/>
          </a:p>
        </p:txBody>
      </p:sp>
      <p:sp>
        <p:nvSpPr>
          <p:cNvPr id="58371" name="Rectangle 3"/>
          <p:cNvSpPr>
            <a:spLocks noGrp="1" noChangeArrowheads="1"/>
          </p:cNvSpPr>
          <p:nvPr>
            <p:ph type="body" idx="1"/>
          </p:nvPr>
        </p:nvSpPr>
        <p:spPr>
          <a:xfrm>
            <a:off x="609600" y="1371600"/>
            <a:ext cx="11142133" cy="4254500"/>
          </a:xfrm>
        </p:spPr>
        <p:txBody>
          <a:bodyPr/>
          <a:lstStyle/>
          <a:p>
            <a:pPr marL="230188" indent="-230188" eaLnBrk="1" hangingPunct="1">
              <a:lnSpc>
                <a:spcPct val="105000"/>
              </a:lnSpc>
              <a:spcBef>
                <a:spcPct val="0"/>
              </a:spcBef>
            </a:pPr>
            <a:r>
              <a:rPr lang="en-US" sz="2200" b="1" smtClean="0">
                <a:solidFill>
                  <a:srgbClr val="FFCC00"/>
                </a:solidFill>
                <a:latin typeface="Arial Narrow" pitchFamily="34" charset="0"/>
              </a:rPr>
              <a:t>Indicated when FBG acceptable but</a:t>
            </a:r>
            <a:endParaRPr lang="en-US" sz="2200" b="1" smtClean="0">
              <a:latin typeface="Arial Narrow" pitchFamily="34" charset="0"/>
            </a:endParaRPr>
          </a:p>
          <a:p>
            <a:pPr marL="630238" lvl="1" indent="-284163" eaLnBrk="1" hangingPunct="1">
              <a:spcBef>
                <a:spcPct val="0"/>
              </a:spcBef>
            </a:pPr>
            <a:r>
              <a:rPr lang="en-US" smtClean="0">
                <a:latin typeface="Arial Narrow" pitchFamily="34" charset="0"/>
              </a:rPr>
              <a:t>HbA</a:t>
            </a:r>
            <a:r>
              <a:rPr lang="en-US" baseline="-25000" smtClean="0">
                <a:latin typeface="Arial Narrow" pitchFamily="34" charset="0"/>
              </a:rPr>
              <a:t>1c</a:t>
            </a:r>
            <a:r>
              <a:rPr lang="en-US" smtClean="0">
                <a:latin typeface="Arial Narrow" pitchFamily="34" charset="0"/>
              </a:rPr>
              <a:t> not at goal 		and/or</a:t>
            </a:r>
          </a:p>
          <a:p>
            <a:pPr marL="630238" lvl="1" indent="-284163" eaLnBrk="1" hangingPunct="1">
              <a:spcBef>
                <a:spcPct val="0"/>
              </a:spcBef>
            </a:pPr>
            <a:r>
              <a:rPr lang="en-US" smtClean="0">
                <a:latin typeface="Arial Narrow" pitchFamily="34" charset="0"/>
              </a:rPr>
              <a:t>Postprandial BG not at goal (&lt;140mg/dl)</a:t>
            </a:r>
            <a:endParaRPr lang="en-US" sz="2400" smtClean="0">
              <a:latin typeface="Arial Narrow" pitchFamily="34" charset="0"/>
            </a:endParaRPr>
          </a:p>
          <a:p>
            <a:pPr marL="230188" indent="-230188" eaLnBrk="1" hangingPunct="1">
              <a:lnSpc>
                <a:spcPct val="105000"/>
              </a:lnSpc>
              <a:spcBef>
                <a:spcPct val="25000"/>
              </a:spcBef>
            </a:pPr>
            <a:r>
              <a:rPr lang="en-US" sz="2200" b="1" smtClean="0">
                <a:solidFill>
                  <a:srgbClr val="FFCC00"/>
                </a:solidFill>
                <a:latin typeface="Arial Narrow" pitchFamily="34" charset="0"/>
              </a:rPr>
              <a:t>Insulin options</a:t>
            </a:r>
            <a:endParaRPr lang="en-US" sz="2200" b="1" smtClean="0">
              <a:latin typeface="Arial Narrow" pitchFamily="34" charset="0"/>
            </a:endParaRPr>
          </a:p>
          <a:p>
            <a:pPr marL="630238" lvl="1" indent="-284163" eaLnBrk="1" hangingPunct="1">
              <a:lnSpc>
                <a:spcPct val="85000"/>
              </a:lnSpc>
              <a:spcBef>
                <a:spcPct val="0"/>
              </a:spcBef>
            </a:pPr>
            <a:r>
              <a:rPr lang="en-US" smtClean="0">
                <a:latin typeface="Arial Narrow" pitchFamily="34" charset="0"/>
              </a:rPr>
              <a:t>To Glargine, add mealtime Regular or Lispro </a:t>
            </a:r>
          </a:p>
          <a:p>
            <a:pPr marL="630238" lvl="1" indent="-284163" eaLnBrk="1" hangingPunct="1">
              <a:lnSpc>
                <a:spcPct val="85000"/>
              </a:lnSpc>
              <a:spcBef>
                <a:spcPct val="0"/>
              </a:spcBef>
            </a:pPr>
            <a:r>
              <a:rPr lang="en-US" smtClean="0">
                <a:latin typeface="Arial Narrow" pitchFamily="34" charset="0"/>
              </a:rPr>
              <a:t>To bedtime NPH, add morning NPH and </a:t>
            </a:r>
            <a:br>
              <a:rPr lang="en-US" smtClean="0">
                <a:latin typeface="Arial Narrow" pitchFamily="34" charset="0"/>
              </a:rPr>
            </a:br>
            <a:r>
              <a:rPr lang="en-US" smtClean="0">
                <a:latin typeface="Arial Narrow" pitchFamily="34" charset="0"/>
              </a:rPr>
              <a:t>mealtime Regular or Lispro</a:t>
            </a:r>
          </a:p>
          <a:p>
            <a:pPr marL="630238" lvl="1" indent="-284163" eaLnBrk="1" hangingPunct="1">
              <a:lnSpc>
                <a:spcPct val="105000"/>
              </a:lnSpc>
              <a:spcBef>
                <a:spcPct val="0"/>
              </a:spcBef>
            </a:pPr>
            <a:r>
              <a:rPr lang="en-US" smtClean="0">
                <a:latin typeface="Arial Narrow" pitchFamily="34" charset="0"/>
              </a:rPr>
              <a:t>To suppertime 70/30 or 75/25, add morning 70/30 or 75/25</a:t>
            </a:r>
            <a:endParaRPr lang="en-US" sz="2400" smtClean="0">
              <a:latin typeface="Arial Narrow" pitchFamily="34" charset="0"/>
            </a:endParaRPr>
          </a:p>
          <a:p>
            <a:pPr marL="230188" indent="-230188" eaLnBrk="1" hangingPunct="1">
              <a:lnSpc>
                <a:spcPct val="105000"/>
              </a:lnSpc>
              <a:spcBef>
                <a:spcPct val="25000"/>
              </a:spcBef>
            </a:pPr>
            <a:r>
              <a:rPr lang="en-US" sz="2200" b="1" smtClean="0">
                <a:solidFill>
                  <a:srgbClr val="FFCC00"/>
                </a:solidFill>
                <a:latin typeface="Arial Narrow" pitchFamily="34" charset="0"/>
              </a:rPr>
              <a:t>Oral agent considerations</a:t>
            </a:r>
            <a:endParaRPr lang="en-US" sz="2200" b="1" smtClean="0">
              <a:latin typeface="Arial Narrow" pitchFamily="34" charset="0"/>
            </a:endParaRPr>
          </a:p>
          <a:p>
            <a:pPr marL="630238" lvl="1" indent="-284163" eaLnBrk="1" hangingPunct="1">
              <a:spcBef>
                <a:spcPct val="0"/>
              </a:spcBef>
            </a:pPr>
            <a:r>
              <a:rPr lang="en-US" smtClean="0">
                <a:latin typeface="Arial Narrow" pitchFamily="34" charset="0"/>
              </a:rPr>
              <a:t>Usually stop secretagogue </a:t>
            </a:r>
            <a:r>
              <a:rPr lang="en-US" sz="1800" smtClean="0">
                <a:latin typeface="Arial Narrow" pitchFamily="34" charset="0"/>
              </a:rPr>
              <a:t>(it is redundant to be on insulin and secretagogue)</a:t>
            </a:r>
          </a:p>
          <a:p>
            <a:pPr marL="630238" lvl="1" indent="-284163" eaLnBrk="1" hangingPunct="1">
              <a:spcBef>
                <a:spcPct val="0"/>
              </a:spcBef>
            </a:pPr>
            <a:r>
              <a:rPr lang="en-US" smtClean="0">
                <a:latin typeface="Arial Narrow" pitchFamily="34" charset="0"/>
              </a:rPr>
              <a:t>Continue metformin  and TZD for additional glycemic and other benefits</a:t>
            </a:r>
          </a:p>
        </p:txBody>
      </p:sp>
      <p:sp>
        <p:nvSpPr>
          <p:cNvPr id="58372" name="Rectangle 4"/>
          <p:cNvSpPr>
            <a:spLocks noChangeArrowheads="1"/>
          </p:cNvSpPr>
          <p:nvPr/>
        </p:nvSpPr>
        <p:spPr bwMode="auto">
          <a:xfrm>
            <a:off x="618067" y="6172200"/>
            <a:ext cx="11211984" cy="304800"/>
          </a:xfrm>
          <a:prstGeom prst="rect">
            <a:avLst/>
          </a:prstGeom>
          <a:noFill/>
          <a:ln w="9525">
            <a:noFill/>
            <a:miter lim="800000"/>
            <a:headEnd/>
            <a:tailEnd/>
          </a:ln>
        </p:spPr>
        <p:txBody>
          <a:bodyPr anchor="b"/>
          <a:lstStyle/>
          <a:p>
            <a:pPr defTabSz="847725" eaLnBrk="1" hangingPunct="1">
              <a:spcBef>
                <a:spcPct val="20000"/>
              </a:spcBef>
              <a:buClr>
                <a:schemeClr val="accent1"/>
              </a:buClr>
              <a:tabLst>
                <a:tab pos="5434013" algn="dec"/>
                <a:tab pos="8116888" algn="dec"/>
              </a:tabLst>
            </a:pPr>
            <a:endParaRPr lang="en-US" sz="1200">
              <a:latin typeface="Arial" pitchFamily="34" charset="0"/>
            </a:endParaRPr>
          </a:p>
        </p:txBody>
      </p:sp>
      <p:sp>
        <p:nvSpPr>
          <p:cNvPr id="58373" name="Text Box 5"/>
          <p:cNvSpPr txBox="1">
            <a:spLocks noChangeArrowheads="1"/>
          </p:cNvSpPr>
          <p:nvPr/>
        </p:nvSpPr>
        <p:spPr bwMode="auto">
          <a:xfrm>
            <a:off x="11603568" y="6597650"/>
            <a:ext cx="588433" cy="260350"/>
          </a:xfrm>
          <a:prstGeom prst="rect">
            <a:avLst/>
          </a:prstGeom>
          <a:noFill/>
          <a:ln w="9525">
            <a:noFill/>
            <a:miter lim="800000"/>
            <a:headEnd/>
            <a:tailEnd/>
          </a:ln>
        </p:spPr>
        <p:txBody>
          <a:bodyPr>
            <a:spAutoFit/>
          </a:bodyPr>
          <a:lstStyle/>
          <a:p>
            <a:pPr algn="r"/>
            <a:r>
              <a:rPr lang="en-US" sz="1100">
                <a:solidFill>
                  <a:schemeClr val="bg1"/>
                </a:solidFill>
                <a:latin typeface="Times"/>
              </a:rPr>
              <a:t>6-60</a:t>
            </a:r>
          </a:p>
        </p:txBody>
      </p:sp>
    </p:spTree>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AutoShape 2"/>
          <p:cNvSpPr>
            <a:spLocks noChangeArrowheads="1"/>
          </p:cNvSpPr>
          <p:nvPr/>
        </p:nvSpPr>
        <p:spPr bwMode="auto">
          <a:xfrm>
            <a:off x="2540000" y="3733800"/>
            <a:ext cx="2372784" cy="1252538"/>
          </a:xfrm>
          <a:prstGeom prst="roundRect">
            <a:avLst>
              <a:gd name="adj" fmla="val 16667"/>
            </a:avLst>
          </a:prstGeom>
          <a:solidFill>
            <a:srgbClr val="0000FF"/>
          </a:solidFill>
          <a:ln w="12700">
            <a:solidFill>
              <a:schemeClr val="tx1"/>
            </a:solidFill>
            <a:round/>
            <a:headEnd type="none" w="sm" len="sm"/>
            <a:tailEnd type="none" w="sm" len="sm"/>
          </a:ln>
        </p:spPr>
        <p:txBody>
          <a:bodyPr wrap="none" anchor="ctr"/>
          <a:lstStyle/>
          <a:p>
            <a:endParaRPr lang="en-US"/>
          </a:p>
        </p:txBody>
      </p:sp>
      <p:sp>
        <p:nvSpPr>
          <p:cNvPr id="619524" name="Rectangle 4"/>
          <p:cNvSpPr>
            <a:spLocks noGrp="1" noRot="1" noChangeArrowheads="1"/>
          </p:cNvSpPr>
          <p:nvPr>
            <p:ph type="title"/>
          </p:nvPr>
        </p:nvSpPr>
        <p:spPr/>
        <p:txBody>
          <a:bodyPr/>
          <a:lstStyle/>
          <a:p>
            <a:pPr eaLnBrk="1" hangingPunct="1">
              <a:defRPr/>
            </a:pPr>
            <a:r>
              <a:rPr lang="en-US" sz="4000" smtClean="0">
                <a:solidFill>
                  <a:srgbClr val="FFCC00"/>
                </a:solidFill>
                <a:latin typeface="Arial Narrow" pitchFamily="34" charset="0"/>
              </a:rPr>
              <a:t>Changing from Other regimens to Basal/Bolus Insulin</a:t>
            </a:r>
          </a:p>
        </p:txBody>
      </p:sp>
      <p:sp>
        <p:nvSpPr>
          <p:cNvPr id="619525" name="Rectangle 5"/>
          <p:cNvSpPr>
            <a:spLocks noChangeArrowheads="1"/>
          </p:cNvSpPr>
          <p:nvPr/>
        </p:nvSpPr>
        <p:spPr bwMode="auto">
          <a:xfrm>
            <a:off x="3048000" y="4038600"/>
            <a:ext cx="1524000" cy="739306"/>
          </a:xfrm>
          <a:prstGeom prst="rect">
            <a:avLst/>
          </a:prstGeom>
          <a:noFill/>
          <a:ln w="12700">
            <a:noFill/>
            <a:miter lim="800000"/>
            <a:headEnd/>
            <a:tailEnd/>
          </a:ln>
        </p:spPr>
        <p:txBody>
          <a:bodyPr lIns="92075" tIns="46038" rIns="92075" bIns="46038">
            <a:spAutoFit/>
          </a:bodyPr>
          <a:lstStyle/>
          <a:p>
            <a:pPr algn="ctr"/>
            <a:r>
              <a:rPr lang="en-US" b="1">
                <a:latin typeface="Arial" pitchFamily="34" charset="0"/>
              </a:rPr>
              <a:t>~50%</a:t>
            </a:r>
          </a:p>
          <a:p>
            <a:pPr algn="ctr"/>
            <a:r>
              <a:rPr lang="en-US" sz="2400" b="1">
                <a:latin typeface="Arial" pitchFamily="34" charset="0"/>
              </a:rPr>
              <a:t>Basal*</a:t>
            </a:r>
          </a:p>
        </p:txBody>
      </p:sp>
      <p:sp>
        <p:nvSpPr>
          <p:cNvPr id="619526" name="Rectangle 6"/>
          <p:cNvSpPr>
            <a:spLocks noChangeArrowheads="1"/>
          </p:cNvSpPr>
          <p:nvPr/>
        </p:nvSpPr>
        <p:spPr bwMode="auto">
          <a:xfrm>
            <a:off x="4663018" y="2452688"/>
            <a:ext cx="186013" cy="339196"/>
          </a:xfrm>
          <a:prstGeom prst="rect">
            <a:avLst/>
          </a:prstGeom>
          <a:noFill/>
          <a:ln w="9525">
            <a:noFill/>
            <a:miter lim="800000"/>
            <a:headEnd/>
            <a:tailEnd/>
          </a:ln>
        </p:spPr>
        <p:txBody>
          <a:bodyPr wrap="none" lIns="92075" tIns="46038" rIns="92075" bIns="46038">
            <a:spAutoFit/>
          </a:bodyPr>
          <a:lstStyle/>
          <a:p>
            <a:endParaRPr lang="en-US" sz="1600" b="1">
              <a:latin typeface="Arial" pitchFamily="34" charset="0"/>
            </a:endParaRPr>
          </a:p>
        </p:txBody>
      </p:sp>
      <p:sp>
        <p:nvSpPr>
          <p:cNvPr id="619527" name="AutoShape 7"/>
          <p:cNvSpPr>
            <a:spLocks noChangeArrowheads="1"/>
          </p:cNvSpPr>
          <p:nvPr/>
        </p:nvSpPr>
        <p:spPr bwMode="auto">
          <a:xfrm>
            <a:off x="3251200" y="1752601"/>
            <a:ext cx="5689600" cy="1311275"/>
          </a:xfrm>
          <a:prstGeom prst="roundRect">
            <a:avLst>
              <a:gd name="adj" fmla="val 16667"/>
            </a:avLst>
          </a:prstGeom>
          <a:solidFill>
            <a:schemeClr val="accent2"/>
          </a:solidFill>
          <a:ln w="12700">
            <a:solidFill>
              <a:schemeClr val="tx1"/>
            </a:solidFill>
            <a:round/>
            <a:headEnd type="none" w="sm" len="sm"/>
            <a:tailEnd type="none" w="sm" len="sm"/>
          </a:ln>
        </p:spPr>
        <p:txBody>
          <a:bodyPr wrap="none" anchor="ctr"/>
          <a:lstStyle/>
          <a:p>
            <a:endParaRPr lang="en-US"/>
          </a:p>
        </p:txBody>
      </p:sp>
      <p:sp>
        <p:nvSpPr>
          <p:cNvPr id="619528" name="Rectangle 8"/>
          <p:cNvSpPr>
            <a:spLocks noChangeArrowheads="1"/>
          </p:cNvSpPr>
          <p:nvPr/>
        </p:nvSpPr>
        <p:spPr bwMode="auto">
          <a:xfrm>
            <a:off x="3454400" y="1981201"/>
            <a:ext cx="5283200" cy="885825"/>
          </a:xfrm>
          <a:prstGeom prst="rect">
            <a:avLst/>
          </a:prstGeom>
          <a:noFill/>
          <a:ln w="12700">
            <a:noFill/>
            <a:miter lim="800000"/>
            <a:headEnd/>
            <a:tailEnd/>
          </a:ln>
          <a:effectLst/>
        </p:spPr>
        <p:txBody>
          <a:bodyPr lIns="92075" tIns="46038" rIns="92075" bIns="46038">
            <a:spAutoFit/>
          </a:bodyPr>
          <a:lstStyle/>
          <a:p>
            <a:pPr algn="ctr">
              <a:defRPr/>
            </a:pPr>
            <a:r>
              <a:rPr lang="en-US" sz="2800" b="1" dirty="0">
                <a:effectLst>
                  <a:outerShdw blurRad="38100" dist="38100" dir="2700000" algn="tl">
                    <a:srgbClr val="000000"/>
                  </a:outerShdw>
                </a:effectLst>
                <a:latin typeface="Arial" pitchFamily="34" charset="0"/>
              </a:rPr>
              <a:t>Total Daily Dose</a:t>
            </a:r>
          </a:p>
          <a:p>
            <a:pPr algn="ctr">
              <a:spcBef>
                <a:spcPct val="50000"/>
              </a:spcBef>
              <a:defRPr/>
            </a:pPr>
            <a:r>
              <a:rPr lang="en-US" sz="1600" b="1" dirty="0">
                <a:effectLst>
                  <a:outerShdw blurRad="38100" dist="38100" dir="2700000" algn="tl">
                    <a:srgbClr val="000000"/>
                  </a:outerShdw>
                </a:effectLst>
                <a:latin typeface="Arial" pitchFamily="34" charset="0"/>
              </a:rPr>
              <a:t>(~70-75% of prior insulin regimen TDD)</a:t>
            </a:r>
          </a:p>
        </p:txBody>
      </p:sp>
      <p:sp>
        <p:nvSpPr>
          <p:cNvPr id="619529" name="AutoShape 9"/>
          <p:cNvSpPr>
            <a:spLocks/>
          </p:cNvSpPr>
          <p:nvPr/>
        </p:nvSpPr>
        <p:spPr bwMode="auto">
          <a:xfrm rot="5400000">
            <a:off x="5610226" y="1196975"/>
            <a:ext cx="723900" cy="4425951"/>
          </a:xfrm>
          <a:prstGeom prst="leftBrace">
            <a:avLst>
              <a:gd name="adj1" fmla="val 38213"/>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619530" name="AutoShape 10"/>
          <p:cNvSpPr>
            <a:spLocks noChangeArrowheads="1"/>
          </p:cNvSpPr>
          <p:nvPr/>
        </p:nvSpPr>
        <p:spPr bwMode="auto">
          <a:xfrm>
            <a:off x="7010400" y="3733800"/>
            <a:ext cx="2372784" cy="1252538"/>
          </a:xfrm>
          <a:prstGeom prst="roundRect">
            <a:avLst>
              <a:gd name="adj" fmla="val 16667"/>
            </a:avLst>
          </a:prstGeom>
          <a:solidFill>
            <a:srgbClr val="0000FF"/>
          </a:solidFill>
          <a:ln w="12700">
            <a:solidFill>
              <a:schemeClr val="tx1"/>
            </a:solidFill>
            <a:round/>
            <a:headEnd type="none" w="sm" len="sm"/>
            <a:tailEnd type="none" w="sm" len="sm"/>
          </a:ln>
        </p:spPr>
        <p:txBody>
          <a:bodyPr wrap="none" anchor="ctr"/>
          <a:lstStyle/>
          <a:p>
            <a:endParaRPr lang="en-US"/>
          </a:p>
        </p:txBody>
      </p:sp>
      <p:sp>
        <p:nvSpPr>
          <p:cNvPr id="619531" name="Rectangle 11"/>
          <p:cNvSpPr>
            <a:spLocks noChangeArrowheads="1"/>
          </p:cNvSpPr>
          <p:nvPr/>
        </p:nvSpPr>
        <p:spPr bwMode="auto">
          <a:xfrm>
            <a:off x="7518400" y="4038600"/>
            <a:ext cx="1625600" cy="739306"/>
          </a:xfrm>
          <a:prstGeom prst="rect">
            <a:avLst/>
          </a:prstGeom>
          <a:noFill/>
          <a:ln w="12700">
            <a:noFill/>
            <a:miter lim="800000"/>
            <a:headEnd/>
            <a:tailEnd/>
          </a:ln>
        </p:spPr>
        <p:txBody>
          <a:bodyPr lIns="92075" tIns="46038" rIns="92075" bIns="46038">
            <a:spAutoFit/>
          </a:bodyPr>
          <a:lstStyle/>
          <a:p>
            <a:pPr algn="ctr"/>
            <a:r>
              <a:rPr lang="en-US" b="1">
                <a:latin typeface="Arial" pitchFamily="34" charset="0"/>
              </a:rPr>
              <a:t>~50%</a:t>
            </a:r>
          </a:p>
          <a:p>
            <a:pPr algn="ctr"/>
            <a:r>
              <a:rPr lang="en-US" sz="2400" b="1">
                <a:latin typeface="Arial" pitchFamily="34" charset="0"/>
              </a:rPr>
              <a:t>Bolus*</a:t>
            </a:r>
          </a:p>
        </p:txBody>
      </p:sp>
      <p:sp>
        <p:nvSpPr>
          <p:cNvPr id="619532" name="AutoShape 12"/>
          <p:cNvSpPr>
            <a:spLocks/>
          </p:cNvSpPr>
          <p:nvPr/>
        </p:nvSpPr>
        <p:spPr bwMode="auto">
          <a:xfrm rot="5400000">
            <a:off x="8102600" y="4165600"/>
            <a:ext cx="457200" cy="2032000"/>
          </a:xfrm>
          <a:prstGeom prst="leftBrace">
            <a:avLst>
              <a:gd name="adj1" fmla="val 27778"/>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59404" name="Line 13"/>
          <p:cNvSpPr>
            <a:spLocks noChangeShapeType="1"/>
          </p:cNvSpPr>
          <p:nvPr/>
        </p:nvSpPr>
        <p:spPr bwMode="auto">
          <a:xfrm>
            <a:off x="8331200" y="5029200"/>
            <a:ext cx="0" cy="304800"/>
          </a:xfrm>
          <a:prstGeom prst="line">
            <a:avLst/>
          </a:prstGeom>
          <a:noFill/>
          <a:ln w="9525">
            <a:solidFill>
              <a:schemeClr val="tx1"/>
            </a:solidFill>
            <a:round/>
            <a:headEnd/>
            <a:tailEnd/>
          </a:ln>
        </p:spPr>
        <p:txBody>
          <a:bodyPr/>
          <a:lstStyle/>
          <a:p>
            <a:endParaRPr lang="en-US"/>
          </a:p>
        </p:txBody>
      </p:sp>
      <p:sp>
        <p:nvSpPr>
          <p:cNvPr id="619534" name="Rectangle 14"/>
          <p:cNvSpPr>
            <a:spLocks noChangeArrowheads="1"/>
          </p:cNvSpPr>
          <p:nvPr/>
        </p:nvSpPr>
        <p:spPr bwMode="auto">
          <a:xfrm>
            <a:off x="5791200" y="5562601"/>
            <a:ext cx="5486400" cy="396875"/>
          </a:xfrm>
          <a:prstGeom prst="rect">
            <a:avLst/>
          </a:prstGeom>
          <a:noFill/>
          <a:ln w="9525">
            <a:noFill/>
            <a:miter lim="800000"/>
            <a:headEnd/>
            <a:tailEnd/>
          </a:ln>
          <a:effectLst/>
        </p:spPr>
        <p:txBody>
          <a:bodyPr>
            <a:spAutoFit/>
          </a:bodyPr>
          <a:lstStyle/>
          <a:p>
            <a:pPr>
              <a:defRPr/>
            </a:pPr>
            <a:r>
              <a:rPr lang="en-US" sz="2000" b="1">
                <a:effectLst>
                  <a:outerShdw blurRad="38100" dist="38100" dir="2700000" algn="tl">
                    <a:srgbClr val="000000"/>
                  </a:outerShdw>
                </a:effectLst>
              </a:rPr>
              <a:t>Usually divided into 3 premeal doses</a:t>
            </a:r>
          </a:p>
        </p:txBody>
      </p:sp>
      <p:sp>
        <p:nvSpPr>
          <p:cNvPr id="619539" name="Rectangle 19"/>
          <p:cNvSpPr>
            <a:spLocks noChangeArrowheads="1"/>
          </p:cNvSpPr>
          <p:nvPr/>
        </p:nvSpPr>
        <p:spPr bwMode="auto">
          <a:xfrm>
            <a:off x="914400" y="5867401"/>
            <a:ext cx="2185214" cy="36933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000000"/>
                  </a:outerShdw>
                </a:effectLst>
                <a:latin typeface="Arial" pitchFamily="34" charset="0"/>
              </a:rPr>
              <a:t>*Range: 40 to 60%</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9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95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9525"/>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6195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95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95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95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95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95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9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2" grpId="0" animBg="1"/>
      <p:bldP spid="619524" grpId="0"/>
      <p:bldP spid="619525" grpId="0"/>
      <p:bldP spid="619526" grpId="0"/>
      <p:bldP spid="619527" grpId="0" animBg="1"/>
      <p:bldP spid="619528" grpId="0"/>
      <p:bldP spid="619529" grpId="0" animBg="1"/>
      <p:bldP spid="619530" grpId="0" animBg="1"/>
      <p:bldP spid="619531" grpId="0"/>
      <p:bldP spid="61953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400" smtClean="0"/>
              <a:t>An Example:</a:t>
            </a:r>
          </a:p>
        </p:txBody>
      </p:sp>
      <p:sp>
        <p:nvSpPr>
          <p:cNvPr id="631811" name="Rectangle 3"/>
          <p:cNvSpPr>
            <a:spLocks noGrp="1" noChangeArrowheads="1"/>
          </p:cNvSpPr>
          <p:nvPr>
            <p:ph type="body" idx="1"/>
          </p:nvPr>
        </p:nvSpPr>
        <p:spPr/>
        <p:txBody>
          <a:bodyPr>
            <a:normAutofit lnSpcReduction="10000"/>
          </a:bodyPr>
          <a:lstStyle/>
          <a:p>
            <a:pPr eaLnBrk="1" hangingPunct="1">
              <a:lnSpc>
                <a:spcPct val="90000"/>
              </a:lnSpc>
            </a:pPr>
            <a:r>
              <a:rPr lang="en-US" smtClean="0">
                <a:solidFill>
                  <a:schemeClr val="tx2"/>
                </a:solidFill>
                <a:latin typeface="Arial Narrow" pitchFamily="34" charset="0"/>
              </a:rPr>
              <a:t>Mr. M: 58 yo with history type 2 diabetes for 8 years</a:t>
            </a:r>
          </a:p>
          <a:p>
            <a:pPr lvl="1" eaLnBrk="1" hangingPunct="1">
              <a:lnSpc>
                <a:spcPct val="90000"/>
              </a:lnSpc>
            </a:pPr>
            <a:r>
              <a:rPr lang="en-US" smtClean="0">
                <a:latin typeface="Arial Narrow" pitchFamily="34" charset="0"/>
              </a:rPr>
              <a:t>In addition to oral meds, he is on 70/30 insulin: 30 u AM and 15 u PM</a:t>
            </a:r>
          </a:p>
          <a:p>
            <a:pPr lvl="1" eaLnBrk="1" hangingPunct="1">
              <a:lnSpc>
                <a:spcPct val="90000"/>
              </a:lnSpc>
            </a:pPr>
            <a:r>
              <a:rPr lang="en-US" smtClean="0">
                <a:latin typeface="Arial Narrow" pitchFamily="34" charset="0"/>
              </a:rPr>
              <a:t>Current Total Daily Dose = 45 u of 70/30</a:t>
            </a:r>
          </a:p>
          <a:p>
            <a:pPr lvl="1" eaLnBrk="1" hangingPunct="1">
              <a:lnSpc>
                <a:spcPct val="90000"/>
              </a:lnSpc>
            </a:pPr>
            <a:r>
              <a:rPr lang="en-US" smtClean="0">
                <a:latin typeface="Arial Narrow" pitchFamily="34" charset="0"/>
              </a:rPr>
              <a:t>However, he has been having difficulty with wide glycemic excursions</a:t>
            </a:r>
          </a:p>
          <a:p>
            <a:pPr lvl="1" eaLnBrk="1" hangingPunct="1">
              <a:lnSpc>
                <a:spcPct val="90000"/>
              </a:lnSpc>
              <a:buFontTx/>
              <a:buNone/>
            </a:pPr>
            <a:endParaRPr lang="en-US" smtClean="0">
              <a:latin typeface="Arial Narrow" pitchFamily="34" charset="0"/>
            </a:endParaRPr>
          </a:p>
          <a:p>
            <a:pPr eaLnBrk="1" hangingPunct="1">
              <a:lnSpc>
                <a:spcPct val="90000"/>
              </a:lnSpc>
            </a:pPr>
            <a:r>
              <a:rPr lang="en-US" smtClean="0">
                <a:solidFill>
                  <a:schemeClr val="tx2"/>
                </a:solidFill>
                <a:latin typeface="Arial Narrow" pitchFamily="34" charset="0"/>
              </a:rPr>
              <a:t>After discussing his options in detail, he is willing to begin basal/bolus regimen:</a:t>
            </a:r>
          </a:p>
          <a:p>
            <a:pPr eaLnBrk="1" hangingPunct="1">
              <a:lnSpc>
                <a:spcPct val="90000"/>
              </a:lnSpc>
              <a:buFontTx/>
              <a:buNone/>
            </a:pPr>
            <a:endParaRPr lang="en-US" smtClean="0">
              <a:solidFill>
                <a:schemeClr val="tx2"/>
              </a:solidFill>
              <a:latin typeface="Arial Narrow" pitchFamily="34" charset="0"/>
            </a:endParaRPr>
          </a:p>
          <a:p>
            <a:pPr eaLnBrk="1" hangingPunct="1">
              <a:lnSpc>
                <a:spcPct val="90000"/>
              </a:lnSpc>
            </a:pPr>
            <a:r>
              <a:rPr lang="en-US" smtClean="0">
                <a:solidFill>
                  <a:schemeClr val="tx2"/>
                </a:solidFill>
                <a:latin typeface="Arial Narrow" pitchFamily="34" charset="0"/>
              </a:rPr>
              <a:t>New TDD= 45 u x .75 = 33.75 = 34 u</a:t>
            </a:r>
          </a:p>
          <a:p>
            <a:pPr lvl="1" eaLnBrk="1" hangingPunct="1">
              <a:lnSpc>
                <a:spcPct val="90000"/>
              </a:lnSpc>
            </a:pPr>
            <a:r>
              <a:rPr lang="en-US" smtClean="0">
                <a:solidFill>
                  <a:schemeClr val="tx2"/>
                </a:solidFill>
                <a:latin typeface="Arial Narrow" pitchFamily="34" charset="0"/>
              </a:rPr>
              <a:t>Basal</a:t>
            </a:r>
            <a:r>
              <a:rPr lang="en-US" smtClean="0">
                <a:latin typeface="Arial Narrow" pitchFamily="34" charset="0"/>
              </a:rPr>
              <a:t> = 17 u Lantus  at bedtime</a:t>
            </a:r>
          </a:p>
          <a:p>
            <a:pPr lvl="1" eaLnBrk="1" hangingPunct="1">
              <a:lnSpc>
                <a:spcPct val="90000"/>
              </a:lnSpc>
            </a:pPr>
            <a:r>
              <a:rPr lang="en-US" smtClean="0">
                <a:solidFill>
                  <a:schemeClr val="tx2"/>
                </a:solidFill>
                <a:latin typeface="Arial Narrow" pitchFamily="34" charset="0"/>
              </a:rPr>
              <a:t>Bolus</a:t>
            </a:r>
            <a:r>
              <a:rPr lang="en-US" smtClean="0">
                <a:latin typeface="Arial Narrow" pitchFamily="34" charset="0"/>
              </a:rPr>
              <a:t> = 17 u total / 3 = 5.6 u = 5 u Humalog with meals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31811">
                                            <p:txEl>
                                              <p:pRg st="5" end="5"/>
                                            </p:txEl>
                                          </p:spTgt>
                                        </p:tgtEl>
                                        <p:attrNameLst>
                                          <p:attrName>style.visibility</p:attrName>
                                        </p:attrNameLst>
                                      </p:cBhvr>
                                      <p:to>
                                        <p:strVal val="visible"/>
                                      </p:to>
                                    </p:set>
                                    <p:anim calcmode="lin" valueType="num">
                                      <p:cBhvr>
                                        <p:cTn id="7" dur="500" fill="hold"/>
                                        <p:tgtEl>
                                          <p:spTgt spid="631811">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631811">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631811">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31811">
                                            <p:txEl>
                                              <p:pRg st="7" end="7"/>
                                            </p:txEl>
                                          </p:spTgt>
                                        </p:tgtEl>
                                        <p:attrNameLst>
                                          <p:attrName>style.visibility</p:attrName>
                                        </p:attrNameLst>
                                      </p:cBhvr>
                                      <p:to>
                                        <p:strVal val="visible"/>
                                      </p:to>
                                    </p:set>
                                    <p:anim calcmode="lin" valueType="num">
                                      <p:cBhvr>
                                        <p:cTn id="14" dur="500" fill="hold"/>
                                        <p:tgtEl>
                                          <p:spTgt spid="631811">
                                            <p:txEl>
                                              <p:pRg st="7" end="7"/>
                                            </p:txEl>
                                          </p:spTgt>
                                        </p:tgtEl>
                                        <p:attrNameLst>
                                          <p:attrName>ppt_w</p:attrName>
                                        </p:attrNameLst>
                                      </p:cBhvr>
                                      <p:tavLst>
                                        <p:tav tm="0">
                                          <p:val>
                                            <p:fltVal val="0"/>
                                          </p:val>
                                        </p:tav>
                                        <p:tav tm="100000">
                                          <p:val>
                                            <p:strVal val="#ppt_w"/>
                                          </p:val>
                                        </p:tav>
                                      </p:tavLst>
                                    </p:anim>
                                    <p:anim calcmode="lin" valueType="num">
                                      <p:cBhvr>
                                        <p:cTn id="15" dur="500" fill="hold"/>
                                        <p:tgtEl>
                                          <p:spTgt spid="631811">
                                            <p:txEl>
                                              <p:pRg st="7" end="7"/>
                                            </p:txEl>
                                          </p:spTgt>
                                        </p:tgtEl>
                                        <p:attrNameLst>
                                          <p:attrName>ppt_h</p:attrName>
                                        </p:attrNameLst>
                                      </p:cBhvr>
                                      <p:tavLst>
                                        <p:tav tm="0">
                                          <p:val>
                                            <p:fltVal val="0"/>
                                          </p:val>
                                        </p:tav>
                                        <p:tav tm="100000">
                                          <p:val>
                                            <p:strVal val="#ppt_h"/>
                                          </p:val>
                                        </p:tav>
                                      </p:tavLst>
                                    </p:anim>
                                    <p:animEffect transition="in" filter="fade">
                                      <p:cBhvr>
                                        <p:cTn id="16" dur="500"/>
                                        <p:tgtEl>
                                          <p:spTgt spid="631811">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31811">
                                            <p:txEl>
                                              <p:pRg st="8" end="8"/>
                                            </p:txEl>
                                          </p:spTgt>
                                        </p:tgtEl>
                                        <p:attrNameLst>
                                          <p:attrName>style.visibility</p:attrName>
                                        </p:attrNameLst>
                                      </p:cBhvr>
                                      <p:to>
                                        <p:strVal val="visible"/>
                                      </p:to>
                                    </p:set>
                                    <p:animEffect transition="in" filter="wipe(left)">
                                      <p:cBhvr>
                                        <p:cTn id="21" dur="500"/>
                                        <p:tgtEl>
                                          <p:spTgt spid="631811">
                                            <p:txEl>
                                              <p:pRg st="8" end="8"/>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631811">
                                            <p:txEl>
                                              <p:pRg st="9" end="9"/>
                                            </p:txEl>
                                          </p:spTgt>
                                        </p:tgtEl>
                                        <p:attrNameLst>
                                          <p:attrName>style.visibility</p:attrName>
                                        </p:attrNameLst>
                                      </p:cBhvr>
                                      <p:to>
                                        <p:strVal val="visible"/>
                                      </p:to>
                                    </p:set>
                                    <p:animEffect transition="in" filter="wipe(left)">
                                      <p:cBhvr>
                                        <p:cTn id="24" dur="500"/>
                                        <p:tgtEl>
                                          <p:spTgt spid="6318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mtClean="0"/>
              <a:t>Another method</a:t>
            </a:r>
          </a:p>
        </p:txBody>
      </p:sp>
      <p:sp>
        <p:nvSpPr>
          <p:cNvPr id="635907" name="Rectangle 3"/>
          <p:cNvSpPr>
            <a:spLocks noGrp="1" noChangeArrowheads="1"/>
          </p:cNvSpPr>
          <p:nvPr>
            <p:ph type="body" idx="1"/>
          </p:nvPr>
        </p:nvSpPr>
        <p:spPr/>
        <p:txBody>
          <a:bodyPr/>
          <a:lstStyle/>
          <a:p>
            <a:pPr eaLnBrk="1" hangingPunct="1"/>
            <a:r>
              <a:rPr lang="en-US" smtClean="0">
                <a:solidFill>
                  <a:schemeClr val="tx2"/>
                </a:solidFill>
                <a:latin typeface="Arial Narrow" pitchFamily="34" charset="0"/>
              </a:rPr>
              <a:t>Same patient: Mr. M </a:t>
            </a:r>
            <a:r>
              <a:rPr lang="en-US" smtClean="0">
                <a:solidFill>
                  <a:srgbClr val="FFFF00"/>
                </a:solidFill>
                <a:latin typeface="Arial Narrow" pitchFamily="34" charset="0"/>
              </a:rPr>
              <a:t>on 70/30 insulin: 30 u AM and 15 u PM</a:t>
            </a:r>
          </a:p>
          <a:p>
            <a:pPr lvl="1" eaLnBrk="1" hangingPunct="1"/>
            <a:r>
              <a:rPr lang="en-US" smtClean="0">
                <a:latin typeface="Arial Narrow" pitchFamily="34" charset="0"/>
              </a:rPr>
              <a:t>Current Total Daily Dose = 45 u of 70/30</a:t>
            </a:r>
          </a:p>
          <a:p>
            <a:pPr eaLnBrk="1" hangingPunct="1"/>
            <a:r>
              <a:rPr lang="en-US" smtClean="0">
                <a:solidFill>
                  <a:srgbClr val="FFFF00"/>
                </a:solidFill>
                <a:latin typeface="Arial Narrow" pitchFamily="34" charset="0"/>
              </a:rPr>
              <a:t>Instead, some clinicians prefer to instead calculate the new basal/bolus doses independently of each other</a:t>
            </a:r>
          </a:p>
          <a:p>
            <a:pPr lvl="1" eaLnBrk="1" hangingPunct="1"/>
            <a:r>
              <a:rPr lang="en-US" smtClean="0">
                <a:latin typeface="Arial Narrow" pitchFamily="34" charset="0"/>
              </a:rPr>
              <a:t>Current Basal= 0.70 x 45 u TDD = 31.5 u N</a:t>
            </a:r>
          </a:p>
          <a:p>
            <a:pPr lvl="1" eaLnBrk="1" hangingPunct="1"/>
            <a:r>
              <a:rPr lang="en-US" smtClean="0">
                <a:latin typeface="Arial Narrow" pitchFamily="34" charset="0"/>
              </a:rPr>
              <a:t>Current Bolus= 0.30 x 45 u TDD = 13.5 u R</a:t>
            </a:r>
          </a:p>
          <a:p>
            <a:pPr eaLnBrk="1" hangingPunct="1"/>
            <a:r>
              <a:rPr lang="en-US" smtClean="0">
                <a:solidFill>
                  <a:srgbClr val="FFFF00"/>
                </a:solidFill>
                <a:latin typeface="Arial Narrow" pitchFamily="34" charset="0"/>
              </a:rPr>
              <a:t>Then, use 70 to 75% of prior NPH, but divide prior short acting into 3 premeal doses</a:t>
            </a:r>
          </a:p>
          <a:p>
            <a:pPr lvl="1" eaLnBrk="1" hangingPunct="1"/>
            <a:r>
              <a:rPr lang="en-US" sz="2000" smtClean="0">
                <a:latin typeface="Arial Narrow" pitchFamily="34" charset="0"/>
              </a:rPr>
              <a:t>New Basal= 0.75 x 31.5 u N = 24 u Lantus</a:t>
            </a:r>
          </a:p>
          <a:p>
            <a:pPr lvl="1" eaLnBrk="1" hangingPunct="1"/>
            <a:r>
              <a:rPr lang="en-US" sz="2000" smtClean="0">
                <a:latin typeface="Arial Narrow" pitchFamily="34" charset="0"/>
              </a:rPr>
              <a:t>New Bolus= 13.5 u R / 3 = 4.5 u (round up or down) premeal Humalog</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35907">
                                            <p:txEl>
                                              <p:pRg st="2" end="2"/>
                                            </p:txEl>
                                          </p:spTgt>
                                        </p:tgtEl>
                                        <p:attrNameLst>
                                          <p:attrName>style.visibility</p:attrName>
                                        </p:attrNameLst>
                                      </p:cBhvr>
                                      <p:to>
                                        <p:strVal val="visible"/>
                                      </p:to>
                                    </p:set>
                                    <p:anim calcmode="lin" valueType="num">
                                      <p:cBhvr>
                                        <p:cTn id="7" dur="500" fill="hold"/>
                                        <p:tgtEl>
                                          <p:spTgt spid="63590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3590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635907">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35907">
                                            <p:txEl>
                                              <p:pRg st="3" end="3"/>
                                            </p:txEl>
                                          </p:spTgt>
                                        </p:tgtEl>
                                        <p:attrNameLst>
                                          <p:attrName>style.visibility</p:attrName>
                                        </p:attrNameLst>
                                      </p:cBhvr>
                                      <p:to>
                                        <p:strVal val="visible"/>
                                      </p:to>
                                    </p:set>
                                    <p:animEffect transition="in" filter="wipe(left)">
                                      <p:cBhvr>
                                        <p:cTn id="14" dur="500"/>
                                        <p:tgtEl>
                                          <p:spTgt spid="635907">
                                            <p:txEl>
                                              <p:pRg st="3" end="3"/>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635907">
                                            <p:txEl>
                                              <p:pRg st="4" end="4"/>
                                            </p:txEl>
                                          </p:spTgt>
                                        </p:tgtEl>
                                        <p:attrNameLst>
                                          <p:attrName>style.visibility</p:attrName>
                                        </p:attrNameLst>
                                      </p:cBhvr>
                                      <p:to>
                                        <p:strVal val="visible"/>
                                      </p:to>
                                    </p:set>
                                    <p:animEffect transition="in" filter="wipe(left)">
                                      <p:cBhvr>
                                        <p:cTn id="17" dur="500"/>
                                        <p:tgtEl>
                                          <p:spTgt spid="63590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635907">
                                            <p:txEl>
                                              <p:pRg st="5" end="5"/>
                                            </p:txEl>
                                          </p:spTgt>
                                        </p:tgtEl>
                                        <p:attrNameLst>
                                          <p:attrName>style.visibility</p:attrName>
                                        </p:attrNameLst>
                                      </p:cBhvr>
                                      <p:to>
                                        <p:strVal val="visible"/>
                                      </p:to>
                                    </p:set>
                                    <p:anim calcmode="lin" valueType="num">
                                      <p:cBhvr>
                                        <p:cTn id="22" dur="500" fill="hold"/>
                                        <p:tgtEl>
                                          <p:spTgt spid="635907">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635907">
                                            <p:txEl>
                                              <p:pRg st="5" end="5"/>
                                            </p:txEl>
                                          </p:spTgt>
                                        </p:tgtEl>
                                        <p:attrNameLst>
                                          <p:attrName>ppt_h</p:attrName>
                                        </p:attrNameLst>
                                      </p:cBhvr>
                                      <p:tavLst>
                                        <p:tav tm="0">
                                          <p:val>
                                            <p:fltVal val="0"/>
                                          </p:val>
                                        </p:tav>
                                        <p:tav tm="100000">
                                          <p:val>
                                            <p:strVal val="#ppt_h"/>
                                          </p:val>
                                        </p:tav>
                                      </p:tavLst>
                                    </p:anim>
                                    <p:animEffect transition="in" filter="fade">
                                      <p:cBhvr>
                                        <p:cTn id="24" dur="500"/>
                                        <p:tgtEl>
                                          <p:spTgt spid="63590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35907">
                                            <p:txEl>
                                              <p:pRg st="6" end="6"/>
                                            </p:txEl>
                                          </p:spTgt>
                                        </p:tgtEl>
                                        <p:attrNameLst>
                                          <p:attrName>style.visibility</p:attrName>
                                        </p:attrNameLst>
                                      </p:cBhvr>
                                      <p:to>
                                        <p:strVal val="visible"/>
                                      </p:to>
                                    </p:set>
                                    <p:animEffect transition="in" filter="wipe(left)">
                                      <p:cBhvr>
                                        <p:cTn id="29" dur="500"/>
                                        <p:tgtEl>
                                          <p:spTgt spid="635907">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635907">
                                            <p:txEl>
                                              <p:pRg st="7" end="7"/>
                                            </p:txEl>
                                          </p:spTgt>
                                        </p:tgtEl>
                                        <p:attrNameLst>
                                          <p:attrName>style.visibility</p:attrName>
                                        </p:attrNameLst>
                                      </p:cBhvr>
                                      <p:to>
                                        <p:strVal val="visible"/>
                                      </p:to>
                                    </p:set>
                                    <p:animEffect transition="in" filter="wipe(left)">
                                      <p:cBhvr>
                                        <p:cTn id="32" dur="500"/>
                                        <p:tgtEl>
                                          <p:spTgt spid="6359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Start insulin therapy for adults with type 2 diabetes from a choice of a </a:t>
            </a:r>
            <a:r>
              <a:rPr lang="en-US" sz="3200" dirty="0" smtClean="0">
                <a:solidFill>
                  <a:srgbClr val="FFFF00"/>
                </a:solidFill>
              </a:rPr>
              <a:t>number of </a:t>
            </a:r>
            <a:r>
              <a:rPr lang="en-US" sz="3200" dirty="0">
                <a:solidFill>
                  <a:srgbClr val="FFFF00"/>
                </a:solidFill>
              </a:rPr>
              <a:t>insulin types and regimens:</a:t>
            </a:r>
          </a:p>
        </p:txBody>
      </p:sp>
      <p:sp>
        <p:nvSpPr>
          <p:cNvPr id="3" name="Content Placeholder 2"/>
          <p:cNvSpPr>
            <a:spLocks noGrp="1"/>
          </p:cNvSpPr>
          <p:nvPr>
            <p:ph idx="1"/>
          </p:nvPr>
        </p:nvSpPr>
        <p:spPr>
          <a:xfrm>
            <a:off x="838200" y="2237749"/>
            <a:ext cx="10515600" cy="4351338"/>
          </a:xfrm>
        </p:spPr>
        <p:txBody>
          <a:bodyPr/>
          <a:lstStyle/>
          <a:p>
            <a:pPr>
              <a:lnSpc>
                <a:spcPct val="150000"/>
              </a:lnSpc>
            </a:pPr>
            <a:r>
              <a:rPr lang="en-US" dirty="0">
                <a:solidFill>
                  <a:schemeClr val="bg1"/>
                </a:solidFill>
              </a:rPr>
              <a:t>Offer NPH insulin injected once or twice daily according to </a:t>
            </a:r>
            <a:r>
              <a:rPr lang="en-US" dirty="0" smtClean="0">
                <a:solidFill>
                  <a:schemeClr val="bg1"/>
                </a:solidFill>
              </a:rPr>
              <a:t>need.</a:t>
            </a:r>
          </a:p>
          <a:p>
            <a:pPr>
              <a:lnSpc>
                <a:spcPct val="150000"/>
              </a:lnSpc>
            </a:pPr>
            <a:endParaRPr lang="en-US" dirty="0">
              <a:solidFill>
                <a:schemeClr val="bg1"/>
              </a:solidFill>
            </a:endParaRPr>
          </a:p>
          <a:p>
            <a:pPr>
              <a:lnSpc>
                <a:spcPct val="150000"/>
              </a:lnSpc>
            </a:pPr>
            <a:r>
              <a:rPr lang="en-US" dirty="0" smtClean="0">
                <a:solidFill>
                  <a:schemeClr val="bg1"/>
                </a:solidFill>
              </a:rPr>
              <a:t>Consider </a:t>
            </a:r>
            <a:r>
              <a:rPr lang="en-US" dirty="0">
                <a:solidFill>
                  <a:schemeClr val="bg1"/>
                </a:solidFill>
              </a:rPr>
              <a:t>starting both NPH and short-acting insulin (particularly if the </a:t>
            </a:r>
            <a:r>
              <a:rPr lang="en-US" dirty="0" smtClean="0">
                <a:solidFill>
                  <a:schemeClr val="bg1"/>
                </a:solidFill>
              </a:rPr>
              <a:t>person's HbA1c </a:t>
            </a:r>
            <a:r>
              <a:rPr lang="en-US" dirty="0">
                <a:solidFill>
                  <a:schemeClr val="bg1"/>
                </a:solidFill>
              </a:rPr>
              <a:t>is </a:t>
            </a:r>
            <a:r>
              <a:rPr lang="en-US" dirty="0" smtClean="0">
                <a:solidFill>
                  <a:schemeClr val="bg1"/>
                </a:solidFill>
              </a:rPr>
              <a:t>9.0% </a:t>
            </a:r>
            <a:r>
              <a:rPr lang="en-US" dirty="0">
                <a:solidFill>
                  <a:schemeClr val="bg1"/>
                </a:solidFill>
              </a:rPr>
              <a:t>or higher), administered </a:t>
            </a:r>
            <a:r>
              <a:rPr lang="en-US" dirty="0" smtClean="0">
                <a:solidFill>
                  <a:schemeClr val="bg1"/>
                </a:solidFill>
              </a:rPr>
              <a:t>either </a:t>
            </a:r>
            <a:r>
              <a:rPr lang="en-US" dirty="0">
                <a:solidFill>
                  <a:schemeClr val="bg1"/>
                </a:solidFill>
              </a:rPr>
              <a:t>separately </a:t>
            </a:r>
            <a:r>
              <a:rPr lang="en-US" dirty="0" smtClean="0">
                <a:solidFill>
                  <a:schemeClr val="bg1"/>
                </a:solidFill>
              </a:rPr>
              <a:t>or as </a:t>
            </a:r>
            <a:r>
              <a:rPr lang="en-US" dirty="0">
                <a:solidFill>
                  <a:schemeClr val="bg1"/>
                </a:solidFill>
              </a:rPr>
              <a:t>a pre-mixed (biphasic) human insulin </a:t>
            </a:r>
            <a:r>
              <a:rPr lang="en-US" dirty="0" smtClean="0">
                <a:solidFill>
                  <a:schemeClr val="bg1"/>
                </a:solidFill>
              </a:rPr>
              <a:t>preparation</a:t>
            </a:r>
          </a:p>
          <a:p>
            <a:pPr>
              <a:lnSpc>
                <a:spcPct val="150000"/>
              </a:lnSpc>
            </a:pPr>
            <a:endParaRPr lang="en-US" dirty="0" smtClean="0">
              <a:solidFill>
                <a:schemeClr val="bg1"/>
              </a:solidFill>
            </a:endParaRPr>
          </a:p>
          <a:p>
            <a:pPr>
              <a:lnSpc>
                <a:spcPct val="150000"/>
              </a:lnSpc>
            </a:pPr>
            <a:endParaRPr lang="en-US" dirty="0">
              <a:solidFill>
                <a:schemeClr val="bg1"/>
              </a:solidFill>
            </a:endParaRPr>
          </a:p>
          <a:p>
            <a:pPr marL="0" indent="0">
              <a:lnSpc>
                <a:spcPct val="150000"/>
              </a:lnSpc>
              <a:buNone/>
            </a:pPr>
            <a:endParaRPr lang="en-US" dirty="0" smtClean="0"/>
          </a:p>
          <a:p>
            <a:pPr>
              <a:lnSpc>
                <a:spcPct val="150000"/>
              </a:lnSpc>
            </a:pPr>
            <a:endParaRPr lang="en-US" dirty="0"/>
          </a:p>
        </p:txBody>
      </p:sp>
    </p:spTree>
    <p:extLst>
      <p:ext uri="{BB962C8B-B14F-4D97-AF65-F5344CB8AC3E}">
        <p14:creationId xmlns:p14="http://schemas.microsoft.com/office/powerpoint/2010/main" xmlns="" val="8585749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FFFF00"/>
                </a:solidFill>
              </a:rPr>
              <a:t>Consider, as an alternative to NPH insulin, using insulin </a:t>
            </a:r>
            <a:r>
              <a:rPr lang="en-US" sz="3600" dirty="0" err="1">
                <a:solidFill>
                  <a:srgbClr val="FFFF00"/>
                </a:solidFill>
              </a:rPr>
              <a:t>detemir</a:t>
            </a:r>
            <a:r>
              <a:rPr lang="en-US" sz="3600" dirty="0">
                <a:solidFill>
                  <a:srgbClr val="FFFF00"/>
                </a:solidFill>
              </a:rPr>
              <a:t> or insulin </a:t>
            </a:r>
            <a:r>
              <a:rPr lang="en-US" sz="3600" dirty="0" smtClean="0">
                <a:solidFill>
                  <a:srgbClr val="FFFF00"/>
                </a:solidFill>
              </a:rPr>
              <a:t>Glargine if</a:t>
            </a:r>
            <a:r>
              <a:rPr lang="en-US" sz="3600" dirty="0">
                <a:solidFill>
                  <a:srgbClr val="FFFF00"/>
                </a:solidFill>
              </a:rPr>
              <a:t>:</a:t>
            </a:r>
          </a:p>
        </p:txBody>
      </p:sp>
      <p:sp>
        <p:nvSpPr>
          <p:cNvPr id="3" name="Content Placeholder 2"/>
          <p:cNvSpPr>
            <a:spLocks noGrp="1"/>
          </p:cNvSpPr>
          <p:nvPr>
            <p:ph idx="1"/>
          </p:nvPr>
        </p:nvSpPr>
        <p:spPr>
          <a:xfrm>
            <a:off x="632138" y="2031686"/>
            <a:ext cx="10515600" cy="4578119"/>
          </a:xfrm>
        </p:spPr>
        <p:txBody>
          <a:bodyPr>
            <a:normAutofit lnSpcReduction="10000"/>
          </a:bodyPr>
          <a:lstStyle/>
          <a:p>
            <a:pPr>
              <a:lnSpc>
                <a:spcPct val="150000"/>
              </a:lnSpc>
            </a:pPr>
            <a:r>
              <a:rPr lang="en-US" dirty="0">
                <a:solidFill>
                  <a:schemeClr val="bg1"/>
                </a:solidFill>
              </a:rPr>
              <a:t>T</a:t>
            </a:r>
            <a:r>
              <a:rPr lang="en-US" dirty="0" smtClean="0">
                <a:solidFill>
                  <a:schemeClr val="bg1"/>
                </a:solidFill>
              </a:rPr>
              <a:t>he </a:t>
            </a:r>
            <a:r>
              <a:rPr lang="en-US" dirty="0">
                <a:solidFill>
                  <a:schemeClr val="bg1"/>
                </a:solidFill>
              </a:rPr>
              <a:t>person needs assistance from a </a:t>
            </a:r>
            <a:r>
              <a:rPr lang="en-US" dirty="0" err="1">
                <a:solidFill>
                  <a:schemeClr val="bg1"/>
                </a:solidFill>
              </a:rPr>
              <a:t>carer</a:t>
            </a:r>
            <a:r>
              <a:rPr lang="en-US" dirty="0">
                <a:solidFill>
                  <a:schemeClr val="bg1"/>
                </a:solidFill>
              </a:rPr>
              <a:t> or healthcare professional to </a:t>
            </a:r>
            <a:r>
              <a:rPr lang="en-US" dirty="0" smtClean="0">
                <a:solidFill>
                  <a:schemeClr val="bg1"/>
                </a:solidFill>
              </a:rPr>
              <a:t>inject insulin</a:t>
            </a:r>
            <a:r>
              <a:rPr lang="en-US" dirty="0">
                <a:solidFill>
                  <a:schemeClr val="bg1"/>
                </a:solidFill>
              </a:rPr>
              <a:t>, and use of insulin </a:t>
            </a:r>
            <a:r>
              <a:rPr lang="en-US" dirty="0" err="1">
                <a:solidFill>
                  <a:schemeClr val="bg1"/>
                </a:solidFill>
              </a:rPr>
              <a:t>detemir</a:t>
            </a:r>
            <a:r>
              <a:rPr lang="en-US" dirty="0">
                <a:solidFill>
                  <a:schemeClr val="bg1"/>
                </a:solidFill>
              </a:rPr>
              <a:t> or insulin </a:t>
            </a:r>
            <a:r>
              <a:rPr lang="en-US" dirty="0" smtClean="0">
                <a:solidFill>
                  <a:schemeClr val="bg1"/>
                </a:solidFill>
              </a:rPr>
              <a:t>Glargine would </a:t>
            </a:r>
            <a:r>
              <a:rPr lang="en-US" dirty="0">
                <a:solidFill>
                  <a:schemeClr val="bg1"/>
                </a:solidFill>
              </a:rPr>
              <a:t>reduce </a:t>
            </a:r>
            <a:r>
              <a:rPr lang="en-US" dirty="0" smtClean="0">
                <a:solidFill>
                  <a:schemeClr val="bg1"/>
                </a:solidFill>
              </a:rPr>
              <a:t>the frequency </a:t>
            </a:r>
            <a:r>
              <a:rPr lang="en-US" dirty="0">
                <a:solidFill>
                  <a:schemeClr val="bg1"/>
                </a:solidFill>
              </a:rPr>
              <a:t>of injections from twice to once </a:t>
            </a:r>
            <a:r>
              <a:rPr lang="en-US" dirty="0" smtClean="0">
                <a:solidFill>
                  <a:schemeClr val="bg1"/>
                </a:solidFill>
              </a:rPr>
              <a:t>daily</a:t>
            </a:r>
          </a:p>
          <a:p>
            <a:pPr>
              <a:lnSpc>
                <a:spcPct val="150000"/>
              </a:lnSpc>
            </a:pPr>
            <a:r>
              <a:rPr lang="en-US" dirty="0">
                <a:solidFill>
                  <a:schemeClr val="bg1"/>
                </a:solidFill>
              </a:rPr>
              <a:t>T</a:t>
            </a:r>
            <a:r>
              <a:rPr lang="en-US" dirty="0" smtClean="0">
                <a:solidFill>
                  <a:schemeClr val="bg1"/>
                </a:solidFill>
              </a:rPr>
              <a:t>he </a:t>
            </a:r>
            <a:r>
              <a:rPr lang="en-US" dirty="0">
                <a:solidFill>
                  <a:schemeClr val="bg1"/>
                </a:solidFill>
              </a:rPr>
              <a:t>person's lifestyle is restricted by recurrent symptomatic </a:t>
            </a:r>
            <a:r>
              <a:rPr lang="en-US" dirty="0" err="1" smtClean="0">
                <a:solidFill>
                  <a:schemeClr val="bg1"/>
                </a:solidFill>
              </a:rPr>
              <a:t>hypoglycaemic</a:t>
            </a:r>
            <a:r>
              <a:rPr lang="en-US" dirty="0">
                <a:solidFill>
                  <a:schemeClr val="bg1"/>
                </a:solidFill>
              </a:rPr>
              <a:t> </a:t>
            </a:r>
            <a:r>
              <a:rPr lang="en-US" dirty="0" smtClean="0">
                <a:solidFill>
                  <a:schemeClr val="bg1"/>
                </a:solidFill>
              </a:rPr>
              <a:t>episodes</a:t>
            </a:r>
          </a:p>
          <a:p>
            <a:pPr>
              <a:lnSpc>
                <a:spcPct val="150000"/>
              </a:lnSpc>
            </a:pPr>
            <a:r>
              <a:rPr lang="en-US" dirty="0">
                <a:solidFill>
                  <a:schemeClr val="bg1"/>
                </a:solidFill>
              </a:rPr>
              <a:t>T</a:t>
            </a:r>
            <a:r>
              <a:rPr lang="en-US" dirty="0" smtClean="0">
                <a:solidFill>
                  <a:schemeClr val="bg1"/>
                </a:solidFill>
              </a:rPr>
              <a:t>he </a:t>
            </a:r>
            <a:r>
              <a:rPr lang="en-US" dirty="0">
                <a:solidFill>
                  <a:schemeClr val="bg1"/>
                </a:solidFill>
              </a:rPr>
              <a:t>person would otherwise need twice-daily NPH insulin injections </a:t>
            </a:r>
            <a:r>
              <a:rPr lang="en-US" dirty="0" smtClean="0">
                <a:solidFill>
                  <a:schemeClr val="bg1"/>
                </a:solidFill>
              </a:rPr>
              <a:t>in combination </a:t>
            </a:r>
            <a:r>
              <a:rPr lang="en-US" dirty="0">
                <a:solidFill>
                  <a:schemeClr val="bg1"/>
                </a:solidFill>
              </a:rPr>
              <a:t>with oral glucose-lowering drugs</a:t>
            </a:r>
          </a:p>
        </p:txBody>
      </p:sp>
    </p:spTree>
    <p:extLst>
      <p:ext uri="{BB962C8B-B14F-4D97-AF65-F5344CB8AC3E}">
        <p14:creationId xmlns:p14="http://schemas.microsoft.com/office/powerpoint/2010/main" xmlns="" val="1670924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4066"/>
            <a:ext cx="10515600" cy="1325563"/>
          </a:xfrm>
        </p:spPr>
        <p:txBody>
          <a:bodyPr>
            <a:noAutofit/>
          </a:bodyPr>
          <a:lstStyle/>
          <a:p>
            <a:r>
              <a:rPr lang="en-US" sz="3200" dirty="0">
                <a:solidFill>
                  <a:srgbClr val="FFFF00"/>
                </a:solidFill>
              </a:rPr>
              <a:t>Consider pre-mixed (biphasic) preparations that include short-acting </a:t>
            </a:r>
            <a:r>
              <a:rPr lang="en-US" sz="3200" dirty="0" smtClean="0">
                <a:solidFill>
                  <a:srgbClr val="FFFF00"/>
                </a:solidFill>
              </a:rPr>
              <a:t>insulin analogues</a:t>
            </a:r>
            <a:r>
              <a:rPr lang="en-US" sz="3200" dirty="0">
                <a:solidFill>
                  <a:srgbClr val="FFFF00"/>
                </a:solidFill>
              </a:rPr>
              <a:t>, rather than pre-mixed (biphasic) preparations that include </a:t>
            </a:r>
            <a:r>
              <a:rPr lang="en-US" sz="3200" dirty="0" smtClean="0">
                <a:solidFill>
                  <a:srgbClr val="FFFF00"/>
                </a:solidFill>
              </a:rPr>
              <a:t>short-acting human </a:t>
            </a:r>
            <a:r>
              <a:rPr lang="en-US" sz="3200" dirty="0">
                <a:solidFill>
                  <a:srgbClr val="FFFF00"/>
                </a:solidFill>
              </a:rPr>
              <a:t>insulin preparations, if:</a:t>
            </a:r>
          </a:p>
        </p:txBody>
      </p:sp>
      <p:sp>
        <p:nvSpPr>
          <p:cNvPr id="3" name="Content Placeholder 2"/>
          <p:cNvSpPr>
            <a:spLocks noGrp="1"/>
          </p:cNvSpPr>
          <p:nvPr>
            <p:ph idx="1"/>
          </p:nvPr>
        </p:nvSpPr>
        <p:spPr>
          <a:xfrm>
            <a:off x="683654" y="2598357"/>
            <a:ext cx="10515600" cy="4351338"/>
          </a:xfrm>
        </p:spPr>
        <p:txBody>
          <a:bodyPr>
            <a:normAutofit/>
          </a:bodyPr>
          <a:lstStyle/>
          <a:p>
            <a:r>
              <a:rPr lang="en-US" sz="3200" dirty="0">
                <a:solidFill>
                  <a:schemeClr val="bg1"/>
                </a:solidFill>
              </a:rPr>
              <a:t>A</a:t>
            </a:r>
            <a:r>
              <a:rPr lang="en-US" sz="3200" dirty="0" smtClean="0">
                <a:solidFill>
                  <a:schemeClr val="bg1"/>
                </a:solidFill>
              </a:rPr>
              <a:t> </a:t>
            </a:r>
            <a:r>
              <a:rPr lang="en-US" sz="3200" dirty="0">
                <a:solidFill>
                  <a:schemeClr val="bg1"/>
                </a:solidFill>
              </a:rPr>
              <a:t>person prefers injecting insulin immediately before a meal </a:t>
            </a:r>
          </a:p>
          <a:p>
            <a:r>
              <a:rPr lang="en-US" sz="3200" dirty="0" err="1">
                <a:solidFill>
                  <a:schemeClr val="bg1"/>
                </a:solidFill>
              </a:rPr>
              <a:t>H</a:t>
            </a:r>
            <a:r>
              <a:rPr lang="en-US" sz="3200" dirty="0" err="1" smtClean="0">
                <a:solidFill>
                  <a:schemeClr val="bg1"/>
                </a:solidFill>
              </a:rPr>
              <a:t>ypoglycaemia</a:t>
            </a:r>
            <a:r>
              <a:rPr lang="en-US" sz="3200" dirty="0" smtClean="0">
                <a:solidFill>
                  <a:schemeClr val="bg1"/>
                </a:solidFill>
              </a:rPr>
              <a:t> </a:t>
            </a:r>
            <a:r>
              <a:rPr lang="en-US" sz="3200" dirty="0">
                <a:solidFill>
                  <a:schemeClr val="bg1"/>
                </a:solidFill>
              </a:rPr>
              <a:t>is a </a:t>
            </a:r>
            <a:r>
              <a:rPr lang="en-US" sz="3200" dirty="0" smtClean="0">
                <a:solidFill>
                  <a:schemeClr val="bg1"/>
                </a:solidFill>
              </a:rPr>
              <a:t>problem </a:t>
            </a:r>
            <a:endParaRPr lang="en-US" sz="3200" dirty="0">
              <a:solidFill>
                <a:schemeClr val="bg1"/>
              </a:solidFill>
            </a:endParaRPr>
          </a:p>
          <a:p>
            <a:r>
              <a:rPr lang="en-US" sz="3200" dirty="0">
                <a:solidFill>
                  <a:schemeClr val="bg1"/>
                </a:solidFill>
              </a:rPr>
              <a:t>B</a:t>
            </a:r>
            <a:r>
              <a:rPr lang="en-US" sz="3200" dirty="0" smtClean="0">
                <a:solidFill>
                  <a:schemeClr val="bg1"/>
                </a:solidFill>
              </a:rPr>
              <a:t>lood </a:t>
            </a:r>
            <a:r>
              <a:rPr lang="en-US" sz="3200" dirty="0">
                <a:solidFill>
                  <a:schemeClr val="bg1"/>
                </a:solidFill>
              </a:rPr>
              <a:t>glucose levels rise markedly after meals</a:t>
            </a:r>
          </a:p>
        </p:txBody>
      </p:sp>
    </p:spTree>
    <p:extLst>
      <p:ext uri="{BB962C8B-B14F-4D97-AF65-F5344CB8AC3E}">
        <p14:creationId xmlns:p14="http://schemas.microsoft.com/office/powerpoint/2010/main" xmlns="" val="34033578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FF00"/>
                </a:solidFill>
              </a:rPr>
              <a:t>Consider switching to insulin </a:t>
            </a:r>
            <a:r>
              <a:rPr lang="en-US" sz="3200" dirty="0" err="1">
                <a:solidFill>
                  <a:srgbClr val="FFFF00"/>
                </a:solidFill>
              </a:rPr>
              <a:t>detemir</a:t>
            </a:r>
            <a:r>
              <a:rPr lang="en-US" sz="3200" dirty="0">
                <a:solidFill>
                  <a:srgbClr val="FFFF00"/>
                </a:solidFill>
              </a:rPr>
              <a:t> or insulin </a:t>
            </a:r>
            <a:r>
              <a:rPr lang="en-US" sz="3200" dirty="0" smtClean="0">
                <a:solidFill>
                  <a:srgbClr val="FFFF00"/>
                </a:solidFill>
              </a:rPr>
              <a:t>Glargine from </a:t>
            </a:r>
            <a:r>
              <a:rPr lang="en-US" sz="3200" dirty="0">
                <a:solidFill>
                  <a:srgbClr val="FFFF00"/>
                </a:solidFill>
              </a:rPr>
              <a:t>NPH insulin </a:t>
            </a:r>
            <a:r>
              <a:rPr lang="en-US" sz="3200" dirty="0" smtClean="0">
                <a:solidFill>
                  <a:srgbClr val="FFFF00"/>
                </a:solidFill>
              </a:rPr>
              <a:t>in adults </a:t>
            </a:r>
            <a:r>
              <a:rPr lang="en-US" sz="3200" dirty="0">
                <a:solidFill>
                  <a:srgbClr val="FFFF00"/>
                </a:solidFill>
              </a:rPr>
              <a:t>with type 2 diabetes:</a:t>
            </a:r>
          </a:p>
        </p:txBody>
      </p:sp>
      <p:sp>
        <p:nvSpPr>
          <p:cNvPr id="3" name="Content Placeholder 2"/>
          <p:cNvSpPr>
            <a:spLocks noGrp="1"/>
          </p:cNvSpPr>
          <p:nvPr>
            <p:ph idx="1"/>
          </p:nvPr>
        </p:nvSpPr>
        <p:spPr>
          <a:xfrm>
            <a:off x="645017" y="2108960"/>
            <a:ext cx="10515600" cy="4351338"/>
          </a:xfrm>
        </p:spPr>
        <p:txBody>
          <a:bodyPr>
            <a:normAutofit fontScale="92500"/>
          </a:bodyPr>
          <a:lstStyle/>
          <a:p>
            <a:r>
              <a:rPr lang="en-US" dirty="0">
                <a:solidFill>
                  <a:schemeClr val="bg1"/>
                </a:solidFill>
              </a:rPr>
              <a:t>W</a:t>
            </a:r>
            <a:r>
              <a:rPr lang="en-US" dirty="0" smtClean="0">
                <a:solidFill>
                  <a:schemeClr val="bg1"/>
                </a:solidFill>
              </a:rPr>
              <a:t>ho </a:t>
            </a:r>
            <a:r>
              <a:rPr lang="en-US" dirty="0">
                <a:solidFill>
                  <a:schemeClr val="bg1"/>
                </a:solidFill>
              </a:rPr>
              <a:t>do not reach their target HbA1c because of significant </a:t>
            </a:r>
            <a:r>
              <a:rPr lang="en-US" dirty="0" err="1">
                <a:solidFill>
                  <a:schemeClr val="bg1"/>
                </a:solidFill>
              </a:rPr>
              <a:t>hypoglycaemia</a:t>
            </a:r>
            <a:r>
              <a:rPr lang="en-US" dirty="0">
                <a:solidFill>
                  <a:schemeClr val="bg1"/>
                </a:solidFill>
              </a:rPr>
              <a:t> </a:t>
            </a:r>
          </a:p>
          <a:p>
            <a:r>
              <a:rPr lang="en-US" dirty="0">
                <a:solidFill>
                  <a:schemeClr val="bg1"/>
                </a:solidFill>
              </a:rPr>
              <a:t>W</a:t>
            </a:r>
            <a:r>
              <a:rPr lang="en-US" dirty="0" smtClean="0">
                <a:solidFill>
                  <a:schemeClr val="bg1"/>
                </a:solidFill>
              </a:rPr>
              <a:t>ho </a:t>
            </a:r>
            <a:r>
              <a:rPr lang="en-US" dirty="0">
                <a:solidFill>
                  <a:schemeClr val="bg1"/>
                </a:solidFill>
              </a:rPr>
              <a:t>experience significant </a:t>
            </a:r>
            <a:r>
              <a:rPr lang="en-US" dirty="0" err="1">
                <a:solidFill>
                  <a:schemeClr val="bg1"/>
                </a:solidFill>
              </a:rPr>
              <a:t>hypoglycaemia</a:t>
            </a:r>
            <a:r>
              <a:rPr lang="en-US" dirty="0">
                <a:solidFill>
                  <a:schemeClr val="bg1"/>
                </a:solidFill>
              </a:rPr>
              <a:t> on NPH insulin irrespective of the level </a:t>
            </a:r>
            <a:r>
              <a:rPr lang="en-US" dirty="0" smtClean="0">
                <a:solidFill>
                  <a:schemeClr val="bg1"/>
                </a:solidFill>
              </a:rPr>
              <a:t>of HbA1c </a:t>
            </a:r>
            <a:r>
              <a:rPr lang="en-US" dirty="0">
                <a:solidFill>
                  <a:schemeClr val="bg1"/>
                </a:solidFill>
              </a:rPr>
              <a:t>reached </a:t>
            </a:r>
          </a:p>
          <a:p>
            <a:r>
              <a:rPr lang="en-US" dirty="0">
                <a:solidFill>
                  <a:schemeClr val="bg1"/>
                </a:solidFill>
              </a:rPr>
              <a:t>W</a:t>
            </a:r>
            <a:r>
              <a:rPr lang="en-US" dirty="0" smtClean="0">
                <a:solidFill>
                  <a:schemeClr val="bg1"/>
                </a:solidFill>
              </a:rPr>
              <a:t>ho </a:t>
            </a:r>
            <a:r>
              <a:rPr lang="en-US" dirty="0">
                <a:solidFill>
                  <a:schemeClr val="bg1"/>
                </a:solidFill>
              </a:rPr>
              <a:t>cannot use the device needed to inject NPH insulin but who could administer </a:t>
            </a:r>
            <a:r>
              <a:rPr lang="en-US" dirty="0" smtClean="0">
                <a:solidFill>
                  <a:schemeClr val="bg1"/>
                </a:solidFill>
              </a:rPr>
              <a:t>their own </a:t>
            </a:r>
            <a:r>
              <a:rPr lang="en-US" dirty="0">
                <a:solidFill>
                  <a:schemeClr val="bg1"/>
                </a:solidFill>
              </a:rPr>
              <a:t>insulin safely and accurately if a switch to one of the long-acting insulin </a:t>
            </a:r>
            <a:r>
              <a:rPr lang="en-US" dirty="0" smtClean="0">
                <a:solidFill>
                  <a:schemeClr val="bg1"/>
                </a:solidFill>
              </a:rPr>
              <a:t>analogues was made</a:t>
            </a:r>
          </a:p>
          <a:p>
            <a:r>
              <a:rPr lang="en-US" dirty="0">
                <a:solidFill>
                  <a:schemeClr val="bg1"/>
                </a:solidFill>
              </a:rPr>
              <a:t>W</a:t>
            </a:r>
            <a:r>
              <a:rPr lang="en-US" dirty="0" smtClean="0">
                <a:solidFill>
                  <a:schemeClr val="bg1"/>
                </a:solidFill>
              </a:rPr>
              <a:t>ho </a:t>
            </a:r>
            <a:r>
              <a:rPr lang="en-US" dirty="0">
                <a:solidFill>
                  <a:schemeClr val="bg1"/>
                </a:solidFill>
              </a:rPr>
              <a:t>need help from a </a:t>
            </a:r>
            <a:r>
              <a:rPr lang="en-US" dirty="0" err="1">
                <a:solidFill>
                  <a:schemeClr val="bg1"/>
                </a:solidFill>
              </a:rPr>
              <a:t>carer</a:t>
            </a:r>
            <a:r>
              <a:rPr lang="en-US" dirty="0">
                <a:solidFill>
                  <a:schemeClr val="bg1"/>
                </a:solidFill>
              </a:rPr>
              <a:t> or healthcare professional to administer insulin injections</a:t>
            </a:r>
          </a:p>
          <a:p>
            <a:r>
              <a:rPr lang="en-US" dirty="0" smtClean="0">
                <a:solidFill>
                  <a:schemeClr val="bg1"/>
                </a:solidFill>
              </a:rPr>
              <a:t> </a:t>
            </a:r>
            <a:r>
              <a:rPr lang="en-US" dirty="0">
                <a:solidFill>
                  <a:schemeClr val="bg1"/>
                </a:solidFill>
              </a:rPr>
              <a:t>F</a:t>
            </a:r>
            <a:r>
              <a:rPr lang="en-US" dirty="0" smtClean="0">
                <a:solidFill>
                  <a:schemeClr val="bg1"/>
                </a:solidFill>
              </a:rPr>
              <a:t>or </a:t>
            </a:r>
            <a:r>
              <a:rPr lang="en-US" dirty="0">
                <a:solidFill>
                  <a:schemeClr val="bg1"/>
                </a:solidFill>
              </a:rPr>
              <a:t>whom switching to one of the long-acting insulin analogues would reduce </a:t>
            </a:r>
            <a:r>
              <a:rPr lang="en-US" dirty="0" smtClean="0">
                <a:solidFill>
                  <a:schemeClr val="bg1"/>
                </a:solidFill>
              </a:rPr>
              <a:t>the number </a:t>
            </a:r>
            <a:r>
              <a:rPr lang="en-US" dirty="0">
                <a:solidFill>
                  <a:schemeClr val="bg1"/>
                </a:solidFill>
              </a:rPr>
              <a:t>of daily injections</a:t>
            </a:r>
          </a:p>
        </p:txBody>
      </p:sp>
    </p:spTree>
    <p:extLst>
      <p:ext uri="{BB962C8B-B14F-4D97-AF65-F5344CB8AC3E}">
        <p14:creationId xmlns:p14="http://schemas.microsoft.com/office/powerpoint/2010/main" xmlns="" val="17114374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0" y="0"/>
            <a:ext cx="7772400" cy="1143000"/>
          </a:xfrm>
        </p:spPr>
        <p:txBody>
          <a:bodyPr/>
          <a:lstStyle/>
          <a:p>
            <a:pPr eaLnBrk="1" hangingPunct="1"/>
            <a:r>
              <a:rPr lang="en-US" altLang="en-US" dirty="0" smtClean="0">
                <a:solidFill>
                  <a:schemeClr val="bg1"/>
                </a:solidFill>
              </a:rPr>
              <a:t>Advantages and limitations</a:t>
            </a:r>
          </a:p>
        </p:txBody>
      </p:sp>
      <p:sp>
        <p:nvSpPr>
          <p:cNvPr id="8195" name="Rectangle 3"/>
          <p:cNvSpPr>
            <a:spLocks noGrp="1" noChangeArrowheads="1"/>
          </p:cNvSpPr>
          <p:nvPr>
            <p:ph type="body" sz="half" idx="1"/>
          </p:nvPr>
        </p:nvSpPr>
        <p:spPr>
          <a:xfrm>
            <a:off x="1524000" y="1981200"/>
            <a:ext cx="4572000" cy="4495800"/>
          </a:xfrm>
        </p:spPr>
        <p:txBody>
          <a:bodyPr/>
          <a:lstStyle/>
          <a:p>
            <a:pPr eaLnBrk="1" hangingPunct="1"/>
            <a:r>
              <a:rPr lang="en-US" altLang="en-US" dirty="0" smtClean="0">
                <a:solidFill>
                  <a:schemeClr val="bg1"/>
                </a:solidFill>
              </a:rPr>
              <a:t>Standardization of clinical care</a:t>
            </a:r>
          </a:p>
          <a:p>
            <a:pPr eaLnBrk="1" hangingPunct="1"/>
            <a:r>
              <a:rPr lang="en-US" altLang="en-US" dirty="0" smtClean="0">
                <a:solidFill>
                  <a:schemeClr val="bg1"/>
                </a:solidFill>
              </a:rPr>
              <a:t>Improved quality of care</a:t>
            </a:r>
          </a:p>
          <a:p>
            <a:pPr eaLnBrk="1" hangingPunct="1"/>
            <a:r>
              <a:rPr lang="en-US" altLang="en-US" dirty="0" smtClean="0">
                <a:solidFill>
                  <a:schemeClr val="bg1"/>
                </a:solidFill>
              </a:rPr>
              <a:t>Dissemination of new evidence</a:t>
            </a:r>
          </a:p>
          <a:p>
            <a:pPr eaLnBrk="1" hangingPunct="1"/>
            <a:r>
              <a:rPr lang="en-US" altLang="en-US" dirty="0" smtClean="0">
                <a:solidFill>
                  <a:schemeClr val="bg1"/>
                </a:solidFill>
              </a:rPr>
              <a:t>Enhanced efficiency and reduced cost</a:t>
            </a:r>
          </a:p>
          <a:p>
            <a:pPr eaLnBrk="1" hangingPunct="1"/>
            <a:r>
              <a:rPr lang="en-US" altLang="en-US" dirty="0" smtClean="0">
                <a:solidFill>
                  <a:schemeClr val="bg1"/>
                </a:solidFill>
              </a:rPr>
              <a:t>Influence health policy and planning</a:t>
            </a:r>
          </a:p>
        </p:txBody>
      </p:sp>
      <p:sp>
        <p:nvSpPr>
          <p:cNvPr id="8196" name="Rectangle 4"/>
          <p:cNvSpPr>
            <a:spLocks noGrp="1" noChangeArrowheads="1"/>
          </p:cNvSpPr>
          <p:nvPr>
            <p:ph type="body" sz="half" idx="2"/>
          </p:nvPr>
        </p:nvSpPr>
        <p:spPr>
          <a:xfrm>
            <a:off x="5867400" y="1981200"/>
            <a:ext cx="4800600" cy="4495800"/>
          </a:xfrm>
        </p:spPr>
        <p:txBody>
          <a:bodyPr/>
          <a:lstStyle/>
          <a:p>
            <a:pPr eaLnBrk="1" hangingPunct="1"/>
            <a:r>
              <a:rPr lang="en-US" altLang="en-US" dirty="0" smtClean="0"/>
              <a:t>Generalizability to </a:t>
            </a:r>
            <a:r>
              <a:rPr lang="en-US" altLang="en-US" dirty="0" smtClean="0">
                <a:solidFill>
                  <a:srgbClr val="FFFF00"/>
                </a:solidFill>
              </a:rPr>
              <a:t>individual</a:t>
            </a:r>
            <a:r>
              <a:rPr lang="en-US" altLang="en-US" dirty="0" smtClean="0"/>
              <a:t> practitioners</a:t>
            </a:r>
          </a:p>
          <a:p>
            <a:pPr eaLnBrk="1" hangingPunct="1"/>
            <a:r>
              <a:rPr lang="en-US" altLang="en-US" dirty="0" smtClean="0"/>
              <a:t>Generalizability to </a:t>
            </a:r>
            <a:r>
              <a:rPr lang="en-US" altLang="en-US" dirty="0" smtClean="0">
                <a:solidFill>
                  <a:srgbClr val="FFFF00"/>
                </a:solidFill>
              </a:rPr>
              <a:t>individual</a:t>
            </a:r>
            <a:r>
              <a:rPr lang="en-US" altLang="en-US" dirty="0" smtClean="0"/>
              <a:t> patients</a:t>
            </a:r>
          </a:p>
          <a:p>
            <a:pPr eaLnBrk="1" hangingPunct="1"/>
            <a:r>
              <a:rPr lang="en-US" altLang="en-US" dirty="0" smtClean="0"/>
              <a:t>Expert opinion vs evidence-based</a:t>
            </a:r>
          </a:p>
          <a:p>
            <a:pPr eaLnBrk="1" hangingPunct="1"/>
            <a:r>
              <a:rPr lang="en-US" altLang="en-US" dirty="0" smtClean="0"/>
              <a:t>Authorship bias</a:t>
            </a:r>
          </a:p>
          <a:p>
            <a:pPr eaLnBrk="1" hangingPunct="1"/>
            <a:r>
              <a:rPr lang="en-US" altLang="en-US" dirty="0" smtClean="0">
                <a:solidFill>
                  <a:srgbClr val="FFFF00"/>
                </a:solidFill>
              </a:rPr>
              <a:t>Multiple versions/conflicting recommendations</a:t>
            </a:r>
          </a:p>
          <a:p>
            <a:pPr eaLnBrk="1" hangingPunct="1"/>
            <a:endParaRPr lang="en-US" altLang="en-US" dirty="0" smtClean="0"/>
          </a:p>
        </p:txBody>
      </p:sp>
      <p:sp>
        <p:nvSpPr>
          <p:cNvPr id="8197" name="Text Box 5"/>
          <p:cNvSpPr txBox="1">
            <a:spLocks noChangeArrowheads="1"/>
          </p:cNvSpPr>
          <p:nvPr/>
        </p:nvSpPr>
        <p:spPr bwMode="auto">
          <a:xfrm>
            <a:off x="2667001" y="1447800"/>
            <a:ext cx="6754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b="1">
                <a:solidFill>
                  <a:srgbClr val="66FF33"/>
                </a:solidFill>
              </a:rPr>
              <a:t>Advantages       </a:t>
            </a:r>
            <a:r>
              <a:rPr lang="en-US" altLang="en-US">
                <a:solidFill>
                  <a:srgbClr val="66FF33"/>
                </a:solidFill>
              </a:rPr>
              <a:t>                                         </a:t>
            </a:r>
            <a:r>
              <a:rPr lang="en-US" altLang="en-US" b="1">
                <a:solidFill>
                  <a:srgbClr val="66FF33"/>
                </a:solidFill>
              </a:rPr>
              <a:t>limitations</a:t>
            </a:r>
          </a:p>
        </p:txBody>
      </p:sp>
      <p:sp>
        <p:nvSpPr>
          <p:cNvPr id="8198" name="Line 6"/>
          <p:cNvSpPr>
            <a:spLocks noChangeShapeType="1"/>
          </p:cNvSpPr>
          <p:nvPr/>
        </p:nvSpPr>
        <p:spPr bwMode="auto">
          <a:xfrm>
            <a:off x="1828800" y="1981200"/>
            <a:ext cx="861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prstClr val="white"/>
              </a:solidFill>
            </a:endParaRPr>
          </a:p>
        </p:txBody>
      </p:sp>
      <p:sp>
        <p:nvSpPr>
          <p:cNvPr id="8199" name="Line 7"/>
          <p:cNvSpPr>
            <a:spLocks noChangeShapeType="1"/>
          </p:cNvSpPr>
          <p:nvPr/>
        </p:nvSpPr>
        <p:spPr bwMode="auto">
          <a:xfrm>
            <a:off x="1828800" y="1447800"/>
            <a:ext cx="861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solidFill>
                <a:prstClr val="white"/>
              </a:solidFill>
            </a:endParaRPr>
          </a:p>
        </p:txBody>
      </p:sp>
    </p:spTree>
    <p:extLst>
      <p:ext uri="{BB962C8B-B14F-4D97-AF65-F5344CB8AC3E}">
        <p14:creationId xmlns:p14="http://schemas.microsoft.com/office/powerpoint/2010/main" xmlns="" val="13170397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Individualization</a:t>
            </a:r>
            <a:endParaRPr lang="en-US" dirty="0">
              <a:solidFill>
                <a:schemeClr val="bg1"/>
              </a:solidFill>
            </a:endParaRPr>
          </a:p>
        </p:txBody>
      </p:sp>
      <p:sp>
        <p:nvSpPr>
          <p:cNvPr id="3" name="Content Placeholder 2"/>
          <p:cNvSpPr>
            <a:spLocks noGrp="1"/>
          </p:cNvSpPr>
          <p:nvPr>
            <p:ph idx="1"/>
          </p:nvPr>
        </p:nvSpPr>
        <p:spPr>
          <a:xfrm>
            <a:off x="1905000" y="2140554"/>
            <a:ext cx="8229600" cy="4525963"/>
          </a:xfrm>
        </p:spPr>
        <p:txBody>
          <a:bodyPr/>
          <a:lstStyle/>
          <a:p>
            <a:pPr>
              <a:lnSpc>
                <a:spcPct val="150000"/>
              </a:lnSpc>
            </a:pPr>
            <a:r>
              <a:rPr lang="en-US" dirty="0">
                <a:solidFill>
                  <a:schemeClr val="bg1"/>
                </a:solidFill>
              </a:rPr>
              <a:t>Although guidelines may point out the best research evidence to guide the care </a:t>
            </a:r>
            <a:r>
              <a:rPr lang="en-US" dirty="0" smtClean="0">
                <a:solidFill>
                  <a:schemeClr val="bg1"/>
                </a:solidFill>
              </a:rPr>
              <a:t>of </a:t>
            </a:r>
            <a:r>
              <a:rPr lang="en-US" dirty="0" smtClean="0">
                <a:solidFill>
                  <a:srgbClr val="FFFF00"/>
                </a:solidFill>
              </a:rPr>
              <a:t>average</a:t>
            </a:r>
            <a:r>
              <a:rPr lang="en-US" dirty="0" smtClean="0"/>
              <a:t> </a:t>
            </a:r>
            <a:r>
              <a:rPr lang="en-US" dirty="0" smtClean="0">
                <a:solidFill>
                  <a:srgbClr val="FFFF00"/>
                </a:solidFill>
              </a:rPr>
              <a:t>patients</a:t>
            </a:r>
            <a:r>
              <a:rPr lang="en-US" dirty="0">
                <a:solidFill>
                  <a:schemeClr val="bg1"/>
                </a:solidFill>
              </a:rPr>
              <a:t>, they are not the substitute for clinical judgment, which should be applied </a:t>
            </a:r>
            <a:r>
              <a:rPr lang="en-US" dirty="0" smtClean="0">
                <a:solidFill>
                  <a:schemeClr val="bg1"/>
                </a:solidFill>
              </a:rPr>
              <a:t>to each</a:t>
            </a:r>
            <a:r>
              <a:rPr lang="en-US" dirty="0" smtClean="0"/>
              <a:t> </a:t>
            </a:r>
            <a:r>
              <a:rPr lang="en-US" dirty="0">
                <a:solidFill>
                  <a:srgbClr val="FFFF00"/>
                </a:solidFill>
              </a:rPr>
              <a:t>individual</a:t>
            </a:r>
            <a:r>
              <a:rPr lang="en-US" dirty="0"/>
              <a:t> </a:t>
            </a:r>
            <a:r>
              <a:rPr lang="en-US" dirty="0" smtClean="0">
                <a:solidFill>
                  <a:schemeClr val="bg1"/>
                </a:solidFill>
              </a:rPr>
              <a:t>patient</a:t>
            </a:r>
            <a:endParaRPr lang="en-US" i="1" dirty="0" smtClean="0">
              <a:solidFill>
                <a:schemeClr val="bg1"/>
              </a:solidFill>
            </a:endParaRPr>
          </a:p>
        </p:txBody>
      </p:sp>
      <p:sp>
        <p:nvSpPr>
          <p:cNvPr id="4" name="Rectangle 3"/>
          <p:cNvSpPr/>
          <p:nvPr/>
        </p:nvSpPr>
        <p:spPr>
          <a:xfrm>
            <a:off x="2257022" y="5904276"/>
            <a:ext cx="8153400" cy="646331"/>
          </a:xfrm>
          <a:prstGeom prst="rect">
            <a:avLst/>
          </a:prstGeom>
        </p:spPr>
        <p:txBody>
          <a:bodyPr wrap="square">
            <a:spAutoFit/>
          </a:bodyPr>
          <a:lstStyle/>
          <a:p>
            <a:r>
              <a:rPr lang="en-US" dirty="0">
                <a:solidFill>
                  <a:prstClr val="white"/>
                </a:solidFill>
              </a:rPr>
              <a:t>Fletcher RH. Practice guidelines and the practice of medicine: Is it the end of</a:t>
            </a:r>
          </a:p>
          <a:p>
            <a:r>
              <a:rPr lang="de-DE" dirty="0">
                <a:solidFill>
                  <a:prstClr val="white"/>
                </a:solidFill>
              </a:rPr>
              <a:t>clinical judgment and expertise? </a:t>
            </a:r>
            <a:r>
              <a:rPr lang="de-DE" i="1" dirty="0">
                <a:solidFill>
                  <a:prstClr val="white"/>
                </a:solidFill>
              </a:rPr>
              <a:t>Schweiz Med Wochenschr , </a:t>
            </a:r>
            <a:r>
              <a:rPr lang="de-DE" dirty="0">
                <a:solidFill>
                  <a:prstClr val="white"/>
                </a:solidFill>
              </a:rPr>
              <a:t>1998; 128:1883–8</a:t>
            </a:r>
            <a:endParaRPr lang="en-US" dirty="0">
              <a:solidFill>
                <a:prstClr val="white"/>
              </a:solidFill>
            </a:endParaRPr>
          </a:p>
        </p:txBody>
      </p:sp>
    </p:spTree>
    <p:extLst>
      <p:ext uri="{BB962C8B-B14F-4D97-AF65-F5344CB8AC3E}">
        <p14:creationId xmlns:p14="http://schemas.microsoft.com/office/powerpoint/2010/main" xmlns="" val="2624535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Glycemic</a:t>
            </a:r>
            <a:r>
              <a:rPr lang="en-US" dirty="0" smtClean="0">
                <a:solidFill>
                  <a:schemeClr val="bg1"/>
                </a:solidFill>
              </a:rPr>
              <a:t> </a:t>
            </a:r>
            <a:r>
              <a:rPr lang="en-US" dirty="0" smtClean="0">
                <a:solidFill>
                  <a:schemeClr val="bg1"/>
                </a:solidFill>
              </a:rPr>
              <a:t>control:</a:t>
            </a:r>
            <a:endParaRPr lang="en-US" dirty="0">
              <a:solidFill>
                <a:schemeClr val="bg1"/>
              </a:solidFill>
            </a:endParaRPr>
          </a:p>
        </p:txBody>
      </p:sp>
      <p:sp>
        <p:nvSpPr>
          <p:cNvPr id="3" name="Content Placeholder 2"/>
          <p:cNvSpPr>
            <a:spLocks noGrp="1"/>
          </p:cNvSpPr>
          <p:nvPr>
            <p:ph idx="1"/>
          </p:nvPr>
        </p:nvSpPr>
        <p:spPr/>
        <p:txBody>
          <a:bodyPr/>
          <a:lstStyle/>
          <a:p>
            <a:pPr>
              <a:lnSpc>
                <a:spcPct val="150000"/>
              </a:lnSpc>
            </a:pPr>
            <a:r>
              <a:rPr lang="en-US" dirty="0" smtClean="0">
                <a:solidFill>
                  <a:schemeClr val="bg1"/>
                </a:solidFill>
              </a:rPr>
              <a:t>Due to Nature </a:t>
            </a:r>
            <a:r>
              <a:rPr lang="en-US" dirty="0" smtClean="0">
                <a:solidFill>
                  <a:schemeClr val="bg1"/>
                </a:solidFill>
              </a:rPr>
              <a:t>of </a:t>
            </a:r>
            <a:r>
              <a:rPr lang="en-US" dirty="0" smtClean="0">
                <a:solidFill>
                  <a:schemeClr val="bg1"/>
                </a:solidFill>
              </a:rPr>
              <a:t>T2DM </a:t>
            </a:r>
            <a:r>
              <a:rPr lang="en-US" dirty="0" smtClean="0">
                <a:solidFill>
                  <a:schemeClr val="bg1"/>
                </a:solidFill>
                <a:latin typeface="Arial"/>
                <a:cs typeface="Arial"/>
              </a:rPr>
              <a:t>→ </a:t>
            </a:r>
            <a:r>
              <a:rPr lang="en-US" dirty="0" smtClean="0">
                <a:solidFill>
                  <a:schemeClr val="bg1"/>
                </a:solidFill>
              </a:rPr>
              <a:t>Many </a:t>
            </a:r>
            <a:r>
              <a:rPr lang="en-US" dirty="0" smtClean="0">
                <a:solidFill>
                  <a:schemeClr val="bg1"/>
                </a:solidFill>
              </a:rPr>
              <a:t>need </a:t>
            </a:r>
            <a:r>
              <a:rPr lang="en-US" dirty="0" smtClean="0">
                <a:solidFill>
                  <a:schemeClr val="bg1"/>
                </a:solidFill>
              </a:rPr>
              <a:t>insulin Therapy beyond basal insulin</a:t>
            </a:r>
            <a:endParaRPr lang="en-US" dirty="0" smtClean="0">
              <a:solidFill>
                <a:schemeClr val="bg1"/>
              </a:solidFill>
            </a:endParaRPr>
          </a:p>
          <a:p>
            <a:pPr lvl="1">
              <a:lnSpc>
                <a:spcPct val="150000"/>
              </a:lnSpc>
            </a:pPr>
            <a:r>
              <a:rPr lang="en-US" dirty="0" smtClean="0">
                <a:solidFill>
                  <a:schemeClr val="bg1"/>
                </a:solidFill>
              </a:rPr>
              <a:t>Which Insulin type</a:t>
            </a:r>
          </a:p>
          <a:p>
            <a:pPr lvl="1">
              <a:lnSpc>
                <a:spcPct val="150000"/>
              </a:lnSpc>
            </a:pPr>
            <a:r>
              <a:rPr lang="en-US" dirty="0" smtClean="0">
                <a:solidFill>
                  <a:schemeClr val="bg1"/>
                </a:solidFill>
              </a:rPr>
              <a:t>Which Regimen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9053" y="3593206"/>
            <a:ext cx="8216012" cy="1944709"/>
          </a:xfrm>
          <a:prstGeom prst="rect">
            <a:avLst/>
          </a:prstGeom>
        </p:spPr>
      </p:pic>
      <p:pic>
        <p:nvPicPr>
          <p:cNvPr id="3" name="Picture 2"/>
          <p:cNvPicPr>
            <a:picLocks noChangeAspect="1"/>
          </p:cNvPicPr>
          <p:nvPr/>
        </p:nvPicPr>
        <p:blipFill>
          <a:blip r:embed="rId3"/>
          <a:stretch>
            <a:fillRect/>
          </a:stretch>
        </p:blipFill>
        <p:spPr>
          <a:xfrm>
            <a:off x="1769052" y="1120316"/>
            <a:ext cx="8216013" cy="1732500"/>
          </a:xfrm>
          <a:prstGeom prst="rect">
            <a:avLst/>
          </a:prstGeom>
        </p:spPr>
      </p:pic>
    </p:spTree>
    <p:extLst>
      <p:ext uri="{BB962C8B-B14F-4D97-AF65-F5344CB8AC3E}">
        <p14:creationId xmlns:p14="http://schemas.microsoft.com/office/powerpoint/2010/main" xmlns="" val="3912726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de10"/>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2078</TotalTime>
  <Words>3744</Words>
  <Application>Microsoft Office PowerPoint</Application>
  <PresentationFormat>Custom</PresentationFormat>
  <Paragraphs>359</Paragraphs>
  <Slides>80</Slides>
  <Notes>6</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Basal bolus versus premixed  insulin for intensification</vt:lpstr>
      <vt:lpstr>Learning objectives:</vt:lpstr>
      <vt:lpstr>Outline </vt:lpstr>
      <vt:lpstr>Case 1:</vt:lpstr>
      <vt:lpstr>Case 2:</vt:lpstr>
      <vt:lpstr>Natural course of T2DM</vt:lpstr>
      <vt:lpstr>Natural History of Type 2 Diabetes</vt:lpstr>
      <vt:lpstr>Glycemic control:</vt:lpstr>
      <vt:lpstr>Slide 9</vt:lpstr>
      <vt:lpstr>Slide 10</vt:lpstr>
      <vt:lpstr>                  Insulin Therapy….</vt:lpstr>
      <vt:lpstr>Slide 12</vt:lpstr>
      <vt:lpstr>Slide 13</vt:lpstr>
      <vt:lpstr>Which strategies? (Which one is better?)</vt:lpstr>
      <vt:lpstr>Glargine at HS + Mealtime Lispro </vt:lpstr>
      <vt:lpstr>But about 50% of T2DM patients are not at the target glycemia by basal bolus regimen!</vt:lpstr>
      <vt:lpstr>What are say us evidences??</vt:lpstr>
      <vt:lpstr>Terminology that usually used in intensification:</vt:lpstr>
      <vt:lpstr>Terminology:</vt:lpstr>
      <vt:lpstr>Main Outcomes:</vt:lpstr>
      <vt:lpstr>Slide 21</vt:lpstr>
      <vt:lpstr>Study design</vt:lpstr>
      <vt:lpstr>Slide 23</vt:lpstr>
      <vt:lpstr>Slide 24</vt:lpstr>
      <vt:lpstr>All to Target Study</vt:lpstr>
      <vt:lpstr>All to Target Study</vt:lpstr>
      <vt:lpstr>Key message:</vt:lpstr>
      <vt:lpstr>All To Target trial </vt:lpstr>
      <vt:lpstr>Slide 29</vt:lpstr>
      <vt:lpstr>Slide 30</vt:lpstr>
      <vt:lpstr>Slide 31</vt:lpstr>
      <vt:lpstr>Slide 32</vt:lpstr>
      <vt:lpstr>Key message:</vt:lpstr>
      <vt:lpstr>Slide 34</vt:lpstr>
      <vt:lpstr>Slide 35</vt:lpstr>
      <vt:lpstr>Slide 36</vt:lpstr>
      <vt:lpstr>                                Key message</vt:lpstr>
      <vt:lpstr>Slide 38</vt:lpstr>
      <vt:lpstr>Slide 39</vt:lpstr>
      <vt:lpstr>Key message:</vt:lpstr>
      <vt:lpstr>Slide 41</vt:lpstr>
      <vt:lpstr>Slide 42</vt:lpstr>
      <vt:lpstr>Slide 43</vt:lpstr>
      <vt:lpstr>Slide 44</vt:lpstr>
      <vt:lpstr>Slide 45</vt:lpstr>
      <vt:lpstr>Slide 46</vt:lpstr>
      <vt:lpstr>Slide 47</vt:lpstr>
      <vt:lpstr>Key Message:</vt:lpstr>
      <vt:lpstr>Slide 49</vt:lpstr>
      <vt:lpstr>Slide 50</vt:lpstr>
      <vt:lpstr>Slide 51</vt:lpstr>
      <vt:lpstr>Slide 52</vt:lpstr>
      <vt:lpstr>Slide 53</vt:lpstr>
      <vt:lpstr>                          Key messages</vt:lpstr>
      <vt:lpstr>Intensification in different guidelines:</vt:lpstr>
      <vt:lpstr>Slide 56</vt:lpstr>
      <vt:lpstr>Slide 57</vt:lpstr>
      <vt:lpstr>Slide 58</vt:lpstr>
      <vt:lpstr>Slide 59</vt:lpstr>
      <vt:lpstr>Slide 60</vt:lpstr>
      <vt:lpstr>Slide 61</vt:lpstr>
      <vt:lpstr>Slide 62</vt:lpstr>
      <vt:lpstr>Slide 63</vt:lpstr>
      <vt:lpstr>In conclusion:</vt:lpstr>
      <vt:lpstr>                    Take home message</vt:lpstr>
      <vt:lpstr>Thanks for your attention</vt:lpstr>
      <vt:lpstr>The Basal/Bolus Insulin Concept</vt:lpstr>
      <vt:lpstr>So which method is best?</vt:lpstr>
      <vt:lpstr>Fine Tuning:  Meal Bolus Doses</vt:lpstr>
      <vt:lpstr>Advancing Bolus/ Adding Bolus Insulin </vt:lpstr>
      <vt:lpstr>Changing from Other regimens to Basal/Bolus Insulin</vt:lpstr>
      <vt:lpstr>An Example:</vt:lpstr>
      <vt:lpstr>Another method</vt:lpstr>
      <vt:lpstr>Start insulin therapy for adults with type 2 diabetes from a choice of a number of insulin types and regimens:</vt:lpstr>
      <vt:lpstr>Consider, as an alternative to NPH insulin, using insulin detemir or insulin Glargine if:</vt:lpstr>
      <vt:lpstr>Consider pre-mixed (biphasic) preparations that include short-acting insulin analogues, rather than pre-mixed (biphasic) preparations that include short-acting human insulin preparations, if:</vt:lpstr>
      <vt:lpstr>Consider switching to insulin detemir or insulin Glargine from NPH insulin in adults with type 2 diabetes:</vt:lpstr>
      <vt:lpstr>Advantages and limitations</vt:lpstr>
      <vt:lpstr>Individualization</vt:lpstr>
      <vt:lpstr>Slide 80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Windows User</cp:lastModifiedBy>
  <cp:revision>116</cp:revision>
  <dcterms:created xsi:type="dcterms:W3CDTF">2017-02-09T07:53:00Z</dcterms:created>
  <dcterms:modified xsi:type="dcterms:W3CDTF">2017-08-10T05:33:40Z</dcterms:modified>
</cp:coreProperties>
</file>