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Lst>
  <p:notesMasterIdLst>
    <p:notesMasterId r:id="rId44"/>
  </p:notesMasterIdLst>
  <p:sldIdLst>
    <p:sldId id="311" r:id="rId3"/>
    <p:sldId id="363" r:id="rId4"/>
    <p:sldId id="285" r:id="rId5"/>
    <p:sldId id="259" r:id="rId6"/>
    <p:sldId id="265" r:id="rId7"/>
    <p:sldId id="279" r:id="rId8"/>
    <p:sldId id="286" r:id="rId9"/>
    <p:sldId id="280" r:id="rId10"/>
    <p:sldId id="287" r:id="rId11"/>
    <p:sldId id="282" r:id="rId12"/>
    <p:sldId id="288" r:id="rId13"/>
    <p:sldId id="281" r:id="rId14"/>
    <p:sldId id="278" r:id="rId15"/>
    <p:sldId id="283" r:id="rId16"/>
    <p:sldId id="284" r:id="rId17"/>
    <p:sldId id="290" r:id="rId18"/>
    <p:sldId id="289" r:id="rId19"/>
    <p:sldId id="364" r:id="rId20"/>
    <p:sldId id="378" r:id="rId21"/>
    <p:sldId id="379" r:id="rId22"/>
    <p:sldId id="376" r:id="rId23"/>
    <p:sldId id="375" r:id="rId24"/>
    <p:sldId id="377" r:id="rId25"/>
    <p:sldId id="291" r:id="rId26"/>
    <p:sldId id="297" r:id="rId27"/>
    <p:sldId id="293" r:id="rId28"/>
    <p:sldId id="365" r:id="rId29"/>
    <p:sldId id="366" r:id="rId30"/>
    <p:sldId id="367" r:id="rId31"/>
    <p:sldId id="368" r:id="rId32"/>
    <p:sldId id="370" r:id="rId33"/>
    <p:sldId id="371" r:id="rId34"/>
    <p:sldId id="372" r:id="rId35"/>
    <p:sldId id="373" r:id="rId36"/>
    <p:sldId id="374" r:id="rId37"/>
    <p:sldId id="298" r:id="rId38"/>
    <p:sldId id="300" r:id="rId39"/>
    <p:sldId id="303" r:id="rId40"/>
    <p:sldId id="304" r:id="rId41"/>
    <p:sldId id="308" r:id="rId42"/>
    <p:sldId id="30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9BD5"/>
    <a:srgbClr val="213653"/>
    <a:srgbClr val="E76413"/>
    <a:srgbClr val="121923"/>
    <a:srgbClr val="ECB313"/>
    <a:srgbClr val="FF9900"/>
    <a:srgbClr val="F7A003"/>
    <a:srgbClr val="FFC000"/>
    <a:srgbClr val="44546A"/>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3614" autoAdjust="0"/>
  </p:normalViewPr>
  <p:slideViewPr>
    <p:cSldViewPr snapToGrid="0">
      <p:cViewPr varScale="1">
        <p:scale>
          <a:sx n="85" d="100"/>
          <a:sy n="85" d="100"/>
        </p:scale>
        <p:origin x="744"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4E315A-26A0-4C19-8693-254651D0E791}" type="datetimeFigureOut">
              <a:rPr lang="en-US" smtClean="0"/>
              <a:t>8/5/2018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2AF11A-DF5F-4F45-87A0-C984AFCD6749}" type="slidenum">
              <a:rPr lang="en-US" smtClean="0"/>
              <a:t>‹#›</a:t>
            </a:fld>
            <a:endParaRPr lang="en-US"/>
          </a:p>
        </p:txBody>
      </p:sp>
    </p:spTree>
    <p:extLst>
      <p:ext uri="{BB962C8B-B14F-4D97-AF65-F5344CB8AC3E}">
        <p14:creationId xmlns:p14="http://schemas.microsoft.com/office/powerpoint/2010/main" val="1063172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Individual has a one-minute heart rate taken after standing out of the pool for three minutes and a</a:t>
            </a:r>
          </a:p>
          <a:p>
            <a:r>
              <a:rPr lang="en-US" dirty="0" smtClean="0"/>
              <a:t>one-minute heart rate taken after standing in the water for three minutes at armpit depth. (Remember</a:t>
            </a:r>
          </a:p>
          <a:p>
            <a:r>
              <a:rPr lang="en-US" dirty="0" smtClean="0"/>
              <a:t>that environmental conditions, medication, caffeine and excessive movement when entering the pool</a:t>
            </a:r>
          </a:p>
          <a:p>
            <a:r>
              <a:rPr lang="en-US" dirty="0" smtClean="0"/>
              <a:t>can affect heart rate response. Care should be taken to minimize these factors.) The Aquatic Heart</a:t>
            </a:r>
          </a:p>
          <a:p>
            <a:r>
              <a:rPr lang="en-US" dirty="0" smtClean="0"/>
              <a:t>Rate Deduction is determined by subtracting the heart rate standing in the water from the heart rate</a:t>
            </a:r>
          </a:p>
          <a:p>
            <a:r>
              <a:rPr lang="en-US" dirty="0" smtClean="0"/>
              <a:t>standing out of the water.</a:t>
            </a:r>
            <a:endParaRPr lang="en-US" dirty="0"/>
          </a:p>
        </p:txBody>
      </p:sp>
      <p:sp>
        <p:nvSpPr>
          <p:cNvPr id="4" name="Slide Number Placeholder 3"/>
          <p:cNvSpPr>
            <a:spLocks noGrp="1"/>
          </p:cNvSpPr>
          <p:nvPr>
            <p:ph type="sldNum" sz="quarter" idx="10"/>
          </p:nvPr>
        </p:nvSpPr>
        <p:spPr/>
        <p:txBody>
          <a:bodyPr/>
          <a:lstStyle/>
          <a:p>
            <a:fld id="{F02AF11A-DF5F-4F45-87A0-C984AFCD6749}" type="slidenum">
              <a:rPr lang="en-US" smtClean="0"/>
              <a:t>29</a:t>
            </a:fld>
            <a:endParaRPr lang="en-US"/>
          </a:p>
        </p:txBody>
      </p:sp>
    </p:spTree>
    <p:extLst>
      <p:ext uri="{BB962C8B-B14F-4D97-AF65-F5344CB8AC3E}">
        <p14:creationId xmlns:p14="http://schemas.microsoft.com/office/powerpoint/2010/main" val="82845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Kruel</a:t>
            </a:r>
            <a:r>
              <a:rPr lang="en-US" sz="1200" b="0" i="0" u="none" strike="noStrike" kern="1200" baseline="0" dirty="0" smtClean="0">
                <a:solidFill>
                  <a:schemeClr val="tx1"/>
                </a:solidFill>
                <a:latin typeface="+mn-lt"/>
                <a:ea typeface="+mn-ea"/>
                <a:cs typeface="+mn-cs"/>
              </a:rPr>
              <a:t> Aquatic HR Deduction: </a:t>
            </a:r>
            <a:r>
              <a:rPr lang="en-US" sz="1200" b="0" i="0" u="none" strike="noStrike" kern="1200" baseline="0" dirty="0" err="1" smtClean="0">
                <a:solidFill>
                  <a:schemeClr val="tx1"/>
                </a:solidFill>
                <a:latin typeface="+mn-lt"/>
                <a:ea typeface="+mn-ea"/>
                <a:cs typeface="+mn-cs"/>
              </a:rPr>
              <a:t>Karvonen</a:t>
            </a:r>
            <a:r>
              <a:rPr lang="en-US" sz="1200" b="0" i="0" u="none" strike="noStrike" kern="1200" baseline="0" dirty="0" smtClean="0">
                <a:solidFill>
                  <a:schemeClr val="tx1"/>
                </a:solidFill>
                <a:latin typeface="+mn-lt"/>
                <a:ea typeface="+mn-ea"/>
                <a:cs typeface="+mn-cs"/>
              </a:rPr>
              <a:t> Formula </a:t>
            </a:r>
          </a:p>
          <a:p>
            <a:r>
              <a:rPr lang="en-US" sz="1200" b="0" i="0" u="none" strike="noStrike" kern="1200" baseline="0" dirty="0" smtClean="0">
                <a:solidFill>
                  <a:schemeClr val="tx1"/>
                </a:solidFill>
                <a:latin typeface="+mn-lt"/>
                <a:ea typeface="+mn-ea"/>
                <a:cs typeface="+mn-cs"/>
              </a:rPr>
              <a:t>Depending on the client or situation, you might prefer to include resting heart rate when making the calculations. Applying the </a:t>
            </a:r>
            <a:r>
              <a:rPr lang="en-US" sz="1200" b="0" i="0" u="none" strike="noStrike" kern="1200" baseline="0" dirty="0" err="1" smtClean="0">
                <a:solidFill>
                  <a:schemeClr val="tx1"/>
                </a:solidFill>
                <a:latin typeface="+mn-lt"/>
                <a:ea typeface="+mn-ea"/>
                <a:cs typeface="+mn-cs"/>
              </a:rPr>
              <a:t>Kruel</a:t>
            </a:r>
            <a:r>
              <a:rPr lang="en-US" sz="1200" b="0" i="0" u="none" strike="noStrike" kern="1200" baseline="0" dirty="0" smtClean="0">
                <a:solidFill>
                  <a:schemeClr val="tx1"/>
                </a:solidFill>
                <a:latin typeface="+mn-lt"/>
                <a:ea typeface="+mn-ea"/>
                <a:cs typeface="+mn-cs"/>
              </a:rPr>
              <a:t> Aquatic HR Deduction to the HR Reserve formula or the </a:t>
            </a:r>
            <a:r>
              <a:rPr lang="en-US" sz="1200" b="0" i="0" u="none" strike="noStrike" kern="1200" baseline="0" dirty="0" err="1" smtClean="0">
                <a:solidFill>
                  <a:schemeClr val="tx1"/>
                </a:solidFill>
                <a:latin typeface="+mn-lt"/>
                <a:ea typeface="+mn-ea"/>
                <a:cs typeface="+mn-cs"/>
              </a:rPr>
              <a:t>Karvonen</a:t>
            </a:r>
            <a:r>
              <a:rPr lang="en-US" sz="1200" b="0" i="0" u="none" strike="noStrike" kern="1200" baseline="0" dirty="0" smtClean="0">
                <a:solidFill>
                  <a:schemeClr val="tx1"/>
                </a:solidFill>
                <a:latin typeface="+mn-lt"/>
                <a:ea typeface="+mn-ea"/>
                <a:cs typeface="+mn-cs"/>
              </a:rPr>
              <a:t> Formula, the target aquatic heart rate for an individual is calculated: </a:t>
            </a:r>
            <a:endParaRPr lang="en-US" dirty="0"/>
          </a:p>
        </p:txBody>
      </p:sp>
      <p:sp>
        <p:nvSpPr>
          <p:cNvPr id="4" name="Slide Number Placeholder 3"/>
          <p:cNvSpPr>
            <a:spLocks noGrp="1"/>
          </p:cNvSpPr>
          <p:nvPr>
            <p:ph type="sldNum" sz="quarter" idx="10"/>
          </p:nvPr>
        </p:nvSpPr>
        <p:spPr/>
        <p:txBody>
          <a:bodyPr/>
          <a:lstStyle/>
          <a:p>
            <a:fld id="{F02AF11A-DF5F-4F45-87A0-C984AFCD6749}" type="slidenum">
              <a:rPr lang="en-US" smtClean="0"/>
              <a:t>32</a:t>
            </a:fld>
            <a:endParaRPr lang="en-US"/>
          </a:p>
        </p:txBody>
      </p:sp>
    </p:spTree>
    <p:extLst>
      <p:ext uri="{BB962C8B-B14F-4D97-AF65-F5344CB8AC3E}">
        <p14:creationId xmlns:p14="http://schemas.microsoft.com/office/powerpoint/2010/main" val="1379696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Karvonen</a:t>
            </a:r>
            <a:r>
              <a:rPr lang="en-US" dirty="0" smtClean="0"/>
              <a:t> method became popular as a closer approximation for an individual’s heart rate and has been used for calculating heart rate range (typically 30-45% for deconditioned individuals and 55-85% for conditioned individuals) for traditional exercise out of the water. (ACSM 2010) The </a:t>
            </a:r>
            <a:r>
              <a:rPr lang="en-US" dirty="0" err="1" smtClean="0"/>
              <a:t>Karvonen</a:t>
            </a:r>
            <a:r>
              <a:rPr lang="en-US" dirty="0" smtClean="0"/>
              <a:t> method expands on the peak heart rate formula by taking resting heart rate (RHR) into consideration. Resting heart rate is subtracted from the age deduction and the result is multiplied by the desired intensity level; resting heart rate is then added to the resulting number.</a:t>
            </a:r>
            <a:endParaRPr lang="en-US" dirty="0"/>
          </a:p>
        </p:txBody>
      </p:sp>
      <p:sp>
        <p:nvSpPr>
          <p:cNvPr id="4" name="Slide Number Placeholder 3"/>
          <p:cNvSpPr>
            <a:spLocks noGrp="1"/>
          </p:cNvSpPr>
          <p:nvPr>
            <p:ph type="sldNum" sz="quarter" idx="10"/>
          </p:nvPr>
        </p:nvSpPr>
        <p:spPr/>
        <p:txBody>
          <a:bodyPr/>
          <a:lstStyle/>
          <a:p>
            <a:fld id="{F02AF11A-DF5F-4F45-87A0-C984AFCD6749}" type="slidenum">
              <a:rPr lang="en-US" smtClean="0"/>
              <a:t>36</a:t>
            </a:fld>
            <a:endParaRPr lang="en-US"/>
          </a:p>
        </p:txBody>
      </p:sp>
    </p:spTree>
    <p:extLst>
      <p:ext uri="{BB962C8B-B14F-4D97-AF65-F5344CB8AC3E}">
        <p14:creationId xmlns:p14="http://schemas.microsoft.com/office/powerpoint/2010/main" val="9673960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1821" y="202656"/>
            <a:ext cx="6734880" cy="903453"/>
          </a:xfrm>
          <a:prstGeom prst="roundRect">
            <a:avLst/>
          </a:prstGeom>
          <a:solidFill>
            <a:srgbClr val="FFC000">
              <a:alpha val="18000"/>
            </a:srgbClr>
          </a:solidFill>
          <a:effectLst>
            <a:softEdge rad="127000"/>
          </a:effectLst>
        </p:spPr>
        <p:txBody>
          <a:bodyPr>
            <a:normAutofit/>
          </a:bodyPr>
          <a:lstStyle>
            <a:lvl1pPr algn="ctr" rtl="0">
              <a:defRPr sz="3600">
                <a:solidFill>
                  <a:srgbClr val="213653"/>
                </a:solidFill>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fld id="{8C595DFB-A22F-4BF4-8983-B02BABDF8E3A}" type="datetimeFigureOut">
              <a:rPr lang="en-US" smtClean="0"/>
              <a:pPr/>
              <a:t>8/5/2018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0FE6BB-23E2-48E2-BA14-3B40A2B1FA6B}" type="slidenum">
              <a:rPr lang="en-US" smtClean="0"/>
              <a:pPr/>
              <a:t>‹#›</a:t>
            </a:fld>
            <a:endParaRPr lang="en-US"/>
          </a:p>
        </p:txBody>
      </p:sp>
      <p:sp>
        <p:nvSpPr>
          <p:cNvPr id="8" name="Content Placeholder 2"/>
          <p:cNvSpPr>
            <a:spLocks noGrp="1"/>
          </p:cNvSpPr>
          <p:nvPr>
            <p:ph sz="half" idx="13"/>
          </p:nvPr>
        </p:nvSpPr>
        <p:spPr>
          <a:xfrm>
            <a:off x="753940" y="1480014"/>
            <a:ext cx="5424056" cy="4980511"/>
          </a:xfrm>
          <a:prstGeom prst="ellipse">
            <a:avLst/>
          </a:prstGeom>
          <a:solidFill>
            <a:schemeClr val="tx2">
              <a:alpha val="7000"/>
            </a:schemeClr>
          </a:solidFill>
          <a:ln>
            <a:noFill/>
          </a:ln>
        </p:spPr>
        <p:txBody>
          <a:bodyPr/>
          <a:lstStyle>
            <a:lvl1pPr algn="l" rtl="0">
              <a:defRPr sz="2400">
                <a:solidFill>
                  <a:srgbClr val="E76413"/>
                </a:solidFill>
              </a:defRPr>
            </a:lvl1pPr>
            <a:lvl2pPr algn="l" rtl="0">
              <a:defRPr sz="2000">
                <a:solidFill>
                  <a:srgbClr val="213653"/>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p:txBody>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l="19822" t="23405" r="20020" b="5998"/>
          <a:stretch/>
        </p:blipFill>
        <p:spPr>
          <a:xfrm>
            <a:off x="10122949" y="5275588"/>
            <a:ext cx="1092920" cy="1008307"/>
          </a:xfrm>
          <a:prstGeom prst="rect">
            <a:avLst/>
          </a:prstGeom>
        </p:spPr>
      </p:pic>
      <p:pic>
        <p:nvPicPr>
          <p:cNvPr id="4" name="Picture 3"/>
          <p:cNvPicPr>
            <a:picLocks noChangeAspect="1"/>
          </p:cNvPicPr>
          <p:nvPr userDrawn="1"/>
        </p:nvPicPr>
        <p:blipFill>
          <a:blip r:embed="rId4"/>
          <a:stretch>
            <a:fillRect/>
          </a:stretch>
        </p:blipFill>
        <p:spPr>
          <a:xfrm>
            <a:off x="8727312" y="4900368"/>
            <a:ext cx="1117845" cy="750441"/>
          </a:xfrm>
          <a:prstGeom prst="rect">
            <a:avLst/>
          </a:prstGeom>
        </p:spPr>
      </p:pic>
      <p:sp>
        <p:nvSpPr>
          <p:cNvPr id="9" name="TextBox 8"/>
          <p:cNvSpPr txBox="1"/>
          <p:nvPr userDrawn="1"/>
        </p:nvSpPr>
        <p:spPr>
          <a:xfrm rot="2422583">
            <a:off x="253315" y="-298123"/>
            <a:ext cx="442674" cy="1762698"/>
          </a:xfrm>
          <a:prstGeom prst="flowChartAlternateProcess">
            <a:avLst/>
          </a:prstGeom>
          <a:solidFill>
            <a:srgbClr val="213653">
              <a:alpha val="70000"/>
            </a:srgbClr>
          </a:solidFill>
        </p:spPr>
        <p:txBody>
          <a:bodyPr vert="vert270" wrap="square" rtlCol="0">
            <a:spAutoFit/>
          </a:bodyPr>
          <a:lstStyle/>
          <a:p>
            <a:pPr algn="ctr"/>
            <a:r>
              <a:rPr lang="en-US" sz="1400" b="1" dirty="0" smtClean="0">
                <a:solidFill>
                  <a:srgbClr val="FFC000"/>
                </a:solidFill>
              </a:rPr>
              <a:t>Dr</a:t>
            </a:r>
            <a:r>
              <a:rPr lang="en-US" sz="1400" b="1" baseline="0" dirty="0" smtClean="0">
                <a:solidFill>
                  <a:srgbClr val="FFC000"/>
                </a:solidFill>
              </a:rPr>
              <a:t> Shahin Salehi</a:t>
            </a:r>
            <a:endParaRPr lang="en-US" sz="1400" b="1" dirty="0">
              <a:solidFill>
                <a:srgbClr val="FFC000"/>
              </a:solidFill>
            </a:endParaRPr>
          </a:p>
        </p:txBody>
      </p:sp>
    </p:spTree>
    <p:extLst>
      <p:ext uri="{BB962C8B-B14F-4D97-AF65-F5344CB8AC3E}">
        <p14:creationId xmlns:p14="http://schemas.microsoft.com/office/powerpoint/2010/main" val="1878468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595DFB-A22F-4BF4-8983-B02BABDF8E3A}" type="datetimeFigureOut">
              <a:rPr lang="en-US" smtClean="0"/>
              <a:pPr/>
              <a:t>8/5/2018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0FE6BB-23E2-48E2-BA14-3B40A2B1FA6B}" type="slidenum">
              <a:rPr lang="en-US" smtClean="0"/>
              <a:pPr/>
              <a:t>‹#›</a:t>
            </a:fld>
            <a:endParaRPr lang="en-US"/>
          </a:p>
        </p:txBody>
      </p:sp>
    </p:spTree>
    <p:extLst>
      <p:ext uri="{BB962C8B-B14F-4D97-AF65-F5344CB8AC3E}">
        <p14:creationId xmlns:p14="http://schemas.microsoft.com/office/powerpoint/2010/main" val="335186407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595DFB-A22F-4BF4-8983-B02BABDF8E3A}" type="datetimeFigureOut">
              <a:rPr lang="en-US" smtClean="0"/>
              <a:pPr/>
              <a:t>8/5/2018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0FE6BB-23E2-48E2-BA14-3B40A2B1FA6B}" type="slidenum">
              <a:rPr lang="en-US" smtClean="0"/>
              <a:pPr/>
              <a:t>‹#›</a:t>
            </a:fld>
            <a:endParaRPr lang="en-US"/>
          </a:p>
        </p:txBody>
      </p:sp>
      <p:pic>
        <p:nvPicPr>
          <p:cNvPr id="7" name="Picture 6"/>
          <p:cNvPicPr>
            <a:picLocks noChangeAspect="1"/>
          </p:cNvPicPr>
          <p:nvPr userDrawn="1"/>
        </p:nvPicPr>
        <p:blipFill>
          <a:blip r:embed="rId2"/>
          <a:stretch>
            <a:fillRect/>
          </a:stretch>
        </p:blipFill>
        <p:spPr>
          <a:xfrm>
            <a:off x="-529" y="4530"/>
            <a:ext cx="12193057" cy="6913463"/>
          </a:xfrm>
          <a:prstGeom prst="rect">
            <a:avLst/>
          </a:prstGeom>
        </p:spPr>
      </p:pic>
    </p:spTree>
    <p:extLst>
      <p:ext uri="{BB962C8B-B14F-4D97-AF65-F5344CB8AC3E}">
        <p14:creationId xmlns:p14="http://schemas.microsoft.com/office/powerpoint/2010/main" val="232356137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64CCB1-B977-48C6-B526-0DD5C5BC45A2}" type="datetimeFigureOut">
              <a:rPr lang="en-US" smtClean="0"/>
              <a:t>8/5/2018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1F3C0E-8C36-4867-B44B-A9D70730DDA1}" type="slidenum">
              <a:rPr lang="en-US" smtClean="0"/>
              <a:t>‹#›</a:t>
            </a:fld>
            <a:endParaRPr lang="en-US"/>
          </a:p>
        </p:txBody>
      </p:sp>
    </p:spTree>
    <p:extLst>
      <p:ext uri="{BB962C8B-B14F-4D97-AF65-F5344CB8AC3E}">
        <p14:creationId xmlns:p14="http://schemas.microsoft.com/office/powerpoint/2010/main" val="2152260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64CCB1-B977-48C6-B526-0DD5C5BC45A2}" type="datetimeFigureOut">
              <a:rPr lang="en-US" smtClean="0"/>
              <a:t>8/5/2018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1F3C0E-8C36-4867-B44B-A9D70730DDA1}" type="slidenum">
              <a:rPr lang="en-US" smtClean="0"/>
              <a:t>‹#›</a:t>
            </a:fld>
            <a:endParaRPr lang="en-US"/>
          </a:p>
        </p:txBody>
      </p:sp>
    </p:spTree>
    <p:extLst>
      <p:ext uri="{BB962C8B-B14F-4D97-AF65-F5344CB8AC3E}">
        <p14:creationId xmlns:p14="http://schemas.microsoft.com/office/powerpoint/2010/main" val="356251586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164CCB1-B977-48C6-B526-0DD5C5BC45A2}" type="datetimeFigureOut">
              <a:rPr lang="en-US" smtClean="0"/>
              <a:t>8/5/2018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1F3C0E-8C36-4867-B44B-A9D70730DDA1}" type="slidenum">
              <a:rPr lang="en-US" smtClean="0"/>
              <a:t>‹#›</a:t>
            </a:fld>
            <a:endParaRPr lang="en-US"/>
          </a:p>
        </p:txBody>
      </p:sp>
    </p:spTree>
    <p:extLst>
      <p:ext uri="{BB962C8B-B14F-4D97-AF65-F5344CB8AC3E}">
        <p14:creationId xmlns:p14="http://schemas.microsoft.com/office/powerpoint/2010/main" val="3355139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64CCB1-B977-48C6-B526-0DD5C5BC45A2}" type="datetimeFigureOut">
              <a:rPr lang="en-US" smtClean="0"/>
              <a:t>8/5/2018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1F3C0E-8C36-4867-B44B-A9D70730DDA1}" type="slidenum">
              <a:rPr lang="en-US" smtClean="0"/>
              <a:t>‹#›</a:t>
            </a:fld>
            <a:endParaRPr lang="en-US"/>
          </a:p>
        </p:txBody>
      </p:sp>
    </p:spTree>
    <p:extLst>
      <p:ext uri="{BB962C8B-B14F-4D97-AF65-F5344CB8AC3E}">
        <p14:creationId xmlns:p14="http://schemas.microsoft.com/office/powerpoint/2010/main" val="3814907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64CCB1-B977-48C6-B526-0DD5C5BC45A2}" type="datetimeFigureOut">
              <a:rPr lang="en-US" smtClean="0"/>
              <a:t>8/5/2018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1F3C0E-8C36-4867-B44B-A9D70730DDA1}" type="slidenum">
              <a:rPr lang="en-US" smtClean="0"/>
              <a:t>‹#›</a:t>
            </a:fld>
            <a:endParaRPr lang="en-US"/>
          </a:p>
        </p:txBody>
      </p:sp>
    </p:spTree>
    <p:extLst>
      <p:ext uri="{BB962C8B-B14F-4D97-AF65-F5344CB8AC3E}">
        <p14:creationId xmlns:p14="http://schemas.microsoft.com/office/powerpoint/2010/main" val="4243841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64CCB1-B977-48C6-B526-0DD5C5BC45A2}" type="datetimeFigureOut">
              <a:rPr lang="en-US" smtClean="0"/>
              <a:t>8/5/2018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1F3C0E-8C36-4867-B44B-A9D70730DDA1}" type="slidenum">
              <a:rPr lang="en-US" smtClean="0"/>
              <a:t>‹#›</a:t>
            </a:fld>
            <a:endParaRPr lang="en-US"/>
          </a:p>
        </p:txBody>
      </p:sp>
    </p:spTree>
    <p:extLst>
      <p:ext uri="{BB962C8B-B14F-4D97-AF65-F5344CB8AC3E}">
        <p14:creationId xmlns:p14="http://schemas.microsoft.com/office/powerpoint/2010/main" val="3238575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64CCB1-B977-48C6-B526-0DD5C5BC45A2}" type="datetimeFigureOut">
              <a:rPr lang="en-US" smtClean="0"/>
              <a:t>8/5/2018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1F3C0E-8C36-4867-B44B-A9D70730DDA1}" type="slidenum">
              <a:rPr lang="en-US" smtClean="0"/>
              <a:t>‹#›</a:t>
            </a:fld>
            <a:endParaRPr lang="en-US"/>
          </a:p>
        </p:txBody>
      </p:sp>
    </p:spTree>
    <p:extLst>
      <p:ext uri="{BB962C8B-B14F-4D97-AF65-F5344CB8AC3E}">
        <p14:creationId xmlns:p14="http://schemas.microsoft.com/office/powerpoint/2010/main" val="3816978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164CCB1-B977-48C6-B526-0DD5C5BC45A2}" type="datetimeFigureOut">
              <a:rPr lang="en-US" smtClean="0"/>
              <a:t>8/5/2018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1F3C0E-8C36-4867-B44B-A9D70730DDA1}" type="slidenum">
              <a:rPr lang="en-US" smtClean="0"/>
              <a:t>‹#›</a:t>
            </a:fld>
            <a:endParaRPr lang="en-US"/>
          </a:p>
        </p:txBody>
      </p:sp>
    </p:spTree>
    <p:extLst>
      <p:ext uri="{BB962C8B-B14F-4D97-AF65-F5344CB8AC3E}">
        <p14:creationId xmlns:p14="http://schemas.microsoft.com/office/powerpoint/2010/main" val="2652085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prstGeom prst="ellipse">
            <a:avLst/>
          </a:prstGeom>
          <a:solidFill>
            <a:srgbClr val="213653">
              <a:alpha val="31000"/>
            </a:srgbClr>
          </a:solidFill>
        </p:spPr>
        <p:txBody>
          <a:bodyPr/>
          <a:lstStyle>
            <a:lvl1pPr algn="ctr">
              <a:defRPr>
                <a:solidFill>
                  <a:srgbClr val="FFC000"/>
                </a:solidFill>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fld id="{8C595DFB-A22F-4BF4-8983-B02BABDF8E3A}" type="datetimeFigureOut">
              <a:rPr lang="en-US" smtClean="0"/>
              <a:pPr/>
              <a:t>8/5/2018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0FE6BB-23E2-48E2-BA14-3B40A2B1FA6B}" type="slidenum">
              <a:rPr lang="en-US" smtClean="0"/>
              <a:pPr/>
              <a:t>‹#›</a:t>
            </a:fld>
            <a:endParaRPr lang="en-US"/>
          </a:p>
        </p:txBody>
      </p:sp>
      <p:sp>
        <p:nvSpPr>
          <p:cNvPr id="8" name="Content Placeholder 2"/>
          <p:cNvSpPr>
            <a:spLocks noGrp="1"/>
          </p:cNvSpPr>
          <p:nvPr>
            <p:ph sz="half" idx="13"/>
          </p:nvPr>
        </p:nvSpPr>
        <p:spPr>
          <a:xfrm>
            <a:off x="914400" y="1670028"/>
            <a:ext cx="5181600" cy="4351338"/>
          </a:xfrm>
          <a:prstGeom prst="ellipse">
            <a:avLst/>
          </a:prstGeom>
          <a:solidFill>
            <a:srgbClr val="121923">
              <a:alpha val="33000"/>
            </a:srgbClr>
          </a:solidFill>
          <a:ln>
            <a:noFill/>
          </a:ln>
        </p:spPr>
        <p:txBody>
          <a:bodyPr/>
          <a:lstStyle>
            <a:lvl1pPr>
              <a:defRPr sz="2400">
                <a:solidFill>
                  <a:schemeClr val="bg1"/>
                </a:solidFill>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p:txBody>
      </p:sp>
      <p:sp>
        <p:nvSpPr>
          <p:cNvPr id="9" name="Content Placeholder 2"/>
          <p:cNvSpPr>
            <a:spLocks noGrp="1"/>
          </p:cNvSpPr>
          <p:nvPr>
            <p:ph sz="half" idx="14"/>
          </p:nvPr>
        </p:nvSpPr>
        <p:spPr>
          <a:xfrm>
            <a:off x="6172200" y="1724396"/>
            <a:ext cx="5181600" cy="4351338"/>
          </a:xfrm>
          <a:prstGeom prst="hexagon">
            <a:avLst/>
          </a:prstGeom>
          <a:solidFill>
            <a:srgbClr val="121923">
              <a:alpha val="33000"/>
            </a:srgbClr>
          </a:solidFill>
          <a:ln>
            <a:noFill/>
          </a:ln>
        </p:spPr>
        <p:txBody>
          <a:bodyPr/>
          <a:lstStyle>
            <a:lvl1pPr>
              <a:defRPr sz="2400">
                <a:solidFill>
                  <a:schemeClr val="bg1"/>
                </a:solidFill>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19822" t="23405" r="20020" b="5998"/>
          <a:stretch/>
        </p:blipFill>
        <p:spPr>
          <a:xfrm>
            <a:off x="4820" y="6021366"/>
            <a:ext cx="833380" cy="768860"/>
          </a:xfrm>
          <a:prstGeom prst="rect">
            <a:avLst/>
          </a:prstGeom>
        </p:spPr>
      </p:pic>
    </p:spTree>
    <p:extLst>
      <p:ext uri="{BB962C8B-B14F-4D97-AF65-F5344CB8AC3E}">
        <p14:creationId xmlns:p14="http://schemas.microsoft.com/office/powerpoint/2010/main" val="1652285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heel(1)">
                                      <p:cBhvr>
                                        <p:cTn id="7" dur="2000"/>
                                        <p:tgtEl>
                                          <p:spTgt spid="8">
                                            <p:bg/>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heel(1)">
                                      <p:cBhvr>
                                        <p:cTn id="10" dur="2000"/>
                                        <p:tgtEl>
                                          <p:spTgt spid="8">
                                            <p:txEl>
                                              <p:pRg st="0" end="0"/>
                                            </p:txEl>
                                          </p:spTgt>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wheel(1)">
                                      <p:cBhvr>
                                        <p:cTn id="13" dur="2000"/>
                                        <p:tgtEl>
                                          <p:spTgt spid="8">
                                            <p:txEl>
                                              <p:pRg st="1" end="1"/>
                                            </p:txEl>
                                          </p:spTgt>
                                        </p:tgtEl>
                                      </p:cBhvr>
                                    </p:animEffect>
                                  </p:childTnLst>
                                </p:cTn>
                              </p:par>
                            </p:childTnLst>
                          </p:cTn>
                        </p:par>
                        <p:par>
                          <p:cTn id="14" fill="hold">
                            <p:stCondLst>
                              <p:cond delay="2000"/>
                            </p:stCondLst>
                            <p:childTnLst>
                              <p:par>
                                <p:cTn id="15" presetID="20" presetClass="entr" presetSubtype="0" fill="hold" grpId="0" nodeType="afterEffect">
                                  <p:stCondLst>
                                    <p:cond delay="0"/>
                                  </p:stCondLst>
                                  <p:childTnLst>
                                    <p:set>
                                      <p:cBhvr>
                                        <p:cTn id="16" dur="1" fill="hold">
                                          <p:stCondLst>
                                            <p:cond delay="0"/>
                                          </p:stCondLst>
                                        </p:cTn>
                                        <p:tgtEl>
                                          <p:spTgt spid="9">
                                            <p:bg/>
                                          </p:spTgt>
                                        </p:tgtEl>
                                        <p:attrNameLst>
                                          <p:attrName>style.visibility</p:attrName>
                                        </p:attrNameLst>
                                      </p:cBhvr>
                                      <p:to>
                                        <p:strVal val="visible"/>
                                      </p:to>
                                    </p:set>
                                    <p:animEffect transition="in" filter="wedge">
                                      <p:cBhvr>
                                        <p:cTn id="17" dur="2000"/>
                                        <p:tgtEl>
                                          <p:spTgt spid="9">
                                            <p:bg/>
                                          </p:spTgt>
                                        </p:tgtEl>
                                      </p:cBhvr>
                                    </p:animEffect>
                                  </p:childTnLst>
                                </p:cTn>
                              </p:par>
                              <p:par>
                                <p:cTn id="18" presetID="20" presetClass="entr" presetSubtype="0" fill="hold" grpId="0" nodeType="with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edge">
                                      <p:cBhvr>
                                        <p:cTn id="20" dur="2000"/>
                                        <p:tgtEl>
                                          <p:spTgt spid="9">
                                            <p:txEl>
                                              <p:pRg st="0" end="0"/>
                                            </p:txEl>
                                          </p:spTgt>
                                        </p:tgtEl>
                                      </p:cBhvr>
                                    </p:animEffect>
                                  </p:childTnLst>
                                </p:cTn>
                              </p:par>
                              <p:par>
                                <p:cTn id="21" presetID="20" presetClass="entr" presetSubtype="0" fill="hold" grpId="0"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wedge">
                                      <p:cBhvr>
                                        <p:cTn id="23"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tmplLst>
          <p:tmpl>
            <p:tnLst>
              <p:par>
                <p:cTn presetID="21" presetClass="entr" presetSubtype="1"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heel(1)">
                      <p:cBhvr>
                        <p:cTn dur="2000"/>
                        <p:tgtEl>
                          <p:spTgt spid="8"/>
                        </p:tgtEl>
                      </p:cBhvr>
                    </p:animEffect>
                  </p:childTnLst>
                </p:cTn>
              </p:par>
            </p:tnLst>
          </p:tmpl>
          <p:tmpl lvl="1">
            <p:tnLst>
              <p:par>
                <p:cTn presetID="21" presetClass="entr" presetSubtype="1"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heel(1)">
                      <p:cBhvr>
                        <p:cTn dur="2000"/>
                        <p:tgtEl>
                          <p:spTgt spid="8"/>
                        </p:tgtEl>
                      </p:cBhvr>
                    </p:animEffect>
                  </p:childTnLst>
                </p:cTn>
              </p:par>
            </p:tnLst>
          </p:tmpl>
          <p:tmpl lvl="2">
            <p:tnLst>
              <p:par>
                <p:cTn presetID="21" presetClass="entr" presetSubtype="1"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heel(1)">
                      <p:cBhvr>
                        <p:cTn dur="2000"/>
                        <p:tgtEl>
                          <p:spTgt spid="8"/>
                        </p:tgtEl>
                      </p:cBhvr>
                    </p:animEffect>
                  </p:childTnLst>
                </p:cTn>
              </p:par>
            </p:tnLst>
          </p:tmpl>
        </p:tmplLst>
      </p:bldP>
      <p:bldP spid="9" grpId="0" uiExpand="1" build="p" animBg="1">
        <p:tmplLst>
          <p:tmpl>
            <p:tnLst>
              <p:par>
                <p:cTn presetID="2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edge">
                      <p:cBhvr>
                        <p:cTn dur="2000"/>
                        <p:tgtEl>
                          <p:spTgt spid="9"/>
                        </p:tgtEl>
                      </p:cBhvr>
                    </p:animEffect>
                  </p:childTnLst>
                </p:cTn>
              </p:par>
            </p:tnLst>
          </p:tmpl>
          <p:tmpl lvl="1">
            <p:tnLst>
              <p:par>
                <p:cTn presetID="2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edge">
                      <p:cBhvr>
                        <p:cTn dur="2000"/>
                        <p:tgtEl>
                          <p:spTgt spid="9"/>
                        </p:tgtEl>
                      </p:cBhvr>
                    </p:animEffect>
                  </p:childTnLst>
                </p:cTn>
              </p:par>
            </p:tnLst>
          </p:tmpl>
          <p:tmpl lvl="2">
            <p:tnLst>
              <p:par>
                <p:cTn presetID="2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edge">
                      <p:cBhvr>
                        <p:cTn dur="2000"/>
                        <p:tgtEl>
                          <p:spTgt spid="9"/>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164CCB1-B977-48C6-B526-0DD5C5BC45A2}" type="datetimeFigureOut">
              <a:rPr lang="en-US" smtClean="0"/>
              <a:t>8/5/2018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1F3C0E-8C36-4867-B44B-A9D70730DDA1}" type="slidenum">
              <a:rPr lang="en-US" smtClean="0"/>
              <a:t>‹#›</a:t>
            </a:fld>
            <a:endParaRPr lang="en-US"/>
          </a:p>
        </p:txBody>
      </p:sp>
    </p:spTree>
    <p:extLst>
      <p:ext uri="{BB962C8B-B14F-4D97-AF65-F5344CB8AC3E}">
        <p14:creationId xmlns:p14="http://schemas.microsoft.com/office/powerpoint/2010/main" val="38878302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64CCB1-B977-48C6-B526-0DD5C5BC45A2}" type="datetimeFigureOut">
              <a:rPr lang="en-US" smtClean="0"/>
              <a:t>8/5/2018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1F3C0E-8C36-4867-B44B-A9D70730DDA1}" type="slidenum">
              <a:rPr lang="en-US" smtClean="0"/>
              <a:t>‹#›</a:t>
            </a:fld>
            <a:endParaRPr lang="en-US"/>
          </a:p>
        </p:txBody>
      </p:sp>
    </p:spTree>
    <p:extLst>
      <p:ext uri="{BB962C8B-B14F-4D97-AF65-F5344CB8AC3E}">
        <p14:creationId xmlns:p14="http://schemas.microsoft.com/office/powerpoint/2010/main" val="28393560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64CCB1-B977-48C6-B526-0DD5C5BC45A2}" type="datetimeFigureOut">
              <a:rPr lang="en-US" smtClean="0"/>
              <a:t>8/5/2018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1F3C0E-8C36-4867-B44B-A9D70730DDA1}" type="slidenum">
              <a:rPr lang="en-US" smtClean="0"/>
              <a:t>‹#›</a:t>
            </a:fld>
            <a:endParaRPr lang="en-US"/>
          </a:p>
        </p:txBody>
      </p:sp>
    </p:spTree>
    <p:extLst>
      <p:ext uri="{BB962C8B-B14F-4D97-AF65-F5344CB8AC3E}">
        <p14:creationId xmlns:p14="http://schemas.microsoft.com/office/powerpoint/2010/main" val="2624906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5455" y="137402"/>
            <a:ext cx="6920353" cy="903453"/>
          </a:xfrm>
          <a:prstGeom prst="roundRect">
            <a:avLst/>
          </a:prstGeom>
          <a:solidFill>
            <a:srgbClr val="FFC000">
              <a:alpha val="18000"/>
            </a:srgbClr>
          </a:solidFill>
          <a:effectLst>
            <a:softEdge rad="63500"/>
          </a:effectLst>
        </p:spPr>
        <p:txBody>
          <a:bodyPr/>
          <a:lstStyle>
            <a:lvl1pPr algn="ctr" rtl="1">
              <a:defRPr>
                <a:solidFill>
                  <a:srgbClr val="213653"/>
                </a:solidFill>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fld id="{8C595DFB-A22F-4BF4-8983-B02BABDF8E3A}" type="datetimeFigureOut">
              <a:rPr lang="en-US" smtClean="0"/>
              <a:pPr/>
              <a:t>8/5/2018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0FE6BB-23E2-48E2-BA14-3B40A2B1FA6B}" type="slidenum">
              <a:rPr lang="en-US" smtClean="0"/>
              <a:pPr/>
              <a:t>‹#›</a:t>
            </a:fld>
            <a:endParaRPr lang="en-US"/>
          </a:p>
        </p:txBody>
      </p:sp>
      <p:sp>
        <p:nvSpPr>
          <p:cNvPr id="8" name="Content Placeholder 2"/>
          <p:cNvSpPr>
            <a:spLocks noGrp="1"/>
          </p:cNvSpPr>
          <p:nvPr>
            <p:ph sz="half" idx="13"/>
          </p:nvPr>
        </p:nvSpPr>
        <p:spPr>
          <a:xfrm>
            <a:off x="6691753" y="1208347"/>
            <a:ext cx="5424056" cy="4980511"/>
          </a:xfrm>
          <a:prstGeom prst="ellipse">
            <a:avLst/>
          </a:prstGeom>
          <a:solidFill>
            <a:schemeClr val="tx2">
              <a:alpha val="7000"/>
            </a:schemeClr>
          </a:solidFill>
          <a:ln>
            <a:noFill/>
          </a:ln>
        </p:spPr>
        <p:txBody>
          <a:bodyPr/>
          <a:lstStyle>
            <a:lvl1pPr algn="r" rtl="1">
              <a:defRPr sz="2400">
                <a:solidFill>
                  <a:srgbClr val="E76413"/>
                </a:solidFill>
              </a:defRPr>
            </a:lvl1pPr>
            <a:lvl2pPr algn="r" rtl="1">
              <a:defRPr sz="2000">
                <a:solidFill>
                  <a:srgbClr val="213653"/>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p:txBody>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l="19822" t="23405" r="20020" b="5998"/>
          <a:stretch/>
        </p:blipFill>
        <p:spPr>
          <a:xfrm>
            <a:off x="1793110" y="439487"/>
            <a:ext cx="833380" cy="768860"/>
          </a:xfrm>
          <a:prstGeom prst="rect">
            <a:avLst/>
          </a:prstGeom>
        </p:spPr>
      </p:pic>
      <p:pic>
        <p:nvPicPr>
          <p:cNvPr id="4" name="Picture 3"/>
          <p:cNvPicPr>
            <a:picLocks noChangeAspect="1"/>
          </p:cNvPicPr>
          <p:nvPr userDrawn="1"/>
        </p:nvPicPr>
        <p:blipFill>
          <a:blip r:embed="rId4"/>
          <a:stretch>
            <a:fillRect/>
          </a:stretch>
        </p:blipFill>
        <p:spPr>
          <a:xfrm>
            <a:off x="109737" y="3974032"/>
            <a:ext cx="871804" cy="585267"/>
          </a:xfrm>
          <a:prstGeom prst="rect">
            <a:avLst/>
          </a:prstGeom>
        </p:spPr>
      </p:pic>
      <p:sp>
        <p:nvSpPr>
          <p:cNvPr id="9" name="TextBox 8"/>
          <p:cNvSpPr txBox="1"/>
          <p:nvPr userDrawn="1"/>
        </p:nvSpPr>
        <p:spPr>
          <a:xfrm rot="2422583">
            <a:off x="230294" y="-359921"/>
            <a:ext cx="442674" cy="1762698"/>
          </a:xfrm>
          <a:prstGeom prst="flowChartAlternateProcess">
            <a:avLst/>
          </a:prstGeom>
          <a:solidFill>
            <a:srgbClr val="213653">
              <a:alpha val="70000"/>
            </a:srgbClr>
          </a:solidFill>
        </p:spPr>
        <p:txBody>
          <a:bodyPr vert="vert270" wrap="square" rtlCol="0">
            <a:spAutoFit/>
          </a:bodyPr>
          <a:lstStyle/>
          <a:p>
            <a:pPr algn="ctr"/>
            <a:r>
              <a:rPr lang="en-US" sz="1400" b="1" dirty="0" smtClean="0">
                <a:solidFill>
                  <a:srgbClr val="FFC000"/>
                </a:solidFill>
              </a:rPr>
              <a:t>Dr</a:t>
            </a:r>
            <a:r>
              <a:rPr lang="en-US" sz="1400" b="1" baseline="0" dirty="0" smtClean="0">
                <a:solidFill>
                  <a:srgbClr val="FFC000"/>
                </a:solidFill>
              </a:rPr>
              <a:t> Shahin Salehi</a:t>
            </a:r>
            <a:endParaRPr lang="en-US" sz="1400" b="1" dirty="0">
              <a:solidFill>
                <a:srgbClr val="FFC000"/>
              </a:solidFill>
            </a:endParaRPr>
          </a:p>
        </p:txBody>
      </p:sp>
    </p:spTree>
    <p:extLst>
      <p:ext uri="{BB962C8B-B14F-4D97-AF65-F5344CB8AC3E}">
        <p14:creationId xmlns:p14="http://schemas.microsoft.com/office/powerpoint/2010/main" val="1541809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heel(1)">
                                      <p:cBhvr>
                                        <p:cTn id="7" dur="2000"/>
                                        <p:tgtEl>
                                          <p:spTgt spid="8">
                                            <p:bg/>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heel(1)">
                                      <p:cBhvr>
                                        <p:cTn id="10" dur="2000"/>
                                        <p:tgtEl>
                                          <p:spTgt spid="8">
                                            <p:txEl>
                                              <p:pRg st="0" end="0"/>
                                            </p:txEl>
                                          </p:spTgt>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wheel(1)">
                                      <p:cBhvr>
                                        <p:cTn id="13"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tmplLst>
          <p:tmpl>
            <p:tnLst>
              <p:par>
                <p:cTn presetID="21" presetClass="entr" presetSubtype="1"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heel(1)">
                      <p:cBhvr>
                        <p:cTn dur="2000"/>
                        <p:tgtEl>
                          <p:spTgt spid="8"/>
                        </p:tgtEl>
                      </p:cBhvr>
                    </p:animEffect>
                  </p:childTnLst>
                </p:cTn>
              </p:par>
            </p:tnLst>
          </p:tmpl>
          <p:tmpl lvl="1">
            <p:tnLst>
              <p:par>
                <p:cTn presetID="21" presetClass="entr" presetSubtype="1"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heel(1)">
                      <p:cBhvr>
                        <p:cTn dur="2000"/>
                        <p:tgtEl>
                          <p:spTgt spid="8"/>
                        </p:tgtEl>
                      </p:cBhvr>
                    </p:animEffect>
                  </p:childTnLst>
                </p:cTn>
              </p:par>
            </p:tnLst>
          </p:tmpl>
          <p:tmpl lvl="2">
            <p:tnLst>
              <p:par>
                <p:cTn presetID="21" presetClass="entr" presetSubtype="1"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heel(1)">
                      <p:cBhvr>
                        <p:cTn dur="2000"/>
                        <p:tgtEl>
                          <p:spTgt spid="8"/>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l="-52000"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5455" y="137402"/>
            <a:ext cx="6920353" cy="903453"/>
          </a:xfrm>
          <a:prstGeom prst="roundRect">
            <a:avLst/>
          </a:prstGeom>
          <a:solidFill>
            <a:srgbClr val="FFC000">
              <a:alpha val="18000"/>
            </a:srgbClr>
          </a:solidFill>
          <a:effectLst>
            <a:softEdge rad="63500"/>
          </a:effectLst>
        </p:spPr>
        <p:txBody>
          <a:bodyPr/>
          <a:lstStyle>
            <a:lvl1pPr algn="ctr" rtl="1">
              <a:defRPr>
                <a:solidFill>
                  <a:srgbClr val="213653"/>
                </a:solidFill>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fld id="{8C595DFB-A22F-4BF4-8983-B02BABDF8E3A}" type="datetimeFigureOut">
              <a:rPr lang="en-US" smtClean="0"/>
              <a:pPr/>
              <a:t>8/5/2018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0FE6BB-23E2-48E2-BA14-3B40A2B1FA6B}" type="slidenum">
              <a:rPr lang="en-US" smtClean="0"/>
              <a:pPr/>
              <a:t>‹#›</a:t>
            </a:fld>
            <a:endParaRPr lang="en-US"/>
          </a:p>
        </p:txBody>
      </p:sp>
      <p:sp>
        <p:nvSpPr>
          <p:cNvPr id="8" name="Content Placeholder 2"/>
          <p:cNvSpPr>
            <a:spLocks noGrp="1"/>
          </p:cNvSpPr>
          <p:nvPr>
            <p:ph sz="half" idx="13"/>
          </p:nvPr>
        </p:nvSpPr>
        <p:spPr>
          <a:xfrm>
            <a:off x="6691753" y="1208347"/>
            <a:ext cx="5424056" cy="4980511"/>
          </a:xfrm>
          <a:prstGeom prst="ellipse">
            <a:avLst/>
          </a:prstGeom>
          <a:solidFill>
            <a:schemeClr val="tx2">
              <a:alpha val="7000"/>
            </a:schemeClr>
          </a:solidFill>
          <a:ln>
            <a:noFill/>
          </a:ln>
        </p:spPr>
        <p:txBody>
          <a:bodyPr/>
          <a:lstStyle>
            <a:lvl1pPr algn="r" rtl="1">
              <a:defRPr sz="2400">
                <a:solidFill>
                  <a:srgbClr val="E76413"/>
                </a:solidFill>
              </a:defRPr>
            </a:lvl1pPr>
            <a:lvl2pPr algn="r" rtl="1">
              <a:defRPr sz="2000">
                <a:solidFill>
                  <a:srgbClr val="213653"/>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p:txBody>
      </p:sp>
      <p:pic>
        <p:nvPicPr>
          <p:cNvPr id="4" name="Picture 3"/>
          <p:cNvPicPr>
            <a:picLocks noChangeAspect="1"/>
          </p:cNvPicPr>
          <p:nvPr userDrawn="1"/>
        </p:nvPicPr>
        <p:blipFill>
          <a:blip r:embed="rId3"/>
          <a:stretch>
            <a:fillRect/>
          </a:stretch>
        </p:blipFill>
        <p:spPr>
          <a:xfrm>
            <a:off x="11244004" y="5505949"/>
            <a:ext cx="871804" cy="585267"/>
          </a:xfrm>
          <a:prstGeom prst="rect">
            <a:avLst/>
          </a:prstGeom>
        </p:spPr>
      </p:pic>
      <p:sp>
        <p:nvSpPr>
          <p:cNvPr id="9" name="TextBox 8"/>
          <p:cNvSpPr txBox="1"/>
          <p:nvPr userDrawn="1"/>
        </p:nvSpPr>
        <p:spPr>
          <a:xfrm rot="2422583">
            <a:off x="230294" y="-359921"/>
            <a:ext cx="442674" cy="1762698"/>
          </a:xfrm>
          <a:prstGeom prst="flowChartAlternateProcess">
            <a:avLst/>
          </a:prstGeom>
          <a:solidFill>
            <a:srgbClr val="213653">
              <a:alpha val="70000"/>
            </a:srgbClr>
          </a:solidFill>
        </p:spPr>
        <p:txBody>
          <a:bodyPr vert="vert270" wrap="square" rtlCol="0">
            <a:spAutoFit/>
          </a:bodyPr>
          <a:lstStyle/>
          <a:p>
            <a:pPr algn="ctr"/>
            <a:r>
              <a:rPr lang="en-US" sz="1400" b="1" dirty="0" smtClean="0">
                <a:solidFill>
                  <a:srgbClr val="FFC000"/>
                </a:solidFill>
              </a:rPr>
              <a:t>Dr</a:t>
            </a:r>
            <a:r>
              <a:rPr lang="en-US" sz="1400" b="1" baseline="0" dirty="0" smtClean="0">
                <a:solidFill>
                  <a:srgbClr val="FFC000"/>
                </a:solidFill>
              </a:rPr>
              <a:t> Shahin Salehi</a:t>
            </a:r>
            <a:endParaRPr lang="en-US" sz="1400" b="1" dirty="0">
              <a:solidFill>
                <a:srgbClr val="FFC000"/>
              </a:solidFill>
            </a:endParaRPr>
          </a:p>
        </p:txBody>
      </p:sp>
    </p:spTree>
    <p:extLst>
      <p:ext uri="{BB962C8B-B14F-4D97-AF65-F5344CB8AC3E}">
        <p14:creationId xmlns:p14="http://schemas.microsoft.com/office/powerpoint/2010/main" val="1545316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heel(1)">
                                      <p:cBhvr>
                                        <p:cTn id="7" dur="2000"/>
                                        <p:tgtEl>
                                          <p:spTgt spid="8">
                                            <p:bg/>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heel(1)">
                                      <p:cBhvr>
                                        <p:cTn id="10" dur="2000"/>
                                        <p:tgtEl>
                                          <p:spTgt spid="8">
                                            <p:txEl>
                                              <p:pRg st="0" end="0"/>
                                            </p:txEl>
                                          </p:spTgt>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wheel(1)">
                                      <p:cBhvr>
                                        <p:cTn id="13"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tmplLst>
          <p:tmpl>
            <p:tnLst>
              <p:par>
                <p:cTn presetID="21" presetClass="entr" presetSubtype="1"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heel(1)">
                      <p:cBhvr>
                        <p:cTn dur="2000"/>
                        <p:tgtEl>
                          <p:spTgt spid="8"/>
                        </p:tgtEl>
                      </p:cBhvr>
                    </p:animEffect>
                  </p:childTnLst>
                </p:cTn>
              </p:par>
            </p:tnLst>
          </p:tmpl>
          <p:tmpl lvl="1">
            <p:tnLst>
              <p:par>
                <p:cTn presetID="21" presetClass="entr" presetSubtype="1"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heel(1)">
                      <p:cBhvr>
                        <p:cTn dur="2000"/>
                        <p:tgtEl>
                          <p:spTgt spid="8"/>
                        </p:tgtEl>
                      </p:cBhvr>
                    </p:animEffect>
                  </p:childTnLst>
                </p:cTn>
              </p:par>
            </p:tnLst>
          </p:tmpl>
          <p:tmpl lvl="2">
            <p:tnLst>
              <p:par>
                <p:cTn presetID="21" presetClass="entr" presetSubtype="1"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heel(1)">
                      <p:cBhvr>
                        <p:cTn dur="2000"/>
                        <p:tgtEl>
                          <p:spTgt spid="8"/>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3_Two Content">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595DFB-A22F-4BF4-8983-B02BABDF8E3A}" type="datetimeFigureOut">
              <a:rPr lang="en-US" smtClean="0"/>
              <a:pPr/>
              <a:t>8/5/2018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0FE6BB-23E2-48E2-BA14-3B40A2B1FA6B}" type="slidenum">
              <a:rPr lang="en-US" smtClean="0"/>
              <a:pPr/>
              <a:t>‹#›</a:t>
            </a:fld>
            <a:endParaRPr lang="en-US"/>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510" t="29964" r="17213" b="21268"/>
          <a:stretch/>
        </p:blipFill>
        <p:spPr>
          <a:xfrm>
            <a:off x="16362" y="3444518"/>
            <a:ext cx="944696" cy="654912"/>
          </a:xfrm>
          <a:prstGeom prst="rect">
            <a:avLst/>
          </a:prstGeom>
        </p:spPr>
      </p:pic>
      <p:pic>
        <p:nvPicPr>
          <p:cNvPr id="9"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l="19822" t="23405" r="20020" b="5998"/>
          <a:stretch/>
        </p:blipFill>
        <p:spPr>
          <a:xfrm>
            <a:off x="81020" y="2462922"/>
            <a:ext cx="833380" cy="768860"/>
          </a:xfrm>
          <a:prstGeom prst="rect">
            <a:avLst/>
          </a:prstGeom>
        </p:spPr>
      </p:pic>
      <p:pic>
        <p:nvPicPr>
          <p:cNvPr id="10" name="Picture 9"/>
          <p:cNvPicPr>
            <a:picLocks noChangeAspect="1"/>
          </p:cNvPicPr>
          <p:nvPr userDrawn="1"/>
        </p:nvPicPr>
        <p:blipFill rotWithShape="1">
          <a:blip r:embed="rId5" cstate="print">
            <a:extLst>
              <a:ext uri="{28A0092B-C50C-407E-A947-70E740481C1C}">
                <a14:useLocalDpi xmlns:a14="http://schemas.microsoft.com/office/drawing/2010/main" val="0"/>
              </a:ext>
            </a:extLst>
          </a:blip>
          <a:srcRect l="20802" t="5453" r="5791"/>
          <a:stretch/>
        </p:blipFill>
        <p:spPr>
          <a:xfrm>
            <a:off x="40510" y="1574857"/>
            <a:ext cx="986551" cy="792894"/>
          </a:xfrm>
          <a:prstGeom prst="rect">
            <a:avLst/>
          </a:prstGeom>
        </p:spPr>
      </p:pic>
      <p:pic>
        <p:nvPicPr>
          <p:cNvPr id="11" name="Picture 10"/>
          <p:cNvPicPr>
            <a:picLocks noChangeAspect="1"/>
          </p:cNvPicPr>
          <p:nvPr userDrawn="1"/>
        </p:nvPicPr>
        <p:blipFill rotWithShape="1">
          <a:blip r:embed="rId6" cstate="print">
            <a:extLst>
              <a:ext uri="{28A0092B-C50C-407E-A947-70E740481C1C}">
                <a14:useLocalDpi xmlns:a14="http://schemas.microsoft.com/office/drawing/2010/main" val="0"/>
              </a:ext>
            </a:extLst>
          </a:blip>
          <a:srcRect l="20100" t="48701" r="48027" b="15683"/>
          <a:stretch/>
        </p:blipFill>
        <p:spPr>
          <a:xfrm>
            <a:off x="-67586" y="6003087"/>
            <a:ext cx="1028644" cy="718388"/>
          </a:xfrm>
          <a:prstGeom prst="rect">
            <a:avLst/>
          </a:prstGeom>
        </p:spPr>
      </p:pic>
      <p:pic>
        <p:nvPicPr>
          <p:cNvPr id="12" name="Picture 11"/>
          <p:cNvPicPr>
            <a:picLocks noChangeAspect="1"/>
          </p:cNvPicPr>
          <p:nvPr userDrawn="1"/>
        </p:nvPicPr>
        <p:blipFill rotWithShape="1">
          <a:blip r:embed="rId7" cstate="print">
            <a:extLst>
              <a:ext uri="{BEBA8EAE-BF5A-486C-A8C5-ECC9F3942E4B}">
                <a14:imgProps xmlns:a14="http://schemas.microsoft.com/office/drawing/2010/main">
                  <a14:imgLayer r:embed="rId8">
                    <a14:imgEffect>
                      <a14:backgroundRemoval t="2604" b="91927" l="4395" r="95117">
                        <a14:foregroundMark x1="64453" y1="20703" x2="64453" y2="20703"/>
                        <a14:foregroundMark x1="75879" y1="28776" x2="75879" y2="28776"/>
                        <a14:foregroundMark x1="87598" y1="33724" x2="87598" y2="33724"/>
                        <a14:backgroundMark x1="34375" y1="76302" x2="34375" y2="76302"/>
                        <a14:backgroundMark x1="54883" y1="79036" x2="54883" y2="79036"/>
                        <a14:backgroundMark x1="78711" y1="77604" x2="78711" y2="77604"/>
                        <a14:backgroundMark x1="9375" y1="76302" x2="9375" y2="76302"/>
                      </a14:backgroundRemoval>
                    </a14:imgEffect>
                  </a14:imgLayer>
                </a14:imgProps>
              </a:ext>
              <a:ext uri="{28A0092B-C50C-407E-A947-70E740481C1C}">
                <a14:useLocalDpi xmlns:a14="http://schemas.microsoft.com/office/drawing/2010/main" val="0"/>
              </a:ext>
            </a:extLst>
          </a:blip>
          <a:srcRect l="5742" t="3052" r="3775" b="15984"/>
          <a:stretch/>
        </p:blipFill>
        <p:spPr>
          <a:xfrm>
            <a:off x="40510" y="4271408"/>
            <a:ext cx="873890" cy="586472"/>
          </a:xfrm>
          <a:prstGeom prst="rect">
            <a:avLst/>
          </a:prstGeom>
        </p:spPr>
      </p:pic>
      <p:pic>
        <p:nvPicPr>
          <p:cNvPr id="13" name="Picture 12"/>
          <p:cNvPicPr>
            <a:picLocks noChangeAspect="1"/>
          </p:cNvPicPr>
          <p:nvPr userDrawn="1"/>
        </p:nvPicPr>
        <p:blipFill rotWithShape="1">
          <a:blip r:embed="rId9" cstate="print">
            <a:extLst>
              <a:ext uri="{28A0092B-C50C-407E-A947-70E740481C1C}">
                <a14:useLocalDpi xmlns:a14="http://schemas.microsoft.com/office/drawing/2010/main" val="0"/>
              </a:ext>
            </a:extLst>
          </a:blip>
          <a:srcRect l="18026" t="35131" r="7488" b="17946"/>
          <a:stretch/>
        </p:blipFill>
        <p:spPr>
          <a:xfrm rot="18401837">
            <a:off x="-133006" y="5229362"/>
            <a:ext cx="1112828" cy="525310"/>
          </a:xfrm>
          <a:prstGeom prst="rect">
            <a:avLst/>
          </a:prstGeom>
        </p:spPr>
      </p:pic>
    </p:spTree>
    <p:extLst>
      <p:ext uri="{BB962C8B-B14F-4D97-AF65-F5344CB8AC3E}">
        <p14:creationId xmlns:p14="http://schemas.microsoft.com/office/powerpoint/2010/main" val="15942287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Two Content">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595DFB-A22F-4BF4-8983-B02BABDF8E3A}" type="datetimeFigureOut">
              <a:rPr lang="en-US" smtClean="0"/>
              <a:pPr/>
              <a:t>8/5/2018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0FE6BB-23E2-48E2-BA14-3B40A2B1FA6B}" type="slidenum">
              <a:rPr lang="en-US" smtClean="0"/>
              <a:pPr/>
              <a:t>‹#›</a:t>
            </a:fld>
            <a:endParaRPr lang="en-US"/>
          </a:p>
        </p:txBody>
      </p:sp>
    </p:spTree>
    <p:extLst>
      <p:ext uri="{BB962C8B-B14F-4D97-AF65-F5344CB8AC3E}">
        <p14:creationId xmlns:p14="http://schemas.microsoft.com/office/powerpoint/2010/main" val="3328335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95DFB-A22F-4BF4-8983-B02BABDF8E3A}" type="datetimeFigureOut">
              <a:rPr lang="en-US" smtClean="0"/>
              <a:pPr/>
              <a:t>8/5/2018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0FE6BB-23E2-48E2-BA14-3B40A2B1FA6B}" type="slidenum">
              <a:rPr lang="en-US" smtClean="0"/>
              <a:pPr/>
              <a:t>‹#›</a:t>
            </a:fld>
            <a:endParaRPr lang="en-US"/>
          </a:p>
        </p:txBody>
      </p:sp>
    </p:spTree>
    <p:extLst>
      <p:ext uri="{BB962C8B-B14F-4D97-AF65-F5344CB8AC3E}">
        <p14:creationId xmlns:p14="http://schemas.microsoft.com/office/powerpoint/2010/main" val="317970269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95DFB-A22F-4BF4-8983-B02BABDF8E3A}" type="datetimeFigureOut">
              <a:rPr lang="en-US" smtClean="0"/>
              <a:pPr/>
              <a:t>8/5/2018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0FE6BB-23E2-48E2-BA14-3B40A2B1FA6B}" type="slidenum">
              <a:rPr lang="en-US" smtClean="0"/>
              <a:pPr/>
              <a:t>‹#›</a:t>
            </a:fld>
            <a:endParaRPr lang="en-US"/>
          </a:p>
        </p:txBody>
      </p:sp>
    </p:spTree>
    <p:extLst>
      <p:ext uri="{BB962C8B-B14F-4D97-AF65-F5344CB8AC3E}">
        <p14:creationId xmlns:p14="http://schemas.microsoft.com/office/powerpoint/2010/main" val="271377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C595DFB-A22F-4BF4-8983-B02BABDF8E3A}" type="datetimeFigureOut">
              <a:rPr lang="en-US" smtClean="0"/>
              <a:pPr/>
              <a:t>8/5/2018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0FE6BB-23E2-48E2-BA14-3B40A2B1FA6B}" type="slidenum">
              <a:rPr lang="en-US" smtClean="0"/>
              <a:pPr/>
              <a:t>‹#›</a:t>
            </a:fld>
            <a:endParaRPr lang="en-US"/>
          </a:p>
        </p:txBody>
      </p:sp>
    </p:spTree>
    <p:extLst>
      <p:ext uri="{BB962C8B-B14F-4D97-AF65-F5344CB8AC3E}">
        <p14:creationId xmlns:p14="http://schemas.microsoft.com/office/powerpoint/2010/main" val="163233666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microsoft.com/office/2007/relationships/hdphoto" Target="../media/hdphoto3.wdp"/><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2.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595DFB-A22F-4BF4-8983-B02BABDF8E3A}" type="datetimeFigureOut">
              <a:rPr lang="en-US" smtClean="0"/>
              <a:pPr/>
              <a:t>8/5/2018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0FE6BB-23E2-48E2-BA14-3B40A2B1FA6B}" type="slidenum">
              <a:rPr lang="en-US" smtClean="0"/>
              <a:pPr/>
              <a:t>‹#›</a:t>
            </a:fld>
            <a:endParaRPr lang="en-US"/>
          </a:p>
        </p:txBody>
      </p:sp>
    </p:spTree>
    <p:extLst>
      <p:ext uri="{BB962C8B-B14F-4D97-AF65-F5344CB8AC3E}">
        <p14:creationId xmlns:p14="http://schemas.microsoft.com/office/powerpoint/2010/main" val="2642103479"/>
      </p:ext>
    </p:extLst>
  </p:cSld>
  <p:clrMap bg1="lt1" tx1="dk1" bg2="lt2" tx2="dk2" accent1="accent1" accent2="accent2" accent3="accent3" accent4="accent4" accent5="accent5" accent6="accent6" hlink="hlink" folHlink="folHlink"/>
  <p:sldLayoutIdLst>
    <p:sldLayoutId id="2147483666" r:id="rId1"/>
    <p:sldLayoutId id="2147483663" r:id="rId2"/>
    <p:sldLayoutId id="2147483665" r:id="rId3"/>
    <p:sldLayoutId id="2147483667" r:id="rId4"/>
    <p:sldLayoutId id="2147483664" r:id="rId5"/>
    <p:sldLayoutId id="2147483661" r:id="rId6"/>
    <p:sldLayoutId id="2147483650" r:id="rId7"/>
    <p:sldLayoutId id="2147483660" r:id="rId8"/>
    <p:sldLayoutId id="2147483662" r:id="rId9"/>
    <p:sldLayoutId id="2147483652" r:id="rId10"/>
    <p:sldLayoutId id="214748364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rgbClr val="FFC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01E3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64CCB1-B977-48C6-B526-0DD5C5BC45A2}" type="datetimeFigureOut">
              <a:rPr lang="en-US" smtClean="0"/>
              <a:t>8/5/2018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1F3C0E-8C36-4867-B44B-A9D70730DDA1}" type="slidenum">
              <a:rPr lang="en-US" smtClean="0"/>
              <a:t>‹#›</a:t>
            </a:fld>
            <a:endParaRPr lang="en-US"/>
          </a:p>
        </p:txBody>
      </p:sp>
      <p:pic>
        <p:nvPicPr>
          <p:cNvPr id="8" name="Picture 7"/>
          <p:cNvPicPr>
            <a:picLocks noChangeAspect="1"/>
          </p:cNvPicPr>
          <p:nvPr userDrawn="1"/>
        </p:nvPicPr>
        <p:blipFill>
          <a:blip r:embed="rId13">
            <a:duotone>
              <a:schemeClr val="accent5">
                <a:shade val="45000"/>
                <a:satMod val="135000"/>
              </a:schemeClr>
              <a:prstClr val="white"/>
            </a:duotone>
            <a:extLst>
              <a:ext uri="{BEBA8EAE-BF5A-486C-A8C5-ECC9F3942E4B}">
                <a14:imgProps xmlns:a14="http://schemas.microsoft.com/office/drawing/2010/main">
                  <a14:imgLayer r:embed="rId14">
                    <a14:imgEffect>
                      <a14:backgroundRemoval t="0" b="100000" l="0" r="100000">
                        <a14:foregroundMark x1="9143" y1="62333" x2="16857" y2="62333"/>
                        <a14:foregroundMark x1="31429" y1="73667" x2="41143" y2="84667"/>
                        <a14:backgroundMark x1="31143" y1="29333" x2="49714" y2="46000"/>
                        <a14:backgroundMark x1="76286" y1="78667" x2="87714" y2="97333"/>
                        <a14:backgroundMark x1="72286" y1="26333" x2="73143" y2="42667"/>
                      </a14:backgroundRemoval>
                    </a14:imgEffect>
                    <a14:imgEffect>
                      <a14:brightnessContrast bright="-40000" contrast="40000"/>
                    </a14:imgEffect>
                  </a14:imgLayer>
                </a14:imgProps>
              </a:ext>
            </a:extLst>
          </a:blip>
          <a:stretch>
            <a:fillRect/>
          </a:stretch>
        </p:blipFill>
        <p:spPr>
          <a:xfrm>
            <a:off x="56909" y="6176963"/>
            <a:ext cx="648182" cy="555584"/>
          </a:xfrm>
          <a:prstGeom prst="rect">
            <a:avLst/>
          </a:prstGeom>
        </p:spPr>
      </p:pic>
      <p:pic>
        <p:nvPicPr>
          <p:cNvPr id="9" name="Picture 8"/>
          <p:cNvPicPr>
            <a:picLocks noChangeAspect="1"/>
          </p:cNvPicPr>
          <p:nvPr userDrawn="1"/>
        </p:nvPicPr>
        <p:blipFill>
          <a:blip r:embed="rId15">
            <a:extLst>
              <a:ext uri="{BEBA8EAE-BF5A-486C-A8C5-ECC9F3942E4B}">
                <a14:imgProps xmlns:a14="http://schemas.microsoft.com/office/drawing/2010/main">
                  <a14:imgLayer r:embed="rId16">
                    <a14:imgEffect>
                      <a14:backgroundRemoval t="0" b="100000" l="0" r="100000"/>
                    </a14:imgEffect>
                  </a14:imgLayer>
                </a14:imgProps>
              </a:ext>
            </a:extLst>
          </a:blip>
          <a:stretch>
            <a:fillRect/>
          </a:stretch>
        </p:blipFill>
        <p:spPr>
          <a:xfrm>
            <a:off x="11192719" y="6176963"/>
            <a:ext cx="988340" cy="575666"/>
          </a:xfrm>
          <a:prstGeom prst="rect">
            <a:avLst/>
          </a:prstGeom>
        </p:spPr>
      </p:pic>
    </p:spTree>
    <p:extLst>
      <p:ext uri="{BB962C8B-B14F-4D97-AF65-F5344CB8AC3E}">
        <p14:creationId xmlns:p14="http://schemas.microsoft.com/office/powerpoint/2010/main" val="344367516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9"/>
                                        </p:tgtEl>
                                        <p:attrNameLst>
                                          <p:attrName>fillcolor</p:attrName>
                                        </p:attrNameLst>
                                      </p:cBhvr>
                                      <p:to>
                                        <a:schemeClr val="tx2"/>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1" eaLnBrk="1" latinLnBrk="0" hangingPunct="1">
        <a:lnSpc>
          <a:spcPct val="90000"/>
        </a:lnSpc>
        <a:spcBef>
          <a:spcPct val="0"/>
        </a:spcBef>
        <a:buNone/>
        <a:defRPr sz="4400" kern="1200">
          <a:solidFill>
            <a:schemeClr val="bg1"/>
          </a:solidFill>
          <a:latin typeface="Segoe UI Light" panose="020B0502040204020203" pitchFamily="34" charset="0"/>
          <a:ea typeface="+mj-ea"/>
          <a:cs typeface="Segoe UI Light" panose="020B0502040204020203" pitchFamily="34" charset="0"/>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bg1"/>
          </a:solidFill>
          <a:latin typeface="Segoe UI Light" panose="020B0502040204020203" pitchFamily="34" charset="0"/>
          <a:ea typeface="+mn-ea"/>
          <a:cs typeface="Segoe UI Light" panose="020B0502040204020203" pitchFamily="34" charset="0"/>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bg1"/>
          </a:solidFill>
          <a:latin typeface="Segoe UI Light" panose="020B0502040204020203" pitchFamily="34" charset="0"/>
          <a:ea typeface="+mn-ea"/>
          <a:cs typeface="Segoe UI Light" panose="020B0502040204020203"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bg1"/>
          </a:solidFill>
          <a:latin typeface="Segoe UI Light" panose="020B0502040204020203" pitchFamily="34" charset="0"/>
          <a:ea typeface="+mn-ea"/>
          <a:cs typeface="Segoe UI Light" panose="020B0502040204020203"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bg1"/>
          </a:solidFill>
          <a:latin typeface="Segoe UI Light" panose="020B0502040204020203" pitchFamily="34" charset="0"/>
          <a:ea typeface="+mn-ea"/>
          <a:cs typeface="Segoe UI Light" panose="020B0502040204020203"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bg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45592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43" y="556397"/>
            <a:ext cx="6734880" cy="903453"/>
          </a:xfrm>
        </p:spPr>
        <p:txBody>
          <a:bodyPr/>
          <a:lstStyle/>
          <a:p>
            <a:r>
              <a:rPr lang="en-US" dirty="0"/>
              <a:t>Aquatic Stepper </a:t>
            </a:r>
          </a:p>
        </p:txBody>
      </p:sp>
      <p:sp>
        <p:nvSpPr>
          <p:cNvPr id="3" name="Content Placeholder 2"/>
          <p:cNvSpPr>
            <a:spLocks noGrp="1"/>
          </p:cNvSpPr>
          <p:nvPr>
            <p:ph sz="half" idx="13"/>
          </p:nvPr>
        </p:nvSpPr>
        <p:spPr/>
        <p:txBody>
          <a:bodyPr/>
          <a:lstStyle/>
          <a:p>
            <a:r>
              <a:rPr lang="en-US" dirty="0"/>
              <a:t>Purpose</a:t>
            </a:r>
          </a:p>
          <a:p>
            <a:pPr marL="0" indent="0">
              <a:buNone/>
            </a:pPr>
            <a:r>
              <a:rPr lang="en-US" dirty="0"/>
              <a:t> </a:t>
            </a:r>
            <a:r>
              <a:rPr lang="en-US" dirty="0" smtClean="0"/>
              <a:t>     </a:t>
            </a:r>
            <a:r>
              <a:rPr lang="en-US" dirty="0" smtClean="0">
                <a:solidFill>
                  <a:srgbClr val="121923"/>
                </a:solidFill>
              </a:rPr>
              <a:t>Aerobic exercise </a:t>
            </a:r>
            <a:endParaRPr lang="en-US" dirty="0">
              <a:solidFill>
                <a:srgbClr val="121923"/>
              </a:solidFill>
            </a:endParaRPr>
          </a:p>
        </p:txBody>
      </p:sp>
      <p:pic>
        <p:nvPicPr>
          <p:cNvPr id="5" name="Picture 4"/>
          <p:cNvPicPr>
            <a:picLocks noChangeAspect="1"/>
          </p:cNvPicPr>
          <p:nvPr/>
        </p:nvPicPr>
        <p:blipFill>
          <a:blip r:embed="rId2"/>
          <a:stretch>
            <a:fillRect/>
          </a:stretch>
        </p:blipFill>
        <p:spPr>
          <a:xfrm>
            <a:off x="1988058" y="3118928"/>
            <a:ext cx="2784664" cy="3341597"/>
          </a:xfrm>
          <a:prstGeom prst="rect">
            <a:avLst/>
          </a:prstGeom>
        </p:spPr>
      </p:pic>
    </p:spTree>
    <p:extLst>
      <p:ext uri="{BB962C8B-B14F-4D97-AF65-F5344CB8AC3E}">
        <p14:creationId xmlns:p14="http://schemas.microsoft.com/office/powerpoint/2010/main" val="8361264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43" y="556397"/>
            <a:ext cx="6734880" cy="903453"/>
          </a:xfrm>
        </p:spPr>
        <p:txBody>
          <a:bodyPr/>
          <a:lstStyle/>
          <a:p>
            <a:r>
              <a:rPr lang="en-US" dirty="0"/>
              <a:t>Aquatic Stepper </a:t>
            </a:r>
          </a:p>
        </p:txBody>
      </p:sp>
      <p:sp>
        <p:nvSpPr>
          <p:cNvPr id="3" name="Content Placeholder 2"/>
          <p:cNvSpPr>
            <a:spLocks noGrp="1"/>
          </p:cNvSpPr>
          <p:nvPr>
            <p:ph sz="half" idx="13"/>
          </p:nvPr>
        </p:nvSpPr>
        <p:spPr/>
        <p:txBody>
          <a:bodyPr/>
          <a:lstStyle/>
          <a:p>
            <a:r>
              <a:rPr lang="en-US" dirty="0"/>
              <a:t>Purpose</a:t>
            </a:r>
          </a:p>
          <a:p>
            <a:pPr marL="0" indent="0">
              <a:buNone/>
            </a:pPr>
            <a:r>
              <a:rPr lang="en-US" dirty="0"/>
              <a:t> </a:t>
            </a:r>
            <a:r>
              <a:rPr lang="en-US" dirty="0" smtClean="0"/>
              <a:t>     </a:t>
            </a:r>
            <a:r>
              <a:rPr lang="en-US" dirty="0" smtClean="0">
                <a:solidFill>
                  <a:srgbClr val="121923"/>
                </a:solidFill>
              </a:rPr>
              <a:t>Aerobic exercise </a:t>
            </a:r>
            <a:endParaRPr lang="en-US" dirty="0">
              <a:solidFill>
                <a:srgbClr val="121923"/>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7278" y="3076807"/>
            <a:ext cx="2691199" cy="3007810"/>
          </a:xfrm>
          <a:prstGeom prst="rect">
            <a:avLst/>
          </a:prstGeom>
        </p:spPr>
      </p:pic>
      <p:pic>
        <p:nvPicPr>
          <p:cNvPr id="5" name="Picture 4"/>
          <p:cNvPicPr>
            <a:picLocks noChangeAspect="1"/>
          </p:cNvPicPr>
          <p:nvPr/>
        </p:nvPicPr>
        <p:blipFill>
          <a:blip r:embed="rId3"/>
          <a:stretch>
            <a:fillRect/>
          </a:stretch>
        </p:blipFill>
        <p:spPr>
          <a:xfrm>
            <a:off x="4776173" y="3247281"/>
            <a:ext cx="2381250" cy="2857500"/>
          </a:xfrm>
          <a:prstGeom prst="rect">
            <a:avLst/>
          </a:prstGeom>
        </p:spPr>
      </p:pic>
    </p:spTree>
    <p:extLst>
      <p:ext uri="{BB962C8B-B14F-4D97-AF65-F5344CB8AC3E}">
        <p14:creationId xmlns:p14="http://schemas.microsoft.com/office/powerpoint/2010/main" val="38179254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43" y="556397"/>
            <a:ext cx="6734880" cy="903453"/>
          </a:xfrm>
        </p:spPr>
        <p:txBody>
          <a:bodyPr/>
          <a:lstStyle/>
          <a:p>
            <a:r>
              <a:rPr lang="en-US" dirty="0"/>
              <a:t>Aquatic Recline - Reclined </a:t>
            </a:r>
            <a:r>
              <a:rPr lang="en-US" dirty="0" smtClean="0"/>
              <a:t>bike </a:t>
            </a:r>
            <a:endParaRPr lang="en-US" dirty="0"/>
          </a:p>
        </p:txBody>
      </p:sp>
      <p:sp>
        <p:nvSpPr>
          <p:cNvPr id="3" name="Content Placeholder 2"/>
          <p:cNvSpPr>
            <a:spLocks noGrp="1"/>
          </p:cNvSpPr>
          <p:nvPr>
            <p:ph sz="half" idx="13"/>
          </p:nvPr>
        </p:nvSpPr>
        <p:spPr/>
        <p:txBody>
          <a:bodyPr/>
          <a:lstStyle/>
          <a:p>
            <a:r>
              <a:rPr lang="en-US" dirty="0"/>
              <a:t>Purpose</a:t>
            </a:r>
          </a:p>
          <a:p>
            <a:pPr marL="0" indent="0">
              <a:buNone/>
            </a:pPr>
            <a:r>
              <a:rPr lang="en-US" dirty="0"/>
              <a:t> </a:t>
            </a:r>
            <a:r>
              <a:rPr lang="en-US" dirty="0" smtClean="0"/>
              <a:t>     </a:t>
            </a:r>
            <a:r>
              <a:rPr lang="en-US" dirty="0" smtClean="0">
                <a:solidFill>
                  <a:srgbClr val="121923"/>
                </a:solidFill>
              </a:rPr>
              <a:t>Aerobic exercise </a:t>
            </a:r>
            <a:endParaRPr lang="en-US" dirty="0">
              <a:solidFill>
                <a:srgbClr val="121923"/>
              </a:solidFill>
            </a:endParaRPr>
          </a:p>
        </p:txBody>
      </p:sp>
      <p:pic>
        <p:nvPicPr>
          <p:cNvPr id="4" name="Picture 3"/>
          <p:cNvPicPr>
            <a:picLocks noChangeAspect="1"/>
          </p:cNvPicPr>
          <p:nvPr/>
        </p:nvPicPr>
        <p:blipFill>
          <a:blip r:embed="rId2"/>
          <a:stretch>
            <a:fillRect/>
          </a:stretch>
        </p:blipFill>
        <p:spPr>
          <a:xfrm>
            <a:off x="1767932" y="3187055"/>
            <a:ext cx="3372779" cy="2799407"/>
          </a:xfrm>
          <a:prstGeom prst="rect">
            <a:avLst/>
          </a:prstGeom>
        </p:spPr>
      </p:pic>
    </p:spTree>
    <p:extLst>
      <p:ext uri="{BB962C8B-B14F-4D97-AF65-F5344CB8AC3E}">
        <p14:creationId xmlns:p14="http://schemas.microsoft.com/office/powerpoint/2010/main" val="9926065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43" y="556397"/>
            <a:ext cx="6734880" cy="903453"/>
          </a:xfrm>
        </p:spPr>
        <p:txBody>
          <a:bodyPr/>
          <a:lstStyle/>
          <a:p>
            <a:r>
              <a:rPr lang="en-US" dirty="0"/>
              <a:t>Stationary Aquatic Bicycle</a:t>
            </a:r>
          </a:p>
        </p:txBody>
      </p:sp>
      <p:sp>
        <p:nvSpPr>
          <p:cNvPr id="3" name="Content Placeholder 2"/>
          <p:cNvSpPr>
            <a:spLocks noGrp="1"/>
          </p:cNvSpPr>
          <p:nvPr>
            <p:ph sz="half" idx="13"/>
          </p:nvPr>
        </p:nvSpPr>
        <p:spPr/>
        <p:txBody>
          <a:bodyPr/>
          <a:lstStyle/>
          <a:p>
            <a:r>
              <a:rPr lang="en-US" dirty="0">
                <a:solidFill>
                  <a:srgbClr val="121923"/>
                </a:solidFill>
              </a:rPr>
              <a:t>Purpose</a:t>
            </a:r>
          </a:p>
          <a:p>
            <a:pPr marL="0" indent="0">
              <a:buNone/>
            </a:pPr>
            <a:r>
              <a:rPr lang="en-US" dirty="0" smtClean="0"/>
              <a:t>       </a:t>
            </a:r>
            <a:r>
              <a:rPr lang="en-US" dirty="0"/>
              <a:t>Aerobic exercise </a:t>
            </a:r>
          </a:p>
          <a:p>
            <a:endParaRPr lang="en-US" dirty="0"/>
          </a:p>
        </p:txBody>
      </p:sp>
      <p:pic>
        <p:nvPicPr>
          <p:cNvPr id="5" name="Picture 4"/>
          <p:cNvPicPr>
            <a:picLocks noChangeAspect="1"/>
          </p:cNvPicPr>
          <p:nvPr/>
        </p:nvPicPr>
        <p:blipFill>
          <a:blip r:embed="rId2"/>
          <a:stretch>
            <a:fillRect/>
          </a:stretch>
        </p:blipFill>
        <p:spPr>
          <a:xfrm>
            <a:off x="1622531" y="2891448"/>
            <a:ext cx="3272853" cy="3272853"/>
          </a:xfrm>
          <a:prstGeom prst="rect">
            <a:avLst/>
          </a:prstGeom>
        </p:spPr>
      </p:pic>
    </p:spTree>
    <p:extLst>
      <p:ext uri="{BB962C8B-B14F-4D97-AF65-F5344CB8AC3E}">
        <p14:creationId xmlns:p14="http://schemas.microsoft.com/office/powerpoint/2010/main" val="4471838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43" y="556397"/>
            <a:ext cx="6734880" cy="903453"/>
          </a:xfrm>
        </p:spPr>
        <p:txBody>
          <a:bodyPr/>
          <a:lstStyle/>
          <a:p>
            <a:r>
              <a:rPr lang="en-US" dirty="0"/>
              <a:t>Stationary Aquatic Bicycle</a:t>
            </a:r>
          </a:p>
        </p:txBody>
      </p:sp>
      <p:sp>
        <p:nvSpPr>
          <p:cNvPr id="3" name="Content Placeholder 2"/>
          <p:cNvSpPr>
            <a:spLocks noGrp="1"/>
          </p:cNvSpPr>
          <p:nvPr>
            <p:ph sz="half" idx="13"/>
          </p:nvPr>
        </p:nvSpPr>
        <p:spPr/>
        <p:txBody>
          <a:bodyPr/>
          <a:lstStyle/>
          <a:p>
            <a:r>
              <a:rPr lang="en-US" dirty="0">
                <a:solidFill>
                  <a:srgbClr val="121923"/>
                </a:solidFill>
              </a:rPr>
              <a:t>Purpose</a:t>
            </a:r>
          </a:p>
          <a:p>
            <a:pPr marL="0" indent="0">
              <a:buNone/>
            </a:pPr>
            <a:r>
              <a:rPr lang="en-US" dirty="0" smtClean="0"/>
              <a:t>       </a:t>
            </a:r>
            <a:r>
              <a:rPr lang="en-US" dirty="0"/>
              <a:t>Aerobic exercise </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3102" y="3122066"/>
            <a:ext cx="2780410" cy="3107517"/>
          </a:xfrm>
          <a:prstGeom prst="rect">
            <a:avLst/>
          </a:prstGeom>
        </p:spPr>
      </p:pic>
    </p:spTree>
    <p:extLst>
      <p:ext uri="{BB962C8B-B14F-4D97-AF65-F5344CB8AC3E}">
        <p14:creationId xmlns:p14="http://schemas.microsoft.com/office/powerpoint/2010/main" val="13314851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43" y="556397"/>
            <a:ext cx="6734880" cy="903453"/>
          </a:xfrm>
        </p:spPr>
        <p:txBody>
          <a:bodyPr/>
          <a:lstStyle/>
          <a:p>
            <a:r>
              <a:rPr lang="en-US" dirty="0"/>
              <a:t>Aquatic Walker</a:t>
            </a:r>
          </a:p>
        </p:txBody>
      </p:sp>
      <p:sp>
        <p:nvSpPr>
          <p:cNvPr id="3" name="Content Placeholder 2"/>
          <p:cNvSpPr>
            <a:spLocks noGrp="1"/>
          </p:cNvSpPr>
          <p:nvPr>
            <p:ph sz="half" idx="13"/>
          </p:nvPr>
        </p:nvSpPr>
        <p:spPr/>
        <p:txBody>
          <a:bodyPr/>
          <a:lstStyle/>
          <a:p>
            <a:r>
              <a:rPr lang="en-US" dirty="0">
                <a:solidFill>
                  <a:srgbClr val="121923"/>
                </a:solidFill>
              </a:rPr>
              <a:t>Purpose</a:t>
            </a:r>
          </a:p>
          <a:p>
            <a:pPr marL="0" indent="0">
              <a:buNone/>
            </a:pPr>
            <a:r>
              <a:rPr lang="en-US" dirty="0" smtClean="0"/>
              <a:t>       </a:t>
            </a:r>
            <a:r>
              <a:rPr lang="en-US" dirty="0"/>
              <a:t>Aerobic exercise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6514" y="2908629"/>
            <a:ext cx="3551896" cy="3551896"/>
          </a:xfrm>
          <a:prstGeom prst="rect">
            <a:avLst/>
          </a:prstGeom>
        </p:spPr>
      </p:pic>
    </p:spTree>
    <p:extLst>
      <p:ext uri="{BB962C8B-B14F-4D97-AF65-F5344CB8AC3E}">
        <p14:creationId xmlns:p14="http://schemas.microsoft.com/office/powerpoint/2010/main" val="19940198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4"/>
          <p:cNvSpPr>
            <a:spLocks noGrp="1"/>
          </p:cNvSpPr>
          <p:nvPr>
            <p:ph type="title"/>
          </p:nvPr>
        </p:nvSpPr>
        <p:spPr/>
        <p:txBody>
          <a:bodyPr/>
          <a:lstStyle/>
          <a:p>
            <a:pPr eaLnBrk="1" hangingPunct="1"/>
            <a:r>
              <a:rPr lang="en-US" altLang="en-US" smtClean="0"/>
              <a:t>Aquatic Exercises</a:t>
            </a:r>
          </a:p>
        </p:txBody>
      </p:sp>
      <p:sp>
        <p:nvSpPr>
          <p:cNvPr id="6" name="Content Placeholder 5"/>
          <p:cNvSpPr>
            <a:spLocks noGrp="1"/>
          </p:cNvSpPr>
          <p:nvPr>
            <p:ph sz="half" idx="13"/>
          </p:nvPr>
        </p:nvSpPr>
        <p:spPr>
          <a:xfrm>
            <a:off x="753940" y="1480014"/>
            <a:ext cx="5424056" cy="5132659"/>
          </a:xfrm>
        </p:spPr>
        <p:txBody>
          <a:bodyPr>
            <a:normAutofit fontScale="40000" lnSpcReduction="20000"/>
          </a:bodyPr>
          <a:lstStyle/>
          <a:p>
            <a:pPr eaLnBrk="1" hangingPunct="1">
              <a:lnSpc>
                <a:spcPct val="70000"/>
              </a:lnSpc>
              <a:buFont typeface="Arial" panose="020B0604020202020204" pitchFamily="34" charset="0"/>
              <a:buChar char="•"/>
            </a:pPr>
            <a:r>
              <a:rPr lang="en-US" altLang="en-US" sz="4500" dirty="0"/>
              <a:t>Strengthening</a:t>
            </a:r>
          </a:p>
          <a:p>
            <a:pPr lvl="1" eaLnBrk="1" hangingPunct="1">
              <a:lnSpc>
                <a:spcPct val="120000"/>
              </a:lnSpc>
              <a:buFont typeface="Arial" panose="020B0604020202020204" pitchFamily="34" charset="0"/>
              <a:buChar char="–"/>
            </a:pPr>
            <a:r>
              <a:rPr lang="en-US" altLang="en-US" sz="2800" dirty="0" smtClean="0">
                <a:ea typeface="ＭＳ Ｐゴシック" panose="020B0600070205080204" pitchFamily="34" charset="-128"/>
              </a:rPr>
              <a:t>Using hydrostatic pressure, buoyancy &amp; turbulence to increase resistance &amp; thereby increase strength</a:t>
            </a:r>
          </a:p>
          <a:p>
            <a:pPr eaLnBrk="1" hangingPunct="1">
              <a:lnSpc>
                <a:spcPct val="120000"/>
              </a:lnSpc>
              <a:buFont typeface="Arial" panose="020B0604020202020204" pitchFamily="34" charset="0"/>
              <a:buChar char="•"/>
            </a:pPr>
            <a:r>
              <a:rPr lang="en-US" altLang="en-US" sz="4500" dirty="0" smtClean="0"/>
              <a:t>Stretching</a:t>
            </a:r>
          </a:p>
          <a:p>
            <a:pPr lvl="1" eaLnBrk="1" hangingPunct="1">
              <a:lnSpc>
                <a:spcPct val="120000"/>
              </a:lnSpc>
              <a:buFont typeface="Arial" panose="020B0604020202020204" pitchFamily="34" charset="0"/>
              <a:buChar char="–"/>
            </a:pPr>
            <a:r>
              <a:rPr lang="en-US" altLang="en-US" sz="2800" dirty="0" smtClean="0">
                <a:ea typeface="ＭＳ Ｐゴシック" panose="020B0600070205080204" pitchFamily="34" charset="-128"/>
              </a:rPr>
              <a:t>Using </a:t>
            </a:r>
            <a:r>
              <a:rPr lang="en-US" altLang="en-US" sz="2800" dirty="0">
                <a:ea typeface="ＭＳ Ｐゴシック" panose="020B0600070205080204" pitchFamily="34" charset="-128"/>
              </a:rPr>
              <a:t>hydrostatic pressure &amp; buoyancy to improve static hold stretches with increased temperature for muscle relaxation</a:t>
            </a:r>
          </a:p>
          <a:p>
            <a:pPr eaLnBrk="1" hangingPunct="1">
              <a:lnSpc>
                <a:spcPct val="120000"/>
              </a:lnSpc>
              <a:buFont typeface="Arial" panose="020B0604020202020204" pitchFamily="34" charset="0"/>
              <a:buChar char="•"/>
            </a:pPr>
            <a:r>
              <a:rPr lang="en-US" altLang="en-US" sz="4500" dirty="0"/>
              <a:t>Cardiovascular endurance</a:t>
            </a:r>
          </a:p>
          <a:p>
            <a:pPr lvl="1" eaLnBrk="1" hangingPunct="1">
              <a:lnSpc>
                <a:spcPct val="120000"/>
              </a:lnSpc>
              <a:buFont typeface="Arial" panose="020B0604020202020204" pitchFamily="34" charset="0"/>
              <a:buChar char="–"/>
            </a:pPr>
            <a:r>
              <a:rPr lang="en-US" altLang="en-US" sz="2800" dirty="0">
                <a:ea typeface="ＭＳ Ｐゴシック" panose="020B0600070205080204" pitchFamily="34" charset="-128"/>
              </a:rPr>
              <a:t>Using hydrostatic pressure &amp; turbulence to improve diaphragmatic breathing and cardiovascular endurance</a:t>
            </a:r>
          </a:p>
          <a:p>
            <a:pPr eaLnBrk="1" hangingPunct="1">
              <a:lnSpc>
                <a:spcPct val="120000"/>
              </a:lnSpc>
              <a:buFont typeface="Arial" panose="020B0604020202020204" pitchFamily="34" charset="0"/>
              <a:buChar char="•"/>
            </a:pPr>
            <a:r>
              <a:rPr lang="en-US" altLang="en-US" sz="4500" dirty="0"/>
              <a:t>Neuromuscular coordination</a:t>
            </a:r>
          </a:p>
          <a:p>
            <a:pPr lvl="1" eaLnBrk="1" hangingPunct="1">
              <a:lnSpc>
                <a:spcPct val="120000"/>
              </a:lnSpc>
              <a:buFont typeface="Arial" panose="020B0604020202020204" pitchFamily="34" charset="0"/>
              <a:buChar char="–"/>
            </a:pPr>
            <a:r>
              <a:rPr lang="en-US" altLang="en-US" sz="2800" dirty="0">
                <a:ea typeface="ＭＳ Ｐゴシック" panose="020B0600070205080204" pitchFamily="34" charset="-128"/>
              </a:rPr>
              <a:t>Using hydrostatic pressure to improve proprioception with dynamic movements, which improves motor planning &amp; output coordination </a:t>
            </a:r>
          </a:p>
          <a:p>
            <a:pPr eaLnBrk="1" hangingPunct="1">
              <a:lnSpc>
                <a:spcPct val="70000"/>
              </a:lnSpc>
              <a:buFont typeface="Arial" panose="020B0604020202020204" pitchFamily="34" charset="0"/>
              <a:buChar char="•"/>
            </a:pPr>
            <a:endParaRPr lang="en-US" altLang="en-US" sz="2400" dirty="0"/>
          </a:p>
        </p:txBody>
      </p:sp>
    </p:spTree>
    <p:extLst>
      <p:ext uri="{BB962C8B-B14F-4D97-AF65-F5344CB8AC3E}">
        <p14:creationId xmlns:p14="http://schemas.microsoft.com/office/powerpoint/2010/main" val="23971397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Weight loss</a:t>
            </a:r>
            <a:endParaRPr lang="en-US" dirty="0"/>
          </a:p>
        </p:txBody>
      </p:sp>
      <p:sp>
        <p:nvSpPr>
          <p:cNvPr id="3" name="Content Placeholder 2"/>
          <p:cNvSpPr>
            <a:spLocks noGrp="1"/>
          </p:cNvSpPr>
          <p:nvPr>
            <p:ph sz="half" idx="13"/>
          </p:nvPr>
        </p:nvSpPr>
        <p:spPr/>
        <p:txBody>
          <a:bodyPr/>
          <a:lstStyle/>
          <a:p>
            <a:r>
              <a:rPr lang="en-US" dirty="0" smtClean="0"/>
              <a:t>Recommends to reduce body Fat= </a:t>
            </a:r>
          </a:p>
          <a:p>
            <a:r>
              <a:rPr lang="en-US" dirty="0" smtClean="0">
                <a:solidFill>
                  <a:srgbClr val="213653"/>
                </a:solidFill>
              </a:rPr>
              <a:t>900 Kcal per week</a:t>
            </a:r>
          </a:p>
          <a:p>
            <a:r>
              <a:rPr lang="en-US" dirty="0">
                <a:solidFill>
                  <a:srgbClr val="213653"/>
                </a:solidFill>
              </a:rPr>
              <a:t>3-5 times per week </a:t>
            </a:r>
            <a:endParaRPr lang="en-US" dirty="0" smtClean="0">
              <a:solidFill>
                <a:srgbClr val="213653"/>
              </a:solidFill>
            </a:endParaRPr>
          </a:p>
          <a:p>
            <a:r>
              <a:rPr lang="en-US" dirty="0" smtClean="0">
                <a:solidFill>
                  <a:srgbClr val="213653"/>
                </a:solidFill>
              </a:rPr>
              <a:t>60-80</a:t>
            </a:r>
            <a:r>
              <a:rPr lang="en-US" dirty="0">
                <a:solidFill>
                  <a:srgbClr val="213653"/>
                </a:solidFill>
              </a:rPr>
              <a:t>% MHR</a:t>
            </a:r>
          </a:p>
          <a:p>
            <a:r>
              <a:rPr lang="en-US" dirty="0">
                <a:solidFill>
                  <a:srgbClr val="213653"/>
                </a:solidFill>
              </a:rPr>
              <a:t>15-60 min per session</a:t>
            </a:r>
          </a:p>
          <a:p>
            <a:r>
              <a:rPr lang="en-US" dirty="0" smtClean="0">
                <a:solidFill>
                  <a:srgbClr val="213653"/>
                </a:solidFill>
              </a:rPr>
              <a:t>Walking</a:t>
            </a:r>
            <a:endParaRPr lang="en-US" dirty="0">
              <a:solidFill>
                <a:srgbClr val="213653"/>
              </a:solidFill>
            </a:endParaRPr>
          </a:p>
        </p:txBody>
      </p:sp>
    </p:spTree>
    <p:extLst>
      <p:ext uri="{BB962C8B-B14F-4D97-AF65-F5344CB8AC3E}">
        <p14:creationId xmlns:p14="http://schemas.microsoft.com/office/powerpoint/2010/main" val="31360307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Weight loss</a:t>
            </a:r>
            <a:endParaRPr lang="en-US" dirty="0"/>
          </a:p>
        </p:txBody>
      </p:sp>
      <p:sp>
        <p:nvSpPr>
          <p:cNvPr id="3" name="Content Placeholder 2"/>
          <p:cNvSpPr>
            <a:spLocks noGrp="1"/>
          </p:cNvSpPr>
          <p:nvPr>
            <p:ph sz="half" idx="13"/>
          </p:nvPr>
        </p:nvSpPr>
        <p:spPr>
          <a:xfrm>
            <a:off x="451557" y="1480014"/>
            <a:ext cx="6208888" cy="4980511"/>
          </a:xfrm>
        </p:spPr>
        <p:txBody>
          <a:bodyPr>
            <a:normAutofit/>
          </a:bodyPr>
          <a:lstStyle/>
          <a:p>
            <a:r>
              <a:rPr lang="en-US" dirty="0" smtClean="0"/>
              <a:t>FITT</a:t>
            </a:r>
          </a:p>
          <a:p>
            <a:r>
              <a:rPr lang="en-US" dirty="0" smtClean="0">
                <a:solidFill>
                  <a:srgbClr val="5B9BD5"/>
                </a:solidFill>
              </a:rPr>
              <a:t>900 Kcal per week = Target</a:t>
            </a:r>
          </a:p>
          <a:p>
            <a:endParaRPr lang="en-US" dirty="0" smtClean="0">
              <a:solidFill>
                <a:srgbClr val="5B9BD5"/>
              </a:solidFill>
            </a:endParaRPr>
          </a:p>
          <a:p>
            <a:r>
              <a:rPr lang="en-US" dirty="0" smtClean="0">
                <a:solidFill>
                  <a:srgbClr val="213653"/>
                </a:solidFill>
              </a:rPr>
              <a:t>3-5 times per week = </a:t>
            </a:r>
            <a:r>
              <a:rPr lang="en-US" dirty="0" smtClean="0">
                <a:solidFill>
                  <a:srgbClr val="FF0000"/>
                </a:solidFill>
              </a:rPr>
              <a:t>F</a:t>
            </a:r>
            <a:r>
              <a:rPr lang="en-US" dirty="0" smtClean="0">
                <a:solidFill>
                  <a:srgbClr val="002060"/>
                </a:solidFill>
              </a:rPr>
              <a:t>requency</a:t>
            </a:r>
            <a:r>
              <a:rPr lang="en-US" dirty="0" smtClean="0">
                <a:solidFill>
                  <a:srgbClr val="FF0000"/>
                </a:solidFill>
              </a:rPr>
              <a:t> </a:t>
            </a:r>
          </a:p>
          <a:p>
            <a:r>
              <a:rPr lang="en-US" dirty="0">
                <a:solidFill>
                  <a:srgbClr val="213653"/>
                </a:solidFill>
              </a:rPr>
              <a:t>60-80% </a:t>
            </a:r>
            <a:r>
              <a:rPr lang="en-US" dirty="0" smtClean="0">
                <a:solidFill>
                  <a:srgbClr val="213653"/>
                </a:solidFill>
              </a:rPr>
              <a:t>MHR = </a:t>
            </a:r>
            <a:r>
              <a:rPr lang="en-US" dirty="0" smtClean="0">
                <a:solidFill>
                  <a:srgbClr val="FF0000"/>
                </a:solidFill>
              </a:rPr>
              <a:t>I</a:t>
            </a:r>
            <a:r>
              <a:rPr lang="en-US" dirty="0" smtClean="0">
                <a:solidFill>
                  <a:srgbClr val="213653"/>
                </a:solidFill>
              </a:rPr>
              <a:t>ntensity</a:t>
            </a:r>
            <a:endParaRPr lang="en-US" dirty="0">
              <a:solidFill>
                <a:srgbClr val="213653"/>
              </a:solidFill>
            </a:endParaRPr>
          </a:p>
          <a:p>
            <a:r>
              <a:rPr lang="en-US" dirty="0" smtClean="0">
                <a:solidFill>
                  <a:srgbClr val="213653"/>
                </a:solidFill>
              </a:rPr>
              <a:t>15-60 </a:t>
            </a:r>
            <a:r>
              <a:rPr lang="en-US" dirty="0">
                <a:solidFill>
                  <a:srgbClr val="213653"/>
                </a:solidFill>
              </a:rPr>
              <a:t>min per </a:t>
            </a:r>
            <a:r>
              <a:rPr lang="en-US" dirty="0" smtClean="0">
                <a:solidFill>
                  <a:srgbClr val="213653"/>
                </a:solidFill>
              </a:rPr>
              <a:t>session =</a:t>
            </a:r>
            <a:r>
              <a:rPr lang="en-US" dirty="0" smtClean="0">
                <a:solidFill>
                  <a:srgbClr val="FF0000"/>
                </a:solidFill>
              </a:rPr>
              <a:t>T</a:t>
            </a:r>
            <a:r>
              <a:rPr lang="en-US" dirty="0" smtClean="0">
                <a:solidFill>
                  <a:srgbClr val="213653"/>
                </a:solidFill>
              </a:rPr>
              <a:t>ime</a:t>
            </a:r>
            <a:endParaRPr lang="en-US" dirty="0">
              <a:solidFill>
                <a:srgbClr val="213653"/>
              </a:solidFill>
            </a:endParaRPr>
          </a:p>
          <a:p>
            <a:r>
              <a:rPr lang="en-US" dirty="0" smtClean="0">
                <a:solidFill>
                  <a:srgbClr val="213653"/>
                </a:solidFill>
              </a:rPr>
              <a:t>Walking = </a:t>
            </a:r>
            <a:r>
              <a:rPr lang="en-US" dirty="0" smtClean="0">
                <a:solidFill>
                  <a:srgbClr val="FF0000"/>
                </a:solidFill>
              </a:rPr>
              <a:t>T</a:t>
            </a:r>
            <a:r>
              <a:rPr lang="en-US" dirty="0" smtClean="0">
                <a:solidFill>
                  <a:srgbClr val="213653"/>
                </a:solidFill>
              </a:rPr>
              <a:t>ype</a:t>
            </a:r>
            <a:endParaRPr lang="en-US" dirty="0">
              <a:solidFill>
                <a:srgbClr val="213653"/>
              </a:solidFill>
            </a:endParaRPr>
          </a:p>
        </p:txBody>
      </p:sp>
    </p:spTree>
    <p:extLst>
      <p:ext uri="{BB962C8B-B14F-4D97-AF65-F5344CB8AC3E}">
        <p14:creationId xmlns:p14="http://schemas.microsoft.com/office/powerpoint/2010/main" val="24142995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3"/>
          </p:nvPr>
        </p:nvSpPr>
        <p:spPr/>
        <p:txBody>
          <a:bodyPr/>
          <a:lstStyle/>
          <a:p>
            <a:endParaRPr lang="en-US"/>
          </a:p>
        </p:txBody>
      </p:sp>
      <p:pic>
        <p:nvPicPr>
          <p:cNvPr id="4" name="Picture 3"/>
          <p:cNvPicPr>
            <a:picLocks noChangeAspect="1"/>
          </p:cNvPicPr>
          <p:nvPr/>
        </p:nvPicPr>
        <p:blipFill>
          <a:blip r:embed="rId2"/>
          <a:stretch>
            <a:fillRect/>
          </a:stretch>
        </p:blipFill>
        <p:spPr>
          <a:xfrm>
            <a:off x="753940" y="2195528"/>
            <a:ext cx="5384800" cy="3549481"/>
          </a:xfrm>
          <a:prstGeom prst="rect">
            <a:avLst/>
          </a:prstGeom>
        </p:spPr>
      </p:pic>
    </p:spTree>
    <p:extLst>
      <p:ext uri="{BB962C8B-B14F-4D97-AF65-F5344CB8AC3E}">
        <p14:creationId xmlns:p14="http://schemas.microsoft.com/office/powerpoint/2010/main" val="1188079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758625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3"/>
          </p:nvPr>
        </p:nvSpPr>
        <p:spPr/>
        <p:txBody>
          <a:bodyPr/>
          <a:lstStyle/>
          <a:p>
            <a:endParaRPr lang="en-US"/>
          </a:p>
        </p:txBody>
      </p:sp>
      <p:pic>
        <p:nvPicPr>
          <p:cNvPr id="4" name="Picture 3"/>
          <p:cNvPicPr>
            <a:picLocks noChangeAspect="1"/>
          </p:cNvPicPr>
          <p:nvPr/>
        </p:nvPicPr>
        <p:blipFill>
          <a:blip r:embed="rId2"/>
          <a:stretch>
            <a:fillRect/>
          </a:stretch>
        </p:blipFill>
        <p:spPr>
          <a:xfrm>
            <a:off x="1646693" y="2212906"/>
            <a:ext cx="3638550" cy="3514725"/>
          </a:xfrm>
          <a:prstGeom prst="rect">
            <a:avLst/>
          </a:prstGeom>
        </p:spPr>
      </p:pic>
    </p:spTree>
    <p:extLst>
      <p:ext uri="{BB962C8B-B14F-4D97-AF65-F5344CB8AC3E}">
        <p14:creationId xmlns:p14="http://schemas.microsoft.com/office/powerpoint/2010/main" val="2679510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solidFill>
                  <a:schemeClr val="bg1"/>
                </a:solidFill>
                <a:cs typeface="B Nazanin" pitchFamily="2" charset="-78"/>
              </a:rPr>
              <a:t>What is MET ? ( metabolic equivalent )</a:t>
            </a:r>
            <a:br>
              <a:rPr lang="en-US" sz="3600" dirty="0">
                <a:solidFill>
                  <a:schemeClr val="bg1"/>
                </a:solidFill>
                <a:cs typeface="B Nazanin" pitchFamily="2" charset="-78"/>
              </a:rPr>
            </a:br>
            <a:endParaRPr lang="en-US" sz="3600" dirty="0">
              <a:solidFill>
                <a:schemeClr val="bg1"/>
              </a:solidFill>
            </a:endParaRPr>
          </a:p>
        </p:txBody>
      </p:sp>
      <p:sp>
        <p:nvSpPr>
          <p:cNvPr id="3" name="Content Placeholder 2"/>
          <p:cNvSpPr>
            <a:spLocks noGrp="1"/>
          </p:cNvSpPr>
          <p:nvPr>
            <p:ph idx="1"/>
          </p:nvPr>
        </p:nvSpPr>
        <p:spPr>
          <a:xfrm>
            <a:off x="838200" y="1285799"/>
            <a:ext cx="10515600" cy="4351338"/>
          </a:xfrm>
        </p:spPr>
        <p:txBody>
          <a:bodyPr/>
          <a:lstStyle/>
          <a:p>
            <a:pPr algn="l" rtl="0">
              <a:buNone/>
            </a:pPr>
            <a:r>
              <a:rPr lang="en-US" dirty="0">
                <a:solidFill>
                  <a:schemeClr val="bg1"/>
                </a:solidFill>
                <a:cs typeface="B Nazanin" pitchFamily="2" charset="-78"/>
              </a:rPr>
              <a:t>A single met is equivalent to the amount  of energy expanded               during one minute rest </a:t>
            </a:r>
          </a:p>
          <a:p>
            <a:pPr algn="l" rtl="0">
              <a:buSzPct val="85000"/>
            </a:pPr>
            <a:r>
              <a:rPr lang="en-US" dirty="0">
                <a:solidFill>
                  <a:srgbClr val="FFFF00"/>
                </a:solidFill>
                <a:latin typeface="Arial" pitchFamily="34" charset="0"/>
                <a:cs typeface="Arial" pitchFamily="34" charset="0"/>
              </a:rPr>
              <a:t>Energy expenditure during rest = 1 MET</a:t>
            </a:r>
          </a:p>
          <a:p>
            <a:pPr marL="442913" indent="-442913" algn="l" rtl="0">
              <a:buSzPct val="85000"/>
            </a:pPr>
            <a:r>
              <a:rPr lang="en-US" i="1" dirty="0">
                <a:solidFill>
                  <a:srgbClr val="FFFF00"/>
                </a:solidFill>
                <a:latin typeface="Arial" pitchFamily="34" charset="0"/>
                <a:cs typeface="Arial" pitchFamily="34" charset="0"/>
              </a:rPr>
              <a:t>      = 3.5 ml of O</a:t>
            </a:r>
            <a:r>
              <a:rPr lang="en-US" sz="2000" i="1" dirty="0">
                <a:solidFill>
                  <a:srgbClr val="FFFF00"/>
                </a:solidFill>
                <a:latin typeface="Arial" pitchFamily="34" charset="0"/>
                <a:cs typeface="Arial" pitchFamily="34" charset="0"/>
              </a:rPr>
              <a:t>2 </a:t>
            </a:r>
            <a:r>
              <a:rPr lang="en-US" i="1" dirty="0">
                <a:solidFill>
                  <a:srgbClr val="FFFF00"/>
                </a:solidFill>
                <a:latin typeface="Arial" pitchFamily="34" charset="0"/>
                <a:cs typeface="Arial" pitchFamily="34" charset="0"/>
              </a:rPr>
              <a:t>/</a:t>
            </a:r>
            <a:r>
              <a:rPr lang="en-US" sz="2400" i="1" dirty="0">
                <a:solidFill>
                  <a:srgbClr val="FFFF00"/>
                </a:solidFill>
                <a:latin typeface="Arial" pitchFamily="34" charset="0"/>
                <a:cs typeface="Arial" pitchFamily="34" charset="0"/>
              </a:rPr>
              <a:t> </a:t>
            </a:r>
            <a:r>
              <a:rPr lang="en-US" i="1" dirty="0">
                <a:solidFill>
                  <a:srgbClr val="FFFF00"/>
                </a:solidFill>
                <a:latin typeface="Arial" pitchFamily="34" charset="0"/>
                <a:cs typeface="Arial" pitchFamily="34" charset="0"/>
              </a:rPr>
              <a:t>kg. min</a:t>
            </a:r>
          </a:p>
          <a:p>
            <a:pPr marL="442913" indent="-442913" algn="l" rtl="0">
              <a:buSzPct val="85000"/>
            </a:pPr>
            <a:r>
              <a:rPr lang="en-US" i="1" dirty="0">
                <a:solidFill>
                  <a:srgbClr val="FFFF00"/>
                </a:solidFill>
                <a:latin typeface="Arial" pitchFamily="34" charset="0"/>
                <a:cs typeface="Arial" pitchFamily="34" charset="0"/>
              </a:rPr>
              <a:t>      = 1 kcal</a:t>
            </a:r>
            <a:r>
              <a:rPr lang="en-US" sz="1800" i="1" dirty="0">
                <a:solidFill>
                  <a:srgbClr val="FFFF00"/>
                </a:solidFill>
                <a:latin typeface="Arial" pitchFamily="34" charset="0"/>
                <a:cs typeface="Arial" pitchFamily="34" charset="0"/>
              </a:rPr>
              <a:t> </a:t>
            </a:r>
            <a:r>
              <a:rPr lang="en-US" i="1" dirty="0">
                <a:solidFill>
                  <a:srgbClr val="FFFF00"/>
                </a:solidFill>
                <a:latin typeface="Arial" pitchFamily="34" charset="0"/>
                <a:cs typeface="Arial" pitchFamily="34" charset="0"/>
              </a:rPr>
              <a:t>/</a:t>
            </a:r>
            <a:r>
              <a:rPr lang="en-US" sz="1800" i="1" dirty="0">
                <a:solidFill>
                  <a:srgbClr val="FFFF00"/>
                </a:solidFill>
                <a:latin typeface="Arial" pitchFamily="34" charset="0"/>
                <a:cs typeface="Arial" pitchFamily="34" charset="0"/>
              </a:rPr>
              <a:t> </a:t>
            </a:r>
            <a:r>
              <a:rPr lang="en-US" i="1" dirty="0">
                <a:solidFill>
                  <a:srgbClr val="FFFF00"/>
                </a:solidFill>
                <a:latin typeface="Arial" pitchFamily="34" charset="0"/>
                <a:cs typeface="Arial" pitchFamily="34" charset="0"/>
              </a:rPr>
              <a:t>kg.</a:t>
            </a:r>
            <a:r>
              <a:rPr lang="en-US" sz="1800" i="1" dirty="0">
                <a:solidFill>
                  <a:srgbClr val="FFFF00"/>
                </a:solidFill>
                <a:latin typeface="Arial" pitchFamily="34" charset="0"/>
                <a:cs typeface="Arial" pitchFamily="34" charset="0"/>
              </a:rPr>
              <a:t> </a:t>
            </a:r>
            <a:r>
              <a:rPr lang="en-US" i="1" dirty="0">
                <a:solidFill>
                  <a:srgbClr val="FFFF00"/>
                </a:solidFill>
                <a:latin typeface="Arial" pitchFamily="34" charset="0"/>
                <a:cs typeface="Arial" pitchFamily="34" charset="0"/>
              </a:rPr>
              <a:t>hr.</a:t>
            </a:r>
          </a:p>
          <a:p>
            <a:endParaRPr lang="en-US" dirty="0"/>
          </a:p>
        </p:txBody>
      </p:sp>
      <p:pic>
        <p:nvPicPr>
          <p:cNvPr id="4" name="Picture 3"/>
          <p:cNvPicPr>
            <a:picLocks noChangeAspect="1"/>
          </p:cNvPicPr>
          <p:nvPr/>
        </p:nvPicPr>
        <p:blipFill>
          <a:blip r:embed="rId2"/>
          <a:stretch>
            <a:fillRect/>
          </a:stretch>
        </p:blipFill>
        <p:spPr>
          <a:xfrm>
            <a:off x="0" y="3778546"/>
            <a:ext cx="12192000" cy="3079454"/>
          </a:xfrm>
          <a:prstGeom prst="rect">
            <a:avLst/>
          </a:prstGeom>
        </p:spPr>
      </p:pic>
    </p:spTree>
    <p:extLst>
      <p:ext uri="{BB962C8B-B14F-4D97-AF65-F5344CB8AC3E}">
        <p14:creationId xmlns:p14="http://schemas.microsoft.com/office/powerpoint/2010/main" val="42897095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Mets</a:t>
            </a:r>
            <a:endParaRPr lang="en-US" dirty="0"/>
          </a:p>
        </p:txBody>
      </p:sp>
      <p:sp>
        <p:nvSpPr>
          <p:cNvPr id="3" name="Content Placeholder 2"/>
          <p:cNvSpPr>
            <a:spLocks noGrp="1"/>
          </p:cNvSpPr>
          <p:nvPr>
            <p:ph sz="half" idx="13"/>
          </p:nvPr>
        </p:nvSpPr>
        <p:spPr>
          <a:xfrm>
            <a:off x="753940" y="1480014"/>
            <a:ext cx="7498238" cy="4980511"/>
          </a:xfrm>
        </p:spPr>
        <p:txBody>
          <a:bodyPr/>
          <a:lstStyle/>
          <a:p>
            <a:endParaRPr lang="en-US" dirty="0" smtClean="0"/>
          </a:p>
          <a:p>
            <a:endParaRPr lang="en-US" dirty="0"/>
          </a:p>
          <a:p>
            <a:r>
              <a:rPr lang="en-US" dirty="0" smtClean="0"/>
              <a:t>Kcal/min=3.5*Mets* Weight/200</a:t>
            </a:r>
          </a:p>
          <a:p>
            <a:endParaRPr lang="en-US" dirty="0"/>
          </a:p>
          <a:p>
            <a:r>
              <a:rPr lang="en-US" dirty="0"/>
              <a:t>Calorie(Kcal) ＝ BMR X Mets/24 X hour</a:t>
            </a:r>
            <a:endParaRPr lang="en-US" dirty="0"/>
          </a:p>
        </p:txBody>
      </p:sp>
      <p:sp>
        <p:nvSpPr>
          <p:cNvPr id="4" name="Rectangle 3"/>
          <p:cNvSpPr/>
          <p:nvPr/>
        </p:nvSpPr>
        <p:spPr>
          <a:xfrm>
            <a:off x="1674538" y="6488668"/>
            <a:ext cx="4237057" cy="369332"/>
          </a:xfrm>
          <a:prstGeom prst="rect">
            <a:avLst/>
          </a:prstGeom>
        </p:spPr>
        <p:txBody>
          <a:bodyPr wrap="none">
            <a:spAutoFit/>
          </a:bodyPr>
          <a:lstStyle/>
          <a:p>
            <a:r>
              <a:rPr lang="en-US" dirty="0">
                <a:solidFill>
                  <a:srgbClr val="626469"/>
                </a:solidFill>
                <a:latin typeface="Arial" panose="020B0604020202020204" pitchFamily="34" charset="0"/>
              </a:rPr>
              <a:t>Calorie(Kcal) ＝ BMR X Mets/24 X hour</a:t>
            </a:r>
            <a:endParaRPr lang="en-US" dirty="0"/>
          </a:p>
        </p:txBody>
      </p:sp>
    </p:spTree>
    <p:extLst>
      <p:ext uri="{BB962C8B-B14F-4D97-AF65-F5344CB8AC3E}">
        <p14:creationId xmlns:p14="http://schemas.microsoft.com/office/powerpoint/2010/main" val="3687812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3"/>
          </p:nvPr>
        </p:nvSpPr>
        <p:spPr/>
        <p:txBody>
          <a:bodyPr>
            <a:normAutofit fontScale="92500" lnSpcReduction="10000"/>
          </a:bodyPr>
          <a:lstStyle/>
          <a:p>
            <a:pPr algn="r" rtl="1"/>
            <a:r>
              <a:rPr lang="fa-IR" dirty="0" err="1" smtClean="0"/>
              <a:t>کرال</a:t>
            </a:r>
            <a:r>
              <a:rPr lang="fa-IR" dirty="0" smtClean="0"/>
              <a:t> پشت 9.5 </a:t>
            </a:r>
            <a:r>
              <a:rPr lang="fa-IR" dirty="0" err="1" smtClean="0"/>
              <a:t>مت</a:t>
            </a:r>
            <a:endParaRPr lang="fa-IR" dirty="0" smtClean="0"/>
          </a:p>
          <a:p>
            <a:pPr algn="r" rtl="1"/>
            <a:r>
              <a:rPr lang="fa-IR" dirty="0" err="1" smtClean="0"/>
              <a:t>کرال</a:t>
            </a:r>
            <a:r>
              <a:rPr lang="fa-IR" dirty="0" smtClean="0"/>
              <a:t> سینه  45 متر در دقیقه  7.3 </a:t>
            </a:r>
          </a:p>
          <a:p>
            <a:pPr algn="r" rtl="1"/>
            <a:r>
              <a:rPr lang="fa-IR" dirty="0" err="1" smtClean="0"/>
              <a:t>کرال</a:t>
            </a:r>
            <a:r>
              <a:rPr lang="fa-IR" dirty="0" smtClean="0"/>
              <a:t> سینه 68 متر در دقیقه 10 </a:t>
            </a:r>
            <a:r>
              <a:rPr lang="fa-IR" dirty="0" err="1" smtClean="0"/>
              <a:t>مت</a:t>
            </a:r>
            <a:endParaRPr lang="fa-IR" dirty="0" smtClean="0"/>
          </a:p>
          <a:p>
            <a:pPr algn="r" rtl="1"/>
            <a:r>
              <a:rPr lang="fa-IR" dirty="0" smtClean="0"/>
              <a:t>پروانه 13.8 </a:t>
            </a:r>
            <a:r>
              <a:rPr lang="fa-IR" dirty="0" err="1" smtClean="0"/>
              <a:t>مت</a:t>
            </a:r>
            <a:endParaRPr lang="fa-IR" dirty="0" smtClean="0"/>
          </a:p>
          <a:p>
            <a:pPr algn="r" rtl="1"/>
            <a:r>
              <a:rPr lang="fa-IR" dirty="0" smtClean="0"/>
              <a:t>قورباغه  </a:t>
            </a:r>
            <a:r>
              <a:rPr lang="fa-IR" dirty="0"/>
              <a:t>10.3 </a:t>
            </a:r>
            <a:r>
              <a:rPr lang="fa-IR" dirty="0" err="1" smtClean="0"/>
              <a:t>مت</a:t>
            </a:r>
            <a:endParaRPr lang="fa-IR" dirty="0" smtClean="0"/>
          </a:p>
          <a:p>
            <a:pPr algn="r" rtl="1"/>
            <a:r>
              <a:rPr lang="fa-IR" dirty="0" smtClean="0"/>
              <a:t>راه رفتن در آب 4.5 </a:t>
            </a:r>
            <a:r>
              <a:rPr lang="fa-IR" dirty="0" err="1" smtClean="0"/>
              <a:t>مت</a:t>
            </a:r>
            <a:endParaRPr lang="fa-IR" dirty="0" smtClean="0"/>
          </a:p>
          <a:p>
            <a:pPr algn="r" rtl="1"/>
            <a:r>
              <a:rPr lang="fa-IR" dirty="0" smtClean="0"/>
              <a:t>پای قورباغه 3.5 </a:t>
            </a:r>
            <a:r>
              <a:rPr lang="fa-IR" dirty="0" err="1" smtClean="0"/>
              <a:t>مت</a:t>
            </a:r>
            <a:endParaRPr lang="fa-IR" dirty="0" smtClean="0"/>
          </a:p>
          <a:p>
            <a:pPr algn="r" rtl="1"/>
            <a:r>
              <a:rPr lang="fa-IR" dirty="0" smtClean="0"/>
              <a:t>شنای تفریحی 6 </a:t>
            </a:r>
            <a:r>
              <a:rPr lang="fa-IR" dirty="0" err="1" smtClean="0"/>
              <a:t>مت</a:t>
            </a:r>
            <a:endParaRPr lang="fa-IR" dirty="0" smtClean="0"/>
          </a:p>
          <a:p>
            <a:pPr algn="r" rtl="1"/>
            <a:r>
              <a:rPr lang="en-US" dirty="0" smtClean="0"/>
              <a:t>Sidestroke </a:t>
            </a:r>
            <a:r>
              <a:rPr lang="fa-IR" dirty="0" smtClean="0"/>
              <a:t>   7 </a:t>
            </a:r>
            <a:r>
              <a:rPr lang="fa-IR" dirty="0" err="1" smtClean="0"/>
              <a:t>مت</a:t>
            </a:r>
            <a:endParaRPr lang="fa-IR" dirty="0" smtClean="0"/>
          </a:p>
          <a:p>
            <a:pPr algn="r" rtl="1"/>
            <a:endParaRPr lang="fa-IR" dirty="0"/>
          </a:p>
          <a:p>
            <a:pPr algn="r" rtl="1"/>
            <a:endParaRPr lang="en-US" dirty="0"/>
          </a:p>
        </p:txBody>
      </p:sp>
    </p:spTree>
    <p:extLst>
      <p:ext uri="{BB962C8B-B14F-4D97-AF65-F5344CB8AC3E}">
        <p14:creationId xmlns:p14="http://schemas.microsoft.com/office/powerpoint/2010/main" val="3117831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Monitoring cardiovascular </a:t>
            </a:r>
            <a:endParaRPr lang="en-US" dirty="0"/>
          </a:p>
        </p:txBody>
      </p:sp>
      <p:sp>
        <p:nvSpPr>
          <p:cNvPr id="3" name="Content Placeholder 2"/>
          <p:cNvSpPr>
            <a:spLocks noGrp="1"/>
          </p:cNvSpPr>
          <p:nvPr>
            <p:ph sz="half" idx="13"/>
          </p:nvPr>
        </p:nvSpPr>
        <p:spPr/>
        <p:txBody>
          <a:bodyPr/>
          <a:lstStyle/>
          <a:p>
            <a:r>
              <a:rPr lang="en-US" dirty="0" smtClean="0"/>
              <a:t>Talk test</a:t>
            </a:r>
          </a:p>
          <a:p>
            <a:endParaRPr lang="en-US" dirty="0" smtClean="0"/>
          </a:p>
          <a:p>
            <a:r>
              <a:rPr lang="en-US" dirty="0" smtClean="0"/>
              <a:t>RPE</a:t>
            </a:r>
          </a:p>
          <a:p>
            <a:endParaRPr lang="en-US" dirty="0" smtClean="0"/>
          </a:p>
          <a:p>
            <a:r>
              <a:rPr lang="en-US" dirty="0" smtClean="0"/>
              <a:t>RPE5</a:t>
            </a:r>
            <a:endParaRPr lang="en-US" dirty="0"/>
          </a:p>
        </p:txBody>
      </p:sp>
    </p:spTree>
    <p:extLst>
      <p:ext uri="{BB962C8B-B14F-4D97-AF65-F5344CB8AC3E}">
        <p14:creationId xmlns:p14="http://schemas.microsoft.com/office/powerpoint/2010/main" val="2602843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half" idx="13"/>
            <p:extLst>
              <p:ext uri="{D42A27DB-BD31-4B8C-83A1-F6EECF244321}">
                <p14:modId xmlns:p14="http://schemas.microsoft.com/office/powerpoint/2010/main" val="1312131199"/>
              </p:ext>
            </p:extLst>
          </p:nvPr>
        </p:nvGraphicFramePr>
        <p:xfrm>
          <a:off x="1270776" y="133289"/>
          <a:ext cx="7116683" cy="6583680"/>
        </p:xfrm>
        <a:graphic>
          <a:graphicData uri="http://schemas.openxmlformats.org/drawingml/2006/table">
            <a:tbl>
              <a:tblPr firstRow="1" bandRow="1">
                <a:tableStyleId>{17292A2E-F333-43FB-9621-5CBBE7FDCDCB}</a:tableStyleId>
              </a:tblPr>
              <a:tblGrid>
                <a:gridCol w="1083873">
                  <a:extLst>
                    <a:ext uri="{9D8B030D-6E8A-4147-A177-3AD203B41FA5}">
                      <a16:colId xmlns:a16="http://schemas.microsoft.com/office/drawing/2014/main" val="20000"/>
                    </a:ext>
                  </a:extLst>
                </a:gridCol>
                <a:gridCol w="713678">
                  <a:extLst>
                    <a:ext uri="{9D8B030D-6E8A-4147-A177-3AD203B41FA5}">
                      <a16:colId xmlns:a16="http://schemas.microsoft.com/office/drawing/2014/main" val="20001"/>
                    </a:ext>
                  </a:extLst>
                </a:gridCol>
                <a:gridCol w="1761893">
                  <a:extLst>
                    <a:ext uri="{9D8B030D-6E8A-4147-A177-3AD203B41FA5}">
                      <a16:colId xmlns:a16="http://schemas.microsoft.com/office/drawing/2014/main" val="20002"/>
                    </a:ext>
                  </a:extLst>
                </a:gridCol>
                <a:gridCol w="1092819">
                  <a:extLst>
                    <a:ext uri="{9D8B030D-6E8A-4147-A177-3AD203B41FA5}">
                      <a16:colId xmlns:a16="http://schemas.microsoft.com/office/drawing/2014/main" val="20003"/>
                    </a:ext>
                  </a:extLst>
                </a:gridCol>
                <a:gridCol w="2464420">
                  <a:extLst>
                    <a:ext uri="{9D8B030D-6E8A-4147-A177-3AD203B41FA5}">
                      <a16:colId xmlns:a16="http://schemas.microsoft.com/office/drawing/2014/main" val="20004"/>
                    </a:ext>
                  </a:extLst>
                </a:gridCol>
              </a:tblGrid>
              <a:tr h="370840">
                <a:tc>
                  <a:txBody>
                    <a:bodyPr/>
                    <a:lstStyle/>
                    <a:p>
                      <a:pPr algn="ctr"/>
                      <a:r>
                        <a:rPr lang="en-US" dirty="0" smtClean="0">
                          <a:solidFill>
                            <a:srgbClr val="121923"/>
                          </a:solidFill>
                        </a:rPr>
                        <a:t>RPE 5</a:t>
                      </a:r>
                      <a:endParaRPr lang="en-US" dirty="0">
                        <a:solidFill>
                          <a:srgbClr val="121923"/>
                        </a:solidFill>
                      </a:endParaRPr>
                    </a:p>
                  </a:txBody>
                  <a:tcPr/>
                </a:tc>
                <a:tc>
                  <a:txBody>
                    <a:bodyPr/>
                    <a:lstStyle/>
                    <a:p>
                      <a:pPr algn="ctr"/>
                      <a:r>
                        <a:rPr lang="en-US" dirty="0" smtClean="0">
                          <a:solidFill>
                            <a:srgbClr val="121923"/>
                          </a:solidFill>
                        </a:rPr>
                        <a:t>Scale</a:t>
                      </a:r>
                      <a:endParaRPr lang="en-US" dirty="0">
                        <a:solidFill>
                          <a:srgbClr val="121923"/>
                        </a:solidFill>
                      </a:endParaRPr>
                    </a:p>
                  </a:txBody>
                  <a:tcPr/>
                </a:tc>
                <a:tc>
                  <a:txBody>
                    <a:bodyPr/>
                    <a:lstStyle/>
                    <a:p>
                      <a:pPr algn="ctr"/>
                      <a:r>
                        <a:rPr lang="en-US" dirty="0" smtClean="0">
                          <a:solidFill>
                            <a:srgbClr val="121923"/>
                          </a:solidFill>
                        </a:rPr>
                        <a:t>Descriptor</a:t>
                      </a:r>
                      <a:endParaRPr lang="en-US" dirty="0">
                        <a:solidFill>
                          <a:srgbClr val="121923"/>
                        </a:solidFill>
                      </a:endParaRPr>
                    </a:p>
                  </a:txBody>
                  <a:tcPr/>
                </a:tc>
                <a:tc>
                  <a:txBody>
                    <a:bodyPr/>
                    <a:lstStyle/>
                    <a:p>
                      <a:pPr algn="ctr"/>
                      <a:r>
                        <a:rPr lang="en-US" dirty="0" smtClean="0">
                          <a:solidFill>
                            <a:srgbClr val="121923"/>
                          </a:solidFill>
                        </a:rPr>
                        <a:t>Peak</a:t>
                      </a:r>
                      <a:r>
                        <a:rPr lang="en-US" baseline="0" dirty="0" smtClean="0">
                          <a:solidFill>
                            <a:srgbClr val="121923"/>
                          </a:solidFill>
                        </a:rPr>
                        <a:t> HR </a:t>
                      </a:r>
                    </a:p>
                    <a:p>
                      <a:pPr algn="ctr"/>
                      <a:r>
                        <a:rPr lang="en-US" dirty="0" smtClean="0">
                          <a:solidFill>
                            <a:srgbClr val="121923"/>
                          </a:solidFill>
                        </a:rPr>
                        <a:t>treadmill</a:t>
                      </a:r>
                      <a:endParaRPr lang="en-US" dirty="0">
                        <a:solidFill>
                          <a:srgbClr val="121923"/>
                        </a:solidFill>
                      </a:endParaRPr>
                    </a:p>
                  </a:txBody>
                  <a:tcPr/>
                </a:tc>
                <a:tc>
                  <a:txBody>
                    <a:bodyPr/>
                    <a:lstStyle/>
                    <a:p>
                      <a:pPr algn="ctr"/>
                      <a:r>
                        <a:rPr lang="en-US" dirty="0" smtClean="0">
                          <a:solidFill>
                            <a:srgbClr val="121923"/>
                          </a:solidFill>
                        </a:rPr>
                        <a:t>long description</a:t>
                      </a:r>
                      <a:endParaRPr lang="en-US" dirty="0">
                        <a:solidFill>
                          <a:srgbClr val="121923"/>
                        </a:solidFill>
                      </a:endParaRPr>
                    </a:p>
                  </a:txBody>
                  <a:tcPr/>
                </a:tc>
                <a:extLst>
                  <a:ext uri="{0D108BD9-81ED-4DB2-BD59-A6C34878D82A}">
                    <a16:rowId xmlns:a16="http://schemas.microsoft.com/office/drawing/2014/main" val="10000"/>
                  </a:ext>
                </a:extLst>
              </a:tr>
              <a:tr h="370840">
                <a:tc>
                  <a:txBody>
                    <a:bodyPr/>
                    <a:lstStyle/>
                    <a:p>
                      <a:endParaRPr lang="en-US" dirty="0" smtClean="0"/>
                    </a:p>
                    <a:p>
                      <a:endParaRPr lang="en-US" dirty="0" smtClean="0"/>
                    </a:p>
                    <a:p>
                      <a:endParaRPr lang="en-US" dirty="0" smtClean="0"/>
                    </a:p>
                    <a:p>
                      <a:endParaRPr lang="en-US" dirty="0"/>
                    </a:p>
                  </a:txBody>
                  <a:tcPr>
                    <a:solidFill>
                      <a:srgbClr val="121923"/>
                    </a:solidFill>
                  </a:tcPr>
                </a:tc>
                <a:tc>
                  <a:txBody>
                    <a:bodyPr/>
                    <a:lstStyle/>
                    <a:p>
                      <a:pPr algn="ctr"/>
                      <a:r>
                        <a:rPr lang="en-US" dirty="0" smtClean="0">
                          <a:solidFill>
                            <a:schemeClr val="bg1"/>
                          </a:solidFill>
                        </a:rPr>
                        <a:t>1</a:t>
                      </a:r>
                      <a:endParaRPr lang="en-US" dirty="0">
                        <a:solidFill>
                          <a:schemeClr val="bg1"/>
                        </a:solidFill>
                      </a:endParaRPr>
                    </a:p>
                  </a:txBody>
                  <a:tcPr>
                    <a:solidFill>
                      <a:srgbClr val="121923"/>
                    </a:solidFill>
                  </a:tcPr>
                </a:tc>
                <a:tc>
                  <a:txBody>
                    <a:bodyPr/>
                    <a:lstStyle/>
                    <a:p>
                      <a:pPr algn="ctr"/>
                      <a:r>
                        <a:rPr lang="en-US" dirty="0" smtClean="0"/>
                        <a:t>Very light</a:t>
                      </a:r>
                      <a:endParaRPr lang="en-US" dirty="0"/>
                    </a:p>
                  </a:txBody>
                  <a:tcPr/>
                </a:tc>
                <a:tc>
                  <a:txBody>
                    <a:bodyPr/>
                    <a:lstStyle/>
                    <a:p>
                      <a:pPr algn="ctr"/>
                      <a:r>
                        <a:rPr lang="en-US" dirty="0" smtClean="0"/>
                        <a:t>&lt; 60</a:t>
                      </a:r>
                      <a:endParaRPr lang="en-US" dirty="0"/>
                    </a:p>
                  </a:txBody>
                  <a:tcPr>
                    <a:solidFill>
                      <a:srgbClr val="FFC000">
                        <a:alpha val="20000"/>
                      </a:srgbClr>
                    </a:solidFill>
                  </a:tcPr>
                </a:tc>
                <a:tc>
                  <a:txBody>
                    <a:bodyPr/>
                    <a:lstStyle/>
                    <a:p>
                      <a:pPr algn="ctr"/>
                      <a:r>
                        <a:rPr lang="en-US" dirty="0" smtClean="0"/>
                        <a:t>I’m feeling great and could keep up this pace all day long.</a:t>
                      </a:r>
                      <a:endParaRPr lang="en-US" dirty="0"/>
                    </a:p>
                  </a:txBody>
                  <a:tcPr/>
                </a:tc>
                <a:extLst>
                  <a:ext uri="{0D108BD9-81ED-4DB2-BD59-A6C34878D82A}">
                    <a16:rowId xmlns:a16="http://schemas.microsoft.com/office/drawing/2014/main" val="10001"/>
                  </a:ext>
                </a:extLst>
              </a:tr>
              <a:tr h="370840">
                <a:tc>
                  <a:txBody>
                    <a:bodyPr/>
                    <a:lstStyle/>
                    <a:p>
                      <a:endParaRPr lang="en-US" dirty="0" smtClean="0"/>
                    </a:p>
                    <a:p>
                      <a:endParaRPr lang="en-US" dirty="0" smtClean="0"/>
                    </a:p>
                    <a:p>
                      <a:endParaRPr lang="en-US" dirty="0" smtClean="0"/>
                    </a:p>
                    <a:p>
                      <a:endParaRPr lang="en-US" dirty="0"/>
                    </a:p>
                  </a:txBody>
                  <a:tcPr>
                    <a:solidFill>
                      <a:srgbClr val="121923"/>
                    </a:solidFill>
                  </a:tcPr>
                </a:tc>
                <a:tc>
                  <a:txBody>
                    <a:bodyPr/>
                    <a:lstStyle/>
                    <a:p>
                      <a:pPr algn="ctr"/>
                      <a:r>
                        <a:rPr lang="en-US" dirty="0" smtClean="0">
                          <a:solidFill>
                            <a:schemeClr val="bg1"/>
                          </a:solidFill>
                        </a:rPr>
                        <a:t>2</a:t>
                      </a:r>
                      <a:endParaRPr lang="en-US" dirty="0">
                        <a:solidFill>
                          <a:schemeClr val="bg1"/>
                        </a:solidFill>
                      </a:endParaRPr>
                    </a:p>
                  </a:txBody>
                  <a:tcPr>
                    <a:solidFill>
                      <a:srgbClr val="121923"/>
                    </a:solidFill>
                  </a:tcPr>
                </a:tc>
                <a:tc>
                  <a:txBody>
                    <a:bodyPr/>
                    <a:lstStyle/>
                    <a:p>
                      <a:pPr algn="ctr"/>
                      <a:r>
                        <a:rPr lang="en-US" dirty="0" smtClean="0"/>
                        <a:t>Light</a:t>
                      </a:r>
                      <a:endParaRPr lang="en-US" dirty="0"/>
                    </a:p>
                  </a:txBody>
                  <a:tcPr/>
                </a:tc>
                <a:tc>
                  <a:txBody>
                    <a:bodyPr/>
                    <a:lstStyle/>
                    <a:p>
                      <a:pPr algn="ctr"/>
                      <a:r>
                        <a:rPr lang="en-US" dirty="0" smtClean="0"/>
                        <a:t>61-70</a:t>
                      </a:r>
                      <a:endParaRPr lang="en-US" dirty="0"/>
                    </a:p>
                  </a:txBody>
                  <a:tcPr>
                    <a:solidFill>
                      <a:srgbClr val="FFC000">
                        <a:alpha val="20000"/>
                      </a:srgbClr>
                    </a:solidFill>
                  </a:tcPr>
                </a:tc>
                <a:tc>
                  <a:txBody>
                    <a:bodyPr/>
                    <a:lstStyle/>
                    <a:p>
                      <a:pPr algn="ctr"/>
                      <a:r>
                        <a:rPr lang="en-US" dirty="0" smtClean="0"/>
                        <a:t>I’m still comfortable, but am breathing a little harder.</a:t>
                      </a:r>
                      <a:endParaRPr lang="en-US" dirty="0"/>
                    </a:p>
                  </a:txBody>
                  <a:tcPr/>
                </a:tc>
                <a:extLst>
                  <a:ext uri="{0D108BD9-81ED-4DB2-BD59-A6C34878D82A}">
                    <a16:rowId xmlns:a16="http://schemas.microsoft.com/office/drawing/2014/main" val="10002"/>
                  </a:ext>
                </a:extLst>
              </a:tr>
              <a:tr h="370840">
                <a:tc>
                  <a:txBody>
                    <a:bodyPr/>
                    <a:lstStyle/>
                    <a:p>
                      <a:endParaRPr lang="en-US" dirty="0" smtClean="0"/>
                    </a:p>
                    <a:p>
                      <a:endParaRPr lang="en-US" dirty="0" smtClean="0"/>
                    </a:p>
                    <a:p>
                      <a:endParaRPr lang="en-US" dirty="0" smtClean="0"/>
                    </a:p>
                    <a:p>
                      <a:endParaRPr lang="en-US" dirty="0"/>
                    </a:p>
                  </a:txBody>
                  <a:tcPr>
                    <a:solidFill>
                      <a:srgbClr val="121923"/>
                    </a:solidFill>
                  </a:tcPr>
                </a:tc>
                <a:tc>
                  <a:txBody>
                    <a:bodyPr/>
                    <a:lstStyle/>
                    <a:p>
                      <a:pPr algn="ctr"/>
                      <a:r>
                        <a:rPr lang="en-US" dirty="0" smtClean="0">
                          <a:solidFill>
                            <a:schemeClr val="bg1"/>
                          </a:solidFill>
                        </a:rPr>
                        <a:t>3</a:t>
                      </a:r>
                      <a:endParaRPr lang="en-US" dirty="0">
                        <a:solidFill>
                          <a:schemeClr val="bg1"/>
                        </a:solidFill>
                      </a:endParaRPr>
                    </a:p>
                  </a:txBody>
                  <a:tcPr>
                    <a:solidFill>
                      <a:srgbClr val="121923"/>
                    </a:solidFill>
                  </a:tcPr>
                </a:tc>
                <a:tc>
                  <a:txBody>
                    <a:bodyPr/>
                    <a:lstStyle/>
                    <a:p>
                      <a:pPr algn="ctr"/>
                      <a:r>
                        <a:rPr lang="en-US" dirty="0" smtClean="0"/>
                        <a:t>moderately hard</a:t>
                      </a:r>
                      <a:endParaRPr lang="en-US" dirty="0"/>
                    </a:p>
                  </a:txBody>
                  <a:tcPr/>
                </a:tc>
                <a:tc>
                  <a:txBody>
                    <a:bodyPr/>
                    <a:lstStyle/>
                    <a:p>
                      <a:pPr algn="ctr"/>
                      <a:r>
                        <a:rPr lang="en-US" dirty="0" smtClean="0"/>
                        <a:t>71-80</a:t>
                      </a:r>
                      <a:endParaRPr lang="en-US" dirty="0"/>
                    </a:p>
                  </a:txBody>
                  <a:tcPr>
                    <a:solidFill>
                      <a:srgbClr val="FFC000">
                        <a:alpha val="20000"/>
                      </a:srgbClr>
                    </a:solidFill>
                  </a:tcPr>
                </a:tc>
                <a:tc>
                  <a:txBody>
                    <a:bodyPr/>
                    <a:lstStyle/>
                    <a:p>
                      <a:pPr algn="ctr"/>
                      <a:r>
                        <a:rPr lang="en-US" dirty="0" smtClean="0"/>
                        <a:t>This is a good workout.</a:t>
                      </a:r>
                      <a:endParaRPr lang="en-US" dirty="0"/>
                    </a:p>
                  </a:txBody>
                  <a:tcPr/>
                </a:tc>
                <a:extLst>
                  <a:ext uri="{0D108BD9-81ED-4DB2-BD59-A6C34878D82A}">
                    <a16:rowId xmlns:a16="http://schemas.microsoft.com/office/drawing/2014/main" val="10003"/>
                  </a:ext>
                </a:extLst>
              </a:tr>
              <a:tr h="370840">
                <a:tc>
                  <a:txBody>
                    <a:bodyPr/>
                    <a:lstStyle/>
                    <a:p>
                      <a:endParaRPr lang="en-US" dirty="0" smtClean="0"/>
                    </a:p>
                    <a:p>
                      <a:endParaRPr lang="en-US" dirty="0" smtClean="0"/>
                    </a:p>
                    <a:p>
                      <a:endParaRPr lang="en-US" dirty="0" smtClean="0"/>
                    </a:p>
                    <a:p>
                      <a:endParaRPr lang="en-US" dirty="0"/>
                    </a:p>
                  </a:txBody>
                  <a:tcPr>
                    <a:solidFill>
                      <a:srgbClr val="121923"/>
                    </a:solidFill>
                  </a:tcPr>
                </a:tc>
                <a:tc>
                  <a:txBody>
                    <a:bodyPr/>
                    <a:lstStyle/>
                    <a:p>
                      <a:pPr algn="ctr"/>
                      <a:r>
                        <a:rPr lang="en-US" dirty="0" smtClean="0">
                          <a:solidFill>
                            <a:schemeClr val="bg1"/>
                          </a:solidFill>
                        </a:rPr>
                        <a:t>4</a:t>
                      </a:r>
                      <a:endParaRPr lang="en-US" dirty="0">
                        <a:solidFill>
                          <a:schemeClr val="bg1"/>
                        </a:solidFill>
                      </a:endParaRPr>
                    </a:p>
                  </a:txBody>
                  <a:tcPr>
                    <a:solidFill>
                      <a:srgbClr val="12192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hard</a:t>
                      </a:r>
                    </a:p>
                  </a:txBody>
                  <a:tcPr/>
                </a:tc>
                <a:tc>
                  <a:txBody>
                    <a:bodyPr/>
                    <a:lstStyle/>
                    <a:p>
                      <a:pPr algn="ctr"/>
                      <a:r>
                        <a:rPr lang="en-US" dirty="0" smtClean="0"/>
                        <a:t>81-90</a:t>
                      </a:r>
                      <a:endParaRPr lang="en-US" dirty="0"/>
                    </a:p>
                  </a:txBody>
                  <a:tcPr>
                    <a:solidFill>
                      <a:srgbClr val="FFC000">
                        <a:alpha val="20000"/>
                      </a:srgbClr>
                    </a:solidFill>
                  </a:tcPr>
                </a:tc>
                <a:tc>
                  <a:txBody>
                    <a:bodyPr/>
                    <a:lstStyle/>
                    <a:p>
                      <a:pPr algn="ctr"/>
                      <a:r>
                        <a:rPr lang="en-US" dirty="0" smtClean="0"/>
                        <a:t>It is getting pretty tough, I could only keep at this pace for a short time period.</a:t>
                      </a:r>
                      <a:endParaRPr lang="en-US" dirty="0"/>
                    </a:p>
                  </a:txBody>
                  <a:tcPr/>
                </a:tc>
                <a:extLst>
                  <a:ext uri="{0D108BD9-81ED-4DB2-BD59-A6C34878D82A}">
                    <a16:rowId xmlns:a16="http://schemas.microsoft.com/office/drawing/2014/main" val="10004"/>
                  </a:ext>
                </a:extLst>
              </a:tr>
              <a:tr h="370840">
                <a:tc>
                  <a:txBody>
                    <a:bodyPr/>
                    <a:lstStyle/>
                    <a:p>
                      <a:endParaRPr lang="en-US" dirty="0" smtClean="0"/>
                    </a:p>
                    <a:p>
                      <a:endParaRPr lang="en-US" dirty="0" smtClean="0"/>
                    </a:p>
                    <a:p>
                      <a:endParaRPr lang="en-US" dirty="0" smtClean="0"/>
                    </a:p>
                    <a:p>
                      <a:endParaRPr lang="en-US" dirty="0"/>
                    </a:p>
                  </a:txBody>
                  <a:tcPr>
                    <a:solidFill>
                      <a:srgbClr val="121923"/>
                    </a:solidFill>
                  </a:tcPr>
                </a:tc>
                <a:tc>
                  <a:txBody>
                    <a:bodyPr/>
                    <a:lstStyle/>
                    <a:p>
                      <a:pPr algn="ctr"/>
                      <a:r>
                        <a:rPr lang="en-US" dirty="0" smtClean="0">
                          <a:solidFill>
                            <a:schemeClr val="bg1"/>
                          </a:solidFill>
                        </a:rPr>
                        <a:t>5</a:t>
                      </a:r>
                      <a:endParaRPr lang="en-US" dirty="0">
                        <a:solidFill>
                          <a:schemeClr val="bg1"/>
                        </a:solidFill>
                      </a:endParaRPr>
                    </a:p>
                  </a:txBody>
                  <a:tcPr>
                    <a:solidFill>
                      <a:srgbClr val="12192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Very hard</a:t>
                      </a:r>
                    </a:p>
                  </a:txBody>
                  <a:tcPr/>
                </a:tc>
                <a:tc>
                  <a:txBody>
                    <a:bodyPr/>
                    <a:lstStyle/>
                    <a:p>
                      <a:pPr algn="ctr"/>
                      <a:r>
                        <a:rPr lang="en-US" dirty="0" smtClean="0"/>
                        <a:t>&gt; 91</a:t>
                      </a:r>
                      <a:endParaRPr lang="en-US" dirty="0"/>
                    </a:p>
                  </a:txBody>
                  <a:tcPr>
                    <a:solidFill>
                      <a:srgbClr val="FFC000">
                        <a:alpha val="20000"/>
                      </a:srgbClr>
                    </a:solidFill>
                  </a:tcPr>
                </a:tc>
                <a:tc>
                  <a:txBody>
                    <a:bodyPr/>
                    <a:lstStyle/>
                    <a:p>
                      <a:pPr algn="ctr"/>
                      <a:r>
                        <a:rPr lang="en-US" dirty="0" smtClean="0"/>
                        <a:t>It's too hard, I need to STOP!</a:t>
                      </a:r>
                      <a:endParaRPr lang="en-US" dirty="0"/>
                    </a:p>
                  </a:txBody>
                  <a:tcPr/>
                </a:tc>
                <a:extLst>
                  <a:ext uri="{0D108BD9-81ED-4DB2-BD59-A6C34878D82A}">
                    <a16:rowId xmlns:a16="http://schemas.microsoft.com/office/drawing/2014/main" val="10005"/>
                  </a:ext>
                </a:extLst>
              </a:tr>
            </a:tbl>
          </a:graphicData>
        </a:graphic>
      </p:graphicFrame>
      <p:grpSp>
        <p:nvGrpSpPr>
          <p:cNvPr id="10" name="Group 9"/>
          <p:cNvGrpSpPr/>
          <p:nvPr/>
        </p:nvGrpSpPr>
        <p:grpSpPr>
          <a:xfrm>
            <a:off x="1337682" y="822867"/>
            <a:ext cx="952500" cy="5840452"/>
            <a:chOff x="1337682" y="822867"/>
            <a:chExt cx="952500" cy="5840452"/>
          </a:xfrm>
        </p:grpSpPr>
        <p:pic>
          <p:nvPicPr>
            <p:cNvPr id="5" name="Picture 4"/>
            <p:cNvPicPr>
              <a:picLocks noChangeAspect="1"/>
            </p:cNvPicPr>
            <p:nvPr/>
          </p:nvPicPr>
          <p:blipFill>
            <a:blip r:embed="rId2"/>
            <a:stretch>
              <a:fillRect/>
            </a:stretch>
          </p:blipFill>
          <p:spPr>
            <a:xfrm>
              <a:off x="1337682" y="822867"/>
              <a:ext cx="952500" cy="952500"/>
            </a:xfrm>
            <a:prstGeom prst="rect">
              <a:avLst/>
            </a:prstGeom>
          </p:spPr>
        </p:pic>
        <p:pic>
          <p:nvPicPr>
            <p:cNvPr id="6" name="Picture 5"/>
            <p:cNvPicPr>
              <a:picLocks noChangeAspect="1"/>
            </p:cNvPicPr>
            <p:nvPr/>
          </p:nvPicPr>
          <p:blipFill>
            <a:blip r:embed="rId3"/>
            <a:stretch>
              <a:fillRect/>
            </a:stretch>
          </p:blipFill>
          <p:spPr>
            <a:xfrm>
              <a:off x="1337682" y="2044855"/>
              <a:ext cx="952500" cy="952500"/>
            </a:xfrm>
            <a:prstGeom prst="rect">
              <a:avLst/>
            </a:prstGeom>
          </p:spPr>
        </p:pic>
        <p:pic>
          <p:nvPicPr>
            <p:cNvPr id="7" name="Picture 6"/>
            <p:cNvPicPr>
              <a:picLocks noChangeAspect="1"/>
            </p:cNvPicPr>
            <p:nvPr/>
          </p:nvPicPr>
          <p:blipFill>
            <a:blip r:embed="rId4"/>
            <a:stretch>
              <a:fillRect/>
            </a:stretch>
          </p:blipFill>
          <p:spPr>
            <a:xfrm>
              <a:off x="1337682" y="3266843"/>
              <a:ext cx="952500" cy="952500"/>
            </a:xfrm>
            <a:prstGeom prst="rect">
              <a:avLst/>
            </a:prstGeom>
          </p:spPr>
        </p:pic>
        <p:pic>
          <p:nvPicPr>
            <p:cNvPr id="8" name="Picture 7"/>
            <p:cNvPicPr>
              <a:picLocks noChangeAspect="1"/>
            </p:cNvPicPr>
            <p:nvPr/>
          </p:nvPicPr>
          <p:blipFill>
            <a:blip r:embed="rId5"/>
            <a:stretch>
              <a:fillRect/>
            </a:stretch>
          </p:blipFill>
          <p:spPr>
            <a:xfrm>
              <a:off x="1337682" y="4488831"/>
              <a:ext cx="952500" cy="952500"/>
            </a:xfrm>
            <a:prstGeom prst="rect">
              <a:avLst/>
            </a:prstGeom>
          </p:spPr>
        </p:pic>
        <p:pic>
          <p:nvPicPr>
            <p:cNvPr id="9" name="Picture 8"/>
            <p:cNvPicPr>
              <a:picLocks noChangeAspect="1"/>
            </p:cNvPicPr>
            <p:nvPr/>
          </p:nvPicPr>
          <p:blipFill>
            <a:blip r:embed="rId6"/>
            <a:stretch>
              <a:fillRect/>
            </a:stretch>
          </p:blipFill>
          <p:spPr>
            <a:xfrm>
              <a:off x="1337682" y="5710819"/>
              <a:ext cx="952500" cy="952500"/>
            </a:xfrm>
            <a:prstGeom prst="rect">
              <a:avLst/>
            </a:prstGeom>
          </p:spPr>
        </p:pic>
      </p:grpSp>
    </p:spTree>
    <p:extLst>
      <p:ext uri="{BB962C8B-B14F-4D97-AF65-F5344CB8AC3E}">
        <p14:creationId xmlns:p14="http://schemas.microsoft.com/office/powerpoint/2010/main" val="1917670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half" idx="13"/>
            <p:extLst>
              <p:ext uri="{D42A27DB-BD31-4B8C-83A1-F6EECF244321}">
                <p14:modId xmlns:p14="http://schemas.microsoft.com/office/powerpoint/2010/main" val="2814952553"/>
              </p:ext>
            </p:extLst>
          </p:nvPr>
        </p:nvGraphicFramePr>
        <p:xfrm>
          <a:off x="1188961" y="178413"/>
          <a:ext cx="8947498" cy="6312848"/>
        </p:xfrm>
        <a:graphic>
          <a:graphicData uri="http://schemas.openxmlformats.org/drawingml/2006/table">
            <a:tbl>
              <a:tblPr firstRow="1" bandRow="1">
                <a:tableStyleId>{17292A2E-F333-43FB-9621-5CBBE7FDCDCB}</a:tableStyleId>
              </a:tblPr>
              <a:tblGrid>
                <a:gridCol w="877794">
                  <a:extLst>
                    <a:ext uri="{9D8B030D-6E8A-4147-A177-3AD203B41FA5}">
                      <a16:colId xmlns:a16="http://schemas.microsoft.com/office/drawing/2014/main" val="20000"/>
                    </a:ext>
                  </a:extLst>
                </a:gridCol>
                <a:gridCol w="877794">
                  <a:extLst>
                    <a:ext uri="{9D8B030D-6E8A-4147-A177-3AD203B41FA5}">
                      <a16:colId xmlns:a16="http://schemas.microsoft.com/office/drawing/2014/main" val="20001"/>
                    </a:ext>
                  </a:extLst>
                </a:gridCol>
                <a:gridCol w="1504788">
                  <a:extLst>
                    <a:ext uri="{9D8B030D-6E8A-4147-A177-3AD203B41FA5}">
                      <a16:colId xmlns:a16="http://schemas.microsoft.com/office/drawing/2014/main" val="20002"/>
                    </a:ext>
                  </a:extLst>
                </a:gridCol>
                <a:gridCol w="2631687">
                  <a:extLst>
                    <a:ext uri="{9D8B030D-6E8A-4147-A177-3AD203B41FA5}">
                      <a16:colId xmlns:a16="http://schemas.microsoft.com/office/drawing/2014/main" val="20003"/>
                    </a:ext>
                  </a:extLst>
                </a:gridCol>
                <a:gridCol w="1103971">
                  <a:extLst>
                    <a:ext uri="{9D8B030D-6E8A-4147-A177-3AD203B41FA5}">
                      <a16:colId xmlns:a16="http://schemas.microsoft.com/office/drawing/2014/main" val="20004"/>
                    </a:ext>
                  </a:extLst>
                </a:gridCol>
                <a:gridCol w="992459">
                  <a:extLst>
                    <a:ext uri="{9D8B030D-6E8A-4147-A177-3AD203B41FA5}">
                      <a16:colId xmlns:a16="http://schemas.microsoft.com/office/drawing/2014/main" val="20005"/>
                    </a:ext>
                  </a:extLst>
                </a:gridCol>
                <a:gridCol w="959005">
                  <a:extLst>
                    <a:ext uri="{9D8B030D-6E8A-4147-A177-3AD203B41FA5}">
                      <a16:colId xmlns:a16="http://schemas.microsoft.com/office/drawing/2014/main" val="20006"/>
                    </a:ext>
                  </a:extLst>
                </a:gridCol>
              </a:tblGrid>
              <a:tr h="392384">
                <a:tc>
                  <a:txBody>
                    <a:bodyPr/>
                    <a:lstStyle/>
                    <a:p>
                      <a:pPr algn="ctr"/>
                      <a:r>
                        <a:rPr lang="en-US" b="1" dirty="0" smtClean="0">
                          <a:solidFill>
                            <a:schemeClr val="tx1"/>
                          </a:solidFill>
                        </a:rPr>
                        <a:t>RPE</a:t>
                      </a:r>
                      <a:endParaRPr lang="en-US" b="1" dirty="0">
                        <a:solidFill>
                          <a:schemeClr val="tx1"/>
                        </a:solidFill>
                      </a:endParaRPr>
                    </a:p>
                  </a:txBody>
                  <a:tcP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chemeClr val="tx1"/>
                          </a:solidFill>
                        </a:rPr>
                        <a:t>RPE</a:t>
                      </a:r>
                      <a:endParaRPr lang="en-US" b="1" dirty="0">
                        <a:solidFill>
                          <a:schemeClr val="tx1"/>
                        </a:solidFill>
                      </a:endParaRPr>
                    </a:p>
                  </a:txBody>
                  <a:tcPr>
                    <a:lnL w="12700" cap="flat" cmpd="sng" algn="ctr">
                      <a:solidFill>
                        <a:schemeClr val="bg1"/>
                      </a:solidFill>
                      <a:prstDash val="solid"/>
                      <a:round/>
                      <a:headEnd type="none" w="med" len="med"/>
                      <a:tailEnd type="none" w="med" len="med"/>
                    </a:lnL>
                  </a:tcPr>
                </a:tc>
                <a:tc>
                  <a:txBody>
                    <a:bodyPr/>
                    <a:lstStyle/>
                    <a:p>
                      <a:pPr algn="ctr"/>
                      <a:r>
                        <a:rPr lang="en-US" b="1" dirty="0" smtClean="0">
                          <a:solidFill>
                            <a:schemeClr val="tx1"/>
                          </a:solidFill>
                        </a:rPr>
                        <a:t>effort</a:t>
                      </a:r>
                      <a:endParaRPr lang="en-US" b="1" dirty="0">
                        <a:solidFill>
                          <a:schemeClr val="tx1"/>
                        </a:solidFill>
                      </a:endParaRPr>
                    </a:p>
                  </a:txBody>
                  <a:tcPr/>
                </a:tc>
                <a:tc>
                  <a:txBody>
                    <a:bodyPr/>
                    <a:lstStyle/>
                    <a:p>
                      <a:pPr algn="ctr"/>
                      <a:r>
                        <a:rPr lang="en-US" b="1" dirty="0" smtClean="0">
                          <a:solidFill>
                            <a:schemeClr val="tx1"/>
                          </a:solidFill>
                        </a:rPr>
                        <a:t>perceived exertion</a:t>
                      </a:r>
                      <a:endParaRPr lang="en-US" b="1" dirty="0">
                        <a:solidFill>
                          <a:schemeClr val="tx1"/>
                        </a:solidFill>
                      </a:endParaRPr>
                    </a:p>
                  </a:txBody>
                  <a:tcPr/>
                </a:tc>
                <a:tc>
                  <a:txBody>
                    <a:bodyPr/>
                    <a:lstStyle/>
                    <a:p>
                      <a:pPr algn="ctr"/>
                      <a:r>
                        <a:rPr lang="en-US" b="1" dirty="0" smtClean="0">
                          <a:solidFill>
                            <a:schemeClr val="tx1"/>
                          </a:solidFill>
                        </a:rPr>
                        <a:t>Vo2 max</a:t>
                      </a:r>
                      <a:endParaRPr lang="en-US" b="1" dirty="0">
                        <a:solidFill>
                          <a:schemeClr val="tx1"/>
                        </a:solidFill>
                      </a:endParaRPr>
                    </a:p>
                  </a:txBody>
                  <a:tcPr/>
                </a:tc>
                <a:tc>
                  <a:txBody>
                    <a:bodyPr/>
                    <a:lstStyle/>
                    <a:p>
                      <a:pPr algn="ctr"/>
                      <a:r>
                        <a:rPr lang="en-US" b="1" dirty="0" smtClean="0">
                          <a:solidFill>
                            <a:schemeClr val="tx1"/>
                          </a:solidFill>
                        </a:rPr>
                        <a:t>MHR</a:t>
                      </a:r>
                      <a:endParaRPr lang="en-US" b="1"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chemeClr val="tx1"/>
                          </a:solidFill>
                        </a:rPr>
                        <a:t>RHR</a:t>
                      </a:r>
                      <a:endParaRPr lang="en-US" b="1" dirty="0">
                        <a:solidFill>
                          <a:schemeClr val="tx1"/>
                        </a:solidFill>
                      </a:endParaRPr>
                    </a:p>
                  </a:txBody>
                  <a:tcPr/>
                </a:tc>
                <a:extLst>
                  <a:ext uri="{0D108BD9-81ED-4DB2-BD59-A6C34878D82A}">
                    <a16:rowId xmlns:a16="http://schemas.microsoft.com/office/drawing/2014/main" val="10000"/>
                  </a:ext>
                </a:extLst>
              </a:tr>
              <a:tr h="392384">
                <a:tc>
                  <a:txBody>
                    <a:bodyPr/>
                    <a:lstStyle/>
                    <a:p>
                      <a:pPr algn="ctr"/>
                      <a:r>
                        <a:rPr lang="en-US" dirty="0" smtClean="0">
                          <a:solidFill>
                            <a:schemeClr val="bg1"/>
                          </a:solidFill>
                        </a:rPr>
                        <a:t>6</a:t>
                      </a:r>
                      <a:endParaRPr lang="en-US" dirty="0">
                        <a:solidFill>
                          <a:schemeClr val="bg1"/>
                        </a:solidFill>
                      </a:endParaRPr>
                    </a:p>
                  </a:txBody>
                  <a:tcPr>
                    <a:lnR w="12700" cap="flat" cmpd="sng" algn="ctr">
                      <a:solidFill>
                        <a:srgbClr val="E76413"/>
                      </a:solidFill>
                      <a:prstDash val="solid"/>
                      <a:round/>
                      <a:headEnd type="none" w="med" len="med"/>
                      <a:tailEnd type="none" w="med" len="med"/>
                    </a:lnR>
                    <a:solidFill>
                      <a:srgbClr val="121923"/>
                    </a:solidFill>
                  </a:tcPr>
                </a:tc>
                <a:tc rowSpan="2">
                  <a:txBody>
                    <a:bodyPr/>
                    <a:lstStyle/>
                    <a:p>
                      <a:pPr algn="ctr"/>
                      <a:r>
                        <a:rPr lang="en-US" dirty="0" smtClean="0">
                          <a:solidFill>
                            <a:schemeClr val="bg1"/>
                          </a:solidFill>
                        </a:rPr>
                        <a:t>0</a:t>
                      </a:r>
                      <a:endParaRPr lang="en-US" dirty="0">
                        <a:solidFill>
                          <a:schemeClr val="bg1"/>
                        </a:solidFill>
                      </a:endParaRPr>
                    </a:p>
                  </a:txBody>
                  <a:tcPr>
                    <a:lnL w="12700" cap="flat" cmpd="sng" algn="ctr">
                      <a:solidFill>
                        <a:srgbClr val="E76413"/>
                      </a:solidFill>
                      <a:prstDash val="solid"/>
                      <a:round/>
                      <a:headEnd type="none" w="med" len="med"/>
                      <a:tailEnd type="none" w="med" len="med"/>
                    </a:lnL>
                    <a:lnB w="12700" cap="flat" cmpd="sng" algn="ctr">
                      <a:solidFill>
                        <a:srgbClr val="FFC000"/>
                      </a:solidFill>
                      <a:prstDash val="solid"/>
                      <a:round/>
                      <a:headEnd type="none" w="med" len="med"/>
                      <a:tailEnd type="none" w="med" len="med"/>
                    </a:lnB>
                    <a:solidFill>
                      <a:srgbClr val="121923"/>
                    </a:solidFill>
                  </a:tcPr>
                </a:tc>
                <a:tc>
                  <a:txBody>
                    <a:bodyPr/>
                    <a:lstStyle/>
                    <a:p>
                      <a:pPr algn="ctr"/>
                      <a:r>
                        <a:rPr lang="en-US" b="1" dirty="0" smtClean="0"/>
                        <a:t>20%</a:t>
                      </a:r>
                      <a:endParaRPr lang="en-US" b="1" dirty="0"/>
                    </a:p>
                  </a:txBody>
                  <a:tcPr/>
                </a:tc>
                <a:tc>
                  <a:txBody>
                    <a:bodyPr/>
                    <a:lstStyle/>
                    <a:p>
                      <a:pPr algn="ctr"/>
                      <a:endParaRPr lang="en-US" dirty="0"/>
                    </a:p>
                  </a:txBody>
                  <a:tcPr>
                    <a:solidFill>
                      <a:srgbClr val="F7A003">
                        <a:alpha val="20000"/>
                      </a:srgbClr>
                    </a:solidFill>
                  </a:tcPr>
                </a:tc>
                <a:tc>
                  <a:txBody>
                    <a:bodyPr/>
                    <a:lstStyle/>
                    <a:p>
                      <a:endParaRPr lang="en-US"/>
                    </a:p>
                  </a:txBody>
                  <a:tcPr/>
                </a:tc>
                <a:tc>
                  <a:txBody>
                    <a:bodyPr/>
                    <a:lstStyle/>
                    <a:p>
                      <a:endParaRPr lang="en-US" dirty="0"/>
                    </a:p>
                  </a:txBody>
                  <a:tcPr>
                    <a:solidFill>
                      <a:srgbClr val="F7A003">
                        <a:alpha val="20000"/>
                      </a:srgbClr>
                    </a:solidFill>
                  </a:tcPr>
                </a:tc>
                <a:tc>
                  <a:txBody>
                    <a:bodyPr/>
                    <a:lstStyle/>
                    <a:p>
                      <a:endParaRPr lang="en-US" dirty="0"/>
                    </a:p>
                  </a:txBody>
                  <a:tcPr>
                    <a:noFill/>
                  </a:tcPr>
                </a:tc>
                <a:extLst>
                  <a:ext uri="{0D108BD9-81ED-4DB2-BD59-A6C34878D82A}">
                    <a16:rowId xmlns:a16="http://schemas.microsoft.com/office/drawing/2014/main" val="10001"/>
                  </a:ext>
                </a:extLst>
              </a:tr>
              <a:tr h="392384">
                <a:tc>
                  <a:txBody>
                    <a:bodyPr/>
                    <a:lstStyle/>
                    <a:p>
                      <a:pPr algn="ctr"/>
                      <a:r>
                        <a:rPr lang="en-US" dirty="0" smtClean="0">
                          <a:solidFill>
                            <a:schemeClr val="bg1"/>
                          </a:solidFill>
                        </a:rPr>
                        <a:t>7</a:t>
                      </a:r>
                      <a:endParaRPr lang="en-US" dirty="0">
                        <a:solidFill>
                          <a:schemeClr val="bg1"/>
                        </a:solidFill>
                      </a:endParaRPr>
                    </a:p>
                  </a:txBody>
                  <a:tcPr>
                    <a:lnR w="12700" cap="flat" cmpd="sng" algn="ctr">
                      <a:solidFill>
                        <a:srgbClr val="E76413"/>
                      </a:solidFill>
                      <a:prstDash val="solid"/>
                      <a:round/>
                      <a:headEnd type="none" w="med" len="med"/>
                      <a:tailEnd type="none" w="med" len="med"/>
                    </a:lnR>
                    <a:solidFill>
                      <a:srgbClr val="121923"/>
                    </a:solidFill>
                  </a:tcPr>
                </a:tc>
                <a:tc vMerge="1">
                  <a:txBody>
                    <a:bodyPr/>
                    <a:lstStyle/>
                    <a:p>
                      <a:pPr algn="ctr"/>
                      <a:endParaRPr lang="en-US" dirty="0">
                        <a:solidFill>
                          <a:schemeClr val="bg1"/>
                        </a:solidFill>
                      </a:endParaRPr>
                    </a:p>
                  </a:txBody>
                  <a:tcPr>
                    <a:solidFill>
                      <a:srgbClr val="121923"/>
                    </a:solidFill>
                  </a:tcPr>
                </a:tc>
                <a:tc>
                  <a:txBody>
                    <a:bodyPr/>
                    <a:lstStyle/>
                    <a:p>
                      <a:pPr algn="ctr"/>
                      <a:r>
                        <a:rPr lang="en-US" b="1" dirty="0" smtClean="0"/>
                        <a:t>30%</a:t>
                      </a:r>
                      <a:endParaRPr lang="en-US" b="1" dirty="0"/>
                    </a:p>
                  </a:txBody>
                  <a:tcPr/>
                </a:tc>
                <a:tc>
                  <a:txBody>
                    <a:bodyPr/>
                    <a:lstStyle/>
                    <a:p>
                      <a:pPr algn="ctr"/>
                      <a:r>
                        <a:rPr lang="en-US" sz="1400" b="1" dirty="0" smtClean="0"/>
                        <a:t> Very, very light (Rest)</a:t>
                      </a:r>
                      <a:endParaRPr lang="en-US" sz="1400" b="1" dirty="0"/>
                    </a:p>
                  </a:txBody>
                  <a:tcPr>
                    <a:solidFill>
                      <a:srgbClr val="F7A003">
                        <a:alpha val="20000"/>
                      </a:srgbClr>
                    </a:solidFill>
                  </a:tcPr>
                </a:tc>
                <a:tc>
                  <a:txBody>
                    <a:bodyPr/>
                    <a:lstStyle/>
                    <a:p>
                      <a:endParaRPr lang="en-US"/>
                    </a:p>
                  </a:txBody>
                  <a:tcPr/>
                </a:tc>
                <a:tc>
                  <a:txBody>
                    <a:bodyPr/>
                    <a:lstStyle/>
                    <a:p>
                      <a:endParaRPr lang="en-US" dirty="0"/>
                    </a:p>
                  </a:txBody>
                  <a:tcPr>
                    <a:solidFill>
                      <a:srgbClr val="F7A003">
                        <a:alpha val="20000"/>
                      </a:srgbClr>
                    </a:solidFill>
                  </a:tcPr>
                </a:tc>
                <a:tc>
                  <a:txBody>
                    <a:bodyPr/>
                    <a:lstStyle/>
                    <a:p>
                      <a:endParaRPr lang="en-US" dirty="0"/>
                    </a:p>
                  </a:txBody>
                  <a:tcPr>
                    <a:noFill/>
                  </a:tcPr>
                </a:tc>
                <a:extLst>
                  <a:ext uri="{0D108BD9-81ED-4DB2-BD59-A6C34878D82A}">
                    <a16:rowId xmlns:a16="http://schemas.microsoft.com/office/drawing/2014/main" val="10002"/>
                  </a:ext>
                </a:extLst>
              </a:tr>
              <a:tr h="392384">
                <a:tc>
                  <a:txBody>
                    <a:bodyPr/>
                    <a:lstStyle/>
                    <a:p>
                      <a:pPr algn="ctr"/>
                      <a:r>
                        <a:rPr lang="en-US" dirty="0" smtClean="0">
                          <a:solidFill>
                            <a:schemeClr val="bg1"/>
                          </a:solidFill>
                        </a:rPr>
                        <a:t>8</a:t>
                      </a:r>
                      <a:endParaRPr lang="en-US" dirty="0">
                        <a:solidFill>
                          <a:schemeClr val="bg1"/>
                        </a:solidFill>
                      </a:endParaRPr>
                    </a:p>
                  </a:txBody>
                  <a:tcPr>
                    <a:lnR w="12700" cap="flat" cmpd="sng" algn="ctr">
                      <a:solidFill>
                        <a:srgbClr val="E76413"/>
                      </a:solidFill>
                      <a:prstDash val="solid"/>
                      <a:round/>
                      <a:headEnd type="none" w="med" len="med"/>
                      <a:tailEnd type="none" w="med" len="med"/>
                    </a:lnR>
                    <a:solidFill>
                      <a:srgbClr val="121923"/>
                    </a:solidFill>
                  </a:tcPr>
                </a:tc>
                <a:tc rowSpan="2">
                  <a:txBody>
                    <a:bodyPr/>
                    <a:lstStyle/>
                    <a:p>
                      <a:pPr algn="ctr"/>
                      <a:r>
                        <a:rPr lang="en-US" dirty="0" smtClean="0">
                          <a:solidFill>
                            <a:schemeClr val="bg1"/>
                          </a:solidFill>
                        </a:rPr>
                        <a:t>1</a:t>
                      </a:r>
                      <a:endParaRPr lang="en-US" dirty="0">
                        <a:solidFill>
                          <a:schemeClr val="bg1"/>
                        </a:solidFill>
                      </a:endParaRPr>
                    </a:p>
                  </a:txBody>
                  <a:tcPr>
                    <a:lnL w="12700" cap="flat" cmpd="sng" algn="ctr">
                      <a:solidFill>
                        <a:srgbClr val="E76413"/>
                      </a:solidFill>
                      <a:prstDash val="solid"/>
                      <a:round/>
                      <a:headEnd type="none" w="med" len="med"/>
                      <a:tailEnd type="none" w="med" len="med"/>
                    </a:lnL>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121923"/>
                    </a:solidFill>
                  </a:tcPr>
                </a:tc>
                <a:tc>
                  <a:txBody>
                    <a:bodyPr/>
                    <a:lstStyle/>
                    <a:p>
                      <a:pPr algn="ctr"/>
                      <a:r>
                        <a:rPr lang="en-US" b="1" dirty="0" smtClean="0"/>
                        <a:t>40%</a:t>
                      </a:r>
                      <a:endParaRPr lang="en-US" b="1" dirty="0"/>
                    </a:p>
                  </a:txBody>
                  <a:tcPr/>
                </a:tc>
                <a:tc>
                  <a:txBody>
                    <a:bodyPr/>
                    <a:lstStyle/>
                    <a:p>
                      <a:pPr algn="ctr"/>
                      <a:endParaRPr lang="en-US" dirty="0"/>
                    </a:p>
                  </a:txBody>
                  <a:tcPr>
                    <a:solidFill>
                      <a:srgbClr val="F7A003">
                        <a:alpha val="20000"/>
                      </a:srgbClr>
                    </a:solidFill>
                  </a:tcPr>
                </a:tc>
                <a:tc>
                  <a:txBody>
                    <a:bodyPr/>
                    <a:lstStyle/>
                    <a:p>
                      <a:endParaRPr lang="en-US"/>
                    </a:p>
                  </a:txBody>
                  <a:tcPr/>
                </a:tc>
                <a:tc>
                  <a:txBody>
                    <a:bodyPr/>
                    <a:lstStyle/>
                    <a:p>
                      <a:endParaRPr lang="en-US" dirty="0"/>
                    </a:p>
                  </a:txBody>
                  <a:tcPr>
                    <a:solidFill>
                      <a:srgbClr val="F7A003">
                        <a:alpha val="20000"/>
                      </a:srgbClr>
                    </a:solidFill>
                  </a:tcPr>
                </a:tc>
                <a:tc>
                  <a:txBody>
                    <a:bodyPr/>
                    <a:lstStyle/>
                    <a:p>
                      <a:endParaRPr lang="en-US" dirty="0"/>
                    </a:p>
                  </a:txBody>
                  <a:tcPr>
                    <a:noFill/>
                  </a:tcPr>
                </a:tc>
                <a:extLst>
                  <a:ext uri="{0D108BD9-81ED-4DB2-BD59-A6C34878D82A}">
                    <a16:rowId xmlns:a16="http://schemas.microsoft.com/office/drawing/2014/main" val="10003"/>
                  </a:ext>
                </a:extLst>
              </a:tr>
              <a:tr h="392384">
                <a:tc>
                  <a:txBody>
                    <a:bodyPr/>
                    <a:lstStyle/>
                    <a:p>
                      <a:pPr algn="ctr"/>
                      <a:r>
                        <a:rPr lang="en-US" dirty="0" smtClean="0">
                          <a:solidFill>
                            <a:schemeClr val="bg1"/>
                          </a:solidFill>
                        </a:rPr>
                        <a:t>9</a:t>
                      </a:r>
                      <a:endParaRPr lang="en-US" dirty="0">
                        <a:solidFill>
                          <a:schemeClr val="bg1"/>
                        </a:solidFill>
                      </a:endParaRPr>
                    </a:p>
                  </a:txBody>
                  <a:tcPr>
                    <a:lnR w="12700" cap="flat" cmpd="sng" algn="ctr">
                      <a:solidFill>
                        <a:srgbClr val="E76413"/>
                      </a:solidFill>
                      <a:prstDash val="solid"/>
                      <a:round/>
                      <a:headEnd type="none" w="med" len="med"/>
                      <a:tailEnd type="none" w="med" len="med"/>
                    </a:lnR>
                    <a:solidFill>
                      <a:srgbClr val="121923"/>
                    </a:solidFill>
                  </a:tcPr>
                </a:tc>
                <a:tc vMerge="1">
                  <a:txBody>
                    <a:bodyPr/>
                    <a:lstStyle/>
                    <a:p>
                      <a:pPr algn="ctr"/>
                      <a:endParaRPr lang="en-US" dirty="0">
                        <a:solidFill>
                          <a:schemeClr val="bg1"/>
                        </a:solidFill>
                      </a:endParaRPr>
                    </a:p>
                  </a:txBody>
                  <a:tcPr>
                    <a:solidFill>
                      <a:srgbClr val="121923"/>
                    </a:solidFill>
                  </a:tcPr>
                </a:tc>
                <a:tc>
                  <a:txBody>
                    <a:bodyPr/>
                    <a:lstStyle/>
                    <a:p>
                      <a:pPr algn="ctr"/>
                      <a:r>
                        <a:rPr lang="en-US" b="1" dirty="0" smtClean="0"/>
                        <a:t>50%</a:t>
                      </a:r>
                      <a:endParaRPr lang="en-US" b="1" dirty="0"/>
                    </a:p>
                  </a:txBody>
                  <a:tcPr/>
                </a:tc>
                <a:tc>
                  <a:txBody>
                    <a:bodyPr/>
                    <a:lstStyle/>
                    <a:p>
                      <a:pPr algn="ctr"/>
                      <a:r>
                        <a:rPr lang="en-US" sz="1400" b="1" i="0" kern="1200" dirty="0" smtClean="0">
                          <a:solidFill>
                            <a:schemeClr val="tx1"/>
                          </a:solidFill>
                          <a:effectLst/>
                          <a:latin typeface="+mn-lt"/>
                          <a:ea typeface="+mn-ea"/>
                          <a:cs typeface="+mn-cs"/>
                        </a:rPr>
                        <a:t>Very light, gentle walking</a:t>
                      </a:r>
                      <a:endParaRPr lang="en-US" sz="1400" b="1" dirty="0"/>
                    </a:p>
                  </a:txBody>
                  <a:tcPr>
                    <a:solidFill>
                      <a:srgbClr val="F7A003">
                        <a:alpha val="20000"/>
                      </a:srgbClr>
                    </a:solidFill>
                  </a:tcPr>
                </a:tc>
                <a:tc>
                  <a:txBody>
                    <a:bodyPr/>
                    <a:lstStyle/>
                    <a:p>
                      <a:pPr algn="ctr"/>
                      <a:r>
                        <a:rPr lang="en-US" sz="2000" b="1" dirty="0" smtClean="0"/>
                        <a:t>20&gt;</a:t>
                      </a:r>
                      <a:endParaRPr lang="en-US" sz="20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t>35&gt;</a:t>
                      </a:r>
                      <a:endParaRPr lang="en-US" sz="2000" b="1" dirty="0"/>
                    </a:p>
                  </a:txBody>
                  <a:tcPr>
                    <a:solidFill>
                      <a:srgbClr val="F7A003">
                        <a:alpha val="20000"/>
                      </a:srgbClr>
                    </a:solidFill>
                  </a:tcPr>
                </a:tc>
                <a:tc>
                  <a:txBody>
                    <a:bodyPr/>
                    <a:lstStyle/>
                    <a:p>
                      <a:pPr algn="ctr"/>
                      <a:r>
                        <a:rPr lang="en-US" sz="2000" b="1" dirty="0" smtClean="0"/>
                        <a:t>20&gt;</a:t>
                      </a:r>
                      <a:endParaRPr lang="en-US" sz="2000" b="1" dirty="0"/>
                    </a:p>
                  </a:txBody>
                  <a:tcPr>
                    <a:noFill/>
                  </a:tcPr>
                </a:tc>
                <a:extLst>
                  <a:ext uri="{0D108BD9-81ED-4DB2-BD59-A6C34878D82A}">
                    <a16:rowId xmlns:a16="http://schemas.microsoft.com/office/drawing/2014/main" val="10004"/>
                  </a:ext>
                </a:extLst>
              </a:tr>
              <a:tr h="392384">
                <a:tc>
                  <a:txBody>
                    <a:bodyPr/>
                    <a:lstStyle/>
                    <a:p>
                      <a:pPr algn="ctr"/>
                      <a:r>
                        <a:rPr lang="en-US" dirty="0" smtClean="0">
                          <a:solidFill>
                            <a:schemeClr val="bg1"/>
                          </a:solidFill>
                        </a:rPr>
                        <a:t>10</a:t>
                      </a:r>
                      <a:endParaRPr lang="en-US" dirty="0">
                        <a:solidFill>
                          <a:schemeClr val="bg1"/>
                        </a:solidFill>
                      </a:endParaRPr>
                    </a:p>
                  </a:txBody>
                  <a:tcPr>
                    <a:lnR w="12700" cap="flat" cmpd="sng" algn="ctr">
                      <a:solidFill>
                        <a:srgbClr val="E76413"/>
                      </a:solidFill>
                      <a:prstDash val="solid"/>
                      <a:round/>
                      <a:headEnd type="none" w="med" len="med"/>
                      <a:tailEnd type="none" w="med" len="med"/>
                    </a:lnR>
                    <a:solidFill>
                      <a:srgbClr val="121923"/>
                    </a:solidFill>
                  </a:tcPr>
                </a:tc>
                <a:tc rowSpan="2">
                  <a:txBody>
                    <a:bodyPr/>
                    <a:lstStyle/>
                    <a:p>
                      <a:pPr algn="ctr"/>
                      <a:r>
                        <a:rPr lang="en-US" dirty="0" smtClean="0">
                          <a:solidFill>
                            <a:schemeClr val="bg1"/>
                          </a:solidFill>
                        </a:rPr>
                        <a:t>2</a:t>
                      </a:r>
                      <a:endParaRPr lang="en-US" dirty="0">
                        <a:solidFill>
                          <a:schemeClr val="bg1"/>
                        </a:solidFill>
                      </a:endParaRPr>
                    </a:p>
                  </a:txBody>
                  <a:tcPr>
                    <a:lnL w="12700" cap="flat" cmpd="sng" algn="ctr">
                      <a:solidFill>
                        <a:srgbClr val="E76413"/>
                      </a:solidFill>
                      <a:prstDash val="solid"/>
                      <a:round/>
                      <a:headEnd type="none" w="med" len="med"/>
                      <a:tailEnd type="none" w="med" len="med"/>
                    </a:lnL>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121923"/>
                    </a:solidFill>
                  </a:tcPr>
                </a:tc>
                <a:tc>
                  <a:txBody>
                    <a:bodyPr/>
                    <a:lstStyle/>
                    <a:p>
                      <a:pPr algn="ctr"/>
                      <a:r>
                        <a:rPr lang="en-US" b="1" dirty="0" smtClean="0"/>
                        <a:t>55%</a:t>
                      </a:r>
                      <a:endParaRPr lang="en-US" b="1" dirty="0"/>
                    </a:p>
                  </a:txBody>
                  <a:tcPr/>
                </a:tc>
                <a:tc>
                  <a:txBody>
                    <a:bodyPr/>
                    <a:lstStyle/>
                    <a:p>
                      <a:pPr algn="ctr"/>
                      <a:endParaRPr lang="en-US" dirty="0"/>
                    </a:p>
                  </a:txBody>
                  <a:tcPr>
                    <a:solidFill>
                      <a:srgbClr val="F7A003">
                        <a:alpha val="20000"/>
                      </a:srgbClr>
                    </a:solidFill>
                  </a:tcPr>
                </a:tc>
                <a:tc>
                  <a:txBody>
                    <a:bodyPr/>
                    <a:lstStyle/>
                    <a:p>
                      <a:pPr algn="ctr"/>
                      <a:endParaRPr lang="en-US" sz="2000" b="1" dirty="0"/>
                    </a:p>
                  </a:txBody>
                  <a:tcPr/>
                </a:tc>
                <a:tc>
                  <a:txBody>
                    <a:bodyPr/>
                    <a:lstStyle/>
                    <a:p>
                      <a:pPr algn="ctr"/>
                      <a:endParaRPr lang="en-US" sz="2000" b="1" dirty="0"/>
                    </a:p>
                  </a:txBody>
                  <a:tcPr>
                    <a:solidFill>
                      <a:srgbClr val="F7A003">
                        <a:alpha val="20000"/>
                      </a:srgbClr>
                    </a:solidFill>
                  </a:tcPr>
                </a:tc>
                <a:tc>
                  <a:txBody>
                    <a:bodyPr/>
                    <a:lstStyle/>
                    <a:p>
                      <a:pPr algn="ctr"/>
                      <a:endParaRPr lang="en-US" sz="2000" b="1" dirty="0"/>
                    </a:p>
                  </a:txBody>
                  <a:tcPr>
                    <a:noFill/>
                  </a:tcPr>
                </a:tc>
                <a:extLst>
                  <a:ext uri="{0D108BD9-81ED-4DB2-BD59-A6C34878D82A}">
                    <a16:rowId xmlns:a16="http://schemas.microsoft.com/office/drawing/2014/main" val="10005"/>
                  </a:ext>
                </a:extLst>
              </a:tr>
              <a:tr h="392384">
                <a:tc>
                  <a:txBody>
                    <a:bodyPr/>
                    <a:lstStyle/>
                    <a:p>
                      <a:pPr algn="ctr"/>
                      <a:r>
                        <a:rPr lang="en-US" dirty="0" smtClean="0">
                          <a:solidFill>
                            <a:schemeClr val="bg1"/>
                          </a:solidFill>
                        </a:rPr>
                        <a:t>11</a:t>
                      </a:r>
                      <a:endParaRPr lang="en-US" dirty="0">
                        <a:solidFill>
                          <a:schemeClr val="bg1"/>
                        </a:solidFill>
                      </a:endParaRPr>
                    </a:p>
                  </a:txBody>
                  <a:tcPr>
                    <a:lnR w="12700" cap="flat" cmpd="sng" algn="ctr">
                      <a:solidFill>
                        <a:srgbClr val="E76413"/>
                      </a:solidFill>
                      <a:prstDash val="solid"/>
                      <a:round/>
                      <a:headEnd type="none" w="med" len="med"/>
                      <a:tailEnd type="none" w="med" len="med"/>
                    </a:lnR>
                    <a:solidFill>
                      <a:srgbClr val="121923"/>
                    </a:solidFill>
                  </a:tcPr>
                </a:tc>
                <a:tc vMerge="1">
                  <a:txBody>
                    <a:bodyPr/>
                    <a:lstStyle/>
                    <a:p>
                      <a:pPr algn="ctr"/>
                      <a:endParaRPr lang="en-US" dirty="0">
                        <a:solidFill>
                          <a:schemeClr val="bg1"/>
                        </a:solidFill>
                      </a:endParaRPr>
                    </a:p>
                  </a:txBody>
                  <a:tcPr>
                    <a:solidFill>
                      <a:srgbClr val="121923"/>
                    </a:solidFill>
                  </a:tcPr>
                </a:tc>
                <a:tc>
                  <a:txBody>
                    <a:bodyPr/>
                    <a:lstStyle/>
                    <a:p>
                      <a:pPr algn="ctr"/>
                      <a:r>
                        <a:rPr lang="en-US" b="1" dirty="0" smtClean="0"/>
                        <a:t>60%</a:t>
                      </a:r>
                      <a:endParaRPr lang="en-US" b="1" dirty="0"/>
                    </a:p>
                  </a:txBody>
                  <a:tcPr/>
                </a:tc>
                <a:tc>
                  <a:txBody>
                    <a:bodyPr/>
                    <a:lstStyle/>
                    <a:p>
                      <a:pPr algn="ctr"/>
                      <a:r>
                        <a:rPr lang="en-US" sz="1400" b="1" i="0" kern="1200" dirty="0" smtClean="0">
                          <a:solidFill>
                            <a:schemeClr val="tx1"/>
                          </a:solidFill>
                          <a:effectLst/>
                          <a:latin typeface="+mn-lt"/>
                          <a:ea typeface="+mn-ea"/>
                          <a:cs typeface="+mn-cs"/>
                        </a:rPr>
                        <a:t>Fairly light</a:t>
                      </a:r>
                      <a:endParaRPr lang="en-US" sz="1400" b="1" dirty="0"/>
                    </a:p>
                  </a:txBody>
                  <a:tcPr>
                    <a:solidFill>
                      <a:srgbClr val="F7A003">
                        <a:alpha val="20000"/>
                      </a:srgbClr>
                    </a:solidFill>
                  </a:tcPr>
                </a:tc>
                <a:tc>
                  <a:txBody>
                    <a:bodyPr/>
                    <a:lstStyle/>
                    <a:p>
                      <a:pPr algn="ctr"/>
                      <a:r>
                        <a:rPr lang="en-US" sz="2000" b="1" dirty="0" smtClean="0"/>
                        <a:t>20-39</a:t>
                      </a:r>
                      <a:endParaRPr lang="en-US" sz="2000" b="1" dirty="0"/>
                    </a:p>
                  </a:txBody>
                  <a:tcPr/>
                </a:tc>
                <a:tc>
                  <a:txBody>
                    <a:bodyPr/>
                    <a:lstStyle/>
                    <a:p>
                      <a:pPr algn="ctr"/>
                      <a:r>
                        <a:rPr lang="en-US" sz="2000" b="1" dirty="0" smtClean="0"/>
                        <a:t>35-54</a:t>
                      </a:r>
                      <a:endParaRPr lang="en-US" sz="2000" b="1" dirty="0"/>
                    </a:p>
                  </a:txBody>
                  <a:tcPr>
                    <a:solidFill>
                      <a:srgbClr val="F7A003">
                        <a:alpha val="20000"/>
                      </a:srgbClr>
                    </a:solidFill>
                  </a:tcPr>
                </a:tc>
                <a:tc>
                  <a:txBody>
                    <a:bodyPr/>
                    <a:lstStyle/>
                    <a:p>
                      <a:pPr algn="ctr"/>
                      <a:r>
                        <a:rPr lang="en-US" sz="2000" b="1" dirty="0" smtClean="0"/>
                        <a:t>20-39</a:t>
                      </a:r>
                      <a:endParaRPr lang="en-US" sz="2000" b="1" dirty="0"/>
                    </a:p>
                  </a:txBody>
                  <a:tcPr>
                    <a:noFill/>
                  </a:tcPr>
                </a:tc>
                <a:extLst>
                  <a:ext uri="{0D108BD9-81ED-4DB2-BD59-A6C34878D82A}">
                    <a16:rowId xmlns:a16="http://schemas.microsoft.com/office/drawing/2014/main" val="10006"/>
                  </a:ext>
                </a:extLst>
              </a:tr>
              <a:tr h="392384">
                <a:tc>
                  <a:txBody>
                    <a:bodyPr/>
                    <a:lstStyle/>
                    <a:p>
                      <a:pPr algn="ctr"/>
                      <a:r>
                        <a:rPr lang="en-US" dirty="0" smtClean="0">
                          <a:solidFill>
                            <a:schemeClr val="bg1"/>
                          </a:solidFill>
                        </a:rPr>
                        <a:t>12</a:t>
                      </a:r>
                      <a:endParaRPr lang="en-US" dirty="0">
                        <a:solidFill>
                          <a:schemeClr val="bg1"/>
                        </a:solidFill>
                      </a:endParaRPr>
                    </a:p>
                  </a:txBody>
                  <a:tcPr>
                    <a:lnR w="12700" cap="flat" cmpd="sng" algn="ctr">
                      <a:solidFill>
                        <a:srgbClr val="E76413"/>
                      </a:solidFill>
                      <a:prstDash val="solid"/>
                      <a:round/>
                      <a:headEnd type="none" w="med" len="med"/>
                      <a:tailEnd type="none" w="med" len="med"/>
                    </a:lnR>
                    <a:solidFill>
                      <a:srgbClr val="121923"/>
                    </a:solidFill>
                  </a:tcPr>
                </a:tc>
                <a:tc rowSpan="2">
                  <a:txBody>
                    <a:bodyPr/>
                    <a:lstStyle/>
                    <a:p>
                      <a:pPr algn="ctr"/>
                      <a:r>
                        <a:rPr lang="en-US" dirty="0" smtClean="0">
                          <a:solidFill>
                            <a:schemeClr val="bg1"/>
                          </a:solidFill>
                        </a:rPr>
                        <a:t>3</a:t>
                      </a:r>
                      <a:endParaRPr lang="en-US" dirty="0">
                        <a:solidFill>
                          <a:schemeClr val="bg1"/>
                        </a:solidFill>
                      </a:endParaRPr>
                    </a:p>
                  </a:txBody>
                  <a:tcPr>
                    <a:lnL w="12700" cap="flat" cmpd="sng" algn="ctr">
                      <a:solidFill>
                        <a:srgbClr val="E76413"/>
                      </a:solidFill>
                      <a:prstDash val="solid"/>
                      <a:round/>
                      <a:headEnd type="none" w="med" len="med"/>
                      <a:tailEnd type="none" w="med" len="med"/>
                    </a:lnL>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121923"/>
                    </a:solidFill>
                  </a:tcPr>
                </a:tc>
                <a:tc>
                  <a:txBody>
                    <a:bodyPr/>
                    <a:lstStyle/>
                    <a:p>
                      <a:pPr algn="ctr"/>
                      <a:r>
                        <a:rPr lang="en-US" b="1" dirty="0" smtClean="0"/>
                        <a:t>65%</a:t>
                      </a:r>
                      <a:endParaRPr lang="en-US" b="1" dirty="0"/>
                    </a:p>
                  </a:txBody>
                  <a:tcPr/>
                </a:tc>
                <a:tc>
                  <a:txBody>
                    <a:bodyPr/>
                    <a:lstStyle/>
                    <a:p>
                      <a:pPr algn="ctr"/>
                      <a:endParaRPr lang="en-US" dirty="0"/>
                    </a:p>
                  </a:txBody>
                  <a:tcPr>
                    <a:solidFill>
                      <a:srgbClr val="F7A003">
                        <a:alpha val="20000"/>
                      </a:srgbClr>
                    </a:solidFill>
                  </a:tcPr>
                </a:tc>
                <a:tc>
                  <a:txBody>
                    <a:bodyPr/>
                    <a:lstStyle/>
                    <a:p>
                      <a:pPr algn="ctr"/>
                      <a:endParaRPr lang="en-US" sz="2000" b="1" dirty="0"/>
                    </a:p>
                  </a:txBody>
                  <a:tcPr/>
                </a:tc>
                <a:tc>
                  <a:txBody>
                    <a:bodyPr/>
                    <a:lstStyle/>
                    <a:p>
                      <a:pPr algn="ctr"/>
                      <a:endParaRPr lang="en-US" sz="2000" b="1" dirty="0"/>
                    </a:p>
                  </a:txBody>
                  <a:tcPr>
                    <a:solidFill>
                      <a:srgbClr val="F7A003">
                        <a:alpha val="20000"/>
                      </a:srgbClr>
                    </a:solidFill>
                  </a:tcPr>
                </a:tc>
                <a:tc>
                  <a:txBody>
                    <a:bodyPr/>
                    <a:lstStyle/>
                    <a:p>
                      <a:pPr algn="ctr"/>
                      <a:endParaRPr lang="en-US" sz="2000" b="1" dirty="0"/>
                    </a:p>
                  </a:txBody>
                  <a:tcPr>
                    <a:noFill/>
                  </a:tcPr>
                </a:tc>
                <a:extLst>
                  <a:ext uri="{0D108BD9-81ED-4DB2-BD59-A6C34878D82A}">
                    <a16:rowId xmlns:a16="http://schemas.microsoft.com/office/drawing/2014/main" val="10007"/>
                  </a:ext>
                </a:extLst>
              </a:tr>
              <a:tr h="392384">
                <a:tc>
                  <a:txBody>
                    <a:bodyPr/>
                    <a:lstStyle/>
                    <a:p>
                      <a:pPr algn="ctr"/>
                      <a:r>
                        <a:rPr lang="en-US" dirty="0" smtClean="0">
                          <a:solidFill>
                            <a:schemeClr val="bg1"/>
                          </a:solidFill>
                        </a:rPr>
                        <a:t>13</a:t>
                      </a:r>
                      <a:endParaRPr lang="en-US" dirty="0">
                        <a:solidFill>
                          <a:schemeClr val="bg1"/>
                        </a:solidFill>
                      </a:endParaRPr>
                    </a:p>
                  </a:txBody>
                  <a:tcPr>
                    <a:lnR w="12700" cap="flat" cmpd="sng" algn="ctr">
                      <a:solidFill>
                        <a:srgbClr val="E76413"/>
                      </a:solidFill>
                      <a:prstDash val="solid"/>
                      <a:round/>
                      <a:headEnd type="none" w="med" len="med"/>
                      <a:tailEnd type="none" w="med" len="med"/>
                    </a:lnR>
                    <a:solidFill>
                      <a:srgbClr val="121923"/>
                    </a:solidFill>
                  </a:tcPr>
                </a:tc>
                <a:tc vMerge="1">
                  <a:txBody>
                    <a:bodyPr/>
                    <a:lstStyle/>
                    <a:p>
                      <a:pPr algn="ctr"/>
                      <a:endParaRPr lang="en-US" dirty="0">
                        <a:solidFill>
                          <a:schemeClr val="bg1"/>
                        </a:solidFill>
                      </a:endParaRPr>
                    </a:p>
                  </a:txBody>
                  <a:tcPr>
                    <a:solidFill>
                      <a:srgbClr val="121923"/>
                    </a:solidFill>
                  </a:tcPr>
                </a:tc>
                <a:tc>
                  <a:txBody>
                    <a:bodyPr/>
                    <a:lstStyle/>
                    <a:p>
                      <a:pPr algn="ctr"/>
                      <a:r>
                        <a:rPr lang="en-US" b="1" dirty="0" smtClean="0"/>
                        <a:t>70%</a:t>
                      </a:r>
                      <a:endParaRPr lang="en-US" b="1" dirty="0"/>
                    </a:p>
                  </a:txBody>
                  <a:tcPr/>
                </a:tc>
                <a:tc>
                  <a:txBody>
                    <a:bodyPr/>
                    <a:lstStyle/>
                    <a:p>
                      <a:pPr algn="ctr"/>
                      <a:r>
                        <a:rPr lang="en-US" sz="1400" b="1" i="0" kern="1200" dirty="0" smtClean="0">
                          <a:solidFill>
                            <a:schemeClr val="tx1"/>
                          </a:solidFill>
                          <a:effectLst/>
                          <a:latin typeface="+mn-lt"/>
                          <a:ea typeface="+mn-ea"/>
                          <a:cs typeface="+mn-cs"/>
                        </a:rPr>
                        <a:t>Somewhat hard - steady pace</a:t>
                      </a:r>
                      <a:endParaRPr lang="en-US" sz="1400" b="1" dirty="0"/>
                    </a:p>
                  </a:txBody>
                  <a:tcPr>
                    <a:solidFill>
                      <a:srgbClr val="F7A003">
                        <a:alpha val="20000"/>
                      </a:srgbClr>
                    </a:solidFill>
                  </a:tcPr>
                </a:tc>
                <a:tc>
                  <a:txBody>
                    <a:bodyPr/>
                    <a:lstStyle/>
                    <a:p>
                      <a:pPr algn="ctr"/>
                      <a:r>
                        <a:rPr lang="en-US" sz="2000" b="1" dirty="0" smtClean="0"/>
                        <a:t>40-45</a:t>
                      </a:r>
                      <a:endParaRPr lang="en-US" sz="2000" b="1" dirty="0"/>
                    </a:p>
                  </a:txBody>
                  <a:tcPr/>
                </a:tc>
                <a:tc>
                  <a:txBody>
                    <a:bodyPr/>
                    <a:lstStyle/>
                    <a:p>
                      <a:pPr algn="ctr"/>
                      <a:r>
                        <a:rPr lang="en-US" sz="2000" b="1" dirty="0" smtClean="0"/>
                        <a:t>55-69</a:t>
                      </a:r>
                      <a:endParaRPr lang="en-US" sz="2000" b="1" dirty="0"/>
                    </a:p>
                  </a:txBody>
                  <a:tcPr>
                    <a:solidFill>
                      <a:srgbClr val="F7A003">
                        <a:alpha val="20000"/>
                      </a:srgbClr>
                    </a:solidFill>
                  </a:tcPr>
                </a:tc>
                <a:tc>
                  <a:txBody>
                    <a:bodyPr/>
                    <a:lstStyle/>
                    <a:p>
                      <a:pPr algn="ctr"/>
                      <a:r>
                        <a:rPr lang="en-US" sz="2000" b="1" dirty="0" smtClean="0"/>
                        <a:t>40-45</a:t>
                      </a:r>
                      <a:endParaRPr lang="en-US" sz="2000" b="1" dirty="0"/>
                    </a:p>
                  </a:txBody>
                  <a:tcPr>
                    <a:noFill/>
                  </a:tcPr>
                </a:tc>
                <a:extLst>
                  <a:ext uri="{0D108BD9-81ED-4DB2-BD59-A6C34878D82A}">
                    <a16:rowId xmlns:a16="http://schemas.microsoft.com/office/drawing/2014/main" val="10008"/>
                  </a:ext>
                </a:extLst>
              </a:tr>
              <a:tr h="392384">
                <a:tc>
                  <a:txBody>
                    <a:bodyPr/>
                    <a:lstStyle/>
                    <a:p>
                      <a:pPr algn="ctr"/>
                      <a:r>
                        <a:rPr lang="en-US" dirty="0" smtClean="0">
                          <a:solidFill>
                            <a:schemeClr val="bg1"/>
                          </a:solidFill>
                        </a:rPr>
                        <a:t>14</a:t>
                      </a:r>
                      <a:endParaRPr lang="en-US" dirty="0">
                        <a:solidFill>
                          <a:schemeClr val="bg1"/>
                        </a:solidFill>
                      </a:endParaRPr>
                    </a:p>
                  </a:txBody>
                  <a:tcPr>
                    <a:lnR w="12700" cap="flat" cmpd="sng" algn="ctr">
                      <a:solidFill>
                        <a:srgbClr val="E76413"/>
                      </a:solidFill>
                      <a:prstDash val="solid"/>
                      <a:round/>
                      <a:headEnd type="none" w="med" len="med"/>
                      <a:tailEnd type="none" w="med" len="med"/>
                    </a:lnR>
                    <a:solidFill>
                      <a:srgbClr val="121923"/>
                    </a:solidFill>
                  </a:tcPr>
                </a:tc>
                <a:tc>
                  <a:txBody>
                    <a:bodyPr/>
                    <a:lstStyle/>
                    <a:p>
                      <a:pPr algn="ctr"/>
                      <a:r>
                        <a:rPr lang="en-US" dirty="0" smtClean="0">
                          <a:solidFill>
                            <a:schemeClr val="bg1"/>
                          </a:solidFill>
                        </a:rPr>
                        <a:t>4</a:t>
                      </a:r>
                      <a:endParaRPr lang="en-US" dirty="0">
                        <a:solidFill>
                          <a:schemeClr val="bg1"/>
                        </a:solidFill>
                      </a:endParaRPr>
                    </a:p>
                  </a:txBody>
                  <a:tcPr>
                    <a:lnL w="12700" cap="flat" cmpd="sng" algn="ctr">
                      <a:solidFill>
                        <a:srgbClr val="E76413"/>
                      </a:solidFill>
                      <a:prstDash val="solid"/>
                      <a:round/>
                      <a:headEnd type="none" w="med" len="med"/>
                      <a:tailEnd type="none" w="med" len="med"/>
                    </a:lnL>
                    <a:lnT w="12700" cap="flat" cmpd="sng" algn="ctr">
                      <a:solidFill>
                        <a:srgbClr val="FFC000"/>
                      </a:solidFill>
                      <a:prstDash val="solid"/>
                      <a:round/>
                      <a:headEnd type="none" w="med" len="med"/>
                      <a:tailEnd type="none" w="med" len="med"/>
                    </a:lnT>
                    <a:solidFill>
                      <a:srgbClr val="121923"/>
                    </a:solidFill>
                  </a:tcPr>
                </a:tc>
                <a:tc>
                  <a:txBody>
                    <a:bodyPr/>
                    <a:lstStyle/>
                    <a:p>
                      <a:pPr algn="ctr"/>
                      <a:r>
                        <a:rPr lang="en-US" b="1" dirty="0" smtClean="0"/>
                        <a:t>75%</a:t>
                      </a:r>
                      <a:endParaRPr lang="en-US" b="1" dirty="0"/>
                    </a:p>
                  </a:txBody>
                  <a:tcPr/>
                </a:tc>
                <a:tc>
                  <a:txBody>
                    <a:bodyPr/>
                    <a:lstStyle/>
                    <a:p>
                      <a:pPr algn="ctr"/>
                      <a:endParaRPr lang="en-US" dirty="0"/>
                    </a:p>
                  </a:txBody>
                  <a:tcPr>
                    <a:solidFill>
                      <a:srgbClr val="F7A003">
                        <a:alpha val="20000"/>
                      </a:srgbClr>
                    </a:solidFill>
                  </a:tcPr>
                </a:tc>
                <a:tc>
                  <a:txBody>
                    <a:bodyPr/>
                    <a:lstStyle/>
                    <a:p>
                      <a:pPr algn="ctr"/>
                      <a:endParaRPr lang="en-US" sz="2000" b="1" dirty="0"/>
                    </a:p>
                  </a:txBody>
                  <a:tcPr/>
                </a:tc>
                <a:tc>
                  <a:txBody>
                    <a:bodyPr/>
                    <a:lstStyle/>
                    <a:p>
                      <a:pPr algn="ctr"/>
                      <a:endParaRPr lang="en-US" sz="2000" b="1" dirty="0"/>
                    </a:p>
                  </a:txBody>
                  <a:tcPr>
                    <a:solidFill>
                      <a:srgbClr val="F7A003">
                        <a:alpha val="20000"/>
                      </a:srgbClr>
                    </a:solidFill>
                  </a:tcPr>
                </a:tc>
                <a:tc>
                  <a:txBody>
                    <a:bodyPr/>
                    <a:lstStyle/>
                    <a:p>
                      <a:pPr algn="ctr"/>
                      <a:endParaRPr lang="en-US" sz="2000" b="1" dirty="0"/>
                    </a:p>
                  </a:txBody>
                  <a:tcPr>
                    <a:noFill/>
                  </a:tcPr>
                </a:tc>
                <a:extLst>
                  <a:ext uri="{0D108BD9-81ED-4DB2-BD59-A6C34878D82A}">
                    <a16:rowId xmlns:a16="http://schemas.microsoft.com/office/drawing/2014/main" val="10009"/>
                  </a:ext>
                </a:extLst>
              </a:tr>
              <a:tr h="392384">
                <a:tc>
                  <a:txBody>
                    <a:bodyPr/>
                    <a:lstStyle/>
                    <a:p>
                      <a:pPr algn="ctr"/>
                      <a:r>
                        <a:rPr lang="en-US" dirty="0" smtClean="0">
                          <a:solidFill>
                            <a:schemeClr val="bg1"/>
                          </a:solidFill>
                        </a:rPr>
                        <a:t>15</a:t>
                      </a:r>
                      <a:endParaRPr lang="en-US" dirty="0">
                        <a:solidFill>
                          <a:schemeClr val="bg1"/>
                        </a:solidFill>
                      </a:endParaRPr>
                    </a:p>
                  </a:txBody>
                  <a:tcPr>
                    <a:lnR w="12700" cap="flat" cmpd="sng" algn="ctr">
                      <a:solidFill>
                        <a:srgbClr val="E76413"/>
                      </a:solidFill>
                      <a:prstDash val="solid"/>
                      <a:round/>
                      <a:headEnd type="none" w="med" len="med"/>
                      <a:tailEnd type="none" w="med" len="med"/>
                    </a:lnR>
                    <a:solidFill>
                      <a:srgbClr val="121923"/>
                    </a:solidFill>
                  </a:tcPr>
                </a:tc>
                <a:tc>
                  <a:txBody>
                    <a:bodyPr/>
                    <a:lstStyle/>
                    <a:p>
                      <a:pPr algn="ctr"/>
                      <a:r>
                        <a:rPr lang="en-US" dirty="0" smtClean="0">
                          <a:solidFill>
                            <a:schemeClr val="bg1"/>
                          </a:solidFill>
                        </a:rPr>
                        <a:t>5</a:t>
                      </a:r>
                      <a:endParaRPr lang="en-US" dirty="0">
                        <a:solidFill>
                          <a:schemeClr val="bg1"/>
                        </a:solidFill>
                      </a:endParaRPr>
                    </a:p>
                  </a:txBody>
                  <a:tcPr>
                    <a:lnL w="12700" cap="flat" cmpd="sng" algn="ctr">
                      <a:solidFill>
                        <a:srgbClr val="E76413"/>
                      </a:solidFill>
                      <a:prstDash val="solid"/>
                      <a:round/>
                      <a:headEnd type="none" w="med" len="med"/>
                      <a:tailEnd type="none" w="med" len="med"/>
                    </a:lnL>
                    <a:solidFill>
                      <a:srgbClr val="121923"/>
                    </a:solidFill>
                  </a:tcPr>
                </a:tc>
                <a:tc>
                  <a:txBody>
                    <a:bodyPr/>
                    <a:lstStyle/>
                    <a:p>
                      <a:pPr algn="ctr"/>
                      <a:r>
                        <a:rPr lang="en-US" b="1" dirty="0" smtClean="0"/>
                        <a:t>80%</a:t>
                      </a:r>
                      <a:endParaRPr lang="en-US" b="1" dirty="0"/>
                    </a:p>
                  </a:txBody>
                  <a:tcPr/>
                </a:tc>
                <a:tc>
                  <a:txBody>
                    <a:bodyPr/>
                    <a:lstStyle/>
                    <a:p>
                      <a:pPr algn="ctr"/>
                      <a:r>
                        <a:rPr lang="en-US" sz="1400" b="1" i="0" kern="1200" dirty="0" smtClean="0">
                          <a:solidFill>
                            <a:schemeClr val="tx1"/>
                          </a:solidFill>
                          <a:effectLst/>
                          <a:latin typeface="+mn-lt"/>
                          <a:ea typeface="+mn-ea"/>
                          <a:cs typeface="+mn-cs"/>
                        </a:rPr>
                        <a:t>Hard</a:t>
                      </a:r>
                      <a:endParaRPr lang="en-US" sz="1400" b="1" dirty="0"/>
                    </a:p>
                  </a:txBody>
                  <a:tcPr>
                    <a:solidFill>
                      <a:srgbClr val="F7A003">
                        <a:alpha val="20000"/>
                      </a:srgbClr>
                    </a:solidFill>
                  </a:tcPr>
                </a:tc>
                <a:tc>
                  <a:txBody>
                    <a:bodyPr/>
                    <a:lstStyle/>
                    <a:p>
                      <a:pPr algn="ctr"/>
                      <a:r>
                        <a:rPr lang="en-US" sz="2000" b="1" dirty="0" smtClean="0"/>
                        <a:t>60-84</a:t>
                      </a:r>
                      <a:endParaRPr lang="en-US" sz="2000" b="1" dirty="0"/>
                    </a:p>
                  </a:txBody>
                  <a:tcPr/>
                </a:tc>
                <a:tc>
                  <a:txBody>
                    <a:bodyPr/>
                    <a:lstStyle/>
                    <a:p>
                      <a:pPr algn="ctr"/>
                      <a:r>
                        <a:rPr lang="en-US" sz="2000" b="1" dirty="0" smtClean="0"/>
                        <a:t>70-89</a:t>
                      </a:r>
                      <a:endParaRPr lang="en-US" sz="2000" b="1" dirty="0"/>
                    </a:p>
                  </a:txBody>
                  <a:tcPr>
                    <a:solidFill>
                      <a:srgbClr val="F7A003">
                        <a:alpha val="20000"/>
                      </a:srgbClr>
                    </a:solidFill>
                  </a:tcPr>
                </a:tc>
                <a:tc>
                  <a:txBody>
                    <a:bodyPr/>
                    <a:lstStyle/>
                    <a:p>
                      <a:pPr algn="ctr"/>
                      <a:r>
                        <a:rPr lang="en-US" sz="2000" b="1" dirty="0" smtClean="0"/>
                        <a:t>60-84</a:t>
                      </a:r>
                      <a:endParaRPr lang="en-US" sz="2000" b="1" dirty="0"/>
                    </a:p>
                  </a:txBody>
                  <a:tcPr>
                    <a:noFill/>
                  </a:tcPr>
                </a:tc>
                <a:extLst>
                  <a:ext uri="{0D108BD9-81ED-4DB2-BD59-A6C34878D82A}">
                    <a16:rowId xmlns:a16="http://schemas.microsoft.com/office/drawing/2014/main" val="10010"/>
                  </a:ext>
                </a:extLst>
              </a:tr>
              <a:tr h="392384">
                <a:tc>
                  <a:txBody>
                    <a:bodyPr/>
                    <a:lstStyle/>
                    <a:p>
                      <a:pPr algn="ctr"/>
                      <a:r>
                        <a:rPr lang="en-US" dirty="0" smtClean="0">
                          <a:solidFill>
                            <a:schemeClr val="bg1"/>
                          </a:solidFill>
                        </a:rPr>
                        <a:t>16</a:t>
                      </a:r>
                      <a:endParaRPr lang="en-US" dirty="0">
                        <a:solidFill>
                          <a:schemeClr val="bg1"/>
                        </a:solidFill>
                      </a:endParaRPr>
                    </a:p>
                  </a:txBody>
                  <a:tcPr>
                    <a:lnR w="12700" cap="flat" cmpd="sng" algn="ctr">
                      <a:solidFill>
                        <a:srgbClr val="E76413"/>
                      </a:solidFill>
                      <a:prstDash val="solid"/>
                      <a:round/>
                      <a:headEnd type="none" w="med" len="med"/>
                      <a:tailEnd type="none" w="med" len="med"/>
                    </a:lnR>
                    <a:solidFill>
                      <a:srgbClr val="121923"/>
                    </a:solidFill>
                  </a:tcPr>
                </a:tc>
                <a:tc>
                  <a:txBody>
                    <a:bodyPr/>
                    <a:lstStyle/>
                    <a:p>
                      <a:pPr algn="ctr"/>
                      <a:r>
                        <a:rPr lang="en-US" dirty="0" smtClean="0">
                          <a:solidFill>
                            <a:schemeClr val="bg1"/>
                          </a:solidFill>
                        </a:rPr>
                        <a:t>6</a:t>
                      </a:r>
                      <a:endParaRPr lang="en-US" dirty="0">
                        <a:solidFill>
                          <a:schemeClr val="bg1"/>
                        </a:solidFill>
                      </a:endParaRPr>
                    </a:p>
                  </a:txBody>
                  <a:tcPr>
                    <a:lnL w="12700" cap="flat" cmpd="sng" algn="ctr">
                      <a:solidFill>
                        <a:srgbClr val="E76413"/>
                      </a:solidFill>
                      <a:prstDash val="solid"/>
                      <a:round/>
                      <a:headEnd type="none" w="med" len="med"/>
                      <a:tailEnd type="none" w="med" len="med"/>
                    </a:lnL>
                    <a:solidFill>
                      <a:srgbClr val="121923"/>
                    </a:solidFill>
                  </a:tcPr>
                </a:tc>
                <a:tc>
                  <a:txBody>
                    <a:bodyPr/>
                    <a:lstStyle/>
                    <a:p>
                      <a:pPr algn="ctr"/>
                      <a:r>
                        <a:rPr lang="en-US" b="1" dirty="0" smtClean="0"/>
                        <a:t>85%</a:t>
                      </a:r>
                      <a:endParaRPr lang="en-US" b="1" dirty="0"/>
                    </a:p>
                  </a:txBody>
                  <a:tcPr/>
                </a:tc>
                <a:tc>
                  <a:txBody>
                    <a:bodyPr/>
                    <a:lstStyle/>
                    <a:p>
                      <a:pPr algn="ctr"/>
                      <a:endParaRPr lang="en-US" sz="1400" b="1" dirty="0"/>
                    </a:p>
                  </a:txBody>
                  <a:tcPr>
                    <a:solidFill>
                      <a:srgbClr val="F7A003">
                        <a:alpha val="20000"/>
                      </a:srgbClr>
                    </a:solidFill>
                  </a:tcPr>
                </a:tc>
                <a:tc>
                  <a:txBody>
                    <a:bodyPr/>
                    <a:lstStyle/>
                    <a:p>
                      <a:pPr algn="ctr"/>
                      <a:endParaRPr lang="en-US" sz="2000" b="1" dirty="0"/>
                    </a:p>
                  </a:txBody>
                  <a:tcPr/>
                </a:tc>
                <a:tc>
                  <a:txBody>
                    <a:bodyPr/>
                    <a:lstStyle/>
                    <a:p>
                      <a:pPr algn="ctr"/>
                      <a:endParaRPr lang="en-US" sz="2000" b="1" dirty="0"/>
                    </a:p>
                  </a:txBody>
                  <a:tcPr>
                    <a:solidFill>
                      <a:srgbClr val="F7A003">
                        <a:alpha val="20000"/>
                      </a:srgbClr>
                    </a:solidFill>
                  </a:tcPr>
                </a:tc>
                <a:tc>
                  <a:txBody>
                    <a:bodyPr/>
                    <a:lstStyle/>
                    <a:p>
                      <a:pPr algn="ctr"/>
                      <a:endParaRPr lang="en-US" sz="2000" b="1" dirty="0"/>
                    </a:p>
                  </a:txBody>
                  <a:tcPr>
                    <a:noFill/>
                  </a:tcPr>
                </a:tc>
                <a:extLst>
                  <a:ext uri="{0D108BD9-81ED-4DB2-BD59-A6C34878D82A}">
                    <a16:rowId xmlns:a16="http://schemas.microsoft.com/office/drawing/2014/main" val="10011"/>
                  </a:ext>
                </a:extLst>
              </a:tr>
              <a:tr h="392384">
                <a:tc>
                  <a:txBody>
                    <a:bodyPr/>
                    <a:lstStyle/>
                    <a:p>
                      <a:pPr algn="ctr"/>
                      <a:r>
                        <a:rPr lang="en-US" dirty="0" smtClean="0">
                          <a:solidFill>
                            <a:schemeClr val="bg1"/>
                          </a:solidFill>
                        </a:rPr>
                        <a:t>17</a:t>
                      </a:r>
                      <a:endParaRPr lang="en-US" dirty="0">
                        <a:solidFill>
                          <a:schemeClr val="bg1"/>
                        </a:solidFill>
                      </a:endParaRPr>
                    </a:p>
                  </a:txBody>
                  <a:tcPr>
                    <a:lnR w="12700" cap="flat" cmpd="sng" algn="ctr">
                      <a:solidFill>
                        <a:srgbClr val="E76413"/>
                      </a:solidFill>
                      <a:prstDash val="solid"/>
                      <a:round/>
                      <a:headEnd type="none" w="med" len="med"/>
                      <a:tailEnd type="none" w="med" len="med"/>
                    </a:lnR>
                    <a:solidFill>
                      <a:srgbClr val="121923"/>
                    </a:solidFill>
                  </a:tcPr>
                </a:tc>
                <a:tc>
                  <a:txBody>
                    <a:bodyPr/>
                    <a:lstStyle/>
                    <a:p>
                      <a:pPr algn="ctr"/>
                      <a:r>
                        <a:rPr lang="en-US" dirty="0" smtClean="0">
                          <a:solidFill>
                            <a:schemeClr val="bg1"/>
                          </a:solidFill>
                        </a:rPr>
                        <a:t>7</a:t>
                      </a:r>
                      <a:endParaRPr lang="en-US" dirty="0">
                        <a:solidFill>
                          <a:schemeClr val="bg1"/>
                        </a:solidFill>
                      </a:endParaRPr>
                    </a:p>
                  </a:txBody>
                  <a:tcPr>
                    <a:lnL w="12700" cap="flat" cmpd="sng" algn="ctr">
                      <a:solidFill>
                        <a:srgbClr val="E76413"/>
                      </a:solidFill>
                      <a:prstDash val="solid"/>
                      <a:round/>
                      <a:headEnd type="none" w="med" len="med"/>
                      <a:tailEnd type="none" w="med" len="med"/>
                    </a:lnL>
                    <a:solidFill>
                      <a:srgbClr val="121923"/>
                    </a:solidFill>
                  </a:tcPr>
                </a:tc>
                <a:tc>
                  <a:txBody>
                    <a:bodyPr/>
                    <a:lstStyle/>
                    <a:p>
                      <a:pPr algn="ctr"/>
                      <a:r>
                        <a:rPr lang="en-US" b="1" dirty="0" smtClean="0"/>
                        <a:t>90%</a:t>
                      </a:r>
                      <a:endParaRPr lang="en-US" b="1" dirty="0"/>
                    </a:p>
                  </a:txBody>
                  <a:tcPr/>
                </a:tc>
                <a:tc>
                  <a:txBody>
                    <a:bodyPr/>
                    <a:lstStyle/>
                    <a:p>
                      <a:pPr algn="ctr"/>
                      <a:r>
                        <a:rPr lang="en-US" sz="1400" b="1" i="0" kern="1200" dirty="0" smtClean="0">
                          <a:solidFill>
                            <a:schemeClr val="tx1"/>
                          </a:solidFill>
                          <a:effectLst/>
                          <a:latin typeface="+mn-lt"/>
                          <a:ea typeface="+mn-ea"/>
                          <a:cs typeface="+mn-cs"/>
                        </a:rPr>
                        <a:t>Very hard</a:t>
                      </a:r>
                      <a:endParaRPr lang="en-US" sz="1400" b="1" dirty="0"/>
                    </a:p>
                  </a:txBody>
                  <a:tcPr>
                    <a:solidFill>
                      <a:srgbClr val="F7A003">
                        <a:alpha val="20000"/>
                      </a:srgbClr>
                    </a:solidFill>
                  </a:tcPr>
                </a:tc>
                <a:tc>
                  <a:txBody>
                    <a:bodyPr/>
                    <a:lstStyle/>
                    <a:p>
                      <a:pPr algn="ctr"/>
                      <a:r>
                        <a:rPr lang="en-US" sz="2000" b="1" dirty="0" smtClean="0"/>
                        <a:t>85&lt;</a:t>
                      </a:r>
                      <a:endParaRPr lang="en-US" sz="2000" b="1" dirty="0"/>
                    </a:p>
                  </a:txBody>
                  <a:tcPr/>
                </a:tc>
                <a:tc>
                  <a:txBody>
                    <a:bodyPr/>
                    <a:lstStyle/>
                    <a:p>
                      <a:pPr algn="ctr"/>
                      <a:r>
                        <a:rPr lang="en-US" sz="2000" b="1" dirty="0" smtClean="0"/>
                        <a:t>90&lt;</a:t>
                      </a:r>
                      <a:endParaRPr lang="en-US" sz="2000" b="1" dirty="0"/>
                    </a:p>
                  </a:txBody>
                  <a:tcPr>
                    <a:solidFill>
                      <a:srgbClr val="F7A003">
                        <a:alpha val="20000"/>
                      </a:srgbClr>
                    </a:solidFill>
                  </a:tcPr>
                </a:tc>
                <a:tc>
                  <a:txBody>
                    <a:bodyPr/>
                    <a:lstStyle/>
                    <a:p>
                      <a:pPr algn="ctr"/>
                      <a:r>
                        <a:rPr lang="en-US" sz="2000" b="1" dirty="0" smtClean="0"/>
                        <a:t>85&lt;</a:t>
                      </a:r>
                      <a:endParaRPr lang="en-US" sz="2000" b="1" dirty="0"/>
                    </a:p>
                  </a:txBody>
                  <a:tcPr>
                    <a:noFill/>
                  </a:tcPr>
                </a:tc>
                <a:extLst>
                  <a:ext uri="{0D108BD9-81ED-4DB2-BD59-A6C34878D82A}">
                    <a16:rowId xmlns:a16="http://schemas.microsoft.com/office/drawing/2014/main" val="10012"/>
                  </a:ext>
                </a:extLst>
              </a:tr>
              <a:tr h="392384">
                <a:tc>
                  <a:txBody>
                    <a:bodyPr/>
                    <a:lstStyle/>
                    <a:p>
                      <a:pPr algn="ctr"/>
                      <a:r>
                        <a:rPr lang="en-US" dirty="0" smtClean="0">
                          <a:solidFill>
                            <a:schemeClr val="bg1"/>
                          </a:solidFill>
                        </a:rPr>
                        <a:t>18</a:t>
                      </a:r>
                      <a:endParaRPr lang="en-US" dirty="0">
                        <a:solidFill>
                          <a:schemeClr val="bg1"/>
                        </a:solidFill>
                      </a:endParaRPr>
                    </a:p>
                  </a:txBody>
                  <a:tcPr>
                    <a:lnR w="12700" cap="flat" cmpd="sng" algn="ctr">
                      <a:solidFill>
                        <a:srgbClr val="E76413"/>
                      </a:solidFill>
                      <a:prstDash val="solid"/>
                      <a:round/>
                      <a:headEnd type="none" w="med" len="med"/>
                      <a:tailEnd type="none" w="med" len="med"/>
                    </a:lnR>
                    <a:solidFill>
                      <a:srgbClr val="121923"/>
                    </a:solidFill>
                  </a:tcPr>
                </a:tc>
                <a:tc>
                  <a:txBody>
                    <a:bodyPr/>
                    <a:lstStyle/>
                    <a:p>
                      <a:pPr algn="ctr"/>
                      <a:r>
                        <a:rPr lang="en-US" dirty="0" smtClean="0">
                          <a:solidFill>
                            <a:schemeClr val="bg1"/>
                          </a:solidFill>
                        </a:rPr>
                        <a:t>8</a:t>
                      </a:r>
                      <a:endParaRPr lang="en-US" dirty="0">
                        <a:solidFill>
                          <a:schemeClr val="bg1"/>
                        </a:solidFill>
                      </a:endParaRPr>
                    </a:p>
                  </a:txBody>
                  <a:tcPr>
                    <a:lnL w="12700" cap="flat" cmpd="sng" algn="ctr">
                      <a:solidFill>
                        <a:srgbClr val="E76413"/>
                      </a:solidFill>
                      <a:prstDash val="solid"/>
                      <a:round/>
                      <a:headEnd type="none" w="med" len="med"/>
                      <a:tailEnd type="none" w="med" len="med"/>
                    </a:lnL>
                    <a:solidFill>
                      <a:srgbClr val="121923"/>
                    </a:solidFill>
                  </a:tcPr>
                </a:tc>
                <a:tc>
                  <a:txBody>
                    <a:bodyPr/>
                    <a:lstStyle/>
                    <a:p>
                      <a:pPr algn="ctr"/>
                      <a:r>
                        <a:rPr lang="en-US" b="1" dirty="0" smtClean="0"/>
                        <a:t>95%</a:t>
                      </a:r>
                      <a:endParaRPr lang="en-US" b="1" dirty="0"/>
                    </a:p>
                  </a:txBody>
                  <a:tcPr/>
                </a:tc>
                <a:tc>
                  <a:txBody>
                    <a:bodyPr/>
                    <a:lstStyle/>
                    <a:p>
                      <a:pPr algn="ctr"/>
                      <a:endParaRPr lang="en-US" sz="1400" b="1" dirty="0"/>
                    </a:p>
                  </a:txBody>
                  <a:tcPr>
                    <a:solidFill>
                      <a:srgbClr val="F7A003">
                        <a:alpha val="20000"/>
                      </a:srgbClr>
                    </a:solidFill>
                  </a:tcPr>
                </a:tc>
                <a:tc>
                  <a:txBody>
                    <a:bodyPr/>
                    <a:lstStyle/>
                    <a:p>
                      <a:pPr algn="ctr"/>
                      <a:endParaRPr lang="en-US"/>
                    </a:p>
                  </a:txBody>
                  <a:tcPr/>
                </a:tc>
                <a:tc>
                  <a:txBody>
                    <a:bodyPr/>
                    <a:lstStyle/>
                    <a:p>
                      <a:pPr algn="ctr"/>
                      <a:endParaRPr lang="en-US" dirty="0"/>
                    </a:p>
                  </a:txBody>
                  <a:tcPr>
                    <a:solidFill>
                      <a:srgbClr val="F7A003">
                        <a:alpha val="20000"/>
                      </a:srgbClr>
                    </a:solidFill>
                  </a:tcPr>
                </a:tc>
                <a:tc>
                  <a:txBody>
                    <a:bodyPr/>
                    <a:lstStyle/>
                    <a:p>
                      <a:pPr algn="ctr"/>
                      <a:endParaRPr lang="en-US" dirty="0"/>
                    </a:p>
                  </a:txBody>
                  <a:tcPr>
                    <a:noFill/>
                  </a:tcPr>
                </a:tc>
                <a:extLst>
                  <a:ext uri="{0D108BD9-81ED-4DB2-BD59-A6C34878D82A}">
                    <a16:rowId xmlns:a16="http://schemas.microsoft.com/office/drawing/2014/main" val="10013"/>
                  </a:ext>
                </a:extLst>
              </a:tr>
              <a:tr h="392384">
                <a:tc>
                  <a:txBody>
                    <a:bodyPr/>
                    <a:lstStyle/>
                    <a:p>
                      <a:pPr algn="ctr"/>
                      <a:r>
                        <a:rPr lang="en-US" dirty="0" smtClean="0">
                          <a:solidFill>
                            <a:schemeClr val="bg1"/>
                          </a:solidFill>
                        </a:rPr>
                        <a:t>19</a:t>
                      </a:r>
                      <a:endParaRPr lang="en-US" dirty="0">
                        <a:solidFill>
                          <a:schemeClr val="bg1"/>
                        </a:solidFill>
                      </a:endParaRPr>
                    </a:p>
                  </a:txBody>
                  <a:tcPr>
                    <a:lnR w="12700" cap="flat" cmpd="sng" algn="ctr">
                      <a:solidFill>
                        <a:srgbClr val="E76413"/>
                      </a:solidFill>
                      <a:prstDash val="solid"/>
                      <a:round/>
                      <a:headEnd type="none" w="med" len="med"/>
                      <a:tailEnd type="none" w="med" len="med"/>
                    </a:lnR>
                    <a:solidFill>
                      <a:srgbClr val="121923"/>
                    </a:solidFill>
                  </a:tcPr>
                </a:tc>
                <a:tc>
                  <a:txBody>
                    <a:bodyPr/>
                    <a:lstStyle/>
                    <a:p>
                      <a:pPr algn="ctr"/>
                      <a:r>
                        <a:rPr lang="en-US" dirty="0" smtClean="0">
                          <a:solidFill>
                            <a:schemeClr val="bg1"/>
                          </a:solidFill>
                        </a:rPr>
                        <a:t>9</a:t>
                      </a:r>
                      <a:endParaRPr lang="en-US" dirty="0">
                        <a:solidFill>
                          <a:schemeClr val="bg1"/>
                        </a:solidFill>
                      </a:endParaRPr>
                    </a:p>
                  </a:txBody>
                  <a:tcPr>
                    <a:lnL w="12700" cap="flat" cmpd="sng" algn="ctr">
                      <a:solidFill>
                        <a:srgbClr val="E76413"/>
                      </a:solidFill>
                      <a:prstDash val="solid"/>
                      <a:round/>
                      <a:headEnd type="none" w="med" len="med"/>
                      <a:tailEnd type="none" w="med" len="med"/>
                    </a:lnL>
                    <a:solidFill>
                      <a:srgbClr val="121923"/>
                    </a:solidFill>
                  </a:tcPr>
                </a:tc>
                <a:tc>
                  <a:txBody>
                    <a:bodyPr/>
                    <a:lstStyle/>
                    <a:p>
                      <a:pPr algn="ctr"/>
                      <a:r>
                        <a:rPr lang="en-US" b="1" dirty="0" smtClean="0"/>
                        <a:t>100%</a:t>
                      </a:r>
                      <a:endParaRPr lang="en-US" b="1" dirty="0"/>
                    </a:p>
                  </a:txBody>
                  <a:tcPr/>
                </a:tc>
                <a:tc>
                  <a:txBody>
                    <a:bodyPr/>
                    <a:lstStyle/>
                    <a:p>
                      <a:pPr algn="ctr"/>
                      <a:r>
                        <a:rPr lang="en-US" sz="1400" b="1" i="0" kern="1200" dirty="0" smtClean="0">
                          <a:solidFill>
                            <a:schemeClr val="tx1"/>
                          </a:solidFill>
                          <a:effectLst/>
                          <a:latin typeface="+mn-lt"/>
                          <a:ea typeface="+mn-ea"/>
                          <a:cs typeface="+mn-cs"/>
                        </a:rPr>
                        <a:t>Very, very hard</a:t>
                      </a:r>
                      <a:endParaRPr lang="en-US" sz="1400" b="1" dirty="0"/>
                    </a:p>
                  </a:txBody>
                  <a:tcPr>
                    <a:solidFill>
                      <a:srgbClr val="F7A003">
                        <a:alpha val="20000"/>
                      </a:srgbClr>
                    </a:solidFill>
                  </a:tcPr>
                </a:tc>
                <a:tc>
                  <a:txBody>
                    <a:bodyPr/>
                    <a:lstStyle/>
                    <a:p>
                      <a:endParaRPr lang="en-US"/>
                    </a:p>
                  </a:txBody>
                  <a:tcPr/>
                </a:tc>
                <a:tc>
                  <a:txBody>
                    <a:bodyPr/>
                    <a:lstStyle/>
                    <a:p>
                      <a:endParaRPr lang="en-US" dirty="0"/>
                    </a:p>
                  </a:txBody>
                  <a:tcPr>
                    <a:solidFill>
                      <a:srgbClr val="F7A003">
                        <a:alpha val="20000"/>
                      </a:srgbClr>
                    </a:solidFill>
                  </a:tcPr>
                </a:tc>
                <a:tc>
                  <a:txBody>
                    <a:bodyPr/>
                    <a:lstStyle/>
                    <a:p>
                      <a:endParaRPr lang="en-US" dirty="0"/>
                    </a:p>
                  </a:txBody>
                  <a:tcPr>
                    <a:noFill/>
                  </a:tcPr>
                </a:tc>
                <a:extLst>
                  <a:ext uri="{0D108BD9-81ED-4DB2-BD59-A6C34878D82A}">
                    <a16:rowId xmlns:a16="http://schemas.microsoft.com/office/drawing/2014/main" val="10014"/>
                  </a:ext>
                </a:extLst>
              </a:tr>
              <a:tr h="392384">
                <a:tc>
                  <a:txBody>
                    <a:bodyPr/>
                    <a:lstStyle/>
                    <a:p>
                      <a:pPr algn="ctr"/>
                      <a:r>
                        <a:rPr lang="en-US" dirty="0" smtClean="0">
                          <a:solidFill>
                            <a:schemeClr val="bg1"/>
                          </a:solidFill>
                        </a:rPr>
                        <a:t>20</a:t>
                      </a:r>
                      <a:endParaRPr lang="en-US" dirty="0">
                        <a:solidFill>
                          <a:schemeClr val="bg1"/>
                        </a:solidFill>
                      </a:endParaRPr>
                    </a:p>
                  </a:txBody>
                  <a:tcPr>
                    <a:lnR w="12700" cap="flat" cmpd="sng" algn="ctr">
                      <a:solidFill>
                        <a:srgbClr val="E76413"/>
                      </a:solidFill>
                      <a:prstDash val="solid"/>
                      <a:round/>
                      <a:headEnd type="none" w="med" len="med"/>
                      <a:tailEnd type="none" w="med" len="med"/>
                    </a:lnR>
                    <a:solidFill>
                      <a:srgbClr val="121923"/>
                    </a:solidFill>
                  </a:tcPr>
                </a:tc>
                <a:tc>
                  <a:txBody>
                    <a:bodyPr/>
                    <a:lstStyle/>
                    <a:p>
                      <a:pPr algn="ctr"/>
                      <a:r>
                        <a:rPr lang="en-US" dirty="0" smtClean="0">
                          <a:solidFill>
                            <a:schemeClr val="bg1"/>
                          </a:solidFill>
                        </a:rPr>
                        <a:t>10</a:t>
                      </a:r>
                      <a:endParaRPr lang="en-US" dirty="0">
                        <a:solidFill>
                          <a:schemeClr val="bg1"/>
                        </a:solidFill>
                      </a:endParaRPr>
                    </a:p>
                  </a:txBody>
                  <a:tcPr>
                    <a:lnL w="12700" cap="flat" cmpd="sng" algn="ctr">
                      <a:solidFill>
                        <a:srgbClr val="E76413"/>
                      </a:solidFill>
                      <a:prstDash val="solid"/>
                      <a:round/>
                      <a:headEnd type="none" w="med" len="med"/>
                      <a:tailEnd type="none" w="med" len="med"/>
                    </a:lnL>
                    <a:solidFill>
                      <a:srgbClr val="121923"/>
                    </a:solidFill>
                  </a:tcPr>
                </a:tc>
                <a:tc>
                  <a:txBody>
                    <a:bodyPr/>
                    <a:lstStyle/>
                    <a:p>
                      <a:pPr algn="ctr"/>
                      <a:r>
                        <a:rPr lang="en-US" sz="1800" b="1" i="0" kern="1200" dirty="0" smtClean="0">
                          <a:solidFill>
                            <a:schemeClr val="tx1"/>
                          </a:solidFill>
                          <a:effectLst/>
                          <a:latin typeface="+mn-lt"/>
                          <a:ea typeface="+mn-ea"/>
                          <a:cs typeface="+mn-cs"/>
                        </a:rPr>
                        <a:t>Exhaustion</a:t>
                      </a:r>
                      <a:endParaRPr lang="en-U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0" kern="1200" dirty="0" smtClean="0">
                          <a:solidFill>
                            <a:schemeClr val="tx1"/>
                          </a:solidFill>
                          <a:effectLst/>
                          <a:latin typeface="+mn-lt"/>
                          <a:ea typeface="+mn-ea"/>
                          <a:cs typeface="+mn-cs"/>
                        </a:rPr>
                        <a:t>Exhaustion</a:t>
                      </a:r>
                      <a:endParaRPr lang="en-US" sz="1400" b="1" dirty="0"/>
                    </a:p>
                  </a:txBody>
                  <a:tcPr>
                    <a:solidFill>
                      <a:srgbClr val="F7A003">
                        <a:alpha val="20000"/>
                      </a:srgbClr>
                    </a:solidFill>
                  </a:tcPr>
                </a:tc>
                <a:tc>
                  <a:txBody>
                    <a:bodyPr/>
                    <a:lstStyle/>
                    <a:p>
                      <a:endParaRPr lang="en-US"/>
                    </a:p>
                  </a:txBody>
                  <a:tcPr/>
                </a:tc>
                <a:tc>
                  <a:txBody>
                    <a:bodyPr/>
                    <a:lstStyle/>
                    <a:p>
                      <a:endParaRPr lang="en-US" dirty="0"/>
                    </a:p>
                  </a:txBody>
                  <a:tcPr>
                    <a:solidFill>
                      <a:srgbClr val="F7A003">
                        <a:alpha val="20000"/>
                      </a:srgbClr>
                    </a:solidFill>
                  </a:tcPr>
                </a:tc>
                <a:tc>
                  <a:txBody>
                    <a:bodyPr/>
                    <a:lstStyle/>
                    <a:p>
                      <a:endParaRPr lang="en-US" dirty="0"/>
                    </a:p>
                  </a:txBody>
                  <a:tcPr>
                    <a:noFill/>
                  </a:tcPr>
                </a:tc>
                <a:extLst>
                  <a:ext uri="{0D108BD9-81ED-4DB2-BD59-A6C34878D82A}">
                    <a16:rowId xmlns:a16="http://schemas.microsoft.com/office/drawing/2014/main" val="10015"/>
                  </a:ext>
                </a:extLst>
              </a:tr>
            </a:tbl>
          </a:graphicData>
        </a:graphic>
      </p:graphicFrame>
      <p:sp>
        <p:nvSpPr>
          <p:cNvPr id="6" name="Left Brace 5"/>
          <p:cNvSpPr/>
          <p:nvPr/>
        </p:nvSpPr>
        <p:spPr>
          <a:xfrm>
            <a:off x="802888" y="2553629"/>
            <a:ext cx="289932" cy="1115122"/>
          </a:xfrm>
          <a:prstGeom prst="leftBrace">
            <a:avLst/>
          </a:prstGeom>
          <a:ln w="57150"/>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361063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3"/>
          </p:nvPr>
        </p:nvSpPr>
        <p:spPr>
          <a:xfrm>
            <a:off x="221821" y="1592903"/>
            <a:ext cx="9597972" cy="4980511"/>
          </a:xfrm>
        </p:spPr>
        <p:txBody>
          <a:bodyPr>
            <a:normAutofit/>
          </a:bodyPr>
          <a:lstStyle/>
          <a:p>
            <a:r>
              <a:rPr lang="en-US" dirty="0"/>
              <a:t>Standard Age-Predicted Maximal HR Formula:</a:t>
            </a:r>
          </a:p>
          <a:p>
            <a:r>
              <a:rPr lang="en-US" dirty="0">
                <a:solidFill>
                  <a:srgbClr val="002060"/>
                </a:solidFill>
              </a:rPr>
              <a:t>220 – Age = Age-Predicted Maximal HR</a:t>
            </a:r>
          </a:p>
          <a:p>
            <a:r>
              <a:rPr lang="en-US" dirty="0" err="1"/>
              <a:t>Gellish</a:t>
            </a:r>
            <a:r>
              <a:rPr lang="en-US" dirty="0"/>
              <a:t>, et al. 2007 Revised Age-Predicted Maximal HR Formula:</a:t>
            </a:r>
          </a:p>
          <a:p>
            <a:r>
              <a:rPr lang="en-US" dirty="0"/>
              <a:t>(ACSM 2010)</a:t>
            </a:r>
          </a:p>
          <a:p>
            <a:r>
              <a:rPr lang="en-US" dirty="0">
                <a:solidFill>
                  <a:srgbClr val="002060"/>
                </a:solidFill>
              </a:rPr>
              <a:t>206.9 – (.67 x Age) = Age-Predicted Maximal HR</a:t>
            </a:r>
          </a:p>
        </p:txBody>
      </p:sp>
    </p:spTree>
    <p:extLst>
      <p:ext uri="{BB962C8B-B14F-4D97-AF65-F5344CB8AC3E}">
        <p14:creationId xmlns:p14="http://schemas.microsoft.com/office/powerpoint/2010/main" val="2964314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3"/>
          </p:nvPr>
        </p:nvSpPr>
        <p:spPr>
          <a:xfrm>
            <a:off x="0" y="1491303"/>
            <a:ext cx="9823749" cy="4980511"/>
          </a:xfrm>
        </p:spPr>
        <p:txBody>
          <a:bodyPr>
            <a:normAutofit/>
          </a:bodyPr>
          <a:lstStyle/>
          <a:p>
            <a:r>
              <a:rPr lang="en-US" sz="1800" dirty="0" err="1"/>
              <a:t>Karvonen</a:t>
            </a:r>
            <a:r>
              <a:rPr lang="en-US" sz="1800" dirty="0"/>
              <a:t> Formula with Traditional Age-Predicted Maximal HR:</a:t>
            </a:r>
          </a:p>
          <a:p>
            <a:r>
              <a:rPr lang="en-US" dirty="0">
                <a:solidFill>
                  <a:srgbClr val="002060"/>
                </a:solidFill>
              </a:rPr>
              <a:t>(220 – age – </a:t>
            </a:r>
            <a:r>
              <a:rPr lang="en-US" dirty="0" err="1" smtClean="0">
                <a:solidFill>
                  <a:srgbClr val="002060"/>
                </a:solidFill>
              </a:rPr>
              <a:t>RestHR</a:t>
            </a:r>
            <a:r>
              <a:rPr lang="en-US" dirty="0">
                <a:solidFill>
                  <a:srgbClr val="002060"/>
                </a:solidFill>
              </a:rPr>
              <a:t>) x Percentage + RHR = Desired </a:t>
            </a:r>
            <a:r>
              <a:rPr lang="en-US" dirty="0" smtClean="0">
                <a:solidFill>
                  <a:srgbClr val="002060"/>
                </a:solidFill>
              </a:rPr>
              <a:t>Intensity</a:t>
            </a:r>
            <a:endParaRPr lang="en-US" dirty="0">
              <a:solidFill>
                <a:srgbClr val="002060"/>
              </a:solidFill>
            </a:endParaRPr>
          </a:p>
          <a:p>
            <a:r>
              <a:rPr lang="en-US" sz="1600" dirty="0" err="1"/>
              <a:t>Karvonen</a:t>
            </a:r>
            <a:r>
              <a:rPr lang="en-US" sz="1600" dirty="0"/>
              <a:t> Formula with </a:t>
            </a:r>
            <a:r>
              <a:rPr lang="en-US" sz="1600" dirty="0" err="1"/>
              <a:t>Gellish</a:t>
            </a:r>
            <a:r>
              <a:rPr lang="en-US" sz="1600" dirty="0"/>
              <a:t> Formula for Age-Predicted Maximal HR:</a:t>
            </a:r>
          </a:p>
          <a:p>
            <a:r>
              <a:rPr lang="en-US" dirty="0">
                <a:solidFill>
                  <a:srgbClr val="002060"/>
                </a:solidFill>
              </a:rPr>
              <a:t>[206.9 – (.67 x Age) – </a:t>
            </a:r>
            <a:r>
              <a:rPr lang="en-US" dirty="0" err="1" smtClean="0">
                <a:solidFill>
                  <a:srgbClr val="002060"/>
                </a:solidFill>
              </a:rPr>
              <a:t>RestHR</a:t>
            </a:r>
            <a:r>
              <a:rPr lang="en-US" dirty="0">
                <a:solidFill>
                  <a:srgbClr val="002060"/>
                </a:solidFill>
              </a:rPr>
              <a:t>] x Percentage + RHR = Desired Intensity</a:t>
            </a:r>
          </a:p>
        </p:txBody>
      </p:sp>
    </p:spTree>
    <p:extLst>
      <p:ext uri="{BB962C8B-B14F-4D97-AF65-F5344CB8AC3E}">
        <p14:creationId xmlns:p14="http://schemas.microsoft.com/office/powerpoint/2010/main" val="3008723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Rate Deduction</a:t>
            </a:r>
          </a:p>
        </p:txBody>
      </p:sp>
      <p:sp>
        <p:nvSpPr>
          <p:cNvPr id="3" name="Content Placeholder 2"/>
          <p:cNvSpPr>
            <a:spLocks noGrp="1"/>
          </p:cNvSpPr>
          <p:nvPr>
            <p:ph sz="half" idx="13"/>
          </p:nvPr>
        </p:nvSpPr>
        <p:spPr/>
        <p:txBody>
          <a:bodyPr>
            <a:normAutofit fontScale="92500" lnSpcReduction="20000"/>
          </a:bodyPr>
          <a:lstStyle/>
          <a:p>
            <a:r>
              <a:rPr lang="en-US" dirty="0"/>
              <a:t>Individual has a one-minute heart rate taken after standing out of the pool for three minutes and a</a:t>
            </a:r>
          </a:p>
          <a:p>
            <a:r>
              <a:rPr lang="en-US" dirty="0"/>
              <a:t>one-minute heart rate taken after standing in the water for three minutes at armpit depth. (Remember</a:t>
            </a:r>
          </a:p>
          <a:p>
            <a:r>
              <a:rPr lang="en-US" dirty="0" smtClean="0">
                <a:solidFill>
                  <a:srgbClr val="002060"/>
                </a:solidFill>
              </a:rPr>
              <a:t>Rate </a:t>
            </a:r>
            <a:r>
              <a:rPr lang="en-US" dirty="0">
                <a:solidFill>
                  <a:srgbClr val="002060"/>
                </a:solidFill>
              </a:rPr>
              <a:t>Deduction </a:t>
            </a:r>
            <a:r>
              <a:rPr lang="en-US" dirty="0"/>
              <a:t>is determined by subtracting the heart rate standing in the water from the heart </a:t>
            </a:r>
            <a:r>
              <a:rPr lang="en-US" dirty="0" smtClean="0"/>
              <a:t>rate standing </a:t>
            </a:r>
            <a:r>
              <a:rPr lang="en-US" dirty="0"/>
              <a:t>out of the water.</a:t>
            </a:r>
          </a:p>
        </p:txBody>
      </p:sp>
    </p:spTree>
    <p:extLst>
      <p:ext uri="{BB962C8B-B14F-4D97-AF65-F5344CB8AC3E}">
        <p14:creationId xmlns:p14="http://schemas.microsoft.com/office/powerpoint/2010/main" val="3942397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Aquatic Therapy</a:t>
            </a:r>
          </a:p>
        </p:txBody>
      </p:sp>
      <p:sp>
        <p:nvSpPr>
          <p:cNvPr id="3" name="Content Placeholder 2"/>
          <p:cNvSpPr>
            <a:spLocks noGrp="1"/>
          </p:cNvSpPr>
          <p:nvPr>
            <p:ph sz="half" idx="13"/>
          </p:nvPr>
        </p:nvSpPr>
        <p:spPr/>
        <p:txBody>
          <a:bodyPr/>
          <a:lstStyle/>
          <a:p>
            <a:endParaRPr lang="en-US" dirty="0"/>
          </a:p>
        </p:txBody>
      </p:sp>
      <p:pic>
        <p:nvPicPr>
          <p:cNvPr id="6" name="Picture 5"/>
          <p:cNvPicPr>
            <a:picLocks noChangeAspect="1"/>
          </p:cNvPicPr>
          <p:nvPr/>
        </p:nvPicPr>
        <p:blipFill>
          <a:blip r:embed="rId2"/>
          <a:stretch>
            <a:fillRect/>
          </a:stretch>
        </p:blipFill>
        <p:spPr>
          <a:xfrm rot="3011858">
            <a:off x="2476691" y="2443252"/>
            <a:ext cx="3002581" cy="3171959"/>
          </a:xfrm>
          <a:prstGeom prst="rect">
            <a:avLst/>
          </a:prstGeom>
          <a:effectLst>
            <a:glow rad="228600">
              <a:schemeClr val="accent2">
                <a:satMod val="175000"/>
                <a:alpha val="40000"/>
              </a:schemeClr>
            </a:glow>
          </a:effectLst>
          <a:scene3d>
            <a:camera prst="isometricOffAxis1Top">
              <a:rot lat="19886978" lon="19600952" rev="432951"/>
            </a:camera>
            <a:lightRig rig="threePt" dir="t"/>
          </a:scene3d>
          <a:sp3d z="228600" extrusionH="254000" contourW="279400">
            <a:bevelT w="654050" h="711200"/>
            <a:bevelB w="476250" h="0"/>
            <a:contourClr>
              <a:srgbClr val="ECB313"/>
            </a:contourClr>
          </a:sp3d>
        </p:spPr>
      </p:pic>
    </p:spTree>
    <p:extLst>
      <p:ext uri="{BB962C8B-B14F-4D97-AF65-F5344CB8AC3E}">
        <p14:creationId xmlns:p14="http://schemas.microsoft.com/office/powerpoint/2010/main" val="1812229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350" autoRev="1" fill="remove"/>
                                        <p:tgtEl>
                                          <p:spTgt spid="6"/>
                                        </p:tgtEl>
                                        <p:attrNameLst>
                                          <p:attrName>style.color</p:attrName>
                                        </p:attrNameLst>
                                      </p:cBhvr>
                                      <p:to>
                                        <a:schemeClr val="bg1"/>
                                      </p:to>
                                    </p:animClr>
                                    <p:animClr clrSpc="rgb" dir="cw">
                                      <p:cBhvr>
                                        <p:cTn id="7" dur="350" autoRev="1" fill="remove"/>
                                        <p:tgtEl>
                                          <p:spTgt spid="6"/>
                                        </p:tgtEl>
                                        <p:attrNameLst>
                                          <p:attrName>fillcolor</p:attrName>
                                        </p:attrNameLst>
                                      </p:cBhvr>
                                      <p:to>
                                        <a:schemeClr val="bg1"/>
                                      </p:to>
                                    </p:animClr>
                                    <p:set>
                                      <p:cBhvr>
                                        <p:cTn id="8" dur="350" autoRev="1" fill="remove"/>
                                        <p:tgtEl>
                                          <p:spTgt spid="6"/>
                                        </p:tgtEl>
                                        <p:attrNameLst>
                                          <p:attrName>fill.type</p:attrName>
                                        </p:attrNameLst>
                                      </p:cBhvr>
                                      <p:to>
                                        <p:strVal val="solid"/>
                                      </p:to>
                                    </p:set>
                                    <p:set>
                                      <p:cBhvr>
                                        <p:cTn id="9" dur="350" autoRev="1" fill="remove"/>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Peak HR Formula</a:t>
            </a:r>
          </a:p>
        </p:txBody>
      </p:sp>
      <p:sp>
        <p:nvSpPr>
          <p:cNvPr id="3" name="Content Placeholder 2"/>
          <p:cNvSpPr>
            <a:spLocks noGrp="1"/>
          </p:cNvSpPr>
          <p:nvPr>
            <p:ph sz="half" idx="13"/>
          </p:nvPr>
        </p:nvSpPr>
        <p:spPr>
          <a:xfrm>
            <a:off x="753940" y="1480014"/>
            <a:ext cx="7216016" cy="4980511"/>
          </a:xfrm>
        </p:spPr>
        <p:txBody>
          <a:bodyPr/>
          <a:lstStyle/>
          <a:p>
            <a:r>
              <a:rPr lang="en-US" dirty="0"/>
              <a:t>Peak HR </a:t>
            </a:r>
            <a:r>
              <a:rPr lang="en-US" dirty="0" smtClean="0"/>
              <a:t>Formula=</a:t>
            </a:r>
          </a:p>
          <a:p>
            <a:r>
              <a:rPr lang="en-US" dirty="0" smtClean="0">
                <a:solidFill>
                  <a:srgbClr val="002060"/>
                </a:solidFill>
              </a:rPr>
              <a:t>(220 </a:t>
            </a:r>
            <a:r>
              <a:rPr lang="en-US" dirty="0">
                <a:solidFill>
                  <a:srgbClr val="002060"/>
                </a:solidFill>
              </a:rPr>
              <a:t>– Age – Aquatic Deduction) x Desired Intensity </a:t>
            </a:r>
            <a:r>
              <a:rPr lang="en-US" dirty="0" smtClean="0">
                <a:solidFill>
                  <a:srgbClr val="002060"/>
                </a:solidFill>
              </a:rPr>
              <a:t>Percentage</a:t>
            </a:r>
          </a:p>
          <a:p>
            <a:endParaRPr lang="en-US" dirty="0">
              <a:solidFill>
                <a:srgbClr val="002060"/>
              </a:solidFill>
            </a:endParaRPr>
          </a:p>
          <a:p>
            <a:r>
              <a:rPr lang="en-US" dirty="0">
                <a:solidFill>
                  <a:srgbClr val="002060"/>
                </a:solidFill>
              </a:rPr>
              <a:t>A range within </a:t>
            </a:r>
            <a:r>
              <a:rPr lang="en-US" dirty="0">
                <a:solidFill>
                  <a:schemeClr val="accent2"/>
                </a:solidFill>
              </a:rPr>
              <a:t>74-94% </a:t>
            </a:r>
            <a:r>
              <a:rPr lang="en-US" dirty="0">
                <a:solidFill>
                  <a:srgbClr val="002060"/>
                </a:solidFill>
              </a:rPr>
              <a:t>is typically prescribed for conditioned individuals</a:t>
            </a:r>
          </a:p>
        </p:txBody>
      </p:sp>
    </p:spTree>
    <p:extLst>
      <p:ext uri="{BB962C8B-B14F-4D97-AF65-F5344CB8AC3E}">
        <p14:creationId xmlns:p14="http://schemas.microsoft.com/office/powerpoint/2010/main" val="3960660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575733" y="2261358"/>
            <a:ext cx="7315199" cy="1323439"/>
          </a:xfrm>
          <a:prstGeom prst="rect">
            <a:avLst/>
          </a:prstGeom>
        </p:spPr>
        <p:txBody>
          <a:bodyPr wrap="square">
            <a:spAutoFit/>
          </a:bodyPr>
          <a:lstStyle/>
          <a:p>
            <a:r>
              <a:rPr lang="en-US" sz="2000" dirty="0"/>
              <a:t>Using the standard peak heart rate formula, </a:t>
            </a:r>
            <a:r>
              <a:rPr lang="en-US" sz="2000" dirty="0">
                <a:solidFill>
                  <a:schemeClr val="accent2"/>
                </a:solidFill>
              </a:rPr>
              <a:t>a 50-year-old </a:t>
            </a:r>
            <a:r>
              <a:rPr lang="en-US" sz="2000" dirty="0"/>
              <a:t>woman who wants to exercise in the </a:t>
            </a:r>
            <a:r>
              <a:rPr lang="en-US" sz="2000" dirty="0" smtClean="0"/>
              <a:t>water at </a:t>
            </a:r>
            <a:r>
              <a:rPr lang="en-US" sz="2000" dirty="0">
                <a:solidFill>
                  <a:schemeClr val="accent2"/>
                </a:solidFill>
              </a:rPr>
              <a:t>82% of her maximum heart rate </a:t>
            </a:r>
            <a:r>
              <a:rPr lang="en-US" sz="2000" dirty="0"/>
              <a:t>and who has found her </a:t>
            </a:r>
            <a:r>
              <a:rPr lang="en-US" sz="2000" dirty="0">
                <a:solidFill>
                  <a:schemeClr val="accent2"/>
                </a:solidFill>
              </a:rPr>
              <a:t>aquatic deduction to be 8</a:t>
            </a:r>
            <a:r>
              <a:rPr lang="en-US" sz="2000" dirty="0"/>
              <a:t>, would </a:t>
            </a:r>
            <a:r>
              <a:rPr lang="en-US" sz="2000" dirty="0" smtClean="0"/>
              <a:t>calculate in </a:t>
            </a:r>
            <a:r>
              <a:rPr lang="en-US" sz="2000" dirty="0"/>
              <a:t>the following manner.</a:t>
            </a:r>
          </a:p>
        </p:txBody>
      </p:sp>
      <p:sp>
        <p:nvSpPr>
          <p:cNvPr id="3" name="Rectangle 2"/>
          <p:cNvSpPr/>
          <p:nvPr/>
        </p:nvSpPr>
        <p:spPr>
          <a:xfrm>
            <a:off x="264361" y="4386103"/>
            <a:ext cx="7937942" cy="461665"/>
          </a:xfrm>
          <a:prstGeom prst="rect">
            <a:avLst/>
          </a:prstGeom>
        </p:spPr>
        <p:txBody>
          <a:bodyPr wrap="none">
            <a:spAutoFit/>
          </a:bodyPr>
          <a:lstStyle/>
          <a:p>
            <a:r>
              <a:rPr lang="en-US" sz="2400" dirty="0">
                <a:solidFill>
                  <a:srgbClr val="00B050"/>
                </a:solidFill>
              </a:rPr>
              <a:t>(220 – 50 (Age) – 8 (Aquatic Deduction)) x .82 (Intensity) = 133</a:t>
            </a:r>
          </a:p>
        </p:txBody>
      </p:sp>
    </p:spTree>
    <p:extLst>
      <p:ext uri="{BB962C8B-B14F-4D97-AF65-F5344CB8AC3E}">
        <p14:creationId xmlns:p14="http://schemas.microsoft.com/office/powerpoint/2010/main" val="3270286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err="1"/>
              <a:t>Kruel</a:t>
            </a:r>
            <a:r>
              <a:rPr lang="en-US" sz="2400" dirty="0"/>
              <a:t> Aquatic HR Deduction</a:t>
            </a:r>
            <a:r>
              <a:rPr lang="en-US" sz="2400" b="1" dirty="0"/>
              <a:t>: </a:t>
            </a:r>
            <a:r>
              <a:rPr lang="en-US" sz="2400" b="1" dirty="0" err="1"/>
              <a:t>Karvonen</a:t>
            </a:r>
            <a:r>
              <a:rPr lang="en-US" sz="2400" b="1" dirty="0"/>
              <a:t> </a:t>
            </a:r>
            <a:r>
              <a:rPr lang="en-US" sz="2400" dirty="0"/>
              <a:t>Formula</a:t>
            </a:r>
          </a:p>
        </p:txBody>
      </p:sp>
      <p:sp>
        <p:nvSpPr>
          <p:cNvPr id="3" name="Content Placeholder 2"/>
          <p:cNvSpPr>
            <a:spLocks noGrp="1"/>
          </p:cNvSpPr>
          <p:nvPr>
            <p:ph sz="half" idx="13"/>
          </p:nvPr>
        </p:nvSpPr>
        <p:spPr>
          <a:xfrm>
            <a:off x="753939" y="1480014"/>
            <a:ext cx="8627127" cy="4980511"/>
          </a:xfrm>
        </p:spPr>
        <p:txBody>
          <a:bodyPr/>
          <a:lstStyle/>
          <a:p>
            <a:r>
              <a:rPr lang="en-US" dirty="0"/>
              <a:t>[ (220 – Age – </a:t>
            </a:r>
            <a:r>
              <a:rPr lang="en-US" dirty="0" err="1" smtClean="0"/>
              <a:t>RestHR</a:t>
            </a:r>
            <a:r>
              <a:rPr lang="en-US" dirty="0" smtClean="0"/>
              <a:t> </a:t>
            </a:r>
            <a:r>
              <a:rPr lang="en-US" dirty="0"/>
              <a:t>– Aquatic Deduction) x Desired Intensity Pe</a:t>
            </a:r>
            <a:r>
              <a:rPr lang="en-US" i="1" dirty="0"/>
              <a:t>rcentag</a:t>
            </a:r>
            <a:r>
              <a:rPr lang="en-US" dirty="0"/>
              <a:t>e ] + </a:t>
            </a:r>
            <a:r>
              <a:rPr lang="en-US" dirty="0" err="1" smtClean="0"/>
              <a:t>RestHR</a:t>
            </a:r>
            <a:endParaRPr lang="en-US" dirty="0"/>
          </a:p>
        </p:txBody>
      </p:sp>
      <p:sp>
        <p:nvSpPr>
          <p:cNvPr id="4" name="Rectangle 3"/>
          <p:cNvSpPr/>
          <p:nvPr/>
        </p:nvSpPr>
        <p:spPr>
          <a:xfrm>
            <a:off x="1365955" y="3884769"/>
            <a:ext cx="7281333" cy="369332"/>
          </a:xfrm>
          <a:prstGeom prst="rect">
            <a:avLst/>
          </a:prstGeom>
        </p:spPr>
        <p:txBody>
          <a:bodyPr wrap="square">
            <a:spAutoFit/>
          </a:bodyPr>
          <a:lstStyle/>
          <a:p>
            <a:r>
              <a:rPr lang="en-US" b="1" dirty="0"/>
              <a:t>A range </a:t>
            </a:r>
            <a:r>
              <a:rPr lang="en-US" b="1" dirty="0">
                <a:solidFill>
                  <a:srgbClr val="FF0000"/>
                </a:solidFill>
              </a:rPr>
              <a:t>within 55-85%</a:t>
            </a:r>
            <a:r>
              <a:rPr lang="en-US" b="1" dirty="0"/>
              <a:t> is typically prescribed for conditioned individuals.</a:t>
            </a:r>
          </a:p>
        </p:txBody>
      </p:sp>
    </p:spTree>
    <p:extLst>
      <p:ext uri="{BB962C8B-B14F-4D97-AF65-F5344CB8AC3E}">
        <p14:creationId xmlns:p14="http://schemas.microsoft.com/office/powerpoint/2010/main" val="38629047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221821" y="1854958"/>
            <a:ext cx="8309228" cy="1323439"/>
          </a:xfrm>
          <a:prstGeom prst="rect">
            <a:avLst/>
          </a:prstGeom>
        </p:spPr>
        <p:txBody>
          <a:bodyPr wrap="square">
            <a:spAutoFit/>
          </a:bodyPr>
          <a:lstStyle/>
          <a:p>
            <a:r>
              <a:rPr lang="en-US" sz="2000" dirty="0"/>
              <a:t>Using the </a:t>
            </a:r>
            <a:r>
              <a:rPr lang="en-US" sz="2000" dirty="0" err="1"/>
              <a:t>Karvonen</a:t>
            </a:r>
            <a:r>
              <a:rPr lang="en-US" sz="2000" dirty="0"/>
              <a:t> method, a </a:t>
            </a:r>
            <a:r>
              <a:rPr lang="en-US" sz="2000" b="1" dirty="0">
                <a:solidFill>
                  <a:srgbClr val="FF0000"/>
                </a:solidFill>
              </a:rPr>
              <a:t>50-year-old</a:t>
            </a:r>
            <a:r>
              <a:rPr lang="en-US" sz="2000" dirty="0"/>
              <a:t> woman with </a:t>
            </a:r>
            <a:r>
              <a:rPr lang="en-US" sz="2000" b="1" dirty="0">
                <a:solidFill>
                  <a:srgbClr val="FF0000"/>
                </a:solidFill>
              </a:rPr>
              <a:t>a resting heart rate of 70</a:t>
            </a:r>
            <a:r>
              <a:rPr lang="en-US" sz="2000" dirty="0"/>
              <a:t>, who wants </a:t>
            </a:r>
            <a:r>
              <a:rPr lang="en-US" sz="2000" dirty="0" smtClean="0"/>
              <a:t>to exercise </a:t>
            </a:r>
            <a:r>
              <a:rPr lang="en-US" sz="2000" dirty="0"/>
              <a:t>in the water </a:t>
            </a:r>
            <a:r>
              <a:rPr lang="en-US" sz="2000" b="1" dirty="0">
                <a:solidFill>
                  <a:srgbClr val="FF0000"/>
                </a:solidFill>
              </a:rPr>
              <a:t>at 65% of her heart rate reserve </a:t>
            </a:r>
            <a:r>
              <a:rPr lang="en-US" sz="2000" dirty="0"/>
              <a:t>and who has found her aquatic </a:t>
            </a:r>
            <a:r>
              <a:rPr lang="en-US" sz="2000" b="1" dirty="0">
                <a:solidFill>
                  <a:srgbClr val="FF0000"/>
                </a:solidFill>
              </a:rPr>
              <a:t>deduction to </a:t>
            </a:r>
            <a:r>
              <a:rPr lang="en-US" sz="2000" b="1" dirty="0" smtClean="0">
                <a:solidFill>
                  <a:srgbClr val="FF0000"/>
                </a:solidFill>
              </a:rPr>
              <a:t>be 8</a:t>
            </a:r>
            <a:r>
              <a:rPr lang="en-US" sz="2000" dirty="0"/>
              <a:t>, would calculate in the following manner.</a:t>
            </a:r>
          </a:p>
        </p:txBody>
      </p:sp>
    </p:spTree>
    <p:extLst>
      <p:ext uri="{BB962C8B-B14F-4D97-AF65-F5344CB8AC3E}">
        <p14:creationId xmlns:p14="http://schemas.microsoft.com/office/powerpoint/2010/main" val="25762080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221821" y="1854958"/>
            <a:ext cx="8309228" cy="1323439"/>
          </a:xfrm>
          <a:prstGeom prst="rect">
            <a:avLst/>
          </a:prstGeom>
        </p:spPr>
        <p:txBody>
          <a:bodyPr wrap="square">
            <a:spAutoFit/>
          </a:bodyPr>
          <a:lstStyle/>
          <a:p>
            <a:r>
              <a:rPr lang="en-US" sz="2000" dirty="0"/>
              <a:t>Using the </a:t>
            </a:r>
            <a:r>
              <a:rPr lang="en-US" sz="2000" dirty="0" err="1"/>
              <a:t>Karvonen</a:t>
            </a:r>
            <a:r>
              <a:rPr lang="en-US" sz="2000" dirty="0"/>
              <a:t> method, a </a:t>
            </a:r>
            <a:r>
              <a:rPr lang="en-US" sz="2000" b="1" dirty="0">
                <a:solidFill>
                  <a:srgbClr val="FF0000"/>
                </a:solidFill>
              </a:rPr>
              <a:t>50-year-old</a:t>
            </a:r>
            <a:r>
              <a:rPr lang="en-US" sz="2000" dirty="0"/>
              <a:t> woman with </a:t>
            </a:r>
            <a:r>
              <a:rPr lang="en-US" sz="2000" b="1" dirty="0">
                <a:solidFill>
                  <a:srgbClr val="FF0000"/>
                </a:solidFill>
              </a:rPr>
              <a:t>a resting heart rate of 70</a:t>
            </a:r>
            <a:r>
              <a:rPr lang="en-US" sz="2000" dirty="0"/>
              <a:t>, who wants </a:t>
            </a:r>
            <a:r>
              <a:rPr lang="en-US" sz="2000" dirty="0" smtClean="0"/>
              <a:t>to exercise </a:t>
            </a:r>
            <a:r>
              <a:rPr lang="en-US" sz="2000" dirty="0"/>
              <a:t>in the water </a:t>
            </a:r>
            <a:r>
              <a:rPr lang="en-US" sz="2000" b="1" dirty="0">
                <a:solidFill>
                  <a:srgbClr val="FF0000"/>
                </a:solidFill>
              </a:rPr>
              <a:t>at 65% of her heart rate reserve </a:t>
            </a:r>
            <a:r>
              <a:rPr lang="en-US" sz="2000" dirty="0"/>
              <a:t>and who has found her aquatic </a:t>
            </a:r>
            <a:r>
              <a:rPr lang="en-US" sz="2000" b="1" dirty="0">
                <a:solidFill>
                  <a:srgbClr val="FF0000"/>
                </a:solidFill>
              </a:rPr>
              <a:t>deduction to </a:t>
            </a:r>
            <a:r>
              <a:rPr lang="en-US" sz="2000" b="1" dirty="0" smtClean="0">
                <a:solidFill>
                  <a:srgbClr val="FF0000"/>
                </a:solidFill>
              </a:rPr>
              <a:t>be 8</a:t>
            </a:r>
            <a:r>
              <a:rPr lang="en-US" sz="2000" dirty="0"/>
              <a:t>, would calculate in the following manner.</a:t>
            </a:r>
          </a:p>
        </p:txBody>
      </p:sp>
      <p:sp>
        <p:nvSpPr>
          <p:cNvPr id="3" name="Rectangle 2"/>
          <p:cNvSpPr/>
          <p:nvPr/>
        </p:nvSpPr>
        <p:spPr>
          <a:xfrm>
            <a:off x="0" y="4178280"/>
            <a:ext cx="9990667" cy="369332"/>
          </a:xfrm>
          <a:prstGeom prst="rect">
            <a:avLst/>
          </a:prstGeom>
        </p:spPr>
        <p:txBody>
          <a:bodyPr wrap="square">
            <a:spAutoFit/>
          </a:bodyPr>
          <a:lstStyle/>
          <a:p>
            <a:r>
              <a:rPr lang="en-US" b="1" dirty="0">
                <a:solidFill>
                  <a:srgbClr val="FF0000"/>
                </a:solidFill>
              </a:rPr>
              <a:t>[ (220 – 50 (Age) – 70 (Resting Heart Rate) – 8 (Aquatic Deduction)) x .65 (Intensity) ] + 70 (RHR) = 130</a:t>
            </a:r>
          </a:p>
        </p:txBody>
      </p:sp>
    </p:spTree>
    <p:extLst>
      <p:ext uri="{BB962C8B-B14F-4D97-AF65-F5344CB8AC3E}">
        <p14:creationId xmlns:p14="http://schemas.microsoft.com/office/powerpoint/2010/main" val="40898692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338665" y="1609637"/>
            <a:ext cx="10024533" cy="646331"/>
          </a:xfrm>
          <a:prstGeom prst="rect">
            <a:avLst/>
          </a:prstGeom>
        </p:spPr>
        <p:txBody>
          <a:bodyPr wrap="square">
            <a:spAutoFit/>
          </a:bodyPr>
          <a:lstStyle/>
          <a:p>
            <a:r>
              <a:rPr lang="en-US" dirty="0"/>
              <a:t>Using the </a:t>
            </a:r>
            <a:r>
              <a:rPr lang="en-US" dirty="0" err="1">
                <a:solidFill>
                  <a:srgbClr val="FF0000"/>
                </a:solidFill>
              </a:rPr>
              <a:t>Gellish</a:t>
            </a:r>
            <a:r>
              <a:rPr lang="en-US" dirty="0">
                <a:solidFill>
                  <a:srgbClr val="FF0000"/>
                </a:solidFill>
              </a:rPr>
              <a:t> formula </a:t>
            </a:r>
            <a:r>
              <a:rPr lang="en-US" dirty="0"/>
              <a:t>for the individual’s maximum HR, the calculations above for the </a:t>
            </a:r>
            <a:r>
              <a:rPr lang="en-US" dirty="0">
                <a:solidFill>
                  <a:srgbClr val="FF0000"/>
                </a:solidFill>
              </a:rPr>
              <a:t>50-year</a:t>
            </a:r>
            <a:r>
              <a:rPr lang="en-US" dirty="0"/>
              <a:t>-old</a:t>
            </a:r>
          </a:p>
          <a:p>
            <a:r>
              <a:rPr lang="en-US" dirty="0"/>
              <a:t>woman with a resting heart rate of 70 and an aquatic deduction of 8 would be:</a:t>
            </a:r>
          </a:p>
        </p:txBody>
      </p:sp>
      <p:sp>
        <p:nvSpPr>
          <p:cNvPr id="6" name="Rectangle 5"/>
          <p:cNvSpPr/>
          <p:nvPr/>
        </p:nvSpPr>
        <p:spPr>
          <a:xfrm>
            <a:off x="508000" y="3281290"/>
            <a:ext cx="8353778" cy="923330"/>
          </a:xfrm>
          <a:prstGeom prst="rect">
            <a:avLst/>
          </a:prstGeom>
        </p:spPr>
        <p:txBody>
          <a:bodyPr wrap="square">
            <a:spAutoFit/>
          </a:bodyPr>
          <a:lstStyle/>
          <a:p>
            <a:r>
              <a:rPr lang="en-US" b="1" dirty="0">
                <a:solidFill>
                  <a:srgbClr val="FF0000"/>
                </a:solidFill>
                <a:latin typeface="Arial" panose="020B0604020202020204" pitchFamily="34" charset="0"/>
              </a:rPr>
              <a:t>Peak HR Formula </a:t>
            </a:r>
            <a:r>
              <a:rPr lang="en-US" b="1" dirty="0">
                <a:solidFill>
                  <a:srgbClr val="000000"/>
                </a:solidFill>
                <a:latin typeface="Arial" panose="020B0604020202020204" pitchFamily="34" charset="0"/>
              </a:rPr>
              <a:t>= [206.9 – (0.67 x 50) – 8] x 0.82 = 136 </a:t>
            </a:r>
            <a:endParaRPr lang="en-US" b="1" dirty="0" smtClean="0">
              <a:solidFill>
                <a:srgbClr val="000000"/>
              </a:solidFill>
              <a:latin typeface="Arial" panose="020B0604020202020204" pitchFamily="34" charset="0"/>
            </a:endParaRPr>
          </a:p>
          <a:p>
            <a:endParaRPr lang="en-US" dirty="0">
              <a:solidFill>
                <a:srgbClr val="000000"/>
              </a:solidFill>
              <a:latin typeface="Arial" panose="020B0604020202020204" pitchFamily="34" charset="0"/>
            </a:endParaRPr>
          </a:p>
          <a:p>
            <a:r>
              <a:rPr lang="en-US" b="1" dirty="0" err="1">
                <a:solidFill>
                  <a:srgbClr val="FF0000"/>
                </a:solidFill>
                <a:latin typeface="Arial" panose="020B0604020202020204" pitchFamily="34" charset="0"/>
              </a:rPr>
              <a:t>Karvonen</a:t>
            </a:r>
            <a:r>
              <a:rPr lang="en-US" b="1" dirty="0">
                <a:solidFill>
                  <a:srgbClr val="FF0000"/>
                </a:solidFill>
                <a:latin typeface="Arial" panose="020B0604020202020204" pitchFamily="34" charset="0"/>
              </a:rPr>
              <a:t> Formula </a:t>
            </a:r>
            <a:r>
              <a:rPr lang="en-US" b="1" dirty="0">
                <a:solidFill>
                  <a:srgbClr val="000000"/>
                </a:solidFill>
                <a:latin typeface="Arial" panose="020B0604020202020204" pitchFamily="34" charset="0"/>
              </a:rPr>
              <a:t>= [206.9 – (0.67 x 50) – 70 – 8] x 0.65 + 70 = 132 </a:t>
            </a:r>
            <a:endParaRPr lang="en-US" sz="3200" dirty="0"/>
          </a:p>
        </p:txBody>
      </p:sp>
    </p:spTree>
    <p:extLst>
      <p:ext uri="{BB962C8B-B14F-4D97-AF65-F5344CB8AC3E}">
        <p14:creationId xmlns:p14="http://schemas.microsoft.com/office/powerpoint/2010/main" val="2820330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Heart rate training zones</a:t>
            </a:r>
            <a:endParaRPr lang="en-US" dirty="0"/>
          </a:p>
        </p:txBody>
      </p:sp>
      <p:sp>
        <p:nvSpPr>
          <p:cNvPr id="3" name="Content Placeholder 2"/>
          <p:cNvSpPr>
            <a:spLocks noGrp="1"/>
          </p:cNvSpPr>
          <p:nvPr>
            <p:ph sz="half" idx="13"/>
          </p:nvPr>
        </p:nvSpPr>
        <p:spPr>
          <a:xfrm>
            <a:off x="753939" y="1106109"/>
            <a:ext cx="5702617" cy="5751891"/>
          </a:xfrm>
        </p:spPr>
        <p:txBody>
          <a:bodyPr>
            <a:normAutofit fontScale="92500" lnSpcReduction="10000"/>
          </a:bodyPr>
          <a:lstStyle/>
          <a:p>
            <a:r>
              <a:rPr lang="en-US" dirty="0" smtClean="0"/>
              <a:t>Maximum HR=220_AGE</a:t>
            </a:r>
          </a:p>
          <a:p>
            <a:r>
              <a:rPr lang="en-US" dirty="0" smtClean="0">
                <a:solidFill>
                  <a:srgbClr val="213653"/>
                </a:solidFill>
              </a:rPr>
              <a:t>Lower=35% * Max HR</a:t>
            </a:r>
          </a:p>
          <a:p>
            <a:r>
              <a:rPr lang="en-US" dirty="0" smtClean="0">
                <a:solidFill>
                  <a:srgbClr val="213653"/>
                </a:solidFill>
              </a:rPr>
              <a:t>upper=70% </a:t>
            </a:r>
            <a:r>
              <a:rPr lang="en-US" dirty="0">
                <a:solidFill>
                  <a:srgbClr val="213653"/>
                </a:solidFill>
              </a:rPr>
              <a:t>* Max </a:t>
            </a:r>
            <a:r>
              <a:rPr lang="en-US" dirty="0" smtClean="0">
                <a:solidFill>
                  <a:srgbClr val="213653"/>
                </a:solidFill>
              </a:rPr>
              <a:t>HR</a:t>
            </a:r>
          </a:p>
          <a:p>
            <a:r>
              <a:rPr lang="en-US" sz="1800" b="1" dirty="0" smtClean="0"/>
              <a:t>Aquatic submersion to hip or Xiphoid </a:t>
            </a:r>
          </a:p>
          <a:p>
            <a:r>
              <a:rPr lang="en-US" sz="2000" dirty="0" smtClean="0">
                <a:solidFill>
                  <a:srgbClr val="213653"/>
                </a:solidFill>
              </a:rPr>
              <a:t>Lower HR = lower land HR -17bpm</a:t>
            </a:r>
          </a:p>
          <a:p>
            <a:r>
              <a:rPr lang="en-US" sz="2000" dirty="0" smtClean="0">
                <a:solidFill>
                  <a:srgbClr val="213653"/>
                </a:solidFill>
              </a:rPr>
              <a:t>Upper HR = Upper land hr-17 bpm</a:t>
            </a:r>
          </a:p>
          <a:p>
            <a:r>
              <a:rPr lang="en-US" sz="1600" i="1" u="sng" dirty="0" smtClean="0">
                <a:solidFill>
                  <a:srgbClr val="002060"/>
                </a:solidFill>
              </a:rPr>
              <a:t>Influence of the baroreceptors</a:t>
            </a:r>
          </a:p>
          <a:p>
            <a:r>
              <a:rPr lang="en-US" sz="1800" b="1" dirty="0" smtClean="0"/>
              <a:t>Aquatic </a:t>
            </a:r>
            <a:r>
              <a:rPr lang="en-US" sz="1800" b="1" dirty="0"/>
              <a:t>submersion </a:t>
            </a:r>
            <a:r>
              <a:rPr lang="en-US" sz="1800" b="1" dirty="0" smtClean="0"/>
              <a:t>to neck or chin</a:t>
            </a:r>
          </a:p>
          <a:p>
            <a:r>
              <a:rPr lang="en-US" sz="2000" dirty="0">
                <a:solidFill>
                  <a:srgbClr val="213653"/>
                </a:solidFill>
              </a:rPr>
              <a:t>Lower HR = lower land HR </a:t>
            </a:r>
            <a:r>
              <a:rPr lang="en-US" sz="2000" dirty="0" smtClean="0">
                <a:solidFill>
                  <a:srgbClr val="213653"/>
                </a:solidFill>
              </a:rPr>
              <a:t>+ 9 </a:t>
            </a:r>
            <a:r>
              <a:rPr lang="en-US" sz="2000" dirty="0">
                <a:solidFill>
                  <a:srgbClr val="213653"/>
                </a:solidFill>
              </a:rPr>
              <a:t>bpm</a:t>
            </a:r>
          </a:p>
          <a:p>
            <a:r>
              <a:rPr lang="en-US" sz="2000" dirty="0" smtClean="0">
                <a:solidFill>
                  <a:srgbClr val="213653"/>
                </a:solidFill>
              </a:rPr>
              <a:t>Upper </a:t>
            </a:r>
            <a:r>
              <a:rPr lang="en-US" sz="2000" dirty="0">
                <a:solidFill>
                  <a:srgbClr val="213653"/>
                </a:solidFill>
              </a:rPr>
              <a:t>HR = Upper land </a:t>
            </a:r>
            <a:r>
              <a:rPr lang="en-US" sz="2000" dirty="0" smtClean="0">
                <a:solidFill>
                  <a:srgbClr val="213653"/>
                </a:solidFill>
              </a:rPr>
              <a:t>HR+ 9 bpm</a:t>
            </a:r>
          </a:p>
          <a:p>
            <a:r>
              <a:rPr lang="en-US" sz="1500" i="1" u="sng" dirty="0">
                <a:solidFill>
                  <a:srgbClr val="002060"/>
                </a:solidFill>
              </a:rPr>
              <a:t>Influence of </a:t>
            </a:r>
            <a:r>
              <a:rPr lang="en-US" sz="1500" i="1" u="sng" dirty="0" smtClean="0">
                <a:solidFill>
                  <a:srgbClr val="002060"/>
                </a:solidFill>
              </a:rPr>
              <a:t>the atrial receptor</a:t>
            </a:r>
            <a:endParaRPr lang="en-US" sz="1500" i="1" u="sng" dirty="0">
              <a:solidFill>
                <a:srgbClr val="213653"/>
              </a:solidFill>
            </a:endParaRPr>
          </a:p>
          <a:p>
            <a:endParaRPr lang="en-US" sz="1800" dirty="0">
              <a:solidFill>
                <a:srgbClr val="213653"/>
              </a:solidFill>
            </a:endParaRPr>
          </a:p>
          <a:p>
            <a:endParaRPr lang="en-US" dirty="0"/>
          </a:p>
        </p:txBody>
      </p:sp>
    </p:spTree>
    <p:extLst>
      <p:ext uri="{BB962C8B-B14F-4D97-AF65-F5344CB8AC3E}">
        <p14:creationId xmlns:p14="http://schemas.microsoft.com/office/powerpoint/2010/main" val="2485834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p:cTn id="7"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3" end="3"/>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p:cTn id="13"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4" end="4"/>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p:cTn id="19"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5" end="5"/>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p:cTn id="25"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p:cTn id="33"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36" dur="1000"/>
                                        <p:tgtEl>
                                          <p:spTgt spid="3">
                                            <p:txEl>
                                              <p:pRg st="7" end="7"/>
                                            </p:txEl>
                                          </p:spTgt>
                                        </p:tgtEl>
                                      </p:cBhvr>
                                    </p:animEffect>
                                  </p:childTnLst>
                                </p:cTn>
                              </p:par>
                              <p:par>
                                <p:cTn id="37" presetID="31"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p:cTn id="39"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8" end="8"/>
                                            </p:txEl>
                                          </p:spTgt>
                                        </p:tgtEl>
                                      </p:cBhvr>
                                    </p:animEffect>
                                  </p:childTnLst>
                                </p:cTn>
                              </p:par>
                              <p:par>
                                <p:cTn id="43" presetID="31" presetClass="entr" presetSubtype="0"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p:cTn id="45"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46"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47" dur="1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48" dur="1000"/>
                                        <p:tgtEl>
                                          <p:spTgt spid="3">
                                            <p:txEl>
                                              <p:pRg st="9" end="9"/>
                                            </p:txEl>
                                          </p:spTgt>
                                        </p:tgtEl>
                                      </p:cBhvr>
                                    </p:animEffect>
                                  </p:childTnLst>
                                </p:cTn>
                              </p:par>
                              <p:par>
                                <p:cTn id="49" presetID="31" presetClass="entr" presetSubtype="0" fill="hold"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 calcmode="lin" valueType="num">
                                      <p:cBhvr>
                                        <p:cTn id="51" dur="1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52" dur="1000" fill="hold"/>
                                        <p:tgtEl>
                                          <p:spTgt spid="3">
                                            <p:txEl>
                                              <p:pRg st="10" end="10"/>
                                            </p:txEl>
                                          </p:spTgt>
                                        </p:tgtEl>
                                        <p:attrNameLst>
                                          <p:attrName>ppt_h</p:attrName>
                                        </p:attrNameLst>
                                      </p:cBhvr>
                                      <p:tavLst>
                                        <p:tav tm="0">
                                          <p:val>
                                            <p:fltVal val="0"/>
                                          </p:val>
                                        </p:tav>
                                        <p:tav tm="100000">
                                          <p:val>
                                            <p:strVal val="#ppt_h"/>
                                          </p:val>
                                        </p:tav>
                                      </p:tavLst>
                                    </p:anim>
                                    <p:anim calcmode="lin" valueType="num">
                                      <p:cBhvr>
                                        <p:cTn id="53" dur="1000" fill="hold"/>
                                        <p:tgtEl>
                                          <p:spTgt spid="3">
                                            <p:txEl>
                                              <p:pRg st="10" end="10"/>
                                            </p:txEl>
                                          </p:spTgt>
                                        </p:tgtEl>
                                        <p:attrNameLst>
                                          <p:attrName>style.rotation</p:attrName>
                                        </p:attrNameLst>
                                      </p:cBhvr>
                                      <p:tavLst>
                                        <p:tav tm="0">
                                          <p:val>
                                            <p:fltVal val="90"/>
                                          </p:val>
                                        </p:tav>
                                        <p:tav tm="100000">
                                          <p:val>
                                            <p:fltVal val="0"/>
                                          </p:val>
                                        </p:tav>
                                      </p:tavLst>
                                    </p:anim>
                                    <p:animEffect transition="in" filter="fade">
                                      <p:cBhvr>
                                        <p:cTn id="54"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Indications </a:t>
            </a:r>
          </a:p>
        </p:txBody>
      </p:sp>
      <p:sp>
        <p:nvSpPr>
          <p:cNvPr id="3" name="Content Placeholder 2"/>
          <p:cNvSpPr>
            <a:spLocks noGrp="1"/>
          </p:cNvSpPr>
          <p:nvPr>
            <p:ph sz="half" idx="13"/>
          </p:nvPr>
        </p:nvSpPr>
        <p:spPr/>
        <p:txBody>
          <a:bodyPr>
            <a:normAutofit fontScale="70000" lnSpcReduction="20000"/>
          </a:bodyPr>
          <a:lstStyle/>
          <a:p>
            <a:r>
              <a:rPr lang="en-US" dirty="0"/>
              <a:t>Cerebral palsy</a:t>
            </a:r>
          </a:p>
          <a:p>
            <a:r>
              <a:rPr lang="en-US" dirty="0" smtClean="0"/>
              <a:t>Brain injury and stroke</a:t>
            </a:r>
          </a:p>
          <a:p>
            <a:r>
              <a:rPr lang="en-US" dirty="0" smtClean="0"/>
              <a:t>Multiple sclerosis </a:t>
            </a:r>
          </a:p>
          <a:p>
            <a:r>
              <a:rPr lang="en-US" dirty="0" smtClean="0"/>
              <a:t>Rheumatoid arthritis</a:t>
            </a:r>
          </a:p>
          <a:p>
            <a:r>
              <a:rPr lang="en-US" dirty="0" smtClean="0"/>
              <a:t>Cardiopulmonary disease </a:t>
            </a:r>
          </a:p>
          <a:p>
            <a:r>
              <a:rPr lang="en-US" dirty="0" smtClean="0"/>
              <a:t>Fibromyalgia</a:t>
            </a:r>
          </a:p>
          <a:p>
            <a:r>
              <a:rPr lang="en-US" dirty="0" smtClean="0"/>
              <a:t>Poliomyelitis</a:t>
            </a:r>
          </a:p>
          <a:p>
            <a:r>
              <a:rPr lang="en-US" dirty="0" smtClean="0"/>
              <a:t>Obesity</a:t>
            </a:r>
          </a:p>
          <a:p>
            <a:r>
              <a:rPr lang="en-US" dirty="0" smtClean="0"/>
              <a:t>Osteoarthritis</a:t>
            </a:r>
          </a:p>
          <a:p>
            <a:r>
              <a:rPr lang="en-US" dirty="0" smtClean="0"/>
              <a:t>Injured athletes</a:t>
            </a:r>
          </a:p>
          <a:p>
            <a:r>
              <a:rPr lang="en-US" dirty="0" smtClean="0"/>
              <a:t>Older population </a:t>
            </a:r>
            <a:endParaRPr lang="en-US" dirty="0"/>
          </a:p>
        </p:txBody>
      </p:sp>
    </p:spTree>
    <p:extLst>
      <p:ext uri="{BB962C8B-B14F-4D97-AF65-F5344CB8AC3E}">
        <p14:creationId xmlns:p14="http://schemas.microsoft.com/office/powerpoint/2010/main" val="1366484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Multiple </a:t>
            </a:r>
            <a:r>
              <a:rPr lang="en-US" dirty="0"/>
              <a:t>sclerosis </a:t>
            </a:r>
            <a:br>
              <a:rPr lang="en-US" dirty="0"/>
            </a:br>
            <a:endParaRPr lang="en-US" dirty="0"/>
          </a:p>
        </p:txBody>
      </p:sp>
      <p:sp>
        <p:nvSpPr>
          <p:cNvPr id="3" name="Content Placeholder 2"/>
          <p:cNvSpPr>
            <a:spLocks noGrp="1"/>
          </p:cNvSpPr>
          <p:nvPr>
            <p:ph sz="half" idx="13"/>
          </p:nvPr>
        </p:nvSpPr>
        <p:spPr>
          <a:xfrm>
            <a:off x="457200" y="1014761"/>
            <a:ext cx="7549375" cy="5843239"/>
          </a:xfrm>
        </p:spPr>
        <p:txBody>
          <a:bodyPr/>
          <a:lstStyle/>
          <a:p>
            <a:r>
              <a:rPr lang="en-US" dirty="0" smtClean="0">
                <a:solidFill>
                  <a:srgbClr val="002060"/>
                </a:solidFill>
              </a:rPr>
              <a:t>Fatigue</a:t>
            </a:r>
          </a:p>
          <a:p>
            <a:r>
              <a:rPr lang="en-US" dirty="0" smtClean="0">
                <a:solidFill>
                  <a:srgbClr val="002060"/>
                </a:solidFill>
              </a:rPr>
              <a:t>Musculoskeletal problems</a:t>
            </a:r>
          </a:p>
          <a:p>
            <a:r>
              <a:rPr lang="en-US" dirty="0" smtClean="0">
                <a:solidFill>
                  <a:srgbClr val="002060"/>
                </a:solidFill>
              </a:rPr>
              <a:t>High temperature is contraindicated</a:t>
            </a:r>
          </a:p>
          <a:p>
            <a:r>
              <a:rPr lang="en-US" dirty="0" smtClean="0"/>
              <a:t>50-70% </a:t>
            </a:r>
            <a:r>
              <a:rPr lang="en-US" dirty="0"/>
              <a:t>HR max , 3 days in week</a:t>
            </a:r>
          </a:p>
          <a:p>
            <a:r>
              <a:rPr lang="en-US" dirty="0"/>
              <a:t>1 h, water T= </a:t>
            </a:r>
            <a:r>
              <a:rPr lang="en-US" dirty="0" smtClean="0"/>
              <a:t>25 </a:t>
            </a:r>
            <a:r>
              <a:rPr lang="en-US" dirty="0"/>
              <a:t>– </a:t>
            </a:r>
            <a:r>
              <a:rPr lang="en-US" dirty="0" smtClean="0"/>
              <a:t>27 C</a:t>
            </a:r>
          </a:p>
          <a:p>
            <a:r>
              <a:rPr lang="en-US" dirty="0" smtClean="0"/>
              <a:t>Increased Temperature more than 1.1 C is forbidden</a:t>
            </a:r>
            <a:endParaRPr lang="en-US" dirty="0"/>
          </a:p>
          <a:p>
            <a:r>
              <a:rPr lang="en-US" dirty="0" smtClean="0">
                <a:solidFill>
                  <a:srgbClr val="002060"/>
                </a:solidFill>
              </a:rPr>
              <a:t> </a:t>
            </a:r>
          </a:p>
          <a:p>
            <a:endParaRPr lang="en-US" dirty="0">
              <a:solidFill>
                <a:srgbClr val="002060"/>
              </a:solidFill>
            </a:endParaRPr>
          </a:p>
        </p:txBody>
      </p:sp>
      <p:pic>
        <p:nvPicPr>
          <p:cNvPr id="4" name="Picture 3"/>
          <p:cNvPicPr>
            <a:picLocks noChangeAspect="1"/>
          </p:cNvPicPr>
          <p:nvPr/>
        </p:nvPicPr>
        <p:blipFill>
          <a:blip r:embed="rId2"/>
          <a:stretch>
            <a:fillRect/>
          </a:stretch>
        </p:blipFill>
        <p:spPr>
          <a:xfrm>
            <a:off x="3589261" y="4602682"/>
            <a:ext cx="2584958" cy="2043446"/>
          </a:xfrm>
          <a:prstGeom prst="rect">
            <a:avLst/>
          </a:prstGeom>
        </p:spPr>
      </p:pic>
    </p:spTree>
    <p:extLst>
      <p:ext uri="{BB962C8B-B14F-4D97-AF65-F5344CB8AC3E}">
        <p14:creationId xmlns:p14="http://schemas.microsoft.com/office/powerpoint/2010/main" val="1158931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Rheumatoid </a:t>
            </a:r>
            <a:r>
              <a:rPr lang="en-US" dirty="0"/>
              <a:t>arthritis</a:t>
            </a:r>
            <a:br>
              <a:rPr lang="en-US" dirty="0"/>
            </a:br>
            <a:endParaRPr lang="en-US" dirty="0"/>
          </a:p>
        </p:txBody>
      </p:sp>
      <p:sp>
        <p:nvSpPr>
          <p:cNvPr id="3" name="Content Placeholder 2"/>
          <p:cNvSpPr>
            <a:spLocks noGrp="1"/>
          </p:cNvSpPr>
          <p:nvPr>
            <p:ph sz="half" idx="13"/>
          </p:nvPr>
        </p:nvSpPr>
        <p:spPr/>
        <p:txBody>
          <a:bodyPr/>
          <a:lstStyle/>
          <a:p>
            <a:r>
              <a:rPr lang="en-US" dirty="0" smtClean="0">
                <a:solidFill>
                  <a:srgbClr val="002060"/>
                </a:solidFill>
              </a:rPr>
              <a:t>Swollen</a:t>
            </a:r>
          </a:p>
          <a:p>
            <a:r>
              <a:rPr lang="en-US" dirty="0" smtClean="0">
                <a:solidFill>
                  <a:srgbClr val="002060"/>
                </a:solidFill>
              </a:rPr>
              <a:t>Inflammation</a:t>
            </a:r>
          </a:p>
          <a:p>
            <a:r>
              <a:rPr lang="en-US" dirty="0" smtClean="0">
                <a:solidFill>
                  <a:srgbClr val="002060"/>
                </a:solidFill>
              </a:rPr>
              <a:t>Pain</a:t>
            </a:r>
          </a:p>
          <a:p>
            <a:r>
              <a:rPr lang="en-US" dirty="0" smtClean="0"/>
              <a:t>15- 60 min 2 days per week</a:t>
            </a:r>
          </a:p>
          <a:p>
            <a:r>
              <a:rPr lang="en-US" dirty="0" smtClean="0"/>
              <a:t>T=33-34 C</a:t>
            </a:r>
          </a:p>
          <a:p>
            <a:r>
              <a:rPr lang="en-US" dirty="0" smtClean="0"/>
              <a:t>50-65% Max HR</a:t>
            </a:r>
            <a:endParaRPr lang="en-US" dirty="0"/>
          </a:p>
        </p:txBody>
      </p:sp>
      <p:pic>
        <p:nvPicPr>
          <p:cNvPr id="4" name="Picture 3"/>
          <p:cNvPicPr>
            <a:picLocks noChangeAspect="1"/>
          </p:cNvPicPr>
          <p:nvPr/>
        </p:nvPicPr>
        <p:blipFill>
          <a:blip r:embed="rId2"/>
          <a:stretch>
            <a:fillRect/>
          </a:stretch>
        </p:blipFill>
        <p:spPr>
          <a:xfrm>
            <a:off x="2061122" y="4904693"/>
            <a:ext cx="2800810" cy="1446453"/>
          </a:xfrm>
          <a:prstGeom prst="rect">
            <a:avLst/>
          </a:prstGeom>
        </p:spPr>
      </p:pic>
    </p:spTree>
    <p:extLst>
      <p:ext uri="{BB962C8B-B14F-4D97-AF65-F5344CB8AC3E}">
        <p14:creationId xmlns:p14="http://schemas.microsoft.com/office/powerpoint/2010/main" val="4052589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Depth</a:t>
            </a:r>
          </a:p>
        </p:txBody>
      </p:sp>
      <p:sp>
        <p:nvSpPr>
          <p:cNvPr id="6" name="Content Placeholder 5"/>
          <p:cNvSpPr>
            <a:spLocks noGrp="1"/>
          </p:cNvSpPr>
          <p:nvPr>
            <p:ph sz="half" idx="13"/>
          </p:nvPr>
        </p:nvSpPr>
        <p:spPr/>
        <p:txBody>
          <a:bodyPr>
            <a:normAutofit/>
          </a:bodyPr>
          <a:lstStyle/>
          <a:p>
            <a:r>
              <a:rPr lang="fa-IR" dirty="0" smtClean="0"/>
              <a:t>میزان غوطه وری:</a:t>
            </a:r>
          </a:p>
          <a:p>
            <a:r>
              <a:rPr lang="fa-IR" sz="1900" dirty="0" smtClean="0">
                <a:solidFill>
                  <a:srgbClr val="213653"/>
                </a:solidFill>
              </a:rPr>
              <a:t>تا ناحیه لگن 60% ( آقا 54 و خانم 47% وزن بدن کاهش وزن دارند)</a:t>
            </a:r>
            <a:endParaRPr lang="en-US" sz="1900" dirty="0" smtClean="0">
              <a:solidFill>
                <a:srgbClr val="213653"/>
              </a:solidFill>
            </a:endParaRPr>
          </a:p>
          <a:p>
            <a:r>
              <a:rPr lang="fa-IR" sz="2000" dirty="0" smtClean="0">
                <a:solidFill>
                  <a:srgbClr val="213653"/>
                </a:solidFill>
              </a:rPr>
              <a:t>ناحیه شکم: 50 درصد وزن</a:t>
            </a:r>
            <a:endParaRPr lang="en-US" sz="2000" dirty="0">
              <a:solidFill>
                <a:srgbClr val="213653"/>
              </a:solidFill>
            </a:endParaRPr>
          </a:p>
          <a:p>
            <a:r>
              <a:rPr lang="fa-IR" sz="2000" dirty="0" smtClean="0">
                <a:solidFill>
                  <a:srgbClr val="213653"/>
                </a:solidFill>
              </a:rPr>
              <a:t>میانه دنده ها: 40%</a:t>
            </a:r>
            <a:endParaRPr lang="en-US" sz="2000" dirty="0" smtClean="0">
              <a:solidFill>
                <a:srgbClr val="213653"/>
              </a:solidFill>
            </a:endParaRPr>
          </a:p>
          <a:p>
            <a:r>
              <a:rPr lang="fa-IR" sz="2000" dirty="0" smtClean="0">
                <a:solidFill>
                  <a:srgbClr val="213653"/>
                </a:solidFill>
              </a:rPr>
              <a:t>زایفوئید: آقایان 35%، خانم ها 28%</a:t>
            </a:r>
            <a:endParaRPr lang="en-US" sz="2000" dirty="0" smtClean="0">
              <a:solidFill>
                <a:srgbClr val="213653"/>
              </a:solidFill>
            </a:endParaRPr>
          </a:p>
          <a:p>
            <a:endParaRPr lang="en-US" sz="1800" dirty="0">
              <a:solidFill>
                <a:srgbClr val="213653"/>
              </a:solidFill>
            </a:endParaRPr>
          </a:p>
          <a:p>
            <a:endParaRPr lang="en-US" dirty="0"/>
          </a:p>
          <a:p>
            <a:endParaRPr lang="en-US" dirty="0"/>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4306561" y="4560984"/>
            <a:ext cx="3465889" cy="1716010"/>
          </a:xfrm>
          <a:prstGeom prst="rect">
            <a:avLst/>
          </a:prstGeom>
          <a:solidFill>
            <a:srgbClr val="FFFFFF">
              <a:shade val="85000"/>
            </a:srgbClr>
          </a:solidFill>
          <a:ln w="190500" cap="rnd">
            <a:solidFill>
              <a:srgbClr val="F7A003"/>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10932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Obesity</a:t>
            </a:r>
            <a:r>
              <a:rPr lang="en-US" dirty="0"/>
              <a:t/>
            </a:r>
            <a:br>
              <a:rPr lang="en-US" dirty="0"/>
            </a:br>
            <a:endParaRPr lang="en-US" dirty="0"/>
          </a:p>
        </p:txBody>
      </p:sp>
      <p:sp>
        <p:nvSpPr>
          <p:cNvPr id="3" name="Content Placeholder 2"/>
          <p:cNvSpPr>
            <a:spLocks noGrp="1"/>
          </p:cNvSpPr>
          <p:nvPr>
            <p:ph sz="half" idx="13"/>
          </p:nvPr>
        </p:nvSpPr>
        <p:spPr/>
        <p:txBody>
          <a:bodyPr>
            <a:normAutofit fontScale="92500" lnSpcReduction="10000"/>
          </a:bodyPr>
          <a:lstStyle/>
          <a:p>
            <a:endParaRPr lang="en-US" dirty="0" smtClean="0"/>
          </a:p>
          <a:p>
            <a:endParaRPr lang="en-US" dirty="0"/>
          </a:p>
          <a:p>
            <a:endParaRPr lang="en-US" dirty="0" smtClean="0"/>
          </a:p>
          <a:p>
            <a:endParaRPr lang="en-US" dirty="0"/>
          </a:p>
          <a:p>
            <a:endParaRPr lang="en-US" dirty="0" smtClean="0"/>
          </a:p>
          <a:p>
            <a:r>
              <a:rPr lang="en-US" dirty="0" smtClean="0"/>
              <a:t>90 </a:t>
            </a:r>
            <a:r>
              <a:rPr lang="en-US" dirty="0"/>
              <a:t>min </a:t>
            </a:r>
            <a:r>
              <a:rPr lang="en-US" dirty="0" smtClean="0"/>
              <a:t>5 </a:t>
            </a:r>
            <a:r>
              <a:rPr lang="en-US" dirty="0"/>
              <a:t>days per week</a:t>
            </a:r>
          </a:p>
          <a:p>
            <a:r>
              <a:rPr lang="en-US" dirty="0" smtClean="0"/>
              <a:t>40-75</a:t>
            </a:r>
            <a:r>
              <a:rPr lang="en-US" dirty="0"/>
              <a:t>% </a:t>
            </a:r>
            <a:r>
              <a:rPr lang="en-US" dirty="0" smtClean="0"/>
              <a:t>MHR</a:t>
            </a:r>
          </a:p>
          <a:p>
            <a:r>
              <a:rPr lang="en-US" dirty="0" smtClean="0"/>
              <a:t>T 20 – 28 C</a:t>
            </a:r>
          </a:p>
          <a:p>
            <a:r>
              <a:rPr lang="en-US" dirty="0" smtClean="0"/>
              <a:t>RPE 10-14</a:t>
            </a:r>
            <a:endParaRPr lang="en-US" dirty="0"/>
          </a:p>
          <a:p>
            <a:endParaRPr lang="en-US" dirty="0"/>
          </a:p>
        </p:txBody>
      </p:sp>
      <p:pic>
        <p:nvPicPr>
          <p:cNvPr id="4" name="Picture 3"/>
          <p:cNvPicPr>
            <a:picLocks noChangeAspect="1"/>
          </p:cNvPicPr>
          <p:nvPr/>
        </p:nvPicPr>
        <p:blipFill>
          <a:blip r:embed="rId2"/>
          <a:stretch>
            <a:fillRect/>
          </a:stretch>
        </p:blipFill>
        <p:spPr>
          <a:xfrm>
            <a:off x="2021025" y="2010038"/>
            <a:ext cx="2822877" cy="1792527"/>
          </a:xfrm>
          <a:prstGeom prst="rect">
            <a:avLst/>
          </a:prstGeom>
        </p:spPr>
      </p:pic>
    </p:spTree>
    <p:extLst>
      <p:ext uri="{BB962C8B-B14F-4D97-AF65-F5344CB8AC3E}">
        <p14:creationId xmlns:p14="http://schemas.microsoft.com/office/powerpoint/2010/main" val="3928545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Thank you </a:t>
            </a:r>
            <a:endParaRPr lang="en-US" dirty="0"/>
          </a:p>
        </p:txBody>
      </p:sp>
      <p:pic>
        <p:nvPicPr>
          <p:cNvPr id="4" name="Picture 3"/>
          <p:cNvPicPr>
            <a:picLocks noChangeAspect="1"/>
          </p:cNvPicPr>
          <p:nvPr/>
        </p:nvPicPr>
        <p:blipFill>
          <a:blip r:embed="rId2"/>
          <a:stretch>
            <a:fillRect/>
          </a:stretch>
        </p:blipFill>
        <p:spPr>
          <a:xfrm>
            <a:off x="1339279" y="1843580"/>
            <a:ext cx="4253377" cy="4253377"/>
          </a:xfrm>
          <a:prstGeom prst="rect">
            <a:avLst/>
          </a:prstGeom>
        </p:spPr>
      </p:pic>
    </p:spTree>
    <p:extLst>
      <p:ext uri="{BB962C8B-B14F-4D97-AF65-F5344CB8AC3E}">
        <p14:creationId xmlns:p14="http://schemas.microsoft.com/office/powerpoint/2010/main" val="1388204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43" y="556397"/>
            <a:ext cx="6734880" cy="903453"/>
          </a:xfrm>
        </p:spPr>
        <p:txBody>
          <a:bodyPr/>
          <a:lstStyle/>
          <a:p>
            <a:r>
              <a:rPr lang="en-US" dirty="0" smtClean="0"/>
              <a:t>Aquatic treadmill </a:t>
            </a:r>
            <a:endParaRPr lang="en-US" dirty="0"/>
          </a:p>
        </p:txBody>
      </p:sp>
      <p:sp>
        <p:nvSpPr>
          <p:cNvPr id="3" name="Content Placeholder 2"/>
          <p:cNvSpPr>
            <a:spLocks noGrp="1"/>
          </p:cNvSpPr>
          <p:nvPr>
            <p:ph sz="half" idx="13"/>
          </p:nvPr>
        </p:nvSpPr>
        <p:spPr/>
        <p:txBody>
          <a:bodyPr/>
          <a:lstStyle/>
          <a:p>
            <a:r>
              <a:rPr lang="en-US" dirty="0"/>
              <a:t>Purpose</a:t>
            </a:r>
          </a:p>
          <a:p>
            <a:pPr marL="0" indent="0">
              <a:buNone/>
            </a:pPr>
            <a:r>
              <a:rPr lang="en-US" dirty="0"/>
              <a:t> </a:t>
            </a:r>
            <a:r>
              <a:rPr lang="en-US" dirty="0" smtClean="0"/>
              <a:t>     </a:t>
            </a:r>
            <a:r>
              <a:rPr lang="en-US" dirty="0" smtClean="0">
                <a:solidFill>
                  <a:srgbClr val="121923"/>
                </a:solidFill>
              </a:rPr>
              <a:t>Aerobic exercise </a:t>
            </a:r>
            <a:endParaRPr lang="en-US" dirty="0">
              <a:solidFill>
                <a:srgbClr val="121923"/>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7462" y="3286325"/>
            <a:ext cx="2686051" cy="2686051"/>
          </a:xfrm>
          <a:prstGeom prst="rect">
            <a:avLst/>
          </a:prstGeom>
        </p:spPr>
      </p:pic>
    </p:spTree>
    <p:extLst>
      <p:ext uri="{BB962C8B-B14F-4D97-AF65-F5344CB8AC3E}">
        <p14:creationId xmlns:p14="http://schemas.microsoft.com/office/powerpoint/2010/main" val="20394870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997" y="357361"/>
            <a:ext cx="6734880" cy="903453"/>
          </a:xfrm>
        </p:spPr>
        <p:txBody>
          <a:bodyPr>
            <a:normAutofit fontScale="90000"/>
          </a:bodyPr>
          <a:lstStyle/>
          <a:p>
            <a:r>
              <a:rPr lang="en-US" dirty="0" smtClean="0"/>
              <a:t/>
            </a:r>
            <a:br>
              <a:rPr lang="en-US" dirty="0" smtClean="0"/>
            </a:br>
            <a:r>
              <a:rPr lang="en-US" dirty="0" smtClean="0"/>
              <a:t>Aquatic </a:t>
            </a:r>
            <a:r>
              <a:rPr lang="en-US" dirty="0"/>
              <a:t>Cyclette</a:t>
            </a:r>
            <a:br>
              <a:rPr lang="en-US" dirty="0"/>
            </a:br>
            <a:endParaRPr lang="en-US" dirty="0"/>
          </a:p>
        </p:txBody>
      </p:sp>
      <p:sp>
        <p:nvSpPr>
          <p:cNvPr id="3" name="Content Placeholder 2"/>
          <p:cNvSpPr>
            <a:spLocks noGrp="1"/>
          </p:cNvSpPr>
          <p:nvPr>
            <p:ph sz="half" idx="13"/>
          </p:nvPr>
        </p:nvSpPr>
        <p:spPr/>
        <p:txBody>
          <a:bodyPr/>
          <a:lstStyle/>
          <a:p>
            <a:r>
              <a:rPr lang="en-US" dirty="0"/>
              <a:t>Purpose </a:t>
            </a:r>
            <a:endParaRPr lang="en-US" dirty="0" smtClean="0"/>
          </a:p>
          <a:p>
            <a:pPr marL="0" indent="0">
              <a:buNone/>
            </a:pPr>
            <a:r>
              <a:rPr lang="en-US" dirty="0">
                <a:solidFill>
                  <a:srgbClr val="121923"/>
                </a:solidFill>
              </a:rPr>
              <a:t> </a:t>
            </a:r>
            <a:r>
              <a:rPr lang="en-US" dirty="0" smtClean="0">
                <a:solidFill>
                  <a:srgbClr val="121923"/>
                </a:solidFill>
              </a:rPr>
              <a:t>       Aerobic exercise </a:t>
            </a:r>
            <a:endParaRPr lang="en-US" dirty="0">
              <a:solidFill>
                <a:srgbClr val="121923"/>
              </a:solidFill>
            </a:endParaRPr>
          </a:p>
        </p:txBody>
      </p:sp>
      <p:pic>
        <p:nvPicPr>
          <p:cNvPr id="5" name="Picture 4"/>
          <p:cNvPicPr>
            <a:picLocks noChangeAspect="1"/>
          </p:cNvPicPr>
          <p:nvPr/>
        </p:nvPicPr>
        <p:blipFill rotWithShape="1">
          <a:blip r:embed="rId2"/>
          <a:srcRect l="16569" r="19431"/>
          <a:stretch/>
        </p:blipFill>
        <p:spPr>
          <a:xfrm>
            <a:off x="1895705" y="2821867"/>
            <a:ext cx="2821260" cy="3658822"/>
          </a:xfrm>
          <a:prstGeom prst="rect">
            <a:avLst/>
          </a:prstGeom>
        </p:spPr>
      </p:pic>
    </p:spTree>
    <p:extLst>
      <p:ext uri="{BB962C8B-B14F-4D97-AF65-F5344CB8AC3E}">
        <p14:creationId xmlns:p14="http://schemas.microsoft.com/office/powerpoint/2010/main" val="34682056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43" y="556397"/>
            <a:ext cx="6734880" cy="903453"/>
          </a:xfrm>
        </p:spPr>
        <p:txBody>
          <a:bodyPr>
            <a:normAutofit/>
          </a:bodyPr>
          <a:lstStyle/>
          <a:p>
            <a:r>
              <a:rPr lang="en-US" dirty="0"/>
              <a:t>Aquatic Cyclette</a:t>
            </a:r>
          </a:p>
        </p:txBody>
      </p:sp>
      <p:sp>
        <p:nvSpPr>
          <p:cNvPr id="3" name="Content Placeholder 2"/>
          <p:cNvSpPr>
            <a:spLocks noGrp="1"/>
          </p:cNvSpPr>
          <p:nvPr>
            <p:ph sz="half" idx="13"/>
          </p:nvPr>
        </p:nvSpPr>
        <p:spPr/>
        <p:txBody>
          <a:bodyPr/>
          <a:lstStyle/>
          <a:p>
            <a:r>
              <a:rPr lang="en-US" dirty="0"/>
              <a:t>Purpose</a:t>
            </a:r>
          </a:p>
          <a:p>
            <a:pPr marL="0" indent="0">
              <a:buNone/>
            </a:pPr>
            <a:r>
              <a:rPr lang="en-US" dirty="0"/>
              <a:t> </a:t>
            </a:r>
            <a:r>
              <a:rPr lang="en-US" dirty="0" smtClean="0"/>
              <a:t>     </a:t>
            </a:r>
            <a:r>
              <a:rPr lang="en-US" dirty="0" smtClean="0">
                <a:solidFill>
                  <a:srgbClr val="121923"/>
                </a:solidFill>
              </a:rPr>
              <a:t>Aerobic exercise </a:t>
            </a:r>
            <a:endParaRPr lang="en-US" dirty="0">
              <a:solidFill>
                <a:srgbClr val="121923"/>
              </a:solidFill>
            </a:endParaRPr>
          </a:p>
        </p:txBody>
      </p:sp>
      <p:pic>
        <p:nvPicPr>
          <p:cNvPr id="4" name="Picture 3"/>
          <p:cNvPicPr>
            <a:picLocks noChangeAspect="1"/>
          </p:cNvPicPr>
          <p:nvPr/>
        </p:nvPicPr>
        <p:blipFill rotWithShape="1">
          <a:blip r:embed="rId2"/>
          <a:srcRect l="28211" t="16732" r="19301" b="19073"/>
          <a:stretch/>
        </p:blipFill>
        <p:spPr>
          <a:xfrm>
            <a:off x="2077642" y="3077736"/>
            <a:ext cx="2661628" cy="3255299"/>
          </a:xfrm>
          <a:prstGeom prst="rect">
            <a:avLst/>
          </a:prstGeom>
        </p:spPr>
      </p:pic>
    </p:spTree>
    <p:extLst>
      <p:ext uri="{BB962C8B-B14F-4D97-AF65-F5344CB8AC3E}">
        <p14:creationId xmlns:p14="http://schemas.microsoft.com/office/powerpoint/2010/main" val="27878768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43" y="556397"/>
            <a:ext cx="6734880" cy="903453"/>
          </a:xfrm>
        </p:spPr>
        <p:txBody>
          <a:bodyPr>
            <a:normAutofit/>
          </a:bodyPr>
          <a:lstStyle/>
          <a:p>
            <a:r>
              <a:rPr lang="en-US" dirty="0"/>
              <a:t>Aquatic Ellipse </a:t>
            </a:r>
            <a:r>
              <a:rPr lang="en-US" sz="2400" dirty="0"/>
              <a:t>(Water Elliptical Trainer) </a:t>
            </a:r>
            <a:endParaRPr lang="en-US" dirty="0"/>
          </a:p>
        </p:txBody>
      </p:sp>
      <p:sp>
        <p:nvSpPr>
          <p:cNvPr id="3" name="Content Placeholder 2"/>
          <p:cNvSpPr>
            <a:spLocks noGrp="1"/>
          </p:cNvSpPr>
          <p:nvPr>
            <p:ph sz="half" idx="13"/>
          </p:nvPr>
        </p:nvSpPr>
        <p:spPr/>
        <p:txBody>
          <a:bodyPr/>
          <a:lstStyle/>
          <a:p>
            <a:r>
              <a:rPr lang="en-US" dirty="0"/>
              <a:t>Purpose</a:t>
            </a:r>
          </a:p>
          <a:p>
            <a:pPr marL="0" indent="0">
              <a:buNone/>
            </a:pPr>
            <a:r>
              <a:rPr lang="en-US" dirty="0"/>
              <a:t> </a:t>
            </a:r>
            <a:r>
              <a:rPr lang="en-US" dirty="0" smtClean="0"/>
              <a:t>     </a:t>
            </a:r>
            <a:r>
              <a:rPr lang="en-US" dirty="0" smtClean="0">
                <a:solidFill>
                  <a:srgbClr val="121923"/>
                </a:solidFill>
              </a:rPr>
              <a:t>Aerobic exercise </a:t>
            </a:r>
            <a:endParaRPr lang="en-US" dirty="0">
              <a:solidFill>
                <a:srgbClr val="121923"/>
              </a:solidFill>
            </a:endParaRPr>
          </a:p>
        </p:txBody>
      </p:sp>
      <p:pic>
        <p:nvPicPr>
          <p:cNvPr id="7" name="Picture 6"/>
          <p:cNvPicPr>
            <a:picLocks noChangeAspect="1"/>
          </p:cNvPicPr>
          <p:nvPr/>
        </p:nvPicPr>
        <p:blipFill rotWithShape="1">
          <a:blip r:embed="rId2"/>
          <a:srcRect l="40320" t="250" b="-1"/>
          <a:stretch/>
        </p:blipFill>
        <p:spPr>
          <a:xfrm>
            <a:off x="1770983" y="2107580"/>
            <a:ext cx="3528425" cy="3775905"/>
          </a:xfrm>
          <a:prstGeom prst="rect">
            <a:avLst/>
          </a:prstGeom>
        </p:spPr>
      </p:pic>
    </p:spTree>
    <p:extLst>
      <p:ext uri="{BB962C8B-B14F-4D97-AF65-F5344CB8AC3E}">
        <p14:creationId xmlns:p14="http://schemas.microsoft.com/office/powerpoint/2010/main" val="17857367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43" y="556397"/>
            <a:ext cx="6734880" cy="903453"/>
          </a:xfrm>
        </p:spPr>
        <p:txBody>
          <a:bodyPr>
            <a:normAutofit/>
          </a:bodyPr>
          <a:lstStyle/>
          <a:p>
            <a:r>
              <a:rPr lang="en-US" dirty="0"/>
              <a:t>Aquatic Ellipse </a:t>
            </a:r>
            <a:r>
              <a:rPr lang="en-US" sz="2400" dirty="0"/>
              <a:t>(Water Elliptical Trainer) </a:t>
            </a:r>
            <a:endParaRPr lang="en-US" dirty="0"/>
          </a:p>
        </p:txBody>
      </p:sp>
      <p:sp>
        <p:nvSpPr>
          <p:cNvPr id="3" name="Content Placeholder 2"/>
          <p:cNvSpPr>
            <a:spLocks noGrp="1"/>
          </p:cNvSpPr>
          <p:nvPr>
            <p:ph sz="half" idx="13"/>
          </p:nvPr>
        </p:nvSpPr>
        <p:spPr/>
        <p:txBody>
          <a:bodyPr/>
          <a:lstStyle/>
          <a:p>
            <a:r>
              <a:rPr lang="en-US" dirty="0"/>
              <a:t>Purpose</a:t>
            </a:r>
          </a:p>
          <a:p>
            <a:pPr marL="0" indent="0">
              <a:buNone/>
            </a:pPr>
            <a:r>
              <a:rPr lang="en-US" dirty="0"/>
              <a:t> </a:t>
            </a:r>
            <a:r>
              <a:rPr lang="en-US" dirty="0" smtClean="0"/>
              <a:t>     </a:t>
            </a:r>
            <a:r>
              <a:rPr lang="en-US" dirty="0" smtClean="0">
                <a:solidFill>
                  <a:srgbClr val="121923"/>
                </a:solidFill>
              </a:rPr>
              <a:t>Aerobic exercise </a:t>
            </a:r>
            <a:endParaRPr lang="en-US" dirty="0">
              <a:solidFill>
                <a:srgbClr val="121923"/>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866" y="3033681"/>
            <a:ext cx="3702203" cy="3072829"/>
          </a:xfrm>
          <a:prstGeom prst="rect">
            <a:avLst/>
          </a:prstGeom>
        </p:spPr>
      </p:pic>
      <p:pic>
        <p:nvPicPr>
          <p:cNvPr id="4" name="Picture 3"/>
          <p:cNvPicPr>
            <a:picLocks noChangeAspect="1"/>
          </p:cNvPicPr>
          <p:nvPr/>
        </p:nvPicPr>
        <p:blipFill>
          <a:blip r:embed="rId3"/>
          <a:stretch>
            <a:fillRect/>
          </a:stretch>
        </p:blipFill>
        <p:spPr>
          <a:xfrm>
            <a:off x="4167567" y="2086441"/>
            <a:ext cx="3767655" cy="3767655"/>
          </a:xfrm>
          <a:prstGeom prst="rect">
            <a:avLst/>
          </a:prstGeom>
        </p:spPr>
      </p:pic>
    </p:spTree>
    <p:extLst>
      <p:ext uri="{BB962C8B-B14F-4D97-AF65-F5344CB8AC3E}">
        <p14:creationId xmlns:p14="http://schemas.microsoft.com/office/powerpoint/2010/main" val="27876873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set">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7758</TotalTime>
  <Words>1461</Words>
  <Application>Microsoft Office PowerPoint</Application>
  <PresentationFormat>Widescreen</PresentationFormat>
  <Paragraphs>293</Paragraphs>
  <Slides>41</Slides>
  <Notes>3</Notes>
  <HiddenSlides>5</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41</vt:i4>
      </vt:variant>
    </vt:vector>
  </HeadingPairs>
  <TitlesOfParts>
    <vt:vector size="49" baseType="lpstr">
      <vt:lpstr>ＭＳ Ｐゴシック</vt:lpstr>
      <vt:lpstr>Arial</vt:lpstr>
      <vt:lpstr>B Nazanin</vt:lpstr>
      <vt:lpstr>Calibri</vt:lpstr>
      <vt:lpstr>Calibri Light</vt:lpstr>
      <vt:lpstr>Segoe UI Light</vt:lpstr>
      <vt:lpstr>Office Theme</vt:lpstr>
      <vt:lpstr>1_Office Theme</vt:lpstr>
      <vt:lpstr>PowerPoint Presentation</vt:lpstr>
      <vt:lpstr>PowerPoint Presentation</vt:lpstr>
      <vt:lpstr>Aquatic Therapy</vt:lpstr>
      <vt:lpstr>Depth</vt:lpstr>
      <vt:lpstr>Aquatic treadmill </vt:lpstr>
      <vt:lpstr> Aquatic Cyclette </vt:lpstr>
      <vt:lpstr>Aquatic Cyclette</vt:lpstr>
      <vt:lpstr>Aquatic Ellipse (Water Elliptical Trainer) </vt:lpstr>
      <vt:lpstr>Aquatic Ellipse (Water Elliptical Trainer) </vt:lpstr>
      <vt:lpstr>Aquatic Stepper </vt:lpstr>
      <vt:lpstr>Aquatic Stepper </vt:lpstr>
      <vt:lpstr>Aquatic Recline - Reclined bike </vt:lpstr>
      <vt:lpstr>Stationary Aquatic Bicycle</vt:lpstr>
      <vt:lpstr>Stationary Aquatic Bicycle</vt:lpstr>
      <vt:lpstr>Aquatic Walker</vt:lpstr>
      <vt:lpstr>Aquatic Exercises</vt:lpstr>
      <vt:lpstr>Weight loss</vt:lpstr>
      <vt:lpstr>Weight loss</vt:lpstr>
      <vt:lpstr>PowerPoint Presentation</vt:lpstr>
      <vt:lpstr>PowerPoint Presentation</vt:lpstr>
      <vt:lpstr>What is MET ? ( metabolic equivalent ) </vt:lpstr>
      <vt:lpstr>Mets</vt:lpstr>
      <vt:lpstr>PowerPoint Presentation</vt:lpstr>
      <vt:lpstr>Monitoring cardiovascular </vt:lpstr>
      <vt:lpstr>PowerPoint Presentation</vt:lpstr>
      <vt:lpstr>PowerPoint Presentation</vt:lpstr>
      <vt:lpstr>PowerPoint Presentation</vt:lpstr>
      <vt:lpstr>PowerPoint Presentation</vt:lpstr>
      <vt:lpstr>Rate Deduction</vt:lpstr>
      <vt:lpstr>Peak HR Formula</vt:lpstr>
      <vt:lpstr>PowerPoint Presentation</vt:lpstr>
      <vt:lpstr>Kruel Aquatic HR Deduction: Karvonen Formula</vt:lpstr>
      <vt:lpstr>PowerPoint Presentation</vt:lpstr>
      <vt:lpstr>PowerPoint Presentation</vt:lpstr>
      <vt:lpstr>PowerPoint Presentation</vt:lpstr>
      <vt:lpstr>Heart rate training zones</vt:lpstr>
      <vt:lpstr>Indications </vt:lpstr>
      <vt:lpstr> Multiple sclerosis  </vt:lpstr>
      <vt:lpstr> Rheumatoid arthritis </vt:lpstr>
      <vt:lpstr> Obesity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shahin sa</dc:creator>
  <cp:lastModifiedBy>shahin sa</cp:lastModifiedBy>
  <cp:revision>188</cp:revision>
  <dcterms:created xsi:type="dcterms:W3CDTF">2014-11-28T09:00:33Z</dcterms:created>
  <dcterms:modified xsi:type="dcterms:W3CDTF">2018-08-05T18:45:58Z</dcterms:modified>
</cp:coreProperties>
</file>