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81" r:id="rId2"/>
    <p:sldId id="279" r:id="rId3"/>
    <p:sldId id="273" r:id="rId4"/>
    <p:sldId id="275" r:id="rId5"/>
    <p:sldId id="257" r:id="rId6"/>
    <p:sldId id="276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84" r:id="rId15"/>
    <p:sldId id="287" r:id="rId16"/>
    <p:sldId id="305" r:id="rId17"/>
    <p:sldId id="285" r:id="rId18"/>
    <p:sldId id="302" r:id="rId19"/>
    <p:sldId id="303" r:id="rId20"/>
    <p:sldId id="308" r:id="rId21"/>
    <p:sldId id="304" r:id="rId22"/>
    <p:sldId id="267" r:id="rId23"/>
    <p:sldId id="306" r:id="rId24"/>
    <p:sldId id="288" r:id="rId25"/>
    <p:sldId id="268" r:id="rId26"/>
    <p:sldId id="269" r:id="rId27"/>
    <p:sldId id="289" r:id="rId28"/>
    <p:sldId id="286" r:id="rId29"/>
    <p:sldId id="290" r:id="rId30"/>
    <p:sldId id="291" r:id="rId31"/>
    <p:sldId id="293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7" r:id="rId42"/>
    <p:sldId id="270" r:id="rId43"/>
    <p:sldId id="271" r:id="rId44"/>
    <p:sldId id="272" r:id="rId4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279FF"/>
    <a:srgbClr val="5336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58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F188A-2AE5-445B-8EE2-77714972D228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25DE2-2326-470F-B915-0CA0A02BA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42E-3DDC-448C-80E5-E98A942C4BD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FEC2A3-3057-4E34-B8CD-99655C9E4FF5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3400"/>
            <a:ext cx="45720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42E-3DDC-448C-80E5-E98A942C4BD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CFCE85-1609-4C79-A9CA-8685760267F9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A42E-3DDC-448C-80E5-E98A942C4BD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E960F3-6799-4428-9770-0124F596DC6E}" type="slidenum">
              <a:rPr lang="en-US"/>
              <a:pPr/>
              <a:t>29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r>
              <a:rPr lang="en-US" sz="900" b="1" smtClean="0"/>
              <a:t>Capture and Create KOL’s performing research to use as subsequent reference and trainers</a:t>
            </a:r>
          </a:p>
          <a:p>
            <a:pPr lvl="1" eaLnBrk="1" hangingPunct="1"/>
            <a:r>
              <a:rPr lang="en-US" sz="900" b="1" smtClean="0"/>
              <a:t>Use Patient Referrals to Initiate Self Referrals</a:t>
            </a:r>
          </a:p>
          <a:p>
            <a:pPr lvl="1" eaLnBrk="1" hangingPunct="1"/>
            <a:r>
              <a:rPr lang="en-US" sz="900" b="1" smtClean="0"/>
              <a:t>Gain Acceptance of New Treatment Options using Publication Strategies, PR and DTC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A77616-0E1C-481F-8C64-082AE63F41E3}" type="slidenum">
              <a:rPr lang="en-US"/>
              <a:pPr/>
              <a:t>30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E22CE3-FBB4-4967-A297-240B6BD824E9}" type="slidenum">
              <a:rPr lang="en-US"/>
              <a:pPr/>
              <a:t>31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BCEAB4-61A6-426A-B837-4C7A8029D879}" type="slidenum">
              <a:rPr lang="en-US"/>
              <a:pPr/>
              <a:t>32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CCFCA-C56F-4327-AC6B-0EA353296D0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755F-78E7-4FAB-96D2-C26F7D4E93EB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1342-95EB-48E8-BF4C-97B56D0C3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299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B0E1-6003-4641-9088-943FAA46EF12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58D0-482C-47D5-A916-A1CE21E48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95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7F62-F7A2-46AF-BE85-8339F22E086C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F0F6-E813-4BE9-A3F6-300CF6362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729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38125"/>
            <a:ext cx="78613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5500" y="1303735"/>
            <a:ext cx="3854450" cy="30968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303735"/>
            <a:ext cx="3854450" cy="30968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B001-57CA-4845-B768-BF1E3CAE922B}" type="slidenum">
              <a:rPr lang="en-US"/>
              <a:pPr>
                <a:defRPr/>
              </a:pPr>
              <a:t>‹#›</a:t>
            </a:fld>
            <a:r>
              <a:rPr lang="en-US"/>
              <a:t>   |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4686300"/>
            <a:ext cx="64770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DDDFF-5165-4D4A-A2CE-73B3F3D6C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38125"/>
            <a:ext cx="78613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5500" y="1303735"/>
            <a:ext cx="3854450" cy="30968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2350" y="1303735"/>
            <a:ext cx="3854450" cy="1490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2350" y="2908697"/>
            <a:ext cx="3854450" cy="1491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0AAB-C03A-43A2-823D-E7B57816A7ED}" type="slidenum">
              <a:rPr lang="en-US"/>
              <a:pPr>
                <a:defRPr/>
              </a:pPr>
              <a:t>‹#›</a:t>
            </a:fld>
            <a:r>
              <a:rPr lang="en-US"/>
              <a:t>   |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B4BA-956D-4A46-BBBF-8F936D1891D8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6FFD9-23C3-48BE-8978-7CCFC0FB1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67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4672-6C81-4C6C-BD8B-6B59A15BDBC0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2D2B-619F-4FB6-BD73-B442AA153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369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D5D0B-B183-45D1-98DA-5EF70BF0EC86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D6F11-328E-470E-B911-B019E6128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347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010D-3BC0-46C7-AEAC-2498BD432666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3E07-7FCE-4AAE-AD2D-C8C93BCF0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196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2A58-605A-464A-9E3A-7C704D8D9765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CBCA-B3BD-48BB-820E-E3F7041E8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110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79D1-24B9-4C91-B038-2624259EDA52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CD88-BF8C-41F6-9C1A-3FDBF39CE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92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5C2A-BD86-4793-ADCF-54ED6A57BC03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44BB0-01BA-4250-98E9-D656C505E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865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C151-0EC1-4547-B594-7B81CFA94CE5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E5BA-5C71-4045-9DD7-6786CC60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459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9DBAF-B294-4752-9377-325441DE9965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B25EEF-A6B8-4197-9526-683BBFF17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Subtitle 2"/>
          <p:cNvSpPr txBox="1">
            <a:spLocks/>
          </p:cNvSpPr>
          <p:nvPr/>
        </p:nvSpPr>
        <p:spPr bwMode="auto">
          <a:xfrm>
            <a:off x="2500157" y="1923678"/>
            <a:ext cx="2159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>
                <a:solidFill>
                  <a:srgbClr val="5336D1"/>
                </a:solidFill>
              </a:rPr>
              <a:t>|</a:t>
            </a:r>
          </a:p>
        </p:txBody>
      </p:sp>
      <p:grpSp>
        <p:nvGrpSpPr>
          <p:cNvPr id="205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205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71550"/>
            <a:ext cx="3836101" cy="3117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9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8631" y="51470"/>
            <a:ext cx="8229600" cy="72008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bg1"/>
                </a:solidFill>
              </a:rPr>
              <a:t>Which patients should be offered bariatric surgery? (continue)</a:t>
            </a: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39218"/>
            <a:ext cx="8773418" cy="4078870"/>
          </a:xfrm>
        </p:spPr>
        <p:txBody>
          <a:bodyPr/>
          <a:lstStyle/>
          <a:p>
            <a:pPr marL="11430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3. Patients with </a:t>
            </a:r>
            <a:r>
              <a:rPr lang="en-US" sz="3600" b="1" dirty="0" smtClean="0">
                <a:solidFill>
                  <a:srgbClr val="FF0000"/>
                </a:solidFill>
              </a:rPr>
              <a:t>BMI of 30–34.9 </a:t>
            </a:r>
            <a:r>
              <a:rPr lang="en-US" sz="3600" dirty="0" smtClean="0">
                <a:solidFill>
                  <a:srgbClr val="FFFF00"/>
                </a:solidFill>
              </a:rPr>
              <a:t>kg/m2 </a:t>
            </a:r>
            <a:r>
              <a:rPr lang="en-US" sz="3600" b="1" dirty="0" smtClean="0">
                <a:solidFill>
                  <a:srgbClr val="FF0000"/>
                </a:solidFill>
              </a:rPr>
              <a:t>with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u="sng" dirty="0" smtClean="0">
                <a:solidFill>
                  <a:srgbClr val="FFFF00"/>
                </a:solidFill>
              </a:rPr>
              <a:t>diabetes</a:t>
            </a:r>
            <a:r>
              <a:rPr lang="en-US" sz="3600" dirty="0" smtClean="0">
                <a:solidFill>
                  <a:srgbClr val="FFFF00"/>
                </a:solidFill>
              </a:rPr>
              <a:t> or </a:t>
            </a:r>
            <a:r>
              <a:rPr lang="en-US" sz="3600" u="sng" dirty="0" smtClean="0">
                <a:solidFill>
                  <a:srgbClr val="FFFF00"/>
                </a:solidFill>
              </a:rPr>
              <a:t>metabolic syndrome </a:t>
            </a:r>
            <a:r>
              <a:rPr lang="en-US" sz="3600" dirty="0" smtClean="0">
                <a:solidFill>
                  <a:srgbClr val="FFFF00"/>
                </a:solidFill>
              </a:rPr>
              <a:t>may also be offered a bariatric procedure although current evidence is limited by the number of subjects studied and lack of long-term data</a:t>
            </a:r>
          </a:p>
          <a:p>
            <a:pPr marL="114300" lvl="5" indent="0" algn="ctr" fontAlgn="base">
              <a:spcAft>
                <a:spcPct val="0"/>
              </a:spcAft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114300" lvl="5" indent="0" algn="ctr" fontAlgn="base"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Grade </a:t>
            </a:r>
            <a:r>
              <a:rPr lang="en-US" sz="2800" b="1" dirty="0" smtClean="0">
                <a:solidFill>
                  <a:srgbClr val="00B050"/>
                </a:solidFill>
              </a:rPr>
              <a:t>B</a:t>
            </a:r>
            <a:endParaRPr lang="en-US" sz="2800" b="1" dirty="0">
              <a:solidFill>
                <a:srgbClr val="00B050"/>
              </a:solidFill>
            </a:endParaRPr>
          </a:p>
          <a:p>
            <a:pPr marL="114300" indent="0" algn="ctr">
              <a:buNone/>
            </a:pP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37559" y="123478"/>
            <a:ext cx="8229600" cy="85725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i="1" dirty="0">
                <a:solidFill>
                  <a:schemeClr val="bg1"/>
                </a:solidFill>
              </a:rPr>
              <a:t>Which patients should be offered bariatric surgery</a:t>
            </a:r>
            <a:r>
              <a:rPr lang="en-US" sz="2400" i="1" dirty="0" smtClean="0">
                <a:solidFill>
                  <a:schemeClr val="bg1"/>
                </a:solidFill>
              </a:rPr>
              <a:t>?</a:t>
            </a:r>
            <a:r>
              <a:rPr lang="en-US" sz="2400" i="1" dirty="0">
                <a:solidFill>
                  <a:schemeClr val="bg1"/>
                </a:solidFill>
              </a:rPr>
              <a:t> (continue)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79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4. </a:t>
            </a:r>
            <a:r>
              <a:rPr lang="en-US" sz="4000" b="1" dirty="0" smtClean="0">
                <a:solidFill>
                  <a:srgbClr val="FF0000"/>
                </a:solidFill>
              </a:rPr>
              <a:t>BMI ≥30 </a:t>
            </a:r>
            <a:r>
              <a:rPr lang="en-US" sz="4000" b="1" dirty="0">
                <a:solidFill>
                  <a:srgbClr val="FF0000"/>
                </a:solidFill>
              </a:rPr>
              <a:t>kg/m2 </a:t>
            </a:r>
            <a:r>
              <a:rPr lang="en-US" sz="4000" dirty="0">
                <a:solidFill>
                  <a:srgbClr val="FFFF00"/>
                </a:solidFill>
              </a:rPr>
              <a:t>and therapeutic </a:t>
            </a:r>
            <a:r>
              <a:rPr lang="en-US" sz="4000" dirty="0" smtClean="0">
                <a:solidFill>
                  <a:srgbClr val="FFFF00"/>
                </a:solidFill>
              </a:rPr>
              <a:t>target of glycemic control in T2D and improved biochemical markers of CVD risk 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Grade </a:t>
            </a:r>
            <a:r>
              <a:rPr lang="en-US" sz="3000" b="1" dirty="0">
                <a:solidFill>
                  <a:srgbClr val="00B050"/>
                </a:solidFill>
              </a:rPr>
              <a:t>C</a:t>
            </a: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651490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4777" y="0"/>
            <a:ext cx="8481993" cy="85725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i="1" dirty="0">
                <a:solidFill>
                  <a:schemeClr val="bg1"/>
                </a:solidFill>
              </a:rPr>
              <a:t>Which patients should be offered bariatric surgery? (continue) </a:t>
            </a: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7574"/>
            <a:ext cx="9024938" cy="360665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5. There is insufficient evidence for recommending a  bariatric surgical procedure specifically for </a:t>
            </a:r>
            <a:r>
              <a:rPr lang="en-US" sz="3600" dirty="0">
                <a:solidFill>
                  <a:srgbClr val="FFFF00"/>
                </a:solidFill>
              </a:rPr>
              <a:t>glycemic control </a:t>
            </a:r>
            <a:r>
              <a:rPr lang="en-US" sz="3600" dirty="0" smtClean="0">
                <a:solidFill>
                  <a:srgbClr val="FF0000"/>
                </a:solidFill>
              </a:rPr>
              <a:t>alone</a:t>
            </a:r>
            <a:r>
              <a:rPr lang="en-US" sz="3600" dirty="0">
                <a:solidFill>
                  <a:srgbClr val="FFFF00"/>
                </a:solidFill>
              </a:rPr>
              <a:t>, lipid lowering </a:t>
            </a:r>
            <a:r>
              <a:rPr lang="en-US" sz="3600" dirty="0" smtClean="0">
                <a:solidFill>
                  <a:srgbClr val="FF0000"/>
                </a:solidFill>
              </a:rPr>
              <a:t>alone</a:t>
            </a:r>
            <a:r>
              <a:rPr lang="en-US" sz="3600" dirty="0" smtClean="0">
                <a:solidFill>
                  <a:srgbClr val="FFFF00"/>
                </a:solidFill>
              </a:rPr>
              <a:t>, or CVD risk reduction</a:t>
            </a:r>
            <a:r>
              <a:rPr lang="en-US" sz="3600" dirty="0" smtClean="0">
                <a:solidFill>
                  <a:srgbClr val="FF0000"/>
                </a:solidFill>
              </a:rPr>
              <a:t> alone</a:t>
            </a:r>
            <a:r>
              <a:rPr lang="en-US" sz="3600" dirty="0" smtClean="0">
                <a:solidFill>
                  <a:srgbClr val="FFFF00"/>
                </a:solidFill>
              </a:rPr>
              <a:t>, independent of BMI criteria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Grade D</a:t>
            </a:r>
            <a:endParaRPr lang="en-US" sz="3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5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895" y="0"/>
            <a:ext cx="8229600" cy="85725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Which bariatric surgical procedure should be offered? </a:t>
            </a: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776029"/>
            <a:ext cx="86960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Purely gastric restriction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      </a:t>
            </a:r>
            <a:r>
              <a:rPr lang="en-US" sz="2400" dirty="0" smtClean="0">
                <a:solidFill>
                  <a:srgbClr val="92D050"/>
                </a:solidFill>
              </a:rPr>
              <a:t>Sleeve </a:t>
            </a:r>
            <a:r>
              <a:rPr lang="en-US" sz="2400" dirty="0" err="1" smtClean="0">
                <a:solidFill>
                  <a:srgbClr val="92D050"/>
                </a:solidFill>
              </a:rPr>
              <a:t>gastrectomy</a:t>
            </a:r>
            <a:endParaRPr lang="en-US" sz="2400" dirty="0" smtClean="0">
              <a:solidFill>
                <a:srgbClr val="92D050"/>
              </a:solidFill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      </a:t>
            </a:r>
            <a:r>
              <a:rPr lang="en-US" sz="2400" dirty="0" smtClean="0">
                <a:solidFill>
                  <a:srgbClr val="92D050"/>
                </a:solidFill>
              </a:rPr>
              <a:t>Adjustable </a:t>
            </a:r>
            <a:r>
              <a:rPr lang="en-US" sz="2400" dirty="0">
                <a:solidFill>
                  <a:srgbClr val="92D050"/>
                </a:solidFill>
              </a:rPr>
              <a:t>gastric </a:t>
            </a:r>
            <a:r>
              <a:rPr lang="en-US" sz="2400" dirty="0" smtClean="0">
                <a:solidFill>
                  <a:srgbClr val="92D050"/>
                </a:solidFill>
              </a:rPr>
              <a:t>band</a:t>
            </a:r>
          </a:p>
          <a:p>
            <a:pPr lvl="1"/>
            <a:r>
              <a:rPr lang="en-US" sz="2400" dirty="0" smtClean="0">
                <a:solidFill>
                  <a:srgbClr val="92D050"/>
                </a:solidFill>
              </a:rPr>
              <a:t>      Gastric </a:t>
            </a:r>
            <a:r>
              <a:rPr lang="en-US" sz="2400" dirty="0" err="1" smtClean="0">
                <a:solidFill>
                  <a:srgbClr val="92D050"/>
                </a:solidFill>
              </a:rPr>
              <a:t>Plication</a:t>
            </a:r>
            <a:endParaRPr lang="en-US" sz="2400" dirty="0" smtClean="0">
              <a:solidFill>
                <a:srgbClr val="92D050"/>
              </a:solidFill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VBG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Gastric restriction with some mal-absorptio</a:t>
            </a:r>
            <a:r>
              <a:rPr lang="en-US" sz="2400" dirty="0" smtClean="0">
                <a:solidFill>
                  <a:srgbClr val="FFFF00"/>
                </a:solidFill>
              </a:rPr>
              <a:t>n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      </a:t>
            </a:r>
            <a:r>
              <a:rPr lang="en-US" sz="2400" dirty="0" smtClean="0">
                <a:solidFill>
                  <a:srgbClr val="92D050"/>
                </a:solidFill>
              </a:rPr>
              <a:t> RYGB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</a:t>
            </a:r>
            <a:r>
              <a:rPr lang="en-US" sz="2400" dirty="0" smtClean="0">
                <a:solidFill>
                  <a:srgbClr val="92D050"/>
                </a:solidFill>
              </a:rPr>
              <a:t>Mini Bypass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Gastric restriction with significant intestinal mal-absorption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BPD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BPD/DS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1260" y="4594895"/>
            <a:ext cx="4631396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100" i="1" dirty="0" smtClean="0">
                <a:solidFill>
                  <a:schemeClr val="bg1"/>
                </a:solidFill>
              </a:rPr>
              <a:t>AACE/TOS/ASMBS Bariatric Surgery Guidelines, </a:t>
            </a:r>
            <a:r>
              <a:rPr lang="en-US" sz="1100" i="1" dirty="0" err="1" smtClean="0">
                <a:solidFill>
                  <a:schemeClr val="bg1"/>
                </a:solidFill>
              </a:rPr>
              <a:t>Endocr</a:t>
            </a:r>
            <a:r>
              <a:rPr lang="en-US" sz="1100" i="1" dirty="0" smtClean="0">
                <a:solidFill>
                  <a:schemeClr val="bg1"/>
                </a:solidFill>
              </a:rPr>
              <a:t> </a:t>
            </a:r>
            <a:r>
              <a:rPr lang="en-US" sz="1100" i="1" dirty="0" err="1" smtClean="0">
                <a:solidFill>
                  <a:schemeClr val="bg1"/>
                </a:solidFill>
              </a:rPr>
              <a:t>Pract</a:t>
            </a:r>
            <a:r>
              <a:rPr lang="en-US" sz="1100" i="1" dirty="0" smtClean="0">
                <a:solidFill>
                  <a:schemeClr val="bg1"/>
                </a:solidFill>
              </a:rPr>
              <a:t>. 2008;14(</a:t>
            </a:r>
            <a:r>
              <a:rPr lang="en-US" sz="1100" i="1" dirty="0" err="1" smtClean="0">
                <a:solidFill>
                  <a:schemeClr val="bg1"/>
                </a:solidFill>
              </a:rPr>
              <a:t>Suppl</a:t>
            </a:r>
            <a:r>
              <a:rPr lang="en-US" sz="1100" i="1" dirty="0" smtClean="0">
                <a:solidFill>
                  <a:schemeClr val="bg1"/>
                </a:solidFill>
              </a:rPr>
              <a:t> 1</a:t>
            </a:r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2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24748" y="0"/>
            <a:ext cx="9049685" cy="699542"/>
          </a:xfrm>
        </p:spPr>
        <p:txBody>
          <a:bodyPr/>
          <a:lstStyle/>
          <a:p>
            <a:pPr algn="l"/>
            <a:r>
              <a:rPr lang="en-US" sz="2400" i="1" dirty="0" smtClean="0">
                <a:solidFill>
                  <a:schemeClr val="bg1"/>
                </a:solidFill>
              </a:rPr>
              <a:t>Which bariatric surgical procedure should be offered? </a:t>
            </a:r>
            <a:r>
              <a:rPr lang="en-US" sz="2400" i="1" dirty="0">
                <a:solidFill>
                  <a:schemeClr val="bg1"/>
                </a:solidFill>
              </a:rPr>
              <a:t>(continue) </a:t>
            </a:r>
            <a:endParaRPr lang="en-US" sz="2400" i="1" dirty="0" smtClean="0">
              <a:solidFill>
                <a:schemeClr val="bg1"/>
              </a:solidFill>
            </a:endParaRP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9330" y="843558"/>
            <a:ext cx="876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Sleeve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Barzi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9" y="1142478"/>
            <a:ext cx="2518136" cy="2962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rzin\Desktop\untitled.png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62" y="1006173"/>
            <a:ext cx="2579284" cy="3099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1743" y="1024983"/>
            <a:ext cx="2672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Adjustable </a:t>
            </a:r>
            <a:r>
              <a:rPr lang="en-US" sz="2000" b="1" dirty="0">
                <a:solidFill>
                  <a:srgbClr val="FFFF00"/>
                </a:solidFill>
              </a:rPr>
              <a:t>gastric band</a:t>
            </a:r>
            <a:endParaRPr lang="fa-I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1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5400" dirty="0" smtClean="0">
                <a:cs typeface="B Baran" pitchFamily="2" charset="-78"/>
              </a:rPr>
              <a:t>پلیسه زدن معده</a:t>
            </a:r>
            <a:endParaRPr lang="fa-IR" sz="5400" dirty="0">
              <a:cs typeface="B Baran" pitchFamily="2" charset="-78"/>
            </a:endParaRPr>
          </a:p>
        </p:txBody>
      </p:sp>
      <p:pic>
        <p:nvPicPr>
          <p:cNvPr id="4" name="Content Placeholder 3" descr="C:\Users\soheil\Desktop\khalaj\plicatur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500180"/>
            <a:ext cx="7072361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American Family Physician, 2006, 73(8): 1405.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857250"/>
          </a:xfrm>
        </p:spPr>
        <p:txBody>
          <a:bodyPr/>
          <a:lstStyle/>
          <a:p>
            <a:pPr eaLnBrk="1" hangingPunct="1"/>
            <a:r>
              <a:rPr lang="en-US" smtClean="0"/>
              <a:t>VERTICAL BANDING</a:t>
            </a:r>
          </a:p>
        </p:txBody>
      </p:sp>
      <p:pic>
        <p:nvPicPr>
          <p:cNvPr id="25605" name="Picture 4" descr="Figure 2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143000"/>
            <a:ext cx="4419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67" y="0"/>
            <a:ext cx="8229600" cy="85725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bg1"/>
                </a:solidFill>
              </a:rPr>
              <a:t>Which bariatric surgical procedure should be offered? (continue) </a:t>
            </a:r>
            <a:endParaRPr lang="en-US" sz="2400" b="1" i="1" dirty="0" smtClean="0">
              <a:solidFill>
                <a:schemeClr val="bg1"/>
              </a:solidFill>
            </a:endParaRP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90870" y="1059582"/>
            <a:ext cx="1096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RYGB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4546" y="1059582"/>
            <a:ext cx="1520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 Mini Bypass</a:t>
            </a:r>
            <a:endParaRPr lang="fa-IR" sz="20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C:\Users\Barzin\Desktop\untitled_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71" y="1078601"/>
            <a:ext cx="3308129" cy="3045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arzin\Desktop\untitled_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9582"/>
            <a:ext cx="3322946" cy="3045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46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mk:@MSITStore:C:\Documents%20and%20Settings\parvin\My%20Documents\Schwartz's%20Principles%20of%20Surgery,%20Ninth%20Edition.CHM::/Chapter%2027.%20The%20Surgical%20Management%20of%20Obesity_files/loadBinary(8).aspx"/>
          <p:cNvSpPr>
            <a:spLocks noChangeAspect="1" noChangeArrowheads="1"/>
          </p:cNvSpPr>
          <p:nvPr/>
        </p:nvSpPr>
        <p:spPr bwMode="auto">
          <a:xfrm>
            <a:off x="6350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Biliopancreatic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Divertion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Biliopancreatic_diversio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1" y="1200150"/>
            <a:ext cx="3111741" cy="3429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Biliopancreatic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Diversion and Duodenal Switch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BPD_with_duodenal_switch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1" y="1143000"/>
            <a:ext cx="3749675" cy="33619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95536" y="627534"/>
            <a:ext cx="5472112" cy="82867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BARIATRIC &amp; METABOLIC SURGERY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51520" y="3219822"/>
            <a:ext cx="5472608" cy="5207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9279FF"/>
                </a:solidFill>
              </a:rPr>
              <a:t>Shahed</a:t>
            </a:r>
            <a:r>
              <a:rPr lang="en-US" sz="2400" dirty="0">
                <a:solidFill>
                  <a:srgbClr val="9279FF"/>
                </a:solidFill>
              </a:rPr>
              <a:t> university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58007" y="1563638"/>
            <a:ext cx="4716462" cy="0"/>
          </a:xfrm>
          <a:prstGeom prst="line">
            <a:avLst/>
          </a:prstGeom>
          <a:ln w="57150">
            <a:solidFill>
              <a:srgbClr val="92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Subtitle 2"/>
          <p:cNvSpPr txBox="1">
            <a:spLocks/>
          </p:cNvSpPr>
          <p:nvPr/>
        </p:nvSpPr>
        <p:spPr bwMode="auto">
          <a:xfrm>
            <a:off x="558007" y="1851670"/>
            <a:ext cx="1584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b="1" dirty="0" err="1" smtClean="0">
                <a:solidFill>
                  <a:srgbClr val="FFFF00"/>
                </a:solidFill>
              </a:rPr>
              <a:t>Alireza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Khalaj</a:t>
            </a:r>
            <a:r>
              <a:rPr lang="en-US" sz="1400" b="1" dirty="0" smtClean="0">
                <a:solidFill>
                  <a:srgbClr val="FFFF00"/>
                </a:solidFill>
              </a:rPr>
              <a:t>, MD</a:t>
            </a:r>
          </a:p>
        </p:txBody>
      </p:sp>
      <p:sp>
        <p:nvSpPr>
          <p:cNvPr id="2054" name="Subtitle 2"/>
          <p:cNvSpPr txBox="1">
            <a:spLocks/>
          </p:cNvSpPr>
          <p:nvPr/>
        </p:nvSpPr>
        <p:spPr bwMode="auto">
          <a:xfrm>
            <a:off x="2925645" y="1851669"/>
            <a:ext cx="1584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b="1" dirty="0" smtClean="0">
                <a:solidFill>
                  <a:srgbClr val="FFFF00"/>
                </a:solidFill>
              </a:rPr>
              <a:t>www.totc.ir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2055" name="Subtitle 2"/>
          <p:cNvSpPr txBox="1">
            <a:spLocks/>
          </p:cNvSpPr>
          <p:nvPr/>
        </p:nvSpPr>
        <p:spPr bwMode="auto">
          <a:xfrm>
            <a:off x="2500157" y="1923678"/>
            <a:ext cx="2159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>
                <a:solidFill>
                  <a:srgbClr val="5336D1"/>
                </a:solidFill>
              </a:rPr>
              <a:t>|</a:t>
            </a:r>
          </a:p>
        </p:txBody>
      </p:sp>
      <p:grpSp>
        <p:nvGrpSpPr>
          <p:cNvPr id="205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205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5454" y="3762262"/>
            <a:ext cx="428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</a:t>
            </a:r>
            <a:r>
              <a:rPr lang="en-US" sz="1400" baseline="30000" dirty="0" smtClean="0">
                <a:solidFill>
                  <a:schemeClr val="bg1"/>
                </a:solidFill>
              </a:rPr>
              <a:t>th</a:t>
            </a:r>
            <a:r>
              <a:rPr lang="en-US" sz="1400" dirty="0" smtClean="0">
                <a:solidFill>
                  <a:schemeClr val="bg1"/>
                </a:solidFill>
              </a:rPr>
              <a:t> international congress of endocrine disorders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22-24 Oct 2014    Tehran-Iran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7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3CADBD-A409-43DE-9763-D6BA8C375638}" type="slidenum">
              <a:rPr lang="en-US" smtClean="0">
                <a:latin typeface="Arial" pitchFamily="34" charset="0"/>
              </a:rPr>
              <a:pPr/>
              <a:t>20</a:t>
            </a:fld>
            <a:r>
              <a:rPr lang="en-US" smtClean="0">
                <a:latin typeface="Arial" pitchFamily="34" charset="0"/>
              </a:rPr>
              <a:t>   |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4" y="57150"/>
            <a:ext cx="8251825" cy="914400"/>
          </a:xfrm>
        </p:spPr>
        <p:txBody>
          <a:bodyPr/>
          <a:lstStyle/>
          <a:p>
            <a:pPr eaLnBrk="1" hangingPunct="1"/>
            <a:r>
              <a:rPr lang="en-US" smtClean="0"/>
              <a:t> Ileal Transposition +/- Sleeve Gastrectomy</a:t>
            </a:r>
            <a:br>
              <a:rPr lang="en-US" smtClean="0"/>
            </a:br>
            <a:endParaRPr lang="en-US" smtClean="0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0713" y="1314450"/>
            <a:ext cx="4991100" cy="3486150"/>
          </a:xfrm>
        </p:spPr>
        <p:txBody>
          <a:bodyPr/>
          <a:lstStyle/>
          <a:p>
            <a:pPr lvl="1" eaLnBrk="1" hangingPunct="1"/>
            <a:r>
              <a:rPr lang="en-US" sz="2000" smtClean="0"/>
              <a:t>Physiologic Basis = Enteroinsular Axis</a:t>
            </a:r>
          </a:p>
          <a:p>
            <a:pPr lvl="1" eaLnBrk="1" hangingPunct="1">
              <a:buFont typeface="Arial" pitchFamily="34" charset="0"/>
              <a:buNone/>
            </a:pPr>
            <a:endParaRPr lang="en-US" sz="2000" smtClean="0"/>
          </a:p>
          <a:p>
            <a:pPr lvl="1" eaLnBrk="1" hangingPunct="1"/>
            <a:r>
              <a:rPr lang="en-US" sz="2000" smtClean="0"/>
              <a:t>Highlights</a:t>
            </a:r>
          </a:p>
          <a:p>
            <a:pPr lvl="2" eaLnBrk="1" hangingPunct="1"/>
            <a:r>
              <a:rPr lang="en-US" sz="2000" smtClean="0"/>
              <a:t>Moderate MIS procedure</a:t>
            </a:r>
          </a:p>
          <a:p>
            <a:pPr lvl="2" eaLnBrk="1" hangingPunct="1"/>
            <a:r>
              <a:rPr lang="en-US" sz="2000" smtClean="0"/>
              <a:t>3 GI anastomosis</a:t>
            </a:r>
          </a:p>
          <a:p>
            <a:pPr lvl="2" eaLnBrk="1" hangingPunct="1"/>
            <a:r>
              <a:rPr lang="en-US" sz="2000" smtClean="0"/>
              <a:t>Scant worldwide experience</a:t>
            </a:r>
          </a:p>
          <a:p>
            <a:pPr lvl="1" eaLnBrk="1" hangingPunct="1"/>
            <a:endParaRPr lang="en-US" sz="2000" smtClean="0"/>
          </a:p>
        </p:txBody>
      </p:sp>
      <p:pic>
        <p:nvPicPr>
          <p:cNvPr id="80901" name="Picture 4" descr="Interposition 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91400" y="1371600"/>
            <a:ext cx="1582738" cy="2290763"/>
          </a:xfrm>
        </p:spPr>
      </p:pic>
      <p:pic>
        <p:nvPicPr>
          <p:cNvPr id="80902" name="Picture 6" descr="Gastrectemy interpo 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88000" y="2343150"/>
            <a:ext cx="1816100" cy="2628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0348" y="73505"/>
            <a:ext cx="5013652" cy="1291484"/>
          </a:xfrm>
          <a:prstGeom prst="rect">
            <a:avLst/>
          </a:prstGeom>
        </p:spPr>
      </p:pic>
      <p:pic>
        <p:nvPicPr>
          <p:cNvPr id="5" name="Picture 4" descr="Image 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971551"/>
            <a:ext cx="6294624" cy="1400420"/>
          </a:xfrm>
          <a:prstGeom prst="rect">
            <a:avLst/>
          </a:prstGeom>
        </p:spPr>
      </p:pic>
      <p:pic>
        <p:nvPicPr>
          <p:cNvPr id="6" name="Picture 5" descr="Image 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1" y="2971800"/>
            <a:ext cx="2885703" cy="1893277"/>
          </a:xfrm>
          <a:prstGeom prst="rect">
            <a:avLst/>
          </a:prstGeom>
        </p:spPr>
      </p:pic>
      <p:pic>
        <p:nvPicPr>
          <p:cNvPr id="7" name="Picture 6" descr="Image 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2057401"/>
            <a:ext cx="2790492" cy="1943100"/>
          </a:xfrm>
          <a:prstGeom prst="rect">
            <a:avLst/>
          </a:prstGeom>
        </p:spPr>
      </p:pic>
      <p:pic>
        <p:nvPicPr>
          <p:cNvPr id="8" name="Picture 7" descr="Image 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2800350"/>
            <a:ext cx="3048000" cy="20135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Which bariatric surgical procedure should be offered? </a:t>
            </a: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79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The best choice for any bariatric procedure </a:t>
            </a:r>
            <a:r>
              <a:rPr lang="en-US" b="1" dirty="0" smtClean="0">
                <a:solidFill>
                  <a:srgbClr val="FF0000"/>
                </a:solidFill>
              </a:rPr>
              <a:t>depends on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 The </a:t>
            </a:r>
            <a:r>
              <a:rPr lang="en-US" sz="2400" dirty="0">
                <a:solidFill>
                  <a:srgbClr val="FFFF00"/>
                </a:solidFill>
              </a:rPr>
              <a:t>individualized </a:t>
            </a:r>
            <a:r>
              <a:rPr lang="en-US" sz="2400" dirty="0" smtClean="0">
                <a:solidFill>
                  <a:srgbClr val="FFFF00"/>
                </a:solidFill>
              </a:rPr>
              <a:t>goals of therapy weight loss and/or </a:t>
            </a:r>
            <a:r>
              <a:rPr lang="en-US" sz="2400" dirty="0">
                <a:solidFill>
                  <a:srgbClr val="FFFF00"/>
                </a:solidFill>
              </a:rPr>
              <a:t>metabolic [glycemic</a:t>
            </a:r>
            <a:r>
              <a:rPr lang="en-US" sz="2400" dirty="0" smtClean="0">
                <a:solidFill>
                  <a:srgbClr val="FFFF00"/>
                </a:solidFill>
              </a:rPr>
              <a:t>] control)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 Available local-regional </a:t>
            </a:r>
            <a:r>
              <a:rPr lang="en-US" sz="2400" dirty="0">
                <a:solidFill>
                  <a:srgbClr val="FFFF00"/>
                </a:solidFill>
              </a:rPr>
              <a:t>expertise (</a:t>
            </a:r>
            <a:r>
              <a:rPr lang="en-US" sz="2400" dirty="0" smtClean="0">
                <a:solidFill>
                  <a:srgbClr val="FFFF00"/>
                </a:solidFill>
              </a:rPr>
              <a:t>surgeon and institution)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Patient preferences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 Personalized risk stratification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5911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 of choice for a patient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851678"/>
            <a:ext cx="9001156" cy="3291840"/>
          </a:xfrm>
        </p:spPr>
        <p:txBody>
          <a:bodyPr/>
          <a:lstStyle/>
          <a:p>
            <a:r>
              <a:rPr lang="en-US" dirty="0" smtClean="0"/>
              <a:t>Patients dietary and psychology history</a:t>
            </a:r>
          </a:p>
          <a:p>
            <a:r>
              <a:rPr lang="en-US" dirty="0" smtClean="0"/>
              <a:t>Medical and  surgical history</a:t>
            </a:r>
          </a:p>
          <a:p>
            <a:r>
              <a:rPr lang="en-US" dirty="0" smtClean="0"/>
              <a:t>Surgeon experience</a:t>
            </a:r>
          </a:p>
          <a:p>
            <a:r>
              <a:rPr lang="en-US" dirty="0" smtClean="0"/>
              <a:t>Patient comfort and expectation</a:t>
            </a:r>
          </a:p>
          <a:p>
            <a:r>
              <a:rPr lang="en-US" dirty="0" smtClean="0"/>
              <a:t>Ability of medical facility to handle most known complications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Buchwald algorithm for patient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gold standard operation .</a:t>
            </a:r>
          </a:p>
          <a:p>
            <a:r>
              <a:rPr lang="en-US" dirty="0" smtClean="0"/>
              <a:t>A surgeon should be able to perform more than one operation.</a:t>
            </a:r>
          </a:p>
          <a:p>
            <a:r>
              <a:rPr lang="en-US" dirty="0" smtClean="0"/>
              <a:t>Patient can be matched to a specific procedure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Which bariatric surgical procedure should be offered?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7" y="1200150"/>
            <a:ext cx="8982960" cy="3394075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At this time, there is still insufficient evidence to generalize in favor of one bariatric surgical procedure for these severely obese population </a:t>
            </a:r>
          </a:p>
          <a:p>
            <a:pPr marL="0" lvl="1" indent="0" algn="ctr">
              <a:buNone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marL="0" lvl="1" indent="0" algn="ctr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Grade D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9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Which bariatric surgical procedure should be offered?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0150"/>
            <a:ext cx="8777380" cy="38179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In general, </a:t>
            </a:r>
            <a:r>
              <a:rPr lang="en-US" sz="3600" b="1" dirty="0">
                <a:solidFill>
                  <a:srgbClr val="FF0000"/>
                </a:solidFill>
              </a:rPr>
              <a:t>laparoscopic </a:t>
            </a:r>
            <a:r>
              <a:rPr lang="en-US" sz="3600" dirty="0">
                <a:solidFill>
                  <a:srgbClr val="FFFF00"/>
                </a:solidFill>
              </a:rPr>
              <a:t>bariatric procedures are preferred over open bariatric procedures due to lower early postoperative morbidity </a:t>
            </a:r>
            <a:r>
              <a:rPr lang="en-US" sz="3600" dirty="0" smtClean="0">
                <a:solidFill>
                  <a:srgbClr val="FFFF00"/>
                </a:solidFill>
              </a:rPr>
              <a:t>&amp; mortality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Grade B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RATIONALE FOR MINIMALLY INVASIVE</a:t>
            </a:r>
            <a:br>
              <a:rPr lang="en-US" sz="4000" b="1" dirty="0" smtClean="0"/>
            </a:br>
            <a:r>
              <a:rPr lang="en-US" sz="4000" b="1" dirty="0" smtClean="0"/>
              <a:t>BARIATRIC SURGERY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                      </a:t>
            </a:r>
          </a:p>
          <a:p>
            <a:pPr>
              <a:buNone/>
            </a:pPr>
            <a:r>
              <a:rPr lang="en-US" sz="4100" dirty="0" smtClean="0"/>
              <a:t>   Wound infection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Rates of wound infection are significantly greater with open (10 to 15 percent) than laparoscopic (3 to 4 percent) gastric bypass procedures . </a:t>
            </a:r>
          </a:p>
          <a:p>
            <a:pPr>
              <a:buNone/>
            </a:pPr>
            <a:r>
              <a:rPr lang="en-US" dirty="0" smtClean="0"/>
              <a:t>                                           </a:t>
            </a:r>
            <a:r>
              <a:rPr lang="en-US" sz="2000" dirty="0" smtClean="0"/>
              <a:t>SO - Ann </a:t>
            </a:r>
            <a:r>
              <a:rPr lang="en-US" sz="2000" dirty="0" err="1" smtClean="0"/>
              <a:t>Surg</a:t>
            </a:r>
            <a:r>
              <a:rPr lang="en-US" sz="2000" dirty="0" smtClean="0"/>
              <a:t> 2000 Oct;232(4):515-29</a:t>
            </a: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4100" dirty="0" smtClean="0"/>
              <a:t>Ventral </a:t>
            </a:r>
            <a:r>
              <a:rPr lang="en-US" sz="4100" dirty="0" err="1" smtClean="0"/>
              <a:t>incisional</a:t>
            </a:r>
            <a:r>
              <a:rPr lang="en-US" sz="4100" dirty="0" smtClean="0"/>
              <a:t> hernia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r>
              <a:rPr lang="en-US" sz="2000" dirty="0" smtClean="0"/>
              <a:t>  </a:t>
            </a:r>
            <a:r>
              <a:rPr lang="en-US" dirty="0" smtClean="0"/>
              <a:t>Ventral </a:t>
            </a:r>
            <a:r>
              <a:rPr lang="en-US" dirty="0" err="1" smtClean="0"/>
              <a:t>incisional</a:t>
            </a:r>
            <a:r>
              <a:rPr lang="en-US" dirty="0" smtClean="0"/>
              <a:t> hernias occur with a frequency of 0 to 1.8 percent in laparoscopic series and as high as 24 percent in open series, underscoring a clear advantage of the laparoscopic approach in this regard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600" dirty="0" smtClean="0"/>
              <a:t>                       SO - Ann </a:t>
            </a:r>
            <a:r>
              <a:rPr lang="en-US" sz="1600" dirty="0" err="1" smtClean="0"/>
              <a:t>Surg</a:t>
            </a:r>
            <a:r>
              <a:rPr lang="en-US" sz="1600" dirty="0" smtClean="0"/>
              <a:t> 2001 Sep;234(3):279-89; discussion 289-91</a:t>
            </a:r>
            <a:endParaRPr lang="en-US" sz="1400" dirty="0" smtClean="0"/>
          </a:p>
          <a:p>
            <a:r>
              <a:rPr lang="en-US" dirty="0" smtClean="0"/>
              <a:t>Reduction in postoperative pain, shorter length of hospital</a:t>
            </a:r>
          </a:p>
          <a:p>
            <a:pPr>
              <a:buNone/>
            </a:pPr>
            <a:r>
              <a:rPr lang="en-US" dirty="0" smtClean="0"/>
              <a:t>      stay, and faster recovery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7862" y="267494"/>
            <a:ext cx="8229600" cy="551014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What </a:t>
            </a:r>
            <a:r>
              <a:rPr lang="en-US" sz="2800" b="1" i="1" dirty="0">
                <a:solidFill>
                  <a:schemeClr val="bg1"/>
                </a:solidFill>
              </a:rPr>
              <a:t>is metabolic surgery?</a:t>
            </a:r>
            <a:br>
              <a:rPr lang="en-US" sz="2800" b="1" i="1" dirty="0">
                <a:solidFill>
                  <a:schemeClr val="bg1"/>
                </a:solidFill>
              </a:rPr>
            </a:br>
            <a:endParaRPr lang="en-US" sz="2800" b="1" i="1" dirty="0" smtClean="0">
              <a:solidFill>
                <a:schemeClr val="bg1"/>
              </a:solidFill>
            </a:endParaRP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" y="771549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</a:rPr>
              <a:t>We </a:t>
            </a:r>
            <a:r>
              <a:rPr lang="en-US" sz="2600" dirty="0">
                <a:solidFill>
                  <a:srgbClr val="FFFF00"/>
                </a:solidFill>
              </a:rPr>
              <a:t>defined </a:t>
            </a:r>
            <a:r>
              <a:rPr lang="en-US" sz="2600" b="1" dirty="0" smtClean="0">
                <a:solidFill>
                  <a:srgbClr val="FF0000"/>
                </a:solidFill>
              </a:rPr>
              <a:t>metabolic surgery: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 “</a:t>
            </a:r>
            <a:r>
              <a:rPr lang="en-US" sz="2600" dirty="0">
                <a:solidFill>
                  <a:srgbClr val="00B050"/>
                </a:solidFill>
              </a:rPr>
              <a:t>as the operative manipulation of a </a:t>
            </a:r>
            <a:r>
              <a:rPr lang="en-US" sz="2600" dirty="0" smtClean="0">
                <a:solidFill>
                  <a:srgbClr val="00B050"/>
                </a:solidFill>
              </a:rPr>
              <a:t>normal organ </a:t>
            </a:r>
            <a:r>
              <a:rPr lang="en-US" sz="2600" dirty="0">
                <a:solidFill>
                  <a:srgbClr val="00B050"/>
                </a:solidFill>
              </a:rPr>
              <a:t>or organ system </a:t>
            </a:r>
            <a:r>
              <a:rPr lang="en-US" sz="2600" dirty="0" smtClean="0">
                <a:solidFill>
                  <a:srgbClr val="00B050"/>
                </a:solidFill>
              </a:rPr>
              <a:t>to </a:t>
            </a:r>
            <a:r>
              <a:rPr lang="en-US" sz="2600" dirty="0">
                <a:solidFill>
                  <a:srgbClr val="00B050"/>
                </a:solidFill>
              </a:rPr>
              <a:t>achieve a biological result for </a:t>
            </a:r>
            <a:r>
              <a:rPr lang="en-US" sz="2600" dirty="0" smtClean="0">
                <a:solidFill>
                  <a:srgbClr val="00B050"/>
                </a:solidFill>
              </a:rPr>
              <a:t>a potential </a:t>
            </a:r>
            <a:r>
              <a:rPr lang="en-US" sz="2600" dirty="0">
                <a:solidFill>
                  <a:srgbClr val="00B050"/>
                </a:solidFill>
              </a:rPr>
              <a:t>health gain</a:t>
            </a:r>
            <a:r>
              <a:rPr lang="en-US" sz="2600" dirty="0" smtClean="0">
                <a:solidFill>
                  <a:srgbClr val="FFFF00"/>
                </a:solidFill>
              </a:rPr>
              <a:t>”</a:t>
            </a:r>
          </a:p>
          <a:p>
            <a:endParaRPr lang="en-US" sz="2600" dirty="0" smtClean="0">
              <a:solidFill>
                <a:srgbClr val="FFFF00"/>
              </a:solidFill>
            </a:endParaRPr>
          </a:p>
          <a:p>
            <a:r>
              <a:rPr lang="en-US" sz="2600" dirty="0" smtClean="0">
                <a:solidFill>
                  <a:srgbClr val="FFFF00"/>
                </a:solidFill>
              </a:rPr>
              <a:t>Explained </a:t>
            </a:r>
            <a:r>
              <a:rPr lang="en-US" sz="2600" dirty="0">
                <a:solidFill>
                  <a:srgbClr val="FFFF00"/>
                </a:solidFill>
              </a:rPr>
              <a:t>by </a:t>
            </a:r>
            <a:r>
              <a:rPr lang="en-US" sz="2600" dirty="0" smtClean="0">
                <a:solidFill>
                  <a:srgbClr val="FFFF00"/>
                </a:solidFill>
              </a:rPr>
              <a:t>alterations in </a:t>
            </a:r>
            <a:r>
              <a:rPr lang="en-US" sz="2600" dirty="0">
                <a:solidFill>
                  <a:srgbClr val="00B0F0"/>
                </a:solidFill>
              </a:rPr>
              <a:t>hormonal</a:t>
            </a:r>
            <a:r>
              <a:rPr lang="en-US" sz="2600" dirty="0">
                <a:solidFill>
                  <a:srgbClr val="FFFF00"/>
                </a:solidFill>
              </a:rPr>
              <a:t> or </a:t>
            </a:r>
            <a:r>
              <a:rPr lang="en-US" sz="2600" dirty="0">
                <a:solidFill>
                  <a:srgbClr val="00B0F0"/>
                </a:solidFill>
              </a:rPr>
              <a:t>neurogenic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pathways. </a:t>
            </a:r>
          </a:p>
          <a:p>
            <a:endParaRPr lang="en-US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5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E9542F-65FC-4C4E-BA5F-46493326C53E}" type="slidenum">
              <a:rPr lang="en-US"/>
              <a:pPr/>
              <a:t>29</a:t>
            </a:fld>
            <a:r>
              <a:rPr lang="en-US"/>
              <a:t>   |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163116"/>
            <a:ext cx="8429625" cy="522684"/>
          </a:xfrm>
        </p:spPr>
        <p:txBody>
          <a:bodyPr/>
          <a:lstStyle/>
          <a:p>
            <a:pPr eaLnBrk="1" hangingPunct="1"/>
            <a:r>
              <a:rPr lang="en-US" smtClean="0"/>
              <a:t>Metabolic Surgery</a:t>
            </a:r>
            <a:endParaRPr lang="en-US" sz="19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36600" y="927497"/>
            <a:ext cx="8186738" cy="3576156"/>
            <a:chOff x="1708" y="647"/>
            <a:chExt cx="4782" cy="2268"/>
          </a:xfrm>
        </p:grpSpPr>
        <p:sp>
          <p:nvSpPr>
            <p:cNvPr id="83973" name="Text Box 5"/>
            <p:cNvSpPr txBox="1">
              <a:spLocks noChangeArrowheads="1"/>
            </p:cNvSpPr>
            <p:nvPr/>
          </p:nvSpPr>
          <p:spPr bwMode="auto">
            <a:xfrm>
              <a:off x="2036" y="2723"/>
              <a:ext cx="141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/>
                <a:t>New Market Development</a:t>
              </a:r>
            </a:p>
          </p:txBody>
        </p:sp>
        <p:sp>
          <p:nvSpPr>
            <p:cNvPr id="83974" name="Line 6"/>
            <p:cNvSpPr>
              <a:spLocks noChangeShapeType="1"/>
            </p:cNvSpPr>
            <p:nvPr/>
          </p:nvSpPr>
          <p:spPr bwMode="auto">
            <a:xfrm>
              <a:off x="2472" y="2554"/>
              <a:ext cx="2667" cy="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>
              <a:off x="2501" y="919"/>
              <a:ext cx="1" cy="163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6" name="Line 8"/>
            <p:cNvSpPr>
              <a:spLocks noChangeShapeType="1"/>
            </p:cNvSpPr>
            <p:nvPr/>
          </p:nvSpPr>
          <p:spPr bwMode="auto">
            <a:xfrm flipV="1">
              <a:off x="2591" y="2554"/>
              <a:ext cx="2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7" name="Line 9"/>
            <p:cNvSpPr>
              <a:spLocks noChangeShapeType="1"/>
            </p:cNvSpPr>
            <p:nvPr/>
          </p:nvSpPr>
          <p:spPr bwMode="auto">
            <a:xfrm flipV="1">
              <a:off x="3049" y="2554"/>
              <a:ext cx="2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 flipV="1">
              <a:off x="3501" y="2554"/>
              <a:ext cx="2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9" name="Line 11"/>
            <p:cNvSpPr>
              <a:spLocks noChangeShapeType="1"/>
            </p:cNvSpPr>
            <p:nvPr/>
          </p:nvSpPr>
          <p:spPr bwMode="auto">
            <a:xfrm flipV="1">
              <a:off x="3960" y="2554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0" name="Line 12"/>
            <p:cNvSpPr>
              <a:spLocks noChangeShapeType="1"/>
            </p:cNvSpPr>
            <p:nvPr/>
          </p:nvSpPr>
          <p:spPr bwMode="auto">
            <a:xfrm flipV="1">
              <a:off x="4418" y="2554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2519" y="2650"/>
              <a:ext cx="19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b="1"/>
                <a:t>25</a:t>
              </a:r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2994" y="2650"/>
              <a:ext cx="14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b="1"/>
                <a:t>30</a:t>
              </a:r>
            </a:p>
          </p:txBody>
        </p:sp>
        <p:sp>
          <p:nvSpPr>
            <p:cNvPr id="83983" name="Rectangle 15"/>
            <p:cNvSpPr>
              <a:spLocks noChangeArrowheads="1"/>
            </p:cNvSpPr>
            <p:nvPr/>
          </p:nvSpPr>
          <p:spPr bwMode="auto">
            <a:xfrm>
              <a:off x="3436" y="2650"/>
              <a:ext cx="18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b="1"/>
                <a:t>35</a:t>
              </a:r>
            </a:p>
          </p:txBody>
        </p:sp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3913" y="2650"/>
              <a:ext cx="1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b="1"/>
                <a:t>40</a:t>
              </a:r>
            </a:p>
          </p:txBody>
        </p:sp>
        <p:sp>
          <p:nvSpPr>
            <p:cNvPr id="83985" name="Line 17"/>
            <p:cNvSpPr>
              <a:spLocks noChangeShapeType="1"/>
            </p:cNvSpPr>
            <p:nvPr/>
          </p:nvSpPr>
          <p:spPr bwMode="auto">
            <a:xfrm>
              <a:off x="2472" y="2553"/>
              <a:ext cx="2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6" name="Line 18"/>
            <p:cNvSpPr>
              <a:spLocks noChangeShapeType="1"/>
            </p:cNvSpPr>
            <p:nvPr/>
          </p:nvSpPr>
          <p:spPr bwMode="auto">
            <a:xfrm>
              <a:off x="2472" y="2374"/>
              <a:ext cx="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7" name="Line 19"/>
            <p:cNvSpPr>
              <a:spLocks noChangeShapeType="1"/>
            </p:cNvSpPr>
            <p:nvPr/>
          </p:nvSpPr>
          <p:spPr bwMode="auto">
            <a:xfrm>
              <a:off x="2472" y="2193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>
              <a:off x="2472" y="2013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9" name="Line 21"/>
            <p:cNvSpPr>
              <a:spLocks noChangeShapeType="1"/>
            </p:cNvSpPr>
            <p:nvPr/>
          </p:nvSpPr>
          <p:spPr bwMode="auto">
            <a:xfrm>
              <a:off x="2472" y="1832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Line 22"/>
            <p:cNvSpPr>
              <a:spLocks noChangeShapeType="1"/>
            </p:cNvSpPr>
            <p:nvPr/>
          </p:nvSpPr>
          <p:spPr bwMode="auto">
            <a:xfrm>
              <a:off x="2472" y="1643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1" name="Line 23"/>
            <p:cNvSpPr>
              <a:spLocks noChangeShapeType="1"/>
            </p:cNvSpPr>
            <p:nvPr/>
          </p:nvSpPr>
          <p:spPr bwMode="auto">
            <a:xfrm>
              <a:off x="2472" y="1462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2" name="Line 24"/>
            <p:cNvSpPr>
              <a:spLocks noChangeShapeType="1"/>
            </p:cNvSpPr>
            <p:nvPr/>
          </p:nvSpPr>
          <p:spPr bwMode="auto">
            <a:xfrm>
              <a:off x="2472" y="1282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3" name="Line 25"/>
            <p:cNvSpPr>
              <a:spLocks noChangeShapeType="1"/>
            </p:cNvSpPr>
            <p:nvPr/>
          </p:nvSpPr>
          <p:spPr bwMode="auto">
            <a:xfrm>
              <a:off x="2472" y="1102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4" name="Line 26"/>
            <p:cNvSpPr>
              <a:spLocks noChangeShapeType="1"/>
            </p:cNvSpPr>
            <p:nvPr/>
          </p:nvSpPr>
          <p:spPr bwMode="auto">
            <a:xfrm>
              <a:off x="2472" y="919"/>
              <a:ext cx="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5" name="Line 27"/>
            <p:cNvSpPr>
              <a:spLocks noChangeShapeType="1"/>
            </p:cNvSpPr>
            <p:nvPr/>
          </p:nvSpPr>
          <p:spPr bwMode="auto">
            <a:xfrm flipV="1">
              <a:off x="2501" y="2553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6" name="Rectangle 28"/>
            <p:cNvSpPr>
              <a:spLocks noChangeArrowheads="1"/>
            </p:cNvSpPr>
            <p:nvPr/>
          </p:nvSpPr>
          <p:spPr bwMode="auto">
            <a:xfrm>
              <a:off x="2207" y="2481"/>
              <a:ext cx="154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118FB1"/>
                </a:buClr>
                <a:buSzPct val="80000"/>
                <a:buFont typeface="Wingdings" pitchFamily="2" charset="2"/>
                <a:buNone/>
                <a:tabLst>
                  <a:tab pos="6972300" algn="l"/>
                </a:tabLst>
              </a:pPr>
              <a:r>
                <a:rPr lang="en-US" sz="1200" b="1"/>
                <a:t>Low</a:t>
              </a:r>
              <a:endParaRPr lang="en-US" sz="1200" b="1">
                <a:latin typeface="Times" pitchFamily="18" charset="0"/>
              </a:endParaRPr>
            </a:p>
          </p:txBody>
        </p:sp>
        <p:sp>
          <p:nvSpPr>
            <p:cNvPr id="83997" name="Rectangle 29"/>
            <p:cNvSpPr>
              <a:spLocks noChangeArrowheads="1"/>
            </p:cNvSpPr>
            <p:nvPr/>
          </p:nvSpPr>
          <p:spPr bwMode="auto">
            <a:xfrm>
              <a:off x="2207" y="1731"/>
              <a:ext cx="150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118FB1"/>
                </a:buClr>
                <a:buSzPct val="80000"/>
                <a:buFont typeface="Wingdings" pitchFamily="2" charset="2"/>
                <a:buNone/>
                <a:tabLst>
                  <a:tab pos="6972300" algn="l"/>
                </a:tabLst>
              </a:pPr>
              <a:r>
                <a:rPr lang="en-US" sz="1200" b="1"/>
                <a:t>Mid</a:t>
              </a:r>
              <a:endParaRPr lang="en-US" sz="1200" b="1">
                <a:latin typeface="Times" pitchFamily="18" charset="0"/>
              </a:endParaRPr>
            </a:p>
          </p:txBody>
        </p:sp>
        <p:sp>
          <p:nvSpPr>
            <p:cNvPr id="83998" name="Rectangle 30"/>
            <p:cNvSpPr>
              <a:spLocks noChangeArrowheads="1"/>
            </p:cNvSpPr>
            <p:nvPr/>
          </p:nvSpPr>
          <p:spPr bwMode="auto">
            <a:xfrm>
              <a:off x="2207" y="870"/>
              <a:ext cx="171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118FB1"/>
                </a:buClr>
                <a:buSzPct val="80000"/>
                <a:buFont typeface="Wingdings" pitchFamily="2" charset="2"/>
                <a:buNone/>
                <a:tabLst>
                  <a:tab pos="6972300" algn="l"/>
                </a:tabLst>
              </a:pPr>
              <a:r>
                <a:rPr lang="en-US" sz="1200" b="1"/>
                <a:t>High</a:t>
              </a:r>
              <a:endParaRPr lang="en-US" sz="1200" b="1">
                <a:latin typeface="Times" pitchFamily="18" charset="0"/>
              </a:endParaRPr>
            </a:p>
          </p:txBody>
        </p:sp>
        <p:sp>
          <p:nvSpPr>
            <p:cNvPr id="83999" name="Rectangle 31"/>
            <p:cNvSpPr>
              <a:spLocks noChangeArrowheads="1"/>
            </p:cNvSpPr>
            <p:nvPr/>
          </p:nvSpPr>
          <p:spPr bwMode="auto">
            <a:xfrm>
              <a:off x="1708" y="647"/>
              <a:ext cx="1267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118FB1"/>
                </a:buClr>
                <a:buSzPct val="80000"/>
                <a:buFont typeface="Wingdings" pitchFamily="2" charset="2"/>
                <a:buNone/>
                <a:tabLst>
                  <a:tab pos="6972300" algn="l"/>
                </a:tabLst>
              </a:pPr>
              <a:r>
                <a:rPr lang="en-US" sz="1200" b="1"/>
                <a:t>Severity of Diabetes 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84000" name="Line 32"/>
            <p:cNvSpPr>
              <a:spLocks noChangeShapeType="1"/>
            </p:cNvSpPr>
            <p:nvPr/>
          </p:nvSpPr>
          <p:spPr bwMode="auto">
            <a:xfrm flipV="1">
              <a:off x="4872" y="2567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1" name="Rectangle 33"/>
            <p:cNvSpPr>
              <a:spLocks noChangeArrowheads="1"/>
            </p:cNvSpPr>
            <p:nvPr/>
          </p:nvSpPr>
          <p:spPr bwMode="auto">
            <a:xfrm>
              <a:off x="4367" y="2650"/>
              <a:ext cx="23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b="1"/>
                <a:t>45</a:t>
              </a:r>
            </a:p>
          </p:txBody>
        </p:sp>
        <p:sp>
          <p:nvSpPr>
            <p:cNvPr id="84002" name="Rectangle 34"/>
            <p:cNvSpPr>
              <a:spLocks noChangeArrowheads="1"/>
            </p:cNvSpPr>
            <p:nvPr/>
          </p:nvSpPr>
          <p:spPr bwMode="auto">
            <a:xfrm>
              <a:off x="4817" y="2650"/>
              <a:ext cx="23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b="1"/>
                <a:t>50</a:t>
              </a:r>
            </a:p>
          </p:txBody>
        </p:sp>
        <p:sp>
          <p:nvSpPr>
            <p:cNvPr id="84003" name="Oval 35"/>
            <p:cNvSpPr>
              <a:spLocks noChangeArrowheads="1"/>
            </p:cNvSpPr>
            <p:nvPr/>
          </p:nvSpPr>
          <p:spPr bwMode="auto">
            <a:xfrm>
              <a:off x="2902" y="1112"/>
              <a:ext cx="2982" cy="864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36"/>
            <p:cNvSpPr>
              <a:spLocks noChangeArrowheads="1"/>
            </p:cNvSpPr>
            <p:nvPr/>
          </p:nvSpPr>
          <p:spPr bwMode="auto">
            <a:xfrm>
              <a:off x="3781" y="728"/>
              <a:ext cx="2709" cy="633"/>
            </a:xfrm>
            <a:prstGeom prst="ellipse">
              <a:avLst/>
            </a:prstGeom>
            <a:gradFill rotWithShape="1">
              <a:gsLst>
                <a:gs pos="0">
                  <a:srgbClr val="333399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Oval 37"/>
            <p:cNvSpPr>
              <a:spLocks noChangeArrowheads="1"/>
            </p:cNvSpPr>
            <p:nvPr/>
          </p:nvSpPr>
          <p:spPr bwMode="auto">
            <a:xfrm>
              <a:off x="2943" y="2033"/>
              <a:ext cx="1929" cy="449"/>
            </a:xfrm>
            <a:prstGeom prst="ellipse">
              <a:avLst/>
            </a:prstGeom>
            <a:gradFill rotWithShape="1">
              <a:gsLst>
                <a:gs pos="0">
                  <a:srgbClr val="339933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Oval 38"/>
            <p:cNvSpPr>
              <a:spLocks noChangeArrowheads="1"/>
            </p:cNvSpPr>
            <p:nvPr/>
          </p:nvSpPr>
          <p:spPr bwMode="auto">
            <a:xfrm>
              <a:off x="2926" y="1655"/>
              <a:ext cx="2180" cy="520"/>
            </a:xfrm>
            <a:prstGeom prst="ellipse">
              <a:avLst/>
            </a:prstGeom>
            <a:gradFill rotWithShape="1">
              <a:gsLst>
                <a:gs pos="0">
                  <a:srgbClr val="00FFCC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Oval 39"/>
            <p:cNvSpPr>
              <a:spLocks noChangeArrowheads="1"/>
            </p:cNvSpPr>
            <p:nvPr/>
          </p:nvSpPr>
          <p:spPr bwMode="auto">
            <a:xfrm>
              <a:off x="2392" y="1868"/>
              <a:ext cx="1077" cy="677"/>
            </a:xfrm>
            <a:prstGeom prst="ellipse">
              <a:avLst/>
            </a:prstGeom>
            <a:gradFill rotWithShape="1">
              <a:gsLst>
                <a:gs pos="0">
                  <a:srgbClr val="EA9922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8" name="Oval 40"/>
            <p:cNvSpPr>
              <a:spLocks noChangeArrowheads="1"/>
            </p:cNvSpPr>
            <p:nvPr/>
          </p:nvSpPr>
          <p:spPr bwMode="auto">
            <a:xfrm>
              <a:off x="2225" y="668"/>
              <a:ext cx="2332" cy="874"/>
            </a:xfrm>
            <a:prstGeom prst="ellipse">
              <a:avLst/>
            </a:prstGeom>
            <a:gradFill rotWithShape="1">
              <a:gsLst>
                <a:gs pos="0">
                  <a:srgbClr val="CC00CC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Oval 41"/>
            <p:cNvSpPr>
              <a:spLocks noChangeArrowheads="1"/>
            </p:cNvSpPr>
            <p:nvPr/>
          </p:nvSpPr>
          <p:spPr bwMode="auto">
            <a:xfrm rot="-2566731">
              <a:off x="2365" y="1018"/>
              <a:ext cx="1184" cy="1376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0" name="Oval 42"/>
            <p:cNvSpPr>
              <a:spLocks noChangeArrowheads="1"/>
            </p:cNvSpPr>
            <p:nvPr/>
          </p:nvSpPr>
          <p:spPr bwMode="auto">
            <a:xfrm>
              <a:off x="4701" y="829"/>
              <a:ext cx="1070" cy="44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Rectangle 43"/>
            <p:cNvSpPr>
              <a:spLocks noChangeArrowheads="1"/>
            </p:cNvSpPr>
            <p:nvPr/>
          </p:nvSpPr>
          <p:spPr bwMode="auto">
            <a:xfrm>
              <a:off x="5084" y="980"/>
              <a:ext cx="5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b="1"/>
                <a:t>Switch</a:t>
              </a:r>
              <a:endParaRPr lang="en-US" sz="1200"/>
            </a:p>
          </p:txBody>
        </p:sp>
        <p:sp>
          <p:nvSpPr>
            <p:cNvPr id="84012" name="Oval 44"/>
            <p:cNvSpPr>
              <a:spLocks noChangeArrowheads="1"/>
            </p:cNvSpPr>
            <p:nvPr/>
          </p:nvSpPr>
          <p:spPr bwMode="auto">
            <a:xfrm>
              <a:off x="3893" y="1287"/>
              <a:ext cx="1110" cy="4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3" name="Rectangle 45"/>
            <p:cNvSpPr>
              <a:spLocks noChangeArrowheads="1"/>
            </p:cNvSpPr>
            <p:nvPr/>
          </p:nvSpPr>
          <p:spPr bwMode="auto">
            <a:xfrm>
              <a:off x="4259" y="1448"/>
              <a:ext cx="54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b="1"/>
                <a:t>Roux en Y</a:t>
              </a:r>
              <a:endParaRPr lang="en-US" sz="1200"/>
            </a:p>
          </p:txBody>
        </p:sp>
        <p:sp>
          <p:nvSpPr>
            <p:cNvPr id="84014" name="Oval 46"/>
            <p:cNvSpPr>
              <a:spLocks noChangeArrowheads="1"/>
            </p:cNvSpPr>
            <p:nvPr/>
          </p:nvSpPr>
          <p:spPr bwMode="auto">
            <a:xfrm>
              <a:off x="3489" y="1799"/>
              <a:ext cx="1070" cy="2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5" name="Rectangle 47"/>
            <p:cNvSpPr>
              <a:spLocks noChangeArrowheads="1"/>
            </p:cNvSpPr>
            <p:nvPr/>
          </p:nvSpPr>
          <p:spPr bwMode="auto">
            <a:xfrm>
              <a:off x="3747" y="1860"/>
              <a:ext cx="6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b="1"/>
                <a:t>Gastrectomy</a:t>
              </a:r>
              <a:endParaRPr lang="en-US" sz="1200"/>
            </a:p>
          </p:txBody>
        </p:sp>
        <p:sp>
          <p:nvSpPr>
            <p:cNvPr id="84016" name="Oval 48"/>
            <p:cNvSpPr>
              <a:spLocks noChangeArrowheads="1"/>
            </p:cNvSpPr>
            <p:nvPr/>
          </p:nvSpPr>
          <p:spPr bwMode="auto">
            <a:xfrm>
              <a:off x="3272" y="2103"/>
              <a:ext cx="1401" cy="28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7" name="Rectangle 49"/>
            <p:cNvSpPr>
              <a:spLocks noChangeArrowheads="1"/>
            </p:cNvSpPr>
            <p:nvPr/>
          </p:nvSpPr>
          <p:spPr bwMode="auto">
            <a:xfrm>
              <a:off x="3771" y="2179"/>
              <a:ext cx="60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b="1"/>
                <a:t>Banding</a:t>
              </a:r>
              <a:endParaRPr lang="en-US" sz="1200"/>
            </a:p>
          </p:txBody>
        </p:sp>
        <p:sp>
          <p:nvSpPr>
            <p:cNvPr id="84018" name="Oval 50"/>
            <p:cNvSpPr>
              <a:spLocks noChangeArrowheads="1"/>
            </p:cNvSpPr>
            <p:nvPr/>
          </p:nvSpPr>
          <p:spPr bwMode="auto">
            <a:xfrm>
              <a:off x="2707" y="827"/>
              <a:ext cx="1331" cy="51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9" name="Rectangle 51"/>
            <p:cNvSpPr>
              <a:spLocks noChangeArrowheads="1"/>
            </p:cNvSpPr>
            <p:nvPr/>
          </p:nvSpPr>
          <p:spPr bwMode="auto">
            <a:xfrm>
              <a:off x="2969" y="949"/>
              <a:ext cx="90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b="1"/>
                <a:t>Interposition with Gastrectomy</a:t>
              </a:r>
              <a:endParaRPr lang="en-US" sz="1200"/>
            </a:p>
          </p:txBody>
        </p:sp>
        <p:sp>
          <p:nvSpPr>
            <p:cNvPr id="84020" name="Oval 52"/>
            <p:cNvSpPr>
              <a:spLocks noChangeArrowheads="1"/>
            </p:cNvSpPr>
            <p:nvPr/>
          </p:nvSpPr>
          <p:spPr bwMode="auto">
            <a:xfrm>
              <a:off x="2576" y="1448"/>
              <a:ext cx="678" cy="59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1" name="Rectangle 53"/>
            <p:cNvSpPr>
              <a:spLocks noChangeArrowheads="1"/>
            </p:cNvSpPr>
            <p:nvPr/>
          </p:nvSpPr>
          <p:spPr bwMode="auto">
            <a:xfrm>
              <a:off x="2672" y="1616"/>
              <a:ext cx="4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b="1"/>
                <a:t>Duodenal Exclusion</a:t>
              </a:r>
              <a:endParaRPr lang="en-US" sz="1200"/>
            </a:p>
          </p:txBody>
        </p:sp>
        <p:sp>
          <p:nvSpPr>
            <p:cNvPr id="84022" name="Oval 54"/>
            <p:cNvSpPr>
              <a:spLocks noChangeArrowheads="1"/>
            </p:cNvSpPr>
            <p:nvPr/>
          </p:nvSpPr>
          <p:spPr bwMode="auto">
            <a:xfrm>
              <a:off x="2705" y="2078"/>
              <a:ext cx="374" cy="33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3" name="Rectangle 55"/>
            <p:cNvSpPr>
              <a:spLocks noChangeArrowheads="1"/>
            </p:cNvSpPr>
            <p:nvPr/>
          </p:nvSpPr>
          <p:spPr bwMode="auto">
            <a:xfrm>
              <a:off x="2652" y="2163"/>
              <a:ext cx="60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b="1"/>
                <a:t>II or Oment</a:t>
              </a:r>
              <a:endParaRPr lang="en-US" sz="1200"/>
            </a:p>
          </p:txBody>
        </p:sp>
        <p:sp>
          <p:nvSpPr>
            <p:cNvPr id="84024" name="Freeform 56"/>
            <p:cNvSpPr>
              <a:spLocks/>
            </p:cNvSpPr>
            <p:nvPr/>
          </p:nvSpPr>
          <p:spPr bwMode="auto">
            <a:xfrm>
              <a:off x="3495" y="844"/>
              <a:ext cx="659" cy="1695"/>
            </a:xfrm>
            <a:custGeom>
              <a:avLst/>
              <a:gdLst>
                <a:gd name="T0" fmla="*/ 0 w 936"/>
                <a:gd name="T1" fmla="*/ 1695 h 1936"/>
                <a:gd name="T2" fmla="*/ 135 w 936"/>
                <a:gd name="T3" fmla="*/ 693 h 1936"/>
                <a:gd name="T4" fmla="*/ 659 w 936"/>
                <a:gd name="T5" fmla="*/ 0 h 19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6" h="1936">
                  <a:moveTo>
                    <a:pt x="0" y="1936"/>
                  </a:moveTo>
                  <a:cubicBezTo>
                    <a:pt x="24" y="1128"/>
                    <a:pt x="36" y="1115"/>
                    <a:pt x="192" y="792"/>
                  </a:cubicBezTo>
                  <a:cubicBezTo>
                    <a:pt x="348" y="469"/>
                    <a:pt x="781" y="165"/>
                    <a:pt x="936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5" name="Text Box 57"/>
            <p:cNvSpPr txBox="1">
              <a:spLocks noChangeArrowheads="1"/>
            </p:cNvSpPr>
            <p:nvPr/>
          </p:nvSpPr>
          <p:spPr bwMode="auto">
            <a:xfrm>
              <a:off x="3700" y="2739"/>
              <a:ext cx="120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Current Market Development</a:t>
              </a:r>
            </a:p>
          </p:txBody>
        </p:sp>
        <p:sp>
          <p:nvSpPr>
            <p:cNvPr id="84026" name="Rectangle 58"/>
            <p:cNvSpPr>
              <a:spLocks noChangeArrowheads="1"/>
            </p:cNvSpPr>
            <p:nvPr/>
          </p:nvSpPr>
          <p:spPr bwMode="auto">
            <a:xfrm>
              <a:off x="5240" y="2489"/>
              <a:ext cx="231" cy="1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118FB1"/>
                </a:buClr>
                <a:buSzPct val="80000"/>
                <a:buFont typeface="Wingdings" pitchFamily="2" charset="2"/>
                <a:buNone/>
                <a:tabLst>
                  <a:tab pos="6972300" algn="l"/>
                </a:tabLst>
              </a:pPr>
              <a:r>
                <a:rPr lang="en-US" sz="1200" b="1"/>
                <a:t>BMI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err="1" smtClean="0">
                <a:solidFill>
                  <a:schemeClr val="bg1"/>
                </a:solidFill>
              </a:rPr>
              <a:t>Epidemiology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37" y="1160183"/>
            <a:ext cx="8839626" cy="270771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Bariatric procedures were first developed more </a:t>
            </a:r>
            <a:r>
              <a:rPr lang="en-US" dirty="0" smtClean="0">
                <a:solidFill>
                  <a:srgbClr val="FFFF00"/>
                </a:solidFill>
              </a:rPr>
              <a:t>than 50 </a:t>
            </a:r>
            <a:r>
              <a:rPr lang="en-US" dirty="0">
                <a:solidFill>
                  <a:srgbClr val="FFFF00"/>
                </a:solidFill>
              </a:rPr>
              <a:t>years </a:t>
            </a:r>
            <a:r>
              <a:rPr lang="en-US" dirty="0" smtClean="0">
                <a:solidFill>
                  <a:srgbClr val="FFFF00"/>
                </a:solidFill>
              </a:rPr>
              <a:t>ago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In the past 20 years increase 20-fold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2095" y="4491777"/>
            <a:ext cx="637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Buchwald H, </a:t>
            </a:r>
            <a:r>
              <a:rPr lang="en-US" sz="1200" dirty="0" err="1">
                <a:solidFill>
                  <a:schemeClr val="bg1"/>
                </a:solidFill>
              </a:rPr>
              <a:t>Oien</a:t>
            </a:r>
            <a:r>
              <a:rPr lang="en-US" sz="1200" dirty="0">
                <a:solidFill>
                  <a:schemeClr val="bg1"/>
                </a:solidFill>
              </a:rPr>
              <a:t> DM. Metabolic/bariatric surgery worldwide 2008. </a:t>
            </a:r>
            <a:r>
              <a:rPr lang="en-US" sz="1200" dirty="0" err="1" smtClean="0">
                <a:solidFill>
                  <a:schemeClr val="bg1"/>
                </a:solidFill>
              </a:rPr>
              <a:t>Obes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Surg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2009;19:1605-11.</a:t>
            </a:r>
          </a:p>
        </p:txBody>
      </p:sp>
    </p:spTree>
    <p:extLst>
      <p:ext uri="{BB962C8B-B14F-4D97-AF65-F5344CB8AC3E}">
        <p14:creationId xmlns="" xmlns:p14="http://schemas.microsoft.com/office/powerpoint/2010/main" val="13049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1EBC25-02B1-466D-9276-5368B28D76CA}" type="slidenum">
              <a:rPr lang="en-US"/>
              <a:pPr/>
              <a:t>30</a:t>
            </a:fld>
            <a:r>
              <a:rPr lang="en-US"/>
              <a:t>   |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8106"/>
            <a:ext cx="8324850" cy="1006079"/>
          </a:xfrm>
        </p:spPr>
        <p:txBody>
          <a:bodyPr/>
          <a:lstStyle/>
          <a:p>
            <a:pPr eaLnBrk="1" hangingPunct="1"/>
            <a:r>
              <a:rPr lang="en-US" smtClean="0"/>
              <a:t>Metabolic Surgery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6554"/>
            <a:ext cx="8129588" cy="34861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Medical therapy is always advancing…but will likely continue to </a:t>
            </a:r>
            <a:r>
              <a:rPr lang="en-US" sz="1800" dirty="0" err="1" smtClean="0"/>
              <a:t>underserve</a:t>
            </a:r>
            <a:r>
              <a:rPr lang="en-US" sz="1800" dirty="0" smtClean="0"/>
              <a:t> considerable numbers of T2DM patients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Current surgical therapy is highly effective…but is more often thought of in terms of its weight loss rather than its metabolic outcomes…and is designed for higher BMI populations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Our current knowledge of these concepts as well the role of  gastrointestinal physiology provides rationale for expansion and augmentation of “metabolic” surgical interventions </a:t>
            </a:r>
            <a:r>
              <a:rPr lang="en-US" sz="1800" dirty="0" smtClean="0">
                <a:solidFill>
                  <a:srgbClr val="FC0128"/>
                </a:solidFill>
              </a:rPr>
              <a:t>in carefully controlled research trials only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6E1C08-A371-42C6-ACD1-CCE2DEA83AE7}" type="slidenum">
              <a:rPr lang="en-US"/>
              <a:pPr/>
              <a:t>31</a:t>
            </a:fld>
            <a:r>
              <a:rPr lang="en-US"/>
              <a:t>   |</a:t>
            </a: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6114" y="57150"/>
            <a:ext cx="8497887" cy="914400"/>
          </a:xfrm>
        </p:spPr>
        <p:txBody>
          <a:bodyPr/>
          <a:lstStyle/>
          <a:p>
            <a:pPr eaLnBrk="1" hangingPunct="1"/>
            <a:r>
              <a:rPr lang="en-US" smtClean="0"/>
              <a:t>Foregut Theory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06116"/>
            <a:ext cx="4783138" cy="3486150"/>
          </a:xfrm>
        </p:spPr>
        <p:txBody>
          <a:bodyPr/>
          <a:lstStyle/>
          <a:p>
            <a:pPr marL="0" indent="0" eaLnBrk="1" hangingPunct="1"/>
            <a:endParaRPr lang="en-US" smtClean="0"/>
          </a:p>
          <a:p>
            <a:pPr lvl="1" eaLnBrk="1" hangingPunct="1"/>
            <a:r>
              <a:rPr lang="en-US" smtClean="0"/>
              <a:t>Exclusion of the duodenum results in inhibition of a “putative”signal that is responsible for insulin resistance and/or abnormal glycemic control (T2DM)</a:t>
            </a:r>
          </a:p>
        </p:txBody>
      </p:sp>
      <p:pic>
        <p:nvPicPr>
          <p:cNvPr id="63491" name="Picture 10" descr="Roux en Y high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536" y="1168004"/>
            <a:ext cx="3979864" cy="33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Oval 5"/>
          <p:cNvSpPr>
            <a:spLocks noChangeArrowheads="1"/>
          </p:cNvSpPr>
          <p:nvPr/>
        </p:nvSpPr>
        <p:spPr bwMode="auto">
          <a:xfrm rot="-1604476">
            <a:off x="6054725" y="1297782"/>
            <a:ext cx="1468438" cy="1799035"/>
          </a:xfrm>
          <a:prstGeom prst="ellipse">
            <a:avLst/>
          </a:prstGeom>
          <a:noFill/>
          <a:ln w="76200">
            <a:solidFill>
              <a:srgbClr val="FFFF0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6605588" y="4599385"/>
            <a:ext cx="264527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Times" pitchFamily="18" charset="0"/>
              </a:rPr>
              <a:t>Rubino et.al, Ann Surg,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C6AE7D-4C56-44F8-BE77-291F1A88F15A}" type="slidenum">
              <a:rPr lang="en-US"/>
              <a:pPr/>
              <a:t>32</a:t>
            </a:fld>
            <a:r>
              <a:rPr lang="en-US"/>
              <a:t>   |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88106"/>
            <a:ext cx="8924925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The Hindgut Theory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6525" y="895350"/>
            <a:ext cx="4427538" cy="3486150"/>
          </a:xfrm>
        </p:spPr>
        <p:txBody>
          <a:bodyPr/>
          <a:lstStyle/>
          <a:p>
            <a:pPr marL="0" indent="0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The more rapid delivery of undigested nutrients to the distal bowel </a:t>
            </a:r>
            <a:r>
              <a:rPr lang="en-US" dirty="0" err="1" smtClean="0"/>
              <a:t>upregulates</a:t>
            </a:r>
            <a:r>
              <a:rPr lang="en-US" dirty="0" smtClean="0"/>
              <a:t> the production of L-cell derivatives like GLP-1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6434138" y="4572000"/>
            <a:ext cx="264527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Times" pitchFamily="18" charset="0"/>
              </a:rPr>
              <a:t>Rubino et.al, Ann Surg, 2006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5708650" y="4317206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 u="sng">
              <a:latin typeface="Times" pitchFamily="18" charset="0"/>
            </a:endParaRPr>
          </a:p>
        </p:txBody>
      </p:sp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5681664" y="4286250"/>
            <a:ext cx="361349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400" i="1">
                <a:latin typeface="Times" pitchFamily="18" charset="0"/>
              </a:rPr>
              <a:t>Mason E.  Obes Surg 2005 15, 459-461</a:t>
            </a:r>
            <a:endParaRPr lang="en-US" sz="1400" i="1">
              <a:latin typeface="Times" pitchFamily="18" charset="0"/>
            </a:endParaRPr>
          </a:p>
        </p:txBody>
      </p:sp>
      <p:pic>
        <p:nvPicPr>
          <p:cNvPr id="68616" name="Picture 12" descr="Roux en Y high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95350"/>
            <a:ext cx="3810000" cy="324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Oval 13"/>
          <p:cNvSpPr>
            <a:spLocks noChangeArrowheads="1"/>
          </p:cNvSpPr>
          <p:nvPr/>
        </p:nvSpPr>
        <p:spPr bwMode="auto">
          <a:xfrm rot="-1604476">
            <a:off x="7194550" y="1833949"/>
            <a:ext cx="1468438" cy="1799035"/>
          </a:xfrm>
          <a:prstGeom prst="ellipse">
            <a:avLst/>
          </a:prstGeom>
          <a:noFill/>
          <a:ln w="76200">
            <a:solidFill>
              <a:srgbClr val="FFFF0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of </a:t>
            </a:r>
            <a:r>
              <a:rPr lang="en-US" dirty="0" err="1" smtClean="0"/>
              <a:t>comorbidities</a:t>
            </a:r>
            <a:endParaRPr lang="en-US" dirty="0" smtClean="0"/>
          </a:p>
          <a:p>
            <a:r>
              <a:rPr lang="en-US" dirty="0" smtClean="0"/>
              <a:t>Reduction in mortality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EFFECTIVENESS OF BARIATRICSURGERY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of </a:t>
            </a:r>
            <a:r>
              <a:rPr lang="en-US" dirty="0" err="1" smtClean="0"/>
              <a:t>comorbidities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Meta-analysis: surgical treatment of obesity.</a:t>
            </a:r>
          </a:p>
          <a:p>
            <a:pPr>
              <a:buFont typeface="Wingdings 2" pitchFamily="18" charset="2"/>
              <a:buNone/>
            </a:pPr>
            <a:r>
              <a:rPr lang="sv-SE" smtClean="0"/>
              <a:t>    Ann Intern Med 2005 Apr 5;142(7):547-59. </a:t>
            </a:r>
          </a:p>
          <a:p>
            <a:pPr>
              <a:buFont typeface="Wingdings 2" pitchFamily="18" charset="2"/>
              <a:buNone/>
            </a:pPr>
            <a:r>
              <a:rPr lang="sv-SE" smtClean="0"/>
              <a:t>   Maggard MA; et al</a:t>
            </a:r>
          </a:p>
          <a:p>
            <a:pPr>
              <a:buFont typeface="Wingdings 2" pitchFamily="18" charset="2"/>
              <a:buNone/>
            </a:pPr>
            <a:r>
              <a:rPr lang="sv-SE" smtClean="0"/>
              <a:t>   147 studies</a:t>
            </a:r>
          </a:p>
          <a:p>
            <a:r>
              <a:rPr lang="sv-SE" smtClean="0"/>
              <a:t>Bariatric surgery: a systematic review and meta-analysis.  </a:t>
            </a:r>
          </a:p>
          <a:p>
            <a:pPr>
              <a:buFont typeface="Wingdings 2" pitchFamily="18" charset="2"/>
              <a:buNone/>
            </a:pPr>
            <a:r>
              <a:rPr lang="sv-SE" smtClean="0"/>
              <a:t>  AU Buchwald H; Avidor Y; Braunwald E; Jensen MD; Pories W; Fahrbach K; Schoelles K  </a:t>
            </a:r>
          </a:p>
          <a:p>
            <a:pPr>
              <a:buFont typeface="Wingdings 2" pitchFamily="18" charset="2"/>
              <a:buNone/>
            </a:pPr>
            <a:r>
              <a:rPr lang="sv-SE" smtClean="0"/>
              <a:t>   SO JAMA 2004 Oct 13;292(14):1724-37  </a:t>
            </a:r>
          </a:p>
          <a:p>
            <a:pPr>
              <a:buFont typeface="Wingdings 2" pitchFamily="18" charset="2"/>
              <a:buNone/>
            </a:pPr>
            <a:r>
              <a:rPr lang="sv-SE" smtClean="0"/>
              <a:t>    136 fully extracted studies,</a:t>
            </a:r>
          </a:p>
          <a:p>
            <a:endParaRPr lang="sv-SE" smtClean="0"/>
          </a:p>
          <a:p>
            <a:endParaRPr lang="sv-SE" smtClean="0"/>
          </a:p>
          <a:p>
            <a:endParaRPr lang="sv-SE" smtClean="0"/>
          </a:p>
          <a:p>
            <a:endParaRPr lang="sv-SE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• Diabetes completely resolved in 77 percent and resolved or improved in 86 percent.</a:t>
            </a:r>
          </a:p>
          <a:p>
            <a:endParaRPr lang="en-US" dirty="0" smtClean="0"/>
          </a:p>
          <a:p>
            <a:r>
              <a:rPr lang="en-US" dirty="0" smtClean="0"/>
              <a:t> • </a:t>
            </a:r>
            <a:r>
              <a:rPr lang="en-US" dirty="0" err="1" smtClean="0"/>
              <a:t>Hyperlipidemia</a:t>
            </a:r>
            <a:r>
              <a:rPr lang="en-US" dirty="0" smtClean="0"/>
              <a:t> improved in 70 percent or more of patients.</a:t>
            </a:r>
          </a:p>
          <a:p>
            <a:endParaRPr lang="en-US" dirty="0" smtClean="0"/>
          </a:p>
          <a:p>
            <a:r>
              <a:rPr lang="en-US" dirty="0" smtClean="0"/>
              <a:t> • Hypertension resolved in 62 percent and resolved or improved in 79 percent.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 Obstructive sleep apnea resolved in 86 percent and resolved or improved in 84 percent.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 • </a:t>
            </a:r>
            <a:r>
              <a:rPr lang="en-US" dirty="0" err="1" smtClean="0"/>
              <a:t>Gastroesophageal</a:t>
            </a:r>
            <a:r>
              <a:rPr lang="en-US" dirty="0" smtClean="0"/>
              <a:t> reflux symptoms improve and complete or partial regression of Barrett's esophagus has been demonstrated.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Reduction in mortality</a:t>
            </a:r>
            <a:br>
              <a:rPr lang="en-US" smtClean="0"/>
            </a:b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mortality after gastric bypass surgery.  </a:t>
            </a:r>
          </a:p>
          <a:p>
            <a:r>
              <a:rPr lang="en-US" dirty="0" smtClean="0"/>
              <a:t> Adams TD; et al  </a:t>
            </a:r>
          </a:p>
          <a:p>
            <a:r>
              <a:rPr lang="en-US" dirty="0" smtClean="0"/>
              <a:t> N </a:t>
            </a:r>
            <a:r>
              <a:rPr lang="en-US" dirty="0" err="1" smtClean="0"/>
              <a:t>Engl</a:t>
            </a:r>
            <a:r>
              <a:rPr lang="en-US" dirty="0" smtClean="0"/>
              <a:t> J Med. 2007 Aug 23;357(8):753-61.  </a:t>
            </a:r>
          </a:p>
          <a:p>
            <a:pPr>
              <a:buNone/>
            </a:pPr>
            <a:r>
              <a:rPr lang="en-US" dirty="0" smtClean="0"/>
              <a:t>  cohort study </a:t>
            </a:r>
          </a:p>
          <a:p>
            <a:pPr>
              <a:buNone/>
            </a:pPr>
            <a:r>
              <a:rPr lang="en-US" dirty="0" smtClean="0"/>
              <a:t>  from 1984 to 2002</a:t>
            </a:r>
          </a:p>
          <a:p>
            <a:pPr>
              <a:buNone/>
            </a:pPr>
            <a:r>
              <a:rPr lang="en-US" dirty="0" smtClean="0"/>
              <a:t> 9949 patients who had undergone gastric bypass surgery</a:t>
            </a:r>
          </a:p>
          <a:p>
            <a:pPr>
              <a:buNone/>
            </a:pPr>
            <a:r>
              <a:rPr lang="en-US" dirty="0" smtClean="0"/>
              <a:t>   9628 severely obese  in control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Effects of bariatric surgery on mortality in Swedish obese subjects.  </a:t>
            </a:r>
          </a:p>
          <a:p>
            <a:r>
              <a:rPr lang="en-US" dirty="0" smtClean="0"/>
              <a:t>AU </a:t>
            </a:r>
            <a:r>
              <a:rPr lang="en-US" dirty="0" err="1" smtClean="0"/>
              <a:t>Sjostrom</a:t>
            </a:r>
            <a:r>
              <a:rPr lang="en-US" dirty="0" smtClean="0"/>
              <a:t> L; </a:t>
            </a:r>
            <a:r>
              <a:rPr lang="en-US" dirty="0" err="1" smtClean="0"/>
              <a:t>Narbro</a:t>
            </a:r>
            <a:r>
              <a:rPr lang="en-US" dirty="0" smtClean="0"/>
              <a:t> K; </a:t>
            </a:r>
            <a:r>
              <a:rPr lang="en-US" dirty="0" err="1" smtClean="0"/>
              <a:t>Sjostrom</a:t>
            </a:r>
            <a:r>
              <a:rPr lang="en-US" dirty="0" smtClean="0"/>
              <a:t> CD; </a:t>
            </a:r>
            <a:r>
              <a:rPr lang="en-US" dirty="0" err="1" smtClean="0"/>
              <a:t>Karason</a:t>
            </a:r>
            <a:r>
              <a:rPr lang="en-US" dirty="0" smtClean="0"/>
              <a:t> K; Larsson B; </a:t>
            </a:r>
            <a:r>
              <a:rPr lang="en-US" dirty="0" err="1" smtClean="0"/>
              <a:t>Wedel</a:t>
            </a:r>
            <a:r>
              <a:rPr lang="en-US" dirty="0" smtClean="0"/>
              <a:t> H; </a:t>
            </a:r>
            <a:r>
              <a:rPr lang="en-US" dirty="0" err="1" smtClean="0"/>
              <a:t>Lystig</a:t>
            </a:r>
            <a:r>
              <a:rPr lang="en-US" dirty="0" smtClean="0"/>
              <a:t> T; Sullivan M; Bouchard C; </a:t>
            </a:r>
            <a:r>
              <a:rPr lang="en-US" dirty="0" err="1" smtClean="0"/>
              <a:t>Carlsson</a:t>
            </a:r>
            <a:r>
              <a:rPr lang="en-US" dirty="0" smtClean="0"/>
              <a:t> B; </a:t>
            </a:r>
            <a:r>
              <a:rPr lang="en-US" dirty="0" err="1" smtClean="0"/>
              <a:t>Bengtsson</a:t>
            </a:r>
            <a:r>
              <a:rPr lang="en-US" dirty="0" smtClean="0"/>
              <a:t> C; Dahlgren S; </a:t>
            </a:r>
            <a:r>
              <a:rPr lang="en-US" dirty="0" err="1" smtClean="0"/>
              <a:t>Gummesson</a:t>
            </a:r>
            <a:r>
              <a:rPr lang="en-US" dirty="0" smtClean="0"/>
              <a:t> A; Jacobson P; </a:t>
            </a:r>
            <a:r>
              <a:rPr lang="en-US" dirty="0" err="1" smtClean="0"/>
              <a:t>Karlsson</a:t>
            </a:r>
            <a:r>
              <a:rPr lang="en-US" dirty="0" smtClean="0"/>
              <a:t> J; </a:t>
            </a:r>
            <a:r>
              <a:rPr lang="en-US" dirty="0" err="1" smtClean="0"/>
              <a:t>Lindroos</a:t>
            </a:r>
            <a:r>
              <a:rPr lang="en-US" dirty="0" smtClean="0"/>
              <a:t> AK; </a:t>
            </a:r>
            <a:r>
              <a:rPr lang="en-US" dirty="0" err="1" smtClean="0"/>
              <a:t>Lonroth</a:t>
            </a:r>
            <a:r>
              <a:rPr lang="en-US" dirty="0" smtClean="0"/>
              <a:t> H; </a:t>
            </a:r>
            <a:r>
              <a:rPr lang="en-US" dirty="0" err="1" smtClean="0"/>
              <a:t>Naslund</a:t>
            </a:r>
            <a:r>
              <a:rPr lang="en-US" dirty="0" smtClean="0"/>
              <a:t> I; </a:t>
            </a:r>
            <a:r>
              <a:rPr lang="en-US" dirty="0" err="1" smtClean="0"/>
              <a:t>Olbers</a:t>
            </a:r>
            <a:r>
              <a:rPr lang="en-US" dirty="0" smtClean="0"/>
              <a:t> T; </a:t>
            </a:r>
            <a:r>
              <a:rPr lang="en-US" dirty="0" err="1" smtClean="0"/>
              <a:t>Stenlof</a:t>
            </a:r>
            <a:r>
              <a:rPr lang="en-US" dirty="0" smtClean="0"/>
              <a:t> K; </a:t>
            </a:r>
            <a:r>
              <a:rPr lang="en-US" dirty="0" err="1" smtClean="0"/>
              <a:t>Torgerson</a:t>
            </a:r>
            <a:r>
              <a:rPr lang="en-US" dirty="0" smtClean="0"/>
              <a:t> J; </a:t>
            </a:r>
            <a:r>
              <a:rPr lang="en-US" dirty="0" err="1" smtClean="0"/>
              <a:t>Agren</a:t>
            </a:r>
            <a:r>
              <a:rPr lang="en-US" dirty="0" smtClean="0"/>
              <a:t> G; </a:t>
            </a:r>
            <a:r>
              <a:rPr lang="en-US" dirty="0" err="1" smtClean="0"/>
              <a:t>Carlsson</a:t>
            </a:r>
            <a:r>
              <a:rPr lang="en-US" dirty="0" smtClean="0"/>
              <a:t> LM  </a:t>
            </a:r>
          </a:p>
          <a:p>
            <a:r>
              <a:rPr lang="en-US" dirty="0" smtClean="0"/>
              <a:t>SO N </a:t>
            </a:r>
            <a:r>
              <a:rPr lang="en-US" dirty="0" err="1" smtClean="0"/>
              <a:t>Engl</a:t>
            </a:r>
            <a:r>
              <a:rPr lang="en-US" dirty="0" smtClean="0"/>
              <a:t> J Med. 2007 Aug 23;357(8):741-52.  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Effects of bariatric surgery on mortality in Swedish obese subjects.  </a:t>
            </a:r>
          </a:p>
          <a:p>
            <a:r>
              <a:rPr lang="en-US" dirty="0" smtClean="0"/>
              <a:t>AU </a:t>
            </a:r>
            <a:r>
              <a:rPr lang="en-US" dirty="0" err="1" smtClean="0"/>
              <a:t>Sjostrom</a:t>
            </a:r>
            <a:r>
              <a:rPr lang="en-US" dirty="0" smtClean="0"/>
              <a:t> L; </a:t>
            </a:r>
            <a:r>
              <a:rPr lang="en-US" dirty="0" err="1" smtClean="0"/>
              <a:t>Narbro</a:t>
            </a:r>
            <a:r>
              <a:rPr lang="en-US" dirty="0" smtClean="0"/>
              <a:t> K; </a:t>
            </a:r>
            <a:r>
              <a:rPr lang="en-US" dirty="0" err="1" smtClean="0"/>
              <a:t>Sjostrom</a:t>
            </a:r>
            <a:r>
              <a:rPr lang="en-US" dirty="0" smtClean="0"/>
              <a:t> CD; </a:t>
            </a:r>
            <a:r>
              <a:rPr lang="en-US" dirty="0" err="1" smtClean="0"/>
              <a:t>Karason</a:t>
            </a:r>
            <a:r>
              <a:rPr lang="en-US" dirty="0" smtClean="0"/>
              <a:t> K; Larsson B; </a:t>
            </a:r>
            <a:r>
              <a:rPr lang="en-US" dirty="0" err="1" smtClean="0"/>
              <a:t>Wedel</a:t>
            </a:r>
            <a:r>
              <a:rPr lang="en-US" dirty="0" smtClean="0"/>
              <a:t> H; </a:t>
            </a:r>
            <a:r>
              <a:rPr lang="en-US" dirty="0" err="1" smtClean="0"/>
              <a:t>Lystig</a:t>
            </a:r>
            <a:r>
              <a:rPr lang="en-US" dirty="0" smtClean="0"/>
              <a:t> T; Sullivan M; Bouchard C; </a:t>
            </a:r>
            <a:r>
              <a:rPr lang="en-US" dirty="0" err="1" smtClean="0"/>
              <a:t>Carlsson</a:t>
            </a:r>
            <a:r>
              <a:rPr lang="en-US" dirty="0" smtClean="0"/>
              <a:t> B; </a:t>
            </a:r>
            <a:r>
              <a:rPr lang="en-US" dirty="0" err="1" smtClean="0"/>
              <a:t>Bengtsson</a:t>
            </a:r>
            <a:r>
              <a:rPr lang="en-US" dirty="0" smtClean="0"/>
              <a:t> C; Dahlgren S; </a:t>
            </a:r>
            <a:r>
              <a:rPr lang="en-US" dirty="0" err="1" smtClean="0"/>
              <a:t>Gummesson</a:t>
            </a:r>
            <a:r>
              <a:rPr lang="en-US" dirty="0" smtClean="0"/>
              <a:t> A; Jacobson P; </a:t>
            </a:r>
            <a:r>
              <a:rPr lang="en-US" dirty="0" err="1" smtClean="0"/>
              <a:t>Karlsson</a:t>
            </a:r>
            <a:r>
              <a:rPr lang="en-US" dirty="0" smtClean="0"/>
              <a:t> J; </a:t>
            </a:r>
            <a:r>
              <a:rPr lang="en-US" dirty="0" err="1" smtClean="0"/>
              <a:t>Lindroos</a:t>
            </a:r>
            <a:r>
              <a:rPr lang="en-US" dirty="0" smtClean="0"/>
              <a:t> AK; </a:t>
            </a:r>
            <a:r>
              <a:rPr lang="en-US" dirty="0" err="1" smtClean="0"/>
              <a:t>Lonroth</a:t>
            </a:r>
            <a:r>
              <a:rPr lang="en-US" dirty="0" smtClean="0"/>
              <a:t> H; </a:t>
            </a:r>
            <a:r>
              <a:rPr lang="en-US" dirty="0" err="1" smtClean="0"/>
              <a:t>Naslund</a:t>
            </a:r>
            <a:r>
              <a:rPr lang="en-US" dirty="0" smtClean="0"/>
              <a:t> I; </a:t>
            </a:r>
            <a:r>
              <a:rPr lang="en-US" dirty="0" err="1" smtClean="0"/>
              <a:t>Olbers</a:t>
            </a:r>
            <a:r>
              <a:rPr lang="en-US" dirty="0" smtClean="0"/>
              <a:t> T; </a:t>
            </a:r>
            <a:r>
              <a:rPr lang="en-US" dirty="0" err="1" smtClean="0"/>
              <a:t>Stenlof</a:t>
            </a:r>
            <a:r>
              <a:rPr lang="en-US" dirty="0" smtClean="0"/>
              <a:t> K; </a:t>
            </a:r>
            <a:r>
              <a:rPr lang="en-US" dirty="0" err="1" smtClean="0"/>
              <a:t>Torgerson</a:t>
            </a:r>
            <a:r>
              <a:rPr lang="en-US" dirty="0" smtClean="0"/>
              <a:t> J; </a:t>
            </a:r>
            <a:r>
              <a:rPr lang="en-US" dirty="0" err="1" smtClean="0"/>
              <a:t>Agren</a:t>
            </a:r>
            <a:r>
              <a:rPr lang="en-US" dirty="0" smtClean="0"/>
              <a:t> G; </a:t>
            </a:r>
            <a:r>
              <a:rPr lang="en-US" dirty="0" err="1" smtClean="0"/>
              <a:t>Carlsson</a:t>
            </a:r>
            <a:r>
              <a:rPr lang="en-US" dirty="0" smtClean="0"/>
              <a:t> LM  </a:t>
            </a:r>
          </a:p>
          <a:p>
            <a:r>
              <a:rPr lang="en-US" dirty="0" smtClean="0"/>
              <a:t>SO N </a:t>
            </a:r>
            <a:r>
              <a:rPr lang="en-US" dirty="0" err="1" smtClean="0"/>
              <a:t>Engl</a:t>
            </a:r>
            <a:r>
              <a:rPr lang="en-US" dirty="0" smtClean="0"/>
              <a:t> J Med. 2007 Aug 23;357(8):741-52.  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8204"/>
            <a:ext cx="8229600" cy="857250"/>
          </a:xfrm>
        </p:spPr>
        <p:txBody>
          <a:bodyPr/>
          <a:lstStyle/>
          <a:p>
            <a:pPr algn="l"/>
            <a:r>
              <a:rPr lang="fr-CA" sz="3600" i="1" dirty="0" err="1" smtClean="0">
                <a:solidFill>
                  <a:schemeClr val="bg1"/>
                </a:solidFill>
              </a:rPr>
              <a:t>Epidemiology</a:t>
            </a:r>
            <a:r>
              <a:rPr lang="fr-CA" sz="3600" i="1" dirty="0" smtClean="0">
                <a:solidFill>
                  <a:schemeClr val="bg1"/>
                </a:solidFill>
              </a:rPr>
              <a:t> (continue)</a:t>
            </a:r>
            <a:endParaRPr lang="en-US" sz="3600" i="1" dirty="0" smtClean="0">
              <a:solidFill>
                <a:schemeClr val="bg1"/>
              </a:solidFill>
            </a:endParaRP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50" y="941676"/>
            <a:ext cx="8561257" cy="36828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The total number of bariatric procedures worldwide was estimated at 340 768 in 2011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The most </a:t>
            </a:r>
            <a:r>
              <a:rPr lang="en-US" dirty="0" smtClean="0">
                <a:solidFill>
                  <a:srgbClr val="FFFF00"/>
                </a:solidFill>
              </a:rPr>
              <a:t>commonly performed procedures: 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solidFill>
                  <a:srgbClr val="FFFF00"/>
                </a:solidFill>
              </a:rPr>
              <a:t>Roux-en-Y </a:t>
            </a:r>
            <a:r>
              <a:rPr lang="en-US" dirty="0">
                <a:solidFill>
                  <a:srgbClr val="FFFF00"/>
                </a:solidFill>
              </a:rPr>
              <a:t>gastric </a:t>
            </a:r>
            <a:r>
              <a:rPr lang="en-US" dirty="0" smtClean="0">
                <a:solidFill>
                  <a:srgbClr val="FFFF00"/>
                </a:solidFill>
              </a:rPr>
              <a:t>bypass (</a:t>
            </a:r>
            <a:r>
              <a:rPr lang="en-US" dirty="0">
                <a:solidFill>
                  <a:srgbClr val="FFFF00"/>
                </a:solidFill>
              </a:rPr>
              <a:t>46.6</a:t>
            </a:r>
            <a:r>
              <a:rPr lang="en-US" dirty="0" smtClean="0">
                <a:solidFill>
                  <a:srgbClr val="FFFF00"/>
                </a:solidFill>
              </a:rPr>
              <a:t>%)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>
                <a:solidFill>
                  <a:srgbClr val="FFFF00"/>
                </a:solidFill>
              </a:rPr>
              <a:t>vertical sleeve </a:t>
            </a:r>
            <a:r>
              <a:rPr lang="en-US" dirty="0" err="1">
                <a:solidFill>
                  <a:srgbClr val="FFFF00"/>
                </a:solidFill>
              </a:rPr>
              <a:t>gastrectomy</a:t>
            </a:r>
            <a:r>
              <a:rPr lang="en-US" dirty="0">
                <a:solidFill>
                  <a:srgbClr val="FFFF00"/>
                </a:solidFill>
              </a:rPr>
              <a:t> (27.8</a:t>
            </a:r>
            <a:r>
              <a:rPr lang="en-US" dirty="0" smtClean="0">
                <a:solidFill>
                  <a:srgbClr val="FFFF00"/>
                </a:solidFill>
              </a:rPr>
              <a:t>%)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>
                <a:solidFill>
                  <a:srgbClr val="FFFF00"/>
                </a:solidFill>
              </a:rPr>
              <a:t>adjustable gastric banding (17.8</a:t>
            </a:r>
            <a:r>
              <a:rPr lang="en-US" dirty="0" smtClean="0">
                <a:solidFill>
                  <a:srgbClr val="FFFF00"/>
                </a:solidFill>
              </a:rPr>
              <a:t>%)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err="1">
                <a:solidFill>
                  <a:srgbClr val="FFFF00"/>
                </a:solidFill>
              </a:rPr>
              <a:t>biliopancreatic</a:t>
            </a:r>
            <a:r>
              <a:rPr lang="en-US" dirty="0">
                <a:solidFill>
                  <a:srgbClr val="FFFF00"/>
                </a:solidFill>
              </a:rPr>
              <a:t> diversion with duodenal switch (2.2%) </a:t>
            </a:r>
          </a:p>
          <a:p>
            <a:pPr marL="914400" lvl="2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lvl="2">
              <a:buFont typeface="Courier New" pitchFamily="49" charset="0"/>
              <a:buChar char="o"/>
            </a:pPr>
            <a:endParaRPr lang="en-US" dirty="0">
              <a:solidFill>
                <a:srgbClr val="FFFF00"/>
              </a:solidFill>
            </a:endParaRPr>
          </a:p>
          <a:p>
            <a:pPr lvl="2">
              <a:buFont typeface="Courier New" pitchFamily="49" charset="0"/>
              <a:buChar char="o"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4380" y="4497169"/>
            <a:ext cx="618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Buchwald H, </a:t>
            </a:r>
            <a:r>
              <a:rPr lang="en-US" sz="1200" dirty="0" err="1">
                <a:solidFill>
                  <a:schemeClr val="bg1"/>
                </a:solidFill>
              </a:rPr>
              <a:t>Oien</a:t>
            </a:r>
            <a:r>
              <a:rPr lang="en-US" sz="1200" dirty="0">
                <a:solidFill>
                  <a:schemeClr val="bg1"/>
                </a:solidFill>
              </a:rPr>
              <a:t> DM. Metabolic/bariatric surgery worldwide 2011. </a:t>
            </a:r>
            <a:r>
              <a:rPr lang="en-US" sz="1200" i="1" dirty="0" err="1">
                <a:solidFill>
                  <a:schemeClr val="bg1"/>
                </a:solidFill>
              </a:rPr>
              <a:t>Obes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Surg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2013;23:427-36. 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0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 Deaths from all causes were reduced by 40 percent,</a:t>
            </a:r>
          </a:p>
          <a:p>
            <a:r>
              <a:rPr lang="en-US" dirty="0" smtClean="0"/>
              <a:t> from diabetes by 92 percent,</a:t>
            </a:r>
          </a:p>
          <a:p>
            <a:r>
              <a:rPr lang="en-US" dirty="0" smtClean="0"/>
              <a:t> from coronary disease by 56 percent,</a:t>
            </a:r>
          </a:p>
          <a:p>
            <a:r>
              <a:rPr lang="en-US" dirty="0" smtClean="0"/>
              <a:t> and from cancers by 60 percent.</a:t>
            </a:r>
          </a:p>
          <a:p>
            <a:endParaRPr lang="en-US" dirty="0" smtClean="0"/>
          </a:p>
          <a:p>
            <a:r>
              <a:rPr lang="en-US" dirty="0" smtClean="0"/>
              <a:t>Although the majority of mortality data for bariatric surgery comes from patients under age 65, a retrospective cohort analysis suggests that survival is improved, even in patients over age 65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68968A-C6A4-4730-B828-887141686BF8}" type="slidenum">
              <a:rPr lang="en-US" smtClean="0">
                <a:latin typeface="Arial" pitchFamily="34" charset="0"/>
              </a:rPr>
              <a:pPr/>
              <a:t>41</a:t>
            </a:fld>
            <a:r>
              <a:rPr lang="en-US" smtClean="0">
                <a:latin typeface="Arial" pitchFamily="34" charset="0"/>
              </a:rPr>
              <a:t>   |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"/>
            <a:ext cx="8153400" cy="857250"/>
          </a:xfrm>
        </p:spPr>
        <p:txBody>
          <a:bodyPr/>
          <a:lstStyle/>
          <a:p>
            <a:pPr eaLnBrk="1" hangingPunct="1"/>
            <a:r>
              <a:rPr lang="en-US" smtClean="0"/>
              <a:t>Effects on Weight Loss and Mortality</a:t>
            </a:r>
          </a:p>
        </p:txBody>
      </p:sp>
      <p:pic>
        <p:nvPicPr>
          <p:cNvPr id="246787" name="Picture 3" descr="Snapshot 2007-10-08 21-22-52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623888" y="1335882"/>
            <a:ext cx="4157662" cy="25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8" name="Picture 4" descr="Snapshot 2007-10-08 21-26-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364" y="1565672"/>
            <a:ext cx="409733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10390" y="1584724"/>
            <a:ext cx="725336" cy="461963"/>
            <a:chOff x="5244" y="1296"/>
            <a:chExt cx="513" cy="388"/>
          </a:xfrm>
        </p:grpSpPr>
        <p:sp>
          <p:nvSpPr>
            <p:cNvPr id="54280" name="Rectangle 6"/>
            <p:cNvSpPr>
              <a:spLocks noChangeArrowheads="1"/>
            </p:cNvSpPr>
            <p:nvPr/>
          </p:nvSpPr>
          <p:spPr bwMode="auto">
            <a:xfrm>
              <a:off x="5248" y="1296"/>
              <a:ext cx="509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24%</a:t>
              </a:r>
            </a:p>
          </p:txBody>
        </p:sp>
        <p:sp>
          <p:nvSpPr>
            <p:cNvPr id="54281" name="Line 7"/>
            <p:cNvSpPr>
              <a:spLocks noChangeShapeType="1"/>
            </p:cNvSpPr>
            <p:nvPr/>
          </p:nvSpPr>
          <p:spPr bwMode="auto">
            <a:xfrm>
              <a:off x="5244" y="1374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4920011" y="4500563"/>
            <a:ext cx="389696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400" i="1">
                <a:latin typeface="Times New Roman" pitchFamily="18" charset="0"/>
              </a:rPr>
              <a:t>Sjostrom, L, et.al.; N Engl J Med. 2007;357:741-52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Complications</a:t>
            </a: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65" y="984957"/>
            <a:ext cx="8904291" cy="3394075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>
                <a:solidFill>
                  <a:srgbClr val="FFFF00"/>
                </a:solidFill>
              </a:rPr>
              <a:t>Bariatric surgery is not without </a:t>
            </a:r>
            <a:r>
              <a:rPr lang="en-US" dirty="0" smtClean="0">
                <a:solidFill>
                  <a:srgbClr val="FFFF00"/>
                </a:solidFill>
              </a:rPr>
              <a:t>risks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FFFF00"/>
                </a:solidFill>
              </a:rPr>
              <a:t> Postoperative mortality (30 days) is </a:t>
            </a:r>
            <a:r>
              <a:rPr lang="en-US" dirty="0">
                <a:solidFill>
                  <a:srgbClr val="FFFF00"/>
                </a:solidFill>
              </a:rPr>
              <a:t>low (&lt;0.3%) and declining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incidence of complications in the first </a:t>
            </a:r>
            <a:r>
              <a:rPr lang="en-US" dirty="0" smtClean="0">
                <a:solidFill>
                  <a:srgbClr val="FFFF00"/>
                </a:solidFill>
              </a:rPr>
              <a:t>(30-180 days) 4</a:t>
            </a:r>
            <a:r>
              <a:rPr lang="en-US" dirty="0">
                <a:solidFill>
                  <a:srgbClr val="FFFF00"/>
                </a:solidFill>
              </a:rPr>
              <a:t>% to 25%</a:t>
            </a:r>
          </a:p>
        </p:txBody>
      </p:sp>
    </p:spTree>
    <p:extLst>
      <p:ext uri="{BB962C8B-B14F-4D97-AF65-F5344CB8AC3E}">
        <p14:creationId xmlns="" xmlns:p14="http://schemas.microsoft.com/office/powerpoint/2010/main" val="31343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Because of the inability of diet and drug therapy </a:t>
            </a:r>
            <a:r>
              <a:rPr lang="en-US" dirty="0" smtClean="0">
                <a:solidFill>
                  <a:srgbClr val="FFFF00"/>
                </a:solidFill>
              </a:rPr>
              <a:t>to resolve </a:t>
            </a:r>
            <a:r>
              <a:rPr lang="en-US" dirty="0">
                <a:solidFill>
                  <a:srgbClr val="FFFF00"/>
                </a:solidFill>
              </a:rPr>
              <a:t>obesity, the obesity pandemic will long need </a:t>
            </a:r>
            <a:r>
              <a:rPr lang="en-US" dirty="0" smtClean="0">
                <a:solidFill>
                  <a:srgbClr val="FFFF00"/>
                </a:solidFill>
              </a:rPr>
              <a:t>bariatric surgery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Metabolic </a:t>
            </a:r>
            <a:r>
              <a:rPr lang="en-US" b="1" dirty="0">
                <a:solidFill>
                  <a:srgbClr val="FF0000"/>
                </a:solidFill>
              </a:rPr>
              <a:t>surgery </a:t>
            </a:r>
            <a:r>
              <a:rPr lang="en-US" dirty="0">
                <a:solidFill>
                  <a:srgbClr val="FFFF00"/>
                </a:solidFill>
              </a:rPr>
              <a:t>will </a:t>
            </a:r>
            <a:r>
              <a:rPr lang="en-US" dirty="0" smtClean="0">
                <a:solidFill>
                  <a:srgbClr val="FFFF00"/>
                </a:solidFill>
              </a:rPr>
              <a:t>embedded in our discipline in near future in class </a:t>
            </a:r>
            <a:r>
              <a:rPr lang="en-US" smtClean="0">
                <a:solidFill>
                  <a:srgbClr val="FFFF00"/>
                </a:solidFill>
              </a:rPr>
              <a:t>one </a:t>
            </a:r>
            <a:r>
              <a:rPr lang="en-US" smtClean="0">
                <a:solidFill>
                  <a:srgbClr val="FFFF00"/>
                </a:solidFill>
              </a:rPr>
              <a:t>obesity &amp; </a:t>
            </a:r>
            <a:r>
              <a:rPr lang="en-US" dirty="0" smtClean="0">
                <a:solidFill>
                  <a:srgbClr val="FFFF00"/>
                </a:solidFill>
              </a:rPr>
              <a:t>overweight</a:t>
            </a:r>
            <a:r>
              <a:rPr lang="en-US" smtClean="0">
                <a:solidFill>
                  <a:srgbClr val="FFFF00"/>
                </a:solidFill>
              </a:rPr>
              <a:t>??  </a:t>
            </a:r>
            <a:r>
              <a:rPr lang="en-US" dirty="0" smtClean="0">
                <a:solidFill>
                  <a:srgbClr val="FFFF00"/>
                </a:solidFill>
              </a:rPr>
              <a:t>Until </a:t>
            </a:r>
            <a:r>
              <a:rPr lang="en-US" dirty="0" smtClean="0">
                <a:solidFill>
                  <a:srgbClr val="FFFF00"/>
                </a:solidFill>
              </a:rPr>
              <a:t>now there isn’t any evidence to support Metabolic Surgery for normal weight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Conclusion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7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056784" cy="5092030"/>
          </a:xfrm>
        </p:spPr>
      </p:pic>
      <p:sp>
        <p:nvSpPr>
          <p:cNvPr id="4" name="TextBox 3"/>
          <p:cNvSpPr txBox="1"/>
          <p:nvPr/>
        </p:nvSpPr>
        <p:spPr>
          <a:xfrm>
            <a:off x="1266906" y="524415"/>
            <a:ext cx="3747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9279FF"/>
                </a:solidFill>
              </a:rPr>
              <a:t>Any questions?</a:t>
            </a:r>
            <a:endParaRPr lang="en-US" sz="4400" b="1" dirty="0">
              <a:solidFill>
                <a:srgbClr val="9279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2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1140589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The largest number </a:t>
            </a:r>
            <a:r>
              <a:rPr lang="en-US" sz="3200" dirty="0" smtClean="0">
                <a:solidFill>
                  <a:srgbClr val="FFFF00"/>
                </a:solidFill>
              </a:rPr>
              <a:t>of operations </a:t>
            </a:r>
            <a:r>
              <a:rPr lang="en-US" sz="3200" dirty="0">
                <a:solidFill>
                  <a:srgbClr val="FFFF00"/>
                </a:solidFill>
              </a:rPr>
              <a:t>were performed </a:t>
            </a:r>
            <a:r>
              <a:rPr lang="en-US" sz="3200" dirty="0" smtClean="0">
                <a:solidFill>
                  <a:srgbClr val="FFFF00"/>
                </a:solidFill>
              </a:rPr>
              <a:t>in: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the US </a:t>
            </a:r>
            <a:r>
              <a:rPr lang="en-US" sz="2400" dirty="0" smtClean="0">
                <a:solidFill>
                  <a:srgbClr val="FFFF00"/>
                </a:solidFill>
              </a:rPr>
              <a:t>&amp; </a:t>
            </a:r>
            <a:r>
              <a:rPr lang="en-US" sz="2400" dirty="0">
                <a:solidFill>
                  <a:srgbClr val="FFFF00"/>
                </a:solidFill>
              </a:rPr>
              <a:t>Canada </a:t>
            </a:r>
            <a:r>
              <a:rPr lang="en-US" sz="2400" dirty="0" smtClean="0">
                <a:solidFill>
                  <a:srgbClr val="FFFF00"/>
                </a:solidFill>
              </a:rPr>
              <a:t>together (</a:t>
            </a:r>
            <a:r>
              <a:rPr lang="en-US" sz="2400" dirty="0">
                <a:solidFill>
                  <a:srgbClr val="FFFF00"/>
                </a:solidFill>
              </a:rPr>
              <a:t>101 645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</a:rPr>
              <a:t>Brazil </a:t>
            </a:r>
            <a:r>
              <a:rPr lang="en-US" sz="2400" dirty="0">
                <a:solidFill>
                  <a:srgbClr val="FFFF00"/>
                </a:solidFill>
              </a:rPr>
              <a:t>(65 000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France (27 648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2400" dirty="0">
                <a:solidFill>
                  <a:srgbClr val="FFFF00"/>
                </a:solidFill>
              </a:rPr>
              <a:t>Mexico (19 000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2400" dirty="0">
                <a:solidFill>
                  <a:srgbClr val="FFFF00"/>
                </a:solidFill>
              </a:rPr>
              <a:t>Australia</a:t>
            </a:r>
            <a:r>
              <a:rPr lang="en-US" sz="2400" dirty="0" smtClean="0">
                <a:solidFill>
                  <a:srgbClr val="FFFF00"/>
                </a:solidFill>
              </a:rPr>
              <a:t> &amp; New </a:t>
            </a:r>
            <a:r>
              <a:rPr lang="en-US" sz="2400" dirty="0">
                <a:solidFill>
                  <a:srgbClr val="FFFF00"/>
                </a:solidFill>
              </a:rPr>
              <a:t>Zealand (12 000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2400" dirty="0">
                <a:solidFill>
                  <a:srgbClr val="FFFF00"/>
                </a:solidFill>
              </a:rPr>
              <a:t>United Kingdom (10 000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lvl="2"/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The No </a:t>
            </a:r>
            <a:r>
              <a:rPr lang="en-US" sz="2400" dirty="0">
                <a:solidFill>
                  <a:srgbClr val="FFFF00"/>
                </a:solidFill>
              </a:rPr>
              <a:t>other nation </a:t>
            </a:r>
            <a:r>
              <a:rPr lang="en-US" sz="2400" dirty="0" smtClean="0">
                <a:solidFill>
                  <a:srgbClr val="FFFF00"/>
                </a:solidFill>
              </a:rPr>
              <a:t>performed 10 </a:t>
            </a:r>
            <a:r>
              <a:rPr lang="en-US" sz="2400" dirty="0">
                <a:solidFill>
                  <a:srgbClr val="FFFF00"/>
                </a:solidFill>
              </a:rPr>
              <a:t>000 or more operations in 2011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8204"/>
            <a:ext cx="5508104" cy="857250"/>
          </a:xfrm>
        </p:spPr>
        <p:txBody>
          <a:bodyPr/>
          <a:lstStyle/>
          <a:p>
            <a:pPr algn="l"/>
            <a:r>
              <a:rPr lang="fr-CA" sz="3600" i="1" dirty="0" err="1" smtClean="0">
                <a:solidFill>
                  <a:schemeClr val="bg1"/>
                </a:solidFill>
              </a:rPr>
              <a:t>Epidemiology</a:t>
            </a:r>
            <a:r>
              <a:rPr lang="fr-CA" sz="3600" i="1" dirty="0" smtClean="0">
                <a:solidFill>
                  <a:schemeClr val="bg1"/>
                </a:solidFill>
              </a:rPr>
              <a:t> (continue)</a:t>
            </a:r>
            <a:endParaRPr lang="en-US" sz="3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01102" y="175291"/>
            <a:ext cx="8229600" cy="857250"/>
          </a:xfrm>
        </p:spPr>
        <p:txBody>
          <a:bodyPr/>
          <a:lstStyle/>
          <a:p>
            <a:r>
              <a:rPr lang="fr-CA" i="1" dirty="0" smtClean="0">
                <a:solidFill>
                  <a:schemeClr val="bg1"/>
                </a:solidFill>
              </a:rPr>
              <a:t>OUTLINES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915566"/>
            <a:ext cx="91440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Which patients should be offered bariatric surgery? (Indications)</a:t>
            </a:r>
            <a:endParaRPr lang="en-US" sz="2400" b="1" i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b="1" i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Which bariatric surgical procedure should be offered</a:t>
            </a:r>
            <a:r>
              <a:rPr lang="en-US" sz="2400" b="1" i="1" dirty="0" smtClean="0">
                <a:solidFill>
                  <a:srgbClr val="FFFF00"/>
                </a:solidFill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FFFF00"/>
                </a:solidFill>
              </a:rPr>
              <a:t>What is metabolic surgery?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i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FFFF00"/>
                </a:solidFill>
              </a:rPr>
              <a:t>Effectiveness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i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FFFF00"/>
                </a:solidFill>
              </a:rPr>
              <a:t>Risks &amp; Complications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i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FFFF0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="" xmlns:p14="http://schemas.microsoft.com/office/powerpoint/2010/main" val="27028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i="1" dirty="0" smtClean="0">
                <a:solidFill>
                  <a:schemeClr val="bg1"/>
                </a:solidFill>
              </a:rPr>
              <a:t>Indications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8228504" cy="33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78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6448" y="51470"/>
            <a:ext cx="8229600" cy="85725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Which patients should be offered bariatric surgery? </a:t>
            </a: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843558"/>
            <a:ext cx="8840025" cy="40414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Patients with a </a:t>
            </a:r>
            <a:r>
              <a:rPr lang="en-US" sz="3600" dirty="0" smtClean="0">
                <a:solidFill>
                  <a:srgbClr val="FF0000"/>
                </a:solidFill>
              </a:rPr>
              <a:t>BMI ≥40 </a:t>
            </a:r>
            <a:r>
              <a:rPr lang="en-US" sz="3600" dirty="0" smtClean="0">
                <a:solidFill>
                  <a:srgbClr val="FFFF00"/>
                </a:solidFill>
              </a:rPr>
              <a:t>kg/m2 </a:t>
            </a:r>
            <a:r>
              <a:rPr lang="en-US" sz="3600" dirty="0" smtClean="0">
                <a:solidFill>
                  <a:srgbClr val="FF0000"/>
                </a:solidFill>
              </a:rPr>
              <a:t>without</a:t>
            </a:r>
            <a:r>
              <a:rPr lang="en-US" sz="3600" dirty="0" smtClean="0">
                <a:solidFill>
                  <a:srgbClr val="FFFF00"/>
                </a:solidFill>
              </a:rPr>
              <a:t> co-existing medical problems and for whom bariatric surgery would not be associated with excessive risk should be eligible for 1 of the procedures </a:t>
            </a:r>
            <a:endParaRPr lang="en-US" sz="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Grade A</a:t>
            </a:r>
            <a:endParaRPr lang="en-US" sz="5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0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180"/>
            <a:ext cx="8229600" cy="697362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bg1"/>
                </a:solidFill>
              </a:rPr>
              <a:t>Which patients should be offered bariatric surgery? </a:t>
            </a:r>
            <a:r>
              <a:rPr lang="en-US" sz="2400" i="1" dirty="0" smtClean="0">
                <a:solidFill>
                  <a:schemeClr val="bg1"/>
                </a:solidFill>
              </a:rPr>
              <a:t>(continue)</a:t>
            </a:r>
            <a:endParaRPr lang="en-US" sz="2400" i="1" dirty="0">
              <a:solidFill>
                <a:schemeClr val="bg1"/>
              </a:solidFill>
            </a:endParaRPr>
          </a:p>
        </p:txBody>
      </p:sp>
      <p:grpSp>
        <p:nvGrpSpPr>
          <p:cNvPr id="3076" name="Group 98"/>
          <p:cNvGrpSpPr>
            <a:grpSpLocks noChangeAspect="1"/>
          </p:cNvGrpSpPr>
          <p:nvPr/>
        </p:nvGrpSpPr>
        <p:grpSpPr bwMode="auto">
          <a:xfrm flipV="1">
            <a:off x="8105775" y="4105275"/>
            <a:ext cx="919163" cy="912813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50" y="779786"/>
            <a:ext cx="9108504" cy="4363714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2. </a:t>
            </a:r>
            <a:r>
              <a:rPr lang="en-US" sz="2800" dirty="0" smtClean="0">
                <a:solidFill>
                  <a:srgbClr val="FFFF00"/>
                </a:solidFill>
              </a:rPr>
              <a:t>Patients with a </a:t>
            </a:r>
            <a:r>
              <a:rPr lang="en-US" sz="2800" dirty="0" smtClean="0">
                <a:solidFill>
                  <a:srgbClr val="FF0000"/>
                </a:solidFill>
              </a:rPr>
              <a:t>BMI ≥35 </a:t>
            </a:r>
            <a:r>
              <a:rPr lang="en-US" sz="2800" dirty="0" smtClean="0">
                <a:solidFill>
                  <a:srgbClr val="FFFF00"/>
                </a:solidFill>
              </a:rPr>
              <a:t>kg/m2 and </a:t>
            </a:r>
            <a:r>
              <a:rPr lang="en-US" sz="2800" dirty="0" smtClean="0">
                <a:solidFill>
                  <a:srgbClr val="FF0000"/>
                </a:solidFill>
              </a:rPr>
              <a:t>1 or more </a:t>
            </a:r>
            <a:r>
              <a:rPr lang="en-US" sz="2800" dirty="0" smtClean="0">
                <a:solidFill>
                  <a:srgbClr val="FFFF00"/>
                </a:solidFill>
              </a:rPr>
              <a:t>severe obesity-related co-morbidities</a:t>
            </a:r>
            <a:r>
              <a:rPr lang="en-US" sz="1800" dirty="0" smtClean="0">
                <a:solidFill>
                  <a:srgbClr val="FFFF00"/>
                </a:solidFill>
              </a:rPr>
              <a:t>:</a:t>
            </a:r>
            <a:endParaRPr lang="en-US" sz="1800" dirty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FF00"/>
                </a:solidFill>
              </a:rPr>
              <a:t> T2D                                                                                  </a:t>
            </a:r>
          </a:p>
          <a:p>
            <a:pPr marL="342900" lvl="5" indent="-342900" algn="just" fontAlgn="base">
              <a:spcAft>
                <a:spcPct val="0"/>
              </a:spcAft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FF00"/>
                </a:solidFill>
              </a:rPr>
              <a:t>Hypertension</a:t>
            </a:r>
          </a:p>
          <a:p>
            <a:pPr marL="342900" lvl="5" indent="-342900" algn="just" fontAlgn="base">
              <a:spcAft>
                <a:spcPct val="0"/>
              </a:spcAft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FF00"/>
                </a:solidFill>
              </a:rPr>
              <a:t>Hyperlipidemia</a:t>
            </a:r>
          </a:p>
          <a:p>
            <a:pPr marL="342900" lvl="5" indent="-342900" algn="just" fontAlgn="base">
              <a:spcAft>
                <a:spcPct val="0"/>
              </a:spcAft>
              <a:buFont typeface="Wingdings" pitchFamily="2" charset="2"/>
              <a:buChar char="q"/>
            </a:pPr>
            <a:r>
              <a:rPr lang="en-US" sz="1800" dirty="0">
                <a:solidFill>
                  <a:srgbClr val="FFFF00"/>
                </a:solidFill>
              </a:rPr>
              <a:t>Obstructive sleep apnea (OSA</a:t>
            </a:r>
            <a:r>
              <a:rPr lang="en-US" sz="1800" dirty="0" smtClean="0">
                <a:solidFill>
                  <a:srgbClr val="FFFF00"/>
                </a:solidFill>
              </a:rPr>
              <a:t>)</a:t>
            </a:r>
          </a:p>
          <a:p>
            <a:pPr marL="342900" lvl="5" indent="-342900" algn="just" fontAlgn="base">
              <a:spcAft>
                <a:spcPct val="0"/>
              </a:spcAft>
              <a:buFont typeface="Wingdings" pitchFamily="2" charset="2"/>
              <a:buChar char="q"/>
            </a:pPr>
            <a:r>
              <a:rPr lang="en-US" sz="1800" dirty="0">
                <a:solidFill>
                  <a:srgbClr val="FFFF00"/>
                </a:solidFill>
              </a:rPr>
              <a:t>obesity-hypo ventilation syndrome(OHS</a:t>
            </a:r>
            <a:r>
              <a:rPr lang="en-US" sz="1800" dirty="0" smtClean="0">
                <a:solidFill>
                  <a:srgbClr val="FFFF00"/>
                </a:solidFill>
              </a:rPr>
              <a:t>)</a:t>
            </a:r>
          </a:p>
          <a:p>
            <a:pPr marL="342900" lvl="5" indent="-342900" algn="just" fontAlgn="base">
              <a:spcAft>
                <a:spcPct val="0"/>
              </a:spcAft>
              <a:buFont typeface="Wingdings" pitchFamily="2" charset="2"/>
              <a:buChar char="q"/>
            </a:pPr>
            <a:r>
              <a:rPr lang="en-US" sz="1800" dirty="0" err="1">
                <a:solidFill>
                  <a:srgbClr val="FFFF00"/>
                </a:solidFill>
              </a:rPr>
              <a:t>wickian</a:t>
            </a:r>
            <a:r>
              <a:rPr lang="en-US" sz="1800" dirty="0">
                <a:solidFill>
                  <a:srgbClr val="FFFF00"/>
                </a:solidFill>
              </a:rPr>
              <a:t> syndrome(a combination of OSA and OHS</a:t>
            </a:r>
            <a:r>
              <a:rPr lang="en-US" sz="1800" dirty="0" smtClean="0">
                <a:solidFill>
                  <a:srgbClr val="FFFF00"/>
                </a:solidFill>
              </a:rPr>
              <a:t>)</a:t>
            </a:r>
          </a:p>
          <a:p>
            <a:pPr marL="342900" lvl="5" indent="-342900" algn="just" fontAlgn="base">
              <a:spcAft>
                <a:spcPct val="0"/>
              </a:spcAft>
              <a:buFont typeface="Wingdings" pitchFamily="2" charset="2"/>
              <a:buChar char="q"/>
            </a:pPr>
            <a:r>
              <a:rPr lang="en-US" sz="1800" dirty="0">
                <a:solidFill>
                  <a:srgbClr val="FFFF00"/>
                </a:solidFill>
              </a:rPr>
              <a:t>Non alcoholic fatty </a:t>
            </a:r>
            <a:r>
              <a:rPr lang="en-US" sz="1800" dirty="0" smtClean="0">
                <a:solidFill>
                  <a:srgbClr val="FFFF00"/>
                </a:solidFill>
              </a:rPr>
              <a:t>liver disease(NAFLD</a:t>
            </a:r>
            <a:r>
              <a:rPr lang="en-US" sz="1800" dirty="0">
                <a:solidFill>
                  <a:srgbClr val="FFFF00"/>
                </a:solidFill>
              </a:rPr>
              <a:t>) or nonalcoholic </a:t>
            </a:r>
            <a:r>
              <a:rPr lang="en-US" sz="1800" dirty="0" err="1" smtClean="0">
                <a:solidFill>
                  <a:srgbClr val="FFFF00"/>
                </a:solidFill>
              </a:rPr>
              <a:t>steatohepatitis</a:t>
            </a:r>
            <a:r>
              <a:rPr lang="en-US" sz="1800" dirty="0" smtClean="0">
                <a:solidFill>
                  <a:srgbClr val="FFFF00"/>
                </a:solidFill>
              </a:rPr>
              <a:t> (</a:t>
            </a:r>
            <a:r>
              <a:rPr lang="en-US" sz="1800" dirty="0">
                <a:solidFill>
                  <a:srgbClr val="FFFF00"/>
                </a:solidFill>
              </a:rPr>
              <a:t>NASH</a:t>
            </a:r>
            <a:r>
              <a:rPr lang="en-US" sz="1800" dirty="0" smtClean="0">
                <a:solidFill>
                  <a:srgbClr val="FFFF00"/>
                </a:solidFill>
              </a:rPr>
              <a:t>)</a:t>
            </a:r>
          </a:p>
          <a:p>
            <a:pPr marL="342900" lvl="5" indent="-342900" algn="just" fontAlgn="base">
              <a:spcAft>
                <a:spcPct val="0"/>
              </a:spcAft>
              <a:buFont typeface="Wingdings" pitchFamily="2" charset="2"/>
              <a:buChar char="q"/>
            </a:pPr>
            <a:r>
              <a:rPr lang="en-US" sz="1800" dirty="0" err="1" smtClean="0">
                <a:solidFill>
                  <a:srgbClr val="FFFF00"/>
                </a:solidFill>
              </a:rPr>
              <a:t>Pseudotumor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cerebri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342900" lvl="5" indent="-342900" algn="just" fontAlgn="base">
              <a:spcAft>
                <a:spcPct val="0"/>
              </a:spcAft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FF00"/>
                </a:solidFill>
              </a:rPr>
              <a:t>GERD</a:t>
            </a:r>
          </a:p>
          <a:p>
            <a:pPr marL="342900" lvl="5" indent="-342900" algn="just" fontAlgn="base">
              <a:spcAft>
                <a:spcPct val="0"/>
              </a:spcAft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FF00"/>
                </a:solidFill>
              </a:rPr>
              <a:t>Asthma                                                          </a:t>
            </a:r>
            <a:r>
              <a:rPr lang="en-US" sz="1800" b="1" dirty="0" smtClean="0">
                <a:solidFill>
                  <a:srgbClr val="00B050"/>
                </a:solidFill>
              </a:rPr>
              <a:t>Grade A</a:t>
            </a:r>
            <a:endParaRPr lang="en-US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3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opath DM &amp; Obesity_21-2-93">
  <a:themeElements>
    <a:clrScheme name="Bokeh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279FF"/>
      </a:accent1>
      <a:accent2>
        <a:srgbClr val="5336D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79FF"/>
      </a:hlink>
      <a:folHlink>
        <a:srgbClr val="FEB2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keh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279FF"/>
    </a:accent1>
    <a:accent2>
      <a:srgbClr val="5336D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9279FF"/>
    </a:hlink>
    <a:folHlink>
      <a:srgbClr val="FEB2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1575</Words>
  <Application>Microsoft Office PowerPoint</Application>
  <PresentationFormat>On-screen Show (16:9)</PresentationFormat>
  <Paragraphs>262</Paragraphs>
  <Slides>44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Physiopath DM &amp; Obesity_21-2-93</vt:lpstr>
      <vt:lpstr>Slide 1</vt:lpstr>
      <vt:lpstr>BARIATRIC &amp; METABOLIC SURGERY</vt:lpstr>
      <vt:lpstr>Epidemiology</vt:lpstr>
      <vt:lpstr>Epidemiology (continue)</vt:lpstr>
      <vt:lpstr>Epidemiology (continue)</vt:lpstr>
      <vt:lpstr>OUTLINES</vt:lpstr>
      <vt:lpstr>Indications</vt:lpstr>
      <vt:lpstr>Which patients should be offered bariatric surgery? </vt:lpstr>
      <vt:lpstr>Which patients should be offered bariatric surgery? (continue)</vt:lpstr>
      <vt:lpstr>Which patients should be offered bariatric surgery? (continue)</vt:lpstr>
      <vt:lpstr>Which patients should be offered bariatric surgery? (continue) </vt:lpstr>
      <vt:lpstr>Which patients should be offered bariatric surgery? (continue) </vt:lpstr>
      <vt:lpstr>Which bariatric surgical procedure should be offered? </vt:lpstr>
      <vt:lpstr>Which bariatric surgical procedure should be offered? (continue) </vt:lpstr>
      <vt:lpstr>پلیسه زدن معده</vt:lpstr>
      <vt:lpstr>VERTICAL BANDING</vt:lpstr>
      <vt:lpstr>Which bariatric surgical procedure should be offered? (continue) </vt:lpstr>
      <vt:lpstr>Biliopancreatic Divertion</vt:lpstr>
      <vt:lpstr>Biliopancreatic Diversion and Duodenal Switch</vt:lpstr>
      <vt:lpstr> Ileal Transposition +/- Sleeve Gastrectomy </vt:lpstr>
      <vt:lpstr>Slide 21</vt:lpstr>
      <vt:lpstr>Which bariatric surgical procedure should be offered? </vt:lpstr>
      <vt:lpstr>Operation of choice for a patient :</vt:lpstr>
      <vt:lpstr>Buchwald algorithm for patient selection</vt:lpstr>
      <vt:lpstr>Which bariatric surgical procedure should be offered?</vt:lpstr>
      <vt:lpstr>Which bariatric surgical procedure should be offered?</vt:lpstr>
      <vt:lpstr>RATIONALE FOR MINIMALLY INVASIVE BARIATRIC SURGERY</vt:lpstr>
      <vt:lpstr>What is metabolic surgery? </vt:lpstr>
      <vt:lpstr>Metabolic Surgery</vt:lpstr>
      <vt:lpstr>Metabolic Surgery</vt:lpstr>
      <vt:lpstr>Foregut Theory</vt:lpstr>
      <vt:lpstr>The Hindgut Theory</vt:lpstr>
      <vt:lpstr>EFFECTIVENESS OF BARIATRICSURGERY</vt:lpstr>
      <vt:lpstr>Reduction of comorbidities</vt:lpstr>
      <vt:lpstr>Slide 35</vt:lpstr>
      <vt:lpstr>Slide 36</vt:lpstr>
      <vt:lpstr>Reduction in mortality </vt:lpstr>
      <vt:lpstr>Slide 38</vt:lpstr>
      <vt:lpstr>Slide 39</vt:lpstr>
      <vt:lpstr>Slide 40</vt:lpstr>
      <vt:lpstr>Effects on Weight Loss and Mortality</vt:lpstr>
      <vt:lpstr>Complications</vt:lpstr>
      <vt:lpstr>Conclusion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BARIATRIC SURGERY</dc:title>
  <dc:creator>barzin</dc:creator>
  <cp:lastModifiedBy>Dr Khalaj</cp:lastModifiedBy>
  <cp:revision>134</cp:revision>
  <dcterms:created xsi:type="dcterms:W3CDTF">2014-10-12T07:10:26Z</dcterms:created>
  <dcterms:modified xsi:type="dcterms:W3CDTF">2014-05-28T12:51:12Z</dcterms:modified>
</cp:coreProperties>
</file>