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7" r:id="rId2"/>
    <p:sldId id="472" r:id="rId3"/>
    <p:sldId id="446" r:id="rId4"/>
    <p:sldId id="367" r:id="rId5"/>
    <p:sldId id="431" r:id="rId6"/>
    <p:sldId id="447" r:id="rId7"/>
    <p:sldId id="448" r:id="rId8"/>
    <p:sldId id="375" r:id="rId9"/>
    <p:sldId id="376" r:id="rId10"/>
    <p:sldId id="434" r:id="rId11"/>
    <p:sldId id="454" r:id="rId12"/>
    <p:sldId id="426" r:id="rId13"/>
    <p:sldId id="427" r:id="rId14"/>
    <p:sldId id="428" r:id="rId15"/>
    <p:sldId id="429" r:id="rId16"/>
    <p:sldId id="467" r:id="rId17"/>
    <p:sldId id="435" r:id="rId18"/>
    <p:sldId id="468" r:id="rId19"/>
    <p:sldId id="436" r:id="rId20"/>
    <p:sldId id="437" r:id="rId21"/>
    <p:sldId id="438" r:id="rId22"/>
    <p:sldId id="439" r:id="rId23"/>
    <p:sldId id="445" r:id="rId24"/>
    <p:sldId id="444" r:id="rId25"/>
    <p:sldId id="419" r:id="rId26"/>
    <p:sldId id="420" r:id="rId27"/>
    <p:sldId id="423" r:id="rId28"/>
    <p:sldId id="401" r:id="rId29"/>
    <p:sldId id="459"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B56E"/>
    <a:srgbClr val="50785D"/>
    <a:srgbClr val="B48900"/>
    <a:srgbClr val="AA1E8F"/>
    <a:srgbClr val="FF3300"/>
    <a:srgbClr val="7A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66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Fakhimi\My%20Documents\Fakhimi%202\Dr.%20Azizi\Eslayd-%20Jadval,\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Fakhimi\My%20Documents\Fakhimi%202\Dr.%20Azizi\Eslayd-%20Jadval,\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cat>
            <c:strRef>
              <c:f>Sheet1!$A$2:$A$5</c:f>
              <c:strCache>
                <c:ptCount val="4"/>
                <c:pt idx="0">
                  <c:v>خیلی زیاد</c:v>
                </c:pt>
                <c:pt idx="1">
                  <c:v>زیاد</c:v>
                </c:pt>
                <c:pt idx="2">
                  <c:v>تا حدودی</c:v>
                </c:pt>
                <c:pt idx="3">
                  <c:v>کم</c:v>
                </c:pt>
              </c:strCache>
            </c:strRef>
          </c:cat>
          <c:val>
            <c:numRef>
              <c:f>Sheet1!$B$2:$B$5</c:f>
              <c:numCache>
                <c:formatCode>General</c:formatCode>
                <c:ptCount val="4"/>
                <c:pt idx="0">
                  <c:v>18</c:v>
                </c:pt>
                <c:pt idx="1">
                  <c:v>43</c:v>
                </c:pt>
                <c:pt idx="2">
                  <c:v>34</c:v>
                </c:pt>
                <c:pt idx="3">
                  <c:v>4</c:v>
                </c:pt>
              </c:numCache>
            </c:numRef>
          </c:val>
        </c:ser>
        <c:axId val="104503936"/>
        <c:axId val="104506112"/>
      </c:barChart>
      <c:catAx>
        <c:axId val="104503936"/>
        <c:scaling>
          <c:orientation val="minMax"/>
        </c:scaling>
        <c:axPos val="b"/>
        <c:title>
          <c:tx>
            <c:rich>
              <a:bodyPr/>
              <a:lstStyle/>
              <a:p>
                <a:pPr>
                  <a:defRPr/>
                </a:pPr>
                <a:r>
                  <a:rPr lang="fa-IR" dirty="0" smtClean="0"/>
                  <a:t>تاثير</a:t>
                </a:r>
                <a:r>
                  <a:rPr lang="fa-IR" baseline="0" dirty="0" smtClean="0"/>
                  <a:t> معنويت </a:t>
                </a:r>
                <a:r>
                  <a:rPr lang="fa-IR" baseline="0" dirty="0"/>
                  <a:t>در سلامت </a:t>
                </a:r>
                <a:r>
                  <a:rPr lang="fa-IR" baseline="0" dirty="0" smtClean="0"/>
                  <a:t>بيمار</a:t>
                </a:r>
                <a:endParaRPr lang="en-US" dirty="0"/>
              </a:p>
            </c:rich>
          </c:tx>
          <c:layout/>
        </c:title>
        <c:tickLblPos val="nextTo"/>
        <c:txPr>
          <a:bodyPr/>
          <a:lstStyle/>
          <a:p>
            <a:pPr>
              <a:defRPr sz="1200" b="1">
                <a:cs typeface="A  Mitra_1 (MRT)" pitchFamily="2" charset="-78"/>
              </a:defRPr>
            </a:pPr>
            <a:endParaRPr lang="en-US"/>
          </a:p>
        </c:txPr>
        <c:crossAx val="104506112"/>
        <c:crosses val="autoZero"/>
        <c:auto val="1"/>
        <c:lblAlgn val="ctr"/>
        <c:lblOffset val="100"/>
      </c:catAx>
      <c:valAx>
        <c:axId val="104506112"/>
        <c:scaling>
          <c:orientation val="minMax"/>
          <c:max val="60"/>
          <c:min val="0"/>
        </c:scaling>
        <c:axPos val="l"/>
        <c:numFmt formatCode="General" sourceLinked="1"/>
        <c:tickLblPos val="nextTo"/>
        <c:txPr>
          <a:bodyPr/>
          <a:lstStyle/>
          <a:p>
            <a:pPr>
              <a:defRPr sz="1200" b="1">
                <a:cs typeface="Mitra Mazar" pitchFamily="2" charset="-78"/>
              </a:defRPr>
            </a:pPr>
            <a:endParaRPr lang="en-US"/>
          </a:p>
        </c:txPr>
        <c:crossAx val="104503936"/>
        <c:crosses val="autoZero"/>
        <c:crossBetween val="between"/>
        <c:majorUnit val="20"/>
        <c:minorUnit val="1"/>
      </c:valAx>
      <c:spPr>
        <a:noFill/>
      </c:spPr>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cat>
            <c:strRef>
              <c:f>Sheet2!$B$2:$B$5</c:f>
              <c:strCache>
                <c:ptCount val="4"/>
                <c:pt idx="0">
                  <c:v>بله</c:v>
                </c:pt>
                <c:pt idx="1">
                  <c:v>معمولا بله</c:v>
                </c:pt>
                <c:pt idx="2">
                  <c:v>معمولا خیر</c:v>
                </c:pt>
                <c:pt idx="3">
                  <c:v>خیر</c:v>
                </c:pt>
              </c:strCache>
            </c:strRef>
          </c:cat>
          <c:val>
            <c:numRef>
              <c:f>Sheet2!$C$2:$C$5</c:f>
              <c:numCache>
                <c:formatCode>General</c:formatCode>
                <c:ptCount val="4"/>
                <c:pt idx="0">
                  <c:v>23</c:v>
                </c:pt>
                <c:pt idx="1">
                  <c:v>48</c:v>
                </c:pt>
                <c:pt idx="2">
                  <c:v>20</c:v>
                </c:pt>
                <c:pt idx="3">
                  <c:v>8</c:v>
                </c:pt>
              </c:numCache>
            </c:numRef>
          </c:val>
        </c:ser>
        <c:axId val="104524800"/>
        <c:axId val="104555648"/>
      </c:barChart>
      <c:catAx>
        <c:axId val="104524800"/>
        <c:scaling>
          <c:orientation val="minMax"/>
        </c:scaling>
        <c:axPos val="b"/>
        <c:title>
          <c:tx>
            <c:rich>
              <a:bodyPr/>
              <a:lstStyle/>
              <a:p>
                <a:pPr>
                  <a:defRPr/>
                </a:pPr>
                <a:r>
                  <a:rPr lang="fa-IR"/>
                  <a:t>پاسخ های پزشکان</a:t>
                </a:r>
                <a:endParaRPr lang="en-US"/>
              </a:p>
            </c:rich>
          </c:tx>
          <c:layout/>
        </c:title>
        <c:tickLblPos val="nextTo"/>
        <c:crossAx val="104555648"/>
        <c:crosses val="autoZero"/>
        <c:auto val="1"/>
        <c:lblAlgn val="ctr"/>
        <c:lblOffset val="100"/>
      </c:catAx>
      <c:valAx>
        <c:axId val="104555648"/>
        <c:scaling>
          <c:orientation val="minMax"/>
          <c:max val="60"/>
          <c:min val="0"/>
        </c:scaling>
        <c:axPos val="l"/>
        <c:numFmt formatCode="General" sourceLinked="1"/>
        <c:tickLblPos val="nextTo"/>
        <c:crossAx val="104524800"/>
        <c:crosses val="autoZero"/>
        <c:crossBetween val="between"/>
        <c:majorUnit val="20"/>
        <c:minorUnit val="2"/>
      </c:valAx>
      <c:spPr>
        <a:noFill/>
        <a:ln>
          <a:noFill/>
        </a:ln>
      </c:spPr>
    </c:plotArea>
    <c:plotVisOnly val="1"/>
  </c:chart>
  <c:spPr>
    <a:noFill/>
    <a:ln>
      <a:noFill/>
    </a:ln>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BE47734-C2ED-4743-B86C-60CB4B45C615}" type="datetimeFigureOut">
              <a:rPr lang="en-US" smtClean="0"/>
              <a:pPr/>
              <a:t>1/3/2016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CFB2957-3199-49C6-B57A-BCA6872A52B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8658D95-4861-4933-8EF6-31D5565FF9F4}" type="datetimeFigureOut">
              <a:rPr lang="en-US" smtClean="0"/>
              <a:pPr/>
              <a:t>1/3/2016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1B9CFBF-ABD4-4216-86D1-3ADCEF5431D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6F3C5F-0497-496D-AA3C-78298E7B10F8}" type="datetimeFigureOut">
              <a:rPr lang="en-US" smtClean="0"/>
              <a:pPr/>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5B3E5-80E3-4357-BD57-DD7746F550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6F3C5F-0497-496D-AA3C-78298E7B10F8}" type="datetimeFigureOut">
              <a:rPr lang="en-US" smtClean="0"/>
              <a:pPr/>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5B3E5-80E3-4357-BD57-DD7746F550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6F3C5F-0497-496D-AA3C-78298E7B10F8}" type="datetimeFigureOut">
              <a:rPr lang="en-US" smtClean="0"/>
              <a:pPr/>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5B3E5-80E3-4357-BD57-DD7746F550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6F3C5F-0497-496D-AA3C-78298E7B10F8}" type="datetimeFigureOut">
              <a:rPr lang="en-US" smtClean="0"/>
              <a:pPr/>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5B3E5-80E3-4357-BD57-DD7746F550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6F3C5F-0497-496D-AA3C-78298E7B10F8}" type="datetimeFigureOut">
              <a:rPr lang="en-US" smtClean="0"/>
              <a:pPr/>
              <a:t>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B5B3E5-80E3-4357-BD57-DD7746F550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6F3C5F-0497-496D-AA3C-78298E7B10F8}" type="datetimeFigureOut">
              <a:rPr lang="en-US" smtClean="0"/>
              <a:pPr/>
              <a:t>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5B3E5-80E3-4357-BD57-DD7746F550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6F3C5F-0497-496D-AA3C-78298E7B10F8}" type="datetimeFigureOut">
              <a:rPr lang="en-US" smtClean="0"/>
              <a:pPr/>
              <a:t>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B5B3E5-80E3-4357-BD57-DD7746F550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6F3C5F-0497-496D-AA3C-78298E7B10F8}" type="datetimeFigureOut">
              <a:rPr lang="en-US" smtClean="0"/>
              <a:pPr/>
              <a:t>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B5B3E5-80E3-4357-BD57-DD7746F550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F3C5F-0497-496D-AA3C-78298E7B10F8}" type="datetimeFigureOut">
              <a:rPr lang="en-US" smtClean="0"/>
              <a:pPr/>
              <a:t>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B5B3E5-80E3-4357-BD57-DD7746F550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6F3C5F-0497-496D-AA3C-78298E7B10F8}" type="datetimeFigureOut">
              <a:rPr lang="en-US" smtClean="0"/>
              <a:pPr/>
              <a:t>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5B3E5-80E3-4357-BD57-DD7746F550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6F3C5F-0497-496D-AA3C-78298E7B10F8}" type="datetimeFigureOut">
              <a:rPr lang="en-US" smtClean="0"/>
              <a:pPr/>
              <a:t>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B5B3E5-80E3-4357-BD57-DD7746F550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6F3C5F-0497-496D-AA3C-78298E7B10F8}" type="datetimeFigureOut">
              <a:rPr lang="en-US" smtClean="0"/>
              <a:pPr/>
              <a:t>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B5B3E5-80E3-4357-BD57-DD7746F550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graphicFrame>
        <p:nvGraphicFramePr>
          <p:cNvPr id="1026" name="Object 2"/>
          <p:cNvGraphicFramePr>
            <a:graphicFrameLocks noChangeAspect="1"/>
          </p:cNvGraphicFramePr>
          <p:nvPr/>
        </p:nvGraphicFramePr>
        <p:xfrm>
          <a:off x="0" y="0"/>
          <a:ext cx="9144000" cy="6858000"/>
        </p:xfrm>
        <a:graphic>
          <a:graphicData uri="http://schemas.openxmlformats.org/presentationml/2006/ole">
            <p:oleObj spid="_x0000_s1026" name="Slide" r:id="rId3" imgW="4572000" imgH="3429000" progId="PowerPoint.Slide.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533400"/>
          </a:xfrm>
        </p:spPr>
        <p:txBody>
          <a:bodyPr>
            <a:noAutofit/>
          </a:bodyPr>
          <a:lstStyle/>
          <a:p>
            <a:r>
              <a:rPr lang="en-US" sz="3500" b="1" dirty="0" smtClean="0">
                <a:solidFill>
                  <a:srgbClr val="C00000"/>
                </a:solidFill>
              </a:rPr>
              <a:t>Medical Schools and Spirituality</a:t>
            </a:r>
            <a:endParaRPr lang="en-US" sz="3500" dirty="0"/>
          </a:p>
        </p:txBody>
      </p:sp>
      <p:sp>
        <p:nvSpPr>
          <p:cNvPr id="3" name="Subtitle 2"/>
          <p:cNvSpPr>
            <a:spLocks noGrp="1"/>
          </p:cNvSpPr>
          <p:nvPr>
            <p:ph type="subTitle" idx="1"/>
          </p:nvPr>
        </p:nvSpPr>
        <p:spPr>
          <a:xfrm>
            <a:off x="381000" y="914400"/>
            <a:ext cx="8382000" cy="5181600"/>
          </a:xfrm>
        </p:spPr>
        <p:txBody>
          <a:bodyPr>
            <a:normAutofit fontScale="70000" lnSpcReduction="20000"/>
          </a:bodyPr>
          <a:lstStyle/>
          <a:p>
            <a:pPr algn="just">
              <a:lnSpc>
                <a:spcPct val="170000"/>
              </a:lnSpc>
            </a:pPr>
            <a:r>
              <a:rPr lang="en-US" b="1" dirty="0" smtClean="0">
                <a:solidFill>
                  <a:srgbClr val="00B0F0"/>
                </a:solidFill>
                <a:latin typeface="Times New Roman" pitchFamily="18" charset="0"/>
                <a:cs typeface="Times New Roman" pitchFamily="18" charset="0"/>
              </a:rPr>
              <a:t>In 1992, only three medical schools offered courses in religion, spirituality, and medicine. </a:t>
            </a:r>
            <a:r>
              <a:rPr lang="en-US" b="1" dirty="0" smtClean="0">
                <a:solidFill>
                  <a:srgbClr val="7030A0"/>
                </a:solidFill>
                <a:latin typeface="Times New Roman" pitchFamily="18" charset="0"/>
                <a:cs typeface="Times New Roman" pitchFamily="18" charset="0"/>
              </a:rPr>
              <a:t>By 2006, over 100 of the 141 medical schools in the United States and Canada had these courses. </a:t>
            </a:r>
            <a:r>
              <a:rPr lang="en-US" b="1" dirty="0" smtClean="0">
                <a:solidFill>
                  <a:schemeClr val="tx1"/>
                </a:solidFill>
                <a:latin typeface="Times New Roman" pitchFamily="18" charset="0"/>
                <a:cs typeface="Times New Roman" pitchFamily="18" charset="0"/>
              </a:rPr>
              <a:t>In these 100 schools, 70% of the these courses are required courses. Interacting with chaplains and other members of the healthcare team and writing their own spiritual history are just two of the activities used to help students develop an understanding of the patient’s spiritual belief systems on the patient’s health. Initially reticent, the students found these experiences were very powerful and affected the way they delivery care in a positive way.</a:t>
            </a:r>
            <a:endParaRPr lang="en-US" b="1" dirty="0">
              <a:solidFill>
                <a:schemeClr val="tx1"/>
              </a:solidFill>
              <a:latin typeface="Times New Roman" pitchFamily="18" charset="0"/>
              <a:cs typeface="Times New Roman" pitchFamily="18" charset="0"/>
            </a:endParaRPr>
          </a:p>
        </p:txBody>
      </p:sp>
      <p:sp>
        <p:nvSpPr>
          <p:cNvPr id="4" name="TextBox 3"/>
          <p:cNvSpPr txBox="1"/>
          <p:nvPr/>
        </p:nvSpPr>
        <p:spPr>
          <a:xfrm>
            <a:off x="304800" y="6172200"/>
            <a:ext cx="8305800" cy="523220"/>
          </a:xfrm>
          <a:prstGeom prst="rect">
            <a:avLst/>
          </a:prstGeom>
          <a:noFill/>
        </p:spPr>
        <p:txBody>
          <a:bodyPr wrap="square" rtlCol="0">
            <a:spAutoFit/>
          </a:bodyPr>
          <a:lstStyle/>
          <a:p>
            <a:r>
              <a:rPr lang="en-US" sz="1400" dirty="0" smtClean="0">
                <a:latin typeface="Times New Roman" pitchFamily="18" charset="0"/>
                <a:cs typeface="Times New Roman" pitchFamily="18" charset="0"/>
              </a:rPr>
              <a:t>Graves DL, </a:t>
            </a:r>
            <a:r>
              <a:rPr lang="en-US" sz="1400" dirty="0" err="1" smtClean="0">
                <a:latin typeface="Times New Roman" pitchFamily="18" charset="0"/>
                <a:cs typeface="Times New Roman" pitchFamily="18" charset="0"/>
              </a:rPr>
              <a:t>Shue</a:t>
            </a:r>
            <a:r>
              <a:rPr lang="en-US" sz="1400" dirty="0" smtClean="0">
                <a:latin typeface="Times New Roman" pitchFamily="18" charset="0"/>
                <a:cs typeface="Times New Roman" pitchFamily="18" charset="0"/>
              </a:rPr>
              <a:t> CK, Arnold L. The role of spirituality in patient care: incorporating spirituality </a:t>
            </a:r>
          </a:p>
          <a:p>
            <a:r>
              <a:rPr lang="en-US" sz="1400" dirty="0" smtClean="0">
                <a:latin typeface="Times New Roman" pitchFamily="18" charset="0"/>
                <a:cs typeface="Times New Roman" pitchFamily="18" charset="0"/>
              </a:rPr>
              <a:t>training into medical school curriculum. </a:t>
            </a:r>
            <a:r>
              <a:rPr lang="en-US" sz="1400" dirty="0" err="1" smtClean="0">
                <a:latin typeface="Times New Roman" pitchFamily="18" charset="0"/>
                <a:cs typeface="Times New Roman" pitchFamily="18" charset="0"/>
              </a:rPr>
              <a:t>Acad</a:t>
            </a:r>
            <a:r>
              <a:rPr lang="en-US" sz="1400" dirty="0" smtClean="0">
                <a:latin typeface="Times New Roman" pitchFamily="18" charset="0"/>
                <a:cs typeface="Times New Roman" pitchFamily="18" charset="0"/>
              </a:rPr>
              <a:t> Med 2002; 77(11): 1167.</a:t>
            </a:r>
            <a:endParaRPr lang="en-US" sz="1400" dirty="0">
              <a:latin typeface="Times New Roman" pitchFamily="18" charset="0"/>
              <a:cs typeface="Times New Roman" pitchFamily="18" charset="0"/>
            </a:endParaRPr>
          </a:p>
        </p:txBody>
      </p:sp>
      <p:pic>
        <p:nvPicPr>
          <p:cNvPr id="5" name="Picture 4"/>
          <p:cNvPicPr>
            <a:picLocks noChangeAspect="1" noChangeArrowheads="1"/>
          </p:cNvPicPr>
          <p:nvPr/>
        </p:nvPicPr>
        <p:blipFill>
          <a:blip r:embed="rId2" cstate="print"/>
          <a:srcRect/>
          <a:stretch>
            <a:fillRect/>
          </a:stretch>
        </p:blipFill>
        <p:spPr bwMode="auto">
          <a:xfrm>
            <a:off x="8094713" y="5907410"/>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a:bodyPr>
          <a:lstStyle/>
          <a:p>
            <a:pPr rtl="1"/>
            <a:r>
              <a:rPr lang="fa-IR" sz="3500" b="1" dirty="0" smtClean="0">
                <a:solidFill>
                  <a:srgbClr val="C00000"/>
                </a:solidFill>
                <a:cs typeface="A  Mitra_1 (MRT)" pitchFamily="2" charset="-78"/>
              </a:rPr>
              <a:t>ادغام سلامت معنوی در نظام ارایه خدمات سلامت</a:t>
            </a:r>
            <a:endParaRPr lang="en-US" sz="3500" b="1" dirty="0" smtClean="0">
              <a:solidFill>
                <a:srgbClr val="C00000"/>
              </a:solidFill>
              <a:cs typeface="A  Mitra_1 (MRT)" pitchFamily="2" charset="-78"/>
            </a:endParaRPr>
          </a:p>
        </p:txBody>
      </p:sp>
      <p:sp>
        <p:nvSpPr>
          <p:cNvPr id="3" name="Content Placeholder 2"/>
          <p:cNvSpPr>
            <a:spLocks noGrp="1"/>
          </p:cNvSpPr>
          <p:nvPr>
            <p:ph idx="1"/>
          </p:nvPr>
        </p:nvSpPr>
        <p:spPr/>
        <p:txBody>
          <a:bodyPr>
            <a:normAutofit/>
          </a:bodyPr>
          <a:lstStyle/>
          <a:p>
            <a:pPr algn="just" rtl="1">
              <a:lnSpc>
                <a:spcPct val="200000"/>
              </a:lnSpc>
              <a:buNone/>
            </a:pPr>
            <a:r>
              <a:rPr lang="fa-IR" sz="2400" dirty="0" smtClean="0">
                <a:solidFill>
                  <a:srgbClr val="002060"/>
                </a:solidFill>
                <a:cs typeface="A  Mitra_1 (MRT)" pitchFamily="2" charset="-78"/>
              </a:rPr>
              <a:t>    دلایل زیادی وجود دارد که ادغام سلامت معنوی در ارایه خدمات بهداشتی درمانی را الزامی می‌دارد. برنامه‌ریزی برای چنین ادغامی در کشورهایی که قانون اساسی آنها براساس بی‌تفاوتی به وحدانیت و باروهای مذهبی بنا شده بسیار دشوار و ناکامل است و منحصر به ادغام سلامت معنوی در امور بالینی بیماران بستری و به ویژه بیماران صعب‌العلاج می‌شود. </a:t>
            </a:r>
            <a:endParaRPr lang="en-US" sz="2400" dirty="0" smtClean="0">
              <a:solidFill>
                <a:srgbClr val="002060"/>
              </a:solidFill>
              <a:cs typeface="A  Mitra_1 (MRT)" pitchFamily="2" charset="-78"/>
            </a:endParaRPr>
          </a:p>
        </p:txBody>
      </p:sp>
      <p:pic>
        <p:nvPicPr>
          <p:cNvPr id="4" name="Picture 3"/>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4"/>
            <a:ext cx="8229600" cy="439718"/>
          </a:xfrm>
        </p:spPr>
        <p:txBody>
          <a:bodyPr>
            <a:normAutofit fontScale="90000"/>
          </a:bodyPr>
          <a:lstStyle/>
          <a:p>
            <a:r>
              <a:rPr lang="fa-IR" sz="3500" dirty="0" smtClean="0">
                <a:solidFill>
                  <a:srgbClr val="008000"/>
                </a:solidFill>
                <a:cs typeface="A  Mitra_1 (MRT)" pitchFamily="2" charset="-78"/>
              </a:rPr>
              <a:t>عوامل معنویت افزا</a:t>
            </a:r>
            <a:endParaRPr lang="en-US" sz="3500" dirty="0">
              <a:solidFill>
                <a:srgbClr val="008000"/>
              </a:solidFill>
              <a:cs typeface="A  Mitra_1 (MRT)" pitchFamily="2" charset="-78"/>
            </a:endParaRPr>
          </a:p>
        </p:txBody>
      </p:sp>
      <p:graphicFrame>
        <p:nvGraphicFramePr>
          <p:cNvPr id="4" name="Content Placeholder 3"/>
          <p:cNvGraphicFramePr>
            <a:graphicFrameLocks noGrp="1"/>
          </p:cNvGraphicFramePr>
          <p:nvPr>
            <p:ph idx="1"/>
          </p:nvPr>
        </p:nvGraphicFramePr>
        <p:xfrm>
          <a:off x="428596" y="576242"/>
          <a:ext cx="8229600" cy="5882640"/>
        </p:xfrm>
        <a:graphic>
          <a:graphicData uri="http://schemas.openxmlformats.org/drawingml/2006/table">
            <a:tbl>
              <a:tblPr firstRow="1" bandRow="1">
                <a:tableStyleId>{2D5ABB26-0587-4C30-8999-92F81FD0307C}</a:tableStyleId>
              </a:tblPr>
              <a:tblGrid>
                <a:gridCol w="4114800"/>
                <a:gridCol w="4114800"/>
              </a:tblGrid>
              <a:tr h="389442">
                <a:tc>
                  <a:txBody>
                    <a:bodyPr/>
                    <a:lstStyle/>
                    <a:p>
                      <a:pPr algn="ctr" rtl="1"/>
                      <a:endParaRPr lang="en-US" dirty="0">
                        <a:cs typeface="A  Mitra_1 (MRT)" pitchFamily="2" charset="-78"/>
                      </a:endParaRPr>
                    </a:p>
                  </a:txBody>
                  <a:tcPr>
                    <a:lnT w="12700" cap="flat" cmpd="sng" algn="ctr">
                      <a:solidFill>
                        <a:schemeClr val="tx1"/>
                      </a:solidFill>
                      <a:prstDash val="solid"/>
                      <a:round/>
                      <a:headEnd type="none" w="med" len="med"/>
                      <a:tailEnd type="none" w="med" len="med"/>
                    </a:lnT>
                  </a:tcPr>
                </a:tc>
                <a:tc>
                  <a:txBody>
                    <a:bodyPr/>
                    <a:lstStyle/>
                    <a:p>
                      <a:pPr algn="r" rtl="1"/>
                      <a:r>
                        <a:rPr lang="fa-IR" sz="2000" u="sng" dirty="0" smtClean="0">
                          <a:solidFill>
                            <a:srgbClr val="FF0000"/>
                          </a:solidFill>
                          <a:cs typeface="A  Mitra_1 (MRT)" pitchFamily="2" charset="-78"/>
                        </a:rPr>
                        <a:t>عوامل فردی معنویت زا</a:t>
                      </a:r>
                      <a:endParaRPr lang="en-US" sz="2000" u="sng" dirty="0">
                        <a:solidFill>
                          <a:srgbClr val="FF0000"/>
                        </a:solidFill>
                        <a:cs typeface="A  Mitra_1 (MRT)" pitchFamily="2" charset="-78"/>
                      </a:endParaRPr>
                    </a:p>
                  </a:txBody>
                  <a:tcPr>
                    <a:lnT w="12700" cap="flat" cmpd="sng" algn="ctr">
                      <a:solidFill>
                        <a:schemeClr val="tx1"/>
                      </a:solidFill>
                      <a:prstDash val="solid"/>
                      <a:round/>
                      <a:headEnd type="none" w="med" len="med"/>
                      <a:tailEnd type="none" w="med" len="med"/>
                    </a:lnT>
                  </a:tcPr>
                </a:tc>
              </a:tr>
              <a:tr h="359485">
                <a:tc>
                  <a:txBody>
                    <a:bodyPr/>
                    <a:lstStyle/>
                    <a:p>
                      <a:pPr lvl="1" algn="r" rtl="1"/>
                      <a:endParaRPr lang="en-US" dirty="0">
                        <a:cs typeface="A  Mitra_1 (MRT)" pitchFamily="2" charset="-78"/>
                      </a:endParaRPr>
                    </a:p>
                  </a:txBody>
                  <a:tcPr/>
                </a:tc>
                <a:tc>
                  <a:txBody>
                    <a:bodyPr/>
                    <a:lstStyle/>
                    <a:p>
                      <a:pPr lvl="1" algn="r" rtl="1"/>
                      <a:r>
                        <a:rPr lang="fa-IR" dirty="0" smtClean="0">
                          <a:cs typeface="A  Mitra_1 (MRT)" pitchFamily="2" charset="-78"/>
                        </a:rPr>
                        <a:t>1- ایمان</a:t>
                      </a:r>
                      <a:endParaRPr lang="en-US" dirty="0">
                        <a:cs typeface="A  Mitra_1 (MRT)" pitchFamily="2" charset="-78"/>
                      </a:endParaRPr>
                    </a:p>
                  </a:txBody>
                  <a:tcPr/>
                </a:tc>
              </a:tr>
              <a:tr h="359485">
                <a:tc>
                  <a:txBody>
                    <a:bodyPr/>
                    <a:lstStyle/>
                    <a:p>
                      <a:pPr lvl="1" algn="r" rtl="1"/>
                      <a:endParaRPr lang="en-US" dirty="0">
                        <a:cs typeface="A  Mitra_1 (MRT)" pitchFamily="2" charset="-78"/>
                      </a:endParaRPr>
                    </a:p>
                  </a:txBody>
                  <a:tcPr/>
                </a:tc>
                <a:tc>
                  <a:txBody>
                    <a:bodyPr/>
                    <a:lstStyle/>
                    <a:p>
                      <a:pPr lvl="1" algn="r" rtl="1"/>
                      <a:r>
                        <a:rPr lang="fa-IR" dirty="0" smtClean="0">
                          <a:solidFill>
                            <a:schemeClr val="accent6">
                              <a:lumMod val="75000"/>
                            </a:schemeClr>
                          </a:solidFill>
                          <a:cs typeface="A  Mitra_1 (MRT)" pitchFamily="2" charset="-78"/>
                        </a:rPr>
                        <a:t>2- عمل صالح</a:t>
                      </a:r>
                      <a:endParaRPr lang="en-US" dirty="0">
                        <a:solidFill>
                          <a:schemeClr val="accent6">
                            <a:lumMod val="75000"/>
                          </a:schemeClr>
                        </a:solidFill>
                        <a:cs typeface="A  Mitra_1 (MRT)" pitchFamily="2" charset="-78"/>
                      </a:endParaRPr>
                    </a:p>
                  </a:txBody>
                  <a:tcPr/>
                </a:tc>
              </a:tr>
              <a:tr h="359485">
                <a:tc>
                  <a:txBody>
                    <a:bodyPr/>
                    <a:lstStyle/>
                    <a:p>
                      <a:pPr lvl="1" algn="r" rtl="1"/>
                      <a:r>
                        <a:rPr lang="fa-IR" dirty="0" smtClean="0">
                          <a:solidFill>
                            <a:srgbClr val="0070C0"/>
                          </a:solidFill>
                          <a:cs typeface="A  Mitra_1 (MRT)" pitchFamily="2" charset="-78"/>
                        </a:rPr>
                        <a:t>14-2 نماز</a:t>
                      </a:r>
                      <a:endParaRPr lang="en-US" dirty="0">
                        <a:solidFill>
                          <a:srgbClr val="0070C0"/>
                        </a:solidFill>
                        <a:cs typeface="A  Mitra_1 (MRT)" pitchFamily="2" charset="-78"/>
                      </a:endParaRPr>
                    </a:p>
                  </a:txBody>
                  <a:tcPr/>
                </a:tc>
                <a:tc>
                  <a:txBody>
                    <a:bodyPr/>
                    <a:lstStyle/>
                    <a:p>
                      <a:pPr lvl="2" algn="r" rtl="1"/>
                      <a:r>
                        <a:rPr lang="fa-IR" dirty="0" smtClean="0">
                          <a:solidFill>
                            <a:srgbClr val="0070C0"/>
                          </a:solidFill>
                          <a:cs typeface="A  Mitra_1 (MRT)" pitchFamily="2" charset="-78"/>
                        </a:rPr>
                        <a:t>1-2 علم و تفکر</a:t>
                      </a:r>
                      <a:endParaRPr lang="en-US" dirty="0">
                        <a:solidFill>
                          <a:srgbClr val="0070C0"/>
                        </a:solidFill>
                        <a:cs typeface="A  Mitra_1 (MRT)" pitchFamily="2" charset="-78"/>
                      </a:endParaRPr>
                    </a:p>
                  </a:txBody>
                  <a:tcPr/>
                </a:tc>
              </a:tr>
              <a:tr h="359485">
                <a:tc>
                  <a:txBody>
                    <a:bodyPr/>
                    <a:lstStyle/>
                    <a:p>
                      <a:pPr lvl="1" algn="r" rtl="1"/>
                      <a:r>
                        <a:rPr lang="fa-IR" dirty="0" smtClean="0">
                          <a:solidFill>
                            <a:srgbClr val="0070C0"/>
                          </a:solidFill>
                          <a:cs typeface="A  Mitra_1 (MRT)" pitchFamily="2" charset="-78"/>
                        </a:rPr>
                        <a:t>15-2 روزه</a:t>
                      </a:r>
                      <a:endParaRPr lang="en-US" dirty="0">
                        <a:solidFill>
                          <a:srgbClr val="0070C0"/>
                        </a:solidFill>
                        <a:cs typeface="A  Mitra_1 (MRT)" pitchFamily="2" charset="-78"/>
                      </a:endParaRPr>
                    </a:p>
                  </a:txBody>
                  <a:tcPr/>
                </a:tc>
                <a:tc>
                  <a:txBody>
                    <a:bodyPr/>
                    <a:lstStyle/>
                    <a:p>
                      <a:pPr lvl="2" algn="r" rtl="1"/>
                      <a:r>
                        <a:rPr lang="fa-IR" dirty="0" smtClean="0">
                          <a:solidFill>
                            <a:srgbClr val="0070C0"/>
                          </a:solidFill>
                          <a:cs typeface="A  Mitra_1 (MRT)" pitchFamily="2" charset="-78"/>
                        </a:rPr>
                        <a:t>2-2 خودشناسی</a:t>
                      </a:r>
                      <a:endParaRPr lang="en-US" dirty="0">
                        <a:solidFill>
                          <a:srgbClr val="0070C0"/>
                        </a:solidFill>
                        <a:cs typeface="A  Mitra_1 (MRT)" pitchFamily="2" charset="-78"/>
                      </a:endParaRPr>
                    </a:p>
                  </a:txBody>
                  <a:tcPr/>
                </a:tc>
              </a:tr>
              <a:tr h="359485">
                <a:tc>
                  <a:txBody>
                    <a:bodyPr/>
                    <a:lstStyle/>
                    <a:p>
                      <a:pPr lvl="1" algn="r" rtl="1"/>
                      <a:r>
                        <a:rPr lang="fa-IR" dirty="0" smtClean="0">
                          <a:solidFill>
                            <a:srgbClr val="0070C0"/>
                          </a:solidFill>
                          <a:cs typeface="A  Mitra_1 (MRT)" pitchFamily="2" charset="-78"/>
                        </a:rPr>
                        <a:t>16-2 انفاق</a:t>
                      </a:r>
                      <a:endParaRPr lang="en-US" dirty="0">
                        <a:solidFill>
                          <a:srgbClr val="0070C0"/>
                        </a:solidFill>
                        <a:cs typeface="A  Mitra_1 (MRT)" pitchFamily="2" charset="-78"/>
                      </a:endParaRPr>
                    </a:p>
                  </a:txBody>
                  <a:tcPr/>
                </a:tc>
                <a:tc>
                  <a:txBody>
                    <a:bodyPr/>
                    <a:lstStyle/>
                    <a:p>
                      <a:pPr lvl="2" algn="r" rtl="1"/>
                      <a:r>
                        <a:rPr lang="fa-IR" dirty="0" smtClean="0">
                          <a:solidFill>
                            <a:srgbClr val="0070C0"/>
                          </a:solidFill>
                          <a:cs typeface="A  Mitra_1 (MRT)" pitchFamily="2" charset="-78"/>
                        </a:rPr>
                        <a:t>3-2 احساس بندگی</a:t>
                      </a:r>
                      <a:r>
                        <a:rPr lang="fa-IR" baseline="0" dirty="0" smtClean="0">
                          <a:solidFill>
                            <a:srgbClr val="0070C0"/>
                          </a:solidFill>
                          <a:cs typeface="A  Mitra_1 (MRT)" pitchFamily="2" charset="-78"/>
                        </a:rPr>
                        <a:t> و نیاز</a:t>
                      </a:r>
                      <a:endParaRPr lang="en-US" dirty="0">
                        <a:solidFill>
                          <a:srgbClr val="0070C0"/>
                        </a:solidFill>
                        <a:cs typeface="A  Mitra_1 (MRT)" pitchFamily="2" charset="-78"/>
                      </a:endParaRPr>
                    </a:p>
                  </a:txBody>
                  <a:tcPr/>
                </a:tc>
              </a:tr>
              <a:tr h="359485">
                <a:tc>
                  <a:txBody>
                    <a:bodyPr/>
                    <a:lstStyle/>
                    <a:p>
                      <a:pPr lvl="1" algn="r" rtl="1"/>
                      <a:r>
                        <a:rPr lang="fa-IR" dirty="0" smtClean="0">
                          <a:solidFill>
                            <a:srgbClr val="0070C0"/>
                          </a:solidFill>
                          <a:cs typeface="A  Mitra_1 (MRT)" pitchFamily="2" charset="-78"/>
                        </a:rPr>
                        <a:t>17-2 ولایت محوری</a:t>
                      </a:r>
                      <a:endParaRPr lang="en-US" dirty="0">
                        <a:solidFill>
                          <a:srgbClr val="0070C0"/>
                        </a:solidFill>
                        <a:cs typeface="A  Mitra_1 (MRT)" pitchFamily="2" charset="-78"/>
                      </a:endParaRPr>
                    </a:p>
                  </a:txBody>
                  <a:tcPr/>
                </a:tc>
                <a:tc>
                  <a:txBody>
                    <a:bodyPr/>
                    <a:lstStyle/>
                    <a:p>
                      <a:pPr lvl="2" algn="r" rtl="1"/>
                      <a:r>
                        <a:rPr lang="fa-IR" dirty="0" smtClean="0">
                          <a:solidFill>
                            <a:srgbClr val="0070C0"/>
                          </a:solidFill>
                          <a:cs typeface="A  Mitra_1 (MRT)" pitchFamily="2" charset="-78"/>
                        </a:rPr>
                        <a:t>4-2 محبت</a:t>
                      </a:r>
                      <a:r>
                        <a:rPr lang="fa-IR" baseline="0" dirty="0" smtClean="0">
                          <a:solidFill>
                            <a:srgbClr val="0070C0"/>
                          </a:solidFill>
                          <a:cs typeface="A  Mitra_1 (MRT)" pitchFamily="2" charset="-78"/>
                        </a:rPr>
                        <a:t> به خداوند</a:t>
                      </a:r>
                      <a:endParaRPr lang="en-US" dirty="0">
                        <a:solidFill>
                          <a:srgbClr val="0070C0"/>
                        </a:solidFill>
                        <a:cs typeface="A  Mitra_1 (MRT)" pitchFamily="2" charset="-78"/>
                      </a:endParaRPr>
                    </a:p>
                  </a:txBody>
                  <a:tcPr/>
                </a:tc>
              </a:tr>
              <a:tr h="359485">
                <a:tc>
                  <a:txBody>
                    <a:bodyPr/>
                    <a:lstStyle/>
                    <a:p>
                      <a:pPr lvl="1" algn="r" rtl="1"/>
                      <a:r>
                        <a:rPr lang="fa-IR" dirty="0" smtClean="0">
                          <a:solidFill>
                            <a:srgbClr val="0070C0"/>
                          </a:solidFill>
                          <a:cs typeface="A  Mitra_1 (MRT)" pitchFamily="2" charset="-78"/>
                        </a:rPr>
                        <a:t>18-2 مبارزه با</a:t>
                      </a:r>
                      <a:r>
                        <a:rPr lang="fa-IR" baseline="0" dirty="0" smtClean="0">
                          <a:solidFill>
                            <a:srgbClr val="0070C0"/>
                          </a:solidFill>
                          <a:cs typeface="A  Mitra_1 (MRT)" pitchFamily="2" charset="-78"/>
                        </a:rPr>
                        <a:t> ظالم و حمایت از مظلوم</a:t>
                      </a:r>
                      <a:endParaRPr lang="en-US" dirty="0">
                        <a:solidFill>
                          <a:srgbClr val="0070C0"/>
                        </a:solidFill>
                        <a:cs typeface="A  Mitra_1 (MRT)" pitchFamily="2" charset="-78"/>
                      </a:endParaRPr>
                    </a:p>
                  </a:txBody>
                  <a:tcPr/>
                </a:tc>
                <a:tc>
                  <a:txBody>
                    <a:bodyPr/>
                    <a:lstStyle/>
                    <a:p>
                      <a:pPr lvl="2" algn="r" rtl="1"/>
                      <a:r>
                        <a:rPr lang="fa-IR" dirty="0" smtClean="0">
                          <a:solidFill>
                            <a:srgbClr val="0070C0"/>
                          </a:solidFill>
                          <a:cs typeface="A  Mitra_1 (MRT)" pitchFamily="2" charset="-78"/>
                        </a:rPr>
                        <a:t>5-2 ذکر الله</a:t>
                      </a:r>
                      <a:endParaRPr lang="en-US" dirty="0">
                        <a:solidFill>
                          <a:srgbClr val="0070C0"/>
                        </a:solidFill>
                        <a:cs typeface="A  Mitra_1 (MRT)" pitchFamily="2" charset="-78"/>
                      </a:endParaRPr>
                    </a:p>
                  </a:txBody>
                  <a:tcPr/>
                </a:tc>
              </a:tr>
              <a:tr h="359485">
                <a:tc>
                  <a:txBody>
                    <a:bodyPr/>
                    <a:lstStyle/>
                    <a:p>
                      <a:pPr lvl="1" algn="r" rtl="1"/>
                      <a:r>
                        <a:rPr lang="fa-IR" dirty="0" smtClean="0">
                          <a:solidFill>
                            <a:srgbClr val="0070C0"/>
                          </a:solidFill>
                          <a:cs typeface="A  Mitra_1 (MRT)" pitchFamily="2" charset="-78"/>
                        </a:rPr>
                        <a:t>19-2 زهد</a:t>
                      </a:r>
                      <a:endParaRPr lang="en-US" dirty="0">
                        <a:solidFill>
                          <a:srgbClr val="0070C0"/>
                        </a:solidFill>
                        <a:cs typeface="A  Mitra_1 (MRT)" pitchFamily="2" charset="-78"/>
                      </a:endParaRPr>
                    </a:p>
                  </a:txBody>
                  <a:tcPr/>
                </a:tc>
                <a:tc>
                  <a:txBody>
                    <a:bodyPr/>
                    <a:lstStyle/>
                    <a:p>
                      <a:pPr lvl="2" algn="r" rtl="1"/>
                      <a:r>
                        <a:rPr lang="fa-IR" dirty="0" smtClean="0">
                          <a:solidFill>
                            <a:srgbClr val="0070C0"/>
                          </a:solidFill>
                          <a:cs typeface="A  Mitra_1 (MRT)" pitchFamily="2" charset="-78"/>
                        </a:rPr>
                        <a:t>6-2 اخلاص</a:t>
                      </a:r>
                      <a:endParaRPr lang="en-US" dirty="0">
                        <a:solidFill>
                          <a:srgbClr val="0070C0"/>
                        </a:solidFill>
                        <a:cs typeface="A  Mitra_1 (MRT)" pitchFamily="2" charset="-78"/>
                      </a:endParaRPr>
                    </a:p>
                  </a:txBody>
                  <a:tcPr/>
                </a:tc>
              </a:tr>
              <a:tr h="359485">
                <a:tc>
                  <a:txBody>
                    <a:bodyPr/>
                    <a:lstStyle/>
                    <a:p>
                      <a:pPr lvl="1" algn="r" rtl="1"/>
                      <a:r>
                        <a:rPr lang="fa-IR" sz="1800" kern="1200" dirty="0" smtClean="0">
                          <a:solidFill>
                            <a:srgbClr val="0070C0"/>
                          </a:solidFill>
                          <a:latin typeface="+mn-lt"/>
                          <a:ea typeface="+mn-ea"/>
                          <a:cs typeface="A  Mitra_1 (MRT)" pitchFamily="2" charset="-78"/>
                        </a:rPr>
                        <a:t>20-2 انس با قرآن</a:t>
                      </a:r>
                      <a:endParaRPr lang="en-US" sz="1800" kern="1200" dirty="0">
                        <a:solidFill>
                          <a:srgbClr val="0070C0"/>
                        </a:solidFill>
                        <a:latin typeface="+mn-lt"/>
                        <a:ea typeface="+mn-ea"/>
                        <a:cs typeface="A  Mitra_1 (MRT)" pitchFamily="2" charset="-78"/>
                      </a:endParaRPr>
                    </a:p>
                  </a:txBody>
                  <a:tcPr/>
                </a:tc>
                <a:tc>
                  <a:txBody>
                    <a:bodyPr/>
                    <a:lstStyle/>
                    <a:p>
                      <a:pPr lvl="2" algn="r" rtl="1"/>
                      <a:r>
                        <a:rPr lang="fa-IR" dirty="0" smtClean="0">
                          <a:solidFill>
                            <a:srgbClr val="0070C0"/>
                          </a:solidFill>
                          <a:cs typeface="A  Mitra_1 (MRT)" pitchFamily="2" charset="-78"/>
                        </a:rPr>
                        <a:t>7-2 توکل به خدا و استعانت از او</a:t>
                      </a:r>
                      <a:endParaRPr lang="en-US" dirty="0">
                        <a:solidFill>
                          <a:srgbClr val="0070C0"/>
                        </a:solidFill>
                        <a:cs typeface="A  Mitra_1 (MRT)" pitchFamily="2" charset="-78"/>
                      </a:endParaRPr>
                    </a:p>
                  </a:txBody>
                  <a:tcPr/>
                </a:tc>
              </a:tr>
              <a:tr h="359485">
                <a:tc>
                  <a:txBody>
                    <a:bodyPr/>
                    <a:lstStyle/>
                    <a:p>
                      <a:pPr lvl="1" algn="r" rtl="1"/>
                      <a:r>
                        <a:rPr lang="fa-IR" sz="1800" kern="1200" dirty="0" smtClean="0">
                          <a:solidFill>
                            <a:srgbClr val="0070C0"/>
                          </a:solidFill>
                          <a:latin typeface="+mn-lt"/>
                          <a:ea typeface="+mn-ea"/>
                          <a:cs typeface="A  Mitra_1 (MRT)" pitchFamily="2" charset="-78"/>
                        </a:rPr>
                        <a:t>21-2 دعا و نیایش</a:t>
                      </a:r>
                      <a:endParaRPr lang="en-US" sz="1800" kern="1200" dirty="0" smtClean="0">
                        <a:solidFill>
                          <a:srgbClr val="0070C0"/>
                        </a:solidFill>
                        <a:latin typeface="+mn-lt"/>
                        <a:ea typeface="+mn-ea"/>
                        <a:cs typeface="A  Mitra_1 (MRT)" pitchFamily="2" charset="-78"/>
                      </a:endParaRPr>
                    </a:p>
                  </a:txBody>
                  <a:tcPr/>
                </a:tc>
                <a:tc>
                  <a:txBody>
                    <a:bodyPr/>
                    <a:lstStyle/>
                    <a:p>
                      <a:pPr lvl="2" algn="r" rtl="1"/>
                      <a:r>
                        <a:rPr lang="fa-IR" dirty="0" smtClean="0">
                          <a:solidFill>
                            <a:srgbClr val="0070C0"/>
                          </a:solidFill>
                          <a:cs typeface="A  Mitra_1 (MRT)" pitchFamily="2" charset="-78"/>
                        </a:rPr>
                        <a:t>8-2 خوف و رجاء</a:t>
                      </a:r>
                      <a:endParaRPr lang="en-US" dirty="0">
                        <a:solidFill>
                          <a:srgbClr val="0070C0"/>
                        </a:solidFill>
                        <a:cs typeface="A  Mitra_1 (MRT)" pitchFamily="2" charset="-78"/>
                      </a:endParaRPr>
                    </a:p>
                  </a:txBody>
                  <a:tcPr/>
                </a:tc>
              </a:tr>
              <a:tr h="359485">
                <a:tc>
                  <a:txBody>
                    <a:bodyPr/>
                    <a:lstStyle/>
                    <a:p>
                      <a:pPr lvl="1" algn="r" rtl="1"/>
                      <a:r>
                        <a:rPr lang="fa-IR" dirty="0" smtClean="0">
                          <a:solidFill>
                            <a:srgbClr val="0070C0"/>
                          </a:solidFill>
                          <a:cs typeface="A  Mitra_1 (MRT)" pitchFamily="2" charset="-78"/>
                        </a:rPr>
                        <a:t>22-2 توسل</a:t>
                      </a:r>
                      <a:r>
                        <a:rPr lang="fa-IR" baseline="0" dirty="0" smtClean="0">
                          <a:solidFill>
                            <a:srgbClr val="0070C0"/>
                          </a:solidFill>
                          <a:cs typeface="A  Mitra_1 (MRT)" pitchFamily="2" charset="-78"/>
                        </a:rPr>
                        <a:t> به معصومین</a:t>
                      </a:r>
                      <a:endParaRPr lang="en-US" sz="1800" kern="1200" dirty="0" smtClean="0">
                        <a:solidFill>
                          <a:srgbClr val="0070C0"/>
                        </a:solidFill>
                        <a:latin typeface="+mn-lt"/>
                        <a:ea typeface="+mn-ea"/>
                        <a:cs typeface="A  Mitra_1 (MRT)" pitchFamily="2" charset="-78"/>
                      </a:endParaRPr>
                    </a:p>
                  </a:txBody>
                  <a:tcPr/>
                </a:tc>
                <a:tc>
                  <a:txBody>
                    <a:bodyPr/>
                    <a:lstStyle/>
                    <a:p>
                      <a:pPr lvl="2" algn="r" rtl="1"/>
                      <a:r>
                        <a:rPr lang="fa-IR" dirty="0" smtClean="0">
                          <a:solidFill>
                            <a:srgbClr val="0070C0"/>
                          </a:solidFill>
                          <a:cs typeface="A  Mitra_1 (MRT)" pitchFamily="2" charset="-78"/>
                        </a:rPr>
                        <a:t>9-2 صبر</a:t>
                      </a:r>
                      <a:endParaRPr lang="en-US" dirty="0">
                        <a:solidFill>
                          <a:srgbClr val="0070C0"/>
                        </a:solidFill>
                        <a:cs typeface="A  Mitra_1 (MRT)" pitchFamily="2" charset="-78"/>
                      </a:endParaRPr>
                    </a:p>
                  </a:txBody>
                  <a:tcPr/>
                </a:tc>
              </a:tr>
              <a:tr h="359485">
                <a:tc>
                  <a:txBody>
                    <a:bodyPr/>
                    <a:lstStyle/>
                    <a:p>
                      <a:pPr lvl="1" algn="r" rtl="1"/>
                      <a:r>
                        <a:rPr lang="fa-IR" dirty="0" smtClean="0">
                          <a:solidFill>
                            <a:srgbClr val="0070C0"/>
                          </a:solidFill>
                          <a:cs typeface="A  Mitra_1 (MRT)" pitchFamily="2" charset="-78"/>
                        </a:rPr>
                        <a:t>23-2 زیارت</a:t>
                      </a:r>
                      <a:r>
                        <a:rPr lang="fa-IR" baseline="0" dirty="0" smtClean="0">
                          <a:solidFill>
                            <a:srgbClr val="0070C0"/>
                          </a:solidFill>
                          <a:cs typeface="A  Mitra_1 (MRT)" pitchFamily="2" charset="-78"/>
                        </a:rPr>
                        <a:t> مشاهد مشرفه</a:t>
                      </a:r>
                      <a:endParaRPr lang="en-US" sz="1800" kern="1200" dirty="0" smtClean="0">
                        <a:solidFill>
                          <a:srgbClr val="0070C0"/>
                        </a:solidFill>
                        <a:latin typeface="+mn-lt"/>
                        <a:ea typeface="+mn-ea"/>
                        <a:cs typeface="A  Mitra_1 (MRT)" pitchFamily="2" charset="-78"/>
                      </a:endParaRPr>
                    </a:p>
                  </a:txBody>
                  <a:tcPr/>
                </a:tc>
                <a:tc>
                  <a:txBody>
                    <a:bodyPr/>
                    <a:lstStyle/>
                    <a:p>
                      <a:pPr lvl="2" algn="r" rtl="1"/>
                      <a:r>
                        <a:rPr lang="fa-IR" dirty="0" smtClean="0">
                          <a:solidFill>
                            <a:srgbClr val="0070C0"/>
                          </a:solidFill>
                          <a:cs typeface="A  Mitra_1 (MRT)" pitchFamily="2" charset="-78"/>
                        </a:rPr>
                        <a:t>10-2 شکر</a:t>
                      </a:r>
                      <a:endParaRPr lang="en-US" dirty="0">
                        <a:solidFill>
                          <a:srgbClr val="0070C0"/>
                        </a:solidFill>
                        <a:cs typeface="A  Mitra_1 (MRT)" pitchFamily="2" charset="-78"/>
                      </a:endParaRPr>
                    </a:p>
                  </a:txBody>
                  <a:tcPr/>
                </a:tc>
              </a:tr>
              <a:tr h="359485">
                <a:tc>
                  <a:txBody>
                    <a:bodyPr/>
                    <a:lstStyle/>
                    <a:p>
                      <a:pPr lvl="1" algn="r" rtl="1"/>
                      <a:r>
                        <a:rPr lang="fa-IR" sz="1800" kern="1200" dirty="0" smtClean="0">
                          <a:solidFill>
                            <a:srgbClr val="0070C0"/>
                          </a:solidFill>
                          <a:latin typeface="+mn-lt"/>
                          <a:ea typeface="+mn-ea"/>
                          <a:cs typeface="A  Mitra_1 (MRT)" pitchFamily="2" charset="-78"/>
                        </a:rPr>
                        <a:t>24-2 ارشاد و راهنمایی</a:t>
                      </a:r>
                      <a:endParaRPr lang="en-US" sz="1800" kern="1200" dirty="0" smtClean="0">
                        <a:solidFill>
                          <a:srgbClr val="0070C0"/>
                        </a:solidFill>
                        <a:latin typeface="+mn-lt"/>
                        <a:ea typeface="+mn-ea"/>
                        <a:cs typeface="A  Mitra_1 (MRT)" pitchFamily="2" charset="-78"/>
                      </a:endParaRPr>
                    </a:p>
                  </a:txBody>
                  <a:tcPr/>
                </a:tc>
                <a:tc>
                  <a:txBody>
                    <a:bodyPr/>
                    <a:lstStyle/>
                    <a:p>
                      <a:pPr lvl="2" algn="r" rtl="1"/>
                      <a:r>
                        <a:rPr lang="fa-IR" dirty="0" smtClean="0">
                          <a:solidFill>
                            <a:srgbClr val="0070C0"/>
                          </a:solidFill>
                          <a:cs typeface="A  Mitra_1 (MRT)" pitchFamily="2" charset="-78"/>
                        </a:rPr>
                        <a:t>11-2 توجه به آخرت</a:t>
                      </a:r>
                      <a:endParaRPr lang="en-US" dirty="0">
                        <a:solidFill>
                          <a:srgbClr val="0070C0"/>
                        </a:solidFill>
                        <a:cs typeface="A  Mitra_1 (MRT)" pitchFamily="2" charset="-78"/>
                      </a:endParaRPr>
                    </a:p>
                  </a:txBody>
                  <a:tcPr/>
                </a:tc>
              </a:tr>
              <a:tr h="359485">
                <a:tc>
                  <a:txBody>
                    <a:bodyPr/>
                    <a:lstStyle/>
                    <a:p>
                      <a:pPr lvl="1" algn="r" rtl="1"/>
                      <a:r>
                        <a:rPr lang="fa-IR" dirty="0" smtClean="0">
                          <a:solidFill>
                            <a:srgbClr val="0070C0"/>
                          </a:solidFill>
                          <a:cs typeface="A  Mitra_1 (MRT)" pitchFamily="2" charset="-78"/>
                        </a:rPr>
                        <a:t>25-2محاسبه</a:t>
                      </a:r>
                      <a:r>
                        <a:rPr lang="fa-IR" baseline="0" dirty="0" smtClean="0">
                          <a:solidFill>
                            <a:srgbClr val="0070C0"/>
                          </a:solidFill>
                          <a:cs typeface="A  Mitra_1 (MRT)" pitchFamily="2" charset="-78"/>
                        </a:rPr>
                        <a:t> نفس</a:t>
                      </a:r>
                      <a:endParaRPr lang="en-US" dirty="0"/>
                    </a:p>
                  </a:txBody>
                  <a:tcPr/>
                </a:tc>
                <a:tc>
                  <a:txBody>
                    <a:bodyPr/>
                    <a:lstStyle/>
                    <a:p>
                      <a:pPr lvl="2" algn="r" rtl="1"/>
                      <a:r>
                        <a:rPr lang="fa-IR" dirty="0" smtClean="0">
                          <a:solidFill>
                            <a:srgbClr val="0070C0"/>
                          </a:solidFill>
                          <a:cs typeface="A  Mitra_1 (MRT)" pitchFamily="2" charset="-78"/>
                        </a:rPr>
                        <a:t>12-2 یاد مرگ</a:t>
                      </a:r>
                      <a:endParaRPr lang="en-US" dirty="0">
                        <a:solidFill>
                          <a:srgbClr val="0070C0"/>
                        </a:solidFill>
                        <a:cs typeface="A  Mitra_1 (MRT)" pitchFamily="2" charset="-78"/>
                      </a:endParaRPr>
                    </a:p>
                  </a:txBody>
                  <a:tcPr/>
                </a:tc>
              </a:tr>
              <a:tr h="359485">
                <a:tc>
                  <a:txBody>
                    <a:bodyPr/>
                    <a:lstStyle/>
                    <a:p>
                      <a:pPr lvl="1" algn="r" rtl="1"/>
                      <a:r>
                        <a:rPr lang="fa-IR" sz="1800" kern="1200" dirty="0" smtClean="0">
                          <a:solidFill>
                            <a:srgbClr val="0070C0"/>
                          </a:solidFill>
                          <a:latin typeface="+mn-lt"/>
                          <a:ea typeface="+mn-ea"/>
                          <a:cs typeface="A  Mitra_1 (MRT)" pitchFamily="2" charset="-78"/>
                        </a:rPr>
                        <a:t>26-2 دوستی با خوبان</a:t>
                      </a:r>
                      <a:endParaRPr lang="en-US" sz="1800" kern="1200" dirty="0" smtClean="0">
                        <a:solidFill>
                          <a:srgbClr val="0070C0"/>
                        </a:solidFill>
                        <a:latin typeface="+mn-lt"/>
                        <a:ea typeface="+mn-ea"/>
                        <a:cs typeface="A  Mitra_1 (MRT)" pitchFamily="2" charset="-78"/>
                      </a:endParaRPr>
                    </a:p>
                  </a:txBody>
                  <a:tcPr>
                    <a:lnB w="12700" cap="flat" cmpd="sng" algn="ctr">
                      <a:solidFill>
                        <a:schemeClr val="tx1"/>
                      </a:solidFill>
                      <a:prstDash val="solid"/>
                      <a:round/>
                      <a:headEnd type="none" w="med" len="med"/>
                      <a:tailEnd type="none" w="med" len="med"/>
                    </a:lnB>
                  </a:tcPr>
                </a:tc>
                <a:tc>
                  <a:txBody>
                    <a:bodyPr/>
                    <a:lstStyle/>
                    <a:p>
                      <a:pPr lvl="2" algn="r" rtl="1"/>
                      <a:r>
                        <a:rPr lang="fa-IR" dirty="0" smtClean="0">
                          <a:solidFill>
                            <a:srgbClr val="0070C0"/>
                          </a:solidFill>
                          <a:cs typeface="A  Mitra_1 (MRT)" pitchFamily="2" charset="-78"/>
                        </a:rPr>
                        <a:t>13-2 محبت به مومنین</a:t>
                      </a:r>
                      <a:endParaRPr lang="en-US" dirty="0">
                        <a:solidFill>
                          <a:srgbClr val="0070C0"/>
                        </a:solidFill>
                        <a:cs typeface="A  Mitra_1 (MRT)" pitchFamily="2" charset="-78"/>
                      </a:endParaRPr>
                    </a:p>
                  </a:txBody>
                  <a:tcPr>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785786" y="6524976"/>
            <a:ext cx="7572428" cy="261610"/>
          </a:xfrm>
          <a:prstGeom prst="rect">
            <a:avLst/>
          </a:prstGeom>
          <a:noFill/>
        </p:spPr>
        <p:txBody>
          <a:bodyPr wrap="square" rtlCol="0">
            <a:spAutoFit/>
          </a:bodyPr>
          <a:lstStyle/>
          <a:p>
            <a:pPr algn="just" rtl="1"/>
            <a:r>
              <a:rPr lang="fa-IR" sz="1100" dirty="0" smtClean="0">
                <a:solidFill>
                  <a:srgbClr val="002060"/>
                </a:solidFill>
                <a:cs typeface="A  Mitra_1 (MRT)" pitchFamily="2" charset="-78"/>
              </a:rPr>
              <a:t>الهامی نیا ع ا. معنویت اسلامی، چیستی، چرائی و چگونگی. پژوهشکده تحقیقات اسلامی، 1390</a:t>
            </a:r>
            <a:endParaRPr lang="en-US" sz="1100" dirty="0">
              <a:solidFill>
                <a:srgbClr val="002060"/>
              </a:solidFill>
              <a:cs typeface="A  Mitra_1 (MRT)" pitchFamily="2" charset="-78"/>
            </a:endParaRPr>
          </a:p>
        </p:txBody>
      </p:sp>
      <p:pic>
        <p:nvPicPr>
          <p:cNvPr id="6" name="Picture 5"/>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8952"/>
            <a:ext cx="8229600" cy="582594"/>
          </a:xfrm>
        </p:spPr>
        <p:txBody>
          <a:bodyPr>
            <a:normAutofit fontScale="90000"/>
          </a:bodyPr>
          <a:lstStyle/>
          <a:p>
            <a:r>
              <a:rPr lang="fa-IR" sz="3500" dirty="0" smtClean="0">
                <a:solidFill>
                  <a:srgbClr val="008000"/>
                </a:solidFill>
                <a:cs typeface="A  Mitra_1 (MRT)" pitchFamily="2" charset="-78"/>
              </a:rPr>
              <a:t>آثار و کارکردهای معنویت</a:t>
            </a:r>
            <a:endParaRPr lang="en-US" sz="3500" dirty="0">
              <a:solidFill>
                <a:srgbClr val="008000"/>
              </a:solidFill>
              <a:cs typeface="A  Mitra_1 (MRT)" pitchFamily="2" charset="-78"/>
            </a:endParaRPr>
          </a:p>
        </p:txBody>
      </p:sp>
      <p:graphicFrame>
        <p:nvGraphicFramePr>
          <p:cNvPr id="4" name="Content Placeholder 3"/>
          <p:cNvGraphicFramePr>
            <a:graphicFrameLocks noGrp="1"/>
          </p:cNvGraphicFramePr>
          <p:nvPr>
            <p:ph idx="1"/>
          </p:nvPr>
        </p:nvGraphicFramePr>
        <p:xfrm>
          <a:off x="428596" y="1661176"/>
          <a:ext cx="8229600" cy="4541520"/>
        </p:xfrm>
        <a:graphic>
          <a:graphicData uri="http://schemas.openxmlformats.org/drawingml/2006/table">
            <a:tbl>
              <a:tblPr firstRow="1" bandRow="1">
                <a:tableStyleId>{2D5ABB26-0587-4C30-8999-92F81FD0307C}</a:tableStyleId>
              </a:tblPr>
              <a:tblGrid>
                <a:gridCol w="4114800"/>
                <a:gridCol w="4114800"/>
              </a:tblGrid>
              <a:tr h="370840">
                <a:tc>
                  <a:txBody>
                    <a:bodyPr/>
                    <a:lstStyle/>
                    <a:p>
                      <a:pPr algn="ctr" rtl="1">
                        <a:lnSpc>
                          <a:spcPct val="200000"/>
                        </a:lnSpc>
                      </a:pPr>
                      <a:endParaRPr lang="en-US" dirty="0">
                        <a:cs typeface="A  Mitra_1 (MRT)" pitchFamily="2" charset="-78"/>
                      </a:endParaRPr>
                    </a:p>
                  </a:txBody>
                  <a:tcPr>
                    <a:lnT w="12700" cap="flat" cmpd="sng" algn="ctr">
                      <a:solidFill>
                        <a:schemeClr val="tx1"/>
                      </a:solidFill>
                      <a:prstDash val="solid"/>
                      <a:round/>
                      <a:headEnd type="none" w="med" len="med"/>
                      <a:tailEnd type="none" w="med" len="med"/>
                    </a:lnT>
                  </a:tcPr>
                </a:tc>
                <a:tc>
                  <a:txBody>
                    <a:bodyPr/>
                    <a:lstStyle/>
                    <a:p>
                      <a:pPr algn="r" rtl="1">
                        <a:lnSpc>
                          <a:spcPct val="200000"/>
                        </a:lnSpc>
                      </a:pPr>
                      <a:r>
                        <a:rPr lang="fa-IR" sz="2000" u="sng" dirty="0" smtClean="0">
                          <a:solidFill>
                            <a:srgbClr val="FF0000"/>
                          </a:solidFill>
                          <a:cs typeface="A  Mitra_1 (MRT)" pitchFamily="2" charset="-78"/>
                        </a:rPr>
                        <a:t>آثار و کارکردهای فردی معنویت</a:t>
                      </a:r>
                      <a:endParaRPr lang="en-US" sz="2000" u="sng" dirty="0">
                        <a:solidFill>
                          <a:srgbClr val="FF0000"/>
                        </a:solidFill>
                        <a:cs typeface="A  Mitra_1 (MRT)" pitchFamily="2" charset="-78"/>
                      </a:endParaRPr>
                    </a:p>
                  </a:txBody>
                  <a:tcPr>
                    <a:lnT w="12700" cap="flat" cmpd="sng" algn="ctr">
                      <a:solidFill>
                        <a:schemeClr val="tx1"/>
                      </a:solidFill>
                      <a:prstDash val="solid"/>
                      <a:round/>
                      <a:headEnd type="none" w="med" len="med"/>
                      <a:tailEnd type="none" w="med" len="med"/>
                    </a:lnT>
                  </a:tcPr>
                </a:tc>
              </a:tr>
              <a:tr h="370840">
                <a:tc>
                  <a:txBody>
                    <a:bodyPr/>
                    <a:lstStyle/>
                    <a:p>
                      <a:pPr lvl="1" algn="r" rtl="1">
                        <a:lnSpc>
                          <a:spcPct val="200000"/>
                        </a:lnSpc>
                      </a:pPr>
                      <a:r>
                        <a:rPr lang="fa-IR" dirty="0" smtClean="0">
                          <a:solidFill>
                            <a:srgbClr val="0070C0"/>
                          </a:solidFill>
                          <a:cs typeface="A  Mitra_1 (MRT)" pitchFamily="2" charset="-78"/>
                        </a:rPr>
                        <a:t>7- شجاعت</a:t>
                      </a:r>
                      <a:endParaRPr lang="en-US" dirty="0">
                        <a:solidFill>
                          <a:srgbClr val="0070C0"/>
                        </a:solidFill>
                        <a:cs typeface="A  Mitra_1 (MRT)" pitchFamily="2" charset="-78"/>
                      </a:endParaRPr>
                    </a:p>
                  </a:txBody>
                  <a:tcPr/>
                </a:tc>
                <a:tc>
                  <a:txBody>
                    <a:bodyPr/>
                    <a:lstStyle/>
                    <a:p>
                      <a:pPr lvl="2" algn="r" rtl="1">
                        <a:lnSpc>
                          <a:spcPct val="200000"/>
                        </a:lnSpc>
                      </a:pPr>
                      <a:r>
                        <a:rPr lang="fa-IR" dirty="0" smtClean="0">
                          <a:solidFill>
                            <a:srgbClr val="0070C0"/>
                          </a:solidFill>
                          <a:cs typeface="A  Mitra_1 (MRT)" pitchFamily="2" charset="-78"/>
                        </a:rPr>
                        <a:t>1- جلب عنایت الهی</a:t>
                      </a:r>
                      <a:endParaRPr lang="en-US" dirty="0">
                        <a:solidFill>
                          <a:srgbClr val="0070C0"/>
                        </a:solidFill>
                        <a:cs typeface="A  Mitra_1 (MRT)" pitchFamily="2" charset="-78"/>
                      </a:endParaRPr>
                    </a:p>
                  </a:txBody>
                  <a:tcPr/>
                </a:tc>
              </a:tr>
              <a:tr h="370840">
                <a:tc>
                  <a:txBody>
                    <a:bodyPr/>
                    <a:lstStyle/>
                    <a:p>
                      <a:pPr lvl="1" algn="r" rtl="1">
                        <a:lnSpc>
                          <a:spcPct val="200000"/>
                        </a:lnSpc>
                      </a:pPr>
                      <a:r>
                        <a:rPr lang="fa-IR" dirty="0" smtClean="0">
                          <a:solidFill>
                            <a:srgbClr val="FF0000"/>
                          </a:solidFill>
                          <a:cs typeface="A  Mitra_1 (MRT)" pitchFamily="2" charset="-78"/>
                        </a:rPr>
                        <a:t>8- ایثار و شهادت</a:t>
                      </a:r>
                      <a:r>
                        <a:rPr lang="fa-IR" baseline="0" dirty="0" smtClean="0">
                          <a:solidFill>
                            <a:srgbClr val="FF0000"/>
                          </a:solidFill>
                          <a:cs typeface="A  Mitra_1 (MRT)" pitchFamily="2" charset="-78"/>
                        </a:rPr>
                        <a:t> طلبی</a:t>
                      </a:r>
                      <a:endParaRPr lang="en-US" dirty="0">
                        <a:solidFill>
                          <a:srgbClr val="FF0000"/>
                        </a:solidFill>
                        <a:cs typeface="A  Mitra_1 (MRT)" pitchFamily="2" charset="-78"/>
                      </a:endParaRPr>
                    </a:p>
                  </a:txBody>
                  <a:tcPr/>
                </a:tc>
                <a:tc>
                  <a:txBody>
                    <a:bodyPr/>
                    <a:lstStyle/>
                    <a:p>
                      <a:pPr lvl="2" algn="r" rtl="1">
                        <a:lnSpc>
                          <a:spcPct val="200000"/>
                        </a:lnSpc>
                      </a:pPr>
                      <a:r>
                        <a:rPr lang="fa-IR" dirty="0" smtClean="0">
                          <a:solidFill>
                            <a:srgbClr val="FF0000"/>
                          </a:solidFill>
                          <a:cs typeface="A  Mitra_1 (MRT)" pitchFamily="2" charset="-78"/>
                        </a:rPr>
                        <a:t>2- روحیه</a:t>
                      </a:r>
                      <a:r>
                        <a:rPr lang="fa-IR" baseline="0" dirty="0" smtClean="0">
                          <a:solidFill>
                            <a:srgbClr val="FF0000"/>
                          </a:solidFill>
                          <a:cs typeface="A  Mitra_1 (MRT)" pitchFamily="2" charset="-78"/>
                        </a:rPr>
                        <a:t> تکلیف گرایی</a:t>
                      </a:r>
                      <a:endParaRPr lang="en-US" dirty="0">
                        <a:solidFill>
                          <a:srgbClr val="FF0000"/>
                        </a:solidFill>
                        <a:cs typeface="A  Mitra_1 (MRT)" pitchFamily="2" charset="-78"/>
                      </a:endParaRPr>
                    </a:p>
                  </a:txBody>
                  <a:tcPr/>
                </a:tc>
              </a:tr>
              <a:tr h="370840">
                <a:tc>
                  <a:txBody>
                    <a:bodyPr/>
                    <a:lstStyle/>
                    <a:p>
                      <a:pPr lvl="1" algn="r" rtl="1">
                        <a:lnSpc>
                          <a:spcPct val="200000"/>
                        </a:lnSpc>
                      </a:pPr>
                      <a:r>
                        <a:rPr lang="fa-IR" dirty="0" smtClean="0">
                          <a:solidFill>
                            <a:srgbClr val="0070C0"/>
                          </a:solidFill>
                          <a:cs typeface="A  Mitra_1 (MRT)" pitchFamily="2" charset="-78"/>
                        </a:rPr>
                        <a:t>9- مهرورزی</a:t>
                      </a:r>
                      <a:endParaRPr lang="en-US" dirty="0">
                        <a:solidFill>
                          <a:srgbClr val="0070C0"/>
                        </a:solidFill>
                        <a:cs typeface="A  Mitra_1 (MRT)" pitchFamily="2" charset="-78"/>
                      </a:endParaRPr>
                    </a:p>
                  </a:txBody>
                  <a:tcPr/>
                </a:tc>
                <a:tc>
                  <a:txBody>
                    <a:bodyPr/>
                    <a:lstStyle/>
                    <a:p>
                      <a:pPr lvl="2" algn="r" rtl="1">
                        <a:lnSpc>
                          <a:spcPct val="200000"/>
                        </a:lnSpc>
                      </a:pPr>
                      <a:r>
                        <a:rPr lang="fa-IR" dirty="0" smtClean="0">
                          <a:solidFill>
                            <a:srgbClr val="0070C0"/>
                          </a:solidFill>
                          <a:cs typeface="A  Mitra_1 (MRT)" pitchFamily="2" charset="-78"/>
                        </a:rPr>
                        <a:t>3- تقوا</a:t>
                      </a:r>
                      <a:endParaRPr lang="en-US" dirty="0">
                        <a:solidFill>
                          <a:srgbClr val="0070C0"/>
                        </a:solidFill>
                        <a:cs typeface="A  Mitra_1 (MRT)" pitchFamily="2" charset="-78"/>
                      </a:endParaRPr>
                    </a:p>
                  </a:txBody>
                  <a:tcPr/>
                </a:tc>
              </a:tr>
              <a:tr h="370840">
                <a:tc>
                  <a:txBody>
                    <a:bodyPr/>
                    <a:lstStyle/>
                    <a:p>
                      <a:pPr lvl="1" algn="r" rtl="1">
                        <a:lnSpc>
                          <a:spcPct val="200000"/>
                        </a:lnSpc>
                      </a:pPr>
                      <a:r>
                        <a:rPr lang="fa-IR" dirty="0" smtClean="0">
                          <a:solidFill>
                            <a:srgbClr val="7030A0"/>
                          </a:solidFill>
                          <a:cs typeface="A  Mitra_1 (MRT)" pitchFamily="2" charset="-78"/>
                        </a:rPr>
                        <a:t>10- تواضع</a:t>
                      </a:r>
                      <a:endParaRPr lang="en-US" dirty="0">
                        <a:solidFill>
                          <a:srgbClr val="7030A0"/>
                        </a:solidFill>
                        <a:cs typeface="A  Mitra_1 (MRT)" pitchFamily="2" charset="-78"/>
                      </a:endParaRPr>
                    </a:p>
                  </a:txBody>
                  <a:tcPr/>
                </a:tc>
                <a:tc>
                  <a:txBody>
                    <a:bodyPr/>
                    <a:lstStyle/>
                    <a:p>
                      <a:pPr lvl="2" algn="r" rtl="1">
                        <a:lnSpc>
                          <a:spcPct val="200000"/>
                        </a:lnSpc>
                      </a:pPr>
                      <a:r>
                        <a:rPr lang="fa-IR" dirty="0" smtClean="0">
                          <a:solidFill>
                            <a:schemeClr val="accent6">
                              <a:lumMod val="75000"/>
                            </a:schemeClr>
                          </a:solidFill>
                          <a:cs typeface="A  Mitra_1 (MRT)" pitchFamily="2" charset="-78"/>
                        </a:rPr>
                        <a:t>4- عزت و کرامت</a:t>
                      </a:r>
                      <a:endParaRPr lang="en-US" dirty="0">
                        <a:solidFill>
                          <a:schemeClr val="accent6">
                            <a:lumMod val="75000"/>
                          </a:schemeClr>
                        </a:solidFill>
                        <a:cs typeface="A  Mitra_1 (MRT)" pitchFamily="2" charset="-78"/>
                      </a:endParaRPr>
                    </a:p>
                  </a:txBody>
                  <a:tcPr/>
                </a:tc>
              </a:tr>
              <a:tr h="370840">
                <a:tc>
                  <a:txBody>
                    <a:bodyPr/>
                    <a:lstStyle/>
                    <a:p>
                      <a:pPr lvl="1" algn="r" rtl="1">
                        <a:lnSpc>
                          <a:spcPct val="200000"/>
                        </a:lnSpc>
                      </a:pPr>
                      <a:r>
                        <a:rPr lang="fa-IR" dirty="0" smtClean="0">
                          <a:solidFill>
                            <a:srgbClr val="0070C0"/>
                          </a:solidFill>
                          <a:cs typeface="A  Mitra_1 (MRT)" pitchFamily="2" charset="-78"/>
                        </a:rPr>
                        <a:t>11- قناعت</a:t>
                      </a:r>
                      <a:endParaRPr lang="en-US" dirty="0">
                        <a:solidFill>
                          <a:srgbClr val="0070C0"/>
                        </a:solidFill>
                        <a:cs typeface="A  Mitra_1 (MRT)" pitchFamily="2" charset="-78"/>
                      </a:endParaRPr>
                    </a:p>
                  </a:txBody>
                  <a:tcPr/>
                </a:tc>
                <a:tc>
                  <a:txBody>
                    <a:bodyPr/>
                    <a:lstStyle/>
                    <a:p>
                      <a:pPr lvl="2" algn="r" rtl="1">
                        <a:lnSpc>
                          <a:spcPct val="200000"/>
                        </a:lnSpc>
                      </a:pPr>
                      <a:r>
                        <a:rPr lang="fa-IR" dirty="0" smtClean="0">
                          <a:solidFill>
                            <a:srgbClr val="0070C0"/>
                          </a:solidFill>
                          <a:cs typeface="A  Mitra_1 (MRT)" pitchFamily="2" charset="-78"/>
                        </a:rPr>
                        <a:t>5- بصیرت و آگاهی</a:t>
                      </a:r>
                      <a:endParaRPr lang="en-US" dirty="0">
                        <a:solidFill>
                          <a:srgbClr val="0070C0"/>
                        </a:solidFill>
                        <a:cs typeface="A  Mitra_1 (MRT)" pitchFamily="2" charset="-78"/>
                      </a:endParaRPr>
                    </a:p>
                  </a:txBody>
                  <a:tcPr/>
                </a:tc>
              </a:tr>
              <a:tr h="370840">
                <a:tc>
                  <a:txBody>
                    <a:bodyPr/>
                    <a:lstStyle/>
                    <a:p>
                      <a:pPr lvl="1" algn="r" rtl="1">
                        <a:lnSpc>
                          <a:spcPct val="200000"/>
                        </a:lnSpc>
                      </a:pPr>
                      <a:r>
                        <a:rPr lang="fa-IR" dirty="0" smtClean="0">
                          <a:solidFill>
                            <a:srgbClr val="00B050"/>
                          </a:solidFill>
                          <a:cs typeface="A  Mitra_1 (MRT)" pitchFamily="2" charset="-78"/>
                        </a:rPr>
                        <a:t>12- خلاقیت و شکوفایی استعدادها</a:t>
                      </a:r>
                      <a:endParaRPr lang="en-US" dirty="0">
                        <a:solidFill>
                          <a:srgbClr val="00B050"/>
                        </a:solidFill>
                        <a:cs typeface="A  Mitra_1 (MRT)" pitchFamily="2" charset="-78"/>
                      </a:endParaRPr>
                    </a:p>
                  </a:txBody>
                  <a:tcPr>
                    <a:lnB w="12700" cap="flat" cmpd="sng" algn="ctr">
                      <a:solidFill>
                        <a:schemeClr val="tx1"/>
                      </a:solidFill>
                      <a:prstDash val="solid"/>
                      <a:round/>
                      <a:headEnd type="none" w="med" len="med"/>
                      <a:tailEnd type="none" w="med" len="med"/>
                    </a:lnB>
                  </a:tcPr>
                </a:tc>
                <a:tc>
                  <a:txBody>
                    <a:bodyPr/>
                    <a:lstStyle/>
                    <a:p>
                      <a:pPr lvl="2" algn="r" rtl="1">
                        <a:lnSpc>
                          <a:spcPct val="200000"/>
                        </a:lnSpc>
                      </a:pPr>
                      <a:r>
                        <a:rPr lang="fa-IR" dirty="0" smtClean="0">
                          <a:solidFill>
                            <a:srgbClr val="7030A0"/>
                          </a:solidFill>
                          <a:cs typeface="A  Mitra_1 (MRT)" pitchFamily="2" charset="-78"/>
                        </a:rPr>
                        <a:t>6- آرامش</a:t>
                      </a:r>
                      <a:r>
                        <a:rPr lang="fa-IR" baseline="0" dirty="0" smtClean="0">
                          <a:solidFill>
                            <a:srgbClr val="7030A0"/>
                          </a:solidFill>
                          <a:cs typeface="A  Mitra_1 (MRT)" pitchFamily="2" charset="-78"/>
                        </a:rPr>
                        <a:t> و اطمینان قلبی</a:t>
                      </a:r>
                      <a:endParaRPr lang="en-US" dirty="0">
                        <a:solidFill>
                          <a:srgbClr val="7030A0"/>
                        </a:solidFill>
                        <a:cs typeface="A  Mitra_1 (MRT)" pitchFamily="2" charset="-78"/>
                      </a:endParaRPr>
                    </a:p>
                  </a:txBody>
                  <a:tcPr>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714348" y="6382100"/>
            <a:ext cx="7572428" cy="261610"/>
          </a:xfrm>
          <a:prstGeom prst="rect">
            <a:avLst/>
          </a:prstGeom>
          <a:noFill/>
        </p:spPr>
        <p:txBody>
          <a:bodyPr wrap="square" rtlCol="0">
            <a:spAutoFit/>
          </a:bodyPr>
          <a:lstStyle/>
          <a:p>
            <a:pPr algn="just" rtl="1"/>
            <a:r>
              <a:rPr lang="fa-IR" sz="1100" dirty="0" smtClean="0">
                <a:solidFill>
                  <a:srgbClr val="002060"/>
                </a:solidFill>
                <a:cs typeface="A  Mitra_1 (MRT)" pitchFamily="2" charset="-78"/>
              </a:rPr>
              <a:t>الهامی نیا ع ا. معنویت اسلامی، چیستی، چرائی و چگونگی. پژوهشکده تحقیقات اسلامی، 1390</a:t>
            </a:r>
            <a:endParaRPr lang="en-US" sz="1100" dirty="0">
              <a:solidFill>
                <a:srgbClr val="002060"/>
              </a:solidFill>
              <a:cs typeface="A  Mitra_1 (MRT)" pitchFamily="2" charset="-78"/>
            </a:endParaRPr>
          </a:p>
        </p:txBody>
      </p:sp>
      <p:pic>
        <p:nvPicPr>
          <p:cNvPr id="6" name="Picture 5"/>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034" y="357166"/>
            <a:ext cx="4040188" cy="639762"/>
          </a:xfrm>
        </p:spPr>
        <p:txBody>
          <a:bodyPr/>
          <a:lstStyle/>
          <a:p>
            <a:pPr algn="ctr" rtl="1"/>
            <a:r>
              <a:rPr lang="fa-IR" dirty="0" smtClean="0">
                <a:solidFill>
                  <a:srgbClr val="FF0000"/>
                </a:solidFill>
                <a:cs typeface="A  Mitra_1 (MRT)" pitchFamily="2" charset="-78"/>
              </a:rPr>
              <a:t>عوامل اجتماعی</a:t>
            </a:r>
            <a:endParaRPr lang="en-US" dirty="0">
              <a:solidFill>
                <a:srgbClr val="FF0000"/>
              </a:solidFill>
              <a:cs typeface="A  Mitra_1 (MRT)" pitchFamily="2" charset="-78"/>
            </a:endParaRPr>
          </a:p>
        </p:txBody>
      </p:sp>
      <p:sp>
        <p:nvSpPr>
          <p:cNvPr id="4" name="Content Placeholder 3"/>
          <p:cNvSpPr>
            <a:spLocks noGrp="1"/>
          </p:cNvSpPr>
          <p:nvPr>
            <p:ph sz="half" idx="2"/>
          </p:nvPr>
        </p:nvSpPr>
        <p:spPr>
          <a:xfrm>
            <a:off x="457200" y="1071546"/>
            <a:ext cx="4040188" cy="5500726"/>
          </a:xfrm>
        </p:spPr>
        <p:txBody>
          <a:bodyPr>
            <a:normAutofit/>
          </a:bodyPr>
          <a:lstStyle/>
          <a:p>
            <a:pPr marL="857250" lvl="1" indent="-457200" algn="r" rtl="1">
              <a:buNone/>
            </a:pPr>
            <a:r>
              <a:rPr lang="fa-IR" sz="1400" dirty="0" smtClean="0">
                <a:solidFill>
                  <a:srgbClr val="7030A0"/>
                </a:solidFill>
                <a:cs typeface="A  Mitra_1 (MRT)" pitchFamily="2" charset="-78"/>
              </a:rPr>
              <a:t>1. </a:t>
            </a:r>
            <a:r>
              <a:rPr lang="fa-IR" sz="1800" dirty="0" smtClean="0">
                <a:solidFill>
                  <a:srgbClr val="7030A0"/>
                </a:solidFill>
                <a:cs typeface="A  Mitra_1 (MRT)" pitchFamily="2" charset="-78"/>
              </a:rPr>
              <a:t>حاکمیت غیردینی</a:t>
            </a:r>
          </a:p>
          <a:p>
            <a:pPr marL="857250" lvl="1" indent="-457200" algn="r" rtl="1">
              <a:buNone/>
            </a:pPr>
            <a:r>
              <a:rPr lang="fa-IR" sz="1800" dirty="0" smtClean="0">
                <a:solidFill>
                  <a:srgbClr val="7030A0"/>
                </a:solidFill>
                <a:cs typeface="A  Mitra_1 (MRT)" pitchFamily="2" charset="-78"/>
              </a:rPr>
              <a:t>2. مدیریت غیردینی</a:t>
            </a:r>
          </a:p>
          <a:p>
            <a:pPr marL="857250" lvl="1" indent="-457200" algn="r" rtl="1">
              <a:buNone/>
            </a:pPr>
            <a:r>
              <a:rPr lang="fa-IR" sz="1800" dirty="0" smtClean="0">
                <a:solidFill>
                  <a:srgbClr val="7030A0"/>
                </a:solidFill>
                <a:cs typeface="A  Mitra_1 (MRT)" pitchFamily="2" charset="-78"/>
              </a:rPr>
              <a:t>3. نافرمانی ولی امر</a:t>
            </a:r>
          </a:p>
          <a:p>
            <a:pPr marL="857250" lvl="1" indent="-457200" algn="r" rtl="1">
              <a:buNone/>
            </a:pPr>
            <a:r>
              <a:rPr lang="fa-IR" sz="1800" dirty="0" smtClean="0">
                <a:solidFill>
                  <a:srgbClr val="7030A0"/>
                </a:solidFill>
                <a:cs typeface="A  Mitra_1 (MRT)" pitchFamily="2" charset="-78"/>
              </a:rPr>
              <a:t>4. عدم اجرای قوانین شرعی</a:t>
            </a:r>
          </a:p>
          <a:p>
            <a:pPr marL="857250" lvl="1" indent="-457200" algn="r" rtl="1">
              <a:buNone/>
            </a:pPr>
            <a:r>
              <a:rPr lang="fa-IR" sz="1800" dirty="0" smtClean="0">
                <a:solidFill>
                  <a:srgbClr val="7030A0"/>
                </a:solidFill>
                <a:cs typeface="A  Mitra_1 (MRT)" pitchFamily="2" charset="-78"/>
              </a:rPr>
              <a:t>5. ریاکاری</a:t>
            </a:r>
          </a:p>
          <a:p>
            <a:pPr marL="857250" lvl="1" indent="-457200" algn="r" rtl="1">
              <a:buNone/>
            </a:pPr>
            <a:r>
              <a:rPr lang="fa-IR" sz="1800" dirty="0" smtClean="0">
                <a:solidFill>
                  <a:srgbClr val="7030A0"/>
                </a:solidFill>
                <a:cs typeface="A  Mitra_1 (MRT)" pitchFamily="2" charset="-78"/>
              </a:rPr>
              <a:t>6. ظلم و ستم</a:t>
            </a:r>
          </a:p>
          <a:p>
            <a:pPr marL="857250" lvl="1" indent="-457200" algn="r" rtl="1">
              <a:buNone/>
            </a:pPr>
            <a:r>
              <a:rPr lang="fa-IR" sz="1800" dirty="0" smtClean="0">
                <a:solidFill>
                  <a:srgbClr val="7030A0"/>
                </a:solidFill>
                <a:cs typeface="A  Mitra_1 (MRT)" pitchFamily="2" charset="-78"/>
              </a:rPr>
              <a:t>7. تبعیض</a:t>
            </a:r>
          </a:p>
          <a:p>
            <a:pPr marL="857250" lvl="1" indent="-457200" algn="r" rtl="1">
              <a:buNone/>
            </a:pPr>
            <a:r>
              <a:rPr lang="fa-IR" sz="1800" dirty="0" smtClean="0">
                <a:solidFill>
                  <a:srgbClr val="7030A0"/>
                </a:solidFill>
                <a:cs typeface="A  Mitra_1 (MRT)" pitchFamily="2" charset="-78"/>
              </a:rPr>
              <a:t>8. ترویج نادرست معارف دین</a:t>
            </a:r>
          </a:p>
          <a:p>
            <a:pPr marL="857250" lvl="1" indent="-457200" algn="r" rtl="1">
              <a:buNone/>
            </a:pPr>
            <a:r>
              <a:rPr lang="fa-IR" sz="1800" dirty="0" smtClean="0">
                <a:solidFill>
                  <a:srgbClr val="7030A0"/>
                </a:solidFill>
                <a:cs typeface="A  Mitra_1 (MRT)" pitchFamily="2" charset="-78"/>
              </a:rPr>
              <a:t>9. ترک امر به معروف و نهی از منکر</a:t>
            </a:r>
          </a:p>
          <a:p>
            <a:pPr marL="857250" lvl="1" indent="-457200" algn="r" rtl="1">
              <a:buNone/>
            </a:pPr>
            <a:r>
              <a:rPr lang="fa-IR" sz="1800" dirty="0" smtClean="0">
                <a:solidFill>
                  <a:srgbClr val="7030A0"/>
                </a:solidFill>
                <a:cs typeface="A  Mitra_1 (MRT)" pitchFamily="2" charset="-78"/>
              </a:rPr>
              <a:t>10. بدعت و خرافه</a:t>
            </a:r>
          </a:p>
          <a:p>
            <a:pPr marL="857250" lvl="1" indent="-457200" algn="r" rtl="1">
              <a:buNone/>
            </a:pPr>
            <a:r>
              <a:rPr lang="fa-IR" sz="1800" dirty="0" smtClean="0">
                <a:solidFill>
                  <a:srgbClr val="7030A0"/>
                </a:solidFill>
                <a:cs typeface="A  Mitra_1 (MRT)" pitchFamily="2" charset="-78"/>
              </a:rPr>
              <a:t>11. رواج اشرافی گری</a:t>
            </a:r>
          </a:p>
          <a:p>
            <a:pPr marL="857250" lvl="1" indent="-457200" algn="r" rtl="1">
              <a:buNone/>
            </a:pPr>
            <a:r>
              <a:rPr lang="fa-IR" sz="1800" dirty="0" smtClean="0">
                <a:solidFill>
                  <a:srgbClr val="7030A0"/>
                </a:solidFill>
                <a:cs typeface="A  Mitra_1 (MRT)" pitchFamily="2" charset="-78"/>
              </a:rPr>
              <a:t>12. اختلاف و تفرقه</a:t>
            </a:r>
          </a:p>
          <a:p>
            <a:pPr marL="857250" lvl="1" indent="-457200" algn="r" rtl="1">
              <a:buNone/>
            </a:pPr>
            <a:r>
              <a:rPr lang="fa-IR" sz="1800" dirty="0" smtClean="0">
                <a:solidFill>
                  <a:srgbClr val="7030A0"/>
                </a:solidFill>
                <a:cs typeface="A  Mitra_1 (MRT)" pitchFamily="2" charset="-78"/>
              </a:rPr>
              <a:t>13. هم نشینی با بدان</a:t>
            </a:r>
          </a:p>
          <a:p>
            <a:pPr marL="857250" lvl="1" indent="-457200" algn="r" rtl="1">
              <a:buNone/>
            </a:pPr>
            <a:r>
              <a:rPr lang="fa-IR" sz="1800" dirty="0" smtClean="0">
                <a:solidFill>
                  <a:srgbClr val="7030A0"/>
                </a:solidFill>
                <a:cs typeface="A  Mitra_1 (MRT)" pitchFamily="2" charset="-78"/>
              </a:rPr>
              <a:t>14. ناامنی</a:t>
            </a:r>
          </a:p>
          <a:p>
            <a:pPr marL="857250" lvl="1" indent="-457200" algn="r" rtl="1">
              <a:buNone/>
            </a:pPr>
            <a:r>
              <a:rPr lang="fa-IR" sz="1800" dirty="0" smtClean="0">
                <a:solidFill>
                  <a:srgbClr val="7030A0"/>
                </a:solidFill>
                <a:cs typeface="A  Mitra_1 (MRT)" pitchFamily="2" charset="-78"/>
              </a:rPr>
              <a:t>15. ناهنجاریهای اجتماعی</a:t>
            </a:r>
          </a:p>
          <a:p>
            <a:pPr marL="457200" indent="-457200" algn="r" rtl="1">
              <a:buNone/>
            </a:pPr>
            <a:endParaRPr lang="en-US" sz="1800" dirty="0">
              <a:solidFill>
                <a:srgbClr val="7030A0"/>
              </a:solidFill>
              <a:cs typeface="A  Mitra_1 (MRT)" pitchFamily="2" charset="-78"/>
            </a:endParaRPr>
          </a:p>
        </p:txBody>
      </p:sp>
      <p:sp>
        <p:nvSpPr>
          <p:cNvPr id="5" name="Text Placeholder 4"/>
          <p:cNvSpPr>
            <a:spLocks noGrp="1"/>
          </p:cNvSpPr>
          <p:nvPr>
            <p:ph type="body" sz="quarter" idx="3"/>
          </p:nvPr>
        </p:nvSpPr>
        <p:spPr>
          <a:xfrm>
            <a:off x="4643438" y="431784"/>
            <a:ext cx="4041775" cy="639762"/>
          </a:xfrm>
        </p:spPr>
        <p:txBody>
          <a:bodyPr/>
          <a:lstStyle/>
          <a:p>
            <a:pPr algn="ctr" rtl="1"/>
            <a:r>
              <a:rPr lang="fa-IR" dirty="0" smtClean="0">
                <a:solidFill>
                  <a:srgbClr val="FF0000"/>
                </a:solidFill>
                <a:cs typeface="A  Mitra_1 (MRT)" pitchFamily="2" charset="-78"/>
              </a:rPr>
              <a:t>موانع فردی</a:t>
            </a:r>
            <a:endParaRPr lang="en-US" dirty="0">
              <a:solidFill>
                <a:srgbClr val="FF0000"/>
              </a:solidFill>
              <a:cs typeface="A  Mitra_1 (MRT)" pitchFamily="2" charset="-78"/>
            </a:endParaRPr>
          </a:p>
        </p:txBody>
      </p:sp>
      <p:sp>
        <p:nvSpPr>
          <p:cNvPr id="6" name="Content Placeholder 5"/>
          <p:cNvSpPr>
            <a:spLocks noGrp="1"/>
          </p:cNvSpPr>
          <p:nvPr>
            <p:ph sz="quarter" idx="4"/>
          </p:nvPr>
        </p:nvSpPr>
        <p:spPr>
          <a:xfrm>
            <a:off x="4645025" y="1071546"/>
            <a:ext cx="4041775" cy="5357850"/>
          </a:xfrm>
        </p:spPr>
        <p:txBody>
          <a:bodyPr>
            <a:normAutofit lnSpcReduction="10000"/>
          </a:bodyPr>
          <a:lstStyle/>
          <a:p>
            <a:pPr marL="457200" indent="-457200" algn="r" rtl="1">
              <a:buNone/>
            </a:pPr>
            <a:r>
              <a:rPr lang="fa-IR" sz="1800" dirty="0" smtClean="0">
                <a:solidFill>
                  <a:srgbClr val="0070C0"/>
                </a:solidFill>
                <a:cs typeface="A  Mitra_1 (MRT)" pitchFamily="2" charset="-78"/>
              </a:rPr>
              <a:t>1. جهل</a:t>
            </a:r>
          </a:p>
          <a:p>
            <a:pPr marL="457200" indent="-457200" algn="r" rtl="1">
              <a:buNone/>
            </a:pPr>
            <a:r>
              <a:rPr lang="fa-IR" sz="1800" dirty="0" smtClean="0">
                <a:solidFill>
                  <a:srgbClr val="0070C0"/>
                </a:solidFill>
                <a:cs typeface="A  Mitra_1 (MRT)" pitchFamily="2" charset="-78"/>
              </a:rPr>
              <a:t>2. کفر</a:t>
            </a:r>
          </a:p>
          <a:p>
            <a:pPr marL="457200" indent="-457200" algn="r" rtl="1">
              <a:buNone/>
            </a:pPr>
            <a:r>
              <a:rPr lang="fa-IR" sz="1800" dirty="0" smtClean="0">
                <a:solidFill>
                  <a:srgbClr val="0070C0"/>
                </a:solidFill>
                <a:cs typeface="A  Mitra_1 (MRT)" pitchFamily="2" charset="-78"/>
              </a:rPr>
              <a:t>3. شرک</a:t>
            </a:r>
          </a:p>
          <a:p>
            <a:pPr marL="457200" indent="-457200" algn="r" rtl="1">
              <a:buNone/>
            </a:pPr>
            <a:r>
              <a:rPr lang="fa-IR" sz="1800" dirty="0" smtClean="0">
                <a:solidFill>
                  <a:srgbClr val="0070C0"/>
                </a:solidFill>
                <a:cs typeface="A  Mitra_1 (MRT)" pitchFamily="2" charset="-78"/>
              </a:rPr>
              <a:t>4. نفاق</a:t>
            </a:r>
          </a:p>
          <a:p>
            <a:pPr marL="457200" indent="-457200" algn="r" rtl="1">
              <a:buNone/>
            </a:pPr>
            <a:r>
              <a:rPr lang="fa-IR" sz="1800" dirty="0" smtClean="0">
                <a:solidFill>
                  <a:srgbClr val="0070C0"/>
                </a:solidFill>
                <a:cs typeface="A  Mitra_1 (MRT)" pitchFamily="2" charset="-78"/>
              </a:rPr>
              <a:t>5. غفلت</a:t>
            </a:r>
          </a:p>
          <a:p>
            <a:pPr marL="457200" indent="-457200" algn="r" rtl="1">
              <a:buNone/>
            </a:pPr>
            <a:r>
              <a:rPr lang="fa-IR" sz="1800" dirty="0" smtClean="0">
                <a:solidFill>
                  <a:srgbClr val="0070C0"/>
                </a:solidFill>
                <a:cs typeface="A  Mitra_1 (MRT)" pitchFamily="2" charset="-78"/>
              </a:rPr>
              <a:t>6. پیروی از شیطان</a:t>
            </a:r>
          </a:p>
          <a:p>
            <a:pPr marL="457200" indent="-457200" algn="r" rtl="1">
              <a:buNone/>
            </a:pPr>
            <a:r>
              <a:rPr lang="fa-IR" sz="1800" dirty="0" smtClean="0">
                <a:solidFill>
                  <a:srgbClr val="0070C0"/>
                </a:solidFill>
                <a:cs typeface="A  Mitra_1 (MRT)" pitchFamily="2" charset="-78"/>
              </a:rPr>
              <a:t>7. هواپرستی</a:t>
            </a:r>
          </a:p>
          <a:p>
            <a:pPr marL="457200" indent="-457200" algn="r" rtl="1">
              <a:buNone/>
            </a:pPr>
            <a:r>
              <a:rPr lang="fa-IR" sz="1800" dirty="0" smtClean="0">
                <a:solidFill>
                  <a:srgbClr val="0070C0"/>
                </a:solidFill>
                <a:cs typeface="A  Mitra_1 (MRT)" pitchFamily="2" charset="-78"/>
              </a:rPr>
              <a:t>8. گناه</a:t>
            </a:r>
          </a:p>
          <a:p>
            <a:pPr marL="457200" indent="-457200" algn="r" rtl="1">
              <a:buNone/>
            </a:pPr>
            <a:r>
              <a:rPr lang="fa-IR" sz="1800" dirty="0" smtClean="0">
                <a:solidFill>
                  <a:srgbClr val="0070C0"/>
                </a:solidFill>
                <a:cs typeface="A  Mitra_1 (MRT)" pitchFamily="2" charset="-78"/>
              </a:rPr>
              <a:t>9. رذایل اخلاقی</a:t>
            </a:r>
          </a:p>
          <a:p>
            <a:pPr marL="457200" indent="-457200" algn="r" rtl="1">
              <a:buNone/>
            </a:pPr>
            <a:r>
              <a:rPr lang="fa-IR" sz="1800" dirty="0" smtClean="0">
                <a:solidFill>
                  <a:srgbClr val="0070C0"/>
                </a:solidFill>
                <a:cs typeface="A  Mitra_1 (MRT)" pitchFamily="2" charset="-78"/>
              </a:rPr>
              <a:t>10. ناسپاسی</a:t>
            </a:r>
          </a:p>
          <a:p>
            <a:pPr marL="457200" indent="-457200" algn="r" rtl="1">
              <a:buNone/>
            </a:pPr>
            <a:r>
              <a:rPr lang="fa-IR" sz="1800" dirty="0" smtClean="0">
                <a:solidFill>
                  <a:srgbClr val="0070C0"/>
                </a:solidFill>
                <a:cs typeface="A  Mitra_1 (MRT)" pitchFamily="2" charset="-78"/>
              </a:rPr>
              <a:t>11. دین گرایی</a:t>
            </a:r>
          </a:p>
          <a:p>
            <a:pPr marL="457200" indent="-457200" algn="r" rtl="1">
              <a:buNone/>
            </a:pPr>
            <a:r>
              <a:rPr lang="fa-IR" sz="1800" dirty="0" smtClean="0">
                <a:solidFill>
                  <a:srgbClr val="0070C0"/>
                </a:solidFill>
                <a:cs typeface="A  Mitra_1 (MRT)" pitchFamily="2" charset="-78"/>
              </a:rPr>
              <a:t>12. حرام خوری</a:t>
            </a:r>
          </a:p>
          <a:p>
            <a:pPr marL="457200" indent="-457200" algn="r" rtl="1">
              <a:buNone/>
            </a:pPr>
            <a:r>
              <a:rPr lang="fa-IR" sz="1800" dirty="0" smtClean="0">
                <a:solidFill>
                  <a:srgbClr val="0070C0"/>
                </a:solidFill>
                <a:cs typeface="A  Mitra_1 (MRT)" pitchFamily="2" charset="-78"/>
              </a:rPr>
              <a:t>13. سهل انگاری در انجام وظایف شرعی</a:t>
            </a:r>
          </a:p>
          <a:p>
            <a:pPr marL="457200" indent="-457200" algn="r" rtl="1">
              <a:buNone/>
            </a:pPr>
            <a:r>
              <a:rPr lang="fa-IR" sz="1800" dirty="0" smtClean="0">
                <a:solidFill>
                  <a:srgbClr val="0070C0"/>
                </a:solidFill>
                <a:cs typeface="A  Mitra_1 (MRT)" pitchFamily="2" charset="-78"/>
              </a:rPr>
              <a:t>14. دشمنی با دوستان خدا</a:t>
            </a:r>
          </a:p>
          <a:p>
            <a:pPr marL="457200" indent="-457200" algn="r" rtl="1">
              <a:buNone/>
            </a:pPr>
            <a:r>
              <a:rPr lang="fa-IR" sz="1800" dirty="0" smtClean="0">
                <a:solidFill>
                  <a:srgbClr val="0070C0"/>
                </a:solidFill>
                <a:cs typeface="A  Mitra_1 (MRT)" pitchFamily="2" charset="-78"/>
              </a:rPr>
              <a:t>15. فقر</a:t>
            </a:r>
          </a:p>
          <a:p>
            <a:pPr marL="457200" indent="-457200" algn="r" rtl="1">
              <a:buNone/>
            </a:pPr>
            <a:r>
              <a:rPr lang="fa-IR" sz="1800" smtClean="0">
                <a:solidFill>
                  <a:srgbClr val="0070C0"/>
                </a:solidFill>
                <a:cs typeface="A  Mitra_1 (MRT)" pitchFamily="2" charset="-78"/>
              </a:rPr>
              <a:t>16.تعصب</a:t>
            </a:r>
            <a:r>
              <a:rPr lang="fa-IR" sz="1800" dirty="0" smtClean="0">
                <a:solidFill>
                  <a:srgbClr val="0070C0"/>
                </a:solidFill>
                <a:cs typeface="A  Mitra_1 (MRT)" pitchFamily="2" charset="-78"/>
              </a:rPr>
              <a:t>، لهویات، مشغول شدن </a:t>
            </a:r>
            <a:r>
              <a:rPr lang="fa-IR" sz="1800" smtClean="0">
                <a:solidFill>
                  <a:srgbClr val="0070C0"/>
                </a:solidFill>
                <a:cs typeface="A  Mitra_1 (MRT)" pitchFamily="2" charset="-78"/>
              </a:rPr>
              <a:t>به سخنان بیهوده</a:t>
            </a:r>
            <a:r>
              <a:rPr lang="fa-IR" sz="1800" dirty="0" smtClean="0">
                <a:solidFill>
                  <a:srgbClr val="0070C0"/>
                </a:solidFill>
                <a:cs typeface="A  Mitra_1 (MRT)" pitchFamily="2" charset="-78"/>
              </a:rPr>
              <a:t>، پرحرفی، پرگویی </a:t>
            </a:r>
            <a:r>
              <a:rPr lang="fa-IR" sz="1800" smtClean="0">
                <a:solidFill>
                  <a:srgbClr val="0070C0"/>
                </a:solidFill>
                <a:cs typeface="A  Mitra_1 (MRT)" pitchFamily="2" charset="-78"/>
              </a:rPr>
              <a:t>و پرخوابی و ...</a:t>
            </a:r>
            <a:endParaRPr lang="fa-IR" sz="1800" dirty="0" smtClean="0">
              <a:solidFill>
                <a:srgbClr val="0070C0"/>
              </a:solidFill>
              <a:cs typeface="A  Mitra_1 (MRT)" pitchFamily="2" charset="-78"/>
            </a:endParaRPr>
          </a:p>
          <a:p>
            <a:pPr marL="457200" indent="-457200" algn="r" rtl="1">
              <a:buAutoNum type="arabicPeriod"/>
            </a:pPr>
            <a:endParaRPr lang="en-US" sz="1800" dirty="0">
              <a:solidFill>
                <a:srgbClr val="0070C0"/>
              </a:solidFill>
              <a:cs typeface="A  Mitra_1 (MRT)" pitchFamily="2" charset="-78"/>
            </a:endParaRPr>
          </a:p>
        </p:txBody>
      </p:sp>
      <p:sp>
        <p:nvSpPr>
          <p:cNvPr id="7" name="Title 1"/>
          <p:cNvSpPr>
            <a:spLocks noGrp="1"/>
          </p:cNvSpPr>
          <p:nvPr>
            <p:ph type="title"/>
          </p:nvPr>
        </p:nvSpPr>
        <p:spPr>
          <a:xfrm>
            <a:off x="285720" y="142852"/>
            <a:ext cx="8229600" cy="500066"/>
          </a:xfrm>
        </p:spPr>
        <p:txBody>
          <a:bodyPr>
            <a:normAutofit fontScale="90000"/>
          </a:bodyPr>
          <a:lstStyle/>
          <a:p>
            <a:r>
              <a:rPr lang="fa-IR" sz="3500" dirty="0" smtClean="0">
                <a:solidFill>
                  <a:srgbClr val="008000"/>
                </a:solidFill>
                <a:cs typeface="A  Mitra_1 (MRT)" pitchFamily="2" charset="-78"/>
              </a:rPr>
              <a:t>موانع معنویت</a:t>
            </a:r>
            <a:endParaRPr lang="en-US" sz="3500" dirty="0">
              <a:solidFill>
                <a:srgbClr val="008000"/>
              </a:solidFill>
              <a:cs typeface="A  Mitra_1 (MRT)" pitchFamily="2" charset="-78"/>
            </a:endParaRPr>
          </a:p>
        </p:txBody>
      </p:sp>
      <p:cxnSp>
        <p:nvCxnSpPr>
          <p:cNvPr id="9" name="Straight Connector 8"/>
          <p:cNvCxnSpPr/>
          <p:nvPr/>
        </p:nvCxnSpPr>
        <p:spPr>
          <a:xfrm>
            <a:off x="428596" y="1071546"/>
            <a:ext cx="3857652" cy="15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643438" y="1071546"/>
            <a:ext cx="40005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14876" y="6429396"/>
            <a:ext cx="40005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0034" y="6429396"/>
            <a:ext cx="3786214" cy="1476"/>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071538" y="6524976"/>
            <a:ext cx="7572428" cy="261610"/>
          </a:xfrm>
          <a:prstGeom prst="rect">
            <a:avLst/>
          </a:prstGeom>
          <a:noFill/>
        </p:spPr>
        <p:txBody>
          <a:bodyPr wrap="square" rtlCol="0">
            <a:spAutoFit/>
          </a:bodyPr>
          <a:lstStyle/>
          <a:p>
            <a:pPr algn="just" rtl="1"/>
            <a:r>
              <a:rPr lang="fa-IR" sz="1100" dirty="0" smtClean="0">
                <a:solidFill>
                  <a:srgbClr val="002060"/>
                </a:solidFill>
                <a:cs typeface="A  Mitra_1 (MRT)" pitchFamily="2" charset="-78"/>
              </a:rPr>
              <a:t>الهامی نیا ع ا. معنویت اسلامی، چیستی، چرائی و چگونگی. پژوهشکده تحقیقات اسلامی، 1390</a:t>
            </a:r>
            <a:endParaRPr lang="en-US" sz="1100" dirty="0">
              <a:solidFill>
                <a:srgbClr val="002060"/>
              </a:solidFill>
              <a:cs typeface="A  Mitra_1 (MRT)" pitchFamily="2" charset="-78"/>
            </a:endParaRPr>
          </a:p>
        </p:txBody>
      </p:sp>
      <p:pic>
        <p:nvPicPr>
          <p:cNvPr id="14" name="Picture 13"/>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half" idx="1"/>
          </p:nvPr>
        </p:nvGraphicFramePr>
        <p:xfrm>
          <a:off x="214282" y="1600200"/>
          <a:ext cx="5286412" cy="4257692"/>
        </p:xfrm>
        <a:graphic>
          <a:graphicData uri="http://schemas.openxmlformats.org/drawingml/2006/table">
            <a:tbl>
              <a:tblPr firstRow="1" bandRow="1">
                <a:tableStyleId>{2D5ABB26-0587-4C30-8999-92F81FD0307C}</a:tableStyleId>
              </a:tblPr>
              <a:tblGrid>
                <a:gridCol w="2643206"/>
                <a:gridCol w="2643206"/>
              </a:tblGrid>
              <a:tr h="527022">
                <a:tc gridSpan="2">
                  <a:txBody>
                    <a:bodyPr/>
                    <a:lstStyle/>
                    <a:p>
                      <a:pPr algn="ctr" rtl="1"/>
                      <a:r>
                        <a:rPr lang="fa-IR" u="sng" dirty="0" smtClean="0">
                          <a:solidFill>
                            <a:srgbClr val="0070C0"/>
                          </a:solidFill>
                          <a:cs typeface="A  Mitra_1 (MRT)" pitchFamily="2" charset="-78"/>
                        </a:rPr>
                        <a:t>اجتماعی</a:t>
                      </a:r>
                      <a:endParaRPr lang="en-US" u="sng" dirty="0">
                        <a:solidFill>
                          <a:srgbClr val="0070C0"/>
                        </a:solidFill>
                        <a:cs typeface="A  Mitra_1 (MRT)" pitchFamily="2" charset="-78"/>
                      </a:endParaRPr>
                    </a:p>
                  </a:txBody>
                  <a:tcPr/>
                </a:tc>
                <a:tc hMerge="1">
                  <a:txBody>
                    <a:bodyPr/>
                    <a:lstStyle/>
                    <a:p>
                      <a:endParaRPr lang="en-US" dirty="0"/>
                    </a:p>
                  </a:txBody>
                  <a:tcPr/>
                </a:tc>
              </a:tr>
              <a:tr h="3730670">
                <a:tc>
                  <a:txBody>
                    <a:bodyPr/>
                    <a:lstStyle/>
                    <a:p>
                      <a:pPr marL="342900" indent="-342900" algn="r" rtl="1">
                        <a:lnSpc>
                          <a:spcPct val="150000"/>
                        </a:lnSpc>
                        <a:buFontTx/>
                        <a:buNone/>
                      </a:pPr>
                      <a:r>
                        <a:rPr lang="fa-IR" sz="1400" dirty="0" smtClean="0">
                          <a:solidFill>
                            <a:srgbClr val="0070C0"/>
                          </a:solidFill>
                          <a:cs typeface="A  Mitra_1 (MRT)" pitchFamily="2" charset="-78"/>
                        </a:rPr>
                        <a:t>7.</a:t>
                      </a:r>
                      <a:r>
                        <a:rPr lang="fa-IR" sz="1400" baseline="0" dirty="0" smtClean="0">
                          <a:solidFill>
                            <a:srgbClr val="0070C0"/>
                          </a:solidFill>
                          <a:cs typeface="A  Mitra_1 (MRT)" pitchFamily="2" charset="-78"/>
                        </a:rPr>
                        <a:t> </a:t>
                      </a:r>
                      <a:r>
                        <a:rPr lang="fa-IR" sz="1400" dirty="0" smtClean="0">
                          <a:solidFill>
                            <a:srgbClr val="0070C0"/>
                          </a:solidFill>
                          <a:cs typeface="A  Mitra_1 (MRT)" pitchFamily="2" charset="-78"/>
                        </a:rPr>
                        <a:t>نهادینه سازی امر به معروف و نهی از منکر</a:t>
                      </a:r>
                    </a:p>
                    <a:p>
                      <a:pPr marL="342900" indent="-342900" algn="r" rtl="1">
                        <a:lnSpc>
                          <a:spcPct val="200000"/>
                        </a:lnSpc>
                        <a:buFontTx/>
                        <a:buNone/>
                      </a:pPr>
                      <a:r>
                        <a:rPr lang="fa-IR" sz="1400" baseline="0" dirty="0" smtClean="0">
                          <a:solidFill>
                            <a:srgbClr val="0070C0"/>
                          </a:solidFill>
                          <a:cs typeface="A  Mitra_1 (MRT)" pitchFamily="2" charset="-78"/>
                        </a:rPr>
                        <a:t>8. مبارزه با بدعت و خرافه</a:t>
                      </a:r>
                    </a:p>
                    <a:p>
                      <a:pPr marL="342900" indent="-342900" algn="r" rtl="1">
                        <a:lnSpc>
                          <a:spcPct val="200000"/>
                        </a:lnSpc>
                        <a:buFontTx/>
                        <a:buNone/>
                      </a:pPr>
                      <a:r>
                        <a:rPr lang="fa-IR" sz="1400" baseline="0" dirty="0" smtClean="0">
                          <a:solidFill>
                            <a:srgbClr val="0070C0"/>
                          </a:solidFill>
                          <a:cs typeface="A  Mitra_1 (MRT)" pitchFamily="2" charset="-78"/>
                        </a:rPr>
                        <a:t>9. مبارزه با تجمل گرایی و اشرافی گرایی</a:t>
                      </a:r>
                    </a:p>
                    <a:p>
                      <a:pPr marL="342900" indent="-342900" algn="r" rtl="1">
                        <a:lnSpc>
                          <a:spcPct val="200000"/>
                        </a:lnSpc>
                        <a:buFontTx/>
                        <a:buNone/>
                      </a:pPr>
                      <a:r>
                        <a:rPr lang="fa-IR" sz="1400" baseline="0" dirty="0" smtClean="0">
                          <a:solidFill>
                            <a:srgbClr val="0070C0"/>
                          </a:solidFill>
                          <a:cs typeface="A  Mitra_1 (MRT)" pitchFamily="2" charset="-78"/>
                        </a:rPr>
                        <a:t>10.  فضاسازی معنوی</a:t>
                      </a:r>
                    </a:p>
                    <a:p>
                      <a:pPr marL="342900" indent="-342900" algn="r" rtl="1">
                        <a:lnSpc>
                          <a:spcPct val="200000"/>
                        </a:lnSpc>
                        <a:buFontTx/>
                        <a:buNone/>
                      </a:pPr>
                      <a:r>
                        <a:rPr lang="fa-IR" sz="1400" baseline="0" dirty="0" smtClean="0">
                          <a:solidFill>
                            <a:srgbClr val="0070C0"/>
                          </a:solidFill>
                          <a:cs typeface="A  Mitra_1 (MRT)" pitchFamily="2" charset="-78"/>
                        </a:rPr>
                        <a:t>11. تحکیم نهاد خانواده</a:t>
                      </a:r>
                    </a:p>
                    <a:p>
                      <a:pPr marL="342900" indent="-342900" algn="r" rtl="1">
                        <a:lnSpc>
                          <a:spcPct val="200000"/>
                        </a:lnSpc>
                        <a:buFontTx/>
                        <a:buNone/>
                      </a:pPr>
                      <a:r>
                        <a:rPr lang="fa-IR" sz="1400" baseline="0" dirty="0" smtClean="0">
                          <a:solidFill>
                            <a:srgbClr val="0070C0"/>
                          </a:solidFill>
                          <a:cs typeface="A  Mitra_1 (MRT)" pitchFamily="2" charset="-78"/>
                        </a:rPr>
                        <a:t>12. معرفی اسوه های نیکو</a:t>
                      </a:r>
                      <a:endParaRPr lang="en-US" sz="1400" dirty="0">
                        <a:solidFill>
                          <a:srgbClr val="0070C0"/>
                        </a:solidFill>
                        <a:cs typeface="A  Mitra_1 (MRT)" pitchFamily="2" charset="-78"/>
                      </a:endParaRPr>
                    </a:p>
                  </a:txBody>
                  <a:tcPr/>
                </a:tc>
                <a:tc>
                  <a:txBody>
                    <a:bodyPr/>
                    <a:lstStyle/>
                    <a:p>
                      <a:pPr marL="342900" indent="-342900" algn="r" rtl="1">
                        <a:lnSpc>
                          <a:spcPct val="200000"/>
                        </a:lnSpc>
                        <a:buFont typeface="+mj-lt"/>
                        <a:buAutoNum type="arabicPeriod"/>
                      </a:pPr>
                      <a:r>
                        <a:rPr lang="fa-IR" sz="1400" dirty="0" smtClean="0">
                          <a:solidFill>
                            <a:srgbClr val="0070C0"/>
                          </a:solidFill>
                          <a:cs typeface="A  Mitra_1 (MRT)" pitchFamily="2" charset="-78"/>
                        </a:rPr>
                        <a:t>حمایت و دفاع از حاکمیت دینی</a:t>
                      </a:r>
                    </a:p>
                    <a:p>
                      <a:pPr marL="342900" indent="-342900" algn="r" rtl="1">
                        <a:lnSpc>
                          <a:spcPct val="150000"/>
                        </a:lnSpc>
                        <a:buFont typeface="+mj-lt"/>
                        <a:buAutoNum type="arabicPeriod"/>
                      </a:pPr>
                      <a:r>
                        <a:rPr lang="fa-IR" sz="1400" dirty="0" smtClean="0">
                          <a:solidFill>
                            <a:srgbClr val="0070C0"/>
                          </a:solidFill>
                          <a:cs typeface="A  Mitra_1 (MRT)" pitchFamily="2" charset="-78"/>
                        </a:rPr>
                        <a:t>اقامه واجبات و پیشگیری از محرمات</a:t>
                      </a:r>
                    </a:p>
                    <a:p>
                      <a:pPr marL="342900" indent="-342900" algn="r" rtl="1">
                        <a:lnSpc>
                          <a:spcPct val="200000"/>
                        </a:lnSpc>
                        <a:buFont typeface="+mj-lt"/>
                        <a:buAutoNum type="arabicPeriod"/>
                      </a:pPr>
                      <a:r>
                        <a:rPr lang="fa-IR" sz="1400" dirty="0" smtClean="0">
                          <a:solidFill>
                            <a:srgbClr val="0070C0"/>
                          </a:solidFill>
                          <a:cs typeface="A  Mitra_1 (MRT)" pitchFamily="2" charset="-78"/>
                        </a:rPr>
                        <a:t>گسترش و تعمیق معرفت دینی</a:t>
                      </a:r>
                    </a:p>
                    <a:p>
                      <a:pPr marL="342900" indent="-342900" algn="r" rtl="1">
                        <a:lnSpc>
                          <a:spcPct val="200000"/>
                        </a:lnSpc>
                        <a:buFont typeface="+mj-lt"/>
                        <a:buAutoNum type="arabicPeriod"/>
                      </a:pPr>
                      <a:r>
                        <a:rPr lang="fa-IR" sz="1400" dirty="0" smtClean="0">
                          <a:solidFill>
                            <a:srgbClr val="0070C0"/>
                          </a:solidFill>
                          <a:cs typeface="A  Mitra_1 (MRT)" pitchFamily="2" charset="-78"/>
                        </a:rPr>
                        <a:t>مبارزه با فساد و تبعیض</a:t>
                      </a:r>
                    </a:p>
                    <a:p>
                      <a:pPr marL="342900" indent="-342900" algn="r" rtl="1">
                        <a:lnSpc>
                          <a:spcPct val="200000"/>
                        </a:lnSpc>
                        <a:buFont typeface="+mj-lt"/>
                        <a:buAutoNum type="arabicPeriod"/>
                      </a:pPr>
                      <a:r>
                        <a:rPr lang="fa-IR" sz="1400" dirty="0" smtClean="0">
                          <a:solidFill>
                            <a:srgbClr val="0070C0"/>
                          </a:solidFill>
                          <a:cs typeface="A  Mitra_1 (MRT)" pitchFamily="2" charset="-78"/>
                        </a:rPr>
                        <a:t>ترویج فرهنگ انفاق، احسان، ایثار</a:t>
                      </a:r>
                    </a:p>
                    <a:p>
                      <a:pPr marL="342900" indent="-342900" algn="r" rtl="1">
                        <a:lnSpc>
                          <a:spcPct val="200000"/>
                        </a:lnSpc>
                        <a:buFont typeface="+mj-lt"/>
                        <a:buAutoNum type="arabicPeriod"/>
                      </a:pPr>
                      <a:r>
                        <a:rPr lang="fa-IR" sz="1400" dirty="0" smtClean="0">
                          <a:solidFill>
                            <a:srgbClr val="0070C0"/>
                          </a:solidFill>
                          <a:cs typeface="A  Mitra_1 (MRT)" pitchFamily="2" charset="-78"/>
                        </a:rPr>
                        <a:t>تعلیم</a:t>
                      </a:r>
                      <a:r>
                        <a:rPr lang="fa-IR" sz="1400" baseline="0" dirty="0" smtClean="0">
                          <a:solidFill>
                            <a:srgbClr val="0070C0"/>
                          </a:solidFill>
                          <a:cs typeface="A  Mitra_1 (MRT)" pitchFamily="2" charset="-78"/>
                        </a:rPr>
                        <a:t> شعائر</a:t>
                      </a:r>
                      <a:endParaRPr lang="en-US" sz="1400" dirty="0">
                        <a:solidFill>
                          <a:srgbClr val="0070C0"/>
                        </a:solidFill>
                        <a:cs typeface="A  Mitra_1 (MRT)" pitchFamily="2" charset="-78"/>
                      </a:endParaRPr>
                    </a:p>
                  </a:txBody>
                  <a:tcPr/>
                </a:tc>
              </a:tr>
            </a:tbl>
          </a:graphicData>
        </a:graphic>
      </p:graphicFrame>
      <p:graphicFrame>
        <p:nvGraphicFramePr>
          <p:cNvPr id="6" name="Content Placeholder 5"/>
          <p:cNvGraphicFramePr>
            <a:graphicFrameLocks noGrp="1"/>
          </p:cNvGraphicFramePr>
          <p:nvPr>
            <p:ph sz="half" idx="2"/>
          </p:nvPr>
        </p:nvGraphicFramePr>
        <p:xfrm>
          <a:off x="4648200" y="1600200"/>
          <a:ext cx="4038600" cy="4472006"/>
        </p:xfrm>
        <a:graphic>
          <a:graphicData uri="http://schemas.openxmlformats.org/drawingml/2006/table">
            <a:tbl>
              <a:tblPr firstRow="1" bandRow="1">
                <a:tableStyleId>{2D5ABB26-0587-4C30-8999-92F81FD0307C}</a:tableStyleId>
              </a:tblPr>
              <a:tblGrid>
                <a:gridCol w="4038600"/>
              </a:tblGrid>
              <a:tr h="656591">
                <a:tc>
                  <a:txBody>
                    <a:bodyPr/>
                    <a:lstStyle/>
                    <a:p>
                      <a:pPr algn="r" rtl="1">
                        <a:lnSpc>
                          <a:spcPct val="150000"/>
                        </a:lnSpc>
                      </a:pPr>
                      <a:r>
                        <a:rPr lang="fa-IR" sz="2000" u="sng" dirty="0" smtClean="0">
                          <a:solidFill>
                            <a:srgbClr val="0070C0"/>
                          </a:solidFill>
                          <a:cs typeface="A  Mitra_1 (MRT)" pitchFamily="2" charset="-78"/>
                        </a:rPr>
                        <a:t>فردی</a:t>
                      </a:r>
                      <a:endParaRPr lang="en-US" sz="2000" u="sng" dirty="0">
                        <a:solidFill>
                          <a:srgbClr val="0070C0"/>
                        </a:solidFill>
                        <a:cs typeface="A  Mitra_1 (MRT)" pitchFamily="2" charset="-78"/>
                      </a:endParaRPr>
                    </a:p>
                  </a:txBody>
                  <a:tcPr/>
                </a:tc>
              </a:tr>
              <a:tr h="3815415">
                <a:tc>
                  <a:txBody>
                    <a:bodyPr/>
                    <a:lstStyle/>
                    <a:p>
                      <a:pPr marL="228600" indent="-228600" algn="r" rtl="1">
                        <a:lnSpc>
                          <a:spcPct val="150000"/>
                        </a:lnSpc>
                        <a:buFont typeface="+mj-lt"/>
                        <a:buAutoNum type="arabicPeriod"/>
                      </a:pPr>
                      <a:r>
                        <a:rPr lang="fa-IR" sz="1400" dirty="0" smtClean="0">
                          <a:solidFill>
                            <a:srgbClr val="7030A0"/>
                          </a:solidFill>
                          <a:cs typeface="A  Mitra_1 (MRT)" pitchFamily="2" charset="-78"/>
                        </a:rPr>
                        <a:t>خردورزی</a:t>
                      </a:r>
                    </a:p>
                    <a:p>
                      <a:pPr marL="228600" indent="-228600" algn="r" rtl="1">
                        <a:lnSpc>
                          <a:spcPct val="150000"/>
                        </a:lnSpc>
                        <a:buFont typeface="+mj-lt"/>
                        <a:buAutoNum type="arabicPeriod"/>
                      </a:pPr>
                      <a:r>
                        <a:rPr lang="fa-IR" sz="1400" dirty="0" smtClean="0">
                          <a:solidFill>
                            <a:srgbClr val="7030A0"/>
                          </a:solidFill>
                          <a:cs typeface="A  Mitra_1 (MRT)" pitchFamily="2" charset="-78"/>
                        </a:rPr>
                        <a:t>دانش افزایی (معرفت افزایی)</a:t>
                      </a:r>
                    </a:p>
                    <a:p>
                      <a:pPr marL="228600" indent="-228600" algn="r" rtl="1">
                        <a:lnSpc>
                          <a:spcPct val="150000"/>
                        </a:lnSpc>
                        <a:buFont typeface="+mj-lt"/>
                        <a:buAutoNum type="arabicPeriod"/>
                      </a:pPr>
                      <a:r>
                        <a:rPr lang="fa-IR" sz="1400" dirty="0" smtClean="0">
                          <a:solidFill>
                            <a:srgbClr val="7030A0"/>
                          </a:solidFill>
                          <a:cs typeface="A  Mitra_1 (MRT)" pitchFamily="2" charset="-78"/>
                        </a:rPr>
                        <a:t>تقویت عزم و اراده</a:t>
                      </a:r>
                    </a:p>
                    <a:p>
                      <a:pPr marL="228600" indent="-228600" algn="r" rtl="1">
                        <a:lnSpc>
                          <a:spcPct val="150000"/>
                        </a:lnSpc>
                        <a:buFont typeface="+mj-lt"/>
                        <a:buAutoNum type="arabicPeriod"/>
                      </a:pPr>
                      <a:r>
                        <a:rPr lang="fa-IR" sz="1400" dirty="0" smtClean="0">
                          <a:solidFill>
                            <a:srgbClr val="7030A0"/>
                          </a:solidFill>
                          <a:cs typeface="A  Mitra_1 (MRT)" pitchFamily="2" charset="-78"/>
                        </a:rPr>
                        <a:t>تداوم عمل صالح</a:t>
                      </a:r>
                    </a:p>
                    <a:p>
                      <a:pPr marL="228600" indent="-228600" algn="r" rtl="1">
                        <a:lnSpc>
                          <a:spcPct val="150000"/>
                        </a:lnSpc>
                        <a:buFont typeface="+mj-lt"/>
                        <a:buAutoNum type="arabicPeriod"/>
                      </a:pPr>
                      <a:r>
                        <a:rPr lang="fa-IR" sz="1400" dirty="0" smtClean="0">
                          <a:solidFill>
                            <a:srgbClr val="7030A0"/>
                          </a:solidFill>
                          <a:cs typeface="A  Mitra_1 (MRT)" pitchFamily="2" charset="-78"/>
                        </a:rPr>
                        <a:t>کسب حلال</a:t>
                      </a:r>
                    </a:p>
                    <a:p>
                      <a:pPr marL="228600" indent="-228600" algn="r" rtl="1">
                        <a:lnSpc>
                          <a:spcPct val="150000"/>
                        </a:lnSpc>
                        <a:buFont typeface="+mj-lt"/>
                        <a:buAutoNum type="arabicPeriod"/>
                      </a:pPr>
                      <a:r>
                        <a:rPr lang="fa-IR" sz="1400" dirty="0" smtClean="0">
                          <a:solidFill>
                            <a:srgbClr val="7030A0"/>
                          </a:solidFill>
                          <a:cs typeface="A  Mitra_1 (MRT)" pitchFamily="2" charset="-78"/>
                        </a:rPr>
                        <a:t>محاسبه نفس</a:t>
                      </a:r>
                    </a:p>
                    <a:p>
                      <a:pPr marL="228600" indent="-228600" algn="r" rtl="1">
                        <a:lnSpc>
                          <a:spcPct val="150000"/>
                        </a:lnSpc>
                        <a:buFont typeface="+mj-lt"/>
                        <a:buAutoNum type="arabicPeriod"/>
                      </a:pPr>
                      <a:r>
                        <a:rPr lang="fa-IR" sz="1400" dirty="0" smtClean="0">
                          <a:solidFill>
                            <a:srgbClr val="7030A0"/>
                          </a:solidFill>
                          <a:cs typeface="A  Mitra_1 (MRT)" pitchFamily="2" charset="-78"/>
                        </a:rPr>
                        <a:t>استغفار و توبه</a:t>
                      </a:r>
                    </a:p>
                    <a:p>
                      <a:pPr marL="228600" indent="-228600" algn="r" rtl="1">
                        <a:lnSpc>
                          <a:spcPct val="150000"/>
                        </a:lnSpc>
                        <a:buFont typeface="+mj-lt"/>
                        <a:buAutoNum type="arabicPeriod"/>
                      </a:pPr>
                      <a:r>
                        <a:rPr lang="fa-IR" sz="1400" dirty="0" smtClean="0">
                          <a:solidFill>
                            <a:srgbClr val="7030A0"/>
                          </a:solidFill>
                          <a:cs typeface="A  Mitra_1 (MRT)" pitchFamily="2" charset="-78"/>
                        </a:rPr>
                        <a:t>استعاذه (پناه بردن به خداوند)</a:t>
                      </a:r>
                      <a:endParaRPr lang="en-US" sz="1400" dirty="0">
                        <a:solidFill>
                          <a:srgbClr val="7030A0"/>
                        </a:solidFill>
                        <a:cs typeface="A  Mitra_1 (MRT)" pitchFamily="2" charset="-78"/>
                      </a:endParaRPr>
                    </a:p>
                  </a:txBody>
                  <a:tcPr/>
                </a:tc>
              </a:tr>
            </a:tbl>
          </a:graphicData>
        </a:graphic>
      </p:graphicFrame>
      <p:sp>
        <p:nvSpPr>
          <p:cNvPr id="5" name="Title 1"/>
          <p:cNvSpPr>
            <a:spLocks noGrp="1"/>
          </p:cNvSpPr>
          <p:nvPr>
            <p:ph type="title"/>
          </p:nvPr>
        </p:nvSpPr>
        <p:spPr>
          <a:xfrm>
            <a:off x="457200" y="274638"/>
            <a:ext cx="8229600" cy="868346"/>
          </a:xfrm>
        </p:spPr>
        <p:txBody>
          <a:bodyPr>
            <a:normAutofit/>
          </a:bodyPr>
          <a:lstStyle/>
          <a:p>
            <a:pPr rtl="1"/>
            <a:r>
              <a:rPr lang="fa-IR" sz="3500" dirty="0" smtClean="0">
                <a:solidFill>
                  <a:srgbClr val="C00000"/>
                </a:solidFill>
                <a:cs typeface="A  Mitra_1 (MRT)" pitchFamily="2" charset="-78"/>
              </a:rPr>
              <a:t>راه کارهای تحقق عوامل و رفع موانع معنویت</a:t>
            </a:r>
            <a:endParaRPr lang="en-US" sz="3500" dirty="0">
              <a:solidFill>
                <a:srgbClr val="C00000"/>
              </a:solidFill>
              <a:cs typeface="A  Mitra_1 (MRT)" pitchFamily="2" charset="-78"/>
            </a:endParaRPr>
          </a:p>
        </p:txBody>
      </p:sp>
      <p:sp>
        <p:nvSpPr>
          <p:cNvPr id="8" name="TextBox 7"/>
          <p:cNvSpPr txBox="1"/>
          <p:nvPr/>
        </p:nvSpPr>
        <p:spPr>
          <a:xfrm>
            <a:off x="1071538" y="5953472"/>
            <a:ext cx="7572428" cy="261610"/>
          </a:xfrm>
          <a:prstGeom prst="rect">
            <a:avLst/>
          </a:prstGeom>
          <a:noFill/>
        </p:spPr>
        <p:txBody>
          <a:bodyPr wrap="square" rtlCol="0">
            <a:spAutoFit/>
          </a:bodyPr>
          <a:lstStyle/>
          <a:p>
            <a:pPr algn="just" rtl="1"/>
            <a:r>
              <a:rPr lang="fa-IR" sz="1100" dirty="0" smtClean="0">
                <a:solidFill>
                  <a:srgbClr val="002060"/>
                </a:solidFill>
                <a:cs typeface="A  Mitra_1 (MRT)" pitchFamily="2" charset="-78"/>
              </a:rPr>
              <a:t>الهامی نیا ع ا. معنویت اسلامی، چیستی، چرائی و چگونگی. پژوهشکده تحقیقات اسلامی، 1390</a:t>
            </a:r>
            <a:endParaRPr lang="en-US" sz="1100" dirty="0">
              <a:solidFill>
                <a:srgbClr val="002060"/>
              </a:solidFill>
              <a:cs typeface="A  Mitra_1 (MRT)" pitchFamily="2" charset="-78"/>
            </a:endParaRPr>
          </a:p>
        </p:txBody>
      </p:sp>
      <p:pic>
        <p:nvPicPr>
          <p:cNvPr id="9" name="Picture 8"/>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1200184" y="1357298"/>
          <a:ext cx="7086592" cy="4943016"/>
        </p:xfrm>
        <a:graphic>
          <a:graphicData uri="http://schemas.openxmlformats.org/drawingml/2006/table">
            <a:tbl>
              <a:tblPr firstRow="1" bandRow="1">
                <a:tableStyleId>{2D5ABB26-0587-4C30-8999-92F81FD0307C}</a:tableStyleId>
              </a:tblPr>
              <a:tblGrid>
                <a:gridCol w="7086592"/>
              </a:tblGrid>
              <a:tr h="1160868">
                <a:tc>
                  <a:txBody>
                    <a:bodyPr/>
                    <a:lstStyle/>
                    <a:p>
                      <a:pPr lvl="0" algn="just" rtl="1">
                        <a:lnSpc>
                          <a:spcPct val="200000"/>
                        </a:lnSpc>
                      </a:pPr>
                      <a:r>
                        <a:rPr lang="fa-IR" sz="2000" dirty="0" smtClean="0">
                          <a:solidFill>
                            <a:schemeClr val="tx1"/>
                          </a:solidFill>
                          <a:cs typeface="A  Mitra_1 (MRT)" pitchFamily="2" charset="-78"/>
                        </a:rPr>
                        <a:t>سئوال</a:t>
                      </a:r>
                      <a:r>
                        <a:rPr lang="fa-IR" sz="2000" baseline="0" dirty="0" smtClean="0">
                          <a:solidFill>
                            <a:schemeClr val="tx1"/>
                          </a:solidFill>
                          <a:cs typeface="A  Mitra_1 (MRT)" pitchFamily="2" charset="-78"/>
                        </a:rPr>
                        <a:t> 1: آیا دین یا معنویت برای شما اهمیت دارد؟</a:t>
                      </a:r>
                      <a:endParaRPr lang="en-US" sz="2000" dirty="0">
                        <a:solidFill>
                          <a:schemeClr val="tx1"/>
                        </a:solidFill>
                        <a:cs typeface="A  Mitra_1 (MRT)" pitchFamily="2" charset="-78"/>
                      </a:endParaRPr>
                    </a:p>
                  </a:txBody>
                  <a:tcPr>
                    <a:lnT w="12700" cap="flat" cmpd="sng" algn="ctr">
                      <a:solidFill>
                        <a:schemeClr val="tx1"/>
                      </a:solidFill>
                      <a:prstDash val="solid"/>
                      <a:round/>
                      <a:headEnd type="none" w="med" len="med"/>
                      <a:tailEnd type="none" w="med" len="med"/>
                    </a:lnT>
                  </a:tcPr>
                </a:tc>
              </a:tr>
              <a:tr h="1160868">
                <a:tc>
                  <a:txBody>
                    <a:bodyPr/>
                    <a:lstStyle/>
                    <a:p>
                      <a:pPr lvl="0" algn="just" rtl="1">
                        <a:lnSpc>
                          <a:spcPct val="200000"/>
                        </a:lnSpc>
                      </a:pPr>
                      <a:r>
                        <a:rPr lang="fa-IR" sz="2000" dirty="0" smtClean="0">
                          <a:solidFill>
                            <a:schemeClr val="tx1"/>
                          </a:solidFill>
                          <a:cs typeface="A  Mitra_1 (MRT)" pitchFamily="2" charset="-78"/>
                        </a:rPr>
                        <a:t>سئوال 2: آیا باورهای</a:t>
                      </a:r>
                      <a:r>
                        <a:rPr lang="fa-IR" sz="2000" baseline="0" dirty="0" smtClean="0">
                          <a:solidFill>
                            <a:schemeClr val="tx1"/>
                          </a:solidFill>
                          <a:cs typeface="A  Mitra_1 (MRT)" pitchFamily="2" charset="-78"/>
                        </a:rPr>
                        <a:t> دینی شما در نحوه مواجهه در مورد سلامت و بیماری خود، دخالت دارد؟</a:t>
                      </a:r>
                      <a:endParaRPr lang="en-US" sz="2000" dirty="0">
                        <a:solidFill>
                          <a:schemeClr val="tx1"/>
                        </a:solidFill>
                        <a:cs typeface="A  Mitra_1 (MRT)" pitchFamily="2" charset="-78"/>
                      </a:endParaRPr>
                    </a:p>
                  </a:txBody>
                  <a:tcPr/>
                </a:tc>
              </a:tr>
              <a:tr h="1160868">
                <a:tc>
                  <a:txBody>
                    <a:bodyPr/>
                    <a:lstStyle/>
                    <a:p>
                      <a:pPr lvl="0" algn="just" rtl="1">
                        <a:lnSpc>
                          <a:spcPct val="200000"/>
                        </a:lnSpc>
                      </a:pPr>
                      <a:r>
                        <a:rPr lang="fa-IR" sz="2000" dirty="0" smtClean="0">
                          <a:solidFill>
                            <a:schemeClr val="tx1"/>
                          </a:solidFill>
                          <a:cs typeface="A  Mitra_1 (MRT)" pitchFamily="2" charset="-78"/>
                        </a:rPr>
                        <a:t>سئوال 3: آیا مایلید که من در مورد باورهای دینی و اعمال مذهبی شما سئوالاتی کنم؟</a:t>
                      </a:r>
                      <a:endParaRPr lang="en-US" sz="2000" dirty="0">
                        <a:solidFill>
                          <a:schemeClr val="tx1"/>
                        </a:solidFill>
                        <a:cs typeface="A  Mitra_1 (MRT)" pitchFamily="2" charset="-78"/>
                      </a:endParaRPr>
                    </a:p>
                  </a:txBody>
                  <a:tcPr/>
                </a:tc>
              </a:tr>
              <a:tr h="1160868">
                <a:tc>
                  <a:txBody>
                    <a:bodyPr/>
                    <a:lstStyle/>
                    <a:p>
                      <a:pPr lvl="0" algn="just" rtl="1">
                        <a:lnSpc>
                          <a:spcPct val="200000"/>
                        </a:lnSpc>
                      </a:pPr>
                      <a:r>
                        <a:rPr lang="fa-IR" sz="2000" dirty="0" smtClean="0">
                          <a:solidFill>
                            <a:schemeClr val="tx1"/>
                          </a:solidFill>
                          <a:cs typeface="A  Mitra_1 (MRT)" pitchFamily="2" charset="-78"/>
                        </a:rPr>
                        <a:t>سئوال 4: آیا می خواهید که با یک خبره مذهبی ملاقاتی</a:t>
                      </a:r>
                      <a:r>
                        <a:rPr lang="fa-IR" sz="2000" baseline="0" dirty="0" smtClean="0">
                          <a:solidFill>
                            <a:schemeClr val="tx1"/>
                          </a:solidFill>
                          <a:cs typeface="A  Mitra_1 (MRT)" pitchFamily="2" charset="-78"/>
                        </a:rPr>
                        <a:t> داشته باشید؟</a:t>
                      </a:r>
                      <a:endParaRPr lang="en-US" sz="2000" dirty="0">
                        <a:solidFill>
                          <a:schemeClr val="tx1"/>
                        </a:solidFill>
                        <a:cs typeface="A  Mitra_1 (MRT)" pitchFamily="2" charset="-78"/>
                      </a:endParaRPr>
                    </a:p>
                  </a:txBody>
                  <a:tcPr>
                    <a:lnB w="12700" cap="flat" cmpd="sng" algn="ctr">
                      <a:solidFill>
                        <a:schemeClr val="tx1"/>
                      </a:solidFill>
                      <a:prstDash val="solid"/>
                      <a:round/>
                      <a:headEnd type="none" w="med" len="med"/>
                      <a:tailEnd type="none" w="med" len="med"/>
                    </a:lnB>
                  </a:tcPr>
                </a:tc>
              </a:tr>
            </a:tbl>
          </a:graphicData>
        </a:graphic>
      </p:graphicFrame>
      <p:sp>
        <p:nvSpPr>
          <p:cNvPr id="8" name="Title 1"/>
          <p:cNvSpPr>
            <a:spLocks noGrp="1"/>
          </p:cNvSpPr>
          <p:nvPr>
            <p:ph type="title"/>
          </p:nvPr>
        </p:nvSpPr>
        <p:spPr>
          <a:xfrm>
            <a:off x="500034" y="214290"/>
            <a:ext cx="8229600" cy="928694"/>
          </a:xfrm>
        </p:spPr>
        <p:txBody>
          <a:bodyPr>
            <a:noAutofit/>
          </a:bodyPr>
          <a:lstStyle/>
          <a:p>
            <a:pPr algn="ctr" rtl="1"/>
            <a:r>
              <a:rPr lang="fa-IR" sz="3000" dirty="0" smtClean="0">
                <a:solidFill>
                  <a:srgbClr val="C00000"/>
                </a:solidFill>
                <a:cs typeface="A  Mitra_1 (MRT)" pitchFamily="2" charset="-78"/>
              </a:rPr>
              <a:t>ساده ترین روش اخذ سابقه معنویت از بیمار</a:t>
            </a:r>
            <a:endParaRPr lang="en-US" sz="3000" dirty="0">
              <a:cs typeface="A  Mitra_1 (MRT)" pitchFamily="2" charset="-78"/>
            </a:endParaRPr>
          </a:p>
        </p:txBody>
      </p:sp>
      <p:sp>
        <p:nvSpPr>
          <p:cNvPr id="9" name="Rectangle 8"/>
          <p:cNvSpPr/>
          <p:nvPr/>
        </p:nvSpPr>
        <p:spPr>
          <a:xfrm>
            <a:off x="1357290" y="6500834"/>
            <a:ext cx="2363147" cy="261610"/>
          </a:xfrm>
          <a:prstGeom prst="rect">
            <a:avLst/>
          </a:prstGeom>
        </p:spPr>
        <p:txBody>
          <a:bodyPr wrap="none">
            <a:spAutoFit/>
          </a:bodyPr>
          <a:lstStyle/>
          <a:p>
            <a:pPr algn="just">
              <a:buFont typeface="Monotype Sorts" pitchFamily="2" charset="2"/>
              <a:buNone/>
              <a:defRPr/>
            </a:pPr>
            <a:r>
              <a:rPr lang="en-US" sz="1100" dirty="0" smtClean="0">
                <a:latin typeface="Times New Roman" pitchFamily="18" charset="0"/>
                <a:cs typeface="Times New Roman" pitchFamily="18" charset="0"/>
              </a:rPr>
              <a:t>(Matthews DA The Faith Factor 1998)</a:t>
            </a:r>
          </a:p>
        </p:txBody>
      </p:sp>
      <p:pic>
        <p:nvPicPr>
          <p:cNvPr id="6" name="Picture 5"/>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1"/>
            <a:ext cx="7772400" cy="690546"/>
          </a:xfrm>
        </p:spPr>
        <p:txBody>
          <a:bodyPr>
            <a:normAutofit/>
          </a:bodyPr>
          <a:lstStyle/>
          <a:p>
            <a:pPr rtl="1"/>
            <a:r>
              <a:rPr lang="fa-IR" sz="3500" dirty="0" smtClean="0">
                <a:solidFill>
                  <a:srgbClr val="C00000"/>
                </a:solidFill>
                <a:cs typeface="A  Mitra_1 (MRT)" pitchFamily="2" charset="-78"/>
              </a:rPr>
              <a:t>راهنمای مراقبت های پرستاران در سلامت معنوی</a:t>
            </a:r>
            <a:endParaRPr lang="en-US" sz="3500" dirty="0">
              <a:solidFill>
                <a:srgbClr val="C00000"/>
              </a:solidFill>
              <a:cs typeface="A  Mitra_1 (MRT)" pitchFamily="2" charset="-78"/>
            </a:endParaRPr>
          </a:p>
        </p:txBody>
      </p:sp>
      <p:sp>
        <p:nvSpPr>
          <p:cNvPr id="3" name="Subtitle 2"/>
          <p:cNvSpPr>
            <a:spLocks noGrp="1"/>
          </p:cNvSpPr>
          <p:nvPr>
            <p:ph type="subTitle" idx="1"/>
          </p:nvPr>
        </p:nvSpPr>
        <p:spPr>
          <a:xfrm>
            <a:off x="381000" y="1500174"/>
            <a:ext cx="8534400" cy="4071966"/>
          </a:xfrm>
        </p:spPr>
        <p:txBody>
          <a:bodyPr>
            <a:noAutofit/>
          </a:bodyPr>
          <a:lstStyle/>
          <a:p>
            <a:pPr algn="just" rtl="1">
              <a:lnSpc>
                <a:spcPct val="150000"/>
              </a:lnSpc>
              <a:buFont typeface="Arial" pitchFamily="34" charset="0"/>
              <a:buChar char="•"/>
            </a:pPr>
            <a:r>
              <a:rPr lang="en-US" sz="2800" dirty="0">
                <a:solidFill>
                  <a:srgbClr val="002060"/>
                </a:solidFill>
                <a:cs typeface="A  Mitra_1 (MRT)" pitchFamily="2" charset="-78"/>
              </a:rPr>
              <a:t> </a:t>
            </a:r>
            <a:r>
              <a:rPr lang="fa-IR" sz="2800" dirty="0" smtClean="0">
                <a:solidFill>
                  <a:srgbClr val="002060"/>
                </a:solidFill>
                <a:cs typeface="A  Mitra_1 (MRT)" pitchFamily="2" charset="-78"/>
              </a:rPr>
              <a:t>حمایت از باورهای بیماران و احترام آنها</a:t>
            </a:r>
          </a:p>
          <a:p>
            <a:pPr algn="just" rtl="1">
              <a:lnSpc>
                <a:spcPct val="150000"/>
              </a:lnSpc>
              <a:buFont typeface="Arial" pitchFamily="34" charset="0"/>
              <a:buChar char="•"/>
            </a:pPr>
            <a:r>
              <a:rPr lang="fa-IR" sz="2800" dirty="0" smtClean="0">
                <a:solidFill>
                  <a:srgbClr val="002060"/>
                </a:solidFill>
                <a:cs typeface="A  Mitra_1 (MRT)" pitchFamily="2" charset="-78"/>
              </a:rPr>
              <a:t>دعا کردن با بیمار اگر او درخواست می کند.</a:t>
            </a:r>
          </a:p>
          <a:p>
            <a:pPr algn="just" rtl="1">
              <a:lnSpc>
                <a:spcPct val="150000"/>
              </a:lnSpc>
              <a:buFont typeface="Arial" pitchFamily="34" charset="0"/>
              <a:buChar char="•"/>
            </a:pPr>
            <a:r>
              <a:rPr lang="fa-IR" sz="2800" dirty="0" smtClean="0">
                <a:solidFill>
                  <a:srgbClr val="002060"/>
                </a:solidFill>
                <a:cs typeface="A  Mitra_1 (MRT)" pitchFamily="2" charset="-78"/>
              </a:rPr>
              <a:t>ارایه خدمات معنوی با عشق، محبت، حساسیت و همدردی</a:t>
            </a:r>
          </a:p>
          <a:p>
            <a:pPr algn="just" rtl="1">
              <a:lnSpc>
                <a:spcPct val="150000"/>
              </a:lnSpc>
              <a:buFont typeface="Arial" pitchFamily="34" charset="0"/>
              <a:buChar char="•"/>
            </a:pPr>
            <a:r>
              <a:rPr lang="fa-IR" sz="2800" dirty="0" smtClean="0">
                <a:solidFill>
                  <a:srgbClr val="002060"/>
                </a:solidFill>
                <a:cs typeface="A  Mitra_1 (MRT)" pitchFamily="2" charset="-78"/>
              </a:rPr>
              <a:t>ارجاع به فرد مجرب معنوی در موارد لزوم</a:t>
            </a:r>
          </a:p>
          <a:p>
            <a:pPr algn="just" rtl="1">
              <a:lnSpc>
                <a:spcPct val="150000"/>
              </a:lnSpc>
              <a:buFont typeface="Arial" pitchFamily="34" charset="0"/>
              <a:buChar char="•"/>
            </a:pPr>
            <a:r>
              <a:rPr lang="fa-IR" sz="2800" dirty="0" smtClean="0">
                <a:solidFill>
                  <a:srgbClr val="002060"/>
                </a:solidFill>
                <a:cs typeface="A  Mitra_1 (MRT)" pitchFamily="2" charset="-78"/>
              </a:rPr>
              <a:t>عدم تجاوز از حدودی که یک پرستار در سلامت معنوی ورود می کند.</a:t>
            </a:r>
            <a:endParaRPr lang="en-US" sz="2800" dirty="0">
              <a:solidFill>
                <a:srgbClr val="002060"/>
              </a:solidFill>
              <a:cs typeface="A  Mitra_1 (MRT)" pitchFamily="2" charset="-78"/>
            </a:endParaRPr>
          </a:p>
        </p:txBody>
      </p:sp>
      <p:sp>
        <p:nvSpPr>
          <p:cNvPr id="4" name="TextBox 3"/>
          <p:cNvSpPr txBox="1"/>
          <p:nvPr/>
        </p:nvSpPr>
        <p:spPr>
          <a:xfrm>
            <a:off x="1428728" y="5857892"/>
            <a:ext cx="7019916" cy="523220"/>
          </a:xfrm>
          <a:prstGeom prst="rect">
            <a:avLst/>
          </a:prstGeom>
          <a:noFill/>
        </p:spPr>
        <p:txBody>
          <a:bodyPr wrap="square" rtlCol="0">
            <a:spAutoFit/>
          </a:bodyPr>
          <a:lstStyle/>
          <a:p>
            <a:pPr algn="just"/>
            <a:r>
              <a:rPr lang="en-US" sz="1400" dirty="0" smtClean="0">
                <a:latin typeface="Times New Roman" pitchFamily="18" charset="0"/>
                <a:cs typeface="Times New Roman" pitchFamily="18" charset="0"/>
              </a:rPr>
              <a:t>Koenig HG. Medicine, religion, and health: Where science and spirituality meet. West Conshohocken, PA: Templeton Foundation Press. 2008.</a:t>
            </a:r>
            <a:endParaRPr lang="en-US" sz="1400" dirty="0">
              <a:latin typeface="Times New Roman" pitchFamily="18" charset="0"/>
              <a:cs typeface="Times New Roman" pitchFamily="18" charset="0"/>
            </a:endParaRPr>
          </a:p>
        </p:txBody>
      </p:sp>
      <p:pic>
        <p:nvPicPr>
          <p:cNvPr id="5" name="Picture 4"/>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143001"/>
          </a:xfrm>
        </p:spPr>
        <p:txBody>
          <a:bodyPr>
            <a:normAutofit/>
          </a:bodyPr>
          <a:lstStyle/>
          <a:p>
            <a:pPr rtl="1"/>
            <a:r>
              <a:rPr lang="fa-IR" dirty="0" smtClean="0">
                <a:solidFill>
                  <a:srgbClr val="C00000"/>
                </a:solidFill>
                <a:cs typeface="A  Mitra_1 (MRT)" pitchFamily="2" charset="-78"/>
              </a:rPr>
              <a:t>رشد معنویت و دین در کودکان</a:t>
            </a:r>
            <a:endParaRPr lang="en-US" dirty="0">
              <a:solidFill>
                <a:srgbClr val="C00000"/>
              </a:solidFill>
              <a:cs typeface="A  Mitra_1 (MRT)" pitchFamily="2" charset="-78"/>
            </a:endParaRPr>
          </a:p>
        </p:txBody>
      </p:sp>
      <p:sp>
        <p:nvSpPr>
          <p:cNvPr id="3" name="Subtitle 2"/>
          <p:cNvSpPr>
            <a:spLocks noGrp="1"/>
          </p:cNvSpPr>
          <p:nvPr>
            <p:ph type="subTitle" idx="1"/>
          </p:nvPr>
        </p:nvSpPr>
        <p:spPr>
          <a:xfrm>
            <a:off x="381000" y="1676400"/>
            <a:ext cx="8534400" cy="4495800"/>
          </a:xfrm>
        </p:spPr>
        <p:txBody>
          <a:bodyPr>
            <a:noAutofit/>
          </a:bodyPr>
          <a:lstStyle/>
          <a:p>
            <a:pPr algn="just" rtl="1">
              <a:lnSpc>
                <a:spcPct val="200000"/>
              </a:lnSpc>
            </a:pPr>
            <a:r>
              <a:rPr lang="en-US" sz="3500" dirty="0">
                <a:solidFill>
                  <a:srgbClr val="00B050"/>
                </a:solidFill>
                <a:cs typeface="A  Mitra_1 (MRT)" pitchFamily="2" charset="-78"/>
              </a:rPr>
              <a:t> </a:t>
            </a:r>
            <a:r>
              <a:rPr lang="fa-IR" sz="3500" dirty="0" smtClean="0">
                <a:solidFill>
                  <a:srgbClr val="00B050"/>
                </a:solidFill>
                <a:cs typeface="A  Mitra_1 (MRT)" pitchFamily="2" charset="-78"/>
              </a:rPr>
              <a:t>رشد </a:t>
            </a:r>
            <a:r>
              <a:rPr lang="fa-IR" sz="3500" dirty="0">
                <a:solidFill>
                  <a:srgbClr val="00B050"/>
                </a:solidFill>
                <a:cs typeface="A  Mitra_1 (MRT)" pitchFamily="2" charset="-78"/>
              </a:rPr>
              <a:t>معنویت هر انسانی یک روند دینامیک و فعال است </a:t>
            </a:r>
            <a:r>
              <a:rPr lang="fa-IR" sz="3500" dirty="0">
                <a:solidFill>
                  <a:srgbClr val="002060"/>
                </a:solidFill>
                <a:cs typeface="A  Mitra_1 (MRT)" pitchFamily="2" charset="-78"/>
              </a:rPr>
              <a:t>که در </a:t>
            </a:r>
            <a:r>
              <a:rPr lang="fa-IR" sz="3500" dirty="0">
                <a:solidFill>
                  <a:srgbClr val="00B0F0"/>
                </a:solidFill>
                <a:cs typeface="A  Mitra_1 (MRT)" pitchFamily="2" charset="-78"/>
              </a:rPr>
              <a:t>طی یک دوران رخ می‌دهد</a:t>
            </a:r>
            <a:r>
              <a:rPr lang="fa-IR" sz="3500" dirty="0">
                <a:solidFill>
                  <a:srgbClr val="002060"/>
                </a:solidFill>
                <a:cs typeface="A  Mitra_1 (MRT)" pitchFamily="2" charset="-78"/>
              </a:rPr>
              <a:t>. در طی این روند، انسان به طور فزاینده‌ای به معنی، هدف و ارزش‌های زندگی پی </a:t>
            </a:r>
            <a:r>
              <a:rPr lang="fa-IR" sz="3500" dirty="0" smtClean="0">
                <a:solidFill>
                  <a:srgbClr val="002060"/>
                </a:solidFill>
                <a:cs typeface="A  Mitra_1 (MRT)" pitchFamily="2" charset="-78"/>
              </a:rPr>
              <a:t>می‌برد</a:t>
            </a:r>
            <a:r>
              <a:rPr lang="en-US" sz="3500" dirty="0" smtClean="0">
                <a:solidFill>
                  <a:srgbClr val="002060"/>
                </a:solidFill>
                <a:cs typeface="A  Mitra_1 (MRT)" pitchFamily="2" charset="-78"/>
              </a:rPr>
              <a:t>.</a:t>
            </a:r>
            <a:r>
              <a:rPr lang="fa-IR" sz="3500" dirty="0" smtClean="0">
                <a:solidFill>
                  <a:srgbClr val="002060"/>
                </a:solidFill>
                <a:cs typeface="A  Mitra_1 (MRT)" pitchFamily="2" charset="-78"/>
              </a:rPr>
              <a:t> </a:t>
            </a:r>
            <a:endParaRPr lang="en-US" sz="3500" dirty="0">
              <a:solidFill>
                <a:srgbClr val="002060"/>
              </a:solidFill>
              <a:cs typeface="A  Mitra_1 (MRT)" pitchFamily="2" charset="-78"/>
            </a:endParaRPr>
          </a:p>
        </p:txBody>
      </p:sp>
      <p:pic>
        <p:nvPicPr>
          <p:cNvPr id="4" name="Picture 3"/>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642918"/>
            <a:ext cx="8534400" cy="5834082"/>
          </a:xfrm>
        </p:spPr>
        <p:txBody>
          <a:bodyPr>
            <a:noAutofit/>
          </a:bodyPr>
          <a:lstStyle/>
          <a:p>
            <a:pPr algn="just" rtl="1">
              <a:lnSpc>
                <a:spcPct val="200000"/>
              </a:lnSpc>
            </a:pPr>
            <a:r>
              <a:rPr lang="fa-IR" sz="3500" dirty="0" smtClean="0">
                <a:solidFill>
                  <a:srgbClr val="002060"/>
                </a:solidFill>
                <a:cs typeface="A  Mitra_1 (MRT)" pitchFamily="2" charset="-78"/>
              </a:rPr>
              <a:t>امروزه</a:t>
            </a:r>
            <a:r>
              <a:rPr lang="fa-IR" sz="3500" dirty="0">
                <a:solidFill>
                  <a:srgbClr val="002060"/>
                </a:solidFill>
                <a:cs typeface="A  Mitra_1 (MRT)" pitchFamily="2" charset="-78"/>
              </a:rPr>
              <a:t>، تاثیر رسانه‌ها به ویژه تلویزیون، اینترنت و فیلم‌های سینمایی انکارناپذیر است. </a:t>
            </a:r>
            <a:r>
              <a:rPr lang="fa-IR" sz="3500" dirty="0">
                <a:solidFill>
                  <a:srgbClr val="FF0000"/>
                </a:solidFill>
                <a:cs typeface="A  Mitra_1 (MRT)" pitchFamily="2" charset="-78"/>
              </a:rPr>
              <a:t>دوگانگی تاثیر این عوامل مثلاً رشد کودک در یک خانواده مذهبی که در معرض رسانه‌ای هالیوودی مستمر است بسیار پیچیده و پر از تعارض </a:t>
            </a:r>
            <a:r>
              <a:rPr lang="fa-IR" sz="3500" dirty="0" smtClean="0">
                <a:solidFill>
                  <a:srgbClr val="FF0000"/>
                </a:solidFill>
                <a:cs typeface="A  Mitra_1 (MRT)" pitchFamily="2" charset="-78"/>
              </a:rPr>
              <a:t>می‌باشد</a:t>
            </a:r>
            <a:r>
              <a:rPr lang="en-US" sz="3500" dirty="0" smtClean="0">
                <a:solidFill>
                  <a:srgbClr val="FF0000"/>
                </a:solidFill>
                <a:cs typeface="A  Mitra_1 (MRT)" pitchFamily="2" charset="-78"/>
              </a:rPr>
              <a:t>.</a:t>
            </a:r>
            <a:endParaRPr lang="en-US" sz="3500" dirty="0">
              <a:solidFill>
                <a:srgbClr val="FF0000"/>
              </a:solidFill>
              <a:cs typeface="A  Mitra_1 (MRT)" pitchFamily="2" charset="-78"/>
            </a:endParaRPr>
          </a:p>
        </p:txBody>
      </p:sp>
      <p:pic>
        <p:nvPicPr>
          <p:cNvPr id="4" name="Picture 3"/>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95600"/>
          </a:xfrm>
        </p:spPr>
        <p:txBody>
          <a:bodyPr>
            <a:normAutofit fontScale="92500"/>
          </a:bodyPr>
          <a:lstStyle/>
          <a:p>
            <a:pPr algn="ctr" rtl="1">
              <a:buNone/>
            </a:pPr>
            <a:r>
              <a:rPr lang="en-US" dirty="0" smtClean="0">
                <a:solidFill>
                  <a:srgbClr val="00B050"/>
                </a:solidFill>
                <a:cs typeface="Andalus" pitchFamily="2" charset="-78"/>
              </a:rPr>
              <a:t>   </a:t>
            </a:r>
            <a:r>
              <a:rPr lang="fa-IR" b="1" dirty="0" smtClean="0">
                <a:solidFill>
                  <a:schemeClr val="tx2">
                    <a:lumMod val="50000"/>
                  </a:schemeClr>
                </a:solidFill>
                <a:cs typeface="Andalus" pitchFamily="2" charset="-78"/>
              </a:rPr>
              <a:t>بسم‌الله‌الرحمن‌الرحيم</a:t>
            </a:r>
            <a:endParaRPr lang="en-US" b="1" dirty="0" smtClean="0">
              <a:solidFill>
                <a:schemeClr val="tx2">
                  <a:lumMod val="50000"/>
                </a:schemeClr>
              </a:solidFill>
              <a:cs typeface="Andalus" pitchFamily="2" charset="-78"/>
            </a:endParaRPr>
          </a:p>
          <a:p>
            <a:pPr algn="ctr" rtl="1">
              <a:buNone/>
            </a:pPr>
            <a:r>
              <a:rPr lang="en-US" b="1" dirty="0" smtClean="0">
                <a:solidFill>
                  <a:schemeClr val="tx2">
                    <a:lumMod val="50000"/>
                  </a:schemeClr>
                </a:solidFill>
                <a:cs typeface="Andalus" pitchFamily="2" charset="-78"/>
              </a:rPr>
              <a:t>	</a:t>
            </a:r>
            <a:r>
              <a:rPr lang="fa-IR" b="1" dirty="0" smtClean="0">
                <a:solidFill>
                  <a:schemeClr val="tx2">
                    <a:lumMod val="50000"/>
                  </a:schemeClr>
                </a:solidFill>
                <a:cs typeface="Andalus" pitchFamily="2" charset="-78"/>
              </a:rPr>
              <a:t>الذي علم بالقلم		علم‌الانسان مالم يعلم</a:t>
            </a:r>
            <a:endParaRPr lang="en-US" b="1" dirty="0" smtClean="0">
              <a:solidFill>
                <a:schemeClr val="tx2">
                  <a:lumMod val="50000"/>
                </a:schemeClr>
              </a:solidFill>
              <a:cs typeface="Andalus" pitchFamily="2" charset="-78"/>
            </a:endParaRPr>
          </a:p>
          <a:p>
            <a:pPr algn="ctr" rtl="1">
              <a:buNone/>
            </a:pPr>
            <a:r>
              <a:rPr lang="fa-IR" dirty="0" smtClean="0"/>
              <a:t> </a:t>
            </a:r>
            <a:endParaRPr lang="en-US" dirty="0" smtClean="0"/>
          </a:p>
          <a:p>
            <a:pPr algn="ctr" rtl="1">
              <a:buNone/>
            </a:pPr>
            <a:r>
              <a:rPr lang="fa-IR" sz="4300" dirty="0" smtClean="0">
                <a:solidFill>
                  <a:srgbClr val="FF0000"/>
                </a:solidFill>
                <a:cs typeface="A  Mitra_1 (MRT)" pitchFamily="2" charset="-78"/>
              </a:rPr>
              <a:t>سلامت معنوی در </a:t>
            </a:r>
            <a:r>
              <a:rPr lang="fa-IR" sz="4300" dirty="0" smtClean="0">
                <a:solidFill>
                  <a:srgbClr val="FF0000"/>
                </a:solidFill>
                <a:cs typeface="A  Mitra_1 (MRT)" pitchFamily="2" charset="-78"/>
              </a:rPr>
              <a:t>برنامه </a:t>
            </a:r>
            <a:r>
              <a:rPr lang="fa-IR" sz="4300" dirty="0" smtClean="0">
                <a:solidFill>
                  <a:srgbClr val="FF0000"/>
                </a:solidFill>
                <a:cs typeface="A  Mitra_1 (MRT)" pitchFamily="2" charset="-78"/>
              </a:rPr>
              <a:t>آموزش علوم پزشکی </a:t>
            </a:r>
            <a:endParaRPr lang="fa-IR" sz="4300" dirty="0" smtClean="0">
              <a:solidFill>
                <a:srgbClr val="FF0000"/>
              </a:solidFill>
              <a:cs typeface="A  Mitra_1 (MRT)" pitchFamily="2" charset="-78"/>
            </a:endParaRPr>
          </a:p>
          <a:p>
            <a:pPr algn="ctr" rtl="1">
              <a:buNone/>
            </a:pPr>
            <a:r>
              <a:rPr lang="fa-IR" sz="4300" dirty="0" smtClean="0">
                <a:solidFill>
                  <a:srgbClr val="FF0000"/>
                </a:solidFill>
                <a:cs typeface="A  Mitra_1 (MRT)" pitchFamily="2" charset="-78"/>
              </a:rPr>
              <a:t>و مراقبت های سلامت</a:t>
            </a:r>
          </a:p>
          <a:p>
            <a:pPr algn="ctr" rtl="1">
              <a:buNone/>
            </a:pPr>
            <a:endParaRPr lang="en-US" sz="2800" dirty="0" smtClean="0">
              <a:cs typeface="Mitra Bold Mazar" pitchFamily="2" charset="-78"/>
            </a:endParaRPr>
          </a:p>
          <a:p>
            <a:pPr algn="ctr" rtl="1">
              <a:buNone/>
            </a:pPr>
            <a:r>
              <a:rPr lang="fa-IR" sz="2800" dirty="0" smtClean="0">
                <a:solidFill>
                  <a:srgbClr val="002060"/>
                </a:solidFill>
                <a:cs typeface="A  Mitra_1 (MRT)" pitchFamily="2" charset="-78"/>
              </a:rPr>
              <a:t>دكتر فريدون عزيزي</a:t>
            </a:r>
          </a:p>
          <a:p>
            <a:pPr algn="ctr" rtl="1">
              <a:buNone/>
            </a:pPr>
            <a:r>
              <a:rPr lang="fa-IR" sz="2800" dirty="0" smtClean="0">
                <a:solidFill>
                  <a:srgbClr val="0070C0"/>
                </a:solidFill>
                <a:cs typeface="A  Mitra_1 (MRT)" pitchFamily="2" charset="-78"/>
              </a:rPr>
              <a:t>فرهنگستان علوم پزشكي جمهوري اسلامي ايران</a:t>
            </a:r>
            <a:endParaRPr lang="en-US" sz="2800" dirty="0" smtClean="0">
              <a:solidFill>
                <a:srgbClr val="0070C0"/>
              </a:solidFill>
              <a:cs typeface="A  Mitra_1 (MRT)" pitchFamily="2" charset="-78"/>
            </a:endParaRPr>
          </a:p>
          <a:p>
            <a:pPr algn="ctr" rtl="1">
              <a:buNone/>
            </a:pPr>
            <a:r>
              <a:rPr lang="fa-IR" sz="2800" dirty="0" smtClean="0">
                <a:solidFill>
                  <a:srgbClr val="0070C0"/>
                </a:solidFill>
                <a:cs typeface="A  Mitra_1 (MRT)" pitchFamily="2" charset="-78"/>
              </a:rPr>
              <a:t>دانشگاه علوم پزشکی شهید بهشتی</a:t>
            </a:r>
          </a:p>
          <a:p>
            <a:pPr algn="ctr" rtl="1">
              <a:buNone/>
            </a:pPr>
            <a:endParaRPr lang="en-US" sz="2400" dirty="0" smtClean="0">
              <a:solidFill>
                <a:srgbClr val="0070C0"/>
              </a:solidFill>
              <a:cs typeface="A  Mitra_1 (MRT)" pitchFamily="2" charset="-78"/>
            </a:endParaRPr>
          </a:p>
          <a:p>
            <a:pPr algn="ctr" rtl="1">
              <a:buNone/>
            </a:pPr>
            <a:r>
              <a:rPr lang="fa-IR" sz="2800" dirty="0" smtClean="0">
                <a:solidFill>
                  <a:schemeClr val="accent6">
                    <a:lumMod val="75000"/>
                  </a:schemeClr>
                </a:solidFill>
                <a:cs typeface="A  Mitra_1 (MRT)" pitchFamily="2" charset="-78"/>
              </a:rPr>
              <a:t>دانشگاه علوم پزشکی و خدمات بهداشتی درمانی جهرم، دی ماه 1394</a:t>
            </a:r>
          </a:p>
          <a:p>
            <a:pPr algn="r" rtl="1">
              <a:buNone/>
            </a:pPr>
            <a:endParaRPr lang="en-US" sz="2300" dirty="0"/>
          </a:p>
        </p:txBody>
      </p:sp>
      <p:pic>
        <p:nvPicPr>
          <p:cNvPr id="4" name="Picture 3"/>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534400" cy="5996136"/>
          </a:xfrm>
        </p:spPr>
        <p:txBody>
          <a:bodyPr>
            <a:noAutofit/>
          </a:bodyPr>
          <a:lstStyle/>
          <a:p>
            <a:pPr algn="just" rtl="1">
              <a:lnSpc>
                <a:spcPct val="200000"/>
              </a:lnSpc>
            </a:pPr>
            <a:r>
              <a:rPr lang="fa-IR" sz="3000" dirty="0">
                <a:solidFill>
                  <a:srgbClr val="002060"/>
                </a:solidFill>
                <a:cs typeface="A  Mitra_1 (MRT)" pitchFamily="2" charset="-78"/>
              </a:rPr>
              <a:t>کودکانی که در خانواده‌های معنوی/ مذهبی رشد می‌کنند هیچگاه در مورد خداوند و ذات لایزال الهی سوال در ذهنشان نقش نمی‌بندد </a:t>
            </a:r>
            <a:r>
              <a:rPr lang="fa-IR" sz="3000" dirty="0">
                <a:solidFill>
                  <a:schemeClr val="accent6">
                    <a:lumMod val="75000"/>
                  </a:schemeClr>
                </a:solidFill>
                <a:cs typeface="A  Mitra_1 (MRT)" pitchFamily="2" charset="-78"/>
              </a:rPr>
              <a:t>ولی کودکانی که در خانواده‌هایی رشد می‌کنند که معنوی/ مذهبی نیستند این سوالات را دارند و پاسخ آن و رموز معنویت را در جامعه جستجو </a:t>
            </a:r>
            <a:r>
              <a:rPr lang="fa-IR" sz="3000" dirty="0" smtClean="0">
                <a:solidFill>
                  <a:schemeClr val="accent6">
                    <a:lumMod val="75000"/>
                  </a:schemeClr>
                </a:solidFill>
                <a:cs typeface="A  Mitra_1 (MRT)" pitchFamily="2" charset="-78"/>
              </a:rPr>
              <a:t>می‌کنند </a:t>
            </a:r>
            <a:r>
              <a:rPr lang="fa-IR" sz="3000" dirty="0">
                <a:solidFill>
                  <a:schemeClr val="accent6">
                    <a:lumMod val="75000"/>
                  </a:schemeClr>
                </a:solidFill>
                <a:cs typeface="A  Mitra_1 (MRT)" pitchFamily="2" charset="-78"/>
              </a:rPr>
              <a:t>و چه بسا به معنویت‌های کاذب دست می‌یابند.</a:t>
            </a:r>
            <a:endParaRPr lang="en-US" sz="3000" dirty="0">
              <a:solidFill>
                <a:schemeClr val="accent6">
                  <a:lumMod val="75000"/>
                </a:schemeClr>
              </a:solidFill>
              <a:cs typeface="A  Mitra_1 (MRT)" pitchFamily="2" charset="-78"/>
            </a:endParaRPr>
          </a:p>
          <a:p>
            <a:pPr algn="just" rtl="1">
              <a:lnSpc>
                <a:spcPct val="200000"/>
              </a:lnSpc>
            </a:pPr>
            <a:endParaRPr lang="en-US" sz="3500" dirty="0">
              <a:solidFill>
                <a:srgbClr val="002060"/>
              </a:solidFill>
              <a:cs typeface="A  Mitra_1 (MRT)" pitchFamily="2" charset="-78"/>
            </a:endParaRPr>
          </a:p>
        </p:txBody>
      </p:sp>
      <p:pic>
        <p:nvPicPr>
          <p:cNvPr id="4" name="Picture 3"/>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1844824"/>
            <a:ext cx="8534400" cy="4752528"/>
          </a:xfrm>
        </p:spPr>
        <p:txBody>
          <a:bodyPr>
            <a:noAutofit/>
          </a:bodyPr>
          <a:lstStyle/>
          <a:p>
            <a:pPr algn="just" rtl="1">
              <a:lnSpc>
                <a:spcPct val="150000"/>
              </a:lnSpc>
            </a:pPr>
            <a:r>
              <a:rPr lang="fa-IR" sz="3300" dirty="0">
                <a:solidFill>
                  <a:srgbClr val="002060"/>
                </a:solidFill>
                <a:cs typeface="A  Mitra_1 (MRT)" pitchFamily="2" charset="-78"/>
              </a:rPr>
              <a:t>اتفاق نظر کامل در این مورد موجود نیست. مع‌هذا بنظر می‌رسد که </a:t>
            </a:r>
            <a:r>
              <a:rPr lang="fa-IR" sz="3300" dirty="0">
                <a:solidFill>
                  <a:srgbClr val="B48900"/>
                </a:solidFill>
                <a:cs typeface="A  Mitra_1 (MRT)" pitchFamily="2" charset="-78"/>
              </a:rPr>
              <a:t>در کودک نیز مانند افراد بالغ رشد معنویت در دو جهت عمودی ارتباط (با خداوند) و افقی (ارتباط با خود، دیگران و پیرامون) از ابتدای شروع ارتباط با والدین صورت می‌گیرد. </a:t>
            </a:r>
            <a:r>
              <a:rPr lang="fa-IR" sz="3300" dirty="0">
                <a:solidFill>
                  <a:srgbClr val="002060"/>
                </a:solidFill>
                <a:cs typeface="A  Mitra_1 (MRT)" pitchFamily="2" charset="-78"/>
              </a:rPr>
              <a:t>برخی معتقدند که در رشد معنویت 3 دوره وجود </a:t>
            </a:r>
            <a:r>
              <a:rPr lang="fa-IR" sz="3300" dirty="0" smtClean="0">
                <a:solidFill>
                  <a:srgbClr val="002060"/>
                </a:solidFill>
                <a:cs typeface="A  Mitra_1 (MRT)" pitchFamily="2" charset="-78"/>
              </a:rPr>
              <a:t>دارد.</a:t>
            </a:r>
            <a:endParaRPr lang="en-US" sz="3300" dirty="0">
              <a:solidFill>
                <a:srgbClr val="002060"/>
              </a:solidFill>
              <a:cs typeface="A  Mitra_1 (MRT)" pitchFamily="2" charset="-78"/>
            </a:endParaRPr>
          </a:p>
        </p:txBody>
      </p:sp>
      <p:sp>
        <p:nvSpPr>
          <p:cNvPr id="4" name="Title 1"/>
          <p:cNvSpPr>
            <a:spLocks noGrp="1"/>
          </p:cNvSpPr>
          <p:nvPr>
            <p:ph type="ctrTitle"/>
          </p:nvPr>
        </p:nvSpPr>
        <p:spPr>
          <a:xfrm>
            <a:off x="609600" y="381000"/>
            <a:ext cx="7772400" cy="1143001"/>
          </a:xfrm>
        </p:spPr>
        <p:txBody>
          <a:bodyPr>
            <a:normAutofit/>
          </a:bodyPr>
          <a:lstStyle/>
          <a:p>
            <a:pPr rtl="1"/>
            <a:r>
              <a:rPr lang="fa-IR" dirty="0" smtClean="0">
                <a:solidFill>
                  <a:srgbClr val="C00000"/>
                </a:solidFill>
                <a:cs typeface="A  Mitra_1 (MRT)" pitchFamily="2" charset="-78"/>
              </a:rPr>
              <a:t>مراحل مختلف رشد معنوی</a:t>
            </a:r>
            <a:endParaRPr lang="en-US" dirty="0">
              <a:solidFill>
                <a:srgbClr val="C00000"/>
              </a:solidFill>
              <a:cs typeface="A  Mitra_1 (MRT)" pitchFamily="2" charset="-78"/>
            </a:endParaRPr>
          </a:p>
        </p:txBody>
      </p:sp>
      <p:pic>
        <p:nvPicPr>
          <p:cNvPr id="5" name="Picture 4"/>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534400" cy="6019800"/>
          </a:xfrm>
        </p:spPr>
        <p:txBody>
          <a:bodyPr>
            <a:noAutofit/>
          </a:bodyPr>
          <a:lstStyle/>
          <a:p>
            <a:pPr marL="514350" lvl="0" indent="-514350" algn="just" rtl="1">
              <a:lnSpc>
                <a:spcPct val="150000"/>
              </a:lnSpc>
              <a:spcBef>
                <a:spcPts val="2000"/>
              </a:spcBef>
            </a:pPr>
            <a:r>
              <a:rPr lang="fa-IR" sz="3300" dirty="0" smtClean="0">
                <a:solidFill>
                  <a:srgbClr val="FF0000"/>
                </a:solidFill>
                <a:cs typeface="A  Mitra_1 (MRT)" pitchFamily="2" charset="-78"/>
              </a:rPr>
              <a:t>1- دوران </a:t>
            </a:r>
            <a:r>
              <a:rPr lang="fa-IR" sz="3300" dirty="0">
                <a:solidFill>
                  <a:srgbClr val="FF0000"/>
                </a:solidFill>
                <a:cs typeface="A  Mitra_1 (MRT)" pitchFamily="2" charset="-78"/>
              </a:rPr>
              <a:t>اولیه کودکی: </a:t>
            </a:r>
            <a:r>
              <a:rPr lang="fa-IR" sz="3300" dirty="0">
                <a:solidFill>
                  <a:srgbClr val="0070C0"/>
                </a:solidFill>
                <a:cs typeface="A  Mitra_1 (MRT)" pitchFamily="2" charset="-78"/>
              </a:rPr>
              <a:t>هنگامی که کودک بطور ساده «خوب» و «بد» را با توجه به تشویق و تنبیه‌ها قبول </a:t>
            </a:r>
            <a:r>
              <a:rPr lang="fa-IR" sz="3300" dirty="0" smtClean="0">
                <a:solidFill>
                  <a:srgbClr val="0070C0"/>
                </a:solidFill>
                <a:cs typeface="A  Mitra_1 (MRT)" pitchFamily="2" charset="-78"/>
              </a:rPr>
              <a:t>می‌کند.</a:t>
            </a:r>
          </a:p>
          <a:p>
            <a:pPr marL="514350" lvl="0" indent="-514350" algn="just" rtl="1">
              <a:lnSpc>
                <a:spcPct val="150000"/>
              </a:lnSpc>
              <a:spcBef>
                <a:spcPts val="2000"/>
              </a:spcBef>
            </a:pPr>
            <a:r>
              <a:rPr lang="fa-IR" sz="3300" dirty="0" smtClean="0">
                <a:solidFill>
                  <a:srgbClr val="50785D"/>
                </a:solidFill>
                <a:cs typeface="A  Mitra_1 (MRT)" pitchFamily="2" charset="-78"/>
              </a:rPr>
              <a:t>2- دوران </a:t>
            </a:r>
            <a:r>
              <a:rPr lang="fa-IR" sz="3300" dirty="0">
                <a:solidFill>
                  <a:srgbClr val="50785D"/>
                </a:solidFill>
                <a:cs typeface="A  Mitra_1 (MRT)" pitchFamily="2" charset="-78"/>
              </a:rPr>
              <a:t>دیررس کودکی و نوجوانی: </a:t>
            </a:r>
            <a:r>
              <a:rPr lang="fa-IR" sz="3300" dirty="0">
                <a:solidFill>
                  <a:srgbClr val="0070C0"/>
                </a:solidFill>
                <a:cs typeface="A  Mitra_1 (MRT)" pitchFamily="2" charset="-78"/>
              </a:rPr>
              <a:t>هنگامی که کودک/ نوجوان فهم بهتری از اخلاقیات کسب می‌کند.</a:t>
            </a:r>
            <a:endParaRPr lang="en-US" sz="3300" dirty="0">
              <a:solidFill>
                <a:srgbClr val="0070C0"/>
              </a:solidFill>
              <a:cs typeface="A  Mitra_1 (MRT)" pitchFamily="2" charset="-78"/>
            </a:endParaRPr>
          </a:p>
          <a:p>
            <a:pPr marL="514350" lvl="0" indent="-514350" algn="just" rtl="1">
              <a:lnSpc>
                <a:spcPct val="150000"/>
              </a:lnSpc>
              <a:spcBef>
                <a:spcPts val="2000"/>
              </a:spcBef>
            </a:pPr>
            <a:r>
              <a:rPr lang="fa-IR" sz="3300" dirty="0" smtClean="0">
                <a:solidFill>
                  <a:schemeClr val="accent6">
                    <a:lumMod val="75000"/>
                  </a:schemeClr>
                </a:solidFill>
                <a:cs typeface="A  Mitra_1 (MRT)" pitchFamily="2" charset="-78"/>
              </a:rPr>
              <a:t>3- دوران </a:t>
            </a:r>
            <a:r>
              <a:rPr lang="fa-IR" sz="3300" dirty="0">
                <a:solidFill>
                  <a:schemeClr val="accent6">
                    <a:lumMod val="75000"/>
                  </a:schemeClr>
                </a:solidFill>
                <a:cs typeface="A  Mitra_1 (MRT)" pitchFamily="2" charset="-78"/>
              </a:rPr>
              <a:t>بالغین : </a:t>
            </a:r>
            <a:r>
              <a:rPr lang="fa-IR" sz="3300" dirty="0">
                <a:solidFill>
                  <a:schemeClr val="tx1"/>
                </a:solidFill>
                <a:cs typeface="A  Mitra_1 (MRT)" pitchFamily="2" charset="-78"/>
              </a:rPr>
              <a:t>هنگامی که فرد، نظرات جامعه را در مورد خوبی و بدی می‌پذیرد.</a:t>
            </a:r>
            <a:endParaRPr lang="en-US" sz="3300" dirty="0">
              <a:solidFill>
                <a:schemeClr val="tx1"/>
              </a:solidFill>
              <a:cs typeface="A  Mitra_1 (MRT)" pitchFamily="2" charset="-78"/>
            </a:endParaRPr>
          </a:p>
          <a:p>
            <a:pPr algn="just" rtl="1">
              <a:lnSpc>
                <a:spcPct val="200000"/>
              </a:lnSpc>
            </a:pPr>
            <a:endParaRPr lang="en-US" sz="3500" dirty="0">
              <a:solidFill>
                <a:schemeClr val="tx1"/>
              </a:solidFill>
              <a:cs typeface="A  Mitra_1 (MRT)" pitchFamily="2" charset="-78"/>
            </a:endParaRPr>
          </a:p>
        </p:txBody>
      </p:sp>
      <p:pic>
        <p:nvPicPr>
          <p:cNvPr id="4" name="Picture 3"/>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600944"/>
            <a:ext cx="8534400" cy="4852392"/>
          </a:xfrm>
        </p:spPr>
        <p:txBody>
          <a:bodyPr>
            <a:noAutofit/>
          </a:bodyPr>
          <a:lstStyle/>
          <a:p>
            <a:pPr algn="just" rtl="1">
              <a:lnSpc>
                <a:spcPct val="200000"/>
              </a:lnSpc>
            </a:pPr>
            <a:r>
              <a:rPr lang="fa-IR" sz="2500" dirty="0" smtClean="0">
                <a:solidFill>
                  <a:srgbClr val="00B050"/>
                </a:solidFill>
                <a:cs typeface="A  Mitra_1 (MRT)" pitchFamily="2" charset="-78"/>
              </a:rPr>
              <a:t>این دوران آمادگی معنوی نامیده می‌شود. </a:t>
            </a:r>
            <a:r>
              <a:rPr lang="fa-IR" sz="2500" dirty="0" smtClean="0">
                <a:solidFill>
                  <a:srgbClr val="002060"/>
                </a:solidFill>
                <a:cs typeface="A  Mitra_1 (MRT)" pitchFamily="2" charset="-78"/>
              </a:rPr>
              <a:t>نوجوان می‌تواند جهان معنوی را درک کند. دوره‌ای است که با طغیان در مورد قدرت‌ها و تعارضات با آنچه در مورد باورها و ارزش‌ها کسب کرده بود، همراه است. نوجوانان محدودیت‌های خود را آزمون می‌کنند، </a:t>
            </a:r>
            <a:r>
              <a:rPr lang="fa-IR" sz="2500" dirty="0" smtClean="0">
                <a:solidFill>
                  <a:srgbClr val="00B0F0"/>
                </a:solidFill>
                <a:cs typeface="A  Mitra_1 (MRT)" pitchFamily="2" charset="-78"/>
              </a:rPr>
              <a:t>سعی بر جدایی از والدین دارند، و مایلند تصویر جداگانه‌ای از خود ایجاد کنند. رفقا و دوستان او در این مرحله بسیار مهم هستند و می‌توانند جهت رشد معنوی او را بنمایانند. </a:t>
            </a:r>
            <a:endParaRPr lang="en-US" sz="2500" dirty="0">
              <a:solidFill>
                <a:srgbClr val="00B0F0"/>
              </a:solidFill>
              <a:cs typeface="A  Mitra_1 (MRT)" pitchFamily="2" charset="-78"/>
            </a:endParaRPr>
          </a:p>
        </p:txBody>
      </p:sp>
      <p:sp>
        <p:nvSpPr>
          <p:cNvPr id="4" name="Title 1"/>
          <p:cNvSpPr>
            <a:spLocks noGrp="1"/>
          </p:cNvSpPr>
          <p:nvPr>
            <p:ph type="ctrTitle"/>
          </p:nvPr>
        </p:nvSpPr>
        <p:spPr>
          <a:xfrm>
            <a:off x="609600" y="381000"/>
            <a:ext cx="7772400" cy="1143001"/>
          </a:xfrm>
        </p:spPr>
        <p:txBody>
          <a:bodyPr>
            <a:normAutofit/>
          </a:bodyPr>
          <a:lstStyle/>
          <a:p>
            <a:pPr rtl="1"/>
            <a:r>
              <a:rPr lang="fa-IR" sz="4500" dirty="0" smtClean="0">
                <a:solidFill>
                  <a:srgbClr val="C00000"/>
                </a:solidFill>
                <a:cs typeface="A  Mitra_1 (MRT)" pitchFamily="2" charset="-78"/>
              </a:rPr>
              <a:t>دوران نوجوانی</a:t>
            </a:r>
            <a:endParaRPr lang="en-US" sz="4500" dirty="0">
              <a:solidFill>
                <a:srgbClr val="C00000"/>
              </a:solidFill>
              <a:cs typeface="A  Mitra_1 (MRT)" pitchFamily="2" charset="-78"/>
            </a:endParaRPr>
          </a:p>
        </p:txBody>
      </p:sp>
      <p:pic>
        <p:nvPicPr>
          <p:cNvPr id="5" name="Picture 4"/>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57200"/>
            <a:ext cx="8534400" cy="6019800"/>
          </a:xfrm>
        </p:spPr>
        <p:txBody>
          <a:bodyPr>
            <a:noAutofit/>
          </a:bodyPr>
          <a:lstStyle/>
          <a:p>
            <a:pPr algn="just" rtl="1">
              <a:lnSpc>
                <a:spcPct val="200000"/>
              </a:lnSpc>
            </a:pPr>
            <a:r>
              <a:rPr lang="fa-IR" sz="3000" dirty="0">
                <a:solidFill>
                  <a:srgbClr val="002060"/>
                </a:solidFill>
                <a:cs typeface="A  Mitra_1 (MRT)" pitchFamily="2" charset="-78"/>
              </a:rPr>
              <a:t>در مطالعات غربی‌ها، </a:t>
            </a:r>
            <a:r>
              <a:rPr lang="fa-IR" sz="3000" dirty="0">
                <a:solidFill>
                  <a:srgbClr val="5DB56E"/>
                </a:solidFill>
                <a:cs typeface="A  Mitra_1 (MRT)" pitchFamily="2" charset="-78"/>
              </a:rPr>
              <a:t>جوانانی که از کیفیت بالای سلامت معنوی برخوردارند، علایم افسردگی را کمتر از سایرین نشان می‌دهند و رفتارهای پرخطر دوران جوانی را کمتر انجام </a:t>
            </a:r>
            <a:r>
              <a:rPr lang="fa-IR" sz="3000" dirty="0" smtClean="0">
                <a:solidFill>
                  <a:srgbClr val="5DB56E"/>
                </a:solidFill>
                <a:cs typeface="A  Mitra_1 (MRT)" pitchFamily="2" charset="-78"/>
              </a:rPr>
              <a:t>می‌دهند. </a:t>
            </a:r>
            <a:r>
              <a:rPr lang="fa-IR" sz="3000" dirty="0">
                <a:solidFill>
                  <a:srgbClr val="002060"/>
                </a:solidFill>
                <a:cs typeface="A  Mitra_1 (MRT)" pitchFamily="2" charset="-78"/>
              </a:rPr>
              <a:t>این افراد به رفتارهای مرتبط با ارتقا سلامت بیشتر از جوانانی که کمتر مذهبی هستند، اقدام </a:t>
            </a:r>
            <a:r>
              <a:rPr lang="fa-IR" sz="3000" dirty="0" smtClean="0">
                <a:solidFill>
                  <a:srgbClr val="002060"/>
                </a:solidFill>
                <a:cs typeface="A  Mitra_1 (MRT)" pitchFamily="2" charset="-78"/>
              </a:rPr>
              <a:t>می‌کنند </a:t>
            </a:r>
            <a:r>
              <a:rPr lang="fa-IR" sz="3000" dirty="0">
                <a:solidFill>
                  <a:srgbClr val="002060"/>
                </a:solidFill>
                <a:cs typeface="A  Mitra_1 (MRT)" pitchFamily="2" charset="-78"/>
              </a:rPr>
              <a:t>و این اهمیت دارد زیرا منجر به رفتارهای سلامت محور دوران بالغین خواهد شد.</a:t>
            </a:r>
            <a:endParaRPr lang="en-US" sz="3000" dirty="0">
              <a:solidFill>
                <a:srgbClr val="002060"/>
              </a:solidFill>
              <a:cs typeface="A  Mitra_1 (MRT)" pitchFamily="2" charset="-78"/>
            </a:endParaRPr>
          </a:p>
          <a:p>
            <a:pPr algn="just" rtl="1">
              <a:lnSpc>
                <a:spcPct val="200000"/>
              </a:lnSpc>
            </a:pPr>
            <a:endParaRPr lang="en-US" sz="3000" dirty="0">
              <a:solidFill>
                <a:srgbClr val="002060"/>
              </a:solidFill>
              <a:cs typeface="A  Mitra_1 (MRT)" pitchFamily="2" charset="-78"/>
            </a:endParaRPr>
          </a:p>
        </p:txBody>
      </p:sp>
      <p:pic>
        <p:nvPicPr>
          <p:cNvPr id="4" name="Picture 3"/>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14"/>
            <a:ext cx="8229600" cy="1143000"/>
          </a:xfrm>
        </p:spPr>
        <p:txBody>
          <a:bodyPr>
            <a:normAutofit/>
          </a:bodyPr>
          <a:lstStyle/>
          <a:p>
            <a:pPr rtl="1"/>
            <a:r>
              <a:rPr lang="fa-IR" sz="3600" dirty="0" smtClean="0">
                <a:solidFill>
                  <a:srgbClr val="C00000"/>
                </a:solidFill>
                <a:cs typeface="A  Mitra_1 (MRT)" pitchFamily="2" charset="-78"/>
              </a:rPr>
              <a:t>نتيجه گيری (1)</a:t>
            </a:r>
            <a:endParaRPr lang="en-US" sz="3600" dirty="0">
              <a:solidFill>
                <a:srgbClr val="C00000"/>
              </a:solidFill>
              <a:cs typeface="A  Mitra_1 (MRT)" pitchFamily="2" charset="-78"/>
            </a:endParaRPr>
          </a:p>
        </p:txBody>
      </p:sp>
      <p:sp>
        <p:nvSpPr>
          <p:cNvPr id="3" name="Content Placeholder 2"/>
          <p:cNvSpPr>
            <a:spLocks noGrp="1"/>
          </p:cNvSpPr>
          <p:nvPr>
            <p:ph idx="1"/>
          </p:nvPr>
        </p:nvSpPr>
        <p:spPr>
          <a:xfrm>
            <a:off x="457200" y="1357298"/>
            <a:ext cx="8229600" cy="5214974"/>
          </a:xfrm>
        </p:spPr>
        <p:txBody>
          <a:bodyPr>
            <a:noAutofit/>
          </a:bodyPr>
          <a:lstStyle/>
          <a:p>
            <a:pPr algn="just" rtl="1">
              <a:lnSpc>
                <a:spcPct val="200000"/>
              </a:lnSpc>
              <a:buNone/>
            </a:pPr>
            <a:r>
              <a:rPr lang="fa-IR" sz="2500" dirty="0" smtClean="0">
                <a:solidFill>
                  <a:srgbClr val="00B050"/>
                </a:solidFill>
                <a:cs typeface="A  Mitra_1 (MRT)" pitchFamily="2" charset="-78"/>
              </a:rPr>
              <a:t>    سلامت معنوی به عنوان بعد چهارم سلامت </a:t>
            </a:r>
            <a:r>
              <a:rPr lang="fa-IR" sz="2500" dirty="0" smtClean="0">
                <a:solidFill>
                  <a:srgbClr val="002060"/>
                </a:solidFill>
                <a:cs typeface="A  Mitra_1 (MRT)" pitchFamily="2" charset="-78"/>
              </a:rPr>
              <a:t>مورد قبول سازمان بین‌المللی بهداشت و کشورهای عضو آن قرار گرفته ولی تبیین مفاهیم و به کارگیری این بعد سلامت نیازمند تلاش بیشتری در جوامع مختلف است. بحث در مورد دین، معنویت و سلامت به سرعت در حال رشد و توسعه است، پژوهش‌های فراوانی در این زمینه انجام شده است و دین و معنویت به تدریج وارد ارایه خدمات سلامت می‌شود.</a:t>
            </a:r>
            <a:endParaRPr lang="en-US" sz="2500" dirty="0" smtClean="0">
              <a:solidFill>
                <a:srgbClr val="002060"/>
              </a:solidFill>
              <a:cs typeface="A  Mitra_1 (MRT)" pitchFamily="2" charset="-78"/>
            </a:endParaRPr>
          </a:p>
        </p:txBody>
      </p:sp>
      <p:pic>
        <p:nvPicPr>
          <p:cNvPr id="4" name="Picture 3"/>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928670"/>
            <a:ext cx="8829676" cy="5715040"/>
          </a:xfrm>
        </p:spPr>
        <p:txBody>
          <a:bodyPr>
            <a:noAutofit/>
          </a:bodyPr>
          <a:lstStyle/>
          <a:p>
            <a:pPr algn="just" rtl="1">
              <a:lnSpc>
                <a:spcPct val="150000"/>
              </a:lnSpc>
              <a:buNone/>
            </a:pPr>
            <a:r>
              <a:rPr lang="fa-IR" sz="2500" dirty="0" smtClean="0">
                <a:solidFill>
                  <a:srgbClr val="002060"/>
                </a:solidFill>
                <a:cs typeface="A  Mitra_1 (MRT)" pitchFamily="2" charset="-78"/>
              </a:rPr>
              <a:t>    </a:t>
            </a:r>
            <a:r>
              <a:rPr lang="fa-IR" sz="2500" dirty="0" smtClean="0">
                <a:solidFill>
                  <a:srgbClr val="00B050"/>
                </a:solidFill>
                <a:cs typeface="A  Mitra_1 (MRT)" pitchFamily="2" charset="-78"/>
              </a:rPr>
              <a:t>به کارگیری و ادغام سلامت معنوی در خدمات بالینی به ویژه بیماران صعب‌العلاج متداول‌تر و برنامه‌ریزی آن تا حدودی آسان‌تر </a:t>
            </a:r>
            <a:r>
              <a:rPr lang="fa-IR" sz="2500" dirty="0" smtClean="0">
                <a:solidFill>
                  <a:srgbClr val="002060"/>
                </a:solidFill>
                <a:cs typeface="A  Mitra_1 (MRT)" pitchFamily="2" charset="-78"/>
              </a:rPr>
              <a:t>است. مع‌هذا آن چه نیاز به برنامه‌ریزی دقیق‌تر دارد و انجام ان نیز با اشکالات بیشتری همراه خواهد بود، </a:t>
            </a:r>
            <a:r>
              <a:rPr lang="fa-IR" sz="2500" dirty="0" smtClean="0">
                <a:solidFill>
                  <a:srgbClr val="AA1E8F"/>
                </a:solidFill>
                <a:cs typeface="A  Mitra_1 (MRT)" pitchFamily="2" charset="-78"/>
              </a:rPr>
              <a:t>ادغام سلامت معنوی در پیشگیری ابتدایی و اولیه برای ارتقا سلامت جامعه و ورود آن در آموزش گروه پزشکی در دانشگاه‌ها و برنامه‌های آموزش مداوم</a:t>
            </a:r>
            <a:r>
              <a:rPr lang="fa-IR" sz="2500" dirty="0" smtClean="0">
                <a:solidFill>
                  <a:srgbClr val="002060"/>
                </a:solidFill>
                <a:cs typeface="A  Mitra_1 (MRT)" pitchFamily="2" charset="-78"/>
              </a:rPr>
              <a:t> است. صاحبان حرف پزشکی می‌بایست با مفاهیم، اثرات و دلایل و نحوه بکارگیری سلامت معنوی در نظام ارایه خدمات سلامت آشنایی داشته و به این باور برسند که </a:t>
            </a:r>
            <a:r>
              <a:rPr lang="fa-IR" sz="2500" dirty="0" smtClean="0">
                <a:solidFill>
                  <a:srgbClr val="00B0F0"/>
                </a:solidFill>
                <a:cs typeface="A  Mitra_1 (MRT)" pitchFamily="2" charset="-78"/>
              </a:rPr>
              <a:t>حفظ، تامین و ارتقا سلامت جامعه و بیماران آنها در صورتی کامل است که کلیه ابعاد مختلف سلامت اعم از جسمی، روانی، اجتماعی و معنوی مورد نظر باشد. </a:t>
            </a:r>
            <a:endParaRPr lang="en-US" sz="2500" dirty="0" smtClean="0">
              <a:solidFill>
                <a:srgbClr val="00B0F0"/>
              </a:solidFill>
              <a:cs typeface="A  Mitra_1 (MRT)" pitchFamily="2" charset="-78"/>
            </a:endParaRPr>
          </a:p>
        </p:txBody>
      </p:sp>
      <p:sp>
        <p:nvSpPr>
          <p:cNvPr id="4" name="Title 1"/>
          <p:cNvSpPr>
            <a:spLocks noGrp="1"/>
          </p:cNvSpPr>
          <p:nvPr>
            <p:ph type="title"/>
          </p:nvPr>
        </p:nvSpPr>
        <p:spPr>
          <a:xfrm>
            <a:off x="428596" y="71414"/>
            <a:ext cx="8229600" cy="785818"/>
          </a:xfrm>
        </p:spPr>
        <p:txBody>
          <a:bodyPr>
            <a:normAutofit/>
          </a:bodyPr>
          <a:lstStyle/>
          <a:p>
            <a:pPr algn="ctr" rtl="1"/>
            <a:r>
              <a:rPr lang="fa-IR" sz="4000" dirty="0" smtClean="0">
                <a:solidFill>
                  <a:srgbClr val="C00000"/>
                </a:solidFill>
                <a:cs typeface="A  Mitra_1 (MRT)" pitchFamily="2" charset="-78"/>
              </a:rPr>
              <a:t>نتيجه گيری (2)</a:t>
            </a:r>
            <a:endParaRPr lang="en-US" sz="4000" dirty="0">
              <a:solidFill>
                <a:srgbClr val="C00000"/>
              </a:solidFill>
              <a:cs typeface="A  Mitra_1 (MRT)" pitchFamily="2" charset="-78"/>
            </a:endParaRPr>
          </a:p>
        </p:txBody>
      </p:sp>
      <p:pic>
        <p:nvPicPr>
          <p:cNvPr id="5" name="Picture 4"/>
          <p:cNvPicPr>
            <a:picLocks noChangeAspect="1" noChangeArrowheads="1"/>
          </p:cNvPicPr>
          <p:nvPr/>
        </p:nvPicPr>
        <p:blipFill>
          <a:blip r:embed="rId2" cstate="print"/>
          <a:srcRect/>
          <a:stretch>
            <a:fillRect/>
          </a:stretch>
        </p:blipFill>
        <p:spPr bwMode="auto">
          <a:xfrm>
            <a:off x="1" y="6016714"/>
            <a:ext cx="928661" cy="8413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42852"/>
            <a:ext cx="7772400" cy="642942"/>
          </a:xfrm>
        </p:spPr>
        <p:txBody>
          <a:bodyPr>
            <a:noAutofit/>
          </a:bodyPr>
          <a:lstStyle/>
          <a:p>
            <a:pPr rtl="1"/>
            <a:r>
              <a:rPr lang="fa-IR" sz="4500" b="1" dirty="0" smtClean="0">
                <a:solidFill>
                  <a:srgbClr val="C00000"/>
                </a:solidFill>
                <a:cs typeface="A  Mitra_1 (MRT)" pitchFamily="2" charset="-78"/>
              </a:rPr>
              <a:t>سپاس و اعتذار</a:t>
            </a:r>
            <a:endParaRPr lang="en-US" sz="4500" b="1" dirty="0" smtClean="0">
              <a:solidFill>
                <a:srgbClr val="C00000"/>
              </a:solidFill>
              <a:cs typeface="A  Mitra_1 (MRT)" pitchFamily="2" charset="-78"/>
            </a:endParaRPr>
          </a:p>
        </p:txBody>
      </p:sp>
      <p:sp>
        <p:nvSpPr>
          <p:cNvPr id="3" name="Subtitle 2"/>
          <p:cNvSpPr>
            <a:spLocks noGrp="1"/>
          </p:cNvSpPr>
          <p:nvPr>
            <p:ph type="subTitle" idx="1"/>
          </p:nvPr>
        </p:nvSpPr>
        <p:spPr>
          <a:xfrm>
            <a:off x="113848" y="928670"/>
            <a:ext cx="8929718" cy="5643602"/>
          </a:xfrm>
        </p:spPr>
        <p:txBody>
          <a:bodyPr>
            <a:normAutofit fontScale="85000" lnSpcReduction="10000"/>
          </a:bodyPr>
          <a:lstStyle/>
          <a:p>
            <a:pPr algn="just" rtl="1">
              <a:lnSpc>
                <a:spcPct val="150000"/>
              </a:lnSpc>
            </a:pPr>
            <a:r>
              <a:rPr lang="fa-IR" sz="2500" dirty="0" smtClean="0">
                <a:solidFill>
                  <a:srgbClr val="002060"/>
                </a:solidFill>
                <a:cs typeface="A  Mitra_1 (MRT)" pitchFamily="2" charset="-78"/>
              </a:rPr>
              <a:t>دکتر سیدعلیرضا مرندی؛ ریاست محترم فرهنگستان علوم پزشکی</a:t>
            </a:r>
          </a:p>
          <a:p>
            <a:pPr algn="just" rtl="1">
              <a:lnSpc>
                <a:spcPct val="150000"/>
              </a:lnSpc>
            </a:pPr>
            <a:r>
              <a:rPr lang="fa-IR" sz="2500" dirty="0" smtClean="0">
                <a:solidFill>
                  <a:srgbClr val="002060"/>
                </a:solidFill>
                <a:cs typeface="A  Mitra_1 (MRT)" pitchFamily="2" charset="-78"/>
              </a:rPr>
              <a:t>اعضای گروه سلامت معنوی فرهنگستان </a:t>
            </a:r>
          </a:p>
          <a:p>
            <a:pPr algn="just" rtl="1">
              <a:lnSpc>
                <a:spcPct val="150000"/>
              </a:lnSpc>
            </a:pPr>
            <a:r>
              <a:rPr lang="fa-IR" sz="2500" dirty="0" smtClean="0">
                <a:solidFill>
                  <a:srgbClr val="002060"/>
                </a:solidFill>
                <a:cs typeface="A  Mitra_1 (MRT)" pitchFamily="2" charset="-78"/>
              </a:rPr>
              <a:t>مطالب این مقاله توسط اعضای گروه سلامت فرهنگستان علوم پزشکی تهیه شده است. رئیس گروه: دکتر فریدون عزیزی، اعضا به ترتیب الفا: دکتر حسن ابوالقاسمی، دکتر پریسا امیری، دکتر جعفر بوالهری، دکتر سهیلا خزاعی، حجت‌الاسلام و المسلمین دکتر عبدا... حاجی صادقی، دکتر سیدحمید خوئی، دکتر بهزاد دماری، دکتر محمود عباسی، دکتر سیدمحمدرضا کلانتر معتمدی، دکتر سیدمحمدحسین کلانتر معتمدی، حجت‌الاسلام والمسلمین دکتر مجتبی مصباح یزدی، دکتر محمدحسن مقدم‌نیا، دکتر محمدحسین نیکنام، دکتر عباس وثوق</a:t>
            </a:r>
          </a:p>
          <a:p>
            <a:pPr algn="just" rtl="1">
              <a:lnSpc>
                <a:spcPct val="150000"/>
              </a:lnSpc>
            </a:pPr>
            <a:endParaRPr lang="fa-IR" sz="2500" dirty="0" smtClean="0">
              <a:solidFill>
                <a:srgbClr val="002060"/>
              </a:solidFill>
              <a:cs typeface="A  Mitra_1 (MRT)" pitchFamily="2" charset="-78"/>
            </a:endParaRPr>
          </a:p>
          <a:p>
            <a:pPr algn="just" rtl="1">
              <a:lnSpc>
                <a:spcPct val="150000"/>
              </a:lnSpc>
            </a:pPr>
            <a:r>
              <a:rPr lang="fa-IR" sz="2500" dirty="0" smtClean="0">
                <a:solidFill>
                  <a:srgbClr val="002060"/>
                </a:solidFill>
                <a:cs typeface="A  Mitra_1 (MRT)" pitchFamily="2" charset="-78"/>
              </a:rPr>
              <a:t>کارشناس: آقای لاجوردی</a:t>
            </a:r>
          </a:p>
          <a:p>
            <a:pPr algn="just" rtl="1">
              <a:lnSpc>
                <a:spcPct val="150000"/>
              </a:lnSpc>
            </a:pPr>
            <a:r>
              <a:rPr lang="fa-IR" sz="2500" dirty="0" smtClean="0">
                <a:solidFill>
                  <a:srgbClr val="002060"/>
                </a:solidFill>
                <a:cs typeface="A  Mitra_1 (MRT)" pitchFamily="2" charset="-78"/>
              </a:rPr>
              <a:t>تهیه اسلاید و ویرایش: طاهره فخیمی‌عطاء</a:t>
            </a:r>
            <a:endParaRPr lang="en-US" dirty="0"/>
          </a:p>
        </p:txBody>
      </p:sp>
      <p:pic>
        <p:nvPicPr>
          <p:cNvPr id="4" name="Picture 3"/>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23850" y="142852"/>
            <a:ext cx="8351838" cy="6170920"/>
          </a:xfrm>
          <a:prstGeom prst="rect">
            <a:avLst/>
          </a:prstGeom>
          <a:noFill/>
          <a:ln w="9525">
            <a:noFill/>
            <a:miter lim="800000"/>
            <a:headEnd/>
            <a:tailEnd/>
          </a:ln>
        </p:spPr>
        <p:txBody>
          <a:bodyPr wrap="square">
            <a:spAutoFit/>
          </a:bodyPr>
          <a:lstStyle/>
          <a:p>
            <a:pPr algn="ctr" rtl="1">
              <a:lnSpc>
                <a:spcPct val="200000"/>
              </a:lnSpc>
            </a:pPr>
            <a:r>
              <a:rPr lang="fa-IR" sz="3500" dirty="0" smtClean="0">
                <a:solidFill>
                  <a:srgbClr val="0070C0"/>
                </a:solidFill>
                <a:latin typeface="IranNastaliq" pitchFamily="18" charset="0"/>
                <a:cs typeface="IranNastaliq" pitchFamily="18" charset="0"/>
              </a:rPr>
              <a:t>الا لا خیر فی علم لیس فیه تفعم، الا لاخیر قرانه لیس فیها تدبر، </a:t>
            </a:r>
          </a:p>
          <a:p>
            <a:pPr algn="ctr" rtl="1">
              <a:lnSpc>
                <a:spcPct val="200000"/>
              </a:lnSpc>
            </a:pPr>
            <a:r>
              <a:rPr lang="fa-IR" sz="3500" dirty="0" smtClean="0">
                <a:solidFill>
                  <a:srgbClr val="0070C0"/>
                </a:solidFill>
                <a:latin typeface="IranNastaliq" pitchFamily="18" charset="0"/>
                <a:cs typeface="IranNastaliq" pitchFamily="18" charset="0"/>
              </a:rPr>
              <a:t>الا لا خیر فی عباده لیس فیها تفکر.</a:t>
            </a:r>
          </a:p>
          <a:p>
            <a:pPr algn="ctr" rtl="1">
              <a:lnSpc>
                <a:spcPct val="150000"/>
              </a:lnSpc>
            </a:pPr>
            <a:endParaRPr lang="fa-IR" sz="3000" dirty="0" smtClean="0">
              <a:solidFill>
                <a:srgbClr val="002060"/>
              </a:solidFill>
              <a:latin typeface="+mn-lt"/>
              <a:cs typeface="A  Mitra_1 (MRT)" pitchFamily="2" charset="-78"/>
            </a:endParaRPr>
          </a:p>
          <a:p>
            <a:pPr algn="ctr" rtl="1">
              <a:lnSpc>
                <a:spcPct val="150000"/>
              </a:lnSpc>
            </a:pPr>
            <a:r>
              <a:rPr lang="fa-IR" sz="3000" dirty="0" smtClean="0">
                <a:solidFill>
                  <a:srgbClr val="002060"/>
                </a:solidFill>
                <a:latin typeface="+mn-lt"/>
                <a:cs typeface="A  Mitra_1 (MRT)" pitchFamily="2" charset="-78"/>
              </a:rPr>
              <a:t>آگاه باشید! دانشی که </a:t>
            </a:r>
            <a:r>
              <a:rPr lang="fa-IR" sz="3000" dirty="0" smtClean="0">
                <a:solidFill>
                  <a:schemeClr val="accent2">
                    <a:lumMod val="75000"/>
                  </a:schemeClr>
                </a:solidFill>
                <a:latin typeface="+mn-lt"/>
                <a:cs typeface="A  Mitra_1 (MRT)" pitchFamily="2" charset="-78"/>
              </a:rPr>
              <a:t>قرین فهم </a:t>
            </a:r>
            <a:r>
              <a:rPr lang="fa-IR" sz="3000" dirty="0" smtClean="0">
                <a:solidFill>
                  <a:srgbClr val="002060"/>
                </a:solidFill>
                <a:latin typeface="+mn-lt"/>
                <a:cs typeface="A  Mitra_1 (MRT)" pitchFamily="2" charset="-78"/>
              </a:rPr>
              <a:t>نباشد، نفعی ندارد؛ </a:t>
            </a:r>
          </a:p>
          <a:p>
            <a:pPr algn="ctr" rtl="1">
              <a:lnSpc>
                <a:spcPct val="150000"/>
              </a:lnSpc>
            </a:pPr>
            <a:r>
              <a:rPr lang="fa-IR" sz="3000" dirty="0" smtClean="0">
                <a:solidFill>
                  <a:srgbClr val="002060"/>
                </a:solidFill>
                <a:latin typeface="+mn-lt"/>
                <a:cs typeface="A  Mitra_1 (MRT)" pitchFamily="2" charset="-78"/>
              </a:rPr>
              <a:t>بدانید! خواندنی که </a:t>
            </a:r>
            <a:r>
              <a:rPr lang="fa-IR" sz="3000" dirty="0" smtClean="0">
                <a:solidFill>
                  <a:srgbClr val="0070C0"/>
                </a:solidFill>
                <a:latin typeface="+mn-lt"/>
                <a:cs typeface="A  Mitra_1 (MRT)" pitchFamily="2" charset="-78"/>
              </a:rPr>
              <a:t>توام با اندیشیدن </a:t>
            </a:r>
            <a:r>
              <a:rPr lang="fa-IR" sz="3000" dirty="0" smtClean="0">
                <a:solidFill>
                  <a:srgbClr val="002060"/>
                </a:solidFill>
                <a:latin typeface="+mn-lt"/>
                <a:cs typeface="A  Mitra_1 (MRT)" pitchFamily="2" charset="-78"/>
              </a:rPr>
              <a:t>نباشد، سودمند نیست؛ هشیار باشید! عبادتی که بی </a:t>
            </a:r>
            <a:r>
              <a:rPr lang="fa-IR" sz="3000" dirty="0" smtClean="0">
                <a:solidFill>
                  <a:srgbClr val="7030A0"/>
                </a:solidFill>
                <a:latin typeface="+mn-lt"/>
                <a:cs typeface="A  Mitra_1 (MRT)" pitchFamily="2" charset="-78"/>
              </a:rPr>
              <a:t>تفکر</a:t>
            </a:r>
            <a:r>
              <a:rPr lang="fa-IR" sz="3000" dirty="0" smtClean="0">
                <a:solidFill>
                  <a:srgbClr val="002060"/>
                </a:solidFill>
                <a:latin typeface="+mn-lt"/>
                <a:cs typeface="A  Mitra_1 (MRT)" pitchFamily="2" charset="-78"/>
              </a:rPr>
              <a:t> باشد، خیر ندارد.</a:t>
            </a:r>
            <a:endParaRPr lang="en-US" sz="3000" dirty="0" smtClean="0">
              <a:solidFill>
                <a:srgbClr val="002060"/>
              </a:solidFill>
              <a:latin typeface="+mn-lt"/>
              <a:cs typeface="A  Mitra_1 (MRT)" pitchFamily="2" charset="-78"/>
            </a:endParaRPr>
          </a:p>
          <a:p>
            <a:pPr algn="ctr" rtl="1">
              <a:lnSpc>
                <a:spcPct val="150000"/>
              </a:lnSpc>
            </a:pPr>
            <a:endParaRPr lang="fa-IR" sz="3000" b="1" dirty="0">
              <a:solidFill>
                <a:srgbClr val="FFFF00"/>
              </a:solidFill>
              <a:cs typeface="A  Mitra_1 (MRT)" pitchFamily="2" charset="-78"/>
            </a:endParaRPr>
          </a:p>
          <a:p>
            <a:pPr algn="ctr" rtl="1">
              <a:lnSpc>
                <a:spcPct val="150000"/>
              </a:lnSpc>
            </a:pPr>
            <a:r>
              <a:rPr lang="fa-IR" sz="2000" b="1" dirty="0" smtClean="0">
                <a:solidFill>
                  <a:srgbClr val="7030A0"/>
                </a:solidFill>
                <a:cs typeface="A  Mitra_1 (MRT)" pitchFamily="2" charset="-78"/>
              </a:rPr>
              <a:t>امام علی علیه السلام</a:t>
            </a:r>
            <a:endParaRPr lang="ar-SA" sz="2000" b="1" dirty="0">
              <a:solidFill>
                <a:srgbClr val="7030A0"/>
              </a:solidFill>
              <a:cs typeface="A  Mitra_1 (MRT)" pitchFamily="2" charset="-78"/>
            </a:endParaRPr>
          </a:p>
        </p:txBody>
      </p:sp>
      <p:pic>
        <p:nvPicPr>
          <p:cNvPr id="3" name="Picture 2"/>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7793686-099B-4EB9-BC09-580EC3038D00}" type="slidenum">
              <a:rPr lang="fr-FR"/>
              <a:pPr>
                <a:defRPr/>
              </a:pPr>
              <a:t>29</a:t>
            </a:fld>
            <a:endParaRPr lang="fr-FR"/>
          </a:p>
        </p:txBody>
      </p:sp>
      <p:pic>
        <p:nvPicPr>
          <p:cNvPr id="63491" name="Picture 2" descr="rose-flower"/>
          <p:cNvPicPr>
            <a:picLocks noChangeAspect="1" noChangeArrowheads="1"/>
          </p:cNvPicPr>
          <p:nvPr/>
        </p:nvPicPr>
        <p:blipFill>
          <a:blip r:embed="rId2" cstate="print"/>
          <a:srcRect/>
          <a:stretch>
            <a:fillRect/>
          </a:stretch>
        </p:blipFill>
        <p:spPr bwMode="auto">
          <a:xfrm>
            <a:off x="-304800" y="-228600"/>
            <a:ext cx="9753600" cy="731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401080" cy="5500726"/>
          </a:xfrm>
        </p:spPr>
        <p:txBody>
          <a:bodyPr>
            <a:normAutofit fontScale="92500" lnSpcReduction="20000"/>
          </a:bodyPr>
          <a:lstStyle/>
          <a:p>
            <a:pPr algn="just" rtl="1">
              <a:lnSpc>
                <a:spcPct val="200000"/>
              </a:lnSpc>
            </a:pPr>
            <a:r>
              <a:rPr lang="fa-IR" sz="2700" dirty="0" smtClean="0">
                <a:solidFill>
                  <a:srgbClr val="002060"/>
                </a:solidFill>
                <a:cs typeface="A  Mitra_1 (MRT)" pitchFamily="2" charset="-78"/>
              </a:rPr>
              <a:t>لزوم ورود سلامت معنوی در سیاستگذاری نظام سلامت</a:t>
            </a:r>
          </a:p>
          <a:p>
            <a:pPr algn="just" rtl="1">
              <a:lnSpc>
                <a:spcPct val="200000"/>
              </a:lnSpc>
            </a:pPr>
            <a:r>
              <a:rPr lang="fa-IR" sz="2700" dirty="0" smtClean="0">
                <a:solidFill>
                  <a:srgbClr val="002060"/>
                </a:solidFill>
                <a:cs typeface="A  Mitra_1 (MRT)" pitchFamily="2" charset="-78"/>
              </a:rPr>
              <a:t>توجه صاحبان حرف پزشکی به سلامت معنوی</a:t>
            </a:r>
          </a:p>
          <a:p>
            <a:pPr algn="just" rtl="1">
              <a:lnSpc>
                <a:spcPct val="200000"/>
              </a:lnSpc>
            </a:pPr>
            <a:r>
              <a:rPr lang="fa-IR" sz="2700" dirty="0" smtClean="0">
                <a:solidFill>
                  <a:srgbClr val="002060"/>
                </a:solidFill>
                <a:cs typeface="A  Mitra_1 (MRT)" pitchFamily="2" charset="-78"/>
              </a:rPr>
              <a:t>موانع بکارگیری سلامت معنوی در مراقبت بیماران</a:t>
            </a:r>
          </a:p>
          <a:p>
            <a:pPr algn="just" rtl="1">
              <a:lnSpc>
                <a:spcPct val="200000"/>
              </a:lnSpc>
            </a:pPr>
            <a:r>
              <a:rPr lang="fa-IR" sz="2700" dirty="0" smtClean="0">
                <a:solidFill>
                  <a:srgbClr val="002060"/>
                </a:solidFill>
                <a:cs typeface="A  Mitra_1 (MRT)" pitchFamily="2" charset="-78"/>
              </a:rPr>
              <a:t>سلامت معنوی در آموزش و پژوهش پزشکی</a:t>
            </a:r>
          </a:p>
          <a:p>
            <a:pPr algn="just" rtl="1">
              <a:lnSpc>
                <a:spcPct val="200000"/>
              </a:lnSpc>
            </a:pPr>
            <a:r>
              <a:rPr lang="fa-IR" sz="2700" dirty="0" smtClean="0">
                <a:solidFill>
                  <a:srgbClr val="002060"/>
                </a:solidFill>
                <a:cs typeface="A  Mitra_1 (MRT)" pitchFamily="2" charset="-78"/>
              </a:rPr>
              <a:t>سلامت معنوی در ارایه خدمات سلامت</a:t>
            </a:r>
          </a:p>
          <a:p>
            <a:pPr algn="just" rtl="1">
              <a:lnSpc>
                <a:spcPct val="200000"/>
              </a:lnSpc>
            </a:pPr>
            <a:r>
              <a:rPr lang="fa-IR" sz="2700" dirty="0" smtClean="0">
                <a:solidFill>
                  <a:srgbClr val="002060"/>
                </a:solidFill>
                <a:cs typeface="A  Mitra_1 (MRT)" pitchFamily="2" charset="-78"/>
              </a:rPr>
              <a:t>رشد معنویت و دین در کودکان</a:t>
            </a:r>
            <a:endParaRPr lang="en-US" sz="2700" dirty="0" smtClean="0">
              <a:solidFill>
                <a:srgbClr val="002060"/>
              </a:solidFill>
              <a:cs typeface="A  Mitra_1 (MRT)" pitchFamily="2" charset="-78"/>
            </a:endParaRPr>
          </a:p>
          <a:p>
            <a:pPr algn="just" rtl="1">
              <a:lnSpc>
                <a:spcPct val="200000"/>
              </a:lnSpc>
            </a:pPr>
            <a:r>
              <a:rPr lang="fa-IR" sz="2700" dirty="0" smtClean="0">
                <a:solidFill>
                  <a:srgbClr val="002060"/>
                </a:solidFill>
                <a:cs typeface="A  Mitra_1 (MRT)" pitchFamily="2" charset="-78"/>
              </a:rPr>
              <a:t>نتیجه گیری</a:t>
            </a:r>
            <a:endParaRPr lang="en-US" sz="2700" dirty="0" smtClean="0">
              <a:solidFill>
                <a:srgbClr val="5DB56E"/>
              </a:solidFill>
              <a:cs typeface="A  Mitra_1 (MRT)" pitchFamily="2" charset="-78"/>
            </a:endParaRPr>
          </a:p>
          <a:p>
            <a:pPr algn="just" rtl="1">
              <a:lnSpc>
                <a:spcPct val="150000"/>
              </a:lnSpc>
              <a:buNone/>
            </a:pPr>
            <a:endParaRPr lang="en-US" dirty="0"/>
          </a:p>
        </p:txBody>
      </p:sp>
      <p:sp>
        <p:nvSpPr>
          <p:cNvPr id="4" name="Title 1"/>
          <p:cNvSpPr>
            <a:spLocks noGrp="1"/>
          </p:cNvSpPr>
          <p:nvPr>
            <p:ph type="title"/>
          </p:nvPr>
        </p:nvSpPr>
        <p:spPr>
          <a:xfrm>
            <a:off x="500034" y="71414"/>
            <a:ext cx="8229600" cy="1143000"/>
          </a:xfrm>
        </p:spPr>
        <p:txBody>
          <a:bodyPr>
            <a:normAutofit/>
          </a:bodyPr>
          <a:lstStyle/>
          <a:p>
            <a:pPr algn="ctr" rtl="1"/>
            <a:r>
              <a:rPr lang="fa-IR" sz="4500" dirty="0" smtClean="0">
                <a:solidFill>
                  <a:srgbClr val="C00000"/>
                </a:solidFill>
                <a:cs typeface="A  Mitra_1 (MRT)" pitchFamily="2" charset="-78"/>
              </a:rPr>
              <a:t>رئوس مطالب</a:t>
            </a:r>
            <a:endParaRPr lang="en-US" sz="4500" dirty="0">
              <a:cs typeface="A  Mitra_1 (MRT)" pitchFamily="2" charset="-78"/>
            </a:endParaRPr>
          </a:p>
        </p:txBody>
      </p:sp>
      <p:pic>
        <p:nvPicPr>
          <p:cNvPr id="5" name="Picture 4"/>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638944"/>
          </a:xfrm>
        </p:spPr>
        <p:txBody>
          <a:bodyPr>
            <a:noAutofit/>
          </a:bodyPr>
          <a:lstStyle/>
          <a:p>
            <a:pPr rtl="1"/>
            <a:r>
              <a:rPr lang="fa-IR" sz="2500" dirty="0" smtClean="0">
                <a:solidFill>
                  <a:srgbClr val="C00000"/>
                </a:solidFill>
                <a:cs typeface="A  Mitra_1 (MRT)" pitchFamily="2" charset="-78"/>
              </a:rPr>
              <a:t>چرا </a:t>
            </a:r>
            <a:r>
              <a:rPr lang="fa-IR" sz="2500" dirty="0">
                <a:solidFill>
                  <a:srgbClr val="C00000"/>
                </a:solidFill>
                <a:cs typeface="A  Mitra_1 (MRT)" pitchFamily="2" charset="-78"/>
              </a:rPr>
              <a:t>بايد سلامت معنوي در سياست گذاري نظام سلامت ملحوظ شود؟</a:t>
            </a:r>
            <a:endParaRPr lang="en-US" sz="2500" dirty="0">
              <a:solidFill>
                <a:srgbClr val="C00000"/>
              </a:solidFill>
              <a:cs typeface="A  Mitra_1 (MRT)" pitchFamily="2" charset="-78"/>
            </a:endParaRPr>
          </a:p>
        </p:txBody>
      </p:sp>
      <p:sp>
        <p:nvSpPr>
          <p:cNvPr id="3" name="Content Placeholder 2"/>
          <p:cNvSpPr>
            <a:spLocks noGrp="1"/>
          </p:cNvSpPr>
          <p:nvPr>
            <p:ph idx="1"/>
          </p:nvPr>
        </p:nvSpPr>
        <p:spPr>
          <a:xfrm>
            <a:off x="457200" y="1071546"/>
            <a:ext cx="8229600" cy="5214974"/>
          </a:xfrm>
        </p:spPr>
        <p:txBody>
          <a:bodyPr>
            <a:normAutofit fontScale="62500" lnSpcReduction="20000"/>
          </a:bodyPr>
          <a:lstStyle/>
          <a:p>
            <a:pPr marL="624078" indent="-514350" algn="just" rtl="1">
              <a:lnSpc>
                <a:spcPct val="200000"/>
              </a:lnSpc>
              <a:buClr>
                <a:srgbClr val="C00000"/>
              </a:buClr>
              <a:buFont typeface="+mj-lt"/>
              <a:buAutoNum type="arabicPeriod"/>
            </a:pPr>
            <a:r>
              <a:rPr lang="fa-IR" dirty="0" smtClean="0">
                <a:solidFill>
                  <a:srgbClr val="002060"/>
                </a:solidFill>
                <a:cs typeface="A  Mitra_1 (MRT)" pitchFamily="2" charset="-78"/>
              </a:rPr>
              <a:t>اثرات داشتن ديدگاه معنوي بر روي سلامت جسمي، رواني و اجتماعي اثبات شده است و كاهش سلامت معنوي يكي از علل اصلي افت شاخص هاي سلامتي در ابعاد ديگر است.</a:t>
            </a:r>
          </a:p>
          <a:p>
            <a:pPr marL="624078" indent="-514350" algn="just" rtl="1">
              <a:lnSpc>
                <a:spcPct val="200000"/>
              </a:lnSpc>
              <a:buClr>
                <a:srgbClr val="C00000"/>
              </a:buClr>
              <a:buFont typeface="+mj-lt"/>
              <a:buAutoNum type="arabicPeriod"/>
            </a:pPr>
            <a:r>
              <a:rPr lang="fa-IR" dirty="0" smtClean="0">
                <a:solidFill>
                  <a:srgbClr val="008000"/>
                </a:solidFill>
                <a:cs typeface="A  Mitra_1 (MRT)" pitchFamily="2" charset="-78"/>
              </a:rPr>
              <a:t>نقش سلامت معنوي در تسريع بهبود بيماري ها و افزايش تحمل بيماري اثبات شده است از طرفي بيماران در اختيار سيستم هاي مراقبت بهداشتي و درماني هستند و لازم است در زمان بيماري از فرصت مداخلات معنوي در بهبود بيماران استفاده كرد.</a:t>
            </a:r>
          </a:p>
          <a:p>
            <a:pPr marL="624078" indent="-514350" algn="just" rtl="1">
              <a:lnSpc>
                <a:spcPct val="200000"/>
              </a:lnSpc>
              <a:buClr>
                <a:srgbClr val="C00000"/>
              </a:buClr>
              <a:buFont typeface="+mj-lt"/>
              <a:buAutoNum type="arabicPeriod"/>
            </a:pPr>
            <a:r>
              <a:rPr lang="fa-IR" dirty="0" smtClean="0">
                <a:solidFill>
                  <a:srgbClr val="002060"/>
                </a:solidFill>
                <a:cs typeface="A  Mitra_1 (MRT)" pitchFamily="2" charset="-78"/>
              </a:rPr>
              <a:t>داشتن ديدگاه معنوي قوي در كاهش تقاضاي دريافت خدمات بهداشتي و درماني موثر است لذا براي كاهش هزينه هاي درماني مي توان از اين مداخلات استفاده كرد.</a:t>
            </a:r>
          </a:p>
          <a:p>
            <a:pPr marL="624078" indent="-514350" algn="just" rtl="1">
              <a:lnSpc>
                <a:spcPct val="200000"/>
              </a:lnSpc>
              <a:buClr>
                <a:srgbClr val="C00000"/>
              </a:buClr>
              <a:buFont typeface="+mj-lt"/>
              <a:buAutoNum type="arabicPeriod"/>
            </a:pPr>
            <a:r>
              <a:rPr lang="fa-IR" dirty="0" smtClean="0">
                <a:solidFill>
                  <a:srgbClr val="FF6600"/>
                </a:solidFill>
                <a:cs typeface="A  Mitra_1 (MRT)" pitchFamily="2" charset="-78"/>
              </a:rPr>
              <a:t>در بهبود وضع سلامت معنوي يكي از اعضاي تيم كاري متخصصين سلامت هستند. </a:t>
            </a:r>
            <a:endParaRPr lang="en-US" dirty="0" smtClean="0">
              <a:solidFill>
                <a:srgbClr val="FF6600"/>
              </a:solidFill>
              <a:cs typeface="A  Mitra_1 (MRT)" pitchFamily="2" charset="-78"/>
            </a:endParaRPr>
          </a:p>
          <a:p>
            <a:pPr>
              <a:buClr>
                <a:srgbClr val="C00000"/>
              </a:buClr>
            </a:pPr>
            <a:endParaRPr lang="en-US" dirty="0">
              <a:solidFill>
                <a:srgbClr val="002060"/>
              </a:solidFill>
              <a:cs typeface="A  Mitra_1 (MRT)" pitchFamily="2" charset="-78"/>
            </a:endParaRPr>
          </a:p>
        </p:txBody>
      </p:sp>
      <p:sp>
        <p:nvSpPr>
          <p:cNvPr id="4" name="TextBox 3"/>
          <p:cNvSpPr txBox="1"/>
          <p:nvPr/>
        </p:nvSpPr>
        <p:spPr>
          <a:xfrm>
            <a:off x="5545915" y="6453336"/>
            <a:ext cx="2842509" cy="430887"/>
          </a:xfrm>
          <a:prstGeom prst="rect">
            <a:avLst/>
          </a:prstGeom>
          <a:noFill/>
        </p:spPr>
        <p:txBody>
          <a:bodyPr wrap="none" rtlCol="0">
            <a:spAutoFit/>
          </a:bodyPr>
          <a:lstStyle/>
          <a:p>
            <a:pPr lvl="0" algn="r" rtl="1"/>
            <a:r>
              <a:rPr lang="fa-IR" sz="1100" dirty="0" smtClean="0">
                <a:solidFill>
                  <a:srgbClr val="002060"/>
                </a:solidFill>
                <a:cs typeface="Mitra" pitchFamily="2" charset="-78"/>
              </a:rPr>
              <a:t>دماوري، بهزاد. سلامت معنوي. انتشارات طب و جامعه، تهران، 1388.</a:t>
            </a:r>
            <a:endParaRPr lang="en-US" sz="1100" dirty="0" smtClean="0">
              <a:solidFill>
                <a:srgbClr val="002060"/>
              </a:solidFill>
              <a:cs typeface="Mitra" pitchFamily="2" charset="-78"/>
            </a:endParaRPr>
          </a:p>
          <a:p>
            <a:pPr algn="r" rtl="1"/>
            <a:endParaRPr lang="en-US" sz="1100" dirty="0">
              <a:solidFill>
                <a:srgbClr val="002060"/>
              </a:solidFill>
              <a:cs typeface="Mitra" pitchFamily="2" charset="-78"/>
            </a:endParaRPr>
          </a:p>
        </p:txBody>
      </p:sp>
      <p:pic>
        <p:nvPicPr>
          <p:cNvPr id="5" name="Picture 4"/>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7772400" cy="533400"/>
          </a:xfrm>
        </p:spPr>
        <p:txBody>
          <a:bodyPr>
            <a:noAutofit/>
          </a:bodyPr>
          <a:lstStyle/>
          <a:p>
            <a:r>
              <a:rPr lang="en-US" sz="3000" b="1" dirty="0" smtClean="0">
                <a:solidFill>
                  <a:srgbClr val="C00000"/>
                </a:solidFill>
              </a:rPr>
              <a:t>Spirituality and other Dimensions of Health </a:t>
            </a:r>
            <a:endParaRPr lang="en-US" sz="3000" dirty="0"/>
          </a:p>
        </p:txBody>
      </p:sp>
      <p:sp>
        <p:nvSpPr>
          <p:cNvPr id="3" name="Subtitle 2"/>
          <p:cNvSpPr>
            <a:spLocks noGrp="1"/>
          </p:cNvSpPr>
          <p:nvPr>
            <p:ph type="subTitle" idx="1"/>
          </p:nvPr>
        </p:nvSpPr>
        <p:spPr>
          <a:xfrm>
            <a:off x="381000" y="914400"/>
            <a:ext cx="8382000" cy="5181600"/>
          </a:xfrm>
        </p:spPr>
        <p:txBody>
          <a:bodyPr>
            <a:normAutofit fontScale="77500" lnSpcReduction="20000"/>
          </a:bodyPr>
          <a:lstStyle/>
          <a:p>
            <a:pPr algn="just">
              <a:lnSpc>
                <a:spcPct val="150000"/>
              </a:lnSpc>
            </a:pPr>
            <a:r>
              <a:rPr lang="en-US" b="1" dirty="0" smtClean="0">
                <a:solidFill>
                  <a:schemeClr val="tx1"/>
                </a:solidFill>
                <a:latin typeface="Times New Roman" pitchFamily="18" charset="0"/>
                <a:cs typeface="Times New Roman" pitchFamily="18" charset="0"/>
              </a:rPr>
              <a:t>Since 1991, the National Institute for Healthcare Research has reviewed studies that examine the influence of spirituality on health. These studies looked at the effects of spirituality on the likelihood of dying from conditions such as respiratory disease, cancer, and heart disease. </a:t>
            </a:r>
            <a:r>
              <a:rPr lang="en-US" b="1" dirty="0" smtClean="0">
                <a:solidFill>
                  <a:srgbClr val="00B0F0"/>
                </a:solidFill>
                <a:latin typeface="Times New Roman" pitchFamily="18" charset="0"/>
                <a:cs typeface="Times New Roman" pitchFamily="18" charset="0"/>
              </a:rPr>
              <a:t>Most studies compared individuals who participated in religious activities to those who did not, and the studies found that religious or spiritual people lived longer. </a:t>
            </a:r>
            <a:r>
              <a:rPr lang="en-US" b="1" dirty="0" smtClean="0">
                <a:solidFill>
                  <a:schemeClr val="tx1"/>
                </a:solidFill>
                <a:latin typeface="Times New Roman" pitchFamily="18" charset="0"/>
                <a:cs typeface="Times New Roman" pitchFamily="18" charset="0"/>
              </a:rPr>
              <a:t>This effect was seen in both men and women from different age groups, religions, ethnic groups, and countries. </a:t>
            </a:r>
            <a:endParaRPr lang="en-US" b="1" dirty="0">
              <a:solidFill>
                <a:schemeClr val="tx1"/>
              </a:solidFill>
              <a:latin typeface="Times New Roman" pitchFamily="18" charset="0"/>
              <a:cs typeface="Times New Roman" pitchFamily="18" charset="0"/>
            </a:endParaRPr>
          </a:p>
        </p:txBody>
      </p:sp>
      <p:sp>
        <p:nvSpPr>
          <p:cNvPr id="4" name="TextBox 3"/>
          <p:cNvSpPr txBox="1"/>
          <p:nvPr/>
        </p:nvSpPr>
        <p:spPr>
          <a:xfrm>
            <a:off x="304800" y="6172200"/>
            <a:ext cx="7124720" cy="523220"/>
          </a:xfrm>
          <a:prstGeom prst="rect">
            <a:avLst/>
          </a:prstGeom>
          <a:noFill/>
        </p:spPr>
        <p:txBody>
          <a:bodyPr wrap="square" rtlCol="0">
            <a:spAutoFit/>
          </a:bodyPr>
          <a:lstStyle/>
          <a:p>
            <a:pPr algn="just"/>
            <a:r>
              <a:rPr lang="en-US" sz="1400" dirty="0" smtClean="0">
                <a:latin typeface="Times New Roman" pitchFamily="18" charset="0"/>
                <a:cs typeface="Times New Roman" pitchFamily="18" charset="0"/>
              </a:rPr>
              <a:t>Larson DB, </a:t>
            </a:r>
            <a:r>
              <a:rPr lang="en-US" sz="1400" dirty="0" err="1" smtClean="0">
                <a:latin typeface="Times New Roman" pitchFamily="18" charset="0"/>
                <a:cs typeface="Times New Roman" pitchFamily="18" charset="0"/>
              </a:rPr>
              <a:t>Swyers</a:t>
            </a:r>
            <a:r>
              <a:rPr lang="en-US" sz="1400" dirty="0" smtClean="0">
                <a:latin typeface="Times New Roman" pitchFamily="18" charset="0"/>
                <a:cs typeface="Times New Roman" pitchFamily="18" charset="0"/>
              </a:rPr>
              <a:t> JP, McCullough ME. Scientific research on spirituality and health. Rockville MD: National Institute for Healthcare Research. 1998.</a:t>
            </a:r>
            <a:endParaRPr lang="en-US" sz="1400" dirty="0">
              <a:latin typeface="Times New Roman" pitchFamily="18" charset="0"/>
              <a:cs typeface="Times New Roman" pitchFamily="18" charset="0"/>
            </a:endParaRPr>
          </a:p>
        </p:txBody>
      </p:sp>
      <p:pic>
        <p:nvPicPr>
          <p:cNvPr id="5" name="Picture 4"/>
          <p:cNvPicPr>
            <a:picLocks noChangeAspect="1" noChangeArrowheads="1"/>
          </p:cNvPicPr>
          <p:nvPr/>
        </p:nvPicPr>
        <p:blipFill>
          <a:blip r:embed="rId2" cstate="print"/>
          <a:srcRect/>
          <a:stretch>
            <a:fillRect/>
          </a:stretch>
        </p:blipFill>
        <p:spPr bwMode="auto">
          <a:xfrm>
            <a:off x="8166151" y="5786454"/>
            <a:ext cx="977849" cy="8858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00108"/>
            <a:ext cx="8401080" cy="5500726"/>
          </a:xfrm>
        </p:spPr>
        <p:txBody>
          <a:bodyPr>
            <a:normAutofit fontScale="77500" lnSpcReduction="20000"/>
          </a:bodyPr>
          <a:lstStyle/>
          <a:p>
            <a:pPr algn="just" rtl="1">
              <a:lnSpc>
                <a:spcPct val="200000"/>
              </a:lnSpc>
            </a:pPr>
            <a:r>
              <a:rPr lang="fa-IR" sz="2700" dirty="0" smtClean="0">
                <a:solidFill>
                  <a:srgbClr val="002060"/>
                </a:solidFill>
                <a:cs typeface="A  Mitra_1 (MRT)" pitchFamily="2" charset="-78"/>
              </a:rPr>
              <a:t>صاحبان حرف پزشکی کمتر از افراد جامعه، مذهبی و معنوی هستند (33% روانشناسان، 46% مددکاران در مقابل 72% جمعیت آمریکائی)</a:t>
            </a:r>
          </a:p>
          <a:p>
            <a:pPr algn="just" rtl="1">
              <a:lnSpc>
                <a:spcPct val="200000"/>
              </a:lnSpc>
            </a:pPr>
            <a:r>
              <a:rPr lang="fa-IR" sz="2700" dirty="0" smtClean="0">
                <a:solidFill>
                  <a:srgbClr val="002060"/>
                </a:solidFill>
                <a:cs typeface="A  Mitra_1 (MRT)" pitchFamily="2" charset="-78"/>
              </a:rPr>
              <a:t>فقط 11% از پزشکان عمومی در مورد مذهب و سلامت معنوی با بیماران صحبت می کنند (در حالی که 63-40% از بیماران علاقمند هستند که پزشک این مطالب را مطرح کند).</a:t>
            </a:r>
          </a:p>
          <a:p>
            <a:pPr algn="just" rtl="1">
              <a:lnSpc>
                <a:spcPct val="200000"/>
              </a:lnSpc>
            </a:pPr>
            <a:r>
              <a:rPr lang="fa-IR" sz="2700" dirty="0" smtClean="0">
                <a:solidFill>
                  <a:srgbClr val="002060"/>
                </a:solidFill>
                <a:cs typeface="A  Mitra_1 (MRT)" pitchFamily="2" charset="-78"/>
              </a:rPr>
              <a:t>96% پزشکان میسوری معتقدند که سلامت معنوی بعد مهمی از سلامت است؛ 86% باور دارند که بیمارانی که سئوالات مذهبی دارند باید به کشیش معرفی شوند و 58% معتقدند که پزشکان باید در مورد سلامت معنوی بیماران صحبت کنند، ولی اکثریت آنها این کار را انجام نمی دهند.</a:t>
            </a:r>
          </a:p>
          <a:p>
            <a:pPr algn="just" rtl="1">
              <a:lnSpc>
                <a:spcPct val="200000"/>
              </a:lnSpc>
            </a:pPr>
            <a:endParaRPr lang="en-US" sz="2700" dirty="0" smtClean="0">
              <a:solidFill>
                <a:srgbClr val="5DB56E"/>
              </a:solidFill>
              <a:cs typeface="A  Mitra_1 (MRT)" pitchFamily="2" charset="-78"/>
            </a:endParaRPr>
          </a:p>
          <a:p>
            <a:pPr algn="just" rtl="1">
              <a:lnSpc>
                <a:spcPct val="150000"/>
              </a:lnSpc>
              <a:buNone/>
            </a:pPr>
            <a:endParaRPr lang="en-US" dirty="0"/>
          </a:p>
        </p:txBody>
      </p:sp>
      <p:sp>
        <p:nvSpPr>
          <p:cNvPr id="4" name="Title 1"/>
          <p:cNvSpPr>
            <a:spLocks noGrp="1"/>
          </p:cNvSpPr>
          <p:nvPr>
            <p:ph type="title"/>
          </p:nvPr>
        </p:nvSpPr>
        <p:spPr>
          <a:xfrm>
            <a:off x="500034" y="71414"/>
            <a:ext cx="8229600" cy="1143000"/>
          </a:xfrm>
        </p:spPr>
        <p:txBody>
          <a:bodyPr>
            <a:noAutofit/>
          </a:bodyPr>
          <a:lstStyle/>
          <a:p>
            <a:pPr algn="ctr" rtl="1"/>
            <a:r>
              <a:rPr lang="fa-IR" sz="3000" dirty="0" smtClean="0">
                <a:solidFill>
                  <a:srgbClr val="C00000"/>
                </a:solidFill>
                <a:cs typeface="A  Mitra_1 (MRT)" pitchFamily="2" charset="-78"/>
              </a:rPr>
              <a:t>یافته های مطالعات سلامت معنوی</a:t>
            </a:r>
            <a:br>
              <a:rPr lang="fa-IR" sz="3000" dirty="0" smtClean="0">
                <a:solidFill>
                  <a:srgbClr val="C00000"/>
                </a:solidFill>
                <a:cs typeface="A  Mitra_1 (MRT)" pitchFamily="2" charset="-78"/>
              </a:rPr>
            </a:br>
            <a:r>
              <a:rPr lang="fa-IR" sz="3000" dirty="0" smtClean="0">
                <a:solidFill>
                  <a:srgbClr val="C00000"/>
                </a:solidFill>
                <a:cs typeface="A  Mitra_1 (MRT)" pitchFamily="2" charset="-78"/>
              </a:rPr>
              <a:t>در کشورهای دیگر</a:t>
            </a:r>
            <a:endParaRPr lang="en-US" sz="3000" dirty="0">
              <a:cs typeface="A  Mitra_1 (MRT)" pitchFamily="2" charset="-78"/>
            </a:endParaRPr>
          </a:p>
        </p:txBody>
      </p:sp>
      <p:sp>
        <p:nvSpPr>
          <p:cNvPr id="5" name="TextBox 4"/>
          <p:cNvSpPr txBox="1"/>
          <p:nvPr/>
        </p:nvSpPr>
        <p:spPr>
          <a:xfrm>
            <a:off x="1071538" y="5806558"/>
            <a:ext cx="7929586" cy="837152"/>
          </a:xfrm>
          <a:prstGeom prst="rect">
            <a:avLst/>
          </a:prstGeom>
          <a:noFill/>
        </p:spPr>
        <p:txBody>
          <a:bodyPr wrap="square" rtlCol="0">
            <a:spAutoFit/>
          </a:bodyPr>
          <a:lstStyle/>
          <a:p>
            <a:pPr>
              <a:lnSpc>
                <a:spcPct val="170000"/>
              </a:lnSpc>
              <a:defRPr/>
            </a:pPr>
            <a:r>
              <a:rPr lang="en-US" sz="1100" dirty="0" smtClean="0">
                <a:latin typeface="Times New Roman" pitchFamily="18" charset="0"/>
                <a:cs typeface="Times New Roman" pitchFamily="18" charset="0"/>
              </a:rPr>
              <a:t> (Bergin AE Psychotherapy 1990); (</a:t>
            </a:r>
            <a:r>
              <a:rPr lang="en-US" sz="1100" dirty="0" err="1" smtClean="0">
                <a:latin typeface="Times New Roman" pitchFamily="18" charset="0"/>
                <a:cs typeface="Times New Roman" pitchFamily="18" charset="0"/>
              </a:rPr>
              <a:t>Maugans</a:t>
            </a:r>
            <a:r>
              <a:rPr lang="en-US" sz="1100" dirty="0" smtClean="0">
                <a:latin typeface="Times New Roman" pitchFamily="18" charset="0"/>
                <a:cs typeface="Times New Roman" pitchFamily="18" charset="0"/>
              </a:rPr>
              <a:t> TA Journal of Family Practice 1991); (</a:t>
            </a:r>
            <a:r>
              <a:rPr lang="en-US" sz="1100" dirty="0" err="1" smtClean="0">
                <a:latin typeface="Times New Roman" pitchFamily="18" charset="0"/>
                <a:cs typeface="Times New Roman" pitchFamily="18" charset="0"/>
              </a:rPr>
              <a:t>Daaleman</a:t>
            </a:r>
            <a:r>
              <a:rPr lang="en-US" sz="1100" dirty="0" smtClean="0">
                <a:latin typeface="Times New Roman" pitchFamily="18" charset="0"/>
                <a:cs typeface="Times New Roman" pitchFamily="18" charset="0"/>
              </a:rPr>
              <a:t> TP Journal of Family Practice 2/1999);  </a:t>
            </a:r>
          </a:p>
          <a:p>
            <a:pPr>
              <a:lnSpc>
                <a:spcPct val="170000"/>
              </a:lnSpc>
              <a:defRPr/>
            </a:pPr>
            <a:r>
              <a:rPr lang="en-US" sz="1100" dirty="0" smtClean="0">
                <a:latin typeface="Times New Roman" pitchFamily="18" charset="0"/>
                <a:cs typeface="Times New Roman" pitchFamily="18" charset="0"/>
              </a:rPr>
              <a:t>(</a:t>
            </a:r>
            <a:r>
              <a:rPr lang="en-US" sz="1100" dirty="0" err="1" smtClean="0">
                <a:latin typeface="Times New Roman" pitchFamily="18" charset="0"/>
                <a:cs typeface="Times New Roman" pitchFamily="18" charset="0"/>
              </a:rPr>
              <a:t>Maugans</a:t>
            </a:r>
            <a:r>
              <a:rPr lang="en-US" sz="1100" dirty="0" smtClean="0">
                <a:latin typeface="Times New Roman" pitchFamily="18" charset="0"/>
                <a:cs typeface="Times New Roman" pitchFamily="18" charset="0"/>
              </a:rPr>
              <a:t> TA Journal of Family Practice 1991); (King DE Journal of Family Practice 1994); (Ellis MR Journal of Family Practice  1999)</a:t>
            </a:r>
          </a:p>
          <a:p>
            <a:endParaRPr lang="en-US" sz="1100" dirty="0">
              <a:latin typeface="Times New Roman" pitchFamily="18" charset="0"/>
              <a:cs typeface="Times New Roman" pitchFamily="18" charset="0"/>
            </a:endParaRPr>
          </a:p>
        </p:txBody>
      </p:sp>
      <p:pic>
        <p:nvPicPr>
          <p:cNvPr id="6" name="Picture 5"/>
          <p:cNvPicPr>
            <a:picLocks noChangeAspect="1" noChangeArrowheads="1"/>
          </p:cNvPicPr>
          <p:nvPr/>
        </p:nvPicPr>
        <p:blipFill>
          <a:blip r:embed="rId2"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200"/>
          <a:ext cx="8229600" cy="5052060"/>
        </p:xfrm>
        <a:graphic>
          <a:graphicData uri="http://schemas.openxmlformats.org/drawingml/2006/table">
            <a:tbl>
              <a:tblPr firstRow="1" bandRow="1">
                <a:tableStyleId>{2D5ABB26-0587-4C30-8999-92F81FD0307C}</a:tableStyleId>
              </a:tblPr>
              <a:tblGrid>
                <a:gridCol w="1900222"/>
                <a:gridCol w="6329378"/>
              </a:tblGrid>
              <a:tr h="370840">
                <a:tc>
                  <a:txBody>
                    <a:bodyPr/>
                    <a:lstStyle/>
                    <a:p>
                      <a:pPr algn="ctr" rtl="1">
                        <a:lnSpc>
                          <a:spcPct val="150000"/>
                        </a:lnSpc>
                      </a:pPr>
                      <a:r>
                        <a:rPr lang="fa-IR" sz="2500" dirty="0" smtClean="0">
                          <a:solidFill>
                            <a:srgbClr val="7030A0"/>
                          </a:solidFill>
                          <a:cs typeface="A  Mitra_1 (MRT)" pitchFamily="2" charset="-78"/>
                        </a:rPr>
                        <a:t>درصد</a:t>
                      </a:r>
                      <a:endParaRPr lang="en-US" sz="2500" dirty="0">
                        <a:solidFill>
                          <a:srgbClr val="7030A0"/>
                        </a:solidFill>
                        <a:cs typeface="A  Mitra_1 (MRT)" pitchFamily="2" charset="-7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lnSpc>
                          <a:spcPct val="150000"/>
                        </a:lnSpc>
                      </a:pPr>
                      <a:r>
                        <a:rPr lang="fa-IR" sz="2500" dirty="0" smtClean="0">
                          <a:solidFill>
                            <a:srgbClr val="7030A0"/>
                          </a:solidFill>
                          <a:cs typeface="A  Mitra_1 (MRT)" pitchFamily="2" charset="-78"/>
                        </a:rPr>
                        <a:t>مانع</a:t>
                      </a:r>
                      <a:endParaRPr lang="en-US" sz="2500" dirty="0">
                        <a:solidFill>
                          <a:srgbClr val="7030A0"/>
                        </a:solidFill>
                        <a:cs typeface="A  Mitra_1 (MRT)" pitchFamily="2" charset="-7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rtl="1">
                        <a:lnSpc>
                          <a:spcPct val="150000"/>
                        </a:lnSpc>
                      </a:pPr>
                      <a:r>
                        <a:rPr lang="fa-IR" sz="2000" dirty="0" smtClean="0">
                          <a:solidFill>
                            <a:schemeClr val="tx1"/>
                          </a:solidFill>
                          <a:cs typeface="A  Mitra_1 (MRT)" pitchFamily="2" charset="-78"/>
                        </a:rPr>
                        <a:t>71</a:t>
                      </a:r>
                      <a:endParaRPr lang="en-US" sz="2000" dirty="0">
                        <a:solidFill>
                          <a:schemeClr val="tx1"/>
                        </a:solidFill>
                        <a:cs typeface="A  Mitra_1 (MRT)" pitchFamily="2" charset="-78"/>
                      </a:endParaRPr>
                    </a:p>
                  </a:txBody>
                  <a:tcPr>
                    <a:lnT w="12700" cap="flat" cmpd="sng" algn="ctr">
                      <a:solidFill>
                        <a:schemeClr val="tx1"/>
                      </a:solidFill>
                      <a:prstDash val="solid"/>
                      <a:round/>
                      <a:headEnd type="none" w="med" len="med"/>
                      <a:tailEnd type="none" w="med" len="med"/>
                    </a:lnT>
                  </a:tcPr>
                </a:tc>
                <a:tc>
                  <a:txBody>
                    <a:bodyPr/>
                    <a:lstStyle/>
                    <a:p>
                      <a:pPr algn="r" rtl="1">
                        <a:lnSpc>
                          <a:spcPct val="150000"/>
                        </a:lnSpc>
                      </a:pPr>
                      <a:r>
                        <a:rPr lang="fa-IR" sz="2000" dirty="0" smtClean="0">
                          <a:solidFill>
                            <a:schemeClr val="tx1"/>
                          </a:solidFill>
                          <a:cs typeface="A  Mitra_1 (MRT)" pitchFamily="2" charset="-78"/>
                        </a:rPr>
                        <a:t>کمبود وقت</a:t>
                      </a:r>
                      <a:endParaRPr lang="en-US" sz="2000" dirty="0">
                        <a:solidFill>
                          <a:schemeClr val="tx1"/>
                        </a:solidFill>
                        <a:cs typeface="A  Mitra_1 (MRT)" pitchFamily="2" charset="-78"/>
                      </a:endParaRPr>
                    </a:p>
                  </a:txBody>
                  <a:tcPr>
                    <a:lnT w="12700" cap="flat" cmpd="sng" algn="ctr">
                      <a:solidFill>
                        <a:schemeClr val="tx1"/>
                      </a:solidFill>
                      <a:prstDash val="solid"/>
                      <a:round/>
                      <a:headEnd type="none" w="med" len="med"/>
                      <a:tailEnd type="none" w="med" len="med"/>
                    </a:lnT>
                  </a:tcPr>
                </a:tc>
              </a:tr>
              <a:tr h="370840">
                <a:tc>
                  <a:txBody>
                    <a:bodyPr/>
                    <a:lstStyle/>
                    <a:p>
                      <a:pPr algn="ctr" rtl="1">
                        <a:lnSpc>
                          <a:spcPct val="150000"/>
                        </a:lnSpc>
                      </a:pPr>
                      <a:r>
                        <a:rPr lang="fa-IR" sz="2000" dirty="0" smtClean="0">
                          <a:solidFill>
                            <a:schemeClr val="tx1"/>
                          </a:solidFill>
                          <a:cs typeface="A  Mitra_1 (MRT)" pitchFamily="2" charset="-78"/>
                        </a:rPr>
                        <a:t>59</a:t>
                      </a:r>
                      <a:endParaRPr lang="en-US" sz="2000" dirty="0">
                        <a:solidFill>
                          <a:schemeClr val="tx1"/>
                        </a:solidFill>
                        <a:cs typeface="A  Mitra_1 (MRT)" pitchFamily="2" charset="-78"/>
                      </a:endParaRPr>
                    </a:p>
                  </a:txBody>
                  <a:tcPr/>
                </a:tc>
                <a:tc>
                  <a:txBody>
                    <a:bodyPr/>
                    <a:lstStyle/>
                    <a:p>
                      <a:pPr algn="r" rtl="1">
                        <a:lnSpc>
                          <a:spcPct val="150000"/>
                        </a:lnSpc>
                      </a:pPr>
                      <a:r>
                        <a:rPr lang="fa-IR" sz="2000" dirty="0" smtClean="0">
                          <a:solidFill>
                            <a:schemeClr val="tx1"/>
                          </a:solidFill>
                          <a:cs typeface="A  Mitra_1 (MRT)" pitchFamily="2" charset="-78"/>
                        </a:rPr>
                        <a:t>کمی تجربه در بررسی سلامت معنوی</a:t>
                      </a:r>
                      <a:endParaRPr lang="en-US" sz="2000" dirty="0">
                        <a:solidFill>
                          <a:schemeClr val="tx1"/>
                        </a:solidFill>
                        <a:cs typeface="A  Mitra_1 (MRT)" pitchFamily="2" charset="-78"/>
                      </a:endParaRPr>
                    </a:p>
                  </a:txBody>
                  <a:tcPr/>
                </a:tc>
              </a:tr>
              <a:tr h="370840">
                <a:tc>
                  <a:txBody>
                    <a:bodyPr/>
                    <a:lstStyle/>
                    <a:p>
                      <a:pPr algn="ctr" rtl="1">
                        <a:lnSpc>
                          <a:spcPct val="150000"/>
                        </a:lnSpc>
                      </a:pPr>
                      <a:r>
                        <a:rPr lang="fa-IR" sz="2000" dirty="0" smtClean="0">
                          <a:solidFill>
                            <a:schemeClr val="tx1"/>
                          </a:solidFill>
                          <a:cs typeface="A  Mitra_1 (MRT)" pitchFamily="2" charset="-78"/>
                        </a:rPr>
                        <a:t>56</a:t>
                      </a:r>
                      <a:endParaRPr lang="en-US" sz="2000" dirty="0">
                        <a:solidFill>
                          <a:schemeClr val="tx1"/>
                        </a:solidFill>
                        <a:cs typeface="A  Mitra_1 (MRT)" pitchFamily="2" charset="-78"/>
                      </a:endParaRPr>
                    </a:p>
                  </a:txBody>
                  <a:tcPr/>
                </a:tc>
                <a:tc>
                  <a:txBody>
                    <a:bodyPr/>
                    <a:lstStyle/>
                    <a:p>
                      <a:pPr algn="r" rtl="1">
                        <a:lnSpc>
                          <a:spcPct val="150000"/>
                        </a:lnSpc>
                      </a:pPr>
                      <a:r>
                        <a:rPr lang="fa-IR" sz="2000" dirty="0" smtClean="0">
                          <a:solidFill>
                            <a:schemeClr val="tx1"/>
                          </a:solidFill>
                          <a:cs typeface="A  Mitra_1 (MRT)" pitchFamily="2" charset="-78"/>
                        </a:rPr>
                        <a:t>عدم</a:t>
                      </a:r>
                      <a:r>
                        <a:rPr lang="fa-IR" sz="2000" baseline="0" dirty="0" smtClean="0">
                          <a:solidFill>
                            <a:schemeClr val="tx1"/>
                          </a:solidFill>
                          <a:cs typeface="A  Mitra_1 (MRT)" pitchFamily="2" charset="-78"/>
                        </a:rPr>
                        <a:t> اطمینان از ورود به مباحث</a:t>
                      </a:r>
                      <a:endParaRPr lang="en-US" sz="2000" dirty="0">
                        <a:solidFill>
                          <a:schemeClr val="tx1"/>
                        </a:solidFill>
                        <a:cs typeface="A  Mitra_1 (MRT)" pitchFamily="2" charset="-78"/>
                      </a:endParaRPr>
                    </a:p>
                  </a:txBody>
                  <a:tcPr/>
                </a:tc>
              </a:tr>
              <a:tr h="370840">
                <a:tc>
                  <a:txBody>
                    <a:bodyPr/>
                    <a:lstStyle/>
                    <a:p>
                      <a:pPr algn="ctr" rtl="1">
                        <a:lnSpc>
                          <a:spcPct val="150000"/>
                        </a:lnSpc>
                      </a:pPr>
                      <a:r>
                        <a:rPr lang="fa-IR" sz="2000" dirty="0" smtClean="0">
                          <a:solidFill>
                            <a:schemeClr val="tx1"/>
                          </a:solidFill>
                          <a:cs typeface="A  Mitra_1 (MRT)" pitchFamily="2" charset="-78"/>
                        </a:rPr>
                        <a:t>53</a:t>
                      </a:r>
                      <a:endParaRPr lang="en-US" sz="2000" dirty="0">
                        <a:solidFill>
                          <a:schemeClr val="tx1"/>
                        </a:solidFill>
                        <a:cs typeface="A  Mitra_1 (MRT)" pitchFamily="2" charset="-78"/>
                      </a:endParaRPr>
                    </a:p>
                  </a:txBody>
                  <a:tcPr/>
                </a:tc>
                <a:tc>
                  <a:txBody>
                    <a:bodyPr/>
                    <a:lstStyle/>
                    <a:p>
                      <a:pPr algn="r" rtl="1">
                        <a:lnSpc>
                          <a:spcPct val="150000"/>
                        </a:lnSpc>
                      </a:pPr>
                      <a:r>
                        <a:rPr lang="fa-IR" sz="2000" dirty="0" smtClean="0">
                          <a:solidFill>
                            <a:schemeClr val="tx1"/>
                          </a:solidFill>
                          <a:cs typeface="A  Mitra_1 (MRT)" pitchFamily="2" charset="-78"/>
                        </a:rPr>
                        <a:t>ترس از القا</a:t>
                      </a:r>
                      <a:r>
                        <a:rPr lang="fa-IR" sz="2000" baseline="0" dirty="0" smtClean="0">
                          <a:solidFill>
                            <a:schemeClr val="tx1"/>
                          </a:solidFill>
                          <a:cs typeface="A  Mitra_1 (MRT)" pitchFamily="2" charset="-78"/>
                        </a:rPr>
                        <a:t> اعتقادات به بیمار</a:t>
                      </a:r>
                      <a:endParaRPr lang="en-US" sz="2000" dirty="0">
                        <a:solidFill>
                          <a:schemeClr val="tx1"/>
                        </a:solidFill>
                        <a:cs typeface="A  Mitra_1 (MRT)" pitchFamily="2" charset="-78"/>
                      </a:endParaRPr>
                    </a:p>
                  </a:txBody>
                  <a:tcPr/>
                </a:tc>
              </a:tr>
              <a:tr h="370840">
                <a:tc>
                  <a:txBody>
                    <a:bodyPr/>
                    <a:lstStyle/>
                    <a:p>
                      <a:pPr algn="ctr" rtl="1">
                        <a:lnSpc>
                          <a:spcPct val="150000"/>
                        </a:lnSpc>
                      </a:pPr>
                      <a:r>
                        <a:rPr lang="fa-IR" sz="2000" dirty="0" smtClean="0">
                          <a:solidFill>
                            <a:schemeClr val="tx1"/>
                          </a:solidFill>
                          <a:cs typeface="A  Mitra_1 (MRT)" pitchFamily="2" charset="-78"/>
                        </a:rPr>
                        <a:t>49</a:t>
                      </a:r>
                      <a:endParaRPr lang="en-US" sz="2000" dirty="0">
                        <a:solidFill>
                          <a:schemeClr val="tx1"/>
                        </a:solidFill>
                        <a:cs typeface="A  Mitra_1 (MRT)" pitchFamily="2" charset="-78"/>
                      </a:endParaRPr>
                    </a:p>
                  </a:txBody>
                  <a:tcPr/>
                </a:tc>
                <a:tc>
                  <a:txBody>
                    <a:bodyPr/>
                    <a:lstStyle/>
                    <a:p>
                      <a:pPr algn="r" rtl="1">
                        <a:lnSpc>
                          <a:spcPct val="150000"/>
                        </a:lnSpc>
                      </a:pPr>
                      <a:r>
                        <a:rPr lang="fa-IR" sz="2000" dirty="0" smtClean="0">
                          <a:solidFill>
                            <a:schemeClr val="tx1"/>
                          </a:solidFill>
                          <a:cs typeface="A  Mitra_1 (MRT)" pitchFamily="2" charset="-78"/>
                        </a:rPr>
                        <a:t>عدم اطمینان از نحوه</a:t>
                      </a:r>
                      <a:r>
                        <a:rPr lang="fa-IR" sz="2000" baseline="0" dirty="0" smtClean="0">
                          <a:solidFill>
                            <a:schemeClr val="tx1"/>
                          </a:solidFill>
                          <a:cs typeface="A  Mitra_1 (MRT)" pitchFamily="2" charset="-78"/>
                        </a:rPr>
                        <a:t> مراقبت از مشکلات معنوی بیمار</a:t>
                      </a:r>
                      <a:endParaRPr lang="en-US" sz="2000" dirty="0">
                        <a:solidFill>
                          <a:schemeClr val="tx1"/>
                        </a:solidFill>
                        <a:cs typeface="A  Mitra_1 (MRT)" pitchFamily="2" charset="-78"/>
                      </a:endParaRPr>
                    </a:p>
                  </a:txBody>
                  <a:tcPr/>
                </a:tc>
              </a:tr>
              <a:tr h="370840">
                <a:tc>
                  <a:txBody>
                    <a:bodyPr/>
                    <a:lstStyle/>
                    <a:p>
                      <a:pPr algn="ctr" rtl="1">
                        <a:lnSpc>
                          <a:spcPct val="150000"/>
                        </a:lnSpc>
                      </a:pPr>
                      <a:r>
                        <a:rPr lang="fa-IR" sz="2000" dirty="0" smtClean="0">
                          <a:solidFill>
                            <a:schemeClr val="tx1"/>
                          </a:solidFill>
                          <a:cs typeface="A  Mitra_1 (MRT)" pitchFamily="2" charset="-78"/>
                        </a:rPr>
                        <a:t>45</a:t>
                      </a:r>
                      <a:endParaRPr lang="en-US" sz="2000" dirty="0">
                        <a:solidFill>
                          <a:schemeClr val="tx1"/>
                        </a:solidFill>
                        <a:cs typeface="A  Mitra_1 (MRT)" pitchFamily="2" charset="-78"/>
                      </a:endParaRPr>
                    </a:p>
                  </a:txBody>
                  <a:tcPr/>
                </a:tc>
                <a:tc>
                  <a:txBody>
                    <a:bodyPr/>
                    <a:lstStyle/>
                    <a:p>
                      <a:pPr algn="r" rtl="1">
                        <a:lnSpc>
                          <a:spcPct val="150000"/>
                        </a:lnSpc>
                      </a:pPr>
                      <a:r>
                        <a:rPr lang="fa-IR" sz="2000" dirty="0" smtClean="0">
                          <a:solidFill>
                            <a:schemeClr val="tx1"/>
                          </a:solidFill>
                          <a:cs typeface="A  Mitra_1 (MRT)" pitchFamily="2" charset="-78"/>
                        </a:rPr>
                        <a:t>اولویت پایین</a:t>
                      </a:r>
                      <a:r>
                        <a:rPr lang="fa-IR" sz="2000" baseline="0" dirty="0" smtClean="0">
                          <a:solidFill>
                            <a:schemeClr val="tx1"/>
                          </a:solidFill>
                          <a:cs typeface="A  Mitra_1 (MRT)" pitchFamily="2" charset="-78"/>
                        </a:rPr>
                        <a:t> در مقایسه با مسائل حاد پزشکی</a:t>
                      </a:r>
                      <a:endParaRPr lang="en-US" sz="2000" dirty="0">
                        <a:solidFill>
                          <a:schemeClr val="tx1"/>
                        </a:solidFill>
                        <a:cs typeface="A  Mitra_1 (MRT)" pitchFamily="2" charset="-78"/>
                      </a:endParaRPr>
                    </a:p>
                  </a:txBody>
                  <a:tcPr/>
                </a:tc>
              </a:tr>
              <a:tr h="370840">
                <a:tc>
                  <a:txBody>
                    <a:bodyPr/>
                    <a:lstStyle/>
                    <a:p>
                      <a:pPr algn="ctr" rtl="1">
                        <a:lnSpc>
                          <a:spcPct val="150000"/>
                        </a:lnSpc>
                      </a:pPr>
                      <a:r>
                        <a:rPr lang="fa-IR" sz="2000" dirty="0" smtClean="0">
                          <a:solidFill>
                            <a:schemeClr val="tx1"/>
                          </a:solidFill>
                          <a:cs typeface="A  Mitra_1 (MRT)" pitchFamily="2" charset="-78"/>
                        </a:rPr>
                        <a:t>42</a:t>
                      </a:r>
                      <a:endParaRPr lang="en-US" sz="2000" dirty="0">
                        <a:solidFill>
                          <a:schemeClr val="tx1"/>
                        </a:solidFill>
                        <a:cs typeface="A  Mitra_1 (MRT)" pitchFamily="2" charset="-78"/>
                      </a:endParaRPr>
                    </a:p>
                  </a:txBody>
                  <a:tcPr/>
                </a:tc>
                <a:tc>
                  <a:txBody>
                    <a:bodyPr/>
                    <a:lstStyle/>
                    <a:p>
                      <a:pPr algn="r" rtl="1">
                        <a:lnSpc>
                          <a:spcPct val="150000"/>
                        </a:lnSpc>
                      </a:pPr>
                      <a:r>
                        <a:rPr lang="fa-IR" sz="2000" dirty="0" smtClean="0">
                          <a:solidFill>
                            <a:schemeClr val="tx1"/>
                          </a:solidFill>
                          <a:cs typeface="A  Mitra_1 (MRT)" pitchFamily="2" charset="-78"/>
                        </a:rPr>
                        <a:t>عدم احساس راحتی با موضوع سلامت معنوی</a:t>
                      </a:r>
                      <a:endParaRPr lang="en-US" sz="2000" dirty="0">
                        <a:solidFill>
                          <a:schemeClr val="tx1"/>
                        </a:solidFill>
                        <a:cs typeface="A  Mitra_1 (MRT)" pitchFamily="2" charset="-78"/>
                      </a:endParaRPr>
                    </a:p>
                  </a:txBody>
                  <a:tcPr/>
                </a:tc>
              </a:tr>
              <a:tr h="370840">
                <a:tc>
                  <a:txBody>
                    <a:bodyPr/>
                    <a:lstStyle/>
                    <a:p>
                      <a:pPr algn="ctr" rtl="1">
                        <a:lnSpc>
                          <a:spcPct val="150000"/>
                        </a:lnSpc>
                      </a:pPr>
                      <a:r>
                        <a:rPr lang="fa-IR" sz="2000" dirty="0" smtClean="0">
                          <a:solidFill>
                            <a:schemeClr val="tx1"/>
                          </a:solidFill>
                          <a:cs typeface="A  Mitra_1 (MRT)" pitchFamily="2" charset="-78"/>
                        </a:rPr>
                        <a:t>31</a:t>
                      </a:r>
                      <a:endParaRPr lang="en-US" sz="2000" dirty="0">
                        <a:solidFill>
                          <a:schemeClr val="tx1"/>
                        </a:solidFill>
                        <a:cs typeface="A  Mitra_1 (MRT)" pitchFamily="2" charset="-78"/>
                      </a:endParaRPr>
                    </a:p>
                  </a:txBody>
                  <a:tcPr>
                    <a:lnB w="12700" cap="flat" cmpd="sng" algn="ctr">
                      <a:solidFill>
                        <a:schemeClr val="tx1"/>
                      </a:solidFill>
                      <a:prstDash val="solid"/>
                      <a:round/>
                      <a:headEnd type="none" w="med" len="med"/>
                      <a:tailEnd type="none" w="med" len="med"/>
                    </a:lnB>
                  </a:tcPr>
                </a:tc>
                <a:tc>
                  <a:txBody>
                    <a:bodyPr/>
                    <a:lstStyle/>
                    <a:p>
                      <a:pPr algn="r" rtl="1">
                        <a:lnSpc>
                          <a:spcPct val="150000"/>
                        </a:lnSpc>
                      </a:pPr>
                      <a:r>
                        <a:rPr lang="fa-IR" sz="2000" dirty="0" smtClean="0">
                          <a:solidFill>
                            <a:schemeClr val="tx1"/>
                          </a:solidFill>
                          <a:cs typeface="A  Mitra_1 (MRT)" pitchFamily="2" charset="-78"/>
                        </a:rPr>
                        <a:t>نداشتن باور که جزئی از مسئولیت های پزشک است.</a:t>
                      </a:r>
                      <a:endParaRPr lang="en-US" sz="2000" dirty="0">
                        <a:solidFill>
                          <a:schemeClr val="tx1"/>
                        </a:solidFill>
                        <a:cs typeface="A  Mitra_1 (MRT)" pitchFamily="2" charset="-78"/>
                      </a:endParaRPr>
                    </a:p>
                  </a:txBody>
                  <a:tcPr>
                    <a:lnB w="12700" cap="flat" cmpd="sng" algn="ctr">
                      <a:solidFill>
                        <a:schemeClr val="tx1"/>
                      </a:solidFill>
                      <a:prstDash val="solid"/>
                      <a:round/>
                      <a:headEnd type="none" w="med" len="med"/>
                      <a:tailEnd type="none" w="med" len="med"/>
                    </a:lnB>
                  </a:tcPr>
                </a:tc>
              </a:tr>
            </a:tbl>
          </a:graphicData>
        </a:graphic>
      </p:graphicFrame>
      <p:sp>
        <p:nvSpPr>
          <p:cNvPr id="4" name="Title 1"/>
          <p:cNvSpPr>
            <a:spLocks noGrp="1"/>
          </p:cNvSpPr>
          <p:nvPr>
            <p:ph type="title"/>
          </p:nvPr>
        </p:nvSpPr>
        <p:spPr>
          <a:xfrm>
            <a:off x="500034" y="214290"/>
            <a:ext cx="8229600" cy="928694"/>
          </a:xfrm>
        </p:spPr>
        <p:txBody>
          <a:bodyPr>
            <a:noAutofit/>
          </a:bodyPr>
          <a:lstStyle/>
          <a:p>
            <a:pPr algn="ctr" rtl="1"/>
            <a:r>
              <a:rPr lang="fa-IR" sz="3000" dirty="0" smtClean="0">
                <a:solidFill>
                  <a:srgbClr val="C00000"/>
                </a:solidFill>
                <a:cs typeface="A  Mitra_1 (MRT)" pitchFamily="2" charset="-78"/>
              </a:rPr>
              <a:t>چالش های پزشکان در ارتباط با توجه به سلامت معنوی</a:t>
            </a:r>
            <a:endParaRPr lang="en-US" sz="3000" dirty="0">
              <a:cs typeface="A  Mitra_1 (MRT)" pitchFamily="2" charset="-78"/>
            </a:endParaRPr>
          </a:p>
        </p:txBody>
      </p:sp>
      <p:sp>
        <p:nvSpPr>
          <p:cNvPr id="6" name="Rectangle 5"/>
          <p:cNvSpPr/>
          <p:nvPr/>
        </p:nvSpPr>
        <p:spPr>
          <a:xfrm>
            <a:off x="214282" y="6453538"/>
            <a:ext cx="2662908" cy="261610"/>
          </a:xfrm>
          <a:prstGeom prst="rect">
            <a:avLst/>
          </a:prstGeom>
        </p:spPr>
        <p:txBody>
          <a:bodyPr wrap="none">
            <a:spAutoFit/>
          </a:bodyPr>
          <a:lstStyle/>
          <a:p>
            <a:r>
              <a:rPr lang="en-US" sz="1100" dirty="0" smtClean="0">
                <a:latin typeface="Times New Roman" pitchFamily="18" charset="0"/>
                <a:cs typeface="Times New Roman" pitchFamily="18" charset="0"/>
              </a:rPr>
              <a:t>(Ellis MR Journal of Family Practice  1999)</a:t>
            </a:r>
            <a:endParaRPr lang="en-US" sz="1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Autofit/>
          </a:bodyPr>
          <a:lstStyle/>
          <a:p>
            <a:pPr algn="ctr" rtl="1"/>
            <a:r>
              <a:rPr lang="fa-IR" sz="3000" dirty="0" smtClean="0">
                <a:solidFill>
                  <a:srgbClr val="C00000"/>
                </a:solidFill>
                <a:cs typeface="A  Mitra_1 (MRT)" pitchFamily="2" charset="-78"/>
              </a:rPr>
              <a:t>فراواني نظر پزشکان در مورد </a:t>
            </a:r>
            <a:r>
              <a:rPr lang="en-US" sz="3000" dirty="0" smtClean="0">
                <a:solidFill>
                  <a:srgbClr val="C00000"/>
                </a:solidFill>
                <a:cs typeface="A  Mitra_1 (MRT)" pitchFamily="2" charset="-78"/>
              </a:rPr>
              <a:t>"</a:t>
            </a:r>
            <a:r>
              <a:rPr lang="fa-IR" sz="3000" dirty="0" smtClean="0">
                <a:solidFill>
                  <a:srgbClr val="C00000"/>
                </a:solidFill>
                <a:cs typeface="A  Mitra_1 (MRT)" pitchFamily="2" charset="-78"/>
              </a:rPr>
              <a:t>تاثير معنويت در سلامت</a:t>
            </a:r>
            <a:r>
              <a:rPr lang="en-US" sz="3000" dirty="0" smtClean="0">
                <a:solidFill>
                  <a:srgbClr val="C00000"/>
                </a:solidFill>
                <a:cs typeface="A  Mitra_1 (MRT)" pitchFamily="2" charset="-78"/>
              </a:rPr>
              <a:t>"</a:t>
            </a:r>
            <a:r>
              <a:rPr lang="en-US" sz="3000" dirty="0" smtClean="0">
                <a:cs typeface="A  Mitra_1 (MRT)" pitchFamily="2" charset="-78"/>
              </a:rPr>
              <a:t/>
            </a:r>
            <a:br>
              <a:rPr lang="en-US" sz="3000" dirty="0" smtClean="0">
                <a:cs typeface="A  Mitra_1 (MRT)" pitchFamily="2" charset="-78"/>
              </a:rPr>
            </a:br>
            <a:endParaRPr lang="en-US" sz="3000" dirty="0">
              <a:cs typeface="A  Mitra_1 (MRT)" pitchFamily="2" charset="-78"/>
            </a:endParaRP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p:cNvPicPr>
            <a:picLocks noChangeAspect="1" noChangeArrowheads="1"/>
          </p:cNvPicPr>
          <p:nvPr/>
        </p:nvPicPr>
        <p:blipFill>
          <a:blip r:embed="rId3"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214290"/>
            <a:ext cx="7772400" cy="1470025"/>
          </a:xfrm>
        </p:spPr>
        <p:txBody>
          <a:bodyPr/>
          <a:lstStyle/>
          <a:p>
            <a:pPr rtl="1">
              <a:lnSpc>
                <a:spcPct val="150000"/>
              </a:lnSpc>
              <a:defRPr sz="1100" b="1" i="0" u="none" strike="noStrike" kern="1200" baseline="0">
                <a:solidFill>
                  <a:sysClr val="windowText" lastClr="000000"/>
                </a:solidFill>
                <a:latin typeface="+mn-lt"/>
                <a:ea typeface="+mn-ea"/>
                <a:cs typeface="+mn-cs"/>
              </a:defRPr>
            </a:pPr>
            <a:r>
              <a:rPr lang="fa-IR" sz="2500" dirty="0" smtClean="0">
                <a:solidFill>
                  <a:srgbClr val="C00000"/>
                </a:solidFill>
                <a:cs typeface="A  Mitra_1 (MRT)" pitchFamily="2" charset="-78"/>
              </a:rPr>
              <a:t>فراوانی نظر پزشکان در مورد اینکه </a:t>
            </a:r>
            <a:r>
              <a:rPr lang="en-US" sz="2500" dirty="0" smtClean="0">
                <a:solidFill>
                  <a:srgbClr val="C00000"/>
                </a:solidFill>
                <a:cs typeface="A  Mitra_1 (MRT)" pitchFamily="2" charset="-78"/>
              </a:rPr>
              <a:t>"</a:t>
            </a:r>
            <a:r>
              <a:rPr lang="fa-IR" sz="2500" dirty="0" smtClean="0">
                <a:solidFill>
                  <a:srgbClr val="C00000"/>
                </a:solidFill>
                <a:cs typeface="A  Mitra_1 (MRT)" pitchFamily="2" charset="-78"/>
              </a:rPr>
              <a:t>اگر بیمار موضوع مذهب/معنویت را مطرح کند پزشک نیز در این مورد گفتگو کند</a:t>
            </a:r>
            <a:r>
              <a:rPr lang="en-US" b="1" dirty="0" smtClean="0">
                <a:solidFill>
                  <a:sysClr val="windowText" lastClr="000000"/>
                </a:solidFill>
              </a:rPr>
              <a:t>"</a:t>
            </a:r>
            <a:endParaRPr lang="en-US" b="1" dirty="0">
              <a:solidFill>
                <a:sysClr val="windowText" lastClr="000000"/>
              </a:solidFill>
            </a:endParaRPr>
          </a:p>
        </p:txBody>
      </p:sp>
      <p:graphicFrame>
        <p:nvGraphicFramePr>
          <p:cNvPr id="5" name="Chart 4"/>
          <p:cNvGraphicFramePr/>
          <p:nvPr/>
        </p:nvGraphicFramePr>
        <p:xfrm>
          <a:off x="1000100" y="1814512"/>
          <a:ext cx="7215238" cy="4257694"/>
        </p:xfrm>
        <a:graphic>
          <a:graphicData uri="http://schemas.openxmlformats.org/drawingml/2006/chart">
            <c:chart xmlns:c="http://schemas.openxmlformats.org/drawingml/2006/chart" xmlns:r="http://schemas.openxmlformats.org/officeDocument/2006/relationships" r:id="rId2"/>
          </a:graphicData>
        </a:graphic>
      </p:graphicFrame>
      <p:pic>
        <p:nvPicPr>
          <p:cNvPr id="4" name="Picture 3"/>
          <p:cNvPicPr>
            <a:picLocks noChangeAspect="1" noChangeArrowheads="1"/>
          </p:cNvPicPr>
          <p:nvPr/>
        </p:nvPicPr>
        <p:blipFill>
          <a:blip r:embed="rId3" cstate="print"/>
          <a:srcRect/>
          <a:stretch>
            <a:fillRect/>
          </a:stretch>
        </p:blipFill>
        <p:spPr bwMode="auto">
          <a:xfrm>
            <a:off x="22251" y="5907434"/>
            <a:ext cx="1049287" cy="9505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731</TotalTime>
  <Words>2227</Words>
  <Application>Microsoft Office PowerPoint</Application>
  <PresentationFormat>On-screen Show (4:3)</PresentationFormat>
  <Paragraphs>213</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Office Theme</vt:lpstr>
      <vt:lpstr>Slide</vt:lpstr>
      <vt:lpstr>Slide 1</vt:lpstr>
      <vt:lpstr>Slide 2</vt:lpstr>
      <vt:lpstr>رئوس مطالب</vt:lpstr>
      <vt:lpstr>چرا بايد سلامت معنوي در سياست گذاري نظام سلامت ملحوظ شود؟</vt:lpstr>
      <vt:lpstr>Spirituality and other Dimensions of Health </vt:lpstr>
      <vt:lpstr>یافته های مطالعات سلامت معنوی در کشورهای دیگر</vt:lpstr>
      <vt:lpstr>چالش های پزشکان در ارتباط با توجه به سلامت معنوی</vt:lpstr>
      <vt:lpstr>فراواني نظر پزشکان در مورد "تاثير معنويت در سلامت" </vt:lpstr>
      <vt:lpstr>فراوانی نظر پزشکان در مورد اینکه "اگر بیمار موضوع مذهب/معنویت را مطرح کند پزشک نیز در این مورد گفتگو کند"</vt:lpstr>
      <vt:lpstr>Medical Schools and Spirituality</vt:lpstr>
      <vt:lpstr>ادغام سلامت معنوی در نظام ارایه خدمات سلامت</vt:lpstr>
      <vt:lpstr>عوامل معنویت افزا</vt:lpstr>
      <vt:lpstr>آثار و کارکردهای معنویت</vt:lpstr>
      <vt:lpstr>موانع معنویت</vt:lpstr>
      <vt:lpstr>راه کارهای تحقق عوامل و رفع موانع معنویت</vt:lpstr>
      <vt:lpstr>ساده ترین روش اخذ سابقه معنویت از بیمار</vt:lpstr>
      <vt:lpstr>راهنمای مراقبت های پرستاران در سلامت معنوی</vt:lpstr>
      <vt:lpstr>رشد معنویت و دین در کودکان</vt:lpstr>
      <vt:lpstr>Slide 19</vt:lpstr>
      <vt:lpstr>Slide 20</vt:lpstr>
      <vt:lpstr>مراحل مختلف رشد معنوی</vt:lpstr>
      <vt:lpstr>Slide 22</vt:lpstr>
      <vt:lpstr>دوران نوجوانی</vt:lpstr>
      <vt:lpstr>Slide 24</vt:lpstr>
      <vt:lpstr>نتيجه گيری (1)</vt:lpstr>
      <vt:lpstr>نتيجه گيری (2)</vt:lpstr>
      <vt:lpstr>سپاس و اعتذار</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fakhimi</dc:creator>
  <cp:lastModifiedBy>fakhimi</cp:lastModifiedBy>
  <cp:revision>155</cp:revision>
  <dcterms:created xsi:type="dcterms:W3CDTF">2013-01-20T06:44:14Z</dcterms:created>
  <dcterms:modified xsi:type="dcterms:W3CDTF">2016-01-03T08:37:17Z</dcterms:modified>
</cp:coreProperties>
</file>