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83" r:id="rId2"/>
    <p:sldId id="276" r:id="rId3"/>
    <p:sldId id="277" r:id="rId4"/>
    <p:sldId id="278" r:id="rId5"/>
    <p:sldId id="286" r:id="rId6"/>
    <p:sldId id="266" r:id="rId7"/>
    <p:sldId id="267" r:id="rId8"/>
    <p:sldId id="268" r:id="rId9"/>
    <p:sldId id="269" r:id="rId10"/>
    <p:sldId id="321" r:id="rId11"/>
    <p:sldId id="314" r:id="rId12"/>
    <p:sldId id="320" r:id="rId13"/>
    <p:sldId id="313" r:id="rId14"/>
    <p:sldId id="315" r:id="rId15"/>
    <p:sldId id="324" r:id="rId16"/>
    <p:sldId id="272" r:id="rId17"/>
    <p:sldId id="299" r:id="rId18"/>
    <p:sldId id="300" r:id="rId19"/>
    <p:sldId id="293" r:id="rId20"/>
    <p:sldId id="294" r:id="rId21"/>
    <p:sldId id="305" r:id="rId22"/>
    <p:sldId id="309" r:id="rId23"/>
    <p:sldId id="322" r:id="rId24"/>
    <p:sldId id="310" r:id="rId25"/>
    <p:sldId id="317" r:id="rId26"/>
    <p:sldId id="318" r:id="rId27"/>
    <p:sldId id="319" r:id="rId28"/>
    <p:sldId id="304" r:id="rId29"/>
    <p:sldId id="323" r:id="rId30"/>
    <p:sldId id="325" r:id="rId31"/>
    <p:sldId id="307" r:id="rId32"/>
    <p:sldId id="301" r:id="rId33"/>
    <p:sldId id="296" r:id="rId34"/>
    <p:sldId id="311" r:id="rId35"/>
    <p:sldId id="312" r:id="rId36"/>
    <p:sldId id="326" r:id="rId37"/>
    <p:sldId id="306" r:id="rId38"/>
    <p:sldId id="280" r:id="rId39"/>
    <p:sldId id="288" r:id="rId40"/>
    <p:sldId id="327" r:id="rId41"/>
    <p:sldId id="332" r:id="rId42"/>
    <p:sldId id="329" r:id="rId43"/>
    <p:sldId id="330" r:id="rId44"/>
    <p:sldId id="331" r:id="rId45"/>
    <p:sldId id="289" r:id="rId46"/>
    <p:sldId id="290" r:id="rId47"/>
    <p:sldId id="333" r:id="rId48"/>
    <p:sldId id="334"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7FEB3-0962-4E07-8777-91B8A1CAE00F}" type="datetimeFigureOut">
              <a:rPr lang="en-US" smtClean="0"/>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9E49D-F305-44BB-9D6C-F77AC2E978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3AB939-2198-4214-BF86-57E7AE753BD1}" type="slidenum">
              <a:rPr lang="en-US"/>
              <a:pPr/>
              <a:t>42</a:t>
            </a:fld>
            <a:endParaRPr lang="en-US"/>
          </a:p>
        </p:txBody>
      </p:sp>
      <p:sp>
        <p:nvSpPr>
          <p:cNvPr id="614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Rectangle 2"/>
          <p:cNvSpPr txBox="1">
            <a:spLocks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517DCD-9B94-4779-B9B0-EE60C065832B}" type="slidenum">
              <a:rPr lang="en-US"/>
              <a:pPr/>
              <a:t>43</a:t>
            </a:fld>
            <a:endParaRPr lang="en-US"/>
          </a:p>
        </p:txBody>
      </p:sp>
      <p:sp>
        <p:nvSpPr>
          <p:cNvPr id="716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170" name="Rectangle 2"/>
          <p:cNvSpPr txBox="1">
            <a:spLocks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958802-AAF7-48E2-8F0E-1714F772EBD8}" type="slidenum">
              <a:rPr lang="en-US"/>
              <a:pPr/>
              <a:t>44</a:t>
            </a:fld>
            <a:endParaRPr lang="en-US"/>
          </a:p>
        </p:txBody>
      </p:sp>
      <p:sp>
        <p:nvSpPr>
          <p:cNvPr id="819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Rectangle 2"/>
          <p:cNvSpPr txBox="1">
            <a:spLocks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BFEC6-54F0-44E4-9AFD-D56E32A8D6EF}"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BFEC6-54F0-44E4-9AFD-D56E32A8D6EF}"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BFEC6-54F0-44E4-9AFD-D56E32A8D6EF}"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BFEC6-54F0-44E4-9AFD-D56E32A8D6EF}"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BFEC6-54F0-44E4-9AFD-D56E32A8D6EF}"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BFEC6-54F0-44E4-9AFD-D56E32A8D6EF}"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BFEC6-54F0-44E4-9AFD-D56E32A8D6EF}" type="datetimeFigureOut">
              <a:rPr lang="en-US" smtClean="0"/>
              <a:pPr/>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BFEC6-54F0-44E4-9AFD-D56E32A8D6EF}" type="datetimeFigureOut">
              <a:rPr lang="en-US" smtClean="0"/>
              <a:pPr/>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BFEC6-54F0-44E4-9AFD-D56E32A8D6EF}" type="datetimeFigureOut">
              <a:rPr lang="en-US" smtClean="0"/>
              <a:pPr/>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BFEC6-54F0-44E4-9AFD-D56E32A8D6EF}"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BFEC6-54F0-44E4-9AFD-D56E32A8D6EF}"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EB056-1F76-4EE0-B499-B5D507107F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BFEC6-54F0-44E4-9AFD-D56E32A8D6EF}" type="datetimeFigureOut">
              <a:rPr lang="en-US" smtClean="0"/>
              <a:pPr/>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EB056-1F76-4EE0-B499-B5D507107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uptodate.com/contents/tsh-secreting-pituitary-adenomas/abstract/2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ptodate.com/contents/tsh-secreting-pituitary-adenomas/abstract/12" TargetMode="External"/><Relationship Id="rId2" Type="http://schemas.openxmlformats.org/officeDocument/2006/relationships/hyperlink" Target="https://www.uptodate.com/contents/tsh-secreting-pituitary-adenomas/abstract/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ptodate.com/contents/tsh-secreting-pituitary-adenomas/abstract/15,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uptodate.com/contents/tsh-secreting-pituitary-adenomas/abstract/1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uptodate.com/contents/tsh-secreting-pituitary-adenomas/abstract/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What is your first action after see high TSH &amp; T4,T3 in laboratory </a:t>
            </a:r>
            <a:r>
              <a:rPr lang="en-US" b="1" dirty="0" smtClean="0"/>
              <a:t>findings ?  </a:t>
            </a:r>
            <a:endParaRPr lang="en-US" b="1" dirty="0"/>
          </a:p>
        </p:txBody>
      </p:sp>
      <p:sp>
        <p:nvSpPr>
          <p:cNvPr id="3" name="Subtitle 2"/>
          <p:cNvSpPr>
            <a:spLocks noGrp="1"/>
          </p:cNvSpPr>
          <p:nvPr>
            <p:ph type="subTitle" idx="1"/>
          </p:nvPr>
        </p:nvSpPr>
        <p:spPr/>
        <p:txBody>
          <a:bodyPr>
            <a:normAutofit/>
          </a:bodyPr>
          <a:lstStyle/>
          <a:p>
            <a:pPr>
              <a:buFontTx/>
              <a:buChar char="-"/>
            </a:pPr>
            <a:r>
              <a:rPr lang="en-US" sz="2400" dirty="0" smtClean="0"/>
              <a:t>Request imaging</a:t>
            </a:r>
          </a:p>
          <a:p>
            <a:pPr>
              <a:buFontTx/>
              <a:buChar char="-"/>
            </a:pPr>
            <a:r>
              <a:rPr lang="en-US" sz="2400" dirty="0" smtClean="0"/>
              <a:t>Start treatment</a:t>
            </a:r>
          </a:p>
          <a:p>
            <a:pPr>
              <a:buFontTx/>
              <a:buChar char="-"/>
            </a:pPr>
            <a:r>
              <a:rPr lang="en-US" sz="2400" dirty="0" smtClean="0"/>
              <a:t>Repeat </a:t>
            </a:r>
            <a:r>
              <a:rPr lang="en-US" sz="2400" dirty="0" smtClean="0"/>
              <a:t>tests</a:t>
            </a:r>
            <a:endParaRPr lang="en-US" sz="2400" dirty="0" smtClean="0"/>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124200" y="228600"/>
            <a:ext cx="2743200"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295400" y="5380672"/>
            <a:ext cx="6400800" cy="1477328"/>
          </a:xfrm>
          <a:prstGeom prst="rect">
            <a:avLst/>
          </a:prstGeom>
          <a:noFill/>
        </p:spPr>
        <p:txBody>
          <a:bodyPr wrap="square" rtlCol="0">
            <a:spAutoFit/>
          </a:bodyPr>
          <a:lstStyle/>
          <a:p>
            <a:pPr algn="ctr"/>
            <a:r>
              <a:rPr lang="en-US" sz="2400" b="1" dirty="0" smtClean="0">
                <a:solidFill>
                  <a:schemeClr val="accent3">
                    <a:lumMod val="75000"/>
                  </a:schemeClr>
                </a:solidFill>
              </a:rPr>
              <a:t>A.H. Ghanooni M.D</a:t>
            </a:r>
          </a:p>
          <a:p>
            <a:pPr algn="ctr"/>
            <a:r>
              <a:rPr lang="en-US" sz="2400" b="1" dirty="0" smtClean="0">
                <a:solidFill>
                  <a:schemeClr val="accent3">
                    <a:lumMod val="75000"/>
                  </a:schemeClr>
                </a:solidFill>
              </a:rPr>
              <a:t>Fellow of endocrinology in SBMU</a:t>
            </a:r>
          </a:p>
          <a:p>
            <a:pPr algn="ctr"/>
            <a:r>
              <a:rPr lang="en-US" sz="2400" b="1" dirty="0" smtClean="0">
                <a:solidFill>
                  <a:schemeClr val="accent3">
                    <a:lumMod val="75000"/>
                  </a:schemeClr>
                </a:solidFill>
              </a:rPr>
              <a:t>January 2017</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1752600"/>
            <a:ext cx="9144000" cy="2955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64443" y="609600"/>
            <a:ext cx="9208443"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1066800"/>
            <a:ext cx="9162737"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42888" y="1576388"/>
            <a:ext cx="8658225" cy="3705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38125" y="1481138"/>
            <a:ext cx="8667750" cy="3895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n-US" dirty="0" smtClean="0"/>
              <a:t>ranges of hormone values were:</a:t>
            </a:r>
          </a:p>
          <a:p>
            <a:r>
              <a:rPr lang="en-US" sz="2000" dirty="0" smtClean="0"/>
              <a:t>●Serum TSH concentrations – &lt;1.0 to 568 </a:t>
            </a:r>
            <a:r>
              <a:rPr lang="en-US" sz="2000" dirty="0" err="1" smtClean="0"/>
              <a:t>mU</a:t>
            </a:r>
            <a:r>
              <a:rPr lang="en-US" sz="2000" dirty="0" smtClean="0"/>
              <a:t>/L</a:t>
            </a:r>
          </a:p>
          <a:p>
            <a:r>
              <a:rPr lang="en-US" sz="2000" dirty="0" smtClean="0"/>
              <a:t>●Serum total T4 concentrations – 11.6 to 53 micrograms/</a:t>
            </a:r>
            <a:r>
              <a:rPr lang="en-US" sz="2000" dirty="0" err="1" smtClean="0"/>
              <a:t>dL</a:t>
            </a:r>
            <a:r>
              <a:rPr lang="en-US" sz="2000" dirty="0" smtClean="0"/>
              <a:t> (150 to 678 </a:t>
            </a:r>
            <a:r>
              <a:rPr lang="en-US" sz="2000" dirty="0" err="1" smtClean="0"/>
              <a:t>nmol</a:t>
            </a:r>
            <a:r>
              <a:rPr lang="en-US" sz="2000" dirty="0" smtClean="0"/>
              <a:t>/L)</a:t>
            </a:r>
          </a:p>
          <a:p>
            <a:r>
              <a:rPr lang="en-US" sz="2000" dirty="0" smtClean="0"/>
              <a:t>●Serum free T4 concentrations – 1.6 to 7.7 </a:t>
            </a:r>
            <a:r>
              <a:rPr lang="en-US" sz="2000" dirty="0" err="1" smtClean="0"/>
              <a:t>ng</a:t>
            </a:r>
            <a:r>
              <a:rPr lang="en-US" sz="2000" dirty="0" smtClean="0"/>
              <a:t>/</a:t>
            </a:r>
            <a:r>
              <a:rPr lang="en-US" sz="2000" dirty="0" err="1" smtClean="0"/>
              <a:t>dL</a:t>
            </a:r>
            <a:r>
              <a:rPr lang="en-US" sz="2000" dirty="0" smtClean="0"/>
              <a:t> (20 to 100 </a:t>
            </a:r>
            <a:r>
              <a:rPr lang="en-US" sz="2000" dirty="0" err="1" smtClean="0"/>
              <a:t>pmol</a:t>
            </a:r>
            <a:r>
              <a:rPr lang="en-US" sz="2000" dirty="0" smtClean="0"/>
              <a:t>/L)</a:t>
            </a:r>
          </a:p>
          <a:p>
            <a:r>
              <a:rPr lang="en-US" sz="2000" dirty="0" smtClean="0"/>
              <a:t>●Serum total T3 concentrations – 195 to 1300 </a:t>
            </a:r>
            <a:r>
              <a:rPr lang="en-US" sz="2000" dirty="0" err="1" smtClean="0"/>
              <a:t>ng</a:t>
            </a:r>
            <a:r>
              <a:rPr lang="en-US" sz="2000" dirty="0" smtClean="0"/>
              <a:t>/</a:t>
            </a:r>
            <a:r>
              <a:rPr lang="en-US" sz="2000" dirty="0" err="1" smtClean="0"/>
              <a:t>dL</a:t>
            </a:r>
            <a:r>
              <a:rPr lang="en-US" sz="2000" dirty="0" smtClean="0"/>
              <a:t> (3.0 to 20 </a:t>
            </a:r>
            <a:r>
              <a:rPr lang="en-US" sz="2000" dirty="0" err="1" smtClean="0"/>
              <a:t>nmol</a:t>
            </a:r>
            <a:r>
              <a:rPr lang="en-US" sz="2000" dirty="0" smtClean="0"/>
              <a:t>/L)</a:t>
            </a:r>
          </a:p>
          <a:p>
            <a:r>
              <a:rPr lang="en-US" sz="2000" dirty="0" smtClean="0"/>
              <a:t>●Serum free T3 concentrations – 5 to 26 pg/</a:t>
            </a:r>
            <a:r>
              <a:rPr lang="en-US" sz="2000" dirty="0" err="1" smtClean="0"/>
              <a:t>mL</a:t>
            </a:r>
            <a:r>
              <a:rPr lang="en-US" sz="2000" dirty="0" smtClean="0"/>
              <a:t> (8.0 to 40.2 </a:t>
            </a:r>
            <a:r>
              <a:rPr lang="en-US" sz="2000" dirty="0" err="1" smtClean="0"/>
              <a:t>pmol</a:t>
            </a:r>
            <a:r>
              <a:rPr lang="en-US" sz="2000" dirty="0" smtClean="0"/>
              <a:t>/L)</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Differential </a:t>
            </a:r>
            <a:r>
              <a:rPr lang="en-US" b="1" dirty="0" smtClean="0"/>
              <a:t>diagnosis with </a:t>
            </a:r>
            <a:r>
              <a:rPr lang="en-US" b="1" dirty="0" err="1" smtClean="0"/>
              <a:t>TSHoma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Assay </a:t>
            </a:r>
            <a:r>
              <a:rPr lang="en-US" dirty="0" smtClean="0"/>
              <a:t>interference </a:t>
            </a:r>
            <a:endParaRPr lang="en-US" dirty="0" smtClean="0"/>
          </a:p>
          <a:p>
            <a:pPr marL="514350" indent="-514350">
              <a:buFont typeface="+mj-lt"/>
              <a:buAutoNum type="arabicPeriod"/>
            </a:pPr>
            <a:endParaRPr lang="en-US" dirty="0" smtClean="0"/>
          </a:p>
          <a:p>
            <a:pPr marL="514350" indent="-514350">
              <a:buFont typeface="+mj-lt"/>
              <a:buAutoNum type="arabicPeriod"/>
            </a:pPr>
            <a:r>
              <a:rPr lang="en-US" b="1" dirty="0" smtClean="0"/>
              <a:t>Resistance to thyroid hormone</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Resistance to thyroid hormone (RTH) </a:t>
            </a:r>
            <a:endParaRPr lang="en-US" b="1" dirty="0"/>
          </a:p>
        </p:txBody>
      </p:sp>
      <p:sp>
        <p:nvSpPr>
          <p:cNvPr id="3" name="Content Placeholder 2"/>
          <p:cNvSpPr>
            <a:spLocks noGrp="1"/>
          </p:cNvSpPr>
          <p:nvPr>
            <p:ph idx="1"/>
          </p:nvPr>
        </p:nvSpPr>
        <p:spPr/>
        <p:txBody>
          <a:bodyPr>
            <a:normAutofit/>
          </a:bodyPr>
          <a:lstStyle/>
          <a:p>
            <a:r>
              <a:rPr lang="en-US" dirty="0" smtClean="0"/>
              <a:t>a syndrome of reduced responsiveness of target tissues to thyroid hormone (TH) </a:t>
            </a:r>
          </a:p>
          <a:p>
            <a:endParaRPr lang="en-US" i="1" dirty="0" smtClean="0"/>
          </a:p>
          <a:p>
            <a:r>
              <a:rPr lang="en-US" i="1" dirty="0" smtClean="0"/>
              <a:t>TH </a:t>
            </a:r>
            <a:r>
              <a:rPr lang="en-US" i="1" dirty="0" smtClean="0"/>
              <a:t>receptor (TR) Beta gene mutations </a:t>
            </a:r>
            <a:endParaRPr lang="en-US" dirty="0" smtClean="0"/>
          </a:p>
          <a:p>
            <a:endParaRPr lang="en-US" dirty="0" smtClean="0"/>
          </a:p>
          <a:p>
            <a:r>
              <a:rPr lang="en-US" dirty="0" smtClean="0"/>
              <a:t>reduce </a:t>
            </a:r>
            <a:r>
              <a:rPr lang="en-US" dirty="0" smtClean="0"/>
              <a:t>the effectiveness of TH through altered cell membrane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Resistance to thyroid hormone (RTH) (cont.)</a:t>
            </a:r>
            <a:endParaRPr lang="en-US" sz="3200" dirty="0"/>
          </a:p>
        </p:txBody>
      </p:sp>
      <p:sp>
        <p:nvSpPr>
          <p:cNvPr id="3" name="Content Placeholder 2"/>
          <p:cNvSpPr>
            <a:spLocks noGrp="1"/>
          </p:cNvSpPr>
          <p:nvPr>
            <p:ph idx="1"/>
          </p:nvPr>
        </p:nvSpPr>
        <p:spPr/>
        <p:txBody>
          <a:bodyPr>
            <a:noAutofit/>
          </a:bodyPr>
          <a:lstStyle/>
          <a:p>
            <a:r>
              <a:rPr lang="en-US" sz="2400" b="1" i="1" dirty="0" smtClean="0"/>
              <a:t>generalized resistance to TH (GRTH)</a:t>
            </a:r>
          </a:p>
          <a:p>
            <a:pPr lvl="1"/>
            <a:r>
              <a:rPr lang="en-US" sz="2000" dirty="0" smtClean="0"/>
              <a:t>majority of patients </a:t>
            </a:r>
          </a:p>
          <a:p>
            <a:pPr lvl="1"/>
            <a:r>
              <a:rPr lang="en-US" sz="2000" dirty="0" smtClean="0"/>
              <a:t>near normal serum TSH concentration</a:t>
            </a:r>
          </a:p>
          <a:p>
            <a:pPr lvl="1"/>
            <a:r>
              <a:rPr lang="en-US" sz="2000" dirty="0" err="1" smtClean="0"/>
              <a:t>eumetabolic</a:t>
            </a:r>
            <a:r>
              <a:rPr lang="en-US" sz="2000" dirty="0" smtClean="0"/>
              <a:t> </a:t>
            </a:r>
            <a:endParaRPr lang="en-US" sz="2000" dirty="0" smtClean="0"/>
          </a:p>
          <a:p>
            <a:r>
              <a:rPr lang="en-US" sz="2400" b="1" i="1" dirty="0" smtClean="0"/>
              <a:t>pituitary </a:t>
            </a:r>
            <a:r>
              <a:rPr lang="en-US" sz="2400" b="1" i="1" dirty="0" smtClean="0"/>
              <a:t>resistance to TH (PRTH)</a:t>
            </a:r>
            <a:endParaRPr lang="en-US" sz="2400" i="1" dirty="0" smtClean="0"/>
          </a:p>
          <a:p>
            <a:pPr lvl="1"/>
            <a:r>
              <a:rPr lang="en-US" sz="2000" dirty="0" smtClean="0"/>
              <a:t>high levels of TH </a:t>
            </a:r>
          </a:p>
          <a:p>
            <a:pPr lvl="1"/>
            <a:r>
              <a:rPr lang="en-US" sz="2000" dirty="0" err="1" smtClean="0"/>
              <a:t>nonsuppressed</a:t>
            </a:r>
            <a:r>
              <a:rPr lang="en-US" sz="2000" dirty="0" smtClean="0"/>
              <a:t> TSH </a:t>
            </a:r>
          </a:p>
          <a:p>
            <a:pPr lvl="1"/>
            <a:r>
              <a:rPr lang="en-US" sz="2000" dirty="0" err="1" smtClean="0"/>
              <a:t>hypermetabolic</a:t>
            </a:r>
            <a:endParaRPr lang="en-US" sz="2000" dirty="0" smtClean="0"/>
          </a:p>
          <a:p>
            <a:endParaRPr lang="en-US" sz="2400" i="1" dirty="0" smtClean="0"/>
          </a:p>
          <a:p>
            <a:r>
              <a:rPr lang="en-US" sz="2400" i="1" dirty="0" smtClean="0"/>
              <a:t>isolated peripheral tissue resistance to TH (PTRTH) </a:t>
            </a:r>
          </a:p>
          <a:p>
            <a:pPr lvl="1"/>
            <a:r>
              <a:rPr lang="en-US" sz="2000" i="1" dirty="0" smtClean="0"/>
              <a:t>was reported in a single patient</a:t>
            </a:r>
            <a:endParaRPr lang="en-US" sz="20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How we can differentiate </a:t>
            </a:r>
            <a:r>
              <a:rPr lang="en-US" b="1" dirty="0" err="1" smtClean="0"/>
              <a:t>TSHoma</a:t>
            </a:r>
            <a:r>
              <a:rPr lang="en-US" b="1" dirty="0" smtClean="0"/>
              <a:t> from RTH?</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800" y="304800"/>
            <a:ext cx="3657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extBox 1"/>
          <p:cNvSpPr txBox="1"/>
          <p:nvPr/>
        </p:nvSpPr>
        <p:spPr>
          <a:xfrm>
            <a:off x="2286000" y="304800"/>
            <a:ext cx="4495800" cy="954107"/>
          </a:xfrm>
          <a:prstGeom prst="rect">
            <a:avLst/>
          </a:prstGeom>
          <a:noFill/>
        </p:spPr>
        <p:txBody>
          <a:bodyPr wrap="square" rtlCol="0">
            <a:spAutoFit/>
          </a:bodyPr>
          <a:lstStyle/>
          <a:p>
            <a:r>
              <a:rPr lang="en-US" sz="2800" b="1" dirty="0" smtClean="0">
                <a:solidFill>
                  <a:schemeClr val="bg1"/>
                </a:solidFill>
              </a:rPr>
              <a:t>Unsuppressed TSH </a:t>
            </a:r>
          </a:p>
          <a:p>
            <a:r>
              <a:rPr lang="en-US" sz="2800" b="1" dirty="0" smtClean="0">
                <a:solidFill>
                  <a:schemeClr val="bg1"/>
                </a:solidFill>
              </a:rPr>
              <a:t>TT4       TT3</a:t>
            </a:r>
            <a:endParaRPr lang="en-US" sz="2800" b="1" dirty="0">
              <a:solidFill>
                <a:schemeClr val="bg1"/>
              </a:solidFill>
            </a:endParaRPr>
          </a:p>
        </p:txBody>
      </p:sp>
      <p:sp>
        <p:nvSpPr>
          <p:cNvPr id="4" name="Rounded Rectangle 3"/>
          <p:cNvSpPr/>
          <p:nvPr/>
        </p:nvSpPr>
        <p:spPr>
          <a:xfrm>
            <a:off x="2209800" y="1905000"/>
            <a:ext cx="3657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Up Arrow 14"/>
          <p:cNvSpPr/>
          <p:nvPr/>
        </p:nvSpPr>
        <p:spPr>
          <a:xfrm>
            <a:off x="4038600" y="8382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2971800" y="8382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86200" y="1524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1905000"/>
            <a:ext cx="3505200" cy="1200329"/>
          </a:xfrm>
          <a:prstGeom prst="rect">
            <a:avLst/>
          </a:prstGeom>
          <a:noFill/>
        </p:spPr>
        <p:txBody>
          <a:bodyPr wrap="square" rtlCol="0">
            <a:spAutoFit/>
          </a:bodyPr>
          <a:lstStyle/>
          <a:p>
            <a:r>
              <a:rPr lang="en-US" sz="2400" b="1" dirty="0" smtClean="0">
                <a:solidFill>
                  <a:schemeClr val="bg1"/>
                </a:solidFill>
              </a:rPr>
              <a:t>FT4  FT3 </a:t>
            </a:r>
          </a:p>
          <a:p>
            <a:r>
              <a:rPr lang="en-US" sz="2400" b="1" dirty="0" smtClean="0">
                <a:solidFill>
                  <a:schemeClr val="bg1"/>
                </a:solidFill>
              </a:rPr>
              <a:t>Repeat TSH by another assay or Dilution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Differentiation between RTH &amp; </a:t>
            </a:r>
            <a:r>
              <a:rPr lang="en-US" sz="3600" b="1" dirty="0" err="1" smtClean="0"/>
              <a:t>TSHoma</a:t>
            </a:r>
            <a:endParaRPr lang="en-US" sz="3600" b="1"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buFont typeface="+mj-lt"/>
              <a:buAutoNum type="arabicPeriod"/>
            </a:pPr>
            <a:r>
              <a:rPr lang="en-US" b="1" dirty="0" smtClean="0">
                <a:solidFill>
                  <a:srgbClr val="002060"/>
                </a:solidFill>
                <a:latin typeface="PMingLiU" pitchFamily="18" charset="-120"/>
                <a:ea typeface="PMingLiU" pitchFamily="18" charset="-120"/>
              </a:rPr>
              <a:t>TRH stimulation Test</a:t>
            </a:r>
          </a:p>
          <a:p>
            <a:pPr marL="971550" lvl="1" indent="-514350">
              <a:buNone/>
            </a:pPr>
            <a:r>
              <a:rPr lang="en-US" sz="2400" dirty="0" smtClean="0">
                <a:solidFill>
                  <a:schemeClr val="accent2">
                    <a:lumMod val="75000"/>
                  </a:schemeClr>
                </a:solidFill>
              </a:rPr>
              <a:t>In TSH-secreting tumors, the TSH response elicited by TRH is blunted. In contrast, TSH usually rises in response to TRH in thyroid hormone insensitivity and in normal subjects.</a:t>
            </a:r>
          </a:p>
          <a:p>
            <a:pPr marL="514350" indent="-514350">
              <a:buFont typeface="+mj-lt"/>
              <a:buAutoNum type="arabicPeriod"/>
            </a:pPr>
            <a:r>
              <a:rPr lang="el-GR" b="1" dirty="0" smtClean="0">
                <a:solidFill>
                  <a:srgbClr val="002060"/>
                </a:solidFill>
                <a:latin typeface="PMingLiU" pitchFamily="18" charset="-120"/>
                <a:ea typeface="PMingLiU" pitchFamily="18" charset="-120"/>
              </a:rPr>
              <a:t>α-</a:t>
            </a:r>
            <a:r>
              <a:rPr lang="en-US" b="1" dirty="0" smtClean="0">
                <a:solidFill>
                  <a:srgbClr val="002060"/>
                </a:solidFill>
                <a:latin typeface="PMingLiU" pitchFamily="18" charset="-120"/>
                <a:ea typeface="PMingLiU" pitchFamily="18" charset="-120"/>
              </a:rPr>
              <a:t>subunit measurement</a:t>
            </a:r>
          </a:p>
          <a:p>
            <a:pPr marL="971550" lvl="1" indent="-514350">
              <a:buNone/>
            </a:pPr>
            <a:r>
              <a:rPr lang="en-US" sz="2400" dirty="0" smtClean="0">
                <a:solidFill>
                  <a:schemeClr val="bg2">
                    <a:lumMod val="25000"/>
                  </a:schemeClr>
                </a:solidFill>
              </a:rPr>
              <a:t>the molar ratio of α-subunit to TRH is high </a:t>
            </a:r>
            <a:r>
              <a:rPr lang="en-US" sz="2400" u="sng" dirty="0" smtClean="0">
                <a:solidFill>
                  <a:schemeClr val="bg2">
                    <a:lumMod val="25000"/>
                  </a:schemeClr>
                </a:solidFill>
              </a:rPr>
              <a:t>(&gt;1)</a:t>
            </a:r>
            <a:r>
              <a:rPr lang="en-US" sz="2400" dirty="0" smtClean="0">
                <a:solidFill>
                  <a:schemeClr val="bg2">
                    <a:lumMod val="25000"/>
                  </a:schemeClr>
                </a:solidFill>
              </a:rPr>
              <a:t> in almost 85% of patients with </a:t>
            </a:r>
            <a:r>
              <a:rPr lang="en-US" sz="2400" dirty="0" err="1" smtClean="0">
                <a:solidFill>
                  <a:schemeClr val="bg2">
                    <a:lumMod val="25000"/>
                  </a:schemeClr>
                </a:solidFill>
              </a:rPr>
              <a:t>TSHsecreting</a:t>
            </a:r>
            <a:r>
              <a:rPr lang="en-US" sz="2400" dirty="0" smtClean="0">
                <a:solidFill>
                  <a:schemeClr val="bg2">
                    <a:lumMod val="25000"/>
                  </a:schemeClr>
                </a:solidFill>
              </a:rPr>
              <a:t> tumors.</a:t>
            </a:r>
          </a:p>
          <a:p>
            <a:pPr marL="514350" indent="-514350">
              <a:buFont typeface="+mj-lt"/>
              <a:buAutoNum type="arabicPeriod"/>
            </a:pPr>
            <a:r>
              <a:rPr lang="en-US" b="1" dirty="0" smtClean="0">
                <a:solidFill>
                  <a:srgbClr val="002060"/>
                </a:solidFill>
                <a:latin typeface="PMingLiU" pitchFamily="18" charset="-120"/>
                <a:ea typeface="PMingLiU" pitchFamily="18" charset="-120"/>
              </a:rPr>
              <a:t>T</a:t>
            </a:r>
            <a:r>
              <a:rPr lang="en-US" sz="2000" b="1" dirty="0" smtClean="0">
                <a:solidFill>
                  <a:srgbClr val="002060"/>
                </a:solidFill>
                <a:latin typeface="PMingLiU" pitchFamily="18" charset="-120"/>
                <a:ea typeface="PMingLiU" pitchFamily="18" charset="-120"/>
              </a:rPr>
              <a:t>3  </a:t>
            </a:r>
            <a:r>
              <a:rPr lang="en-US" b="1" dirty="0" smtClean="0">
                <a:solidFill>
                  <a:srgbClr val="002060"/>
                </a:solidFill>
                <a:latin typeface="PMingLiU" pitchFamily="18" charset="-120"/>
                <a:ea typeface="PMingLiU" pitchFamily="18" charset="-120"/>
              </a:rPr>
              <a:t>suppression test</a:t>
            </a:r>
            <a:r>
              <a:rPr lang="en-US" sz="2000" b="1" dirty="0" smtClean="0">
                <a:solidFill>
                  <a:srgbClr val="002060"/>
                </a:solidFill>
                <a:latin typeface="PMingLiU" pitchFamily="18" charset="-120"/>
                <a:ea typeface="PMingLiU" pitchFamily="18" charset="-120"/>
              </a:rPr>
              <a:t> </a:t>
            </a:r>
            <a:endParaRPr lang="en-US" sz="1800" b="1" dirty="0" smtClean="0">
              <a:solidFill>
                <a:srgbClr val="002060"/>
              </a:solidFill>
              <a:latin typeface="PMingLiU" pitchFamily="18" charset="-120"/>
              <a:ea typeface="PMingLiU" pitchFamily="18" charset="-120"/>
            </a:endParaRPr>
          </a:p>
          <a:p>
            <a:pPr marL="971550" lvl="1" indent="-514350">
              <a:buNone/>
            </a:pPr>
            <a:r>
              <a:rPr lang="en-US" sz="2400" dirty="0" smtClean="0">
                <a:solidFill>
                  <a:schemeClr val="bg2">
                    <a:lumMod val="25000"/>
                  </a:schemeClr>
                </a:solidFill>
              </a:rPr>
              <a:t>complete inhibition of TSH does not occur in patients with TSH-secreting tumors.</a:t>
            </a:r>
          </a:p>
        </p:txBody>
      </p:sp>
      <p:sp>
        <p:nvSpPr>
          <p:cNvPr id="4" name="TextBox 3"/>
          <p:cNvSpPr txBox="1"/>
          <p:nvPr/>
        </p:nvSpPr>
        <p:spPr>
          <a:xfrm>
            <a:off x="7162800" y="6396335"/>
            <a:ext cx="2209800" cy="461665"/>
          </a:xfrm>
          <a:prstGeom prst="rect">
            <a:avLst/>
          </a:prstGeom>
          <a:noFill/>
        </p:spPr>
        <p:txBody>
          <a:bodyPr wrap="square" rtlCol="0">
            <a:spAutoFit/>
          </a:bodyPr>
          <a:lstStyle/>
          <a:p>
            <a:r>
              <a:rPr lang="en-US" sz="2400" i="1" u="sng" dirty="0" smtClean="0"/>
              <a:t>William 2016</a:t>
            </a:r>
            <a:endParaRPr lang="en-US" sz="2400"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5562600" y="5715000"/>
            <a:ext cx="3581400" cy="523220"/>
          </a:xfrm>
          <a:prstGeom prst="rect">
            <a:avLst/>
          </a:prstGeom>
          <a:noFill/>
        </p:spPr>
        <p:txBody>
          <a:bodyPr wrap="square" rtlCol="0">
            <a:spAutoFit/>
          </a:bodyPr>
          <a:lstStyle/>
          <a:p>
            <a:r>
              <a:rPr lang="en-US" sz="2800" i="1" dirty="0" smtClean="0"/>
              <a:t>Williams 2016</a:t>
            </a:r>
            <a:endParaRPr lang="en-US" sz="2800" i="1" dirty="0"/>
          </a:p>
        </p:txBody>
      </p:sp>
      <p:sp>
        <p:nvSpPr>
          <p:cNvPr id="5" name="TextBox 4"/>
          <p:cNvSpPr txBox="1"/>
          <p:nvPr/>
        </p:nvSpPr>
        <p:spPr>
          <a:xfrm>
            <a:off x="1066800" y="2819400"/>
            <a:ext cx="7239000" cy="2677656"/>
          </a:xfrm>
          <a:prstGeom prst="rect">
            <a:avLst/>
          </a:prstGeom>
          <a:solidFill>
            <a:schemeClr val="bg2"/>
          </a:solidFill>
          <a:ln w="22225" cmpd="sng">
            <a:solidFill>
              <a:schemeClr val="accent1">
                <a:shade val="50000"/>
              </a:schemeClr>
            </a:solidFill>
          </a:ln>
          <a:effectLst>
            <a:outerShdw blurRad="50800" dist="38100" dir="5400000" algn="t" rotWithShape="0">
              <a:prstClr val="black">
                <a:alpha val="40000"/>
              </a:prstClr>
            </a:outerShdw>
          </a:effectLst>
        </p:spPr>
        <p:txBody>
          <a:bodyPr wrap="square" rtlCol="0">
            <a:spAutoFit/>
          </a:bodyPr>
          <a:lstStyle/>
          <a:p>
            <a:r>
              <a:rPr lang="en-US" sz="2800" dirty="0" smtClean="0">
                <a:latin typeface="High Tower Text" pitchFamily="18" charset="0"/>
              </a:rPr>
              <a:t>The combination of high T4, T3, and α-subunit; high or inappropriately normal TSH; and a pituitary tumor </a:t>
            </a:r>
            <a:r>
              <a:rPr lang="en-US" sz="2800" u="sng" dirty="0" smtClean="0">
                <a:solidFill>
                  <a:srgbClr val="00B050"/>
                </a:solidFill>
                <a:latin typeface="High Tower Text" pitchFamily="18" charset="0"/>
              </a:rPr>
              <a:t>strongly confirms </a:t>
            </a:r>
            <a:r>
              <a:rPr lang="en-US" sz="2800" dirty="0" smtClean="0">
                <a:latin typeface="High Tower Text" pitchFamily="18" charset="0"/>
              </a:rPr>
              <a:t>the diagnosis of a TSH-producing pituitary adenoma.</a:t>
            </a:r>
          </a:p>
          <a:p>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257800" y="4724400"/>
            <a:ext cx="3048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9" name="Rounded Rectangle 8"/>
          <p:cNvSpPr/>
          <p:nvPr/>
        </p:nvSpPr>
        <p:spPr>
          <a:xfrm>
            <a:off x="5181600" y="381000"/>
            <a:ext cx="32766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8" name="Rounded Rectangle 7"/>
          <p:cNvSpPr/>
          <p:nvPr/>
        </p:nvSpPr>
        <p:spPr>
          <a:xfrm>
            <a:off x="609600" y="3505200"/>
            <a:ext cx="3429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7" name="Rounded Rectangle 6"/>
          <p:cNvSpPr/>
          <p:nvPr/>
        </p:nvSpPr>
        <p:spPr>
          <a:xfrm>
            <a:off x="533400" y="381000"/>
            <a:ext cx="3581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3" name="TextBox 2"/>
          <p:cNvSpPr txBox="1"/>
          <p:nvPr/>
        </p:nvSpPr>
        <p:spPr>
          <a:xfrm>
            <a:off x="685800" y="533400"/>
            <a:ext cx="3276600" cy="1569660"/>
          </a:xfrm>
          <a:prstGeom prst="rect">
            <a:avLst/>
          </a:prstGeom>
          <a:noFill/>
        </p:spPr>
        <p:txBody>
          <a:bodyPr wrap="square" rtlCol="0">
            <a:spAutoFit/>
          </a:bodyPr>
          <a:lstStyle/>
          <a:p>
            <a:r>
              <a:rPr lang="en-US" sz="2400" b="1" dirty="0" smtClean="0">
                <a:solidFill>
                  <a:schemeClr val="bg1"/>
                </a:solidFill>
              </a:rPr>
              <a:t>elevated free T4, T3, and </a:t>
            </a:r>
            <a:r>
              <a:rPr lang="en-US" sz="2400" b="1" dirty="0" err="1" smtClean="0">
                <a:solidFill>
                  <a:schemeClr val="bg1"/>
                </a:solidFill>
              </a:rPr>
              <a:t>nonsuppressed</a:t>
            </a:r>
            <a:r>
              <a:rPr lang="en-US" sz="2400" b="1" dirty="0" smtClean="0">
                <a:solidFill>
                  <a:schemeClr val="bg1"/>
                </a:solidFill>
              </a:rPr>
              <a:t> TSH and normal serum alpha subunit</a:t>
            </a:r>
            <a:endParaRPr lang="en-US" sz="2400" b="1" dirty="0">
              <a:solidFill>
                <a:schemeClr val="bg1"/>
              </a:solidFill>
            </a:endParaRPr>
          </a:p>
        </p:txBody>
      </p:sp>
      <p:sp>
        <p:nvSpPr>
          <p:cNvPr id="4" name="TextBox 3"/>
          <p:cNvSpPr txBox="1"/>
          <p:nvPr/>
        </p:nvSpPr>
        <p:spPr>
          <a:xfrm>
            <a:off x="838200" y="3962400"/>
            <a:ext cx="3124200" cy="830997"/>
          </a:xfrm>
          <a:prstGeom prst="rect">
            <a:avLst/>
          </a:prstGeom>
          <a:noFill/>
        </p:spPr>
        <p:txBody>
          <a:bodyPr wrap="square" rtlCol="0">
            <a:spAutoFit/>
          </a:bodyPr>
          <a:lstStyle/>
          <a:p>
            <a:r>
              <a:rPr lang="en-US" sz="2400" b="1" dirty="0" smtClean="0">
                <a:solidFill>
                  <a:schemeClr val="bg1"/>
                </a:solidFill>
              </a:rPr>
              <a:t>analysis for mutations in the TR-beta gene</a:t>
            </a:r>
            <a:endParaRPr lang="en-US" sz="2400" b="1" dirty="0">
              <a:solidFill>
                <a:schemeClr val="bg1"/>
              </a:solidFill>
            </a:endParaRPr>
          </a:p>
        </p:txBody>
      </p:sp>
      <p:sp>
        <p:nvSpPr>
          <p:cNvPr id="5" name="TextBox 4"/>
          <p:cNvSpPr txBox="1"/>
          <p:nvPr/>
        </p:nvSpPr>
        <p:spPr>
          <a:xfrm>
            <a:off x="5562600" y="609600"/>
            <a:ext cx="2514600" cy="2308324"/>
          </a:xfrm>
          <a:prstGeom prst="rect">
            <a:avLst/>
          </a:prstGeom>
          <a:noFill/>
        </p:spPr>
        <p:txBody>
          <a:bodyPr wrap="square" rtlCol="0">
            <a:spAutoFit/>
          </a:bodyPr>
          <a:lstStyle/>
          <a:p>
            <a:r>
              <a:rPr lang="en-US" sz="2400" b="1" dirty="0" smtClean="0">
                <a:solidFill>
                  <a:schemeClr val="bg1"/>
                </a:solidFill>
              </a:rPr>
              <a:t>In the presence of history or testing suggestive of a pituitary adenoma, or after exclusion of RTH</a:t>
            </a:r>
            <a:endParaRPr lang="en-US" sz="2400" b="1" dirty="0">
              <a:solidFill>
                <a:schemeClr val="bg1"/>
              </a:solidFill>
            </a:endParaRPr>
          </a:p>
        </p:txBody>
      </p:sp>
      <p:sp>
        <p:nvSpPr>
          <p:cNvPr id="6" name="TextBox 5"/>
          <p:cNvSpPr txBox="1"/>
          <p:nvPr/>
        </p:nvSpPr>
        <p:spPr>
          <a:xfrm>
            <a:off x="5486400" y="5029200"/>
            <a:ext cx="2819400" cy="830997"/>
          </a:xfrm>
          <a:prstGeom prst="rect">
            <a:avLst/>
          </a:prstGeom>
          <a:noFill/>
        </p:spPr>
        <p:txBody>
          <a:bodyPr wrap="square" rtlCol="0">
            <a:spAutoFit/>
          </a:bodyPr>
          <a:lstStyle/>
          <a:p>
            <a:r>
              <a:rPr lang="en-US" sz="2400" b="1" dirty="0" smtClean="0">
                <a:solidFill>
                  <a:schemeClr val="bg1"/>
                </a:solidFill>
              </a:rPr>
              <a:t>MRI of the pituitary with gadolinium</a:t>
            </a:r>
            <a:endParaRPr lang="en-US" sz="2400" b="1" dirty="0">
              <a:solidFill>
                <a:schemeClr val="bg1"/>
              </a:solidFill>
            </a:endParaRPr>
          </a:p>
        </p:txBody>
      </p:sp>
      <p:sp>
        <p:nvSpPr>
          <p:cNvPr id="11" name="Down Arrow 10"/>
          <p:cNvSpPr/>
          <p:nvPr/>
        </p:nvSpPr>
        <p:spPr>
          <a:xfrm>
            <a:off x="2286000" y="2209800"/>
            <a:ext cx="2286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705600" y="3200400"/>
            <a:ext cx="228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6096000"/>
            <a:ext cx="3581400" cy="523220"/>
          </a:xfrm>
          <a:prstGeom prst="rect">
            <a:avLst/>
          </a:prstGeom>
          <a:noFill/>
        </p:spPr>
        <p:txBody>
          <a:bodyPr wrap="square" rtlCol="0">
            <a:spAutoFit/>
          </a:bodyPr>
          <a:lstStyle/>
          <a:p>
            <a:r>
              <a:rPr lang="en-US" sz="2800" i="1" dirty="0" err="1" smtClean="0"/>
              <a:t>UpToDate</a:t>
            </a:r>
            <a:r>
              <a:rPr lang="en-US" sz="2800" i="1" dirty="0" smtClean="0"/>
              <a:t> 2017</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3" grpId="0"/>
      <p:bldP spid="4" grpId="0"/>
      <p:bldP spid="5" grpId="0"/>
      <p:bldP spid="6"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sz="2400" dirty="0" smtClean="0"/>
              <a:t>the presence of a mutation rules out the diagnosis of a TSH-secreting tumor and may prevent the possible confounding discovery of a pituitary </a:t>
            </a:r>
            <a:r>
              <a:rPr lang="en-US" sz="2400" dirty="0" err="1" smtClean="0"/>
              <a:t>incidentaloma</a:t>
            </a:r>
            <a:r>
              <a:rPr lang="en-US" sz="2400" dirty="0" smtClean="0"/>
              <a:t>.</a:t>
            </a:r>
          </a:p>
          <a:p>
            <a:endParaRPr lang="en-US" sz="2400" dirty="0"/>
          </a:p>
        </p:txBody>
      </p:sp>
      <p:sp>
        <p:nvSpPr>
          <p:cNvPr id="4" name="Content Placeholder 3"/>
          <p:cNvSpPr>
            <a:spLocks noGrp="1"/>
          </p:cNvSpPr>
          <p:nvPr>
            <p:ph sz="half" idx="2"/>
          </p:nvPr>
        </p:nvSpPr>
        <p:spPr/>
        <p:txBody>
          <a:bodyPr/>
          <a:lstStyle/>
          <a:p>
            <a:r>
              <a:rPr lang="en-US" sz="2400" dirty="0" smtClean="0"/>
              <a:t>The presence of a </a:t>
            </a:r>
            <a:r>
              <a:rPr lang="en-US" sz="2400" dirty="0" err="1" smtClean="0"/>
              <a:t>macroadenoma</a:t>
            </a:r>
            <a:r>
              <a:rPr lang="en-US" sz="2400" dirty="0" smtClean="0"/>
              <a:t> on MRI is strong evidence of a TSH-secreting tumor, particularly in the presence of an elevated alpha subunit.</a:t>
            </a:r>
          </a:p>
          <a:p>
            <a:endParaRPr lang="en-US" dirty="0"/>
          </a:p>
        </p:txBody>
      </p:sp>
      <p:sp>
        <p:nvSpPr>
          <p:cNvPr id="5" name="TextBox 4"/>
          <p:cNvSpPr txBox="1"/>
          <p:nvPr/>
        </p:nvSpPr>
        <p:spPr>
          <a:xfrm>
            <a:off x="6019800" y="6172200"/>
            <a:ext cx="3581400" cy="523220"/>
          </a:xfrm>
          <a:prstGeom prst="rect">
            <a:avLst/>
          </a:prstGeom>
          <a:noFill/>
        </p:spPr>
        <p:txBody>
          <a:bodyPr wrap="square" rtlCol="0">
            <a:spAutoFit/>
          </a:bodyPr>
          <a:lstStyle/>
          <a:p>
            <a:r>
              <a:rPr lang="en-US" sz="2800" i="1" dirty="0" err="1" smtClean="0"/>
              <a:t>UpToDate</a:t>
            </a:r>
            <a:r>
              <a:rPr lang="en-US" sz="2800" i="1" dirty="0" smtClean="0"/>
              <a:t> 2017</a:t>
            </a:r>
            <a:endParaRPr lang="en-US" sz="28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14400" y="2819400"/>
            <a:ext cx="7467600" cy="1569660"/>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r>
              <a:rPr lang="en-US" sz="2400" dirty="0" smtClean="0"/>
              <a:t>The presence of a </a:t>
            </a:r>
            <a:r>
              <a:rPr lang="en-US" sz="2400" u="sng" dirty="0" err="1" smtClean="0"/>
              <a:t>microadenoma</a:t>
            </a:r>
            <a:r>
              <a:rPr lang="en-US" sz="2400" dirty="0" smtClean="0"/>
              <a:t> on MRI is not specific for a TSH-secreting tumor and can be seen as an incidental finding in </a:t>
            </a:r>
            <a:r>
              <a:rPr lang="en-US" sz="2400" u="sng" dirty="0" smtClean="0">
                <a:solidFill>
                  <a:srgbClr val="00B050"/>
                </a:solidFill>
              </a:rPr>
              <a:t>10 percent of normal individuals </a:t>
            </a:r>
            <a:r>
              <a:rPr lang="en-US" sz="2400" dirty="0" smtClean="0"/>
              <a:t>.</a:t>
            </a:r>
            <a:endParaRPr lang="en-US" sz="2400" dirty="0" smtClean="0"/>
          </a:p>
          <a:p>
            <a:endParaRPr lang="en-US" sz="2400" dirty="0"/>
          </a:p>
        </p:txBody>
      </p:sp>
      <p:sp>
        <p:nvSpPr>
          <p:cNvPr id="5" name="TextBox 4"/>
          <p:cNvSpPr txBox="1"/>
          <p:nvPr/>
        </p:nvSpPr>
        <p:spPr>
          <a:xfrm>
            <a:off x="5105400" y="6019800"/>
            <a:ext cx="3810000" cy="646331"/>
          </a:xfrm>
          <a:prstGeom prst="rect">
            <a:avLst/>
          </a:prstGeom>
          <a:noFill/>
        </p:spPr>
        <p:txBody>
          <a:bodyPr wrap="square" rtlCol="0">
            <a:spAutoFit/>
          </a:bodyPr>
          <a:lstStyle/>
          <a:p>
            <a:pPr lvl="0"/>
            <a:r>
              <a:rPr lang="en-US" u="sng" dirty="0" smtClean="0">
                <a:hlinkClick r:id="rId2"/>
              </a:rPr>
              <a:t>Ann Intern Med 1994; 120:817.</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261938" y="1771650"/>
            <a:ext cx="8620125"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Autofit/>
          </a:bodyPr>
          <a:lstStyle/>
          <a:p>
            <a:r>
              <a:rPr lang="en-US" sz="1800" b="1" dirty="0" smtClean="0"/>
              <a:t>• </a:t>
            </a:r>
            <a:r>
              <a:rPr lang="en-US" sz="1800" b="1" i="1" dirty="0" smtClean="0"/>
              <a:t>Design: </a:t>
            </a:r>
            <a:r>
              <a:rPr lang="en-US" sz="1800" i="1" u="sng" dirty="0" smtClean="0">
                <a:solidFill>
                  <a:schemeClr val="accent3">
                    <a:lumMod val="75000"/>
                  </a:schemeClr>
                </a:solidFill>
              </a:rPr>
              <a:t>100 normal volunteers (70 women, 30 </a:t>
            </a:r>
            <a:r>
              <a:rPr lang="en-US" sz="1800" i="1" u="sng" dirty="0" smtClean="0">
                <a:solidFill>
                  <a:schemeClr val="accent3">
                    <a:lumMod val="75000"/>
                  </a:schemeClr>
                </a:solidFill>
              </a:rPr>
              <a:t>men; </a:t>
            </a:r>
            <a:r>
              <a:rPr lang="en-US" sz="1800" u="sng" dirty="0" smtClean="0">
                <a:solidFill>
                  <a:schemeClr val="accent3">
                    <a:lumMod val="75000"/>
                  </a:schemeClr>
                </a:solidFill>
              </a:rPr>
              <a:t>age </a:t>
            </a:r>
            <a:r>
              <a:rPr lang="en-US" sz="1800" u="sng" dirty="0" smtClean="0">
                <a:solidFill>
                  <a:schemeClr val="accent3">
                    <a:lumMod val="75000"/>
                  </a:schemeClr>
                </a:solidFill>
              </a:rPr>
              <a:t>range, 18 to 60 years old) </a:t>
            </a:r>
            <a:r>
              <a:rPr lang="en-US" sz="1800" dirty="0" smtClean="0"/>
              <a:t>were studied by </a:t>
            </a:r>
            <a:r>
              <a:rPr lang="en-US" sz="1800" dirty="0" smtClean="0"/>
              <a:t>high resolution magnetic </a:t>
            </a:r>
            <a:r>
              <a:rPr lang="en-US" sz="1800" dirty="0" smtClean="0"/>
              <a:t>resonance imaging (MRI) of </a:t>
            </a:r>
            <a:r>
              <a:rPr lang="en-US" sz="1800" dirty="0" smtClean="0"/>
              <a:t>the pituitary </a:t>
            </a:r>
            <a:r>
              <a:rPr lang="en-US" sz="1800" dirty="0" smtClean="0"/>
              <a:t>gland before and after administration of </a:t>
            </a:r>
            <a:r>
              <a:rPr lang="en-US" sz="1800" dirty="0" smtClean="0"/>
              <a:t>gadolinium-</a:t>
            </a:r>
            <a:r>
              <a:rPr lang="en-US" sz="1800" dirty="0" err="1" smtClean="0"/>
              <a:t>diethylenetriaminepentaacetic</a:t>
            </a:r>
            <a:r>
              <a:rPr lang="en-US" sz="1800" dirty="0" smtClean="0"/>
              <a:t> </a:t>
            </a:r>
            <a:r>
              <a:rPr lang="en-US" sz="1800" dirty="0" smtClean="0"/>
              <a:t>acid (</a:t>
            </a:r>
            <a:r>
              <a:rPr lang="en-US" sz="1800" dirty="0" err="1" smtClean="0"/>
              <a:t>Gd</a:t>
            </a:r>
            <a:r>
              <a:rPr lang="en-US" sz="1800" dirty="0" smtClean="0"/>
              <a:t>-DTPA</a:t>
            </a:r>
            <a:r>
              <a:rPr lang="en-US" sz="1800" dirty="0" smtClean="0"/>
              <a:t>). </a:t>
            </a:r>
          </a:p>
          <a:p>
            <a:r>
              <a:rPr lang="en-US" sz="1800" b="1" dirty="0" smtClean="0"/>
              <a:t>• </a:t>
            </a:r>
            <a:r>
              <a:rPr lang="en-US" sz="1800" b="1" i="1" dirty="0" smtClean="0"/>
              <a:t>Setting: </a:t>
            </a:r>
            <a:r>
              <a:rPr lang="en-US" sz="1800" i="1" u="sng" dirty="0" smtClean="0"/>
              <a:t>Occult pituitary adenomas </a:t>
            </a:r>
            <a:r>
              <a:rPr lang="en-US" sz="1800" i="1" dirty="0" smtClean="0"/>
              <a:t>are identified </a:t>
            </a:r>
            <a:r>
              <a:rPr lang="en-US" sz="1800" i="1" dirty="0" smtClean="0">
                <a:solidFill>
                  <a:schemeClr val="accent3">
                    <a:lumMod val="75000"/>
                  </a:schemeClr>
                </a:solidFill>
              </a:rPr>
              <a:t>at </a:t>
            </a:r>
            <a:r>
              <a:rPr lang="en-US" sz="1800" dirty="0" smtClean="0">
                <a:solidFill>
                  <a:schemeClr val="accent3">
                    <a:lumMod val="75000"/>
                  </a:schemeClr>
                </a:solidFill>
              </a:rPr>
              <a:t>autopsy </a:t>
            </a:r>
            <a:r>
              <a:rPr lang="en-US" sz="1800" dirty="0" smtClean="0"/>
              <a:t>in </a:t>
            </a:r>
            <a:r>
              <a:rPr lang="en-US" sz="1800" u="sng" dirty="0" smtClean="0">
                <a:solidFill>
                  <a:schemeClr val="accent3">
                    <a:lumMod val="75000"/>
                  </a:schemeClr>
                </a:solidFill>
              </a:rPr>
              <a:t>3% to 27% </a:t>
            </a:r>
            <a:r>
              <a:rPr lang="en-US" sz="1800" dirty="0" smtClean="0"/>
              <a:t>of unselected </a:t>
            </a:r>
            <a:r>
              <a:rPr lang="en-US" sz="1800" dirty="0" smtClean="0"/>
              <a:t>asymptomatic patients</a:t>
            </a:r>
            <a:r>
              <a:rPr lang="en-US" sz="1800" dirty="0" smtClean="0"/>
              <a:t>. The frequency of incidental pituitary </a:t>
            </a:r>
            <a:r>
              <a:rPr lang="en-US" sz="1800" dirty="0" smtClean="0"/>
              <a:t>adenomas detected </a:t>
            </a:r>
            <a:r>
              <a:rPr lang="en-US" sz="1800" dirty="0" smtClean="0"/>
              <a:t>by MRI in normal persons is unknown</a:t>
            </a:r>
            <a:r>
              <a:rPr lang="en-US" sz="1800" dirty="0" smtClean="0"/>
              <a:t>. </a:t>
            </a:r>
          </a:p>
          <a:p>
            <a:r>
              <a:rPr lang="en-US" sz="1800" b="1" dirty="0" smtClean="0"/>
              <a:t>• </a:t>
            </a:r>
            <a:r>
              <a:rPr lang="en-US" sz="1800" b="1" i="1" dirty="0" err="1" smtClean="0"/>
              <a:t>Measurements:</a:t>
            </a:r>
            <a:r>
              <a:rPr lang="en-US" sz="1800" i="1" dirty="0" err="1" smtClean="0"/>
              <a:t>The</a:t>
            </a:r>
            <a:r>
              <a:rPr lang="en-US" sz="1800" i="1" dirty="0" smtClean="0"/>
              <a:t> MRI scans from volunteers </a:t>
            </a:r>
            <a:r>
              <a:rPr lang="en-US" sz="1800" i="1" dirty="0" smtClean="0"/>
              <a:t>were </a:t>
            </a:r>
            <a:r>
              <a:rPr lang="en-US" sz="1800" dirty="0" smtClean="0"/>
              <a:t>randomly </a:t>
            </a:r>
            <a:r>
              <a:rPr lang="en-US" sz="1800" dirty="0" smtClean="0"/>
              <a:t>mixed with scans of 57 patients with </a:t>
            </a:r>
            <a:r>
              <a:rPr lang="en-US" sz="1800" dirty="0" smtClean="0"/>
              <a:t>Cushing disease </a:t>
            </a:r>
            <a:r>
              <a:rPr lang="en-US" sz="1800" dirty="0" smtClean="0"/>
              <a:t>and interpreted independently by three </a:t>
            </a:r>
            <a:r>
              <a:rPr lang="en-US" sz="1800" dirty="0" smtClean="0"/>
              <a:t>blinded Reviewers.</a:t>
            </a:r>
          </a:p>
          <a:p>
            <a:r>
              <a:rPr lang="en-US" sz="1800" dirty="0" smtClean="0"/>
              <a:t> </a:t>
            </a:r>
            <a:r>
              <a:rPr lang="en-US" sz="1800" b="1" dirty="0" smtClean="0"/>
              <a:t>• </a:t>
            </a:r>
            <a:r>
              <a:rPr lang="en-US" sz="1800" b="1" i="1" dirty="0" smtClean="0"/>
              <a:t>Results: </a:t>
            </a:r>
            <a:r>
              <a:rPr lang="en-US" sz="1800" i="1" u="sng" dirty="0" smtClean="0">
                <a:solidFill>
                  <a:schemeClr val="accent3">
                    <a:lumMod val="75000"/>
                  </a:schemeClr>
                </a:solidFill>
              </a:rPr>
              <a:t>Seven women (10%) and three men (10</a:t>
            </a:r>
            <a:r>
              <a:rPr lang="en-US" sz="1800" i="1" u="sng" dirty="0" smtClean="0">
                <a:solidFill>
                  <a:schemeClr val="accent3">
                    <a:lumMod val="75000"/>
                  </a:schemeClr>
                </a:solidFill>
              </a:rPr>
              <a:t>%) </a:t>
            </a:r>
            <a:r>
              <a:rPr lang="en-US" sz="1800" dirty="0" smtClean="0"/>
              <a:t>had </a:t>
            </a:r>
            <a:r>
              <a:rPr lang="en-US" sz="1800" dirty="0" smtClean="0"/>
              <a:t>focal areas of decreased signal intensity in </a:t>
            </a:r>
            <a:r>
              <a:rPr lang="en-US" sz="1800" dirty="0" smtClean="0"/>
              <a:t>the pituitary </a:t>
            </a:r>
            <a:r>
              <a:rPr lang="en-US" sz="1800" dirty="0" smtClean="0"/>
              <a:t>gland after administration of </a:t>
            </a:r>
            <a:r>
              <a:rPr lang="en-US" sz="1800" dirty="0" err="1" smtClean="0"/>
              <a:t>Gd</a:t>
            </a:r>
            <a:r>
              <a:rPr lang="en-US" sz="1800" dirty="0" smtClean="0"/>
              <a:t>-DTPA. </a:t>
            </a:r>
            <a:r>
              <a:rPr lang="en-US" sz="1800" dirty="0" smtClean="0"/>
              <a:t>The lesions </a:t>
            </a:r>
            <a:r>
              <a:rPr lang="en-US" sz="1800" dirty="0" smtClean="0"/>
              <a:t>ranged from 3 to 6 mm in greatest diameter </a:t>
            </a:r>
            <a:r>
              <a:rPr lang="en-US" sz="1800" dirty="0" smtClean="0"/>
              <a:t>and were </a:t>
            </a:r>
            <a:r>
              <a:rPr lang="en-US" sz="1800" dirty="0" smtClean="0"/>
              <a:t>diagnosed as pituitary adenomas by at least </a:t>
            </a:r>
            <a:r>
              <a:rPr lang="en-US" sz="1800" dirty="0" smtClean="0"/>
              <a:t>two of </a:t>
            </a:r>
            <a:r>
              <a:rPr lang="en-US" sz="1800" dirty="0" smtClean="0"/>
              <a:t>the three reviewers. When similar lesions were </a:t>
            </a:r>
            <a:r>
              <a:rPr lang="en-US" sz="1800" dirty="0" smtClean="0"/>
              <a:t>detected on </a:t>
            </a:r>
            <a:r>
              <a:rPr lang="en-US" sz="1800" dirty="0" smtClean="0"/>
              <a:t>MRI scans in patients with Cushing </a:t>
            </a:r>
            <a:r>
              <a:rPr lang="en-US" sz="1800" dirty="0" err="1" smtClean="0"/>
              <a:t>disease,the</a:t>
            </a:r>
            <a:r>
              <a:rPr lang="en-US" sz="1800" dirty="0" smtClean="0"/>
              <a:t> </a:t>
            </a:r>
            <a:r>
              <a:rPr lang="en-US" sz="1800" dirty="0" smtClean="0"/>
              <a:t>positive predictive value for identification of </a:t>
            </a:r>
            <a:r>
              <a:rPr lang="en-US" sz="1800" dirty="0" smtClean="0"/>
              <a:t>an adenoma </a:t>
            </a:r>
            <a:r>
              <a:rPr lang="en-US" sz="1800" dirty="0" smtClean="0"/>
              <a:t>at that site was 86</a:t>
            </a:r>
            <a:r>
              <a:rPr lang="en-US" sz="1800" dirty="0" smtClean="0"/>
              <a:t>%. </a:t>
            </a:r>
          </a:p>
          <a:p>
            <a:r>
              <a:rPr lang="en-US" sz="1800" b="1" dirty="0" smtClean="0"/>
              <a:t>• </a:t>
            </a:r>
            <a:r>
              <a:rPr lang="en-US" sz="1800" b="1" i="1" dirty="0" smtClean="0"/>
              <a:t>Conclusions: </a:t>
            </a:r>
            <a:r>
              <a:rPr lang="en-US" sz="1800" i="1" u="sng" dirty="0" smtClean="0">
                <a:solidFill>
                  <a:schemeClr val="accent3">
                    <a:lumMod val="75000"/>
                  </a:schemeClr>
                </a:solidFill>
              </a:rPr>
              <a:t>About 10% of the normal adult </a:t>
            </a:r>
            <a:r>
              <a:rPr lang="en-US" sz="1800" i="1" u="sng" dirty="0" smtClean="0">
                <a:solidFill>
                  <a:schemeClr val="accent3">
                    <a:lumMod val="75000"/>
                  </a:schemeClr>
                </a:solidFill>
              </a:rPr>
              <a:t>population </a:t>
            </a:r>
            <a:r>
              <a:rPr lang="en-US" sz="1800" dirty="0" smtClean="0"/>
              <a:t>have </a:t>
            </a:r>
            <a:r>
              <a:rPr lang="en-US" sz="1800" dirty="0" smtClean="0"/>
              <a:t>pituitary abnormalities on MRI scans </a:t>
            </a:r>
            <a:r>
              <a:rPr lang="en-US" sz="1800" dirty="0" smtClean="0"/>
              <a:t>that are </a:t>
            </a:r>
            <a:r>
              <a:rPr lang="en-US" sz="1800" dirty="0" smtClean="0"/>
              <a:t>compatible with the diagnosis of </a:t>
            </a:r>
            <a:r>
              <a:rPr lang="en-US" sz="1800" dirty="0" smtClean="0"/>
              <a:t>asymptomatic pituitary </a:t>
            </a:r>
            <a:r>
              <a:rPr lang="en-US" sz="1800" dirty="0" smtClean="0"/>
              <a:t>adenomas. </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214313" y="1781175"/>
            <a:ext cx="87153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0"/>
            <a:ext cx="8229600" cy="4525963"/>
          </a:xfrm>
        </p:spPr>
        <p:txBody>
          <a:bodyPr>
            <a:normAutofit lnSpcReduction="10000"/>
          </a:bodyPr>
          <a:lstStyle/>
          <a:p>
            <a:r>
              <a:rPr lang="en-US" sz="2400" b="1" dirty="0" smtClean="0">
                <a:solidFill>
                  <a:schemeClr val="bg2">
                    <a:lumMod val="50000"/>
                  </a:schemeClr>
                </a:solidFill>
              </a:rPr>
              <a:t>serum</a:t>
            </a:r>
            <a:r>
              <a:rPr lang="en-US" sz="2400" b="1" dirty="0" smtClean="0"/>
              <a:t> </a:t>
            </a:r>
            <a:r>
              <a:rPr lang="en-US" sz="2400" b="1" dirty="0" smtClean="0">
                <a:solidFill>
                  <a:schemeClr val="bg2">
                    <a:lumMod val="50000"/>
                  </a:schemeClr>
                </a:solidFill>
              </a:rPr>
              <a:t>alpha subunit levels</a:t>
            </a:r>
          </a:p>
          <a:p>
            <a:r>
              <a:rPr lang="en-US" sz="2000" dirty="0" smtClean="0"/>
              <a:t>The ratio is calculated using the following formula</a:t>
            </a:r>
            <a:r>
              <a:rPr lang="en-US" sz="2400" dirty="0" smtClean="0"/>
              <a:t>:  </a:t>
            </a:r>
          </a:p>
          <a:p>
            <a:r>
              <a:rPr lang="en-US" sz="2400" i="1" dirty="0" smtClean="0"/>
              <a:t>[Alpha subunit (in </a:t>
            </a:r>
            <a:r>
              <a:rPr lang="en-US" sz="2400" i="1" dirty="0" err="1" smtClean="0"/>
              <a:t>ug</a:t>
            </a:r>
            <a:r>
              <a:rPr lang="en-US" sz="2400" i="1" dirty="0" smtClean="0"/>
              <a:t>/L) ÷ TSH (in </a:t>
            </a:r>
            <a:r>
              <a:rPr lang="en-US" sz="2400" i="1" dirty="0" err="1" smtClean="0"/>
              <a:t>mU</a:t>
            </a:r>
            <a:r>
              <a:rPr lang="en-US" sz="2400" i="1" dirty="0" smtClean="0"/>
              <a:t>/L)] x 10</a:t>
            </a:r>
          </a:p>
          <a:p>
            <a:endParaRPr lang="en-US" sz="2400" dirty="0" smtClean="0"/>
          </a:p>
          <a:p>
            <a:r>
              <a:rPr lang="en-US" sz="2400" dirty="0" smtClean="0"/>
              <a:t>cutoff</a:t>
            </a:r>
            <a:r>
              <a:rPr lang="en-US" sz="2400" b="1" dirty="0" smtClean="0"/>
              <a:t> </a:t>
            </a:r>
            <a:r>
              <a:rPr lang="en-US" sz="2400" dirty="0" smtClean="0"/>
              <a:t>In postmenopausal women  </a:t>
            </a:r>
            <a:r>
              <a:rPr lang="en-US" sz="2400" dirty="0" smtClean="0">
                <a:sym typeface="Wingdings" pitchFamily="2" charset="2"/>
              </a:rPr>
              <a:t> </a:t>
            </a:r>
            <a:r>
              <a:rPr lang="en-US" sz="2400" dirty="0" smtClean="0"/>
              <a:t> </a:t>
            </a:r>
            <a:r>
              <a:rPr lang="en-US" sz="2400" u="sng" dirty="0" smtClean="0">
                <a:solidFill>
                  <a:schemeClr val="bg2">
                    <a:lumMod val="50000"/>
                  </a:schemeClr>
                </a:solidFill>
              </a:rPr>
              <a:t>29.1</a:t>
            </a:r>
            <a:r>
              <a:rPr lang="en-US" sz="2400" dirty="0" smtClean="0"/>
              <a:t> </a:t>
            </a:r>
          </a:p>
          <a:p>
            <a:r>
              <a:rPr lang="en-US" sz="2400" dirty="0" smtClean="0"/>
              <a:t>premenopausal women and men  </a:t>
            </a:r>
            <a:r>
              <a:rPr lang="en-US" sz="2400" dirty="0" smtClean="0">
                <a:sym typeface="Wingdings" pitchFamily="2" charset="2"/>
              </a:rPr>
              <a:t> </a:t>
            </a:r>
            <a:r>
              <a:rPr lang="en-US" sz="2400" dirty="0" smtClean="0"/>
              <a:t> </a:t>
            </a:r>
            <a:r>
              <a:rPr lang="en-US" sz="2400" u="sng" dirty="0" smtClean="0">
                <a:solidFill>
                  <a:schemeClr val="bg2">
                    <a:lumMod val="50000"/>
                  </a:schemeClr>
                </a:solidFill>
              </a:rPr>
              <a:t>0.3</a:t>
            </a:r>
          </a:p>
          <a:p>
            <a:pPr lvl="0"/>
            <a:r>
              <a:rPr lang="en-US" sz="1900" i="1" dirty="0" smtClean="0">
                <a:hlinkClick r:id="rId2"/>
              </a:rPr>
              <a:t>[</a:t>
            </a:r>
            <a:r>
              <a:rPr lang="en-US" sz="1900" i="1" dirty="0" smtClean="0">
                <a:hlinkClick r:id="rId2"/>
              </a:rPr>
              <a:t>European </a:t>
            </a:r>
            <a:r>
              <a:rPr lang="en-US" sz="1900" i="1" dirty="0" smtClean="0">
                <a:hlinkClick r:id="rId2"/>
              </a:rPr>
              <a:t>thyroid association guidelines for the diagnosis and treatment of </a:t>
            </a:r>
            <a:r>
              <a:rPr lang="en-US" sz="1900" i="1" dirty="0" err="1" smtClean="0">
                <a:hlinkClick r:id="rId2"/>
              </a:rPr>
              <a:t>thyrotropin</a:t>
            </a:r>
            <a:r>
              <a:rPr lang="en-US" sz="1900" i="1" dirty="0" smtClean="0">
                <a:hlinkClick r:id="rId2"/>
              </a:rPr>
              <a:t>-secreting </a:t>
            </a:r>
            <a:r>
              <a:rPr lang="en-US" sz="1900" i="1" dirty="0" smtClean="0">
                <a:hlinkClick r:id="rId2"/>
              </a:rPr>
              <a:t>pituitary tumors. </a:t>
            </a:r>
            <a:r>
              <a:rPr lang="en-US" sz="1900" i="1" dirty="0" err="1" smtClean="0">
                <a:hlinkClick r:id="rId2"/>
              </a:rPr>
              <a:t>Eur</a:t>
            </a:r>
            <a:r>
              <a:rPr lang="en-US" sz="1900" i="1" dirty="0" smtClean="0">
                <a:hlinkClick r:id="rId2"/>
              </a:rPr>
              <a:t> Thyroid J 2013; 2:76</a:t>
            </a:r>
            <a:r>
              <a:rPr lang="en-US" sz="1900" i="1" dirty="0" smtClean="0">
                <a:hlinkClick r:id="rId2"/>
              </a:rPr>
              <a:t>.</a:t>
            </a:r>
            <a:r>
              <a:rPr lang="en-US" sz="1900" i="1" dirty="0" smtClean="0"/>
              <a:t>]</a:t>
            </a:r>
            <a:endParaRPr lang="en-US" sz="1900" u="sng" dirty="0" smtClean="0"/>
          </a:p>
          <a:p>
            <a:endParaRPr lang="en-US" sz="2400" dirty="0" smtClean="0"/>
          </a:p>
          <a:p>
            <a:endParaRPr lang="en-US" sz="2400" dirty="0" smtClean="0"/>
          </a:p>
          <a:p>
            <a:pPr lvl="0"/>
            <a:r>
              <a:rPr lang="en-US" sz="2400" dirty="0" smtClean="0"/>
              <a:t>The ratio can be normal in patients with </a:t>
            </a:r>
            <a:r>
              <a:rPr lang="en-US" sz="2400" dirty="0" err="1" smtClean="0"/>
              <a:t>microadenomas</a:t>
            </a:r>
            <a:r>
              <a:rPr lang="en-US" sz="2400" dirty="0" smtClean="0"/>
              <a:t> </a:t>
            </a:r>
            <a:r>
              <a:rPr lang="en-US" sz="2400" dirty="0" smtClean="0"/>
              <a:t>[</a:t>
            </a:r>
            <a:r>
              <a:rPr lang="en-US" sz="1900" u="sng" dirty="0" err="1" smtClean="0">
                <a:hlinkClick r:id="rId3"/>
              </a:rPr>
              <a:t>Eur</a:t>
            </a:r>
            <a:r>
              <a:rPr lang="en-US" sz="1900" u="sng" dirty="0" smtClean="0">
                <a:hlinkClick r:id="rId3"/>
              </a:rPr>
              <a:t> J </a:t>
            </a:r>
            <a:r>
              <a:rPr lang="en-US" sz="1900" u="sng" dirty="0" err="1" smtClean="0">
                <a:hlinkClick r:id="rId3"/>
              </a:rPr>
              <a:t>Endocrinol</a:t>
            </a:r>
            <a:r>
              <a:rPr lang="en-US" sz="1900" u="sng" dirty="0" smtClean="0">
                <a:hlinkClick r:id="rId3"/>
              </a:rPr>
              <a:t> 2003; 148:433</a:t>
            </a:r>
            <a:r>
              <a:rPr lang="en-US" sz="1900" u="sng" dirty="0" smtClean="0">
                <a:hlinkClick r:id="rId3"/>
              </a:rPr>
              <a:t>.</a:t>
            </a:r>
            <a:r>
              <a:rPr lang="en-US" sz="1900" dirty="0" smtClean="0"/>
              <a:t>].</a:t>
            </a:r>
            <a:endParaRPr lang="en-US" sz="2400" dirty="0" smtClean="0"/>
          </a:p>
          <a:p>
            <a:endParaRPr lang="en-US" sz="2400" dirty="0"/>
          </a:p>
        </p:txBody>
      </p:sp>
      <p:sp>
        <p:nvSpPr>
          <p:cNvPr id="4" name="TextBox 3"/>
          <p:cNvSpPr txBox="1"/>
          <p:nvPr/>
        </p:nvSpPr>
        <p:spPr>
          <a:xfrm>
            <a:off x="5181600" y="6172200"/>
            <a:ext cx="5562600" cy="400110"/>
          </a:xfrm>
          <a:prstGeom prst="rect">
            <a:avLst/>
          </a:prstGeom>
          <a:noFill/>
        </p:spPr>
        <p:txBody>
          <a:bodyPr wrap="square" rtlCol="0">
            <a:spAutoFit/>
          </a:bodyPr>
          <a:lstStyle/>
          <a:p>
            <a:pPr lvl="0"/>
            <a:r>
              <a:rPr lang="en-US" sz="2000" u="sng" dirty="0" smtClean="0">
                <a:hlinkClick r:id="rId3"/>
              </a:rPr>
              <a:t>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1143000"/>
            <a:ext cx="9144000" cy="29720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Assay interference</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000" dirty="0" smtClean="0"/>
              <a:t>High Total t4 </a:t>
            </a:r>
            <a:r>
              <a:rPr lang="en-US" sz="2000" dirty="0" smtClean="0">
                <a:sym typeface="Wingdings" pitchFamily="2" charset="2"/>
              </a:rPr>
              <a:t> </a:t>
            </a:r>
            <a:r>
              <a:rPr lang="en-US" sz="2000" dirty="0" smtClean="0"/>
              <a:t>increased protein binding of the hormones </a:t>
            </a:r>
          </a:p>
          <a:p>
            <a:pPr lvl="1"/>
            <a:r>
              <a:rPr lang="en-US" sz="1800" dirty="0" smtClean="0"/>
              <a:t>familial </a:t>
            </a:r>
            <a:r>
              <a:rPr lang="en-US" sz="1800" dirty="0" err="1" smtClean="0"/>
              <a:t>dysalbuminemic</a:t>
            </a:r>
            <a:r>
              <a:rPr lang="en-US" sz="1800" dirty="0" smtClean="0"/>
              <a:t> </a:t>
            </a:r>
            <a:r>
              <a:rPr lang="en-US" sz="1800" dirty="0" err="1" smtClean="0"/>
              <a:t>hyperthyroxinemia</a:t>
            </a:r>
            <a:r>
              <a:rPr lang="en-US" sz="1800" dirty="0" smtClean="0"/>
              <a:t> </a:t>
            </a:r>
          </a:p>
          <a:p>
            <a:pPr lvl="1"/>
            <a:r>
              <a:rPr lang="en-US" sz="1800" dirty="0" smtClean="0"/>
              <a:t> presence of anti-T4 antibodies. </a:t>
            </a:r>
          </a:p>
          <a:p>
            <a:r>
              <a:rPr lang="en-US" sz="2000" dirty="0" smtClean="0"/>
              <a:t>High TSH </a:t>
            </a:r>
            <a:r>
              <a:rPr lang="en-US" sz="2000" dirty="0" smtClean="0">
                <a:sym typeface="Wingdings" pitchFamily="2" charset="2"/>
              </a:rPr>
              <a:t> </a:t>
            </a:r>
            <a:r>
              <a:rPr lang="en-US" sz="2000" dirty="0" smtClean="0"/>
              <a:t>presence of </a:t>
            </a:r>
            <a:r>
              <a:rPr lang="en-US" sz="2000" dirty="0" err="1" smtClean="0"/>
              <a:t>heterophilic</a:t>
            </a:r>
            <a:r>
              <a:rPr lang="en-US" sz="2000" dirty="0" smtClean="0"/>
              <a:t> </a:t>
            </a:r>
            <a:r>
              <a:rPr lang="en-US" sz="2000" dirty="0" err="1" smtClean="0"/>
              <a:t>Ab</a:t>
            </a:r>
            <a:r>
              <a:rPr lang="en-US" sz="2000" dirty="0" smtClean="0"/>
              <a:t> </a:t>
            </a:r>
            <a:r>
              <a:rPr lang="en-US" sz="2000" dirty="0" smtClean="0"/>
              <a:t>(in </a:t>
            </a:r>
            <a:r>
              <a:rPr lang="en-US" sz="2000" dirty="0" err="1" smtClean="0"/>
              <a:t>immunometric</a:t>
            </a:r>
            <a:r>
              <a:rPr lang="en-US" sz="2000" dirty="0" smtClean="0"/>
              <a:t> assays)</a:t>
            </a:r>
          </a:p>
          <a:p>
            <a:r>
              <a:rPr lang="en-US" sz="2000" dirty="0" smtClean="0"/>
              <a:t> These human anti-mouse gamma globulins can bridge the two mouse monoclonal antibodies (solid phase antibody and signal antibody) and cause spuriously elevated readings for TSH [</a:t>
            </a:r>
            <a:r>
              <a:rPr lang="en-US" sz="2000" dirty="0" smtClean="0">
                <a:hlinkClick r:id="rId2"/>
              </a:rPr>
              <a:t>15,20</a:t>
            </a:r>
            <a:r>
              <a:rPr lang="en-US" sz="2000" dirty="0" smtClean="0"/>
              <a:t>]. </a:t>
            </a:r>
          </a:p>
          <a:p>
            <a:pPr lvl="1"/>
            <a:r>
              <a:rPr lang="en-US" sz="1600" dirty="0" smtClean="0"/>
              <a:t>Nonlinearity of TSH measurements with serial dilution of the patient’s serum strongly suggests assay interference. </a:t>
            </a:r>
          </a:p>
          <a:p>
            <a:pPr lvl="1"/>
            <a:r>
              <a:rPr lang="en-US" sz="1600" dirty="0" smtClean="0"/>
              <a:t>Addition of </a:t>
            </a:r>
            <a:r>
              <a:rPr lang="en-US" sz="1600" dirty="0" err="1" smtClean="0"/>
              <a:t>nonimmune</a:t>
            </a:r>
            <a:r>
              <a:rPr lang="en-US" sz="1600" dirty="0" smtClean="0"/>
              <a:t> homologous mouse </a:t>
            </a:r>
            <a:r>
              <a:rPr lang="en-US" sz="1600" dirty="0" err="1" smtClean="0"/>
              <a:t>immunoglobulins</a:t>
            </a:r>
            <a:r>
              <a:rPr lang="en-US" sz="1600" dirty="0" smtClean="0"/>
              <a:t> has reduced this type of assay interference. Commercial assays exist for detecting human anti-mouse antibodies (HAMA).</a:t>
            </a:r>
          </a:p>
          <a:p>
            <a:r>
              <a:rPr lang="en-US" sz="2000" dirty="0" smtClean="0"/>
              <a:t>Patients </a:t>
            </a:r>
            <a:r>
              <a:rPr lang="en-US" sz="2000" dirty="0" smtClean="0"/>
              <a:t>with substances interfering with TSH measurements are usually </a:t>
            </a:r>
            <a:r>
              <a:rPr lang="en-US" sz="2000" dirty="0" err="1" smtClean="0"/>
              <a:t>euthyroid</a:t>
            </a:r>
            <a:r>
              <a:rPr lang="en-US" sz="2000" dirty="0" smtClean="0"/>
              <a:t>, not </a:t>
            </a:r>
            <a:r>
              <a:rPr lang="en-US" sz="2000" dirty="0" err="1" smtClean="0"/>
              <a:t>thyrotoxic</a:t>
            </a:r>
            <a:r>
              <a:rPr lang="en-US" sz="2000" dirty="0" smtClean="0"/>
              <a:t>, and have normal free T4 and T3. Thus, tests for interference with the TSH measurement are rarely required.</a:t>
            </a:r>
          </a:p>
          <a:p>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919163" y="1719263"/>
            <a:ext cx="7305675" cy="3419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tests</a:t>
            </a:r>
            <a:endParaRPr lang="en-US" dirty="0"/>
          </a:p>
        </p:txBody>
      </p:sp>
      <p:sp>
        <p:nvSpPr>
          <p:cNvPr id="3" name="Content Placeholder 2"/>
          <p:cNvSpPr>
            <a:spLocks noGrp="1"/>
          </p:cNvSpPr>
          <p:nvPr>
            <p:ph idx="1"/>
          </p:nvPr>
        </p:nvSpPr>
        <p:spPr/>
        <p:txBody>
          <a:bodyPr>
            <a:normAutofit/>
          </a:bodyPr>
          <a:lstStyle/>
          <a:p>
            <a:r>
              <a:rPr lang="en-US" sz="2800" dirty="0" smtClean="0"/>
              <a:t>Rarely</a:t>
            </a:r>
            <a:r>
              <a:rPr lang="en-US" sz="2800" dirty="0" smtClean="0"/>
              <a:t>, </a:t>
            </a:r>
            <a:r>
              <a:rPr lang="en-US" sz="2800" u="sng" dirty="0" err="1" smtClean="0">
                <a:solidFill>
                  <a:srgbClr val="00B050"/>
                </a:solidFill>
              </a:rPr>
              <a:t>radiolabeled</a:t>
            </a:r>
            <a:r>
              <a:rPr lang="en-US" sz="2800" u="sng" dirty="0" smtClean="0">
                <a:solidFill>
                  <a:srgbClr val="00B050"/>
                </a:solidFill>
              </a:rPr>
              <a:t> </a:t>
            </a:r>
            <a:r>
              <a:rPr lang="en-US" sz="2800" u="sng" dirty="0" err="1" smtClean="0">
                <a:solidFill>
                  <a:srgbClr val="00B050"/>
                </a:solidFill>
              </a:rPr>
              <a:t>pentetreotide</a:t>
            </a:r>
            <a:r>
              <a:rPr lang="en-US" sz="2800" dirty="0" smtClean="0">
                <a:solidFill>
                  <a:srgbClr val="00B050"/>
                </a:solidFill>
              </a:rPr>
              <a:t> </a:t>
            </a:r>
            <a:r>
              <a:rPr lang="en-US" sz="2800" dirty="0" smtClean="0"/>
              <a:t>and</a:t>
            </a:r>
          </a:p>
          <a:p>
            <a:endParaRPr lang="en-US" sz="2800" dirty="0" smtClean="0"/>
          </a:p>
          <a:p>
            <a:r>
              <a:rPr lang="en-US" sz="2800" dirty="0" smtClean="0">
                <a:solidFill>
                  <a:srgbClr val="00B050"/>
                </a:solidFill>
              </a:rPr>
              <a:t> </a:t>
            </a:r>
            <a:r>
              <a:rPr lang="en-US" sz="2800" u="sng" dirty="0" smtClean="0">
                <a:solidFill>
                  <a:srgbClr val="00B050"/>
                </a:solidFill>
              </a:rPr>
              <a:t>inferior </a:t>
            </a:r>
            <a:r>
              <a:rPr lang="en-US" sz="2800" u="sng" dirty="0" err="1" smtClean="0">
                <a:solidFill>
                  <a:srgbClr val="00B050"/>
                </a:solidFill>
              </a:rPr>
              <a:t>petrosal</a:t>
            </a:r>
            <a:r>
              <a:rPr lang="en-US" sz="2800" u="sng" dirty="0" smtClean="0">
                <a:solidFill>
                  <a:srgbClr val="00B050"/>
                </a:solidFill>
              </a:rPr>
              <a:t> sinus sampling </a:t>
            </a:r>
            <a:endParaRPr lang="en-US" sz="2800" u="sng" dirty="0" smtClean="0">
              <a:solidFill>
                <a:srgbClr val="00B050"/>
              </a:solidFill>
            </a:endParaRPr>
          </a:p>
          <a:p>
            <a:endParaRPr lang="en-US" sz="2800" u="sng" dirty="0" smtClean="0"/>
          </a:p>
          <a:p>
            <a:r>
              <a:rPr lang="en-US" sz="2400" dirty="0" smtClean="0">
                <a:solidFill>
                  <a:schemeClr val="accent6">
                    <a:lumMod val="50000"/>
                  </a:schemeClr>
                </a:solidFill>
              </a:rPr>
              <a:t>may </a:t>
            </a:r>
            <a:r>
              <a:rPr lang="en-US" sz="2400" dirty="0" smtClean="0">
                <a:solidFill>
                  <a:schemeClr val="accent6">
                    <a:lumMod val="50000"/>
                  </a:schemeClr>
                </a:solidFill>
              </a:rPr>
              <a:t>be indicated when MRI of the pituitary shows a </a:t>
            </a:r>
            <a:r>
              <a:rPr lang="en-US" sz="2400" dirty="0" err="1" smtClean="0">
                <a:solidFill>
                  <a:schemeClr val="accent6">
                    <a:lumMod val="50000"/>
                  </a:schemeClr>
                </a:solidFill>
              </a:rPr>
              <a:t>microadenoma</a:t>
            </a:r>
            <a:r>
              <a:rPr lang="en-US" sz="2400" dirty="0" smtClean="0">
                <a:solidFill>
                  <a:schemeClr val="accent6">
                    <a:lumMod val="50000"/>
                  </a:schemeClr>
                </a:solidFill>
              </a:rPr>
              <a:t> or is normal. </a:t>
            </a:r>
          </a:p>
          <a:p>
            <a:endParaRPr lang="en-US" sz="2800" dirty="0"/>
          </a:p>
        </p:txBody>
      </p:sp>
      <p:sp>
        <p:nvSpPr>
          <p:cNvPr id="4" name="TextBox 3"/>
          <p:cNvSpPr txBox="1"/>
          <p:nvPr/>
        </p:nvSpPr>
        <p:spPr>
          <a:xfrm>
            <a:off x="5181600" y="6248400"/>
            <a:ext cx="3505200" cy="400110"/>
          </a:xfrm>
          <a:prstGeom prst="rect">
            <a:avLst/>
          </a:prstGeom>
          <a:noFill/>
        </p:spPr>
        <p:txBody>
          <a:bodyPr wrap="square" rtlCol="0">
            <a:spAutoFit/>
          </a:bodyPr>
          <a:lstStyle/>
          <a:p>
            <a:r>
              <a:rPr lang="en-US" dirty="0" smtClean="0"/>
              <a:t> </a:t>
            </a:r>
            <a:r>
              <a:rPr lang="en-US" sz="2000" dirty="0" err="1" smtClean="0">
                <a:solidFill>
                  <a:srgbClr val="7030A0"/>
                </a:solidFill>
              </a:rPr>
              <a:t>Endocr</a:t>
            </a:r>
            <a:r>
              <a:rPr lang="en-US" sz="2000" dirty="0" smtClean="0">
                <a:solidFill>
                  <a:srgbClr val="7030A0"/>
                </a:solidFill>
              </a:rPr>
              <a:t> Rev 1996; 17:610.</a:t>
            </a:r>
            <a:endParaRPr lang="en-US" sz="2000" dirty="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tests</a:t>
            </a:r>
            <a:endParaRPr lang="en-US" b="1" dirty="0"/>
          </a:p>
        </p:txBody>
      </p:sp>
      <p:sp>
        <p:nvSpPr>
          <p:cNvPr id="3" name="Content Placeholder 2"/>
          <p:cNvSpPr>
            <a:spLocks noGrp="1"/>
          </p:cNvSpPr>
          <p:nvPr>
            <p:ph idx="1"/>
          </p:nvPr>
        </p:nvSpPr>
        <p:spPr/>
        <p:txBody>
          <a:bodyPr>
            <a:normAutofit/>
          </a:bodyPr>
          <a:lstStyle/>
          <a:p>
            <a:r>
              <a:rPr lang="en-US" dirty="0" smtClean="0"/>
              <a:t>The </a:t>
            </a:r>
            <a:r>
              <a:rPr lang="en-US" u="sng" dirty="0" smtClean="0">
                <a:solidFill>
                  <a:srgbClr val="00B050"/>
                </a:solidFill>
              </a:rPr>
              <a:t>serum sex hormone-binding globulin concentration (SHBG) </a:t>
            </a:r>
            <a:r>
              <a:rPr lang="en-US" dirty="0" smtClean="0"/>
              <a:t>is high in patients with TSH-secreting pituitary adenomas, whereas the values are normal in RTH. </a:t>
            </a:r>
            <a:endParaRPr lang="en-US" dirty="0" smtClean="0"/>
          </a:p>
          <a:p>
            <a:endParaRPr lang="en-US" sz="2800" dirty="0" smtClean="0"/>
          </a:p>
          <a:p>
            <a:r>
              <a:rPr lang="en-US" sz="2800" dirty="0" smtClean="0"/>
              <a:t>This </a:t>
            </a:r>
            <a:r>
              <a:rPr lang="en-US" sz="2800" dirty="0" smtClean="0"/>
              <a:t>difference reflects the expected action of excess T4 and T3 on hepatic SHBG production in hyperthyroidism, and resistance to the hormones' action in RTH.</a:t>
            </a:r>
          </a:p>
          <a:p>
            <a:endParaRPr lang="en-US" dirty="0"/>
          </a:p>
        </p:txBody>
      </p:sp>
      <p:sp>
        <p:nvSpPr>
          <p:cNvPr id="4" name="TextBox 3"/>
          <p:cNvSpPr txBox="1"/>
          <p:nvPr/>
        </p:nvSpPr>
        <p:spPr>
          <a:xfrm>
            <a:off x="6019800" y="6172200"/>
            <a:ext cx="3581400" cy="523220"/>
          </a:xfrm>
          <a:prstGeom prst="rect">
            <a:avLst/>
          </a:prstGeom>
          <a:noFill/>
        </p:spPr>
        <p:txBody>
          <a:bodyPr wrap="square" rtlCol="0">
            <a:spAutoFit/>
          </a:bodyPr>
          <a:lstStyle/>
          <a:p>
            <a:r>
              <a:rPr lang="en-US" sz="2800" i="1" dirty="0" err="1" smtClean="0"/>
              <a:t>UpToDate</a:t>
            </a:r>
            <a:r>
              <a:rPr lang="en-US" sz="2800" i="1" dirty="0" smtClean="0"/>
              <a:t> 2017</a:t>
            </a:r>
            <a:endParaRPr lang="en-US" sz="28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tests</a:t>
            </a:r>
            <a:endParaRPr lang="en-US" dirty="0"/>
          </a:p>
        </p:txBody>
      </p:sp>
      <p:sp>
        <p:nvSpPr>
          <p:cNvPr id="3" name="Content Placeholder 2"/>
          <p:cNvSpPr>
            <a:spLocks noGrp="1"/>
          </p:cNvSpPr>
          <p:nvPr>
            <p:ph idx="1"/>
          </p:nvPr>
        </p:nvSpPr>
        <p:spPr/>
        <p:txBody>
          <a:bodyPr>
            <a:normAutofit/>
          </a:bodyPr>
          <a:lstStyle/>
          <a:p>
            <a:r>
              <a:rPr lang="en-US" dirty="0" smtClean="0"/>
              <a:t>Frequent measurements of serum TSH in four patients demonstrated </a:t>
            </a:r>
            <a:r>
              <a:rPr lang="en-US" u="sng" dirty="0" smtClean="0">
                <a:solidFill>
                  <a:srgbClr val="00B050"/>
                </a:solidFill>
              </a:rPr>
              <a:t>loss of the normal nocturnal surge in TSH secretion</a:t>
            </a:r>
            <a:r>
              <a:rPr lang="en-US" dirty="0" smtClean="0"/>
              <a:t>, a finding that is compatible with autonomous TSH </a:t>
            </a:r>
            <a:r>
              <a:rPr lang="en-US" dirty="0" smtClean="0"/>
              <a:t>secretion. </a:t>
            </a:r>
            <a:endParaRPr lang="en-US" dirty="0"/>
          </a:p>
        </p:txBody>
      </p:sp>
      <p:sp>
        <p:nvSpPr>
          <p:cNvPr id="4" name="TextBox 3"/>
          <p:cNvSpPr txBox="1"/>
          <p:nvPr/>
        </p:nvSpPr>
        <p:spPr>
          <a:xfrm>
            <a:off x="4800600" y="6211669"/>
            <a:ext cx="4343400" cy="646331"/>
          </a:xfrm>
          <a:prstGeom prst="rect">
            <a:avLst/>
          </a:prstGeom>
          <a:noFill/>
        </p:spPr>
        <p:txBody>
          <a:bodyPr wrap="square" rtlCol="0">
            <a:spAutoFit/>
          </a:bodyPr>
          <a:lstStyle/>
          <a:p>
            <a:pPr lvl="0"/>
            <a:r>
              <a:rPr lang="en-US" u="sng" dirty="0" smtClean="0">
                <a:hlinkClick r:id="rId2"/>
              </a:rPr>
              <a:t> J </a:t>
            </a:r>
            <a:r>
              <a:rPr lang="en-US" u="sng" dirty="0" err="1" smtClean="0">
                <a:hlinkClick r:id="rId2"/>
              </a:rPr>
              <a:t>Clin</a:t>
            </a:r>
            <a:r>
              <a:rPr lang="en-US" u="sng" dirty="0" smtClean="0">
                <a:hlinkClick r:id="rId2"/>
              </a:rPr>
              <a:t> </a:t>
            </a:r>
            <a:r>
              <a:rPr lang="en-US" u="sng" dirty="0" err="1" smtClean="0">
                <a:hlinkClick r:id="rId2"/>
              </a:rPr>
              <a:t>Endocrinol</a:t>
            </a:r>
            <a:r>
              <a:rPr lang="en-US" u="sng" dirty="0" smtClean="0">
                <a:hlinkClick r:id="rId2"/>
              </a:rPr>
              <a:t> </a:t>
            </a:r>
            <a:r>
              <a:rPr lang="en-US" u="sng" dirty="0" err="1" smtClean="0">
                <a:hlinkClick r:id="rId2"/>
              </a:rPr>
              <a:t>Metab</a:t>
            </a:r>
            <a:r>
              <a:rPr lang="en-US" u="sng" dirty="0" smtClean="0">
                <a:hlinkClick r:id="rId2"/>
              </a:rPr>
              <a:t> 1991; 72:477.</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838200"/>
            <a:ext cx="9144000" cy="4530562"/>
          </a:xfrm>
          <a:prstGeom prst="rect">
            <a:avLst/>
          </a:prstGeom>
          <a:noFill/>
          <a:ln w="9525">
            <a:noFill/>
            <a:miter lim="800000"/>
            <a:headEnd/>
            <a:tailEnd/>
          </a:ln>
          <a:effectLst/>
        </p:spPr>
      </p:pic>
      <p:sp>
        <p:nvSpPr>
          <p:cNvPr id="6" name="TextBox 5"/>
          <p:cNvSpPr txBox="1"/>
          <p:nvPr/>
        </p:nvSpPr>
        <p:spPr>
          <a:xfrm>
            <a:off x="6019800" y="6172200"/>
            <a:ext cx="3581400" cy="523220"/>
          </a:xfrm>
          <a:prstGeom prst="rect">
            <a:avLst/>
          </a:prstGeom>
          <a:noFill/>
        </p:spPr>
        <p:txBody>
          <a:bodyPr wrap="square" rtlCol="0">
            <a:spAutoFit/>
          </a:bodyPr>
          <a:lstStyle/>
          <a:p>
            <a:r>
              <a:rPr lang="en-US" sz="2800" i="1" dirty="0" smtClean="0"/>
              <a:t>The Thyroid 2013</a:t>
            </a:r>
            <a:endParaRPr lang="en-US" sz="28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tests</a:t>
            </a:r>
            <a:endParaRPr lang="en-US" b="1" dirty="0"/>
          </a:p>
        </p:txBody>
      </p:sp>
      <p:sp>
        <p:nvSpPr>
          <p:cNvPr id="3" name="Content Placeholder 2"/>
          <p:cNvSpPr>
            <a:spLocks noGrp="1"/>
          </p:cNvSpPr>
          <p:nvPr>
            <p:ph idx="1"/>
          </p:nvPr>
        </p:nvSpPr>
        <p:spPr/>
        <p:txBody>
          <a:bodyPr>
            <a:normAutofit/>
          </a:bodyPr>
          <a:lstStyle/>
          <a:p>
            <a:r>
              <a:rPr lang="en-US" sz="2800" dirty="0" smtClean="0"/>
              <a:t>Administration </a:t>
            </a:r>
            <a:r>
              <a:rPr lang="en-US" sz="2800" dirty="0" smtClean="0"/>
              <a:t>of </a:t>
            </a:r>
            <a:r>
              <a:rPr lang="en-US" sz="2800" u="sng" dirty="0" smtClean="0">
                <a:solidFill>
                  <a:srgbClr val="00B050"/>
                </a:solidFill>
              </a:rPr>
              <a:t>native </a:t>
            </a:r>
            <a:r>
              <a:rPr lang="en-US" sz="2800" u="sng" dirty="0" err="1" smtClean="0">
                <a:solidFill>
                  <a:srgbClr val="00B050"/>
                </a:solidFill>
              </a:rPr>
              <a:t>somatostatin</a:t>
            </a:r>
            <a:r>
              <a:rPr lang="en-US" sz="2800" u="sng" dirty="0" smtClean="0">
                <a:solidFill>
                  <a:srgbClr val="00B050"/>
                </a:solidFill>
              </a:rPr>
              <a:t> or its analogs (</a:t>
            </a:r>
            <a:r>
              <a:rPr lang="en-US" sz="2800" u="sng" dirty="0" err="1" smtClean="0">
                <a:solidFill>
                  <a:srgbClr val="00B050"/>
                </a:solidFill>
              </a:rPr>
              <a:t>octreotide</a:t>
            </a:r>
            <a:r>
              <a:rPr lang="en-US" sz="2800" u="sng" dirty="0" smtClean="0">
                <a:solidFill>
                  <a:srgbClr val="00B050"/>
                </a:solidFill>
              </a:rPr>
              <a:t> and </a:t>
            </a:r>
            <a:r>
              <a:rPr lang="en-US" sz="2800" u="sng" dirty="0" err="1" smtClean="0">
                <a:solidFill>
                  <a:srgbClr val="00B050"/>
                </a:solidFill>
              </a:rPr>
              <a:t>lanreotide</a:t>
            </a:r>
            <a:r>
              <a:rPr lang="en-US" sz="2800" u="sng" dirty="0" smtClean="0">
                <a:solidFill>
                  <a:srgbClr val="00B050"/>
                </a:solidFill>
              </a:rPr>
              <a:t>) </a:t>
            </a:r>
            <a:r>
              <a:rPr lang="en-US" sz="2800" dirty="0" smtClean="0"/>
              <a:t>induces a reduction of TSH levels in the majority of cases, and these tests may be predictive of the efficacy of </a:t>
            </a:r>
            <a:r>
              <a:rPr lang="en-US" sz="2800" dirty="0" smtClean="0"/>
              <a:t>long-term treatment</a:t>
            </a:r>
          </a:p>
          <a:p>
            <a:r>
              <a:rPr lang="en-US" sz="2800" dirty="0" smtClean="0"/>
              <a:t>as </a:t>
            </a:r>
            <a:r>
              <a:rPr lang="en-US" sz="2800" dirty="0" smtClean="0"/>
              <a:t>well as useful in the differential diagnosis between TSH-secreting tumors and </a:t>
            </a:r>
            <a:r>
              <a:rPr lang="en-US" sz="2800" dirty="0" smtClean="0"/>
              <a:t>PRTH</a:t>
            </a:r>
            <a:endParaRPr lang="en-US" sz="2800" dirty="0"/>
          </a:p>
        </p:txBody>
      </p:sp>
      <p:sp>
        <p:nvSpPr>
          <p:cNvPr id="4" name="TextBox 3"/>
          <p:cNvSpPr txBox="1"/>
          <p:nvPr/>
        </p:nvSpPr>
        <p:spPr>
          <a:xfrm>
            <a:off x="6019800" y="6172200"/>
            <a:ext cx="3581400" cy="523220"/>
          </a:xfrm>
          <a:prstGeom prst="rect">
            <a:avLst/>
          </a:prstGeom>
          <a:noFill/>
        </p:spPr>
        <p:txBody>
          <a:bodyPr wrap="square" rtlCol="0">
            <a:spAutoFit/>
          </a:bodyPr>
          <a:lstStyle/>
          <a:p>
            <a:r>
              <a:rPr lang="en-US" sz="2800" i="1" dirty="0" smtClean="0"/>
              <a:t>The Thyroid 2013</a:t>
            </a:r>
            <a:endParaRPr lang="en-US" sz="28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304800" y="685800"/>
            <a:ext cx="8454390" cy="5047397"/>
          </a:xfrm>
          <a:prstGeom prst="rect">
            <a:avLst/>
          </a:prstGeom>
          <a:noFill/>
          <a:ln w="9525">
            <a:noFill/>
            <a:miter lim="800000"/>
            <a:headEnd/>
            <a:tailEnd/>
          </a:ln>
          <a:effectLst/>
        </p:spPr>
      </p:pic>
      <p:sp>
        <p:nvSpPr>
          <p:cNvPr id="5" name="Rectangle 4"/>
          <p:cNvSpPr/>
          <p:nvPr/>
        </p:nvSpPr>
        <p:spPr>
          <a:xfrm>
            <a:off x="3200400" y="914400"/>
            <a:ext cx="12192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333625" y="1166813"/>
            <a:ext cx="4476750" cy="4524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9182717" cy="6400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419975" y="6477000"/>
            <a:ext cx="1724025" cy="381000"/>
          </a:xfrm>
          <a:prstGeom prst="rect">
            <a:avLst/>
          </a:prstGeom>
          <a:noFill/>
          <a:ln w="9525">
            <a:noFill/>
            <a:miter lim="800000"/>
            <a:headEnd/>
            <a:tailEnd/>
          </a:ln>
          <a:effectLst/>
        </p:spPr>
      </p:pic>
      <p:sp>
        <p:nvSpPr>
          <p:cNvPr id="7" name="TextBox 6"/>
          <p:cNvSpPr txBox="1"/>
          <p:nvPr/>
        </p:nvSpPr>
        <p:spPr>
          <a:xfrm>
            <a:off x="5181600" y="6488668"/>
            <a:ext cx="2362200" cy="369332"/>
          </a:xfrm>
          <a:prstGeom prst="rect">
            <a:avLst/>
          </a:prstGeom>
          <a:noFill/>
        </p:spPr>
        <p:txBody>
          <a:bodyPr wrap="square" rtlCol="0">
            <a:spAutoFit/>
          </a:bodyPr>
          <a:lstStyle/>
          <a:p>
            <a:r>
              <a:rPr lang="en-US" i="1" u="sng" dirty="0" smtClean="0"/>
              <a:t>ETA Guidelines 2013</a:t>
            </a:r>
            <a:endParaRPr lang="en-US" i="1" u="sng" dirty="0"/>
          </a:p>
        </p:txBody>
      </p:sp>
      <p:sp>
        <p:nvSpPr>
          <p:cNvPr id="10" name="Rounded Rectangle 9"/>
          <p:cNvSpPr/>
          <p:nvPr/>
        </p:nvSpPr>
        <p:spPr>
          <a:xfrm>
            <a:off x="4572000" y="6172200"/>
            <a:ext cx="4419600" cy="2286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r>
              <a:rPr lang="en-US" dirty="0" smtClean="0"/>
              <a:t> </a:t>
            </a:r>
            <a:endParaRPr lang="en-US" dirty="0"/>
          </a:p>
        </p:txBody>
      </p:sp>
      <p:sp>
        <p:nvSpPr>
          <p:cNvPr id="3" name="Content Placeholder 2"/>
          <p:cNvSpPr>
            <a:spLocks noGrp="1"/>
          </p:cNvSpPr>
          <p:nvPr>
            <p:ph idx="1"/>
          </p:nvPr>
        </p:nvSpPr>
        <p:spPr/>
        <p:txBody>
          <a:bodyPr/>
          <a:lstStyle/>
          <a:p>
            <a:r>
              <a:rPr lang="en-US" b="1" dirty="0" smtClean="0"/>
              <a:t>Surgery</a:t>
            </a:r>
          </a:p>
          <a:p>
            <a:r>
              <a:rPr lang="en-US" b="1" dirty="0" smtClean="0"/>
              <a:t>Radiation Therapy</a:t>
            </a:r>
          </a:p>
          <a:p>
            <a:r>
              <a:rPr lang="en-US" b="1" dirty="0" err="1" smtClean="0"/>
              <a:t>Somatostatin</a:t>
            </a:r>
            <a:r>
              <a:rPr lang="en-US" b="1" dirty="0" smtClean="0"/>
              <a:t> Analogues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TREATMENT (cont.)</a:t>
            </a:r>
            <a:endParaRPr lang="en-US" sz="4000" dirty="0"/>
          </a:p>
        </p:txBody>
      </p:sp>
      <p:sp>
        <p:nvSpPr>
          <p:cNvPr id="3" name="Content Placeholder 2"/>
          <p:cNvSpPr>
            <a:spLocks noGrp="1"/>
          </p:cNvSpPr>
          <p:nvPr>
            <p:ph idx="1"/>
          </p:nvPr>
        </p:nvSpPr>
        <p:spPr/>
        <p:txBody>
          <a:bodyPr>
            <a:normAutofit/>
          </a:bodyPr>
          <a:lstStyle/>
          <a:p>
            <a:r>
              <a:rPr lang="en-US" sz="2400" b="1" dirty="0" smtClean="0"/>
              <a:t>Surgery</a:t>
            </a:r>
          </a:p>
          <a:p>
            <a:r>
              <a:rPr lang="en-US" sz="2400" dirty="0" smtClean="0"/>
              <a:t>The European Thyroid Association guidelines suggest </a:t>
            </a:r>
            <a:r>
              <a:rPr lang="en-US" sz="2400" u="sng" dirty="0" smtClean="0">
                <a:solidFill>
                  <a:schemeClr val="accent3">
                    <a:lumMod val="50000"/>
                  </a:schemeClr>
                </a:solidFill>
              </a:rPr>
              <a:t>surgery as first-line therapy.</a:t>
            </a:r>
            <a:r>
              <a:rPr lang="en-US" sz="2400" dirty="0" smtClean="0"/>
              <a:t> </a:t>
            </a:r>
          </a:p>
          <a:p>
            <a:endParaRPr lang="en-US" sz="2400" dirty="0" smtClean="0"/>
          </a:p>
          <a:p>
            <a:r>
              <a:rPr lang="en-US" sz="2400" dirty="0" smtClean="0"/>
              <a:t>Cures </a:t>
            </a:r>
            <a:r>
              <a:rPr lang="en-US" sz="2400" dirty="0" smtClean="0"/>
              <a:t>are achieved for most patients with </a:t>
            </a:r>
            <a:r>
              <a:rPr lang="en-US" sz="2400" dirty="0" err="1" smtClean="0"/>
              <a:t>microadenomas</a:t>
            </a:r>
            <a:r>
              <a:rPr lang="en-US" sz="2400" dirty="0" smtClean="0"/>
              <a:t>, </a:t>
            </a:r>
            <a:endParaRPr lang="en-US" sz="2400" dirty="0" smtClean="0"/>
          </a:p>
          <a:p>
            <a:endParaRPr lang="en-US" sz="2400" dirty="0" smtClean="0"/>
          </a:p>
          <a:p>
            <a:r>
              <a:rPr lang="en-US" sz="2400" dirty="0" smtClean="0"/>
              <a:t>but </a:t>
            </a:r>
            <a:r>
              <a:rPr lang="en-US" sz="2400" dirty="0" smtClean="0"/>
              <a:t>remission is achieved in less </a:t>
            </a:r>
            <a:r>
              <a:rPr lang="en-US" sz="2400" dirty="0" smtClean="0"/>
              <a:t>than </a:t>
            </a:r>
            <a:r>
              <a:rPr lang="en-US" sz="2400" u="sng" dirty="0" smtClean="0">
                <a:solidFill>
                  <a:schemeClr val="accent3">
                    <a:lumMod val="50000"/>
                  </a:schemeClr>
                </a:solidFill>
              </a:rPr>
              <a:t>60% </a:t>
            </a:r>
            <a:r>
              <a:rPr lang="en-US" sz="2400" u="sng" dirty="0" smtClean="0">
                <a:solidFill>
                  <a:schemeClr val="accent3">
                    <a:lumMod val="50000"/>
                  </a:schemeClr>
                </a:solidFill>
              </a:rPr>
              <a:t>of patients </a:t>
            </a:r>
            <a:r>
              <a:rPr lang="en-US" sz="2400" dirty="0" smtClean="0"/>
              <a:t>with </a:t>
            </a:r>
            <a:r>
              <a:rPr lang="en-US" sz="2400" dirty="0" err="1" smtClean="0"/>
              <a:t>macroadenomas</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533400" y="4267200"/>
            <a:ext cx="40386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 name="Rounded Rectangle 2"/>
          <p:cNvSpPr/>
          <p:nvPr/>
        </p:nvSpPr>
        <p:spPr>
          <a:xfrm>
            <a:off x="2209800" y="152400"/>
            <a:ext cx="3657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extBox 1"/>
          <p:cNvSpPr txBox="1"/>
          <p:nvPr/>
        </p:nvSpPr>
        <p:spPr>
          <a:xfrm>
            <a:off x="2286000" y="152400"/>
            <a:ext cx="4495800" cy="954107"/>
          </a:xfrm>
          <a:prstGeom prst="rect">
            <a:avLst/>
          </a:prstGeom>
          <a:noFill/>
        </p:spPr>
        <p:txBody>
          <a:bodyPr wrap="square" rtlCol="0">
            <a:spAutoFit/>
          </a:bodyPr>
          <a:lstStyle/>
          <a:p>
            <a:r>
              <a:rPr lang="en-US" sz="2800" b="1" dirty="0" smtClean="0">
                <a:solidFill>
                  <a:schemeClr val="bg1"/>
                </a:solidFill>
              </a:rPr>
              <a:t>Unsuppressed TSH </a:t>
            </a:r>
          </a:p>
          <a:p>
            <a:r>
              <a:rPr lang="en-US" sz="2800" b="1" dirty="0" smtClean="0">
                <a:solidFill>
                  <a:schemeClr val="bg1"/>
                </a:solidFill>
              </a:rPr>
              <a:t>TT4       TT3</a:t>
            </a:r>
            <a:endParaRPr lang="en-US" sz="2800" b="1" dirty="0">
              <a:solidFill>
                <a:schemeClr val="bg1"/>
              </a:solidFill>
            </a:endParaRPr>
          </a:p>
        </p:txBody>
      </p:sp>
      <p:sp>
        <p:nvSpPr>
          <p:cNvPr id="4" name="Rounded Rectangle 3"/>
          <p:cNvSpPr/>
          <p:nvPr/>
        </p:nvSpPr>
        <p:spPr>
          <a:xfrm>
            <a:off x="2209800" y="1752600"/>
            <a:ext cx="3657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 name="TextBox 5"/>
          <p:cNvSpPr txBox="1"/>
          <p:nvPr/>
        </p:nvSpPr>
        <p:spPr>
          <a:xfrm>
            <a:off x="3352800" y="1752600"/>
            <a:ext cx="1676400" cy="461665"/>
          </a:xfrm>
          <a:prstGeom prst="rect">
            <a:avLst/>
          </a:prstGeom>
          <a:noFill/>
        </p:spPr>
        <p:txBody>
          <a:bodyPr wrap="square" rtlCol="0">
            <a:spAutoFit/>
          </a:bodyPr>
          <a:lstStyle/>
          <a:p>
            <a:r>
              <a:rPr lang="en-US" sz="2400" b="1" dirty="0" smtClean="0">
                <a:solidFill>
                  <a:schemeClr val="bg1"/>
                </a:solidFill>
              </a:rPr>
              <a:t>FT4  FT3 </a:t>
            </a:r>
          </a:p>
        </p:txBody>
      </p:sp>
      <p:sp>
        <p:nvSpPr>
          <p:cNvPr id="15" name="Up Arrow 14"/>
          <p:cNvSpPr/>
          <p:nvPr/>
        </p:nvSpPr>
        <p:spPr>
          <a:xfrm>
            <a:off x="4038600" y="6858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2971800" y="6858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86200" y="13716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4800600"/>
            <a:ext cx="2514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19800" y="4800600"/>
            <a:ext cx="2590800" cy="1384995"/>
          </a:xfrm>
          <a:prstGeom prst="rect">
            <a:avLst/>
          </a:prstGeom>
          <a:noFill/>
        </p:spPr>
        <p:txBody>
          <a:bodyPr wrap="square" rtlCol="0">
            <a:spAutoFit/>
          </a:bodyPr>
          <a:lstStyle/>
          <a:p>
            <a:r>
              <a:rPr lang="en-US" sz="2800" b="1" i="1" dirty="0" smtClean="0">
                <a:solidFill>
                  <a:schemeClr val="bg1"/>
                </a:solidFill>
              </a:rPr>
              <a:t>TBG effect</a:t>
            </a:r>
          </a:p>
          <a:p>
            <a:r>
              <a:rPr lang="en-US" sz="2800" b="1" i="1" dirty="0" smtClean="0">
                <a:solidFill>
                  <a:schemeClr val="bg1"/>
                </a:solidFill>
              </a:rPr>
              <a:t>FDH</a:t>
            </a:r>
          </a:p>
          <a:p>
            <a:r>
              <a:rPr lang="en-US" sz="2800" b="1" i="1" dirty="0" err="1" smtClean="0">
                <a:solidFill>
                  <a:schemeClr val="bg1"/>
                </a:solidFill>
              </a:rPr>
              <a:t>Heterophil</a:t>
            </a:r>
            <a:r>
              <a:rPr lang="en-US" sz="2800" b="1" i="1" dirty="0" smtClean="0">
                <a:solidFill>
                  <a:schemeClr val="bg1"/>
                </a:solidFill>
              </a:rPr>
              <a:t> </a:t>
            </a:r>
            <a:r>
              <a:rPr lang="en-US" sz="2800" b="1" i="1" dirty="0" err="1" smtClean="0">
                <a:solidFill>
                  <a:schemeClr val="bg1"/>
                </a:solidFill>
              </a:rPr>
              <a:t>Ab</a:t>
            </a:r>
            <a:endParaRPr lang="en-US" sz="2800" b="1" i="1" dirty="0" smtClean="0">
              <a:solidFill>
                <a:schemeClr val="bg1"/>
              </a:solidFill>
            </a:endParaRPr>
          </a:p>
        </p:txBody>
      </p:sp>
      <p:sp>
        <p:nvSpPr>
          <p:cNvPr id="11" name="Down Arrow 10"/>
          <p:cNvSpPr/>
          <p:nvPr/>
        </p:nvSpPr>
        <p:spPr>
          <a:xfrm>
            <a:off x="7543800" y="2514600"/>
            <a:ext cx="1524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67400" y="19050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10400" y="1676400"/>
            <a:ext cx="1600200" cy="830997"/>
          </a:xfrm>
          <a:prstGeom prst="rect">
            <a:avLst/>
          </a:prstGeom>
          <a:noFill/>
        </p:spPr>
        <p:txBody>
          <a:bodyPr wrap="square" rtlCol="0">
            <a:spAutoFit/>
          </a:bodyPr>
          <a:lstStyle/>
          <a:p>
            <a:r>
              <a:rPr lang="en-US" sz="2400" b="1" dirty="0" smtClean="0">
                <a:solidFill>
                  <a:schemeClr val="bg1"/>
                </a:solidFill>
              </a:rPr>
              <a:t>Normal </a:t>
            </a:r>
          </a:p>
          <a:p>
            <a:r>
              <a:rPr lang="en-US" sz="2400" b="1" dirty="0" smtClean="0">
                <a:solidFill>
                  <a:schemeClr val="bg1"/>
                </a:solidFill>
              </a:rPr>
              <a:t>FT4  FT3</a:t>
            </a:r>
            <a:endParaRPr lang="en-US" sz="2400" b="1" dirty="0">
              <a:solidFill>
                <a:schemeClr val="bg1"/>
              </a:solidFill>
            </a:endParaRPr>
          </a:p>
        </p:txBody>
      </p:sp>
      <p:sp>
        <p:nvSpPr>
          <p:cNvPr id="14" name="Rounded Rectangle 13"/>
          <p:cNvSpPr/>
          <p:nvPr/>
        </p:nvSpPr>
        <p:spPr>
          <a:xfrm>
            <a:off x="762000" y="2819400"/>
            <a:ext cx="2819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 name="TextBox 16"/>
          <p:cNvSpPr txBox="1"/>
          <p:nvPr/>
        </p:nvSpPr>
        <p:spPr>
          <a:xfrm>
            <a:off x="914400" y="2819400"/>
            <a:ext cx="2667000" cy="954107"/>
          </a:xfrm>
          <a:prstGeom prst="rect">
            <a:avLst/>
          </a:prstGeom>
          <a:noFill/>
        </p:spPr>
        <p:txBody>
          <a:bodyPr wrap="square" rtlCol="0">
            <a:spAutoFit/>
          </a:bodyPr>
          <a:lstStyle/>
          <a:p>
            <a:r>
              <a:rPr lang="en-US" sz="2800" b="1" dirty="0" smtClean="0">
                <a:solidFill>
                  <a:schemeClr val="bg1"/>
                </a:solidFill>
              </a:rPr>
              <a:t>measurable TSH </a:t>
            </a:r>
          </a:p>
          <a:p>
            <a:r>
              <a:rPr lang="en-US" sz="2800" b="1" dirty="0" smtClean="0">
                <a:solidFill>
                  <a:schemeClr val="bg1"/>
                </a:solidFill>
              </a:rPr>
              <a:t>FT4     FT3</a:t>
            </a:r>
            <a:endParaRPr lang="en-US" sz="2800" b="1" dirty="0">
              <a:solidFill>
                <a:schemeClr val="bg1"/>
              </a:solidFill>
            </a:endParaRPr>
          </a:p>
        </p:txBody>
      </p:sp>
      <p:sp>
        <p:nvSpPr>
          <p:cNvPr id="18" name="Rectangle 17"/>
          <p:cNvSpPr/>
          <p:nvPr/>
        </p:nvSpPr>
        <p:spPr>
          <a:xfrm>
            <a:off x="304800" y="5257800"/>
            <a:ext cx="4038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1000" y="5257800"/>
            <a:ext cx="4038600" cy="1384995"/>
          </a:xfrm>
          <a:prstGeom prst="rect">
            <a:avLst/>
          </a:prstGeom>
          <a:noFill/>
        </p:spPr>
        <p:txBody>
          <a:bodyPr wrap="square" rtlCol="0">
            <a:spAutoFit/>
          </a:bodyPr>
          <a:lstStyle/>
          <a:p>
            <a:r>
              <a:rPr lang="en-US" sz="2800" b="1" i="1" u="sng" dirty="0" smtClean="0">
                <a:solidFill>
                  <a:schemeClr val="bg1"/>
                </a:solidFill>
              </a:rPr>
              <a:t>Central hyperthyroidism:</a:t>
            </a:r>
          </a:p>
          <a:p>
            <a:r>
              <a:rPr lang="en-US" sz="2800" b="1" i="1" dirty="0" smtClean="0">
                <a:solidFill>
                  <a:schemeClr val="bg1"/>
                </a:solidFill>
              </a:rPr>
              <a:t>RTH</a:t>
            </a:r>
          </a:p>
          <a:p>
            <a:r>
              <a:rPr lang="en-US" sz="2800" b="1" i="1" dirty="0" err="1" smtClean="0">
                <a:solidFill>
                  <a:schemeClr val="bg1"/>
                </a:solidFill>
              </a:rPr>
              <a:t>TSHoma</a:t>
            </a:r>
            <a:endParaRPr lang="en-US" sz="2800" b="1" i="1" dirty="0">
              <a:solidFill>
                <a:schemeClr val="bg1"/>
              </a:solidFill>
            </a:endParaRPr>
          </a:p>
        </p:txBody>
      </p:sp>
      <p:sp>
        <p:nvSpPr>
          <p:cNvPr id="21" name="Up Arrow 20"/>
          <p:cNvSpPr/>
          <p:nvPr/>
        </p:nvSpPr>
        <p:spPr>
          <a:xfrm>
            <a:off x="1600200" y="33528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2514600" y="3352800"/>
            <a:ext cx="152400" cy="304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514600" y="22860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514600" y="47244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3400" y="4267200"/>
            <a:ext cx="4191000" cy="369332"/>
          </a:xfrm>
          <a:prstGeom prst="rect">
            <a:avLst/>
          </a:prstGeom>
          <a:noFill/>
        </p:spPr>
        <p:txBody>
          <a:bodyPr wrap="square" rtlCol="0">
            <a:spAutoFit/>
          </a:bodyPr>
          <a:lstStyle/>
          <a:p>
            <a:r>
              <a:rPr lang="en-US" b="1" dirty="0" smtClean="0">
                <a:solidFill>
                  <a:schemeClr val="bg1"/>
                </a:solidFill>
              </a:rPr>
              <a:t>Repeat TSH by another assay or Dilution </a:t>
            </a:r>
            <a:endParaRPr lang="en-US" dirty="0"/>
          </a:p>
        </p:txBody>
      </p:sp>
      <p:sp>
        <p:nvSpPr>
          <p:cNvPr id="26" name="Down Arrow 25"/>
          <p:cNvSpPr/>
          <p:nvPr/>
        </p:nvSpPr>
        <p:spPr>
          <a:xfrm>
            <a:off x="2514600" y="3810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3" presetClass="entr" presetSubtype="1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0-#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6" grpId="0"/>
      <p:bldP spid="19" grpId="0" animBg="1"/>
      <p:bldP spid="9" grpId="0" animBg="1"/>
      <p:bldP spid="10" grpId="0"/>
      <p:bldP spid="11" grpId="0" animBg="1"/>
      <p:bldP spid="12" grpId="0" animBg="1"/>
      <p:bldP spid="13" grpId="0"/>
      <p:bldP spid="14" grpId="0" animBg="1"/>
      <p:bldP spid="17" grpId="0"/>
      <p:bldP spid="18" grpId="0" animBg="1"/>
      <p:bldP spid="20" grpId="0"/>
      <p:bldP spid="21" grpId="0" animBg="1"/>
      <p:bldP spid="22" grpId="0" animBg="1"/>
      <p:bldP spid="23" grpId="0" animBg="1"/>
      <p:bldP spid="24" grpId="0" animBg="1"/>
      <p:bldP spid="25"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57200" y="685800"/>
            <a:ext cx="8405037" cy="35433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2514600" y="4800600"/>
            <a:ext cx="4095750" cy="4381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smtClean="0"/>
              <a:t>Methods: </a:t>
            </a:r>
            <a:r>
              <a:rPr lang="en-US" dirty="0" smtClean="0"/>
              <a:t>This was a </a:t>
            </a:r>
            <a:r>
              <a:rPr lang="en-US" dirty="0" smtClean="0">
                <a:solidFill>
                  <a:schemeClr val="accent3">
                    <a:lumMod val="75000"/>
                  </a:schemeClr>
                </a:solidFill>
              </a:rPr>
              <a:t>r</a:t>
            </a:r>
            <a:r>
              <a:rPr lang="en-US" u="sng" dirty="0" smtClean="0">
                <a:solidFill>
                  <a:schemeClr val="accent3">
                    <a:lumMod val="75000"/>
                  </a:schemeClr>
                </a:solidFill>
              </a:rPr>
              <a:t>etrospective </a:t>
            </a:r>
            <a:r>
              <a:rPr lang="en-US" dirty="0" smtClean="0"/>
              <a:t>multicenter study</a:t>
            </a:r>
            <a:r>
              <a:rPr lang="en-US" dirty="0" smtClean="0"/>
              <a:t>.</a:t>
            </a:r>
          </a:p>
          <a:p>
            <a:endParaRPr lang="en-US" dirty="0" smtClean="0"/>
          </a:p>
          <a:p>
            <a:r>
              <a:rPr lang="en-US" b="1" dirty="0" smtClean="0"/>
              <a:t>Results: </a:t>
            </a:r>
            <a:r>
              <a:rPr lang="en-US" dirty="0" smtClean="0"/>
              <a:t>We collected data of </a:t>
            </a:r>
            <a:r>
              <a:rPr lang="en-US" u="sng" dirty="0" smtClean="0">
                <a:solidFill>
                  <a:schemeClr val="accent3">
                    <a:lumMod val="75000"/>
                  </a:schemeClr>
                </a:solidFill>
              </a:rPr>
              <a:t>70 </a:t>
            </a:r>
            <a:r>
              <a:rPr lang="en-US" u="sng" dirty="0" err="1" smtClean="0">
                <a:solidFill>
                  <a:schemeClr val="accent3">
                    <a:lumMod val="75000"/>
                  </a:schemeClr>
                </a:solidFill>
              </a:rPr>
              <a:t>TSHomas</a:t>
            </a:r>
            <a:r>
              <a:rPr lang="en-US" u="sng" dirty="0" smtClean="0">
                <a:solidFill>
                  <a:schemeClr val="accent3">
                    <a:lumMod val="75000"/>
                  </a:schemeClr>
                </a:solidFill>
              </a:rPr>
              <a:t> (70% </a:t>
            </a:r>
            <a:r>
              <a:rPr lang="en-US" u="sng" dirty="0" err="1" smtClean="0">
                <a:solidFill>
                  <a:schemeClr val="accent3">
                    <a:lumMod val="75000"/>
                  </a:schemeClr>
                </a:solidFill>
              </a:rPr>
              <a:t>macroadenomas</a:t>
            </a:r>
            <a:r>
              <a:rPr lang="en-US" u="sng" dirty="0" smtClean="0">
                <a:solidFill>
                  <a:schemeClr val="accent3">
                    <a:lumMod val="75000"/>
                  </a:schemeClr>
                </a:solidFill>
              </a:rPr>
              <a:t>). </a:t>
            </a:r>
            <a:r>
              <a:rPr lang="en-US" dirty="0" smtClean="0"/>
              <a:t>The </a:t>
            </a:r>
            <a:r>
              <a:rPr lang="en-US" dirty="0" smtClean="0">
                <a:solidFill>
                  <a:schemeClr val="accent3">
                    <a:lumMod val="75000"/>
                  </a:schemeClr>
                </a:solidFill>
              </a:rPr>
              <a:t>mean follow-up was 64.4 (range 3–324) months</a:t>
            </a:r>
            <a:r>
              <a:rPr lang="en-US" dirty="0" smtClean="0"/>
              <a:t>. </a:t>
            </a:r>
          </a:p>
          <a:p>
            <a:endParaRPr lang="en-US" dirty="0" smtClean="0"/>
          </a:p>
          <a:p>
            <a:r>
              <a:rPr lang="en-US" dirty="0" smtClean="0"/>
              <a:t>Overall, 97% of patients were treated with surgery;</a:t>
            </a:r>
          </a:p>
          <a:p>
            <a:r>
              <a:rPr lang="en-US" dirty="0" smtClean="0"/>
              <a:t> in 27% of them radiotherapy was </a:t>
            </a:r>
            <a:r>
              <a:rPr lang="en-US" dirty="0" smtClean="0"/>
              <a:t>associated</a:t>
            </a:r>
            <a:r>
              <a:rPr lang="en-US" dirty="0" smtClean="0"/>
              <a:t>.</a:t>
            </a:r>
          </a:p>
          <a:p>
            <a:r>
              <a:rPr lang="en-US" dirty="0" smtClean="0"/>
              <a:t> </a:t>
            </a:r>
            <a:r>
              <a:rPr lang="en-US" dirty="0" smtClean="0"/>
              <a:t>After surgery, </a:t>
            </a:r>
            <a:r>
              <a:rPr lang="en-US" dirty="0" smtClean="0">
                <a:solidFill>
                  <a:schemeClr val="accent3">
                    <a:lumMod val="75000"/>
                  </a:schemeClr>
                </a:solidFill>
              </a:rPr>
              <a:t>75%</a:t>
            </a:r>
            <a:r>
              <a:rPr lang="en-US" dirty="0" smtClean="0"/>
              <a:t> of patients normalized thyroid function</a:t>
            </a:r>
            <a:r>
              <a:rPr lang="en-US" dirty="0" smtClean="0"/>
              <a:t>,</a:t>
            </a:r>
          </a:p>
          <a:p>
            <a:r>
              <a:rPr lang="en-US" dirty="0" smtClean="0"/>
              <a:t> </a:t>
            </a:r>
            <a:r>
              <a:rPr lang="en-US" dirty="0" smtClean="0">
                <a:solidFill>
                  <a:schemeClr val="accent3">
                    <a:lumMod val="75000"/>
                  </a:schemeClr>
                </a:solidFill>
              </a:rPr>
              <a:t>58%</a:t>
            </a:r>
            <a:r>
              <a:rPr lang="en-US" dirty="0" smtClean="0"/>
              <a:t> </a:t>
            </a:r>
            <a:r>
              <a:rPr lang="en-US" dirty="0" smtClean="0"/>
              <a:t>normalized both </a:t>
            </a:r>
            <a:r>
              <a:rPr lang="en-US" dirty="0" smtClean="0"/>
              <a:t>pituitary </a:t>
            </a:r>
            <a:r>
              <a:rPr lang="en-US" dirty="0" smtClean="0"/>
              <a:t>imaging and hormonal </a:t>
            </a:r>
            <a:r>
              <a:rPr lang="en-US" dirty="0" smtClean="0"/>
              <a:t>profile</a:t>
            </a:r>
            <a:r>
              <a:rPr lang="en-US" dirty="0" smtClean="0"/>
              <a:t>,</a:t>
            </a:r>
          </a:p>
          <a:p>
            <a:r>
              <a:rPr lang="en-US" dirty="0" smtClean="0">
                <a:solidFill>
                  <a:schemeClr val="accent3">
                    <a:lumMod val="75000"/>
                  </a:schemeClr>
                </a:solidFill>
              </a:rPr>
              <a:t>9%</a:t>
            </a:r>
            <a:r>
              <a:rPr lang="en-US" dirty="0" smtClean="0"/>
              <a:t>developed </a:t>
            </a:r>
            <a:r>
              <a:rPr lang="en-US" dirty="0" smtClean="0"/>
              <a:t>pituitary </a:t>
            </a:r>
            <a:r>
              <a:rPr lang="en-US" dirty="0" smtClean="0"/>
              <a:t>deficiencies,</a:t>
            </a:r>
          </a:p>
          <a:p>
            <a:r>
              <a:rPr lang="en-US" dirty="0" smtClean="0">
                <a:solidFill>
                  <a:schemeClr val="accent3">
                    <a:lumMod val="75000"/>
                  </a:schemeClr>
                </a:solidFill>
              </a:rPr>
              <a:t>3%</a:t>
            </a:r>
            <a:r>
              <a:rPr lang="en-US" dirty="0" smtClean="0"/>
              <a:t> had </a:t>
            </a:r>
            <a:r>
              <a:rPr lang="en-US" dirty="0" smtClean="0"/>
              <a:t>tumor or hormonal recurrence, all within the first 2 years after surgery. </a:t>
            </a:r>
            <a:endParaRPr lang="en-US" dirty="0" smtClean="0"/>
          </a:p>
          <a:p>
            <a:endParaRPr lang="en-US" dirty="0" smtClean="0"/>
          </a:p>
          <a:p>
            <a:r>
              <a:rPr lang="en-US" dirty="0" err="1" smtClean="0"/>
              <a:t>Presurgical</a:t>
            </a:r>
            <a:r>
              <a:rPr lang="en-US" dirty="0" smtClean="0"/>
              <a:t> medical treatment </a:t>
            </a:r>
            <a:r>
              <a:rPr lang="en-US" dirty="0" smtClean="0"/>
              <a:t>did not significantly improve surgical outcome (63% </a:t>
            </a:r>
            <a:r>
              <a:rPr lang="en-US" dirty="0" err="1" smtClean="0"/>
              <a:t>vs</a:t>
            </a:r>
            <a:r>
              <a:rPr lang="en-US" dirty="0" smtClean="0"/>
              <a:t> 57%). </a:t>
            </a:r>
            <a:endParaRPr lang="en-US" dirty="0" smtClean="0"/>
          </a:p>
          <a:p>
            <a:r>
              <a:rPr lang="en-US" dirty="0" smtClean="0"/>
              <a:t>Radiotherapy controlled </a:t>
            </a:r>
            <a:r>
              <a:rPr lang="en-US" dirty="0" err="1" smtClean="0"/>
              <a:t>hypersecretion</a:t>
            </a:r>
            <a:r>
              <a:rPr lang="en-US" dirty="0" smtClean="0"/>
              <a:t> in 37%of </a:t>
            </a:r>
            <a:r>
              <a:rPr lang="en-US" dirty="0" smtClean="0"/>
              <a:t>patients within 2 years, </a:t>
            </a:r>
            <a:r>
              <a:rPr lang="en-US" dirty="0" smtClean="0"/>
              <a:t>whereas 32% of </a:t>
            </a:r>
            <a:r>
              <a:rPr lang="en-US" dirty="0" smtClean="0"/>
              <a:t>patients </a:t>
            </a:r>
            <a:r>
              <a:rPr lang="en-US" dirty="0" smtClean="0"/>
              <a:t>developed new pituitary deficiencies </a:t>
            </a:r>
            <a:r>
              <a:rPr lang="en-US" dirty="0" smtClean="0"/>
              <a:t>from 18 to 96 months from treatment. </a:t>
            </a:r>
            <a:r>
              <a:rPr lang="en-US"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7086600" y="152400"/>
            <a:ext cx="1870075" cy="355600"/>
          </a:xfrm>
          <a:prstGeom prst="rect">
            <a:avLst/>
          </a:prstGeom>
          <a:noFill/>
          <a:ln w="9525" cap="flat">
            <a:noFill/>
            <a:round/>
            <a:headEnd/>
            <a:tailEnd/>
          </a:ln>
          <a:effectLst/>
        </p:spPr>
      </p:pic>
      <p:sp>
        <p:nvSpPr>
          <p:cNvPr id="3074" name="AutoShape 2"/>
          <p:cNvSpPr>
            <a:spLocks noChangeArrowheads="1"/>
          </p:cNvSpPr>
          <p:nvPr/>
        </p:nvSpPr>
        <p:spPr bwMode="auto">
          <a:xfrm>
            <a:off x="685800" y="55626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100" dirty="0">
                <a:solidFill>
                  <a:srgbClr val="000000"/>
                </a:solidFill>
              </a:rPr>
              <a:t>Figure 1. Treatment approaches and outcomes. *, Eleven patients were treated for central hyperthyroidism, 6 patients were treated for both central hyperthyroidism and residual </a:t>
            </a:r>
            <a:r>
              <a:rPr lang="en-US" sz="1100" dirty="0" err="1">
                <a:solidFill>
                  <a:srgbClr val="000000"/>
                </a:solidFill>
              </a:rPr>
              <a:t>acromegaly</a:t>
            </a:r>
            <a:r>
              <a:rPr lang="en-US" sz="1100" dirty="0">
                <a:solidFill>
                  <a:srgbClr val="000000"/>
                </a:solidFill>
              </a:rPr>
              <a:t>, and 1 patient normalized TSH but was treated with dopamine agonist for residual </a:t>
            </a:r>
            <a:r>
              <a:rPr lang="en-US" sz="1100" dirty="0" err="1">
                <a:solidFill>
                  <a:srgbClr val="000000"/>
                </a:solidFill>
              </a:rPr>
              <a:t>hyperprolactinemia</a:t>
            </a:r>
            <a:r>
              <a:rPr lang="en-US" sz="1100" dirty="0">
                <a:solidFill>
                  <a:srgbClr val="000000"/>
                </a:solidFill>
              </a:rPr>
              <a:t>. ^, One patient had relapsing hyperthyroidism on surgical rest after a 2-year period of </a:t>
            </a:r>
            <a:r>
              <a:rPr lang="en-US" sz="1100" dirty="0" err="1">
                <a:solidFill>
                  <a:srgbClr val="000000"/>
                </a:solidFill>
              </a:rPr>
              <a:t>euthyroidism</a:t>
            </a:r>
            <a:r>
              <a:rPr lang="en-US" sz="1100" dirty="0">
                <a:solidFill>
                  <a:srgbClr val="000000"/>
                </a:solidFill>
              </a:rPr>
              <a:t>, 1 patient was irradiated 1 year after surgery for relapsing adenoma with no biochemical evidence of associated hyperthyroidism, and 4 </a:t>
            </a:r>
            <a:r>
              <a:rPr lang="en-US" sz="1100" dirty="0" err="1">
                <a:solidFill>
                  <a:srgbClr val="000000"/>
                </a:solidFill>
              </a:rPr>
              <a:t>euthyroid</a:t>
            </a:r>
            <a:r>
              <a:rPr lang="en-US" sz="1100" dirty="0">
                <a:solidFill>
                  <a:srgbClr val="000000"/>
                </a:solidFill>
              </a:rPr>
              <a:t> patients were irradiated for enlargement of surgical rest. °, Twenty patients maintained an altered response to at least 1 provocative TSH test (either TRH stimulation test and/or T3 suppression test), 1 patient with mixed TSH/GH/FSH adenoma normalized GH and TSH secretion but maintained an incomplete inhibition of FSH after a 1-mg </a:t>
            </a:r>
            <a:r>
              <a:rPr lang="en-US" sz="1100" dirty="0" err="1">
                <a:solidFill>
                  <a:srgbClr val="000000"/>
                </a:solidFill>
              </a:rPr>
              <a:t>ethinyl</a:t>
            </a:r>
            <a:r>
              <a:rPr lang="en-US" sz="1100" dirty="0">
                <a:solidFill>
                  <a:srgbClr val="000000"/>
                </a:solidFill>
              </a:rPr>
              <a:t> </a:t>
            </a:r>
            <a:r>
              <a:rPr lang="en-US" sz="1100" dirty="0" err="1">
                <a:solidFill>
                  <a:srgbClr val="000000"/>
                </a:solidFill>
              </a:rPr>
              <a:t>estradiol</a:t>
            </a:r>
            <a:r>
              <a:rPr lang="en-US" sz="1100" dirty="0">
                <a:solidFill>
                  <a:srgbClr val="000000"/>
                </a:solidFill>
              </a:rPr>
              <a:t> suppression test.</a:t>
            </a:r>
          </a:p>
        </p:txBody>
      </p:sp>
      <p:pic>
        <p:nvPicPr>
          <p:cNvPr id="3077" name="Picture 5"/>
          <p:cNvPicPr>
            <a:picLocks noChangeAspect="1" noChangeArrowheads="1"/>
          </p:cNvPicPr>
          <p:nvPr/>
        </p:nvPicPr>
        <p:blipFill>
          <a:blip r:embed="rId4" cstate="print"/>
          <a:srcRect/>
          <a:stretch>
            <a:fillRect/>
          </a:stretch>
        </p:blipFill>
        <p:spPr bwMode="auto">
          <a:xfrm>
            <a:off x="329597" y="0"/>
            <a:ext cx="8814403" cy="5562600"/>
          </a:xfrm>
          <a:prstGeom prst="rect">
            <a:avLst/>
          </a:prstGeom>
          <a:noFill/>
          <a:ln w="9525" cap="flat">
            <a:noFill/>
            <a:round/>
            <a:headEnd/>
            <a:tailEnd/>
          </a:ln>
          <a:effectLst/>
        </p:spPr>
      </p:pic>
    </p:spTree>
  </p:cSld>
  <p:clrMapOvr>
    <a:masterClrMapping/>
  </p:clrMapOvr>
  <p:transition>
    <p:wipe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7086600" y="152400"/>
            <a:ext cx="1870075" cy="355600"/>
          </a:xfrm>
          <a:prstGeom prst="rect">
            <a:avLst/>
          </a:prstGeom>
          <a:noFill/>
          <a:ln w="9525" cap="flat">
            <a:noFill/>
            <a:round/>
            <a:headEnd/>
            <a:tailEnd/>
          </a:ln>
          <a:effectLst/>
        </p:spPr>
      </p:pic>
      <p:sp>
        <p:nvSpPr>
          <p:cNvPr id="4098" name="AutoShape 2"/>
          <p:cNvSpPr>
            <a:spLocks noChangeArrowheads="1"/>
          </p:cNvSpPr>
          <p:nvPr/>
        </p:nvSpPr>
        <p:spPr bwMode="auto">
          <a:xfrm>
            <a:off x="609600" y="46482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100">
                <a:solidFill>
                  <a:srgbClr val="000000"/>
                </a:solidFill>
              </a:rPr>
              <a:t>Figure 2. Cumulative incidence patients cured and in partial remission after radiation treatment. On the second x-axis, the number of patients in active follow-up is reported. Nineteen patients were treated with radiation therapy. One patient in partial remission is not shown in the figure because cure time is not known. Five patients were irradiated for increasing residual/recurrent adenoma despite that they were euthyroid. Four patients normalized TSH and free thyroid hormones levels between 12 and 24 months after radiation, and 3 developed hypothyroidism.</a:t>
            </a:r>
          </a:p>
        </p:txBody>
      </p:sp>
      <p:sp>
        <p:nvSpPr>
          <p:cNvPr id="4099"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Published in: Elena Malchiodi; Eriselda Profka; Emanuele Ferrante; Elisa Sala; Elisa Verrua; Irene Campi; Andrea Gerardo Lania; Maura Arosio; Marco Locatelli; Pietro Mortini; Marco Losa; Enrico Motti; Paolo Beck-Peccoz; Anna Spada; Giovanna Mantovani; </a:t>
            </a:r>
            <a:r>
              <a:rPr lang="en-US" sz="1000" i="1">
                <a:solidFill>
                  <a:srgbClr val="000000"/>
                </a:solidFill>
              </a:rPr>
              <a:t>The Journal of Clinical Endocrinology &amp; Metabolism</a:t>
            </a:r>
            <a:r>
              <a:rPr lang="en-US" sz="1000">
                <a:solidFill>
                  <a:srgbClr val="000000"/>
                </a:solidFill>
              </a:rPr>
              <a:t> </a:t>
            </a:r>
            <a:r>
              <a:rPr lang="en-US" sz="1000" b="1">
                <a:solidFill>
                  <a:srgbClr val="000000"/>
                </a:solidFill>
              </a:rPr>
              <a:t> 2014, </a:t>
            </a:r>
            <a:r>
              <a:rPr lang="en-US" sz="1000">
                <a:solidFill>
                  <a:srgbClr val="000000"/>
                </a:solidFill>
              </a:rPr>
              <a:t>99, 2069-2076.</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DOI: 10.1210/jc.2013-4376</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Copyright © 2014 </a:t>
            </a:r>
          </a:p>
        </p:txBody>
      </p:sp>
      <p:sp>
        <p:nvSpPr>
          <p:cNvPr id="4100" name="Line 4"/>
          <p:cNvSpPr>
            <a:spLocks noChangeShapeType="1"/>
          </p:cNvSpPr>
          <p:nvPr/>
        </p:nvSpPr>
        <p:spPr bwMode="auto">
          <a:xfrm>
            <a:off x="457200" y="6170613"/>
            <a:ext cx="8382000" cy="1587"/>
          </a:xfrm>
          <a:prstGeom prst="line">
            <a:avLst/>
          </a:prstGeom>
          <a:noFill/>
          <a:ln w="3240" cap="flat">
            <a:solidFill>
              <a:srgbClr val="000000"/>
            </a:solidFill>
            <a:miter lim="800000"/>
            <a:headEnd/>
            <a:tailEnd/>
          </a:ln>
          <a:effectLst/>
        </p:spPr>
        <p:txBody>
          <a:bodyPr/>
          <a:lstStyle/>
          <a:p>
            <a:endParaRPr lang="en-US"/>
          </a:p>
        </p:txBody>
      </p:sp>
      <p:pic>
        <p:nvPicPr>
          <p:cNvPr id="4101" name="Picture 5"/>
          <p:cNvPicPr>
            <a:picLocks noChangeAspect="1" noChangeArrowheads="1"/>
          </p:cNvPicPr>
          <p:nvPr/>
        </p:nvPicPr>
        <p:blipFill>
          <a:blip r:embed="rId4" cstate="print"/>
          <a:srcRect/>
          <a:stretch>
            <a:fillRect/>
          </a:stretch>
        </p:blipFill>
        <p:spPr bwMode="auto">
          <a:xfrm>
            <a:off x="2211388" y="762000"/>
            <a:ext cx="4772025" cy="3810000"/>
          </a:xfrm>
          <a:prstGeom prst="rect">
            <a:avLst/>
          </a:prstGeom>
          <a:noFill/>
          <a:ln w="9525" cap="flat">
            <a:noFill/>
            <a:round/>
            <a:headEnd/>
            <a:tailEnd/>
          </a:ln>
          <a:effectLst/>
        </p:spPr>
      </p:pic>
    </p:spTree>
  </p:cSld>
  <p:clrMapOvr>
    <a:masterClrMapping/>
  </p:clrMapOvr>
  <p:transition>
    <p:wipe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7086600" y="152400"/>
            <a:ext cx="1870075" cy="355600"/>
          </a:xfrm>
          <a:prstGeom prst="rect">
            <a:avLst/>
          </a:prstGeom>
          <a:noFill/>
          <a:ln w="9525" cap="flat">
            <a:noFill/>
            <a:round/>
            <a:headEnd/>
            <a:tailEnd/>
          </a:ln>
          <a:effectLst/>
        </p:spPr>
      </p:pic>
      <p:sp>
        <p:nvSpPr>
          <p:cNvPr id="5122" name="AutoShape 2"/>
          <p:cNvSpPr>
            <a:spLocks noChangeArrowheads="1"/>
          </p:cNvSpPr>
          <p:nvPr/>
        </p:nvSpPr>
        <p:spPr bwMode="auto">
          <a:xfrm>
            <a:off x="609600" y="46482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100">
                <a:solidFill>
                  <a:srgbClr val="000000"/>
                </a:solidFill>
              </a:rPr>
              <a:t>Figure 3. Cumulative incidence of hypopituitarism in patients treated with radiotherapy. On the second x-axis, the number of patients in active follow-up is reported.</a:t>
            </a:r>
          </a:p>
        </p:txBody>
      </p:sp>
      <p:sp>
        <p:nvSpPr>
          <p:cNvPr id="5123"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Published in: Elena Malchiodi; Eriselda Profka; Emanuele Ferrante; Elisa Sala; Elisa Verrua; Irene Campi; Andrea Gerardo Lania; Maura Arosio; Marco Locatelli; Pietro Mortini; Marco Losa; Enrico Motti; Paolo Beck-Peccoz; Anna Spada; Giovanna Mantovani; </a:t>
            </a:r>
            <a:r>
              <a:rPr lang="en-US" sz="1000" i="1">
                <a:solidFill>
                  <a:srgbClr val="000000"/>
                </a:solidFill>
              </a:rPr>
              <a:t>The Journal of Clinical Endocrinology &amp; Metabolism</a:t>
            </a:r>
            <a:r>
              <a:rPr lang="en-US" sz="1000">
                <a:solidFill>
                  <a:srgbClr val="000000"/>
                </a:solidFill>
              </a:rPr>
              <a:t> </a:t>
            </a:r>
            <a:r>
              <a:rPr lang="en-US" sz="1000" b="1">
                <a:solidFill>
                  <a:srgbClr val="000000"/>
                </a:solidFill>
              </a:rPr>
              <a:t> 2014, </a:t>
            </a:r>
            <a:r>
              <a:rPr lang="en-US" sz="1000">
                <a:solidFill>
                  <a:srgbClr val="000000"/>
                </a:solidFill>
              </a:rPr>
              <a:t>99, 2069-2076.</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DOI: 10.1210/jc.2013-4376</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rPr>
              <a:t>Copyright © 2014 </a:t>
            </a:r>
          </a:p>
        </p:txBody>
      </p:sp>
      <p:sp>
        <p:nvSpPr>
          <p:cNvPr id="5124" name="Line 4"/>
          <p:cNvSpPr>
            <a:spLocks noChangeShapeType="1"/>
          </p:cNvSpPr>
          <p:nvPr/>
        </p:nvSpPr>
        <p:spPr bwMode="auto">
          <a:xfrm>
            <a:off x="457200" y="6170613"/>
            <a:ext cx="8382000" cy="1587"/>
          </a:xfrm>
          <a:prstGeom prst="line">
            <a:avLst/>
          </a:prstGeom>
          <a:noFill/>
          <a:ln w="3240" cap="flat">
            <a:solidFill>
              <a:srgbClr val="000000"/>
            </a:solidFill>
            <a:miter lim="800000"/>
            <a:headEnd/>
            <a:tailEnd/>
          </a:ln>
          <a:effectLst/>
        </p:spPr>
        <p:txBody>
          <a:bodyPr/>
          <a:lstStyle/>
          <a:p>
            <a:endParaRPr lang="en-US"/>
          </a:p>
        </p:txBody>
      </p:sp>
      <p:pic>
        <p:nvPicPr>
          <p:cNvPr id="5125" name="Picture 5"/>
          <p:cNvPicPr>
            <a:picLocks noChangeAspect="1" noChangeArrowheads="1"/>
          </p:cNvPicPr>
          <p:nvPr/>
        </p:nvPicPr>
        <p:blipFill>
          <a:blip r:embed="rId4" cstate="print"/>
          <a:srcRect/>
          <a:stretch>
            <a:fillRect/>
          </a:stretch>
        </p:blipFill>
        <p:spPr bwMode="auto">
          <a:xfrm>
            <a:off x="2200275" y="762000"/>
            <a:ext cx="4795838" cy="3810000"/>
          </a:xfrm>
          <a:prstGeom prst="rect">
            <a:avLst/>
          </a:prstGeom>
          <a:noFill/>
          <a:ln w="9525" cap="flat">
            <a:noFill/>
            <a:round/>
            <a:headEnd/>
            <a:tailEnd/>
          </a:ln>
          <a:effectLst/>
        </p:spPr>
      </p:pic>
    </p:spTree>
  </p:cSld>
  <p:clrMapOvr>
    <a:masterClrMapping/>
  </p:clrMapOvr>
  <p:transition>
    <p:wipe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(cont.)</a:t>
            </a:r>
            <a:endParaRPr lang="en-US" dirty="0"/>
          </a:p>
        </p:txBody>
      </p:sp>
      <p:sp>
        <p:nvSpPr>
          <p:cNvPr id="3" name="Content Placeholder 2"/>
          <p:cNvSpPr>
            <a:spLocks noGrp="1"/>
          </p:cNvSpPr>
          <p:nvPr>
            <p:ph idx="1"/>
          </p:nvPr>
        </p:nvSpPr>
        <p:spPr/>
        <p:txBody>
          <a:bodyPr>
            <a:normAutofit/>
          </a:bodyPr>
          <a:lstStyle/>
          <a:p>
            <a:r>
              <a:rPr lang="en-US" sz="2800" b="1" dirty="0" smtClean="0"/>
              <a:t>Radiation Therapy</a:t>
            </a:r>
          </a:p>
          <a:p>
            <a:r>
              <a:rPr lang="en-US" sz="2800" dirty="0" smtClean="0"/>
              <a:t>There are no large series reporting treatment of </a:t>
            </a:r>
            <a:r>
              <a:rPr lang="en-US" sz="2800" dirty="0" err="1" smtClean="0"/>
              <a:t>TSHsecreting</a:t>
            </a:r>
            <a:r>
              <a:rPr lang="en-US" sz="2800" dirty="0" smtClean="0"/>
              <a:t> tumors with radiotherapy alone.</a:t>
            </a:r>
          </a:p>
          <a:p>
            <a:r>
              <a:rPr lang="en-US" sz="2800" dirty="0" smtClean="0"/>
              <a:t>Radiation has mostly been employed as adjunctive therapy to surgery, especially when the latter was not curative.</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(cont.)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smtClean="0"/>
              <a:t>Somatostatin</a:t>
            </a:r>
            <a:r>
              <a:rPr lang="en-US" b="1" dirty="0" smtClean="0"/>
              <a:t> Analogues</a:t>
            </a:r>
          </a:p>
          <a:p>
            <a:r>
              <a:rPr lang="en-US" dirty="0" err="1" smtClean="0">
                <a:solidFill>
                  <a:schemeClr val="accent3">
                    <a:lumMod val="75000"/>
                  </a:schemeClr>
                </a:solidFill>
              </a:rPr>
              <a:t>Octreotide</a:t>
            </a:r>
            <a:endParaRPr lang="en-US" dirty="0" smtClean="0"/>
          </a:p>
          <a:p>
            <a:pPr lvl="1"/>
            <a:r>
              <a:rPr lang="en-US" dirty="0" smtClean="0"/>
              <a:t>primary </a:t>
            </a:r>
            <a:r>
              <a:rPr lang="en-US" dirty="0" smtClean="0"/>
              <a:t>or adjunctive treatment, </a:t>
            </a:r>
            <a:endParaRPr lang="en-US" dirty="0" smtClean="0"/>
          </a:p>
          <a:p>
            <a:pPr lvl="1"/>
            <a:r>
              <a:rPr lang="en-US" dirty="0" smtClean="0"/>
              <a:t>normalizes </a:t>
            </a:r>
            <a:r>
              <a:rPr lang="en-US" dirty="0" smtClean="0"/>
              <a:t>T4 and T3 and reduces TSH levels by </a:t>
            </a:r>
            <a:r>
              <a:rPr lang="en-US" dirty="0" smtClean="0"/>
              <a:t>half</a:t>
            </a:r>
          </a:p>
          <a:p>
            <a:pPr lvl="1"/>
            <a:r>
              <a:rPr lang="en-US" dirty="0" smtClean="0"/>
              <a:t>Overall</a:t>
            </a:r>
            <a:r>
              <a:rPr lang="en-US" dirty="0" smtClean="0"/>
              <a:t>, tumors shrink in about a third of patients</a:t>
            </a:r>
            <a:r>
              <a:rPr lang="en-US" dirty="0" smtClean="0"/>
              <a:t>.</a:t>
            </a:r>
          </a:p>
          <a:p>
            <a:r>
              <a:rPr lang="en-US" dirty="0" err="1" smtClean="0">
                <a:solidFill>
                  <a:schemeClr val="accent3">
                    <a:lumMod val="75000"/>
                  </a:schemeClr>
                </a:solidFill>
              </a:rPr>
              <a:t>lanreotide</a:t>
            </a:r>
            <a:r>
              <a:rPr lang="en-US" dirty="0" smtClean="0"/>
              <a:t> </a:t>
            </a:r>
            <a:r>
              <a:rPr lang="en-US" dirty="0" smtClean="0"/>
              <a:t>(30 mg every 10 or 14 days) </a:t>
            </a:r>
            <a:endParaRPr lang="en-US" dirty="0" smtClean="0"/>
          </a:p>
          <a:p>
            <a:pPr lvl="1"/>
            <a:r>
              <a:rPr lang="en-US" dirty="0" smtClean="0"/>
              <a:t>significantly </a:t>
            </a:r>
            <a:r>
              <a:rPr lang="en-US" dirty="0" smtClean="0"/>
              <a:t>decreased TSH </a:t>
            </a:r>
            <a:r>
              <a:rPr lang="en-US" dirty="0" smtClean="0"/>
              <a:t>levels, </a:t>
            </a:r>
            <a:r>
              <a:rPr lang="en-US" dirty="0" smtClean="0"/>
              <a:t>decreased T4 levels</a:t>
            </a:r>
            <a:r>
              <a:rPr lang="en-US" dirty="0" smtClean="0"/>
              <a:t>,</a:t>
            </a:r>
          </a:p>
          <a:p>
            <a:pPr lvl="1"/>
            <a:r>
              <a:rPr lang="en-US" dirty="0" smtClean="0"/>
              <a:t>but </a:t>
            </a:r>
            <a:r>
              <a:rPr lang="en-US" dirty="0" smtClean="0"/>
              <a:t>did not shrink tumors. </a:t>
            </a:r>
            <a:endParaRPr lang="en-US" dirty="0" smtClean="0"/>
          </a:p>
          <a:p>
            <a:r>
              <a:rPr lang="en-US" dirty="0" err="1" smtClean="0">
                <a:solidFill>
                  <a:schemeClr val="accent3">
                    <a:lumMod val="75000"/>
                  </a:schemeClr>
                </a:solidFill>
              </a:rPr>
              <a:t>Octreotide</a:t>
            </a:r>
            <a:r>
              <a:rPr lang="en-US" dirty="0" smtClean="0">
                <a:solidFill>
                  <a:schemeClr val="accent3">
                    <a:lumMod val="75000"/>
                  </a:schemeClr>
                </a:solidFill>
              </a:rPr>
              <a:t> </a:t>
            </a:r>
            <a:r>
              <a:rPr lang="en-US" dirty="0" smtClean="0">
                <a:solidFill>
                  <a:schemeClr val="accent3">
                    <a:lumMod val="75000"/>
                  </a:schemeClr>
                </a:solidFill>
              </a:rPr>
              <a:t>LAR </a:t>
            </a:r>
            <a:r>
              <a:rPr lang="en-US" dirty="0" smtClean="0"/>
              <a:t>(up to 30 mg monthly) </a:t>
            </a:r>
            <a:endParaRPr lang="en-US" dirty="0" smtClean="0"/>
          </a:p>
          <a:p>
            <a:pPr lvl="1"/>
            <a:r>
              <a:rPr lang="en-US" dirty="0" smtClean="0"/>
              <a:t>responsiveness </a:t>
            </a:r>
            <a:r>
              <a:rPr lang="en-US" dirty="0" smtClean="0"/>
              <a:t>appeared similar to that observed for the subcutaneous preparation in 7 </a:t>
            </a:r>
            <a:r>
              <a:rPr lang="en-US" dirty="0" smtClean="0"/>
              <a:t>patients.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(cont.)</a:t>
            </a:r>
            <a:endParaRPr lang="en-US" dirty="0"/>
          </a:p>
        </p:txBody>
      </p:sp>
      <p:sp>
        <p:nvSpPr>
          <p:cNvPr id="3" name="Content Placeholder 2"/>
          <p:cNvSpPr>
            <a:spLocks noGrp="1"/>
          </p:cNvSpPr>
          <p:nvPr>
            <p:ph idx="1"/>
          </p:nvPr>
        </p:nvSpPr>
        <p:spPr/>
        <p:txBody>
          <a:bodyPr/>
          <a:lstStyle/>
          <a:p>
            <a:r>
              <a:rPr lang="en-US" dirty="0" err="1" smtClean="0">
                <a:solidFill>
                  <a:schemeClr val="accent3">
                    <a:lumMod val="75000"/>
                  </a:schemeClr>
                </a:solidFill>
              </a:rPr>
              <a:t>octreotide</a:t>
            </a:r>
            <a:r>
              <a:rPr lang="en-US" dirty="0" smtClean="0"/>
              <a:t> </a:t>
            </a:r>
          </a:p>
          <a:p>
            <a:pPr lvl="1"/>
            <a:r>
              <a:rPr lang="en-US" dirty="0" smtClean="0"/>
              <a:t>suppressed </a:t>
            </a:r>
            <a:r>
              <a:rPr lang="en-US" dirty="0" smtClean="0"/>
              <a:t>TSH in 90% of patients with TSH-secreting tumors </a:t>
            </a:r>
            <a:endParaRPr lang="en-US" dirty="0" smtClean="0"/>
          </a:p>
          <a:p>
            <a:pPr lvl="1"/>
            <a:r>
              <a:rPr lang="en-US" dirty="0" smtClean="0"/>
              <a:t>reduced </a:t>
            </a:r>
            <a:r>
              <a:rPr lang="en-US" dirty="0" smtClean="0"/>
              <a:t>tumor size in 50% of these patients</a:t>
            </a:r>
            <a:r>
              <a:rPr lang="en-US" dirty="0" smtClean="0"/>
              <a:t>.</a:t>
            </a:r>
          </a:p>
          <a:p>
            <a:pPr lvl="1"/>
            <a:r>
              <a:rPr lang="en-US" dirty="0" smtClean="0"/>
              <a:t>but </a:t>
            </a:r>
            <a:r>
              <a:rPr lang="en-US" dirty="0" err="1" smtClean="0"/>
              <a:t>tachyphylaxis</a:t>
            </a:r>
            <a:r>
              <a:rPr lang="en-US" dirty="0" smtClean="0"/>
              <a:t> may occasionally occur.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95275" y="119063"/>
            <a:ext cx="8553450" cy="6619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0"/>
            <a:ext cx="8332386" cy="685800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rmAutofit fontScale="90000"/>
          </a:bodyPr>
          <a:lstStyle/>
          <a:p>
            <a:r>
              <a:rPr lang="en-US" b="1" dirty="0" smtClean="0"/>
              <a:t>TSH-secreting pituitary </a:t>
            </a:r>
            <a:r>
              <a:rPr lang="en-US" b="1" dirty="0" smtClean="0"/>
              <a:t>adenomas</a:t>
            </a:r>
            <a:br>
              <a:rPr lang="en-US" b="1" dirty="0" smtClean="0"/>
            </a:br>
            <a:r>
              <a:rPr lang="en-US" b="1" dirty="0" smtClean="0"/>
              <a:t/>
            </a:r>
            <a:br>
              <a:rPr lang="en-US" b="1" dirty="0" smtClean="0"/>
            </a:br>
            <a:r>
              <a:rPr lang="en-US" b="1" dirty="0" smtClean="0"/>
              <a:t>or</a:t>
            </a:r>
            <a:br>
              <a:rPr lang="en-US" b="1" dirty="0" smtClean="0"/>
            </a:br>
            <a:r>
              <a:rPr lang="en-US" b="1" dirty="0" smtClean="0"/>
              <a:t/>
            </a:r>
            <a:br>
              <a:rPr lang="en-US" b="1" dirty="0" smtClean="0"/>
            </a:br>
            <a:r>
              <a:rPr lang="en-US" b="1" dirty="0" smtClean="0"/>
              <a:t>Resistant to Thyroid Hormone</a:t>
            </a:r>
            <a:br>
              <a:rPr lang="en-US" b="1" dirty="0" smtClean="0"/>
            </a:br>
            <a:r>
              <a:rPr lang="en-US" b="1" dirty="0" smtClean="0"/>
              <a:t/>
            </a:r>
            <a:br>
              <a:rPr lang="en-US" b="1" dirty="0" smtClean="0"/>
            </a:br>
            <a:r>
              <a:rPr lang="en-US" b="1" dirty="0" smtClean="0"/>
              <a: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TSH-secreting pituitary adenomas</a:t>
            </a:r>
            <a:endParaRPr lang="en-US" dirty="0"/>
          </a:p>
        </p:txBody>
      </p:sp>
      <p:sp>
        <p:nvSpPr>
          <p:cNvPr id="3" name="Content Placeholder 2"/>
          <p:cNvSpPr>
            <a:spLocks noGrp="1"/>
          </p:cNvSpPr>
          <p:nvPr>
            <p:ph idx="1"/>
          </p:nvPr>
        </p:nvSpPr>
        <p:spPr/>
        <p:txBody>
          <a:bodyPr/>
          <a:lstStyle/>
          <a:p>
            <a:r>
              <a:rPr lang="en-US" dirty="0" smtClean="0"/>
              <a:t>0.5 to 3 percent of all functioning pituitary tumors</a:t>
            </a:r>
          </a:p>
          <a:p>
            <a:r>
              <a:rPr lang="en-US" dirty="0" smtClean="0"/>
              <a:t>much less than 1 percent of all cases of hyperthyroidism</a:t>
            </a:r>
          </a:p>
          <a:p>
            <a:r>
              <a:rPr lang="en-US" dirty="0" smtClean="0"/>
              <a:t>the diagnosis should be considered in all hyperthyroid patients, especially those with a diffuse goiter and no </a:t>
            </a:r>
            <a:r>
              <a:rPr lang="en-US" dirty="0" err="1" smtClean="0"/>
              <a:t>extrathyroidal</a:t>
            </a:r>
            <a:r>
              <a:rPr lang="en-US" dirty="0" smtClean="0"/>
              <a:t> manifestations of Graves' disease.</a:t>
            </a:r>
          </a:p>
          <a:p>
            <a:endParaRPr lang="en-US" dirty="0"/>
          </a:p>
        </p:txBody>
      </p:sp>
      <p:sp>
        <p:nvSpPr>
          <p:cNvPr id="4" name="TextBox 3"/>
          <p:cNvSpPr txBox="1"/>
          <p:nvPr/>
        </p:nvSpPr>
        <p:spPr>
          <a:xfrm>
            <a:off x="5867400" y="5943600"/>
            <a:ext cx="3048000" cy="646331"/>
          </a:xfrm>
          <a:prstGeom prst="rect">
            <a:avLst/>
          </a:prstGeom>
          <a:noFill/>
        </p:spPr>
        <p:txBody>
          <a:bodyPr wrap="square" rtlCol="0">
            <a:spAutoFit/>
          </a:bodyPr>
          <a:lstStyle/>
          <a:p>
            <a:pPr lvl="0"/>
            <a:r>
              <a:rPr lang="en-US" i="1" dirty="0" smtClean="0">
                <a:hlinkClick r:id="rId2"/>
              </a:rPr>
              <a:t> </a:t>
            </a:r>
            <a:r>
              <a:rPr lang="en-US" i="1" dirty="0" err="1" smtClean="0">
                <a:hlinkClick r:id="rId2"/>
              </a:rPr>
              <a:t>Eur</a:t>
            </a:r>
            <a:r>
              <a:rPr lang="en-US" i="1" dirty="0" smtClean="0">
                <a:hlinkClick r:id="rId2"/>
              </a:rPr>
              <a:t> Thyroid J 2013; 2:76.</a:t>
            </a:r>
            <a:endParaRPr lang="en-US" i="1" dirty="0" smtClean="0"/>
          </a:p>
          <a:p>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TSH-secreting pituitary adenomas (cont.)</a:t>
            </a:r>
            <a:endParaRPr lang="en-US" sz="36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TSH concentrations range from </a:t>
            </a:r>
            <a:r>
              <a:rPr lang="en-US" u="sng" dirty="0" smtClean="0"/>
              <a:t>normal</a:t>
            </a:r>
            <a:r>
              <a:rPr lang="en-US" dirty="0" smtClean="0"/>
              <a:t> to markedly </a:t>
            </a:r>
            <a:r>
              <a:rPr lang="en-US" u="sng" dirty="0" smtClean="0"/>
              <a:t>elevated </a:t>
            </a:r>
            <a:r>
              <a:rPr lang="en-US" dirty="0" smtClean="0"/>
              <a:t>(&gt;500 </a:t>
            </a:r>
            <a:r>
              <a:rPr lang="en-US" dirty="0" err="1" smtClean="0"/>
              <a:t>mU</a:t>
            </a:r>
            <a:r>
              <a:rPr lang="en-US" dirty="0" smtClean="0"/>
              <a:t>/L).</a:t>
            </a:r>
          </a:p>
          <a:p>
            <a:endParaRPr lang="en-US" dirty="0" smtClean="0"/>
          </a:p>
          <a:p>
            <a:r>
              <a:rPr lang="en-US" dirty="0" smtClean="0"/>
              <a:t>Most TSH-secreting adenomas secrete </a:t>
            </a:r>
            <a:r>
              <a:rPr lang="en-US" u="sng" dirty="0" smtClean="0"/>
              <a:t>only TSH</a:t>
            </a:r>
            <a:r>
              <a:rPr lang="en-US" dirty="0" smtClean="0"/>
              <a:t>. </a:t>
            </a:r>
          </a:p>
          <a:p>
            <a:endParaRPr lang="en-US" u="sng" dirty="0" smtClean="0">
              <a:solidFill>
                <a:srgbClr val="7030A0"/>
              </a:solidFill>
            </a:endParaRPr>
          </a:p>
          <a:p>
            <a:r>
              <a:rPr lang="en-US" u="sng" dirty="0" smtClean="0">
                <a:solidFill>
                  <a:srgbClr val="7030A0"/>
                </a:solidFill>
              </a:rPr>
              <a:t>20 to 25 percent </a:t>
            </a:r>
            <a:r>
              <a:rPr lang="en-US" dirty="0" smtClean="0"/>
              <a:t>of the adenomas secrete one or more other pituitary hormones, predominantly </a:t>
            </a:r>
            <a:r>
              <a:rPr lang="en-US" u="sng" dirty="0" smtClean="0">
                <a:solidFill>
                  <a:srgbClr val="7030A0"/>
                </a:solidFill>
              </a:rPr>
              <a:t>growth hormone or </a:t>
            </a:r>
            <a:r>
              <a:rPr lang="en-US" u="sng" dirty="0" err="1" smtClean="0">
                <a:solidFill>
                  <a:srgbClr val="7030A0"/>
                </a:solidFill>
              </a:rPr>
              <a:t>prolactin</a:t>
            </a:r>
            <a:r>
              <a:rPr lang="en-US" dirty="0" smtClean="0"/>
              <a:t>.</a:t>
            </a:r>
          </a:p>
          <a:p>
            <a:pPr lvl="1"/>
            <a:endParaRPr lang="en-US" dirty="0" smtClean="0"/>
          </a:p>
          <a:p>
            <a:pPr lvl="1"/>
            <a:r>
              <a:rPr lang="en-US" dirty="0" smtClean="0"/>
              <a:t>Adenomas secreting TSH and growth hormone are </a:t>
            </a:r>
            <a:r>
              <a:rPr lang="en-US" u="sng" dirty="0" smtClean="0"/>
              <a:t>equally common in men and women</a:t>
            </a:r>
            <a:r>
              <a:rPr lang="en-US" dirty="0" smtClean="0"/>
              <a:t>, </a:t>
            </a:r>
          </a:p>
          <a:p>
            <a:pPr lvl="1"/>
            <a:r>
              <a:rPr lang="en-US" dirty="0" smtClean="0"/>
              <a:t>whereas </a:t>
            </a:r>
            <a:r>
              <a:rPr lang="en-US" dirty="0" err="1" smtClean="0"/>
              <a:t>cosecretion</a:t>
            </a:r>
            <a:r>
              <a:rPr lang="en-US" dirty="0" smtClean="0"/>
              <a:t> of TSH and </a:t>
            </a:r>
            <a:r>
              <a:rPr lang="en-US" dirty="0" err="1" smtClean="0"/>
              <a:t>prolactin</a:t>
            </a:r>
            <a:r>
              <a:rPr lang="en-US" dirty="0" smtClean="0"/>
              <a:t> is about </a:t>
            </a:r>
            <a:r>
              <a:rPr lang="en-US" u="sng" dirty="0" smtClean="0"/>
              <a:t>five times more common in women</a:t>
            </a:r>
            <a:r>
              <a:rPr lang="en-US" dirty="0" smtClean="0"/>
              <a:t> than in men.</a:t>
            </a:r>
          </a:p>
          <a:p>
            <a:pPr lvl="1"/>
            <a:r>
              <a:rPr lang="en-US" dirty="0" smtClean="0"/>
              <a:t> </a:t>
            </a:r>
            <a:r>
              <a:rPr lang="en-US" dirty="0" err="1" smtClean="0"/>
              <a:t>Hyperprolactinemia</a:t>
            </a:r>
            <a:r>
              <a:rPr lang="en-US" dirty="0" smtClean="0"/>
              <a:t> is not always due to tumor secretion of </a:t>
            </a:r>
            <a:r>
              <a:rPr lang="en-US" dirty="0" err="1" smtClean="0"/>
              <a:t>prolactin</a:t>
            </a:r>
            <a:r>
              <a:rPr lang="en-US" dirty="0" smtClean="0"/>
              <a:t>; in some patients, it is caused by compression of the pituitary stalk and interruption of tonic hypothalamic inhibition of </a:t>
            </a:r>
            <a:r>
              <a:rPr lang="en-US" dirty="0" err="1" smtClean="0"/>
              <a:t>prolactin</a:t>
            </a:r>
            <a:r>
              <a:rPr lang="en-US" dirty="0" smtClean="0"/>
              <a:t> secretion.</a:t>
            </a:r>
          </a:p>
          <a:p>
            <a:endParaRPr lang="en-US" dirty="0"/>
          </a:p>
        </p:txBody>
      </p:sp>
      <p:sp>
        <p:nvSpPr>
          <p:cNvPr id="4" name="TextBox 3"/>
          <p:cNvSpPr txBox="1"/>
          <p:nvPr/>
        </p:nvSpPr>
        <p:spPr>
          <a:xfrm>
            <a:off x="1295400" y="6400800"/>
            <a:ext cx="2971800" cy="369332"/>
          </a:xfrm>
          <a:prstGeom prst="rect">
            <a:avLst/>
          </a:prstGeom>
          <a:noFill/>
        </p:spPr>
        <p:txBody>
          <a:bodyPr wrap="square" rtlCol="0">
            <a:spAutoFit/>
          </a:bodyPr>
          <a:lstStyle/>
          <a:p>
            <a:r>
              <a:rPr lang="en-US" i="1" dirty="0" err="1" smtClean="0"/>
              <a:t>Uptodate</a:t>
            </a:r>
            <a:r>
              <a:rPr lang="en-US" i="1" dirty="0" smtClean="0"/>
              <a:t> 2016</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CLINICAL PRESENTATION</a:t>
            </a:r>
            <a:endParaRPr lang="en-US" dirty="0"/>
          </a:p>
        </p:txBody>
      </p:sp>
      <p:sp>
        <p:nvSpPr>
          <p:cNvPr id="3" name="Content Placeholder 2"/>
          <p:cNvSpPr>
            <a:spLocks noGrp="1"/>
          </p:cNvSpPr>
          <p:nvPr>
            <p:ph idx="1"/>
          </p:nvPr>
        </p:nvSpPr>
        <p:spPr/>
        <p:txBody>
          <a:bodyPr>
            <a:normAutofit/>
          </a:bodyPr>
          <a:lstStyle/>
          <a:p>
            <a:r>
              <a:rPr lang="en-US" b="1" dirty="0" smtClean="0"/>
              <a:t>Symptoms and signs</a:t>
            </a:r>
            <a:r>
              <a:rPr lang="en-US" dirty="0" smtClean="0"/>
              <a:t> </a:t>
            </a:r>
          </a:p>
          <a:p>
            <a:r>
              <a:rPr lang="en-US" dirty="0" smtClean="0"/>
              <a:t>Mild or typical symptoms and signs of </a:t>
            </a:r>
            <a:r>
              <a:rPr lang="en-US" u="sng" dirty="0" smtClean="0"/>
              <a:t>hyperthyroidism</a:t>
            </a:r>
            <a:r>
              <a:rPr lang="en-US" dirty="0" smtClean="0"/>
              <a:t> (</a:t>
            </a:r>
            <a:r>
              <a:rPr lang="en-US" dirty="0" err="1" smtClean="0"/>
              <a:t>eg</a:t>
            </a:r>
            <a:r>
              <a:rPr lang="en-US" dirty="0" smtClean="0"/>
              <a:t>, palpitations, tremor, heat intolerance).</a:t>
            </a:r>
          </a:p>
          <a:p>
            <a:r>
              <a:rPr lang="en-US" dirty="0" smtClean="0"/>
              <a:t>expanding </a:t>
            </a:r>
            <a:r>
              <a:rPr lang="en-US" u="sng" dirty="0" smtClean="0"/>
              <a:t>tumor mass compression </a:t>
            </a:r>
            <a:r>
              <a:rPr lang="en-US" dirty="0" smtClean="0"/>
              <a:t>of the normal pituitary gland or the optic chiasm, </a:t>
            </a:r>
          </a:p>
          <a:p>
            <a:r>
              <a:rPr lang="en-US" dirty="0" smtClean="0"/>
              <a:t>co-secretion of </a:t>
            </a:r>
            <a:r>
              <a:rPr lang="en-US" u="sng" dirty="0" smtClean="0"/>
              <a:t>growth hormone or </a:t>
            </a:r>
            <a:r>
              <a:rPr lang="en-US" u="sng" dirty="0" err="1" smtClean="0"/>
              <a:t>prolactin</a:t>
            </a:r>
            <a:r>
              <a:rPr lang="en-US" dirty="0" smtClean="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u="sng" dirty="0" smtClean="0">
                <a:solidFill>
                  <a:schemeClr val="accent3">
                    <a:lumMod val="75000"/>
                  </a:schemeClr>
                </a:solidFill>
              </a:rPr>
              <a:t>a review of 255 patients </a:t>
            </a:r>
            <a:r>
              <a:rPr lang="en-US" dirty="0" smtClean="0"/>
              <a:t>with thyroid-stimulating hormone (TSH)-secreting tumors, clinical features other than hyperthyroidism included </a:t>
            </a:r>
            <a:r>
              <a:rPr lang="en-US" dirty="0" smtClean="0"/>
              <a:t>:</a:t>
            </a:r>
            <a:endParaRPr lang="en-US" dirty="0" smtClean="0"/>
          </a:p>
          <a:p>
            <a:pPr lvl="1"/>
            <a:r>
              <a:rPr lang="en-US" dirty="0" smtClean="0"/>
              <a:t>●A diffuse goiter – 93 percent</a:t>
            </a:r>
          </a:p>
          <a:p>
            <a:pPr lvl="1"/>
            <a:r>
              <a:rPr lang="en-US" dirty="0" smtClean="0"/>
              <a:t>●Visual field defects – 35 percent</a:t>
            </a:r>
          </a:p>
          <a:p>
            <a:pPr lvl="1"/>
            <a:r>
              <a:rPr lang="en-US" dirty="0" smtClean="0"/>
              <a:t>●Menstrual disturbances – 33 percent</a:t>
            </a:r>
          </a:p>
          <a:p>
            <a:pPr lvl="1"/>
            <a:r>
              <a:rPr lang="en-US" dirty="0" smtClean="0"/>
              <a:t>●</a:t>
            </a:r>
            <a:r>
              <a:rPr lang="en-US" dirty="0" err="1" smtClean="0"/>
              <a:t>Galactorrhea</a:t>
            </a:r>
            <a:r>
              <a:rPr lang="en-US" dirty="0" smtClean="0"/>
              <a:t> (women), with or without </a:t>
            </a:r>
            <a:r>
              <a:rPr lang="en-US" dirty="0" err="1" smtClean="0"/>
              <a:t>cosecretion</a:t>
            </a:r>
            <a:r>
              <a:rPr lang="en-US" dirty="0" smtClean="0"/>
              <a:t> of </a:t>
            </a:r>
            <a:r>
              <a:rPr lang="en-US" dirty="0" err="1" smtClean="0"/>
              <a:t>prolactin</a:t>
            </a:r>
            <a:r>
              <a:rPr lang="en-US" dirty="0" smtClean="0"/>
              <a:t> – 28 percent</a:t>
            </a:r>
          </a:p>
          <a:p>
            <a:pPr lvl="1"/>
            <a:r>
              <a:rPr lang="en-US" dirty="0" smtClean="0"/>
              <a:t>●Headache – 21 percent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libri"/>
        <a:ea typeface=""/>
        <a:cs typeface="Lotus"/>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1874</Words>
  <Application>Microsoft Office PowerPoint</Application>
  <PresentationFormat>On-screen Show (4:3)</PresentationFormat>
  <Paragraphs>205</Paragraphs>
  <Slides>49</Slides>
  <Notes>3</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What is your first action after see high TSH &amp; T4,T3 in laboratory findings ?  </vt:lpstr>
      <vt:lpstr>Slide 2</vt:lpstr>
      <vt:lpstr>Assay interference</vt:lpstr>
      <vt:lpstr>Slide 4</vt:lpstr>
      <vt:lpstr>TSH-secreting pituitary adenomas  or  Resistant to Thyroid Hormone  ?????</vt:lpstr>
      <vt:lpstr>TSH-secreting pituitary adenomas</vt:lpstr>
      <vt:lpstr>TSH-secreting pituitary adenomas (cont.)</vt:lpstr>
      <vt:lpstr>CLINICAL PRESENTATION</vt:lpstr>
      <vt:lpstr>Slide 9</vt:lpstr>
      <vt:lpstr>Slide 10</vt:lpstr>
      <vt:lpstr>Slide 11</vt:lpstr>
      <vt:lpstr>Slide 12</vt:lpstr>
      <vt:lpstr>Slide 13</vt:lpstr>
      <vt:lpstr>Slide 14</vt:lpstr>
      <vt:lpstr>Slide 15</vt:lpstr>
      <vt:lpstr>Differential diagnosis with TSHoma</vt:lpstr>
      <vt:lpstr>Resistance to thyroid hormone (RTH) </vt:lpstr>
      <vt:lpstr>Resistance to thyroid hormone (RTH) (cont.)</vt:lpstr>
      <vt:lpstr>How we can differentiate TSHoma from RTH?</vt:lpstr>
      <vt:lpstr>Differentiation between RTH &amp; TSHoma</vt:lpstr>
      <vt:lpstr>Slide 21</vt:lpstr>
      <vt:lpstr>Slide 22</vt:lpstr>
      <vt:lpstr>Slide 23</vt:lpstr>
      <vt:lpstr>Slide 24</vt:lpstr>
      <vt:lpstr>Slide 25</vt:lpstr>
      <vt:lpstr>Slide 26</vt:lpstr>
      <vt:lpstr>Slide 27</vt:lpstr>
      <vt:lpstr>Slide 28</vt:lpstr>
      <vt:lpstr>Slide 29</vt:lpstr>
      <vt:lpstr>Slide 30</vt:lpstr>
      <vt:lpstr>Other tests</vt:lpstr>
      <vt:lpstr>Other tests</vt:lpstr>
      <vt:lpstr>Other tests</vt:lpstr>
      <vt:lpstr>Slide 34</vt:lpstr>
      <vt:lpstr>Other tests</vt:lpstr>
      <vt:lpstr>Slide 36</vt:lpstr>
      <vt:lpstr>Slide 37</vt:lpstr>
      <vt:lpstr>TREATMENT </vt:lpstr>
      <vt:lpstr>TREATMENT (cont.)</vt:lpstr>
      <vt:lpstr>Slide 40</vt:lpstr>
      <vt:lpstr>Slide 41</vt:lpstr>
      <vt:lpstr>Slide 42</vt:lpstr>
      <vt:lpstr>Slide 43</vt:lpstr>
      <vt:lpstr>Slide 44</vt:lpstr>
      <vt:lpstr>TREATMENT (cont.)</vt:lpstr>
      <vt:lpstr>TREATMENT (cont.)</vt:lpstr>
      <vt:lpstr>TREATMENT (cont.)</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OC</dc:creator>
  <cp:lastModifiedBy>OC</cp:lastModifiedBy>
  <cp:revision>41</cp:revision>
  <dcterms:created xsi:type="dcterms:W3CDTF">2017-01-17T14:06:58Z</dcterms:created>
  <dcterms:modified xsi:type="dcterms:W3CDTF">2017-01-22T21:42:40Z</dcterms:modified>
</cp:coreProperties>
</file>