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84" r:id="rId5"/>
    <p:sldId id="256" r:id="rId6"/>
    <p:sldId id="268" r:id="rId7"/>
    <p:sldId id="267" r:id="rId8"/>
    <p:sldId id="260" r:id="rId9"/>
    <p:sldId id="261" r:id="rId10"/>
    <p:sldId id="264" r:id="rId11"/>
    <p:sldId id="265" r:id="rId12"/>
    <p:sldId id="266" r:id="rId13"/>
    <p:sldId id="269" r:id="rId14"/>
    <p:sldId id="270" r:id="rId15"/>
    <p:sldId id="272" r:id="rId16"/>
    <p:sldId id="273" r:id="rId17"/>
    <p:sldId id="276" r:id="rId18"/>
    <p:sldId id="277" r:id="rId19"/>
    <p:sldId id="278" r:id="rId20"/>
    <p:sldId id="285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FAE9B-A72D-4D9B-9C48-34317CAB1F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9B49AD5-BACC-4308-80D3-0D8DB04CF25B}">
      <dgm:prSet phldrT="[Text]"/>
      <dgm:spPr/>
      <dgm:t>
        <a:bodyPr/>
        <a:lstStyle/>
        <a:p>
          <a:pPr rtl="1"/>
          <a:r>
            <a:rPr lang="en-US" dirty="0" smtClean="0"/>
            <a:t>Cognitive</a:t>
          </a:r>
          <a:endParaRPr lang="fa-IR" dirty="0"/>
        </a:p>
      </dgm:t>
    </dgm:pt>
    <dgm:pt modelId="{20D476DA-FD73-47F3-ABE1-9882602F2811}" type="parTrans" cxnId="{5D7A99F1-9F74-4716-A99D-40E17A8BAA1D}">
      <dgm:prSet/>
      <dgm:spPr/>
      <dgm:t>
        <a:bodyPr/>
        <a:lstStyle/>
        <a:p>
          <a:pPr rtl="1"/>
          <a:endParaRPr lang="fa-IR"/>
        </a:p>
      </dgm:t>
    </dgm:pt>
    <dgm:pt modelId="{5CA80202-A052-4423-9F80-52E538145483}" type="sibTrans" cxnId="{5D7A99F1-9F74-4716-A99D-40E17A8BAA1D}">
      <dgm:prSet/>
      <dgm:spPr/>
      <dgm:t>
        <a:bodyPr/>
        <a:lstStyle/>
        <a:p>
          <a:pPr rtl="1"/>
          <a:endParaRPr lang="fa-IR"/>
        </a:p>
      </dgm:t>
    </dgm:pt>
    <dgm:pt modelId="{ED6C420E-D151-4DE1-A4B2-F07B00C64CE6}">
      <dgm:prSet phldrT="[Text]"/>
      <dgm:spPr/>
      <dgm:t>
        <a:bodyPr/>
        <a:lstStyle/>
        <a:p>
          <a:pPr algn="l" rtl="0"/>
          <a:r>
            <a:rPr lang="en-US" dirty="0" smtClean="0"/>
            <a:t>Memory (episodic)</a:t>
          </a:r>
          <a:endParaRPr lang="fa-IR" dirty="0"/>
        </a:p>
      </dgm:t>
    </dgm:pt>
    <dgm:pt modelId="{D8B87DBD-B3A8-4C50-86D9-E1F727EBB2B3}" type="parTrans" cxnId="{78B84995-3CC1-4EE1-B7E4-78151ABA2E3E}">
      <dgm:prSet/>
      <dgm:spPr/>
      <dgm:t>
        <a:bodyPr/>
        <a:lstStyle/>
        <a:p>
          <a:pPr rtl="1"/>
          <a:endParaRPr lang="fa-IR"/>
        </a:p>
      </dgm:t>
    </dgm:pt>
    <dgm:pt modelId="{52BD266D-0466-4446-9837-A400F13DEF78}" type="sibTrans" cxnId="{78B84995-3CC1-4EE1-B7E4-78151ABA2E3E}">
      <dgm:prSet/>
      <dgm:spPr/>
      <dgm:t>
        <a:bodyPr/>
        <a:lstStyle/>
        <a:p>
          <a:pPr rtl="1"/>
          <a:endParaRPr lang="fa-IR"/>
        </a:p>
      </dgm:t>
    </dgm:pt>
    <dgm:pt modelId="{B8C812DE-6174-402F-A0A9-BD9E4B10F783}">
      <dgm:prSet phldrT="[Text]"/>
      <dgm:spPr/>
      <dgm:t>
        <a:bodyPr/>
        <a:lstStyle/>
        <a:p>
          <a:pPr algn="r" rtl="1"/>
          <a:endParaRPr lang="fa-IR" dirty="0"/>
        </a:p>
      </dgm:t>
    </dgm:pt>
    <dgm:pt modelId="{5C1C4283-0AE7-40A7-857A-321C7D923BDE}" type="parTrans" cxnId="{7574766C-76CF-4BB5-9911-1EB01802FBC4}">
      <dgm:prSet/>
      <dgm:spPr/>
      <dgm:t>
        <a:bodyPr/>
        <a:lstStyle/>
        <a:p>
          <a:pPr rtl="1"/>
          <a:endParaRPr lang="fa-IR"/>
        </a:p>
      </dgm:t>
    </dgm:pt>
    <dgm:pt modelId="{DDAFBB0D-75AB-4E9F-A6F6-5E6B482D3851}" type="sibTrans" cxnId="{7574766C-76CF-4BB5-9911-1EB01802FBC4}">
      <dgm:prSet/>
      <dgm:spPr/>
      <dgm:t>
        <a:bodyPr/>
        <a:lstStyle/>
        <a:p>
          <a:pPr rtl="1"/>
          <a:endParaRPr lang="fa-IR"/>
        </a:p>
      </dgm:t>
    </dgm:pt>
    <dgm:pt modelId="{20CB714B-9273-4363-9CCD-0BE507F9EB3C}">
      <dgm:prSet phldrT="[Text]"/>
      <dgm:spPr/>
      <dgm:t>
        <a:bodyPr/>
        <a:lstStyle/>
        <a:p>
          <a:pPr rtl="1"/>
          <a:r>
            <a:rPr lang="en-US" dirty="0" smtClean="0"/>
            <a:t>Affective</a:t>
          </a:r>
          <a:endParaRPr lang="fa-IR" dirty="0"/>
        </a:p>
      </dgm:t>
    </dgm:pt>
    <dgm:pt modelId="{DE03962A-43D1-4803-A5C0-9817A04E6C52}" type="parTrans" cxnId="{086EFC17-57A8-4186-9EC3-CBF42BF839C6}">
      <dgm:prSet/>
      <dgm:spPr/>
      <dgm:t>
        <a:bodyPr/>
        <a:lstStyle/>
        <a:p>
          <a:pPr rtl="1"/>
          <a:endParaRPr lang="fa-IR"/>
        </a:p>
      </dgm:t>
    </dgm:pt>
    <dgm:pt modelId="{C9EF0719-8FFD-430E-8865-7E44E4207D3A}" type="sibTrans" cxnId="{086EFC17-57A8-4186-9EC3-CBF42BF839C6}">
      <dgm:prSet/>
      <dgm:spPr/>
      <dgm:t>
        <a:bodyPr/>
        <a:lstStyle/>
        <a:p>
          <a:pPr rtl="1"/>
          <a:endParaRPr lang="fa-IR"/>
        </a:p>
      </dgm:t>
    </dgm:pt>
    <dgm:pt modelId="{02291B60-C364-430D-A17E-EE083960EDC0}">
      <dgm:prSet phldrT="[Text]"/>
      <dgm:spPr/>
      <dgm:t>
        <a:bodyPr/>
        <a:lstStyle/>
        <a:p>
          <a:pPr rtl="0"/>
          <a:r>
            <a:rPr lang="en-US" dirty="0" err="1" smtClean="0"/>
            <a:t>Dysphoria</a:t>
          </a:r>
          <a:endParaRPr lang="fa-IR" dirty="0"/>
        </a:p>
      </dgm:t>
    </dgm:pt>
    <dgm:pt modelId="{53C82CB7-3944-458A-AF03-479CE4AA0670}" type="parTrans" cxnId="{37122161-6F13-41FA-8CE0-D8ECA3680E55}">
      <dgm:prSet/>
      <dgm:spPr/>
      <dgm:t>
        <a:bodyPr/>
        <a:lstStyle/>
        <a:p>
          <a:pPr rtl="1"/>
          <a:endParaRPr lang="fa-IR"/>
        </a:p>
      </dgm:t>
    </dgm:pt>
    <dgm:pt modelId="{4744FE1D-B0C0-44FE-A20F-ADEBEC0D4E06}" type="sibTrans" cxnId="{37122161-6F13-41FA-8CE0-D8ECA3680E55}">
      <dgm:prSet/>
      <dgm:spPr/>
      <dgm:t>
        <a:bodyPr/>
        <a:lstStyle/>
        <a:p>
          <a:pPr rtl="1"/>
          <a:endParaRPr lang="fa-IR"/>
        </a:p>
      </dgm:t>
    </dgm:pt>
    <dgm:pt modelId="{0E263B49-B466-4523-95A1-BE6212797EC9}">
      <dgm:prSet phldrT="[Text]"/>
      <dgm:spPr/>
      <dgm:t>
        <a:bodyPr/>
        <a:lstStyle/>
        <a:p>
          <a:pPr rtl="1"/>
          <a:r>
            <a:rPr lang="en-US" dirty="0" smtClean="0"/>
            <a:t>Vegetative</a:t>
          </a:r>
          <a:endParaRPr lang="fa-IR" dirty="0"/>
        </a:p>
      </dgm:t>
    </dgm:pt>
    <dgm:pt modelId="{223E4E1B-A958-4DB3-BD13-28BE09D6D5EB}" type="parTrans" cxnId="{3CE00423-2164-4ED7-8CD3-D7C019788735}">
      <dgm:prSet/>
      <dgm:spPr/>
      <dgm:t>
        <a:bodyPr/>
        <a:lstStyle/>
        <a:p>
          <a:pPr rtl="1"/>
          <a:endParaRPr lang="fa-IR"/>
        </a:p>
      </dgm:t>
    </dgm:pt>
    <dgm:pt modelId="{3A871E02-F136-4D4D-B08C-EAE42D8543AC}" type="sibTrans" cxnId="{3CE00423-2164-4ED7-8CD3-D7C019788735}">
      <dgm:prSet/>
      <dgm:spPr/>
      <dgm:t>
        <a:bodyPr/>
        <a:lstStyle/>
        <a:p>
          <a:pPr rtl="1"/>
          <a:endParaRPr lang="fa-IR"/>
        </a:p>
      </dgm:t>
    </dgm:pt>
    <dgm:pt modelId="{5BC8F03C-A375-4EDA-951F-110B495AA6BA}">
      <dgm:prSet phldrT="[Text]"/>
      <dgm:spPr/>
      <dgm:t>
        <a:bodyPr/>
        <a:lstStyle/>
        <a:p>
          <a:pPr algn="l" rtl="0"/>
          <a:r>
            <a:rPr lang="en-US" dirty="0" smtClean="0"/>
            <a:t>Impaired sleep</a:t>
          </a:r>
          <a:endParaRPr lang="fa-IR" dirty="0"/>
        </a:p>
      </dgm:t>
    </dgm:pt>
    <dgm:pt modelId="{C730C8E4-14EF-43B5-B640-B56ADE755802}" type="parTrans" cxnId="{F292BEF3-DCE1-4074-B3F8-4A29D87C713E}">
      <dgm:prSet/>
      <dgm:spPr/>
      <dgm:t>
        <a:bodyPr/>
        <a:lstStyle/>
        <a:p>
          <a:pPr rtl="1"/>
          <a:endParaRPr lang="fa-IR"/>
        </a:p>
      </dgm:t>
    </dgm:pt>
    <dgm:pt modelId="{F92FC7B3-71F0-446C-B22F-D4C311C9FF33}" type="sibTrans" cxnId="{F292BEF3-DCE1-4074-B3F8-4A29D87C713E}">
      <dgm:prSet/>
      <dgm:spPr/>
      <dgm:t>
        <a:bodyPr/>
        <a:lstStyle/>
        <a:p>
          <a:pPr rtl="1"/>
          <a:endParaRPr lang="fa-IR"/>
        </a:p>
      </dgm:t>
    </dgm:pt>
    <dgm:pt modelId="{7F5676DC-6F20-4D10-B8B6-FA33F8B1DDAD}">
      <dgm:prSet phldrT="[Text]"/>
      <dgm:spPr/>
      <dgm:t>
        <a:bodyPr/>
        <a:lstStyle/>
        <a:p>
          <a:pPr rtl="1"/>
          <a:r>
            <a:rPr lang="en-US" dirty="0" err="1" smtClean="0"/>
            <a:t>Behavioural</a:t>
          </a:r>
          <a:endParaRPr lang="fa-IR" dirty="0"/>
        </a:p>
      </dgm:t>
    </dgm:pt>
    <dgm:pt modelId="{1B691C89-0377-46DE-9E2B-EBFF696A8C14}" type="parTrans" cxnId="{ACCDEE86-341A-42D2-9F76-F11FE3AE1A96}">
      <dgm:prSet/>
      <dgm:spPr/>
      <dgm:t>
        <a:bodyPr/>
        <a:lstStyle/>
        <a:p>
          <a:pPr rtl="1"/>
          <a:endParaRPr lang="fa-IR"/>
        </a:p>
      </dgm:t>
    </dgm:pt>
    <dgm:pt modelId="{28633EDC-70FF-4B29-B37E-CB6BE9EF832F}" type="sibTrans" cxnId="{ACCDEE86-341A-42D2-9F76-F11FE3AE1A96}">
      <dgm:prSet/>
      <dgm:spPr/>
      <dgm:t>
        <a:bodyPr/>
        <a:lstStyle/>
        <a:p>
          <a:pPr rtl="1"/>
          <a:endParaRPr lang="fa-IR"/>
        </a:p>
      </dgm:t>
    </dgm:pt>
    <dgm:pt modelId="{AA6A2FAC-45F6-41F9-ADC6-602E58A37789}">
      <dgm:prSet phldrT="[Text]"/>
      <dgm:spPr/>
      <dgm:t>
        <a:bodyPr/>
        <a:lstStyle/>
        <a:p>
          <a:pPr algn="r" rtl="1"/>
          <a:endParaRPr lang="fa-IR" dirty="0"/>
        </a:p>
      </dgm:t>
    </dgm:pt>
    <dgm:pt modelId="{C1421BF4-D227-432F-814C-49955352B84F}" type="parTrans" cxnId="{7AA508F5-2227-4248-9902-8067BD2E537A}">
      <dgm:prSet/>
      <dgm:spPr/>
      <dgm:t>
        <a:bodyPr/>
        <a:lstStyle/>
        <a:p>
          <a:pPr rtl="1"/>
          <a:endParaRPr lang="fa-IR"/>
        </a:p>
      </dgm:t>
    </dgm:pt>
    <dgm:pt modelId="{90DDDC14-9E46-452C-9B42-CFF58AE357B0}" type="sibTrans" cxnId="{7AA508F5-2227-4248-9902-8067BD2E537A}">
      <dgm:prSet/>
      <dgm:spPr/>
      <dgm:t>
        <a:bodyPr/>
        <a:lstStyle/>
        <a:p>
          <a:pPr rtl="1"/>
          <a:endParaRPr lang="fa-IR"/>
        </a:p>
      </dgm:t>
    </dgm:pt>
    <dgm:pt modelId="{C18BCB2B-7445-4488-B40C-2C5D453105BA}">
      <dgm:prSet phldrT="[Text]"/>
      <dgm:spPr/>
      <dgm:t>
        <a:bodyPr/>
        <a:lstStyle/>
        <a:p>
          <a:pPr algn="l" rtl="0"/>
          <a:r>
            <a:rPr lang="en-US" dirty="0" smtClean="0"/>
            <a:t>Attention</a:t>
          </a:r>
          <a:endParaRPr lang="fa-IR" dirty="0"/>
        </a:p>
      </dgm:t>
    </dgm:pt>
    <dgm:pt modelId="{B4A1228B-C063-40DB-8116-0F4C642E4199}" type="parTrans" cxnId="{D93EA080-FED0-4B41-9534-3DA22B96B34E}">
      <dgm:prSet/>
      <dgm:spPr/>
      <dgm:t>
        <a:bodyPr/>
        <a:lstStyle/>
        <a:p>
          <a:pPr rtl="1"/>
          <a:endParaRPr lang="fa-IR"/>
        </a:p>
      </dgm:t>
    </dgm:pt>
    <dgm:pt modelId="{B05F8EA3-B437-4E6F-ACF3-A3F1849A74CB}" type="sibTrans" cxnId="{D93EA080-FED0-4B41-9534-3DA22B96B34E}">
      <dgm:prSet/>
      <dgm:spPr/>
      <dgm:t>
        <a:bodyPr/>
        <a:lstStyle/>
        <a:p>
          <a:pPr rtl="1"/>
          <a:endParaRPr lang="fa-IR"/>
        </a:p>
      </dgm:t>
    </dgm:pt>
    <dgm:pt modelId="{931B5BA4-D752-4E74-97C6-74EC5037174B}">
      <dgm:prSet phldrT="[Text]"/>
      <dgm:spPr/>
      <dgm:t>
        <a:bodyPr/>
        <a:lstStyle/>
        <a:p>
          <a:pPr algn="l" rtl="0"/>
          <a:r>
            <a:rPr lang="en-US" dirty="0" smtClean="0"/>
            <a:t>Perceptual-motor</a:t>
          </a:r>
          <a:endParaRPr lang="fa-IR" dirty="0"/>
        </a:p>
      </dgm:t>
    </dgm:pt>
    <dgm:pt modelId="{0A89C38E-5AF4-45C4-A087-BF4EFCEC525C}" type="parTrans" cxnId="{AE7DB138-BEBB-4684-A001-92586248C484}">
      <dgm:prSet/>
      <dgm:spPr/>
      <dgm:t>
        <a:bodyPr/>
        <a:lstStyle/>
        <a:p>
          <a:pPr rtl="1"/>
          <a:endParaRPr lang="fa-IR"/>
        </a:p>
      </dgm:t>
    </dgm:pt>
    <dgm:pt modelId="{BB4B996B-EA10-4FFF-99A3-B5DBF104293F}" type="sibTrans" cxnId="{AE7DB138-BEBB-4684-A001-92586248C484}">
      <dgm:prSet/>
      <dgm:spPr/>
      <dgm:t>
        <a:bodyPr/>
        <a:lstStyle/>
        <a:p>
          <a:pPr rtl="1"/>
          <a:endParaRPr lang="fa-IR"/>
        </a:p>
      </dgm:t>
    </dgm:pt>
    <dgm:pt modelId="{324E49B6-578D-4A8D-B5B5-C8E18D0740E1}">
      <dgm:prSet phldrT="[Text]"/>
      <dgm:spPr/>
      <dgm:t>
        <a:bodyPr/>
        <a:lstStyle/>
        <a:p>
          <a:pPr algn="l" rtl="0"/>
          <a:r>
            <a:rPr lang="en-US" dirty="0" smtClean="0"/>
            <a:t>Language</a:t>
          </a:r>
          <a:endParaRPr lang="fa-IR" dirty="0"/>
        </a:p>
      </dgm:t>
    </dgm:pt>
    <dgm:pt modelId="{21DE3FD4-402E-4680-A800-B54AE4A7F02D}" type="parTrans" cxnId="{395BCDF2-CA47-490E-8EA5-EE10D12581BB}">
      <dgm:prSet/>
      <dgm:spPr/>
      <dgm:t>
        <a:bodyPr/>
        <a:lstStyle/>
        <a:p>
          <a:pPr rtl="1"/>
          <a:endParaRPr lang="fa-IR"/>
        </a:p>
      </dgm:t>
    </dgm:pt>
    <dgm:pt modelId="{17336EA8-CD42-4DCB-9D60-6467472EA659}" type="sibTrans" cxnId="{395BCDF2-CA47-490E-8EA5-EE10D12581BB}">
      <dgm:prSet/>
      <dgm:spPr/>
      <dgm:t>
        <a:bodyPr/>
        <a:lstStyle/>
        <a:p>
          <a:pPr rtl="1"/>
          <a:endParaRPr lang="fa-IR"/>
        </a:p>
      </dgm:t>
    </dgm:pt>
    <dgm:pt modelId="{2F92543A-8365-4AC7-AACA-345259136F80}">
      <dgm:prSet phldrT="[Text]"/>
      <dgm:spPr/>
      <dgm:t>
        <a:bodyPr/>
        <a:lstStyle/>
        <a:p>
          <a:pPr rtl="0"/>
          <a:r>
            <a:rPr lang="en-US" dirty="0" smtClean="0"/>
            <a:t>Emotional outburst</a:t>
          </a:r>
          <a:endParaRPr lang="fa-IR" dirty="0"/>
        </a:p>
      </dgm:t>
    </dgm:pt>
    <dgm:pt modelId="{BB2BC492-09B6-4954-872C-0BAD85645F47}" type="parTrans" cxnId="{13F056D3-63E0-4B96-B255-46B234E92A22}">
      <dgm:prSet/>
      <dgm:spPr/>
      <dgm:t>
        <a:bodyPr/>
        <a:lstStyle/>
        <a:p>
          <a:pPr rtl="1"/>
          <a:endParaRPr lang="fa-IR"/>
        </a:p>
      </dgm:t>
    </dgm:pt>
    <dgm:pt modelId="{DED50955-B0C1-4840-86F7-31E232E24458}" type="sibTrans" cxnId="{13F056D3-63E0-4B96-B255-46B234E92A22}">
      <dgm:prSet/>
      <dgm:spPr/>
      <dgm:t>
        <a:bodyPr/>
        <a:lstStyle/>
        <a:p>
          <a:pPr rtl="1"/>
          <a:endParaRPr lang="fa-IR"/>
        </a:p>
      </dgm:t>
    </dgm:pt>
    <dgm:pt modelId="{30CF10A1-3BE1-4931-A45C-E56034CCDEA8}">
      <dgm:prSet phldrT="[Text]"/>
      <dgm:spPr/>
      <dgm:t>
        <a:bodyPr/>
        <a:lstStyle/>
        <a:p>
          <a:pPr rtl="0"/>
          <a:r>
            <a:rPr lang="en-US" dirty="0" smtClean="0"/>
            <a:t>Hopelessness</a:t>
          </a:r>
          <a:endParaRPr lang="fa-IR" dirty="0"/>
        </a:p>
      </dgm:t>
    </dgm:pt>
    <dgm:pt modelId="{45BC22C3-6F6C-4960-8B34-1AF1EE7E7FCD}" type="parTrans" cxnId="{B0176F47-D547-4E43-A5F2-8BD714C8C9B2}">
      <dgm:prSet/>
      <dgm:spPr/>
      <dgm:t>
        <a:bodyPr/>
        <a:lstStyle/>
        <a:p>
          <a:pPr rtl="1"/>
          <a:endParaRPr lang="fa-IR"/>
        </a:p>
      </dgm:t>
    </dgm:pt>
    <dgm:pt modelId="{55E18D48-0114-4BAA-B240-D066BE6954C7}" type="sibTrans" cxnId="{B0176F47-D547-4E43-A5F2-8BD714C8C9B2}">
      <dgm:prSet/>
      <dgm:spPr/>
      <dgm:t>
        <a:bodyPr/>
        <a:lstStyle/>
        <a:p>
          <a:pPr rtl="1"/>
          <a:endParaRPr lang="fa-IR"/>
        </a:p>
      </dgm:t>
    </dgm:pt>
    <dgm:pt modelId="{C69312F9-3A44-4FDE-9D15-957270D63B13}">
      <dgm:prSet/>
      <dgm:spPr/>
      <dgm:t>
        <a:bodyPr/>
        <a:lstStyle/>
        <a:p>
          <a:pPr algn="l" rtl="0"/>
          <a:r>
            <a:rPr lang="en-US" dirty="0" smtClean="0"/>
            <a:t>Food seeking </a:t>
          </a:r>
          <a:r>
            <a:rPr lang="en-US" dirty="0" err="1" smtClean="0"/>
            <a:t>behaviour</a:t>
          </a:r>
          <a:endParaRPr lang="fa-IR" dirty="0"/>
        </a:p>
      </dgm:t>
    </dgm:pt>
    <dgm:pt modelId="{AF030467-9267-41CA-B524-A0362E5DFD2F}" type="parTrans" cxnId="{99110440-2B7E-4EAF-803F-64089B7245F2}">
      <dgm:prSet/>
      <dgm:spPr/>
      <dgm:t>
        <a:bodyPr/>
        <a:lstStyle/>
        <a:p>
          <a:pPr rtl="1"/>
          <a:endParaRPr lang="fa-IR"/>
        </a:p>
      </dgm:t>
    </dgm:pt>
    <dgm:pt modelId="{87315DC1-2F04-41B5-8889-C98489091D84}" type="sibTrans" cxnId="{99110440-2B7E-4EAF-803F-64089B7245F2}">
      <dgm:prSet/>
      <dgm:spPr/>
      <dgm:t>
        <a:bodyPr/>
        <a:lstStyle/>
        <a:p>
          <a:pPr rtl="1"/>
          <a:endParaRPr lang="fa-IR"/>
        </a:p>
      </dgm:t>
    </dgm:pt>
    <dgm:pt modelId="{6BE03527-CA2B-49F7-AE3F-0F155DCC4E37}">
      <dgm:prSet/>
      <dgm:spPr/>
      <dgm:t>
        <a:bodyPr/>
        <a:lstStyle/>
        <a:p>
          <a:pPr algn="l" rtl="0"/>
          <a:r>
            <a:rPr lang="en-US" dirty="0" smtClean="0"/>
            <a:t>Dependency</a:t>
          </a:r>
        </a:p>
      </dgm:t>
    </dgm:pt>
    <dgm:pt modelId="{38533905-2D4A-461E-9AE9-4AF202DEBAD5}" type="parTrans" cxnId="{4A2C15BB-B9B6-45D1-94B0-BF38B3531314}">
      <dgm:prSet/>
      <dgm:spPr/>
      <dgm:t>
        <a:bodyPr/>
        <a:lstStyle/>
        <a:p>
          <a:pPr rtl="1"/>
          <a:endParaRPr lang="fa-IR"/>
        </a:p>
      </dgm:t>
    </dgm:pt>
    <dgm:pt modelId="{F32163D2-4DD2-4F91-B84C-7A3CDC5EAC41}" type="sibTrans" cxnId="{4A2C15BB-B9B6-45D1-94B0-BF38B3531314}">
      <dgm:prSet/>
      <dgm:spPr/>
      <dgm:t>
        <a:bodyPr/>
        <a:lstStyle/>
        <a:p>
          <a:pPr rtl="1"/>
          <a:endParaRPr lang="fa-IR"/>
        </a:p>
      </dgm:t>
    </dgm:pt>
    <dgm:pt modelId="{4F22A1F8-E1A2-4F29-9F2C-125BEB47C925}">
      <dgm:prSet phldrT="[Text]"/>
      <dgm:spPr/>
      <dgm:t>
        <a:bodyPr/>
        <a:lstStyle/>
        <a:p>
          <a:pPr algn="l" rtl="0"/>
          <a:r>
            <a:rPr lang="en-US" dirty="0" err="1" smtClean="0"/>
            <a:t>Hyperphagea</a:t>
          </a:r>
          <a:endParaRPr lang="fa-IR" dirty="0"/>
        </a:p>
      </dgm:t>
    </dgm:pt>
    <dgm:pt modelId="{CF69C03B-265D-42EA-BA80-3212CAE54E96}" type="parTrans" cxnId="{5B510A22-CC6E-4E82-A82E-E3D0452DCB12}">
      <dgm:prSet/>
      <dgm:spPr/>
      <dgm:t>
        <a:bodyPr/>
        <a:lstStyle/>
        <a:p>
          <a:pPr rtl="1"/>
          <a:endParaRPr lang="fa-IR"/>
        </a:p>
      </dgm:t>
    </dgm:pt>
    <dgm:pt modelId="{79783B14-CC5E-4BCD-B46E-D79A3EFC7093}" type="sibTrans" cxnId="{5B510A22-CC6E-4E82-A82E-E3D0452DCB12}">
      <dgm:prSet/>
      <dgm:spPr/>
      <dgm:t>
        <a:bodyPr/>
        <a:lstStyle/>
        <a:p>
          <a:pPr rtl="1"/>
          <a:endParaRPr lang="fa-IR"/>
        </a:p>
      </dgm:t>
    </dgm:pt>
    <dgm:pt modelId="{82C86ACF-E383-43D9-B938-0D88DD88024B}">
      <dgm:prSet phldrT="[Text]"/>
      <dgm:spPr/>
      <dgm:t>
        <a:bodyPr/>
        <a:lstStyle/>
        <a:p>
          <a:pPr algn="l" rtl="0"/>
          <a:r>
            <a:rPr lang="en-US" dirty="0" smtClean="0"/>
            <a:t>Decreased sexual drive</a:t>
          </a:r>
          <a:endParaRPr lang="fa-IR" dirty="0"/>
        </a:p>
      </dgm:t>
    </dgm:pt>
    <dgm:pt modelId="{6059B845-3666-4CDA-89AF-658EB7F089C3}" type="parTrans" cxnId="{EF7E9604-0B24-41E9-9A59-415686C4EF73}">
      <dgm:prSet/>
      <dgm:spPr/>
      <dgm:t>
        <a:bodyPr/>
        <a:lstStyle/>
        <a:p>
          <a:pPr rtl="1"/>
          <a:endParaRPr lang="fa-IR"/>
        </a:p>
      </dgm:t>
    </dgm:pt>
    <dgm:pt modelId="{05F60FA2-D4E3-428D-AA03-7713A59952B7}" type="sibTrans" cxnId="{EF7E9604-0B24-41E9-9A59-415686C4EF73}">
      <dgm:prSet/>
      <dgm:spPr/>
      <dgm:t>
        <a:bodyPr/>
        <a:lstStyle/>
        <a:p>
          <a:pPr rtl="1"/>
          <a:endParaRPr lang="fa-IR"/>
        </a:p>
      </dgm:t>
    </dgm:pt>
    <dgm:pt modelId="{EF9726EF-F232-4D1F-B25F-CFCFE6DFC3A8}">
      <dgm:prSet phldrT="[Text]"/>
      <dgm:spPr/>
      <dgm:t>
        <a:bodyPr/>
        <a:lstStyle/>
        <a:p>
          <a:pPr algn="l" rtl="0"/>
          <a:r>
            <a:rPr lang="en-US" dirty="0" smtClean="0"/>
            <a:t>Easy fatigability</a:t>
          </a:r>
          <a:endParaRPr lang="fa-IR" dirty="0"/>
        </a:p>
      </dgm:t>
    </dgm:pt>
    <dgm:pt modelId="{E7B507E4-4269-412D-978F-78255D938B6B}" type="parTrans" cxnId="{769615AC-CF77-4E4C-BBC6-6477E332A10E}">
      <dgm:prSet/>
      <dgm:spPr/>
      <dgm:t>
        <a:bodyPr/>
        <a:lstStyle/>
        <a:p>
          <a:pPr rtl="1"/>
          <a:endParaRPr lang="fa-IR"/>
        </a:p>
      </dgm:t>
    </dgm:pt>
    <dgm:pt modelId="{307A687B-4917-485B-A51F-891FBFE1D69E}" type="sibTrans" cxnId="{769615AC-CF77-4E4C-BBC6-6477E332A10E}">
      <dgm:prSet/>
      <dgm:spPr/>
      <dgm:t>
        <a:bodyPr/>
        <a:lstStyle/>
        <a:p>
          <a:pPr rtl="1"/>
          <a:endParaRPr lang="fa-IR"/>
        </a:p>
      </dgm:t>
    </dgm:pt>
    <dgm:pt modelId="{B1930D32-8177-43FC-AD4E-58BB3B2E2572}" type="pres">
      <dgm:prSet presAssocID="{FADFAE9B-A72D-4D9B-9C48-34317CAB1F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9CF391E-3157-46A3-B071-2C34FB6A5F91}" type="pres">
      <dgm:prSet presAssocID="{B9B49AD5-BACC-4308-80D3-0D8DB04CF25B}" presName="composite" presStyleCnt="0"/>
      <dgm:spPr/>
    </dgm:pt>
    <dgm:pt modelId="{8E328A55-8EE7-4DD5-A97D-A533E43A3C21}" type="pres">
      <dgm:prSet presAssocID="{B9B49AD5-BACC-4308-80D3-0D8DB04CF25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603EDC-B811-4433-BC56-44D8FBAF78EE}" type="pres">
      <dgm:prSet presAssocID="{B9B49AD5-BACC-4308-80D3-0D8DB04CF25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10036B-8DC6-41FD-8119-B00893985DBA}" type="pres">
      <dgm:prSet presAssocID="{5CA80202-A052-4423-9F80-52E538145483}" presName="space" presStyleCnt="0"/>
      <dgm:spPr/>
    </dgm:pt>
    <dgm:pt modelId="{A4B55FAB-4BC3-4200-A9A0-778E139B03FB}" type="pres">
      <dgm:prSet presAssocID="{20CB714B-9273-4363-9CCD-0BE507F9EB3C}" presName="composite" presStyleCnt="0"/>
      <dgm:spPr/>
    </dgm:pt>
    <dgm:pt modelId="{BA1EDD10-434A-4AAD-A4AE-87FB60FE08DA}" type="pres">
      <dgm:prSet presAssocID="{20CB714B-9273-4363-9CCD-0BE507F9EB3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8050CE-B504-487C-AB78-6AFFA295170C}" type="pres">
      <dgm:prSet presAssocID="{20CB714B-9273-4363-9CCD-0BE507F9EB3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63708E-0DA8-415E-B19F-E37F0F23B140}" type="pres">
      <dgm:prSet presAssocID="{C9EF0719-8FFD-430E-8865-7E44E4207D3A}" presName="space" presStyleCnt="0"/>
      <dgm:spPr/>
    </dgm:pt>
    <dgm:pt modelId="{F01DDCFF-DBF1-40D0-931A-F497096369FF}" type="pres">
      <dgm:prSet presAssocID="{0E263B49-B466-4523-95A1-BE6212797EC9}" presName="composite" presStyleCnt="0"/>
      <dgm:spPr/>
    </dgm:pt>
    <dgm:pt modelId="{53A4A479-F191-4421-A1A9-C3318D33893E}" type="pres">
      <dgm:prSet presAssocID="{0E263B49-B466-4523-95A1-BE6212797E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790CD9-4237-4923-9562-BCF6E43539A0}" type="pres">
      <dgm:prSet presAssocID="{0E263B49-B466-4523-95A1-BE6212797EC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E8A748-D4E8-4771-9391-001B691F85CC}" type="pres">
      <dgm:prSet presAssocID="{3A871E02-F136-4D4D-B08C-EAE42D8543AC}" presName="space" presStyleCnt="0"/>
      <dgm:spPr/>
    </dgm:pt>
    <dgm:pt modelId="{07D150FD-6192-4BF4-BC52-AD1D95E865CA}" type="pres">
      <dgm:prSet presAssocID="{7F5676DC-6F20-4D10-B8B6-FA33F8B1DDAD}" presName="composite" presStyleCnt="0"/>
      <dgm:spPr/>
    </dgm:pt>
    <dgm:pt modelId="{6461FC38-2E0D-4378-9D8C-F87E12D03D7F}" type="pres">
      <dgm:prSet presAssocID="{7F5676DC-6F20-4D10-B8B6-FA33F8B1DD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3341D3-AFCD-435B-9E84-7F4D79A1748B}" type="pres">
      <dgm:prSet presAssocID="{7F5676DC-6F20-4D10-B8B6-FA33F8B1DDA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9110440-2B7E-4EAF-803F-64089B7245F2}" srcId="{7F5676DC-6F20-4D10-B8B6-FA33F8B1DDAD}" destId="{C69312F9-3A44-4FDE-9D15-957270D63B13}" srcOrd="0" destOrd="0" parTransId="{AF030467-9267-41CA-B524-A0362E5DFD2F}" sibTransId="{87315DC1-2F04-41B5-8889-C98489091D84}"/>
    <dgm:cxn modelId="{37122161-6F13-41FA-8CE0-D8ECA3680E55}" srcId="{20CB714B-9273-4363-9CCD-0BE507F9EB3C}" destId="{02291B60-C364-430D-A17E-EE083960EDC0}" srcOrd="0" destOrd="0" parTransId="{53C82CB7-3944-458A-AF03-479CE4AA0670}" sibTransId="{4744FE1D-B0C0-44FE-A20F-ADEBEC0D4E06}"/>
    <dgm:cxn modelId="{78B84995-3CC1-4EE1-B7E4-78151ABA2E3E}" srcId="{B9B49AD5-BACC-4308-80D3-0D8DB04CF25B}" destId="{ED6C420E-D151-4DE1-A4B2-F07B00C64CE6}" srcOrd="0" destOrd="0" parTransId="{D8B87DBD-B3A8-4C50-86D9-E1F727EBB2B3}" sibTransId="{52BD266D-0466-4446-9837-A400F13DEF78}"/>
    <dgm:cxn modelId="{086EFC17-57A8-4186-9EC3-CBF42BF839C6}" srcId="{FADFAE9B-A72D-4D9B-9C48-34317CAB1FE2}" destId="{20CB714B-9273-4363-9CCD-0BE507F9EB3C}" srcOrd="1" destOrd="0" parTransId="{DE03962A-43D1-4803-A5C0-9817A04E6C52}" sibTransId="{C9EF0719-8FFD-430E-8865-7E44E4207D3A}"/>
    <dgm:cxn modelId="{A38EDAD3-AAEF-482F-8344-72E4681CF178}" type="presOf" srcId="{C18BCB2B-7445-4488-B40C-2C5D453105BA}" destId="{5E603EDC-B811-4433-BC56-44D8FBAF78EE}" srcOrd="0" destOrd="1" presId="urn:microsoft.com/office/officeart/2005/8/layout/hList1"/>
    <dgm:cxn modelId="{5D7A99F1-9F74-4716-A99D-40E17A8BAA1D}" srcId="{FADFAE9B-A72D-4D9B-9C48-34317CAB1FE2}" destId="{B9B49AD5-BACC-4308-80D3-0D8DB04CF25B}" srcOrd="0" destOrd="0" parTransId="{20D476DA-FD73-47F3-ABE1-9882602F2811}" sibTransId="{5CA80202-A052-4423-9F80-52E538145483}"/>
    <dgm:cxn modelId="{ACCDEE86-341A-42D2-9F76-F11FE3AE1A96}" srcId="{FADFAE9B-A72D-4D9B-9C48-34317CAB1FE2}" destId="{7F5676DC-6F20-4D10-B8B6-FA33F8B1DDAD}" srcOrd="3" destOrd="0" parTransId="{1B691C89-0377-46DE-9E2B-EBFF696A8C14}" sibTransId="{28633EDC-70FF-4B29-B37E-CB6BE9EF832F}"/>
    <dgm:cxn modelId="{1954DD68-78F3-40F5-9D19-514A9929AE19}" type="presOf" srcId="{82C86ACF-E383-43D9-B938-0D88DD88024B}" destId="{1C790CD9-4237-4923-9562-BCF6E43539A0}" srcOrd="0" destOrd="2" presId="urn:microsoft.com/office/officeart/2005/8/layout/hList1"/>
    <dgm:cxn modelId="{86449D84-D16D-49DC-A91B-19553B787F53}" type="presOf" srcId="{30CF10A1-3BE1-4931-A45C-E56034CCDEA8}" destId="{008050CE-B504-487C-AB78-6AFFA295170C}" srcOrd="0" destOrd="2" presId="urn:microsoft.com/office/officeart/2005/8/layout/hList1"/>
    <dgm:cxn modelId="{251B4F4C-6B9D-4712-8DC4-B28B51021013}" type="presOf" srcId="{ED6C420E-D151-4DE1-A4B2-F07B00C64CE6}" destId="{5E603EDC-B811-4433-BC56-44D8FBAF78EE}" srcOrd="0" destOrd="0" presId="urn:microsoft.com/office/officeart/2005/8/layout/hList1"/>
    <dgm:cxn modelId="{5B510A22-CC6E-4E82-A82E-E3D0452DCB12}" srcId="{0E263B49-B466-4523-95A1-BE6212797EC9}" destId="{4F22A1F8-E1A2-4F29-9F2C-125BEB47C925}" srcOrd="1" destOrd="0" parTransId="{CF69C03B-265D-42EA-BA80-3212CAE54E96}" sibTransId="{79783B14-CC5E-4BCD-B46E-D79A3EFC7093}"/>
    <dgm:cxn modelId="{BC7445D9-7095-4EDE-BCF5-1519FF673DC5}" type="presOf" srcId="{B9B49AD5-BACC-4308-80D3-0D8DB04CF25B}" destId="{8E328A55-8EE7-4DD5-A97D-A533E43A3C21}" srcOrd="0" destOrd="0" presId="urn:microsoft.com/office/officeart/2005/8/layout/hList1"/>
    <dgm:cxn modelId="{F292BEF3-DCE1-4074-B3F8-4A29D87C713E}" srcId="{0E263B49-B466-4523-95A1-BE6212797EC9}" destId="{5BC8F03C-A375-4EDA-951F-110B495AA6BA}" srcOrd="0" destOrd="0" parTransId="{C730C8E4-14EF-43B5-B640-B56ADE755802}" sibTransId="{F92FC7B3-71F0-446C-B22F-D4C311C9FF33}"/>
    <dgm:cxn modelId="{3CE00423-2164-4ED7-8CD3-D7C019788735}" srcId="{FADFAE9B-A72D-4D9B-9C48-34317CAB1FE2}" destId="{0E263B49-B466-4523-95A1-BE6212797EC9}" srcOrd="2" destOrd="0" parTransId="{223E4E1B-A958-4DB3-BD13-28BE09D6D5EB}" sibTransId="{3A871E02-F136-4D4D-B08C-EAE42D8543AC}"/>
    <dgm:cxn modelId="{AE7DB138-BEBB-4684-A001-92586248C484}" srcId="{B9B49AD5-BACC-4308-80D3-0D8DB04CF25B}" destId="{931B5BA4-D752-4E74-97C6-74EC5037174B}" srcOrd="2" destOrd="0" parTransId="{0A89C38E-5AF4-45C4-A087-BF4EFCEC525C}" sibTransId="{BB4B996B-EA10-4FFF-99A3-B5DBF104293F}"/>
    <dgm:cxn modelId="{D16EC728-20E5-466C-B477-69D085E34C1C}" type="presOf" srcId="{4F22A1F8-E1A2-4F29-9F2C-125BEB47C925}" destId="{1C790CD9-4237-4923-9562-BCF6E43539A0}" srcOrd="0" destOrd="1" presId="urn:microsoft.com/office/officeart/2005/8/layout/hList1"/>
    <dgm:cxn modelId="{EF7E9604-0B24-41E9-9A59-415686C4EF73}" srcId="{0E263B49-B466-4523-95A1-BE6212797EC9}" destId="{82C86ACF-E383-43D9-B938-0D88DD88024B}" srcOrd="2" destOrd="0" parTransId="{6059B845-3666-4CDA-89AF-658EB7F089C3}" sibTransId="{05F60FA2-D4E3-428D-AA03-7713A59952B7}"/>
    <dgm:cxn modelId="{7BD56BE2-BED6-4387-9B39-0CC261D7E08C}" type="presOf" srcId="{EF9726EF-F232-4D1F-B25F-CFCFE6DFC3A8}" destId="{1C790CD9-4237-4923-9562-BCF6E43539A0}" srcOrd="0" destOrd="3" presId="urn:microsoft.com/office/officeart/2005/8/layout/hList1"/>
    <dgm:cxn modelId="{7574766C-76CF-4BB5-9911-1EB01802FBC4}" srcId="{B9B49AD5-BACC-4308-80D3-0D8DB04CF25B}" destId="{B8C812DE-6174-402F-A0A9-BD9E4B10F783}" srcOrd="5" destOrd="0" parTransId="{5C1C4283-0AE7-40A7-857A-321C7D923BDE}" sibTransId="{DDAFBB0D-75AB-4E9F-A6F6-5E6B482D3851}"/>
    <dgm:cxn modelId="{3288D65D-5A98-4456-8525-19CF848D255C}" type="presOf" srcId="{324E49B6-578D-4A8D-B5B5-C8E18D0740E1}" destId="{5E603EDC-B811-4433-BC56-44D8FBAF78EE}" srcOrd="0" destOrd="3" presId="urn:microsoft.com/office/officeart/2005/8/layout/hList1"/>
    <dgm:cxn modelId="{0BE1DBF4-E4BE-4D13-96EB-98E073F3BD89}" type="presOf" srcId="{931B5BA4-D752-4E74-97C6-74EC5037174B}" destId="{5E603EDC-B811-4433-BC56-44D8FBAF78EE}" srcOrd="0" destOrd="2" presId="urn:microsoft.com/office/officeart/2005/8/layout/hList1"/>
    <dgm:cxn modelId="{3587B619-C8D8-4413-ABAA-B3875846AA56}" type="presOf" srcId="{C69312F9-3A44-4FDE-9D15-957270D63B13}" destId="{7A3341D3-AFCD-435B-9E84-7F4D79A1748B}" srcOrd="0" destOrd="0" presId="urn:microsoft.com/office/officeart/2005/8/layout/hList1"/>
    <dgm:cxn modelId="{D93EA080-FED0-4B41-9534-3DA22B96B34E}" srcId="{B9B49AD5-BACC-4308-80D3-0D8DB04CF25B}" destId="{C18BCB2B-7445-4488-B40C-2C5D453105BA}" srcOrd="1" destOrd="0" parTransId="{B4A1228B-C063-40DB-8116-0F4C642E4199}" sibTransId="{B05F8EA3-B437-4E6F-ACF3-A3F1849A74CB}"/>
    <dgm:cxn modelId="{8DC044E1-358C-4E0B-8616-92FB080F1BE3}" type="presOf" srcId="{AA6A2FAC-45F6-41F9-ADC6-602E58A37789}" destId="{5E603EDC-B811-4433-BC56-44D8FBAF78EE}" srcOrd="0" destOrd="4" presId="urn:microsoft.com/office/officeart/2005/8/layout/hList1"/>
    <dgm:cxn modelId="{4A2C15BB-B9B6-45D1-94B0-BF38B3531314}" srcId="{7F5676DC-6F20-4D10-B8B6-FA33F8B1DDAD}" destId="{6BE03527-CA2B-49F7-AE3F-0F155DCC4E37}" srcOrd="1" destOrd="0" parTransId="{38533905-2D4A-461E-9AE9-4AF202DEBAD5}" sibTransId="{F32163D2-4DD2-4F91-B84C-7A3CDC5EAC41}"/>
    <dgm:cxn modelId="{E8E3B399-915F-4542-AF46-65FE9BF7FA96}" type="presOf" srcId="{B8C812DE-6174-402F-A0A9-BD9E4B10F783}" destId="{5E603EDC-B811-4433-BC56-44D8FBAF78EE}" srcOrd="0" destOrd="5" presId="urn:microsoft.com/office/officeart/2005/8/layout/hList1"/>
    <dgm:cxn modelId="{A5187358-6A1C-4F2A-AFD8-4923F1CD60D2}" type="presOf" srcId="{7F5676DC-6F20-4D10-B8B6-FA33F8B1DDAD}" destId="{6461FC38-2E0D-4378-9D8C-F87E12D03D7F}" srcOrd="0" destOrd="0" presId="urn:microsoft.com/office/officeart/2005/8/layout/hList1"/>
    <dgm:cxn modelId="{13F056D3-63E0-4B96-B255-46B234E92A22}" srcId="{20CB714B-9273-4363-9CCD-0BE507F9EB3C}" destId="{2F92543A-8365-4AC7-AACA-345259136F80}" srcOrd="1" destOrd="0" parTransId="{BB2BC492-09B6-4954-872C-0BAD85645F47}" sibTransId="{DED50955-B0C1-4840-86F7-31E232E24458}"/>
    <dgm:cxn modelId="{F3F6AD93-C713-446E-A1C0-0D0FB5D2840D}" type="presOf" srcId="{0E263B49-B466-4523-95A1-BE6212797EC9}" destId="{53A4A479-F191-4421-A1A9-C3318D33893E}" srcOrd="0" destOrd="0" presId="urn:microsoft.com/office/officeart/2005/8/layout/hList1"/>
    <dgm:cxn modelId="{8C3F2060-2A9D-47EC-B3FC-AF93CAB7908F}" type="presOf" srcId="{6BE03527-CA2B-49F7-AE3F-0F155DCC4E37}" destId="{7A3341D3-AFCD-435B-9E84-7F4D79A1748B}" srcOrd="0" destOrd="1" presId="urn:microsoft.com/office/officeart/2005/8/layout/hList1"/>
    <dgm:cxn modelId="{7CF908DD-5C56-4E4C-B8D7-2AECD9032215}" type="presOf" srcId="{5BC8F03C-A375-4EDA-951F-110B495AA6BA}" destId="{1C790CD9-4237-4923-9562-BCF6E43539A0}" srcOrd="0" destOrd="0" presId="urn:microsoft.com/office/officeart/2005/8/layout/hList1"/>
    <dgm:cxn modelId="{9472A626-26FD-472D-B4E0-EA90A4B9C18E}" type="presOf" srcId="{20CB714B-9273-4363-9CCD-0BE507F9EB3C}" destId="{BA1EDD10-434A-4AAD-A4AE-87FB60FE08DA}" srcOrd="0" destOrd="0" presId="urn:microsoft.com/office/officeart/2005/8/layout/hList1"/>
    <dgm:cxn modelId="{769615AC-CF77-4E4C-BBC6-6477E332A10E}" srcId="{0E263B49-B466-4523-95A1-BE6212797EC9}" destId="{EF9726EF-F232-4D1F-B25F-CFCFE6DFC3A8}" srcOrd="3" destOrd="0" parTransId="{E7B507E4-4269-412D-978F-78255D938B6B}" sibTransId="{307A687B-4917-485B-A51F-891FBFE1D69E}"/>
    <dgm:cxn modelId="{6ED9D731-3998-4CB4-9340-F4D6EA22AFB1}" type="presOf" srcId="{FADFAE9B-A72D-4D9B-9C48-34317CAB1FE2}" destId="{B1930D32-8177-43FC-AD4E-58BB3B2E2572}" srcOrd="0" destOrd="0" presId="urn:microsoft.com/office/officeart/2005/8/layout/hList1"/>
    <dgm:cxn modelId="{7AA508F5-2227-4248-9902-8067BD2E537A}" srcId="{B9B49AD5-BACC-4308-80D3-0D8DB04CF25B}" destId="{AA6A2FAC-45F6-41F9-ADC6-602E58A37789}" srcOrd="4" destOrd="0" parTransId="{C1421BF4-D227-432F-814C-49955352B84F}" sibTransId="{90DDDC14-9E46-452C-9B42-CFF58AE357B0}"/>
    <dgm:cxn modelId="{C4AB1350-772B-4A83-88F3-FDA205264A73}" type="presOf" srcId="{02291B60-C364-430D-A17E-EE083960EDC0}" destId="{008050CE-B504-487C-AB78-6AFFA295170C}" srcOrd="0" destOrd="0" presId="urn:microsoft.com/office/officeart/2005/8/layout/hList1"/>
    <dgm:cxn modelId="{395BCDF2-CA47-490E-8EA5-EE10D12581BB}" srcId="{B9B49AD5-BACC-4308-80D3-0D8DB04CF25B}" destId="{324E49B6-578D-4A8D-B5B5-C8E18D0740E1}" srcOrd="3" destOrd="0" parTransId="{21DE3FD4-402E-4680-A800-B54AE4A7F02D}" sibTransId="{17336EA8-CD42-4DCB-9D60-6467472EA659}"/>
    <dgm:cxn modelId="{B0176F47-D547-4E43-A5F2-8BD714C8C9B2}" srcId="{20CB714B-9273-4363-9CCD-0BE507F9EB3C}" destId="{30CF10A1-3BE1-4931-A45C-E56034CCDEA8}" srcOrd="2" destOrd="0" parTransId="{45BC22C3-6F6C-4960-8B34-1AF1EE7E7FCD}" sibTransId="{55E18D48-0114-4BAA-B240-D066BE6954C7}"/>
    <dgm:cxn modelId="{7FD2A63A-BDFC-4743-AB5C-306A70ABF1F7}" type="presOf" srcId="{2F92543A-8365-4AC7-AACA-345259136F80}" destId="{008050CE-B504-487C-AB78-6AFFA295170C}" srcOrd="0" destOrd="1" presId="urn:microsoft.com/office/officeart/2005/8/layout/hList1"/>
    <dgm:cxn modelId="{54C21E51-104A-407F-BAE6-96DBCA5ECAC3}" type="presParOf" srcId="{B1930D32-8177-43FC-AD4E-58BB3B2E2572}" destId="{29CF391E-3157-46A3-B071-2C34FB6A5F91}" srcOrd="0" destOrd="0" presId="urn:microsoft.com/office/officeart/2005/8/layout/hList1"/>
    <dgm:cxn modelId="{8C97C802-A125-466F-9325-126B6825AA5F}" type="presParOf" srcId="{29CF391E-3157-46A3-B071-2C34FB6A5F91}" destId="{8E328A55-8EE7-4DD5-A97D-A533E43A3C21}" srcOrd="0" destOrd="0" presId="urn:microsoft.com/office/officeart/2005/8/layout/hList1"/>
    <dgm:cxn modelId="{04F28E22-AE69-4EAE-BE72-2A3CAA989EA5}" type="presParOf" srcId="{29CF391E-3157-46A3-B071-2C34FB6A5F91}" destId="{5E603EDC-B811-4433-BC56-44D8FBAF78EE}" srcOrd="1" destOrd="0" presId="urn:microsoft.com/office/officeart/2005/8/layout/hList1"/>
    <dgm:cxn modelId="{895810F0-3492-4C59-AFD5-B99404186DB3}" type="presParOf" srcId="{B1930D32-8177-43FC-AD4E-58BB3B2E2572}" destId="{9510036B-8DC6-41FD-8119-B00893985DBA}" srcOrd="1" destOrd="0" presId="urn:microsoft.com/office/officeart/2005/8/layout/hList1"/>
    <dgm:cxn modelId="{2AA8C4BA-B088-4CE4-94B3-7FD41D52A066}" type="presParOf" srcId="{B1930D32-8177-43FC-AD4E-58BB3B2E2572}" destId="{A4B55FAB-4BC3-4200-A9A0-778E139B03FB}" srcOrd="2" destOrd="0" presId="urn:microsoft.com/office/officeart/2005/8/layout/hList1"/>
    <dgm:cxn modelId="{DFF3FC82-8858-4C86-BCF6-5EE219D8C794}" type="presParOf" srcId="{A4B55FAB-4BC3-4200-A9A0-778E139B03FB}" destId="{BA1EDD10-434A-4AAD-A4AE-87FB60FE08DA}" srcOrd="0" destOrd="0" presId="urn:microsoft.com/office/officeart/2005/8/layout/hList1"/>
    <dgm:cxn modelId="{C00673FE-173A-4738-90AA-CCCBB6EFBDE0}" type="presParOf" srcId="{A4B55FAB-4BC3-4200-A9A0-778E139B03FB}" destId="{008050CE-B504-487C-AB78-6AFFA295170C}" srcOrd="1" destOrd="0" presId="urn:microsoft.com/office/officeart/2005/8/layout/hList1"/>
    <dgm:cxn modelId="{1DF50B4B-B0A6-4FB3-9CE3-C26AFDE4F577}" type="presParOf" srcId="{B1930D32-8177-43FC-AD4E-58BB3B2E2572}" destId="{B563708E-0DA8-415E-B19F-E37F0F23B140}" srcOrd="3" destOrd="0" presId="urn:microsoft.com/office/officeart/2005/8/layout/hList1"/>
    <dgm:cxn modelId="{5A13445C-8787-4070-8896-D0D6875323B4}" type="presParOf" srcId="{B1930D32-8177-43FC-AD4E-58BB3B2E2572}" destId="{F01DDCFF-DBF1-40D0-931A-F497096369FF}" srcOrd="4" destOrd="0" presId="urn:microsoft.com/office/officeart/2005/8/layout/hList1"/>
    <dgm:cxn modelId="{A9FC6862-BB5C-4799-B35B-8B91ED896EE0}" type="presParOf" srcId="{F01DDCFF-DBF1-40D0-931A-F497096369FF}" destId="{53A4A479-F191-4421-A1A9-C3318D33893E}" srcOrd="0" destOrd="0" presId="urn:microsoft.com/office/officeart/2005/8/layout/hList1"/>
    <dgm:cxn modelId="{7E5ACD73-3F92-4A06-BF06-B9DD52666308}" type="presParOf" srcId="{F01DDCFF-DBF1-40D0-931A-F497096369FF}" destId="{1C790CD9-4237-4923-9562-BCF6E43539A0}" srcOrd="1" destOrd="0" presId="urn:microsoft.com/office/officeart/2005/8/layout/hList1"/>
    <dgm:cxn modelId="{5CCAF505-61CA-45BB-9772-77B822B68629}" type="presParOf" srcId="{B1930D32-8177-43FC-AD4E-58BB3B2E2572}" destId="{5FE8A748-D4E8-4771-9391-001B691F85CC}" srcOrd="5" destOrd="0" presId="urn:microsoft.com/office/officeart/2005/8/layout/hList1"/>
    <dgm:cxn modelId="{57075B34-FF60-42B6-B2F3-0EC71CF854BE}" type="presParOf" srcId="{B1930D32-8177-43FC-AD4E-58BB3B2E2572}" destId="{07D150FD-6192-4BF4-BC52-AD1D95E865CA}" srcOrd="6" destOrd="0" presId="urn:microsoft.com/office/officeart/2005/8/layout/hList1"/>
    <dgm:cxn modelId="{1D99F2F0-2C2C-4F09-A48C-BA2420D3578F}" type="presParOf" srcId="{07D150FD-6192-4BF4-BC52-AD1D95E865CA}" destId="{6461FC38-2E0D-4378-9D8C-F87E12D03D7F}" srcOrd="0" destOrd="0" presId="urn:microsoft.com/office/officeart/2005/8/layout/hList1"/>
    <dgm:cxn modelId="{C8F6B3EF-5AD9-4C35-AC06-3FAC83D9507F}" type="presParOf" srcId="{07D150FD-6192-4BF4-BC52-AD1D95E865CA}" destId="{7A3341D3-AFCD-435B-9E84-7F4D79A174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F30B49-EDAA-4BB8-92D4-34067E8C0E1C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88E400-2FFF-4246-A62E-E097D5920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69" y="1535724"/>
            <a:ext cx="8346831" cy="22273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Name Of GOD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7867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150" y="1071546"/>
            <a:ext cx="1847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7867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785926"/>
            <a:ext cx="914400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Endocrine disorders occurred in two-thirds of patients prior to the onset of the </a:t>
            </a:r>
            <a:r>
              <a:rPr lang="en-US" sz="1800" dirty="0" err="1" smtClean="0"/>
              <a:t>neuro</a:t>
            </a:r>
            <a:r>
              <a:rPr lang="en-US" sz="1800" dirty="0" smtClean="0"/>
              <a:t>-ophthalmic presenting </a:t>
            </a:r>
            <a:r>
              <a:rPr lang="en-US" sz="1800" dirty="0"/>
              <a:t>symptom but were missed. Identifying them may help to diagnose hypothalamic-pituitary lesions earlier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patients </a:t>
            </a:r>
            <a:r>
              <a:rPr lang="en-US" sz="1800" dirty="0"/>
              <a:t>with abnormal </a:t>
            </a:r>
            <a:r>
              <a:rPr lang="en-US" sz="1800" dirty="0" smtClean="0"/>
              <a:t>BMI or </a:t>
            </a:r>
            <a:r>
              <a:rPr lang="en-US" sz="1800" dirty="0"/>
              <a:t>BMI progression, regardless of height and growth </a:t>
            </a:r>
            <a:r>
              <a:rPr lang="en-US" sz="1800" dirty="0" smtClean="0"/>
              <a:t>velocity ,</a:t>
            </a:r>
            <a:r>
              <a:rPr lang="en-US" sz="1800" dirty="0"/>
              <a:t> might require more careful history and clinical </a:t>
            </a:r>
            <a:r>
              <a:rPr lang="en-US" sz="1800" dirty="0" smtClean="0"/>
              <a:t>evaluation and </a:t>
            </a:r>
            <a:r>
              <a:rPr lang="en-US" sz="1800" dirty="0"/>
              <a:t>need timely reevaluation as the occurrence </a:t>
            </a:r>
            <a:r>
              <a:rPr lang="en-US" sz="1800" dirty="0" smtClean="0"/>
              <a:t>of other </a:t>
            </a:r>
            <a:r>
              <a:rPr lang="en-US" sz="1800" dirty="0"/>
              <a:t>neurologic, ophthalmic or endocrine signs and </a:t>
            </a:r>
            <a:r>
              <a:rPr lang="en-US" sz="1800" dirty="0" smtClean="0"/>
              <a:t>symptoms may </a:t>
            </a:r>
            <a:r>
              <a:rPr lang="en-US" sz="1800" dirty="0"/>
              <a:t>suggest the presence of an </a:t>
            </a:r>
            <a:r>
              <a:rPr lang="en-US" sz="1800" dirty="0" smtClean="0"/>
              <a:t>underlying hypothalamic-pituitary lesion</a:t>
            </a:r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1071546"/>
            <a:ext cx="1847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Hypothalamic obesity (</a:t>
            </a:r>
            <a:r>
              <a:rPr lang="en-US" sz="1800" dirty="0" err="1"/>
              <a:t>HyOb</a:t>
            </a:r>
            <a:r>
              <a:rPr lang="en-US" sz="1800" dirty="0"/>
              <a:t>) is a </a:t>
            </a:r>
            <a:r>
              <a:rPr lang="en-US" sz="1800" dirty="0" smtClean="0"/>
              <a:t>complex </a:t>
            </a:r>
            <a:r>
              <a:rPr lang="en-US" sz="1800" dirty="0" err="1" smtClean="0"/>
              <a:t>neuroendocrine</a:t>
            </a:r>
            <a:r>
              <a:rPr lang="en-US" sz="1800" dirty="0" smtClean="0"/>
              <a:t> </a:t>
            </a:r>
            <a:r>
              <a:rPr lang="en-US" sz="1800" dirty="0"/>
              <a:t>disorder caused by damage to the </a:t>
            </a:r>
            <a:r>
              <a:rPr lang="en-US" sz="1800" dirty="0" smtClean="0"/>
              <a:t>hypothalamus, which </a:t>
            </a:r>
            <a:r>
              <a:rPr lang="en-US" sz="1800" dirty="0"/>
              <a:t>results in disruption of energy </a:t>
            </a:r>
            <a:r>
              <a:rPr lang="en-US" sz="1800" dirty="0" smtClean="0"/>
              <a:t>regulation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</a:t>
            </a:r>
            <a:r>
              <a:rPr lang="en-US" sz="1800" dirty="0"/>
              <a:t>key hypothalamic areas of energy </a:t>
            </a:r>
            <a:r>
              <a:rPr lang="en-US" sz="1800" dirty="0" smtClean="0"/>
              <a:t>regulation are </a:t>
            </a:r>
            <a:r>
              <a:rPr lang="en-US" sz="1800" dirty="0"/>
              <a:t>the ARC (</a:t>
            </a:r>
            <a:r>
              <a:rPr lang="en-US" sz="1800" dirty="0" err="1"/>
              <a:t>arcuate</a:t>
            </a:r>
            <a:r>
              <a:rPr lang="en-US" sz="1800" dirty="0"/>
              <a:t> nucleus), the VMH (</a:t>
            </a:r>
            <a:r>
              <a:rPr lang="en-US" sz="1800" dirty="0" err="1" smtClean="0"/>
              <a:t>ventromedial</a:t>
            </a:r>
            <a:r>
              <a:rPr lang="en-US" sz="1800" dirty="0" smtClean="0"/>
              <a:t> hypothalamus</a:t>
            </a:r>
            <a:r>
              <a:rPr lang="en-US" sz="1800" dirty="0"/>
              <a:t>), the PVN (</a:t>
            </a:r>
            <a:r>
              <a:rPr lang="en-US" sz="1800" dirty="0" err="1"/>
              <a:t>paraventriculer</a:t>
            </a:r>
            <a:r>
              <a:rPr lang="en-US" sz="1800" dirty="0"/>
              <a:t> nuclei) </a:t>
            </a:r>
            <a:r>
              <a:rPr lang="en-US" sz="1800" dirty="0" smtClean="0"/>
              <a:t>and the </a:t>
            </a:r>
            <a:r>
              <a:rPr lang="en-US" sz="1800" dirty="0"/>
              <a:t>LHA (lateral hypothalamic area</a:t>
            </a:r>
            <a:r>
              <a:rPr lang="en-US" sz="1800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Damage- causing </a:t>
            </a:r>
            <a:r>
              <a:rPr lang="en-US" sz="1800" dirty="0"/>
              <a:t>disruption of hypothalamic pathways </a:t>
            </a:r>
            <a:r>
              <a:rPr lang="en-US" sz="1800" dirty="0" smtClean="0"/>
              <a:t>could be </a:t>
            </a:r>
            <a:r>
              <a:rPr lang="en-US" sz="1800" u="sng" dirty="0"/>
              <a:t>physical</a:t>
            </a:r>
            <a:r>
              <a:rPr lang="en-US" sz="1800" dirty="0"/>
              <a:t> as seen in hypothalamic tumors, </a:t>
            </a:r>
            <a:r>
              <a:rPr lang="en-US" sz="1800" dirty="0" smtClean="0"/>
              <a:t>neurosurgery, inflammatory </a:t>
            </a:r>
            <a:r>
              <a:rPr lang="en-US" sz="1800" dirty="0"/>
              <a:t>disorders, radiotherapy and trauma or </a:t>
            </a:r>
            <a:r>
              <a:rPr lang="en-US" sz="1800" u="sng" dirty="0" smtClean="0"/>
              <a:t>functional</a:t>
            </a:r>
            <a:r>
              <a:rPr lang="en-US" sz="1800" dirty="0" smtClean="0"/>
              <a:t> as </a:t>
            </a:r>
            <a:r>
              <a:rPr lang="en-US" sz="1800" dirty="0"/>
              <a:t>seen in genetic causes, rapid obesity </a:t>
            </a:r>
            <a:r>
              <a:rPr lang="en-US" sz="1800" dirty="0" smtClean="0"/>
              <a:t>hypoventilation hypothalamic </a:t>
            </a:r>
            <a:r>
              <a:rPr lang="en-US" sz="1800" dirty="0"/>
              <a:t>autonomic </a:t>
            </a:r>
            <a:r>
              <a:rPr lang="en-US" sz="1800" dirty="0" err="1"/>
              <a:t>dysregulation</a:t>
            </a:r>
            <a:r>
              <a:rPr lang="en-US" sz="1800" dirty="0"/>
              <a:t> (</a:t>
            </a:r>
            <a:r>
              <a:rPr lang="en-US" sz="1800" dirty="0" smtClean="0"/>
              <a:t>ROHHAD) syndrome</a:t>
            </a:r>
            <a:r>
              <a:rPr lang="en-US" sz="1800" dirty="0"/>
              <a:t>, and </a:t>
            </a:r>
            <a:r>
              <a:rPr lang="en-US" sz="1800" dirty="0" err="1"/>
              <a:t>Prader-Willi</a:t>
            </a:r>
            <a:r>
              <a:rPr lang="en-US" sz="1800" dirty="0"/>
              <a:t> syndrome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most common cause of </a:t>
            </a:r>
            <a:r>
              <a:rPr lang="en-US" sz="1800" dirty="0" err="1" smtClean="0"/>
              <a:t>HyOb</a:t>
            </a:r>
            <a:r>
              <a:rPr lang="en-US" sz="1800" dirty="0" smtClean="0"/>
              <a:t> is acquired physical hypothalamic damages and among them, the most known and extensively documented cause is </a:t>
            </a:r>
            <a:r>
              <a:rPr lang="en-US" sz="1800" dirty="0" err="1" smtClean="0"/>
              <a:t>craniopharyngioma</a:t>
            </a:r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1440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Some predictive factors </a:t>
            </a:r>
            <a:r>
              <a:rPr lang="en-US" sz="1800" dirty="0"/>
              <a:t>for the development of </a:t>
            </a:r>
            <a:r>
              <a:rPr lang="en-US" sz="1800" dirty="0" err="1"/>
              <a:t>HyOb</a:t>
            </a:r>
            <a:r>
              <a:rPr lang="en-US" sz="1800" dirty="0"/>
              <a:t> in brain tumors </a:t>
            </a:r>
            <a:r>
              <a:rPr lang="en-US" sz="1800" dirty="0" smtClean="0"/>
              <a:t>were described </a:t>
            </a:r>
            <a:r>
              <a:rPr lang="en-US" sz="1800" dirty="0"/>
              <a:t>such as young age ( &lt; 5–6 years) at </a:t>
            </a:r>
            <a:r>
              <a:rPr lang="en-US" sz="1800" dirty="0" smtClean="0"/>
              <a:t>diagnosis, histology </a:t>
            </a:r>
            <a:r>
              <a:rPr lang="en-US" sz="1800" dirty="0"/>
              <a:t>of tumor (</a:t>
            </a:r>
            <a:r>
              <a:rPr lang="en-US" sz="1800" dirty="0" err="1"/>
              <a:t>craniopharyngioma</a:t>
            </a:r>
            <a:r>
              <a:rPr lang="en-US" sz="1800" dirty="0"/>
              <a:t>, optic </a:t>
            </a:r>
            <a:r>
              <a:rPr lang="en-US" sz="1800" dirty="0" err="1" smtClean="0"/>
              <a:t>glioma</a:t>
            </a:r>
            <a:r>
              <a:rPr lang="en-US" sz="1800" dirty="0" smtClean="0"/>
              <a:t>, </a:t>
            </a:r>
            <a:r>
              <a:rPr lang="en-US" sz="1800" dirty="0" err="1" smtClean="0"/>
              <a:t>germinoma</a:t>
            </a:r>
            <a:r>
              <a:rPr lang="en-US" sz="1800" dirty="0"/>
              <a:t>), hypothalamic tumor involvement, </a:t>
            </a:r>
            <a:r>
              <a:rPr lang="en-US" sz="1800" dirty="0" smtClean="0"/>
              <a:t>radiotherapy ( </a:t>
            </a:r>
            <a:r>
              <a:rPr lang="en-US" sz="1800" dirty="0"/>
              <a:t>&gt; 51 </a:t>
            </a:r>
            <a:r>
              <a:rPr lang="en-US" sz="1800" dirty="0" err="1"/>
              <a:t>Gy</a:t>
            </a:r>
            <a:r>
              <a:rPr lang="en-US" sz="1800" dirty="0"/>
              <a:t>), presence of hypothalamic </a:t>
            </a:r>
            <a:r>
              <a:rPr lang="en-US" sz="1800" dirty="0" err="1" smtClean="0"/>
              <a:t>endocrinopathy</a:t>
            </a:r>
            <a:r>
              <a:rPr lang="en-US" sz="1800" dirty="0" smtClean="0"/>
              <a:t>, and </a:t>
            </a:r>
            <a:r>
              <a:rPr lang="en-US" sz="1800" dirty="0"/>
              <a:t>hydrocephalus requiring </a:t>
            </a:r>
            <a:r>
              <a:rPr lang="en-US" sz="1800" dirty="0" err="1" smtClean="0"/>
              <a:t>ventriculoperitoneal</a:t>
            </a:r>
            <a:r>
              <a:rPr lang="en-US" sz="1800" dirty="0" smtClean="0"/>
              <a:t> shunt placement</a:t>
            </a:r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Rapid weight gain and severe obesity are the most striking features of </a:t>
            </a:r>
            <a:r>
              <a:rPr lang="en-US" sz="1800" dirty="0" err="1" smtClean="0"/>
              <a:t>HyOb</a:t>
            </a:r>
            <a:r>
              <a:rPr lang="en-US" sz="1800" dirty="0" smtClean="0"/>
              <a:t> and caused by </a:t>
            </a:r>
            <a:r>
              <a:rPr lang="en-US" sz="1800" dirty="0" err="1" smtClean="0"/>
              <a:t>hyperphagia</a:t>
            </a:r>
            <a:r>
              <a:rPr lang="en-US" sz="1800" dirty="0" smtClean="0"/>
              <a:t>, reduced basal metabolic rate (BMR) and decreased physical activity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Recent </a:t>
            </a:r>
            <a:r>
              <a:rPr lang="en-US" sz="1800" dirty="0"/>
              <a:t>studies have demonstrated that </a:t>
            </a:r>
            <a:r>
              <a:rPr lang="en-US" sz="1800" dirty="0" smtClean="0"/>
              <a:t>decreased energy </a:t>
            </a:r>
            <a:r>
              <a:rPr lang="en-US" sz="1800" dirty="0"/>
              <a:t>expenditure (BMR and physical activity) has </a:t>
            </a:r>
            <a:r>
              <a:rPr lang="en-US" sz="1800" dirty="0" smtClean="0"/>
              <a:t>a greater </a:t>
            </a:r>
            <a:r>
              <a:rPr lang="en-US" sz="1800" dirty="0"/>
              <a:t>role in the development of obesity </a:t>
            </a:r>
            <a:endParaRPr lang="en-US" sz="1800" dirty="0" smtClean="0"/>
          </a:p>
          <a:p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Reduced </a:t>
            </a:r>
            <a:r>
              <a:rPr lang="en-US" sz="1800" dirty="0"/>
              <a:t>physical activity is more severe in </a:t>
            </a:r>
            <a:r>
              <a:rPr lang="en-US" sz="1800" dirty="0" smtClean="0"/>
              <a:t>hypothalamic patients </a:t>
            </a:r>
            <a:r>
              <a:rPr lang="en-US" sz="1800" dirty="0"/>
              <a:t>than in simple obese patients and </a:t>
            </a:r>
            <a:r>
              <a:rPr lang="en-US" sz="1800" dirty="0" smtClean="0"/>
              <a:t>age-matched controls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HyOb</a:t>
            </a:r>
            <a:r>
              <a:rPr lang="en-US" sz="1800" dirty="0" smtClean="0"/>
              <a:t> is usually unresponsive to diet and exercise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50720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The patients with </a:t>
            </a:r>
            <a:r>
              <a:rPr lang="en-US" sz="1800" dirty="0" err="1"/>
              <a:t>HyOb</a:t>
            </a:r>
            <a:r>
              <a:rPr lang="en-US" sz="1800" dirty="0"/>
              <a:t> have impaired </a:t>
            </a:r>
            <a:r>
              <a:rPr lang="en-US" sz="1800" dirty="0" err="1" smtClean="0"/>
              <a:t>sympathoadrenal</a:t>
            </a:r>
            <a:r>
              <a:rPr lang="en-US" sz="1800" dirty="0" smtClean="0"/>
              <a:t> activation, </a:t>
            </a:r>
            <a:r>
              <a:rPr lang="en-US" sz="1800" dirty="0"/>
              <a:t>so </a:t>
            </a:r>
            <a:r>
              <a:rPr lang="en-US" sz="1800" dirty="0" err="1" smtClean="0"/>
              <a:t>sympathomimetic</a:t>
            </a:r>
            <a:r>
              <a:rPr lang="en-US" sz="1800" dirty="0" smtClean="0"/>
              <a:t> agents </a:t>
            </a:r>
            <a:r>
              <a:rPr lang="en-US" sz="1800" dirty="0"/>
              <a:t>have been suggested to decrease weight </a:t>
            </a:r>
            <a:r>
              <a:rPr lang="en-US" sz="1800" dirty="0" smtClean="0"/>
              <a:t>gain(</a:t>
            </a:r>
            <a:r>
              <a:rPr lang="en-US" sz="1800" b="1" u="sng" dirty="0" err="1" smtClean="0"/>
              <a:t>dextroamphetamine</a:t>
            </a:r>
            <a:r>
              <a:rPr lang="en-US" sz="1800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Parasympathetic </a:t>
            </a:r>
            <a:r>
              <a:rPr lang="en-US" sz="1800" dirty="0"/>
              <a:t>hyperactivity causes </a:t>
            </a:r>
            <a:r>
              <a:rPr lang="en-US" sz="1800" dirty="0" err="1" smtClean="0"/>
              <a:t>hyperinsulinemia</a:t>
            </a:r>
            <a:r>
              <a:rPr lang="en-US" sz="1800" dirty="0" smtClean="0"/>
              <a:t> that </a:t>
            </a:r>
            <a:r>
              <a:rPr lang="en-US" sz="1800" dirty="0"/>
              <a:t>has a critical role in </a:t>
            </a:r>
            <a:r>
              <a:rPr lang="en-US" sz="1800" dirty="0" err="1" smtClean="0"/>
              <a:t>hyperphagia</a:t>
            </a:r>
            <a:r>
              <a:rPr lang="en-US" sz="1800" dirty="0" smtClean="0"/>
              <a:t>.</a:t>
            </a:r>
            <a:r>
              <a:rPr lang="en-US" sz="1800" dirty="0"/>
              <a:t> inhibition of insulin secretion with </a:t>
            </a:r>
            <a:r>
              <a:rPr lang="en-US" sz="1800" dirty="0" err="1"/>
              <a:t>somatostatin</a:t>
            </a:r>
            <a:r>
              <a:rPr lang="en-US" sz="1800" dirty="0"/>
              <a:t> </a:t>
            </a:r>
            <a:r>
              <a:rPr lang="en-US" sz="1800" dirty="0" smtClean="0"/>
              <a:t>analogs was </a:t>
            </a:r>
            <a:r>
              <a:rPr lang="en-US" sz="1800" dirty="0"/>
              <a:t>attempted for </a:t>
            </a:r>
            <a:r>
              <a:rPr lang="en-US" sz="1800" dirty="0" err="1"/>
              <a:t>HyOb</a:t>
            </a:r>
            <a:r>
              <a:rPr lang="en-US" sz="1800" dirty="0"/>
              <a:t> </a:t>
            </a:r>
            <a:r>
              <a:rPr lang="en-US" sz="1800" dirty="0" smtClean="0"/>
              <a:t>treatment(</a:t>
            </a:r>
            <a:r>
              <a:rPr lang="en-US" sz="1800" b="1" u="sng" dirty="0" err="1" smtClean="0"/>
              <a:t>octreotide</a:t>
            </a:r>
            <a:r>
              <a:rPr lang="en-US" sz="1800" b="1" u="sng" dirty="0" smtClean="0"/>
              <a:t>-LAR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dirty="0"/>
              <a:t>combined </a:t>
            </a:r>
            <a:r>
              <a:rPr lang="en-US" sz="1800" b="1" u="sng" dirty="0" err="1"/>
              <a:t>diazoxide</a:t>
            </a:r>
            <a:r>
              <a:rPr lang="en-US" sz="1800" b="1" dirty="0"/>
              <a:t> </a:t>
            </a:r>
            <a:r>
              <a:rPr lang="en-US" sz="1800" dirty="0"/>
              <a:t>(as another inhibitor of insulin </a:t>
            </a:r>
            <a:r>
              <a:rPr lang="en-US" sz="1800" dirty="0" smtClean="0"/>
              <a:t>secretion) </a:t>
            </a:r>
            <a:r>
              <a:rPr lang="en-US" sz="1800" b="1" u="sng" dirty="0" smtClean="0"/>
              <a:t>and </a:t>
            </a:r>
            <a:r>
              <a:rPr lang="en-US" sz="1800" b="1" u="sng" dirty="0" err="1" smtClean="0"/>
              <a:t>metformine</a:t>
            </a:r>
            <a:endParaRPr lang="en-US" sz="1800" b="1" u="sng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b="1" u="sng" dirty="0" err="1"/>
              <a:t>Sibutramine</a:t>
            </a:r>
            <a:r>
              <a:rPr lang="en-US" sz="1800" dirty="0"/>
              <a:t> is a nonspecific neurotransmitter </a:t>
            </a:r>
            <a:r>
              <a:rPr lang="en-US" sz="1800" dirty="0" smtClean="0"/>
              <a:t>reuptake inhibitor </a:t>
            </a:r>
            <a:r>
              <a:rPr lang="en-US" sz="1800" dirty="0"/>
              <a:t>and causes an increase in the levels </a:t>
            </a:r>
            <a:r>
              <a:rPr lang="en-US" sz="1800" dirty="0" smtClean="0"/>
              <a:t>of serotonin</a:t>
            </a:r>
            <a:r>
              <a:rPr lang="en-US" sz="1800" dirty="0"/>
              <a:t>, </a:t>
            </a:r>
            <a:r>
              <a:rPr lang="en-US" sz="1800" dirty="0" err="1"/>
              <a:t>norepinephrine</a:t>
            </a:r>
            <a:r>
              <a:rPr lang="en-US" sz="1800" dirty="0"/>
              <a:t>, and </a:t>
            </a:r>
            <a:r>
              <a:rPr lang="en-US" sz="1800" dirty="0" smtClean="0"/>
              <a:t>dopamine</a:t>
            </a:r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Analog </a:t>
            </a:r>
            <a:r>
              <a:rPr lang="en-US" sz="1800" dirty="0"/>
              <a:t>of </a:t>
            </a:r>
            <a:r>
              <a:rPr lang="en-US" sz="1800" dirty="0" smtClean="0"/>
              <a:t>glucagon-like peptide-1 </a:t>
            </a:r>
            <a:r>
              <a:rPr lang="en-US" sz="1800" dirty="0"/>
              <a:t>(GLP-1</a:t>
            </a:r>
            <a:r>
              <a:rPr lang="en-US" sz="1800" dirty="0" smtClean="0"/>
              <a:t>) ; </a:t>
            </a:r>
            <a:r>
              <a:rPr lang="en-US" sz="1800" b="1" u="sng" dirty="0" err="1"/>
              <a:t>exenatide</a:t>
            </a:r>
            <a:r>
              <a:rPr lang="en-US" sz="1800" dirty="0"/>
              <a:t> or </a:t>
            </a:r>
            <a:r>
              <a:rPr lang="en-US" sz="1800" b="1" u="sng" dirty="0" err="1"/>
              <a:t>liraglutide</a:t>
            </a:r>
            <a:endParaRPr lang="en-US" sz="1800" b="1" u="sng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Bariatric </a:t>
            </a:r>
            <a:r>
              <a:rPr lang="en-US" sz="1800" b="1" u="sng" dirty="0"/>
              <a:t>surgery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11430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retrospective matched case-control </a:t>
            </a:r>
            <a:r>
              <a:rPr lang="en-US" sz="1800" dirty="0" smtClean="0"/>
              <a:t>study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compared weight loss after </a:t>
            </a:r>
            <a:r>
              <a:rPr lang="en-US" sz="1800" dirty="0" smtClean="0"/>
              <a:t>bariatric surgery </a:t>
            </a:r>
            <a:r>
              <a:rPr lang="en-US" sz="1800" dirty="0"/>
              <a:t>(i.e. Roux-en-Y gastric bypass and sleeve </a:t>
            </a:r>
            <a:r>
              <a:rPr lang="en-US" sz="1800" dirty="0" err="1"/>
              <a:t>gastrectomy</a:t>
            </a:r>
            <a:r>
              <a:rPr lang="en-US" sz="1800" dirty="0"/>
              <a:t>) between eight patients </a:t>
            </a:r>
            <a:r>
              <a:rPr lang="en-US" sz="1800" dirty="0" smtClean="0"/>
              <a:t>with </a:t>
            </a:r>
            <a:r>
              <a:rPr lang="en-US" sz="1800" dirty="0" err="1" smtClean="0"/>
              <a:t>craniopharyngioma</a:t>
            </a:r>
            <a:r>
              <a:rPr lang="en-US" sz="1800" dirty="0" smtClean="0"/>
              <a:t>-related </a:t>
            </a:r>
            <a:r>
              <a:rPr lang="en-US" sz="1800" dirty="0"/>
              <a:t>hypothalamic obesity and 75 controls with “common” obesity during </a:t>
            </a:r>
            <a:r>
              <a:rPr lang="en-US" sz="1800" dirty="0" smtClean="0"/>
              <a:t>two years </a:t>
            </a:r>
            <a:r>
              <a:rPr lang="en-US" sz="1800" dirty="0"/>
              <a:t>of follow-up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285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8575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000504"/>
            <a:ext cx="30003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14620"/>
            <a:ext cx="31432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214686"/>
            <a:ext cx="9144000" cy="32147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/>
              <a:t>Mean weight loss after bariatric surgery was 19% vs. 25% </a:t>
            </a:r>
            <a:r>
              <a:rPr lang="en-US" sz="1800" i="1" dirty="0" smtClean="0"/>
              <a:t>at </a:t>
            </a:r>
            <a:r>
              <a:rPr lang="en-US" sz="1800" i="1" dirty="0"/>
              <a:t>two years of follow-up in patients with </a:t>
            </a:r>
            <a:r>
              <a:rPr lang="en-US" sz="1800" i="1" dirty="0" err="1" smtClean="0"/>
              <a:t>craniopharyngioma</a:t>
            </a:r>
            <a:r>
              <a:rPr lang="en-US" sz="1800" i="1" dirty="0" smtClean="0"/>
              <a:t>-relate hypothalamic </a:t>
            </a:r>
            <a:r>
              <a:rPr lang="en-US" sz="1800" dirty="0" smtClean="0"/>
              <a:t>obesity </a:t>
            </a:r>
            <a:r>
              <a:rPr lang="en-US" sz="1800" dirty="0"/>
              <a:t>compared to control subjects with “common” </a:t>
            </a:r>
            <a:r>
              <a:rPr lang="en-US" sz="1800" dirty="0" smtClean="0"/>
              <a:t>obesity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Mean </a:t>
            </a:r>
            <a:r>
              <a:rPr lang="en-US" sz="1800" dirty="0"/>
              <a:t>weight loss was 25% vs. 29</a:t>
            </a:r>
            <a:r>
              <a:rPr lang="en-US" sz="1800" dirty="0" smtClean="0"/>
              <a:t>% </a:t>
            </a:r>
            <a:r>
              <a:rPr lang="en-US" sz="1800" i="1" dirty="0" smtClean="0"/>
              <a:t>after </a:t>
            </a:r>
            <a:r>
              <a:rPr lang="en-US" sz="1800" i="1" dirty="0"/>
              <a:t>Roux-en-Y gastric bypass, and 10% vs. 20</a:t>
            </a:r>
            <a:r>
              <a:rPr lang="en-US" sz="1800" i="1" dirty="0" smtClean="0"/>
              <a:t>% after </a:t>
            </a:r>
            <a:r>
              <a:rPr lang="en-US" sz="1800" i="1" dirty="0"/>
              <a:t>sleeve </a:t>
            </a:r>
            <a:r>
              <a:rPr lang="en-US" sz="1800" i="1" dirty="0" err="1"/>
              <a:t>gastrectomy</a:t>
            </a:r>
            <a:r>
              <a:rPr lang="en-US" sz="1800" i="1" dirty="0"/>
              <a:t> at two years of follow-up </a:t>
            </a:r>
            <a:r>
              <a:rPr lang="en-US" sz="1800" i="1" dirty="0" smtClean="0"/>
              <a:t>in </a:t>
            </a:r>
            <a:r>
              <a:rPr lang="en-US" sz="1800" dirty="0" smtClean="0"/>
              <a:t>patients </a:t>
            </a:r>
            <a:r>
              <a:rPr lang="en-US" sz="1800" dirty="0"/>
              <a:t>with </a:t>
            </a:r>
            <a:r>
              <a:rPr lang="en-US" sz="1800" dirty="0" err="1"/>
              <a:t>craniopharyngioma</a:t>
            </a:r>
            <a:r>
              <a:rPr lang="en-US" sz="1800" dirty="0"/>
              <a:t>-related hypothalamic obesity vs. control subjects with “</a:t>
            </a:r>
            <a:r>
              <a:rPr lang="en-US" sz="1800" dirty="0" smtClean="0"/>
              <a:t>common” obesity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Meta-analysis </a:t>
            </a:r>
            <a:r>
              <a:rPr lang="en-US" sz="1800" dirty="0"/>
              <a:t>demonstrated significant weight loss one year after Roux-en-Y </a:t>
            </a:r>
            <a:r>
              <a:rPr lang="en-US" sz="1800" dirty="0" smtClean="0"/>
              <a:t>gastric bypass</a:t>
            </a:r>
            <a:r>
              <a:rPr lang="en-US" sz="1800" dirty="0"/>
              <a:t>, but not after sleeve </a:t>
            </a:r>
            <a:r>
              <a:rPr lang="en-US" sz="1800" dirty="0" err="1"/>
              <a:t>gastrectomy</a:t>
            </a:r>
            <a:endParaRPr 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57232"/>
            <a:ext cx="285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290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The coexistence of DI with a </a:t>
            </a:r>
            <a:r>
              <a:rPr lang="en-US" sz="1800" dirty="0" err="1" smtClean="0"/>
              <a:t>sellar</a:t>
            </a:r>
            <a:r>
              <a:rPr lang="en-US" sz="1800" dirty="0" smtClean="0"/>
              <a:t> mass suggests an alternative</a:t>
            </a:r>
            <a:r>
              <a:rPr lang="fa-IR" sz="1800" dirty="0" smtClean="0"/>
              <a:t> </a:t>
            </a:r>
            <a:r>
              <a:rPr lang="en-US" sz="1800" dirty="0" smtClean="0"/>
              <a:t>diagnosis, such as </a:t>
            </a:r>
            <a:r>
              <a:rPr lang="en-US" sz="1800" dirty="0" err="1" smtClean="0"/>
              <a:t>craniopharyngioma</a:t>
            </a:r>
            <a:r>
              <a:rPr lang="en-US" sz="1800" dirty="0" smtClean="0"/>
              <a:t>, </a:t>
            </a:r>
            <a:r>
              <a:rPr lang="en-US" sz="1800" dirty="0" err="1" smtClean="0"/>
              <a:t>pinealoma</a:t>
            </a:r>
            <a:r>
              <a:rPr lang="en-US" sz="1800" dirty="0" smtClean="0"/>
              <a:t> or </a:t>
            </a:r>
            <a:r>
              <a:rPr lang="en-US" sz="1800" dirty="0" err="1" smtClean="0"/>
              <a:t>germinoma</a:t>
            </a:r>
            <a:r>
              <a:rPr lang="en-US" sz="1800" dirty="0" smtClean="0"/>
              <a:t>, or a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process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Adipsic</a:t>
            </a:r>
            <a:r>
              <a:rPr lang="en-US" sz="1800" dirty="0" smtClean="0"/>
              <a:t> DI usually occurs in patients who have structural damage to the anterior hypothalamus where the </a:t>
            </a:r>
            <a:r>
              <a:rPr lang="en-US" sz="1800" dirty="0" err="1" smtClean="0"/>
              <a:t>osmoreceptors</a:t>
            </a:r>
            <a:r>
              <a:rPr lang="en-US" sz="1800" dirty="0" smtClean="0"/>
              <a:t> are situated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Adipsic</a:t>
            </a:r>
            <a:r>
              <a:rPr lang="en-US" sz="1800" dirty="0" smtClean="0"/>
              <a:t> DI is classically described</a:t>
            </a:r>
          </a:p>
          <a:p>
            <a:pPr>
              <a:buNone/>
            </a:pPr>
            <a:r>
              <a:rPr lang="en-US" sz="1800" dirty="0" smtClean="0"/>
              <a:t>    - neurosurgical clipping of anterior communicating artery (ACOM)</a:t>
            </a:r>
          </a:p>
          <a:p>
            <a:pPr>
              <a:buNone/>
            </a:pPr>
            <a:r>
              <a:rPr lang="en-US" sz="1800" dirty="0" smtClean="0"/>
              <a:t>    - extensive surgery for large </a:t>
            </a:r>
            <a:r>
              <a:rPr lang="en-US" sz="1800" dirty="0" err="1" smtClean="0"/>
              <a:t>craniopharyngiomas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- surgery for </a:t>
            </a:r>
            <a:r>
              <a:rPr lang="en-US" sz="1800" dirty="0" err="1" smtClean="0"/>
              <a:t>suprasellar</a:t>
            </a:r>
            <a:r>
              <a:rPr lang="en-US" sz="1800" dirty="0" smtClean="0"/>
              <a:t> </a:t>
            </a:r>
            <a:r>
              <a:rPr lang="en-US" sz="1800" dirty="0" err="1" smtClean="0"/>
              <a:t>tumours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- </a:t>
            </a:r>
            <a:r>
              <a:rPr lang="en-US" sz="1800" dirty="0" err="1" smtClean="0"/>
              <a:t>neurosarcoidosis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"/>
            <a:ext cx="761047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17430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2515"/>
            <a:ext cx="3357554" cy="30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While those individuals with intact thirst will increase water consumption to maintain </a:t>
            </a:r>
            <a:r>
              <a:rPr lang="en-US" sz="1800" dirty="0" err="1" smtClean="0"/>
              <a:t>eunatremia</a:t>
            </a:r>
            <a:r>
              <a:rPr lang="en-US" sz="1800" dirty="0" smtClean="0"/>
              <a:t> despite relative AVP deficiency, patients with ADI are unable to sense rising </a:t>
            </a:r>
            <a:r>
              <a:rPr lang="en-US" sz="1800" dirty="0" err="1" smtClean="0"/>
              <a:t>osmolality</a:t>
            </a:r>
            <a:r>
              <a:rPr lang="en-US" sz="1800" dirty="0" smtClean="0"/>
              <a:t> and can quickly develop severe </a:t>
            </a:r>
            <a:r>
              <a:rPr lang="en-US" sz="1800" dirty="0" err="1" smtClean="0"/>
              <a:t>osmolar</a:t>
            </a:r>
            <a:r>
              <a:rPr lang="en-US" sz="1800" dirty="0" smtClean="0"/>
              <a:t> disturbances leading to marked increases in morbidity and mortality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MORBIDITY :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dirty="0" smtClean="0"/>
              <a:t>1) </a:t>
            </a:r>
            <a:r>
              <a:rPr lang="en-US" sz="1800" u="sng" dirty="0" err="1" smtClean="0"/>
              <a:t>Hypernatremia</a:t>
            </a:r>
            <a:r>
              <a:rPr lang="en-US" sz="1800" dirty="0" smtClean="0"/>
              <a:t> : Severe </a:t>
            </a:r>
            <a:r>
              <a:rPr lang="en-US" sz="1800" dirty="0" err="1" smtClean="0"/>
              <a:t>hypernatremia</a:t>
            </a:r>
            <a:r>
              <a:rPr lang="en-US" sz="1800" dirty="0" smtClean="0"/>
              <a:t> is reported quite commonly and is more marked in those with impaired thirst mechanisms</a:t>
            </a:r>
          </a:p>
          <a:p>
            <a:pPr>
              <a:buNone/>
            </a:pPr>
            <a:r>
              <a:rPr lang="en-US" sz="1800" dirty="0" smtClean="0"/>
              <a:t>  2) </a:t>
            </a:r>
            <a:r>
              <a:rPr lang="en-US" sz="1800" u="sng" dirty="0" smtClean="0"/>
              <a:t>Recurrent hospital admissions</a:t>
            </a:r>
          </a:p>
          <a:p>
            <a:pPr>
              <a:buNone/>
            </a:pPr>
            <a:r>
              <a:rPr lang="en-US" sz="1800" dirty="0" smtClean="0"/>
              <a:t>  3) </a:t>
            </a:r>
            <a:r>
              <a:rPr lang="en-US" sz="1800" u="sng" dirty="0" smtClean="0"/>
              <a:t>Sleep Apnea </a:t>
            </a:r>
            <a:r>
              <a:rPr lang="en-US" sz="1800" dirty="0" smtClean="0"/>
              <a:t>: Obstructive sleep apnea is most commonly seen, but central apnea (likely due to hypothalamic injury) and obesity-related hypoventilation have also been reported</a:t>
            </a:r>
          </a:p>
          <a:p>
            <a:pPr>
              <a:buNone/>
            </a:pPr>
            <a:r>
              <a:rPr lang="en-US" sz="1800" dirty="0" smtClean="0"/>
              <a:t>  4) </a:t>
            </a:r>
            <a:r>
              <a:rPr lang="en-US" sz="1800" u="sng" dirty="0" smtClean="0"/>
              <a:t>Obesity</a:t>
            </a:r>
            <a:r>
              <a:rPr lang="en-US" sz="1800" dirty="0" smtClean="0"/>
              <a:t> : Many patients with ADI are overweight or obese (20- 46% of patients). Several factors have been implicated etiologically such as Impaired satiety due to injury to the </a:t>
            </a:r>
            <a:r>
              <a:rPr lang="en-US" sz="1800" dirty="0" err="1" smtClean="0"/>
              <a:t>arcuate</a:t>
            </a:r>
            <a:r>
              <a:rPr lang="en-US" sz="1800" dirty="0" smtClean="0"/>
              <a:t> nucleus; </a:t>
            </a:r>
            <a:r>
              <a:rPr lang="en-US" sz="1800" dirty="0" err="1" smtClean="0"/>
              <a:t>Leptin</a:t>
            </a:r>
            <a:r>
              <a:rPr lang="en-US" sz="1800" dirty="0" smtClean="0"/>
              <a:t> resistance; Immobility; and Cognitive and Visual impairment</a:t>
            </a:r>
          </a:p>
          <a:p>
            <a:pPr>
              <a:buNone/>
            </a:pPr>
            <a:r>
              <a:rPr lang="en-US" sz="1800" dirty="0" smtClean="0"/>
              <a:t>  5) </a:t>
            </a:r>
            <a:r>
              <a:rPr lang="en-US" sz="1800" u="sng" dirty="0" smtClean="0"/>
              <a:t>Venous </a:t>
            </a:r>
            <a:r>
              <a:rPr lang="en-US" sz="1800" u="sng" dirty="0" err="1" smtClean="0"/>
              <a:t>Thromboembolism</a:t>
            </a:r>
            <a:r>
              <a:rPr lang="en-US" sz="1800" u="sng" dirty="0" smtClean="0"/>
              <a:t> </a:t>
            </a:r>
            <a:r>
              <a:rPr lang="en-US" sz="1800" dirty="0" smtClean="0"/>
              <a:t>: Deep vein thrombosis and pulmonary embolism have been reported in patients with ADI regardless of etiology</a:t>
            </a:r>
          </a:p>
          <a:p>
            <a:pPr>
              <a:buNone/>
            </a:pPr>
            <a:r>
              <a:rPr lang="en-US" sz="1800" dirty="0" smtClean="0"/>
              <a:t>  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457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928670"/>
            <a:ext cx="378621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</a:t>
            </a:r>
            <a:r>
              <a:rPr lang="en-US" sz="1800" b="1" dirty="0" smtClean="0"/>
              <a:t>TREATMENT : 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dirty="0" smtClean="0"/>
              <a:t>maintenance of </a:t>
            </a:r>
            <a:r>
              <a:rPr lang="en-US" sz="1800" dirty="0" err="1" smtClean="0"/>
              <a:t>eunatremia</a:t>
            </a:r>
            <a:r>
              <a:rPr lang="en-US" sz="1800" dirty="0" smtClean="0"/>
              <a:t> while limiting </a:t>
            </a:r>
            <a:r>
              <a:rPr lang="en-US" sz="1800" dirty="0" err="1" smtClean="0"/>
              <a:t>polyuria</a:t>
            </a:r>
            <a:r>
              <a:rPr lang="en-US" sz="1800" dirty="0" smtClean="0"/>
              <a:t> and sleep disruption</a:t>
            </a:r>
          </a:p>
          <a:p>
            <a:pPr>
              <a:buNone/>
            </a:pPr>
            <a:r>
              <a:rPr lang="en-US" sz="1800" dirty="0" smtClean="0"/>
              <a:t>-    Obligate daily water intake 1.5 and 2 L</a:t>
            </a:r>
          </a:p>
          <a:p>
            <a:pPr>
              <a:buNone/>
            </a:pPr>
            <a:r>
              <a:rPr lang="en-US" sz="1800" dirty="0" smtClean="0"/>
              <a:t>-    The DDAVP doses in individual patients may vary but are reported most commonly as 100 to 250 mcg orally twice daily or 3 to 10 mcg </a:t>
            </a:r>
            <a:r>
              <a:rPr lang="en-US" sz="1800" dirty="0" err="1" smtClean="0"/>
              <a:t>intranasally</a:t>
            </a:r>
            <a:r>
              <a:rPr lang="en-US" sz="1800" dirty="0" smtClean="0"/>
              <a:t>  twice daily</a:t>
            </a:r>
          </a:p>
          <a:p>
            <a:pPr>
              <a:buNone/>
            </a:pPr>
            <a:r>
              <a:rPr lang="en-US" sz="1800" dirty="0" smtClean="0"/>
              <a:t>-    Fixed DDAVP dosing is intended to achieve a daily urine output between 1.5 and 2 L</a:t>
            </a:r>
          </a:p>
          <a:p>
            <a:pPr>
              <a:buNone/>
            </a:pPr>
            <a:r>
              <a:rPr lang="en-US" sz="1800" dirty="0" smtClean="0"/>
              <a:t>-    </a:t>
            </a:r>
            <a:r>
              <a:rPr lang="en-US" sz="1800" dirty="0" err="1" smtClean="0"/>
              <a:t>Chlorpropamide</a:t>
            </a:r>
            <a:r>
              <a:rPr lang="en-US" sz="1800" dirty="0" smtClean="0"/>
              <a:t> (250- 500 mg orally daily) has been reported as an effective treatment modality, independent of renal effects, to restore normal drinking behavior</a:t>
            </a:r>
          </a:p>
          <a:p>
            <a:pPr>
              <a:buNone/>
            </a:pPr>
            <a:r>
              <a:rPr lang="en-US" sz="1800" dirty="0" smtClean="0"/>
              <a:t>-    For those with impaired memory , behavioral modification with a reward mechanism for compliance may improve control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457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928670"/>
            <a:ext cx="378621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Suprasellar</a:t>
            </a:r>
            <a:r>
              <a:rPr lang="en-US" sz="5400" dirty="0" smtClean="0"/>
              <a:t> mass with morbid obesity and </a:t>
            </a:r>
            <a:r>
              <a:rPr lang="en-US" sz="5400" dirty="0" err="1" smtClean="0"/>
              <a:t>hypernatremia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Soheila</a:t>
            </a:r>
            <a:r>
              <a:rPr lang="en-US" dirty="0" smtClean="0"/>
              <a:t> </a:t>
            </a:r>
            <a:r>
              <a:rPr lang="en-US" dirty="0" err="1" smtClean="0"/>
              <a:t>sadeghi</a:t>
            </a:r>
            <a:endParaRPr lang="en-US" dirty="0" smtClean="0"/>
          </a:p>
          <a:p>
            <a:r>
              <a:rPr lang="en-US" dirty="0" err="1" smtClean="0"/>
              <a:t>Somayeh</a:t>
            </a:r>
            <a:r>
              <a:rPr lang="en-US" dirty="0" smtClean="0"/>
              <a:t> </a:t>
            </a:r>
            <a:r>
              <a:rPr lang="en-US" dirty="0" err="1" smtClean="0"/>
              <a:t>motazedian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total of</a:t>
            </a:r>
            <a:r>
              <a:rPr lang="fa-IR" sz="1800" dirty="0" smtClean="0"/>
              <a:t> </a:t>
            </a:r>
            <a:r>
              <a:rPr lang="en-US" sz="1800" dirty="0" smtClean="0"/>
              <a:t>98 of 107 patients were followed up for a mean of 65.5 months after </a:t>
            </a:r>
            <a:r>
              <a:rPr lang="en-US" sz="1800" dirty="0" err="1" smtClean="0"/>
              <a:t>radiosurgery</a:t>
            </a:r>
            <a:endParaRPr lang="fa-IR" sz="1800" dirty="0" smtClean="0"/>
          </a:p>
          <a:p>
            <a:r>
              <a:rPr lang="en-US" sz="1800" dirty="0" smtClean="0"/>
              <a:t>The strategy is for a small tumor between the</a:t>
            </a:r>
            <a:r>
              <a:rPr lang="fa-IR" sz="1800" dirty="0" smtClean="0"/>
              <a:t> </a:t>
            </a:r>
            <a:r>
              <a:rPr lang="en-US" sz="1800" dirty="0" err="1" smtClean="0"/>
              <a:t>retrochiasm</a:t>
            </a:r>
            <a:r>
              <a:rPr lang="en-US" sz="1800" dirty="0" smtClean="0"/>
              <a:t> and anterior stalk to be treated by gamma knife radiotherapy with 10–12 </a:t>
            </a:r>
            <a:r>
              <a:rPr lang="en-US" sz="1800" dirty="0" err="1" smtClean="0"/>
              <a:t>Gy</a:t>
            </a:r>
            <a:r>
              <a:rPr lang="en-US" sz="1800" dirty="0" smtClean="0"/>
              <a:t>, allowing cure</a:t>
            </a:r>
            <a:r>
              <a:rPr lang="fa-IR" sz="1800" dirty="0" smtClean="0"/>
              <a:t> </a:t>
            </a:r>
            <a:r>
              <a:rPr lang="en-US" sz="1800" dirty="0" smtClean="0"/>
              <a:t>without </a:t>
            </a:r>
            <a:r>
              <a:rPr lang="en-US" sz="1800" dirty="0" err="1" smtClean="0"/>
              <a:t>neuroendocrine</a:t>
            </a:r>
            <a:r>
              <a:rPr lang="en-US" sz="1800" dirty="0" smtClean="0"/>
              <a:t> deficits</a:t>
            </a:r>
            <a:endParaRPr lang="fa-IR" sz="1800" dirty="0" smtClean="0"/>
          </a:p>
          <a:p>
            <a:r>
              <a:rPr lang="en-US" sz="1800" dirty="0" smtClean="0"/>
              <a:t>Stereotactic gamma knife </a:t>
            </a:r>
            <a:r>
              <a:rPr lang="en-US" sz="1800" dirty="0" err="1" smtClean="0"/>
              <a:t>radiosurgery</a:t>
            </a:r>
            <a:r>
              <a:rPr lang="en-US" sz="1800" dirty="0" smtClean="0"/>
              <a:t> is safe and effective as adjuvant</a:t>
            </a:r>
            <a:r>
              <a:rPr lang="fa-IR" sz="1800" dirty="0" smtClean="0"/>
              <a:t> </a:t>
            </a:r>
            <a:r>
              <a:rPr lang="en-US" sz="1800" dirty="0" smtClean="0"/>
              <a:t>or boost therapy for residual and/or recurrent </a:t>
            </a:r>
            <a:r>
              <a:rPr lang="en-US" sz="1800" dirty="0" err="1" smtClean="0"/>
              <a:t>craniopharyngiomas</a:t>
            </a:r>
            <a:r>
              <a:rPr lang="en-US" sz="1800" dirty="0" smtClean="0"/>
              <a:t> after surgical</a:t>
            </a:r>
            <a:r>
              <a:rPr lang="fa-IR" sz="1800" dirty="0" smtClean="0"/>
              <a:t> </a:t>
            </a:r>
            <a:r>
              <a:rPr lang="en-US" sz="1800" dirty="0" smtClean="0"/>
              <a:t>removal, and has acceptable side effects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42928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3219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90309" y="4201061"/>
            <a:ext cx="2244436" cy="5238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OVER DEPENDENCY</a:t>
            </a:r>
          </a:p>
          <a:p>
            <a:r>
              <a:rPr lang="en-US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AMNESIA</a:t>
            </a:r>
            <a:endParaRPr lang="en-US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214290"/>
            <a:ext cx="7202456" cy="1049235"/>
          </a:xfrm>
        </p:spPr>
        <p:txBody>
          <a:bodyPr/>
          <a:lstStyle/>
          <a:p>
            <a:r>
              <a:rPr lang="en-US" dirty="0" smtClean="0"/>
              <a:t>Life chart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0773" y="3039415"/>
            <a:ext cx="6863972" cy="373487"/>
          </a:xfrm>
          <a:prstGeom prst="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116" y="3039414"/>
            <a:ext cx="61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90812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8421" y="2346974"/>
            <a:ext cx="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Y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0539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3848" y="2346974"/>
            <a:ext cx="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751" y="3639288"/>
            <a:ext cx="1593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HYPOTHYRODISM</a:t>
            </a:r>
          </a:p>
          <a:p>
            <a:pPr algn="ctr"/>
            <a:r>
              <a:rPr lang="en-US" dirty="0" smtClean="0"/>
              <a:t>BRAIN TUMOR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24920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05955" y="2346974"/>
            <a:ext cx="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6000" y="3536026"/>
            <a:ext cx="102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SLEEVE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73882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73882" y="3812881"/>
            <a:ext cx="2797934" cy="37348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B.EATING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9619" y="2346974"/>
            <a:ext cx="60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19.5 Y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44437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62639" y="2346974"/>
            <a:ext cx="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65022" y="3536026"/>
            <a:ext cx="102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71816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20432" y="2346974"/>
            <a:ext cx="60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24.5 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12277" y="3536026"/>
            <a:ext cx="102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37572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3987" y="2346974"/>
            <a:ext cx="45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Y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86977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25392" y="4713685"/>
            <a:ext cx="2109353" cy="523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PSYCHOTHERAPY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3954" y="2346974"/>
            <a:ext cx="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7456" y="3536026"/>
            <a:ext cx="102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78145" y="5216031"/>
            <a:ext cx="3956600" cy="523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DEPRESSION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69327" y="5728655"/>
            <a:ext cx="3865418" cy="523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PSYCHIATRIC DRUGS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0539" y="3812881"/>
            <a:ext cx="1234382" cy="37348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B.EATING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834745" y="2815225"/>
            <a:ext cx="0" cy="7856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775" y="2346974"/>
            <a:ext cx="130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.5Y (NOW)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42342" y="3812881"/>
            <a:ext cx="692403" cy="37348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B.EATING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Neuropsychiatric symptoms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/>
          <a:lstStyle/>
          <a:p>
            <a:r>
              <a:rPr lang="en-US" dirty="0" smtClean="0"/>
              <a:t>What is the likely diagnosis of </a:t>
            </a:r>
            <a:r>
              <a:rPr lang="en-US" dirty="0" err="1" smtClean="0"/>
              <a:t>suprasellar</a:t>
            </a:r>
            <a:r>
              <a:rPr lang="en-US" dirty="0" smtClean="0"/>
              <a:t> mass in this patient?</a:t>
            </a:r>
          </a:p>
          <a:p>
            <a:r>
              <a:rPr lang="en-US" dirty="0" smtClean="0"/>
              <a:t>Has bariatric surgery been appropriate for obesity in this patient?</a:t>
            </a:r>
          </a:p>
          <a:p>
            <a:r>
              <a:rPr lang="en-US" dirty="0" smtClean="0"/>
              <a:t>What is the best way to manage </a:t>
            </a:r>
            <a:r>
              <a:rPr lang="en-US" dirty="0" err="1" smtClean="0"/>
              <a:t>hypernatremia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And about surgery ?</a:t>
            </a:r>
            <a:endParaRPr lang="fa-IR" dirty="0" smtClean="0"/>
          </a:p>
          <a:p>
            <a:endParaRPr lang="fa-IR" dirty="0" smtClean="0"/>
          </a:p>
          <a:p>
            <a:r>
              <a:rPr lang="en-US" smtClean="0"/>
              <a:t>Behavior </a:t>
            </a:r>
            <a:r>
              <a:rPr lang="en-US" dirty="0" smtClean="0"/>
              <a:t>therapy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The most</a:t>
            </a:r>
            <a:r>
              <a:rPr lang="fa-IR" sz="1800" dirty="0" smtClean="0"/>
              <a:t> </a:t>
            </a:r>
            <a:r>
              <a:rPr lang="en-US" sz="1800" dirty="0" smtClean="0"/>
              <a:t>frequent </a:t>
            </a:r>
            <a:r>
              <a:rPr lang="en-US" sz="1800" dirty="0"/>
              <a:t>pediatric lesions occurring in the </a:t>
            </a:r>
            <a:r>
              <a:rPr lang="en-US" sz="1800" dirty="0" err="1"/>
              <a:t>suprasellar</a:t>
            </a:r>
            <a:r>
              <a:rPr lang="en-US" sz="1800" dirty="0"/>
              <a:t> region: </a:t>
            </a:r>
            <a:r>
              <a:rPr lang="en-US" sz="1800" dirty="0" smtClean="0"/>
              <a:t>   </a:t>
            </a:r>
          </a:p>
          <a:p>
            <a:pPr algn="ctr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craniopharyngioma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 smtClean="0"/>
              <a:t>chiasmatic</a:t>
            </a:r>
            <a:r>
              <a:rPr lang="en-US" sz="1800" dirty="0" smtClean="0"/>
              <a:t> </a:t>
            </a:r>
            <a:r>
              <a:rPr lang="en-US" sz="1800" dirty="0" err="1" smtClean="0"/>
              <a:t>glioma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germ </a:t>
            </a:r>
            <a:r>
              <a:rPr lang="en-US" sz="1800" dirty="0"/>
              <a:t>cell </a:t>
            </a:r>
            <a:r>
              <a:rPr lang="en-US" sz="1800" dirty="0" smtClean="0"/>
              <a:t>tumor</a:t>
            </a:r>
          </a:p>
          <a:p>
            <a:pPr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/>
              <a:t>Rathke</a:t>
            </a:r>
            <a:r>
              <a:rPr lang="en-US" sz="1800" dirty="0"/>
              <a:t> </a:t>
            </a:r>
            <a:r>
              <a:rPr lang="en-US" sz="1800" dirty="0" smtClean="0"/>
              <a:t>cleft</a:t>
            </a:r>
            <a:r>
              <a:rPr lang="fa-IR" sz="1800" dirty="0" smtClean="0"/>
              <a:t> 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      </a:t>
            </a:r>
            <a:r>
              <a:rPr lang="en-US" sz="1800" dirty="0" err="1" smtClean="0"/>
              <a:t>arachnoid</a:t>
            </a:r>
            <a:r>
              <a:rPr lang="en-US" sz="1800" dirty="0" smtClean="0"/>
              <a:t> cysts</a:t>
            </a:r>
          </a:p>
          <a:p>
            <a:pPr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pituitary adenoma </a:t>
            </a:r>
          </a:p>
          <a:p>
            <a:pPr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 smtClean="0"/>
              <a:t>histiocytosis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/>
              <a:t>Due to their shared anatomical location in close proximity to </a:t>
            </a:r>
            <a:r>
              <a:rPr lang="en-US" sz="1800" dirty="0" smtClean="0"/>
              <a:t>the pituitary </a:t>
            </a:r>
            <a:r>
              <a:rPr lang="en-US" sz="1800" dirty="0"/>
              <a:t>gland, hypothalamus, and optic chiasm, many of </a:t>
            </a:r>
            <a:r>
              <a:rPr lang="en-US" sz="1800" dirty="0" smtClean="0"/>
              <a:t>the </a:t>
            </a:r>
            <a:r>
              <a:rPr lang="en-US" sz="1800" dirty="0" err="1" smtClean="0"/>
              <a:t>suprasellar</a:t>
            </a:r>
            <a:r>
              <a:rPr lang="en-US" sz="1800" dirty="0" smtClean="0"/>
              <a:t> </a:t>
            </a:r>
            <a:r>
              <a:rPr lang="en-US" sz="1800" dirty="0"/>
              <a:t>pediatric lesions have common presenting </a:t>
            </a:r>
            <a:r>
              <a:rPr lang="en-US" sz="1800" dirty="0" smtClean="0"/>
              <a:t>symptoms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Endocrine </a:t>
            </a:r>
            <a:r>
              <a:rPr lang="en-US" sz="1800" dirty="0"/>
              <a:t>dysfunction (particularly short stature, diabetes </a:t>
            </a:r>
            <a:r>
              <a:rPr lang="en-US" sz="1800" dirty="0" err="1" smtClean="0"/>
              <a:t>insipidus</a:t>
            </a:r>
            <a:r>
              <a:rPr lang="en-US" sz="1800" dirty="0" smtClean="0"/>
              <a:t>, delayed </a:t>
            </a:r>
            <a:r>
              <a:rPr lang="en-US" sz="1800" dirty="0"/>
              <a:t>growth, and precocious puberty), visual </a:t>
            </a:r>
            <a:r>
              <a:rPr lang="en-US" sz="1800" dirty="0" smtClean="0"/>
              <a:t>impairment, and </a:t>
            </a:r>
            <a:r>
              <a:rPr lang="en-US" sz="1800" dirty="0"/>
              <a:t>symptoms of raised intracranial pressure are frequent in </a:t>
            </a:r>
            <a:r>
              <a:rPr lang="en-US" sz="1800" dirty="0" smtClean="0"/>
              <a:t>the initial </a:t>
            </a:r>
            <a:r>
              <a:rPr lang="en-US" sz="1800" dirty="0"/>
              <a:t>presentation of </a:t>
            </a:r>
            <a:r>
              <a:rPr lang="en-US" sz="1800" dirty="0" err="1"/>
              <a:t>suprasellar</a:t>
            </a:r>
            <a:r>
              <a:rPr lang="en-US" sz="1800" dirty="0"/>
              <a:t> </a:t>
            </a:r>
            <a:r>
              <a:rPr lang="en-US" sz="1800" dirty="0" smtClean="0"/>
              <a:t>lesions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0006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1571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071546"/>
            <a:ext cx="295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928802"/>
            <a:ext cx="9144000" cy="4929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These masses also present significant treatment challenges; while many </a:t>
            </a:r>
            <a:r>
              <a:rPr lang="en-US" sz="1800" dirty="0" err="1" smtClean="0"/>
              <a:t>suprasellar</a:t>
            </a:r>
            <a:r>
              <a:rPr lang="en-US" sz="1800" dirty="0" smtClean="0"/>
              <a:t> lesions are relatively benign in pathology, treatment may be complicated by high surgical morbidity resulting from damage to the hypothalamic-pituitary axis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Damage to these structures has major implications on long term quality of life</a:t>
            </a:r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dirty="0"/>
              <a:t>As a result, surgical management </a:t>
            </a:r>
            <a:r>
              <a:rPr lang="en-US" sz="1800" dirty="0" smtClean="0"/>
              <a:t>of these </a:t>
            </a:r>
            <a:r>
              <a:rPr lang="en-US" sz="1800" dirty="0"/>
              <a:t>lesions has, in many cases, shifted toward less </a:t>
            </a:r>
            <a:r>
              <a:rPr lang="en-US" sz="1800" dirty="0" smtClean="0"/>
              <a:t>aggressive resections</a:t>
            </a:r>
            <a:r>
              <a:rPr lang="en-US" sz="1800" dirty="0"/>
              <a:t>, followed by adjuvant therapy when needed, with </a:t>
            </a:r>
            <a:r>
              <a:rPr lang="en-US" sz="1800" dirty="0" smtClean="0"/>
              <a:t>the goal </a:t>
            </a:r>
            <a:r>
              <a:rPr lang="en-US" sz="1800" dirty="0"/>
              <a:t>of reducing long-term cognitive, neuropsychiatric, </a:t>
            </a:r>
            <a:r>
              <a:rPr lang="en-US" sz="1800" dirty="0" smtClean="0"/>
              <a:t>and ophthalmologic morbidity</a:t>
            </a:r>
          </a:p>
          <a:p>
            <a:pPr>
              <a:buFont typeface="Wingdings" pitchFamily="2" charset="2"/>
              <a:buChar char="v"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0006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1571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071546"/>
            <a:ext cx="295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85804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49815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20478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7867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retrospective, single-center, cohort study of 176 patients (93 boys), </a:t>
            </a:r>
            <a:r>
              <a:rPr lang="en-US" sz="1800" dirty="0" smtClean="0"/>
              <a:t>range of age , 0.2-18 years, </a:t>
            </a:r>
            <a:r>
              <a:rPr lang="en-US" sz="1800" dirty="0"/>
              <a:t>with hypothalamic-pituitary </a:t>
            </a:r>
            <a:r>
              <a:rPr lang="en-US" sz="1800" dirty="0" smtClean="0"/>
              <a:t>lesions</a:t>
            </a:r>
          </a:p>
          <a:p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1071546"/>
            <a:ext cx="1847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914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7867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150" y="1071546"/>
            <a:ext cx="1847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706</TotalTime>
  <Words>1337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In The Name Of GOD</vt:lpstr>
      <vt:lpstr>Suprasellar mass with morbid obesity and hypernatremia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chart</vt:lpstr>
      <vt:lpstr>Neuropsychiatric symptoms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هنگامه عبدی</cp:lastModifiedBy>
  <cp:revision>91</cp:revision>
  <dcterms:created xsi:type="dcterms:W3CDTF">2019-07-20T16:07:29Z</dcterms:created>
  <dcterms:modified xsi:type="dcterms:W3CDTF">2019-07-28T03:17:08Z</dcterms:modified>
</cp:coreProperties>
</file>