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279" r:id="rId3"/>
    <p:sldId id="280" r:id="rId4"/>
    <p:sldId id="281" r:id="rId5"/>
    <p:sldId id="282" r:id="rId6"/>
    <p:sldId id="283" r:id="rId7"/>
    <p:sldId id="271" r:id="rId8"/>
    <p:sldId id="268" r:id="rId9"/>
    <p:sldId id="274" r:id="rId10"/>
    <p:sldId id="270" r:id="rId11"/>
    <p:sldId id="278" r:id="rId12"/>
    <p:sldId id="269" r:id="rId13"/>
    <p:sldId id="257" r:id="rId14"/>
    <p:sldId id="275" r:id="rId15"/>
    <p:sldId id="260" r:id="rId16"/>
    <p:sldId id="261" r:id="rId17"/>
    <p:sldId id="258" r:id="rId18"/>
    <p:sldId id="259" r:id="rId19"/>
    <p:sldId id="277" r:id="rId20"/>
    <p:sldId id="276" r:id="rId21"/>
    <p:sldId id="264" r:id="rId22"/>
    <p:sldId id="265" r:id="rId23"/>
    <p:sldId id="263" r:id="rId24"/>
    <p:sldId id="266" r:id="rId25"/>
    <p:sldId id="267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9A2D8-D680-4412-AA51-4D4C4BA6AAEE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629BF-DF63-4AEA-8A01-DC06C5D3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9BF-DF63-4AEA-8A01-DC06C5D351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4077" y="20808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Oral Antidiabetic Agents Workshop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810000"/>
            <a:ext cx="70104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Hengameh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Abdi, MD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Endocrine Research Center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Institute for Endocrine Sciences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Shahid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Beheshti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 of Medical Sciences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Tehran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1398.05.15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06 August 2019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809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(1)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What do you recommend to her regarding preventive strategies for development of type 2 DM?</a:t>
            </a:r>
          </a:p>
          <a:p>
            <a:pPr marL="457200" lvl="1" indent="0" algn="just">
              <a:buNone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Request a glucose tolerance test (GTT)</a:t>
            </a:r>
          </a:p>
          <a:p>
            <a:pPr marL="457200" lvl="1" indent="0" algn="just">
              <a:buNone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Intensive lifestyle modification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Intensive lifestyle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modification and pioglitazone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Intensive lifestyle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modification and metformin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Intensive lifestyle modification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low-dose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gliclazide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SzPct val="100000"/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304800"/>
            <a:ext cx="8229600" cy="3428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 she need any other screenings?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iagn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scre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5" y="3576566"/>
            <a:ext cx="350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(2)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52-year-old active housewife has come to you. In about 8 months ago, the screening laboratory study documented a fasting plasma glucose value of 156 mg/dl. She tries to attribute this high result to eating so much at the night preceding the laboratory study.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she claims that she has omitted simple sugar from her routine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diet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past 8 months.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She walks daily for 45 min. 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are no symptoms of hyperglycemia.</a:t>
            </a: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Past medical history is unremarkable.</a:t>
            </a: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(2)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47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BMI: 30.5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kg/m²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Recent laboratory tests: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FBS: 192 mg/dl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HbA1c: 9.2%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Cr: 0.8 mg/dl (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eGFR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~ 80 ml/min)</a:t>
            </a:r>
          </a:p>
          <a:p>
            <a:pPr lvl="1"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1148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(2)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47592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In addition to lifestyle modification, which therapeutic approach would you recommend to her?</a:t>
            </a:r>
          </a:p>
          <a:p>
            <a:pPr algn="just">
              <a:buFont typeface="Wingdings" pitchFamily="2" charset="2"/>
              <a:buChar char="§"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A) Start metformin 500 mg twice daily and if tolerated, increase to 1000 mg twice daily</a:t>
            </a:r>
          </a:p>
          <a:p>
            <a:pPr marL="457200" lvl="1" indent="0" algn="just"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B) Start metformin 500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mg twice daily and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basal insulin 14 units at bedtime</a:t>
            </a:r>
          </a:p>
          <a:p>
            <a:pPr marL="457200" lvl="1" indent="0" algn="just"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C) Start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MR 60 mg daily</a:t>
            </a:r>
          </a:p>
          <a:p>
            <a:pPr marL="457200" lvl="1" indent="0" algn="just"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Start metformin 500 mg twice daily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(if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tolerated, increase to 1000 mg twice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daily)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MR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mg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daily concurrently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1148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(2)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Three months later: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She has had a weight loss of nearly 6 kg.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Ophthalmologic examination was unremarkable.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FBS: 136 mg/dl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HbA1c: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7.6%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reports good adherence to her diet, exercise and medications.</a:t>
            </a: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denies hypoglycemic episodes over the period.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tells about history of hip fracture following a falling in her mother.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(2)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47592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 this time, which of the following can be considered for her optimal glycemic control?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A) Increase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MR to 60 mg daily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B) Switch metformin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/metformin 50/1000 mg twice daily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C) Add pioglitazone 30 mg daily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D) Continue same medications with the same doses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1148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(3)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68-year-old woman with 12-year history of type 2 DM is referred to you. She takes metformin 2000 mg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MR 30 mg daily. She respects the diet recommended by the nutritionist. 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has background retinopathy and peripheral neuropathy.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Cardiovascular history is unremarkable.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claims that in the past, with increasing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dose, several hypoglycemic episodes had occurred. She fears hypoglycemia because she lives alone.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(3)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BMI: 29.5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kg/m²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Laboratory tests: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FBS: 146 mg/dl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HbA1c: 7.9%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Cr: 1.2 mg/dl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eGFR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~ 50 ml/min)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ALT: 68 U/l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Liver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sonography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Fatty liver grade 2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1148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96554" y="6236677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(3)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Laboratory tests: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FBS: 146 mg/dl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HbA1c: 7.9%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Cr: 1.2 mg/dl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eGFR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~ 50 ml/min)</a:t>
            </a:r>
          </a:p>
          <a:p>
            <a:pPr lvl="1"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Which therapeutic approach would you recommend to her?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A) Add basal insulin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B) Add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sitagliptin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C) Add pioglitazone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D) Add premixed insulin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E) Increase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60 mg daily</a:t>
            </a:r>
          </a:p>
          <a:p>
            <a:pPr lvl="1"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1148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96554" y="6236677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241" y="65704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Davies MJ,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Diabetes Care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2018;41:2669-2701.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3429"/>
            <a:ext cx="9144000" cy="654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8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791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4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(4)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74-year-old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man presents for diabetes evaluation. He has had type 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DM 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more than 20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years.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patient has recently developed congestive heart failure, with an ejection fraction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35%. He is not apparently symptomatic.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current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antihyperglycemic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regimen includes metformin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1500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daily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gliclaizide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160 mg twice daily.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 lives with his wife who is affected by Alzheimer’s disease.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14492" y="6236677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(4)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only evidence of heart failure in physical examination is trace peripheral edema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Blood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glucose values by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glucometer range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160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mg/dl.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Laboratory tests: 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Estimated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glomerular filtration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rate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: 45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ml/min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HbA1C: 7.2%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(4)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47592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Which of the following would be the most appropriate recommendation regarding his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antihyperglycemic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medications?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A) Discontinue metformin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B) Discontinue metformin and add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 mg daily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C) Switch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320 mg daily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MR 60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mg daily and decrease metformin to 1000 mg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daily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Switch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320 mg daily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repaglinide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 mg twice daily and decrease metformin to 1000 mg daily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Switch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320 mg daily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empagliflozin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10 mg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daily and decrease metformin to 1000 mg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daily</a:t>
            </a:r>
          </a:p>
          <a:p>
            <a:pPr marL="457200" lvl="1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F) Continue same medications with the same doses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1148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(5)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46-year-old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seen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follow-up of type 2 DM. He had good glycemic control by full dose of metformin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glibenclamide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till 1 year ago. Over the past 1 year, his weight has been increasing and glycemic control has been worsening.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His physical activity is low because of his occupation and also bilateral knee pain. He is an active smoker.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amily history is remarkable with regard to coronary artery disease of his father presented at age of 40.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BMI: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40 kg/m²</a:t>
            </a: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BP: 140/85 mmHg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(5)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Laboratory tests: 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HbA1C: 7.9%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Estimated glomerular filtration rate: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80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mL/min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Which of the following medications is the most appropriate modality to improve his overall status regarding glycemic control, blood pressure and weight?</a:t>
            </a: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Pioglitazone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Acarbose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Sitagliptin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Empagliflozin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Basal insulin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Image result for involve 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"/>
            <a:ext cx="50292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50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399"/>
            <a:ext cx="3657600" cy="67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(1)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38-year-old healthy woman has come to you for consultation about her fasting plasma glucose level of 112 mg/dl detected during a recent screening laboratory study.</a:t>
            </a: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tells about history of gestational DM controlled with diet in her last pregnancy at age of 34. Weight gain attained during the pregnancy has progressively increased over the past 4 years.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Her mother has type 2 DM controlled on metformin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glibenclamide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She is a company secretary and has a sedentary lifestyle.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77200" y="6248400"/>
            <a:ext cx="1195754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Case presentation (1)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BMI: 32 kg/m²</a:t>
            </a:r>
          </a:p>
          <a:p>
            <a:pPr algn="just"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Repeat laboratory tests: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FBS: 108 mg/dl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Cr: 0.72 mg/dl</a:t>
            </a:r>
          </a:p>
          <a:p>
            <a:pPr lvl="1" algn="just"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Lipid profile: </a:t>
            </a:r>
          </a:p>
          <a:p>
            <a:pPr marL="457200" lvl="1" indent="0" algn="just">
              <a:buSzPct val="100000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Cholesterol: 160 mg/dl; TG: 275 mg/dl; HDL-C: 28 mg/dl</a:t>
            </a:r>
          </a:p>
          <a:p>
            <a:pPr marL="0" indent="0" algn="just">
              <a:buSzPct val="100000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248400"/>
            <a:ext cx="1371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533400"/>
            <a:ext cx="8229600" cy="3428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diagnosis?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iagn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0291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1151</Words>
  <Application>Microsoft Office PowerPoint</Application>
  <PresentationFormat>On-screen Show (4:3)</PresentationFormat>
  <Paragraphs>196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Oral Antidiabetic Agents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presentation (1)</vt:lpstr>
      <vt:lpstr>Case presentation (1)</vt:lpstr>
      <vt:lpstr>PowerPoint Presentation</vt:lpstr>
      <vt:lpstr>Case presentation (1)</vt:lpstr>
      <vt:lpstr>PowerPoint Presentation</vt:lpstr>
      <vt:lpstr>Case presentation (2)</vt:lpstr>
      <vt:lpstr>Case presentation (2)</vt:lpstr>
      <vt:lpstr>Case presentation (2)</vt:lpstr>
      <vt:lpstr>Case presentation (2)</vt:lpstr>
      <vt:lpstr>Case presentation (2)</vt:lpstr>
      <vt:lpstr>Case presentation (3)</vt:lpstr>
      <vt:lpstr>Case presentation (3)</vt:lpstr>
      <vt:lpstr>Case presentation (3)</vt:lpstr>
      <vt:lpstr>PowerPoint Presentation</vt:lpstr>
      <vt:lpstr>Case presentation (4)</vt:lpstr>
      <vt:lpstr>Case presentation (4)</vt:lpstr>
      <vt:lpstr>Case presentation (4)</vt:lpstr>
      <vt:lpstr>Case presentation (5)</vt:lpstr>
      <vt:lpstr>Case presentation (5)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Dr.Abdi</dc:creator>
  <cp:lastModifiedBy>هنگامه عبدی</cp:lastModifiedBy>
  <cp:revision>93</cp:revision>
  <dcterms:created xsi:type="dcterms:W3CDTF">2006-08-16T00:00:00Z</dcterms:created>
  <dcterms:modified xsi:type="dcterms:W3CDTF">2019-08-06T06:14:01Z</dcterms:modified>
</cp:coreProperties>
</file>