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97" r:id="rId3"/>
    <p:sldId id="268" r:id="rId4"/>
    <p:sldId id="309" r:id="rId5"/>
    <p:sldId id="269" r:id="rId6"/>
    <p:sldId id="308" r:id="rId7"/>
    <p:sldId id="332" r:id="rId8"/>
    <p:sldId id="314" r:id="rId9"/>
    <p:sldId id="333" r:id="rId10"/>
    <p:sldId id="331" r:id="rId11"/>
    <p:sldId id="282" r:id="rId12"/>
    <p:sldId id="321" r:id="rId13"/>
    <p:sldId id="277" r:id="rId14"/>
    <p:sldId id="318" r:id="rId15"/>
    <p:sldId id="319" r:id="rId16"/>
    <p:sldId id="320" r:id="rId17"/>
    <p:sldId id="322" r:id="rId18"/>
    <p:sldId id="323" r:id="rId19"/>
    <p:sldId id="330" r:id="rId20"/>
    <p:sldId id="329" r:id="rId21"/>
    <p:sldId id="324" r:id="rId22"/>
    <p:sldId id="284" r:id="rId23"/>
    <p:sldId id="270" r:id="rId24"/>
    <p:sldId id="278" r:id="rId25"/>
    <p:sldId id="272" r:id="rId26"/>
    <p:sldId id="299" r:id="rId27"/>
    <p:sldId id="300" r:id="rId28"/>
    <p:sldId id="302" r:id="rId29"/>
    <p:sldId id="303" r:id="rId30"/>
    <p:sldId id="327" r:id="rId31"/>
    <p:sldId id="304" r:id="rId32"/>
    <p:sldId id="305" r:id="rId33"/>
    <p:sldId id="306" r:id="rId34"/>
    <p:sldId id="325" r:id="rId35"/>
    <p:sldId id="326" r:id="rId36"/>
    <p:sldId id="263" r:id="rId37"/>
    <p:sldId id="328" r:id="rId38"/>
    <p:sldId id="264" r:id="rId39"/>
    <p:sldId id="267" r:id="rId40"/>
    <p:sldId id="265" r:id="rId41"/>
    <p:sldId id="334" r:id="rId42"/>
    <p:sldId id="310" r:id="rId43"/>
    <p:sldId id="311" r:id="rId44"/>
    <p:sldId id="313" r:id="rId45"/>
    <p:sldId id="335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4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39A2C-6A5B-4DA5-B126-D34E0803A06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E1BC1-B8F0-4BD6-8CAF-6C2999D89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7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E1BC1-B8F0-4BD6-8CAF-6C2999D892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7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092A-68E5-4AE3-95DB-9ED6A742DD61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BD6-C2C2-4756-A178-19723E9ECDC4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9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86F2-476B-42BF-B8AD-0CCA71F1D692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086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4C97-04FA-4E89-96A7-85931766C788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4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3F06-6F2E-4C60-81B9-BBBA3AEB60D8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8937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A39A-475D-4A43-8EE1-91D6C5EB6104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2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344-636A-4C73-9F28-1416EA462214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20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8346-F399-4393-BF79-DB61BC9E9675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DC8-2965-467B-A71B-9C147310DCC7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9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DF5B-6734-46C8-B71C-5B3448D51F96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6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9717-520F-49C9-B270-FC86EF200005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7B5A-6E84-4979-BBFF-9F07C7B19671}" type="datetime1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8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FD7C-A679-4E5B-8105-B50E7F5F9305}" type="datetime1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2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C17-0D5E-4E6F-895B-E183C8E254E3}" type="datetime1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D49-CB68-4CAC-8711-D9ECA2C15EE0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1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B60B-F817-48AE-BBDE-5428E469825D}" type="datetime1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2E9B-23A9-40E5-9715-D3EB17D2B0EA}" type="datetime1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DF4431-4B6B-45A9-9766-178381737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5.jpg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aturopathconnect.com/circadian-rhythm-disorder/" TargetMode="External"/><Relationship Id="rId2" Type="http://schemas.openxmlformats.org/officeDocument/2006/relationships/hyperlink" Target="http://naturopathconnect.com/recommended-supplements/melaton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google.com/#q=xylosweet+xylito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#q=carvalho+king+salmon" TargetMode="External"/><Relationship Id="rId7" Type="http://schemas.openxmlformats.org/officeDocument/2006/relationships/image" Target="../media/image39.jpg"/><Relationship Id="rId2" Type="http://schemas.openxmlformats.org/officeDocument/2006/relationships/hyperlink" Target="https://www.google.com/#q=carvalho+albacore+tun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g"/><Relationship Id="rId5" Type="http://schemas.openxmlformats.org/officeDocument/2006/relationships/image" Target="../media/image37.jpg"/><Relationship Id="rId4" Type="http://schemas.openxmlformats.org/officeDocument/2006/relationships/image" Target="../media/image1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hyperlink" Target="http://www.mercuryfreenow.com/freeservices/find_dentis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g"/><Relationship Id="rId4" Type="http://schemas.openxmlformats.org/officeDocument/2006/relationships/image" Target="../media/image42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jpg"/><Relationship Id="rId4" Type="http://schemas.openxmlformats.org/officeDocument/2006/relationships/image" Target="../media/image45.jp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115684" y="2992439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Somayeh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Hosseinpour-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Niazi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 and Endocrine Research Center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 Institute for Endocrine Sciences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Shahid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Beheshti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Medical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</a:p>
          <a:p>
            <a:pPr algn="ctr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7383" y="1567543"/>
            <a:ext cx="5127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management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769" y="5303656"/>
            <a:ext cx="3200400" cy="14287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07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9635" y="2081324"/>
            <a:ext cx="4382366" cy="86541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hames New" pitchFamily="2" charset="0"/>
              </a:rPr>
              <a:t>Increasing physical </a:t>
            </a:r>
            <a:r>
              <a:rPr lang="en-US" sz="2800" dirty="0" smtClean="0">
                <a:solidFill>
                  <a:srgbClr val="0070C0"/>
                </a:solidFill>
                <a:latin typeface="Thames New" pitchFamily="2" charset="0"/>
              </a:rPr>
              <a:t>activity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37114" y="98039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075" y="3407229"/>
            <a:ext cx="4049485" cy="304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3" y="772108"/>
            <a:ext cx="8911687" cy="86541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Increasing physical </a:t>
            </a:r>
            <a:r>
              <a:rPr lang="en-US" sz="2400" dirty="0" smtClean="0">
                <a:solidFill>
                  <a:srgbClr val="0070C0"/>
                </a:solidFill>
                <a:latin typeface="Thames New" pitchFamily="2" charset="0"/>
              </a:rPr>
              <a:t>activity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950" y="1267805"/>
            <a:ext cx="9459685" cy="47008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000" dirty="0">
                <a:latin typeface="Thames New" pitchFamily="2" charset="0"/>
              </a:rPr>
              <a:t>The U.S. Department of Health and </a:t>
            </a:r>
            <a:r>
              <a:rPr lang="en-US" sz="2000" dirty="0" smtClean="0">
                <a:latin typeface="Thames New" pitchFamily="2" charset="0"/>
              </a:rPr>
              <a:t>Human Services</a:t>
            </a:r>
            <a:r>
              <a:rPr lang="en-US" sz="2000" dirty="0">
                <a:latin typeface="Thames New" pitchFamily="2" charset="0"/>
              </a:rPr>
              <a:t>’ physical activity </a:t>
            </a:r>
            <a:r>
              <a:rPr lang="en-US" sz="2000" dirty="0" smtClean="0">
                <a:latin typeface="Thames New" pitchFamily="2" charset="0"/>
              </a:rPr>
              <a:t>guidelines for Americans: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100" dirty="0">
                <a:latin typeface="Thames New" pitchFamily="2" charset="0"/>
              </a:rPr>
              <a:t>Adults over age 18 years </a:t>
            </a:r>
            <a:r>
              <a:rPr lang="en-US" sz="2000" dirty="0">
                <a:latin typeface="Thames New" pitchFamily="2" charset="0"/>
              </a:rPr>
              <a:t>engage </a:t>
            </a:r>
            <a:r>
              <a:rPr lang="en-US" sz="2000" dirty="0" smtClean="0">
                <a:latin typeface="Thames New" pitchFamily="2" charset="0"/>
              </a:rPr>
              <a:t>in </a:t>
            </a:r>
            <a:r>
              <a:rPr lang="en-US" sz="2600" b="1" dirty="0" smtClean="0">
                <a:solidFill>
                  <a:srgbClr val="C00000"/>
                </a:solidFill>
                <a:latin typeface="Thames New" pitchFamily="2" charset="0"/>
              </a:rPr>
              <a:t>150</a:t>
            </a:r>
            <a:r>
              <a:rPr lang="en-US" sz="2600" dirty="0" smtClean="0">
                <a:latin typeface="Thames New" pitchFamily="2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Thames New" pitchFamily="2" charset="0"/>
              </a:rPr>
              <a:t>min/week</a:t>
            </a:r>
            <a:r>
              <a:rPr lang="en-US" sz="2000" dirty="0">
                <a:latin typeface="Thames New" pitchFamily="2" charset="0"/>
              </a:rPr>
              <a:t> of </a:t>
            </a:r>
            <a:r>
              <a:rPr lang="en-US" sz="2000" dirty="0" smtClean="0">
                <a:solidFill>
                  <a:srgbClr val="C00000"/>
                </a:solidFill>
                <a:latin typeface="Thames New" pitchFamily="2" charset="0"/>
              </a:rPr>
              <a:t>moderate-intensity</a:t>
            </a:r>
            <a:r>
              <a:rPr lang="en-US" sz="2000" dirty="0" smtClean="0">
                <a:latin typeface="Thames New" pitchFamily="2" charset="0"/>
              </a:rPr>
              <a:t> or </a:t>
            </a:r>
            <a:r>
              <a:rPr lang="en-US" sz="2600" b="1" dirty="0">
                <a:solidFill>
                  <a:srgbClr val="0070C0"/>
                </a:solidFill>
                <a:latin typeface="Thames New" pitchFamily="2" charset="0"/>
              </a:rPr>
              <a:t>75</a:t>
            </a:r>
            <a:r>
              <a:rPr lang="en-US" sz="2600" dirty="0">
                <a:latin typeface="Thames New" pitchFamily="2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hames New" pitchFamily="2" charset="0"/>
              </a:rPr>
              <a:t>min/week of </a:t>
            </a:r>
            <a:r>
              <a:rPr lang="en-US" sz="2000" dirty="0" smtClean="0">
                <a:solidFill>
                  <a:srgbClr val="0070C0"/>
                </a:solidFill>
                <a:latin typeface="Thames New" pitchFamily="2" charset="0"/>
              </a:rPr>
              <a:t>vigorous-intensity</a:t>
            </a:r>
            <a:r>
              <a:rPr lang="en-US" sz="2000" dirty="0" smtClean="0">
                <a:latin typeface="Thames New" pitchFamily="2" charset="0"/>
              </a:rPr>
              <a:t> aerobic </a:t>
            </a:r>
            <a:r>
              <a:rPr lang="en-US" sz="2000" dirty="0">
                <a:latin typeface="Thames New" pitchFamily="2" charset="0"/>
              </a:rPr>
              <a:t>physical activity, or an </a:t>
            </a:r>
            <a:r>
              <a:rPr lang="en-US" sz="2000" dirty="0" smtClean="0">
                <a:latin typeface="Thames New" pitchFamily="2" charset="0"/>
              </a:rPr>
              <a:t>equivalent combination </a:t>
            </a:r>
            <a:r>
              <a:rPr lang="en-US" sz="2000" dirty="0">
                <a:latin typeface="Thames New" pitchFamily="2" charset="0"/>
              </a:rPr>
              <a:t>of the two. </a:t>
            </a:r>
            <a:endParaRPr lang="en-US" sz="2000" dirty="0" smtClean="0">
              <a:latin typeface="Thames New" pitchFamily="2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hames New" pitchFamily="2" charset="0"/>
              </a:rPr>
              <a:t>Fortunately, studies show that </a:t>
            </a:r>
            <a:r>
              <a:rPr lang="en-US" sz="2800" dirty="0">
                <a:solidFill>
                  <a:schemeClr val="accent1"/>
                </a:solidFill>
                <a:latin typeface="Thames New" pitchFamily="2" charset="0"/>
              </a:rPr>
              <a:t>long, brisk walks </a:t>
            </a:r>
            <a:r>
              <a:rPr lang="en-US" sz="2000" dirty="0">
                <a:latin typeface="Thames New" pitchFamily="2" charset="0"/>
              </a:rPr>
              <a:t>are very effective in losing weight.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hames New" pitchFamily="2" charset="0"/>
              </a:rPr>
              <a:t>In addition, the </a:t>
            </a:r>
            <a:r>
              <a:rPr lang="en-US" sz="2000" dirty="0">
                <a:latin typeface="Thames New" pitchFamily="2" charset="0"/>
              </a:rPr>
              <a:t>guidelines suggest that adults </a:t>
            </a:r>
            <a:r>
              <a:rPr lang="en-US" sz="2000" dirty="0" smtClean="0">
                <a:latin typeface="Thames New" pitchFamily="2" charset="0"/>
              </a:rPr>
              <a:t>do </a:t>
            </a:r>
            <a:r>
              <a:rPr lang="en-US" sz="2000" dirty="0" smtClean="0">
                <a:solidFill>
                  <a:srgbClr val="7030A0"/>
                </a:solidFill>
                <a:latin typeface="Thames New" pitchFamily="2" charset="0"/>
              </a:rPr>
              <a:t>muscle-strengthening </a:t>
            </a:r>
            <a:r>
              <a:rPr lang="en-US" sz="2000" dirty="0">
                <a:solidFill>
                  <a:srgbClr val="7030A0"/>
                </a:solidFill>
                <a:latin typeface="Thames New" pitchFamily="2" charset="0"/>
              </a:rPr>
              <a:t>activities </a:t>
            </a:r>
            <a:r>
              <a:rPr lang="en-US" sz="2000" dirty="0">
                <a:latin typeface="Thames New" pitchFamily="2" charset="0"/>
              </a:rPr>
              <a:t>that </a:t>
            </a:r>
            <a:r>
              <a:rPr lang="en-US" sz="2000" dirty="0" smtClean="0">
                <a:latin typeface="Thames New" pitchFamily="2" charset="0"/>
              </a:rPr>
              <a:t>involve all </a:t>
            </a:r>
            <a:r>
              <a:rPr lang="en-US" sz="2000" dirty="0">
                <a:latin typeface="Thames New" pitchFamily="2" charset="0"/>
              </a:rPr>
              <a:t>major muscle </a:t>
            </a:r>
            <a:r>
              <a:rPr lang="en-US" sz="2600" b="1" dirty="0" smtClean="0">
                <a:solidFill>
                  <a:srgbClr val="7030A0"/>
                </a:solidFill>
                <a:latin typeface="Thames New" pitchFamily="2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Thames New" pitchFamily="2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Thames New" pitchFamily="2" charset="0"/>
              </a:rPr>
              <a:t>or </a:t>
            </a:r>
            <a:r>
              <a:rPr lang="en-US" sz="2000" dirty="0" smtClean="0">
                <a:solidFill>
                  <a:srgbClr val="7030A0"/>
                </a:solidFill>
                <a:latin typeface="Thames New" pitchFamily="2" charset="0"/>
              </a:rPr>
              <a:t>more days/week</a:t>
            </a:r>
            <a:r>
              <a:rPr lang="en-US" sz="2000" dirty="0">
                <a:latin typeface="Thames New" pitchFamily="2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77143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sz="3200" dirty="0" smtClean="0">
                <a:latin typeface="Thames New" pitchFamily="2" charset="0"/>
              </a:rPr>
              <a:t> for weight management</a:t>
            </a:r>
            <a:br>
              <a:rPr lang="en-US" sz="3200" dirty="0" smtClean="0">
                <a:latin typeface="Thames New" pitchFamily="2" charset="0"/>
              </a:rPr>
            </a:b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986" y="5142832"/>
            <a:ext cx="1722666" cy="1073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88549" y="6464314"/>
            <a:ext cx="7822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Krause food nutrition and diet therapy, 14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 err="1" smtClean="0"/>
              <a:t>Edittion</a:t>
            </a:r>
            <a:r>
              <a:rPr lang="en-US" sz="1400" dirty="0" smtClean="0"/>
              <a:t>, 2017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463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950" y="2006903"/>
            <a:ext cx="7848602" cy="609214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Evaluating pharmacological treatments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15496" y="93692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8678">
            <a:off x="4871772" y="3806166"/>
            <a:ext cx="1960073" cy="10976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1543">
            <a:off x="4887164" y="5002758"/>
            <a:ext cx="1594594" cy="9903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1871">
            <a:off x="7098339" y="3554835"/>
            <a:ext cx="1352076" cy="13520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195" y="4798575"/>
            <a:ext cx="1905000" cy="1905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0556">
            <a:off x="3100646" y="4103750"/>
            <a:ext cx="2095500" cy="17145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950" y="1336901"/>
            <a:ext cx="7848602" cy="60921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Evaluating pharmacological treatments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714" y="1791832"/>
            <a:ext cx="11092543" cy="4351338"/>
          </a:xfrm>
        </p:spPr>
        <p:txBody>
          <a:bodyPr>
            <a:noAutofit/>
          </a:bodyPr>
          <a:lstStyle/>
          <a:p>
            <a:pPr marL="1425575" indent="-336550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hames New" pitchFamily="2" charset="0"/>
              </a:rPr>
              <a:t>Weight loss</a:t>
            </a:r>
            <a:r>
              <a:rPr lang="en-US" sz="2000" dirty="0" smtClean="0">
                <a:solidFill>
                  <a:srgbClr val="0070C0"/>
                </a:solidFill>
                <a:latin typeface="Thames New" pitchFamily="2" charset="0"/>
              </a:rPr>
              <a:t>: </a:t>
            </a:r>
            <a:r>
              <a:rPr lang="en-US" sz="1800" dirty="0" smtClean="0">
                <a:latin typeface="Thames New" pitchFamily="2" charset="0"/>
              </a:rPr>
              <a:t>metformin, a-glucosidase </a:t>
            </a:r>
            <a:r>
              <a:rPr lang="en-US" sz="1800" dirty="0">
                <a:latin typeface="Thames New" pitchFamily="2" charset="0"/>
              </a:rPr>
              <a:t>inhibitors, </a:t>
            </a:r>
            <a:r>
              <a:rPr lang="en-US" sz="1800" dirty="0" smtClean="0">
                <a:latin typeface="Thames New" pitchFamily="2" charset="0"/>
              </a:rPr>
              <a:t>sodium–glucose cotransporter </a:t>
            </a:r>
            <a:r>
              <a:rPr lang="en-US" sz="1800" dirty="0">
                <a:latin typeface="Thames New" pitchFamily="2" charset="0"/>
              </a:rPr>
              <a:t>2 inhibitors, </a:t>
            </a:r>
            <a:r>
              <a:rPr lang="en-US" sz="1800" dirty="0" smtClean="0">
                <a:latin typeface="Thames New" pitchFamily="2" charset="0"/>
              </a:rPr>
              <a:t>glucagon-like peptide </a:t>
            </a:r>
            <a:r>
              <a:rPr lang="en-US" sz="1800" dirty="0">
                <a:latin typeface="Thames New" pitchFamily="2" charset="0"/>
              </a:rPr>
              <a:t>1 agonists, and amylin mimetics.</a:t>
            </a:r>
          </a:p>
          <a:p>
            <a:pPr marL="1425575" indent="-336550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Weight neutral</a:t>
            </a:r>
            <a:r>
              <a:rPr lang="en-US" sz="2000" dirty="0">
                <a:solidFill>
                  <a:srgbClr val="0070C0"/>
                </a:solidFill>
                <a:latin typeface="Thames New" pitchFamily="2" charset="0"/>
              </a:rPr>
              <a:t>: </a:t>
            </a:r>
            <a:r>
              <a:rPr lang="en-US" sz="1800" dirty="0" smtClean="0">
                <a:latin typeface="Thames New" pitchFamily="2" charset="0"/>
              </a:rPr>
              <a:t>Dipeptidyl </a:t>
            </a:r>
            <a:r>
              <a:rPr lang="en-US" sz="1800" dirty="0">
                <a:latin typeface="Thames New" pitchFamily="2" charset="0"/>
              </a:rPr>
              <a:t>peptidase 4 inhibitors </a:t>
            </a:r>
            <a:r>
              <a:rPr lang="en-US" sz="1800" dirty="0" smtClean="0">
                <a:latin typeface="Thames New" pitchFamily="2" charset="0"/>
              </a:rPr>
              <a:t>appear to be.</a:t>
            </a:r>
          </a:p>
          <a:p>
            <a:pPr marL="1425575" indent="-336550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hames New" pitchFamily="2" charset="0"/>
              </a:rPr>
              <a:t>Weight </a:t>
            </a:r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gain</a:t>
            </a:r>
            <a:r>
              <a:rPr lang="en-US" sz="2000" dirty="0">
                <a:solidFill>
                  <a:srgbClr val="0070C0"/>
                </a:solidFill>
                <a:latin typeface="Thames New" pitchFamily="2" charset="0"/>
              </a:rPr>
              <a:t>:  </a:t>
            </a:r>
            <a:r>
              <a:rPr lang="en-US" sz="1800" dirty="0">
                <a:latin typeface="Thames New" pitchFamily="2" charset="0"/>
              </a:rPr>
              <a:t>insulin </a:t>
            </a:r>
            <a:r>
              <a:rPr lang="en-US" sz="1800" dirty="0" err="1">
                <a:latin typeface="Thames New" pitchFamily="2" charset="0"/>
              </a:rPr>
              <a:t>secretagogues</a:t>
            </a:r>
            <a:r>
              <a:rPr lang="en-US" sz="1800" dirty="0">
                <a:latin typeface="Thames New" pitchFamily="2" charset="0"/>
              </a:rPr>
              <a:t>, </a:t>
            </a:r>
            <a:r>
              <a:rPr lang="en-US" sz="1800" dirty="0" err="1" smtClean="0">
                <a:latin typeface="Thames New" pitchFamily="2" charset="0"/>
              </a:rPr>
              <a:t>thiazolidinediones</a:t>
            </a:r>
            <a:r>
              <a:rPr lang="en-US" sz="1800" dirty="0" smtClean="0">
                <a:latin typeface="Thames New" pitchFamily="2" charset="0"/>
              </a:rPr>
              <a:t>, and </a:t>
            </a:r>
            <a:r>
              <a:rPr lang="en-US" sz="1800" dirty="0">
                <a:latin typeface="Thames New" pitchFamily="2" charset="0"/>
              </a:rPr>
              <a:t>insulin have often </a:t>
            </a:r>
            <a:r>
              <a:rPr lang="en-US" sz="1800" dirty="0" smtClean="0">
                <a:latin typeface="Thames New" pitchFamily="2" charset="0"/>
              </a:rPr>
              <a:t>been associated</a:t>
            </a:r>
            <a:endParaRPr lang="en-US" sz="1800" dirty="0">
              <a:latin typeface="Thames New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77143" y="17416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8678">
            <a:off x="9151516" y="5043379"/>
            <a:ext cx="1960073" cy="10976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1543">
            <a:off x="7951115" y="5419633"/>
            <a:ext cx="1594594" cy="9903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88549" y="6464314"/>
            <a:ext cx="7822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Krause food nutrition and diet therapy, 14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 err="1" smtClean="0"/>
              <a:t>Edittion</a:t>
            </a:r>
            <a:r>
              <a:rPr lang="en-US" sz="1400" dirty="0" smtClean="0"/>
              <a:t>, 2017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49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77143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398" y="1259334"/>
            <a:ext cx="7258015" cy="55986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1871">
            <a:off x="10412792" y="567456"/>
            <a:ext cx="1352076" cy="13520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3289">
            <a:off x="10057732" y="1899122"/>
            <a:ext cx="1905694" cy="11620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050" y="3314184"/>
            <a:ext cx="1905000" cy="1905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77143" y="878498"/>
            <a:ext cx="7848602" cy="60921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Evaluating pharmacological treatments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27645" y="6102941"/>
            <a:ext cx="2129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Krause food nutrition and diet therapy, 14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Edition, 2017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55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77143" y="10580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300" y="1498146"/>
            <a:ext cx="6830288" cy="536665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77143" y="1082085"/>
            <a:ext cx="7848602" cy="60921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Evaluating pharmacological treatments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1654">
            <a:off x="9625444" y="1357298"/>
            <a:ext cx="1754313" cy="14353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9839">
            <a:off x="9650288" y="2745715"/>
            <a:ext cx="1808765" cy="12036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956" y="3982608"/>
            <a:ext cx="2103274" cy="1575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27645" y="6102941"/>
            <a:ext cx="2129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Krause food nutrition and diet therapy, 14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Edition, 2017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875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402" y="1124121"/>
            <a:ext cx="4237542" cy="576262"/>
          </a:xfrm>
        </p:spPr>
        <p:txBody>
          <a:bodyPr/>
          <a:lstStyle/>
          <a:p>
            <a:pPr algn="just" rtl="1"/>
            <a:r>
              <a:rPr lang="fa-IR" sz="2000" dirty="0">
                <a:cs typeface="B Nazanin" panose="00000400000000000000" pitchFamily="2" charset="-78"/>
              </a:rPr>
              <a:t>داروهایی که احتمالا سبب کاهش وزن می شوند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7392" y="1998888"/>
            <a:ext cx="5204959" cy="4728483"/>
          </a:xfrm>
        </p:spPr>
        <p:txBody>
          <a:bodyPr>
            <a:norm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2400" dirty="0" smtClean="0">
                <a:cs typeface="B Nazanin" panose="00000400000000000000" pitchFamily="2" charset="-78"/>
              </a:rPr>
              <a:t>جایگزین های داروهای </a:t>
            </a:r>
            <a:r>
              <a:rPr lang="fa-IR" sz="2600" dirty="0">
                <a:cs typeface="B Nazanin" panose="00000400000000000000" pitchFamily="2" charset="-78"/>
              </a:rPr>
              <a:t>نرولوژیک</a:t>
            </a:r>
            <a:r>
              <a:rPr lang="fa-IR" sz="2400" dirty="0" smtClean="0">
                <a:cs typeface="B Nazanin" panose="00000400000000000000" pitchFamily="2" charset="-78"/>
              </a:rPr>
              <a:t>/ روانپزشکی</a:t>
            </a:r>
          </a:p>
          <a:p>
            <a:pPr marL="739775" indent="-228600" algn="r" rtl="1">
              <a:lnSpc>
                <a:spcPct val="150000"/>
              </a:lnSpc>
              <a:spcBef>
                <a:spcPts val="0"/>
              </a:spcBef>
              <a:buSzPct val="80000"/>
            </a:pPr>
            <a:r>
              <a:rPr lang="fa-IR" sz="2000" dirty="0">
                <a:cs typeface="B Nazanin" panose="00000400000000000000" pitchFamily="2" charset="-78"/>
              </a:rPr>
              <a:t>داروهای آنتی </a:t>
            </a:r>
            <a:r>
              <a:rPr lang="fa-IR" sz="1700" dirty="0">
                <a:cs typeface="B Nazanin" panose="00000400000000000000" pitchFamily="2" charset="-78"/>
              </a:rPr>
              <a:t>سایکوتیک</a:t>
            </a:r>
            <a:endParaRPr lang="en-US" sz="1700" dirty="0">
              <a:cs typeface="B Nazanin" panose="00000400000000000000" pitchFamily="2" charset="-78"/>
            </a:endParaRPr>
          </a:p>
          <a:p>
            <a:pPr marL="511175" indent="0" algn="r" rtl="1">
              <a:lnSpc>
                <a:spcPct val="200000"/>
              </a:lnSpc>
              <a:buSzPct val="80000"/>
              <a:buNone/>
            </a:pPr>
            <a:r>
              <a:rPr lang="en-US" dirty="0" err="1" smtClean="0">
                <a:cs typeface="B Nazanin" panose="00000400000000000000" pitchFamily="2" charset="-78"/>
              </a:rPr>
              <a:t>Ziprasidione</a:t>
            </a:r>
            <a:r>
              <a:rPr lang="en-US" dirty="0" smtClean="0">
                <a:cs typeface="B Nazanin" panose="00000400000000000000" pitchFamily="2" charset="-78"/>
              </a:rPr>
              <a:t>, risperidone, Quetiapine</a:t>
            </a:r>
            <a:endParaRPr lang="fa-IR" dirty="0" smtClean="0">
              <a:cs typeface="B Nazanin" panose="00000400000000000000" pitchFamily="2" charset="-78"/>
            </a:endParaRPr>
          </a:p>
          <a:p>
            <a:pPr marL="739775" indent="-228600" algn="r" rtl="1">
              <a:lnSpc>
                <a:spcPct val="200000"/>
              </a:lnSpc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داروهای ضد افسردگی</a:t>
            </a:r>
            <a:endParaRPr lang="en-US" dirty="0" smtClean="0">
              <a:cs typeface="B Nazanin" panose="00000400000000000000" pitchFamily="2" charset="-78"/>
            </a:endParaRPr>
          </a:p>
          <a:p>
            <a:pPr marL="511175" indent="0" algn="r" rtl="1">
              <a:lnSpc>
                <a:spcPct val="200000"/>
              </a:lnSpc>
              <a:buSzPct val="80000"/>
              <a:buNone/>
            </a:pPr>
            <a:r>
              <a:rPr lang="en-US" dirty="0" smtClean="0">
                <a:cs typeface="B Nazanin" panose="00000400000000000000" pitchFamily="2" charset="-78"/>
              </a:rPr>
              <a:t>Bupropion, </a:t>
            </a:r>
            <a:r>
              <a:rPr lang="en-US" dirty="0" err="1" smtClean="0">
                <a:cs typeface="B Nazanin" panose="00000400000000000000" pitchFamily="2" charset="-78"/>
              </a:rPr>
              <a:t>Nefazodone</a:t>
            </a:r>
            <a:endParaRPr lang="fa-IR" dirty="0" smtClean="0">
              <a:cs typeface="B Nazanin" panose="00000400000000000000" pitchFamily="2" charset="-78"/>
            </a:endParaRPr>
          </a:p>
          <a:p>
            <a:pPr marL="739775" indent="-228600" algn="r" rtl="1">
              <a:lnSpc>
                <a:spcPct val="200000"/>
              </a:lnSpc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داروهای ضد صرع</a:t>
            </a:r>
            <a:endParaRPr lang="en-US" dirty="0" smtClean="0">
              <a:cs typeface="B Nazanin" panose="00000400000000000000" pitchFamily="2" charset="-78"/>
            </a:endParaRPr>
          </a:p>
          <a:p>
            <a:pPr marL="511175" indent="0" algn="r" rtl="1">
              <a:lnSpc>
                <a:spcPct val="200000"/>
              </a:lnSpc>
              <a:buSzPct val="80000"/>
              <a:buNone/>
            </a:pPr>
            <a:r>
              <a:rPr lang="en-US" dirty="0" err="1" smtClean="0">
                <a:cs typeface="B Nazanin" panose="00000400000000000000" pitchFamily="2" charset="-78"/>
              </a:rPr>
              <a:t>Toprimate</a:t>
            </a:r>
            <a:r>
              <a:rPr lang="en-US" dirty="0" smtClean="0">
                <a:cs typeface="B Nazanin" panose="00000400000000000000" pitchFamily="2" charset="-78"/>
              </a:rPr>
              <a:t>, Lamotrigine</a:t>
            </a:r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104243"/>
            <a:ext cx="3999001" cy="576262"/>
          </a:xfrm>
        </p:spPr>
        <p:txBody>
          <a:bodyPr/>
          <a:lstStyle/>
          <a:p>
            <a:pPr algn="just" rtl="1"/>
            <a:r>
              <a:rPr lang="fa-IR" sz="2000" dirty="0" smtClean="0">
                <a:cs typeface="B Nazanin" panose="00000400000000000000" pitchFamily="2" charset="-78"/>
              </a:rPr>
              <a:t>داروهایی که احتمالا سبب افزایش وزن می شوند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36793" y="2129517"/>
            <a:ext cx="4338674" cy="473528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داروهای نرولوژیک/روانپزشکی</a:t>
            </a:r>
          </a:p>
          <a:p>
            <a:pPr marL="860425" indent="-284163" algn="r" rtl="1">
              <a:lnSpc>
                <a:spcPct val="200000"/>
              </a:lnSpc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داروهای آنتی سایکوتیک</a:t>
            </a:r>
          </a:p>
          <a:p>
            <a:pPr marL="576262" indent="0" algn="r" rtl="1">
              <a:lnSpc>
                <a:spcPct val="200000"/>
              </a:lnSpc>
              <a:buSzPct val="80000"/>
              <a:buNone/>
            </a:pPr>
            <a:r>
              <a:rPr lang="en-US" dirty="0" smtClean="0">
                <a:cs typeface="B Nazanin" panose="00000400000000000000" pitchFamily="2" charset="-78"/>
              </a:rPr>
              <a:t>Olanzapine, Clozapine, Lithium</a:t>
            </a:r>
            <a:endParaRPr lang="fa-IR" dirty="0" smtClean="0">
              <a:cs typeface="B Nazanin" panose="00000400000000000000" pitchFamily="2" charset="-78"/>
            </a:endParaRPr>
          </a:p>
          <a:p>
            <a:pPr marL="860425" indent="-284163" algn="r" rtl="1">
              <a:lnSpc>
                <a:spcPct val="200000"/>
              </a:lnSpc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داروهای ضد افسردگی</a:t>
            </a:r>
            <a:endParaRPr lang="en-US" dirty="0" smtClean="0">
              <a:cs typeface="B Nazanin" panose="00000400000000000000" pitchFamily="2" charset="-78"/>
            </a:endParaRPr>
          </a:p>
          <a:p>
            <a:pPr marL="576262" indent="0" algn="r" rtl="1">
              <a:lnSpc>
                <a:spcPct val="200000"/>
              </a:lnSpc>
              <a:buSzPct val="80000"/>
              <a:buNone/>
            </a:pPr>
            <a:r>
              <a:rPr lang="en-US" dirty="0" smtClean="0">
                <a:cs typeface="B Nazanin" panose="00000400000000000000" pitchFamily="2" charset="-78"/>
              </a:rPr>
              <a:t>SSRIs, TCAs, MAOIs</a:t>
            </a:r>
            <a:endParaRPr lang="fa-IR" dirty="0" smtClean="0">
              <a:cs typeface="B Nazanin" panose="00000400000000000000" pitchFamily="2" charset="-78"/>
            </a:endParaRPr>
          </a:p>
          <a:p>
            <a:pPr marL="860425" indent="-284163" algn="r" rtl="1">
              <a:lnSpc>
                <a:spcPct val="200000"/>
              </a:lnSpc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داروهای ضد صرع</a:t>
            </a:r>
            <a:endParaRPr lang="en-US" dirty="0" smtClean="0">
              <a:cs typeface="B Nazanin" panose="00000400000000000000" pitchFamily="2" charset="-78"/>
            </a:endParaRPr>
          </a:p>
          <a:p>
            <a:pPr marL="576262" indent="0" algn="r" rtl="1">
              <a:lnSpc>
                <a:spcPct val="200000"/>
              </a:lnSpc>
              <a:buSzPct val="80000"/>
              <a:buNone/>
            </a:pPr>
            <a:r>
              <a:rPr lang="en-US" dirty="0" smtClean="0">
                <a:cs typeface="B Nazanin" panose="00000400000000000000" pitchFamily="2" charset="-78"/>
              </a:rPr>
              <a:t>Gabapentin, Valproate, </a:t>
            </a:r>
            <a:r>
              <a:rPr lang="en-US" dirty="0" err="1" smtClean="0">
                <a:cs typeface="B Nazanin" panose="00000400000000000000" pitchFamily="2" charset="-78"/>
              </a:rPr>
              <a:t>Carbamazpine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marL="282575" indent="-282575" algn="r" rtl="1"/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59429" y="1509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77143" y="734322"/>
            <a:ext cx="7848602" cy="60921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Evaluating pharmacological treatments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2950" y="6488668"/>
            <a:ext cx="6122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Modern nutrition and diet therapy, 2015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01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9415" y="1212622"/>
            <a:ext cx="4237542" cy="576262"/>
          </a:xfrm>
        </p:spPr>
        <p:txBody>
          <a:bodyPr/>
          <a:lstStyle/>
          <a:p>
            <a:pPr algn="just" rtl="1"/>
            <a:r>
              <a:rPr lang="fa-IR" sz="2000" dirty="0">
                <a:cs typeface="B Nazanin" panose="00000400000000000000" pitchFamily="2" charset="-78"/>
              </a:rPr>
              <a:t>داروهایی که احتمالا سبب کاهش وزن می شوند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8956" y="2310269"/>
            <a:ext cx="4342893" cy="1534886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جایگزین های هورمون های استروئیدی</a:t>
            </a:r>
          </a:p>
          <a:p>
            <a:pPr marL="685800" indent="-174625" algn="r" rtl="1"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سایر روشهای پیشگیری از بارداری</a:t>
            </a:r>
          </a:p>
          <a:p>
            <a:pPr marL="685800" indent="-174625" algn="r" rtl="1">
              <a:buSzPct val="80000"/>
            </a:pPr>
            <a:r>
              <a:rPr lang="en-US" dirty="0" smtClean="0">
                <a:cs typeface="B Nazanin" panose="00000400000000000000" pitchFamily="2" charset="-78"/>
              </a:rPr>
              <a:t>NSAIDs</a:t>
            </a:r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213103"/>
            <a:ext cx="3999001" cy="576262"/>
          </a:xfrm>
        </p:spPr>
        <p:txBody>
          <a:bodyPr/>
          <a:lstStyle/>
          <a:p>
            <a:pPr algn="just" rtl="1"/>
            <a:r>
              <a:rPr lang="fa-IR" sz="2000" dirty="0" smtClean="0">
                <a:cs typeface="B Nazanin" panose="00000400000000000000" pitchFamily="2" charset="-78"/>
              </a:rPr>
              <a:t>داروهایی که احتمالا سبب افزایش وزن می شوند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1817914"/>
            <a:ext cx="4338674" cy="219891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هورمون های استروئیدی</a:t>
            </a:r>
          </a:p>
          <a:p>
            <a:pPr marL="860425" indent="-228600" algn="r" rtl="1"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داروهای ضد بارداری</a:t>
            </a:r>
          </a:p>
          <a:p>
            <a:pPr marL="860425" indent="-228600" algn="r" rtl="1"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کورتیکوستروئیدها</a:t>
            </a:r>
          </a:p>
          <a:p>
            <a:pPr marL="860425" indent="-228600" algn="r" rtl="1"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استروئیدهای پروژسترونی</a:t>
            </a: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77143" y="17416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7402285" y="4154238"/>
            <a:ext cx="4103345" cy="1843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داروهای ضد دیابتی</a:t>
            </a:r>
          </a:p>
          <a:p>
            <a:pPr marL="576263" indent="228600" algn="r" rtl="1">
              <a:buSzPct val="80000"/>
              <a:tabLst>
                <a:tab pos="576263" algn="l"/>
              </a:tabLst>
            </a:pPr>
            <a:r>
              <a:rPr lang="fa-IR" dirty="0" smtClean="0">
                <a:cs typeface="B Nazanin" panose="00000400000000000000" pitchFamily="2" charset="-78"/>
              </a:rPr>
              <a:t>انسولین</a:t>
            </a:r>
          </a:p>
          <a:p>
            <a:pPr marL="576263" indent="228600" algn="r" rtl="1">
              <a:buSzPct val="80000"/>
              <a:tabLst>
                <a:tab pos="576263" algn="l"/>
              </a:tabLst>
            </a:pPr>
            <a:r>
              <a:rPr lang="fa-IR" dirty="0" smtClean="0">
                <a:cs typeface="B Nazanin" panose="00000400000000000000" pitchFamily="2" charset="-78"/>
              </a:rPr>
              <a:t>سولفونیل اوره</a:t>
            </a:r>
          </a:p>
          <a:p>
            <a:pPr marL="576263" indent="228600" algn="r" rtl="1">
              <a:buSzPct val="80000"/>
              <a:tabLst>
                <a:tab pos="576263" algn="l"/>
              </a:tabLst>
            </a:pPr>
            <a:r>
              <a:rPr lang="fa-IR" dirty="0" smtClean="0">
                <a:cs typeface="B Nazanin" panose="00000400000000000000" pitchFamily="2" charset="-78"/>
              </a:rPr>
              <a:t>تیازولیدین دیونها</a:t>
            </a:r>
            <a:endParaRPr lang="en-US" dirty="0" smtClean="0">
              <a:cs typeface="B Nazanin" panose="00000400000000000000" pitchFamily="2" charset="-78"/>
            </a:endParaRPr>
          </a:p>
          <a:p>
            <a:pPr marL="576263" indent="228600" algn="r" rtl="1">
              <a:buSzPct val="80000"/>
              <a:tabLst>
                <a:tab pos="576263" algn="l"/>
              </a:tabLst>
            </a:pPr>
            <a:endParaRPr lang="fa-IR" dirty="0" smtClean="0">
              <a:cs typeface="B Nazanin" panose="00000400000000000000" pitchFamily="2" charset="-78"/>
            </a:endParaRPr>
          </a:p>
          <a:p>
            <a:pPr marL="282575" indent="-282575" algn="r" rtl="1"/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778765" y="4045859"/>
            <a:ext cx="4342893" cy="2823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جایگزین های داروهای ضد دیابتی</a:t>
            </a:r>
          </a:p>
          <a:p>
            <a:pPr marL="739775" indent="-228600" algn="r" rtl="1"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مت فورمین</a:t>
            </a:r>
          </a:p>
          <a:p>
            <a:pPr marL="739775" indent="-228600" algn="r" rtl="1"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آکاربوز</a:t>
            </a:r>
          </a:p>
          <a:p>
            <a:pPr marL="739775" indent="-228600" algn="r" rtl="1"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مگلیتول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77143" y="770606"/>
            <a:ext cx="7848602" cy="60921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Evaluating pharmacological treatments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2950" y="6488668"/>
            <a:ext cx="6122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Modern nutrition and diet therapy, 2015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673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2287" y="1455055"/>
            <a:ext cx="4237542" cy="576262"/>
          </a:xfrm>
        </p:spPr>
        <p:txBody>
          <a:bodyPr/>
          <a:lstStyle/>
          <a:p>
            <a:pPr algn="just" rtl="1"/>
            <a:r>
              <a:rPr lang="fa-IR" sz="2000" dirty="0">
                <a:cs typeface="B Nazanin" panose="00000400000000000000" pitchFamily="2" charset="-78"/>
              </a:rPr>
              <a:t>داروهایی که احتمالا سبب کاهش وزن می شوند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4371" y="2811391"/>
            <a:ext cx="4342893" cy="837745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دکونژستان های استنشاقی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78040" y="1455055"/>
            <a:ext cx="3999001" cy="576262"/>
          </a:xfrm>
        </p:spPr>
        <p:txBody>
          <a:bodyPr/>
          <a:lstStyle/>
          <a:p>
            <a:pPr algn="just" rtl="1"/>
            <a:r>
              <a:rPr lang="fa-IR" sz="2000" dirty="0" smtClean="0">
                <a:cs typeface="B Nazanin" panose="00000400000000000000" pitchFamily="2" charset="-78"/>
              </a:rPr>
              <a:t>داروهایی که احتمالا سبب افزایش وزن می شوند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38367" y="2836782"/>
            <a:ext cx="4338674" cy="636919"/>
          </a:xfrm>
        </p:spPr>
        <p:txBody>
          <a:bodyPr>
            <a:normAutofit/>
          </a:bodyPr>
          <a:lstStyle/>
          <a:p>
            <a:pPr marL="576263" indent="228600" algn="r" rtl="1">
              <a:buSzPct val="100000"/>
              <a:tabLst>
                <a:tab pos="576263" algn="l"/>
              </a:tabLst>
            </a:pPr>
            <a:r>
              <a:rPr lang="fa-IR" dirty="0" smtClean="0">
                <a:cs typeface="B Nazanin" panose="00000400000000000000" pitchFamily="2" charset="-78"/>
              </a:rPr>
              <a:t>آنتی هیستامین</a:t>
            </a: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77143" y="17416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12" name="Content Placeholder 3"/>
          <p:cNvSpPr txBox="1">
            <a:spLocks/>
          </p:cNvSpPr>
          <p:nvPr/>
        </p:nvSpPr>
        <p:spPr>
          <a:xfrm>
            <a:off x="3057297" y="3955473"/>
            <a:ext cx="4342893" cy="1726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  <a:spcBef>
                <a:spcPts val="600"/>
              </a:spcBef>
            </a:pPr>
            <a:r>
              <a:rPr lang="fa-IR" dirty="0" smtClean="0">
                <a:cs typeface="B Nazanin" panose="00000400000000000000" pitchFamily="2" charset="-78"/>
              </a:rPr>
              <a:t>جایگزین های داروهای کاهنده فشار خون</a:t>
            </a:r>
          </a:p>
          <a:p>
            <a:pPr marL="631825" indent="-284163" algn="r" rtl="1">
              <a:lnSpc>
                <a:spcPct val="150000"/>
              </a:lnSpc>
              <a:spcBef>
                <a:spcPts val="600"/>
              </a:spcBef>
              <a:buSzPct val="80000"/>
            </a:pPr>
            <a:r>
              <a:rPr lang="fa-IR" dirty="0" smtClean="0">
                <a:cs typeface="B Nazanin" panose="00000400000000000000" pitchFamily="2" charset="-78"/>
              </a:rPr>
              <a:t>مهار کننده های </a:t>
            </a:r>
            <a:r>
              <a:rPr lang="en-US" dirty="0" smtClean="0">
                <a:cs typeface="B Nazanin" panose="00000400000000000000" pitchFamily="2" charset="-78"/>
              </a:rPr>
              <a:t>ACE</a:t>
            </a:r>
            <a:r>
              <a:rPr lang="fa-IR" dirty="0" smtClean="0">
                <a:cs typeface="B Nazanin" panose="00000400000000000000" pitchFamily="2" charset="-78"/>
              </a:rPr>
              <a:t>، بلوکه کننده کانال های کلسیم</a:t>
            </a:r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7238367" y="3473701"/>
            <a:ext cx="4338674" cy="310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6263" indent="228600" algn="r" rtl="1">
              <a:buSzPct val="80000"/>
              <a:tabLst>
                <a:tab pos="576263" algn="l"/>
              </a:tabLst>
            </a:pPr>
            <a:endParaRPr lang="fa-IR" dirty="0" smtClean="0">
              <a:cs typeface="B Nazanin" panose="00000400000000000000" pitchFamily="2" charset="-78"/>
            </a:endParaRPr>
          </a:p>
          <a:p>
            <a:pPr marL="282575" indent="-282575" algn="r" rtl="1">
              <a:lnSpc>
                <a:spcPct val="200000"/>
              </a:lnSpc>
              <a:buSzPct val="80000"/>
              <a:tabLst>
                <a:tab pos="347663" algn="l"/>
              </a:tabLst>
            </a:pPr>
            <a:r>
              <a:rPr lang="fa-IR" dirty="0" smtClean="0">
                <a:cs typeface="B Nazanin" panose="00000400000000000000" pitchFamily="2" charset="-78"/>
              </a:rPr>
              <a:t>داروهای کاهنده فشار خون</a:t>
            </a:r>
          </a:p>
          <a:p>
            <a:pPr marL="511175" indent="-228600" algn="r" rtl="1">
              <a:buSzPct val="80000"/>
              <a:tabLst>
                <a:tab pos="576263" algn="l"/>
              </a:tabLst>
            </a:pPr>
            <a:r>
              <a:rPr lang="fa-IR" dirty="0" smtClean="0">
                <a:cs typeface="B Nazanin" panose="00000400000000000000" pitchFamily="2" charset="-78"/>
              </a:rPr>
              <a:t>بلوکه کننده های آلفا و بتا آدرنرژیک</a:t>
            </a:r>
          </a:p>
          <a:p>
            <a:pPr marL="282575" indent="-282575" algn="r" rtl="1"/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2950" y="831989"/>
            <a:ext cx="7848602" cy="60921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hames New" pitchFamily="2" charset="0"/>
              </a:rPr>
              <a:t>Evaluating pharmacological treatments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2950" y="6488668"/>
            <a:ext cx="6122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Modern nutrition and diet therapy, 2015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730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950" y="2090057"/>
            <a:ext cx="7848602" cy="1458686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sleep and 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circadian rhythm</a:t>
            </a:r>
            <a:endParaRPr lang="en-US" sz="2400" dirty="0">
              <a:solidFill>
                <a:schemeClr val="accent1"/>
              </a:solidFill>
              <a:latin typeface="Thames New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80313" y="106679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314" y="3211285"/>
            <a:ext cx="4561115" cy="2688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82633">
            <a:off x="8186412" y="4031655"/>
            <a:ext cx="2867025" cy="15906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2950" y="6526249"/>
            <a:ext cx="6122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Modern nutrition and diet therapy, 2015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0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2554" y="1534885"/>
            <a:ext cx="8915400" cy="445225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recommended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weight management:</a:t>
            </a:r>
          </a:p>
          <a:p>
            <a:pPr marL="576263" indent="-2936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 and maintain body weight goals</a:t>
            </a:r>
          </a:p>
          <a:p>
            <a:pPr marL="576263" indent="-2936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FBS &lt;126 mg/dl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3" indent="-2936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&lt;140/80 mmHg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3" indent="-2936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cholesterol &lt;100 mg/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3" indent="-2936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Triglycerides &lt;150 mg/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3" indent="-2936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HDL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cholesterol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40 mg/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men; HDL cholesterol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50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</a:p>
          <a:p>
            <a:pPr marL="576263" indent="-293688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2554" y="631371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Lifestyle management. Diabetes care 2017; 40: S33-S43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873726" y="184780"/>
            <a:ext cx="5127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management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220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950" y="1193798"/>
            <a:ext cx="8915400" cy="5348516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proper sleep. 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282575" fontAlgn="base">
              <a:lnSpc>
                <a:spcPct val="200000"/>
              </a:lnSpc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deprivation slows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</a:t>
            </a:r>
          </a:p>
          <a:p>
            <a:pPr marL="685800" indent="-282575" fontAlgn="base">
              <a:lnSpc>
                <a:spcPct val="200000"/>
              </a:lnSpc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have trouble falling asleep or staying asleep, try 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fast-acting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melatonin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282575" fontAlgn="base">
              <a:lnSpc>
                <a:spcPct val="200000"/>
              </a:lnSpc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sleeping problems are resistant to a quick fix, then see your healthcare professional to rule out any chronic conditions that may be causing insomnia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light therapy.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282575" fontAlgn="base">
              <a:lnSpc>
                <a:spcPct val="200000"/>
              </a:lnSpc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Circadian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Rhythm Disorder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can cause hormone imbalances and disrupt your body’s natural </a:t>
            </a:r>
            <a:r>
              <a:rPr lang="en-US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hormone production schedule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282575" fontAlgn="base">
              <a:lnSpc>
                <a:spcPct val="200000"/>
              </a:lnSpc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hinder your ability to control your weight effectively. 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77143" y="17416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" y="3868056"/>
            <a:ext cx="2218327" cy="12307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2950" y="6488668"/>
            <a:ext cx="6122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Modern nutrition and diet therapy, 2015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84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2925" y="8527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1285" y="2276874"/>
            <a:ext cx="5323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 therapy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85" y="3764416"/>
            <a:ext cx="5802086" cy="2590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5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812" y="1493153"/>
            <a:ext cx="8911687" cy="74748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812" y="2262413"/>
            <a:ext cx="9352417" cy="420216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Thames New" pitchFamily="2" charset="0"/>
              </a:rPr>
              <a:t>For overweight or obese </a:t>
            </a:r>
            <a:r>
              <a:rPr lang="en-US" dirty="0" smtClean="0">
                <a:latin typeface="Thames New" pitchFamily="2" charset="0"/>
              </a:rPr>
              <a:t>adults, </a:t>
            </a:r>
            <a:r>
              <a:rPr lang="en-US" dirty="0">
                <a:solidFill>
                  <a:srgbClr val="C00000"/>
                </a:solidFill>
                <a:latin typeface="Thames New" pitchFamily="2" charset="0"/>
              </a:rPr>
              <a:t>reducing energy intake </a:t>
            </a:r>
            <a:r>
              <a:rPr lang="en-US" dirty="0">
                <a:latin typeface="Thames New" pitchFamily="2" charset="0"/>
              </a:rPr>
              <a:t>while </a:t>
            </a:r>
            <a:r>
              <a:rPr lang="en-US" dirty="0">
                <a:solidFill>
                  <a:srgbClr val="C00000"/>
                </a:solidFill>
                <a:latin typeface="Thames New" pitchFamily="2" charset="0"/>
              </a:rPr>
              <a:t>maintaining a healthful eating pattern</a:t>
            </a:r>
            <a:r>
              <a:rPr lang="en-US" dirty="0">
                <a:latin typeface="Thames New" pitchFamily="2" charset="0"/>
              </a:rPr>
              <a:t> is recommended to promote weight </a:t>
            </a:r>
            <a:r>
              <a:rPr lang="en-US" dirty="0" smtClean="0">
                <a:latin typeface="Thames New" pitchFamily="2" charset="0"/>
              </a:rPr>
              <a:t>loss</a:t>
            </a:r>
            <a:endParaRPr lang="en-US" dirty="0">
              <a:latin typeface="Thames New" pitchFamily="2" charset="0"/>
            </a:endParaRP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C00000"/>
                </a:solidFill>
                <a:latin typeface="Thames New" pitchFamily="2" charset="0"/>
              </a:rPr>
              <a:t>Modest weight loss </a:t>
            </a:r>
            <a:r>
              <a:rPr lang="en-US" dirty="0">
                <a:latin typeface="Thames New" pitchFamily="2" charset="0"/>
              </a:rPr>
              <a:t>may provide clinical benefits (improved </a:t>
            </a:r>
            <a:r>
              <a:rPr lang="en-US" dirty="0" err="1">
                <a:latin typeface="Thames New" pitchFamily="2" charset="0"/>
              </a:rPr>
              <a:t>glycemia</a:t>
            </a:r>
            <a:r>
              <a:rPr lang="en-US" dirty="0">
                <a:latin typeface="Thames New" pitchFamily="2" charset="0"/>
              </a:rPr>
              <a:t>, blood pressure, and/or lipids) in some </a:t>
            </a:r>
            <a:r>
              <a:rPr lang="en-US" dirty="0" smtClean="0">
                <a:latin typeface="Thames New" pitchFamily="2" charset="0"/>
              </a:rPr>
              <a:t>individuals.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hames New" pitchFamily="2" charset="0"/>
              </a:rPr>
              <a:t> </a:t>
            </a:r>
            <a:r>
              <a:rPr lang="en-US" dirty="0">
                <a:latin typeface="Thames New" pitchFamily="2" charset="0"/>
              </a:rPr>
              <a:t>To achieve modest weight loss, intensive lifestyle interventions (</a:t>
            </a:r>
            <a:r>
              <a:rPr lang="en-US" dirty="0">
                <a:solidFill>
                  <a:srgbClr val="FF0000"/>
                </a:solidFill>
                <a:latin typeface="Thames New" pitchFamily="2" charset="0"/>
              </a:rPr>
              <a:t>Diet, physical activity, and behavioral therapy </a:t>
            </a:r>
            <a:r>
              <a:rPr lang="en-US" dirty="0">
                <a:latin typeface="Thames New" pitchFamily="2" charset="0"/>
              </a:rPr>
              <a:t>) with ongoing support are recommended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88029" y="468075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9658" y="6519446"/>
            <a:ext cx="649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care; 40: S57-S63.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472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081212"/>
            <a:ext cx="10515600" cy="34922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hames New" pitchFamily="2" charset="0"/>
              </a:rPr>
              <a:t>Diet, physical activity, and behavioral therapy designed to achieve </a:t>
            </a:r>
            <a:r>
              <a:rPr lang="en-US" sz="2400" b="1" dirty="0" smtClean="0">
                <a:solidFill>
                  <a:srgbClr val="C00000"/>
                </a:solidFill>
                <a:latin typeface="Thames New" pitchFamily="2" charset="0"/>
              </a:rPr>
              <a:t>5%</a:t>
            </a:r>
            <a:r>
              <a:rPr lang="en-US" sz="2000" dirty="0" smtClean="0">
                <a:latin typeface="Thames New" pitchFamily="2" charset="0"/>
              </a:rPr>
              <a:t> weight </a:t>
            </a:r>
            <a:r>
              <a:rPr lang="en-US" sz="2000" dirty="0">
                <a:latin typeface="Thames New" pitchFamily="2" charset="0"/>
              </a:rPr>
              <a:t>loss should be prescribed for overweight and obese patients </a:t>
            </a:r>
            <a:r>
              <a:rPr lang="en-US" sz="2000" u="sng" dirty="0">
                <a:solidFill>
                  <a:srgbClr val="C00000"/>
                </a:solidFill>
                <a:latin typeface="Thames New" pitchFamily="2" charset="0"/>
              </a:rPr>
              <a:t>ready to achieve weight loss</a:t>
            </a:r>
            <a:r>
              <a:rPr lang="en-US" sz="2000" dirty="0">
                <a:solidFill>
                  <a:srgbClr val="C00000"/>
                </a:solidFill>
                <a:latin typeface="Thames New" pitchFamily="2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hames New" pitchFamily="2" charset="0"/>
              </a:rPr>
              <a:t> Such </a:t>
            </a:r>
            <a:r>
              <a:rPr lang="en-US" sz="2000" dirty="0">
                <a:latin typeface="Thames New" pitchFamily="2" charset="0"/>
              </a:rPr>
              <a:t>interventions should be </a:t>
            </a:r>
            <a:r>
              <a:rPr lang="en-US" sz="2000" u="sng" dirty="0">
                <a:solidFill>
                  <a:srgbClr val="C00000"/>
                </a:solidFill>
                <a:latin typeface="Thames New" pitchFamily="2" charset="0"/>
              </a:rPr>
              <a:t>high intensity </a:t>
            </a:r>
            <a:r>
              <a:rPr lang="en-US" sz="2000" u="sng" dirty="0" smtClean="0">
                <a:solidFill>
                  <a:srgbClr val="C00000"/>
                </a:solidFill>
                <a:latin typeface="Thames New" pitchFamily="2" charset="0"/>
              </a:rPr>
              <a:t>(&gt;16 </a:t>
            </a:r>
            <a:r>
              <a:rPr lang="en-US" sz="2000" u="sng" dirty="0">
                <a:solidFill>
                  <a:srgbClr val="C00000"/>
                </a:solidFill>
                <a:latin typeface="Thames New" pitchFamily="2" charset="0"/>
              </a:rPr>
              <a:t>sessions in 6 months) </a:t>
            </a:r>
            <a:r>
              <a:rPr lang="en-US" sz="2000" dirty="0" smtClean="0">
                <a:latin typeface="Thames New" pitchFamily="2" charset="0"/>
              </a:rPr>
              <a:t>and focus </a:t>
            </a:r>
            <a:r>
              <a:rPr lang="en-US" sz="2000" dirty="0">
                <a:latin typeface="Thames New" pitchFamily="2" charset="0"/>
              </a:rPr>
              <a:t>on diet, physical activity, and behavioral strategies to achieve a </a:t>
            </a:r>
            <a:r>
              <a:rPr lang="en-US" sz="2000" dirty="0" smtClean="0">
                <a:solidFill>
                  <a:srgbClr val="C00000"/>
                </a:solidFill>
                <a:latin typeface="Thames New" pitchFamily="2" charset="0"/>
              </a:rPr>
              <a:t>500–750 kcal/day </a:t>
            </a:r>
            <a:r>
              <a:rPr lang="en-US" sz="2000" dirty="0">
                <a:solidFill>
                  <a:srgbClr val="C00000"/>
                </a:solidFill>
                <a:latin typeface="Thames New" pitchFamily="2" charset="0"/>
              </a:rPr>
              <a:t>energy </a:t>
            </a:r>
            <a:r>
              <a:rPr lang="en-US" sz="2000" dirty="0" smtClean="0">
                <a:solidFill>
                  <a:srgbClr val="C00000"/>
                </a:solidFill>
                <a:latin typeface="Thames New" pitchFamily="2" charset="0"/>
              </a:rPr>
              <a:t>deficit</a:t>
            </a:r>
            <a:r>
              <a:rPr lang="en-US" sz="2000" dirty="0" smtClean="0">
                <a:latin typeface="Thames New" pitchFamily="2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hames New" pitchFamily="2" charset="0"/>
              </a:rPr>
              <a:t>Diets </a:t>
            </a:r>
            <a:r>
              <a:rPr lang="en-US" sz="2000" dirty="0">
                <a:latin typeface="Thames New" pitchFamily="2" charset="0"/>
              </a:rPr>
              <a:t>should be </a:t>
            </a:r>
            <a:r>
              <a:rPr lang="en-US" sz="2000" dirty="0">
                <a:solidFill>
                  <a:srgbClr val="00B050"/>
                </a:solidFill>
                <a:latin typeface="Thames New" pitchFamily="2" charset="0"/>
              </a:rPr>
              <a:t>individualized</a:t>
            </a:r>
            <a:r>
              <a:rPr lang="en-US" sz="2000" dirty="0">
                <a:latin typeface="Thames New" pitchFamily="2" charset="0"/>
              </a:rPr>
              <a:t>, as those that provide the </a:t>
            </a:r>
            <a:r>
              <a:rPr lang="en-US" sz="2000" dirty="0">
                <a:solidFill>
                  <a:srgbClr val="00B050"/>
                </a:solidFill>
                <a:latin typeface="Thames New" pitchFamily="2" charset="0"/>
              </a:rPr>
              <a:t>same caloric </a:t>
            </a:r>
            <a:r>
              <a:rPr lang="en-US" sz="2000" dirty="0" smtClean="0">
                <a:solidFill>
                  <a:srgbClr val="00B050"/>
                </a:solidFill>
                <a:latin typeface="Thames New" pitchFamily="2" charset="0"/>
              </a:rPr>
              <a:t>restriction </a:t>
            </a:r>
            <a:r>
              <a:rPr lang="en-US" sz="2000" dirty="0" smtClean="0">
                <a:latin typeface="Thames New" pitchFamily="2" charset="0"/>
              </a:rPr>
              <a:t>but </a:t>
            </a:r>
            <a:r>
              <a:rPr lang="en-US" sz="2000" dirty="0">
                <a:solidFill>
                  <a:srgbClr val="00B050"/>
                </a:solidFill>
                <a:latin typeface="Thames New" pitchFamily="2" charset="0"/>
              </a:rPr>
              <a:t>differ in protein, carbohydrate, and fat content</a:t>
            </a:r>
            <a:r>
              <a:rPr lang="en-US" sz="2000" dirty="0">
                <a:latin typeface="Thames New" pitchFamily="2" charset="0"/>
              </a:rPr>
              <a:t> are equally effective </a:t>
            </a:r>
            <a:r>
              <a:rPr lang="en-US" sz="2000" dirty="0" smtClean="0">
                <a:latin typeface="Thames New" pitchFamily="2" charset="0"/>
              </a:rPr>
              <a:t>in achieving </a:t>
            </a:r>
            <a:r>
              <a:rPr lang="en-US" sz="2000" dirty="0">
                <a:latin typeface="Thames New" pitchFamily="2" charset="0"/>
              </a:rPr>
              <a:t>weight loss. </a:t>
            </a:r>
          </a:p>
          <a:p>
            <a:pPr marL="0" indent="0" algn="just">
              <a:buNone/>
            </a:pPr>
            <a:endParaRPr lang="en-US" sz="2000" dirty="0">
              <a:latin typeface="Thames New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58" y="6519446"/>
            <a:ext cx="649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care; 40: S57-S63.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122715" y="260210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37355" y="1571396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460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2" y="2030148"/>
            <a:ext cx="10134598" cy="42817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hames New" pitchFamily="2" charset="0"/>
              </a:rPr>
              <a:t>For </a:t>
            </a:r>
            <a:r>
              <a:rPr lang="en-US" sz="2000" dirty="0">
                <a:latin typeface="Thames New" pitchFamily="2" charset="0"/>
              </a:rPr>
              <a:t>patients who achieve </a:t>
            </a:r>
            <a:r>
              <a:rPr lang="en-US" sz="2000" dirty="0">
                <a:solidFill>
                  <a:srgbClr val="C00000"/>
                </a:solidFill>
                <a:latin typeface="Thames New" pitchFamily="2" charset="0"/>
              </a:rPr>
              <a:t>short-term (3-month</a:t>
            </a:r>
            <a:r>
              <a:rPr lang="en-US" sz="2000" dirty="0" smtClean="0">
                <a:solidFill>
                  <a:srgbClr val="C00000"/>
                </a:solidFill>
                <a:latin typeface="Thames New" pitchFamily="2" charset="0"/>
              </a:rPr>
              <a:t>), weight </a:t>
            </a:r>
            <a:r>
              <a:rPr lang="en-US" sz="2000" dirty="0">
                <a:solidFill>
                  <a:srgbClr val="C00000"/>
                </a:solidFill>
                <a:latin typeface="Thames New" pitchFamily="2" charset="0"/>
              </a:rPr>
              <a:t>loss </a:t>
            </a:r>
            <a:r>
              <a:rPr lang="en-US" sz="2000" dirty="0" smtClean="0">
                <a:solidFill>
                  <a:srgbClr val="C00000"/>
                </a:solidFill>
                <a:latin typeface="Thames New" pitchFamily="2" charset="0"/>
              </a:rPr>
              <a:t>goals (5%)</a:t>
            </a:r>
            <a:r>
              <a:rPr lang="en-US" sz="2000" dirty="0" smtClean="0">
                <a:latin typeface="Thames New" pitchFamily="2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Thames New" pitchFamily="2" charset="0"/>
              </a:rPr>
              <a:t>long-term </a:t>
            </a:r>
            <a:r>
              <a:rPr lang="en-US" sz="2000" dirty="0" smtClean="0">
                <a:solidFill>
                  <a:srgbClr val="C00000"/>
                </a:solidFill>
                <a:latin typeface="Thames New" pitchFamily="2" charset="0"/>
              </a:rPr>
              <a:t>(&gt;1-year) comprehensive </a:t>
            </a:r>
            <a:r>
              <a:rPr lang="en-US" sz="2000" dirty="0">
                <a:solidFill>
                  <a:srgbClr val="C00000"/>
                </a:solidFill>
                <a:latin typeface="Thames New" pitchFamily="2" charset="0"/>
              </a:rPr>
              <a:t>weight maintenance</a:t>
            </a:r>
            <a:r>
              <a:rPr lang="en-US" sz="2000" dirty="0">
                <a:latin typeface="Thames New" pitchFamily="2" charset="0"/>
              </a:rPr>
              <a:t> programs should be prescribed</a:t>
            </a:r>
            <a:r>
              <a:rPr lang="en-US" sz="2000" dirty="0" smtClean="0">
                <a:latin typeface="Thames New" pitchFamily="2" charset="0"/>
              </a:rPr>
              <a:t>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hames New" pitchFamily="2" charset="0"/>
              </a:rPr>
              <a:t> Such programs </a:t>
            </a:r>
            <a:r>
              <a:rPr lang="en-US" sz="2000" dirty="0">
                <a:latin typeface="Thames New" pitchFamily="2" charset="0"/>
              </a:rPr>
              <a:t>should provide at least </a:t>
            </a:r>
            <a:r>
              <a:rPr lang="en-US" sz="2000" dirty="0">
                <a:solidFill>
                  <a:srgbClr val="C00000"/>
                </a:solidFill>
                <a:latin typeface="Thames New" pitchFamily="2" charset="0"/>
              </a:rPr>
              <a:t>monthly contact </a:t>
            </a:r>
            <a:r>
              <a:rPr lang="en-US" sz="2000" dirty="0">
                <a:latin typeface="Thames New" pitchFamily="2" charset="0"/>
              </a:rPr>
              <a:t>and encourage </a:t>
            </a:r>
            <a:r>
              <a:rPr lang="en-US" sz="2000" dirty="0" smtClean="0">
                <a:latin typeface="Thames New" pitchFamily="2" charset="0"/>
              </a:rPr>
              <a:t>ongoing:</a:t>
            </a:r>
          </a:p>
          <a:p>
            <a:pPr marL="576263" indent="-173038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hames New" pitchFamily="2" charset="0"/>
              </a:rPr>
              <a:t> Monitoring </a:t>
            </a:r>
            <a:r>
              <a:rPr lang="en-US" sz="2000" dirty="0">
                <a:latin typeface="Thames New" pitchFamily="2" charset="0"/>
              </a:rPr>
              <a:t>of body weight (weekly or more frequently</a:t>
            </a:r>
            <a:r>
              <a:rPr lang="en-US" sz="2000" dirty="0" smtClean="0">
                <a:latin typeface="Thames New" pitchFamily="2" charset="0"/>
              </a:rPr>
              <a:t>)</a:t>
            </a:r>
          </a:p>
          <a:p>
            <a:pPr marL="576263" indent="-173038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hames New" pitchFamily="2" charset="0"/>
              </a:rPr>
              <a:t> Continued consumption </a:t>
            </a:r>
            <a:r>
              <a:rPr lang="en-US" sz="2000" dirty="0">
                <a:latin typeface="Thames New" pitchFamily="2" charset="0"/>
              </a:rPr>
              <a:t>of a reduced </a:t>
            </a:r>
            <a:r>
              <a:rPr lang="en-US" sz="2000" dirty="0" smtClean="0">
                <a:latin typeface="Thames New" pitchFamily="2" charset="0"/>
              </a:rPr>
              <a:t>calorie diet</a:t>
            </a:r>
          </a:p>
          <a:p>
            <a:pPr marL="576263" indent="-173038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hames New" pitchFamily="2" charset="0"/>
              </a:rPr>
              <a:t> Participation </a:t>
            </a:r>
            <a:r>
              <a:rPr lang="en-US" sz="2000" dirty="0">
                <a:latin typeface="Thames New" pitchFamily="2" charset="0"/>
              </a:rPr>
              <a:t>in </a:t>
            </a:r>
            <a:r>
              <a:rPr lang="en-US" sz="2000" dirty="0" smtClean="0">
                <a:latin typeface="Thames New" pitchFamily="2" charset="0"/>
              </a:rPr>
              <a:t>high levels </a:t>
            </a:r>
            <a:r>
              <a:rPr lang="en-US" sz="2000" dirty="0">
                <a:latin typeface="Thames New" pitchFamily="2" charset="0"/>
              </a:rPr>
              <a:t>of physical activity (</a:t>
            </a:r>
            <a:r>
              <a:rPr lang="en-US" sz="2000" dirty="0" smtClean="0">
                <a:latin typeface="Thames New" pitchFamily="2" charset="0"/>
              </a:rPr>
              <a:t>200– 300 </a:t>
            </a:r>
            <a:r>
              <a:rPr lang="en-US" sz="2000" dirty="0">
                <a:latin typeface="Thames New" pitchFamily="2" charset="0"/>
              </a:rPr>
              <a:t>min/week</a:t>
            </a:r>
            <a:r>
              <a:rPr lang="en-US" sz="2000" dirty="0" smtClean="0">
                <a:latin typeface="Thames New" pitchFamily="2" charset="0"/>
              </a:rPr>
              <a:t>)</a:t>
            </a:r>
            <a:endParaRPr lang="en-US" sz="2000" dirty="0">
              <a:latin typeface="Thames New" pitchFamily="2" charset="0"/>
            </a:endParaRPr>
          </a:p>
          <a:p>
            <a:pPr marL="0" indent="0" algn="just">
              <a:buNone/>
            </a:pPr>
            <a:endParaRPr lang="en-US" sz="2000" dirty="0">
              <a:latin typeface="Thames New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5858" y="6406374"/>
            <a:ext cx="649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care; 40: S57-S63.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155372" y="361717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7402" y="1477245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11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554" y="1905000"/>
            <a:ext cx="10397446" cy="377762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2400" b="0" i="0" u="none" strike="noStrike" baseline="0" dirty="0" smtClean="0">
                <a:latin typeface="Thames New" pitchFamily="2" charset="0"/>
              </a:rPr>
              <a:t>Weight loss can be attained with lifestyle programs that achieve a </a:t>
            </a:r>
            <a:r>
              <a:rPr lang="en-US" sz="2400" b="0" i="0" u="none" strike="noStrike" baseline="0" dirty="0" smtClean="0">
                <a:solidFill>
                  <a:srgbClr val="C00000"/>
                </a:solidFill>
                <a:latin typeface="Thames New" pitchFamily="2" charset="0"/>
              </a:rPr>
              <a:t>500–750 kcal/day </a:t>
            </a:r>
            <a:r>
              <a:rPr lang="en-US" sz="2400" b="0" i="0" u="none" strike="noStrike" baseline="0" dirty="0" smtClean="0">
                <a:latin typeface="Thames New" pitchFamily="2" charset="0"/>
              </a:rPr>
              <a:t>energy deficit or provide approximately:</a:t>
            </a:r>
          </a:p>
          <a:p>
            <a:pPr marL="968375" indent="-3365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600" b="0" i="0" u="none" strike="noStrike" baseline="0" dirty="0" smtClean="0">
                <a:solidFill>
                  <a:srgbClr val="C00000"/>
                </a:solidFill>
                <a:latin typeface="Thames New" pitchFamily="2" charset="0"/>
              </a:rPr>
              <a:t>1,200–1,500</a:t>
            </a:r>
            <a:r>
              <a:rPr lang="en-US" sz="2400" b="0" i="0" u="none" strike="noStrike" baseline="0" dirty="0" smtClean="0">
                <a:latin typeface="Thames New" pitchFamily="2" charset="0"/>
              </a:rPr>
              <a:t> kcal/day for </a:t>
            </a:r>
            <a:r>
              <a:rPr lang="en-US" sz="2600" dirty="0">
                <a:solidFill>
                  <a:srgbClr val="C00000"/>
                </a:solidFill>
                <a:latin typeface="Thames New" pitchFamily="2" charset="0"/>
              </a:rPr>
              <a:t>women</a:t>
            </a:r>
          </a:p>
          <a:p>
            <a:pPr marL="968375" indent="-3365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C00000"/>
                </a:solidFill>
                <a:latin typeface="Thames New" pitchFamily="2" charset="0"/>
              </a:rPr>
              <a:t>1,500–1,800</a:t>
            </a:r>
            <a:r>
              <a:rPr lang="en-US" sz="2400" b="0" i="0" u="none" strike="noStrike" baseline="0" dirty="0" smtClean="0">
                <a:latin typeface="Thames New" pitchFamily="2" charset="0"/>
              </a:rPr>
              <a:t> kcal/day for </a:t>
            </a:r>
            <a:r>
              <a:rPr lang="en-US" sz="2600" dirty="0">
                <a:solidFill>
                  <a:srgbClr val="C00000"/>
                </a:solidFill>
                <a:latin typeface="Thames New" pitchFamily="2" charset="0"/>
              </a:rPr>
              <a:t>men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b="0" i="0" u="none" strike="noStrike" baseline="0" dirty="0" smtClean="0">
                <a:latin typeface="Thames New" pitchFamily="2" charset="0"/>
              </a:rPr>
              <a:t>Although benefits may be seen with as little as </a:t>
            </a:r>
            <a:r>
              <a:rPr lang="en-US" sz="2600" b="1" dirty="0">
                <a:solidFill>
                  <a:srgbClr val="C00000"/>
                </a:solidFill>
                <a:latin typeface="Thames New" pitchFamily="2" charset="0"/>
              </a:rPr>
              <a:t>5%</a:t>
            </a:r>
            <a:r>
              <a:rPr lang="en-US" sz="2400" b="0" i="0" u="none" strike="noStrike" baseline="0" dirty="0" smtClean="0">
                <a:latin typeface="Thames New" pitchFamily="2" charset="0"/>
              </a:rPr>
              <a:t> weight loss, sustained weight loss of </a:t>
            </a:r>
            <a:r>
              <a:rPr lang="en-US" sz="2600" b="1" i="0" u="none" strike="noStrike" baseline="0" dirty="0" smtClean="0">
                <a:solidFill>
                  <a:srgbClr val="C00000"/>
                </a:solidFill>
                <a:latin typeface="Thames New" pitchFamily="2" charset="0"/>
              </a:rPr>
              <a:t>&gt;7%</a:t>
            </a:r>
            <a:r>
              <a:rPr lang="en-US" sz="2400" b="0" i="0" u="none" strike="noStrike" baseline="0" dirty="0" smtClean="0">
                <a:latin typeface="Thames New" pitchFamily="2" charset="0"/>
              </a:rPr>
              <a:t> is</a:t>
            </a:r>
            <a:r>
              <a:rPr lang="en-US" sz="2400" b="0" i="0" u="none" strike="noStrike" dirty="0" smtClean="0">
                <a:latin typeface="Thames New" pitchFamily="2" charset="0"/>
              </a:rPr>
              <a:t> </a:t>
            </a:r>
            <a:r>
              <a:rPr lang="en-US" sz="2400" b="0" i="0" u="none" strike="noStrike" baseline="0" dirty="0" smtClean="0">
                <a:latin typeface="Thames New" pitchFamily="2" charset="0"/>
              </a:rPr>
              <a:t>optimal.</a:t>
            </a:r>
            <a:endParaRPr lang="en-US" sz="2400" dirty="0">
              <a:latin typeface="Thames New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0542" y="6245469"/>
            <a:ext cx="649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care; 40: S57-S63.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417691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5000" y="1342153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201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479" y="2177144"/>
            <a:ext cx="9535349" cy="41695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overweight or obese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adults,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reducing energy intake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maintaining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healthful eating pattern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recommended to promote weight loss.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Modest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loss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provide clinical benefits (improved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glycaemia,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pressure, and/or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lipids)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 modest weight loss,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 lifestyle interventions (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counseling about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 therapy, physical activity, and behavior change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ongoing support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recommended.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68727" y="1571396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05000" y="417691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64971" y="6346652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 2017; 40: S57-S63.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860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812" y="252548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mix of macronutrients</a:t>
            </a:r>
          </a:p>
          <a:p>
            <a:pPr marL="685800" indent="-338138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suggests that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an ideal percentage of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calories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carbohydrate, protein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fat for all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marL="685800" indent="-338138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Macronutrient distribution should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based on </a:t>
            </a:r>
            <a:r>
              <a:rPr lang="en-US" sz="20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individualized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assessment of current </a:t>
            </a:r>
            <a:r>
              <a:rPr lang="en-US" sz="20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 </a:t>
            </a:r>
            <a:r>
              <a:rPr lang="en-US" sz="20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patterns, preferences</a:t>
            </a:r>
            <a:r>
              <a:rPr lang="en-US" sz="20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metabolic goals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6812" y="1841499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05000" y="417691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10542" y="6245469"/>
            <a:ext cx="649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care; 40: S57-S63.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9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756" y="2012751"/>
            <a:ext cx="8915400" cy="280851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</a:t>
            </a:r>
            <a:endParaRPr lang="en-US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health,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intake from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grains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legumes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advised over intake from other carbohydrate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sources, especially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that contain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fats, sugars, or sodium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69469" y="1299483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05000" y="417691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49132">
            <a:off x="9571501" y="4548431"/>
            <a:ext cx="1852133" cy="14767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802">
            <a:off x="7857913" y="4827699"/>
            <a:ext cx="1830160" cy="11721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8255">
            <a:off x="6278098" y="4862022"/>
            <a:ext cx="1734897" cy="11398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7575">
            <a:off x="4839845" y="4736366"/>
            <a:ext cx="1515417" cy="12159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42178">
            <a:off x="3221422" y="4811782"/>
            <a:ext cx="1863956" cy="124037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74221" y="6518335"/>
            <a:ext cx="649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care; 40: S57-S63.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56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812" y="2588988"/>
            <a:ext cx="9602788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Glycemic index and glycemic load, d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ietary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fiber and whole grains</a:t>
            </a:r>
          </a:p>
          <a:p>
            <a:pPr marL="631825" indent="-349250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low-glycemic load foods for higher-glycemic load foods 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modestly improve  glycemic control </a:t>
            </a:r>
          </a:p>
          <a:p>
            <a:pPr marL="631825" indent="-349250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Obese and overweight people should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 at least the amount of fiber and whole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grains recommended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general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417691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36812" y="1841499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88771" y="6366610"/>
            <a:ext cx="649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care; 40: S57-S63.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830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554" y="449939"/>
            <a:ext cx="8911687" cy="128089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r>
              <a:rPr lang="en-US" dirty="0">
                <a:latin typeface="Thames New" pitchFamily="2" charset="0"/>
              </a:rPr>
              <a:t/>
            </a:r>
            <a:br>
              <a:rPr lang="en-US" dirty="0">
                <a:latin typeface="Thames New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342" y="1611086"/>
            <a:ext cx="9470571" cy="36140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hames New" pitchFamily="2" charset="0"/>
              </a:rPr>
              <a:t>Providers should advise overweight </a:t>
            </a:r>
            <a:r>
              <a:rPr lang="en-US" sz="2400" dirty="0" smtClean="0">
                <a:latin typeface="Thames New" pitchFamily="2" charset="0"/>
              </a:rPr>
              <a:t>and obese patients: </a:t>
            </a:r>
          </a:p>
          <a:p>
            <a:pPr marL="631825" indent="-3492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hames New" pitchFamily="2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Thames New" pitchFamily="2" charset="0"/>
              </a:rPr>
              <a:t>igher</a:t>
            </a:r>
            <a:r>
              <a:rPr lang="en-US" sz="2400" dirty="0" smtClean="0">
                <a:solidFill>
                  <a:srgbClr val="C00000"/>
                </a:solidFill>
                <a:latin typeface="Thames New" pitchFamily="2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hames New" pitchFamily="2" charset="0"/>
              </a:rPr>
              <a:t>BMIs </a:t>
            </a:r>
            <a:r>
              <a:rPr lang="en-US" sz="2400" dirty="0">
                <a:solidFill>
                  <a:schemeClr val="tx1"/>
                </a:solidFill>
                <a:latin typeface="Thames New" pitchFamily="2" charset="0"/>
              </a:rPr>
              <a:t>increase</a:t>
            </a:r>
            <a:r>
              <a:rPr lang="en-US" sz="2400" dirty="0">
                <a:latin typeface="Thames New" pitchFamily="2" charset="0"/>
              </a:rPr>
              <a:t> the </a:t>
            </a:r>
            <a:r>
              <a:rPr lang="en-US" sz="2400" u="sng" dirty="0">
                <a:solidFill>
                  <a:srgbClr val="C00000"/>
                </a:solidFill>
                <a:latin typeface="Thames New" pitchFamily="2" charset="0"/>
              </a:rPr>
              <a:t>risk of cardiovascular disease </a:t>
            </a:r>
            <a:r>
              <a:rPr lang="en-US" sz="2400" dirty="0">
                <a:latin typeface="Thames New" pitchFamily="2" charset="0"/>
              </a:rPr>
              <a:t>and </a:t>
            </a:r>
            <a:r>
              <a:rPr lang="en-US" sz="2400" dirty="0" smtClean="0">
                <a:latin typeface="Thames New" pitchFamily="2" charset="0"/>
              </a:rPr>
              <a:t>all cause mortality</a:t>
            </a:r>
            <a:endParaRPr lang="en-US" sz="2400" dirty="0">
              <a:latin typeface="Thames New" pitchFamily="2" charset="0"/>
            </a:endParaRPr>
          </a:p>
          <a:p>
            <a:pPr marL="631825" indent="-3492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hames New" pitchFamily="2" charset="0"/>
              </a:rPr>
              <a:t>A</a:t>
            </a:r>
            <a:r>
              <a:rPr lang="en-US" sz="2400" dirty="0" smtClean="0">
                <a:latin typeface="Thames New" pitchFamily="2" charset="0"/>
              </a:rPr>
              <a:t>ssess </a:t>
            </a:r>
            <a:r>
              <a:rPr lang="en-US" sz="2400" dirty="0">
                <a:latin typeface="Thames New" pitchFamily="2" charset="0"/>
              </a:rPr>
              <a:t>each patient’s </a:t>
            </a:r>
            <a:r>
              <a:rPr lang="en-US" sz="2400" u="sng" dirty="0">
                <a:solidFill>
                  <a:srgbClr val="C00000"/>
                </a:solidFill>
                <a:latin typeface="Thames New" pitchFamily="2" charset="0"/>
              </a:rPr>
              <a:t>readiness</a:t>
            </a:r>
            <a:r>
              <a:rPr lang="en-US" sz="2400" dirty="0">
                <a:solidFill>
                  <a:srgbClr val="C00000"/>
                </a:solidFill>
                <a:latin typeface="Thames New" pitchFamily="2" charset="0"/>
              </a:rPr>
              <a:t> </a:t>
            </a:r>
            <a:r>
              <a:rPr lang="en-US" sz="2400" dirty="0">
                <a:latin typeface="Thames New" pitchFamily="2" charset="0"/>
              </a:rPr>
              <a:t>to achieve </a:t>
            </a:r>
            <a:r>
              <a:rPr lang="en-US" sz="2400" dirty="0" smtClean="0">
                <a:latin typeface="Thames New" pitchFamily="2" charset="0"/>
              </a:rPr>
              <a:t>weight loss </a:t>
            </a:r>
          </a:p>
          <a:p>
            <a:pPr marL="631825" indent="-3492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hames New" pitchFamily="2" charset="0"/>
              </a:rPr>
              <a:t>Jointly </a:t>
            </a:r>
            <a:r>
              <a:rPr lang="en-US" sz="2400" dirty="0">
                <a:latin typeface="Thames New" pitchFamily="2" charset="0"/>
              </a:rPr>
              <a:t>determine </a:t>
            </a:r>
            <a:r>
              <a:rPr lang="en-US" sz="2400" dirty="0">
                <a:solidFill>
                  <a:srgbClr val="C00000"/>
                </a:solidFill>
                <a:latin typeface="Thames New" pitchFamily="2" charset="0"/>
              </a:rPr>
              <a:t>weight loss goals </a:t>
            </a:r>
            <a:r>
              <a:rPr lang="en-US" sz="2400" dirty="0">
                <a:latin typeface="Thames New" pitchFamily="2" charset="0"/>
              </a:rPr>
              <a:t>and </a:t>
            </a:r>
            <a:r>
              <a:rPr lang="en-US" sz="2400" dirty="0">
                <a:solidFill>
                  <a:schemeClr val="accent1"/>
                </a:solidFill>
                <a:latin typeface="Thames New" pitchFamily="2" charset="0"/>
              </a:rPr>
              <a:t>intervention</a:t>
            </a:r>
            <a:r>
              <a:rPr lang="en-US" sz="2400" dirty="0">
                <a:latin typeface="Thames New" pitchFamily="2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endParaRPr lang="en-US" sz="2000" dirty="0" smtClean="0">
              <a:solidFill>
                <a:srgbClr val="C00000"/>
              </a:solidFill>
              <a:latin typeface="Thames New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7514" y="6519446"/>
            <a:ext cx="649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American Diabetes Association. Diabetes care; 40: S57-S63.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5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86" y="2492829"/>
            <a:ext cx="9182242" cy="43484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922299"/>
            <a:ext cx="22829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Dietary guideline for American 2011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83228" y="112891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1241" y="974473"/>
            <a:ext cx="8911687" cy="13768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Glycemic index and glycemic load, dietary fiber and whole grains</a:t>
            </a:r>
          </a:p>
          <a:p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812" y="1996121"/>
            <a:ext cx="8915400" cy="4223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fat, MUFAs/PUFAs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inconclusive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an ideal amount of total fat intake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 </a:t>
            </a:r>
            <a:r>
              <a:rPr lang="en-US" sz="24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appears to be far more important than quantity</a:t>
            </a:r>
          </a:p>
          <a:p>
            <a:pPr algn="just">
              <a:lnSpc>
                <a:spcPct val="200000"/>
              </a:lnSpc>
            </a:pPr>
            <a:r>
              <a:rPr lang="en-US" sz="20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Mediterranean-style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MUFA-rich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and </a:t>
            </a:r>
            <a:r>
              <a:rPr lang="en-US" sz="20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benefit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glycemic control and CVD risk factors and can therefore be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an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alternative to a lower-fat, higher-carbohydrate eating pattern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5886" y="0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436812" y="1043419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814" y="2410277"/>
            <a:ext cx="2111517" cy="14051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64971" y="6401082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 2017; 40: S57-S63.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741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4870" y="1444065"/>
            <a:ext cx="8915400" cy="499654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Omega-3 fatty acids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does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omega-3 (EPA and DHA)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prevention or treatment of cardiovascular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recommended for the general public, an increase in foods containing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long-chain omega-3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fatty acids (EPA and DHA) (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fatty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omega-3 linolenic acid (ALA)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beneficial effects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lipoproteins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prevention of heart disease, and associations with positive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outcomes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recommendation for the general public to eat fish (particularly fatty fish)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least two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(two servings) per week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59618" y="118012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458583" y="804940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83" y="2148641"/>
            <a:ext cx="1745117" cy="11612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4" y="3516880"/>
            <a:ext cx="1654354" cy="13716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79443" y="6495633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 2017; 40: S57-S63.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649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1955" y="2431144"/>
            <a:ext cx="8915400" cy="2775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Saturated fat, dietary cholesterol, and trans fat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dietary saturated fat, cholesterol, and trans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  <a:p>
            <a:pPr marL="739775" indent="-392113">
              <a:lnSpc>
                <a:spcPct val="200000"/>
              </a:lnSpc>
              <a:tabLst>
                <a:tab pos="914400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SFA (&lt; 7% total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calorires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739775" indent="-392113">
              <a:lnSpc>
                <a:spcPct val="200000"/>
              </a:lnSpc>
              <a:tabLst>
                <a:tab pos="914400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Cholesterol (&lt; 200 mg/d)</a:t>
            </a:r>
          </a:p>
          <a:p>
            <a:pPr marL="739775" indent="-392113">
              <a:lnSpc>
                <a:spcPct val="200000"/>
              </a:lnSpc>
              <a:tabLst>
                <a:tab pos="914400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 fat (0%)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417691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45668" y="1683655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422" y="3819072"/>
            <a:ext cx="2552700" cy="1790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64971" y="6346652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 2017; 40: S57-S63.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500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2842" y="2238422"/>
            <a:ext cx="8915400" cy="3646719"/>
          </a:xfrm>
        </p:spPr>
        <p:txBody>
          <a:bodyPr>
            <a:norm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recommendation for the general population to reduce sodium to less than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2,300 mg/day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appropriate for people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diabetes.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with both diabetes and hypertension, further reduction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 intake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individualized.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417691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469468" y="1864677"/>
            <a:ext cx="8911687" cy="74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A74509"/>
                </a:solidFill>
                <a:latin typeface="Thames New" pitchFamily="2" charset="0"/>
              </a:rPr>
              <a:t>Diet therapy</a:t>
            </a:r>
            <a:endParaRPr lang="en-US" sz="2400" dirty="0">
              <a:solidFill>
                <a:srgbClr val="A74509"/>
              </a:solidFill>
              <a:latin typeface="Thames New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340" y="1629642"/>
            <a:ext cx="1193347" cy="15368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4971" y="6346652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 2017; 40: S57-S63.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75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950" y="348705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to AVOID when treating obesity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19943" y="1854605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14382"/>
            <a:ext cx="8911687" cy="128089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to AVOID when treating obesity: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9944"/>
            <a:ext cx="8915400" cy="14369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or refined carbohydrates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(white flour, white rice, white bread, pasta, cookies, cakes, crackers, processed snack foods,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05000" y="276176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2309"/>
            <a:ext cx="2267512" cy="13953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81" y="3156857"/>
            <a:ext cx="5961289" cy="351608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0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381" y="1218217"/>
            <a:ext cx="8911687" cy="734371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to AVOID when treating obesity: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950" y="1952588"/>
            <a:ext cx="9713106" cy="47461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foods containing refined sugar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synthetic sugar-substitutes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aspartame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Splenda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indent="-403225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actually contribute to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gain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rather than aid in weight loss.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indent="-403225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show that artificial sweeteners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trick the body into associating sweetness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zero calories.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indent="-403225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result, there’s a tendency to splurge on the “real thing,” because the body loses its ability to associate sweetness with a sense of fullness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0" algn="ctr">
              <a:lnSpc>
                <a:spcPct val="150000"/>
              </a:lnSpc>
              <a:buNone/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Choose a natural sweetener like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Xylosweet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instead.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05000" y="276176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843" y="5377544"/>
            <a:ext cx="1395302" cy="13212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198"/>
            <a:ext cx="1699240" cy="147361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105" y="1913788"/>
            <a:ext cx="9602788" cy="3920046"/>
          </a:xfrm>
        </p:spPr>
        <p:txBody>
          <a:bodyPr/>
          <a:lstStyle/>
          <a:p>
            <a:pPr fontAlgn="base">
              <a:lnSpc>
                <a:spcPct val="200000"/>
              </a:lnSpc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Carbonated soft drinks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cause blood pH levels to become acidic</a:t>
            </a:r>
          </a:p>
          <a:p>
            <a:pPr fontAlgn="base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Deep-sea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contain toxic levels of mercury. Choose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minimal-mercury tuna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instead.</a:t>
            </a:r>
          </a:p>
          <a:p>
            <a:pPr fontAlgn="base">
              <a:lnSpc>
                <a:spcPct val="200000"/>
              </a:lnSpc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Farm-raised fish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contain PCBs and not enough omega-3 essential fatty acids, due to their land-based diets. Choose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wild-caught salmon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instead.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276176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1781" y="1256805"/>
            <a:ext cx="8911687" cy="734371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to AVOID when treating obesity: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955" y="3733800"/>
            <a:ext cx="1834601" cy="1053656"/>
          </a:xfrm>
          <a:prstGeom prst="rect">
            <a:avLst/>
          </a:prstGeom>
        </p:spPr>
      </p:pic>
      <p:sp>
        <p:nvSpPr>
          <p:cNvPr id="8" name="Multiply 7"/>
          <p:cNvSpPr/>
          <p:nvPr/>
        </p:nvSpPr>
        <p:spPr>
          <a:xfrm>
            <a:off x="394964" y="3733800"/>
            <a:ext cx="846008" cy="120736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955" y="2242457"/>
            <a:ext cx="1696433" cy="1124809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371095" y="2242457"/>
            <a:ext cx="869877" cy="129360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435" y="4482098"/>
            <a:ext cx="1872483" cy="149947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1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927" y="2310604"/>
            <a:ext cx="9178244" cy="4024882"/>
          </a:xfrm>
        </p:spPr>
        <p:txBody>
          <a:bodyPr>
            <a:normAutofit/>
          </a:bodyPr>
          <a:lstStyle/>
          <a:p>
            <a:pPr algn="just" fontAlgn="base"/>
            <a:r>
              <a:rPr lang="en-US" b="1" dirty="0" smtClean="0"/>
              <a:t>Consider </a:t>
            </a:r>
            <a:r>
              <a:rPr lang="en-US" b="1" dirty="0"/>
              <a:t>removing mercury dental </a:t>
            </a:r>
            <a:r>
              <a:rPr lang="en-US" b="1" dirty="0" smtClean="0"/>
              <a:t>fillings.</a:t>
            </a:r>
          </a:p>
          <a:p>
            <a:pPr marL="685800" indent="-282575" algn="just" fontAlgn="base">
              <a:lnSpc>
                <a:spcPct val="200000"/>
              </a:lnSpc>
            </a:pPr>
            <a:r>
              <a:rPr lang="en-US" dirty="0" smtClean="0"/>
              <a:t>If </a:t>
            </a:r>
            <a:r>
              <a:rPr lang="en-US" dirty="0"/>
              <a:t>you have silver fillings, get an evaluation from a mercury-free dentist who specializes in the safe removal of mercury amalgam fillings</a:t>
            </a:r>
            <a:r>
              <a:rPr lang="en-US" dirty="0" smtClean="0"/>
              <a:t>.</a:t>
            </a:r>
          </a:p>
          <a:p>
            <a:pPr marL="685800" indent="-282575" algn="just" fontAlgn="base"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Mercury</a:t>
            </a:r>
            <a:r>
              <a:rPr lang="en-US" dirty="0"/>
              <a:t> in the body damages </a:t>
            </a:r>
            <a:r>
              <a:rPr lang="en-US" dirty="0">
                <a:solidFill>
                  <a:schemeClr val="accent1"/>
                </a:solidFill>
              </a:rPr>
              <a:t>immune cells</a:t>
            </a:r>
            <a:r>
              <a:rPr lang="en-US" dirty="0"/>
              <a:t>, which can be a </a:t>
            </a:r>
            <a:r>
              <a:rPr lang="en-US" dirty="0">
                <a:solidFill>
                  <a:schemeClr val="accent1"/>
                </a:solidFill>
              </a:rPr>
              <a:t>contributing factor for weight gain </a:t>
            </a:r>
            <a:r>
              <a:rPr lang="en-US" dirty="0"/>
              <a:t>and </a:t>
            </a:r>
            <a:r>
              <a:rPr lang="en-US" dirty="0">
                <a:solidFill>
                  <a:schemeClr val="accent1"/>
                </a:solidFill>
              </a:rPr>
              <a:t>obesity-related chronic conditions</a:t>
            </a:r>
            <a:r>
              <a:rPr lang="en-US" dirty="0" smtClean="0"/>
              <a:t>.</a:t>
            </a:r>
          </a:p>
          <a:p>
            <a:pPr algn="just" fontAlgn="base"/>
            <a:endParaRPr lang="en-US" dirty="0"/>
          </a:p>
          <a:p>
            <a:pPr marL="0" indent="0" algn="ctr" fontAlgn="base">
              <a:buNone/>
            </a:pPr>
            <a:r>
              <a:rPr lang="en-US" dirty="0"/>
              <a:t> </a:t>
            </a:r>
            <a:r>
              <a:rPr lang="en-US" dirty="0">
                <a:hlinkClick r:id="rId2"/>
              </a:rPr>
              <a:t>Find a mercury-free dentist in your area now!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276176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30381" y="1576233"/>
            <a:ext cx="8911687" cy="734371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to AVOID when treating obesity: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1" y="3004457"/>
            <a:ext cx="2217652" cy="1407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82596"/>
            <a:ext cx="8911687" cy="128089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r>
              <a:rPr lang="en-US" dirty="0">
                <a:latin typeface="Thames New" pitchFamily="2" charset="0"/>
              </a:rPr>
              <a:t/>
            </a:r>
            <a:br>
              <a:rPr lang="en-US" dirty="0">
                <a:latin typeface="Thames New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514" y="1763486"/>
            <a:ext cx="8915400" cy="47559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hames New" pitchFamily="2" charset="0"/>
              </a:rPr>
              <a:t>Strategies:</a:t>
            </a:r>
          </a:p>
          <a:p>
            <a:pPr marL="860425" indent="-4032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hames New" pitchFamily="2" charset="0"/>
              </a:rPr>
              <a:t>Physical activity</a:t>
            </a:r>
          </a:p>
          <a:p>
            <a:pPr marL="860425" indent="-4032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hames New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hames New" pitchFamily="2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latin typeface="Thames New" pitchFamily="2" charset="0"/>
              </a:rPr>
              <a:t>ehavioral therapy</a:t>
            </a:r>
          </a:p>
          <a:p>
            <a:pPr marL="860425" indent="-4032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hames New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hames New" pitchFamily="2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latin typeface="Thames New" pitchFamily="2" charset="0"/>
              </a:rPr>
              <a:t>harmacological therapy</a:t>
            </a:r>
          </a:p>
          <a:p>
            <a:pPr marL="860425" indent="-4032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hames New" pitchFamily="2" charset="0"/>
              </a:rPr>
              <a:t> Metabolic surgery</a:t>
            </a:r>
          </a:p>
          <a:p>
            <a:pPr marL="860425" indent="-4032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  <a:latin typeface="Thames New" pitchFamily="2" charset="0"/>
              </a:rPr>
              <a:t>Diet</a:t>
            </a:r>
          </a:p>
          <a:p>
            <a:pPr marL="860425" indent="-4032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Thames New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7514" y="6519446"/>
            <a:ext cx="649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American Diabetes Association. Diabetes care; 40: S57-S63.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83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12782"/>
            <a:ext cx="9602788" cy="4095126"/>
          </a:xfrm>
        </p:spPr>
        <p:txBody>
          <a:bodyPr>
            <a:normAutofit/>
          </a:bodyPr>
          <a:lstStyle/>
          <a:p>
            <a:pPr marL="511175" indent="-282575" fontAlgn="base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nitrite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in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processed foods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hot dogs, lunch meats, and bacon</a:t>
            </a:r>
          </a:p>
          <a:p>
            <a:pPr marL="511175" indent="-282575" fontAlgn="base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Monosodium glutamate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(MSG) found in many foods as a flavor enhancer</a:t>
            </a:r>
          </a:p>
          <a:p>
            <a:pPr marL="511175" indent="-282575" fontAlgn="base"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Hydrogenated or partially hydrogenated oils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(trans fats) found in many processed foods, deep-fried foods, fast foods, and junk food.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indent="-282575" fontAlgn="base">
              <a:lnSpc>
                <a:spcPct val="150000"/>
              </a:lnSpc>
            </a:pP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Excessive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caffeine intake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While moderate amounts of caffeine may be beneficial in boosting metabolism, excessive caffeine consumption can disrupt the body’s systems, causing insomnia and digestive irregularity (constipation or diarrhea).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243519"/>
            <a:ext cx="8911687" cy="838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latin typeface="Thames New" pitchFamily="2" charset="0"/>
              </a:rPr>
              <a:t>W</a:t>
            </a:r>
            <a:r>
              <a:rPr lang="en-US" dirty="0" smtClean="0">
                <a:latin typeface="Thames New" pitchFamily="2" charset="0"/>
              </a:rPr>
              <a:t>eight management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56210" y="1489880"/>
            <a:ext cx="8911687" cy="734371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to AVOID when treating obesity: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1149"/>
            <a:ext cx="2325985" cy="1095418"/>
          </a:xfrm>
          <a:prstGeom prst="rect">
            <a:avLst/>
          </a:prstGeom>
        </p:spPr>
      </p:pic>
      <p:sp>
        <p:nvSpPr>
          <p:cNvPr id="8" name="Multiply 7"/>
          <p:cNvSpPr/>
          <p:nvPr/>
        </p:nvSpPr>
        <p:spPr>
          <a:xfrm>
            <a:off x="696686" y="4212772"/>
            <a:ext cx="729343" cy="859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71" y="2830286"/>
            <a:ext cx="1891432" cy="1258662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696686" y="2933597"/>
            <a:ext cx="729343" cy="859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72" y="1816096"/>
            <a:ext cx="2117971" cy="101010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7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05838" y="1897738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Dietary tips for combating obesity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9321">
            <a:off x="6559324" y="4318375"/>
            <a:ext cx="2671763" cy="15287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18178">
            <a:off x="3049865" y="3827263"/>
            <a:ext cx="1902959" cy="23247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210" y="4970699"/>
            <a:ext cx="2273471" cy="15128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652873">
            <a:off x="3804458" y="4699208"/>
            <a:ext cx="805542" cy="2612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9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659" y="243111"/>
            <a:ext cx="8911687" cy="1280890"/>
          </a:xfrm>
        </p:spPr>
        <p:txBody>
          <a:bodyPr/>
          <a:lstStyle/>
          <a:p>
            <a:r>
              <a:rPr lang="en-US" b="1" dirty="0" smtClean="0"/>
              <a:t>Dietary tips for combating obesity: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59" y="1524001"/>
            <a:ext cx="9602788" cy="377762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400" b="1" dirty="0" smtClean="0">
                <a:solidFill>
                  <a:srgbClr val="C00000"/>
                </a:solidFill>
              </a:rPr>
              <a:t>Eat </a:t>
            </a:r>
            <a:r>
              <a:rPr lang="en-US" sz="2400" b="1" dirty="0">
                <a:solidFill>
                  <a:srgbClr val="C00000"/>
                </a:solidFill>
              </a:rPr>
              <a:t>more </a:t>
            </a:r>
            <a:r>
              <a:rPr lang="en-US" sz="2400" b="1" dirty="0" smtClean="0">
                <a:solidFill>
                  <a:srgbClr val="C00000"/>
                </a:solidFill>
              </a:rPr>
              <a:t>fiber</a:t>
            </a:r>
            <a:r>
              <a:rPr lang="en-US" sz="2400" dirty="0">
                <a:solidFill>
                  <a:srgbClr val="C00000"/>
                </a:solidFill>
              </a:rPr>
              <a:t> 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860425" indent="-457200" algn="just" fontAlgn="base">
              <a:lnSpc>
                <a:spcPct val="200000"/>
              </a:lnSpc>
            </a:pPr>
            <a:r>
              <a:rPr lang="en-US" sz="2000" dirty="0" smtClean="0"/>
              <a:t>Fiber </a:t>
            </a:r>
            <a:r>
              <a:rPr lang="en-US" sz="2000" dirty="0"/>
              <a:t>gives you a </a:t>
            </a:r>
            <a:r>
              <a:rPr lang="en-US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satiated feeling</a:t>
            </a:r>
            <a:r>
              <a:rPr lang="en-US" sz="2000" dirty="0"/>
              <a:t>, helping you to curb food cravings. </a:t>
            </a:r>
            <a:endParaRPr lang="en-US" sz="2000" dirty="0" smtClean="0"/>
          </a:p>
          <a:p>
            <a:pPr marL="860425" indent="-457200" algn="just" fontAlgn="base">
              <a:lnSpc>
                <a:spcPct val="200000"/>
              </a:lnSpc>
            </a:pPr>
            <a:r>
              <a:rPr lang="en-US" sz="2000" dirty="0" smtClean="0"/>
              <a:t>It </a:t>
            </a:r>
            <a:r>
              <a:rPr lang="en-US" sz="2000" dirty="0"/>
              <a:t>also keeps your </a:t>
            </a:r>
            <a:r>
              <a:rPr lang="en-US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 healthy</a:t>
            </a:r>
            <a:r>
              <a:rPr lang="en-US" sz="2000" dirty="0"/>
              <a:t>, and aids in proper digestion</a:t>
            </a:r>
            <a:r>
              <a:rPr lang="en-US" sz="2000" dirty="0" smtClean="0"/>
              <a:t>.</a:t>
            </a:r>
          </a:p>
          <a:p>
            <a:pPr marL="860425" indent="-457200" algn="just" fontAlgn="base">
              <a:lnSpc>
                <a:spcPct val="20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Research has shown that obesity puts you at higher risk for </a:t>
            </a:r>
            <a:r>
              <a:rPr lang="en-US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colorectal cancer</a:t>
            </a:r>
            <a:r>
              <a:rPr lang="en-US" sz="2000" dirty="0"/>
              <a:t>, primarily due to a low-fiber, high-calorie, processed food </a:t>
            </a:r>
            <a:r>
              <a:rPr lang="en-US" sz="2000" dirty="0" smtClean="0"/>
              <a:t>diet.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551" y="5192486"/>
            <a:ext cx="2671763" cy="1528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072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Dietary tips for combating obesity: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080274" cy="3777622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Skip the low-fat food </a:t>
            </a:r>
            <a:r>
              <a:rPr lang="en-US" sz="2400" b="1" dirty="0" smtClean="0">
                <a:solidFill>
                  <a:srgbClr val="C00000"/>
                </a:solidFill>
              </a:rPr>
              <a:t>products</a:t>
            </a:r>
            <a:endParaRPr lang="en-US" b="1" dirty="0"/>
          </a:p>
          <a:p>
            <a:pPr marL="631825" indent="-284163">
              <a:lnSpc>
                <a:spcPct val="250000"/>
              </a:lnSpc>
            </a:pPr>
            <a:r>
              <a:rPr lang="en-US" dirty="0"/>
              <a:t> Most of the </a:t>
            </a:r>
            <a:r>
              <a:rPr lang="en-US" u="sng" dirty="0">
                <a:solidFill>
                  <a:srgbClr val="C00000"/>
                </a:solidFill>
              </a:rPr>
              <a:t>low-fat, processed foods </a:t>
            </a:r>
            <a:r>
              <a:rPr lang="en-US" dirty="0"/>
              <a:t>in grocery </a:t>
            </a:r>
            <a:r>
              <a:rPr lang="en-US" dirty="0" smtClean="0"/>
              <a:t>stores: Typically </a:t>
            </a:r>
            <a:r>
              <a:rPr lang="en-US" i="1" u="sng" dirty="0">
                <a:solidFill>
                  <a:srgbClr val="C00000"/>
                </a:solidFill>
              </a:rPr>
              <a:t>high-carb</a:t>
            </a:r>
            <a:r>
              <a:rPr lang="en-US" dirty="0"/>
              <a:t> foods that are </a:t>
            </a:r>
            <a:r>
              <a:rPr lang="en-US" i="1" u="sng" dirty="0">
                <a:solidFill>
                  <a:srgbClr val="C00000"/>
                </a:solidFill>
              </a:rPr>
              <a:t>loaded with sugar, salt, artificial sweeteners, and synthetic fat substitutes</a:t>
            </a:r>
            <a:r>
              <a:rPr lang="en-US" i="1" u="sng" dirty="0" smtClean="0">
                <a:solidFill>
                  <a:srgbClr val="C00000"/>
                </a:solidFill>
              </a:rPr>
              <a:t>.</a:t>
            </a:r>
          </a:p>
          <a:p>
            <a:pPr marL="804863" indent="0">
              <a:lnSpc>
                <a:spcPct val="250000"/>
              </a:lnSpc>
              <a:buNone/>
            </a:pPr>
            <a:r>
              <a:rPr lang="en-US" dirty="0" smtClean="0"/>
              <a:t> </a:t>
            </a:r>
            <a:r>
              <a:rPr lang="en-US" dirty="0"/>
              <a:t>Many of </a:t>
            </a:r>
            <a:r>
              <a:rPr lang="en-US" sz="2000" dirty="0">
                <a:solidFill>
                  <a:srgbClr val="C00000"/>
                </a:solidFill>
              </a:rPr>
              <a:t>these ingredients </a:t>
            </a:r>
            <a:r>
              <a:rPr lang="en-US" dirty="0"/>
              <a:t>cause </a:t>
            </a:r>
            <a:r>
              <a:rPr lang="en-US" sz="2000" dirty="0">
                <a:solidFill>
                  <a:srgbClr val="C00000"/>
                </a:solidFill>
              </a:rPr>
              <a:t>weight gain</a:t>
            </a:r>
            <a:r>
              <a:rPr lang="en-US" dirty="0"/>
              <a:t>, rather than reduce it. 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" y="3536139"/>
            <a:ext cx="1532845" cy="1872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6949" y="4107656"/>
            <a:ext cx="805542" cy="2612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21979"/>
            <a:ext cx="1611086" cy="16110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1892" y="2338076"/>
            <a:ext cx="805542" cy="2612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37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1"/>
            <a:ext cx="8915400" cy="438722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Watch out for fruit </a:t>
            </a:r>
            <a:r>
              <a:rPr lang="en-US" sz="2400" b="1" dirty="0" smtClean="0">
                <a:solidFill>
                  <a:srgbClr val="C00000"/>
                </a:solidFill>
              </a:rPr>
              <a:t>juices</a:t>
            </a:r>
            <a:endParaRPr lang="en-US" dirty="0"/>
          </a:p>
          <a:p>
            <a:pPr marL="739775" indent="-392113" algn="just">
              <a:lnSpc>
                <a:spcPct val="200000"/>
              </a:lnSpc>
            </a:pPr>
            <a:r>
              <a:rPr lang="en-US" dirty="0"/>
              <a:t> </a:t>
            </a:r>
            <a:r>
              <a:rPr lang="en-US" dirty="0" smtClean="0"/>
              <a:t>They </a:t>
            </a:r>
            <a:r>
              <a:rPr lang="en-US" dirty="0"/>
              <a:t>often contain </a:t>
            </a:r>
            <a:r>
              <a:rPr lang="en-US" dirty="0">
                <a:solidFill>
                  <a:srgbClr val="C00000"/>
                </a:solidFill>
              </a:rPr>
              <a:t>added sugars </a:t>
            </a:r>
            <a:r>
              <a:rPr lang="en-US" dirty="0"/>
              <a:t>that can increase your calorie intake dramatically. </a:t>
            </a:r>
            <a:endParaRPr lang="en-US" dirty="0" smtClean="0"/>
          </a:p>
          <a:p>
            <a:pPr marL="739775" indent="-392113" algn="just">
              <a:lnSpc>
                <a:spcPct val="200000"/>
              </a:lnSpc>
            </a:pPr>
            <a:r>
              <a:rPr lang="en-US" dirty="0" smtClean="0"/>
              <a:t>Opt </a:t>
            </a:r>
            <a:r>
              <a:rPr lang="en-US" dirty="0"/>
              <a:t>for </a:t>
            </a:r>
            <a:r>
              <a:rPr lang="en-US" sz="2400" dirty="0">
                <a:solidFill>
                  <a:srgbClr val="C00000"/>
                </a:solidFill>
              </a:rPr>
              <a:t>water</a:t>
            </a:r>
            <a:r>
              <a:rPr lang="en-US" dirty="0"/>
              <a:t>, or </a:t>
            </a:r>
            <a:r>
              <a:rPr lang="en-US" sz="2000" dirty="0">
                <a:solidFill>
                  <a:srgbClr val="C00000"/>
                </a:solidFill>
              </a:rPr>
              <a:t>diluted fruit juice </a:t>
            </a:r>
            <a:r>
              <a:rPr lang="en-US" dirty="0"/>
              <a:t>(three quarters water and one quarter juice).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094" y="5039684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76" y="5039684"/>
            <a:ext cx="2619375" cy="1743075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4027715" y="5466609"/>
            <a:ext cx="794657" cy="11759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10659" y="243111"/>
            <a:ext cx="8911687" cy="1280890"/>
          </a:xfrm>
        </p:spPr>
        <p:txBody>
          <a:bodyPr/>
          <a:lstStyle/>
          <a:p>
            <a:r>
              <a:rPr lang="en-US" b="1" dirty="0" smtClean="0"/>
              <a:t>Dietary tips for combating obesity: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902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0772" y="979713"/>
            <a:ext cx="4680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a-IR" sz="4800" dirty="0" smtClean="0">
                <a:cs typeface="B Nazanin" panose="00000400000000000000" pitchFamily="2" charset="-78"/>
              </a:rPr>
              <a:t>از توجه شما سپاسگزارم</a:t>
            </a:r>
            <a:endParaRPr lang="en-US" sz="4800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214" y="3095206"/>
            <a:ext cx="6193972" cy="291370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39" y="1648199"/>
            <a:ext cx="11014922" cy="3561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2314" y="6422571"/>
            <a:ext cx="649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American Diabetes Association. Diabetes care; 40: S57-S63.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892629" y="3428999"/>
            <a:ext cx="3331029" cy="107768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2925" y="482596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smtClean="0">
                <a:latin typeface="Thames New" pitchFamily="2" charset="0"/>
              </a:rPr>
              <a:t> for weight management</a:t>
            </a:r>
            <a:br>
              <a:rPr lang="en-US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429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313" y="141515"/>
            <a:ext cx="10482944" cy="6085114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400" dirty="0">
                <a:latin typeface="Thames New" pitchFamily="2" charset="0"/>
              </a:rPr>
              <a:t>In the </a:t>
            </a:r>
            <a:r>
              <a:rPr lang="en-US" sz="2400" dirty="0">
                <a:solidFill>
                  <a:srgbClr val="FF0000"/>
                </a:solidFill>
                <a:latin typeface="Thames New" pitchFamily="2" charset="0"/>
              </a:rPr>
              <a:t>Look AHEAD study</a:t>
            </a:r>
            <a:r>
              <a:rPr lang="en-US" sz="2400" dirty="0">
                <a:latin typeface="Thames New" pitchFamily="2" charset="0"/>
              </a:rPr>
              <a:t>, weight loss strategies associated with lower BMI in overweight or obese individuals :</a:t>
            </a:r>
          </a:p>
          <a:p>
            <a:pPr marL="685800" indent="-338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hames New" pitchFamily="2" charset="0"/>
              </a:rPr>
              <a:t>Weekly </a:t>
            </a:r>
            <a:r>
              <a:rPr lang="en-US" dirty="0">
                <a:solidFill>
                  <a:schemeClr val="tx1"/>
                </a:solidFill>
                <a:latin typeface="Thames New" pitchFamily="2" charset="0"/>
              </a:rPr>
              <a:t>self weighing</a:t>
            </a:r>
          </a:p>
          <a:p>
            <a:pPr marL="685800" indent="-338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hames New" pitchFamily="2" charset="0"/>
              </a:rPr>
              <a:t> Regular consumption of breakfast</a:t>
            </a:r>
          </a:p>
          <a:p>
            <a:pPr marL="685800" indent="-338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hames New" pitchFamily="2" charset="0"/>
              </a:rPr>
              <a:t>Reduced intake of fast foods  </a:t>
            </a:r>
          </a:p>
          <a:p>
            <a:pPr marL="685800" indent="-338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hames New" pitchFamily="2" charset="0"/>
              </a:rPr>
              <a:t>Increasing physical activity</a:t>
            </a:r>
          </a:p>
          <a:p>
            <a:pPr marL="685800" indent="-338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hames New" pitchFamily="2" charset="0"/>
              </a:rPr>
              <a:t>Reducing portion sizes</a:t>
            </a:r>
          </a:p>
          <a:p>
            <a:pPr marL="685800" indent="-338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hames New" pitchFamily="2" charset="0"/>
              </a:rPr>
              <a:t> Using meal replacements (as appropriate)</a:t>
            </a:r>
          </a:p>
          <a:p>
            <a:pPr marL="685800" indent="-338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hames New" pitchFamily="2" charset="0"/>
              </a:rPr>
              <a:t>Encouraging individuals to eat those foods with the greatest consensus for improving health</a:t>
            </a:r>
          </a:p>
          <a:p>
            <a:pPr marL="685800" indent="-338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hames New" pitchFamily="2" charset="0"/>
              </a:rPr>
              <a:t>Emphasizing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variety of nutrient dense foods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portion sizes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427514" y="6519446"/>
            <a:ext cx="649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American Diabetes Association. Diabetes care 2017; 40: S57-S63.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1883229" cy="10191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114" y="2275114"/>
            <a:ext cx="4223658" cy="223089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5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777" y="2261282"/>
            <a:ext cx="4382366" cy="86541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Eat frequent meals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37114" y="98039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4" y="3542172"/>
            <a:ext cx="5072742" cy="27715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27514" y="6519446"/>
            <a:ext cx="649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American Diabetes Association. Diabetes care 2017; 40: S57-S63.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61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7136"/>
            <a:ext cx="9210902" cy="249917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to six small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meals: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your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meals only once or twice a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your metabolism.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77143" y="17416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93269" y="1022346"/>
            <a:ext cx="4382366" cy="86541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Eat frequent meals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58" y="3525875"/>
            <a:ext cx="4376056" cy="29935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27514" y="6519446"/>
            <a:ext cx="649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American Diabetes Association. Diabetes care 2017; 40: S57-S63.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84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7136"/>
            <a:ext cx="8915400" cy="4970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skip breakfast. </a:t>
            </a:r>
            <a:endParaRPr lang="en-US" sz="2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03225">
              <a:lnSpc>
                <a:spcPct val="110000"/>
              </a:lnSpc>
            </a:pPr>
            <a:r>
              <a:rPr lang="en-US" sz="1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Fasting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6975" indent="-392113"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ctivates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starvation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6975" indent="-392113"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metabolism</a:t>
            </a:r>
          </a:p>
          <a:p>
            <a:pPr marL="1196975" indent="-392113"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ncreasing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chances that excess fat will be stored to fuel your nutrient-depleted body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1825" indent="-403225">
              <a:lnSpc>
                <a:spcPct val="200000"/>
              </a:lnSpc>
              <a:tabLst>
                <a:tab pos="576263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now show that women who eat </a:t>
            </a:r>
            <a:r>
              <a:rPr lang="en-US" sz="2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cereal for breakfast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maintained their weight better than those who skipped breakfast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1825" indent="-403225">
              <a:lnSpc>
                <a:spcPct val="200000"/>
              </a:lnSpc>
              <a:tabLst>
                <a:tab pos="576263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plus of whole grain cereal is that it is a </a:t>
            </a:r>
            <a:r>
              <a:rPr lang="en-US" sz="2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low-calorie, fiber-rich food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77143" y="17416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  <a:latin typeface="Thames New" pitchFamily="2" charset="0"/>
              </a:rPr>
              <a:t>Strategies</a:t>
            </a:r>
            <a:r>
              <a:rPr lang="en-US" dirty="0" smtClean="0">
                <a:latin typeface="Thames New" pitchFamily="2" charset="0"/>
              </a:rPr>
              <a:t> for weight management</a:t>
            </a:r>
            <a:br>
              <a:rPr lang="en-US" dirty="0" smtClean="0">
                <a:latin typeface="Thames New" pitchFamily="2" charset="0"/>
              </a:rPr>
            </a:b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89212" y="1022346"/>
            <a:ext cx="4382366" cy="86541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Eat frequent meals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629"/>
            <a:ext cx="2282950" cy="10191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705" y="1377722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27514" y="6519446"/>
            <a:ext cx="649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American Diabetes Association. Diabetes care 2017; 40: S57-S63.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4431-4B6B-45A9-9766-1783817374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338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2177</Words>
  <Application>Microsoft Office PowerPoint</Application>
  <PresentationFormat>Widescreen</PresentationFormat>
  <Paragraphs>323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B Nazanin</vt:lpstr>
      <vt:lpstr>Calibri</vt:lpstr>
      <vt:lpstr>Century Gothic</vt:lpstr>
      <vt:lpstr>Thames New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Strategies for weight management </vt:lpstr>
      <vt:lpstr>Strategies for weight management </vt:lpstr>
      <vt:lpstr>PowerPoint Presentation</vt:lpstr>
      <vt:lpstr>PowerPoint Presentation</vt:lpstr>
      <vt:lpstr>Eat frequent meals</vt:lpstr>
      <vt:lpstr>Eat frequent meals</vt:lpstr>
      <vt:lpstr>Eat frequent meals</vt:lpstr>
      <vt:lpstr>Increasing physical activity</vt:lpstr>
      <vt:lpstr>Increasing physical activity</vt:lpstr>
      <vt:lpstr>Evaluating pharmacological treatments</vt:lpstr>
      <vt:lpstr>Evaluating pharmacological treatments</vt:lpstr>
      <vt:lpstr>Evaluating pharmacological treatments</vt:lpstr>
      <vt:lpstr>Evaluating pharmacological treatments</vt:lpstr>
      <vt:lpstr>Evaluating pharmacological treatments</vt:lpstr>
      <vt:lpstr>Evaluating pharmacological treatments</vt:lpstr>
      <vt:lpstr>Evaluating pharmacological treatments</vt:lpstr>
      <vt:lpstr>proper sleep and circadian rhythm</vt:lpstr>
      <vt:lpstr>PowerPoint Presentation</vt:lpstr>
      <vt:lpstr>PowerPoint Presentation</vt:lpstr>
      <vt:lpstr>Diet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Foods to AVOID when treating obesity </vt:lpstr>
      <vt:lpstr>Foods to AVOID when treating obesity: </vt:lpstr>
      <vt:lpstr>Foods to AVOID when treating obesity: </vt:lpstr>
      <vt:lpstr>Foods to AVOID when treating obesity: </vt:lpstr>
      <vt:lpstr>Foods to AVOID when treating obesity: </vt:lpstr>
      <vt:lpstr>Foods to AVOID when treating obesity: </vt:lpstr>
      <vt:lpstr>PowerPoint Presentation</vt:lpstr>
      <vt:lpstr>Dietary tips for combating obesity: </vt:lpstr>
      <vt:lpstr>Dietary tips for combating obesity: </vt:lpstr>
      <vt:lpstr>Dietary tips for combating obesity: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Hosseinpour</dc:creator>
  <cp:lastModifiedBy>سمیه حسین پور</cp:lastModifiedBy>
  <cp:revision>154</cp:revision>
  <dcterms:created xsi:type="dcterms:W3CDTF">2018-07-07T05:05:12Z</dcterms:created>
  <dcterms:modified xsi:type="dcterms:W3CDTF">2018-08-01T06:19:56Z</dcterms:modified>
</cp:coreProperties>
</file>