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363" r:id="rId2"/>
    <p:sldId id="475" r:id="rId3"/>
    <p:sldId id="367" r:id="rId4"/>
    <p:sldId id="428" r:id="rId5"/>
    <p:sldId id="368" r:id="rId6"/>
    <p:sldId id="370" r:id="rId7"/>
    <p:sldId id="371" r:id="rId8"/>
    <p:sldId id="372" r:id="rId9"/>
    <p:sldId id="373" r:id="rId10"/>
    <p:sldId id="375" r:id="rId11"/>
    <p:sldId id="376" r:id="rId12"/>
    <p:sldId id="414" r:id="rId13"/>
    <p:sldId id="383" r:id="rId14"/>
    <p:sldId id="384" r:id="rId15"/>
    <p:sldId id="385" r:id="rId16"/>
    <p:sldId id="422" r:id="rId17"/>
    <p:sldId id="412" r:id="rId18"/>
    <p:sldId id="416" r:id="rId19"/>
    <p:sldId id="423" r:id="rId20"/>
    <p:sldId id="424" r:id="rId21"/>
    <p:sldId id="425" r:id="rId22"/>
    <p:sldId id="426" r:id="rId23"/>
    <p:sldId id="453" r:id="rId24"/>
    <p:sldId id="429" r:id="rId25"/>
    <p:sldId id="391" r:id="rId26"/>
    <p:sldId id="392" r:id="rId27"/>
    <p:sldId id="457" r:id="rId28"/>
    <p:sldId id="406" r:id="rId29"/>
    <p:sldId id="407" r:id="rId30"/>
    <p:sldId id="455" r:id="rId31"/>
    <p:sldId id="397" r:id="rId32"/>
    <p:sldId id="399" r:id="rId33"/>
    <p:sldId id="442" r:id="rId34"/>
    <p:sldId id="477" r:id="rId35"/>
    <p:sldId id="432" r:id="rId36"/>
    <p:sldId id="433" r:id="rId37"/>
    <p:sldId id="482" r:id="rId38"/>
    <p:sldId id="459" r:id="rId39"/>
    <p:sldId id="483" r:id="rId40"/>
    <p:sldId id="460" r:id="rId41"/>
    <p:sldId id="464" r:id="rId42"/>
    <p:sldId id="484" r:id="rId43"/>
    <p:sldId id="478" r:id="rId44"/>
    <p:sldId id="486" r:id="rId45"/>
    <p:sldId id="444" r:id="rId46"/>
    <p:sldId id="487" r:id="rId47"/>
    <p:sldId id="488" r:id="rId48"/>
    <p:sldId id="466" r:id="rId49"/>
    <p:sldId id="470" r:id="rId50"/>
    <p:sldId id="479" r:id="rId51"/>
    <p:sldId id="471" r:id="rId52"/>
    <p:sldId id="469" r:id="rId53"/>
    <p:sldId id="463" r:id="rId54"/>
    <p:sldId id="454" r:id="rId55"/>
    <p:sldId id="451" r:id="rId56"/>
    <p:sldId id="474" r:id="rId57"/>
    <p:sldId id="473" r:id="rId58"/>
    <p:sldId id="462" r:id="rId5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CA"/>
          </a:solidFill>
        </a:fill>
      </a:tcStyle>
    </a:wholeTbl>
    <a:band2H>
      <a:tcTxStyle/>
      <a:tcStyle>
        <a:tcBdr/>
        <a:fill>
          <a:solidFill>
            <a:srgbClr val="FFF3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76" autoAdjust="0"/>
  </p:normalViewPr>
  <p:slideViewPr>
    <p:cSldViewPr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18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6752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D4DA20-366B-4243-BA87-0078E0D79D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7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D4DA20-366B-4243-BA87-0078E0D79D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D4DA20-366B-4243-BA87-0078E0D79D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D4DA20-366B-4243-BA87-0078E0D79D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05028-B25A-45BD-857A-FC0688382D2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5524-B28F-4248-9FC3-32F362317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05028-B25A-45BD-857A-FC0688382D2E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5524-B28F-4248-9FC3-32F362317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6387" y="1371600"/>
            <a:ext cx="8551863" cy="7461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1800"/>
            </a:pPr>
            <a:endParaRPr/>
          </a:p>
        </p:txBody>
      </p:sp>
      <p:grpSp>
        <p:nvGrpSpPr>
          <p:cNvPr id="9" name="Group 9">
            <a:hlinkClick r:id="" action="ppaction://hlinkshowjump?jump=lastslide"/>
          </p:cNvPr>
          <p:cNvGrpSpPr/>
          <p:nvPr/>
        </p:nvGrpSpPr>
        <p:grpSpPr>
          <a:xfrm>
            <a:off x="0" y="6372224"/>
            <a:ext cx="641351" cy="485776"/>
            <a:chOff x="0" y="0"/>
            <a:chExt cx="641350" cy="485775"/>
          </a:xfrm>
        </p:grpSpPr>
        <p:sp>
          <p:nvSpPr>
            <p:cNvPr id="3" name="Shape 3"/>
            <p:cNvSpPr/>
            <p:nvPr/>
          </p:nvSpPr>
          <p:spPr>
            <a:xfrm>
              <a:off x="0" y="0"/>
              <a:ext cx="641350" cy="485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-1"/>
              <a:ext cx="641350" cy="3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3" y="21600"/>
                  </a:lnTo>
                  <a:lnTo>
                    <a:pt x="20577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0"/>
              <a:ext cx="30361" cy="48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10989" y="0"/>
              <a:ext cx="30362" cy="48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455414"/>
              <a:ext cx="641350" cy="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577" y="0"/>
                  </a:lnTo>
                  <a:lnTo>
                    <a:pt x="1023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168872" y="91082"/>
              <a:ext cx="303606" cy="30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1800"/>
              </a:pPr>
              <a:endParaRPr/>
            </a:p>
          </p:txBody>
        </p:sp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69925" y="333375"/>
            <a:ext cx="8086725" cy="95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674687" y="1730375"/>
            <a:ext cx="8077201" cy="461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33375" marR="0" indent="-333375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1013924" marR="0" indent="-504336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—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562100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15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879070" marR="0" indent="-32967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15000"/>
        <a:buFontTx/>
        <a:buChar char="-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3018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7590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2162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6734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130675" marR="0" indent="-355600" algn="l" defTabSz="914400" rtl="0" latinLnBrk="0">
        <a:lnSpc>
          <a:spcPct val="90000"/>
        </a:lnSpc>
        <a:spcBef>
          <a:spcPts val="1600"/>
        </a:spcBef>
        <a:spcAft>
          <a:spcPts val="0"/>
        </a:spcAft>
        <a:buClr>
          <a:srgbClr val="FAFD00"/>
        </a:buClr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5341240"/>
              </p:ext>
            </p:extLst>
          </p:nvPr>
        </p:nvGraphicFramePr>
        <p:xfrm>
          <a:off x="609600" y="1295400"/>
          <a:ext cx="8229600" cy="533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  <a:gridCol w="1371600"/>
              </a:tblGrid>
              <a:tr h="608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9529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تعیین تفاوت تاثیر کارکرد تیروئید بر روی ذخایر تخمدانی اندازه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گیری شده بر اساس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AMH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صرف نظرازوجوداتوایمیونیتی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600" b="1" dirty="0" smtClean="0">
                          <a:solidFill>
                            <a:schemeClr val="bg1"/>
                          </a:solidFill>
                        </a:rPr>
                        <a:t>هدف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 نفر از زنان نا بارور با میانگین سنی 5 ± 38.4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معیارهای خروج: خانمهای باردار و مصرف کننده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OCP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یا کمتر از 3 ماه از مصرف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OCP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یا بارداری گذشته باشد. افراد دارای سطح نرمال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به 2 گروه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بالاتر و کمتر از3 تقسیم بندی شدند و افراد براساس سن و اتوایمیو نیتی تیروئید همسان سازی شدند.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جمعیت مورد مطالعه</a:t>
                      </a:r>
                      <a:endParaRPr lang="en-US" sz="1600" b="1" dirty="0" smtClean="0"/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1049893">
                <a:tc>
                  <a:txBody>
                    <a:bodyPr/>
                    <a:lstStyle/>
                    <a:p>
                      <a:pPr algn="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بعد از تطابق سن و اتوایمیونیتی تیروئید در افراد مورد مطالعه بیمارانی که سطح  </a:t>
                      </a:r>
                    </a:p>
                    <a:p>
                      <a:pPr algn="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بالاتری برخورداربودند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از سطوح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داشتند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TSH˂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مشاهده نگردید.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ارتباط معنا داری بین سن و سطوح حد بالا و حد پائین نرمال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نتایج</a:t>
                      </a:r>
                      <a:endParaRPr lang="en-US" sz="1600" b="1" dirty="0" smtClean="0"/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1049893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گذشته نگر بودن و تک مرکزی بودن مطالعه، نتیجه گیری بر اساس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نه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specific AMH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بوده است   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جمع آوری اطلاعات از پرونده بیماران 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همچنین سطح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فقط یک نوبت اندازه گیری شده بودواین 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مطالعه فقط جمعیت زنان     نابارور را در بر میگرفت 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محدودیت</a:t>
                      </a:r>
                      <a:endParaRPr lang="en-US" sz="1600" b="1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500" t="15509" r="10000" b="56000"/>
          <a:stretch>
            <a:fillRect/>
          </a:stretch>
        </p:blipFill>
        <p:spPr bwMode="auto">
          <a:xfrm>
            <a:off x="609600" y="228600"/>
            <a:ext cx="8305800" cy="163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98083"/>
              </p:ext>
            </p:extLst>
          </p:nvPr>
        </p:nvGraphicFramePr>
        <p:xfrm>
          <a:off x="381000" y="1219200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2015ژاپن مطالعه مورد شاهدی یکسال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b="1" dirty="0" smtClean="0"/>
                        <a:t>سال چاپ</a:t>
                      </a:r>
                      <a:r>
                        <a:rPr lang="fa-IR" sz="1800" b="1" baseline="0" dirty="0" smtClean="0"/>
                        <a:t> </a:t>
                      </a:r>
                      <a:r>
                        <a:rPr lang="fa-IR" sz="1800" b="1" dirty="0" smtClean="0"/>
                        <a:t>محل وطراحی مطالعه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بررسی اثر سطح سرمی هورمونهای تیروئید بر روی ذخایر تخمدانی براساس مقادیر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b="1" dirty="0" smtClean="0"/>
                        <a:t>هدف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67 زن نابارور و 27 زن نرمال بعنوان گروه کنترل که بدلیل غربالگری سرطان رحم مراجعه کرده بودند</a:t>
                      </a:r>
                      <a:r>
                        <a:rPr lang="en-US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fa-I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بین 30تا39 سال وارد مطالعه شدند. بیماران دچار </a:t>
                      </a:r>
                      <a:r>
                        <a:rPr lang="en-US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POI,PCOS</a:t>
                      </a:r>
                      <a:r>
                        <a:rPr lang="fa-IR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اندومتریوز و تومورهای تخمدان و جراحی تخمدان، سابقه مصرف سیگار، سن بالای 40 سال و بیمارانی که سابقه درمان اختلالات تیروئید داشتند از مطالعه خارج شدند</a:t>
                      </a:r>
                      <a:endParaRPr lang="fa-IR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b="1" dirty="0" smtClean="0"/>
                        <a:t>جمعیت مورد مطالعه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وسن بطور معکوس با ذخایر تخمدانی ارتباط داشت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سطوح بالاتر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نتایج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حجم کم نمونه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مطالعه تک مرکزی و مشاهد ه ای بود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نتیجه گیری بر اساس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نه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specific AMH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بوده است .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سطح سرمی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TPO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اندازه گیری نشده بود.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محدودیت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1250" t="26000" r="20000" b="40000"/>
          <a:stretch>
            <a:fillRect/>
          </a:stretch>
        </p:blipFill>
        <p:spPr bwMode="auto">
          <a:xfrm>
            <a:off x="381000" y="443049"/>
            <a:ext cx="8229600" cy="19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95400" y="2286000"/>
            <a:ext cx="6400800" cy="2438400"/>
          </a:xfrm>
        </p:spPr>
        <p:txBody>
          <a:bodyPr/>
          <a:lstStyle/>
          <a:p>
            <a:pPr algn="ctr"/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r>
              <a:rPr lang="fa-I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B Zar" pitchFamily="2" charset="-78"/>
              </a:rPr>
              <a:t>اهداف و </a:t>
            </a:r>
            <a:r>
              <a:rPr lang="fa-IR" sz="7200" dirty="0" smtClean="0">
                <a:solidFill>
                  <a:srgbClr val="FFFF00"/>
                </a:solidFill>
                <a:ea typeface="宋体"/>
                <a:cs typeface="B Zar" pitchFamily="2" charset="-78"/>
              </a:rPr>
              <a:t>فرضیات</a:t>
            </a:r>
            <a:endParaRPr lang="en-US" sz="72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/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fa-IR" sz="4400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هدف اصلی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بررسي ارتباط تغییرات سطح سرمی هورمونهای تیروییدی و</a:t>
            </a:r>
            <a:r>
              <a:rPr lang="en-US" sz="3200" dirty="0" err="1" smtClean="0">
                <a:solidFill>
                  <a:schemeClr val="tx1"/>
                </a:solidFill>
                <a:cs typeface="B Nazanin" pitchFamily="2" charset="-78"/>
              </a:rPr>
              <a:t>Tpo</a:t>
            </a:r>
            <a:r>
              <a:rPr lang="en-US" sz="32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B Nazanin" pitchFamily="2" charset="-78"/>
              </a:rPr>
              <a:t>Ab</a:t>
            </a:r>
            <a:r>
              <a:rPr lang="en-US" sz="3200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وبروزاختلالات تیروییدی با سطوح مختلف ذخاير تخمداني در زنان سنين باروري درطی 12سال مطالعه تیرویید تهران</a:t>
            </a:r>
            <a:endParaRPr lang="en-US" sz="32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86725" cy="950913"/>
          </a:xfrm>
        </p:spPr>
        <p:txBody>
          <a:bodyPr/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اهداف فرعی</a:t>
            </a:r>
            <a:endParaRPr lang="en-US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74494"/>
            <a:ext cx="8115300" cy="5257800"/>
          </a:xfrm>
        </p:spPr>
        <p:txBody>
          <a:bodyPr>
            <a:noAutofit/>
          </a:bodyPr>
          <a:lstStyle/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تعیین ارتباط سطح سرمی هورمون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en-US" sz="2400" dirty="0" err="1" smtClean="0">
                <a:cs typeface="B Nazanin" pitchFamily="2" charset="-78"/>
              </a:rPr>
              <a:t>TpoAb,TSH</a:t>
            </a:r>
            <a:r>
              <a:rPr lang="en-US" sz="2400" dirty="0" smtClean="0">
                <a:cs typeface="B Nazanin" pitchFamily="2" charset="-78"/>
              </a:rPr>
              <a:t>, FT4 </a:t>
            </a:r>
            <a:r>
              <a:rPr lang="fa-IR" sz="2400" dirty="0" smtClean="0">
                <a:cs typeface="B Nazanin" pitchFamily="2" charset="-78"/>
              </a:rPr>
              <a:t>با چارکهای مختلف ذخایر 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</a:t>
            </a:r>
            <a:r>
              <a:rPr lang="ar-SA" sz="2400" dirty="0" smtClean="0">
                <a:cs typeface="B Nazanin" pitchFamily="2" charset="-78"/>
              </a:rPr>
              <a:t>تهران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تعیین ميزان شیوع کم کاری بالینی وتحت بالینی تیروئید </a:t>
            </a:r>
            <a:r>
              <a:rPr lang="ar-SA" sz="2400" dirty="0" smtClean="0">
                <a:cs typeface="B Nazanin" pitchFamily="2" charset="-78"/>
              </a:rPr>
              <a:t>در</a:t>
            </a:r>
            <a:r>
              <a:rPr lang="fa-IR" sz="2400" dirty="0" smtClean="0">
                <a:cs typeface="B Nazanin" pitchFamily="2" charset="-78"/>
              </a:rPr>
              <a:t>  چارکهای مختلف ذخایر 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</a:t>
            </a:r>
            <a:r>
              <a:rPr lang="ar-SA" sz="2400" dirty="0" smtClean="0">
                <a:cs typeface="B Nazanin" pitchFamily="2" charset="-78"/>
              </a:rPr>
              <a:t>تهران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تعیین ميزان شیوع پرکاری بالینی وتحت بالینی تیروئید </a:t>
            </a:r>
            <a:r>
              <a:rPr lang="ar-SA" sz="2400" dirty="0" smtClean="0">
                <a:cs typeface="B Nazanin" pitchFamily="2" charset="-78"/>
              </a:rPr>
              <a:t>در</a:t>
            </a:r>
            <a:r>
              <a:rPr lang="fa-IR" sz="2400" dirty="0" smtClean="0">
                <a:cs typeface="B Nazanin" pitchFamily="2" charset="-78"/>
              </a:rPr>
              <a:t> چارکهای مختلف ذخایر 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</a:t>
            </a:r>
            <a:r>
              <a:rPr lang="ar-SA" sz="2400" dirty="0" smtClean="0">
                <a:cs typeface="B Nazanin" pitchFamily="2" charset="-78"/>
              </a:rPr>
              <a:t>تهران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تعيين ميزان شیوع مثبت بودن </a:t>
            </a:r>
            <a:r>
              <a:rPr lang="en-US" sz="2400" dirty="0" smtClean="0">
                <a:cs typeface="B Nazanin" pitchFamily="2" charset="-78"/>
              </a:rPr>
              <a:t>TPO</a:t>
            </a:r>
            <a:r>
              <a:rPr lang="fa-IR" sz="2400" dirty="0" smtClean="0">
                <a:cs typeface="B Nazanin" pitchFamily="2" charset="-78"/>
              </a:rPr>
              <a:t>آنتی بادی </a:t>
            </a:r>
            <a:r>
              <a:rPr lang="ar-SA" sz="2400" dirty="0" smtClean="0">
                <a:cs typeface="B Nazanin" pitchFamily="2" charset="-78"/>
              </a:rPr>
              <a:t>در</a:t>
            </a:r>
            <a:r>
              <a:rPr lang="fa-IR" sz="2400" dirty="0" smtClean="0">
                <a:cs typeface="B Nazanin" pitchFamily="2" charset="-78"/>
              </a:rPr>
              <a:t>چارکهای مختلف ذخایر 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</a:t>
            </a:r>
            <a:r>
              <a:rPr lang="ar-SA" sz="2400" dirty="0" smtClean="0">
                <a:cs typeface="B Nazanin" pitchFamily="2" charset="-78"/>
              </a:rPr>
              <a:t>تهران</a:t>
            </a:r>
            <a:endParaRPr lang="en-US" sz="2400" dirty="0" smtClean="0">
              <a:cs typeface="B Nazanin" pitchFamily="2" charset="-78"/>
            </a:endParaRPr>
          </a:p>
          <a:p>
            <a:pPr rtl="1">
              <a:buNone/>
            </a:pPr>
            <a:r>
              <a:rPr lang="en-US" sz="2400" b="0" dirty="0" smtClean="0"/>
              <a:t> 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629" y="1676400"/>
            <a:ext cx="7886700" cy="5181600"/>
          </a:xfrm>
        </p:spPr>
        <p:txBody>
          <a:bodyPr>
            <a:noAutofit/>
          </a:bodyPr>
          <a:lstStyle/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مقایسه تغییرات سطح سرمی هورمون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en-US" sz="2400" dirty="0" err="1" smtClean="0">
                <a:cs typeface="B Nazanin" pitchFamily="2" charset="-78"/>
              </a:rPr>
              <a:t>TpoAb,TSH</a:t>
            </a:r>
            <a:r>
              <a:rPr lang="en-US" sz="2400" dirty="0" smtClean="0">
                <a:cs typeface="B Nazanin" pitchFamily="2" charset="-78"/>
              </a:rPr>
              <a:t> ,FT4</a:t>
            </a:r>
            <a:r>
              <a:rPr lang="fa-IR" sz="2400" dirty="0" smtClean="0"/>
              <a:t> </a:t>
            </a:r>
            <a:r>
              <a:rPr lang="fa-IR" sz="2400" dirty="0" smtClean="0">
                <a:cs typeface="B Nazanin" pitchFamily="2" charset="-78"/>
              </a:rPr>
              <a:t>با چارکهای مختلف ذخایرتخمدانی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تهران در پیگیری </a:t>
            </a:r>
            <a:r>
              <a:rPr lang="fa-IR" sz="2400" dirty="0">
                <a:cs typeface="B Nazanin" pitchFamily="2" charset="-78"/>
              </a:rPr>
              <a:t>12</a:t>
            </a:r>
            <a:r>
              <a:rPr lang="ar-SA" sz="2400" dirty="0">
                <a:cs typeface="B Nazanin" pitchFamily="2" charset="-78"/>
              </a:rPr>
              <a:t> ساله 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مقایسه بروز کم کاری بالینی وتحت بالینی تیروئید در چارکهای مختلف ذخایرتخمدانی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تهران در پیگیری </a:t>
            </a:r>
            <a:r>
              <a:rPr lang="fa-IR" sz="2400" dirty="0">
                <a:cs typeface="B Nazanin" pitchFamily="2" charset="-78"/>
              </a:rPr>
              <a:t>12</a:t>
            </a:r>
            <a:r>
              <a:rPr lang="ar-SA" sz="2400" dirty="0">
                <a:cs typeface="B Nazanin" pitchFamily="2" charset="-78"/>
              </a:rPr>
              <a:t> ساله 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مقایسه بروز پرکاری بالینی وتحت بالینی تیروئید در چارکهای مختلف ذخایرتخمدانی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تهران در پیگیری </a:t>
            </a:r>
            <a:r>
              <a:rPr lang="fa-IR" sz="2400" dirty="0">
                <a:cs typeface="B Nazanin" pitchFamily="2" charset="-78"/>
              </a:rPr>
              <a:t>12</a:t>
            </a:r>
            <a:r>
              <a:rPr lang="ar-SA" sz="2400" dirty="0">
                <a:cs typeface="B Nazanin" pitchFamily="2" charset="-78"/>
              </a:rPr>
              <a:t> ساله </a:t>
            </a:r>
            <a:endParaRPr lang="en-US" sz="24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مقایسه بروز مثبت شدن </a:t>
            </a:r>
            <a:r>
              <a:rPr lang="en-US" sz="2400" dirty="0" smtClean="0">
                <a:cs typeface="B Nazanin" pitchFamily="2" charset="-78"/>
              </a:rPr>
              <a:t>TPO</a:t>
            </a:r>
            <a:r>
              <a:rPr lang="fa-IR" sz="2400" dirty="0" smtClean="0">
                <a:cs typeface="B Nazanin" pitchFamily="2" charset="-78"/>
              </a:rPr>
              <a:t>آنتی بادی در چارکهای مختلف ذخایرتخمدانی </a:t>
            </a: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در زنان سنين باروري</a:t>
            </a:r>
            <a:r>
              <a:rPr lang="ar-SA" sz="2400" dirty="0">
                <a:cs typeface="B Nazanin" pitchFamily="2" charset="-78"/>
              </a:rPr>
              <a:t> شرکت کننده در مطالعه تیرویید تهران در پیگیری </a:t>
            </a:r>
            <a:r>
              <a:rPr lang="fa-IR" sz="2400" dirty="0">
                <a:cs typeface="B Nazanin" pitchFamily="2" charset="-78"/>
              </a:rPr>
              <a:t>12</a:t>
            </a:r>
            <a:r>
              <a:rPr lang="ar-SA" sz="2400" dirty="0">
                <a:cs typeface="B Nazanin" pitchFamily="2" charset="-78"/>
              </a:rPr>
              <a:t> ساله 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اهداف فرعی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000" dirty="0" smtClean="0">
                <a:cs typeface="B Nazanin" pitchFamily="2" charset="-78"/>
              </a:rPr>
              <a:t>هدف كاربردي</a:t>
            </a:r>
            <a:endParaRPr lang="en-US" sz="40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اطلاع از میزان شیوع وبروز اختلالات عملکرد تیروئیدوتغییرات هورمونهای تیروئیدی در زنان با سطوح مختلف ذخایر تخمدانی به منظور درک بهتر ارتباط ذخایر تخمدانی با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اختلالات تیروییدی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فرضیات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0713" cy="5127625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 </a:t>
            </a:r>
            <a:endParaRPr lang="fa-IR" sz="3000" dirty="0" smtClean="0"/>
          </a:p>
          <a:p>
            <a:pPr algn="r" rtl="1"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:H0</a:t>
            </a:r>
            <a:r>
              <a:rPr lang="fa-IR" sz="3000" dirty="0" smtClean="0">
                <a:cs typeface="B Nazanin" pitchFamily="2" charset="-78"/>
              </a:rPr>
              <a:t>سطح سرمی</a:t>
            </a:r>
            <a:r>
              <a:rPr lang="en-US" sz="3000" dirty="0" smtClean="0">
                <a:cs typeface="B Nazanin" pitchFamily="2" charset="-78"/>
              </a:rPr>
              <a:t>TSH</a:t>
            </a:r>
            <a:r>
              <a:rPr lang="fa-IR" sz="3000" dirty="0" smtClean="0">
                <a:cs typeface="B Nazanin" pitchFamily="2" charset="-78"/>
              </a:rPr>
              <a:t>و</a:t>
            </a:r>
            <a:r>
              <a:rPr lang="en-US" sz="3000" dirty="0" smtClean="0">
                <a:cs typeface="B Nazanin" pitchFamily="2" charset="-78"/>
              </a:rPr>
              <a:t>FT4</a:t>
            </a:r>
            <a:r>
              <a:rPr lang="fa-IR" sz="3000" dirty="0" smtClean="0">
                <a:cs typeface="B Nazanin" pitchFamily="2" charset="-78"/>
              </a:rPr>
              <a:t>و</a:t>
            </a:r>
            <a:r>
              <a:rPr lang="en-US" sz="3000" dirty="0" err="1" smtClean="0">
                <a:cs typeface="B Nazanin" pitchFamily="2" charset="-78"/>
              </a:rPr>
              <a:t>Tpo</a:t>
            </a:r>
            <a:r>
              <a:rPr lang="en-US" sz="3000" dirty="0" smtClean="0">
                <a:cs typeface="B Nazanin" pitchFamily="2" charset="-78"/>
              </a:rPr>
              <a:t> </a:t>
            </a:r>
            <a:r>
              <a:rPr lang="en-US" sz="3000" dirty="0" err="1" smtClean="0">
                <a:cs typeface="B Nazanin" pitchFamily="2" charset="-78"/>
              </a:rPr>
              <a:t>Ab</a:t>
            </a:r>
            <a:r>
              <a:rPr lang="fa-IR" sz="3000" dirty="0" smtClean="0">
                <a:cs typeface="B Nazanin" pitchFamily="2" charset="-78"/>
              </a:rPr>
              <a:t>وتغییرات آنها با سطوح مختلف ذخایرتخمدانی ارتباط ندارد. </a:t>
            </a:r>
            <a:endParaRPr lang="en-US" sz="3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:H1</a:t>
            </a:r>
            <a:r>
              <a:rPr lang="fa-IR" sz="3000" dirty="0" smtClean="0">
                <a:cs typeface="B Nazanin" pitchFamily="2" charset="-78"/>
              </a:rPr>
              <a:t>سطح سرمی</a:t>
            </a:r>
            <a:r>
              <a:rPr lang="en-US" sz="3000" dirty="0" smtClean="0">
                <a:cs typeface="B Nazanin" pitchFamily="2" charset="-78"/>
              </a:rPr>
              <a:t>TSH</a:t>
            </a:r>
            <a:r>
              <a:rPr lang="fa-IR" sz="3000" dirty="0" smtClean="0">
                <a:cs typeface="B Nazanin" pitchFamily="2" charset="-78"/>
              </a:rPr>
              <a:t>و</a:t>
            </a:r>
            <a:r>
              <a:rPr lang="en-US" sz="3000" dirty="0" smtClean="0">
                <a:cs typeface="B Nazanin" pitchFamily="2" charset="-78"/>
              </a:rPr>
              <a:t>FT4</a:t>
            </a:r>
            <a:r>
              <a:rPr lang="fa-IR" sz="3000" dirty="0" smtClean="0">
                <a:cs typeface="B Nazanin" pitchFamily="2" charset="-78"/>
              </a:rPr>
              <a:t>و</a:t>
            </a:r>
            <a:r>
              <a:rPr lang="en-US" sz="3000" dirty="0" err="1" smtClean="0">
                <a:cs typeface="B Nazanin" pitchFamily="2" charset="-78"/>
              </a:rPr>
              <a:t>Tpo</a:t>
            </a:r>
            <a:r>
              <a:rPr lang="en-US" sz="3000" dirty="0" smtClean="0">
                <a:cs typeface="B Nazanin" pitchFamily="2" charset="-78"/>
              </a:rPr>
              <a:t> </a:t>
            </a:r>
            <a:r>
              <a:rPr lang="en-US" sz="3000" dirty="0" err="1" smtClean="0">
                <a:cs typeface="B Nazanin" pitchFamily="2" charset="-78"/>
              </a:rPr>
              <a:t>Ab</a:t>
            </a:r>
            <a:r>
              <a:rPr lang="fa-IR" sz="3000" dirty="0" smtClean="0">
                <a:cs typeface="B Nazanin" pitchFamily="2" charset="-78"/>
              </a:rPr>
              <a:t>وتغییرات آنهاباسطوح مختلف ذخایرتخمدانی ارتباط دارد.</a:t>
            </a:r>
            <a:endParaRPr lang="en-US" sz="3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H0</a:t>
            </a:r>
            <a:r>
              <a:rPr lang="ar-SA" sz="3000" dirty="0" smtClean="0">
                <a:cs typeface="B Nazanin" pitchFamily="2" charset="-78"/>
              </a:rPr>
              <a:t> : شیوع و بروز اختلالات عملکردی تیروئید </a:t>
            </a:r>
            <a:r>
              <a:rPr lang="fa-IR" sz="3000" dirty="0" smtClean="0">
                <a:cs typeface="B Nazanin" pitchFamily="2" charset="-78"/>
              </a:rPr>
              <a:t>درچارکهای مختلف ذخایرتخمدانی تفاوت ندارد.</a:t>
            </a:r>
            <a:endParaRPr lang="en-US" sz="3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H1</a:t>
            </a:r>
            <a:r>
              <a:rPr lang="ar-SA" sz="3000" dirty="0" smtClean="0">
                <a:cs typeface="B Nazanin" pitchFamily="2" charset="-78"/>
              </a:rPr>
              <a:t> : شیوع و بروز اختلالات عملکردی تیروئید </a:t>
            </a:r>
            <a:r>
              <a:rPr lang="fa-IR" sz="3000" dirty="0" smtClean="0">
                <a:cs typeface="B Nazanin" pitchFamily="2" charset="-78"/>
              </a:rPr>
              <a:t>درچارکهای مختلف ذخایرتخمدانی </a:t>
            </a:r>
            <a:r>
              <a:rPr lang="ar-SA" sz="3000" dirty="0" smtClean="0">
                <a:cs typeface="B Nazanin" pitchFamily="2" charset="-78"/>
              </a:rPr>
              <a:t>تفاوت دارد</a:t>
            </a:r>
            <a:endParaRPr lang="fa-IR" sz="3000" dirty="0" smtClean="0">
              <a:cs typeface="B Nazanin" pitchFamily="2" charset="-78"/>
            </a:endParaRPr>
          </a:p>
          <a:p>
            <a:pPr algn="r" rtl="1"/>
            <a:endParaRPr lang="fa-IR" sz="8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95400" y="2286000"/>
            <a:ext cx="6400800" cy="2438400"/>
          </a:xfrm>
        </p:spPr>
        <p:txBody>
          <a:bodyPr/>
          <a:lstStyle/>
          <a:p>
            <a:pPr algn="ctr"/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sz="6000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/>
            <a:endParaRPr lang="en-US" dirty="0" smtClean="0">
              <a:solidFill>
                <a:srgbClr val="FFFF00"/>
              </a:solidFill>
              <a:ea typeface="宋体"/>
              <a:cs typeface="B Zar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2514600"/>
            <a:ext cx="4584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7200" dirty="0" smtClean="0">
                <a:solidFill>
                  <a:srgbClr val="FFFF00"/>
                </a:solidFill>
                <a:cs typeface="B Nazanin" pitchFamily="2" charset="-78"/>
              </a:rPr>
              <a:t>جدول متغیرها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393" t="1751" r="1069" b="4001"/>
          <a:stretch>
            <a:fillRect/>
          </a:stretch>
        </p:blipFill>
        <p:spPr bwMode="auto">
          <a:xfrm>
            <a:off x="36285" y="359343"/>
            <a:ext cx="8955315" cy="56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1" cy="4614863"/>
          </a:xfrm>
        </p:spPr>
        <p:txBody>
          <a:bodyPr/>
          <a:lstStyle/>
          <a:p>
            <a:pPr algn="ctr" rtl="1">
              <a:buNone/>
            </a:pPr>
            <a:r>
              <a:rPr lang="ar-SA" dirty="0" smtClean="0">
                <a:solidFill>
                  <a:srgbClr val="FFFF00"/>
                </a:solidFill>
                <a:cs typeface="B Nazanin" pitchFamily="2" charset="-78"/>
              </a:rPr>
              <a:t>دانشگاه علوم پزشكي وخدمات بهداشتي درماني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شهيد بهشتي</a:t>
            </a:r>
          </a:p>
          <a:p>
            <a:pPr algn="ctr" rtl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پژوهشکده علوم غدد درون ريز و متابوليسم</a:t>
            </a:r>
          </a:p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بررسی ارتباط تغييرات هورمونهاي تيروئيدي 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en-US" dirty="0" smtClean="0">
                <a:cs typeface="B Nazanin" pitchFamily="2" charset="-78"/>
              </a:rPr>
              <a:t>,</a:t>
            </a:r>
            <a:r>
              <a:rPr lang="fa-IR" dirty="0" smtClean="0">
                <a:cs typeface="B Nazanin" pitchFamily="2" charset="-78"/>
              </a:rPr>
              <a:t>وبروزاختلالات عملكردتیرویید با سطوح مختلف ذخایر تخمدانی درطی12سال مطالعه تیروییدتهران</a:t>
            </a:r>
            <a:endParaRPr lang="en-US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استاد راهنما :</a:t>
            </a:r>
            <a:r>
              <a:rPr lang="fa-IR" dirty="0" smtClean="0">
                <a:solidFill>
                  <a:schemeClr val="accent4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دکتر</a:t>
            </a:r>
            <a:r>
              <a:rPr lang="fa-IR" dirty="0" smtClean="0"/>
              <a:t> </a:t>
            </a:r>
            <a:r>
              <a:rPr lang="fa-IR" dirty="0" smtClean="0">
                <a:cs typeface="B Nazanin" pitchFamily="2" charset="-78"/>
              </a:rPr>
              <a:t>فهيمه رمضاني تهراني</a:t>
            </a:r>
          </a:p>
          <a:p>
            <a:pPr algn="ctr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اساتید مشاور: </a:t>
            </a:r>
            <a:r>
              <a:rPr lang="fa-IR" dirty="0" smtClean="0">
                <a:cs typeface="B Nazanin" pitchFamily="2" charset="-78"/>
              </a:rPr>
              <a:t>دکتر عطیه آموزگار،</a:t>
            </a:r>
            <a:r>
              <a:rPr lang="fa-IR" dirty="0" smtClean="0"/>
              <a:t> </a:t>
            </a:r>
            <a:r>
              <a:rPr lang="fa-IR" dirty="0" smtClean="0">
                <a:cs typeface="B Nazanin" pitchFamily="2" charset="-78"/>
              </a:rPr>
              <a:t>دکترمریم واشقانی</a:t>
            </a:r>
            <a:endParaRPr lang="en-US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ارائه دهنده </a:t>
            </a:r>
            <a:r>
              <a:rPr lang="ar-SA" dirty="0" smtClean="0">
                <a:cs typeface="B Nazanin" pitchFamily="2" charset="-78"/>
              </a:rPr>
              <a:t>سارابحری</a:t>
            </a:r>
            <a:r>
              <a:rPr lang="ar-SA" dirty="0" smtClean="0"/>
              <a:t> </a:t>
            </a:r>
            <a:r>
              <a:rPr lang="fa-IR" dirty="0" smtClean="0">
                <a:cs typeface="B Nazanin" pitchFamily="2" charset="-78"/>
              </a:rPr>
              <a:t>(دستیار فوق تخصصی غدد بالغین)</a:t>
            </a:r>
          </a:p>
          <a:p>
            <a:pPr algn="ct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ctr" rt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Arm SBM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65" t="4358" r="1485" b="1823"/>
          <a:stretch>
            <a:fillRect/>
          </a:stretch>
        </p:blipFill>
        <p:spPr bwMode="auto">
          <a:xfrm>
            <a:off x="304800" y="0"/>
            <a:ext cx="8571470" cy="660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304" r="2462" b="1467"/>
          <a:stretch>
            <a:fillRect/>
          </a:stretch>
        </p:blipFill>
        <p:spPr bwMode="auto">
          <a:xfrm>
            <a:off x="609600" y="17526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4039" r="-1231"/>
          <a:stretch>
            <a:fillRect/>
          </a:stretch>
        </p:blipFill>
        <p:spPr bwMode="auto">
          <a:xfrm>
            <a:off x="166688" y="685800"/>
            <a:ext cx="8977312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 rtl="1">
              <a:buNone/>
            </a:pPr>
            <a:r>
              <a:rPr lang="fa-IR" sz="6000" dirty="0" smtClean="0">
                <a:solidFill>
                  <a:srgbClr val="FFFF00"/>
                </a:solidFill>
                <a:cs typeface="B Nazanin" pitchFamily="2" charset="-78"/>
              </a:rPr>
              <a:t>نحوه اجرای تحقیق و جمع آوری داده ها</a:t>
            </a:r>
            <a:endParaRPr lang="en-US" sz="6000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dirty="0" smtClean="0">
                <a:cs typeface="B Nazanin" pitchFamily="2" charset="-78"/>
              </a:rPr>
              <a:t>جمعیت مطالعه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مطالعه  حال حاضر یک مطالعه کوهورت آینده نگراست که در قالب </a:t>
            </a:r>
            <a:r>
              <a:rPr lang="ar-SA" dirty="0" smtClean="0">
                <a:cs typeface="B Nazanin" pitchFamily="2" charset="-78"/>
              </a:rPr>
              <a:t>مطالعه تيروئيد تهران </a:t>
            </a:r>
            <a:r>
              <a:rPr lang="fa-IR" dirty="0" smtClean="0">
                <a:cs typeface="B Nazanin" pitchFamily="2" charset="-78"/>
              </a:rPr>
              <a:t>که خودزیر مجموعه</a:t>
            </a:r>
            <a:r>
              <a:rPr lang="ar-SA" dirty="0" smtClean="0">
                <a:cs typeface="B Nazanin" pitchFamily="2" charset="-78"/>
              </a:rPr>
              <a:t> مطالعه</a:t>
            </a:r>
            <a:r>
              <a:rPr lang="fa-IR" dirty="0" smtClean="0">
                <a:cs typeface="B Nazanin" pitchFamily="2" charset="-78"/>
              </a:rPr>
              <a:t> قند و لیپید تهران است انجام شده است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itchFamily="2" charset="-78"/>
              </a:rPr>
              <a:t>.</a:t>
            </a:r>
            <a:r>
              <a:rPr lang="fa-IR" i="1" u="sng" dirty="0" smtClean="0">
                <a:solidFill>
                  <a:srgbClr val="FFFF00"/>
                </a:solidFill>
                <a:cs typeface="B Nazanin" pitchFamily="2" charset="-78"/>
              </a:rPr>
              <a:t>معیارهای ورود به مطالعه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زنان بارور بین ۲۰ تا٥٠سال که پریودهای منظم وقابل پیش بینی داشتند</a:t>
            </a:r>
          </a:p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سطح سرمي  هورمون آنتي مولرين آنها در شروع مطالعه اندازه گيري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شده وداده هاي هورمونهاي تيروئيدي و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ar-SA" dirty="0" smtClean="0">
                <a:cs typeface="B Nazanin" pitchFamily="2" charset="-78"/>
              </a:rPr>
              <a:t>آنها در هر چهارفازمطالعه كامل بود</a:t>
            </a:r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dirty="0" smtClean="0">
                <a:cs typeface="B Nazanin" pitchFamily="2" charset="-78"/>
              </a:rPr>
              <a:t>جمعیت مطالعه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1" cy="48006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200" i="1" u="sng" dirty="0" smtClean="0">
                <a:solidFill>
                  <a:srgbClr val="FFFF00"/>
                </a:solidFill>
                <a:cs typeface="B Nazanin" pitchFamily="2" charset="-78"/>
              </a:rPr>
              <a:t>معیارهای خروج ازمطالعه</a:t>
            </a:r>
            <a:r>
              <a:rPr lang="fa-IR" sz="3200" dirty="0" smtClean="0"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سابقه مصرف </a:t>
            </a:r>
            <a:r>
              <a:rPr lang="en-US" dirty="0" smtClean="0">
                <a:cs typeface="B Nazanin" pitchFamily="2" charset="-78"/>
              </a:rPr>
              <a:t>OCP </a:t>
            </a:r>
            <a:r>
              <a:rPr lang="fa-IR" dirty="0" smtClean="0">
                <a:cs typeface="B Nazanin" pitchFamily="2" charset="-78"/>
              </a:rPr>
              <a:t>در ٣ماه قبل از شروع </a:t>
            </a:r>
            <a:r>
              <a:rPr lang="ar-SA" dirty="0" smtClean="0">
                <a:cs typeface="B Nazanin" pitchFamily="2" charset="-78"/>
              </a:rPr>
              <a:t>مطالعه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سابقه ابتلا به </a:t>
            </a:r>
            <a:r>
              <a:rPr lang="en-US" dirty="0" smtClean="0">
                <a:cs typeface="B Nazanin" pitchFamily="2" charset="-78"/>
              </a:rPr>
              <a:t>PCOS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سابقه هیسترکتومی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یا جراحی تخمدان به هر دلیل</a:t>
            </a:r>
            <a:endParaRPr lang="en-US" i="1" u="sng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بارداری وشیردهی</a:t>
            </a:r>
            <a:endParaRPr lang="fa-IR" i="1" u="sng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sz="96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Nazanin" pitchFamily="2" charset="-78"/>
              </a:rPr>
              <a:t>جمعیت مطالعه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800" i="1" u="sng" dirty="0" smtClean="0">
                <a:solidFill>
                  <a:srgbClr val="FFFF00"/>
                </a:solidFill>
                <a:cs typeface="B Nazanin" pitchFamily="2" charset="-78"/>
              </a:rPr>
              <a:t>معیارهای </a:t>
            </a:r>
            <a:r>
              <a:rPr lang="fa-IR" sz="3300" i="1" u="sng" dirty="0" smtClean="0">
                <a:solidFill>
                  <a:srgbClr val="FFFF00"/>
                </a:solidFill>
                <a:cs typeface="B Nazanin" pitchFamily="2" charset="-78"/>
              </a:rPr>
              <a:t>خروج از مطالعه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300" dirty="0" smtClean="0">
                <a:cs typeface="B Nazanin" pitchFamily="2" charset="-78"/>
              </a:rPr>
              <a:t>سابقه جراحی تیروئید یا سابقه دریافت ید رادیواکتیو </a:t>
            </a:r>
            <a:endParaRPr lang="en-US" sz="33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300" dirty="0" smtClean="0">
                <a:cs typeface="B Nazanin" pitchFamily="2" charset="-78"/>
              </a:rPr>
              <a:t>مصرف داروهای گروه گلوکورتیکوئیدی- قرص لووتیروکسین- قرص متی مازول- قرص پروپیل تیو اوراسیل</a:t>
            </a:r>
            <a:r>
              <a:rPr lang="en-US" sz="3300" dirty="0" smtClean="0">
                <a:cs typeface="B Nazanin" pitchFamily="2" charset="-78"/>
              </a:rPr>
              <a:t>-</a:t>
            </a:r>
            <a:r>
              <a:rPr lang="fa-IR" sz="3300" dirty="0" smtClean="0">
                <a:cs typeface="B Nazanin" pitchFamily="2" charset="-78"/>
              </a:rPr>
              <a:t>لیتیوم</a:t>
            </a:r>
            <a:endParaRPr lang="en-US" sz="33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300" dirty="0" smtClean="0">
                <a:cs typeface="B Nazanin" pitchFamily="2" charset="-78"/>
              </a:rPr>
              <a:t>ابتلا به بيماريهاي شديد شامل انواع بدخيمي ها يانارسايي پيشرفته و شديد قلبي ريوي كبدي يا كليوي</a:t>
            </a:r>
            <a:endParaRPr lang="en-US" sz="3300" dirty="0" smtClean="0">
              <a:cs typeface="B Nazanin" pitchFamily="2" charset="-78"/>
            </a:endParaRPr>
          </a:p>
          <a:p>
            <a:pPr algn="r" rtl="1"/>
            <a:endParaRPr lang="en-US" sz="3300" dirty="0" smtClean="0">
              <a:cs typeface="B Nazanin" pitchFamily="2" charset="-78"/>
            </a:endParaRPr>
          </a:p>
          <a:p>
            <a:pPr algn="r" rtl="1"/>
            <a:endParaRPr lang="en-US" sz="33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3300" dirty="0" smtClean="0">
              <a:cs typeface="B Nazanin" pitchFamily="2" charset="-78"/>
            </a:endParaRPr>
          </a:p>
          <a:p>
            <a:pPr algn="r" rtl="1"/>
            <a:endParaRPr lang="fa-IR" sz="5100" dirty="0" smtClean="0"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حجم نمونه و نحوه محاسبه آن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ar-BH" dirty="0" smtClean="0">
                <a:cs typeface="B Nazanin" pitchFamily="2" charset="-78"/>
              </a:rPr>
              <a:t>ازآنجاکه تاکنون مطالعه مشابهی در این زمینه انجام نشده است براساس مطالعه</a:t>
            </a:r>
            <a:r>
              <a:rPr lang="en-US" dirty="0" smtClean="0">
                <a:cs typeface="B Nazanin" pitchFamily="2" charset="-78"/>
              </a:rPr>
              <a:t> Alexandra p </a:t>
            </a:r>
            <a:r>
              <a:rPr lang="en-US" dirty="0" err="1" smtClean="0">
                <a:cs typeface="B Nazanin" pitchFamily="2" charset="-78"/>
              </a:rPr>
              <a:t>bermner</a:t>
            </a:r>
            <a:r>
              <a:rPr lang="ar-BH" dirty="0" smtClean="0">
                <a:cs typeface="B Nazanin" pitchFamily="2" charset="-78"/>
              </a:rPr>
              <a:t>وهمکاران که تغییرات</a:t>
            </a:r>
            <a:r>
              <a:rPr lang="en-US" dirty="0" smtClean="0">
                <a:cs typeface="B Nazanin" pitchFamily="2" charset="-78"/>
              </a:rPr>
              <a:t> TSH</a:t>
            </a:r>
            <a:r>
              <a:rPr lang="ar-BH" dirty="0" smtClean="0">
                <a:cs typeface="B Nazanin" pitchFamily="2" charset="-78"/>
              </a:rPr>
              <a:t>را در یک دوره  13ساله مورد بررسی قرار دادند  با در نظر گرفتن </a:t>
            </a: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ar-BH" dirty="0" smtClean="0">
                <a:cs typeface="B Nazanin" pitchFamily="2" charset="-78"/>
              </a:rPr>
              <a:t>خطای نوع اول  </a:t>
            </a:r>
            <a:r>
              <a:rPr lang="en-US" dirty="0" smtClean="0">
                <a:cs typeface="B Nazanin" pitchFamily="2" charset="-78"/>
              </a:rPr>
              <a:t>0.05</a:t>
            </a:r>
            <a:r>
              <a:rPr lang="ar-BH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α=</a:t>
            </a:r>
            <a:r>
              <a:rPr lang="ar-BH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,</a:t>
            </a:r>
            <a:r>
              <a:rPr lang="ar-BH" dirty="0" smtClean="0">
                <a:cs typeface="B Nazanin" pitchFamily="2" charset="-78"/>
              </a:rPr>
              <a:t>توان</a:t>
            </a:r>
            <a:r>
              <a:rPr lang="en-US" dirty="0" smtClean="0">
                <a:cs typeface="B Nazanin" pitchFamily="2" charset="-78"/>
              </a:rPr>
              <a:t>   90%</a:t>
            </a:r>
            <a:r>
              <a:rPr lang="ar-BH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­α∕₂)=1.96</a:t>
            </a:r>
            <a:r>
              <a:rPr lang="ar-BH" dirty="0" smtClean="0">
                <a:cs typeface="B Nazanin" pitchFamily="2" charset="-78"/>
              </a:rPr>
              <a:t>1</a:t>
            </a:r>
            <a:r>
              <a:rPr lang="en-US" dirty="0" smtClean="0">
                <a:cs typeface="B Nazanin" pitchFamily="2" charset="-78"/>
              </a:rPr>
              <a:t>Z(</a:t>
            </a:r>
          </a:p>
          <a:p>
            <a:pPr algn="r" rtl="1">
              <a:buNone/>
            </a:pPr>
            <a:r>
              <a:rPr lang="ar-BH" dirty="0" smtClean="0">
                <a:cs typeface="B Nazanin" pitchFamily="2" charset="-78"/>
              </a:rPr>
              <a:t>خطای نوع دومβ</a:t>
            </a:r>
            <a:r>
              <a:rPr lang="en-US" dirty="0" smtClean="0">
                <a:cs typeface="B Nazanin" pitchFamily="2" charset="-78"/>
              </a:rPr>
              <a:t>=0.1  </a:t>
            </a:r>
            <a:r>
              <a:rPr lang="ar-BH" dirty="0" smtClean="0">
                <a:cs typeface="B Nazanin" pitchFamily="2" charset="-78"/>
              </a:rPr>
              <a:t>و</a:t>
            </a:r>
            <a:r>
              <a:rPr lang="en-US" dirty="0" smtClean="0">
                <a:cs typeface="B Nazanin" pitchFamily="2" charset="-78"/>
              </a:rPr>
              <a:t> Z(1-β)=1.28 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نسبت تغییرات </a:t>
            </a:r>
            <a:r>
              <a:rPr lang="en-US" dirty="0" smtClean="0">
                <a:cs typeface="B Nazanin" pitchFamily="2" charset="-78"/>
              </a:rPr>
              <a:t>TSH</a:t>
            </a:r>
            <a:r>
              <a:rPr lang="fa-IR" dirty="0" smtClean="0">
                <a:cs typeface="B Nazanin" pitchFamily="2" charset="-78"/>
              </a:rPr>
              <a:t> به نسبت تغییرات انحراف معیار </a:t>
            </a:r>
            <a:r>
              <a:rPr lang="en-US" dirty="0" smtClean="0">
                <a:cs typeface="B Nazanin" pitchFamily="2" charset="-78"/>
              </a:rPr>
              <a:t>Δ/S=0.35</a:t>
            </a:r>
            <a:br>
              <a:rPr lang="en-US" dirty="0" smtClean="0">
                <a:cs typeface="B Nazanin" pitchFamily="2" charset="-78"/>
              </a:rPr>
            </a:br>
            <a:endParaRPr lang="en-US" dirty="0" smtClean="0">
              <a:cs typeface="B Nazanin" pitchFamily="2" charset="-78"/>
            </a:endParaRPr>
          </a:p>
          <a:p>
            <a:pPr rtl="1"/>
            <a:endParaRPr lang="en-US" dirty="0" smtClean="0"/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171نفردر هر گروه در مجموع 686 نفربرای 4 چارک محاسبه شد</a:t>
            </a:r>
            <a:endParaRPr lang="en-US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181600"/>
            <a:ext cx="2895600" cy="70485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771466"/>
            <a:ext cx="5693224" cy="10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5181600"/>
          </a:xfrm>
        </p:spPr>
        <p:txBody>
          <a:bodyPr>
            <a:noAutofit/>
          </a:bodyPr>
          <a:lstStyle/>
          <a:p>
            <a:pPr marL="0" algn="justLow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افرادموردمطالعه،زنان با سنین 20 تا 50سال شرکت کننده درمطالعه </a:t>
            </a:r>
            <a:r>
              <a:rPr lang="ar-SA" sz="2400" dirty="0" smtClean="0">
                <a:cs typeface="B Nazanin" pitchFamily="2" charset="-78"/>
              </a:rPr>
              <a:t>تيروئيد تهران </a:t>
            </a:r>
            <a:r>
              <a:rPr lang="fa-IR" sz="2400" dirty="0" smtClean="0">
                <a:cs typeface="B Nazanin" pitchFamily="2" charset="-78"/>
              </a:rPr>
              <a:t>بودندکه اطلاعات دموگرافیک،انتروپومتریک وآزمایشات</a:t>
            </a:r>
            <a:r>
              <a:rPr lang="en-US" sz="2400" dirty="0" smtClean="0">
                <a:cs typeface="B Nazanin" pitchFamily="2" charset="-78"/>
              </a:rPr>
              <a:t>TSH; </a:t>
            </a:r>
            <a:r>
              <a:rPr lang="en-US" sz="2400" dirty="0" err="1">
                <a:cs typeface="B Nazanin" pitchFamily="2" charset="-78"/>
              </a:rPr>
              <a:t>TPOAb</a:t>
            </a:r>
            <a:r>
              <a:rPr lang="en-US" sz="2400" dirty="0">
                <a:cs typeface="B Nazanin" pitchFamily="2" charset="-78"/>
              </a:rPr>
              <a:t> ; </a:t>
            </a:r>
            <a:r>
              <a:rPr lang="en-US" sz="2400" dirty="0" smtClean="0">
                <a:cs typeface="B Nazanin" pitchFamily="2" charset="-78"/>
              </a:rPr>
              <a:t>FT4 ; AMH</a:t>
            </a:r>
            <a:r>
              <a:rPr lang="fa-IR" sz="2400" dirty="0" smtClean="0">
                <a:cs typeface="B Nazanin" pitchFamily="2" charset="-78"/>
              </a:rPr>
              <a:t>  آنهادردسترس است</a:t>
            </a:r>
          </a:p>
          <a:p>
            <a:pPr marL="0" indent="0" algn="justLow" rtl="1">
              <a:spcBef>
                <a:spcPts val="0"/>
              </a:spcBef>
              <a:buNone/>
            </a:pPr>
            <a:endParaRPr lang="en-US" sz="2400" dirty="0" smtClean="0">
              <a:cs typeface="B Nazanin" pitchFamily="2" charset="-78"/>
            </a:endParaRPr>
          </a:p>
          <a:p>
            <a:pPr marL="123825" indent="-457200" algn="justLow" rt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ذخایر </a:t>
            </a:r>
            <a:r>
              <a:rPr lang="fa-IR" sz="2400" dirty="0" smtClean="0">
                <a:cs typeface="B Nazanin" pitchFamily="2" charset="-78"/>
              </a:rPr>
              <a:t>تخمدانی بر اساس مدل سازی آماری بر حسب </a:t>
            </a:r>
            <a:r>
              <a:rPr lang="en-US" sz="2400" dirty="0" smtClean="0">
                <a:cs typeface="B Nazanin" pitchFamily="2" charset="-78"/>
              </a:rPr>
              <a:t>AMH</a:t>
            </a:r>
            <a:r>
              <a:rPr lang="fa-IR" sz="2400" dirty="0" smtClean="0">
                <a:cs typeface="B Nazanin" pitchFamily="2" charset="-78"/>
              </a:rPr>
              <a:t> مبتنی بر سن برای هر فرد تعیین شد.</a:t>
            </a:r>
          </a:p>
          <a:p>
            <a:pPr marL="0" algn="justLow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زنان شرکت کننده براساس </a:t>
            </a:r>
            <a:r>
              <a:rPr lang="en-US" sz="2400" dirty="0" smtClean="0">
                <a:cs typeface="B Nazanin" pitchFamily="2" charset="-78"/>
              </a:rPr>
              <a:t>AMH</a:t>
            </a:r>
            <a:r>
              <a:rPr lang="fa-IR" sz="2400" dirty="0">
                <a:cs typeface="B Nazanin" pitchFamily="2" charset="-78"/>
              </a:rPr>
              <a:t>  مبتنی بر </a:t>
            </a:r>
            <a:r>
              <a:rPr lang="fa-IR" sz="2400" dirty="0" smtClean="0">
                <a:cs typeface="B Nazanin" pitchFamily="2" charset="-78"/>
              </a:rPr>
              <a:t>سن به 4 </a:t>
            </a:r>
            <a:r>
              <a:rPr lang="ar-SA" sz="2400" dirty="0" smtClean="0">
                <a:cs typeface="B Nazanin" pitchFamily="2" charset="-78"/>
              </a:rPr>
              <a:t>چارك</a:t>
            </a:r>
            <a:r>
              <a:rPr lang="en-US" sz="2400" dirty="0" smtClean="0">
                <a:cs typeface="B Nazanin" pitchFamily="2" charset="-78"/>
              </a:rPr>
              <a:t>:(Q1)</a:t>
            </a:r>
            <a:r>
              <a:rPr lang="fa-IR" sz="2400" dirty="0" smtClean="0">
                <a:cs typeface="B Nazanin" pitchFamily="2" charset="-78"/>
              </a:rPr>
              <a:t>کمترین ذخایرو </a:t>
            </a:r>
            <a:r>
              <a:rPr lang="en-US" sz="2400" dirty="0" smtClean="0">
                <a:cs typeface="B Nazanin" pitchFamily="2" charset="-78"/>
              </a:rPr>
              <a:t>(Q4)</a:t>
            </a:r>
            <a:r>
              <a:rPr lang="ar-SA" sz="2400" dirty="0" smtClean="0">
                <a:cs typeface="B Nazanin" pitchFamily="2" charset="-78"/>
              </a:rPr>
              <a:t>بیشترین </a:t>
            </a:r>
            <a:r>
              <a:rPr lang="fa-IR" sz="2400" dirty="0" smtClean="0">
                <a:cs typeface="B Nazanin" pitchFamily="2" charset="-78"/>
              </a:rPr>
              <a:t>ذخایر تقسیم شدند</a:t>
            </a:r>
          </a:p>
          <a:p>
            <a:pPr marL="0" algn="justLow" rtl="1">
              <a:spcBef>
                <a:spcPts val="0"/>
              </a:spcBef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algn="justLow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درابتدای فازیک، هورمونهای</a:t>
            </a:r>
            <a:r>
              <a:rPr lang="en-US" sz="2400" dirty="0" smtClean="0">
                <a:cs typeface="B Nazanin" pitchFamily="2" charset="-78"/>
              </a:rPr>
              <a:t>AMH;TSH FT4</a:t>
            </a:r>
            <a:r>
              <a:rPr lang="fa-IR" sz="2400" dirty="0" smtClean="0">
                <a:cs typeface="B Nazanin" pitchFamily="2" charset="-78"/>
              </a:rPr>
              <a:t>و</a:t>
            </a:r>
            <a:r>
              <a:rPr lang="en-US" sz="2400" dirty="0" smtClean="0">
                <a:cs typeface="B Nazanin" pitchFamily="2" charset="-78"/>
              </a:rPr>
              <a:t>TPO </a:t>
            </a:r>
            <a:r>
              <a:rPr lang="en-US" sz="2400" dirty="0" err="1" smtClean="0">
                <a:cs typeface="B Nazanin" pitchFamily="2" charset="-78"/>
              </a:rPr>
              <a:t>Ab</a:t>
            </a:r>
            <a:r>
              <a:rPr lang="fa-IR" sz="2400" dirty="0" smtClean="0">
                <a:cs typeface="B Nazanin" pitchFamily="2" charset="-78"/>
              </a:rPr>
              <a:t>همچنین پرسشنامه ای حاوی مشخصات شناسنامه ای شامل سن  ،شاخص توده بدنی،تعداد زایمان،مصرف سیگار اندازه گیری وثبت شد </a:t>
            </a:r>
          </a:p>
          <a:p>
            <a:pPr marL="0" algn="justLow" rtl="1">
              <a:spcBef>
                <a:spcPts val="0"/>
              </a:spcBef>
            </a:pPr>
            <a:endParaRPr lang="fa-IR" dirty="0" smtClean="0">
              <a:cs typeface="B Nazanin" pitchFamily="2" charset="-78"/>
            </a:endParaRPr>
          </a:p>
          <a:p>
            <a:pPr marL="0" algn="justLow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درسه فاز دیگر مطالعه تغییرات هورمونهای </a:t>
            </a:r>
            <a:r>
              <a:rPr lang="en-US" sz="2400" dirty="0" smtClean="0">
                <a:cs typeface="B Nazanin" pitchFamily="2" charset="-78"/>
              </a:rPr>
              <a:t>TSH ;FT4</a:t>
            </a:r>
            <a:r>
              <a:rPr lang="fa-IR" sz="2400" dirty="0" smtClean="0">
                <a:cs typeface="B Nazanin" pitchFamily="2" charset="-78"/>
              </a:rPr>
              <a:t>و </a:t>
            </a:r>
            <a:r>
              <a:rPr lang="en-US" sz="2400" dirty="0" err="1" smtClean="0">
                <a:cs typeface="B Nazanin" pitchFamily="2" charset="-78"/>
              </a:rPr>
              <a:t>TPOAb</a:t>
            </a:r>
            <a:r>
              <a:rPr lang="fa-IR" sz="2400" dirty="0" smtClean="0">
                <a:cs typeface="B Nazanin" pitchFamily="2" charset="-78"/>
              </a:rPr>
              <a:t>شاخص توده بدنی،اندازه گیری وثبت شد.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latin typeface="Times New Roman" pitchFamily="18" charset="0"/>
              </a:rPr>
              <a:t>روش اجرا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800600"/>
          </a:xfrm>
        </p:spPr>
        <p:txBody>
          <a:bodyPr>
            <a:noAutofit/>
          </a:bodyPr>
          <a:lstStyle/>
          <a:p>
            <a:pPr marL="0" algn="justLow" rtl="1"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پیامدموردبررسی،تعیین ارتباط تغییرات هورمونهای</a:t>
            </a:r>
            <a:r>
              <a:rPr lang="en-US" dirty="0" smtClean="0">
                <a:cs typeface="B Nazanin" pitchFamily="2" charset="-78"/>
              </a:rPr>
              <a:t>FT4 ;TSH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fa-IR" dirty="0" smtClean="0">
                <a:cs typeface="B Nazanin" pitchFamily="2" charset="-78"/>
              </a:rPr>
              <a:t>,همچنین بروز اختلالات تیروییدی با سطوح مختلف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fa-IR" dirty="0" smtClean="0">
                <a:cs typeface="B Nazanin" pitchFamily="2" charset="-78"/>
              </a:rPr>
              <a:t>ازابتدای فاز ۱ مطالعه </a:t>
            </a:r>
            <a:r>
              <a:rPr lang="ar-SA" dirty="0" smtClean="0">
                <a:cs typeface="B Nazanin" pitchFamily="2" charset="-78"/>
              </a:rPr>
              <a:t>تيروئيد تهران </a:t>
            </a:r>
            <a:r>
              <a:rPr lang="fa-IR" dirty="0" smtClean="0">
                <a:cs typeface="B Nazanin" pitchFamily="2" charset="-78"/>
              </a:rPr>
              <a:t>تاانتهای فاز ۴ مطالعه بود</a:t>
            </a:r>
          </a:p>
          <a:p>
            <a:pPr marL="0" algn="justLow" rtl="1">
              <a:spcBef>
                <a:spcPts val="0"/>
              </a:spcBef>
            </a:pPr>
            <a:endParaRPr lang="fa-IR" dirty="0" smtClean="0">
              <a:cs typeface="B Nazanin" pitchFamily="2" charset="-78"/>
            </a:endParaRPr>
          </a:p>
          <a:p>
            <a:pPr marL="0" algn="justLow" rtl="1"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تفاوت تغییرات </a:t>
            </a:r>
            <a:r>
              <a:rPr lang="en-US" dirty="0" smtClean="0">
                <a:cs typeface="B Nazanin" pitchFamily="2" charset="-78"/>
              </a:rPr>
              <a:t>TSH;FT4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fa-IR" dirty="0" smtClean="0">
                <a:cs typeface="B Nazanin" pitchFamily="2" charset="-78"/>
              </a:rPr>
              <a:t> وبروز اختلالات تیروییدی پس از تعدیل اثر متغیرهای مداخله گر (سن،نمای توده بدنی ،سیگار و حاملگی)درچارکهای اول وچهارم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marL="0" algn="justLow" rtl="1">
              <a:spcBef>
                <a:spcPts val="0"/>
              </a:spcBef>
            </a:pPr>
            <a:endParaRPr lang="en-US" dirty="0" smtClean="0">
              <a:cs typeface="B Nazanin" pitchFamily="2" charset="-78"/>
            </a:endParaRPr>
          </a:p>
          <a:p>
            <a:pPr marL="0" algn="justLow" rtl="1">
              <a:spcBef>
                <a:spcPts val="0"/>
              </a:spcBef>
            </a:pPr>
            <a:r>
              <a:rPr lang="fa-IR" dirty="0" smtClean="0">
                <a:cs typeface="B Nazanin" pitchFamily="2" charset="-78"/>
              </a:rPr>
              <a:t>تفاوت این تغییرات درچارک اول با مجموع چارکهای دوم</a:t>
            </a:r>
            <a:r>
              <a:rPr lang="en-US" dirty="0" smtClean="0">
                <a:cs typeface="B Nazanin" pitchFamily="2" charset="-78"/>
              </a:rPr>
              <a:t>,</a:t>
            </a:r>
            <a:r>
              <a:rPr lang="fa-IR" dirty="0" smtClean="0">
                <a:cs typeface="B Nazanin" pitchFamily="2" charset="-78"/>
              </a:rPr>
              <a:t> سوم و چهارم</a:t>
            </a:r>
            <a:r>
              <a:rPr lang="en-US" dirty="0" smtClean="0">
                <a:cs typeface="B Nazanin" pitchFamily="2" charset="-78"/>
              </a:rPr>
              <a:t>AMH </a:t>
            </a:r>
            <a:r>
              <a:rPr lang="fa-IR" dirty="0" smtClean="0">
                <a:cs typeface="B Nazanin" pitchFamily="2" charset="-78"/>
              </a:rPr>
              <a:t>  مورد ارزیابی قرارگرفت</a:t>
            </a:r>
            <a:endParaRPr lang="en-US" dirty="0" smtClean="0">
              <a:cs typeface="B Nazanin" pitchFamily="2" charset="-78"/>
            </a:endParaRPr>
          </a:p>
          <a:p>
            <a:pPr marL="0" algn="justLow" rtl="1">
              <a:spcBef>
                <a:spcPts val="0"/>
              </a:spcBef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روش اجرا</a:t>
            </a:r>
            <a:endParaRPr lang="en-US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6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86725" cy="581025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عناوین مطالب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257800"/>
          </a:xfrm>
        </p:spPr>
        <p:txBody>
          <a:bodyPr>
            <a:normAutofit fontScale="25000" lnSpcReduction="20000"/>
          </a:bodyPr>
          <a:lstStyle/>
          <a:p>
            <a:pPr algn="r" rtl="1">
              <a:buNone/>
            </a:pPr>
            <a:endParaRPr lang="fa-IR" sz="8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بیان مساله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بررسی متون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اهداف و فرضیات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جدول متغیرها</a:t>
            </a:r>
            <a:endParaRPr lang="en-US" sz="8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نحوه اجرای تحقیق و جمع آوری داده ها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جمعیت هدف وجمعیت مطالعه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تعریف واژه ها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حجم نمونه و نحوه محاسبه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تجزیه و تحلیل داده ها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نتایج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بحث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8000" dirty="0" smtClean="0">
                <a:cs typeface="B Nazanin" pitchFamily="2" charset="-78"/>
              </a:rPr>
              <a:t>نتیجه گیری</a:t>
            </a:r>
            <a:r>
              <a:rPr lang="en-US" sz="8000" dirty="0" smtClean="0">
                <a:cs typeface="B Nazanin" pitchFamily="2" charset="-78"/>
              </a:rPr>
              <a:t> </a:t>
            </a:r>
            <a:r>
              <a:rPr lang="fa-IR" sz="8000" dirty="0" smtClean="0">
                <a:cs typeface="B Nazanin" pitchFamily="2" charset="-78"/>
              </a:rPr>
              <a:t> و پیشنهادات</a:t>
            </a:r>
            <a:endParaRPr lang="en-US" sz="8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86725" cy="95091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cs typeface="B Nazanin" pitchFamily="2" charset="-78"/>
              </a:rPr>
              <a:t/>
            </a:r>
            <a:br>
              <a:rPr lang="fa-IR" sz="4000" dirty="0" smtClean="0">
                <a:cs typeface="B Nazanin" pitchFamily="2" charset="-78"/>
              </a:rPr>
            </a:br>
            <a:r>
              <a:rPr lang="fa-IR" sz="4000" dirty="0" smtClean="0">
                <a:cs typeface="B Nazanin" pitchFamily="2" charset="-78"/>
              </a:rPr>
              <a:t/>
            </a:r>
            <a:br>
              <a:rPr lang="fa-IR" sz="4000" dirty="0" smtClean="0">
                <a:cs typeface="B Nazanin" pitchFamily="2" charset="-78"/>
              </a:rPr>
            </a:br>
            <a:r>
              <a:rPr lang="fa-IR" sz="3600" dirty="0" smtClean="0">
                <a:cs typeface="B Nazanin" pitchFamily="2" charset="-78"/>
              </a:rPr>
              <a:t> تعریف واژه ها </a:t>
            </a:r>
            <a:r>
              <a:rPr lang="en-US" sz="3600" dirty="0" smtClean="0">
                <a:cs typeface="B Nazanin" pitchFamily="2" charset="-78"/>
              </a:rPr>
              <a:t>*</a:t>
            </a:r>
            <a:r>
              <a:rPr lang="fa-IR" sz="3600" dirty="0" smtClean="0">
                <a:cs typeface="B Nazanin" pitchFamily="2" charset="-78"/>
              </a:rPr>
              <a:t/>
            </a:r>
            <a:br>
              <a:rPr lang="fa-IR" sz="3600" dirty="0" smtClean="0">
                <a:cs typeface="B Nazanin" pitchFamily="2" charset="-78"/>
              </a:rPr>
            </a:b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کم کاری بالینی تیروئید: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TSH &gt; 5.06 </a:t>
            </a:r>
            <a:r>
              <a:rPr lang="en-US" sz="2400" dirty="0" err="1" smtClean="0">
                <a:cs typeface="B Nazanin" pitchFamily="2" charset="-78"/>
              </a:rPr>
              <a:t>mU</a:t>
            </a:r>
            <a:r>
              <a:rPr lang="en-US" sz="2400" dirty="0" smtClean="0">
                <a:cs typeface="B Nazanin" pitchFamily="2" charset="-78"/>
              </a:rPr>
              <a:t>/L, FT4 &lt;0.91</a:t>
            </a:r>
            <a:r>
              <a:rPr lang="en-US" dirty="0" smtClean="0">
                <a:cs typeface="B Nazanin" pitchFamily="2" charset="-78"/>
              </a:rPr>
              <a:t>ng/dl 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کم کاری تحت بالینی تیروئید: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TSH &gt; 5.06 </a:t>
            </a:r>
            <a:r>
              <a:rPr lang="en-US" sz="2400" dirty="0" err="1" smtClean="0">
                <a:cs typeface="B Nazanin" pitchFamily="2" charset="-78"/>
              </a:rPr>
              <a:t>mU</a:t>
            </a:r>
            <a:r>
              <a:rPr lang="en-US" sz="2400" dirty="0" smtClean="0">
                <a:cs typeface="B Nazanin" pitchFamily="2" charset="-78"/>
              </a:rPr>
              <a:t>/L ,0.91&lt;FT4&lt;1.55ng/dl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0"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پرکاری  بالینی تیروئید :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 TSH&lt;0.32,FT4&gt;1.55ng/dl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پرکاری تحت بالینی تیروئید :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dirty="0" err="1" smtClean="0">
                <a:cs typeface="B Nazanin" pitchFamily="2" charset="-78"/>
              </a:rPr>
              <a:t>mU</a:t>
            </a:r>
            <a:r>
              <a:rPr lang="en-US" dirty="0" smtClean="0">
                <a:cs typeface="B Nazanin" pitchFamily="2" charset="-78"/>
              </a:rPr>
              <a:t>/L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 </a:t>
            </a:r>
            <a:r>
              <a:rPr lang="en-US" dirty="0" smtClean="0">
                <a:solidFill>
                  <a:schemeClr val="tx1"/>
                </a:solidFill>
                <a:cs typeface="B Nazanin" pitchFamily="2" charset="-78"/>
              </a:rPr>
              <a:t>TSH&lt;0.32</a:t>
            </a:r>
          </a:p>
          <a:p>
            <a:pPr lvl="0" algn="r" rtl="1">
              <a:buNone/>
            </a:pPr>
            <a:r>
              <a:rPr lang="en-US" dirty="0" smtClean="0">
                <a:cs typeface="B Nazanin" pitchFamily="2" charset="-78"/>
              </a:rPr>
              <a:t>,0.91&lt;FT4&lt;1.55ng/dl</a:t>
            </a:r>
          </a:p>
          <a:p>
            <a:pPr lvl="0" algn="r" rtl="1">
              <a:buNone/>
            </a:pPr>
            <a:r>
              <a:rPr lang="en-US" sz="2400" dirty="0" err="1" smtClean="0">
                <a:solidFill>
                  <a:srgbClr val="FFFF00"/>
                </a:solidFill>
                <a:cs typeface="B Nazanin" pitchFamily="2" charset="-78"/>
              </a:rPr>
              <a:t>TPOAb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مثبت:</a:t>
            </a:r>
            <a:r>
              <a:rPr lang="en-US" dirty="0" smtClean="0"/>
              <a:t> </a:t>
            </a:r>
            <a:r>
              <a:rPr lang="en-US" sz="2400" dirty="0" smtClean="0"/>
              <a:t>TPOAb≥35 IU/ml</a:t>
            </a: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rtl="1">
              <a:buNone/>
            </a:pPr>
            <a:r>
              <a:rPr lang="en-US" sz="1600" dirty="0" smtClean="0"/>
              <a:t>*</a:t>
            </a:r>
            <a:r>
              <a:rPr lang="en-US" sz="1600" dirty="0" err="1" smtClean="0"/>
              <a:t>Azizi</a:t>
            </a:r>
            <a:r>
              <a:rPr lang="en-US" sz="1600" dirty="0" smtClean="0"/>
              <a:t> F, </a:t>
            </a:r>
            <a:r>
              <a:rPr lang="en-US" sz="1600" dirty="0" err="1" smtClean="0"/>
              <a:t>Amouzegar</a:t>
            </a:r>
            <a:r>
              <a:rPr lang="en-US" sz="1600" dirty="0" smtClean="0"/>
              <a:t> A, </a:t>
            </a:r>
            <a:r>
              <a:rPr lang="en-US" sz="1600" dirty="0" err="1" smtClean="0"/>
              <a:t>Delshad</a:t>
            </a:r>
            <a:r>
              <a:rPr lang="en-US" sz="1600" dirty="0" smtClean="0"/>
              <a:t> H, </a:t>
            </a:r>
            <a:r>
              <a:rPr lang="en-US" sz="1600" dirty="0" err="1" smtClean="0"/>
              <a:t>Tohidi</a:t>
            </a:r>
            <a:r>
              <a:rPr lang="en-US" sz="1600" dirty="0" smtClean="0"/>
              <a:t> M, </a:t>
            </a:r>
            <a:r>
              <a:rPr lang="en-US" sz="1600" dirty="0" err="1" smtClean="0"/>
              <a:t>Mehran</a:t>
            </a:r>
            <a:r>
              <a:rPr lang="en-US" sz="1600" dirty="0" smtClean="0"/>
              <a:t> L. Natural course of thyroid disease profile in a population in nutrition transition: Tehran Thyroid Study. Archives of Iranian medicine. 2013;16(7):418 *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86725" cy="1103313"/>
          </a:xfrm>
        </p:spPr>
        <p:txBody>
          <a:bodyPr>
            <a:normAutofit/>
          </a:bodyPr>
          <a:lstStyle/>
          <a:p>
            <a:pPr lvl="2" algn="ctr" rtl="1"/>
            <a:r>
              <a:rPr lang="fa-IR" sz="4000" dirty="0" smtClean="0">
                <a:solidFill>
                  <a:srgbClr val="FFFF00"/>
                </a:solidFill>
                <a:ea typeface="宋体"/>
                <a:cs typeface="B Nazanin" pitchFamily="2" charset="-78"/>
              </a:rPr>
              <a:t>تجزیه و تحلیل آماری</a:t>
            </a:r>
            <a:r>
              <a:rPr lang="fa-IR" sz="4000" dirty="0" smtClean="0">
                <a:solidFill>
                  <a:schemeClr val="tx1"/>
                </a:solidFill>
                <a:ea typeface="宋体"/>
                <a:cs typeface="B Zar" pitchFamily="2" charset="-78"/>
              </a:rPr>
              <a:t/>
            </a:r>
            <a:br>
              <a:rPr lang="fa-IR" sz="4000" dirty="0" smtClean="0">
                <a:solidFill>
                  <a:schemeClr val="tx1"/>
                </a:solidFill>
                <a:ea typeface="宋体"/>
                <a:cs typeface="B Zar" pitchFamily="2" charset="-78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8"/>
            <a:ext cx="7905750" cy="4633912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اطلاعات مربوط به متغیرهای پیوسته با  توزیع نرمال </a:t>
            </a:r>
            <a:r>
              <a:rPr lang="en-US" dirty="0" smtClean="0">
                <a:cs typeface="B Nazanin" pitchFamily="2" charset="-78"/>
              </a:rPr>
              <a:t>)</a:t>
            </a:r>
            <a:r>
              <a:rPr lang="fa-IR" dirty="0" smtClean="0">
                <a:cs typeface="B Nazanin" pitchFamily="2" charset="-78"/>
              </a:rPr>
              <a:t>میانگین ± انحراف معیار</a:t>
            </a:r>
            <a:r>
              <a:rPr lang="en-US" dirty="0" smtClean="0">
                <a:cs typeface="B Nazanin" pitchFamily="2" charset="-78"/>
              </a:rPr>
              <a:t>(</a:t>
            </a:r>
            <a:r>
              <a:rPr lang="fa-IR" dirty="0" smtClean="0">
                <a:cs typeface="B Nazanin" pitchFamily="2" charset="-78"/>
              </a:rPr>
              <a:t> وبا توزیع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غیرنرمال (میانه و فاصله میان چارکی )گزارش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شد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اطلاعات مربوط به متغیرهای رسته ای نیز بصورت(%) </a:t>
            </a:r>
            <a:r>
              <a:rPr lang="en-US" dirty="0" smtClean="0">
                <a:cs typeface="B Nazanin" pitchFamily="2" charset="-78"/>
              </a:rPr>
              <a:t>N</a:t>
            </a:r>
            <a:r>
              <a:rPr lang="fa-IR" dirty="0" smtClean="0">
                <a:cs typeface="B Nazanin" pitchFamily="2" charset="-78"/>
              </a:rPr>
              <a:t> تعداد درصدگزارش  شد.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ویژگیهای زنان در بدو ورود به مطالعه در چارکهای مختلف </a:t>
            </a:r>
            <a:r>
              <a:rPr lang="en-US" sz="2600" dirty="0" smtClean="0">
                <a:cs typeface="B Nazanin" pitchFamily="2" charset="-78"/>
              </a:rPr>
              <a:t>AMH</a:t>
            </a:r>
            <a:r>
              <a:rPr lang="fa-IR" dirty="0" smtClean="0">
                <a:cs typeface="B Nazanin" pitchFamily="2" charset="-78"/>
              </a:rPr>
              <a:t>با استفاده از </a:t>
            </a:r>
            <a:r>
              <a:rPr lang="en-US" dirty="0" smtClean="0">
                <a:cs typeface="B Nazanin" pitchFamily="2" charset="-78"/>
              </a:rPr>
              <a:t>ANOVA</a:t>
            </a:r>
            <a:r>
              <a:rPr lang="fa-IR" dirty="0" smtClean="0">
                <a:cs typeface="B Nazanin" pitchFamily="2" charset="-78"/>
              </a:rPr>
              <a:t>برای متغیرهای پیوسته و آزمون کای دو برای متغیرهای رسته ای مقایسه شد٠ </a:t>
            </a: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ea typeface="宋体"/>
                <a:cs typeface="B Nazanin" pitchFamily="2" charset="-78"/>
              </a:rPr>
              <a:t>تجزیه و تحلیل آماری</a:t>
            </a:r>
            <a:endParaRPr lang="en-US" sz="36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05750" cy="4800600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>
                <a:cs typeface="B Nazanin" pitchFamily="2" charset="-78"/>
              </a:rPr>
              <a:t>از آنجا که اندازه گیریهایی که در طول پیگیری برای متغیرهای </a:t>
            </a:r>
            <a:r>
              <a:rPr lang="en-US" sz="2400" dirty="0" smtClean="0">
                <a:cs typeface="B Nazanin" pitchFamily="2" charset="-78"/>
              </a:rPr>
              <a:t>TSH,FT4,TPO </a:t>
            </a:r>
            <a:r>
              <a:rPr lang="en-US" sz="2400" dirty="0" err="1" smtClean="0">
                <a:cs typeface="B Nazanin" pitchFamily="2" charset="-78"/>
              </a:rPr>
              <a:t>Ab</a:t>
            </a:r>
            <a:r>
              <a:rPr lang="fa-IR" sz="2400" dirty="0" smtClean="0">
                <a:cs typeface="B Nazanin" pitchFamily="2" charset="-78"/>
              </a:rPr>
              <a:t> گرفته میشد بهم وابسته بودند از روش</a:t>
            </a:r>
            <a:r>
              <a:rPr lang="en-US" sz="2400" dirty="0" smtClean="0">
                <a:cs typeface="B Nazanin" pitchFamily="2" charset="-78"/>
              </a:rPr>
              <a:t>GEE</a:t>
            </a:r>
            <a:r>
              <a:rPr lang="fa-IR" sz="2400" dirty="0" smtClean="0">
                <a:cs typeface="B Nazanin" pitchFamily="2" charset="-78"/>
              </a:rPr>
              <a:t> برای بررسی تغییرات آنها در طول زمان در چارکهای مختلف </a:t>
            </a:r>
            <a:r>
              <a:rPr lang="en-US" sz="2400" dirty="0" smtClean="0">
                <a:cs typeface="B Nazanin" pitchFamily="2" charset="-78"/>
              </a:rPr>
              <a:t>AMH</a:t>
            </a:r>
            <a:r>
              <a:rPr lang="fa-IR" sz="2400" dirty="0" smtClean="0">
                <a:cs typeface="B Nazanin" pitchFamily="2" charset="-78"/>
              </a:rPr>
              <a:t> استفاده گردید.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برای تعدیل اثر سایر متغیرها مثل ,</a:t>
            </a:r>
            <a:r>
              <a:rPr lang="en-US" sz="2400" dirty="0" smtClean="0">
                <a:cs typeface="B Nazanin" pitchFamily="2" charset="-78"/>
              </a:rPr>
              <a:t>BMI</a:t>
            </a:r>
            <a:r>
              <a:rPr lang="fa-IR" sz="2400" dirty="0" smtClean="0">
                <a:cs typeface="B Nazanin" pitchFamily="2" charset="-78"/>
              </a:rPr>
              <a:t>,تعداد حاملگی ومصرف سیگار آن را در مدل </a:t>
            </a:r>
            <a:r>
              <a:rPr lang="en-US" sz="2400" dirty="0" smtClean="0">
                <a:cs typeface="B Nazanin" pitchFamily="2" charset="-78"/>
              </a:rPr>
              <a:t>GEE</a:t>
            </a:r>
            <a:r>
              <a:rPr lang="fa-IR" sz="2400" dirty="0" smtClean="0">
                <a:cs typeface="B Nazanin" pitchFamily="2" charset="-78"/>
              </a:rPr>
              <a:t> وارد کردیم. 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جهت بررسی بروز اختلالات عملکرد تیروئیدی از آنالیز کاکس وابسته به زمان استفاده شد. 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 میزان بروز شخص سال اختلالات تیروئیدی نیز بصورت تعداد موارد جدید در طول مطالعه تقسیم بر تعداد شخص-زمان در معرض خطر این اختلالات در این دوره محاسبه شد</a:t>
            </a: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fa-IR" sz="6600" dirty="0" smtClean="0">
                <a:solidFill>
                  <a:srgbClr val="FFFF00"/>
                </a:solidFill>
                <a:cs typeface="B Nazanin" pitchFamily="2" charset="-78"/>
              </a:rPr>
              <a:t>نتایج</a:t>
            </a:r>
            <a:endParaRPr lang="en-US" sz="66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0551" r="3765" b="-1250"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مشخصات پایه ای افراد شرکت کننده به تفکیک چارکهای هورمون 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AMH</a:t>
            </a:r>
            <a:r>
              <a:rPr lang="fa-IR" sz="3200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برآورد شده بر اساس سن درابتدای فاز1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89906"/>
            <a:ext cx="6619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149" r="1149" b="-3226"/>
          <a:stretch>
            <a:fillRect/>
          </a:stretch>
        </p:blipFill>
        <p:spPr bwMode="auto">
          <a:xfrm>
            <a:off x="1524000" y="312420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1148" t="15686" r="1291" b="5882"/>
          <a:stretch>
            <a:fillRect/>
          </a:stretch>
        </p:blipFill>
        <p:spPr bwMode="auto">
          <a:xfrm>
            <a:off x="1524000" y="45720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3600" dirty="0" smtClean="0">
                <a:cs typeface="B Nazanin" pitchFamily="2" charset="-78"/>
              </a:rPr>
              <a:t>شیوع اختلات تیروییدی در شروع مطالعه بر اساس چارکهای مختلف</a:t>
            </a:r>
            <a:r>
              <a:rPr lang="en-US" sz="3600" dirty="0" smtClean="0">
                <a:cs typeface="B Nazanin" pitchFamily="2" charset="-78"/>
              </a:rPr>
              <a:t> AMH</a:t>
            </a:r>
            <a:r>
              <a:rPr lang="ar-SA" sz="3600" dirty="0" smtClean="0">
                <a:cs typeface="B Nazanin" pitchFamily="2" charset="-78"/>
              </a:rPr>
              <a:t> درابتدای فاز1 مطالعه</a:t>
            </a:r>
            <a:r>
              <a:rPr lang="fa-IR" sz="3600" dirty="0" smtClean="0">
                <a:cs typeface="B Nazanin" pitchFamily="2" charset="-78"/>
              </a:rPr>
              <a:t> تیروئید تهران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35" b="12117"/>
          <a:stretch>
            <a:fillRect/>
          </a:stretch>
        </p:blipFill>
        <p:spPr bwMode="auto">
          <a:xfrm>
            <a:off x="304799" y="1240047"/>
            <a:ext cx="8703039" cy="50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86725" cy="72231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روند تغییرات میانگین </a:t>
            </a:r>
            <a:r>
              <a:rPr lang="en-US" sz="2700" dirty="0" smtClean="0">
                <a:cs typeface="B Nazanin" pitchFamily="2" charset="-78"/>
              </a:rPr>
              <a:t>TSH </a:t>
            </a:r>
            <a:r>
              <a:rPr lang="fa-IR" sz="2700" dirty="0" smtClean="0">
                <a:cs typeface="B Nazanin" pitchFamily="2" charset="-78"/>
              </a:rPr>
              <a:t>و</a:t>
            </a:r>
            <a:r>
              <a:rPr lang="en-US" sz="2700" dirty="0" smtClean="0">
                <a:cs typeface="B Nazanin" pitchFamily="2" charset="-78"/>
              </a:rPr>
              <a:t>FT4</a:t>
            </a:r>
            <a:r>
              <a:rPr lang="fa-IR" sz="2700" dirty="0" smtClean="0">
                <a:cs typeface="B Nazanin" pitchFamily="2" charset="-78"/>
              </a:rPr>
              <a:t>براساس روش </a:t>
            </a:r>
            <a:r>
              <a:rPr lang="en-US" sz="2700" dirty="0" smtClean="0">
                <a:cs typeface="B Nazanin" pitchFamily="2" charset="-78"/>
              </a:rPr>
              <a:t>GEE</a:t>
            </a:r>
            <a:r>
              <a:rPr lang="fa-IR" sz="2700" dirty="0" smtClean="0">
                <a:cs typeface="B Nazanin" pitchFamily="2" charset="-78"/>
              </a:rPr>
              <a:t>پس از تعدیل اثر متغیرهای سن </a:t>
            </a:r>
            <a:r>
              <a:rPr lang="en-US" sz="2700" dirty="0" smtClean="0">
                <a:cs typeface="B Nazanin" pitchFamily="2" charset="-78"/>
              </a:rPr>
              <a:t>,</a:t>
            </a:r>
            <a:r>
              <a:rPr lang="fa-IR" sz="2700" dirty="0" smtClean="0">
                <a:cs typeface="B Nazanin" pitchFamily="2" charset="-78"/>
              </a:rPr>
              <a:t> مصرف سیگار</a:t>
            </a:r>
            <a:r>
              <a:rPr lang="en-US" sz="2700" dirty="0" smtClean="0">
                <a:cs typeface="B Nazanin" pitchFamily="2" charset="-78"/>
              </a:rPr>
              <a:t>,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ar-SA" sz="2700" dirty="0" smtClean="0">
                <a:cs typeface="B Nazanin" pitchFamily="2" charset="-78"/>
              </a:rPr>
              <a:t>نماي توده بدني</a:t>
            </a:r>
            <a:r>
              <a:rPr lang="en-US" sz="2700" dirty="0" smtClean="0">
                <a:cs typeface="B Nazanin" pitchFamily="2" charset="-78"/>
              </a:rPr>
              <a:t>,</a:t>
            </a:r>
            <a:r>
              <a:rPr lang="fa-IR" sz="2700" dirty="0" smtClean="0">
                <a:cs typeface="B Nazanin" pitchFamily="2" charset="-78"/>
              </a:rPr>
              <a:t>تعداحاملگی </a:t>
            </a:r>
            <a:r>
              <a:rPr lang="fa-IR" sz="2400" dirty="0" smtClean="0">
                <a:cs typeface="B Nazanin" pitchFamily="2" charset="-78"/>
              </a:rPr>
              <a:t>وسطح تحصیلات </a:t>
            </a:r>
            <a:r>
              <a:rPr lang="fa-IR" sz="2700" dirty="0" smtClean="0">
                <a:cs typeface="B Nazanin" pitchFamily="2" charset="-78"/>
              </a:rPr>
              <a:t>در چارکهای مختلف </a:t>
            </a:r>
            <a:r>
              <a:rPr lang="en-US" sz="2700" dirty="0" smtClean="0">
                <a:cs typeface="B Nazanin" pitchFamily="2" charset="-78"/>
              </a:rPr>
              <a:t>AMH</a:t>
            </a:r>
            <a:r>
              <a:rPr lang="fa-IR" sz="2700" dirty="0" smtClean="0">
                <a:cs typeface="B Nazanin" pitchFamily="2" charset="-78"/>
              </a:rPr>
              <a:t>در طی 12  سال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457200" y="2438400"/>
            <a:ext cx="4227512" cy="2590800"/>
            <a:chOff x="265" y="1536"/>
            <a:chExt cx="2663" cy="1632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1536"/>
              <a:ext cx="259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265" y="1553"/>
              <a:ext cx="2643" cy="1597"/>
              <a:chOff x="265" y="1553"/>
              <a:chExt cx="2643" cy="1597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65" y="1553"/>
                <a:ext cx="2643" cy="1597"/>
              </a:xfrm>
              <a:prstGeom prst="rect">
                <a:avLst/>
              </a:prstGeom>
              <a:solidFill>
                <a:srgbClr val="EAF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267" y="1556"/>
                <a:ext cx="2636" cy="1591"/>
              </a:xfrm>
              <a:prstGeom prst="rect">
                <a:avLst/>
              </a:prstGeom>
              <a:solidFill>
                <a:srgbClr val="EAF2F3"/>
              </a:solidFill>
              <a:ln w="3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528" y="1612"/>
                <a:ext cx="2308" cy="1101"/>
              </a:xfrm>
              <a:prstGeom prst="rect">
                <a:avLst/>
              </a:prstGeom>
              <a:solidFill>
                <a:srgbClr val="FFFFFF"/>
              </a:solidFill>
              <a:ln w="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528" y="2678"/>
                <a:ext cx="2310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528" y="2422"/>
                <a:ext cx="2310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528" y="2166"/>
                <a:ext cx="2310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528" y="1909"/>
                <a:ext cx="2310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>
                <a:off x="528" y="1653"/>
                <a:ext cx="2310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569" y="2113"/>
                <a:ext cx="1" cy="503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555" y="211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555" y="261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V="1">
                <a:off x="1312" y="2061"/>
                <a:ext cx="1" cy="503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>
                <a:off x="1297" y="2061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1297" y="256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V="1">
                <a:off x="2054" y="1846"/>
                <a:ext cx="1" cy="503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2039" y="184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2039" y="234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flipV="1">
                <a:off x="2796" y="1747"/>
                <a:ext cx="1" cy="504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>
                <a:off x="2780" y="1747"/>
                <a:ext cx="30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2780" y="2251"/>
                <a:ext cx="30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flipV="1">
                <a:off x="569" y="1646"/>
                <a:ext cx="1" cy="55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555" y="164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>
                <a:off x="555" y="220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V="1">
                <a:off x="1312" y="1693"/>
                <a:ext cx="1" cy="55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1297" y="169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>
                <a:off x="1297" y="2248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 flipV="1">
                <a:off x="2054" y="1972"/>
                <a:ext cx="1" cy="55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>
                <a:off x="2039" y="197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>
                <a:off x="2039" y="252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 flipV="1">
                <a:off x="2796" y="1948"/>
                <a:ext cx="1" cy="55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>
                <a:off x="2780" y="1948"/>
                <a:ext cx="30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auto">
              <a:xfrm>
                <a:off x="2780" y="2504"/>
                <a:ext cx="30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auto">
              <a:xfrm flipV="1">
                <a:off x="569" y="2144"/>
                <a:ext cx="1" cy="51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auto">
              <a:xfrm>
                <a:off x="555" y="214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auto">
              <a:xfrm>
                <a:off x="555" y="2655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auto">
              <a:xfrm flipV="1">
                <a:off x="1312" y="2113"/>
                <a:ext cx="1" cy="510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auto">
              <a:xfrm>
                <a:off x="1297" y="211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auto">
              <a:xfrm>
                <a:off x="1297" y="262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 flipV="1">
                <a:off x="2054" y="2057"/>
                <a:ext cx="1" cy="510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>
                <a:off x="2039" y="205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>
                <a:off x="2039" y="256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V="1">
                <a:off x="2796" y="2025"/>
                <a:ext cx="1" cy="510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auto">
              <a:xfrm>
                <a:off x="2780" y="2025"/>
                <a:ext cx="30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2780" y="2535"/>
                <a:ext cx="30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 flipV="1">
                <a:off x="569" y="2136"/>
                <a:ext cx="1" cy="52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>
                <a:off x="555" y="213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auto">
              <a:xfrm>
                <a:off x="555" y="265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 flipV="1">
                <a:off x="1312" y="2091"/>
                <a:ext cx="1" cy="52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auto">
              <a:xfrm>
                <a:off x="1297" y="2091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auto">
              <a:xfrm>
                <a:off x="1297" y="261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auto">
              <a:xfrm flipV="1">
                <a:off x="2054" y="2040"/>
                <a:ext cx="1" cy="520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/>
            </p:nvSpPr>
            <p:spPr bwMode="auto">
              <a:xfrm>
                <a:off x="2039" y="204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>
                <a:off x="2039" y="256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 flipV="1">
                <a:off x="2796" y="2008"/>
                <a:ext cx="1" cy="520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>
                <a:off x="2780" y="2008"/>
                <a:ext cx="30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2780" y="2528"/>
                <a:ext cx="30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569" y="1998"/>
                <a:ext cx="2227" cy="367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464" y="236"/>
                  </a:cxn>
                  <a:cxn ang="0">
                    <a:pos x="928" y="75"/>
                  </a:cxn>
                  <a:cxn ang="0">
                    <a:pos x="1392" y="0"/>
                  </a:cxn>
                </a:cxnLst>
                <a:rect l="0" t="0" r="r" b="b"/>
                <a:pathLst>
                  <a:path w="1392" h="276">
                    <a:moveTo>
                      <a:pt x="0" y="276"/>
                    </a:moveTo>
                    <a:lnTo>
                      <a:pt x="464" y="236"/>
                    </a:lnTo>
                    <a:lnTo>
                      <a:pt x="928" y="75"/>
                    </a:lnTo>
                    <a:lnTo>
                      <a:pt x="1392" y="0"/>
                    </a:lnTo>
                  </a:path>
                </a:pathLst>
              </a:cu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Oval 62"/>
              <p:cNvSpPr>
                <a:spLocks noChangeArrowheads="1"/>
              </p:cNvSpPr>
              <p:nvPr/>
            </p:nvSpPr>
            <p:spPr bwMode="auto">
              <a:xfrm>
                <a:off x="555" y="2353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1297" y="2300"/>
                <a:ext cx="29" cy="22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Oval 64"/>
              <p:cNvSpPr>
                <a:spLocks noChangeArrowheads="1"/>
              </p:cNvSpPr>
              <p:nvPr/>
            </p:nvSpPr>
            <p:spPr bwMode="auto">
              <a:xfrm>
                <a:off x="2039" y="2086"/>
                <a:ext cx="28" cy="23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Oval 65"/>
              <p:cNvSpPr>
                <a:spLocks noChangeArrowheads="1"/>
              </p:cNvSpPr>
              <p:nvPr/>
            </p:nvSpPr>
            <p:spPr bwMode="auto">
              <a:xfrm>
                <a:off x="2782" y="1986"/>
                <a:ext cx="28" cy="23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>
                <a:off x="569" y="1924"/>
                <a:ext cx="39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>
                <a:off x="627" y="1928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>
                <a:off x="685" y="1931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>
                <a:off x="742" y="1935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800" y="1939"/>
                <a:ext cx="36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>
                <a:off x="856" y="1943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>
                <a:off x="913" y="1945"/>
                <a:ext cx="39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>
                <a:off x="971" y="1949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/>
            </p:nvSpPr>
            <p:spPr bwMode="auto">
              <a:xfrm>
                <a:off x="1028" y="1953"/>
                <a:ext cx="39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>
                <a:off x="1086" y="1956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>
                <a:off x="1144" y="1960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/>
            </p:nvSpPr>
            <p:spPr bwMode="auto">
              <a:xfrm>
                <a:off x="1201" y="1964"/>
                <a:ext cx="39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>
                <a:off x="1259" y="1968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/>
            </p:nvSpPr>
            <p:spPr bwMode="auto">
              <a:xfrm>
                <a:off x="1315" y="1972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>
                <a:off x="1368" y="1992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>
                <a:off x="1420" y="2012"/>
                <a:ext cx="36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/>
            </p:nvSpPr>
            <p:spPr bwMode="auto">
              <a:xfrm>
                <a:off x="1473" y="2032"/>
                <a:ext cx="34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>
                <a:off x="1524" y="2050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/>
            </p:nvSpPr>
            <p:spPr bwMode="auto">
              <a:xfrm>
                <a:off x="1577" y="2070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>
                <a:off x="1630" y="2090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1683" y="2110"/>
                <a:ext cx="33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>
                <a:off x="1734" y="2130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>
                <a:off x="1787" y="2150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>
                <a:off x="1839" y="2168"/>
                <a:ext cx="36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>
                <a:off x="1892" y="2188"/>
                <a:ext cx="35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>
                <a:off x="1945" y="2208"/>
                <a:ext cx="34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Line 92"/>
              <p:cNvSpPr>
                <a:spLocks noChangeShapeType="1"/>
              </p:cNvSpPr>
              <p:nvPr/>
            </p:nvSpPr>
            <p:spPr bwMode="auto">
              <a:xfrm>
                <a:off x="1996" y="2228"/>
                <a:ext cx="35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Line 93"/>
              <p:cNvSpPr>
                <a:spLocks noChangeShapeType="1"/>
              </p:cNvSpPr>
              <p:nvPr/>
            </p:nvSpPr>
            <p:spPr bwMode="auto">
              <a:xfrm>
                <a:off x="2049" y="2248"/>
                <a:ext cx="5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94"/>
              <p:cNvSpPr>
                <a:spLocks noChangeShapeType="1"/>
              </p:cNvSpPr>
              <p:nvPr/>
            </p:nvSpPr>
            <p:spPr bwMode="auto">
              <a:xfrm flipV="1">
                <a:off x="2054" y="2248"/>
                <a:ext cx="33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 flipV="1">
                <a:off x="2107" y="2247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 flipV="1">
                <a:off x="2164" y="2245"/>
                <a:ext cx="39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97"/>
              <p:cNvSpPr>
                <a:spLocks noChangeShapeType="1"/>
              </p:cNvSpPr>
              <p:nvPr/>
            </p:nvSpPr>
            <p:spPr bwMode="auto">
              <a:xfrm flipV="1">
                <a:off x="2222" y="2243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 flipV="1">
                <a:off x="2279" y="2241"/>
                <a:ext cx="39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99"/>
              <p:cNvSpPr>
                <a:spLocks noChangeShapeType="1"/>
              </p:cNvSpPr>
              <p:nvPr/>
            </p:nvSpPr>
            <p:spPr bwMode="auto">
              <a:xfrm>
                <a:off x="2337" y="2240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 flipV="1">
                <a:off x="2393" y="2237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 flipV="1">
                <a:off x="2450" y="2236"/>
                <a:ext cx="3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102"/>
              <p:cNvSpPr>
                <a:spLocks noChangeShapeType="1"/>
              </p:cNvSpPr>
              <p:nvPr/>
            </p:nvSpPr>
            <p:spPr bwMode="auto">
              <a:xfrm>
                <a:off x="2508" y="2235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 flipV="1">
                <a:off x="2566" y="2232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 flipV="1">
                <a:off x="2623" y="2231"/>
                <a:ext cx="3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105"/>
              <p:cNvSpPr>
                <a:spLocks noChangeShapeType="1"/>
              </p:cNvSpPr>
              <p:nvPr/>
            </p:nvSpPr>
            <p:spPr bwMode="auto">
              <a:xfrm>
                <a:off x="2681" y="2229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 flipV="1">
                <a:off x="2738" y="2227"/>
                <a:ext cx="3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Oval 107"/>
              <p:cNvSpPr>
                <a:spLocks noChangeArrowheads="1"/>
              </p:cNvSpPr>
              <p:nvPr/>
            </p:nvSpPr>
            <p:spPr bwMode="auto">
              <a:xfrm>
                <a:off x="555" y="1912"/>
                <a:ext cx="27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/>
            </p:nvSpPr>
            <p:spPr bwMode="auto">
              <a:xfrm>
                <a:off x="1297" y="1959"/>
                <a:ext cx="29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/>
            </p:nvSpPr>
            <p:spPr bwMode="auto">
              <a:xfrm>
                <a:off x="2039" y="2237"/>
                <a:ext cx="28" cy="24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Oval 110"/>
              <p:cNvSpPr>
                <a:spLocks noChangeArrowheads="1"/>
              </p:cNvSpPr>
              <p:nvPr/>
            </p:nvSpPr>
            <p:spPr bwMode="auto">
              <a:xfrm>
                <a:off x="2782" y="2215"/>
                <a:ext cx="28" cy="22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Line 111"/>
              <p:cNvSpPr>
                <a:spLocks noChangeShapeType="1"/>
              </p:cNvSpPr>
              <p:nvPr/>
            </p:nvSpPr>
            <p:spPr bwMode="auto">
              <a:xfrm>
                <a:off x="569" y="240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>
                <a:off x="585" y="240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Line 113"/>
              <p:cNvSpPr>
                <a:spLocks noChangeShapeType="1"/>
              </p:cNvSpPr>
              <p:nvPr/>
            </p:nvSpPr>
            <p:spPr bwMode="auto">
              <a:xfrm>
                <a:off x="600" y="239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>
                <a:off x="616" y="239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Line 115"/>
              <p:cNvSpPr>
                <a:spLocks noChangeShapeType="1"/>
              </p:cNvSpPr>
              <p:nvPr/>
            </p:nvSpPr>
            <p:spPr bwMode="auto">
              <a:xfrm>
                <a:off x="630" y="239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>
                <a:off x="646" y="239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Line 117"/>
              <p:cNvSpPr>
                <a:spLocks noChangeShapeType="1"/>
              </p:cNvSpPr>
              <p:nvPr/>
            </p:nvSpPr>
            <p:spPr bwMode="auto">
              <a:xfrm>
                <a:off x="662" y="239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>
                <a:off x="677" y="239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Line 119"/>
              <p:cNvSpPr>
                <a:spLocks noChangeShapeType="1"/>
              </p:cNvSpPr>
              <p:nvPr/>
            </p:nvSpPr>
            <p:spPr bwMode="auto">
              <a:xfrm>
                <a:off x="692" y="239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>
                <a:off x="707" y="239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/>
            </p:nvSpPr>
            <p:spPr bwMode="auto">
              <a:xfrm>
                <a:off x="723" y="239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>
                <a:off x="739" y="239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Line 123"/>
              <p:cNvSpPr>
                <a:spLocks noChangeShapeType="1"/>
              </p:cNvSpPr>
              <p:nvPr/>
            </p:nvSpPr>
            <p:spPr bwMode="auto">
              <a:xfrm>
                <a:off x="753" y="239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Line 124"/>
              <p:cNvSpPr>
                <a:spLocks noChangeShapeType="1"/>
              </p:cNvSpPr>
              <p:nvPr/>
            </p:nvSpPr>
            <p:spPr bwMode="auto">
              <a:xfrm>
                <a:off x="769" y="239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Line 125"/>
              <p:cNvSpPr>
                <a:spLocks noChangeShapeType="1"/>
              </p:cNvSpPr>
              <p:nvPr/>
            </p:nvSpPr>
            <p:spPr bwMode="auto">
              <a:xfrm>
                <a:off x="784" y="2390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Line 126"/>
              <p:cNvSpPr>
                <a:spLocks noChangeShapeType="1"/>
              </p:cNvSpPr>
              <p:nvPr/>
            </p:nvSpPr>
            <p:spPr bwMode="auto">
              <a:xfrm>
                <a:off x="800" y="239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Line 127"/>
              <p:cNvSpPr>
                <a:spLocks noChangeShapeType="1"/>
              </p:cNvSpPr>
              <p:nvPr/>
            </p:nvSpPr>
            <p:spPr bwMode="auto">
              <a:xfrm>
                <a:off x="816" y="238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Line 128"/>
              <p:cNvSpPr>
                <a:spLocks noChangeShapeType="1"/>
              </p:cNvSpPr>
              <p:nvPr/>
            </p:nvSpPr>
            <p:spPr bwMode="auto">
              <a:xfrm>
                <a:off x="830" y="238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Line 129"/>
              <p:cNvSpPr>
                <a:spLocks noChangeShapeType="1"/>
              </p:cNvSpPr>
              <p:nvPr/>
            </p:nvSpPr>
            <p:spPr bwMode="auto">
              <a:xfrm>
                <a:off x="846" y="238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>
                <a:off x="860" y="238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/>
            </p:nvSpPr>
            <p:spPr bwMode="auto">
              <a:xfrm>
                <a:off x="876" y="238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Line 132"/>
              <p:cNvSpPr>
                <a:spLocks noChangeShapeType="1"/>
              </p:cNvSpPr>
              <p:nvPr/>
            </p:nvSpPr>
            <p:spPr bwMode="auto">
              <a:xfrm>
                <a:off x="891" y="238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>
                <a:off x="907" y="238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Line 134"/>
              <p:cNvSpPr>
                <a:spLocks noChangeShapeType="1"/>
              </p:cNvSpPr>
              <p:nvPr/>
            </p:nvSpPr>
            <p:spPr bwMode="auto">
              <a:xfrm>
                <a:off x="923" y="238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 flipV="1">
                <a:off x="937" y="238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>
                <a:off x="953" y="238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Line 137"/>
              <p:cNvSpPr>
                <a:spLocks noChangeShapeType="1"/>
              </p:cNvSpPr>
              <p:nvPr/>
            </p:nvSpPr>
            <p:spPr bwMode="auto">
              <a:xfrm>
                <a:off x="968" y="238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>
                <a:off x="984" y="238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Line 139"/>
              <p:cNvSpPr>
                <a:spLocks noChangeShapeType="1"/>
              </p:cNvSpPr>
              <p:nvPr/>
            </p:nvSpPr>
            <p:spPr bwMode="auto">
              <a:xfrm>
                <a:off x="1000" y="238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>
                <a:off x="1014" y="238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>
                <a:off x="1030" y="238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Line 142"/>
              <p:cNvSpPr>
                <a:spLocks noChangeShapeType="1"/>
              </p:cNvSpPr>
              <p:nvPr/>
            </p:nvSpPr>
            <p:spPr bwMode="auto">
              <a:xfrm>
                <a:off x="1044" y="2380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>
                <a:off x="1060" y="237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Line 144"/>
              <p:cNvSpPr>
                <a:spLocks noChangeShapeType="1"/>
              </p:cNvSpPr>
              <p:nvPr/>
            </p:nvSpPr>
            <p:spPr bwMode="auto">
              <a:xfrm>
                <a:off x="1076" y="237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>
                <a:off x="1091" y="237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>
                <a:off x="1107" y="237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Line 147"/>
              <p:cNvSpPr>
                <a:spLocks noChangeShapeType="1"/>
              </p:cNvSpPr>
              <p:nvPr/>
            </p:nvSpPr>
            <p:spPr bwMode="auto">
              <a:xfrm>
                <a:off x="1121" y="237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>
                <a:off x="1137" y="237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Line 149"/>
              <p:cNvSpPr>
                <a:spLocks noChangeShapeType="1"/>
              </p:cNvSpPr>
              <p:nvPr/>
            </p:nvSpPr>
            <p:spPr bwMode="auto">
              <a:xfrm>
                <a:off x="1152" y="237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>
                <a:off x="1168" y="237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>
                <a:off x="1184" y="237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Line 152"/>
              <p:cNvSpPr>
                <a:spLocks noChangeShapeType="1"/>
              </p:cNvSpPr>
              <p:nvPr/>
            </p:nvSpPr>
            <p:spPr bwMode="auto">
              <a:xfrm>
                <a:off x="1198" y="237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>
                <a:off x="1214" y="237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Line 154"/>
              <p:cNvSpPr>
                <a:spLocks noChangeShapeType="1"/>
              </p:cNvSpPr>
              <p:nvPr/>
            </p:nvSpPr>
            <p:spPr bwMode="auto">
              <a:xfrm>
                <a:off x="1228" y="2372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/>
            </p:nvSpPr>
            <p:spPr bwMode="auto">
              <a:xfrm>
                <a:off x="1244" y="237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>
                <a:off x="1260" y="237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Line 157"/>
              <p:cNvSpPr>
                <a:spLocks noChangeShapeType="1"/>
              </p:cNvSpPr>
              <p:nvPr/>
            </p:nvSpPr>
            <p:spPr bwMode="auto">
              <a:xfrm>
                <a:off x="1275" y="23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>
                <a:off x="1291" y="23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Line 159"/>
              <p:cNvSpPr>
                <a:spLocks noChangeShapeType="1"/>
              </p:cNvSpPr>
              <p:nvPr/>
            </p:nvSpPr>
            <p:spPr bwMode="auto">
              <a:xfrm>
                <a:off x="1305" y="236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 flipV="1">
                <a:off x="1321" y="236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/>
            </p:nvSpPr>
            <p:spPr bwMode="auto">
              <a:xfrm>
                <a:off x="1336" y="236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Line 162"/>
              <p:cNvSpPr>
                <a:spLocks noChangeShapeType="1"/>
              </p:cNvSpPr>
              <p:nvPr/>
            </p:nvSpPr>
            <p:spPr bwMode="auto">
              <a:xfrm>
                <a:off x="1352" y="236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>
                <a:off x="1368" y="236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Line 164"/>
              <p:cNvSpPr>
                <a:spLocks noChangeShapeType="1"/>
              </p:cNvSpPr>
              <p:nvPr/>
            </p:nvSpPr>
            <p:spPr bwMode="auto">
              <a:xfrm>
                <a:off x="1382" y="236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>
                <a:off x="1398" y="236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>
                <a:off x="1412" y="236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Line 167"/>
              <p:cNvSpPr>
                <a:spLocks noChangeShapeType="1"/>
              </p:cNvSpPr>
              <p:nvPr/>
            </p:nvSpPr>
            <p:spPr bwMode="auto">
              <a:xfrm flipV="1">
                <a:off x="1428" y="2358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>
                <a:off x="1443" y="2358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Line 169"/>
              <p:cNvSpPr>
                <a:spLocks noChangeShapeType="1"/>
              </p:cNvSpPr>
              <p:nvPr/>
            </p:nvSpPr>
            <p:spPr bwMode="auto">
              <a:xfrm>
                <a:off x="1459" y="235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1475" y="235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>
                <a:off x="1489" y="235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Line 172"/>
              <p:cNvSpPr>
                <a:spLocks noChangeShapeType="1"/>
              </p:cNvSpPr>
              <p:nvPr/>
            </p:nvSpPr>
            <p:spPr bwMode="auto">
              <a:xfrm>
                <a:off x="1505" y="235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/>
            </p:nvSpPr>
            <p:spPr bwMode="auto">
              <a:xfrm>
                <a:off x="1520" y="235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Line 174"/>
              <p:cNvSpPr>
                <a:spLocks noChangeShapeType="1"/>
              </p:cNvSpPr>
              <p:nvPr/>
            </p:nvSpPr>
            <p:spPr bwMode="auto">
              <a:xfrm flipV="1">
                <a:off x="1535" y="2350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>
                <a:off x="1550" y="2350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Line 176"/>
              <p:cNvSpPr>
                <a:spLocks noChangeShapeType="1"/>
              </p:cNvSpPr>
              <p:nvPr/>
            </p:nvSpPr>
            <p:spPr bwMode="auto">
              <a:xfrm>
                <a:off x="1566" y="234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Line 177"/>
              <p:cNvSpPr>
                <a:spLocks noChangeShapeType="1"/>
              </p:cNvSpPr>
              <p:nvPr/>
            </p:nvSpPr>
            <p:spPr bwMode="auto">
              <a:xfrm>
                <a:off x="1580" y="2348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Line 178"/>
              <p:cNvSpPr>
                <a:spLocks noChangeShapeType="1"/>
              </p:cNvSpPr>
              <p:nvPr/>
            </p:nvSpPr>
            <p:spPr bwMode="auto">
              <a:xfrm>
                <a:off x="1596" y="234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Line 179"/>
              <p:cNvSpPr>
                <a:spLocks noChangeShapeType="1"/>
              </p:cNvSpPr>
              <p:nvPr/>
            </p:nvSpPr>
            <p:spPr bwMode="auto">
              <a:xfrm>
                <a:off x="1612" y="234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Line 180"/>
              <p:cNvSpPr>
                <a:spLocks noChangeShapeType="1"/>
              </p:cNvSpPr>
              <p:nvPr/>
            </p:nvSpPr>
            <p:spPr bwMode="auto">
              <a:xfrm>
                <a:off x="1627" y="234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Line 181"/>
              <p:cNvSpPr>
                <a:spLocks noChangeShapeType="1"/>
              </p:cNvSpPr>
              <p:nvPr/>
            </p:nvSpPr>
            <p:spPr bwMode="auto">
              <a:xfrm>
                <a:off x="1643" y="234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Line 182"/>
              <p:cNvSpPr>
                <a:spLocks noChangeShapeType="1"/>
              </p:cNvSpPr>
              <p:nvPr/>
            </p:nvSpPr>
            <p:spPr bwMode="auto">
              <a:xfrm>
                <a:off x="1657" y="234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Line 183"/>
              <p:cNvSpPr>
                <a:spLocks noChangeShapeType="1"/>
              </p:cNvSpPr>
              <p:nvPr/>
            </p:nvSpPr>
            <p:spPr bwMode="auto">
              <a:xfrm>
                <a:off x="1673" y="234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Line 184"/>
              <p:cNvSpPr>
                <a:spLocks noChangeShapeType="1"/>
              </p:cNvSpPr>
              <p:nvPr/>
            </p:nvSpPr>
            <p:spPr bwMode="auto">
              <a:xfrm>
                <a:off x="1687" y="2340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Line 185"/>
              <p:cNvSpPr>
                <a:spLocks noChangeShapeType="1"/>
              </p:cNvSpPr>
              <p:nvPr/>
            </p:nvSpPr>
            <p:spPr bwMode="auto">
              <a:xfrm>
                <a:off x="1703" y="233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Line 186"/>
              <p:cNvSpPr>
                <a:spLocks noChangeShapeType="1"/>
              </p:cNvSpPr>
              <p:nvPr/>
            </p:nvSpPr>
            <p:spPr bwMode="auto">
              <a:xfrm>
                <a:off x="1719" y="233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Line 187"/>
              <p:cNvSpPr>
                <a:spLocks noChangeShapeType="1"/>
              </p:cNvSpPr>
              <p:nvPr/>
            </p:nvSpPr>
            <p:spPr bwMode="auto">
              <a:xfrm>
                <a:off x="1734" y="233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Line 188"/>
              <p:cNvSpPr>
                <a:spLocks noChangeShapeType="1"/>
              </p:cNvSpPr>
              <p:nvPr/>
            </p:nvSpPr>
            <p:spPr bwMode="auto">
              <a:xfrm>
                <a:off x="1750" y="233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Line 189"/>
              <p:cNvSpPr>
                <a:spLocks noChangeShapeType="1"/>
              </p:cNvSpPr>
              <p:nvPr/>
            </p:nvSpPr>
            <p:spPr bwMode="auto">
              <a:xfrm flipV="1">
                <a:off x="1764" y="233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Line 190"/>
              <p:cNvSpPr>
                <a:spLocks noChangeShapeType="1"/>
              </p:cNvSpPr>
              <p:nvPr/>
            </p:nvSpPr>
            <p:spPr bwMode="auto">
              <a:xfrm>
                <a:off x="1780" y="233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Line 191"/>
              <p:cNvSpPr>
                <a:spLocks noChangeShapeType="1"/>
              </p:cNvSpPr>
              <p:nvPr/>
            </p:nvSpPr>
            <p:spPr bwMode="auto">
              <a:xfrm>
                <a:off x="1795" y="233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Line 192"/>
              <p:cNvSpPr>
                <a:spLocks noChangeShapeType="1"/>
              </p:cNvSpPr>
              <p:nvPr/>
            </p:nvSpPr>
            <p:spPr bwMode="auto">
              <a:xfrm>
                <a:off x="1811" y="233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>
                <a:off x="1827" y="232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1841" y="232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Line 195"/>
              <p:cNvSpPr>
                <a:spLocks noChangeShapeType="1"/>
              </p:cNvSpPr>
              <p:nvPr/>
            </p:nvSpPr>
            <p:spPr bwMode="auto">
              <a:xfrm>
                <a:off x="1857" y="232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 flipV="1">
                <a:off x="1871" y="232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Line 197"/>
              <p:cNvSpPr>
                <a:spLocks noChangeShapeType="1"/>
              </p:cNvSpPr>
              <p:nvPr/>
            </p:nvSpPr>
            <p:spPr bwMode="auto">
              <a:xfrm>
                <a:off x="1887" y="232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1902" y="232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>
                <a:off x="1918" y="232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Line 200"/>
              <p:cNvSpPr>
                <a:spLocks noChangeShapeType="1"/>
              </p:cNvSpPr>
              <p:nvPr/>
            </p:nvSpPr>
            <p:spPr bwMode="auto">
              <a:xfrm>
                <a:off x="1932" y="2321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>
                <a:off x="1948" y="232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Line 202"/>
              <p:cNvSpPr>
                <a:spLocks noChangeShapeType="1"/>
              </p:cNvSpPr>
              <p:nvPr/>
            </p:nvSpPr>
            <p:spPr bwMode="auto">
              <a:xfrm>
                <a:off x="1964" y="231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>
                <a:off x="1979" y="231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 flipV="1">
                <a:off x="1995" y="231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0" name="Line 206"/>
            <p:cNvSpPr>
              <a:spLocks noChangeShapeType="1"/>
            </p:cNvSpPr>
            <p:nvPr/>
          </p:nvSpPr>
          <p:spPr bwMode="auto">
            <a:xfrm>
              <a:off x="2009" y="231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Line 207"/>
            <p:cNvSpPr>
              <a:spLocks noChangeShapeType="1"/>
            </p:cNvSpPr>
            <p:nvPr/>
          </p:nvSpPr>
          <p:spPr bwMode="auto">
            <a:xfrm>
              <a:off x="2025" y="231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Line 208"/>
            <p:cNvSpPr>
              <a:spLocks noChangeShapeType="1"/>
            </p:cNvSpPr>
            <p:nvPr/>
          </p:nvSpPr>
          <p:spPr bwMode="auto">
            <a:xfrm>
              <a:off x="2039" y="2313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Line 209"/>
            <p:cNvSpPr>
              <a:spLocks noChangeShapeType="1"/>
            </p:cNvSpPr>
            <p:nvPr/>
          </p:nvSpPr>
          <p:spPr bwMode="auto">
            <a:xfrm>
              <a:off x="2055" y="231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Line 210"/>
            <p:cNvSpPr>
              <a:spLocks noChangeShapeType="1"/>
            </p:cNvSpPr>
            <p:nvPr/>
          </p:nvSpPr>
          <p:spPr bwMode="auto">
            <a:xfrm>
              <a:off x="2071" y="231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Line 211"/>
            <p:cNvSpPr>
              <a:spLocks noChangeShapeType="1"/>
            </p:cNvSpPr>
            <p:nvPr/>
          </p:nvSpPr>
          <p:spPr bwMode="auto">
            <a:xfrm>
              <a:off x="2086" y="231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Line 212"/>
            <p:cNvSpPr>
              <a:spLocks noChangeShapeType="1"/>
            </p:cNvSpPr>
            <p:nvPr/>
          </p:nvSpPr>
          <p:spPr bwMode="auto">
            <a:xfrm>
              <a:off x="2102" y="231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Line 213"/>
            <p:cNvSpPr>
              <a:spLocks noChangeShapeType="1"/>
            </p:cNvSpPr>
            <p:nvPr/>
          </p:nvSpPr>
          <p:spPr bwMode="auto">
            <a:xfrm>
              <a:off x="2116" y="230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Line 214"/>
            <p:cNvSpPr>
              <a:spLocks noChangeShapeType="1"/>
            </p:cNvSpPr>
            <p:nvPr/>
          </p:nvSpPr>
          <p:spPr bwMode="auto">
            <a:xfrm>
              <a:off x="2132" y="230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Line 215"/>
            <p:cNvSpPr>
              <a:spLocks noChangeShapeType="1"/>
            </p:cNvSpPr>
            <p:nvPr/>
          </p:nvSpPr>
          <p:spPr bwMode="auto">
            <a:xfrm>
              <a:off x="2147" y="230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Line 216"/>
            <p:cNvSpPr>
              <a:spLocks noChangeShapeType="1"/>
            </p:cNvSpPr>
            <p:nvPr/>
          </p:nvSpPr>
          <p:spPr bwMode="auto">
            <a:xfrm>
              <a:off x="2163" y="230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Line 217"/>
            <p:cNvSpPr>
              <a:spLocks noChangeShapeType="1"/>
            </p:cNvSpPr>
            <p:nvPr/>
          </p:nvSpPr>
          <p:spPr bwMode="auto">
            <a:xfrm>
              <a:off x="2179" y="230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Line 218"/>
            <p:cNvSpPr>
              <a:spLocks noChangeShapeType="1"/>
            </p:cNvSpPr>
            <p:nvPr/>
          </p:nvSpPr>
          <p:spPr bwMode="auto">
            <a:xfrm>
              <a:off x="2193" y="2307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Line 219"/>
            <p:cNvSpPr>
              <a:spLocks noChangeShapeType="1"/>
            </p:cNvSpPr>
            <p:nvPr/>
          </p:nvSpPr>
          <p:spPr bwMode="auto">
            <a:xfrm>
              <a:off x="2209" y="230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Line 220"/>
            <p:cNvSpPr>
              <a:spLocks noChangeShapeType="1"/>
            </p:cNvSpPr>
            <p:nvPr/>
          </p:nvSpPr>
          <p:spPr bwMode="auto">
            <a:xfrm>
              <a:off x="2223" y="2305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Line 221"/>
            <p:cNvSpPr>
              <a:spLocks noChangeShapeType="1"/>
            </p:cNvSpPr>
            <p:nvPr/>
          </p:nvSpPr>
          <p:spPr bwMode="auto">
            <a:xfrm>
              <a:off x="2239" y="230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Line 222"/>
            <p:cNvSpPr>
              <a:spLocks noChangeShapeType="1"/>
            </p:cNvSpPr>
            <p:nvPr/>
          </p:nvSpPr>
          <p:spPr bwMode="auto">
            <a:xfrm>
              <a:off x="2255" y="230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Line 223"/>
            <p:cNvSpPr>
              <a:spLocks noChangeShapeType="1"/>
            </p:cNvSpPr>
            <p:nvPr/>
          </p:nvSpPr>
          <p:spPr bwMode="auto">
            <a:xfrm>
              <a:off x="2270" y="2303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Line 224"/>
            <p:cNvSpPr>
              <a:spLocks noChangeShapeType="1"/>
            </p:cNvSpPr>
            <p:nvPr/>
          </p:nvSpPr>
          <p:spPr bwMode="auto">
            <a:xfrm>
              <a:off x="2286" y="2303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225"/>
            <p:cNvSpPr>
              <a:spLocks noChangeShapeType="1"/>
            </p:cNvSpPr>
            <p:nvPr/>
          </p:nvSpPr>
          <p:spPr bwMode="auto">
            <a:xfrm>
              <a:off x="2300" y="2301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Line 226"/>
            <p:cNvSpPr>
              <a:spLocks noChangeShapeType="1"/>
            </p:cNvSpPr>
            <p:nvPr/>
          </p:nvSpPr>
          <p:spPr bwMode="auto">
            <a:xfrm>
              <a:off x="2316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Line 227"/>
            <p:cNvSpPr>
              <a:spLocks noChangeShapeType="1"/>
            </p:cNvSpPr>
            <p:nvPr/>
          </p:nvSpPr>
          <p:spPr bwMode="auto">
            <a:xfrm>
              <a:off x="2332" y="230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Line 228"/>
            <p:cNvSpPr>
              <a:spLocks noChangeShapeType="1"/>
            </p:cNvSpPr>
            <p:nvPr/>
          </p:nvSpPr>
          <p:spPr bwMode="auto">
            <a:xfrm>
              <a:off x="2347" y="230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Line 229"/>
            <p:cNvSpPr>
              <a:spLocks noChangeShapeType="1"/>
            </p:cNvSpPr>
            <p:nvPr/>
          </p:nvSpPr>
          <p:spPr bwMode="auto">
            <a:xfrm>
              <a:off x="2363" y="22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Line 230"/>
            <p:cNvSpPr>
              <a:spLocks noChangeShapeType="1"/>
            </p:cNvSpPr>
            <p:nvPr/>
          </p:nvSpPr>
          <p:spPr bwMode="auto">
            <a:xfrm>
              <a:off x="2377" y="229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Line 231"/>
            <p:cNvSpPr>
              <a:spLocks noChangeShapeType="1"/>
            </p:cNvSpPr>
            <p:nvPr/>
          </p:nvSpPr>
          <p:spPr bwMode="auto">
            <a:xfrm>
              <a:off x="2393" y="229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Line 232"/>
            <p:cNvSpPr>
              <a:spLocks noChangeShapeType="1"/>
            </p:cNvSpPr>
            <p:nvPr/>
          </p:nvSpPr>
          <p:spPr bwMode="auto">
            <a:xfrm>
              <a:off x="2409" y="229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Line 233"/>
            <p:cNvSpPr>
              <a:spLocks noChangeShapeType="1"/>
            </p:cNvSpPr>
            <p:nvPr/>
          </p:nvSpPr>
          <p:spPr bwMode="auto">
            <a:xfrm>
              <a:off x="2423" y="229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Line 234"/>
            <p:cNvSpPr>
              <a:spLocks noChangeShapeType="1"/>
            </p:cNvSpPr>
            <p:nvPr/>
          </p:nvSpPr>
          <p:spPr bwMode="auto">
            <a:xfrm>
              <a:off x="2439" y="229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Line 235"/>
            <p:cNvSpPr>
              <a:spLocks noChangeShapeType="1"/>
            </p:cNvSpPr>
            <p:nvPr/>
          </p:nvSpPr>
          <p:spPr bwMode="auto">
            <a:xfrm>
              <a:off x="2454" y="2295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Line 236"/>
            <p:cNvSpPr>
              <a:spLocks noChangeShapeType="1"/>
            </p:cNvSpPr>
            <p:nvPr/>
          </p:nvSpPr>
          <p:spPr bwMode="auto">
            <a:xfrm>
              <a:off x="2470" y="2295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237"/>
            <p:cNvSpPr>
              <a:spLocks noChangeShapeType="1"/>
            </p:cNvSpPr>
            <p:nvPr/>
          </p:nvSpPr>
          <p:spPr bwMode="auto">
            <a:xfrm>
              <a:off x="2484" y="2293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Line 238"/>
            <p:cNvSpPr>
              <a:spLocks noChangeShapeType="1"/>
            </p:cNvSpPr>
            <p:nvPr/>
          </p:nvSpPr>
          <p:spPr bwMode="auto">
            <a:xfrm>
              <a:off x="2500" y="229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Line 239"/>
            <p:cNvSpPr>
              <a:spLocks noChangeShapeType="1"/>
            </p:cNvSpPr>
            <p:nvPr/>
          </p:nvSpPr>
          <p:spPr bwMode="auto">
            <a:xfrm>
              <a:off x="2516" y="229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Line 240"/>
            <p:cNvSpPr>
              <a:spLocks noChangeShapeType="1"/>
            </p:cNvSpPr>
            <p:nvPr/>
          </p:nvSpPr>
          <p:spPr bwMode="auto">
            <a:xfrm>
              <a:off x="2530" y="229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Line 241"/>
            <p:cNvSpPr>
              <a:spLocks noChangeShapeType="1"/>
            </p:cNvSpPr>
            <p:nvPr/>
          </p:nvSpPr>
          <p:spPr bwMode="auto">
            <a:xfrm>
              <a:off x="2546" y="229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Line 242"/>
            <p:cNvSpPr>
              <a:spLocks noChangeShapeType="1"/>
            </p:cNvSpPr>
            <p:nvPr/>
          </p:nvSpPr>
          <p:spPr bwMode="auto">
            <a:xfrm>
              <a:off x="2561" y="2291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Line 243"/>
            <p:cNvSpPr>
              <a:spLocks noChangeShapeType="1"/>
            </p:cNvSpPr>
            <p:nvPr/>
          </p:nvSpPr>
          <p:spPr bwMode="auto">
            <a:xfrm>
              <a:off x="2577" y="228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Line 244"/>
            <p:cNvSpPr>
              <a:spLocks noChangeShapeType="1"/>
            </p:cNvSpPr>
            <p:nvPr/>
          </p:nvSpPr>
          <p:spPr bwMode="auto">
            <a:xfrm>
              <a:off x="2593" y="228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Line 245"/>
            <p:cNvSpPr>
              <a:spLocks noChangeShapeType="1"/>
            </p:cNvSpPr>
            <p:nvPr/>
          </p:nvSpPr>
          <p:spPr bwMode="auto">
            <a:xfrm>
              <a:off x="2607" y="228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Line 246"/>
            <p:cNvSpPr>
              <a:spLocks noChangeShapeType="1"/>
            </p:cNvSpPr>
            <p:nvPr/>
          </p:nvSpPr>
          <p:spPr bwMode="auto">
            <a:xfrm>
              <a:off x="2623" y="228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Line 247"/>
            <p:cNvSpPr>
              <a:spLocks noChangeShapeType="1"/>
            </p:cNvSpPr>
            <p:nvPr/>
          </p:nvSpPr>
          <p:spPr bwMode="auto">
            <a:xfrm>
              <a:off x="2638" y="2287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Line 248"/>
            <p:cNvSpPr>
              <a:spLocks noChangeShapeType="1"/>
            </p:cNvSpPr>
            <p:nvPr/>
          </p:nvSpPr>
          <p:spPr bwMode="auto">
            <a:xfrm>
              <a:off x="2654" y="228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Line 249"/>
            <p:cNvSpPr>
              <a:spLocks noChangeShapeType="1"/>
            </p:cNvSpPr>
            <p:nvPr/>
          </p:nvSpPr>
          <p:spPr bwMode="auto">
            <a:xfrm>
              <a:off x="2670" y="2285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Line 250"/>
            <p:cNvSpPr>
              <a:spLocks noChangeShapeType="1"/>
            </p:cNvSpPr>
            <p:nvPr/>
          </p:nvSpPr>
          <p:spPr bwMode="auto">
            <a:xfrm>
              <a:off x="2684" y="228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Line 251"/>
            <p:cNvSpPr>
              <a:spLocks noChangeShapeType="1"/>
            </p:cNvSpPr>
            <p:nvPr/>
          </p:nvSpPr>
          <p:spPr bwMode="auto">
            <a:xfrm>
              <a:off x="2700" y="228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Line 252"/>
            <p:cNvSpPr>
              <a:spLocks noChangeShapeType="1"/>
            </p:cNvSpPr>
            <p:nvPr/>
          </p:nvSpPr>
          <p:spPr bwMode="auto">
            <a:xfrm>
              <a:off x="2714" y="2284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Line 253"/>
            <p:cNvSpPr>
              <a:spLocks noChangeShapeType="1"/>
            </p:cNvSpPr>
            <p:nvPr/>
          </p:nvSpPr>
          <p:spPr bwMode="auto">
            <a:xfrm>
              <a:off x="2730" y="228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Line 254"/>
            <p:cNvSpPr>
              <a:spLocks noChangeShapeType="1"/>
            </p:cNvSpPr>
            <p:nvPr/>
          </p:nvSpPr>
          <p:spPr bwMode="auto">
            <a:xfrm>
              <a:off x="2745" y="2283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Line 255"/>
            <p:cNvSpPr>
              <a:spLocks noChangeShapeType="1"/>
            </p:cNvSpPr>
            <p:nvPr/>
          </p:nvSpPr>
          <p:spPr bwMode="auto">
            <a:xfrm>
              <a:off x="2761" y="228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Line 256"/>
            <p:cNvSpPr>
              <a:spLocks noChangeShapeType="1"/>
            </p:cNvSpPr>
            <p:nvPr/>
          </p:nvSpPr>
          <p:spPr bwMode="auto">
            <a:xfrm>
              <a:off x="2777" y="228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Line 257"/>
            <p:cNvSpPr>
              <a:spLocks noChangeShapeType="1"/>
            </p:cNvSpPr>
            <p:nvPr/>
          </p:nvSpPr>
          <p:spPr bwMode="auto">
            <a:xfrm>
              <a:off x="2791" y="228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Oval 258"/>
            <p:cNvSpPr>
              <a:spLocks noChangeArrowheads="1"/>
            </p:cNvSpPr>
            <p:nvPr/>
          </p:nvSpPr>
          <p:spPr bwMode="auto">
            <a:xfrm>
              <a:off x="555" y="2388"/>
              <a:ext cx="27" cy="22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Oval 259"/>
            <p:cNvSpPr>
              <a:spLocks noChangeArrowheads="1"/>
            </p:cNvSpPr>
            <p:nvPr/>
          </p:nvSpPr>
          <p:spPr bwMode="auto">
            <a:xfrm>
              <a:off x="1297" y="2356"/>
              <a:ext cx="29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Oval 260"/>
            <p:cNvSpPr>
              <a:spLocks noChangeArrowheads="1"/>
            </p:cNvSpPr>
            <p:nvPr/>
          </p:nvSpPr>
          <p:spPr bwMode="auto">
            <a:xfrm>
              <a:off x="2039" y="2300"/>
              <a:ext cx="28" cy="22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Oval 261"/>
            <p:cNvSpPr>
              <a:spLocks noChangeArrowheads="1"/>
            </p:cNvSpPr>
            <p:nvPr/>
          </p:nvSpPr>
          <p:spPr bwMode="auto">
            <a:xfrm>
              <a:off x="2782" y="2268"/>
              <a:ext cx="28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Line 262"/>
            <p:cNvSpPr>
              <a:spLocks noChangeShapeType="1"/>
            </p:cNvSpPr>
            <p:nvPr/>
          </p:nvSpPr>
          <p:spPr bwMode="auto">
            <a:xfrm flipV="1">
              <a:off x="569" y="2394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Line 263"/>
            <p:cNvSpPr>
              <a:spLocks noChangeShapeType="1"/>
            </p:cNvSpPr>
            <p:nvPr/>
          </p:nvSpPr>
          <p:spPr bwMode="auto">
            <a:xfrm>
              <a:off x="625" y="239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Line 264"/>
            <p:cNvSpPr>
              <a:spLocks noChangeShapeType="1"/>
            </p:cNvSpPr>
            <p:nvPr/>
          </p:nvSpPr>
          <p:spPr bwMode="auto">
            <a:xfrm flipV="1">
              <a:off x="645" y="2390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Line 265"/>
            <p:cNvSpPr>
              <a:spLocks noChangeShapeType="1"/>
            </p:cNvSpPr>
            <p:nvPr/>
          </p:nvSpPr>
          <p:spPr bwMode="auto">
            <a:xfrm>
              <a:off x="699" y="2389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Line 266"/>
            <p:cNvSpPr>
              <a:spLocks noChangeShapeType="1"/>
            </p:cNvSpPr>
            <p:nvPr/>
          </p:nvSpPr>
          <p:spPr bwMode="auto">
            <a:xfrm flipV="1">
              <a:off x="718" y="2385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Line 267"/>
            <p:cNvSpPr>
              <a:spLocks noChangeShapeType="1"/>
            </p:cNvSpPr>
            <p:nvPr/>
          </p:nvSpPr>
          <p:spPr bwMode="auto">
            <a:xfrm>
              <a:off x="774" y="238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Line 268"/>
            <p:cNvSpPr>
              <a:spLocks noChangeShapeType="1"/>
            </p:cNvSpPr>
            <p:nvPr/>
          </p:nvSpPr>
          <p:spPr bwMode="auto">
            <a:xfrm flipV="1">
              <a:off x="793" y="2381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Line 269"/>
            <p:cNvSpPr>
              <a:spLocks noChangeShapeType="1"/>
            </p:cNvSpPr>
            <p:nvPr/>
          </p:nvSpPr>
          <p:spPr bwMode="auto">
            <a:xfrm>
              <a:off x="849" y="238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Line 270"/>
            <p:cNvSpPr>
              <a:spLocks noChangeShapeType="1"/>
            </p:cNvSpPr>
            <p:nvPr/>
          </p:nvSpPr>
          <p:spPr bwMode="auto">
            <a:xfrm flipV="1">
              <a:off x="868" y="2377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Line 271"/>
            <p:cNvSpPr>
              <a:spLocks noChangeShapeType="1"/>
            </p:cNvSpPr>
            <p:nvPr/>
          </p:nvSpPr>
          <p:spPr bwMode="auto">
            <a:xfrm>
              <a:off x="923" y="2376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Line 272"/>
            <p:cNvSpPr>
              <a:spLocks noChangeShapeType="1"/>
            </p:cNvSpPr>
            <p:nvPr/>
          </p:nvSpPr>
          <p:spPr bwMode="auto">
            <a:xfrm flipV="1">
              <a:off x="942" y="2372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Line 273"/>
            <p:cNvSpPr>
              <a:spLocks noChangeShapeType="1"/>
            </p:cNvSpPr>
            <p:nvPr/>
          </p:nvSpPr>
          <p:spPr bwMode="auto">
            <a:xfrm>
              <a:off x="998" y="237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Line 274"/>
            <p:cNvSpPr>
              <a:spLocks noChangeShapeType="1"/>
            </p:cNvSpPr>
            <p:nvPr/>
          </p:nvSpPr>
          <p:spPr bwMode="auto">
            <a:xfrm flipV="1">
              <a:off x="1017" y="2368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Line 275"/>
            <p:cNvSpPr>
              <a:spLocks noChangeShapeType="1"/>
            </p:cNvSpPr>
            <p:nvPr/>
          </p:nvSpPr>
          <p:spPr bwMode="auto">
            <a:xfrm>
              <a:off x="1073" y="236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Line 276"/>
            <p:cNvSpPr>
              <a:spLocks noChangeShapeType="1"/>
            </p:cNvSpPr>
            <p:nvPr/>
          </p:nvSpPr>
          <p:spPr bwMode="auto">
            <a:xfrm flipV="1">
              <a:off x="1092" y="2362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Line 277"/>
            <p:cNvSpPr>
              <a:spLocks noChangeShapeType="1"/>
            </p:cNvSpPr>
            <p:nvPr/>
          </p:nvSpPr>
          <p:spPr bwMode="auto">
            <a:xfrm>
              <a:off x="1147" y="2361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Line 278"/>
            <p:cNvSpPr>
              <a:spLocks noChangeShapeType="1"/>
            </p:cNvSpPr>
            <p:nvPr/>
          </p:nvSpPr>
          <p:spPr bwMode="auto">
            <a:xfrm flipV="1">
              <a:off x="1166" y="2358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Line 279"/>
            <p:cNvSpPr>
              <a:spLocks noChangeShapeType="1"/>
            </p:cNvSpPr>
            <p:nvPr/>
          </p:nvSpPr>
          <p:spPr bwMode="auto">
            <a:xfrm>
              <a:off x="1222" y="2357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Line 280"/>
            <p:cNvSpPr>
              <a:spLocks noChangeShapeType="1"/>
            </p:cNvSpPr>
            <p:nvPr/>
          </p:nvSpPr>
          <p:spPr bwMode="auto">
            <a:xfrm flipV="1">
              <a:off x="1241" y="2353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Line 281"/>
            <p:cNvSpPr>
              <a:spLocks noChangeShapeType="1"/>
            </p:cNvSpPr>
            <p:nvPr/>
          </p:nvSpPr>
          <p:spPr bwMode="auto">
            <a:xfrm>
              <a:off x="1297" y="235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Line 282"/>
            <p:cNvSpPr>
              <a:spLocks noChangeShapeType="1"/>
            </p:cNvSpPr>
            <p:nvPr/>
          </p:nvSpPr>
          <p:spPr bwMode="auto">
            <a:xfrm flipV="1">
              <a:off x="1316" y="2349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Line 283"/>
            <p:cNvSpPr>
              <a:spLocks noChangeShapeType="1"/>
            </p:cNvSpPr>
            <p:nvPr/>
          </p:nvSpPr>
          <p:spPr bwMode="auto">
            <a:xfrm>
              <a:off x="1371" y="234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Line 284"/>
            <p:cNvSpPr>
              <a:spLocks noChangeShapeType="1"/>
            </p:cNvSpPr>
            <p:nvPr/>
          </p:nvSpPr>
          <p:spPr bwMode="auto">
            <a:xfrm flipV="1">
              <a:off x="1390" y="2344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Line 285"/>
            <p:cNvSpPr>
              <a:spLocks noChangeShapeType="1"/>
            </p:cNvSpPr>
            <p:nvPr/>
          </p:nvSpPr>
          <p:spPr bwMode="auto">
            <a:xfrm>
              <a:off x="1446" y="234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Line 286"/>
            <p:cNvSpPr>
              <a:spLocks noChangeShapeType="1"/>
            </p:cNvSpPr>
            <p:nvPr/>
          </p:nvSpPr>
          <p:spPr bwMode="auto">
            <a:xfrm flipV="1">
              <a:off x="1465" y="2338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Line 287"/>
            <p:cNvSpPr>
              <a:spLocks noChangeShapeType="1"/>
            </p:cNvSpPr>
            <p:nvPr/>
          </p:nvSpPr>
          <p:spPr bwMode="auto">
            <a:xfrm>
              <a:off x="1521" y="2337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Line 288"/>
            <p:cNvSpPr>
              <a:spLocks noChangeShapeType="1"/>
            </p:cNvSpPr>
            <p:nvPr/>
          </p:nvSpPr>
          <p:spPr bwMode="auto">
            <a:xfrm flipV="1">
              <a:off x="1539" y="2333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Line 289"/>
            <p:cNvSpPr>
              <a:spLocks noChangeShapeType="1"/>
            </p:cNvSpPr>
            <p:nvPr/>
          </p:nvSpPr>
          <p:spPr bwMode="auto">
            <a:xfrm>
              <a:off x="1595" y="2332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Line 290"/>
            <p:cNvSpPr>
              <a:spLocks noChangeShapeType="1"/>
            </p:cNvSpPr>
            <p:nvPr/>
          </p:nvSpPr>
          <p:spPr bwMode="auto">
            <a:xfrm flipV="1">
              <a:off x="1614" y="2328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Line 291"/>
            <p:cNvSpPr>
              <a:spLocks noChangeShapeType="1"/>
            </p:cNvSpPr>
            <p:nvPr/>
          </p:nvSpPr>
          <p:spPr bwMode="auto">
            <a:xfrm>
              <a:off x="1670" y="2326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Line 292"/>
            <p:cNvSpPr>
              <a:spLocks noChangeShapeType="1"/>
            </p:cNvSpPr>
            <p:nvPr/>
          </p:nvSpPr>
          <p:spPr bwMode="auto">
            <a:xfrm flipV="1">
              <a:off x="1689" y="2322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Line 293"/>
            <p:cNvSpPr>
              <a:spLocks noChangeShapeType="1"/>
            </p:cNvSpPr>
            <p:nvPr/>
          </p:nvSpPr>
          <p:spPr bwMode="auto">
            <a:xfrm>
              <a:off x="1743" y="2321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Line 294"/>
            <p:cNvSpPr>
              <a:spLocks noChangeShapeType="1"/>
            </p:cNvSpPr>
            <p:nvPr/>
          </p:nvSpPr>
          <p:spPr bwMode="auto">
            <a:xfrm flipV="1">
              <a:off x="1763" y="2317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Line 295"/>
            <p:cNvSpPr>
              <a:spLocks noChangeShapeType="1"/>
            </p:cNvSpPr>
            <p:nvPr/>
          </p:nvSpPr>
          <p:spPr bwMode="auto">
            <a:xfrm>
              <a:off x="1819" y="2316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Line 296"/>
            <p:cNvSpPr>
              <a:spLocks noChangeShapeType="1"/>
            </p:cNvSpPr>
            <p:nvPr/>
          </p:nvSpPr>
          <p:spPr bwMode="auto">
            <a:xfrm flipV="1">
              <a:off x="1838" y="2312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Line 297"/>
            <p:cNvSpPr>
              <a:spLocks noChangeShapeType="1"/>
            </p:cNvSpPr>
            <p:nvPr/>
          </p:nvSpPr>
          <p:spPr bwMode="auto">
            <a:xfrm>
              <a:off x="1894" y="231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Line 298"/>
            <p:cNvSpPr>
              <a:spLocks noChangeShapeType="1"/>
            </p:cNvSpPr>
            <p:nvPr/>
          </p:nvSpPr>
          <p:spPr bwMode="auto">
            <a:xfrm flipV="1">
              <a:off x="1913" y="2307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Line 299"/>
            <p:cNvSpPr>
              <a:spLocks noChangeShapeType="1"/>
            </p:cNvSpPr>
            <p:nvPr/>
          </p:nvSpPr>
          <p:spPr bwMode="auto">
            <a:xfrm>
              <a:off x="1967" y="2305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4" name="Line 300"/>
            <p:cNvSpPr>
              <a:spLocks noChangeShapeType="1"/>
            </p:cNvSpPr>
            <p:nvPr/>
          </p:nvSpPr>
          <p:spPr bwMode="auto">
            <a:xfrm flipV="1">
              <a:off x="1987" y="2301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5" name="Line 301"/>
            <p:cNvSpPr>
              <a:spLocks noChangeShapeType="1"/>
            </p:cNvSpPr>
            <p:nvPr/>
          </p:nvSpPr>
          <p:spPr bwMode="auto">
            <a:xfrm>
              <a:off x="2043" y="230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Line 302"/>
            <p:cNvSpPr>
              <a:spLocks noChangeShapeType="1"/>
            </p:cNvSpPr>
            <p:nvPr/>
          </p:nvSpPr>
          <p:spPr bwMode="auto">
            <a:xfrm flipV="1">
              <a:off x="2062" y="2297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Line 303"/>
            <p:cNvSpPr>
              <a:spLocks noChangeShapeType="1"/>
            </p:cNvSpPr>
            <p:nvPr/>
          </p:nvSpPr>
          <p:spPr bwMode="auto">
            <a:xfrm>
              <a:off x="2118" y="2297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8" name="Line 304"/>
            <p:cNvSpPr>
              <a:spLocks noChangeShapeType="1"/>
            </p:cNvSpPr>
            <p:nvPr/>
          </p:nvSpPr>
          <p:spPr bwMode="auto">
            <a:xfrm flipV="1">
              <a:off x="2137" y="2295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9" name="Line 305"/>
            <p:cNvSpPr>
              <a:spLocks noChangeShapeType="1"/>
            </p:cNvSpPr>
            <p:nvPr/>
          </p:nvSpPr>
          <p:spPr bwMode="auto">
            <a:xfrm>
              <a:off x="2191" y="2293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Line 306"/>
            <p:cNvSpPr>
              <a:spLocks noChangeShapeType="1"/>
            </p:cNvSpPr>
            <p:nvPr/>
          </p:nvSpPr>
          <p:spPr bwMode="auto">
            <a:xfrm flipV="1">
              <a:off x="2211" y="2292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Line 307"/>
            <p:cNvSpPr>
              <a:spLocks noChangeShapeType="1"/>
            </p:cNvSpPr>
            <p:nvPr/>
          </p:nvSpPr>
          <p:spPr bwMode="auto">
            <a:xfrm>
              <a:off x="2267" y="229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Line 308"/>
            <p:cNvSpPr>
              <a:spLocks noChangeShapeType="1"/>
            </p:cNvSpPr>
            <p:nvPr/>
          </p:nvSpPr>
          <p:spPr bwMode="auto">
            <a:xfrm flipV="1">
              <a:off x="2286" y="228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Line 309"/>
            <p:cNvSpPr>
              <a:spLocks noChangeShapeType="1"/>
            </p:cNvSpPr>
            <p:nvPr/>
          </p:nvSpPr>
          <p:spPr bwMode="auto">
            <a:xfrm>
              <a:off x="2342" y="228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Line 310"/>
            <p:cNvSpPr>
              <a:spLocks noChangeShapeType="1"/>
            </p:cNvSpPr>
            <p:nvPr/>
          </p:nvSpPr>
          <p:spPr bwMode="auto">
            <a:xfrm flipV="1">
              <a:off x="2361" y="2285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Line 311"/>
            <p:cNvSpPr>
              <a:spLocks noChangeShapeType="1"/>
            </p:cNvSpPr>
            <p:nvPr/>
          </p:nvSpPr>
          <p:spPr bwMode="auto">
            <a:xfrm>
              <a:off x="2417" y="228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" name="Line 312"/>
            <p:cNvSpPr>
              <a:spLocks noChangeShapeType="1"/>
            </p:cNvSpPr>
            <p:nvPr/>
          </p:nvSpPr>
          <p:spPr bwMode="auto">
            <a:xfrm flipV="1">
              <a:off x="2434" y="2281"/>
              <a:ext cx="39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" name="Line 313"/>
            <p:cNvSpPr>
              <a:spLocks noChangeShapeType="1"/>
            </p:cNvSpPr>
            <p:nvPr/>
          </p:nvSpPr>
          <p:spPr bwMode="auto">
            <a:xfrm>
              <a:off x="2490" y="2281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Line 314"/>
            <p:cNvSpPr>
              <a:spLocks noChangeShapeType="1"/>
            </p:cNvSpPr>
            <p:nvPr/>
          </p:nvSpPr>
          <p:spPr bwMode="auto">
            <a:xfrm flipV="1">
              <a:off x="2510" y="2279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Line 315"/>
            <p:cNvSpPr>
              <a:spLocks noChangeShapeType="1"/>
            </p:cNvSpPr>
            <p:nvPr/>
          </p:nvSpPr>
          <p:spPr bwMode="auto">
            <a:xfrm>
              <a:off x="2566" y="2277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Line 316"/>
            <p:cNvSpPr>
              <a:spLocks noChangeShapeType="1"/>
            </p:cNvSpPr>
            <p:nvPr/>
          </p:nvSpPr>
          <p:spPr bwMode="auto">
            <a:xfrm flipV="1">
              <a:off x="2585" y="2275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" name="Line 317"/>
            <p:cNvSpPr>
              <a:spLocks noChangeShapeType="1"/>
            </p:cNvSpPr>
            <p:nvPr/>
          </p:nvSpPr>
          <p:spPr bwMode="auto">
            <a:xfrm>
              <a:off x="2641" y="2275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" name="Line 318"/>
            <p:cNvSpPr>
              <a:spLocks noChangeShapeType="1"/>
            </p:cNvSpPr>
            <p:nvPr/>
          </p:nvSpPr>
          <p:spPr bwMode="auto">
            <a:xfrm flipV="1">
              <a:off x="2660" y="2272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" name="Line 319"/>
            <p:cNvSpPr>
              <a:spLocks noChangeShapeType="1"/>
            </p:cNvSpPr>
            <p:nvPr/>
          </p:nvSpPr>
          <p:spPr bwMode="auto">
            <a:xfrm>
              <a:off x="2714" y="2271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Line 320"/>
            <p:cNvSpPr>
              <a:spLocks noChangeShapeType="1"/>
            </p:cNvSpPr>
            <p:nvPr/>
          </p:nvSpPr>
          <p:spPr bwMode="auto">
            <a:xfrm flipV="1">
              <a:off x="2734" y="2269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Line 321"/>
            <p:cNvSpPr>
              <a:spLocks noChangeShapeType="1"/>
            </p:cNvSpPr>
            <p:nvPr/>
          </p:nvSpPr>
          <p:spPr bwMode="auto">
            <a:xfrm>
              <a:off x="2790" y="226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Oval 322"/>
            <p:cNvSpPr>
              <a:spLocks noChangeArrowheads="1"/>
            </p:cNvSpPr>
            <p:nvPr/>
          </p:nvSpPr>
          <p:spPr bwMode="auto">
            <a:xfrm>
              <a:off x="555" y="2385"/>
              <a:ext cx="27" cy="22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Oval 323"/>
            <p:cNvSpPr>
              <a:spLocks noChangeArrowheads="1"/>
            </p:cNvSpPr>
            <p:nvPr/>
          </p:nvSpPr>
          <p:spPr bwMode="auto">
            <a:xfrm>
              <a:off x="1297" y="2340"/>
              <a:ext cx="29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Oval 324"/>
            <p:cNvSpPr>
              <a:spLocks noChangeArrowheads="1"/>
            </p:cNvSpPr>
            <p:nvPr/>
          </p:nvSpPr>
          <p:spPr bwMode="auto">
            <a:xfrm>
              <a:off x="2039" y="2288"/>
              <a:ext cx="28" cy="23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Oval 325"/>
            <p:cNvSpPr>
              <a:spLocks noChangeArrowheads="1"/>
            </p:cNvSpPr>
            <p:nvPr/>
          </p:nvSpPr>
          <p:spPr bwMode="auto">
            <a:xfrm>
              <a:off x="2782" y="2256"/>
              <a:ext cx="28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 flipV="1">
              <a:off x="528" y="1612"/>
              <a:ext cx="1" cy="110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" name="Line 327"/>
            <p:cNvSpPr>
              <a:spLocks noChangeShapeType="1"/>
            </p:cNvSpPr>
            <p:nvPr/>
          </p:nvSpPr>
          <p:spPr bwMode="auto">
            <a:xfrm flipH="1">
              <a:off x="501" y="2678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2" name="Rectangle 328"/>
            <p:cNvSpPr>
              <a:spLocks noChangeArrowheads="1"/>
            </p:cNvSpPr>
            <p:nvPr/>
          </p:nvSpPr>
          <p:spPr bwMode="auto">
            <a:xfrm rot="16200000">
              <a:off x="427" y="2619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3" name="Line 329"/>
            <p:cNvSpPr>
              <a:spLocks noChangeShapeType="1"/>
            </p:cNvSpPr>
            <p:nvPr/>
          </p:nvSpPr>
          <p:spPr bwMode="auto">
            <a:xfrm flipH="1">
              <a:off x="501" y="2422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" name="Rectangle 330"/>
            <p:cNvSpPr>
              <a:spLocks noChangeArrowheads="1"/>
            </p:cNvSpPr>
            <p:nvPr/>
          </p:nvSpPr>
          <p:spPr bwMode="auto">
            <a:xfrm rot="16200000">
              <a:off x="427" y="2363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5" name="Line 331"/>
            <p:cNvSpPr>
              <a:spLocks noChangeShapeType="1"/>
            </p:cNvSpPr>
            <p:nvPr/>
          </p:nvSpPr>
          <p:spPr bwMode="auto">
            <a:xfrm flipH="1">
              <a:off x="501" y="2166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" name="Rectangle 332"/>
            <p:cNvSpPr>
              <a:spLocks noChangeArrowheads="1"/>
            </p:cNvSpPr>
            <p:nvPr/>
          </p:nvSpPr>
          <p:spPr bwMode="auto">
            <a:xfrm rot="16200000">
              <a:off x="427" y="2106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Line 333"/>
            <p:cNvSpPr>
              <a:spLocks noChangeShapeType="1"/>
            </p:cNvSpPr>
            <p:nvPr/>
          </p:nvSpPr>
          <p:spPr bwMode="auto">
            <a:xfrm flipH="1">
              <a:off x="501" y="1909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" name="Rectangle 334"/>
            <p:cNvSpPr>
              <a:spLocks noChangeArrowheads="1"/>
            </p:cNvSpPr>
            <p:nvPr/>
          </p:nvSpPr>
          <p:spPr bwMode="auto">
            <a:xfrm rot="16200000">
              <a:off x="427" y="1850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9" name="Line 335"/>
            <p:cNvSpPr>
              <a:spLocks noChangeShapeType="1"/>
            </p:cNvSpPr>
            <p:nvPr/>
          </p:nvSpPr>
          <p:spPr bwMode="auto">
            <a:xfrm flipH="1">
              <a:off x="501" y="1653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0" name="Rectangle 336"/>
            <p:cNvSpPr>
              <a:spLocks noChangeArrowheads="1"/>
            </p:cNvSpPr>
            <p:nvPr/>
          </p:nvSpPr>
          <p:spPr bwMode="auto">
            <a:xfrm rot="16200000">
              <a:off x="427" y="1594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/>
          </p:nvSpPr>
          <p:spPr bwMode="auto">
            <a:xfrm rot="16200000">
              <a:off x="305" y="2097"/>
              <a:ext cx="16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TSH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2" name="Line 338"/>
            <p:cNvSpPr>
              <a:spLocks noChangeShapeType="1"/>
            </p:cNvSpPr>
            <p:nvPr/>
          </p:nvSpPr>
          <p:spPr bwMode="auto">
            <a:xfrm>
              <a:off x="528" y="2714"/>
              <a:ext cx="231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" name="Line 339"/>
            <p:cNvSpPr>
              <a:spLocks noChangeShapeType="1"/>
            </p:cNvSpPr>
            <p:nvPr/>
          </p:nvSpPr>
          <p:spPr bwMode="auto">
            <a:xfrm>
              <a:off x="569" y="2714"/>
              <a:ext cx="1" cy="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4" name="Rectangle 340"/>
            <p:cNvSpPr>
              <a:spLocks noChangeArrowheads="1"/>
            </p:cNvSpPr>
            <p:nvPr/>
          </p:nvSpPr>
          <p:spPr bwMode="auto">
            <a:xfrm>
              <a:off x="552" y="2748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5" name="Line 341"/>
            <p:cNvSpPr>
              <a:spLocks noChangeShapeType="1"/>
            </p:cNvSpPr>
            <p:nvPr/>
          </p:nvSpPr>
          <p:spPr bwMode="auto">
            <a:xfrm>
              <a:off x="1312" y="2714"/>
              <a:ext cx="1" cy="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6" name="Rectangle 342"/>
            <p:cNvSpPr>
              <a:spLocks noChangeArrowheads="1"/>
            </p:cNvSpPr>
            <p:nvPr/>
          </p:nvSpPr>
          <p:spPr bwMode="auto">
            <a:xfrm>
              <a:off x="1294" y="2748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7" name="Line 343"/>
            <p:cNvSpPr>
              <a:spLocks noChangeShapeType="1"/>
            </p:cNvSpPr>
            <p:nvPr/>
          </p:nvSpPr>
          <p:spPr bwMode="auto">
            <a:xfrm>
              <a:off x="2054" y="2714"/>
              <a:ext cx="1" cy="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8" name="Rectangle 344"/>
            <p:cNvSpPr>
              <a:spLocks noChangeArrowheads="1"/>
            </p:cNvSpPr>
            <p:nvPr/>
          </p:nvSpPr>
          <p:spPr bwMode="auto">
            <a:xfrm>
              <a:off x="2036" y="2748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9" name="Line 345"/>
            <p:cNvSpPr>
              <a:spLocks noChangeShapeType="1"/>
            </p:cNvSpPr>
            <p:nvPr/>
          </p:nvSpPr>
          <p:spPr bwMode="auto">
            <a:xfrm>
              <a:off x="2796" y="2714"/>
              <a:ext cx="1" cy="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0" name="Rectangle 346"/>
            <p:cNvSpPr>
              <a:spLocks noChangeArrowheads="1"/>
            </p:cNvSpPr>
            <p:nvPr/>
          </p:nvSpPr>
          <p:spPr bwMode="auto">
            <a:xfrm>
              <a:off x="2778" y="2748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1" name="Rectangle 347"/>
            <p:cNvSpPr>
              <a:spLocks noChangeArrowheads="1"/>
            </p:cNvSpPr>
            <p:nvPr/>
          </p:nvSpPr>
          <p:spPr bwMode="auto">
            <a:xfrm>
              <a:off x="1548" y="2799"/>
              <a:ext cx="30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2" name="Rectangle 348"/>
            <p:cNvSpPr>
              <a:spLocks noChangeArrowheads="1"/>
            </p:cNvSpPr>
            <p:nvPr/>
          </p:nvSpPr>
          <p:spPr bwMode="auto">
            <a:xfrm>
              <a:off x="854" y="2894"/>
              <a:ext cx="1656" cy="18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" name="Line 349"/>
            <p:cNvSpPr>
              <a:spLocks noChangeShapeType="1"/>
            </p:cNvSpPr>
            <p:nvPr/>
          </p:nvSpPr>
          <p:spPr bwMode="auto">
            <a:xfrm>
              <a:off x="883" y="2945"/>
              <a:ext cx="248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" name="Oval 350"/>
            <p:cNvSpPr>
              <a:spLocks noChangeArrowheads="1"/>
            </p:cNvSpPr>
            <p:nvPr/>
          </p:nvSpPr>
          <p:spPr bwMode="auto">
            <a:xfrm>
              <a:off x="992" y="2933"/>
              <a:ext cx="27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" name="Line 351"/>
            <p:cNvSpPr>
              <a:spLocks noChangeShapeType="1"/>
            </p:cNvSpPr>
            <p:nvPr/>
          </p:nvSpPr>
          <p:spPr bwMode="auto">
            <a:xfrm>
              <a:off x="1729" y="2945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" name="Line 352"/>
            <p:cNvSpPr>
              <a:spLocks noChangeShapeType="1"/>
            </p:cNvSpPr>
            <p:nvPr/>
          </p:nvSpPr>
          <p:spPr bwMode="auto">
            <a:xfrm>
              <a:off x="1787" y="2945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7" name="Line 353"/>
            <p:cNvSpPr>
              <a:spLocks noChangeShapeType="1"/>
            </p:cNvSpPr>
            <p:nvPr/>
          </p:nvSpPr>
          <p:spPr bwMode="auto">
            <a:xfrm>
              <a:off x="1844" y="2945"/>
              <a:ext cx="3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8" name="Line 354"/>
            <p:cNvSpPr>
              <a:spLocks noChangeShapeType="1"/>
            </p:cNvSpPr>
            <p:nvPr/>
          </p:nvSpPr>
          <p:spPr bwMode="auto">
            <a:xfrm>
              <a:off x="1902" y="2945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9" name="Line 355"/>
            <p:cNvSpPr>
              <a:spLocks noChangeShapeType="1"/>
            </p:cNvSpPr>
            <p:nvPr/>
          </p:nvSpPr>
          <p:spPr bwMode="auto">
            <a:xfrm>
              <a:off x="1959" y="2945"/>
              <a:ext cx="20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" name="Oval 356"/>
            <p:cNvSpPr>
              <a:spLocks noChangeArrowheads="1"/>
            </p:cNvSpPr>
            <p:nvPr/>
          </p:nvSpPr>
          <p:spPr bwMode="auto">
            <a:xfrm>
              <a:off x="1839" y="2933"/>
              <a:ext cx="28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1" name="Line 357"/>
            <p:cNvSpPr>
              <a:spLocks noChangeShapeType="1"/>
            </p:cNvSpPr>
            <p:nvPr/>
          </p:nvSpPr>
          <p:spPr bwMode="auto">
            <a:xfrm>
              <a:off x="883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" name="Line 358"/>
            <p:cNvSpPr>
              <a:spLocks noChangeShapeType="1"/>
            </p:cNvSpPr>
            <p:nvPr/>
          </p:nvSpPr>
          <p:spPr bwMode="auto">
            <a:xfrm>
              <a:off x="897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" name="Line 359"/>
            <p:cNvSpPr>
              <a:spLocks noChangeShapeType="1"/>
            </p:cNvSpPr>
            <p:nvPr/>
          </p:nvSpPr>
          <p:spPr bwMode="auto">
            <a:xfrm>
              <a:off x="913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4" name="Line 360"/>
            <p:cNvSpPr>
              <a:spLocks noChangeShapeType="1"/>
            </p:cNvSpPr>
            <p:nvPr/>
          </p:nvSpPr>
          <p:spPr bwMode="auto">
            <a:xfrm>
              <a:off x="928" y="302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5" name="Line 361"/>
            <p:cNvSpPr>
              <a:spLocks noChangeShapeType="1"/>
            </p:cNvSpPr>
            <p:nvPr/>
          </p:nvSpPr>
          <p:spPr bwMode="auto">
            <a:xfrm>
              <a:off x="944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6" name="Line 362"/>
            <p:cNvSpPr>
              <a:spLocks noChangeShapeType="1"/>
            </p:cNvSpPr>
            <p:nvPr/>
          </p:nvSpPr>
          <p:spPr bwMode="auto">
            <a:xfrm>
              <a:off x="960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7" name="Line 363"/>
            <p:cNvSpPr>
              <a:spLocks noChangeShapeType="1"/>
            </p:cNvSpPr>
            <p:nvPr/>
          </p:nvSpPr>
          <p:spPr bwMode="auto">
            <a:xfrm>
              <a:off x="974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8" name="Line 364"/>
            <p:cNvSpPr>
              <a:spLocks noChangeShapeType="1"/>
            </p:cNvSpPr>
            <p:nvPr/>
          </p:nvSpPr>
          <p:spPr bwMode="auto">
            <a:xfrm>
              <a:off x="990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9" name="Line 365"/>
            <p:cNvSpPr>
              <a:spLocks noChangeShapeType="1"/>
            </p:cNvSpPr>
            <p:nvPr/>
          </p:nvSpPr>
          <p:spPr bwMode="auto">
            <a:xfrm>
              <a:off x="1004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0" name="Line 366"/>
            <p:cNvSpPr>
              <a:spLocks noChangeShapeType="1"/>
            </p:cNvSpPr>
            <p:nvPr/>
          </p:nvSpPr>
          <p:spPr bwMode="auto">
            <a:xfrm>
              <a:off x="1020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" name="Line 367"/>
            <p:cNvSpPr>
              <a:spLocks noChangeShapeType="1"/>
            </p:cNvSpPr>
            <p:nvPr/>
          </p:nvSpPr>
          <p:spPr bwMode="auto">
            <a:xfrm>
              <a:off x="1035" y="302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2" name="Line 368"/>
            <p:cNvSpPr>
              <a:spLocks noChangeShapeType="1"/>
            </p:cNvSpPr>
            <p:nvPr/>
          </p:nvSpPr>
          <p:spPr bwMode="auto">
            <a:xfrm>
              <a:off x="1051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" name="Line 369"/>
            <p:cNvSpPr>
              <a:spLocks noChangeShapeType="1"/>
            </p:cNvSpPr>
            <p:nvPr/>
          </p:nvSpPr>
          <p:spPr bwMode="auto">
            <a:xfrm>
              <a:off x="1067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4" name="Line 370"/>
            <p:cNvSpPr>
              <a:spLocks noChangeShapeType="1"/>
            </p:cNvSpPr>
            <p:nvPr/>
          </p:nvSpPr>
          <p:spPr bwMode="auto">
            <a:xfrm>
              <a:off x="1081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" name="Line 371"/>
            <p:cNvSpPr>
              <a:spLocks noChangeShapeType="1"/>
            </p:cNvSpPr>
            <p:nvPr/>
          </p:nvSpPr>
          <p:spPr bwMode="auto">
            <a:xfrm>
              <a:off x="1097" y="302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6" name="Line 372"/>
            <p:cNvSpPr>
              <a:spLocks noChangeShapeType="1"/>
            </p:cNvSpPr>
            <p:nvPr/>
          </p:nvSpPr>
          <p:spPr bwMode="auto">
            <a:xfrm>
              <a:off x="1112" y="302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" name="Line 373"/>
            <p:cNvSpPr>
              <a:spLocks noChangeShapeType="1"/>
            </p:cNvSpPr>
            <p:nvPr/>
          </p:nvSpPr>
          <p:spPr bwMode="auto">
            <a:xfrm>
              <a:off x="1128" y="302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8" name="Oval 374"/>
            <p:cNvSpPr>
              <a:spLocks noChangeArrowheads="1"/>
            </p:cNvSpPr>
            <p:nvPr/>
          </p:nvSpPr>
          <p:spPr bwMode="auto">
            <a:xfrm>
              <a:off x="992" y="3011"/>
              <a:ext cx="27" cy="22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9" name="Line 375"/>
            <p:cNvSpPr>
              <a:spLocks noChangeShapeType="1"/>
            </p:cNvSpPr>
            <p:nvPr/>
          </p:nvSpPr>
          <p:spPr bwMode="auto">
            <a:xfrm>
              <a:off x="1729" y="3022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0" name="Line 376"/>
            <p:cNvSpPr>
              <a:spLocks noChangeShapeType="1"/>
            </p:cNvSpPr>
            <p:nvPr/>
          </p:nvSpPr>
          <p:spPr bwMode="auto">
            <a:xfrm>
              <a:off x="1785" y="302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1" name="Line 377"/>
            <p:cNvSpPr>
              <a:spLocks noChangeShapeType="1"/>
            </p:cNvSpPr>
            <p:nvPr/>
          </p:nvSpPr>
          <p:spPr bwMode="auto">
            <a:xfrm>
              <a:off x="1804" y="3022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2" name="Line 378"/>
            <p:cNvSpPr>
              <a:spLocks noChangeShapeType="1"/>
            </p:cNvSpPr>
            <p:nvPr/>
          </p:nvSpPr>
          <p:spPr bwMode="auto">
            <a:xfrm>
              <a:off x="1860" y="302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3" name="Line 379"/>
            <p:cNvSpPr>
              <a:spLocks noChangeShapeType="1"/>
            </p:cNvSpPr>
            <p:nvPr/>
          </p:nvSpPr>
          <p:spPr bwMode="auto">
            <a:xfrm>
              <a:off x="1879" y="3022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" name="Line 380"/>
            <p:cNvSpPr>
              <a:spLocks noChangeShapeType="1"/>
            </p:cNvSpPr>
            <p:nvPr/>
          </p:nvSpPr>
          <p:spPr bwMode="auto">
            <a:xfrm>
              <a:off x="1934" y="3022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5" name="Line 381"/>
            <p:cNvSpPr>
              <a:spLocks noChangeShapeType="1"/>
            </p:cNvSpPr>
            <p:nvPr/>
          </p:nvSpPr>
          <p:spPr bwMode="auto">
            <a:xfrm>
              <a:off x="1953" y="3022"/>
              <a:ext cx="26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6" name="Oval 382"/>
            <p:cNvSpPr>
              <a:spLocks noChangeArrowheads="1"/>
            </p:cNvSpPr>
            <p:nvPr/>
          </p:nvSpPr>
          <p:spPr bwMode="auto">
            <a:xfrm>
              <a:off x="1839" y="3011"/>
              <a:ext cx="28" cy="22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7" name="Rectangle 383"/>
            <p:cNvSpPr>
              <a:spLocks noChangeArrowheads="1"/>
            </p:cNvSpPr>
            <p:nvPr/>
          </p:nvSpPr>
          <p:spPr bwMode="auto">
            <a:xfrm>
              <a:off x="1171" y="2916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8" name="Rectangle 384"/>
            <p:cNvSpPr>
              <a:spLocks noChangeArrowheads="1"/>
            </p:cNvSpPr>
            <p:nvPr/>
          </p:nvSpPr>
          <p:spPr bwMode="auto">
            <a:xfrm>
              <a:off x="2019" y="2916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9" name="Rectangle 385"/>
            <p:cNvSpPr>
              <a:spLocks noChangeArrowheads="1"/>
            </p:cNvSpPr>
            <p:nvPr/>
          </p:nvSpPr>
          <p:spPr bwMode="auto">
            <a:xfrm>
              <a:off x="1171" y="2993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0" name="Rectangle 386"/>
            <p:cNvSpPr>
              <a:spLocks noChangeArrowheads="1"/>
            </p:cNvSpPr>
            <p:nvPr/>
          </p:nvSpPr>
          <p:spPr bwMode="auto">
            <a:xfrm>
              <a:off x="2019" y="2993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3" name="Group 389"/>
          <p:cNvGrpSpPr>
            <a:grpSpLocks noChangeAspect="1"/>
          </p:cNvGrpSpPr>
          <p:nvPr/>
        </p:nvGrpSpPr>
        <p:grpSpPr bwMode="auto">
          <a:xfrm>
            <a:off x="4724400" y="2362200"/>
            <a:ext cx="3962400" cy="2633663"/>
            <a:chOff x="2976" y="1488"/>
            <a:chExt cx="2496" cy="1659"/>
          </a:xfrm>
        </p:grpSpPr>
        <p:sp>
          <p:nvSpPr>
            <p:cNvPr id="1412" name="AutoShape 388"/>
            <p:cNvSpPr>
              <a:spLocks noChangeAspect="1" noChangeArrowheads="1" noTextEdit="1"/>
            </p:cNvSpPr>
            <p:nvPr/>
          </p:nvSpPr>
          <p:spPr bwMode="auto">
            <a:xfrm>
              <a:off x="2976" y="1488"/>
              <a:ext cx="2496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14" name="Group 590"/>
            <p:cNvGrpSpPr>
              <a:grpSpLocks/>
            </p:cNvGrpSpPr>
            <p:nvPr/>
          </p:nvGrpSpPr>
          <p:grpSpPr bwMode="auto">
            <a:xfrm>
              <a:off x="2997" y="1506"/>
              <a:ext cx="2456" cy="1623"/>
              <a:chOff x="2997" y="1506"/>
              <a:chExt cx="2456" cy="1623"/>
            </a:xfrm>
          </p:grpSpPr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2997" y="1506"/>
                <a:ext cx="2456" cy="1623"/>
              </a:xfrm>
              <a:prstGeom prst="rect">
                <a:avLst/>
              </a:prstGeom>
              <a:solidFill>
                <a:srgbClr val="EAF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Rectangle 391"/>
              <p:cNvSpPr>
                <a:spLocks noChangeArrowheads="1"/>
              </p:cNvSpPr>
              <p:nvPr/>
            </p:nvSpPr>
            <p:spPr bwMode="auto">
              <a:xfrm>
                <a:off x="2998" y="1508"/>
                <a:ext cx="2451" cy="1618"/>
              </a:xfrm>
              <a:prstGeom prst="rect">
                <a:avLst/>
              </a:prstGeom>
              <a:solidFill>
                <a:srgbClr val="EAF2F3"/>
              </a:solidFill>
              <a:ln w="3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3241" y="1565"/>
                <a:ext cx="2145" cy="1119"/>
              </a:xfrm>
              <a:prstGeom prst="rect">
                <a:avLst/>
              </a:prstGeom>
              <a:solidFill>
                <a:srgbClr val="FFFFFF"/>
              </a:solidFill>
              <a:ln w="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>
                <a:off x="3241" y="2649"/>
                <a:ext cx="2147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Line 394"/>
              <p:cNvSpPr>
                <a:spLocks noChangeShapeType="1"/>
              </p:cNvSpPr>
              <p:nvPr/>
            </p:nvSpPr>
            <p:spPr bwMode="auto">
              <a:xfrm>
                <a:off x="3241" y="2396"/>
                <a:ext cx="2147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>
                <a:off x="3241" y="2142"/>
                <a:ext cx="2147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Line 396"/>
              <p:cNvSpPr>
                <a:spLocks noChangeShapeType="1"/>
              </p:cNvSpPr>
              <p:nvPr/>
            </p:nvSpPr>
            <p:spPr bwMode="auto">
              <a:xfrm>
                <a:off x="3241" y="1888"/>
                <a:ext cx="2147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>
                <a:off x="3241" y="1634"/>
                <a:ext cx="2147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Line 398"/>
              <p:cNvSpPr>
                <a:spLocks noChangeShapeType="1"/>
              </p:cNvSpPr>
              <p:nvPr/>
            </p:nvSpPr>
            <p:spPr bwMode="auto">
              <a:xfrm flipV="1">
                <a:off x="3279" y="1938"/>
                <a:ext cx="1" cy="409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>
                <a:off x="3266" y="1938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Line 400"/>
              <p:cNvSpPr>
                <a:spLocks noChangeShapeType="1"/>
              </p:cNvSpPr>
              <p:nvPr/>
            </p:nvSpPr>
            <p:spPr bwMode="auto">
              <a:xfrm>
                <a:off x="3266" y="2347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 flipV="1">
                <a:off x="3969" y="2098"/>
                <a:ext cx="1" cy="41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Line 402"/>
              <p:cNvSpPr>
                <a:spLocks noChangeShapeType="1"/>
              </p:cNvSpPr>
              <p:nvPr/>
            </p:nvSpPr>
            <p:spPr bwMode="auto">
              <a:xfrm>
                <a:off x="3956" y="2098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>
                <a:off x="3956" y="2509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Line 404"/>
              <p:cNvSpPr>
                <a:spLocks noChangeShapeType="1"/>
              </p:cNvSpPr>
              <p:nvPr/>
            </p:nvSpPr>
            <p:spPr bwMode="auto">
              <a:xfrm flipV="1">
                <a:off x="4659" y="2142"/>
                <a:ext cx="1" cy="409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>
                <a:off x="4646" y="2142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Line 406"/>
              <p:cNvSpPr>
                <a:spLocks noChangeShapeType="1"/>
              </p:cNvSpPr>
              <p:nvPr/>
            </p:nvSpPr>
            <p:spPr bwMode="auto">
              <a:xfrm>
                <a:off x="4646" y="2551"/>
                <a:ext cx="27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Line 407"/>
              <p:cNvSpPr>
                <a:spLocks noChangeShapeType="1"/>
              </p:cNvSpPr>
              <p:nvPr/>
            </p:nvSpPr>
            <p:spPr bwMode="auto">
              <a:xfrm flipV="1">
                <a:off x="5349" y="2089"/>
                <a:ext cx="1" cy="410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>
                <a:off x="5334" y="208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Line 409"/>
              <p:cNvSpPr>
                <a:spLocks noChangeShapeType="1"/>
              </p:cNvSpPr>
              <p:nvPr/>
            </p:nvSpPr>
            <p:spPr bwMode="auto">
              <a:xfrm>
                <a:off x="5334" y="249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Line 410"/>
              <p:cNvSpPr>
                <a:spLocks noChangeShapeType="1"/>
              </p:cNvSpPr>
              <p:nvPr/>
            </p:nvSpPr>
            <p:spPr bwMode="auto">
              <a:xfrm flipV="1">
                <a:off x="3279" y="1734"/>
                <a:ext cx="1" cy="45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Line 411"/>
              <p:cNvSpPr>
                <a:spLocks noChangeShapeType="1"/>
              </p:cNvSpPr>
              <p:nvPr/>
            </p:nvSpPr>
            <p:spPr bwMode="auto">
              <a:xfrm>
                <a:off x="3266" y="1734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Line 412"/>
              <p:cNvSpPr>
                <a:spLocks noChangeShapeType="1"/>
              </p:cNvSpPr>
              <p:nvPr/>
            </p:nvSpPr>
            <p:spPr bwMode="auto">
              <a:xfrm>
                <a:off x="3266" y="2188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Line 413"/>
              <p:cNvSpPr>
                <a:spLocks noChangeShapeType="1"/>
              </p:cNvSpPr>
              <p:nvPr/>
            </p:nvSpPr>
            <p:spPr bwMode="auto">
              <a:xfrm flipV="1">
                <a:off x="3969" y="1762"/>
                <a:ext cx="1" cy="45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Line 414"/>
              <p:cNvSpPr>
                <a:spLocks noChangeShapeType="1"/>
              </p:cNvSpPr>
              <p:nvPr/>
            </p:nvSpPr>
            <p:spPr bwMode="auto">
              <a:xfrm>
                <a:off x="3956" y="1762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Line 415"/>
              <p:cNvSpPr>
                <a:spLocks noChangeShapeType="1"/>
              </p:cNvSpPr>
              <p:nvPr/>
            </p:nvSpPr>
            <p:spPr bwMode="auto">
              <a:xfrm>
                <a:off x="3956" y="2215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Line 416"/>
              <p:cNvSpPr>
                <a:spLocks noChangeShapeType="1"/>
              </p:cNvSpPr>
              <p:nvPr/>
            </p:nvSpPr>
            <p:spPr bwMode="auto">
              <a:xfrm flipV="1">
                <a:off x="4659" y="2040"/>
                <a:ext cx="1" cy="45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Line 417"/>
              <p:cNvSpPr>
                <a:spLocks noChangeShapeType="1"/>
              </p:cNvSpPr>
              <p:nvPr/>
            </p:nvSpPr>
            <p:spPr bwMode="auto">
              <a:xfrm>
                <a:off x="4646" y="204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Line 418"/>
              <p:cNvSpPr>
                <a:spLocks noChangeShapeType="1"/>
              </p:cNvSpPr>
              <p:nvPr/>
            </p:nvSpPr>
            <p:spPr bwMode="auto">
              <a:xfrm>
                <a:off x="4646" y="2493"/>
                <a:ext cx="2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Line 419"/>
              <p:cNvSpPr>
                <a:spLocks noChangeShapeType="1"/>
              </p:cNvSpPr>
              <p:nvPr/>
            </p:nvSpPr>
            <p:spPr bwMode="auto">
              <a:xfrm flipV="1">
                <a:off x="5349" y="1957"/>
                <a:ext cx="1" cy="45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Line 420"/>
              <p:cNvSpPr>
                <a:spLocks noChangeShapeType="1"/>
              </p:cNvSpPr>
              <p:nvPr/>
            </p:nvSpPr>
            <p:spPr bwMode="auto">
              <a:xfrm>
                <a:off x="5334" y="195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Line 421"/>
              <p:cNvSpPr>
                <a:spLocks noChangeShapeType="1"/>
              </p:cNvSpPr>
              <p:nvPr/>
            </p:nvSpPr>
            <p:spPr bwMode="auto">
              <a:xfrm>
                <a:off x="5334" y="241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Line 422"/>
              <p:cNvSpPr>
                <a:spLocks noChangeShapeType="1"/>
              </p:cNvSpPr>
              <p:nvPr/>
            </p:nvSpPr>
            <p:spPr bwMode="auto">
              <a:xfrm flipV="1">
                <a:off x="3279" y="1800"/>
                <a:ext cx="1" cy="417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Line 423"/>
              <p:cNvSpPr>
                <a:spLocks noChangeShapeType="1"/>
              </p:cNvSpPr>
              <p:nvPr/>
            </p:nvSpPr>
            <p:spPr bwMode="auto">
              <a:xfrm>
                <a:off x="3266" y="180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Line 424"/>
              <p:cNvSpPr>
                <a:spLocks noChangeShapeType="1"/>
              </p:cNvSpPr>
              <p:nvPr/>
            </p:nvSpPr>
            <p:spPr bwMode="auto">
              <a:xfrm>
                <a:off x="3266" y="2217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Line 425"/>
              <p:cNvSpPr>
                <a:spLocks noChangeShapeType="1"/>
              </p:cNvSpPr>
              <p:nvPr/>
            </p:nvSpPr>
            <p:spPr bwMode="auto">
              <a:xfrm flipV="1">
                <a:off x="3969" y="1984"/>
                <a:ext cx="1" cy="416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Line 426"/>
              <p:cNvSpPr>
                <a:spLocks noChangeShapeType="1"/>
              </p:cNvSpPr>
              <p:nvPr/>
            </p:nvSpPr>
            <p:spPr bwMode="auto">
              <a:xfrm>
                <a:off x="3956" y="1984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Line 427"/>
              <p:cNvSpPr>
                <a:spLocks noChangeShapeType="1"/>
              </p:cNvSpPr>
              <p:nvPr/>
            </p:nvSpPr>
            <p:spPr bwMode="auto">
              <a:xfrm>
                <a:off x="3956" y="240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 flipV="1">
                <a:off x="4659" y="2093"/>
                <a:ext cx="1" cy="417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Line 429"/>
              <p:cNvSpPr>
                <a:spLocks noChangeShapeType="1"/>
              </p:cNvSpPr>
              <p:nvPr/>
            </p:nvSpPr>
            <p:spPr bwMode="auto">
              <a:xfrm>
                <a:off x="4646" y="2093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Line 430"/>
              <p:cNvSpPr>
                <a:spLocks noChangeShapeType="1"/>
              </p:cNvSpPr>
              <p:nvPr/>
            </p:nvSpPr>
            <p:spPr bwMode="auto">
              <a:xfrm>
                <a:off x="4646" y="251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Line 431"/>
              <p:cNvSpPr>
                <a:spLocks noChangeShapeType="1"/>
              </p:cNvSpPr>
              <p:nvPr/>
            </p:nvSpPr>
            <p:spPr bwMode="auto">
              <a:xfrm flipV="1">
                <a:off x="5349" y="2094"/>
                <a:ext cx="1" cy="416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>
                <a:off x="5334" y="209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Line 433"/>
              <p:cNvSpPr>
                <a:spLocks noChangeShapeType="1"/>
              </p:cNvSpPr>
              <p:nvPr/>
            </p:nvSpPr>
            <p:spPr bwMode="auto">
              <a:xfrm>
                <a:off x="5334" y="251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Line 434"/>
              <p:cNvSpPr>
                <a:spLocks noChangeShapeType="1"/>
              </p:cNvSpPr>
              <p:nvPr/>
            </p:nvSpPr>
            <p:spPr bwMode="auto">
              <a:xfrm flipV="1">
                <a:off x="3279" y="1600"/>
                <a:ext cx="1" cy="424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>
                <a:off x="3266" y="160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Line 436"/>
              <p:cNvSpPr>
                <a:spLocks noChangeShapeType="1"/>
              </p:cNvSpPr>
              <p:nvPr/>
            </p:nvSpPr>
            <p:spPr bwMode="auto">
              <a:xfrm>
                <a:off x="3266" y="2024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 flipV="1">
                <a:off x="3969" y="1850"/>
                <a:ext cx="1" cy="423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>
                <a:off x="3956" y="185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Line 439"/>
              <p:cNvSpPr>
                <a:spLocks noChangeShapeType="1"/>
              </p:cNvSpPr>
              <p:nvPr/>
            </p:nvSpPr>
            <p:spPr bwMode="auto">
              <a:xfrm>
                <a:off x="3956" y="2273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 flipV="1">
                <a:off x="4659" y="2040"/>
                <a:ext cx="1" cy="423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Line 441"/>
              <p:cNvSpPr>
                <a:spLocks noChangeShapeType="1"/>
              </p:cNvSpPr>
              <p:nvPr/>
            </p:nvSpPr>
            <p:spPr bwMode="auto">
              <a:xfrm>
                <a:off x="4646" y="2040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Line 442"/>
              <p:cNvSpPr>
                <a:spLocks noChangeShapeType="1"/>
              </p:cNvSpPr>
              <p:nvPr/>
            </p:nvSpPr>
            <p:spPr bwMode="auto">
              <a:xfrm>
                <a:off x="4646" y="2463"/>
                <a:ext cx="27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 flipV="1">
                <a:off x="5349" y="2112"/>
                <a:ext cx="1" cy="423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Line 444"/>
              <p:cNvSpPr>
                <a:spLocks noChangeShapeType="1"/>
              </p:cNvSpPr>
              <p:nvPr/>
            </p:nvSpPr>
            <p:spPr bwMode="auto">
              <a:xfrm>
                <a:off x="5334" y="211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Line 445"/>
              <p:cNvSpPr>
                <a:spLocks noChangeShapeType="1"/>
              </p:cNvSpPr>
              <p:nvPr/>
            </p:nvSpPr>
            <p:spPr bwMode="auto">
              <a:xfrm>
                <a:off x="5334" y="2535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446"/>
              <p:cNvSpPr>
                <a:spLocks/>
              </p:cNvSpPr>
              <p:nvPr/>
            </p:nvSpPr>
            <p:spPr bwMode="auto">
              <a:xfrm>
                <a:off x="3279" y="2143"/>
                <a:ext cx="2070" cy="2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4" y="119"/>
                  </a:cxn>
                  <a:cxn ang="0">
                    <a:pos x="928" y="150"/>
                  </a:cxn>
                  <a:cxn ang="0">
                    <a:pos x="1392" y="112"/>
                  </a:cxn>
                </a:cxnLst>
                <a:rect l="0" t="0" r="r" b="b"/>
                <a:pathLst>
                  <a:path w="1392" h="150">
                    <a:moveTo>
                      <a:pt x="0" y="0"/>
                    </a:moveTo>
                    <a:lnTo>
                      <a:pt x="464" y="119"/>
                    </a:lnTo>
                    <a:lnTo>
                      <a:pt x="928" y="150"/>
                    </a:lnTo>
                    <a:lnTo>
                      <a:pt x="1392" y="112"/>
                    </a:lnTo>
                  </a:path>
                </a:pathLst>
              </a:cu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Oval 447"/>
              <p:cNvSpPr>
                <a:spLocks noChangeArrowheads="1"/>
              </p:cNvSpPr>
              <p:nvPr/>
            </p:nvSpPr>
            <p:spPr bwMode="auto">
              <a:xfrm>
                <a:off x="3266" y="2131"/>
                <a:ext cx="25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Oval 448"/>
              <p:cNvSpPr>
                <a:spLocks noChangeArrowheads="1"/>
              </p:cNvSpPr>
              <p:nvPr/>
            </p:nvSpPr>
            <p:spPr bwMode="auto">
              <a:xfrm>
                <a:off x="3956" y="2292"/>
                <a:ext cx="27" cy="22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Oval 449"/>
              <p:cNvSpPr>
                <a:spLocks noChangeArrowheads="1"/>
              </p:cNvSpPr>
              <p:nvPr/>
            </p:nvSpPr>
            <p:spPr bwMode="auto">
              <a:xfrm>
                <a:off x="4646" y="2333"/>
                <a:ext cx="25" cy="25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Oval 450"/>
              <p:cNvSpPr>
                <a:spLocks noChangeArrowheads="1"/>
              </p:cNvSpPr>
              <p:nvPr/>
            </p:nvSpPr>
            <p:spPr bwMode="auto">
              <a:xfrm>
                <a:off x="5336" y="2282"/>
                <a:ext cx="27" cy="23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Line 451"/>
              <p:cNvSpPr>
                <a:spLocks noChangeShapeType="1"/>
              </p:cNvSpPr>
              <p:nvPr/>
            </p:nvSpPr>
            <p:spPr bwMode="auto">
              <a:xfrm>
                <a:off x="3279" y="1961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>
                <a:off x="3333" y="1963"/>
                <a:ext cx="36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>
                <a:off x="3386" y="1965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Line 454"/>
              <p:cNvSpPr>
                <a:spLocks noChangeShapeType="1"/>
              </p:cNvSpPr>
              <p:nvPr/>
            </p:nvSpPr>
            <p:spPr bwMode="auto">
              <a:xfrm>
                <a:off x="3440" y="1967"/>
                <a:ext cx="36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>
                <a:off x="3493" y="1969"/>
                <a:ext cx="36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Line 456"/>
              <p:cNvSpPr>
                <a:spLocks noChangeShapeType="1"/>
              </p:cNvSpPr>
              <p:nvPr/>
            </p:nvSpPr>
            <p:spPr bwMode="auto">
              <a:xfrm>
                <a:off x="3547" y="1972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Line 457"/>
              <p:cNvSpPr>
                <a:spLocks noChangeShapeType="1"/>
              </p:cNvSpPr>
              <p:nvPr/>
            </p:nvSpPr>
            <p:spPr bwMode="auto">
              <a:xfrm>
                <a:off x="3601" y="1974"/>
                <a:ext cx="35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>
                <a:off x="3654" y="1976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Line 459"/>
              <p:cNvSpPr>
                <a:spLocks noChangeShapeType="1"/>
              </p:cNvSpPr>
              <p:nvPr/>
            </p:nvSpPr>
            <p:spPr bwMode="auto">
              <a:xfrm>
                <a:off x="3708" y="1978"/>
                <a:ext cx="35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Line 460"/>
              <p:cNvSpPr>
                <a:spLocks noChangeShapeType="1"/>
              </p:cNvSpPr>
              <p:nvPr/>
            </p:nvSpPr>
            <p:spPr bwMode="auto">
              <a:xfrm>
                <a:off x="3761" y="1980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Line 461"/>
              <p:cNvSpPr>
                <a:spLocks noChangeShapeType="1"/>
              </p:cNvSpPr>
              <p:nvPr/>
            </p:nvSpPr>
            <p:spPr bwMode="auto">
              <a:xfrm>
                <a:off x="3815" y="1982"/>
                <a:ext cx="35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>
                <a:off x="3868" y="1985"/>
                <a:ext cx="34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Line 463"/>
              <p:cNvSpPr>
                <a:spLocks noChangeShapeType="1"/>
              </p:cNvSpPr>
              <p:nvPr/>
            </p:nvSpPr>
            <p:spPr bwMode="auto">
              <a:xfrm>
                <a:off x="3920" y="1986"/>
                <a:ext cx="36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Line 464"/>
              <p:cNvSpPr>
                <a:spLocks noChangeShapeType="1"/>
              </p:cNvSpPr>
              <p:nvPr/>
            </p:nvSpPr>
            <p:spPr bwMode="auto">
              <a:xfrm>
                <a:off x="3974" y="1990"/>
                <a:ext cx="33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>
                <a:off x="4023" y="2011"/>
                <a:ext cx="33" cy="1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Line 466"/>
              <p:cNvSpPr>
                <a:spLocks noChangeShapeType="1"/>
              </p:cNvSpPr>
              <p:nvPr/>
            </p:nvSpPr>
            <p:spPr bwMode="auto">
              <a:xfrm>
                <a:off x="4072" y="2030"/>
                <a:ext cx="33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>
                <a:off x="4121" y="2050"/>
                <a:ext cx="33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>
                <a:off x="4170" y="2069"/>
                <a:ext cx="31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Line 469"/>
              <p:cNvSpPr>
                <a:spLocks noChangeShapeType="1"/>
              </p:cNvSpPr>
              <p:nvPr/>
            </p:nvSpPr>
            <p:spPr bwMode="auto">
              <a:xfrm>
                <a:off x="4218" y="2089"/>
                <a:ext cx="32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>
                <a:off x="4267" y="2109"/>
                <a:ext cx="32" cy="1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Line 471"/>
              <p:cNvSpPr>
                <a:spLocks noChangeShapeType="1"/>
              </p:cNvSpPr>
              <p:nvPr/>
            </p:nvSpPr>
            <p:spPr bwMode="auto">
              <a:xfrm>
                <a:off x="4316" y="2128"/>
                <a:ext cx="33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Line 472"/>
              <p:cNvSpPr>
                <a:spLocks noChangeShapeType="1"/>
              </p:cNvSpPr>
              <p:nvPr/>
            </p:nvSpPr>
            <p:spPr bwMode="auto">
              <a:xfrm>
                <a:off x="4365" y="2148"/>
                <a:ext cx="33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Line 473"/>
              <p:cNvSpPr>
                <a:spLocks noChangeShapeType="1"/>
              </p:cNvSpPr>
              <p:nvPr/>
            </p:nvSpPr>
            <p:spPr bwMode="auto">
              <a:xfrm>
                <a:off x="4414" y="2167"/>
                <a:ext cx="33" cy="1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>
                <a:off x="4463" y="2188"/>
                <a:ext cx="33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Line 475"/>
              <p:cNvSpPr>
                <a:spLocks noChangeShapeType="1"/>
              </p:cNvSpPr>
              <p:nvPr/>
            </p:nvSpPr>
            <p:spPr bwMode="auto">
              <a:xfrm>
                <a:off x="4512" y="2208"/>
                <a:ext cx="31" cy="1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>
                <a:off x="4560" y="2227"/>
                <a:ext cx="32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Line 477"/>
              <p:cNvSpPr>
                <a:spLocks noChangeShapeType="1"/>
              </p:cNvSpPr>
              <p:nvPr/>
            </p:nvSpPr>
            <p:spPr bwMode="auto">
              <a:xfrm>
                <a:off x="4609" y="2247"/>
                <a:ext cx="32" cy="1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Line 478"/>
              <p:cNvSpPr>
                <a:spLocks noChangeShapeType="1"/>
              </p:cNvSpPr>
              <p:nvPr/>
            </p:nvSpPr>
            <p:spPr bwMode="auto">
              <a:xfrm>
                <a:off x="4658" y="2266"/>
                <a:ext cx="1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Line 479"/>
              <p:cNvSpPr>
                <a:spLocks noChangeShapeType="1"/>
              </p:cNvSpPr>
              <p:nvPr/>
            </p:nvSpPr>
            <p:spPr bwMode="auto">
              <a:xfrm flipV="1">
                <a:off x="4659" y="2263"/>
                <a:ext cx="35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 flipV="1">
                <a:off x="4711" y="2256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Line 481"/>
              <p:cNvSpPr>
                <a:spLocks noChangeShapeType="1"/>
              </p:cNvSpPr>
              <p:nvPr/>
            </p:nvSpPr>
            <p:spPr bwMode="auto">
              <a:xfrm flipV="1">
                <a:off x="4763" y="2250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 flipV="1">
                <a:off x="4817" y="2243"/>
                <a:ext cx="36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Line 483"/>
              <p:cNvSpPr>
                <a:spLocks noChangeShapeType="1"/>
              </p:cNvSpPr>
              <p:nvPr/>
            </p:nvSpPr>
            <p:spPr bwMode="auto">
              <a:xfrm flipV="1">
                <a:off x="4870" y="2238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Line 484"/>
              <p:cNvSpPr>
                <a:spLocks noChangeShapeType="1"/>
              </p:cNvSpPr>
              <p:nvPr/>
            </p:nvSpPr>
            <p:spPr bwMode="auto">
              <a:xfrm flipV="1">
                <a:off x="4924" y="2231"/>
                <a:ext cx="34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Line 485"/>
              <p:cNvSpPr>
                <a:spLocks noChangeShapeType="1"/>
              </p:cNvSpPr>
              <p:nvPr/>
            </p:nvSpPr>
            <p:spPr bwMode="auto">
              <a:xfrm flipV="1">
                <a:off x="4976" y="2224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 flipV="1">
                <a:off x="5030" y="2217"/>
                <a:ext cx="35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Line 487"/>
              <p:cNvSpPr>
                <a:spLocks noChangeShapeType="1"/>
              </p:cNvSpPr>
              <p:nvPr/>
            </p:nvSpPr>
            <p:spPr bwMode="auto">
              <a:xfrm flipV="1">
                <a:off x="5083" y="2212"/>
                <a:ext cx="34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Line 488"/>
              <p:cNvSpPr>
                <a:spLocks noChangeShapeType="1"/>
              </p:cNvSpPr>
              <p:nvPr/>
            </p:nvSpPr>
            <p:spPr bwMode="auto">
              <a:xfrm flipV="1">
                <a:off x="5135" y="2205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Line 489"/>
              <p:cNvSpPr>
                <a:spLocks noChangeShapeType="1"/>
              </p:cNvSpPr>
              <p:nvPr/>
            </p:nvSpPr>
            <p:spPr bwMode="auto">
              <a:xfrm flipV="1">
                <a:off x="5189" y="2198"/>
                <a:ext cx="35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Line 490"/>
              <p:cNvSpPr>
                <a:spLocks noChangeShapeType="1"/>
              </p:cNvSpPr>
              <p:nvPr/>
            </p:nvSpPr>
            <p:spPr bwMode="auto">
              <a:xfrm flipV="1">
                <a:off x="5242" y="2193"/>
                <a:ext cx="34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Line 491"/>
              <p:cNvSpPr>
                <a:spLocks noChangeShapeType="1"/>
              </p:cNvSpPr>
              <p:nvPr/>
            </p:nvSpPr>
            <p:spPr bwMode="auto">
              <a:xfrm flipV="1">
                <a:off x="5294" y="2186"/>
                <a:ext cx="36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Line 492"/>
              <p:cNvSpPr>
                <a:spLocks noChangeShapeType="1"/>
              </p:cNvSpPr>
              <p:nvPr/>
            </p:nvSpPr>
            <p:spPr bwMode="auto">
              <a:xfrm>
                <a:off x="5348" y="2184"/>
                <a:ext cx="1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Oval 493"/>
              <p:cNvSpPr>
                <a:spLocks noChangeArrowheads="1"/>
              </p:cNvSpPr>
              <p:nvPr/>
            </p:nvSpPr>
            <p:spPr bwMode="auto">
              <a:xfrm>
                <a:off x="3266" y="1949"/>
                <a:ext cx="25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Oval 494"/>
              <p:cNvSpPr>
                <a:spLocks noChangeArrowheads="1"/>
              </p:cNvSpPr>
              <p:nvPr/>
            </p:nvSpPr>
            <p:spPr bwMode="auto">
              <a:xfrm>
                <a:off x="3956" y="1977"/>
                <a:ext cx="27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Oval 495"/>
              <p:cNvSpPr>
                <a:spLocks noChangeArrowheads="1"/>
              </p:cNvSpPr>
              <p:nvPr/>
            </p:nvSpPr>
            <p:spPr bwMode="auto">
              <a:xfrm>
                <a:off x="4646" y="2255"/>
                <a:ext cx="25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Oval 496"/>
              <p:cNvSpPr>
                <a:spLocks noChangeArrowheads="1"/>
              </p:cNvSpPr>
              <p:nvPr/>
            </p:nvSpPr>
            <p:spPr bwMode="auto">
              <a:xfrm>
                <a:off x="5336" y="2171"/>
                <a:ext cx="27" cy="23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Line 497"/>
              <p:cNvSpPr>
                <a:spLocks noChangeShapeType="1"/>
              </p:cNvSpPr>
              <p:nvPr/>
            </p:nvSpPr>
            <p:spPr bwMode="auto">
              <a:xfrm>
                <a:off x="3279" y="200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Line 498"/>
              <p:cNvSpPr>
                <a:spLocks noChangeShapeType="1"/>
              </p:cNvSpPr>
              <p:nvPr/>
            </p:nvSpPr>
            <p:spPr bwMode="auto">
              <a:xfrm>
                <a:off x="3293" y="201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Line 499"/>
              <p:cNvSpPr>
                <a:spLocks noChangeShapeType="1"/>
              </p:cNvSpPr>
              <p:nvPr/>
            </p:nvSpPr>
            <p:spPr bwMode="auto">
              <a:xfrm>
                <a:off x="3308" y="201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Line 500"/>
              <p:cNvSpPr>
                <a:spLocks noChangeShapeType="1"/>
              </p:cNvSpPr>
              <p:nvPr/>
            </p:nvSpPr>
            <p:spPr bwMode="auto">
              <a:xfrm>
                <a:off x="3321" y="202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Line 501"/>
              <p:cNvSpPr>
                <a:spLocks noChangeShapeType="1"/>
              </p:cNvSpPr>
              <p:nvPr/>
            </p:nvSpPr>
            <p:spPr bwMode="auto">
              <a:xfrm>
                <a:off x="3334" y="202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Line 502"/>
              <p:cNvSpPr>
                <a:spLocks noChangeShapeType="1"/>
              </p:cNvSpPr>
              <p:nvPr/>
            </p:nvSpPr>
            <p:spPr bwMode="auto">
              <a:xfrm>
                <a:off x="3348" y="202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>
                <a:off x="3361" y="203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Line 504"/>
              <p:cNvSpPr>
                <a:spLocks noChangeShapeType="1"/>
              </p:cNvSpPr>
              <p:nvPr/>
            </p:nvSpPr>
            <p:spPr bwMode="auto">
              <a:xfrm>
                <a:off x="3376" y="203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Line 505"/>
              <p:cNvSpPr>
                <a:spLocks noChangeShapeType="1"/>
              </p:cNvSpPr>
              <p:nvPr/>
            </p:nvSpPr>
            <p:spPr bwMode="auto">
              <a:xfrm>
                <a:off x="3389" y="203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Line 506"/>
              <p:cNvSpPr>
                <a:spLocks noChangeShapeType="1"/>
              </p:cNvSpPr>
              <p:nvPr/>
            </p:nvSpPr>
            <p:spPr bwMode="auto">
              <a:xfrm>
                <a:off x="3403" y="204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>
                <a:off x="3416" y="204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Line 508"/>
              <p:cNvSpPr>
                <a:spLocks noChangeShapeType="1"/>
              </p:cNvSpPr>
              <p:nvPr/>
            </p:nvSpPr>
            <p:spPr bwMode="auto">
              <a:xfrm>
                <a:off x="3430" y="2048"/>
                <a:ext cx="3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Line 509"/>
              <p:cNvSpPr>
                <a:spLocks noChangeShapeType="1"/>
              </p:cNvSpPr>
              <p:nvPr/>
            </p:nvSpPr>
            <p:spPr bwMode="auto">
              <a:xfrm>
                <a:off x="3444" y="205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>
                <a:off x="3458" y="205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Line 511"/>
              <p:cNvSpPr>
                <a:spLocks noChangeShapeType="1"/>
              </p:cNvSpPr>
              <p:nvPr/>
            </p:nvSpPr>
            <p:spPr bwMode="auto">
              <a:xfrm>
                <a:off x="3471" y="2059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>
                <a:off x="3485" y="206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>
                <a:off x="3498" y="206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Line 514"/>
              <p:cNvSpPr>
                <a:spLocks noChangeShapeType="1"/>
              </p:cNvSpPr>
              <p:nvPr/>
            </p:nvSpPr>
            <p:spPr bwMode="auto">
              <a:xfrm>
                <a:off x="3513" y="207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>
                <a:off x="3526" y="207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Line 516"/>
              <p:cNvSpPr>
                <a:spLocks noChangeShapeType="1"/>
              </p:cNvSpPr>
              <p:nvPr/>
            </p:nvSpPr>
            <p:spPr bwMode="auto">
              <a:xfrm>
                <a:off x="3540" y="207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Line 517"/>
              <p:cNvSpPr>
                <a:spLocks noChangeShapeType="1"/>
              </p:cNvSpPr>
              <p:nvPr/>
            </p:nvSpPr>
            <p:spPr bwMode="auto">
              <a:xfrm>
                <a:off x="3553" y="208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>
                <a:off x="3566" y="2085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Line 519"/>
              <p:cNvSpPr>
                <a:spLocks noChangeShapeType="1"/>
              </p:cNvSpPr>
              <p:nvPr/>
            </p:nvSpPr>
            <p:spPr bwMode="auto">
              <a:xfrm>
                <a:off x="3581" y="208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Line 520"/>
              <p:cNvSpPr>
                <a:spLocks noChangeShapeType="1"/>
              </p:cNvSpPr>
              <p:nvPr/>
            </p:nvSpPr>
            <p:spPr bwMode="auto">
              <a:xfrm>
                <a:off x="3595" y="209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Line 521"/>
              <p:cNvSpPr>
                <a:spLocks noChangeShapeType="1"/>
              </p:cNvSpPr>
              <p:nvPr/>
            </p:nvSpPr>
            <p:spPr bwMode="auto">
              <a:xfrm>
                <a:off x="3608" y="209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>
                <a:off x="3621" y="210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Line 523"/>
              <p:cNvSpPr>
                <a:spLocks noChangeShapeType="1"/>
              </p:cNvSpPr>
              <p:nvPr/>
            </p:nvSpPr>
            <p:spPr bwMode="auto">
              <a:xfrm>
                <a:off x="3636" y="210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Line 524"/>
              <p:cNvSpPr>
                <a:spLocks noChangeShapeType="1"/>
              </p:cNvSpPr>
              <p:nvPr/>
            </p:nvSpPr>
            <p:spPr bwMode="auto">
              <a:xfrm>
                <a:off x="3650" y="210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>
                <a:off x="3663" y="211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Line 526"/>
              <p:cNvSpPr>
                <a:spLocks noChangeShapeType="1"/>
              </p:cNvSpPr>
              <p:nvPr/>
            </p:nvSpPr>
            <p:spPr bwMode="auto">
              <a:xfrm>
                <a:off x="3676" y="211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>
                <a:off x="3690" y="2117"/>
                <a:ext cx="3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>
                <a:off x="3705" y="212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Line 529"/>
              <p:cNvSpPr>
                <a:spLocks noChangeShapeType="1"/>
              </p:cNvSpPr>
              <p:nvPr/>
            </p:nvSpPr>
            <p:spPr bwMode="auto">
              <a:xfrm>
                <a:off x="3718" y="212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>
                <a:off x="3731" y="212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Line 531"/>
              <p:cNvSpPr>
                <a:spLocks noChangeShapeType="1"/>
              </p:cNvSpPr>
              <p:nvPr/>
            </p:nvSpPr>
            <p:spPr bwMode="auto">
              <a:xfrm>
                <a:off x="3745" y="2132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Line 532"/>
              <p:cNvSpPr>
                <a:spLocks noChangeShapeType="1"/>
              </p:cNvSpPr>
              <p:nvPr/>
            </p:nvSpPr>
            <p:spPr bwMode="auto">
              <a:xfrm>
                <a:off x="3758" y="213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>
                <a:off x="3773" y="214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Line 534"/>
              <p:cNvSpPr>
                <a:spLocks noChangeShapeType="1"/>
              </p:cNvSpPr>
              <p:nvPr/>
            </p:nvSpPr>
            <p:spPr bwMode="auto">
              <a:xfrm>
                <a:off x="3786" y="214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Line 535"/>
              <p:cNvSpPr>
                <a:spLocks noChangeShapeType="1"/>
              </p:cNvSpPr>
              <p:nvPr/>
            </p:nvSpPr>
            <p:spPr bwMode="auto">
              <a:xfrm>
                <a:off x="3800" y="214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Line 536"/>
              <p:cNvSpPr>
                <a:spLocks noChangeShapeType="1"/>
              </p:cNvSpPr>
              <p:nvPr/>
            </p:nvSpPr>
            <p:spPr bwMode="auto">
              <a:xfrm>
                <a:off x="3813" y="215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>
                <a:off x="3827" y="215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Line 538"/>
              <p:cNvSpPr>
                <a:spLocks noChangeShapeType="1"/>
              </p:cNvSpPr>
              <p:nvPr/>
            </p:nvSpPr>
            <p:spPr bwMode="auto">
              <a:xfrm>
                <a:off x="3841" y="215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Line 539"/>
              <p:cNvSpPr>
                <a:spLocks noChangeShapeType="1"/>
              </p:cNvSpPr>
              <p:nvPr/>
            </p:nvSpPr>
            <p:spPr bwMode="auto">
              <a:xfrm>
                <a:off x="3855" y="216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Line 540"/>
              <p:cNvSpPr>
                <a:spLocks noChangeShapeType="1"/>
              </p:cNvSpPr>
              <p:nvPr/>
            </p:nvSpPr>
            <p:spPr bwMode="auto">
              <a:xfrm>
                <a:off x="3868" y="216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Line 541"/>
              <p:cNvSpPr>
                <a:spLocks noChangeShapeType="1"/>
              </p:cNvSpPr>
              <p:nvPr/>
            </p:nvSpPr>
            <p:spPr bwMode="auto">
              <a:xfrm>
                <a:off x="3882" y="21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Line 542"/>
              <p:cNvSpPr>
                <a:spLocks noChangeShapeType="1"/>
              </p:cNvSpPr>
              <p:nvPr/>
            </p:nvSpPr>
            <p:spPr bwMode="auto">
              <a:xfrm>
                <a:off x="3895" y="2173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Line 543"/>
              <p:cNvSpPr>
                <a:spLocks noChangeShapeType="1"/>
              </p:cNvSpPr>
              <p:nvPr/>
            </p:nvSpPr>
            <p:spPr bwMode="auto">
              <a:xfrm>
                <a:off x="3910" y="2175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Line 544"/>
              <p:cNvSpPr>
                <a:spLocks noChangeShapeType="1"/>
              </p:cNvSpPr>
              <p:nvPr/>
            </p:nvSpPr>
            <p:spPr bwMode="auto">
              <a:xfrm>
                <a:off x="3923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Line 545"/>
              <p:cNvSpPr>
                <a:spLocks noChangeShapeType="1"/>
              </p:cNvSpPr>
              <p:nvPr/>
            </p:nvSpPr>
            <p:spPr bwMode="auto">
              <a:xfrm>
                <a:off x="3937" y="218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Line 546"/>
              <p:cNvSpPr>
                <a:spLocks noChangeShapeType="1"/>
              </p:cNvSpPr>
              <p:nvPr/>
            </p:nvSpPr>
            <p:spPr bwMode="auto">
              <a:xfrm>
                <a:off x="3950" y="2186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Line 547"/>
              <p:cNvSpPr>
                <a:spLocks noChangeShapeType="1"/>
              </p:cNvSpPr>
              <p:nvPr/>
            </p:nvSpPr>
            <p:spPr bwMode="auto">
              <a:xfrm>
                <a:off x="3965" y="219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Line 548"/>
              <p:cNvSpPr>
                <a:spLocks noChangeShapeType="1"/>
              </p:cNvSpPr>
              <p:nvPr/>
            </p:nvSpPr>
            <p:spPr bwMode="auto">
              <a:xfrm>
                <a:off x="3978" y="219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Line 549"/>
              <p:cNvSpPr>
                <a:spLocks noChangeShapeType="1"/>
              </p:cNvSpPr>
              <p:nvPr/>
            </p:nvSpPr>
            <p:spPr bwMode="auto">
              <a:xfrm>
                <a:off x="3992" y="219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Line 550"/>
              <p:cNvSpPr>
                <a:spLocks noChangeShapeType="1"/>
              </p:cNvSpPr>
              <p:nvPr/>
            </p:nvSpPr>
            <p:spPr bwMode="auto">
              <a:xfrm>
                <a:off x="4007" y="219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Line 551"/>
              <p:cNvSpPr>
                <a:spLocks noChangeShapeType="1"/>
              </p:cNvSpPr>
              <p:nvPr/>
            </p:nvSpPr>
            <p:spPr bwMode="auto">
              <a:xfrm>
                <a:off x="4020" y="220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Line 552"/>
              <p:cNvSpPr>
                <a:spLocks noChangeShapeType="1"/>
              </p:cNvSpPr>
              <p:nvPr/>
            </p:nvSpPr>
            <p:spPr bwMode="auto">
              <a:xfrm>
                <a:off x="4035" y="220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Line 553"/>
              <p:cNvSpPr>
                <a:spLocks noChangeShapeType="1"/>
              </p:cNvSpPr>
              <p:nvPr/>
            </p:nvSpPr>
            <p:spPr bwMode="auto">
              <a:xfrm>
                <a:off x="4048" y="220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Line 554"/>
              <p:cNvSpPr>
                <a:spLocks noChangeShapeType="1"/>
              </p:cNvSpPr>
              <p:nvPr/>
            </p:nvSpPr>
            <p:spPr bwMode="auto">
              <a:xfrm>
                <a:off x="4063" y="220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Line 555"/>
              <p:cNvSpPr>
                <a:spLocks noChangeShapeType="1"/>
              </p:cNvSpPr>
              <p:nvPr/>
            </p:nvSpPr>
            <p:spPr bwMode="auto">
              <a:xfrm>
                <a:off x="4076" y="220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Line 556"/>
              <p:cNvSpPr>
                <a:spLocks noChangeShapeType="1"/>
              </p:cNvSpPr>
              <p:nvPr/>
            </p:nvSpPr>
            <p:spPr bwMode="auto">
              <a:xfrm>
                <a:off x="4090" y="2211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Line 557"/>
              <p:cNvSpPr>
                <a:spLocks noChangeShapeType="1"/>
              </p:cNvSpPr>
              <p:nvPr/>
            </p:nvSpPr>
            <p:spPr bwMode="auto">
              <a:xfrm>
                <a:off x="4105" y="221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Line 558"/>
              <p:cNvSpPr>
                <a:spLocks noChangeShapeType="1"/>
              </p:cNvSpPr>
              <p:nvPr/>
            </p:nvSpPr>
            <p:spPr bwMode="auto">
              <a:xfrm>
                <a:off x="4118" y="221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Line 559"/>
              <p:cNvSpPr>
                <a:spLocks noChangeShapeType="1"/>
              </p:cNvSpPr>
              <p:nvPr/>
            </p:nvSpPr>
            <p:spPr bwMode="auto">
              <a:xfrm>
                <a:off x="4133" y="221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Line 560"/>
              <p:cNvSpPr>
                <a:spLocks noChangeShapeType="1"/>
              </p:cNvSpPr>
              <p:nvPr/>
            </p:nvSpPr>
            <p:spPr bwMode="auto">
              <a:xfrm>
                <a:off x="4146" y="222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Line 561"/>
              <p:cNvSpPr>
                <a:spLocks noChangeShapeType="1"/>
              </p:cNvSpPr>
              <p:nvPr/>
            </p:nvSpPr>
            <p:spPr bwMode="auto">
              <a:xfrm>
                <a:off x="4161" y="222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Line 562"/>
              <p:cNvSpPr>
                <a:spLocks noChangeShapeType="1"/>
              </p:cNvSpPr>
              <p:nvPr/>
            </p:nvSpPr>
            <p:spPr bwMode="auto">
              <a:xfrm>
                <a:off x="4175" y="222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Line 563"/>
              <p:cNvSpPr>
                <a:spLocks noChangeShapeType="1"/>
              </p:cNvSpPr>
              <p:nvPr/>
            </p:nvSpPr>
            <p:spPr bwMode="auto">
              <a:xfrm>
                <a:off x="4188" y="222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Line 564"/>
              <p:cNvSpPr>
                <a:spLocks noChangeShapeType="1"/>
              </p:cNvSpPr>
              <p:nvPr/>
            </p:nvSpPr>
            <p:spPr bwMode="auto">
              <a:xfrm>
                <a:off x="4203" y="222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Line 565"/>
              <p:cNvSpPr>
                <a:spLocks noChangeShapeType="1"/>
              </p:cNvSpPr>
              <p:nvPr/>
            </p:nvSpPr>
            <p:spPr bwMode="auto">
              <a:xfrm>
                <a:off x="4216" y="223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Line 566"/>
              <p:cNvSpPr>
                <a:spLocks noChangeShapeType="1"/>
              </p:cNvSpPr>
              <p:nvPr/>
            </p:nvSpPr>
            <p:spPr bwMode="auto">
              <a:xfrm>
                <a:off x="4231" y="223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Line 567"/>
              <p:cNvSpPr>
                <a:spLocks noChangeShapeType="1"/>
              </p:cNvSpPr>
              <p:nvPr/>
            </p:nvSpPr>
            <p:spPr bwMode="auto">
              <a:xfrm>
                <a:off x="4244" y="223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Line 568"/>
              <p:cNvSpPr>
                <a:spLocks noChangeShapeType="1"/>
              </p:cNvSpPr>
              <p:nvPr/>
            </p:nvSpPr>
            <p:spPr bwMode="auto">
              <a:xfrm>
                <a:off x="4259" y="223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Line 569"/>
              <p:cNvSpPr>
                <a:spLocks noChangeShapeType="1"/>
              </p:cNvSpPr>
              <p:nvPr/>
            </p:nvSpPr>
            <p:spPr bwMode="auto">
              <a:xfrm>
                <a:off x="4273" y="224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Line 570"/>
              <p:cNvSpPr>
                <a:spLocks noChangeShapeType="1"/>
              </p:cNvSpPr>
              <p:nvPr/>
            </p:nvSpPr>
            <p:spPr bwMode="auto">
              <a:xfrm>
                <a:off x="4286" y="224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Line 571"/>
              <p:cNvSpPr>
                <a:spLocks noChangeShapeType="1"/>
              </p:cNvSpPr>
              <p:nvPr/>
            </p:nvSpPr>
            <p:spPr bwMode="auto">
              <a:xfrm>
                <a:off x="4301" y="224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Line 572"/>
              <p:cNvSpPr>
                <a:spLocks noChangeShapeType="1"/>
              </p:cNvSpPr>
              <p:nvPr/>
            </p:nvSpPr>
            <p:spPr bwMode="auto">
              <a:xfrm>
                <a:off x="4314" y="224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Line 573"/>
              <p:cNvSpPr>
                <a:spLocks noChangeShapeType="1"/>
              </p:cNvSpPr>
              <p:nvPr/>
            </p:nvSpPr>
            <p:spPr bwMode="auto">
              <a:xfrm>
                <a:off x="4329" y="2248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Line 574"/>
              <p:cNvSpPr>
                <a:spLocks noChangeShapeType="1"/>
              </p:cNvSpPr>
              <p:nvPr/>
            </p:nvSpPr>
            <p:spPr bwMode="auto">
              <a:xfrm>
                <a:off x="4343" y="225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Line 575"/>
              <p:cNvSpPr>
                <a:spLocks noChangeShapeType="1"/>
              </p:cNvSpPr>
              <p:nvPr/>
            </p:nvSpPr>
            <p:spPr bwMode="auto">
              <a:xfrm>
                <a:off x="4357" y="225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Line 576"/>
              <p:cNvSpPr>
                <a:spLocks noChangeShapeType="1"/>
              </p:cNvSpPr>
              <p:nvPr/>
            </p:nvSpPr>
            <p:spPr bwMode="auto">
              <a:xfrm>
                <a:off x="4371" y="225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Line 577"/>
              <p:cNvSpPr>
                <a:spLocks noChangeShapeType="1"/>
              </p:cNvSpPr>
              <p:nvPr/>
            </p:nvSpPr>
            <p:spPr bwMode="auto">
              <a:xfrm>
                <a:off x="4386" y="225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Line 578"/>
              <p:cNvSpPr>
                <a:spLocks noChangeShapeType="1"/>
              </p:cNvSpPr>
              <p:nvPr/>
            </p:nvSpPr>
            <p:spPr bwMode="auto">
              <a:xfrm>
                <a:off x="4399" y="226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Line 579"/>
              <p:cNvSpPr>
                <a:spLocks noChangeShapeType="1"/>
              </p:cNvSpPr>
              <p:nvPr/>
            </p:nvSpPr>
            <p:spPr bwMode="auto">
              <a:xfrm>
                <a:off x="4412" y="226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Line 580"/>
              <p:cNvSpPr>
                <a:spLocks noChangeShapeType="1"/>
              </p:cNvSpPr>
              <p:nvPr/>
            </p:nvSpPr>
            <p:spPr bwMode="auto">
              <a:xfrm>
                <a:off x="4427" y="226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Line 581"/>
              <p:cNvSpPr>
                <a:spLocks noChangeShapeType="1"/>
              </p:cNvSpPr>
              <p:nvPr/>
            </p:nvSpPr>
            <p:spPr bwMode="auto">
              <a:xfrm>
                <a:off x="4441" y="226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Line 582"/>
              <p:cNvSpPr>
                <a:spLocks noChangeShapeType="1"/>
              </p:cNvSpPr>
              <p:nvPr/>
            </p:nvSpPr>
            <p:spPr bwMode="auto">
              <a:xfrm>
                <a:off x="4456" y="22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Line 583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Line 584"/>
              <p:cNvSpPr>
                <a:spLocks noChangeShapeType="1"/>
              </p:cNvSpPr>
              <p:nvPr/>
            </p:nvSpPr>
            <p:spPr bwMode="auto">
              <a:xfrm>
                <a:off x="4484" y="227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Line 585"/>
              <p:cNvSpPr>
                <a:spLocks noChangeShapeType="1"/>
              </p:cNvSpPr>
              <p:nvPr/>
            </p:nvSpPr>
            <p:spPr bwMode="auto">
              <a:xfrm>
                <a:off x="4497" y="2275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Line 586"/>
              <p:cNvSpPr>
                <a:spLocks noChangeShapeType="1"/>
              </p:cNvSpPr>
              <p:nvPr/>
            </p:nvSpPr>
            <p:spPr bwMode="auto">
              <a:xfrm>
                <a:off x="4511" y="2278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Line 587"/>
              <p:cNvSpPr>
                <a:spLocks noChangeShapeType="1"/>
              </p:cNvSpPr>
              <p:nvPr/>
            </p:nvSpPr>
            <p:spPr bwMode="auto">
              <a:xfrm>
                <a:off x="4525" y="228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Line 588"/>
              <p:cNvSpPr>
                <a:spLocks noChangeShapeType="1"/>
              </p:cNvSpPr>
              <p:nvPr/>
            </p:nvSpPr>
            <p:spPr bwMode="auto">
              <a:xfrm>
                <a:off x="4539" y="228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Line 589"/>
              <p:cNvSpPr>
                <a:spLocks noChangeShapeType="1"/>
              </p:cNvSpPr>
              <p:nvPr/>
            </p:nvSpPr>
            <p:spPr bwMode="auto">
              <a:xfrm>
                <a:off x="4554" y="228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15" name="Line 591"/>
            <p:cNvSpPr>
              <a:spLocks noChangeShapeType="1"/>
            </p:cNvSpPr>
            <p:nvPr/>
          </p:nvSpPr>
          <p:spPr bwMode="auto">
            <a:xfrm>
              <a:off x="4567" y="2287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Line 592"/>
            <p:cNvSpPr>
              <a:spLocks noChangeShapeType="1"/>
            </p:cNvSpPr>
            <p:nvPr/>
          </p:nvSpPr>
          <p:spPr bwMode="auto">
            <a:xfrm>
              <a:off x="4582" y="228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Line 593"/>
            <p:cNvSpPr>
              <a:spLocks noChangeShapeType="1"/>
            </p:cNvSpPr>
            <p:nvPr/>
          </p:nvSpPr>
          <p:spPr bwMode="auto">
            <a:xfrm>
              <a:off x="4595" y="229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Line 594"/>
            <p:cNvSpPr>
              <a:spLocks noChangeShapeType="1"/>
            </p:cNvSpPr>
            <p:nvPr/>
          </p:nvSpPr>
          <p:spPr bwMode="auto">
            <a:xfrm>
              <a:off x="4610" y="229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Line 595"/>
            <p:cNvSpPr>
              <a:spLocks noChangeShapeType="1"/>
            </p:cNvSpPr>
            <p:nvPr/>
          </p:nvSpPr>
          <p:spPr bwMode="auto">
            <a:xfrm>
              <a:off x="4624" y="229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Line 596"/>
            <p:cNvSpPr>
              <a:spLocks noChangeShapeType="1"/>
            </p:cNvSpPr>
            <p:nvPr/>
          </p:nvSpPr>
          <p:spPr bwMode="auto">
            <a:xfrm>
              <a:off x="4637" y="229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Line 597"/>
            <p:cNvSpPr>
              <a:spLocks noChangeShapeType="1"/>
            </p:cNvSpPr>
            <p:nvPr/>
          </p:nvSpPr>
          <p:spPr bwMode="auto">
            <a:xfrm>
              <a:off x="4652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Line 598"/>
            <p:cNvSpPr>
              <a:spLocks noChangeShapeType="1"/>
            </p:cNvSpPr>
            <p:nvPr/>
          </p:nvSpPr>
          <p:spPr bwMode="auto">
            <a:xfrm>
              <a:off x="4665" y="2301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Line 599"/>
            <p:cNvSpPr>
              <a:spLocks noChangeShapeType="1"/>
            </p:cNvSpPr>
            <p:nvPr/>
          </p:nvSpPr>
          <p:spPr bwMode="auto">
            <a:xfrm>
              <a:off x="4680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Line 600"/>
            <p:cNvSpPr>
              <a:spLocks noChangeShapeType="1"/>
            </p:cNvSpPr>
            <p:nvPr/>
          </p:nvSpPr>
          <p:spPr bwMode="auto">
            <a:xfrm>
              <a:off x="4695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Line 601"/>
            <p:cNvSpPr>
              <a:spLocks noChangeShapeType="1"/>
            </p:cNvSpPr>
            <p:nvPr/>
          </p:nvSpPr>
          <p:spPr bwMode="auto">
            <a:xfrm>
              <a:off x="4708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Line 602"/>
            <p:cNvSpPr>
              <a:spLocks noChangeShapeType="1"/>
            </p:cNvSpPr>
            <p:nvPr/>
          </p:nvSpPr>
          <p:spPr bwMode="auto">
            <a:xfrm>
              <a:off x="4723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Line 603"/>
            <p:cNvSpPr>
              <a:spLocks noChangeShapeType="1"/>
            </p:cNvSpPr>
            <p:nvPr/>
          </p:nvSpPr>
          <p:spPr bwMode="auto">
            <a:xfrm>
              <a:off x="4737" y="2301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Line 604"/>
            <p:cNvSpPr>
              <a:spLocks noChangeShapeType="1"/>
            </p:cNvSpPr>
            <p:nvPr/>
          </p:nvSpPr>
          <p:spPr bwMode="auto">
            <a:xfrm>
              <a:off x="4752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Line 605"/>
            <p:cNvSpPr>
              <a:spLocks noChangeShapeType="1"/>
            </p:cNvSpPr>
            <p:nvPr/>
          </p:nvSpPr>
          <p:spPr bwMode="auto">
            <a:xfrm>
              <a:off x="4766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Line 606"/>
            <p:cNvSpPr>
              <a:spLocks noChangeShapeType="1"/>
            </p:cNvSpPr>
            <p:nvPr/>
          </p:nvSpPr>
          <p:spPr bwMode="auto">
            <a:xfrm>
              <a:off x="4780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Line 607"/>
            <p:cNvSpPr>
              <a:spLocks noChangeShapeType="1"/>
            </p:cNvSpPr>
            <p:nvPr/>
          </p:nvSpPr>
          <p:spPr bwMode="auto">
            <a:xfrm>
              <a:off x="4795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Line 608"/>
            <p:cNvSpPr>
              <a:spLocks noChangeShapeType="1"/>
            </p:cNvSpPr>
            <p:nvPr/>
          </p:nvSpPr>
          <p:spPr bwMode="auto">
            <a:xfrm>
              <a:off x="4808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Line 609"/>
            <p:cNvSpPr>
              <a:spLocks noChangeShapeType="1"/>
            </p:cNvSpPr>
            <p:nvPr/>
          </p:nvSpPr>
          <p:spPr bwMode="auto">
            <a:xfrm>
              <a:off x="4823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Line 610"/>
            <p:cNvSpPr>
              <a:spLocks noChangeShapeType="1"/>
            </p:cNvSpPr>
            <p:nvPr/>
          </p:nvSpPr>
          <p:spPr bwMode="auto">
            <a:xfrm>
              <a:off x="4836" y="2301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Line 611"/>
            <p:cNvSpPr>
              <a:spLocks noChangeShapeType="1"/>
            </p:cNvSpPr>
            <p:nvPr/>
          </p:nvSpPr>
          <p:spPr bwMode="auto">
            <a:xfrm>
              <a:off x="4851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Line 612"/>
            <p:cNvSpPr>
              <a:spLocks noChangeShapeType="1"/>
            </p:cNvSpPr>
            <p:nvPr/>
          </p:nvSpPr>
          <p:spPr bwMode="auto">
            <a:xfrm>
              <a:off x="4866" y="2301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Line 613"/>
            <p:cNvSpPr>
              <a:spLocks noChangeShapeType="1"/>
            </p:cNvSpPr>
            <p:nvPr/>
          </p:nvSpPr>
          <p:spPr bwMode="auto">
            <a:xfrm>
              <a:off x="4879" y="2301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Line 614"/>
            <p:cNvSpPr>
              <a:spLocks noChangeShapeType="1"/>
            </p:cNvSpPr>
            <p:nvPr/>
          </p:nvSpPr>
          <p:spPr bwMode="auto">
            <a:xfrm>
              <a:off x="4894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Line 615"/>
            <p:cNvSpPr>
              <a:spLocks noChangeShapeType="1"/>
            </p:cNvSpPr>
            <p:nvPr/>
          </p:nvSpPr>
          <p:spPr bwMode="auto">
            <a:xfrm>
              <a:off x="4908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Line 616"/>
            <p:cNvSpPr>
              <a:spLocks noChangeShapeType="1"/>
            </p:cNvSpPr>
            <p:nvPr/>
          </p:nvSpPr>
          <p:spPr bwMode="auto">
            <a:xfrm>
              <a:off x="4923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Line 617"/>
            <p:cNvSpPr>
              <a:spLocks noChangeShapeType="1"/>
            </p:cNvSpPr>
            <p:nvPr/>
          </p:nvSpPr>
          <p:spPr bwMode="auto">
            <a:xfrm>
              <a:off x="4937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Line 618"/>
            <p:cNvSpPr>
              <a:spLocks noChangeShapeType="1"/>
            </p:cNvSpPr>
            <p:nvPr/>
          </p:nvSpPr>
          <p:spPr bwMode="auto">
            <a:xfrm>
              <a:off x="4951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Line 619"/>
            <p:cNvSpPr>
              <a:spLocks noChangeShapeType="1"/>
            </p:cNvSpPr>
            <p:nvPr/>
          </p:nvSpPr>
          <p:spPr bwMode="auto">
            <a:xfrm>
              <a:off x="4966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Line 620"/>
            <p:cNvSpPr>
              <a:spLocks noChangeShapeType="1"/>
            </p:cNvSpPr>
            <p:nvPr/>
          </p:nvSpPr>
          <p:spPr bwMode="auto">
            <a:xfrm>
              <a:off x="4979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Line 621"/>
            <p:cNvSpPr>
              <a:spLocks noChangeShapeType="1"/>
            </p:cNvSpPr>
            <p:nvPr/>
          </p:nvSpPr>
          <p:spPr bwMode="auto">
            <a:xfrm>
              <a:off x="4994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Line 622"/>
            <p:cNvSpPr>
              <a:spLocks noChangeShapeType="1"/>
            </p:cNvSpPr>
            <p:nvPr/>
          </p:nvSpPr>
          <p:spPr bwMode="auto">
            <a:xfrm>
              <a:off x="5009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Line 623"/>
            <p:cNvSpPr>
              <a:spLocks noChangeShapeType="1"/>
            </p:cNvSpPr>
            <p:nvPr/>
          </p:nvSpPr>
          <p:spPr bwMode="auto">
            <a:xfrm>
              <a:off x="5022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Line 624"/>
            <p:cNvSpPr>
              <a:spLocks noChangeShapeType="1"/>
            </p:cNvSpPr>
            <p:nvPr/>
          </p:nvSpPr>
          <p:spPr bwMode="auto">
            <a:xfrm>
              <a:off x="5037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Line 625"/>
            <p:cNvSpPr>
              <a:spLocks noChangeShapeType="1"/>
            </p:cNvSpPr>
            <p:nvPr/>
          </p:nvSpPr>
          <p:spPr bwMode="auto">
            <a:xfrm>
              <a:off x="5050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Line 626"/>
            <p:cNvSpPr>
              <a:spLocks noChangeShapeType="1"/>
            </p:cNvSpPr>
            <p:nvPr/>
          </p:nvSpPr>
          <p:spPr bwMode="auto">
            <a:xfrm>
              <a:off x="5065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Line 627"/>
            <p:cNvSpPr>
              <a:spLocks noChangeShapeType="1"/>
            </p:cNvSpPr>
            <p:nvPr/>
          </p:nvSpPr>
          <p:spPr bwMode="auto">
            <a:xfrm>
              <a:off x="5079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Line 628"/>
            <p:cNvSpPr>
              <a:spLocks noChangeShapeType="1"/>
            </p:cNvSpPr>
            <p:nvPr/>
          </p:nvSpPr>
          <p:spPr bwMode="auto">
            <a:xfrm>
              <a:off x="5094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Line 629"/>
            <p:cNvSpPr>
              <a:spLocks noChangeShapeType="1"/>
            </p:cNvSpPr>
            <p:nvPr/>
          </p:nvSpPr>
          <p:spPr bwMode="auto">
            <a:xfrm>
              <a:off x="5108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Line 630"/>
            <p:cNvSpPr>
              <a:spLocks noChangeShapeType="1"/>
            </p:cNvSpPr>
            <p:nvPr/>
          </p:nvSpPr>
          <p:spPr bwMode="auto">
            <a:xfrm>
              <a:off x="5122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Line 631"/>
            <p:cNvSpPr>
              <a:spLocks noChangeShapeType="1"/>
            </p:cNvSpPr>
            <p:nvPr/>
          </p:nvSpPr>
          <p:spPr bwMode="auto">
            <a:xfrm>
              <a:off x="5137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Line 632"/>
            <p:cNvSpPr>
              <a:spLocks noChangeShapeType="1"/>
            </p:cNvSpPr>
            <p:nvPr/>
          </p:nvSpPr>
          <p:spPr bwMode="auto">
            <a:xfrm>
              <a:off x="5150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Line 633"/>
            <p:cNvSpPr>
              <a:spLocks noChangeShapeType="1"/>
            </p:cNvSpPr>
            <p:nvPr/>
          </p:nvSpPr>
          <p:spPr bwMode="auto">
            <a:xfrm>
              <a:off x="5165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Line 634"/>
            <p:cNvSpPr>
              <a:spLocks noChangeShapeType="1"/>
            </p:cNvSpPr>
            <p:nvPr/>
          </p:nvSpPr>
          <p:spPr bwMode="auto">
            <a:xfrm>
              <a:off x="5180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Line 635"/>
            <p:cNvSpPr>
              <a:spLocks noChangeShapeType="1"/>
            </p:cNvSpPr>
            <p:nvPr/>
          </p:nvSpPr>
          <p:spPr bwMode="auto">
            <a:xfrm>
              <a:off x="5193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Line 636"/>
            <p:cNvSpPr>
              <a:spLocks noChangeShapeType="1"/>
            </p:cNvSpPr>
            <p:nvPr/>
          </p:nvSpPr>
          <p:spPr bwMode="auto">
            <a:xfrm>
              <a:off x="5208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Line 637"/>
            <p:cNvSpPr>
              <a:spLocks noChangeShapeType="1"/>
            </p:cNvSpPr>
            <p:nvPr/>
          </p:nvSpPr>
          <p:spPr bwMode="auto">
            <a:xfrm>
              <a:off x="5221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Line 638"/>
            <p:cNvSpPr>
              <a:spLocks noChangeShapeType="1"/>
            </p:cNvSpPr>
            <p:nvPr/>
          </p:nvSpPr>
          <p:spPr bwMode="auto">
            <a:xfrm>
              <a:off x="5236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Line 639"/>
            <p:cNvSpPr>
              <a:spLocks noChangeShapeType="1"/>
            </p:cNvSpPr>
            <p:nvPr/>
          </p:nvSpPr>
          <p:spPr bwMode="auto">
            <a:xfrm>
              <a:off x="5251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Line 640"/>
            <p:cNvSpPr>
              <a:spLocks noChangeShapeType="1"/>
            </p:cNvSpPr>
            <p:nvPr/>
          </p:nvSpPr>
          <p:spPr bwMode="auto">
            <a:xfrm>
              <a:off x="5265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Line 641"/>
            <p:cNvSpPr>
              <a:spLocks noChangeShapeType="1"/>
            </p:cNvSpPr>
            <p:nvPr/>
          </p:nvSpPr>
          <p:spPr bwMode="auto">
            <a:xfrm>
              <a:off x="5279" y="23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Line 642"/>
            <p:cNvSpPr>
              <a:spLocks noChangeShapeType="1"/>
            </p:cNvSpPr>
            <p:nvPr/>
          </p:nvSpPr>
          <p:spPr bwMode="auto">
            <a:xfrm>
              <a:off x="5293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Line 643"/>
            <p:cNvSpPr>
              <a:spLocks noChangeShapeType="1"/>
            </p:cNvSpPr>
            <p:nvPr/>
          </p:nvSpPr>
          <p:spPr bwMode="auto">
            <a:xfrm>
              <a:off x="5308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Line 644"/>
            <p:cNvSpPr>
              <a:spLocks noChangeShapeType="1"/>
            </p:cNvSpPr>
            <p:nvPr/>
          </p:nvSpPr>
          <p:spPr bwMode="auto">
            <a:xfrm>
              <a:off x="5321" y="230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Line 645"/>
            <p:cNvSpPr>
              <a:spLocks noChangeShapeType="1"/>
            </p:cNvSpPr>
            <p:nvPr/>
          </p:nvSpPr>
          <p:spPr bwMode="auto">
            <a:xfrm>
              <a:off x="5336" y="230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Oval 646"/>
            <p:cNvSpPr>
              <a:spLocks noChangeArrowheads="1"/>
            </p:cNvSpPr>
            <p:nvPr/>
          </p:nvSpPr>
          <p:spPr bwMode="auto">
            <a:xfrm>
              <a:off x="3266" y="1997"/>
              <a:ext cx="25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Oval 647"/>
            <p:cNvSpPr>
              <a:spLocks noChangeArrowheads="1"/>
            </p:cNvSpPr>
            <p:nvPr/>
          </p:nvSpPr>
          <p:spPr bwMode="auto">
            <a:xfrm>
              <a:off x="3956" y="2179"/>
              <a:ext cx="27" cy="23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Oval 648"/>
            <p:cNvSpPr>
              <a:spLocks noChangeArrowheads="1"/>
            </p:cNvSpPr>
            <p:nvPr/>
          </p:nvSpPr>
          <p:spPr bwMode="auto">
            <a:xfrm>
              <a:off x="4646" y="2289"/>
              <a:ext cx="25" cy="23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Oval 649"/>
            <p:cNvSpPr>
              <a:spLocks noChangeArrowheads="1"/>
            </p:cNvSpPr>
            <p:nvPr/>
          </p:nvSpPr>
          <p:spPr bwMode="auto">
            <a:xfrm>
              <a:off x="5336" y="2290"/>
              <a:ext cx="27" cy="23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Line 650"/>
            <p:cNvSpPr>
              <a:spLocks noChangeShapeType="1"/>
            </p:cNvSpPr>
            <p:nvPr/>
          </p:nvSpPr>
          <p:spPr bwMode="auto">
            <a:xfrm>
              <a:off x="3279" y="1812"/>
              <a:ext cx="33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Line 651"/>
            <p:cNvSpPr>
              <a:spLocks noChangeShapeType="1"/>
            </p:cNvSpPr>
            <p:nvPr/>
          </p:nvSpPr>
          <p:spPr bwMode="auto">
            <a:xfrm>
              <a:off x="3327" y="1830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6" name="Line 652"/>
            <p:cNvSpPr>
              <a:spLocks noChangeShapeType="1"/>
            </p:cNvSpPr>
            <p:nvPr/>
          </p:nvSpPr>
          <p:spPr bwMode="auto">
            <a:xfrm>
              <a:off x="3345" y="1835"/>
              <a:ext cx="33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7" name="Line 653"/>
            <p:cNvSpPr>
              <a:spLocks noChangeShapeType="1"/>
            </p:cNvSpPr>
            <p:nvPr/>
          </p:nvSpPr>
          <p:spPr bwMode="auto">
            <a:xfrm>
              <a:off x="3392" y="185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8" name="Line 654"/>
            <p:cNvSpPr>
              <a:spLocks noChangeShapeType="1"/>
            </p:cNvSpPr>
            <p:nvPr/>
          </p:nvSpPr>
          <p:spPr bwMode="auto">
            <a:xfrm>
              <a:off x="3409" y="1859"/>
              <a:ext cx="32" cy="1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" name="Line 655"/>
            <p:cNvSpPr>
              <a:spLocks noChangeShapeType="1"/>
            </p:cNvSpPr>
            <p:nvPr/>
          </p:nvSpPr>
          <p:spPr bwMode="auto">
            <a:xfrm>
              <a:off x="3456" y="187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" name="Line 656"/>
            <p:cNvSpPr>
              <a:spLocks noChangeShapeType="1"/>
            </p:cNvSpPr>
            <p:nvPr/>
          </p:nvSpPr>
          <p:spPr bwMode="auto">
            <a:xfrm>
              <a:off x="3474" y="1882"/>
              <a:ext cx="33" cy="1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1" name="Line 657"/>
            <p:cNvSpPr>
              <a:spLocks noChangeShapeType="1"/>
            </p:cNvSpPr>
            <p:nvPr/>
          </p:nvSpPr>
          <p:spPr bwMode="auto">
            <a:xfrm>
              <a:off x="3522" y="190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2" name="Line 658"/>
            <p:cNvSpPr>
              <a:spLocks noChangeShapeType="1"/>
            </p:cNvSpPr>
            <p:nvPr/>
          </p:nvSpPr>
          <p:spPr bwMode="auto">
            <a:xfrm>
              <a:off x="3538" y="1905"/>
              <a:ext cx="33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3" name="Line 659"/>
            <p:cNvSpPr>
              <a:spLocks noChangeShapeType="1"/>
            </p:cNvSpPr>
            <p:nvPr/>
          </p:nvSpPr>
          <p:spPr bwMode="auto">
            <a:xfrm>
              <a:off x="3586" y="1923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4" name="Line 660"/>
            <p:cNvSpPr>
              <a:spLocks noChangeShapeType="1"/>
            </p:cNvSpPr>
            <p:nvPr/>
          </p:nvSpPr>
          <p:spPr bwMode="auto">
            <a:xfrm>
              <a:off x="3602" y="1930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5" name="Line 661"/>
            <p:cNvSpPr>
              <a:spLocks noChangeShapeType="1"/>
            </p:cNvSpPr>
            <p:nvPr/>
          </p:nvSpPr>
          <p:spPr bwMode="auto">
            <a:xfrm>
              <a:off x="3651" y="194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6" name="Line 662"/>
            <p:cNvSpPr>
              <a:spLocks noChangeShapeType="1"/>
            </p:cNvSpPr>
            <p:nvPr/>
          </p:nvSpPr>
          <p:spPr bwMode="auto">
            <a:xfrm>
              <a:off x="3667" y="1953"/>
              <a:ext cx="33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7" name="Line 663"/>
            <p:cNvSpPr>
              <a:spLocks noChangeShapeType="1"/>
            </p:cNvSpPr>
            <p:nvPr/>
          </p:nvSpPr>
          <p:spPr bwMode="auto">
            <a:xfrm>
              <a:off x="3715" y="197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Line 664"/>
            <p:cNvSpPr>
              <a:spLocks noChangeShapeType="1"/>
            </p:cNvSpPr>
            <p:nvPr/>
          </p:nvSpPr>
          <p:spPr bwMode="auto">
            <a:xfrm>
              <a:off x="3731" y="1976"/>
              <a:ext cx="35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9" name="Line 665"/>
            <p:cNvSpPr>
              <a:spLocks noChangeShapeType="1"/>
            </p:cNvSpPr>
            <p:nvPr/>
          </p:nvSpPr>
          <p:spPr bwMode="auto">
            <a:xfrm>
              <a:off x="3780" y="199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Line 666"/>
            <p:cNvSpPr>
              <a:spLocks noChangeShapeType="1"/>
            </p:cNvSpPr>
            <p:nvPr/>
          </p:nvSpPr>
          <p:spPr bwMode="auto">
            <a:xfrm>
              <a:off x="3797" y="2000"/>
              <a:ext cx="33" cy="1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Line 667"/>
            <p:cNvSpPr>
              <a:spLocks noChangeShapeType="1"/>
            </p:cNvSpPr>
            <p:nvPr/>
          </p:nvSpPr>
          <p:spPr bwMode="auto">
            <a:xfrm>
              <a:off x="3844" y="201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2" name="Line 668"/>
            <p:cNvSpPr>
              <a:spLocks noChangeShapeType="1"/>
            </p:cNvSpPr>
            <p:nvPr/>
          </p:nvSpPr>
          <p:spPr bwMode="auto">
            <a:xfrm>
              <a:off x="3861" y="2023"/>
              <a:ext cx="34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Line 669"/>
            <p:cNvSpPr>
              <a:spLocks noChangeShapeType="1"/>
            </p:cNvSpPr>
            <p:nvPr/>
          </p:nvSpPr>
          <p:spPr bwMode="auto">
            <a:xfrm>
              <a:off x="3910" y="204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Line 670"/>
            <p:cNvSpPr>
              <a:spLocks noChangeShapeType="1"/>
            </p:cNvSpPr>
            <p:nvPr/>
          </p:nvSpPr>
          <p:spPr bwMode="auto">
            <a:xfrm>
              <a:off x="3926" y="2046"/>
              <a:ext cx="33" cy="1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5" name="Line 671"/>
            <p:cNvSpPr>
              <a:spLocks noChangeShapeType="1"/>
            </p:cNvSpPr>
            <p:nvPr/>
          </p:nvSpPr>
          <p:spPr bwMode="auto">
            <a:xfrm>
              <a:off x="3974" y="2063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Line 672"/>
            <p:cNvSpPr>
              <a:spLocks noChangeShapeType="1"/>
            </p:cNvSpPr>
            <p:nvPr/>
          </p:nvSpPr>
          <p:spPr bwMode="auto">
            <a:xfrm>
              <a:off x="3992" y="2067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7" name="Line 673"/>
            <p:cNvSpPr>
              <a:spLocks noChangeShapeType="1"/>
            </p:cNvSpPr>
            <p:nvPr/>
          </p:nvSpPr>
          <p:spPr bwMode="auto">
            <a:xfrm>
              <a:off x="4041" y="2082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Line 674"/>
            <p:cNvSpPr>
              <a:spLocks noChangeShapeType="1"/>
            </p:cNvSpPr>
            <p:nvPr/>
          </p:nvSpPr>
          <p:spPr bwMode="auto">
            <a:xfrm>
              <a:off x="4059" y="2086"/>
              <a:ext cx="32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9" name="Line 675"/>
            <p:cNvSpPr>
              <a:spLocks noChangeShapeType="1"/>
            </p:cNvSpPr>
            <p:nvPr/>
          </p:nvSpPr>
          <p:spPr bwMode="auto">
            <a:xfrm>
              <a:off x="4108" y="210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Line 676"/>
            <p:cNvSpPr>
              <a:spLocks noChangeShapeType="1"/>
            </p:cNvSpPr>
            <p:nvPr/>
          </p:nvSpPr>
          <p:spPr bwMode="auto">
            <a:xfrm>
              <a:off x="4124" y="2105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1" name="Line 677"/>
            <p:cNvSpPr>
              <a:spLocks noChangeShapeType="1"/>
            </p:cNvSpPr>
            <p:nvPr/>
          </p:nvSpPr>
          <p:spPr bwMode="auto">
            <a:xfrm>
              <a:off x="4175" y="2119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2" name="Line 678"/>
            <p:cNvSpPr>
              <a:spLocks noChangeShapeType="1"/>
            </p:cNvSpPr>
            <p:nvPr/>
          </p:nvSpPr>
          <p:spPr bwMode="auto">
            <a:xfrm>
              <a:off x="4191" y="2123"/>
              <a:ext cx="34" cy="9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3" name="Line 679"/>
            <p:cNvSpPr>
              <a:spLocks noChangeShapeType="1"/>
            </p:cNvSpPr>
            <p:nvPr/>
          </p:nvSpPr>
          <p:spPr bwMode="auto">
            <a:xfrm>
              <a:off x="4240" y="2136"/>
              <a:ext cx="3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4" name="Line 680"/>
            <p:cNvSpPr>
              <a:spLocks noChangeShapeType="1"/>
            </p:cNvSpPr>
            <p:nvPr/>
          </p:nvSpPr>
          <p:spPr bwMode="auto">
            <a:xfrm>
              <a:off x="4258" y="2142"/>
              <a:ext cx="34" cy="9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5" name="Line 681"/>
            <p:cNvSpPr>
              <a:spLocks noChangeShapeType="1"/>
            </p:cNvSpPr>
            <p:nvPr/>
          </p:nvSpPr>
          <p:spPr bwMode="auto">
            <a:xfrm>
              <a:off x="4307" y="2155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6" name="Line 682"/>
            <p:cNvSpPr>
              <a:spLocks noChangeShapeType="1"/>
            </p:cNvSpPr>
            <p:nvPr/>
          </p:nvSpPr>
          <p:spPr bwMode="auto">
            <a:xfrm>
              <a:off x="4325" y="2159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7" name="Line 683"/>
            <p:cNvSpPr>
              <a:spLocks noChangeShapeType="1"/>
            </p:cNvSpPr>
            <p:nvPr/>
          </p:nvSpPr>
          <p:spPr bwMode="auto">
            <a:xfrm>
              <a:off x="4374" y="217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8" name="Line 684"/>
            <p:cNvSpPr>
              <a:spLocks noChangeShapeType="1"/>
            </p:cNvSpPr>
            <p:nvPr/>
          </p:nvSpPr>
          <p:spPr bwMode="auto">
            <a:xfrm>
              <a:off x="4390" y="2178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9" name="Line 685"/>
            <p:cNvSpPr>
              <a:spLocks noChangeShapeType="1"/>
            </p:cNvSpPr>
            <p:nvPr/>
          </p:nvSpPr>
          <p:spPr bwMode="auto">
            <a:xfrm>
              <a:off x="4441" y="2192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" name="Line 686"/>
            <p:cNvSpPr>
              <a:spLocks noChangeShapeType="1"/>
            </p:cNvSpPr>
            <p:nvPr/>
          </p:nvSpPr>
          <p:spPr bwMode="auto">
            <a:xfrm>
              <a:off x="4457" y="2197"/>
              <a:ext cx="34" cy="9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1" name="Line 687"/>
            <p:cNvSpPr>
              <a:spLocks noChangeShapeType="1"/>
            </p:cNvSpPr>
            <p:nvPr/>
          </p:nvSpPr>
          <p:spPr bwMode="auto">
            <a:xfrm>
              <a:off x="4506" y="2211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2" name="Line 688"/>
            <p:cNvSpPr>
              <a:spLocks noChangeShapeType="1"/>
            </p:cNvSpPr>
            <p:nvPr/>
          </p:nvSpPr>
          <p:spPr bwMode="auto">
            <a:xfrm>
              <a:off x="4524" y="2215"/>
              <a:ext cx="34" cy="9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3" name="Line 689"/>
            <p:cNvSpPr>
              <a:spLocks noChangeShapeType="1"/>
            </p:cNvSpPr>
            <p:nvPr/>
          </p:nvSpPr>
          <p:spPr bwMode="auto">
            <a:xfrm>
              <a:off x="4573" y="222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4" name="Line 690"/>
            <p:cNvSpPr>
              <a:spLocks noChangeShapeType="1"/>
            </p:cNvSpPr>
            <p:nvPr/>
          </p:nvSpPr>
          <p:spPr bwMode="auto">
            <a:xfrm>
              <a:off x="4591" y="2233"/>
              <a:ext cx="34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5" name="Line 691"/>
            <p:cNvSpPr>
              <a:spLocks noChangeShapeType="1"/>
            </p:cNvSpPr>
            <p:nvPr/>
          </p:nvSpPr>
          <p:spPr bwMode="auto">
            <a:xfrm>
              <a:off x="4640" y="2247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6" name="Line 692"/>
            <p:cNvSpPr>
              <a:spLocks noChangeShapeType="1"/>
            </p:cNvSpPr>
            <p:nvPr/>
          </p:nvSpPr>
          <p:spPr bwMode="auto">
            <a:xfrm>
              <a:off x="4658" y="225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7" name="Line 693"/>
            <p:cNvSpPr>
              <a:spLocks noChangeShapeType="1"/>
            </p:cNvSpPr>
            <p:nvPr/>
          </p:nvSpPr>
          <p:spPr bwMode="auto">
            <a:xfrm>
              <a:off x="4659" y="2252"/>
              <a:ext cx="33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8" name="Line 694"/>
            <p:cNvSpPr>
              <a:spLocks noChangeShapeType="1"/>
            </p:cNvSpPr>
            <p:nvPr/>
          </p:nvSpPr>
          <p:spPr bwMode="auto">
            <a:xfrm>
              <a:off x="4708" y="225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9" name="Line 695"/>
            <p:cNvSpPr>
              <a:spLocks noChangeShapeType="1"/>
            </p:cNvSpPr>
            <p:nvPr/>
          </p:nvSpPr>
          <p:spPr bwMode="auto">
            <a:xfrm>
              <a:off x="4726" y="2259"/>
              <a:ext cx="36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" name="Line 696"/>
            <p:cNvSpPr>
              <a:spLocks noChangeShapeType="1"/>
            </p:cNvSpPr>
            <p:nvPr/>
          </p:nvSpPr>
          <p:spPr bwMode="auto">
            <a:xfrm>
              <a:off x="4778" y="226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" name="Line 697"/>
            <p:cNvSpPr>
              <a:spLocks noChangeShapeType="1"/>
            </p:cNvSpPr>
            <p:nvPr/>
          </p:nvSpPr>
          <p:spPr bwMode="auto">
            <a:xfrm>
              <a:off x="4795" y="2266"/>
              <a:ext cx="35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2" name="Line 698"/>
            <p:cNvSpPr>
              <a:spLocks noChangeShapeType="1"/>
            </p:cNvSpPr>
            <p:nvPr/>
          </p:nvSpPr>
          <p:spPr bwMode="auto">
            <a:xfrm>
              <a:off x="4847" y="227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3" name="Line 699"/>
            <p:cNvSpPr>
              <a:spLocks noChangeShapeType="1"/>
            </p:cNvSpPr>
            <p:nvPr/>
          </p:nvSpPr>
          <p:spPr bwMode="auto">
            <a:xfrm>
              <a:off x="4865" y="2273"/>
              <a:ext cx="35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4" name="Line 700"/>
            <p:cNvSpPr>
              <a:spLocks noChangeShapeType="1"/>
            </p:cNvSpPr>
            <p:nvPr/>
          </p:nvSpPr>
          <p:spPr bwMode="auto">
            <a:xfrm>
              <a:off x="4915" y="2278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5" name="Line 701"/>
            <p:cNvSpPr>
              <a:spLocks noChangeShapeType="1"/>
            </p:cNvSpPr>
            <p:nvPr/>
          </p:nvSpPr>
          <p:spPr bwMode="auto">
            <a:xfrm>
              <a:off x="4933" y="2281"/>
              <a:ext cx="36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6" name="Line 702"/>
            <p:cNvSpPr>
              <a:spLocks noChangeShapeType="1"/>
            </p:cNvSpPr>
            <p:nvPr/>
          </p:nvSpPr>
          <p:spPr bwMode="auto">
            <a:xfrm>
              <a:off x="4985" y="2286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7" name="Line 703"/>
            <p:cNvSpPr>
              <a:spLocks noChangeShapeType="1"/>
            </p:cNvSpPr>
            <p:nvPr/>
          </p:nvSpPr>
          <p:spPr bwMode="auto">
            <a:xfrm>
              <a:off x="5003" y="2287"/>
              <a:ext cx="36" cy="5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8" name="Line 704"/>
            <p:cNvSpPr>
              <a:spLocks noChangeShapeType="1"/>
            </p:cNvSpPr>
            <p:nvPr/>
          </p:nvSpPr>
          <p:spPr bwMode="auto">
            <a:xfrm>
              <a:off x="5053" y="2293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Line 705"/>
            <p:cNvSpPr>
              <a:spLocks noChangeShapeType="1"/>
            </p:cNvSpPr>
            <p:nvPr/>
          </p:nvSpPr>
          <p:spPr bwMode="auto">
            <a:xfrm>
              <a:off x="5071" y="2294"/>
              <a:ext cx="36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Line 706"/>
            <p:cNvSpPr>
              <a:spLocks noChangeShapeType="1"/>
            </p:cNvSpPr>
            <p:nvPr/>
          </p:nvSpPr>
          <p:spPr bwMode="auto">
            <a:xfrm>
              <a:off x="5123" y="230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Line 707"/>
            <p:cNvSpPr>
              <a:spLocks noChangeShapeType="1"/>
            </p:cNvSpPr>
            <p:nvPr/>
          </p:nvSpPr>
          <p:spPr bwMode="auto">
            <a:xfrm>
              <a:off x="5141" y="2302"/>
              <a:ext cx="36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Line 708"/>
            <p:cNvSpPr>
              <a:spLocks noChangeShapeType="1"/>
            </p:cNvSpPr>
            <p:nvPr/>
          </p:nvSpPr>
          <p:spPr bwMode="auto">
            <a:xfrm>
              <a:off x="5192" y="2308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Line 709"/>
            <p:cNvSpPr>
              <a:spLocks noChangeShapeType="1"/>
            </p:cNvSpPr>
            <p:nvPr/>
          </p:nvSpPr>
          <p:spPr bwMode="auto">
            <a:xfrm>
              <a:off x="5210" y="2309"/>
              <a:ext cx="35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Line 710"/>
            <p:cNvSpPr>
              <a:spLocks noChangeShapeType="1"/>
            </p:cNvSpPr>
            <p:nvPr/>
          </p:nvSpPr>
          <p:spPr bwMode="auto">
            <a:xfrm>
              <a:off x="5262" y="231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Line 711"/>
            <p:cNvSpPr>
              <a:spLocks noChangeShapeType="1"/>
            </p:cNvSpPr>
            <p:nvPr/>
          </p:nvSpPr>
          <p:spPr bwMode="auto">
            <a:xfrm>
              <a:off x="5279" y="2316"/>
              <a:ext cx="36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Line 712"/>
            <p:cNvSpPr>
              <a:spLocks noChangeShapeType="1"/>
            </p:cNvSpPr>
            <p:nvPr/>
          </p:nvSpPr>
          <p:spPr bwMode="auto">
            <a:xfrm>
              <a:off x="5330" y="2321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Line 713"/>
            <p:cNvSpPr>
              <a:spLocks noChangeShapeType="1"/>
            </p:cNvSpPr>
            <p:nvPr/>
          </p:nvSpPr>
          <p:spPr bwMode="auto">
            <a:xfrm>
              <a:off x="5348" y="232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8" name="Oval 714"/>
            <p:cNvSpPr>
              <a:spLocks noChangeArrowheads="1"/>
            </p:cNvSpPr>
            <p:nvPr/>
          </p:nvSpPr>
          <p:spPr bwMode="auto">
            <a:xfrm>
              <a:off x="3266" y="1800"/>
              <a:ext cx="25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9" name="Oval 715"/>
            <p:cNvSpPr>
              <a:spLocks noChangeArrowheads="1"/>
            </p:cNvSpPr>
            <p:nvPr/>
          </p:nvSpPr>
          <p:spPr bwMode="auto">
            <a:xfrm>
              <a:off x="3956" y="2050"/>
              <a:ext cx="27" cy="23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" name="Oval 716"/>
            <p:cNvSpPr>
              <a:spLocks noChangeArrowheads="1"/>
            </p:cNvSpPr>
            <p:nvPr/>
          </p:nvSpPr>
          <p:spPr bwMode="auto">
            <a:xfrm>
              <a:off x="4646" y="2240"/>
              <a:ext cx="25" cy="25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" name="Oval 717"/>
            <p:cNvSpPr>
              <a:spLocks noChangeArrowheads="1"/>
            </p:cNvSpPr>
            <p:nvPr/>
          </p:nvSpPr>
          <p:spPr bwMode="auto">
            <a:xfrm>
              <a:off x="5336" y="2312"/>
              <a:ext cx="27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" name="Line 718"/>
            <p:cNvSpPr>
              <a:spLocks noChangeShapeType="1"/>
            </p:cNvSpPr>
            <p:nvPr/>
          </p:nvSpPr>
          <p:spPr bwMode="auto">
            <a:xfrm flipV="1">
              <a:off x="3241" y="1565"/>
              <a:ext cx="1" cy="112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" name="Line 719"/>
            <p:cNvSpPr>
              <a:spLocks noChangeShapeType="1"/>
            </p:cNvSpPr>
            <p:nvPr/>
          </p:nvSpPr>
          <p:spPr bwMode="auto">
            <a:xfrm flipH="1">
              <a:off x="3215" y="2649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" name="Rectangle 720"/>
            <p:cNvSpPr>
              <a:spLocks noChangeArrowheads="1"/>
            </p:cNvSpPr>
            <p:nvPr/>
          </p:nvSpPr>
          <p:spPr bwMode="auto">
            <a:xfrm rot="16200000">
              <a:off x="3096" y="2575"/>
              <a:ext cx="16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5" name="Line 721"/>
            <p:cNvSpPr>
              <a:spLocks noChangeShapeType="1"/>
            </p:cNvSpPr>
            <p:nvPr/>
          </p:nvSpPr>
          <p:spPr bwMode="auto">
            <a:xfrm flipH="1">
              <a:off x="3215" y="2396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Rectangle 722"/>
            <p:cNvSpPr>
              <a:spLocks noChangeArrowheads="1"/>
            </p:cNvSpPr>
            <p:nvPr/>
          </p:nvSpPr>
          <p:spPr bwMode="auto">
            <a:xfrm rot="16200000">
              <a:off x="3116" y="2327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7" name="Line 723"/>
            <p:cNvSpPr>
              <a:spLocks noChangeShapeType="1"/>
            </p:cNvSpPr>
            <p:nvPr/>
          </p:nvSpPr>
          <p:spPr bwMode="auto">
            <a:xfrm flipH="1">
              <a:off x="3215" y="2142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" name="Rectangle 724"/>
            <p:cNvSpPr>
              <a:spLocks noChangeArrowheads="1"/>
            </p:cNvSpPr>
            <p:nvPr/>
          </p:nvSpPr>
          <p:spPr bwMode="auto">
            <a:xfrm rot="16200000">
              <a:off x="3096" y="2068"/>
              <a:ext cx="16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9" name="Line 725"/>
            <p:cNvSpPr>
              <a:spLocks noChangeShapeType="1"/>
            </p:cNvSpPr>
            <p:nvPr/>
          </p:nvSpPr>
          <p:spPr bwMode="auto">
            <a:xfrm flipH="1">
              <a:off x="3215" y="1888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" name="Rectangle 726"/>
            <p:cNvSpPr>
              <a:spLocks noChangeArrowheads="1"/>
            </p:cNvSpPr>
            <p:nvPr/>
          </p:nvSpPr>
          <p:spPr bwMode="auto">
            <a:xfrm rot="16200000">
              <a:off x="3116" y="1819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" name="Line 727"/>
            <p:cNvSpPr>
              <a:spLocks noChangeShapeType="1"/>
            </p:cNvSpPr>
            <p:nvPr/>
          </p:nvSpPr>
          <p:spPr bwMode="auto">
            <a:xfrm flipH="1">
              <a:off x="3215" y="1634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" name="Rectangle 728"/>
            <p:cNvSpPr>
              <a:spLocks noChangeArrowheads="1"/>
            </p:cNvSpPr>
            <p:nvPr/>
          </p:nvSpPr>
          <p:spPr bwMode="auto">
            <a:xfrm rot="16200000">
              <a:off x="3096" y="1560"/>
              <a:ext cx="16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" name="Rectangle 729"/>
            <p:cNvSpPr>
              <a:spLocks noChangeArrowheads="1"/>
            </p:cNvSpPr>
            <p:nvPr/>
          </p:nvSpPr>
          <p:spPr bwMode="auto">
            <a:xfrm rot="16200000">
              <a:off x="3033" y="2053"/>
              <a:ext cx="155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FT4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4" name="Line 730"/>
            <p:cNvSpPr>
              <a:spLocks noChangeShapeType="1"/>
            </p:cNvSpPr>
            <p:nvPr/>
          </p:nvSpPr>
          <p:spPr bwMode="auto">
            <a:xfrm>
              <a:off x="3241" y="2686"/>
              <a:ext cx="21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Line 731"/>
            <p:cNvSpPr>
              <a:spLocks noChangeShapeType="1"/>
            </p:cNvSpPr>
            <p:nvPr/>
          </p:nvSpPr>
          <p:spPr bwMode="auto">
            <a:xfrm>
              <a:off x="3279" y="2686"/>
              <a:ext cx="1" cy="2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Rectangle 732"/>
            <p:cNvSpPr>
              <a:spLocks noChangeArrowheads="1"/>
            </p:cNvSpPr>
            <p:nvPr/>
          </p:nvSpPr>
          <p:spPr bwMode="auto">
            <a:xfrm>
              <a:off x="3263" y="2720"/>
              <a:ext cx="7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7" name="Line 733"/>
            <p:cNvSpPr>
              <a:spLocks noChangeShapeType="1"/>
            </p:cNvSpPr>
            <p:nvPr/>
          </p:nvSpPr>
          <p:spPr bwMode="auto">
            <a:xfrm>
              <a:off x="3969" y="2686"/>
              <a:ext cx="1" cy="2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8" name="Rectangle 734"/>
            <p:cNvSpPr>
              <a:spLocks noChangeArrowheads="1"/>
            </p:cNvSpPr>
            <p:nvPr/>
          </p:nvSpPr>
          <p:spPr bwMode="auto">
            <a:xfrm>
              <a:off x="3953" y="2720"/>
              <a:ext cx="7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9" name="Line 735"/>
            <p:cNvSpPr>
              <a:spLocks noChangeShapeType="1"/>
            </p:cNvSpPr>
            <p:nvPr/>
          </p:nvSpPr>
          <p:spPr bwMode="auto">
            <a:xfrm>
              <a:off x="4659" y="2686"/>
              <a:ext cx="1" cy="2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0" name="Rectangle 736"/>
            <p:cNvSpPr>
              <a:spLocks noChangeArrowheads="1"/>
            </p:cNvSpPr>
            <p:nvPr/>
          </p:nvSpPr>
          <p:spPr bwMode="auto">
            <a:xfrm>
              <a:off x="4643" y="2720"/>
              <a:ext cx="7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1" name="Line 737"/>
            <p:cNvSpPr>
              <a:spLocks noChangeShapeType="1"/>
            </p:cNvSpPr>
            <p:nvPr/>
          </p:nvSpPr>
          <p:spPr bwMode="auto">
            <a:xfrm>
              <a:off x="5349" y="2686"/>
              <a:ext cx="1" cy="2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2" name="Rectangle 738"/>
            <p:cNvSpPr>
              <a:spLocks noChangeArrowheads="1"/>
            </p:cNvSpPr>
            <p:nvPr/>
          </p:nvSpPr>
          <p:spPr bwMode="auto">
            <a:xfrm>
              <a:off x="5333" y="2720"/>
              <a:ext cx="7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3" name="Rectangle 739"/>
            <p:cNvSpPr>
              <a:spLocks noChangeArrowheads="1"/>
            </p:cNvSpPr>
            <p:nvPr/>
          </p:nvSpPr>
          <p:spPr bwMode="auto">
            <a:xfrm>
              <a:off x="4189" y="2772"/>
              <a:ext cx="31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4" name="Rectangle 740"/>
            <p:cNvSpPr>
              <a:spLocks noChangeArrowheads="1"/>
            </p:cNvSpPr>
            <p:nvPr/>
          </p:nvSpPr>
          <p:spPr bwMode="auto">
            <a:xfrm>
              <a:off x="3544" y="2868"/>
              <a:ext cx="1539" cy="184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5" name="Line 741"/>
            <p:cNvSpPr>
              <a:spLocks noChangeShapeType="1"/>
            </p:cNvSpPr>
            <p:nvPr/>
          </p:nvSpPr>
          <p:spPr bwMode="auto">
            <a:xfrm>
              <a:off x="3571" y="2921"/>
              <a:ext cx="230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6" name="Oval 742"/>
            <p:cNvSpPr>
              <a:spLocks noChangeArrowheads="1"/>
            </p:cNvSpPr>
            <p:nvPr/>
          </p:nvSpPr>
          <p:spPr bwMode="auto">
            <a:xfrm>
              <a:off x="3672" y="2909"/>
              <a:ext cx="25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7" name="Line 743"/>
            <p:cNvSpPr>
              <a:spLocks noChangeShapeType="1"/>
            </p:cNvSpPr>
            <p:nvPr/>
          </p:nvSpPr>
          <p:spPr bwMode="auto">
            <a:xfrm>
              <a:off x="4357" y="292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8" name="Line 744"/>
            <p:cNvSpPr>
              <a:spLocks noChangeShapeType="1"/>
            </p:cNvSpPr>
            <p:nvPr/>
          </p:nvSpPr>
          <p:spPr bwMode="auto">
            <a:xfrm>
              <a:off x="4411" y="292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9" name="Line 745"/>
            <p:cNvSpPr>
              <a:spLocks noChangeShapeType="1"/>
            </p:cNvSpPr>
            <p:nvPr/>
          </p:nvSpPr>
          <p:spPr bwMode="auto">
            <a:xfrm>
              <a:off x="4465" y="2921"/>
              <a:ext cx="35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0" name="Line 746"/>
            <p:cNvSpPr>
              <a:spLocks noChangeShapeType="1"/>
            </p:cNvSpPr>
            <p:nvPr/>
          </p:nvSpPr>
          <p:spPr bwMode="auto">
            <a:xfrm>
              <a:off x="4518" y="292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1" name="Line 747"/>
            <p:cNvSpPr>
              <a:spLocks noChangeShapeType="1"/>
            </p:cNvSpPr>
            <p:nvPr/>
          </p:nvSpPr>
          <p:spPr bwMode="auto">
            <a:xfrm>
              <a:off x="4572" y="2921"/>
              <a:ext cx="1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2" name="Oval 748"/>
            <p:cNvSpPr>
              <a:spLocks noChangeArrowheads="1"/>
            </p:cNvSpPr>
            <p:nvPr/>
          </p:nvSpPr>
          <p:spPr bwMode="auto">
            <a:xfrm>
              <a:off x="4460" y="2909"/>
              <a:ext cx="25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3" name="Line 749"/>
            <p:cNvSpPr>
              <a:spLocks noChangeShapeType="1"/>
            </p:cNvSpPr>
            <p:nvPr/>
          </p:nvSpPr>
          <p:spPr bwMode="auto">
            <a:xfrm>
              <a:off x="3571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4" name="Line 750"/>
            <p:cNvSpPr>
              <a:spLocks noChangeShapeType="1"/>
            </p:cNvSpPr>
            <p:nvPr/>
          </p:nvSpPr>
          <p:spPr bwMode="auto">
            <a:xfrm>
              <a:off x="3584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5" name="Line 751"/>
            <p:cNvSpPr>
              <a:spLocks noChangeShapeType="1"/>
            </p:cNvSpPr>
            <p:nvPr/>
          </p:nvSpPr>
          <p:spPr bwMode="auto">
            <a:xfrm>
              <a:off x="3599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6" name="Line 752"/>
            <p:cNvSpPr>
              <a:spLocks noChangeShapeType="1"/>
            </p:cNvSpPr>
            <p:nvPr/>
          </p:nvSpPr>
          <p:spPr bwMode="auto">
            <a:xfrm>
              <a:off x="3612" y="299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7" name="Line 753"/>
            <p:cNvSpPr>
              <a:spLocks noChangeShapeType="1"/>
            </p:cNvSpPr>
            <p:nvPr/>
          </p:nvSpPr>
          <p:spPr bwMode="auto">
            <a:xfrm>
              <a:off x="3627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8" name="Line 754"/>
            <p:cNvSpPr>
              <a:spLocks noChangeShapeType="1"/>
            </p:cNvSpPr>
            <p:nvPr/>
          </p:nvSpPr>
          <p:spPr bwMode="auto">
            <a:xfrm>
              <a:off x="3642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9" name="Line 755"/>
            <p:cNvSpPr>
              <a:spLocks noChangeShapeType="1"/>
            </p:cNvSpPr>
            <p:nvPr/>
          </p:nvSpPr>
          <p:spPr bwMode="auto">
            <a:xfrm>
              <a:off x="3656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0" name="Line 756"/>
            <p:cNvSpPr>
              <a:spLocks noChangeShapeType="1"/>
            </p:cNvSpPr>
            <p:nvPr/>
          </p:nvSpPr>
          <p:spPr bwMode="auto">
            <a:xfrm>
              <a:off x="3670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" name="Line 757"/>
            <p:cNvSpPr>
              <a:spLocks noChangeShapeType="1"/>
            </p:cNvSpPr>
            <p:nvPr/>
          </p:nvSpPr>
          <p:spPr bwMode="auto">
            <a:xfrm>
              <a:off x="3684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" name="Line 758"/>
            <p:cNvSpPr>
              <a:spLocks noChangeShapeType="1"/>
            </p:cNvSpPr>
            <p:nvPr/>
          </p:nvSpPr>
          <p:spPr bwMode="auto">
            <a:xfrm>
              <a:off x="3699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3" name="Line 759"/>
            <p:cNvSpPr>
              <a:spLocks noChangeShapeType="1"/>
            </p:cNvSpPr>
            <p:nvPr/>
          </p:nvSpPr>
          <p:spPr bwMode="auto">
            <a:xfrm>
              <a:off x="3712" y="299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4" name="Line 760"/>
            <p:cNvSpPr>
              <a:spLocks noChangeShapeType="1"/>
            </p:cNvSpPr>
            <p:nvPr/>
          </p:nvSpPr>
          <p:spPr bwMode="auto">
            <a:xfrm>
              <a:off x="3727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5" name="Line 761"/>
            <p:cNvSpPr>
              <a:spLocks noChangeShapeType="1"/>
            </p:cNvSpPr>
            <p:nvPr/>
          </p:nvSpPr>
          <p:spPr bwMode="auto">
            <a:xfrm>
              <a:off x="3742" y="299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6" name="Line 762"/>
            <p:cNvSpPr>
              <a:spLocks noChangeShapeType="1"/>
            </p:cNvSpPr>
            <p:nvPr/>
          </p:nvSpPr>
          <p:spPr bwMode="auto">
            <a:xfrm>
              <a:off x="3755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7" name="Line 763"/>
            <p:cNvSpPr>
              <a:spLocks noChangeShapeType="1"/>
            </p:cNvSpPr>
            <p:nvPr/>
          </p:nvSpPr>
          <p:spPr bwMode="auto">
            <a:xfrm>
              <a:off x="3770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8" name="Line 764"/>
            <p:cNvSpPr>
              <a:spLocks noChangeShapeType="1"/>
            </p:cNvSpPr>
            <p:nvPr/>
          </p:nvSpPr>
          <p:spPr bwMode="auto">
            <a:xfrm>
              <a:off x="3783" y="299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9" name="Line 765"/>
            <p:cNvSpPr>
              <a:spLocks noChangeShapeType="1"/>
            </p:cNvSpPr>
            <p:nvPr/>
          </p:nvSpPr>
          <p:spPr bwMode="auto">
            <a:xfrm>
              <a:off x="3798" y="29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0" name="Oval 766"/>
            <p:cNvSpPr>
              <a:spLocks noChangeArrowheads="1"/>
            </p:cNvSpPr>
            <p:nvPr/>
          </p:nvSpPr>
          <p:spPr bwMode="auto">
            <a:xfrm>
              <a:off x="3672" y="2987"/>
              <a:ext cx="25" cy="23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1" name="Line 767"/>
            <p:cNvSpPr>
              <a:spLocks noChangeShapeType="1"/>
            </p:cNvSpPr>
            <p:nvPr/>
          </p:nvSpPr>
          <p:spPr bwMode="auto">
            <a:xfrm>
              <a:off x="4357" y="2999"/>
              <a:ext cx="36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" name="Line 768"/>
            <p:cNvSpPr>
              <a:spLocks noChangeShapeType="1"/>
            </p:cNvSpPr>
            <p:nvPr/>
          </p:nvSpPr>
          <p:spPr bwMode="auto">
            <a:xfrm>
              <a:off x="4409" y="299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" name="Line 769"/>
            <p:cNvSpPr>
              <a:spLocks noChangeShapeType="1"/>
            </p:cNvSpPr>
            <p:nvPr/>
          </p:nvSpPr>
          <p:spPr bwMode="auto">
            <a:xfrm>
              <a:off x="4427" y="2999"/>
              <a:ext cx="36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4" name="Line 770"/>
            <p:cNvSpPr>
              <a:spLocks noChangeShapeType="1"/>
            </p:cNvSpPr>
            <p:nvPr/>
          </p:nvSpPr>
          <p:spPr bwMode="auto">
            <a:xfrm>
              <a:off x="4479" y="299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5" name="Line 771"/>
            <p:cNvSpPr>
              <a:spLocks noChangeShapeType="1"/>
            </p:cNvSpPr>
            <p:nvPr/>
          </p:nvSpPr>
          <p:spPr bwMode="auto">
            <a:xfrm>
              <a:off x="4497" y="2999"/>
              <a:ext cx="36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6" name="Line 772"/>
            <p:cNvSpPr>
              <a:spLocks noChangeShapeType="1"/>
            </p:cNvSpPr>
            <p:nvPr/>
          </p:nvSpPr>
          <p:spPr bwMode="auto">
            <a:xfrm>
              <a:off x="4548" y="2999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7" name="Line 773"/>
            <p:cNvSpPr>
              <a:spLocks noChangeShapeType="1"/>
            </p:cNvSpPr>
            <p:nvPr/>
          </p:nvSpPr>
          <p:spPr bwMode="auto">
            <a:xfrm>
              <a:off x="4566" y="2999"/>
              <a:ext cx="2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8" name="Oval 774"/>
            <p:cNvSpPr>
              <a:spLocks noChangeArrowheads="1"/>
            </p:cNvSpPr>
            <p:nvPr/>
          </p:nvSpPr>
          <p:spPr bwMode="auto">
            <a:xfrm>
              <a:off x="4460" y="2987"/>
              <a:ext cx="25" cy="23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9" name="Rectangle 775"/>
            <p:cNvSpPr>
              <a:spLocks noChangeArrowheads="1"/>
            </p:cNvSpPr>
            <p:nvPr/>
          </p:nvSpPr>
          <p:spPr bwMode="auto">
            <a:xfrm>
              <a:off x="3838" y="2891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0" name="Rectangle 776"/>
            <p:cNvSpPr>
              <a:spLocks noChangeArrowheads="1"/>
            </p:cNvSpPr>
            <p:nvPr/>
          </p:nvSpPr>
          <p:spPr bwMode="auto">
            <a:xfrm>
              <a:off x="4627" y="2891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1" name="Rectangle 777"/>
            <p:cNvSpPr>
              <a:spLocks noChangeArrowheads="1"/>
            </p:cNvSpPr>
            <p:nvPr/>
          </p:nvSpPr>
          <p:spPr bwMode="auto">
            <a:xfrm>
              <a:off x="3838" y="2969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2" name="Rectangle 778"/>
            <p:cNvSpPr>
              <a:spLocks noChangeArrowheads="1"/>
            </p:cNvSpPr>
            <p:nvPr/>
          </p:nvSpPr>
          <p:spPr bwMode="auto">
            <a:xfrm>
              <a:off x="4627" y="2969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86725" cy="105568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روند تغییرات میانگین </a:t>
            </a:r>
            <a:r>
              <a:rPr lang="en-US" sz="2400" dirty="0" err="1" smtClean="0">
                <a:cs typeface="B Nazanin" pitchFamily="2" charset="-78"/>
              </a:rPr>
              <a:t>TPOAb</a:t>
            </a:r>
            <a:r>
              <a:rPr lang="fa-IR" sz="2800" dirty="0" smtClean="0">
                <a:cs typeface="B Nazanin" pitchFamily="2" charset="-78"/>
              </a:rPr>
              <a:t>و</a:t>
            </a:r>
            <a:r>
              <a:rPr lang="en-US" sz="2800" dirty="0" smtClean="0">
                <a:cs typeface="B Nazanin" pitchFamily="2" charset="-78"/>
              </a:rPr>
              <a:t>odds ratio</a:t>
            </a:r>
            <a:r>
              <a:rPr lang="fa-IR" sz="2800" dirty="0" smtClean="0">
                <a:cs typeface="B Nazanin" pitchFamily="2" charset="-78"/>
              </a:rPr>
              <a:t> مثبت شدن آن براساس روش </a:t>
            </a:r>
            <a:r>
              <a:rPr lang="en-US" sz="2800" dirty="0" smtClean="0">
                <a:cs typeface="B Nazanin" pitchFamily="2" charset="-78"/>
              </a:rPr>
              <a:t>GEE</a:t>
            </a:r>
            <a:r>
              <a:rPr lang="fa-IR" sz="2800" dirty="0" smtClean="0">
                <a:cs typeface="B Nazanin" pitchFamily="2" charset="-78"/>
              </a:rPr>
              <a:t>پس از تعدیل اثر متغیرهای مخدوش کننده شامل سن و مصرف سیگارو </a:t>
            </a:r>
            <a:r>
              <a:rPr lang="ar-SA" sz="2800" dirty="0" smtClean="0">
                <a:cs typeface="B Nazanin" pitchFamily="2" charset="-78"/>
              </a:rPr>
              <a:t>نماي توده بدني </a:t>
            </a:r>
            <a:r>
              <a:rPr lang="fa-IR" sz="2800" dirty="0" smtClean="0">
                <a:cs typeface="B Nazanin" pitchFamily="2" charset="-78"/>
              </a:rPr>
              <a:t>و تعداحاملگی در چارکهای مختلف </a:t>
            </a:r>
            <a:r>
              <a:rPr lang="en-US" sz="2800" dirty="0" smtClean="0">
                <a:cs typeface="B Nazanin" pitchFamily="2" charset="-78"/>
              </a:rPr>
              <a:t>AMH</a:t>
            </a:r>
            <a:r>
              <a:rPr lang="fa-IR" sz="2800" dirty="0" smtClean="0">
                <a:cs typeface="B Nazanin" pitchFamily="2" charset="-78"/>
              </a:rPr>
              <a:t>در طی 12  سال</a:t>
            </a:r>
            <a:endParaRPr lang="en-US" sz="2800" dirty="0"/>
          </a:p>
        </p:txBody>
      </p:sp>
      <p:grpSp>
        <p:nvGrpSpPr>
          <p:cNvPr id="2253" name="Group 205"/>
          <p:cNvGrpSpPr>
            <a:grpSpLocks noChangeAspect="1"/>
          </p:cNvGrpSpPr>
          <p:nvPr/>
        </p:nvGrpSpPr>
        <p:grpSpPr bwMode="auto">
          <a:xfrm>
            <a:off x="381000" y="1905000"/>
            <a:ext cx="4191000" cy="2819400"/>
            <a:chOff x="240" y="1200"/>
            <a:chExt cx="2640" cy="1776"/>
          </a:xfrm>
        </p:grpSpPr>
        <p:sp>
          <p:nvSpPr>
            <p:cNvPr id="2252" name="AutoShape 204"/>
            <p:cNvSpPr>
              <a:spLocks noChangeAspect="1" noChangeArrowheads="1" noTextEdit="1"/>
            </p:cNvSpPr>
            <p:nvPr/>
          </p:nvSpPr>
          <p:spPr bwMode="auto">
            <a:xfrm>
              <a:off x="240" y="1200"/>
              <a:ext cx="264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54" name="Group 406"/>
            <p:cNvGrpSpPr>
              <a:grpSpLocks/>
            </p:cNvGrpSpPr>
            <p:nvPr/>
          </p:nvGrpSpPr>
          <p:grpSpPr bwMode="auto">
            <a:xfrm>
              <a:off x="262" y="1219"/>
              <a:ext cx="2598" cy="1737"/>
              <a:chOff x="262" y="1219"/>
              <a:chExt cx="2598" cy="1737"/>
            </a:xfrm>
          </p:grpSpPr>
          <p:sp>
            <p:nvSpPr>
              <p:cNvPr id="2254" name="Rectangle 206"/>
              <p:cNvSpPr>
                <a:spLocks noChangeArrowheads="1"/>
              </p:cNvSpPr>
              <p:nvPr/>
            </p:nvSpPr>
            <p:spPr bwMode="auto">
              <a:xfrm>
                <a:off x="262" y="1219"/>
                <a:ext cx="2598" cy="1737"/>
              </a:xfrm>
              <a:prstGeom prst="rect">
                <a:avLst/>
              </a:prstGeom>
              <a:solidFill>
                <a:srgbClr val="EAF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Rectangle 207"/>
              <p:cNvSpPr>
                <a:spLocks noChangeArrowheads="1"/>
              </p:cNvSpPr>
              <p:nvPr/>
            </p:nvSpPr>
            <p:spPr bwMode="auto">
              <a:xfrm>
                <a:off x="264" y="1222"/>
                <a:ext cx="2592" cy="1732"/>
              </a:xfrm>
              <a:prstGeom prst="rect">
                <a:avLst/>
              </a:prstGeom>
              <a:solidFill>
                <a:srgbClr val="EAF2F3"/>
              </a:solidFill>
              <a:ln w="3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Rectangle 208"/>
              <p:cNvSpPr>
                <a:spLocks noChangeArrowheads="1"/>
              </p:cNvSpPr>
              <p:nvPr/>
            </p:nvSpPr>
            <p:spPr bwMode="auto">
              <a:xfrm>
                <a:off x="520" y="1282"/>
                <a:ext cx="2270" cy="1199"/>
              </a:xfrm>
              <a:prstGeom prst="rect">
                <a:avLst/>
              </a:prstGeom>
              <a:solidFill>
                <a:srgbClr val="FFFFFF"/>
              </a:solidFill>
              <a:ln w="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Line 209"/>
              <p:cNvSpPr>
                <a:spLocks noChangeShapeType="1"/>
              </p:cNvSpPr>
              <p:nvPr/>
            </p:nvSpPr>
            <p:spPr bwMode="auto">
              <a:xfrm>
                <a:off x="520" y="2443"/>
                <a:ext cx="2271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Line 210"/>
              <p:cNvSpPr>
                <a:spLocks noChangeShapeType="1"/>
              </p:cNvSpPr>
              <p:nvPr/>
            </p:nvSpPr>
            <p:spPr bwMode="auto">
              <a:xfrm>
                <a:off x="520" y="2069"/>
                <a:ext cx="2271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Line 211"/>
              <p:cNvSpPr>
                <a:spLocks noChangeShapeType="1"/>
              </p:cNvSpPr>
              <p:nvPr/>
            </p:nvSpPr>
            <p:spPr bwMode="auto">
              <a:xfrm>
                <a:off x="520" y="1694"/>
                <a:ext cx="2271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Line 212"/>
              <p:cNvSpPr>
                <a:spLocks noChangeShapeType="1"/>
              </p:cNvSpPr>
              <p:nvPr/>
            </p:nvSpPr>
            <p:spPr bwMode="auto">
              <a:xfrm>
                <a:off x="520" y="1320"/>
                <a:ext cx="2271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Line 213"/>
              <p:cNvSpPr>
                <a:spLocks noChangeShapeType="1"/>
              </p:cNvSpPr>
              <p:nvPr/>
            </p:nvSpPr>
            <p:spPr bwMode="auto">
              <a:xfrm flipV="1">
                <a:off x="561" y="1697"/>
                <a:ext cx="1" cy="454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Line 214"/>
              <p:cNvSpPr>
                <a:spLocks noChangeShapeType="1"/>
              </p:cNvSpPr>
              <p:nvPr/>
            </p:nvSpPr>
            <p:spPr bwMode="auto">
              <a:xfrm>
                <a:off x="547" y="1697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Line 215"/>
              <p:cNvSpPr>
                <a:spLocks noChangeShapeType="1"/>
              </p:cNvSpPr>
              <p:nvPr/>
            </p:nvSpPr>
            <p:spPr bwMode="auto">
              <a:xfrm>
                <a:off x="547" y="2151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Line 216"/>
              <p:cNvSpPr>
                <a:spLocks noChangeShapeType="1"/>
              </p:cNvSpPr>
              <p:nvPr/>
            </p:nvSpPr>
            <p:spPr bwMode="auto">
              <a:xfrm flipV="1">
                <a:off x="1291" y="1629"/>
                <a:ext cx="1" cy="454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Line 217"/>
              <p:cNvSpPr>
                <a:spLocks noChangeShapeType="1"/>
              </p:cNvSpPr>
              <p:nvPr/>
            </p:nvSpPr>
            <p:spPr bwMode="auto">
              <a:xfrm>
                <a:off x="1277" y="1629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Line 218"/>
              <p:cNvSpPr>
                <a:spLocks noChangeShapeType="1"/>
              </p:cNvSpPr>
              <p:nvPr/>
            </p:nvSpPr>
            <p:spPr bwMode="auto">
              <a:xfrm>
                <a:off x="1277" y="2083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Line 219"/>
              <p:cNvSpPr>
                <a:spLocks noChangeShapeType="1"/>
              </p:cNvSpPr>
              <p:nvPr/>
            </p:nvSpPr>
            <p:spPr bwMode="auto">
              <a:xfrm flipV="1">
                <a:off x="2020" y="1459"/>
                <a:ext cx="1" cy="455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Line 220"/>
              <p:cNvSpPr>
                <a:spLocks noChangeShapeType="1"/>
              </p:cNvSpPr>
              <p:nvPr/>
            </p:nvSpPr>
            <p:spPr bwMode="auto">
              <a:xfrm>
                <a:off x="2006" y="145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Line 221"/>
              <p:cNvSpPr>
                <a:spLocks noChangeShapeType="1"/>
              </p:cNvSpPr>
              <p:nvPr/>
            </p:nvSpPr>
            <p:spPr bwMode="auto">
              <a:xfrm>
                <a:off x="2006" y="191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Line 222"/>
              <p:cNvSpPr>
                <a:spLocks noChangeShapeType="1"/>
              </p:cNvSpPr>
              <p:nvPr/>
            </p:nvSpPr>
            <p:spPr bwMode="auto">
              <a:xfrm flipV="1">
                <a:off x="2750" y="1512"/>
                <a:ext cx="1" cy="456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Line 223"/>
              <p:cNvSpPr>
                <a:spLocks noChangeShapeType="1"/>
              </p:cNvSpPr>
              <p:nvPr/>
            </p:nvSpPr>
            <p:spPr bwMode="auto">
              <a:xfrm>
                <a:off x="2735" y="151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Line 224"/>
              <p:cNvSpPr>
                <a:spLocks noChangeShapeType="1"/>
              </p:cNvSpPr>
              <p:nvPr/>
            </p:nvSpPr>
            <p:spPr bwMode="auto">
              <a:xfrm>
                <a:off x="2735" y="1968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Line 225"/>
              <p:cNvSpPr>
                <a:spLocks noChangeShapeType="1"/>
              </p:cNvSpPr>
              <p:nvPr/>
            </p:nvSpPr>
            <p:spPr bwMode="auto">
              <a:xfrm flipV="1">
                <a:off x="561" y="1786"/>
                <a:ext cx="1" cy="50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Line 226"/>
              <p:cNvSpPr>
                <a:spLocks noChangeShapeType="1"/>
              </p:cNvSpPr>
              <p:nvPr/>
            </p:nvSpPr>
            <p:spPr bwMode="auto">
              <a:xfrm>
                <a:off x="547" y="1786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Line 227"/>
              <p:cNvSpPr>
                <a:spLocks noChangeShapeType="1"/>
              </p:cNvSpPr>
              <p:nvPr/>
            </p:nvSpPr>
            <p:spPr bwMode="auto">
              <a:xfrm>
                <a:off x="547" y="2287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Line 228"/>
              <p:cNvSpPr>
                <a:spLocks noChangeShapeType="1"/>
              </p:cNvSpPr>
              <p:nvPr/>
            </p:nvSpPr>
            <p:spPr bwMode="auto">
              <a:xfrm flipV="1">
                <a:off x="1291" y="1733"/>
                <a:ext cx="1" cy="50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Line 229"/>
              <p:cNvSpPr>
                <a:spLocks noChangeShapeType="1"/>
              </p:cNvSpPr>
              <p:nvPr/>
            </p:nvSpPr>
            <p:spPr bwMode="auto">
              <a:xfrm>
                <a:off x="1277" y="1733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Line 230"/>
              <p:cNvSpPr>
                <a:spLocks noChangeShapeType="1"/>
              </p:cNvSpPr>
              <p:nvPr/>
            </p:nvSpPr>
            <p:spPr bwMode="auto">
              <a:xfrm>
                <a:off x="1277" y="2237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Line 231"/>
              <p:cNvSpPr>
                <a:spLocks noChangeShapeType="1"/>
              </p:cNvSpPr>
              <p:nvPr/>
            </p:nvSpPr>
            <p:spPr bwMode="auto">
              <a:xfrm flipV="1">
                <a:off x="2020" y="1728"/>
                <a:ext cx="1" cy="50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Line 232"/>
              <p:cNvSpPr>
                <a:spLocks noChangeShapeType="1"/>
              </p:cNvSpPr>
              <p:nvPr/>
            </p:nvSpPr>
            <p:spPr bwMode="auto">
              <a:xfrm>
                <a:off x="2006" y="1728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Line 233"/>
              <p:cNvSpPr>
                <a:spLocks noChangeShapeType="1"/>
              </p:cNvSpPr>
              <p:nvPr/>
            </p:nvSpPr>
            <p:spPr bwMode="auto">
              <a:xfrm>
                <a:off x="2006" y="222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Line 234"/>
              <p:cNvSpPr>
                <a:spLocks noChangeShapeType="1"/>
              </p:cNvSpPr>
              <p:nvPr/>
            </p:nvSpPr>
            <p:spPr bwMode="auto">
              <a:xfrm flipV="1">
                <a:off x="2750" y="1679"/>
                <a:ext cx="1" cy="50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Line 235"/>
              <p:cNvSpPr>
                <a:spLocks noChangeShapeType="1"/>
              </p:cNvSpPr>
              <p:nvPr/>
            </p:nvSpPr>
            <p:spPr bwMode="auto">
              <a:xfrm>
                <a:off x="2735" y="167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Line 236"/>
              <p:cNvSpPr>
                <a:spLocks noChangeShapeType="1"/>
              </p:cNvSpPr>
              <p:nvPr/>
            </p:nvSpPr>
            <p:spPr bwMode="auto">
              <a:xfrm>
                <a:off x="2735" y="218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Line 237"/>
              <p:cNvSpPr>
                <a:spLocks noChangeShapeType="1"/>
              </p:cNvSpPr>
              <p:nvPr/>
            </p:nvSpPr>
            <p:spPr bwMode="auto">
              <a:xfrm flipV="1">
                <a:off x="561" y="1891"/>
                <a:ext cx="1" cy="463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Line 238"/>
              <p:cNvSpPr>
                <a:spLocks noChangeShapeType="1"/>
              </p:cNvSpPr>
              <p:nvPr/>
            </p:nvSpPr>
            <p:spPr bwMode="auto">
              <a:xfrm>
                <a:off x="547" y="1891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Line 239"/>
              <p:cNvSpPr>
                <a:spLocks noChangeShapeType="1"/>
              </p:cNvSpPr>
              <p:nvPr/>
            </p:nvSpPr>
            <p:spPr bwMode="auto">
              <a:xfrm>
                <a:off x="547" y="2354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Line 240"/>
              <p:cNvSpPr>
                <a:spLocks noChangeShapeType="1"/>
              </p:cNvSpPr>
              <p:nvPr/>
            </p:nvSpPr>
            <p:spPr bwMode="auto">
              <a:xfrm flipV="1">
                <a:off x="1291" y="1868"/>
                <a:ext cx="1" cy="46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Line 241"/>
              <p:cNvSpPr>
                <a:spLocks noChangeShapeType="1"/>
              </p:cNvSpPr>
              <p:nvPr/>
            </p:nvSpPr>
            <p:spPr bwMode="auto">
              <a:xfrm>
                <a:off x="1277" y="1868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Line 242"/>
              <p:cNvSpPr>
                <a:spLocks noChangeShapeType="1"/>
              </p:cNvSpPr>
              <p:nvPr/>
            </p:nvSpPr>
            <p:spPr bwMode="auto">
              <a:xfrm>
                <a:off x="1277" y="2330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Line 243"/>
              <p:cNvSpPr>
                <a:spLocks noChangeShapeType="1"/>
              </p:cNvSpPr>
              <p:nvPr/>
            </p:nvSpPr>
            <p:spPr bwMode="auto">
              <a:xfrm flipV="1">
                <a:off x="2020" y="1702"/>
                <a:ext cx="1" cy="46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Line 244"/>
              <p:cNvSpPr>
                <a:spLocks noChangeShapeType="1"/>
              </p:cNvSpPr>
              <p:nvPr/>
            </p:nvSpPr>
            <p:spPr bwMode="auto">
              <a:xfrm>
                <a:off x="2006" y="170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Line 245"/>
              <p:cNvSpPr>
                <a:spLocks noChangeShapeType="1"/>
              </p:cNvSpPr>
              <p:nvPr/>
            </p:nvSpPr>
            <p:spPr bwMode="auto">
              <a:xfrm>
                <a:off x="2006" y="216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Line 246"/>
              <p:cNvSpPr>
                <a:spLocks noChangeShapeType="1"/>
              </p:cNvSpPr>
              <p:nvPr/>
            </p:nvSpPr>
            <p:spPr bwMode="auto">
              <a:xfrm flipV="1">
                <a:off x="2750" y="1715"/>
                <a:ext cx="1" cy="46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Line 247"/>
              <p:cNvSpPr>
                <a:spLocks noChangeShapeType="1"/>
              </p:cNvSpPr>
              <p:nvPr/>
            </p:nvSpPr>
            <p:spPr bwMode="auto">
              <a:xfrm>
                <a:off x="2735" y="1715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Line 248"/>
              <p:cNvSpPr>
                <a:spLocks noChangeShapeType="1"/>
              </p:cNvSpPr>
              <p:nvPr/>
            </p:nvSpPr>
            <p:spPr bwMode="auto">
              <a:xfrm>
                <a:off x="2735" y="217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Line 249"/>
              <p:cNvSpPr>
                <a:spLocks noChangeShapeType="1"/>
              </p:cNvSpPr>
              <p:nvPr/>
            </p:nvSpPr>
            <p:spPr bwMode="auto">
              <a:xfrm flipV="1">
                <a:off x="561" y="1932"/>
                <a:ext cx="1" cy="469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Line 250"/>
              <p:cNvSpPr>
                <a:spLocks noChangeShapeType="1"/>
              </p:cNvSpPr>
              <p:nvPr/>
            </p:nvSpPr>
            <p:spPr bwMode="auto">
              <a:xfrm>
                <a:off x="547" y="1932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Line 251"/>
              <p:cNvSpPr>
                <a:spLocks noChangeShapeType="1"/>
              </p:cNvSpPr>
              <p:nvPr/>
            </p:nvSpPr>
            <p:spPr bwMode="auto">
              <a:xfrm>
                <a:off x="547" y="2401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Line 252"/>
              <p:cNvSpPr>
                <a:spLocks noChangeShapeType="1"/>
              </p:cNvSpPr>
              <p:nvPr/>
            </p:nvSpPr>
            <p:spPr bwMode="auto">
              <a:xfrm flipV="1">
                <a:off x="1291" y="1958"/>
                <a:ext cx="1" cy="468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Line 253"/>
              <p:cNvSpPr>
                <a:spLocks noChangeShapeType="1"/>
              </p:cNvSpPr>
              <p:nvPr/>
            </p:nvSpPr>
            <p:spPr bwMode="auto">
              <a:xfrm>
                <a:off x="1277" y="1958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Line 254"/>
              <p:cNvSpPr>
                <a:spLocks noChangeShapeType="1"/>
              </p:cNvSpPr>
              <p:nvPr/>
            </p:nvSpPr>
            <p:spPr bwMode="auto">
              <a:xfrm>
                <a:off x="1277" y="2426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Line 255"/>
              <p:cNvSpPr>
                <a:spLocks noChangeShapeType="1"/>
              </p:cNvSpPr>
              <p:nvPr/>
            </p:nvSpPr>
            <p:spPr bwMode="auto">
              <a:xfrm flipV="1">
                <a:off x="2020" y="1914"/>
                <a:ext cx="1" cy="469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Line 256"/>
              <p:cNvSpPr>
                <a:spLocks noChangeShapeType="1"/>
              </p:cNvSpPr>
              <p:nvPr/>
            </p:nvSpPr>
            <p:spPr bwMode="auto">
              <a:xfrm>
                <a:off x="2006" y="191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Line 257"/>
              <p:cNvSpPr>
                <a:spLocks noChangeShapeType="1"/>
              </p:cNvSpPr>
              <p:nvPr/>
            </p:nvSpPr>
            <p:spPr bwMode="auto">
              <a:xfrm>
                <a:off x="2006" y="238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Line 258"/>
              <p:cNvSpPr>
                <a:spLocks noChangeShapeType="1"/>
              </p:cNvSpPr>
              <p:nvPr/>
            </p:nvSpPr>
            <p:spPr bwMode="auto">
              <a:xfrm flipV="1">
                <a:off x="2750" y="1853"/>
                <a:ext cx="1" cy="469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Line 259"/>
              <p:cNvSpPr>
                <a:spLocks noChangeShapeType="1"/>
              </p:cNvSpPr>
              <p:nvPr/>
            </p:nvSpPr>
            <p:spPr bwMode="auto">
              <a:xfrm>
                <a:off x="2735" y="185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Line 260"/>
              <p:cNvSpPr>
                <a:spLocks noChangeShapeType="1"/>
              </p:cNvSpPr>
              <p:nvPr/>
            </p:nvSpPr>
            <p:spPr bwMode="auto">
              <a:xfrm>
                <a:off x="2735" y="2322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Freeform 261"/>
              <p:cNvSpPr>
                <a:spLocks/>
              </p:cNvSpPr>
              <p:nvPr/>
            </p:nvSpPr>
            <p:spPr bwMode="auto">
              <a:xfrm>
                <a:off x="561" y="1687"/>
                <a:ext cx="2189" cy="237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464" y="117"/>
                  </a:cxn>
                  <a:cxn ang="0">
                    <a:pos x="928" y="0"/>
                  </a:cxn>
                  <a:cxn ang="0">
                    <a:pos x="1392" y="37"/>
                  </a:cxn>
                </a:cxnLst>
                <a:rect l="0" t="0" r="r" b="b"/>
                <a:pathLst>
                  <a:path w="1392" h="164">
                    <a:moveTo>
                      <a:pt x="0" y="164"/>
                    </a:moveTo>
                    <a:lnTo>
                      <a:pt x="464" y="117"/>
                    </a:lnTo>
                    <a:lnTo>
                      <a:pt x="928" y="0"/>
                    </a:lnTo>
                    <a:lnTo>
                      <a:pt x="1392" y="37"/>
                    </a:lnTo>
                  </a:path>
                </a:pathLst>
              </a:cu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Oval 262"/>
              <p:cNvSpPr>
                <a:spLocks noChangeArrowheads="1"/>
              </p:cNvSpPr>
              <p:nvPr/>
            </p:nvSpPr>
            <p:spPr bwMode="auto">
              <a:xfrm>
                <a:off x="547" y="1911"/>
                <a:ext cx="26" cy="25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Oval 263"/>
              <p:cNvSpPr>
                <a:spLocks noChangeArrowheads="1"/>
              </p:cNvSpPr>
              <p:nvPr/>
            </p:nvSpPr>
            <p:spPr bwMode="auto">
              <a:xfrm>
                <a:off x="1277" y="1843"/>
                <a:ext cx="28" cy="25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Oval 264"/>
              <p:cNvSpPr>
                <a:spLocks noChangeArrowheads="1"/>
              </p:cNvSpPr>
              <p:nvPr/>
            </p:nvSpPr>
            <p:spPr bwMode="auto">
              <a:xfrm>
                <a:off x="2006" y="1674"/>
                <a:ext cx="27" cy="26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Oval 265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Line 266"/>
              <p:cNvSpPr>
                <a:spLocks noChangeShapeType="1"/>
              </p:cNvSpPr>
              <p:nvPr/>
            </p:nvSpPr>
            <p:spPr bwMode="auto">
              <a:xfrm flipV="1">
                <a:off x="561" y="2033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Line 267"/>
              <p:cNvSpPr>
                <a:spLocks noChangeShapeType="1"/>
              </p:cNvSpPr>
              <p:nvPr/>
            </p:nvSpPr>
            <p:spPr bwMode="auto">
              <a:xfrm flipV="1">
                <a:off x="618" y="2030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Line 268"/>
              <p:cNvSpPr>
                <a:spLocks noChangeShapeType="1"/>
              </p:cNvSpPr>
              <p:nvPr/>
            </p:nvSpPr>
            <p:spPr bwMode="auto">
              <a:xfrm flipV="1">
                <a:off x="674" y="2025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Line 269"/>
              <p:cNvSpPr>
                <a:spLocks noChangeShapeType="1"/>
              </p:cNvSpPr>
              <p:nvPr/>
            </p:nvSpPr>
            <p:spPr bwMode="auto">
              <a:xfrm flipV="1">
                <a:off x="731" y="2021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Line 270"/>
              <p:cNvSpPr>
                <a:spLocks noChangeShapeType="1"/>
              </p:cNvSpPr>
              <p:nvPr/>
            </p:nvSpPr>
            <p:spPr bwMode="auto">
              <a:xfrm flipV="1">
                <a:off x="787" y="2018"/>
                <a:ext cx="37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Line 271"/>
              <p:cNvSpPr>
                <a:spLocks noChangeShapeType="1"/>
              </p:cNvSpPr>
              <p:nvPr/>
            </p:nvSpPr>
            <p:spPr bwMode="auto">
              <a:xfrm flipV="1">
                <a:off x="842" y="2014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Line 272"/>
              <p:cNvSpPr>
                <a:spLocks noChangeShapeType="1"/>
              </p:cNvSpPr>
              <p:nvPr/>
            </p:nvSpPr>
            <p:spPr bwMode="auto">
              <a:xfrm flipV="1">
                <a:off x="899" y="2010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Line 273"/>
              <p:cNvSpPr>
                <a:spLocks noChangeShapeType="1"/>
              </p:cNvSpPr>
              <p:nvPr/>
            </p:nvSpPr>
            <p:spPr bwMode="auto">
              <a:xfrm flipV="1">
                <a:off x="956" y="2005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Line 274"/>
              <p:cNvSpPr>
                <a:spLocks noChangeShapeType="1"/>
              </p:cNvSpPr>
              <p:nvPr/>
            </p:nvSpPr>
            <p:spPr bwMode="auto">
              <a:xfrm flipV="1">
                <a:off x="1012" y="2002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Line 275"/>
              <p:cNvSpPr>
                <a:spLocks noChangeShapeType="1"/>
              </p:cNvSpPr>
              <p:nvPr/>
            </p:nvSpPr>
            <p:spPr bwMode="auto">
              <a:xfrm flipV="1">
                <a:off x="1069" y="1998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Line 276"/>
              <p:cNvSpPr>
                <a:spLocks noChangeShapeType="1"/>
              </p:cNvSpPr>
              <p:nvPr/>
            </p:nvSpPr>
            <p:spPr bwMode="auto">
              <a:xfrm flipV="1">
                <a:off x="1126" y="1994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Line 277"/>
              <p:cNvSpPr>
                <a:spLocks noChangeShapeType="1"/>
              </p:cNvSpPr>
              <p:nvPr/>
            </p:nvSpPr>
            <p:spPr bwMode="auto">
              <a:xfrm flipV="1">
                <a:off x="1182" y="1991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Line 278"/>
              <p:cNvSpPr>
                <a:spLocks noChangeShapeType="1"/>
              </p:cNvSpPr>
              <p:nvPr/>
            </p:nvSpPr>
            <p:spPr bwMode="auto">
              <a:xfrm flipV="1">
                <a:off x="1239" y="1986"/>
                <a:ext cx="36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Line 279"/>
              <p:cNvSpPr>
                <a:spLocks noChangeShapeType="1"/>
              </p:cNvSpPr>
              <p:nvPr/>
            </p:nvSpPr>
            <p:spPr bwMode="auto">
              <a:xfrm>
                <a:off x="1294" y="1985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Line 280"/>
              <p:cNvSpPr>
                <a:spLocks noChangeShapeType="1"/>
              </p:cNvSpPr>
              <p:nvPr/>
            </p:nvSpPr>
            <p:spPr bwMode="auto">
              <a:xfrm>
                <a:off x="1350" y="1985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Line 281"/>
              <p:cNvSpPr>
                <a:spLocks noChangeShapeType="1"/>
              </p:cNvSpPr>
              <p:nvPr/>
            </p:nvSpPr>
            <p:spPr bwMode="auto">
              <a:xfrm flipV="1">
                <a:off x="1407" y="1984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Line 282"/>
              <p:cNvSpPr>
                <a:spLocks noChangeShapeType="1"/>
              </p:cNvSpPr>
              <p:nvPr/>
            </p:nvSpPr>
            <p:spPr bwMode="auto">
              <a:xfrm>
                <a:off x="1464" y="1984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Line 283"/>
              <p:cNvSpPr>
                <a:spLocks noChangeShapeType="1"/>
              </p:cNvSpPr>
              <p:nvPr/>
            </p:nvSpPr>
            <p:spPr bwMode="auto">
              <a:xfrm>
                <a:off x="1520" y="1984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Line 284"/>
              <p:cNvSpPr>
                <a:spLocks noChangeShapeType="1"/>
              </p:cNvSpPr>
              <p:nvPr/>
            </p:nvSpPr>
            <p:spPr bwMode="auto">
              <a:xfrm>
                <a:off x="1577" y="1982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Line 285"/>
              <p:cNvSpPr>
                <a:spLocks noChangeShapeType="1"/>
              </p:cNvSpPr>
              <p:nvPr/>
            </p:nvSpPr>
            <p:spPr bwMode="auto">
              <a:xfrm>
                <a:off x="1634" y="1982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Line 286"/>
              <p:cNvSpPr>
                <a:spLocks noChangeShapeType="1"/>
              </p:cNvSpPr>
              <p:nvPr/>
            </p:nvSpPr>
            <p:spPr bwMode="auto">
              <a:xfrm>
                <a:off x="1690" y="1982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Line 287"/>
              <p:cNvSpPr>
                <a:spLocks noChangeShapeType="1"/>
              </p:cNvSpPr>
              <p:nvPr/>
            </p:nvSpPr>
            <p:spPr bwMode="auto">
              <a:xfrm>
                <a:off x="1747" y="1981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Line 288"/>
              <p:cNvSpPr>
                <a:spLocks noChangeShapeType="1"/>
              </p:cNvSpPr>
              <p:nvPr/>
            </p:nvSpPr>
            <p:spPr bwMode="auto">
              <a:xfrm>
                <a:off x="1803" y="1981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Line 289"/>
              <p:cNvSpPr>
                <a:spLocks noChangeShapeType="1"/>
              </p:cNvSpPr>
              <p:nvPr/>
            </p:nvSpPr>
            <p:spPr bwMode="auto">
              <a:xfrm flipV="1">
                <a:off x="1860" y="1979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Line 290"/>
              <p:cNvSpPr>
                <a:spLocks noChangeShapeType="1"/>
              </p:cNvSpPr>
              <p:nvPr/>
            </p:nvSpPr>
            <p:spPr bwMode="auto">
              <a:xfrm>
                <a:off x="1917" y="1979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Line 291"/>
              <p:cNvSpPr>
                <a:spLocks noChangeShapeType="1"/>
              </p:cNvSpPr>
              <p:nvPr/>
            </p:nvSpPr>
            <p:spPr bwMode="auto">
              <a:xfrm>
                <a:off x="1973" y="1979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Line 292"/>
              <p:cNvSpPr>
                <a:spLocks noChangeShapeType="1"/>
              </p:cNvSpPr>
              <p:nvPr/>
            </p:nvSpPr>
            <p:spPr bwMode="auto">
              <a:xfrm flipV="1">
                <a:off x="2030" y="1976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Line 293"/>
              <p:cNvSpPr>
                <a:spLocks noChangeShapeType="1"/>
              </p:cNvSpPr>
              <p:nvPr/>
            </p:nvSpPr>
            <p:spPr bwMode="auto">
              <a:xfrm flipV="1">
                <a:off x="2087" y="1972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Line 294"/>
              <p:cNvSpPr>
                <a:spLocks noChangeShapeType="1"/>
              </p:cNvSpPr>
              <p:nvPr/>
            </p:nvSpPr>
            <p:spPr bwMode="auto">
              <a:xfrm flipV="1">
                <a:off x="2143" y="1968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Line 295"/>
              <p:cNvSpPr>
                <a:spLocks noChangeShapeType="1"/>
              </p:cNvSpPr>
              <p:nvPr/>
            </p:nvSpPr>
            <p:spPr bwMode="auto">
              <a:xfrm flipV="1">
                <a:off x="2200" y="1965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Line 296"/>
              <p:cNvSpPr>
                <a:spLocks noChangeShapeType="1"/>
              </p:cNvSpPr>
              <p:nvPr/>
            </p:nvSpPr>
            <p:spPr bwMode="auto">
              <a:xfrm flipV="1">
                <a:off x="2256" y="1960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Line 297"/>
              <p:cNvSpPr>
                <a:spLocks noChangeShapeType="1"/>
              </p:cNvSpPr>
              <p:nvPr/>
            </p:nvSpPr>
            <p:spPr bwMode="auto">
              <a:xfrm flipV="1">
                <a:off x="2313" y="1958"/>
                <a:ext cx="36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Line 298"/>
              <p:cNvSpPr>
                <a:spLocks noChangeShapeType="1"/>
              </p:cNvSpPr>
              <p:nvPr/>
            </p:nvSpPr>
            <p:spPr bwMode="auto">
              <a:xfrm flipV="1">
                <a:off x="2368" y="1953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Line 299"/>
              <p:cNvSpPr>
                <a:spLocks noChangeShapeType="1"/>
              </p:cNvSpPr>
              <p:nvPr/>
            </p:nvSpPr>
            <p:spPr bwMode="auto">
              <a:xfrm flipV="1">
                <a:off x="2425" y="1949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Line 300"/>
              <p:cNvSpPr>
                <a:spLocks noChangeShapeType="1"/>
              </p:cNvSpPr>
              <p:nvPr/>
            </p:nvSpPr>
            <p:spPr bwMode="auto">
              <a:xfrm flipV="1">
                <a:off x="2481" y="1946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Line 301"/>
              <p:cNvSpPr>
                <a:spLocks noChangeShapeType="1"/>
              </p:cNvSpPr>
              <p:nvPr/>
            </p:nvSpPr>
            <p:spPr bwMode="auto">
              <a:xfrm flipV="1">
                <a:off x="2538" y="1942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Line 302"/>
              <p:cNvSpPr>
                <a:spLocks noChangeShapeType="1"/>
              </p:cNvSpPr>
              <p:nvPr/>
            </p:nvSpPr>
            <p:spPr bwMode="auto">
              <a:xfrm flipV="1">
                <a:off x="2595" y="1937"/>
                <a:ext cx="37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Line 303"/>
              <p:cNvSpPr>
                <a:spLocks noChangeShapeType="1"/>
              </p:cNvSpPr>
              <p:nvPr/>
            </p:nvSpPr>
            <p:spPr bwMode="auto">
              <a:xfrm flipV="1">
                <a:off x="2651" y="1934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Line 304"/>
              <p:cNvSpPr>
                <a:spLocks noChangeShapeType="1"/>
              </p:cNvSpPr>
              <p:nvPr/>
            </p:nvSpPr>
            <p:spPr bwMode="auto">
              <a:xfrm flipV="1">
                <a:off x="2708" y="1930"/>
                <a:ext cx="38" cy="3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Oval 305"/>
              <p:cNvSpPr>
                <a:spLocks noChangeArrowheads="1"/>
              </p:cNvSpPr>
              <p:nvPr/>
            </p:nvSpPr>
            <p:spPr bwMode="auto">
              <a:xfrm>
                <a:off x="547" y="2023"/>
                <a:ext cx="26" cy="24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Oval 306"/>
              <p:cNvSpPr>
                <a:spLocks noChangeArrowheads="1"/>
              </p:cNvSpPr>
              <p:nvPr/>
            </p:nvSpPr>
            <p:spPr bwMode="auto">
              <a:xfrm>
                <a:off x="1277" y="1972"/>
                <a:ext cx="28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Oval 307"/>
              <p:cNvSpPr>
                <a:spLocks noChangeArrowheads="1"/>
              </p:cNvSpPr>
              <p:nvPr/>
            </p:nvSpPr>
            <p:spPr bwMode="auto">
              <a:xfrm>
                <a:off x="2006" y="1966"/>
                <a:ext cx="27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Oval 308"/>
              <p:cNvSpPr>
                <a:spLocks noChangeArrowheads="1"/>
              </p:cNvSpPr>
              <p:nvPr/>
            </p:nvSpPr>
            <p:spPr bwMode="auto">
              <a:xfrm>
                <a:off x="2736" y="1917"/>
                <a:ext cx="28" cy="25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Line 309"/>
              <p:cNvSpPr>
                <a:spLocks noChangeShapeType="1"/>
              </p:cNvSpPr>
              <p:nvPr/>
            </p:nvSpPr>
            <p:spPr bwMode="auto">
              <a:xfrm>
                <a:off x="561" y="212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Line 310"/>
              <p:cNvSpPr>
                <a:spLocks noChangeShapeType="1"/>
              </p:cNvSpPr>
              <p:nvPr/>
            </p:nvSpPr>
            <p:spPr bwMode="auto">
              <a:xfrm>
                <a:off x="577" y="212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Line 311"/>
              <p:cNvSpPr>
                <a:spLocks noChangeShapeType="1"/>
              </p:cNvSpPr>
              <p:nvPr/>
            </p:nvSpPr>
            <p:spPr bwMode="auto">
              <a:xfrm>
                <a:off x="591" y="212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Line 312"/>
              <p:cNvSpPr>
                <a:spLocks noChangeShapeType="1"/>
              </p:cNvSpPr>
              <p:nvPr/>
            </p:nvSpPr>
            <p:spPr bwMode="auto">
              <a:xfrm>
                <a:off x="606" y="212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Line 313"/>
              <p:cNvSpPr>
                <a:spLocks noChangeShapeType="1"/>
              </p:cNvSpPr>
              <p:nvPr/>
            </p:nvSpPr>
            <p:spPr bwMode="auto">
              <a:xfrm>
                <a:off x="621" y="2121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Line 314"/>
              <p:cNvSpPr>
                <a:spLocks noChangeShapeType="1"/>
              </p:cNvSpPr>
              <p:nvPr/>
            </p:nvSpPr>
            <p:spPr bwMode="auto">
              <a:xfrm>
                <a:off x="636" y="211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Line 315"/>
              <p:cNvSpPr>
                <a:spLocks noChangeShapeType="1"/>
              </p:cNvSpPr>
              <p:nvPr/>
            </p:nvSpPr>
            <p:spPr bwMode="auto">
              <a:xfrm>
                <a:off x="652" y="211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Line 316"/>
              <p:cNvSpPr>
                <a:spLocks noChangeShapeType="1"/>
              </p:cNvSpPr>
              <p:nvPr/>
            </p:nvSpPr>
            <p:spPr bwMode="auto">
              <a:xfrm>
                <a:off x="666" y="211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Line 317"/>
              <p:cNvSpPr>
                <a:spLocks noChangeShapeType="1"/>
              </p:cNvSpPr>
              <p:nvPr/>
            </p:nvSpPr>
            <p:spPr bwMode="auto">
              <a:xfrm>
                <a:off x="682" y="211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Line 318"/>
              <p:cNvSpPr>
                <a:spLocks noChangeShapeType="1"/>
              </p:cNvSpPr>
              <p:nvPr/>
            </p:nvSpPr>
            <p:spPr bwMode="auto">
              <a:xfrm>
                <a:off x="696" y="2118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Line 319"/>
              <p:cNvSpPr>
                <a:spLocks noChangeShapeType="1"/>
              </p:cNvSpPr>
              <p:nvPr/>
            </p:nvSpPr>
            <p:spPr bwMode="auto">
              <a:xfrm>
                <a:off x="712" y="211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Line 320"/>
              <p:cNvSpPr>
                <a:spLocks noChangeShapeType="1"/>
              </p:cNvSpPr>
              <p:nvPr/>
            </p:nvSpPr>
            <p:spPr bwMode="auto">
              <a:xfrm>
                <a:off x="728" y="211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Line 321"/>
              <p:cNvSpPr>
                <a:spLocks noChangeShapeType="1"/>
              </p:cNvSpPr>
              <p:nvPr/>
            </p:nvSpPr>
            <p:spPr bwMode="auto">
              <a:xfrm>
                <a:off x="742" y="211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Line 322"/>
              <p:cNvSpPr>
                <a:spLocks noChangeShapeType="1"/>
              </p:cNvSpPr>
              <p:nvPr/>
            </p:nvSpPr>
            <p:spPr bwMode="auto">
              <a:xfrm>
                <a:off x="757" y="211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Line 323"/>
              <p:cNvSpPr>
                <a:spLocks noChangeShapeType="1"/>
              </p:cNvSpPr>
              <p:nvPr/>
            </p:nvSpPr>
            <p:spPr bwMode="auto">
              <a:xfrm>
                <a:off x="772" y="2115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Line 324"/>
              <p:cNvSpPr>
                <a:spLocks noChangeShapeType="1"/>
              </p:cNvSpPr>
              <p:nvPr/>
            </p:nvSpPr>
            <p:spPr bwMode="auto">
              <a:xfrm>
                <a:off x="787" y="211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Line 325"/>
              <p:cNvSpPr>
                <a:spLocks noChangeShapeType="1"/>
              </p:cNvSpPr>
              <p:nvPr/>
            </p:nvSpPr>
            <p:spPr bwMode="auto">
              <a:xfrm flipV="1">
                <a:off x="803" y="211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Line 326"/>
              <p:cNvSpPr>
                <a:spLocks noChangeShapeType="1"/>
              </p:cNvSpPr>
              <p:nvPr/>
            </p:nvSpPr>
            <p:spPr bwMode="auto">
              <a:xfrm>
                <a:off x="817" y="211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Line 327"/>
              <p:cNvSpPr>
                <a:spLocks noChangeShapeType="1"/>
              </p:cNvSpPr>
              <p:nvPr/>
            </p:nvSpPr>
            <p:spPr bwMode="auto">
              <a:xfrm>
                <a:off x="833" y="211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Line 328"/>
              <p:cNvSpPr>
                <a:spLocks noChangeShapeType="1"/>
              </p:cNvSpPr>
              <p:nvPr/>
            </p:nvSpPr>
            <p:spPr bwMode="auto">
              <a:xfrm>
                <a:off x="847" y="211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Line 329"/>
              <p:cNvSpPr>
                <a:spLocks noChangeShapeType="1"/>
              </p:cNvSpPr>
              <p:nvPr/>
            </p:nvSpPr>
            <p:spPr bwMode="auto">
              <a:xfrm>
                <a:off x="863" y="211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Line 330"/>
              <p:cNvSpPr>
                <a:spLocks noChangeShapeType="1"/>
              </p:cNvSpPr>
              <p:nvPr/>
            </p:nvSpPr>
            <p:spPr bwMode="auto">
              <a:xfrm>
                <a:off x="877" y="2112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Line 331"/>
              <p:cNvSpPr>
                <a:spLocks noChangeShapeType="1"/>
              </p:cNvSpPr>
              <p:nvPr/>
            </p:nvSpPr>
            <p:spPr bwMode="auto">
              <a:xfrm>
                <a:off x="893" y="211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Line 332"/>
              <p:cNvSpPr>
                <a:spLocks noChangeShapeType="1"/>
              </p:cNvSpPr>
              <p:nvPr/>
            </p:nvSpPr>
            <p:spPr bwMode="auto">
              <a:xfrm>
                <a:off x="908" y="211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Line 333"/>
              <p:cNvSpPr>
                <a:spLocks noChangeShapeType="1"/>
              </p:cNvSpPr>
              <p:nvPr/>
            </p:nvSpPr>
            <p:spPr bwMode="auto">
              <a:xfrm>
                <a:off x="923" y="211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Line 334"/>
              <p:cNvSpPr>
                <a:spLocks noChangeShapeType="1"/>
              </p:cNvSpPr>
              <p:nvPr/>
            </p:nvSpPr>
            <p:spPr bwMode="auto">
              <a:xfrm>
                <a:off x="938" y="210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Line 335"/>
              <p:cNvSpPr>
                <a:spLocks noChangeShapeType="1"/>
              </p:cNvSpPr>
              <p:nvPr/>
            </p:nvSpPr>
            <p:spPr bwMode="auto">
              <a:xfrm>
                <a:off x="953" y="210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Line 336"/>
              <p:cNvSpPr>
                <a:spLocks noChangeShapeType="1"/>
              </p:cNvSpPr>
              <p:nvPr/>
            </p:nvSpPr>
            <p:spPr bwMode="auto">
              <a:xfrm>
                <a:off x="968" y="210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Line 337"/>
              <p:cNvSpPr>
                <a:spLocks noChangeShapeType="1"/>
              </p:cNvSpPr>
              <p:nvPr/>
            </p:nvSpPr>
            <p:spPr bwMode="auto">
              <a:xfrm>
                <a:off x="984" y="210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Line 338"/>
              <p:cNvSpPr>
                <a:spLocks noChangeShapeType="1"/>
              </p:cNvSpPr>
              <p:nvPr/>
            </p:nvSpPr>
            <p:spPr bwMode="auto">
              <a:xfrm>
                <a:off x="998" y="210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Line 339"/>
              <p:cNvSpPr>
                <a:spLocks noChangeShapeType="1"/>
              </p:cNvSpPr>
              <p:nvPr/>
            </p:nvSpPr>
            <p:spPr bwMode="auto">
              <a:xfrm>
                <a:off x="1014" y="210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Line 340"/>
              <p:cNvSpPr>
                <a:spLocks noChangeShapeType="1"/>
              </p:cNvSpPr>
              <p:nvPr/>
            </p:nvSpPr>
            <p:spPr bwMode="auto">
              <a:xfrm>
                <a:off x="1028" y="210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Line 341"/>
              <p:cNvSpPr>
                <a:spLocks noChangeShapeType="1"/>
              </p:cNvSpPr>
              <p:nvPr/>
            </p:nvSpPr>
            <p:spPr bwMode="auto">
              <a:xfrm>
                <a:off x="1044" y="210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Line 342"/>
              <p:cNvSpPr>
                <a:spLocks noChangeShapeType="1"/>
              </p:cNvSpPr>
              <p:nvPr/>
            </p:nvSpPr>
            <p:spPr bwMode="auto">
              <a:xfrm>
                <a:off x="1059" y="210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Line 343"/>
              <p:cNvSpPr>
                <a:spLocks noChangeShapeType="1"/>
              </p:cNvSpPr>
              <p:nvPr/>
            </p:nvSpPr>
            <p:spPr bwMode="auto">
              <a:xfrm>
                <a:off x="1074" y="2105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Line 344"/>
              <p:cNvSpPr>
                <a:spLocks noChangeShapeType="1"/>
              </p:cNvSpPr>
              <p:nvPr/>
            </p:nvSpPr>
            <p:spPr bwMode="auto">
              <a:xfrm>
                <a:off x="1089" y="2105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Line 345"/>
              <p:cNvSpPr>
                <a:spLocks noChangeShapeType="1"/>
              </p:cNvSpPr>
              <p:nvPr/>
            </p:nvSpPr>
            <p:spPr bwMode="auto">
              <a:xfrm>
                <a:off x="1104" y="2105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Line 346"/>
              <p:cNvSpPr>
                <a:spLocks noChangeShapeType="1"/>
              </p:cNvSpPr>
              <p:nvPr/>
            </p:nvSpPr>
            <p:spPr bwMode="auto">
              <a:xfrm>
                <a:off x="1119" y="210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Line 347"/>
              <p:cNvSpPr>
                <a:spLocks noChangeShapeType="1"/>
              </p:cNvSpPr>
              <p:nvPr/>
            </p:nvSpPr>
            <p:spPr bwMode="auto">
              <a:xfrm>
                <a:off x="1133" y="2104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Line 348"/>
              <p:cNvSpPr>
                <a:spLocks noChangeShapeType="1"/>
              </p:cNvSpPr>
              <p:nvPr/>
            </p:nvSpPr>
            <p:spPr bwMode="auto">
              <a:xfrm>
                <a:off x="1149" y="210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Line 349"/>
              <p:cNvSpPr>
                <a:spLocks noChangeShapeType="1"/>
              </p:cNvSpPr>
              <p:nvPr/>
            </p:nvSpPr>
            <p:spPr bwMode="auto">
              <a:xfrm>
                <a:off x="1165" y="210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Line 350"/>
              <p:cNvSpPr>
                <a:spLocks noChangeShapeType="1"/>
              </p:cNvSpPr>
              <p:nvPr/>
            </p:nvSpPr>
            <p:spPr bwMode="auto">
              <a:xfrm>
                <a:off x="1179" y="2102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Line 351"/>
              <p:cNvSpPr>
                <a:spLocks noChangeShapeType="1"/>
              </p:cNvSpPr>
              <p:nvPr/>
            </p:nvSpPr>
            <p:spPr bwMode="auto">
              <a:xfrm>
                <a:off x="1195" y="2102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Line 352"/>
              <p:cNvSpPr>
                <a:spLocks noChangeShapeType="1"/>
              </p:cNvSpPr>
              <p:nvPr/>
            </p:nvSpPr>
            <p:spPr bwMode="auto">
              <a:xfrm>
                <a:off x="1209" y="2101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Line 353"/>
              <p:cNvSpPr>
                <a:spLocks noChangeShapeType="1"/>
              </p:cNvSpPr>
              <p:nvPr/>
            </p:nvSpPr>
            <p:spPr bwMode="auto">
              <a:xfrm>
                <a:off x="1225" y="210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Line 354"/>
              <p:cNvSpPr>
                <a:spLocks noChangeShapeType="1"/>
              </p:cNvSpPr>
              <p:nvPr/>
            </p:nvSpPr>
            <p:spPr bwMode="auto">
              <a:xfrm>
                <a:off x="1240" y="210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Line 355"/>
              <p:cNvSpPr>
                <a:spLocks noChangeShapeType="1"/>
              </p:cNvSpPr>
              <p:nvPr/>
            </p:nvSpPr>
            <p:spPr bwMode="auto">
              <a:xfrm>
                <a:off x="1254" y="209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Line 356"/>
              <p:cNvSpPr>
                <a:spLocks noChangeShapeType="1"/>
              </p:cNvSpPr>
              <p:nvPr/>
            </p:nvSpPr>
            <p:spPr bwMode="auto">
              <a:xfrm>
                <a:off x="1270" y="209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Line 357"/>
              <p:cNvSpPr>
                <a:spLocks noChangeShapeType="1"/>
              </p:cNvSpPr>
              <p:nvPr/>
            </p:nvSpPr>
            <p:spPr bwMode="auto">
              <a:xfrm>
                <a:off x="1284" y="2099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Line 358"/>
              <p:cNvSpPr>
                <a:spLocks noChangeShapeType="1"/>
              </p:cNvSpPr>
              <p:nvPr/>
            </p:nvSpPr>
            <p:spPr bwMode="auto">
              <a:xfrm>
                <a:off x="1300" y="209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Line 359"/>
              <p:cNvSpPr>
                <a:spLocks noChangeShapeType="1"/>
              </p:cNvSpPr>
              <p:nvPr/>
            </p:nvSpPr>
            <p:spPr bwMode="auto">
              <a:xfrm>
                <a:off x="1314" y="209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Line 360"/>
              <p:cNvSpPr>
                <a:spLocks noChangeShapeType="1"/>
              </p:cNvSpPr>
              <p:nvPr/>
            </p:nvSpPr>
            <p:spPr bwMode="auto">
              <a:xfrm flipV="1">
                <a:off x="1328" y="2089"/>
                <a:ext cx="4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Line 361"/>
              <p:cNvSpPr>
                <a:spLocks noChangeShapeType="1"/>
              </p:cNvSpPr>
              <p:nvPr/>
            </p:nvSpPr>
            <p:spPr bwMode="auto">
              <a:xfrm>
                <a:off x="1344" y="208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Line 362"/>
              <p:cNvSpPr>
                <a:spLocks noChangeShapeType="1"/>
              </p:cNvSpPr>
              <p:nvPr/>
            </p:nvSpPr>
            <p:spPr bwMode="auto">
              <a:xfrm>
                <a:off x="1358" y="208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Line 363"/>
              <p:cNvSpPr>
                <a:spLocks noChangeShapeType="1"/>
              </p:cNvSpPr>
              <p:nvPr/>
            </p:nvSpPr>
            <p:spPr bwMode="auto">
              <a:xfrm>
                <a:off x="1372" y="208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Line 364"/>
              <p:cNvSpPr>
                <a:spLocks noChangeShapeType="1"/>
              </p:cNvSpPr>
              <p:nvPr/>
            </p:nvSpPr>
            <p:spPr bwMode="auto">
              <a:xfrm flipV="1">
                <a:off x="1388" y="207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Line 365"/>
              <p:cNvSpPr>
                <a:spLocks noChangeShapeType="1"/>
              </p:cNvSpPr>
              <p:nvPr/>
            </p:nvSpPr>
            <p:spPr bwMode="auto">
              <a:xfrm>
                <a:off x="1402" y="207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Line 366"/>
              <p:cNvSpPr>
                <a:spLocks noChangeShapeType="1"/>
              </p:cNvSpPr>
              <p:nvPr/>
            </p:nvSpPr>
            <p:spPr bwMode="auto">
              <a:xfrm>
                <a:off x="1416" y="207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Line 367"/>
              <p:cNvSpPr>
                <a:spLocks noChangeShapeType="1"/>
              </p:cNvSpPr>
              <p:nvPr/>
            </p:nvSpPr>
            <p:spPr bwMode="auto">
              <a:xfrm flipV="1">
                <a:off x="1432" y="206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Line 368"/>
              <p:cNvSpPr>
                <a:spLocks noChangeShapeType="1"/>
              </p:cNvSpPr>
              <p:nvPr/>
            </p:nvSpPr>
            <p:spPr bwMode="auto">
              <a:xfrm>
                <a:off x="1446" y="206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Line 369"/>
              <p:cNvSpPr>
                <a:spLocks noChangeShapeType="1"/>
              </p:cNvSpPr>
              <p:nvPr/>
            </p:nvSpPr>
            <p:spPr bwMode="auto">
              <a:xfrm>
                <a:off x="1461" y="206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Line 370"/>
              <p:cNvSpPr>
                <a:spLocks noChangeShapeType="1"/>
              </p:cNvSpPr>
              <p:nvPr/>
            </p:nvSpPr>
            <p:spPr bwMode="auto">
              <a:xfrm>
                <a:off x="1475" y="205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Line 371"/>
              <p:cNvSpPr>
                <a:spLocks noChangeShapeType="1"/>
              </p:cNvSpPr>
              <p:nvPr/>
            </p:nvSpPr>
            <p:spPr bwMode="auto">
              <a:xfrm flipV="1">
                <a:off x="1490" y="205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Line 372"/>
              <p:cNvSpPr>
                <a:spLocks noChangeShapeType="1"/>
              </p:cNvSpPr>
              <p:nvPr/>
            </p:nvSpPr>
            <p:spPr bwMode="auto">
              <a:xfrm>
                <a:off x="1505" y="205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Line 373"/>
              <p:cNvSpPr>
                <a:spLocks noChangeShapeType="1"/>
              </p:cNvSpPr>
              <p:nvPr/>
            </p:nvSpPr>
            <p:spPr bwMode="auto">
              <a:xfrm>
                <a:off x="1519" y="204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Line 374"/>
              <p:cNvSpPr>
                <a:spLocks noChangeShapeType="1"/>
              </p:cNvSpPr>
              <p:nvPr/>
            </p:nvSpPr>
            <p:spPr bwMode="auto">
              <a:xfrm flipV="1">
                <a:off x="1534" y="204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Line 375"/>
              <p:cNvSpPr>
                <a:spLocks noChangeShapeType="1"/>
              </p:cNvSpPr>
              <p:nvPr/>
            </p:nvSpPr>
            <p:spPr bwMode="auto">
              <a:xfrm>
                <a:off x="1549" y="204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Line 376"/>
              <p:cNvSpPr>
                <a:spLocks noChangeShapeType="1"/>
              </p:cNvSpPr>
              <p:nvPr/>
            </p:nvSpPr>
            <p:spPr bwMode="auto">
              <a:xfrm>
                <a:off x="1563" y="2037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Line 377"/>
              <p:cNvSpPr>
                <a:spLocks noChangeShapeType="1"/>
              </p:cNvSpPr>
              <p:nvPr/>
            </p:nvSpPr>
            <p:spPr bwMode="auto">
              <a:xfrm flipV="1">
                <a:off x="1578" y="203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Line 378"/>
              <p:cNvSpPr>
                <a:spLocks noChangeShapeType="1"/>
              </p:cNvSpPr>
              <p:nvPr/>
            </p:nvSpPr>
            <p:spPr bwMode="auto">
              <a:xfrm>
                <a:off x="1593" y="203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Line 379"/>
              <p:cNvSpPr>
                <a:spLocks noChangeShapeType="1"/>
              </p:cNvSpPr>
              <p:nvPr/>
            </p:nvSpPr>
            <p:spPr bwMode="auto">
              <a:xfrm>
                <a:off x="1607" y="202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Line 380"/>
              <p:cNvSpPr>
                <a:spLocks noChangeShapeType="1"/>
              </p:cNvSpPr>
              <p:nvPr/>
            </p:nvSpPr>
            <p:spPr bwMode="auto">
              <a:xfrm>
                <a:off x="1623" y="202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Line 381"/>
              <p:cNvSpPr>
                <a:spLocks noChangeShapeType="1"/>
              </p:cNvSpPr>
              <p:nvPr/>
            </p:nvSpPr>
            <p:spPr bwMode="auto">
              <a:xfrm flipV="1">
                <a:off x="1637" y="202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Line 382"/>
              <p:cNvSpPr>
                <a:spLocks noChangeShapeType="1"/>
              </p:cNvSpPr>
              <p:nvPr/>
            </p:nvSpPr>
            <p:spPr bwMode="auto">
              <a:xfrm>
                <a:off x="1651" y="201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Line 383"/>
              <p:cNvSpPr>
                <a:spLocks noChangeShapeType="1"/>
              </p:cNvSpPr>
              <p:nvPr/>
            </p:nvSpPr>
            <p:spPr bwMode="auto">
              <a:xfrm>
                <a:off x="1667" y="2014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Line 384"/>
              <p:cNvSpPr>
                <a:spLocks noChangeShapeType="1"/>
              </p:cNvSpPr>
              <p:nvPr/>
            </p:nvSpPr>
            <p:spPr bwMode="auto">
              <a:xfrm flipV="1">
                <a:off x="1681" y="201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Line 385"/>
              <p:cNvSpPr>
                <a:spLocks noChangeShapeType="1"/>
              </p:cNvSpPr>
              <p:nvPr/>
            </p:nvSpPr>
            <p:spPr bwMode="auto">
              <a:xfrm>
                <a:off x="1695" y="200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386"/>
              <p:cNvSpPr>
                <a:spLocks noChangeShapeType="1"/>
              </p:cNvSpPr>
              <p:nvPr/>
            </p:nvSpPr>
            <p:spPr bwMode="auto">
              <a:xfrm>
                <a:off x="1709" y="200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Line 387"/>
              <p:cNvSpPr>
                <a:spLocks noChangeShapeType="1"/>
              </p:cNvSpPr>
              <p:nvPr/>
            </p:nvSpPr>
            <p:spPr bwMode="auto">
              <a:xfrm flipV="1">
                <a:off x="1725" y="1999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Line 388"/>
              <p:cNvSpPr>
                <a:spLocks noChangeShapeType="1"/>
              </p:cNvSpPr>
              <p:nvPr/>
            </p:nvSpPr>
            <p:spPr bwMode="auto">
              <a:xfrm>
                <a:off x="1739" y="199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Line 389"/>
              <p:cNvSpPr>
                <a:spLocks noChangeShapeType="1"/>
              </p:cNvSpPr>
              <p:nvPr/>
            </p:nvSpPr>
            <p:spPr bwMode="auto">
              <a:xfrm>
                <a:off x="1753" y="199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390"/>
              <p:cNvSpPr>
                <a:spLocks noChangeShapeType="1"/>
              </p:cNvSpPr>
              <p:nvPr/>
            </p:nvSpPr>
            <p:spPr bwMode="auto">
              <a:xfrm flipV="1">
                <a:off x="1769" y="1989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Line 391"/>
              <p:cNvSpPr>
                <a:spLocks noChangeShapeType="1"/>
              </p:cNvSpPr>
              <p:nvPr/>
            </p:nvSpPr>
            <p:spPr bwMode="auto">
              <a:xfrm flipV="1">
                <a:off x="1783" y="198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392"/>
              <p:cNvSpPr>
                <a:spLocks noChangeShapeType="1"/>
              </p:cNvSpPr>
              <p:nvPr/>
            </p:nvSpPr>
            <p:spPr bwMode="auto">
              <a:xfrm>
                <a:off x="1797" y="1984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Line 393"/>
              <p:cNvSpPr>
                <a:spLocks noChangeShapeType="1"/>
              </p:cNvSpPr>
              <p:nvPr/>
            </p:nvSpPr>
            <p:spPr bwMode="auto">
              <a:xfrm>
                <a:off x="1813" y="198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Line 394"/>
              <p:cNvSpPr>
                <a:spLocks noChangeShapeType="1"/>
              </p:cNvSpPr>
              <p:nvPr/>
            </p:nvSpPr>
            <p:spPr bwMode="auto">
              <a:xfrm flipV="1">
                <a:off x="1827" y="197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Line 395"/>
              <p:cNvSpPr>
                <a:spLocks noChangeShapeType="1"/>
              </p:cNvSpPr>
              <p:nvPr/>
            </p:nvSpPr>
            <p:spPr bwMode="auto">
              <a:xfrm>
                <a:off x="1841" y="197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Line 396"/>
              <p:cNvSpPr>
                <a:spLocks noChangeShapeType="1"/>
              </p:cNvSpPr>
              <p:nvPr/>
            </p:nvSpPr>
            <p:spPr bwMode="auto">
              <a:xfrm>
                <a:off x="1857" y="197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Line 397"/>
              <p:cNvSpPr>
                <a:spLocks noChangeShapeType="1"/>
              </p:cNvSpPr>
              <p:nvPr/>
            </p:nvSpPr>
            <p:spPr bwMode="auto">
              <a:xfrm flipV="1">
                <a:off x="1871" y="196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Line 398"/>
              <p:cNvSpPr>
                <a:spLocks noChangeShapeType="1"/>
              </p:cNvSpPr>
              <p:nvPr/>
            </p:nvSpPr>
            <p:spPr bwMode="auto">
              <a:xfrm>
                <a:off x="1885" y="196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Line 399"/>
              <p:cNvSpPr>
                <a:spLocks noChangeShapeType="1"/>
              </p:cNvSpPr>
              <p:nvPr/>
            </p:nvSpPr>
            <p:spPr bwMode="auto">
              <a:xfrm>
                <a:off x="1901" y="196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Line 400"/>
              <p:cNvSpPr>
                <a:spLocks noChangeShapeType="1"/>
              </p:cNvSpPr>
              <p:nvPr/>
            </p:nvSpPr>
            <p:spPr bwMode="auto">
              <a:xfrm flipV="1">
                <a:off x="1915" y="1956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Line 401"/>
              <p:cNvSpPr>
                <a:spLocks noChangeShapeType="1"/>
              </p:cNvSpPr>
              <p:nvPr/>
            </p:nvSpPr>
            <p:spPr bwMode="auto">
              <a:xfrm flipV="1">
                <a:off x="1929" y="1953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Line 402"/>
              <p:cNvSpPr>
                <a:spLocks noChangeShapeType="1"/>
              </p:cNvSpPr>
              <p:nvPr/>
            </p:nvSpPr>
            <p:spPr bwMode="auto">
              <a:xfrm>
                <a:off x="1943" y="1950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Line 403"/>
              <p:cNvSpPr>
                <a:spLocks noChangeShapeType="1"/>
              </p:cNvSpPr>
              <p:nvPr/>
            </p:nvSpPr>
            <p:spPr bwMode="auto">
              <a:xfrm>
                <a:off x="1959" y="194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Line 404"/>
              <p:cNvSpPr>
                <a:spLocks noChangeShapeType="1"/>
              </p:cNvSpPr>
              <p:nvPr/>
            </p:nvSpPr>
            <p:spPr bwMode="auto">
              <a:xfrm flipV="1">
                <a:off x="1973" y="1943"/>
                <a:ext cx="2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Line 405"/>
              <p:cNvSpPr>
                <a:spLocks noChangeShapeType="1"/>
              </p:cNvSpPr>
              <p:nvPr/>
            </p:nvSpPr>
            <p:spPr bwMode="auto">
              <a:xfrm>
                <a:off x="1987" y="1940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55" name="Line 407"/>
            <p:cNvSpPr>
              <a:spLocks noChangeShapeType="1"/>
            </p:cNvSpPr>
            <p:nvPr/>
          </p:nvSpPr>
          <p:spPr bwMode="auto">
            <a:xfrm>
              <a:off x="2003" y="1937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6" name="Line 408"/>
            <p:cNvSpPr>
              <a:spLocks noChangeShapeType="1"/>
            </p:cNvSpPr>
            <p:nvPr/>
          </p:nvSpPr>
          <p:spPr bwMode="auto">
            <a:xfrm flipV="1">
              <a:off x="2017" y="193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" name="Line 409"/>
            <p:cNvSpPr>
              <a:spLocks noChangeShapeType="1"/>
            </p:cNvSpPr>
            <p:nvPr/>
          </p:nvSpPr>
          <p:spPr bwMode="auto">
            <a:xfrm>
              <a:off x="2033" y="193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" name="Line 410"/>
            <p:cNvSpPr>
              <a:spLocks noChangeShapeType="1"/>
            </p:cNvSpPr>
            <p:nvPr/>
          </p:nvSpPr>
          <p:spPr bwMode="auto">
            <a:xfrm>
              <a:off x="2047" y="193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" name="Line 411"/>
            <p:cNvSpPr>
              <a:spLocks noChangeShapeType="1"/>
            </p:cNvSpPr>
            <p:nvPr/>
          </p:nvSpPr>
          <p:spPr bwMode="auto">
            <a:xfrm>
              <a:off x="2063" y="1934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" name="Line 412"/>
            <p:cNvSpPr>
              <a:spLocks noChangeShapeType="1"/>
            </p:cNvSpPr>
            <p:nvPr/>
          </p:nvSpPr>
          <p:spPr bwMode="auto">
            <a:xfrm>
              <a:off x="2077" y="1934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" name="Line 413"/>
            <p:cNvSpPr>
              <a:spLocks noChangeShapeType="1"/>
            </p:cNvSpPr>
            <p:nvPr/>
          </p:nvSpPr>
          <p:spPr bwMode="auto">
            <a:xfrm>
              <a:off x="2093" y="1934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" name="Line 414"/>
            <p:cNvSpPr>
              <a:spLocks noChangeShapeType="1"/>
            </p:cNvSpPr>
            <p:nvPr/>
          </p:nvSpPr>
          <p:spPr bwMode="auto">
            <a:xfrm>
              <a:off x="2107" y="1934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" name="Line 415"/>
            <p:cNvSpPr>
              <a:spLocks noChangeShapeType="1"/>
            </p:cNvSpPr>
            <p:nvPr/>
          </p:nvSpPr>
          <p:spPr bwMode="auto">
            <a:xfrm>
              <a:off x="2123" y="193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" name="Line 416"/>
            <p:cNvSpPr>
              <a:spLocks noChangeShapeType="1"/>
            </p:cNvSpPr>
            <p:nvPr/>
          </p:nvSpPr>
          <p:spPr bwMode="auto">
            <a:xfrm>
              <a:off x="2138" y="193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" name="Line 417"/>
            <p:cNvSpPr>
              <a:spLocks noChangeShapeType="1"/>
            </p:cNvSpPr>
            <p:nvPr/>
          </p:nvSpPr>
          <p:spPr bwMode="auto">
            <a:xfrm>
              <a:off x="2153" y="193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6" name="Line 418"/>
            <p:cNvSpPr>
              <a:spLocks noChangeShapeType="1"/>
            </p:cNvSpPr>
            <p:nvPr/>
          </p:nvSpPr>
          <p:spPr bwMode="auto">
            <a:xfrm>
              <a:off x="2168" y="193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7" name="Line 419"/>
            <p:cNvSpPr>
              <a:spLocks noChangeShapeType="1"/>
            </p:cNvSpPr>
            <p:nvPr/>
          </p:nvSpPr>
          <p:spPr bwMode="auto">
            <a:xfrm>
              <a:off x="2182" y="1936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8" name="Line 420"/>
            <p:cNvSpPr>
              <a:spLocks noChangeShapeType="1"/>
            </p:cNvSpPr>
            <p:nvPr/>
          </p:nvSpPr>
          <p:spPr bwMode="auto">
            <a:xfrm>
              <a:off x="2198" y="193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9" name="Line 421"/>
            <p:cNvSpPr>
              <a:spLocks noChangeShapeType="1"/>
            </p:cNvSpPr>
            <p:nvPr/>
          </p:nvSpPr>
          <p:spPr bwMode="auto">
            <a:xfrm>
              <a:off x="2214" y="193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0" name="Line 422"/>
            <p:cNvSpPr>
              <a:spLocks noChangeShapeType="1"/>
            </p:cNvSpPr>
            <p:nvPr/>
          </p:nvSpPr>
          <p:spPr bwMode="auto">
            <a:xfrm>
              <a:off x="2228" y="1937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1" name="Line 423"/>
            <p:cNvSpPr>
              <a:spLocks noChangeShapeType="1"/>
            </p:cNvSpPr>
            <p:nvPr/>
          </p:nvSpPr>
          <p:spPr bwMode="auto">
            <a:xfrm>
              <a:off x="2244" y="193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2" name="Line 424"/>
            <p:cNvSpPr>
              <a:spLocks noChangeShapeType="1"/>
            </p:cNvSpPr>
            <p:nvPr/>
          </p:nvSpPr>
          <p:spPr bwMode="auto">
            <a:xfrm>
              <a:off x="2258" y="1937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3" name="Line 425"/>
            <p:cNvSpPr>
              <a:spLocks noChangeShapeType="1"/>
            </p:cNvSpPr>
            <p:nvPr/>
          </p:nvSpPr>
          <p:spPr bwMode="auto">
            <a:xfrm>
              <a:off x="2274" y="193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4" name="Line 426"/>
            <p:cNvSpPr>
              <a:spLocks noChangeShapeType="1"/>
            </p:cNvSpPr>
            <p:nvPr/>
          </p:nvSpPr>
          <p:spPr bwMode="auto">
            <a:xfrm>
              <a:off x="2289" y="193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5" name="Line 427"/>
            <p:cNvSpPr>
              <a:spLocks noChangeShapeType="1"/>
            </p:cNvSpPr>
            <p:nvPr/>
          </p:nvSpPr>
          <p:spPr bwMode="auto">
            <a:xfrm>
              <a:off x="2304" y="193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6" name="Line 428"/>
            <p:cNvSpPr>
              <a:spLocks noChangeShapeType="1"/>
            </p:cNvSpPr>
            <p:nvPr/>
          </p:nvSpPr>
          <p:spPr bwMode="auto">
            <a:xfrm>
              <a:off x="2319" y="193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7" name="Line 429"/>
            <p:cNvSpPr>
              <a:spLocks noChangeShapeType="1"/>
            </p:cNvSpPr>
            <p:nvPr/>
          </p:nvSpPr>
          <p:spPr bwMode="auto">
            <a:xfrm>
              <a:off x="2333" y="1939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" name="Line 430"/>
            <p:cNvSpPr>
              <a:spLocks noChangeShapeType="1"/>
            </p:cNvSpPr>
            <p:nvPr/>
          </p:nvSpPr>
          <p:spPr bwMode="auto">
            <a:xfrm>
              <a:off x="2349" y="193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" name="Line 431"/>
            <p:cNvSpPr>
              <a:spLocks noChangeShapeType="1"/>
            </p:cNvSpPr>
            <p:nvPr/>
          </p:nvSpPr>
          <p:spPr bwMode="auto">
            <a:xfrm>
              <a:off x="2365" y="194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" name="Line 432"/>
            <p:cNvSpPr>
              <a:spLocks noChangeShapeType="1"/>
            </p:cNvSpPr>
            <p:nvPr/>
          </p:nvSpPr>
          <p:spPr bwMode="auto">
            <a:xfrm>
              <a:off x="2379" y="194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1" name="Line 433"/>
            <p:cNvSpPr>
              <a:spLocks noChangeShapeType="1"/>
            </p:cNvSpPr>
            <p:nvPr/>
          </p:nvSpPr>
          <p:spPr bwMode="auto">
            <a:xfrm>
              <a:off x="2395" y="194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" name="Line 434"/>
            <p:cNvSpPr>
              <a:spLocks noChangeShapeType="1"/>
            </p:cNvSpPr>
            <p:nvPr/>
          </p:nvSpPr>
          <p:spPr bwMode="auto">
            <a:xfrm>
              <a:off x="2409" y="194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3" name="Line 435"/>
            <p:cNvSpPr>
              <a:spLocks noChangeShapeType="1"/>
            </p:cNvSpPr>
            <p:nvPr/>
          </p:nvSpPr>
          <p:spPr bwMode="auto">
            <a:xfrm>
              <a:off x="2425" y="194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4" name="Line 436"/>
            <p:cNvSpPr>
              <a:spLocks noChangeShapeType="1"/>
            </p:cNvSpPr>
            <p:nvPr/>
          </p:nvSpPr>
          <p:spPr bwMode="auto">
            <a:xfrm>
              <a:off x="2439" y="1940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5" name="Line 437"/>
            <p:cNvSpPr>
              <a:spLocks noChangeShapeType="1"/>
            </p:cNvSpPr>
            <p:nvPr/>
          </p:nvSpPr>
          <p:spPr bwMode="auto">
            <a:xfrm>
              <a:off x="2455" y="194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6" name="Line 438"/>
            <p:cNvSpPr>
              <a:spLocks noChangeShapeType="1"/>
            </p:cNvSpPr>
            <p:nvPr/>
          </p:nvSpPr>
          <p:spPr bwMode="auto">
            <a:xfrm>
              <a:off x="2470" y="194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7" name="Line 439"/>
            <p:cNvSpPr>
              <a:spLocks noChangeShapeType="1"/>
            </p:cNvSpPr>
            <p:nvPr/>
          </p:nvSpPr>
          <p:spPr bwMode="auto">
            <a:xfrm>
              <a:off x="2484" y="194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8" name="Line 440"/>
            <p:cNvSpPr>
              <a:spLocks noChangeShapeType="1"/>
            </p:cNvSpPr>
            <p:nvPr/>
          </p:nvSpPr>
          <p:spPr bwMode="auto">
            <a:xfrm>
              <a:off x="2500" y="194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9" name="Line 441"/>
            <p:cNvSpPr>
              <a:spLocks noChangeShapeType="1"/>
            </p:cNvSpPr>
            <p:nvPr/>
          </p:nvSpPr>
          <p:spPr bwMode="auto">
            <a:xfrm>
              <a:off x="2514" y="194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0" name="Line 442"/>
            <p:cNvSpPr>
              <a:spLocks noChangeShapeType="1"/>
            </p:cNvSpPr>
            <p:nvPr/>
          </p:nvSpPr>
          <p:spPr bwMode="auto">
            <a:xfrm>
              <a:off x="2530" y="194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1" name="Line 443"/>
            <p:cNvSpPr>
              <a:spLocks noChangeShapeType="1"/>
            </p:cNvSpPr>
            <p:nvPr/>
          </p:nvSpPr>
          <p:spPr bwMode="auto">
            <a:xfrm>
              <a:off x="2546" y="1943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2" name="Line 444"/>
            <p:cNvSpPr>
              <a:spLocks noChangeShapeType="1"/>
            </p:cNvSpPr>
            <p:nvPr/>
          </p:nvSpPr>
          <p:spPr bwMode="auto">
            <a:xfrm>
              <a:off x="2560" y="194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3" name="Line 445"/>
            <p:cNvSpPr>
              <a:spLocks noChangeShapeType="1"/>
            </p:cNvSpPr>
            <p:nvPr/>
          </p:nvSpPr>
          <p:spPr bwMode="auto">
            <a:xfrm>
              <a:off x="2576" y="1943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4" name="Line 446"/>
            <p:cNvSpPr>
              <a:spLocks noChangeShapeType="1"/>
            </p:cNvSpPr>
            <p:nvPr/>
          </p:nvSpPr>
          <p:spPr bwMode="auto">
            <a:xfrm>
              <a:off x="2590" y="1943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5" name="Line 447"/>
            <p:cNvSpPr>
              <a:spLocks noChangeShapeType="1"/>
            </p:cNvSpPr>
            <p:nvPr/>
          </p:nvSpPr>
          <p:spPr bwMode="auto">
            <a:xfrm>
              <a:off x="2606" y="1945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6" name="Line 448"/>
            <p:cNvSpPr>
              <a:spLocks noChangeShapeType="1"/>
            </p:cNvSpPr>
            <p:nvPr/>
          </p:nvSpPr>
          <p:spPr bwMode="auto">
            <a:xfrm>
              <a:off x="2621" y="194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7" name="Line 449"/>
            <p:cNvSpPr>
              <a:spLocks noChangeShapeType="1"/>
            </p:cNvSpPr>
            <p:nvPr/>
          </p:nvSpPr>
          <p:spPr bwMode="auto">
            <a:xfrm>
              <a:off x="2635" y="194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8" name="Line 450"/>
            <p:cNvSpPr>
              <a:spLocks noChangeShapeType="1"/>
            </p:cNvSpPr>
            <p:nvPr/>
          </p:nvSpPr>
          <p:spPr bwMode="auto">
            <a:xfrm>
              <a:off x="2651" y="194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" name="Line 451"/>
            <p:cNvSpPr>
              <a:spLocks noChangeShapeType="1"/>
            </p:cNvSpPr>
            <p:nvPr/>
          </p:nvSpPr>
          <p:spPr bwMode="auto">
            <a:xfrm>
              <a:off x="2665" y="1945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0" name="Line 452"/>
            <p:cNvSpPr>
              <a:spLocks noChangeShapeType="1"/>
            </p:cNvSpPr>
            <p:nvPr/>
          </p:nvSpPr>
          <p:spPr bwMode="auto">
            <a:xfrm>
              <a:off x="2681" y="194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1" name="Line 453"/>
            <p:cNvSpPr>
              <a:spLocks noChangeShapeType="1"/>
            </p:cNvSpPr>
            <p:nvPr/>
          </p:nvSpPr>
          <p:spPr bwMode="auto">
            <a:xfrm>
              <a:off x="2697" y="194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2" name="Line 454"/>
            <p:cNvSpPr>
              <a:spLocks noChangeShapeType="1"/>
            </p:cNvSpPr>
            <p:nvPr/>
          </p:nvSpPr>
          <p:spPr bwMode="auto">
            <a:xfrm>
              <a:off x="2711" y="194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" name="Line 455"/>
            <p:cNvSpPr>
              <a:spLocks noChangeShapeType="1"/>
            </p:cNvSpPr>
            <p:nvPr/>
          </p:nvSpPr>
          <p:spPr bwMode="auto">
            <a:xfrm>
              <a:off x="2727" y="194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4" name="Line 456"/>
            <p:cNvSpPr>
              <a:spLocks noChangeShapeType="1"/>
            </p:cNvSpPr>
            <p:nvPr/>
          </p:nvSpPr>
          <p:spPr bwMode="auto">
            <a:xfrm>
              <a:off x="2741" y="194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5" name="Oval 457"/>
            <p:cNvSpPr>
              <a:spLocks noChangeArrowheads="1"/>
            </p:cNvSpPr>
            <p:nvPr/>
          </p:nvSpPr>
          <p:spPr bwMode="auto">
            <a:xfrm>
              <a:off x="547" y="2109"/>
              <a:ext cx="26" cy="26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6" name="Oval 458"/>
            <p:cNvSpPr>
              <a:spLocks noChangeArrowheads="1"/>
            </p:cNvSpPr>
            <p:nvPr/>
          </p:nvSpPr>
          <p:spPr bwMode="auto">
            <a:xfrm>
              <a:off x="1277" y="2086"/>
              <a:ext cx="28" cy="26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" name="Oval 459"/>
            <p:cNvSpPr>
              <a:spLocks noChangeArrowheads="1"/>
            </p:cNvSpPr>
            <p:nvPr/>
          </p:nvSpPr>
          <p:spPr bwMode="auto">
            <a:xfrm>
              <a:off x="2006" y="1920"/>
              <a:ext cx="27" cy="25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8" name="Oval 460"/>
            <p:cNvSpPr>
              <a:spLocks noChangeArrowheads="1"/>
            </p:cNvSpPr>
            <p:nvPr/>
          </p:nvSpPr>
          <p:spPr bwMode="auto">
            <a:xfrm>
              <a:off x="2736" y="1933"/>
              <a:ext cx="28" cy="25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" name="Line 461"/>
            <p:cNvSpPr>
              <a:spLocks noChangeShapeType="1"/>
            </p:cNvSpPr>
            <p:nvPr/>
          </p:nvSpPr>
          <p:spPr bwMode="auto">
            <a:xfrm>
              <a:off x="561" y="2166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" name="Line 462"/>
            <p:cNvSpPr>
              <a:spLocks noChangeShapeType="1"/>
            </p:cNvSpPr>
            <p:nvPr/>
          </p:nvSpPr>
          <p:spPr bwMode="auto">
            <a:xfrm>
              <a:off x="616" y="216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" name="Line 463"/>
            <p:cNvSpPr>
              <a:spLocks noChangeShapeType="1"/>
            </p:cNvSpPr>
            <p:nvPr/>
          </p:nvSpPr>
          <p:spPr bwMode="auto">
            <a:xfrm>
              <a:off x="635" y="2169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" name="Line 464"/>
            <p:cNvSpPr>
              <a:spLocks noChangeShapeType="1"/>
            </p:cNvSpPr>
            <p:nvPr/>
          </p:nvSpPr>
          <p:spPr bwMode="auto">
            <a:xfrm>
              <a:off x="690" y="217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" name="Line 465"/>
            <p:cNvSpPr>
              <a:spLocks noChangeShapeType="1"/>
            </p:cNvSpPr>
            <p:nvPr/>
          </p:nvSpPr>
          <p:spPr bwMode="auto">
            <a:xfrm>
              <a:off x="709" y="2171"/>
              <a:ext cx="37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" name="Line 466"/>
            <p:cNvSpPr>
              <a:spLocks noChangeShapeType="1"/>
            </p:cNvSpPr>
            <p:nvPr/>
          </p:nvSpPr>
          <p:spPr bwMode="auto">
            <a:xfrm>
              <a:off x="762" y="2173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" name="Line 467"/>
            <p:cNvSpPr>
              <a:spLocks noChangeShapeType="1"/>
            </p:cNvSpPr>
            <p:nvPr/>
          </p:nvSpPr>
          <p:spPr bwMode="auto">
            <a:xfrm>
              <a:off x="781" y="2174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" name="Line 468"/>
            <p:cNvSpPr>
              <a:spLocks noChangeShapeType="1"/>
            </p:cNvSpPr>
            <p:nvPr/>
          </p:nvSpPr>
          <p:spPr bwMode="auto">
            <a:xfrm>
              <a:off x="836" y="217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" name="Line 469"/>
            <p:cNvSpPr>
              <a:spLocks noChangeShapeType="1"/>
            </p:cNvSpPr>
            <p:nvPr/>
          </p:nvSpPr>
          <p:spPr bwMode="auto">
            <a:xfrm>
              <a:off x="855" y="2177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" name="Line 470"/>
            <p:cNvSpPr>
              <a:spLocks noChangeShapeType="1"/>
            </p:cNvSpPr>
            <p:nvPr/>
          </p:nvSpPr>
          <p:spPr bwMode="auto">
            <a:xfrm>
              <a:off x="910" y="217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" name="Line 471"/>
            <p:cNvSpPr>
              <a:spLocks noChangeShapeType="1"/>
            </p:cNvSpPr>
            <p:nvPr/>
          </p:nvSpPr>
          <p:spPr bwMode="auto">
            <a:xfrm>
              <a:off x="929" y="2179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" name="Line 472"/>
            <p:cNvSpPr>
              <a:spLocks noChangeShapeType="1"/>
            </p:cNvSpPr>
            <p:nvPr/>
          </p:nvSpPr>
          <p:spPr bwMode="auto">
            <a:xfrm>
              <a:off x="984" y="218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" name="Line 473"/>
            <p:cNvSpPr>
              <a:spLocks noChangeShapeType="1"/>
            </p:cNvSpPr>
            <p:nvPr/>
          </p:nvSpPr>
          <p:spPr bwMode="auto">
            <a:xfrm>
              <a:off x="1003" y="2182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" name="Line 474"/>
            <p:cNvSpPr>
              <a:spLocks noChangeShapeType="1"/>
            </p:cNvSpPr>
            <p:nvPr/>
          </p:nvSpPr>
          <p:spPr bwMode="auto">
            <a:xfrm>
              <a:off x="1056" y="2183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" name="Line 475"/>
            <p:cNvSpPr>
              <a:spLocks noChangeShapeType="1"/>
            </p:cNvSpPr>
            <p:nvPr/>
          </p:nvSpPr>
          <p:spPr bwMode="auto">
            <a:xfrm>
              <a:off x="1075" y="2184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" name="Line 476"/>
            <p:cNvSpPr>
              <a:spLocks noChangeShapeType="1"/>
            </p:cNvSpPr>
            <p:nvPr/>
          </p:nvSpPr>
          <p:spPr bwMode="auto">
            <a:xfrm>
              <a:off x="1130" y="218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" name="Line 477"/>
            <p:cNvSpPr>
              <a:spLocks noChangeShapeType="1"/>
            </p:cNvSpPr>
            <p:nvPr/>
          </p:nvSpPr>
          <p:spPr bwMode="auto">
            <a:xfrm>
              <a:off x="1149" y="2187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" name="Line 478"/>
            <p:cNvSpPr>
              <a:spLocks noChangeShapeType="1"/>
            </p:cNvSpPr>
            <p:nvPr/>
          </p:nvSpPr>
          <p:spPr bwMode="auto">
            <a:xfrm>
              <a:off x="1204" y="218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" name="Line 479"/>
            <p:cNvSpPr>
              <a:spLocks noChangeShapeType="1"/>
            </p:cNvSpPr>
            <p:nvPr/>
          </p:nvSpPr>
          <p:spPr bwMode="auto">
            <a:xfrm>
              <a:off x="1223" y="2189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" name="Line 480"/>
            <p:cNvSpPr>
              <a:spLocks noChangeShapeType="1"/>
            </p:cNvSpPr>
            <p:nvPr/>
          </p:nvSpPr>
          <p:spPr bwMode="auto">
            <a:xfrm>
              <a:off x="1278" y="219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" name="Line 481"/>
            <p:cNvSpPr>
              <a:spLocks noChangeShapeType="1"/>
            </p:cNvSpPr>
            <p:nvPr/>
          </p:nvSpPr>
          <p:spPr bwMode="auto">
            <a:xfrm flipV="1">
              <a:off x="1297" y="2189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" name="Line 482"/>
            <p:cNvSpPr>
              <a:spLocks noChangeShapeType="1"/>
            </p:cNvSpPr>
            <p:nvPr/>
          </p:nvSpPr>
          <p:spPr bwMode="auto">
            <a:xfrm>
              <a:off x="1350" y="2189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" name="Line 483"/>
            <p:cNvSpPr>
              <a:spLocks noChangeShapeType="1"/>
            </p:cNvSpPr>
            <p:nvPr/>
          </p:nvSpPr>
          <p:spPr bwMode="auto">
            <a:xfrm flipV="1">
              <a:off x="1369" y="2184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" name="Line 484"/>
            <p:cNvSpPr>
              <a:spLocks noChangeShapeType="1"/>
            </p:cNvSpPr>
            <p:nvPr/>
          </p:nvSpPr>
          <p:spPr bwMode="auto">
            <a:xfrm flipV="1">
              <a:off x="1424" y="218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" name="Line 485"/>
            <p:cNvSpPr>
              <a:spLocks noChangeShapeType="1"/>
            </p:cNvSpPr>
            <p:nvPr/>
          </p:nvSpPr>
          <p:spPr bwMode="auto">
            <a:xfrm flipV="1">
              <a:off x="1443" y="2180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" name="Line 486"/>
            <p:cNvSpPr>
              <a:spLocks noChangeShapeType="1"/>
            </p:cNvSpPr>
            <p:nvPr/>
          </p:nvSpPr>
          <p:spPr bwMode="auto">
            <a:xfrm>
              <a:off x="1498" y="218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" name="Line 487"/>
            <p:cNvSpPr>
              <a:spLocks noChangeShapeType="1"/>
            </p:cNvSpPr>
            <p:nvPr/>
          </p:nvSpPr>
          <p:spPr bwMode="auto">
            <a:xfrm flipV="1">
              <a:off x="1517" y="2176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" name="Line 488"/>
            <p:cNvSpPr>
              <a:spLocks noChangeShapeType="1"/>
            </p:cNvSpPr>
            <p:nvPr/>
          </p:nvSpPr>
          <p:spPr bwMode="auto">
            <a:xfrm flipV="1">
              <a:off x="1571" y="2174"/>
              <a:ext cx="3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" name="Line 489"/>
            <p:cNvSpPr>
              <a:spLocks noChangeShapeType="1"/>
            </p:cNvSpPr>
            <p:nvPr/>
          </p:nvSpPr>
          <p:spPr bwMode="auto">
            <a:xfrm flipV="1">
              <a:off x="1590" y="2171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" name="Line 490"/>
            <p:cNvSpPr>
              <a:spLocks noChangeShapeType="1"/>
            </p:cNvSpPr>
            <p:nvPr/>
          </p:nvSpPr>
          <p:spPr bwMode="auto">
            <a:xfrm flipV="1">
              <a:off x="1645" y="217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" name="Line 491"/>
            <p:cNvSpPr>
              <a:spLocks noChangeShapeType="1"/>
            </p:cNvSpPr>
            <p:nvPr/>
          </p:nvSpPr>
          <p:spPr bwMode="auto">
            <a:xfrm flipV="1">
              <a:off x="1663" y="2167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" name="Line 492"/>
            <p:cNvSpPr>
              <a:spLocks noChangeShapeType="1"/>
            </p:cNvSpPr>
            <p:nvPr/>
          </p:nvSpPr>
          <p:spPr bwMode="auto">
            <a:xfrm>
              <a:off x="1718" y="216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" name="Line 493"/>
            <p:cNvSpPr>
              <a:spLocks noChangeShapeType="1"/>
            </p:cNvSpPr>
            <p:nvPr/>
          </p:nvSpPr>
          <p:spPr bwMode="auto">
            <a:xfrm flipV="1">
              <a:off x="1737" y="2163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" name="Line 494"/>
            <p:cNvSpPr>
              <a:spLocks noChangeShapeType="1"/>
            </p:cNvSpPr>
            <p:nvPr/>
          </p:nvSpPr>
          <p:spPr bwMode="auto">
            <a:xfrm flipV="1">
              <a:off x="1791" y="2161"/>
              <a:ext cx="3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" name="Line 495"/>
            <p:cNvSpPr>
              <a:spLocks noChangeShapeType="1"/>
            </p:cNvSpPr>
            <p:nvPr/>
          </p:nvSpPr>
          <p:spPr bwMode="auto">
            <a:xfrm flipV="1">
              <a:off x="1810" y="2158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" name="Line 496"/>
            <p:cNvSpPr>
              <a:spLocks noChangeShapeType="1"/>
            </p:cNvSpPr>
            <p:nvPr/>
          </p:nvSpPr>
          <p:spPr bwMode="auto">
            <a:xfrm>
              <a:off x="1865" y="2157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" name="Line 497"/>
            <p:cNvSpPr>
              <a:spLocks noChangeShapeType="1"/>
            </p:cNvSpPr>
            <p:nvPr/>
          </p:nvSpPr>
          <p:spPr bwMode="auto">
            <a:xfrm flipV="1">
              <a:off x="1884" y="2154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" name="Line 498"/>
            <p:cNvSpPr>
              <a:spLocks noChangeShapeType="1"/>
            </p:cNvSpPr>
            <p:nvPr/>
          </p:nvSpPr>
          <p:spPr bwMode="auto">
            <a:xfrm>
              <a:off x="1939" y="2153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" name="Line 499"/>
            <p:cNvSpPr>
              <a:spLocks noChangeShapeType="1"/>
            </p:cNvSpPr>
            <p:nvPr/>
          </p:nvSpPr>
          <p:spPr bwMode="auto">
            <a:xfrm flipV="1">
              <a:off x="1958" y="2150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" name="Line 500"/>
            <p:cNvSpPr>
              <a:spLocks noChangeShapeType="1"/>
            </p:cNvSpPr>
            <p:nvPr/>
          </p:nvSpPr>
          <p:spPr bwMode="auto">
            <a:xfrm>
              <a:off x="2011" y="2148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" name="Line 501"/>
            <p:cNvSpPr>
              <a:spLocks noChangeShapeType="1"/>
            </p:cNvSpPr>
            <p:nvPr/>
          </p:nvSpPr>
          <p:spPr bwMode="auto">
            <a:xfrm flipV="1">
              <a:off x="2030" y="2144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" name="Line 502"/>
            <p:cNvSpPr>
              <a:spLocks noChangeShapeType="1"/>
            </p:cNvSpPr>
            <p:nvPr/>
          </p:nvSpPr>
          <p:spPr bwMode="auto">
            <a:xfrm>
              <a:off x="2085" y="214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" name="Line 503"/>
            <p:cNvSpPr>
              <a:spLocks noChangeShapeType="1"/>
            </p:cNvSpPr>
            <p:nvPr/>
          </p:nvSpPr>
          <p:spPr bwMode="auto">
            <a:xfrm flipV="1">
              <a:off x="2104" y="2138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" name="Line 504"/>
            <p:cNvSpPr>
              <a:spLocks noChangeShapeType="1"/>
            </p:cNvSpPr>
            <p:nvPr/>
          </p:nvSpPr>
          <p:spPr bwMode="auto">
            <a:xfrm>
              <a:off x="2159" y="2137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" name="Line 505"/>
            <p:cNvSpPr>
              <a:spLocks noChangeShapeType="1"/>
            </p:cNvSpPr>
            <p:nvPr/>
          </p:nvSpPr>
          <p:spPr bwMode="auto">
            <a:xfrm flipV="1">
              <a:off x="2178" y="2132"/>
              <a:ext cx="36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" name="Line 506"/>
            <p:cNvSpPr>
              <a:spLocks noChangeShapeType="1"/>
            </p:cNvSpPr>
            <p:nvPr/>
          </p:nvSpPr>
          <p:spPr bwMode="auto">
            <a:xfrm>
              <a:off x="2231" y="2131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" name="Line 507"/>
            <p:cNvSpPr>
              <a:spLocks noChangeShapeType="1"/>
            </p:cNvSpPr>
            <p:nvPr/>
          </p:nvSpPr>
          <p:spPr bwMode="auto">
            <a:xfrm flipV="1">
              <a:off x="2250" y="2127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6" name="Line 508"/>
            <p:cNvSpPr>
              <a:spLocks noChangeShapeType="1"/>
            </p:cNvSpPr>
            <p:nvPr/>
          </p:nvSpPr>
          <p:spPr bwMode="auto">
            <a:xfrm>
              <a:off x="2305" y="212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" name="Line 509"/>
            <p:cNvSpPr>
              <a:spLocks noChangeShapeType="1"/>
            </p:cNvSpPr>
            <p:nvPr/>
          </p:nvSpPr>
          <p:spPr bwMode="auto">
            <a:xfrm flipV="1">
              <a:off x="2324" y="2121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" name="Line 510"/>
            <p:cNvSpPr>
              <a:spLocks noChangeShapeType="1"/>
            </p:cNvSpPr>
            <p:nvPr/>
          </p:nvSpPr>
          <p:spPr bwMode="auto">
            <a:xfrm>
              <a:off x="2377" y="2119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" name="Line 511"/>
            <p:cNvSpPr>
              <a:spLocks noChangeShapeType="1"/>
            </p:cNvSpPr>
            <p:nvPr/>
          </p:nvSpPr>
          <p:spPr bwMode="auto">
            <a:xfrm flipV="1">
              <a:off x="2396" y="2114"/>
              <a:ext cx="38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" name="Line 512"/>
            <p:cNvSpPr>
              <a:spLocks noChangeShapeType="1"/>
            </p:cNvSpPr>
            <p:nvPr/>
          </p:nvSpPr>
          <p:spPr bwMode="auto">
            <a:xfrm>
              <a:off x="2451" y="211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" name="Line 513"/>
            <p:cNvSpPr>
              <a:spLocks noChangeShapeType="1"/>
            </p:cNvSpPr>
            <p:nvPr/>
          </p:nvSpPr>
          <p:spPr bwMode="auto">
            <a:xfrm flipV="1">
              <a:off x="2470" y="2108"/>
              <a:ext cx="38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" name="Line 514"/>
            <p:cNvSpPr>
              <a:spLocks noChangeShapeType="1"/>
            </p:cNvSpPr>
            <p:nvPr/>
          </p:nvSpPr>
          <p:spPr bwMode="auto">
            <a:xfrm>
              <a:off x="2525" y="2106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" name="Line 515"/>
            <p:cNvSpPr>
              <a:spLocks noChangeShapeType="1"/>
            </p:cNvSpPr>
            <p:nvPr/>
          </p:nvSpPr>
          <p:spPr bwMode="auto">
            <a:xfrm flipV="1">
              <a:off x="2543" y="2102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" name="Line 516"/>
            <p:cNvSpPr>
              <a:spLocks noChangeShapeType="1"/>
            </p:cNvSpPr>
            <p:nvPr/>
          </p:nvSpPr>
          <p:spPr bwMode="auto">
            <a:xfrm>
              <a:off x="2598" y="210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" name="Line 517"/>
            <p:cNvSpPr>
              <a:spLocks noChangeShapeType="1"/>
            </p:cNvSpPr>
            <p:nvPr/>
          </p:nvSpPr>
          <p:spPr bwMode="auto">
            <a:xfrm flipV="1">
              <a:off x="2617" y="2096"/>
              <a:ext cx="37" cy="3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" name="Line 518"/>
            <p:cNvSpPr>
              <a:spLocks noChangeShapeType="1"/>
            </p:cNvSpPr>
            <p:nvPr/>
          </p:nvSpPr>
          <p:spPr bwMode="auto">
            <a:xfrm>
              <a:off x="2672" y="2095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" name="Line 519"/>
            <p:cNvSpPr>
              <a:spLocks noChangeShapeType="1"/>
            </p:cNvSpPr>
            <p:nvPr/>
          </p:nvSpPr>
          <p:spPr bwMode="auto">
            <a:xfrm flipV="1">
              <a:off x="2690" y="2089"/>
              <a:ext cx="37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8" name="Line 520"/>
            <p:cNvSpPr>
              <a:spLocks noChangeShapeType="1"/>
            </p:cNvSpPr>
            <p:nvPr/>
          </p:nvSpPr>
          <p:spPr bwMode="auto">
            <a:xfrm>
              <a:off x="2744" y="208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9" name="Oval 521"/>
            <p:cNvSpPr>
              <a:spLocks noChangeArrowheads="1"/>
            </p:cNvSpPr>
            <p:nvPr/>
          </p:nvSpPr>
          <p:spPr bwMode="auto">
            <a:xfrm>
              <a:off x="547" y="2153"/>
              <a:ext cx="26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" name="Oval 522"/>
            <p:cNvSpPr>
              <a:spLocks noChangeArrowheads="1"/>
            </p:cNvSpPr>
            <p:nvPr/>
          </p:nvSpPr>
          <p:spPr bwMode="auto">
            <a:xfrm>
              <a:off x="1277" y="2179"/>
              <a:ext cx="28" cy="26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" name="Oval 523"/>
            <p:cNvSpPr>
              <a:spLocks noChangeArrowheads="1"/>
            </p:cNvSpPr>
            <p:nvPr/>
          </p:nvSpPr>
          <p:spPr bwMode="auto">
            <a:xfrm>
              <a:off x="2006" y="2135"/>
              <a:ext cx="27" cy="25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" name="Oval 524"/>
            <p:cNvSpPr>
              <a:spLocks noChangeArrowheads="1"/>
            </p:cNvSpPr>
            <p:nvPr/>
          </p:nvSpPr>
          <p:spPr bwMode="auto">
            <a:xfrm>
              <a:off x="2736" y="2075"/>
              <a:ext cx="28" cy="26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" name="Line 525"/>
            <p:cNvSpPr>
              <a:spLocks noChangeShapeType="1"/>
            </p:cNvSpPr>
            <p:nvPr/>
          </p:nvSpPr>
          <p:spPr bwMode="auto">
            <a:xfrm flipV="1">
              <a:off x="520" y="1282"/>
              <a:ext cx="1" cy="12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" name="Line 526"/>
            <p:cNvSpPr>
              <a:spLocks noChangeShapeType="1"/>
            </p:cNvSpPr>
            <p:nvPr/>
          </p:nvSpPr>
          <p:spPr bwMode="auto">
            <a:xfrm flipH="1">
              <a:off x="493" y="2443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" name="Rectangle 527"/>
            <p:cNvSpPr>
              <a:spLocks noChangeArrowheads="1"/>
            </p:cNvSpPr>
            <p:nvPr/>
          </p:nvSpPr>
          <p:spPr bwMode="auto">
            <a:xfrm rot="16200000">
              <a:off x="419" y="2380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6" name="Line 528"/>
            <p:cNvSpPr>
              <a:spLocks noChangeShapeType="1"/>
            </p:cNvSpPr>
            <p:nvPr/>
          </p:nvSpPr>
          <p:spPr bwMode="auto">
            <a:xfrm flipH="1">
              <a:off x="493" y="2069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" name="Rectangle 529"/>
            <p:cNvSpPr>
              <a:spLocks noChangeArrowheads="1"/>
            </p:cNvSpPr>
            <p:nvPr/>
          </p:nvSpPr>
          <p:spPr bwMode="auto">
            <a:xfrm rot="16200000">
              <a:off x="399" y="2003"/>
              <a:ext cx="11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8" name="Line 530"/>
            <p:cNvSpPr>
              <a:spLocks noChangeShapeType="1"/>
            </p:cNvSpPr>
            <p:nvPr/>
          </p:nvSpPr>
          <p:spPr bwMode="auto">
            <a:xfrm flipH="1">
              <a:off x="493" y="1694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9" name="Rectangle 531"/>
            <p:cNvSpPr>
              <a:spLocks noChangeArrowheads="1"/>
            </p:cNvSpPr>
            <p:nvPr/>
          </p:nvSpPr>
          <p:spPr bwMode="auto">
            <a:xfrm rot="16200000">
              <a:off x="380" y="1626"/>
              <a:ext cx="14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0" name="Line 532"/>
            <p:cNvSpPr>
              <a:spLocks noChangeShapeType="1"/>
            </p:cNvSpPr>
            <p:nvPr/>
          </p:nvSpPr>
          <p:spPr bwMode="auto">
            <a:xfrm flipH="1">
              <a:off x="493" y="1320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" name="Rectangle 533"/>
            <p:cNvSpPr>
              <a:spLocks noChangeArrowheads="1"/>
            </p:cNvSpPr>
            <p:nvPr/>
          </p:nvSpPr>
          <p:spPr bwMode="auto">
            <a:xfrm rot="16200000">
              <a:off x="380" y="1251"/>
              <a:ext cx="14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2" name="Rectangle 534"/>
            <p:cNvSpPr>
              <a:spLocks noChangeArrowheads="1"/>
            </p:cNvSpPr>
            <p:nvPr/>
          </p:nvSpPr>
          <p:spPr bwMode="auto">
            <a:xfrm rot="16200000">
              <a:off x="245" y="1806"/>
              <a:ext cx="27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AntiTpo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3" name="Line 535"/>
            <p:cNvSpPr>
              <a:spLocks noChangeShapeType="1"/>
            </p:cNvSpPr>
            <p:nvPr/>
          </p:nvSpPr>
          <p:spPr bwMode="auto">
            <a:xfrm>
              <a:off x="520" y="2482"/>
              <a:ext cx="227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" name="Line 536"/>
            <p:cNvSpPr>
              <a:spLocks noChangeShapeType="1"/>
            </p:cNvSpPr>
            <p:nvPr/>
          </p:nvSpPr>
          <p:spPr bwMode="auto">
            <a:xfrm>
              <a:off x="561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" name="Rectangle 537"/>
            <p:cNvSpPr>
              <a:spLocks noChangeArrowheads="1"/>
            </p:cNvSpPr>
            <p:nvPr/>
          </p:nvSpPr>
          <p:spPr bwMode="auto">
            <a:xfrm>
              <a:off x="544" y="2518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6" name="Line 538"/>
            <p:cNvSpPr>
              <a:spLocks noChangeShapeType="1"/>
            </p:cNvSpPr>
            <p:nvPr/>
          </p:nvSpPr>
          <p:spPr bwMode="auto">
            <a:xfrm>
              <a:off x="1291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7" name="Rectangle 539"/>
            <p:cNvSpPr>
              <a:spLocks noChangeArrowheads="1"/>
            </p:cNvSpPr>
            <p:nvPr/>
          </p:nvSpPr>
          <p:spPr bwMode="auto">
            <a:xfrm>
              <a:off x="1273" y="2518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8" name="Line 540"/>
            <p:cNvSpPr>
              <a:spLocks noChangeShapeType="1"/>
            </p:cNvSpPr>
            <p:nvPr/>
          </p:nvSpPr>
          <p:spPr bwMode="auto">
            <a:xfrm>
              <a:off x="2020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" name="Rectangle 541"/>
            <p:cNvSpPr>
              <a:spLocks noChangeArrowheads="1"/>
            </p:cNvSpPr>
            <p:nvPr/>
          </p:nvSpPr>
          <p:spPr bwMode="auto">
            <a:xfrm>
              <a:off x="2003" y="2518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" name="Line 542"/>
            <p:cNvSpPr>
              <a:spLocks noChangeShapeType="1"/>
            </p:cNvSpPr>
            <p:nvPr/>
          </p:nvSpPr>
          <p:spPr bwMode="auto">
            <a:xfrm>
              <a:off x="2750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1" name="Rectangle 543"/>
            <p:cNvSpPr>
              <a:spLocks noChangeArrowheads="1"/>
            </p:cNvSpPr>
            <p:nvPr/>
          </p:nvSpPr>
          <p:spPr bwMode="auto">
            <a:xfrm>
              <a:off x="2733" y="2518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2" name="Rectangle 544"/>
            <p:cNvSpPr>
              <a:spLocks noChangeArrowheads="1"/>
            </p:cNvSpPr>
            <p:nvPr/>
          </p:nvSpPr>
          <p:spPr bwMode="auto">
            <a:xfrm>
              <a:off x="1523" y="2576"/>
              <a:ext cx="30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3" name="Rectangle 545"/>
            <p:cNvSpPr>
              <a:spLocks noChangeArrowheads="1"/>
            </p:cNvSpPr>
            <p:nvPr/>
          </p:nvSpPr>
          <p:spPr bwMode="auto">
            <a:xfrm>
              <a:off x="841" y="2677"/>
              <a:ext cx="1628" cy="19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4" name="Line 546"/>
            <p:cNvSpPr>
              <a:spLocks noChangeShapeType="1"/>
            </p:cNvSpPr>
            <p:nvPr/>
          </p:nvSpPr>
          <p:spPr bwMode="auto">
            <a:xfrm>
              <a:off x="869" y="2734"/>
              <a:ext cx="244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5" name="Oval 547"/>
            <p:cNvSpPr>
              <a:spLocks noChangeArrowheads="1"/>
            </p:cNvSpPr>
            <p:nvPr/>
          </p:nvSpPr>
          <p:spPr bwMode="auto">
            <a:xfrm>
              <a:off x="976" y="2721"/>
              <a:ext cx="27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6" name="Line 548"/>
            <p:cNvSpPr>
              <a:spLocks noChangeShapeType="1"/>
            </p:cNvSpPr>
            <p:nvPr/>
          </p:nvSpPr>
          <p:spPr bwMode="auto">
            <a:xfrm>
              <a:off x="1701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7" name="Line 549"/>
            <p:cNvSpPr>
              <a:spLocks noChangeShapeType="1"/>
            </p:cNvSpPr>
            <p:nvPr/>
          </p:nvSpPr>
          <p:spPr bwMode="auto">
            <a:xfrm>
              <a:off x="1758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8" name="Line 550"/>
            <p:cNvSpPr>
              <a:spLocks noChangeShapeType="1"/>
            </p:cNvSpPr>
            <p:nvPr/>
          </p:nvSpPr>
          <p:spPr bwMode="auto">
            <a:xfrm>
              <a:off x="1814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" name="Line 551"/>
            <p:cNvSpPr>
              <a:spLocks noChangeShapeType="1"/>
            </p:cNvSpPr>
            <p:nvPr/>
          </p:nvSpPr>
          <p:spPr bwMode="auto">
            <a:xfrm>
              <a:off x="1871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" name="Line 552"/>
            <p:cNvSpPr>
              <a:spLocks noChangeShapeType="1"/>
            </p:cNvSpPr>
            <p:nvPr/>
          </p:nvSpPr>
          <p:spPr bwMode="auto">
            <a:xfrm>
              <a:off x="1928" y="2734"/>
              <a:ext cx="1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1" name="Oval 553"/>
            <p:cNvSpPr>
              <a:spLocks noChangeArrowheads="1"/>
            </p:cNvSpPr>
            <p:nvPr/>
          </p:nvSpPr>
          <p:spPr bwMode="auto">
            <a:xfrm>
              <a:off x="1810" y="2721"/>
              <a:ext cx="26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2" name="Line 554"/>
            <p:cNvSpPr>
              <a:spLocks noChangeShapeType="1"/>
            </p:cNvSpPr>
            <p:nvPr/>
          </p:nvSpPr>
          <p:spPr bwMode="auto">
            <a:xfrm>
              <a:off x="869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3" name="Line 555"/>
            <p:cNvSpPr>
              <a:spLocks noChangeShapeType="1"/>
            </p:cNvSpPr>
            <p:nvPr/>
          </p:nvSpPr>
          <p:spPr bwMode="auto">
            <a:xfrm>
              <a:off x="883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4" name="Line 556"/>
            <p:cNvSpPr>
              <a:spLocks noChangeShapeType="1"/>
            </p:cNvSpPr>
            <p:nvPr/>
          </p:nvSpPr>
          <p:spPr bwMode="auto">
            <a:xfrm>
              <a:off x="899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5" name="Line 557"/>
            <p:cNvSpPr>
              <a:spLocks noChangeShapeType="1"/>
            </p:cNvSpPr>
            <p:nvPr/>
          </p:nvSpPr>
          <p:spPr bwMode="auto">
            <a:xfrm>
              <a:off x="913" y="281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6" name="Line 558"/>
            <p:cNvSpPr>
              <a:spLocks noChangeShapeType="1"/>
            </p:cNvSpPr>
            <p:nvPr/>
          </p:nvSpPr>
          <p:spPr bwMode="auto">
            <a:xfrm>
              <a:off x="929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7" name="Line 559"/>
            <p:cNvSpPr>
              <a:spLocks noChangeShapeType="1"/>
            </p:cNvSpPr>
            <p:nvPr/>
          </p:nvSpPr>
          <p:spPr bwMode="auto">
            <a:xfrm>
              <a:off x="945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8" name="Line 560"/>
            <p:cNvSpPr>
              <a:spLocks noChangeShapeType="1"/>
            </p:cNvSpPr>
            <p:nvPr/>
          </p:nvSpPr>
          <p:spPr bwMode="auto">
            <a:xfrm>
              <a:off x="959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9" name="Line 561"/>
            <p:cNvSpPr>
              <a:spLocks noChangeShapeType="1"/>
            </p:cNvSpPr>
            <p:nvPr/>
          </p:nvSpPr>
          <p:spPr bwMode="auto">
            <a:xfrm>
              <a:off x="975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0" name="Line 562"/>
            <p:cNvSpPr>
              <a:spLocks noChangeShapeType="1"/>
            </p:cNvSpPr>
            <p:nvPr/>
          </p:nvSpPr>
          <p:spPr bwMode="auto">
            <a:xfrm>
              <a:off x="989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" name="Line 563"/>
            <p:cNvSpPr>
              <a:spLocks noChangeShapeType="1"/>
            </p:cNvSpPr>
            <p:nvPr/>
          </p:nvSpPr>
          <p:spPr bwMode="auto">
            <a:xfrm>
              <a:off x="100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" name="Line 564"/>
            <p:cNvSpPr>
              <a:spLocks noChangeShapeType="1"/>
            </p:cNvSpPr>
            <p:nvPr/>
          </p:nvSpPr>
          <p:spPr bwMode="auto">
            <a:xfrm>
              <a:off x="1019" y="281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" name="Line 565"/>
            <p:cNvSpPr>
              <a:spLocks noChangeShapeType="1"/>
            </p:cNvSpPr>
            <p:nvPr/>
          </p:nvSpPr>
          <p:spPr bwMode="auto">
            <a:xfrm>
              <a:off x="103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" name="Line 566"/>
            <p:cNvSpPr>
              <a:spLocks noChangeShapeType="1"/>
            </p:cNvSpPr>
            <p:nvPr/>
          </p:nvSpPr>
          <p:spPr bwMode="auto">
            <a:xfrm>
              <a:off x="1050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" name="Line 567"/>
            <p:cNvSpPr>
              <a:spLocks noChangeShapeType="1"/>
            </p:cNvSpPr>
            <p:nvPr/>
          </p:nvSpPr>
          <p:spPr bwMode="auto">
            <a:xfrm>
              <a:off x="106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" name="Line 568"/>
            <p:cNvSpPr>
              <a:spLocks noChangeShapeType="1"/>
            </p:cNvSpPr>
            <p:nvPr/>
          </p:nvSpPr>
          <p:spPr bwMode="auto">
            <a:xfrm>
              <a:off x="1080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" name="Line 569"/>
            <p:cNvSpPr>
              <a:spLocks noChangeShapeType="1"/>
            </p:cNvSpPr>
            <p:nvPr/>
          </p:nvSpPr>
          <p:spPr bwMode="auto">
            <a:xfrm>
              <a:off x="1094" y="281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" name="Line 570"/>
            <p:cNvSpPr>
              <a:spLocks noChangeShapeType="1"/>
            </p:cNvSpPr>
            <p:nvPr/>
          </p:nvSpPr>
          <p:spPr bwMode="auto">
            <a:xfrm>
              <a:off x="1110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" name="Oval 571"/>
            <p:cNvSpPr>
              <a:spLocks noChangeArrowheads="1"/>
            </p:cNvSpPr>
            <p:nvPr/>
          </p:nvSpPr>
          <p:spPr bwMode="auto">
            <a:xfrm>
              <a:off x="976" y="2805"/>
              <a:ext cx="27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" name="Line 572"/>
            <p:cNvSpPr>
              <a:spLocks noChangeShapeType="1"/>
            </p:cNvSpPr>
            <p:nvPr/>
          </p:nvSpPr>
          <p:spPr bwMode="auto">
            <a:xfrm>
              <a:off x="1701" y="281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" name="Line 573"/>
            <p:cNvSpPr>
              <a:spLocks noChangeShapeType="1"/>
            </p:cNvSpPr>
            <p:nvPr/>
          </p:nvSpPr>
          <p:spPr bwMode="auto">
            <a:xfrm>
              <a:off x="1756" y="281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" name="Line 574"/>
            <p:cNvSpPr>
              <a:spLocks noChangeShapeType="1"/>
            </p:cNvSpPr>
            <p:nvPr/>
          </p:nvSpPr>
          <p:spPr bwMode="auto">
            <a:xfrm>
              <a:off x="1775" y="281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" name="Line 575"/>
            <p:cNvSpPr>
              <a:spLocks noChangeShapeType="1"/>
            </p:cNvSpPr>
            <p:nvPr/>
          </p:nvSpPr>
          <p:spPr bwMode="auto">
            <a:xfrm>
              <a:off x="1830" y="281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" name="Line 576"/>
            <p:cNvSpPr>
              <a:spLocks noChangeShapeType="1"/>
            </p:cNvSpPr>
            <p:nvPr/>
          </p:nvSpPr>
          <p:spPr bwMode="auto">
            <a:xfrm>
              <a:off x="1849" y="281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" name="Line 577"/>
            <p:cNvSpPr>
              <a:spLocks noChangeShapeType="1"/>
            </p:cNvSpPr>
            <p:nvPr/>
          </p:nvSpPr>
          <p:spPr bwMode="auto">
            <a:xfrm>
              <a:off x="1902" y="2818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" name="Line 578"/>
            <p:cNvSpPr>
              <a:spLocks noChangeShapeType="1"/>
            </p:cNvSpPr>
            <p:nvPr/>
          </p:nvSpPr>
          <p:spPr bwMode="auto">
            <a:xfrm>
              <a:off x="1921" y="2818"/>
              <a:ext cx="26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" name="Oval 579"/>
            <p:cNvSpPr>
              <a:spLocks noChangeArrowheads="1"/>
            </p:cNvSpPr>
            <p:nvPr/>
          </p:nvSpPr>
          <p:spPr bwMode="auto">
            <a:xfrm>
              <a:off x="1810" y="2805"/>
              <a:ext cx="26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" name="Rectangle 580"/>
            <p:cNvSpPr>
              <a:spLocks noChangeArrowheads="1"/>
            </p:cNvSpPr>
            <p:nvPr/>
          </p:nvSpPr>
          <p:spPr bwMode="auto">
            <a:xfrm>
              <a:off x="1152" y="2702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9" name="Rectangle 581"/>
            <p:cNvSpPr>
              <a:spLocks noChangeArrowheads="1"/>
            </p:cNvSpPr>
            <p:nvPr/>
          </p:nvSpPr>
          <p:spPr bwMode="auto">
            <a:xfrm>
              <a:off x="1986" y="2702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0" name="Rectangle 582"/>
            <p:cNvSpPr>
              <a:spLocks noChangeArrowheads="1"/>
            </p:cNvSpPr>
            <p:nvPr/>
          </p:nvSpPr>
          <p:spPr bwMode="auto">
            <a:xfrm>
              <a:off x="1152" y="2786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1" name="Rectangle 583"/>
            <p:cNvSpPr>
              <a:spLocks noChangeArrowheads="1"/>
            </p:cNvSpPr>
            <p:nvPr/>
          </p:nvSpPr>
          <p:spPr bwMode="auto">
            <a:xfrm>
              <a:off x="1986" y="2786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34" name="Group 586"/>
          <p:cNvGrpSpPr>
            <a:grpSpLocks noChangeAspect="1"/>
          </p:cNvGrpSpPr>
          <p:nvPr/>
        </p:nvGrpSpPr>
        <p:grpSpPr bwMode="auto">
          <a:xfrm>
            <a:off x="4648200" y="1905000"/>
            <a:ext cx="4233863" cy="2819400"/>
            <a:chOff x="2928" y="1200"/>
            <a:chExt cx="2667" cy="1776"/>
          </a:xfrm>
        </p:grpSpPr>
        <p:sp>
          <p:nvSpPr>
            <p:cNvPr id="2633" name="AutoShape 585"/>
            <p:cNvSpPr>
              <a:spLocks noChangeAspect="1" noChangeArrowheads="1" noTextEdit="1"/>
            </p:cNvSpPr>
            <p:nvPr/>
          </p:nvSpPr>
          <p:spPr bwMode="auto">
            <a:xfrm>
              <a:off x="2928" y="1200"/>
              <a:ext cx="2667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35" name="Group 787"/>
            <p:cNvGrpSpPr>
              <a:grpSpLocks/>
            </p:cNvGrpSpPr>
            <p:nvPr/>
          </p:nvGrpSpPr>
          <p:grpSpPr bwMode="auto">
            <a:xfrm>
              <a:off x="2950" y="1219"/>
              <a:ext cx="2625" cy="1737"/>
              <a:chOff x="2950" y="1219"/>
              <a:chExt cx="2625" cy="1737"/>
            </a:xfrm>
          </p:grpSpPr>
          <p:sp>
            <p:nvSpPr>
              <p:cNvPr id="2635" name="Rectangle 587"/>
              <p:cNvSpPr>
                <a:spLocks noChangeArrowheads="1"/>
              </p:cNvSpPr>
              <p:nvPr/>
            </p:nvSpPr>
            <p:spPr bwMode="auto">
              <a:xfrm>
                <a:off x="2950" y="1219"/>
                <a:ext cx="2625" cy="1737"/>
              </a:xfrm>
              <a:prstGeom prst="rect">
                <a:avLst/>
              </a:prstGeom>
              <a:solidFill>
                <a:srgbClr val="EAF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Rectangle 588"/>
              <p:cNvSpPr>
                <a:spLocks noChangeArrowheads="1"/>
              </p:cNvSpPr>
              <p:nvPr/>
            </p:nvSpPr>
            <p:spPr bwMode="auto">
              <a:xfrm>
                <a:off x="2952" y="1222"/>
                <a:ext cx="2618" cy="1732"/>
              </a:xfrm>
              <a:prstGeom prst="rect">
                <a:avLst/>
              </a:prstGeom>
              <a:solidFill>
                <a:srgbClr val="EAF2F3"/>
              </a:solidFill>
              <a:ln w="3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Rectangle 589"/>
              <p:cNvSpPr>
                <a:spLocks noChangeArrowheads="1"/>
              </p:cNvSpPr>
              <p:nvPr/>
            </p:nvSpPr>
            <p:spPr bwMode="auto">
              <a:xfrm>
                <a:off x="3211" y="1282"/>
                <a:ext cx="2293" cy="1199"/>
              </a:xfrm>
              <a:prstGeom prst="rect">
                <a:avLst/>
              </a:prstGeom>
              <a:solidFill>
                <a:srgbClr val="FFFFFF"/>
              </a:solidFill>
              <a:ln w="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Line 590"/>
              <p:cNvSpPr>
                <a:spLocks noChangeShapeType="1"/>
              </p:cNvSpPr>
              <p:nvPr/>
            </p:nvSpPr>
            <p:spPr bwMode="auto">
              <a:xfrm>
                <a:off x="3211" y="2348"/>
                <a:ext cx="2294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Line 591"/>
              <p:cNvSpPr>
                <a:spLocks noChangeShapeType="1"/>
              </p:cNvSpPr>
              <p:nvPr/>
            </p:nvSpPr>
            <p:spPr bwMode="auto">
              <a:xfrm>
                <a:off x="3211" y="2115"/>
                <a:ext cx="2294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Line 592"/>
              <p:cNvSpPr>
                <a:spLocks noChangeShapeType="1"/>
              </p:cNvSpPr>
              <p:nvPr/>
            </p:nvSpPr>
            <p:spPr bwMode="auto">
              <a:xfrm>
                <a:off x="3211" y="1882"/>
                <a:ext cx="2294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Line 593"/>
              <p:cNvSpPr>
                <a:spLocks noChangeShapeType="1"/>
              </p:cNvSpPr>
              <p:nvPr/>
            </p:nvSpPr>
            <p:spPr bwMode="auto">
              <a:xfrm>
                <a:off x="3211" y="1650"/>
                <a:ext cx="2294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Line 594"/>
              <p:cNvSpPr>
                <a:spLocks noChangeShapeType="1"/>
              </p:cNvSpPr>
              <p:nvPr/>
            </p:nvSpPr>
            <p:spPr bwMode="auto">
              <a:xfrm>
                <a:off x="3211" y="1415"/>
                <a:ext cx="2294" cy="1"/>
              </a:xfrm>
              <a:prstGeom prst="line">
                <a:avLst/>
              </a:prstGeom>
              <a:noFill/>
              <a:ln w="6">
                <a:solidFill>
                  <a:srgbClr val="EAF2F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Line 595"/>
              <p:cNvSpPr>
                <a:spLocks noChangeShapeType="1"/>
              </p:cNvSpPr>
              <p:nvPr/>
            </p:nvSpPr>
            <p:spPr bwMode="auto">
              <a:xfrm flipV="1">
                <a:off x="3252" y="1573"/>
                <a:ext cx="1" cy="529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Line 596"/>
              <p:cNvSpPr>
                <a:spLocks noChangeShapeType="1"/>
              </p:cNvSpPr>
              <p:nvPr/>
            </p:nvSpPr>
            <p:spPr bwMode="auto">
              <a:xfrm>
                <a:off x="3238" y="1573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Line 597"/>
              <p:cNvSpPr>
                <a:spLocks noChangeShapeType="1"/>
              </p:cNvSpPr>
              <p:nvPr/>
            </p:nvSpPr>
            <p:spPr bwMode="auto">
              <a:xfrm>
                <a:off x="3238" y="2102"/>
                <a:ext cx="28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Line 598"/>
              <p:cNvSpPr>
                <a:spLocks noChangeShapeType="1"/>
              </p:cNvSpPr>
              <p:nvPr/>
            </p:nvSpPr>
            <p:spPr bwMode="auto">
              <a:xfrm flipV="1">
                <a:off x="3989" y="1415"/>
                <a:ext cx="1" cy="569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Line 599"/>
              <p:cNvSpPr>
                <a:spLocks noChangeShapeType="1"/>
              </p:cNvSpPr>
              <p:nvPr/>
            </p:nvSpPr>
            <p:spPr bwMode="auto">
              <a:xfrm>
                <a:off x="3975" y="1415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Line 600"/>
              <p:cNvSpPr>
                <a:spLocks noChangeShapeType="1"/>
              </p:cNvSpPr>
              <p:nvPr/>
            </p:nvSpPr>
            <p:spPr bwMode="auto">
              <a:xfrm>
                <a:off x="3975" y="198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Line 601"/>
              <p:cNvSpPr>
                <a:spLocks noChangeShapeType="1"/>
              </p:cNvSpPr>
              <p:nvPr/>
            </p:nvSpPr>
            <p:spPr bwMode="auto">
              <a:xfrm flipV="1">
                <a:off x="4727" y="1320"/>
                <a:ext cx="1" cy="578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Line 602"/>
              <p:cNvSpPr>
                <a:spLocks noChangeShapeType="1"/>
              </p:cNvSpPr>
              <p:nvPr/>
            </p:nvSpPr>
            <p:spPr bwMode="auto">
              <a:xfrm>
                <a:off x="4712" y="132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Line 603"/>
              <p:cNvSpPr>
                <a:spLocks noChangeShapeType="1"/>
              </p:cNvSpPr>
              <p:nvPr/>
            </p:nvSpPr>
            <p:spPr bwMode="auto">
              <a:xfrm>
                <a:off x="4712" y="1898"/>
                <a:ext cx="29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Line 604"/>
              <p:cNvSpPr>
                <a:spLocks noChangeShapeType="1"/>
              </p:cNvSpPr>
              <p:nvPr/>
            </p:nvSpPr>
            <p:spPr bwMode="auto">
              <a:xfrm flipV="1">
                <a:off x="5464" y="1418"/>
                <a:ext cx="1" cy="555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Line 605"/>
              <p:cNvSpPr>
                <a:spLocks noChangeShapeType="1"/>
              </p:cNvSpPr>
              <p:nvPr/>
            </p:nvSpPr>
            <p:spPr bwMode="auto">
              <a:xfrm>
                <a:off x="5448" y="1418"/>
                <a:ext cx="30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Line 606"/>
              <p:cNvSpPr>
                <a:spLocks noChangeShapeType="1"/>
              </p:cNvSpPr>
              <p:nvPr/>
            </p:nvSpPr>
            <p:spPr bwMode="auto">
              <a:xfrm>
                <a:off x="5448" y="1973"/>
                <a:ext cx="30" cy="1"/>
              </a:xfrm>
              <a:prstGeom prst="line">
                <a:avLst/>
              </a:pr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Line 607"/>
              <p:cNvSpPr>
                <a:spLocks noChangeShapeType="1"/>
              </p:cNvSpPr>
              <p:nvPr/>
            </p:nvSpPr>
            <p:spPr bwMode="auto">
              <a:xfrm flipV="1">
                <a:off x="3252" y="1838"/>
                <a:ext cx="1" cy="49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Line 608"/>
              <p:cNvSpPr>
                <a:spLocks noChangeShapeType="1"/>
              </p:cNvSpPr>
              <p:nvPr/>
            </p:nvSpPr>
            <p:spPr bwMode="auto">
              <a:xfrm>
                <a:off x="3238" y="1838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Line 609"/>
              <p:cNvSpPr>
                <a:spLocks noChangeShapeType="1"/>
              </p:cNvSpPr>
              <p:nvPr/>
            </p:nvSpPr>
            <p:spPr bwMode="auto">
              <a:xfrm>
                <a:off x="3238" y="2333"/>
                <a:ext cx="2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Line 610"/>
              <p:cNvSpPr>
                <a:spLocks noChangeShapeType="1"/>
              </p:cNvSpPr>
              <p:nvPr/>
            </p:nvSpPr>
            <p:spPr bwMode="auto">
              <a:xfrm flipV="1">
                <a:off x="3989" y="1723"/>
                <a:ext cx="1" cy="540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Line 611"/>
              <p:cNvSpPr>
                <a:spLocks noChangeShapeType="1"/>
              </p:cNvSpPr>
              <p:nvPr/>
            </p:nvSpPr>
            <p:spPr bwMode="auto">
              <a:xfrm>
                <a:off x="3975" y="172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Line 612"/>
              <p:cNvSpPr>
                <a:spLocks noChangeShapeType="1"/>
              </p:cNvSpPr>
              <p:nvPr/>
            </p:nvSpPr>
            <p:spPr bwMode="auto">
              <a:xfrm>
                <a:off x="3975" y="226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Line 613"/>
              <p:cNvSpPr>
                <a:spLocks noChangeShapeType="1"/>
              </p:cNvSpPr>
              <p:nvPr/>
            </p:nvSpPr>
            <p:spPr bwMode="auto">
              <a:xfrm flipV="1">
                <a:off x="4727" y="1586"/>
                <a:ext cx="1" cy="55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Line 614"/>
              <p:cNvSpPr>
                <a:spLocks noChangeShapeType="1"/>
              </p:cNvSpPr>
              <p:nvPr/>
            </p:nvSpPr>
            <p:spPr bwMode="auto">
              <a:xfrm>
                <a:off x="4712" y="158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Line 615"/>
              <p:cNvSpPr>
                <a:spLocks noChangeShapeType="1"/>
              </p:cNvSpPr>
              <p:nvPr/>
            </p:nvSpPr>
            <p:spPr bwMode="auto">
              <a:xfrm>
                <a:off x="4712" y="214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Line 616"/>
              <p:cNvSpPr>
                <a:spLocks noChangeShapeType="1"/>
              </p:cNvSpPr>
              <p:nvPr/>
            </p:nvSpPr>
            <p:spPr bwMode="auto">
              <a:xfrm flipV="1">
                <a:off x="5464" y="1632"/>
                <a:ext cx="1" cy="54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Line 617"/>
              <p:cNvSpPr>
                <a:spLocks noChangeShapeType="1"/>
              </p:cNvSpPr>
              <p:nvPr/>
            </p:nvSpPr>
            <p:spPr bwMode="auto">
              <a:xfrm>
                <a:off x="5448" y="1632"/>
                <a:ext cx="30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Line 618"/>
              <p:cNvSpPr>
                <a:spLocks noChangeShapeType="1"/>
              </p:cNvSpPr>
              <p:nvPr/>
            </p:nvSpPr>
            <p:spPr bwMode="auto">
              <a:xfrm>
                <a:off x="5448" y="2173"/>
                <a:ext cx="30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Line 619"/>
              <p:cNvSpPr>
                <a:spLocks noChangeShapeType="1"/>
              </p:cNvSpPr>
              <p:nvPr/>
            </p:nvSpPr>
            <p:spPr bwMode="auto">
              <a:xfrm flipV="1">
                <a:off x="3252" y="1930"/>
                <a:ext cx="1" cy="45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Line 620"/>
              <p:cNvSpPr>
                <a:spLocks noChangeShapeType="1"/>
              </p:cNvSpPr>
              <p:nvPr/>
            </p:nvSpPr>
            <p:spPr bwMode="auto">
              <a:xfrm>
                <a:off x="3238" y="1930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Line 621"/>
              <p:cNvSpPr>
                <a:spLocks noChangeShapeType="1"/>
              </p:cNvSpPr>
              <p:nvPr/>
            </p:nvSpPr>
            <p:spPr bwMode="auto">
              <a:xfrm>
                <a:off x="3238" y="2381"/>
                <a:ext cx="28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Line 622"/>
              <p:cNvSpPr>
                <a:spLocks noChangeShapeType="1"/>
              </p:cNvSpPr>
              <p:nvPr/>
            </p:nvSpPr>
            <p:spPr bwMode="auto">
              <a:xfrm flipV="1">
                <a:off x="3989" y="1950"/>
                <a:ext cx="1" cy="457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Line 623"/>
              <p:cNvSpPr>
                <a:spLocks noChangeShapeType="1"/>
              </p:cNvSpPr>
              <p:nvPr/>
            </p:nvSpPr>
            <p:spPr bwMode="auto">
              <a:xfrm>
                <a:off x="3975" y="1950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Line 624"/>
              <p:cNvSpPr>
                <a:spLocks noChangeShapeType="1"/>
              </p:cNvSpPr>
              <p:nvPr/>
            </p:nvSpPr>
            <p:spPr bwMode="auto">
              <a:xfrm>
                <a:off x="3975" y="2407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Line 625"/>
              <p:cNvSpPr>
                <a:spLocks noChangeShapeType="1"/>
              </p:cNvSpPr>
              <p:nvPr/>
            </p:nvSpPr>
            <p:spPr bwMode="auto">
              <a:xfrm flipV="1">
                <a:off x="4727" y="1955"/>
                <a:ext cx="1" cy="449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Line 626"/>
              <p:cNvSpPr>
                <a:spLocks noChangeShapeType="1"/>
              </p:cNvSpPr>
              <p:nvPr/>
            </p:nvSpPr>
            <p:spPr bwMode="auto">
              <a:xfrm>
                <a:off x="4712" y="1955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Line 627"/>
              <p:cNvSpPr>
                <a:spLocks noChangeShapeType="1"/>
              </p:cNvSpPr>
              <p:nvPr/>
            </p:nvSpPr>
            <p:spPr bwMode="auto">
              <a:xfrm>
                <a:off x="4712" y="2404"/>
                <a:ext cx="29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Line 628"/>
              <p:cNvSpPr>
                <a:spLocks noChangeShapeType="1"/>
              </p:cNvSpPr>
              <p:nvPr/>
            </p:nvSpPr>
            <p:spPr bwMode="auto">
              <a:xfrm flipV="1">
                <a:off x="5464" y="1984"/>
                <a:ext cx="1" cy="438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Line 629"/>
              <p:cNvSpPr>
                <a:spLocks noChangeShapeType="1"/>
              </p:cNvSpPr>
              <p:nvPr/>
            </p:nvSpPr>
            <p:spPr bwMode="auto">
              <a:xfrm>
                <a:off x="5448" y="1984"/>
                <a:ext cx="30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Line 630"/>
              <p:cNvSpPr>
                <a:spLocks noChangeShapeType="1"/>
              </p:cNvSpPr>
              <p:nvPr/>
            </p:nvSpPr>
            <p:spPr bwMode="auto">
              <a:xfrm>
                <a:off x="5448" y="2422"/>
                <a:ext cx="30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Line 631"/>
              <p:cNvSpPr>
                <a:spLocks noChangeShapeType="1"/>
              </p:cNvSpPr>
              <p:nvPr/>
            </p:nvSpPr>
            <p:spPr bwMode="auto">
              <a:xfrm flipV="1">
                <a:off x="3252" y="1979"/>
                <a:ext cx="1" cy="447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Line 632"/>
              <p:cNvSpPr>
                <a:spLocks noChangeShapeType="1"/>
              </p:cNvSpPr>
              <p:nvPr/>
            </p:nvSpPr>
            <p:spPr bwMode="auto">
              <a:xfrm>
                <a:off x="3238" y="1979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Line 633"/>
              <p:cNvSpPr>
                <a:spLocks noChangeShapeType="1"/>
              </p:cNvSpPr>
              <p:nvPr/>
            </p:nvSpPr>
            <p:spPr bwMode="auto">
              <a:xfrm>
                <a:off x="3238" y="2426"/>
                <a:ext cx="28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Line 634"/>
              <p:cNvSpPr>
                <a:spLocks noChangeShapeType="1"/>
              </p:cNvSpPr>
              <p:nvPr/>
            </p:nvSpPr>
            <p:spPr bwMode="auto">
              <a:xfrm flipV="1">
                <a:off x="3989" y="1989"/>
                <a:ext cx="1" cy="454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Line 635"/>
              <p:cNvSpPr>
                <a:spLocks noChangeShapeType="1"/>
              </p:cNvSpPr>
              <p:nvPr/>
            </p:nvSpPr>
            <p:spPr bwMode="auto">
              <a:xfrm>
                <a:off x="3975" y="1989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Line 636"/>
              <p:cNvSpPr>
                <a:spLocks noChangeShapeType="1"/>
              </p:cNvSpPr>
              <p:nvPr/>
            </p:nvSpPr>
            <p:spPr bwMode="auto">
              <a:xfrm>
                <a:off x="3975" y="244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Line 637"/>
              <p:cNvSpPr>
                <a:spLocks noChangeShapeType="1"/>
              </p:cNvSpPr>
              <p:nvPr/>
            </p:nvSpPr>
            <p:spPr bwMode="auto">
              <a:xfrm flipV="1">
                <a:off x="4727" y="1773"/>
                <a:ext cx="1" cy="503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Line 638"/>
              <p:cNvSpPr>
                <a:spLocks noChangeShapeType="1"/>
              </p:cNvSpPr>
              <p:nvPr/>
            </p:nvSpPr>
            <p:spPr bwMode="auto">
              <a:xfrm>
                <a:off x="4712" y="1773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Line 639"/>
              <p:cNvSpPr>
                <a:spLocks noChangeShapeType="1"/>
              </p:cNvSpPr>
              <p:nvPr/>
            </p:nvSpPr>
            <p:spPr bwMode="auto">
              <a:xfrm>
                <a:off x="4712" y="2276"/>
                <a:ext cx="29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Line 640"/>
              <p:cNvSpPr>
                <a:spLocks noChangeShapeType="1"/>
              </p:cNvSpPr>
              <p:nvPr/>
            </p:nvSpPr>
            <p:spPr bwMode="auto">
              <a:xfrm flipV="1">
                <a:off x="5464" y="1784"/>
                <a:ext cx="1" cy="496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Line 641"/>
              <p:cNvSpPr>
                <a:spLocks noChangeShapeType="1"/>
              </p:cNvSpPr>
              <p:nvPr/>
            </p:nvSpPr>
            <p:spPr bwMode="auto">
              <a:xfrm>
                <a:off x="5448" y="1784"/>
                <a:ext cx="30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Line 642"/>
              <p:cNvSpPr>
                <a:spLocks noChangeShapeType="1"/>
              </p:cNvSpPr>
              <p:nvPr/>
            </p:nvSpPr>
            <p:spPr bwMode="auto">
              <a:xfrm>
                <a:off x="5448" y="2280"/>
                <a:ext cx="30" cy="1"/>
              </a:xfrm>
              <a:prstGeom prst="line">
                <a:avLst/>
              </a:prstGeom>
              <a:noFill/>
              <a:ln w="6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Freeform 643"/>
              <p:cNvSpPr>
                <a:spLocks/>
              </p:cNvSpPr>
              <p:nvPr/>
            </p:nvSpPr>
            <p:spPr bwMode="auto">
              <a:xfrm>
                <a:off x="3252" y="1609"/>
                <a:ext cx="2212" cy="229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464" y="62"/>
                  </a:cxn>
                  <a:cxn ang="0">
                    <a:pos x="928" y="0"/>
                  </a:cxn>
                  <a:cxn ang="0">
                    <a:pos x="1392" y="60"/>
                  </a:cxn>
                </a:cxnLst>
                <a:rect l="0" t="0" r="r" b="b"/>
                <a:pathLst>
                  <a:path w="1392" h="158">
                    <a:moveTo>
                      <a:pt x="0" y="158"/>
                    </a:moveTo>
                    <a:lnTo>
                      <a:pt x="464" y="62"/>
                    </a:lnTo>
                    <a:lnTo>
                      <a:pt x="928" y="0"/>
                    </a:lnTo>
                    <a:lnTo>
                      <a:pt x="1392" y="60"/>
                    </a:lnTo>
                  </a:path>
                </a:pathLst>
              </a:custGeom>
              <a:noFill/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Oval 644"/>
              <p:cNvSpPr>
                <a:spLocks noChangeArrowheads="1"/>
              </p:cNvSpPr>
              <p:nvPr/>
            </p:nvSpPr>
            <p:spPr bwMode="auto">
              <a:xfrm>
                <a:off x="3238" y="1825"/>
                <a:ext cx="27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Oval 645"/>
              <p:cNvSpPr>
                <a:spLocks noChangeArrowheads="1"/>
              </p:cNvSpPr>
              <p:nvPr/>
            </p:nvSpPr>
            <p:spPr bwMode="auto">
              <a:xfrm>
                <a:off x="3975" y="1686"/>
                <a:ext cx="29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Oval 646"/>
              <p:cNvSpPr>
                <a:spLocks noChangeArrowheads="1"/>
              </p:cNvSpPr>
              <p:nvPr/>
            </p:nvSpPr>
            <p:spPr bwMode="auto">
              <a:xfrm>
                <a:off x="4712" y="1596"/>
                <a:ext cx="27" cy="25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Oval 647"/>
              <p:cNvSpPr>
                <a:spLocks noChangeArrowheads="1"/>
              </p:cNvSpPr>
              <p:nvPr/>
            </p:nvSpPr>
            <p:spPr bwMode="auto">
              <a:xfrm>
                <a:off x="5450" y="1683"/>
                <a:ext cx="28" cy="24"/>
              </a:xfrm>
              <a:prstGeom prst="ellipse">
                <a:avLst/>
              </a:prstGeom>
              <a:solidFill>
                <a:srgbClr val="1A476F"/>
              </a:solidFill>
              <a:ln w="6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Line 648"/>
              <p:cNvSpPr>
                <a:spLocks noChangeShapeType="1"/>
              </p:cNvSpPr>
              <p:nvPr/>
            </p:nvSpPr>
            <p:spPr bwMode="auto">
              <a:xfrm flipV="1">
                <a:off x="3252" y="2080"/>
                <a:ext cx="38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Line 649"/>
              <p:cNvSpPr>
                <a:spLocks noChangeShapeType="1"/>
              </p:cNvSpPr>
              <p:nvPr/>
            </p:nvSpPr>
            <p:spPr bwMode="auto">
              <a:xfrm flipV="1">
                <a:off x="3309" y="2073"/>
                <a:ext cx="37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Line 650"/>
              <p:cNvSpPr>
                <a:spLocks noChangeShapeType="1"/>
              </p:cNvSpPr>
              <p:nvPr/>
            </p:nvSpPr>
            <p:spPr bwMode="auto">
              <a:xfrm flipV="1">
                <a:off x="3365" y="2066"/>
                <a:ext cx="38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Line 651"/>
              <p:cNvSpPr>
                <a:spLocks noChangeShapeType="1"/>
              </p:cNvSpPr>
              <p:nvPr/>
            </p:nvSpPr>
            <p:spPr bwMode="auto">
              <a:xfrm flipV="1">
                <a:off x="3422" y="2059"/>
                <a:ext cx="38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Line 652"/>
              <p:cNvSpPr>
                <a:spLocks noChangeShapeType="1"/>
              </p:cNvSpPr>
              <p:nvPr/>
            </p:nvSpPr>
            <p:spPr bwMode="auto">
              <a:xfrm flipV="1">
                <a:off x="3479" y="2051"/>
                <a:ext cx="37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Line 653"/>
              <p:cNvSpPr>
                <a:spLocks noChangeShapeType="1"/>
              </p:cNvSpPr>
              <p:nvPr/>
            </p:nvSpPr>
            <p:spPr bwMode="auto">
              <a:xfrm flipV="1">
                <a:off x="3535" y="2044"/>
                <a:ext cx="38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Line 654"/>
              <p:cNvSpPr>
                <a:spLocks noChangeShapeType="1"/>
              </p:cNvSpPr>
              <p:nvPr/>
            </p:nvSpPr>
            <p:spPr bwMode="auto">
              <a:xfrm flipV="1">
                <a:off x="3592" y="2038"/>
                <a:ext cx="38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Line 655"/>
              <p:cNvSpPr>
                <a:spLocks noChangeShapeType="1"/>
              </p:cNvSpPr>
              <p:nvPr/>
            </p:nvSpPr>
            <p:spPr bwMode="auto">
              <a:xfrm flipV="1">
                <a:off x="3649" y="2031"/>
                <a:ext cx="37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Line 656"/>
              <p:cNvSpPr>
                <a:spLocks noChangeShapeType="1"/>
              </p:cNvSpPr>
              <p:nvPr/>
            </p:nvSpPr>
            <p:spPr bwMode="auto">
              <a:xfrm flipV="1">
                <a:off x="3705" y="2024"/>
                <a:ext cx="38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Line 657"/>
              <p:cNvSpPr>
                <a:spLocks noChangeShapeType="1"/>
              </p:cNvSpPr>
              <p:nvPr/>
            </p:nvSpPr>
            <p:spPr bwMode="auto">
              <a:xfrm flipV="1">
                <a:off x="3762" y="2017"/>
                <a:ext cx="38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Line 658"/>
              <p:cNvSpPr>
                <a:spLocks noChangeShapeType="1"/>
              </p:cNvSpPr>
              <p:nvPr/>
            </p:nvSpPr>
            <p:spPr bwMode="auto">
              <a:xfrm flipV="1">
                <a:off x="3819" y="2010"/>
                <a:ext cx="37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Line 659"/>
              <p:cNvSpPr>
                <a:spLocks noChangeShapeType="1"/>
              </p:cNvSpPr>
              <p:nvPr/>
            </p:nvSpPr>
            <p:spPr bwMode="auto">
              <a:xfrm flipV="1">
                <a:off x="3875" y="2002"/>
                <a:ext cx="38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Line 660"/>
              <p:cNvSpPr>
                <a:spLocks noChangeShapeType="1"/>
              </p:cNvSpPr>
              <p:nvPr/>
            </p:nvSpPr>
            <p:spPr bwMode="auto">
              <a:xfrm flipV="1">
                <a:off x="3932" y="1995"/>
                <a:ext cx="38" cy="4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Line 661"/>
              <p:cNvSpPr>
                <a:spLocks noChangeShapeType="1"/>
              </p:cNvSpPr>
              <p:nvPr/>
            </p:nvSpPr>
            <p:spPr bwMode="auto">
              <a:xfrm>
                <a:off x="3988" y="1992"/>
                <a:ext cx="1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Line 662"/>
              <p:cNvSpPr>
                <a:spLocks noChangeShapeType="1"/>
              </p:cNvSpPr>
              <p:nvPr/>
            </p:nvSpPr>
            <p:spPr bwMode="auto">
              <a:xfrm flipV="1">
                <a:off x="3989" y="1986"/>
                <a:ext cx="37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Line 663"/>
              <p:cNvSpPr>
                <a:spLocks noChangeShapeType="1"/>
              </p:cNvSpPr>
              <p:nvPr/>
            </p:nvSpPr>
            <p:spPr bwMode="auto">
              <a:xfrm flipV="1">
                <a:off x="4045" y="1976"/>
                <a:ext cx="37" cy="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Line 664"/>
              <p:cNvSpPr>
                <a:spLocks noChangeShapeType="1"/>
              </p:cNvSpPr>
              <p:nvPr/>
            </p:nvSpPr>
            <p:spPr bwMode="auto">
              <a:xfrm flipV="1">
                <a:off x="4101" y="1966"/>
                <a:ext cx="38" cy="7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Line 665"/>
              <p:cNvSpPr>
                <a:spLocks noChangeShapeType="1"/>
              </p:cNvSpPr>
              <p:nvPr/>
            </p:nvSpPr>
            <p:spPr bwMode="auto">
              <a:xfrm flipV="1">
                <a:off x="4156" y="1958"/>
                <a:ext cx="38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Line 666"/>
              <p:cNvSpPr>
                <a:spLocks noChangeShapeType="1"/>
              </p:cNvSpPr>
              <p:nvPr/>
            </p:nvSpPr>
            <p:spPr bwMode="auto">
              <a:xfrm flipV="1">
                <a:off x="4213" y="1947"/>
                <a:ext cx="37" cy="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Line 667"/>
              <p:cNvSpPr>
                <a:spLocks noChangeShapeType="1"/>
              </p:cNvSpPr>
              <p:nvPr/>
            </p:nvSpPr>
            <p:spPr bwMode="auto">
              <a:xfrm flipV="1">
                <a:off x="4269" y="1937"/>
                <a:ext cx="38" cy="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Line 668"/>
              <p:cNvSpPr>
                <a:spLocks noChangeShapeType="1"/>
              </p:cNvSpPr>
              <p:nvPr/>
            </p:nvSpPr>
            <p:spPr bwMode="auto">
              <a:xfrm flipV="1">
                <a:off x="4325" y="1929"/>
                <a:ext cx="38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Line 669"/>
              <p:cNvSpPr>
                <a:spLocks noChangeShapeType="1"/>
              </p:cNvSpPr>
              <p:nvPr/>
            </p:nvSpPr>
            <p:spPr bwMode="auto">
              <a:xfrm flipV="1">
                <a:off x="4382" y="1919"/>
                <a:ext cx="36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Line 670"/>
              <p:cNvSpPr>
                <a:spLocks noChangeShapeType="1"/>
              </p:cNvSpPr>
              <p:nvPr/>
            </p:nvSpPr>
            <p:spPr bwMode="auto">
              <a:xfrm flipV="1">
                <a:off x="4437" y="1908"/>
                <a:ext cx="39" cy="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Line 671"/>
              <p:cNvSpPr>
                <a:spLocks noChangeShapeType="1"/>
              </p:cNvSpPr>
              <p:nvPr/>
            </p:nvSpPr>
            <p:spPr bwMode="auto">
              <a:xfrm flipV="1">
                <a:off x="4493" y="1898"/>
                <a:ext cx="38" cy="7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Line 672"/>
              <p:cNvSpPr>
                <a:spLocks noChangeShapeType="1"/>
              </p:cNvSpPr>
              <p:nvPr/>
            </p:nvSpPr>
            <p:spPr bwMode="auto">
              <a:xfrm flipV="1">
                <a:off x="4550" y="1890"/>
                <a:ext cx="37" cy="5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Line 673"/>
              <p:cNvSpPr>
                <a:spLocks noChangeShapeType="1"/>
              </p:cNvSpPr>
              <p:nvPr/>
            </p:nvSpPr>
            <p:spPr bwMode="auto">
              <a:xfrm flipV="1">
                <a:off x="4606" y="1879"/>
                <a:ext cx="38" cy="6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Line 674"/>
              <p:cNvSpPr>
                <a:spLocks noChangeShapeType="1"/>
              </p:cNvSpPr>
              <p:nvPr/>
            </p:nvSpPr>
            <p:spPr bwMode="auto">
              <a:xfrm flipV="1">
                <a:off x="4663" y="1869"/>
                <a:ext cx="37" cy="8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Line 675"/>
              <p:cNvSpPr>
                <a:spLocks noChangeShapeType="1"/>
              </p:cNvSpPr>
              <p:nvPr/>
            </p:nvSpPr>
            <p:spPr bwMode="auto">
              <a:xfrm flipV="1">
                <a:off x="4719" y="1865"/>
                <a:ext cx="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Line 676"/>
              <p:cNvSpPr>
                <a:spLocks noChangeShapeType="1"/>
              </p:cNvSpPr>
              <p:nvPr/>
            </p:nvSpPr>
            <p:spPr bwMode="auto">
              <a:xfrm>
                <a:off x="4727" y="1865"/>
                <a:ext cx="30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Line 677"/>
              <p:cNvSpPr>
                <a:spLocks noChangeShapeType="1"/>
              </p:cNvSpPr>
              <p:nvPr/>
            </p:nvSpPr>
            <p:spPr bwMode="auto">
              <a:xfrm>
                <a:off x="4776" y="1868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Line 678"/>
              <p:cNvSpPr>
                <a:spLocks noChangeShapeType="1"/>
              </p:cNvSpPr>
              <p:nvPr/>
            </p:nvSpPr>
            <p:spPr bwMode="auto">
              <a:xfrm>
                <a:off x="4833" y="1871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Line 679"/>
              <p:cNvSpPr>
                <a:spLocks noChangeShapeType="1"/>
              </p:cNvSpPr>
              <p:nvPr/>
            </p:nvSpPr>
            <p:spPr bwMode="auto">
              <a:xfrm>
                <a:off x="4890" y="1874"/>
                <a:ext cx="37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Line 680"/>
              <p:cNvSpPr>
                <a:spLocks noChangeShapeType="1"/>
              </p:cNvSpPr>
              <p:nvPr/>
            </p:nvSpPr>
            <p:spPr bwMode="auto">
              <a:xfrm>
                <a:off x="4946" y="1877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Line 681"/>
              <p:cNvSpPr>
                <a:spLocks noChangeShapeType="1"/>
              </p:cNvSpPr>
              <p:nvPr/>
            </p:nvSpPr>
            <p:spPr bwMode="auto">
              <a:xfrm>
                <a:off x="5003" y="1879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Line 682"/>
              <p:cNvSpPr>
                <a:spLocks noChangeShapeType="1"/>
              </p:cNvSpPr>
              <p:nvPr/>
            </p:nvSpPr>
            <p:spPr bwMode="auto">
              <a:xfrm>
                <a:off x="5060" y="1882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Line 683"/>
              <p:cNvSpPr>
                <a:spLocks noChangeShapeType="1"/>
              </p:cNvSpPr>
              <p:nvPr/>
            </p:nvSpPr>
            <p:spPr bwMode="auto">
              <a:xfrm>
                <a:off x="5117" y="1885"/>
                <a:ext cx="39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Line 684"/>
              <p:cNvSpPr>
                <a:spLocks noChangeShapeType="1"/>
              </p:cNvSpPr>
              <p:nvPr/>
            </p:nvSpPr>
            <p:spPr bwMode="auto">
              <a:xfrm>
                <a:off x="5175" y="1888"/>
                <a:ext cx="38" cy="2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Line 685"/>
              <p:cNvSpPr>
                <a:spLocks noChangeShapeType="1"/>
              </p:cNvSpPr>
              <p:nvPr/>
            </p:nvSpPr>
            <p:spPr bwMode="auto">
              <a:xfrm>
                <a:off x="5232" y="1891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Line 686"/>
              <p:cNvSpPr>
                <a:spLocks noChangeShapeType="1"/>
              </p:cNvSpPr>
              <p:nvPr/>
            </p:nvSpPr>
            <p:spPr bwMode="auto">
              <a:xfrm>
                <a:off x="5289" y="1894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Line 687"/>
              <p:cNvSpPr>
                <a:spLocks noChangeShapeType="1"/>
              </p:cNvSpPr>
              <p:nvPr/>
            </p:nvSpPr>
            <p:spPr bwMode="auto">
              <a:xfrm>
                <a:off x="5346" y="1897"/>
                <a:ext cx="38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Line 688"/>
              <p:cNvSpPr>
                <a:spLocks noChangeShapeType="1"/>
              </p:cNvSpPr>
              <p:nvPr/>
            </p:nvSpPr>
            <p:spPr bwMode="auto">
              <a:xfrm>
                <a:off x="5403" y="1900"/>
                <a:ext cx="39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Line 689"/>
              <p:cNvSpPr>
                <a:spLocks noChangeShapeType="1"/>
              </p:cNvSpPr>
              <p:nvPr/>
            </p:nvSpPr>
            <p:spPr bwMode="auto">
              <a:xfrm>
                <a:off x="5461" y="1903"/>
                <a:ext cx="3" cy="1"/>
              </a:xfrm>
              <a:prstGeom prst="line">
                <a:avLst/>
              </a:prstGeom>
              <a:noFill/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Oval 690"/>
              <p:cNvSpPr>
                <a:spLocks noChangeArrowheads="1"/>
              </p:cNvSpPr>
              <p:nvPr/>
            </p:nvSpPr>
            <p:spPr bwMode="auto">
              <a:xfrm>
                <a:off x="3238" y="2072"/>
                <a:ext cx="27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Oval 691"/>
              <p:cNvSpPr>
                <a:spLocks noChangeArrowheads="1"/>
              </p:cNvSpPr>
              <p:nvPr/>
            </p:nvSpPr>
            <p:spPr bwMode="auto">
              <a:xfrm>
                <a:off x="3975" y="1979"/>
                <a:ext cx="29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Oval 692"/>
              <p:cNvSpPr>
                <a:spLocks noChangeArrowheads="1"/>
              </p:cNvSpPr>
              <p:nvPr/>
            </p:nvSpPr>
            <p:spPr bwMode="auto">
              <a:xfrm>
                <a:off x="4712" y="1852"/>
                <a:ext cx="27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Oval 693"/>
              <p:cNvSpPr>
                <a:spLocks noChangeArrowheads="1"/>
              </p:cNvSpPr>
              <p:nvPr/>
            </p:nvSpPr>
            <p:spPr bwMode="auto">
              <a:xfrm>
                <a:off x="5450" y="1890"/>
                <a:ext cx="28" cy="26"/>
              </a:xfrm>
              <a:prstGeom prst="ellipse">
                <a:avLst/>
              </a:prstGeom>
              <a:solidFill>
                <a:srgbClr val="90353B"/>
              </a:solidFill>
              <a:ln w="6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Line 694"/>
              <p:cNvSpPr>
                <a:spLocks noChangeShapeType="1"/>
              </p:cNvSpPr>
              <p:nvPr/>
            </p:nvSpPr>
            <p:spPr bwMode="auto">
              <a:xfrm>
                <a:off x="3252" y="215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Line 695"/>
              <p:cNvSpPr>
                <a:spLocks noChangeShapeType="1"/>
              </p:cNvSpPr>
              <p:nvPr/>
            </p:nvSpPr>
            <p:spPr bwMode="auto">
              <a:xfrm>
                <a:off x="3268" y="215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Line 696"/>
              <p:cNvSpPr>
                <a:spLocks noChangeShapeType="1"/>
              </p:cNvSpPr>
              <p:nvPr/>
            </p:nvSpPr>
            <p:spPr bwMode="auto">
              <a:xfrm>
                <a:off x="3282" y="215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Line 697"/>
              <p:cNvSpPr>
                <a:spLocks noChangeShapeType="1"/>
              </p:cNvSpPr>
              <p:nvPr/>
            </p:nvSpPr>
            <p:spPr bwMode="auto">
              <a:xfrm>
                <a:off x="3298" y="215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Line 698"/>
              <p:cNvSpPr>
                <a:spLocks noChangeShapeType="1"/>
              </p:cNvSpPr>
              <p:nvPr/>
            </p:nvSpPr>
            <p:spPr bwMode="auto">
              <a:xfrm>
                <a:off x="3312" y="2157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Line 699"/>
              <p:cNvSpPr>
                <a:spLocks noChangeShapeType="1"/>
              </p:cNvSpPr>
              <p:nvPr/>
            </p:nvSpPr>
            <p:spPr bwMode="auto">
              <a:xfrm>
                <a:off x="3328" y="215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Line 700"/>
              <p:cNvSpPr>
                <a:spLocks noChangeShapeType="1"/>
              </p:cNvSpPr>
              <p:nvPr/>
            </p:nvSpPr>
            <p:spPr bwMode="auto">
              <a:xfrm>
                <a:off x="3344" y="2158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Line 701"/>
              <p:cNvSpPr>
                <a:spLocks noChangeShapeType="1"/>
              </p:cNvSpPr>
              <p:nvPr/>
            </p:nvSpPr>
            <p:spPr bwMode="auto">
              <a:xfrm>
                <a:off x="3359" y="2158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Line 702"/>
              <p:cNvSpPr>
                <a:spLocks noChangeShapeType="1"/>
              </p:cNvSpPr>
              <p:nvPr/>
            </p:nvSpPr>
            <p:spPr bwMode="auto">
              <a:xfrm>
                <a:off x="3374" y="2160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Line 703"/>
              <p:cNvSpPr>
                <a:spLocks noChangeShapeType="1"/>
              </p:cNvSpPr>
              <p:nvPr/>
            </p:nvSpPr>
            <p:spPr bwMode="auto">
              <a:xfrm>
                <a:off x="3389" y="2160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Line 704"/>
              <p:cNvSpPr>
                <a:spLocks noChangeShapeType="1"/>
              </p:cNvSpPr>
              <p:nvPr/>
            </p:nvSpPr>
            <p:spPr bwMode="auto">
              <a:xfrm>
                <a:off x="3405" y="216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Line 705"/>
              <p:cNvSpPr>
                <a:spLocks noChangeShapeType="1"/>
              </p:cNvSpPr>
              <p:nvPr/>
            </p:nvSpPr>
            <p:spPr bwMode="auto">
              <a:xfrm>
                <a:off x="3421" y="216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Line 706"/>
              <p:cNvSpPr>
                <a:spLocks noChangeShapeType="1"/>
              </p:cNvSpPr>
              <p:nvPr/>
            </p:nvSpPr>
            <p:spPr bwMode="auto">
              <a:xfrm>
                <a:off x="3435" y="216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Line 707"/>
              <p:cNvSpPr>
                <a:spLocks noChangeShapeType="1"/>
              </p:cNvSpPr>
              <p:nvPr/>
            </p:nvSpPr>
            <p:spPr bwMode="auto">
              <a:xfrm>
                <a:off x="3451" y="216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Line 708"/>
              <p:cNvSpPr>
                <a:spLocks noChangeShapeType="1"/>
              </p:cNvSpPr>
              <p:nvPr/>
            </p:nvSpPr>
            <p:spPr bwMode="auto">
              <a:xfrm>
                <a:off x="3465" y="2163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Line 709"/>
              <p:cNvSpPr>
                <a:spLocks noChangeShapeType="1"/>
              </p:cNvSpPr>
              <p:nvPr/>
            </p:nvSpPr>
            <p:spPr bwMode="auto">
              <a:xfrm>
                <a:off x="3481" y="216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Line 710"/>
              <p:cNvSpPr>
                <a:spLocks noChangeShapeType="1"/>
              </p:cNvSpPr>
              <p:nvPr/>
            </p:nvSpPr>
            <p:spPr bwMode="auto">
              <a:xfrm>
                <a:off x="3497" y="2163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Line 711"/>
              <p:cNvSpPr>
                <a:spLocks noChangeShapeType="1"/>
              </p:cNvSpPr>
              <p:nvPr/>
            </p:nvSpPr>
            <p:spPr bwMode="auto">
              <a:xfrm>
                <a:off x="3511" y="216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Line 712"/>
              <p:cNvSpPr>
                <a:spLocks noChangeShapeType="1"/>
              </p:cNvSpPr>
              <p:nvPr/>
            </p:nvSpPr>
            <p:spPr bwMode="auto">
              <a:xfrm>
                <a:off x="3527" y="216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Line 713"/>
              <p:cNvSpPr>
                <a:spLocks noChangeShapeType="1"/>
              </p:cNvSpPr>
              <p:nvPr/>
            </p:nvSpPr>
            <p:spPr bwMode="auto">
              <a:xfrm>
                <a:off x="3541" y="216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Line 714"/>
              <p:cNvSpPr>
                <a:spLocks noChangeShapeType="1"/>
              </p:cNvSpPr>
              <p:nvPr/>
            </p:nvSpPr>
            <p:spPr bwMode="auto">
              <a:xfrm>
                <a:off x="3557" y="216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Line 715"/>
              <p:cNvSpPr>
                <a:spLocks noChangeShapeType="1"/>
              </p:cNvSpPr>
              <p:nvPr/>
            </p:nvSpPr>
            <p:spPr bwMode="auto">
              <a:xfrm>
                <a:off x="3571" y="2166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Line 716"/>
              <p:cNvSpPr>
                <a:spLocks noChangeShapeType="1"/>
              </p:cNvSpPr>
              <p:nvPr/>
            </p:nvSpPr>
            <p:spPr bwMode="auto">
              <a:xfrm>
                <a:off x="3587" y="216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Line 717"/>
              <p:cNvSpPr>
                <a:spLocks noChangeShapeType="1"/>
              </p:cNvSpPr>
              <p:nvPr/>
            </p:nvSpPr>
            <p:spPr bwMode="auto">
              <a:xfrm>
                <a:off x="3603" y="216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Line 718"/>
              <p:cNvSpPr>
                <a:spLocks noChangeShapeType="1"/>
              </p:cNvSpPr>
              <p:nvPr/>
            </p:nvSpPr>
            <p:spPr bwMode="auto">
              <a:xfrm>
                <a:off x="3618" y="216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Line 719"/>
              <p:cNvSpPr>
                <a:spLocks noChangeShapeType="1"/>
              </p:cNvSpPr>
              <p:nvPr/>
            </p:nvSpPr>
            <p:spPr bwMode="auto">
              <a:xfrm>
                <a:off x="3633" y="2167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Line 720"/>
              <p:cNvSpPr>
                <a:spLocks noChangeShapeType="1"/>
              </p:cNvSpPr>
              <p:nvPr/>
            </p:nvSpPr>
            <p:spPr bwMode="auto">
              <a:xfrm>
                <a:off x="3648" y="216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Line 721"/>
              <p:cNvSpPr>
                <a:spLocks noChangeShapeType="1"/>
              </p:cNvSpPr>
              <p:nvPr/>
            </p:nvSpPr>
            <p:spPr bwMode="auto">
              <a:xfrm>
                <a:off x="3664" y="21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Line 722"/>
              <p:cNvSpPr>
                <a:spLocks noChangeShapeType="1"/>
              </p:cNvSpPr>
              <p:nvPr/>
            </p:nvSpPr>
            <p:spPr bwMode="auto">
              <a:xfrm>
                <a:off x="3680" y="216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Line 723"/>
              <p:cNvSpPr>
                <a:spLocks noChangeShapeType="1"/>
              </p:cNvSpPr>
              <p:nvPr/>
            </p:nvSpPr>
            <p:spPr bwMode="auto">
              <a:xfrm>
                <a:off x="3694" y="217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Line 724"/>
              <p:cNvSpPr>
                <a:spLocks noChangeShapeType="1"/>
              </p:cNvSpPr>
              <p:nvPr/>
            </p:nvSpPr>
            <p:spPr bwMode="auto">
              <a:xfrm>
                <a:off x="3710" y="2170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Line 725"/>
              <p:cNvSpPr>
                <a:spLocks noChangeShapeType="1"/>
              </p:cNvSpPr>
              <p:nvPr/>
            </p:nvSpPr>
            <p:spPr bwMode="auto">
              <a:xfrm>
                <a:off x="3724" y="2170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Line 726"/>
              <p:cNvSpPr>
                <a:spLocks noChangeShapeType="1"/>
              </p:cNvSpPr>
              <p:nvPr/>
            </p:nvSpPr>
            <p:spPr bwMode="auto">
              <a:xfrm>
                <a:off x="3740" y="217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Line 727"/>
              <p:cNvSpPr>
                <a:spLocks noChangeShapeType="1"/>
              </p:cNvSpPr>
              <p:nvPr/>
            </p:nvSpPr>
            <p:spPr bwMode="auto">
              <a:xfrm>
                <a:off x="3756" y="2171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Line 728"/>
              <p:cNvSpPr>
                <a:spLocks noChangeShapeType="1"/>
              </p:cNvSpPr>
              <p:nvPr/>
            </p:nvSpPr>
            <p:spPr bwMode="auto">
              <a:xfrm>
                <a:off x="3770" y="2171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Line 729"/>
              <p:cNvSpPr>
                <a:spLocks noChangeShapeType="1"/>
              </p:cNvSpPr>
              <p:nvPr/>
            </p:nvSpPr>
            <p:spPr bwMode="auto">
              <a:xfrm>
                <a:off x="3786" y="217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Line 730"/>
              <p:cNvSpPr>
                <a:spLocks noChangeShapeType="1"/>
              </p:cNvSpPr>
              <p:nvPr/>
            </p:nvSpPr>
            <p:spPr bwMode="auto">
              <a:xfrm>
                <a:off x="3800" y="2173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Line 731"/>
              <p:cNvSpPr>
                <a:spLocks noChangeShapeType="1"/>
              </p:cNvSpPr>
              <p:nvPr/>
            </p:nvSpPr>
            <p:spPr bwMode="auto">
              <a:xfrm>
                <a:off x="3816" y="2173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Line 732"/>
              <p:cNvSpPr>
                <a:spLocks noChangeShapeType="1"/>
              </p:cNvSpPr>
              <p:nvPr/>
            </p:nvSpPr>
            <p:spPr bwMode="auto">
              <a:xfrm>
                <a:off x="3830" y="2174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Line 733"/>
              <p:cNvSpPr>
                <a:spLocks noChangeShapeType="1"/>
              </p:cNvSpPr>
              <p:nvPr/>
            </p:nvSpPr>
            <p:spPr bwMode="auto">
              <a:xfrm>
                <a:off x="3846" y="217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Line 734"/>
              <p:cNvSpPr>
                <a:spLocks noChangeShapeType="1"/>
              </p:cNvSpPr>
              <p:nvPr/>
            </p:nvSpPr>
            <p:spPr bwMode="auto">
              <a:xfrm>
                <a:off x="3862" y="2174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Line 735"/>
              <p:cNvSpPr>
                <a:spLocks noChangeShapeType="1"/>
              </p:cNvSpPr>
              <p:nvPr/>
            </p:nvSpPr>
            <p:spPr bwMode="auto">
              <a:xfrm>
                <a:off x="3877" y="2174"/>
                <a:ext cx="1" cy="2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Line 736"/>
              <p:cNvSpPr>
                <a:spLocks noChangeShapeType="1"/>
              </p:cNvSpPr>
              <p:nvPr/>
            </p:nvSpPr>
            <p:spPr bwMode="auto">
              <a:xfrm>
                <a:off x="3892" y="2176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Line 737"/>
              <p:cNvSpPr>
                <a:spLocks noChangeShapeType="1"/>
              </p:cNvSpPr>
              <p:nvPr/>
            </p:nvSpPr>
            <p:spPr bwMode="auto">
              <a:xfrm>
                <a:off x="3907" y="2176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Line 738"/>
              <p:cNvSpPr>
                <a:spLocks noChangeShapeType="1"/>
              </p:cNvSpPr>
              <p:nvPr/>
            </p:nvSpPr>
            <p:spPr bwMode="auto">
              <a:xfrm>
                <a:off x="3923" y="2176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Line 739"/>
              <p:cNvSpPr>
                <a:spLocks noChangeShapeType="1"/>
              </p:cNvSpPr>
              <p:nvPr/>
            </p:nvSpPr>
            <p:spPr bwMode="auto">
              <a:xfrm>
                <a:off x="3939" y="217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Line 740"/>
              <p:cNvSpPr>
                <a:spLocks noChangeShapeType="1"/>
              </p:cNvSpPr>
              <p:nvPr/>
            </p:nvSpPr>
            <p:spPr bwMode="auto">
              <a:xfrm>
                <a:off x="3953" y="217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Line 741"/>
              <p:cNvSpPr>
                <a:spLocks noChangeShapeType="1"/>
              </p:cNvSpPr>
              <p:nvPr/>
            </p:nvSpPr>
            <p:spPr bwMode="auto">
              <a:xfrm>
                <a:off x="3969" y="2177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Line 742"/>
              <p:cNvSpPr>
                <a:spLocks noChangeShapeType="1"/>
              </p:cNvSpPr>
              <p:nvPr/>
            </p:nvSpPr>
            <p:spPr bwMode="auto">
              <a:xfrm>
                <a:off x="3983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Line 743"/>
              <p:cNvSpPr>
                <a:spLocks noChangeShapeType="1"/>
              </p:cNvSpPr>
              <p:nvPr/>
            </p:nvSpPr>
            <p:spPr bwMode="auto">
              <a:xfrm>
                <a:off x="3999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Line 744"/>
              <p:cNvSpPr>
                <a:spLocks noChangeShapeType="1"/>
              </p:cNvSpPr>
              <p:nvPr/>
            </p:nvSpPr>
            <p:spPr bwMode="auto">
              <a:xfrm>
                <a:off x="4015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Line 745"/>
              <p:cNvSpPr>
                <a:spLocks noChangeShapeType="1"/>
              </p:cNvSpPr>
              <p:nvPr/>
            </p:nvSpPr>
            <p:spPr bwMode="auto">
              <a:xfrm>
                <a:off x="4029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Line 746"/>
              <p:cNvSpPr>
                <a:spLocks noChangeShapeType="1"/>
              </p:cNvSpPr>
              <p:nvPr/>
            </p:nvSpPr>
            <p:spPr bwMode="auto">
              <a:xfrm>
                <a:off x="4045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Line 747"/>
              <p:cNvSpPr>
                <a:spLocks noChangeShapeType="1"/>
              </p:cNvSpPr>
              <p:nvPr/>
            </p:nvSpPr>
            <p:spPr bwMode="auto">
              <a:xfrm>
                <a:off x="4059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Line 748"/>
              <p:cNvSpPr>
                <a:spLocks noChangeShapeType="1"/>
              </p:cNvSpPr>
              <p:nvPr/>
            </p:nvSpPr>
            <p:spPr bwMode="auto">
              <a:xfrm>
                <a:off x="4075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Line 749"/>
              <p:cNvSpPr>
                <a:spLocks noChangeShapeType="1"/>
              </p:cNvSpPr>
              <p:nvPr/>
            </p:nvSpPr>
            <p:spPr bwMode="auto">
              <a:xfrm>
                <a:off x="4089" y="2179"/>
                <a:ext cx="4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Line 750"/>
              <p:cNvSpPr>
                <a:spLocks noChangeShapeType="1"/>
              </p:cNvSpPr>
              <p:nvPr/>
            </p:nvSpPr>
            <p:spPr bwMode="auto">
              <a:xfrm>
                <a:off x="4105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Line 751"/>
              <p:cNvSpPr>
                <a:spLocks noChangeShapeType="1"/>
              </p:cNvSpPr>
              <p:nvPr/>
            </p:nvSpPr>
            <p:spPr bwMode="auto">
              <a:xfrm>
                <a:off x="4121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Line 752"/>
              <p:cNvSpPr>
                <a:spLocks noChangeShapeType="1"/>
              </p:cNvSpPr>
              <p:nvPr/>
            </p:nvSpPr>
            <p:spPr bwMode="auto">
              <a:xfrm>
                <a:off x="4136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Line 753"/>
              <p:cNvSpPr>
                <a:spLocks noChangeShapeType="1"/>
              </p:cNvSpPr>
              <p:nvPr/>
            </p:nvSpPr>
            <p:spPr bwMode="auto">
              <a:xfrm>
                <a:off x="4151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Line 754"/>
              <p:cNvSpPr>
                <a:spLocks noChangeShapeType="1"/>
              </p:cNvSpPr>
              <p:nvPr/>
            </p:nvSpPr>
            <p:spPr bwMode="auto">
              <a:xfrm>
                <a:off x="4166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Line 755"/>
              <p:cNvSpPr>
                <a:spLocks noChangeShapeType="1"/>
              </p:cNvSpPr>
              <p:nvPr/>
            </p:nvSpPr>
            <p:spPr bwMode="auto">
              <a:xfrm>
                <a:off x="4182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Line 756"/>
              <p:cNvSpPr>
                <a:spLocks noChangeShapeType="1"/>
              </p:cNvSpPr>
              <p:nvPr/>
            </p:nvSpPr>
            <p:spPr bwMode="auto">
              <a:xfrm>
                <a:off x="4198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Line 757"/>
              <p:cNvSpPr>
                <a:spLocks noChangeShapeType="1"/>
              </p:cNvSpPr>
              <p:nvPr/>
            </p:nvSpPr>
            <p:spPr bwMode="auto">
              <a:xfrm>
                <a:off x="4212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Line 758"/>
              <p:cNvSpPr>
                <a:spLocks noChangeShapeType="1"/>
              </p:cNvSpPr>
              <p:nvPr/>
            </p:nvSpPr>
            <p:spPr bwMode="auto">
              <a:xfrm>
                <a:off x="4228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Line 759"/>
              <p:cNvSpPr>
                <a:spLocks noChangeShapeType="1"/>
              </p:cNvSpPr>
              <p:nvPr/>
            </p:nvSpPr>
            <p:spPr bwMode="auto">
              <a:xfrm>
                <a:off x="4242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Line 760"/>
              <p:cNvSpPr>
                <a:spLocks noChangeShapeType="1"/>
              </p:cNvSpPr>
              <p:nvPr/>
            </p:nvSpPr>
            <p:spPr bwMode="auto">
              <a:xfrm>
                <a:off x="4258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Line 761"/>
              <p:cNvSpPr>
                <a:spLocks noChangeShapeType="1"/>
              </p:cNvSpPr>
              <p:nvPr/>
            </p:nvSpPr>
            <p:spPr bwMode="auto">
              <a:xfrm>
                <a:off x="4274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Line 762"/>
              <p:cNvSpPr>
                <a:spLocks noChangeShapeType="1"/>
              </p:cNvSpPr>
              <p:nvPr/>
            </p:nvSpPr>
            <p:spPr bwMode="auto">
              <a:xfrm>
                <a:off x="4288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Line 763"/>
              <p:cNvSpPr>
                <a:spLocks noChangeShapeType="1"/>
              </p:cNvSpPr>
              <p:nvPr/>
            </p:nvSpPr>
            <p:spPr bwMode="auto">
              <a:xfrm>
                <a:off x="4304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Line 764"/>
              <p:cNvSpPr>
                <a:spLocks noChangeShapeType="1"/>
              </p:cNvSpPr>
              <p:nvPr/>
            </p:nvSpPr>
            <p:spPr bwMode="auto">
              <a:xfrm>
                <a:off x="4318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Line 765"/>
              <p:cNvSpPr>
                <a:spLocks noChangeShapeType="1"/>
              </p:cNvSpPr>
              <p:nvPr/>
            </p:nvSpPr>
            <p:spPr bwMode="auto">
              <a:xfrm>
                <a:off x="4334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Line 766"/>
              <p:cNvSpPr>
                <a:spLocks noChangeShapeType="1"/>
              </p:cNvSpPr>
              <p:nvPr/>
            </p:nvSpPr>
            <p:spPr bwMode="auto">
              <a:xfrm>
                <a:off x="4350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Line 767"/>
              <p:cNvSpPr>
                <a:spLocks noChangeShapeType="1"/>
              </p:cNvSpPr>
              <p:nvPr/>
            </p:nvSpPr>
            <p:spPr bwMode="auto">
              <a:xfrm>
                <a:off x="4364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Line 768"/>
              <p:cNvSpPr>
                <a:spLocks noChangeShapeType="1"/>
              </p:cNvSpPr>
              <p:nvPr/>
            </p:nvSpPr>
            <p:spPr bwMode="auto">
              <a:xfrm>
                <a:off x="4380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Line 769"/>
              <p:cNvSpPr>
                <a:spLocks noChangeShapeType="1"/>
              </p:cNvSpPr>
              <p:nvPr/>
            </p:nvSpPr>
            <p:spPr bwMode="auto">
              <a:xfrm>
                <a:off x="4395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Line 770"/>
              <p:cNvSpPr>
                <a:spLocks noChangeShapeType="1"/>
              </p:cNvSpPr>
              <p:nvPr/>
            </p:nvSpPr>
            <p:spPr bwMode="auto">
              <a:xfrm>
                <a:off x="4410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Line 771"/>
              <p:cNvSpPr>
                <a:spLocks noChangeShapeType="1"/>
              </p:cNvSpPr>
              <p:nvPr/>
            </p:nvSpPr>
            <p:spPr bwMode="auto">
              <a:xfrm>
                <a:off x="4425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Line 772"/>
              <p:cNvSpPr>
                <a:spLocks noChangeShapeType="1"/>
              </p:cNvSpPr>
              <p:nvPr/>
            </p:nvSpPr>
            <p:spPr bwMode="auto">
              <a:xfrm>
                <a:off x="4441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Line 773"/>
              <p:cNvSpPr>
                <a:spLocks noChangeShapeType="1"/>
              </p:cNvSpPr>
              <p:nvPr/>
            </p:nvSpPr>
            <p:spPr bwMode="auto">
              <a:xfrm>
                <a:off x="4456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Line 774"/>
              <p:cNvSpPr>
                <a:spLocks noChangeShapeType="1"/>
              </p:cNvSpPr>
              <p:nvPr/>
            </p:nvSpPr>
            <p:spPr bwMode="auto">
              <a:xfrm>
                <a:off x="4471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Line 775"/>
              <p:cNvSpPr>
                <a:spLocks noChangeShapeType="1"/>
              </p:cNvSpPr>
              <p:nvPr/>
            </p:nvSpPr>
            <p:spPr bwMode="auto">
              <a:xfrm>
                <a:off x="4487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Line 776"/>
              <p:cNvSpPr>
                <a:spLocks noChangeShapeType="1"/>
              </p:cNvSpPr>
              <p:nvPr/>
            </p:nvSpPr>
            <p:spPr bwMode="auto">
              <a:xfrm>
                <a:off x="4501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Line 777"/>
              <p:cNvSpPr>
                <a:spLocks noChangeShapeType="1"/>
              </p:cNvSpPr>
              <p:nvPr/>
            </p:nvSpPr>
            <p:spPr bwMode="auto">
              <a:xfrm>
                <a:off x="4517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Line 778"/>
              <p:cNvSpPr>
                <a:spLocks noChangeShapeType="1"/>
              </p:cNvSpPr>
              <p:nvPr/>
            </p:nvSpPr>
            <p:spPr bwMode="auto">
              <a:xfrm>
                <a:off x="4533" y="2179"/>
                <a:ext cx="1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Line 779"/>
              <p:cNvSpPr>
                <a:spLocks noChangeShapeType="1"/>
              </p:cNvSpPr>
              <p:nvPr/>
            </p:nvSpPr>
            <p:spPr bwMode="auto">
              <a:xfrm>
                <a:off x="4547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Line 780"/>
              <p:cNvSpPr>
                <a:spLocks noChangeShapeType="1"/>
              </p:cNvSpPr>
              <p:nvPr/>
            </p:nvSpPr>
            <p:spPr bwMode="auto">
              <a:xfrm>
                <a:off x="4563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Line 781"/>
              <p:cNvSpPr>
                <a:spLocks noChangeShapeType="1"/>
              </p:cNvSpPr>
              <p:nvPr/>
            </p:nvSpPr>
            <p:spPr bwMode="auto">
              <a:xfrm>
                <a:off x="4577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Line 782"/>
              <p:cNvSpPr>
                <a:spLocks noChangeShapeType="1"/>
              </p:cNvSpPr>
              <p:nvPr/>
            </p:nvSpPr>
            <p:spPr bwMode="auto">
              <a:xfrm>
                <a:off x="4593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Line 783"/>
              <p:cNvSpPr>
                <a:spLocks noChangeShapeType="1"/>
              </p:cNvSpPr>
              <p:nvPr/>
            </p:nvSpPr>
            <p:spPr bwMode="auto">
              <a:xfrm>
                <a:off x="4609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Line 784"/>
              <p:cNvSpPr>
                <a:spLocks noChangeShapeType="1"/>
              </p:cNvSpPr>
              <p:nvPr/>
            </p:nvSpPr>
            <p:spPr bwMode="auto">
              <a:xfrm>
                <a:off x="4623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Line 785"/>
              <p:cNvSpPr>
                <a:spLocks noChangeShapeType="1"/>
              </p:cNvSpPr>
              <p:nvPr/>
            </p:nvSpPr>
            <p:spPr bwMode="auto">
              <a:xfrm>
                <a:off x="4639" y="2179"/>
                <a:ext cx="2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Line 786"/>
              <p:cNvSpPr>
                <a:spLocks noChangeShapeType="1"/>
              </p:cNvSpPr>
              <p:nvPr/>
            </p:nvSpPr>
            <p:spPr bwMode="auto">
              <a:xfrm>
                <a:off x="4654" y="2179"/>
                <a:ext cx="3" cy="1"/>
              </a:xfrm>
              <a:prstGeom prst="line">
                <a:avLst/>
              </a:prstGeom>
              <a:noFill/>
              <a:ln w="6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36" name="Line 788"/>
            <p:cNvSpPr>
              <a:spLocks noChangeShapeType="1"/>
            </p:cNvSpPr>
            <p:nvPr/>
          </p:nvSpPr>
          <p:spPr bwMode="auto">
            <a:xfrm>
              <a:off x="4669" y="217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" name="Line 789"/>
            <p:cNvSpPr>
              <a:spLocks noChangeShapeType="1"/>
            </p:cNvSpPr>
            <p:nvPr/>
          </p:nvSpPr>
          <p:spPr bwMode="auto">
            <a:xfrm>
              <a:off x="4685" y="217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8" name="Line 790"/>
            <p:cNvSpPr>
              <a:spLocks noChangeShapeType="1"/>
            </p:cNvSpPr>
            <p:nvPr/>
          </p:nvSpPr>
          <p:spPr bwMode="auto">
            <a:xfrm>
              <a:off x="4700" y="218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9" name="Line 791"/>
            <p:cNvSpPr>
              <a:spLocks noChangeShapeType="1"/>
            </p:cNvSpPr>
            <p:nvPr/>
          </p:nvSpPr>
          <p:spPr bwMode="auto">
            <a:xfrm>
              <a:off x="4715" y="218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0" name="Line 792"/>
            <p:cNvSpPr>
              <a:spLocks noChangeShapeType="1"/>
            </p:cNvSpPr>
            <p:nvPr/>
          </p:nvSpPr>
          <p:spPr bwMode="auto">
            <a:xfrm>
              <a:off x="4730" y="218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1" name="Line 793"/>
            <p:cNvSpPr>
              <a:spLocks noChangeShapeType="1"/>
            </p:cNvSpPr>
            <p:nvPr/>
          </p:nvSpPr>
          <p:spPr bwMode="auto">
            <a:xfrm>
              <a:off x="4746" y="218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" name="Line 794"/>
            <p:cNvSpPr>
              <a:spLocks noChangeShapeType="1"/>
            </p:cNvSpPr>
            <p:nvPr/>
          </p:nvSpPr>
          <p:spPr bwMode="auto">
            <a:xfrm>
              <a:off x="4760" y="2180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3" name="Line 795"/>
            <p:cNvSpPr>
              <a:spLocks noChangeShapeType="1"/>
            </p:cNvSpPr>
            <p:nvPr/>
          </p:nvSpPr>
          <p:spPr bwMode="auto">
            <a:xfrm>
              <a:off x="4776" y="218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4" name="Line 796"/>
            <p:cNvSpPr>
              <a:spLocks noChangeShapeType="1"/>
            </p:cNvSpPr>
            <p:nvPr/>
          </p:nvSpPr>
          <p:spPr bwMode="auto">
            <a:xfrm>
              <a:off x="4792" y="2182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5" name="Line 797"/>
            <p:cNvSpPr>
              <a:spLocks noChangeShapeType="1"/>
            </p:cNvSpPr>
            <p:nvPr/>
          </p:nvSpPr>
          <p:spPr bwMode="auto">
            <a:xfrm>
              <a:off x="4806" y="218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" name="Line 798"/>
            <p:cNvSpPr>
              <a:spLocks noChangeShapeType="1"/>
            </p:cNvSpPr>
            <p:nvPr/>
          </p:nvSpPr>
          <p:spPr bwMode="auto">
            <a:xfrm>
              <a:off x="4822" y="218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" name="Line 799"/>
            <p:cNvSpPr>
              <a:spLocks noChangeShapeType="1"/>
            </p:cNvSpPr>
            <p:nvPr/>
          </p:nvSpPr>
          <p:spPr bwMode="auto">
            <a:xfrm>
              <a:off x="4836" y="2183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8" name="Line 800"/>
            <p:cNvSpPr>
              <a:spLocks noChangeShapeType="1"/>
            </p:cNvSpPr>
            <p:nvPr/>
          </p:nvSpPr>
          <p:spPr bwMode="auto">
            <a:xfrm>
              <a:off x="4852" y="218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9" name="Line 801"/>
            <p:cNvSpPr>
              <a:spLocks noChangeShapeType="1"/>
            </p:cNvSpPr>
            <p:nvPr/>
          </p:nvSpPr>
          <p:spPr bwMode="auto">
            <a:xfrm>
              <a:off x="4868" y="218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0" name="Line 802"/>
            <p:cNvSpPr>
              <a:spLocks noChangeShapeType="1"/>
            </p:cNvSpPr>
            <p:nvPr/>
          </p:nvSpPr>
          <p:spPr bwMode="auto">
            <a:xfrm>
              <a:off x="4882" y="218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1" name="Line 803"/>
            <p:cNvSpPr>
              <a:spLocks noChangeShapeType="1"/>
            </p:cNvSpPr>
            <p:nvPr/>
          </p:nvSpPr>
          <p:spPr bwMode="auto">
            <a:xfrm>
              <a:off x="4898" y="2184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2" name="Line 804"/>
            <p:cNvSpPr>
              <a:spLocks noChangeShapeType="1"/>
            </p:cNvSpPr>
            <p:nvPr/>
          </p:nvSpPr>
          <p:spPr bwMode="auto">
            <a:xfrm>
              <a:off x="4913" y="2186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3" name="Line 805"/>
            <p:cNvSpPr>
              <a:spLocks noChangeShapeType="1"/>
            </p:cNvSpPr>
            <p:nvPr/>
          </p:nvSpPr>
          <p:spPr bwMode="auto">
            <a:xfrm>
              <a:off x="4928" y="218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4" name="Line 806"/>
            <p:cNvSpPr>
              <a:spLocks noChangeShapeType="1"/>
            </p:cNvSpPr>
            <p:nvPr/>
          </p:nvSpPr>
          <p:spPr bwMode="auto">
            <a:xfrm>
              <a:off x="4943" y="2186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5" name="Line 807"/>
            <p:cNvSpPr>
              <a:spLocks noChangeShapeType="1"/>
            </p:cNvSpPr>
            <p:nvPr/>
          </p:nvSpPr>
          <p:spPr bwMode="auto">
            <a:xfrm>
              <a:off x="4959" y="218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6" name="Line 808"/>
            <p:cNvSpPr>
              <a:spLocks noChangeShapeType="1"/>
            </p:cNvSpPr>
            <p:nvPr/>
          </p:nvSpPr>
          <p:spPr bwMode="auto">
            <a:xfrm>
              <a:off x="4974" y="2187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7" name="Line 809"/>
            <p:cNvSpPr>
              <a:spLocks noChangeShapeType="1"/>
            </p:cNvSpPr>
            <p:nvPr/>
          </p:nvSpPr>
          <p:spPr bwMode="auto">
            <a:xfrm>
              <a:off x="4989" y="218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8" name="Line 810"/>
            <p:cNvSpPr>
              <a:spLocks noChangeShapeType="1"/>
            </p:cNvSpPr>
            <p:nvPr/>
          </p:nvSpPr>
          <p:spPr bwMode="auto">
            <a:xfrm>
              <a:off x="5005" y="218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9" name="Line 811"/>
            <p:cNvSpPr>
              <a:spLocks noChangeShapeType="1"/>
            </p:cNvSpPr>
            <p:nvPr/>
          </p:nvSpPr>
          <p:spPr bwMode="auto">
            <a:xfrm>
              <a:off x="5019" y="218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0" name="Line 812"/>
            <p:cNvSpPr>
              <a:spLocks noChangeShapeType="1"/>
            </p:cNvSpPr>
            <p:nvPr/>
          </p:nvSpPr>
          <p:spPr bwMode="auto">
            <a:xfrm>
              <a:off x="5035" y="2189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1" name="Line 813"/>
            <p:cNvSpPr>
              <a:spLocks noChangeShapeType="1"/>
            </p:cNvSpPr>
            <p:nvPr/>
          </p:nvSpPr>
          <p:spPr bwMode="auto">
            <a:xfrm>
              <a:off x="5051" y="2190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2" name="Line 814"/>
            <p:cNvSpPr>
              <a:spLocks noChangeShapeType="1"/>
            </p:cNvSpPr>
            <p:nvPr/>
          </p:nvSpPr>
          <p:spPr bwMode="auto">
            <a:xfrm>
              <a:off x="5065" y="219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3" name="Line 815"/>
            <p:cNvSpPr>
              <a:spLocks noChangeShapeType="1"/>
            </p:cNvSpPr>
            <p:nvPr/>
          </p:nvSpPr>
          <p:spPr bwMode="auto">
            <a:xfrm>
              <a:off x="5081" y="219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4" name="Line 816"/>
            <p:cNvSpPr>
              <a:spLocks noChangeShapeType="1"/>
            </p:cNvSpPr>
            <p:nvPr/>
          </p:nvSpPr>
          <p:spPr bwMode="auto">
            <a:xfrm>
              <a:off x="5095" y="2192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5" name="Line 817"/>
            <p:cNvSpPr>
              <a:spLocks noChangeShapeType="1"/>
            </p:cNvSpPr>
            <p:nvPr/>
          </p:nvSpPr>
          <p:spPr bwMode="auto">
            <a:xfrm>
              <a:off x="5111" y="219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6" name="Line 818"/>
            <p:cNvSpPr>
              <a:spLocks noChangeShapeType="1"/>
            </p:cNvSpPr>
            <p:nvPr/>
          </p:nvSpPr>
          <p:spPr bwMode="auto">
            <a:xfrm>
              <a:off x="5127" y="219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" name="Line 819"/>
            <p:cNvSpPr>
              <a:spLocks noChangeShapeType="1"/>
            </p:cNvSpPr>
            <p:nvPr/>
          </p:nvSpPr>
          <p:spPr bwMode="auto">
            <a:xfrm>
              <a:off x="5141" y="219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" name="Line 820"/>
            <p:cNvSpPr>
              <a:spLocks noChangeShapeType="1"/>
            </p:cNvSpPr>
            <p:nvPr/>
          </p:nvSpPr>
          <p:spPr bwMode="auto">
            <a:xfrm>
              <a:off x="5157" y="219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" name="Line 821"/>
            <p:cNvSpPr>
              <a:spLocks noChangeShapeType="1"/>
            </p:cNvSpPr>
            <p:nvPr/>
          </p:nvSpPr>
          <p:spPr bwMode="auto">
            <a:xfrm>
              <a:off x="5172" y="2193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" name="Line 822"/>
            <p:cNvSpPr>
              <a:spLocks noChangeShapeType="1"/>
            </p:cNvSpPr>
            <p:nvPr/>
          </p:nvSpPr>
          <p:spPr bwMode="auto">
            <a:xfrm>
              <a:off x="5187" y="219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" name="Line 823"/>
            <p:cNvSpPr>
              <a:spLocks noChangeShapeType="1"/>
            </p:cNvSpPr>
            <p:nvPr/>
          </p:nvSpPr>
          <p:spPr bwMode="auto">
            <a:xfrm>
              <a:off x="5203" y="2195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" name="Line 824"/>
            <p:cNvSpPr>
              <a:spLocks noChangeShapeType="1"/>
            </p:cNvSpPr>
            <p:nvPr/>
          </p:nvSpPr>
          <p:spPr bwMode="auto">
            <a:xfrm>
              <a:off x="5218" y="2195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" name="Line 825"/>
            <p:cNvSpPr>
              <a:spLocks noChangeShapeType="1"/>
            </p:cNvSpPr>
            <p:nvPr/>
          </p:nvSpPr>
          <p:spPr bwMode="auto">
            <a:xfrm>
              <a:off x="5233" y="2196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" name="Line 826"/>
            <p:cNvSpPr>
              <a:spLocks noChangeShapeType="1"/>
            </p:cNvSpPr>
            <p:nvPr/>
          </p:nvSpPr>
          <p:spPr bwMode="auto">
            <a:xfrm>
              <a:off x="5248" y="219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" name="Line 827"/>
            <p:cNvSpPr>
              <a:spLocks noChangeShapeType="1"/>
            </p:cNvSpPr>
            <p:nvPr/>
          </p:nvSpPr>
          <p:spPr bwMode="auto">
            <a:xfrm>
              <a:off x="5264" y="2196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" name="Line 828"/>
            <p:cNvSpPr>
              <a:spLocks noChangeShapeType="1"/>
            </p:cNvSpPr>
            <p:nvPr/>
          </p:nvSpPr>
          <p:spPr bwMode="auto">
            <a:xfrm>
              <a:off x="5278" y="2197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" name="Line 829"/>
            <p:cNvSpPr>
              <a:spLocks noChangeShapeType="1"/>
            </p:cNvSpPr>
            <p:nvPr/>
          </p:nvSpPr>
          <p:spPr bwMode="auto">
            <a:xfrm>
              <a:off x="5294" y="219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" name="Line 830"/>
            <p:cNvSpPr>
              <a:spLocks noChangeShapeType="1"/>
            </p:cNvSpPr>
            <p:nvPr/>
          </p:nvSpPr>
          <p:spPr bwMode="auto">
            <a:xfrm>
              <a:off x="5310" y="2197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9" name="Line 831"/>
            <p:cNvSpPr>
              <a:spLocks noChangeShapeType="1"/>
            </p:cNvSpPr>
            <p:nvPr/>
          </p:nvSpPr>
          <p:spPr bwMode="auto">
            <a:xfrm>
              <a:off x="5324" y="21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0" name="Line 832"/>
            <p:cNvSpPr>
              <a:spLocks noChangeShapeType="1"/>
            </p:cNvSpPr>
            <p:nvPr/>
          </p:nvSpPr>
          <p:spPr bwMode="auto">
            <a:xfrm>
              <a:off x="5340" y="2199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" name="Line 833"/>
            <p:cNvSpPr>
              <a:spLocks noChangeShapeType="1"/>
            </p:cNvSpPr>
            <p:nvPr/>
          </p:nvSpPr>
          <p:spPr bwMode="auto">
            <a:xfrm>
              <a:off x="5354" y="2199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2" name="Line 834"/>
            <p:cNvSpPr>
              <a:spLocks noChangeShapeType="1"/>
            </p:cNvSpPr>
            <p:nvPr/>
          </p:nvSpPr>
          <p:spPr bwMode="auto">
            <a:xfrm>
              <a:off x="5370" y="220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3" name="Line 835"/>
            <p:cNvSpPr>
              <a:spLocks noChangeShapeType="1"/>
            </p:cNvSpPr>
            <p:nvPr/>
          </p:nvSpPr>
          <p:spPr bwMode="auto">
            <a:xfrm>
              <a:off x="5386" y="220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4" name="Line 836"/>
            <p:cNvSpPr>
              <a:spLocks noChangeShapeType="1"/>
            </p:cNvSpPr>
            <p:nvPr/>
          </p:nvSpPr>
          <p:spPr bwMode="auto">
            <a:xfrm>
              <a:off x="5400" y="2200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5" name="Line 837"/>
            <p:cNvSpPr>
              <a:spLocks noChangeShapeType="1"/>
            </p:cNvSpPr>
            <p:nvPr/>
          </p:nvSpPr>
          <p:spPr bwMode="auto">
            <a:xfrm>
              <a:off x="5416" y="22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6" name="Line 838"/>
            <p:cNvSpPr>
              <a:spLocks noChangeShapeType="1"/>
            </p:cNvSpPr>
            <p:nvPr/>
          </p:nvSpPr>
          <p:spPr bwMode="auto">
            <a:xfrm>
              <a:off x="5430" y="2202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7" name="Line 839"/>
            <p:cNvSpPr>
              <a:spLocks noChangeShapeType="1"/>
            </p:cNvSpPr>
            <p:nvPr/>
          </p:nvSpPr>
          <p:spPr bwMode="auto">
            <a:xfrm>
              <a:off x="5446" y="2202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" name="Line 840"/>
            <p:cNvSpPr>
              <a:spLocks noChangeShapeType="1"/>
            </p:cNvSpPr>
            <p:nvPr/>
          </p:nvSpPr>
          <p:spPr bwMode="auto">
            <a:xfrm>
              <a:off x="5462" y="2203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9" name="Oval 841"/>
            <p:cNvSpPr>
              <a:spLocks noChangeArrowheads="1"/>
            </p:cNvSpPr>
            <p:nvPr/>
          </p:nvSpPr>
          <p:spPr bwMode="auto">
            <a:xfrm>
              <a:off x="3238" y="2143"/>
              <a:ext cx="27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0" name="Oval 842"/>
            <p:cNvSpPr>
              <a:spLocks noChangeArrowheads="1"/>
            </p:cNvSpPr>
            <p:nvPr/>
          </p:nvSpPr>
          <p:spPr bwMode="auto">
            <a:xfrm>
              <a:off x="3975" y="2166"/>
              <a:ext cx="29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1" name="Oval 843"/>
            <p:cNvSpPr>
              <a:spLocks noChangeArrowheads="1"/>
            </p:cNvSpPr>
            <p:nvPr/>
          </p:nvSpPr>
          <p:spPr bwMode="auto">
            <a:xfrm>
              <a:off x="4712" y="2167"/>
              <a:ext cx="27" cy="25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2" name="Oval 844"/>
            <p:cNvSpPr>
              <a:spLocks noChangeArrowheads="1"/>
            </p:cNvSpPr>
            <p:nvPr/>
          </p:nvSpPr>
          <p:spPr bwMode="auto">
            <a:xfrm>
              <a:off x="5450" y="2190"/>
              <a:ext cx="28" cy="26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3" name="Line 845"/>
            <p:cNvSpPr>
              <a:spLocks noChangeShapeType="1"/>
            </p:cNvSpPr>
            <p:nvPr/>
          </p:nvSpPr>
          <p:spPr bwMode="auto">
            <a:xfrm>
              <a:off x="3252" y="2203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4" name="Line 846"/>
            <p:cNvSpPr>
              <a:spLocks noChangeShapeType="1"/>
            </p:cNvSpPr>
            <p:nvPr/>
          </p:nvSpPr>
          <p:spPr bwMode="auto">
            <a:xfrm>
              <a:off x="3308" y="2205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5" name="Line 847"/>
            <p:cNvSpPr>
              <a:spLocks noChangeShapeType="1"/>
            </p:cNvSpPr>
            <p:nvPr/>
          </p:nvSpPr>
          <p:spPr bwMode="auto">
            <a:xfrm>
              <a:off x="3327" y="2205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6" name="Line 848"/>
            <p:cNvSpPr>
              <a:spLocks noChangeShapeType="1"/>
            </p:cNvSpPr>
            <p:nvPr/>
          </p:nvSpPr>
          <p:spPr bwMode="auto">
            <a:xfrm>
              <a:off x="3382" y="220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7" name="Line 849"/>
            <p:cNvSpPr>
              <a:spLocks noChangeShapeType="1"/>
            </p:cNvSpPr>
            <p:nvPr/>
          </p:nvSpPr>
          <p:spPr bwMode="auto">
            <a:xfrm>
              <a:off x="3401" y="2206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" name="Line 850"/>
            <p:cNvSpPr>
              <a:spLocks noChangeShapeType="1"/>
            </p:cNvSpPr>
            <p:nvPr/>
          </p:nvSpPr>
          <p:spPr bwMode="auto">
            <a:xfrm>
              <a:off x="3455" y="2206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9" name="Line 851"/>
            <p:cNvSpPr>
              <a:spLocks noChangeShapeType="1"/>
            </p:cNvSpPr>
            <p:nvPr/>
          </p:nvSpPr>
          <p:spPr bwMode="auto">
            <a:xfrm>
              <a:off x="3475" y="220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0" name="Line 852"/>
            <p:cNvSpPr>
              <a:spLocks noChangeShapeType="1"/>
            </p:cNvSpPr>
            <p:nvPr/>
          </p:nvSpPr>
          <p:spPr bwMode="auto">
            <a:xfrm>
              <a:off x="3530" y="220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1" name="Line 853"/>
            <p:cNvSpPr>
              <a:spLocks noChangeShapeType="1"/>
            </p:cNvSpPr>
            <p:nvPr/>
          </p:nvSpPr>
          <p:spPr bwMode="auto">
            <a:xfrm>
              <a:off x="3549" y="2209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2" name="Line 854"/>
            <p:cNvSpPr>
              <a:spLocks noChangeShapeType="1"/>
            </p:cNvSpPr>
            <p:nvPr/>
          </p:nvSpPr>
          <p:spPr bwMode="auto">
            <a:xfrm>
              <a:off x="3605" y="2209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3" name="Line 855"/>
            <p:cNvSpPr>
              <a:spLocks noChangeShapeType="1"/>
            </p:cNvSpPr>
            <p:nvPr/>
          </p:nvSpPr>
          <p:spPr bwMode="auto">
            <a:xfrm>
              <a:off x="3624" y="2209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4" name="Line 856"/>
            <p:cNvSpPr>
              <a:spLocks noChangeShapeType="1"/>
            </p:cNvSpPr>
            <p:nvPr/>
          </p:nvSpPr>
          <p:spPr bwMode="auto">
            <a:xfrm>
              <a:off x="3680" y="221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5" name="Line 857"/>
            <p:cNvSpPr>
              <a:spLocks noChangeShapeType="1"/>
            </p:cNvSpPr>
            <p:nvPr/>
          </p:nvSpPr>
          <p:spPr bwMode="auto">
            <a:xfrm>
              <a:off x="3699" y="2211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6" name="Line 858"/>
            <p:cNvSpPr>
              <a:spLocks noChangeShapeType="1"/>
            </p:cNvSpPr>
            <p:nvPr/>
          </p:nvSpPr>
          <p:spPr bwMode="auto">
            <a:xfrm>
              <a:off x="3754" y="2212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7" name="Line 859"/>
            <p:cNvSpPr>
              <a:spLocks noChangeShapeType="1"/>
            </p:cNvSpPr>
            <p:nvPr/>
          </p:nvSpPr>
          <p:spPr bwMode="auto">
            <a:xfrm>
              <a:off x="3773" y="2212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" name="Line 860"/>
            <p:cNvSpPr>
              <a:spLocks noChangeShapeType="1"/>
            </p:cNvSpPr>
            <p:nvPr/>
          </p:nvSpPr>
          <p:spPr bwMode="auto">
            <a:xfrm>
              <a:off x="3827" y="2213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9" name="Line 861"/>
            <p:cNvSpPr>
              <a:spLocks noChangeShapeType="1"/>
            </p:cNvSpPr>
            <p:nvPr/>
          </p:nvSpPr>
          <p:spPr bwMode="auto">
            <a:xfrm>
              <a:off x="3846" y="2213"/>
              <a:ext cx="38" cy="2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0" name="Line 862"/>
            <p:cNvSpPr>
              <a:spLocks noChangeShapeType="1"/>
            </p:cNvSpPr>
            <p:nvPr/>
          </p:nvSpPr>
          <p:spPr bwMode="auto">
            <a:xfrm>
              <a:off x="3902" y="221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1" name="Line 863"/>
            <p:cNvSpPr>
              <a:spLocks noChangeShapeType="1"/>
            </p:cNvSpPr>
            <p:nvPr/>
          </p:nvSpPr>
          <p:spPr bwMode="auto">
            <a:xfrm>
              <a:off x="3921" y="2215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2" name="Line 864"/>
            <p:cNvSpPr>
              <a:spLocks noChangeShapeType="1"/>
            </p:cNvSpPr>
            <p:nvPr/>
          </p:nvSpPr>
          <p:spPr bwMode="auto">
            <a:xfrm>
              <a:off x="3977" y="2216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3" name="Line 865"/>
            <p:cNvSpPr>
              <a:spLocks noChangeShapeType="1"/>
            </p:cNvSpPr>
            <p:nvPr/>
          </p:nvSpPr>
          <p:spPr bwMode="auto">
            <a:xfrm flipV="1">
              <a:off x="3996" y="2205"/>
              <a:ext cx="36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4" name="Line 866"/>
            <p:cNvSpPr>
              <a:spLocks noChangeShapeType="1"/>
            </p:cNvSpPr>
            <p:nvPr/>
          </p:nvSpPr>
          <p:spPr bwMode="auto">
            <a:xfrm>
              <a:off x="4048" y="220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5" name="Line 867"/>
            <p:cNvSpPr>
              <a:spLocks noChangeShapeType="1"/>
            </p:cNvSpPr>
            <p:nvPr/>
          </p:nvSpPr>
          <p:spPr bwMode="auto">
            <a:xfrm flipV="1">
              <a:off x="4067" y="2186"/>
              <a:ext cx="37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6" name="Line 868"/>
            <p:cNvSpPr>
              <a:spLocks noChangeShapeType="1"/>
            </p:cNvSpPr>
            <p:nvPr/>
          </p:nvSpPr>
          <p:spPr bwMode="auto">
            <a:xfrm>
              <a:off x="4120" y="2182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7" name="Line 869"/>
            <p:cNvSpPr>
              <a:spLocks noChangeShapeType="1"/>
            </p:cNvSpPr>
            <p:nvPr/>
          </p:nvSpPr>
          <p:spPr bwMode="auto">
            <a:xfrm flipV="1">
              <a:off x="4139" y="2169"/>
              <a:ext cx="36" cy="8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8" name="Line 870"/>
            <p:cNvSpPr>
              <a:spLocks noChangeShapeType="1"/>
            </p:cNvSpPr>
            <p:nvPr/>
          </p:nvSpPr>
          <p:spPr bwMode="auto">
            <a:xfrm flipV="1">
              <a:off x="4191" y="2163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9" name="Line 871"/>
            <p:cNvSpPr>
              <a:spLocks noChangeShapeType="1"/>
            </p:cNvSpPr>
            <p:nvPr/>
          </p:nvSpPr>
          <p:spPr bwMode="auto">
            <a:xfrm flipV="1">
              <a:off x="4210" y="2150"/>
              <a:ext cx="37" cy="8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0" name="Line 872"/>
            <p:cNvSpPr>
              <a:spLocks noChangeShapeType="1"/>
            </p:cNvSpPr>
            <p:nvPr/>
          </p:nvSpPr>
          <p:spPr bwMode="auto">
            <a:xfrm flipV="1">
              <a:off x="4263" y="214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1" name="Line 873"/>
            <p:cNvSpPr>
              <a:spLocks noChangeShapeType="1"/>
            </p:cNvSpPr>
            <p:nvPr/>
          </p:nvSpPr>
          <p:spPr bwMode="auto">
            <a:xfrm flipV="1">
              <a:off x="4282" y="2131"/>
              <a:ext cx="36" cy="9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2" name="Line 874"/>
            <p:cNvSpPr>
              <a:spLocks noChangeShapeType="1"/>
            </p:cNvSpPr>
            <p:nvPr/>
          </p:nvSpPr>
          <p:spPr bwMode="auto">
            <a:xfrm>
              <a:off x="4334" y="2127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3" name="Line 875"/>
            <p:cNvSpPr>
              <a:spLocks noChangeShapeType="1"/>
            </p:cNvSpPr>
            <p:nvPr/>
          </p:nvSpPr>
          <p:spPr bwMode="auto">
            <a:xfrm flipV="1">
              <a:off x="4353" y="2112"/>
              <a:ext cx="37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4" name="Line 876"/>
            <p:cNvSpPr>
              <a:spLocks noChangeShapeType="1"/>
            </p:cNvSpPr>
            <p:nvPr/>
          </p:nvSpPr>
          <p:spPr bwMode="auto">
            <a:xfrm>
              <a:off x="4406" y="210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5" name="Line 877"/>
            <p:cNvSpPr>
              <a:spLocks noChangeShapeType="1"/>
            </p:cNvSpPr>
            <p:nvPr/>
          </p:nvSpPr>
          <p:spPr bwMode="auto">
            <a:xfrm flipV="1">
              <a:off x="4425" y="2093"/>
              <a:ext cx="36" cy="1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6" name="Line 878"/>
            <p:cNvSpPr>
              <a:spLocks noChangeShapeType="1"/>
            </p:cNvSpPr>
            <p:nvPr/>
          </p:nvSpPr>
          <p:spPr bwMode="auto">
            <a:xfrm>
              <a:off x="4477" y="2089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7" name="Line 879"/>
            <p:cNvSpPr>
              <a:spLocks noChangeShapeType="1"/>
            </p:cNvSpPr>
            <p:nvPr/>
          </p:nvSpPr>
          <p:spPr bwMode="auto">
            <a:xfrm flipV="1">
              <a:off x="4496" y="2075"/>
              <a:ext cx="37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" name="Line 880"/>
            <p:cNvSpPr>
              <a:spLocks noChangeShapeType="1"/>
            </p:cNvSpPr>
            <p:nvPr/>
          </p:nvSpPr>
          <p:spPr bwMode="auto">
            <a:xfrm>
              <a:off x="4549" y="2070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" name="Line 881"/>
            <p:cNvSpPr>
              <a:spLocks noChangeShapeType="1"/>
            </p:cNvSpPr>
            <p:nvPr/>
          </p:nvSpPr>
          <p:spPr bwMode="auto">
            <a:xfrm flipV="1">
              <a:off x="4566" y="2056"/>
              <a:ext cx="37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0" name="Line 882"/>
            <p:cNvSpPr>
              <a:spLocks noChangeShapeType="1"/>
            </p:cNvSpPr>
            <p:nvPr/>
          </p:nvSpPr>
          <p:spPr bwMode="auto">
            <a:xfrm>
              <a:off x="4620" y="2051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1" name="Line 883"/>
            <p:cNvSpPr>
              <a:spLocks noChangeShapeType="1"/>
            </p:cNvSpPr>
            <p:nvPr/>
          </p:nvSpPr>
          <p:spPr bwMode="auto">
            <a:xfrm flipV="1">
              <a:off x="4638" y="2037"/>
              <a:ext cx="36" cy="10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2" name="Line 884"/>
            <p:cNvSpPr>
              <a:spLocks noChangeShapeType="1"/>
            </p:cNvSpPr>
            <p:nvPr/>
          </p:nvSpPr>
          <p:spPr bwMode="auto">
            <a:xfrm>
              <a:off x="4692" y="2033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3" name="Line 885"/>
            <p:cNvSpPr>
              <a:spLocks noChangeShapeType="1"/>
            </p:cNvSpPr>
            <p:nvPr/>
          </p:nvSpPr>
          <p:spPr bwMode="auto">
            <a:xfrm flipV="1">
              <a:off x="4709" y="2024"/>
              <a:ext cx="18" cy="4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4" name="Line 886"/>
            <p:cNvSpPr>
              <a:spLocks noChangeShapeType="1"/>
            </p:cNvSpPr>
            <p:nvPr/>
          </p:nvSpPr>
          <p:spPr bwMode="auto">
            <a:xfrm>
              <a:off x="4727" y="2024"/>
              <a:ext cx="20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" name="Line 887"/>
            <p:cNvSpPr>
              <a:spLocks noChangeShapeType="1"/>
            </p:cNvSpPr>
            <p:nvPr/>
          </p:nvSpPr>
          <p:spPr bwMode="auto">
            <a:xfrm>
              <a:off x="4765" y="2024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" name="Line 888"/>
            <p:cNvSpPr>
              <a:spLocks noChangeShapeType="1"/>
            </p:cNvSpPr>
            <p:nvPr/>
          </p:nvSpPr>
          <p:spPr bwMode="auto">
            <a:xfrm>
              <a:off x="4784" y="2025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" name="Line 889"/>
            <p:cNvSpPr>
              <a:spLocks noChangeShapeType="1"/>
            </p:cNvSpPr>
            <p:nvPr/>
          </p:nvSpPr>
          <p:spPr bwMode="auto">
            <a:xfrm>
              <a:off x="4839" y="2025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8" name="Line 890"/>
            <p:cNvSpPr>
              <a:spLocks noChangeShapeType="1"/>
            </p:cNvSpPr>
            <p:nvPr/>
          </p:nvSpPr>
          <p:spPr bwMode="auto">
            <a:xfrm>
              <a:off x="4858" y="2025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" name="Line 891"/>
            <p:cNvSpPr>
              <a:spLocks noChangeShapeType="1"/>
            </p:cNvSpPr>
            <p:nvPr/>
          </p:nvSpPr>
          <p:spPr bwMode="auto">
            <a:xfrm>
              <a:off x="4913" y="2027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0" name="Line 892"/>
            <p:cNvSpPr>
              <a:spLocks noChangeShapeType="1"/>
            </p:cNvSpPr>
            <p:nvPr/>
          </p:nvSpPr>
          <p:spPr bwMode="auto">
            <a:xfrm>
              <a:off x="4932" y="2027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1" name="Line 893"/>
            <p:cNvSpPr>
              <a:spLocks noChangeShapeType="1"/>
            </p:cNvSpPr>
            <p:nvPr/>
          </p:nvSpPr>
          <p:spPr bwMode="auto">
            <a:xfrm>
              <a:off x="4987" y="2027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2" name="Line 894"/>
            <p:cNvSpPr>
              <a:spLocks noChangeShapeType="1"/>
            </p:cNvSpPr>
            <p:nvPr/>
          </p:nvSpPr>
          <p:spPr bwMode="auto">
            <a:xfrm>
              <a:off x="5006" y="2027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3" name="Line 895"/>
            <p:cNvSpPr>
              <a:spLocks noChangeShapeType="1"/>
            </p:cNvSpPr>
            <p:nvPr/>
          </p:nvSpPr>
          <p:spPr bwMode="auto">
            <a:xfrm>
              <a:off x="5062" y="202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4" name="Line 896"/>
            <p:cNvSpPr>
              <a:spLocks noChangeShapeType="1"/>
            </p:cNvSpPr>
            <p:nvPr/>
          </p:nvSpPr>
          <p:spPr bwMode="auto">
            <a:xfrm>
              <a:off x="5081" y="202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5" name="Line 897"/>
            <p:cNvSpPr>
              <a:spLocks noChangeShapeType="1"/>
            </p:cNvSpPr>
            <p:nvPr/>
          </p:nvSpPr>
          <p:spPr bwMode="auto">
            <a:xfrm>
              <a:off x="5137" y="202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" name="Line 898"/>
            <p:cNvSpPr>
              <a:spLocks noChangeShapeType="1"/>
            </p:cNvSpPr>
            <p:nvPr/>
          </p:nvSpPr>
          <p:spPr bwMode="auto">
            <a:xfrm>
              <a:off x="5156" y="202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7" name="Line 899"/>
            <p:cNvSpPr>
              <a:spLocks noChangeShapeType="1"/>
            </p:cNvSpPr>
            <p:nvPr/>
          </p:nvSpPr>
          <p:spPr bwMode="auto">
            <a:xfrm>
              <a:off x="5210" y="2030"/>
              <a:ext cx="3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8" name="Line 900"/>
            <p:cNvSpPr>
              <a:spLocks noChangeShapeType="1"/>
            </p:cNvSpPr>
            <p:nvPr/>
          </p:nvSpPr>
          <p:spPr bwMode="auto">
            <a:xfrm>
              <a:off x="5229" y="2030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9" name="Line 901"/>
            <p:cNvSpPr>
              <a:spLocks noChangeShapeType="1"/>
            </p:cNvSpPr>
            <p:nvPr/>
          </p:nvSpPr>
          <p:spPr bwMode="auto">
            <a:xfrm>
              <a:off x="5284" y="2030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0" name="Line 902"/>
            <p:cNvSpPr>
              <a:spLocks noChangeShapeType="1"/>
            </p:cNvSpPr>
            <p:nvPr/>
          </p:nvSpPr>
          <p:spPr bwMode="auto">
            <a:xfrm>
              <a:off x="5303" y="2030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1" name="Line 903"/>
            <p:cNvSpPr>
              <a:spLocks noChangeShapeType="1"/>
            </p:cNvSpPr>
            <p:nvPr/>
          </p:nvSpPr>
          <p:spPr bwMode="auto">
            <a:xfrm>
              <a:off x="5359" y="2031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2" name="Line 904"/>
            <p:cNvSpPr>
              <a:spLocks noChangeShapeType="1"/>
            </p:cNvSpPr>
            <p:nvPr/>
          </p:nvSpPr>
          <p:spPr bwMode="auto">
            <a:xfrm>
              <a:off x="5378" y="2031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3" name="Line 905"/>
            <p:cNvSpPr>
              <a:spLocks noChangeShapeType="1"/>
            </p:cNvSpPr>
            <p:nvPr/>
          </p:nvSpPr>
          <p:spPr bwMode="auto">
            <a:xfrm>
              <a:off x="5434" y="2031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4" name="Line 906"/>
            <p:cNvSpPr>
              <a:spLocks noChangeShapeType="1"/>
            </p:cNvSpPr>
            <p:nvPr/>
          </p:nvSpPr>
          <p:spPr bwMode="auto">
            <a:xfrm>
              <a:off x="5453" y="2031"/>
              <a:ext cx="1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5" name="Oval 907"/>
            <p:cNvSpPr>
              <a:spLocks noChangeArrowheads="1"/>
            </p:cNvSpPr>
            <p:nvPr/>
          </p:nvSpPr>
          <p:spPr bwMode="auto">
            <a:xfrm>
              <a:off x="3238" y="2190"/>
              <a:ext cx="27" cy="26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6" name="Oval 908"/>
            <p:cNvSpPr>
              <a:spLocks noChangeArrowheads="1"/>
            </p:cNvSpPr>
            <p:nvPr/>
          </p:nvSpPr>
          <p:spPr bwMode="auto">
            <a:xfrm>
              <a:off x="3975" y="2203"/>
              <a:ext cx="29" cy="26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7" name="Oval 909"/>
            <p:cNvSpPr>
              <a:spLocks noChangeArrowheads="1"/>
            </p:cNvSpPr>
            <p:nvPr/>
          </p:nvSpPr>
          <p:spPr bwMode="auto">
            <a:xfrm>
              <a:off x="4712" y="2011"/>
              <a:ext cx="27" cy="25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8" name="Oval 910"/>
            <p:cNvSpPr>
              <a:spLocks noChangeArrowheads="1"/>
            </p:cNvSpPr>
            <p:nvPr/>
          </p:nvSpPr>
          <p:spPr bwMode="auto">
            <a:xfrm>
              <a:off x="5450" y="2018"/>
              <a:ext cx="28" cy="25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" name="Line 911"/>
            <p:cNvSpPr>
              <a:spLocks noChangeShapeType="1"/>
            </p:cNvSpPr>
            <p:nvPr/>
          </p:nvSpPr>
          <p:spPr bwMode="auto">
            <a:xfrm flipV="1">
              <a:off x="3211" y="1282"/>
              <a:ext cx="1" cy="12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0" name="Line 912"/>
            <p:cNvSpPr>
              <a:spLocks noChangeShapeType="1"/>
            </p:cNvSpPr>
            <p:nvPr/>
          </p:nvSpPr>
          <p:spPr bwMode="auto">
            <a:xfrm flipH="1">
              <a:off x="3184" y="2348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1" name="Rectangle 913"/>
            <p:cNvSpPr>
              <a:spLocks noChangeArrowheads="1"/>
            </p:cNvSpPr>
            <p:nvPr/>
          </p:nvSpPr>
          <p:spPr bwMode="auto">
            <a:xfrm rot="16200000">
              <a:off x="3098" y="2282"/>
              <a:ext cx="9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2" name="Line 914"/>
            <p:cNvSpPr>
              <a:spLocks noChangeShapeType="1"/>
            </p:cNvSpPr>
            <p:nvPr/>
          </p:nvSpPr>
          <p:spPr bwMode="auto">
            <a:xfrm flipH="1">
              <a:off x="3184" y="2115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3" name="Rectangle 915"/>
            <p:cNvSpPr>
              <a:spLocks noChangeArrowheads="1"/>
            </p:cNvSpPr>
            <p:nvPr/>
          </p:nvSpPr>
          <p:spPr bwMode="auto">
            <a:xfrm rot="16200000">
              <a:off x="3078" y="2047"/>
              <a:ext cx="13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4" name="Line 916"/>
            <p:cNvSpPr>
              <a:spLocks noChangeShapeType="1"/>
            </p:cNvSpPr>
            <p:nvPr/>
          </p:nvSpPr>
          <p:spPr bwMode="auto">
            <a:xfrm flipH="1">
              <a:off x="3184" y="1882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5" name="Rectangle 917"/>
            <p:cNvSpPr>
              <a:spLocks noChangeArrowheads="1"/>
            </p:cNvSpPr>
            <p:nvPr/>
          </p:nvSpPr>
          <p:spPr bwMode="auto">
            <a:xfrm rot="16200000">
              <a:off x="3098" y="1817"/>
              <a:ext cx="9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6" name="Line 918"/>
            <p:cNvSpPr>
              <a:spLocks noChangeShapeType="1"/>
            </p:cNvSpPr>
            <p:nvPr/>
          </p:nvSpPr>
          <p:spPr bwMode="auto">
            <a:xfrm flipH="1">
              <a:off x="3184" y="1650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7" name="Rectangle 919"/>
            <p:cNvSpPr>
              <a:spLocks noChangeArrowheads="1"/>
            </p:cNvSpPr>
            <p:nvPr/>
          </p:nvSpPr>
          <p:spPr bwMode="auto">
            <a:xfrm rot="16200000">
              <a:off x="3078" y="1582"/>
              <a:ext cx="13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8" name="Line 920"/>
            <p:cNvSpPr>
              <a:spLocks noChangeShapeType="1"/>
            </p:cNvSpPr>
            <p:nvPr/>
          </p:nvSpPr>
          <p:spPr bwMode="auto">
            <a:xfrm flipH="1">
              <a:off x="3184" y="1415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" name="Rectangle 921"/>
            <p:cNvSpPr>
              <a:spLocks noChangeArrowheads="1"/>
            </p:cNvSpPr>
            <p:nvPr/>
          </p:nvSpPr>
          <p:spPr bwMode="auto">
            <a:xfrm rot="16200000">
              <a:off x="3098" y="1350"/>
              <a:ext cx="9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" name="Rectangle 922"/>
            <p:cNvSpPr>
              <a:spLocks noChangeArrowheads="1"/>
            </p:cNvSpPr>
            <p:nvPr/>
          </p:nvSpPr>
          <p:spPr bwMode="auto">
            <a:xfrm rot="16200000">
              <a:off x="2930" y="1804"/>
              <a:ext cx="27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TpoAb+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" name="Line 923"/>
            <p:cNvSpPr>
              <a:spLocks noChangeShapeType="1"/>
            </p:cNvSpPr>
            <p:nvPr/>
          </p:nvSpPr>
          <p:spPr bwMode="auto">
            <a:xfrm>
              <a:off x="3211" y="2482"/>
              <a:ext cx="229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" name="Line 924"/>
            <p:cNvSpPr>
              <a:spLocks noChangeShapeType="1"/>
            </p:cNvSpPr>
            <p:nvPr/>
          </p:nvSpPr>
          <p:spPr bwMode="auto">
            <a:xfrm>
              <a:off x="3252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" name="Rectangle 925"/>
            <p:cNvSpPr>
              <a:spLocks noChangeArrowheads="1"/>
            </p:cNvSpPr>
            <p:nvPr/>
          </p:nvSpPr>
          <p:spPr bwMode="auto">
            <a:xfrm>
              <a:off x="3235" y="2518"/>
              <a:ext cx="7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4" name="Line 926"/>
            <p:cNvSpPr>
              <a:spLocks noChangeShapeType="1"/>
            </p:cNvSpPr>
            <p:nvPr/>
          </p:nvSpPr>
          <p:spPr bwMode="auto">
            <a:xfrm>
              <a:off x="3989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" name="Rectangle 927"/>
            <p:cNvSpPr>
              <a:spLocks noChangeArrowheads="1"/>
            </p:cNvSpPr>
            <p:nvPr/>
          </p:nvSpPr>
          <p:spPr bwMode="auto">
            <a:xfrm>
              <a:off x="3972" y="2518"/>
              <a:ext cx="7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6" name="Line 928"/>
            <p:cNvSpPr>
              <a:spLocks noChangeShapeType="1"/>
            </p:cNvSpPr>
            <p:nvPr/>
          </p:nvSpPr>
          <p:spPr bwMode="auto">
            <a:xfrm>
              <a:off x="4727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" name="Rectangle 929"/>
            <p:cNvSpPr>
              <a:spLocks noChangeArrowheads="1"/>
            </p:cNvSpPr>
            <p:nvPr/>
          </p:nvSpPr>
          <p:spPr bwMode="auto">
            <a:xfrm>
              <a:off x="4709" y="2518"/>
              <a:ext cx="7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8" name="Line 930"/>
            <p:cNvSpPr>
              <a:spLocks noChangeShapeType="1"/>
            </p:cNvSpPr>
            <p:nvPr/>
          </p:nvSpPr>
          <p:spPr bwMode="auto">
            <a:xfrm>
              <a:off x="5464" y="2482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" name="Rectangle 931"/>
            <p:cNvSpPr>
              <a:spLocks noChangeArrowheads="1"/>
            </p:cNvSpPr>
            <p:nvPr/>
          </p:nvSpPr>
          <p:spPr bwMode="auto">
            <a:xfrm>
              <a:off x="5446" y="2518"/>
              <a:ext cx="7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0" name="Rectangle 932"/>
            <p:cNvSpPr>
              <a:spLocks noChangeArrowheads="1"/>
            </p:cNvSpPr>
            <p:nvPr/>
          </p:nvSpPr>
          <p:spPr bwMode="auto">
            <a:xfrm>
              <a:off x="4225" y="2576"/>
              <a:ext cx="31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1" name="Rectangle 933"/>
            <p:cNvSpPr>
              <a:spLocks noChangeArrowheads="1"/>
            </p:cNvSpPr>
            <p:nvPr/>
          </p:nvSpPr>
          <p:spPr bwMode="auto">
            <a:xfrm>
              <a:off x="3535" y="2677"/>
              <a:ext cx="1644" cy="19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" name="Line 934"/>
            <p:cNvSpPr>
              <a:spLocks noChangeShapeType="1"/>
            </p:cNvSpPr>
            <p:nvPr/>
          </p:nvSpPr>
          <p:spPr bwMode="auto">
            <a:xfrm>
              <a:off x="3564" y="2734"/>
              <a:ext cx="246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3" name="Oval 935"/>
            <p:cNvSpPr>
              <a:spLocks noChangeArrowheads="1"/>
            </p:cNvSpPr>
            <p:nvPr/>
          </p:nvSpPr>
          <p:spPr bwMode="auto">
            <a:xfrm>
              <a:off x="3672" y="2721"/>
              <a:ext cx="27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4" name="Line 936"/>
            <p:cNvSpPr>
              <a:spLocks noChangeShapeType="1"/>
            </p:cNvSpPr>
            <p:nvPr/>
          </p:nvSpPr>
          <p:spPr bwMode="auto">
            <a:xfrm>
              <a:off x="4404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5" name="Line 937"/>
            <p:cNvSpPr>
              <a:spLocks noChangeShapeType="1"/>
            </p:cNvSpPr>
            <p:nvPr/>
          </p:nvSpPr>
          <p:spPr bwMode="auto">
            <a:xfrm>
              <a:off x="4461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6" name="Line 938"/>
            <p:cNvSpPr>
              <a:spLocks noChangeShapeType="1"/>
            </p:cNvSpPr>
            <p:nvPr/>
          </p:nvSpPr>
          <p:spPr bwMode="auto">
            <a:xfrm>
              <a:off x="4518" y="2734"/>
              <a:ext cx="3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7" name="Line 939"/>
            <p:cNvSpPr>
              <a:spLocks noChangeShapeType="1"/>
            </p:cNvSpPr>
            <p:nvPr/>
          </p:nvSpPr>
          <p:spPr bwMode="auto">
            <a:xfrm>
              <a:off x="4576" y="2734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8" name="Line 940"/>
            <p:cNvSpPr>
              <a:spLocks noChangeShapeType="1"/>
            </p:cNvSpPr>
            <p:nvPr/>
          </p:nvSpPr>
          <p:spPr bwMode="auto">
            <a:xfrm>
              <a:off x="4633" y="2734"/>
              <a:ext cx="1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9" name="Oval 941"/>
            <p:cNvSpPr>
              <a:spLocks noChangeArrowheads="1"/>
            </p:cNvSpPr>
            <p:nvPr/>
          </p:nvSpPr>
          <p:spPr bwMode="auto">
            <a:xfrm>
              <a:off x="4514" y="2721"/>
              <a:ext cx="27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0" name="Line 942"/>
            <p:cNvSpPr>
              <a:spLocks noChangeShapeType="1"/>
            </p:cNvSpPr>
            <p:nvPr/>
          </p:nvSpPr>
          <p:spPr bwMode="auto">
            <a:xfrm>
              <a:off x="3564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1" name="Line 943"/>
            <p:cNvSpPr>
              <a:spLocks noChangeShapeType="1"/>
            </p:cNvSpPr>
            <p:nvPr/>
          </p:nvSpPr>
          <p:spPr bwMode="auto">
            <a:xfrm>
              <a:off x="3578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2" name="Line 944"/>
            <p:cNvSpPr>
              <a:spLocks noChangeShapeType="1"/>
            </p:cNvSpPr>
            <p:nvPr/>
          </p:nvSpPr>
          <p:spPr bwMode="auto">
            <a:xfrm>
              <a:off x="3594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3" name="Line 945"/>
            <p:cNvSpPr>
              <a:spLocks noChangeShapeType="1"/>
            </p:cNvSpPr>
            <p:nvPr/>
          </p:nvSpPr>
          <p:spPr bwMode="auto">
            <a:xfrm>
              <a:off x="3608" y="281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4" name="Line 946"/>
            <p:cNvSpPr>
              <a:spLocks noChangeShapeType="1"/>
            </p:cNvSpPr>
            <p:nvPr/>
          </p:nvSpPr>
          <p:spPr bwMode="auto">
            <a:xfrm>
              <a:off x="362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5" name="Line 947"/>
            <p:cNvSpPr>
              <a:spLocks noChangeShapeType="1"/>
            </p:cNvSpPr>
            <p:nvPr/>
          </p:nvSpPr>
          <p:spPr bwMode="auto">
            <a:xfrm>
              <a:off x="3640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6" name="Line 948"/>
            <p:cNvSpPr>
              <a:spLocks noChangeShapeType="1"/>
            </p:cNvSpPr>
            <p:nvPr/>
          </p:nvSpPr>
          <p:spPr bwMode="auto">
            <a:xfrm>
              <a:off x="365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7" name="Line 949"/>
            <p:cNvSpPr>
              <a:spLocks noChangeShapeType="1"/>
            </p:cNvSpPr>
            <p:nvPr/>
          </p:nvSpPr>
          <p:spPr bwMode="auto">
            <a:xfrm>
              <a:off x="3670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8" name="Line 950"/>
            <p:cNvSpPr>
              <a:spLocks noChangeShapeType="1"/>
            </p:cNvSpPr>
            <p:nvPr/>
          </p:nvSpPr>
          <p:spPr bwMode="auto">
            <a:xfrm>
              <a:off x="3684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9" name="Line 951"/>
            <p:cNvSpPr>
              <a:spLocks noChangeShapeType="1"/>
            </p:cNvSpPr>
            <p:nvPr/>
          </p:nvSpPr>
          <p:spPr bwMode="auto">
            <a:xfrm>
              <a:off x="3700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0" name="Line 952"/>
            <p:cNvSpPr>
              <a:spLocks noChangeShapeType="1"/>
            </p:cNvSpPr>
            <p:nvPr/>
          </p:nvSpPr>
          <p:spPr bwMode="auto">
            <a:xfrm>
              <a:off x="3714" y="2818"/>
              <a:ext cx="4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1" name="Line 953"/>
            <p:cNvSpPr>
              <a:spLocks noChangeShapeType="1"/>
            </p:cNvSpPr>
            <p:nvPr/>
          </p:nvSpPr>
          <p:spPr bwMode="auto">
            <a:xfrm>
              <a:off x="3730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2" name="Line 954"/>
            <p:cNvSpPr>
              <a:spLocks noChangeShapeType="1"/>
            </p:cNvSpPr>
            <p:nvPr/>
          </p:nvSpPr>
          <p:spPr bwMode="auto">
            <a:xfrm>
              <a:off x="3746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3" name="Line 955"/>
            <p:cNvSpPr>
              <a:spLocks noChangeShapeType="1"/>
            </p:cNvSpPr>
            <p:nvPr/>
          </p:nvSpPr>
          <p:spPr bwMode="auto">
            <a:xfrm>
              <a:off x="3761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4" name="Line 956"/>
            <p:cNvSpPr>
              <a:spLocks noChangeShapeType="1"/>
            </p:cNvSpPr>
            <p:nvPr/>
          </p:nvSpPr>
          <p:spPr bwMode="auto">
            <a:xfrm>
              <a:off x="3776" y="2818"/>
              <a:ext cx="2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5" name="Line 957"/>
            <p:cNvSpPr>
              <a:spLocks noChangeShapeType="1"/>
            </p:cNvSpPr>
            <p:nvPr/>
          </p:nvSpPr>
          <p:spPr bwMode="auto">
            <a:xfrm>
              <a:off x="3791" y="2818"/>
              <a:ext cx="3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6" name="Line 958"/>
            <p:cNvSpPr>
              <a:spLocks noChangeShapeType="1"/>
            </p:cNvSpPr>
            <p:nvPr/>
          </p:nvSpPr>
          <p:spPr bwMode="auto">
            <a:xfrm>
              <a:off x="3807" y="2818"/>
              <a:ext cx="1" cy="1"/>
            </a:xfrm>
            <a:prstGeom prst="line">
              <a:avLst/>
            </a:prstGeom>
            <a:noFill/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7" name="Oval 959"/>
            <p:cNvSpPr>
              <a:spLocks noChangeArrowheads="1"/>
            </p:cNvSpPr>
            <p:nvPr/>
          </p:nvSpPr>
          <p:spPr bwMode="auto">
            <a:xfrm>
              <a:off x="3672" y="2805"/>
              <a:ext cx="27" cy="24"/>
            </a:xfrm>
            <a:prstGeom prst="ellipse">
              <a:avLst/>
            </a:prstGeom>
            <a:solidFill>
              <a:srgbClr val="55752F"/>
            </a:solidFill>
            <a:ln w="6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8" name="Line 960"/>
            <p:cNvSpPr>
              <a:spLocks noChangeShapeType="1"/>
            </p:cNvSpPr>
            <p:nvPr/>
          </p:nvSpPr>
          <p:spPr bwMode="auto">
            <a:xfrm>
              <a:off x="4404" y="281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9" name="Line 961"/>
            <p:cNvSpPr>
              <a:spLocks noChangeShapeType="1"/>
            </p:cNvSpPr>
            <p:nvPr/>
          </p:nvSpPr>
          <p:spPr bwMode="auto">
            <a:xfrm>
              <a:off x="4460" y="2818"/>
              <a:ext cx="1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0" name="Line 962"/>
            <p:cNvSpPr>
              <a:spLocks noChangeShapeType="1"/>
            </p:cNvSpPr>
            <p:nvPr/>
          </p:nvSpPr>
          <p:spPr bwMode="auto">
            <a:xfrm>
              <a:off x="4479" y="2818"/>
              <a:ext cx="38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1" name="Line 963"/>
            <p:cNvSpPr>
              <a:spLocks noChangeShapeType="1"/>
            </p:cNvSpPr>
            <p:nvPr/>
          </p:nvSpPr>
          <p:spPr bwMode="auto">
            <a:xfrm>
              <a:off x="4534" y="2818"/>
              <a:ext cx="2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2" name="Line 964"/>
            <p:cNvSpPr>
              <a:spLocks noChangeShapeType="1"/>
            </p:cNvSpPr>
            <p:nvPr/>
          </p:nvSpPr>
          <p:spPr bwMode="auto">
            <a:xfrm>
              <a:off x="4553" y="2818"/>
              <a:ext cx="39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3" name="Line 965"/>
            <p:cNvSpPr>
              <a:spLocks noChangeShapeType="1"/>
            </p:cNvSpPr>
            <p:nvPr/>
          </p:nvSpPr>
          <p:spPr bwMode="auto">
            <a:xfrm>
              <a:off x="4607" y="2818"/>
              <a:ext cx="4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4" name="Line 966"/>
            <p:cNvSpPr>
              <a:spLocks noChangeShapeType="1"/>
            </p:cNvSpPr>
            <p:nvPr/>
          </p:nvSpPr>
          <p:spPr bwMode="auto">
            <a:xfrm>
              <a:off x="4627" y="2818"/>
              <a:ext cx="25" cy="1"/>
            </a:xfrm>
            <a:prstGeom prst="line">
              <a:avLst/>
            </a:prstGeom>
            <a:noFill/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5" name="Oval 967"/>
            <p:cNvSpPr>
              <a:spLocks noChangeArrowheads="1"/>
            </p:cNvSpPr>
            <p:nvPr/>
          </p:nvSpPr>
          <p:spPr bwMode="auto">
            <a:xfrm>
              <a:off x="4514" y="2805"/>
              <a:ext cx="27" cy="24"/>
            </a:xfrm>
            <a:prstGeom prst="ellipse">
              <a:avLst/>
            </a:prstGeom>
            <a:solidFill>
              <a:srgbClr val="E37E00"/>
            </a:solidFill>
            <a:ln w="6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6" name="Rectangle 968"/>
            <p:cNvSpPr>
              <a:spLocks noChangeArrowheads="1"/>
            </p:cNvSpPr>
            <p:nvPr/>
          </p:nvSpPr>
          <p:spPr bwMode="auto">
            <a:xfrm>
              <a:off x="3850" y="2702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7" name="Rectangle 969"/>
            <p:cNvSpPr>
              <a:spLocks noChangeArrowheads="1"/>
            </p:cNvSpPr>
            <p:nvPr/>
          </p:nvSpPr>
          <p:spPr bwMode="auto">
            <a:xfrm>
              <a:off x="4692" y="2702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8" name="Rectangle 970"/>
            <p:cNvSpPr>
              <a:spLocks noChangeArrowheads="1"/>
            </p:cNvSpPr>
            <p:nvPr/>
          </p:nvSpPr>
          <p:spPr bwMode="auto">
            <a:xfrm>
              <a:off x="3850" y="2786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9" name="Rectangle 971"/>
            <p:cNvSpPr>
              <a:spLocks noChangeArrowheads="1"/>
            </p:cNvSpPr>
            <p:nvPr/>
          </p:nvSpPr>
          <p:spPr bwMode="auto">
            <a:xfrm>
              <a:off x="4692" y="2786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86725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fa-IR" sz="2800" dirty="0" smtClean="0">
                <a:cs typeface="B Nazanin" pitchFamily="2" charset="-78"/>
              </a:rPr>
              <a:t>برآورد پارامترهای اندازه گیری شده با استفاده ازروش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GEE</a:t>
            </a:r>
            <a:r>
              <a:rPr lang="fa-IR" sz="2800" dirty="0" smtClean="0">
                <a:cs typeface="B Nazanin" pitchFamily="2" charset="-78"/>
              </a:rPr>
              <a:t>درچارک اول  </a:t>
            </a:r>
            <a:r>
              <a:rPr lang="ar-SA" sz="2800" dirty="0" smtClean="0">
                <a:cs typeface="B Nazanin" pitchFamily="2" charset="-78"/>
              </a:rPr>
              <a:t>در مقايسه </a:t>
            </a:r>
            <a:r>
              <a:rPr lang="fa-IR" sz="2800" dirty="0" smtClean="0">
                <a:cs typeface="B Nazanin" pitchFamily="2" charset="-78"/>
              </a:rPr>
              <a:t>با چارک چهارم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AMH</a:t>
            </a:r>
            <a:r>
              <a:rPr lang="fa-IR" sz="3200" dirty="0" smtClean="0">
                <a:cs typeface="B Nazanin" pitchFamily="2" charset="-78"/>
              </a:rPr>
              <a:t> پس از تعدیل اثر متغیرهای سن </a:t>
            </a:r>
            <a:r>
              <a:rPr lang="en-US" sz="3200" dirty="0" smtClean="0">
                <a:cs typeface="B Nazanin" pitchFamily="2" charset="-78"/>
              </a:rPr>
              <a:t>,</a:t>
            </a:r>
            <a:r>
              <a:rPr lang="fa-IR" sz="3200" dirty="0" smtClean="0">
                <a:cs typeface="B Nazanin" pitchFamily="2" charset="-78"/>
              </a:rPr>
              <a:t> مصرف سیگار</a:t>
            </a:r>
            <a:r>
              <a:rPr lang="en-US" sz="3200" dirty="0" smtClean="0">
                <a:cs typeface="B Nazanin" pitchFamily="2" charset="-78"/>
              </a:rPr>
              <a:t>,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ar-SA" sz="3200" dirty="0" smtClean="0">
                <a:cs typeface="B Nazanin" pitchFamily="2" charset="-78"/>
              </a:rPr>
              <a:t>نماي توده بدني</a:t>
            </a:r>
            <a:r>
              <a:rPr lang="en-US" sz="3200" dirty="0" smtClean="0">
                <a:cs typeface="B Nazanin" pitchFamily="2" charset="-78"/>
              </a:rPr>
              <a:t>,</a:t>
            </a:r>
            <a:r>
              <a:rPr lang="fa-IR" sz="3200" dirty="0" smtClean="0">
                <a:cs typeface="B Nazanin" pitchFamily="2" charset="-78"/>
              </a:rPr>
              <a:t>تعداحاملگی </a:t>
            </a:r>
            <a:r>
              <a:rPr lang="fa-IR" sz="2800" dirty="0" smtClean="0">
                <a:cs typeface="B Nazanin" pitchFamily="2" charset="-78"/>
              </a:rPr>
              <a:t>وسطح تحصیلات </a:t>
            </a:r>
            <a:r>
              <a:rPr lang="fa-IR" sz="3200" dirty="0" smtClean="0">
                <a:cs typeface="B Nazanin" pitchFamily="2" charset="-78"/>
              </a:rPr>
              <a:t>در طی 12  سال 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6" t="1087"/>
          <a:stretch>
            <a:fillRect/>
          </a:stretch>
        </p:blipFill>
        <p:spPr bwMode="auto">
          <a:xfrm>
            <a:off x="1330996" y="1371601"/>
            <a:ext cx="6670004" cy="526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102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a-IR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a-IR" sz="6600" dirty="0" smtClean="0">
                <a:solidFill>
                  <a:srgbClr val="FFFF00"/>
                </a:solidFill>
                <a:cs typeface="B Nazanin" pitchFamily="2" charset="-78"/>
              </a:rPr>
              <a:t>بیان مساله</a:t>
            </a:r>
          </a:p>
          <a:p>
            <a:pPr algn="ctr">
              <a:buNone/>
            </a:pPr>
            <a:endParaRPr lang="fa-IR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fa-IR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400" dirty="0" smtClean="0">
                <a:cs typeface="B Nazanin" pitchFamily="2" charset="-78"/>
              </a:rPr>
              <a:t>مقایسه تغییرات میانگین </a:t>
            </a:r>
            <a:r>
              <a:rPr lang="en-US" sz="2400" dirty="0" smtClean="0">
                <a:cs typeface="B Nazanin" pitchFamily="2" charset="-78"/>
              </a:rPr>
              <a:t>FT4</a:t>
            </a:r>
            <a:r>
              <a:rPr lang="fa-IR" sz="2400" dirty="0" smtClean="0">
                <a:cs typeface="B Nazanin" pitchFamily="2" charset="-78"/>
              </a:rPr>
              <a:t>و</a:t>
            </a:r>
            <a:r>
              <a:rPr lang="en-US" sz="2400" dirty="0" smtClean="0">
                <a:cs typeface="B Nazanin" pitchFamily="2" charset="-78"/>
              </a:rPr>
              <a:t>TSH </a:t>
            </a:r>
            <a:r>
              <a:rPr lang="fa-IR" sz="2400" dirty="0" smtClean="0">
                <a:cs typeface="B Nazanin" pitchFamily="2" charset="-78"/>
              </a:rPr>
              <a:t>براساس روش </a:t>
            </a:r>
            <a:r>
              <a:rPr lang="en-US" sz="2400" dirty="0" smtClean="0">
                <a:cs typeface="B Nazanin" pitchFamily="2" charset="-78"/>
              </a:rPr>
              <a:t>GEE</a:t>
            </a:r>
            <a:r>
              <a:rPr lang="fa-IR" sz="2400" dirty="0" smtClean="0">
                <a:cs typeface="B Nazanin" pitchFamily="2" charset="-78"/>
              </a:rPr>
              <a:t>درچارک اول </a:t>
            </a:r>
            <a:r>
              <a:rPr lang="en-US" sz="2400" dirty="0" smtClean="0">
                <a:cs typeface="B Nazanin" pitchFamily="2" charset="-78"/>
              </a:rPr>
              <a:t>(Q1) </a:t>
            </a:r>
            <a:r>
              <a:rPr lang="ar-SA" sz="2400" dirty="0" smtClean="0">
                <a:cs typeface="B Nazanin" pitchFamily="2" charset="-78"/>
              </a:rPr>
              <a:t>در مقايسه </a:t>
            </a:r>
            <a:r>
              <a:rPr lang="fa-IR" sz="2400" dirty="0" smtClean="0">
                <a:cs typeface="B Nazanin" pitchFamily="2" charset="-78"/>
              </a:rPr>
              <a:t>با چارک چهارم</a:t>
            </a:r>
            <a:r>
              <a:rPr lang="en-US" sz="2400" dirty="0" smtClean="0">
                <a:cs typeface="B Nazanin" pitchFamily="2" charset="-78"/>
              </a:rPr>
              <a:t>(Q4)</a:t>
            </a:r>
            <a:r>
              <a:rPr lang="fa-IR" sz="2400" dirty="0" smtClean="0">
                <a:cs typeface="B Nazanin" pitchFamily="2" charset="-78"/>
              </a:rPr>
              <a:t>پس از تعدیل اثر متغیرهای سن</a:t>
            </a:r>
            <a:r>
              <a:rPr lang="en-US" sz="2400" dirty="0" smtClean="0">
                <a:cs typeface="B Nazanin" pitchFamily="2" charset="-78"/>
              </a:rPr>
              <a:t>, </a:t>
            </a:r>
            <a:r>
              <a:rPr lang="fa-IR" sz="2400" dirty="0" smtClean="0">
                <a:cs typeface="B Nazanin" pitchFamily="2" charset="-78"/>
              </a:rPr>
              <a:t>مصرف سیگار</a:t>
            </a:r>
            <a:r>
              <a:rPr lang="en-US" sz="2400" dirty="0" smtClean="0">
                <a:cs typeface="B Nazanin" pitchFamily="2" charset="-78"/>
              </a:rPr>
              <a:t>, </a:t>
            </a:r>
            <a:r>
              <a:rPr lang="ar-SA" sz="2400" dirty="0" smtClean="0">
                <a:cs typeface="B Nazanin" pitchFamily="2" charset="-78"/>
              </a:rPr>
              <a:t>نماي توده بدني </a:t>
            </a:r>
            <a:r>
              <a:rPr lang="en-US" sz="2400" dirty="0" smtClean="0">
                <a:cs typeface="B Nazanin" pitchFamily="2" charset="-78"/>
              </a:rPr>
              <a:t>,</a:t>
            </a:r>
            <a:r>
              <a:rPr lang="fa-IR" sz="2400" dirty="0" smtClean="0">
                <a:cs typeface="B Nazanin" pitchFamily="2" charset="-78"/>
              </a:rPr>
              <a:t> تعدادحاملگی وسطح تحصیلات در طی 12  سال</a:t>
            </a:r>
            <a:endParaRPr lang="en-US" sz="2400" dirty="0">
              <a:cs typeface="B Nazanin" pitchFamily="2" charset="-78"/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09600" y="2133600"/>
            <a:ext cx="4191000" cy="2819400"/>
            <a:chOff x="384" y="1344"/>
            <a:chExt cx="2640" cy="177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344"/>
              <a:ext cx="264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06" y="1363"/>
              <a:ext cx="2598" cy="1737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08" y="1366"/>
              <a:ext cx="2592" cy="1732"/>
            </a:xfrm>
            <a:prstGeom prst="rect">
              <a:avLst/>
            </a:prstGeom>
            <a:solidFill>
              <a:srgbClr val="EAF2F3"/>
            </a:solidFill>
            <a:ln w="3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664" y="1426"/>
              <a:ext cx="2270" cy="1284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64" y="2673"/>
              <a:ext cx="2271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664" y="2370"/>
              <a:ext cx="2271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664" y="2068"/>
              <a:ext cx="2271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664" y="1766"/>
              <a:ext cx="2271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705" y="2081"/>
              <a:ext cx="1" cy="46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691" y="2081"/>
              <a:ext cx="28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691" y="2542"/>
              <a:ext cx="28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1435" y="2019"/>
              <a:ext cx="1" cy="46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1421" y="2019"/>
              <a:ext cx="28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1421" y="2482"/>
              <a:ext cx="28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2164" y="1766"/>
              <a:ext cx="1" cy="46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2150" y="1766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150" y="2229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2894" y="1649"/>
              <a:ext cx="1" cy="46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2879" y="1649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2879" y="2112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705" y="2093"/>
              <a:ext cx="1" cy="48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691" y="2093"/>
              <a:ext cx="2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91" y="2573"/>
              <a:ext cx="2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1435" y="2039"/>
              <a:ext cx="1" cy="48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421" y="2039"/>
              <a:ext cx="2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421" y="2519"/>
              <a:ext cx="2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V="1">
              <a:off x="2164" y="1979"/>
              <a:ext cx="1" cy="48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2150" y="1979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2150" y="2459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2894" y="1941"/>
              <a:ext cx="1" cy="48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2879" y="1941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2879" y="2421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705" y="1880"/>
              <a:ext cx="2189" cy="431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464" y="256"/>
                </a:cxn>
                <a:cxn ang="0">
                  <a:pos x="928" y="81"/>
                </a:cxn>
                <a:cxn ang="0">
                  <a:pos x="1392" y="0"/>
                </a:cxn>
              </a:cxnLst>
              <a:rect l="0" t="0" r="r" b="b"/>
              <a:pathLst>
                <a:path w="1392" h="298">
                  <a:moveTo>
                    <a:pt x="0" y="298"/>
                  </a:moveTo>
                  <a:lnTo>
                    <a:pt x="464" y="256"/>
                  </a:lnTo>
                  <a:lnTo>
                    <a:pt x="928" y="81"/>
                  </a:lnTo>
                  <a:lnTo>
                    <a:pt x="1392" y="0"/>
                  </a:lnTo>
                </a:path>
              </a:pathLst>
            </a:cu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691" y="2298"/>
              <a:ext cx="26" cy="25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1421" y="2237"/>
              <a:ext cx="28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2150" y="1984"/>
              <a:ext cx="27" cy="25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880" y="1867"/>
              <a:ext cx="28" cy="25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705" y="2330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auto">
            <a:xfrm flipV="1">
              <a:off x="762" y="2326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flipV="1">
              <a:off x="818" y="2321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 flipV="1">
              <a:off x="875" y="2318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 flipV="1">
              <a:off x="931" y="2314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 flipV="1">
              <a:off x="986" y="2310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V="1">
              <a:off x="1043" y="2305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 flipV="1">
              <a:off x="1100" y="2301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 flipV="1">
              <a:off x="1156" y="2297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 flipV="1">
              <a:off x="1213" y="2292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V="1">
              <a:off x="1270" y="2289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V="1">
              <a:off x="1326" y="2285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V="1">
              <a:off x="1381" y="2281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1438" y="2276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 flipV="1">
              <a:off x="1494" y="2271"/>
              <a:ext cx="38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flipV="1">
              <a:off x="1551" y="2266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V="1">
              <a:off x="1608" y="2262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V="1">
              <a:off x="1664" y="2258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/>
          </p:nvSpPr>
          <p:spPr bwMode="auto">
            <a:xfrm flipV="1">
              <a:off x="1719" y="2252"/>
              <a:ext cx="38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 flipV="1">
              <a:off x="1776" y="2248"/>
              <a:ext cx="38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 flipV="1">
              <a:off x="1833" y="2243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1889" y="2239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 flipV="1">
              <a:off x="1946" y="2233"/>
              <a:ext cx="38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V="1">
              <a:off x="2002" y="2229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 flipV="1">
              <a:off x="2058" y="2224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 flipV="1">
              <a:off x="2114" y="2220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 flipV="1">
              <a:off x="2171" y="2216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2227" y="2213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Line 69"/>
            <p:cNvSpPr>
              <a:spLocks noChangeShapeType="1"/>
            </p:cNvSpPr>
            <p:nvPr/>
          </p:nvSpPr>
          <p:spPr bwMode="auto">
            <a:xfrm flipV="1">
              <a:off x="2284" y="2210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 flipV="1">
              <a:off x="2341" y="2207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Line 71"/>
            <p:cNvSpPr>
              <a:spLocks noChangeShapeType="1"/>
            </p:cNvSpPr>
            <p:nvPr/>
          </p:nvSpPr>
          <p:spPr bwMode="auto">
            <a:xfrm flipV="1">
              <a:off x="2397" y="2204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 flipV="1">
              <a:off x="2454" y="2201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Line 73"/>
            <p:cNvSpPr>
              <a:spLocks noChangeShapeType="1"/>
            </p:cNvSpPr>
            <p:nvPr/>
          </p:nvSpPr>
          <p:spPr bwMode="auto">
            <a:xfrm flipV="1">
              <a:off x="2510" y="2198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 flipV="1">
              <a:off x="2566" y="2195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Line 75"/>
            <p:cNvSpPr>
              <a:spLocks noChangeShapeType="1"/>
            </p:cNvSpPr>
            <p:nvPr/>
          </p:nvSpPr>
          <p:spPr bwMode="auto">
            <a:xfrm flipV="1">
              <a:off x="2622" y="2193"/>
              <a:ext cx="38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 flipV="1">
              <a:off x="2679" y="2190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Line 77"/>
            <p:cNvSpPr>
              <a:spLocks noChangeShapeType="1"/>
            </p:cNvSpPr>
            <p:nvPr/>
          </p:nvSpPr>
          <p:spPr bwMode="auto">
            <a:xfrm flipV="1">
              <a:off x="2735" y="2187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 flipV="1">
              <a:off x="2792" y="2184"/>
              <a:ext cx="38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 flipV="1">
              <a:off x="2849" y="2181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Oval 80"/>
            <p:cNvSpPr>
              <a:spLocks noChangeArrowheads="1"/>
            </p:cNvSpPr>
            <p:nvPr/>
          </p:nvSpPr>
          <p:spPr bwMode="auto">
            <a:xfrm>
              <a:off x="691" y="2320"/>
              <a:ext cx="26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Oval 81"/>
            <p:cNvSpPr>
              <a:spLocks noChangeArrowheads="1"/>
            </p:cNvSpPr>
            <p:nvPr/>
          </p:nvSpPr>
          <p:spPr bwMode="auto">
            <a:xfrm>
              <a:off x="1421" y="2266"/>
              <a:ext cx="28" cy="25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2150" y="2206"/>
              <a:ext cx="27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Oval 83"/>
            <p:cNvSpPr>
              <a:spLocks noChangeArrowheads="1"/>
            </p:cNvSpPr>
            <p:nvPr/>
          </p:nvSpPr>
          <p:spPr bwMode="auto">
            <a:xfrm>
              <a:off x="2880" y="2168"/>
              <a:ext cx="28" cy="25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695" y="149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706" y="17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 flipV="1">
              <a:off x="664" y="1426"/>
              <a:ext cx="1" cy="128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 flipH="1">
              <a:off x="637" y="2673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 rot="16200000">
              <a:off x="563" y="2609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 flipH="1">
              <a:off x="637" y="2370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 rot="16200000">
              <a:off x="563" y="2307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 flipH="1">
              <a:off x="637" y="2068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 rot="16200000">
              <a:off x="563" y="2005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 flipH="1">
              <a:off x="637" y="1766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 rot="16200000">
              <a:off x="564" y="1703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H="1">
              <a:off x="637" y="1464"/>
              <a:ext cx="2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 rot="16200000">
              <a:off x="564" y="1400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 rot="16200000">
              <a:off x="440" y="2000"/>
              <a:ext cx="16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TSH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664" y="2710"/>
              <a:ext cx="227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/>
          </p:nvSpPr>
          <p:spPr bwMode="auto">
            <a:xfrm>
              <a:off x="705" y="2710"/>
              <a:ext cx="1" cy="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688" y="2746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Line 102"/>
            <p:cNvSpPr>
              <a:spLocks noChangeShapeType="1"/>
            </p:cNvSpPr>
            <p:nvPr/>
          </p:nvSpPr>
          <p:spPr bwMode="auto">
            <a:xfrm>
              <a:off x="1435" y="2710"/>
              <a:ext cx="1" cy="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1417" y="2746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Line 104"/>
            <p:cNvSpPr>
              <a:spLocks noChangeShapeType="1"/>
            </p:cNvSpPr>
            <p:nvPr/>
          </p:nvSpPr>
          <p:spPr bwMode="auto">
            <a:xfrm>
              <a:off x="2164" y="2710"/>
              <a:ext cx="1" cy="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2147" y="2746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2894" y="2710"/>
              <a:ext cx="1" cy="2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2877" y="2746"/>
              <a:ext cx="7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67" y="2804"/>
              <a:ext cx="30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985" y="2905"/>
              <a:ext cx="1628" cy="11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Line 110"/>
            <p:cNvSpPr>
              <a:spLocks noChangeShapeType="1"/>
            </p:cNvSpPr>
            <p:nvPr/>
          </p:nvSpPr>
          <p:spPr bwMode="auto">
            <a:xfrm>
              <a:off x="1013" y="2962"/>
              <a:ext cx="244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Oval 111"/>
            <p:cNvSpPr>
              <a:spLocks noChangeArrowheads="1"/>
            </p:cNvSpPr>
            <p:nvPr/>
          </p:nvSpPr>
          <p:spPr bwMode="auto">
            <a:xfrm>
              <a:off x="1120" y="2949"/>
              <a:ext cx="27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Line 112"/>
            <p:cNvSpPr>
              <a:spLocks noChangeShapeType="1"/>
            </p:cNvSpPr>
            <p:nvPr/>
          </p:nvSpPr>
          <p:spPr bwMode="auto">
            <a:xfrm>
              <a:off x="1845" y="2962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Line 113"/>
            <p:cNvSpPr>
              <a:spLocks noChangeShapeType="1"/>
            </p:cNvSpPr>
            <p:nvPr/>
          </p:nvSpPr>
          <p:spPr bwMode="auto">
            <a:xfrm>
              <a:off x="1902" y="2962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Line 114"/>
            <p:cNvSpPr>
              <a:spLocks noChangeShapeType="1"/>
            </p:cNvSpPr>
            <p:nvPr/>
          </p:nvSpPr>
          <p:spPr bwMode="auto">
            <a:xfrm>
              <a:off x="1958" y="2962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Line 115"/>
            <p:cNvSpPr>
              <a:spLocks noChangeShapeType="1"/>
            </p:cNvSpPr>
            <p:nvPr/>
          </p:nvSpPr>
          <p:spPr bwMode="auto">
            <a:xfrm>
              <a:off x="2015" y="2962"/>
              <a:ext cx="3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Line 116"/>
            <p:cNvSpPr>
              <a:spLocks noChangeShapeType="1"/>
            </p:cNvSpPr>
            <p:nvPr/>
          </p:nvSpPr>
          <p:spPr bwMode="auto">
            <a:xfrm>
              <a:off x="2072" y="2962"/>
              <a:ext cx="1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Oval 117"/>
            <p:cNvSpPr>
              <a:spLocks noChangeArrowheads="1"/>
            </p:cNvSpPr>
            <p:nvPr/>
          </p:nvSpPr>
          <p:spPr bwMode="auto">
            <a:xfrm>
              <a:off x="1954" y="2949"/>
              <a:ext cx="26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1296" y="2930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2130" y="2930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46" name="Group 122"/>
          <p:cNvGrpSpPr>
            <a:grpSpLocks noChangeAspect="1"/>
          </p:cNvGrpSpPr>
          <p:nvPr/>
        </p:nvGrpSpPr>
        <p:grpSpPr bwMode="auto">
          <a:xfrm>
            <a:off x="4953000" y="2209800"/>
            <a:ext cx="4038600" cy="2786063"/>
            <a:chOff x="3072" y="1392"/>
            <a:chExt cx="2544" cy="1755"/>
          </a:xfrm>
        </p:grpSpPr>
        <p:sp>
          <p:nvSpPr>
            <p:cNvPr id="1145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3072" y="1392"/>
              <a:ext cx="2544" cy="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093" y="1411"/>
              <a:ext cx="2504" cy="1717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095" y="1413"/>
              <a:ext cx="2497" cy="1712"/>
            </a:xfrm>
            <a:prstGeom prst="rect">
              <a:avLst/>
            </a:prstGeom>
            <a:solidFill>
              <a:srgbClr val="EAF2F3"/>
            </a:solidFill>
            <a:ln w="3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3312" y="1488"/>
              <a:ext cx="2187" cy="126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0" name="Line 126"/>
            <p:cNvSpPr>
              <a:spLocks noChangeShapeType="1"/>
            </p:cNvSpPr>
            <p:nvPr/>
          </p:nvSpPr>
          <p:spPr bwMode="auto">
            <a:xfrm>
              <a:off x="3342" y="2705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Line 127"/>
            <p:cNvSpPr>
              <a:spLocks noChangeShapeType="1"/>
            </p:cNvSpPr>
            <p:nvPr/>
          </p:nvSpPr>
          <p:spPr bwMode="auto">
            <a:xfrm>
              <a:off x="3342" y="2406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Line 128"/>
            <p:cNvSpPr>
              <a:spLocks noChangeShapeType="1"/>
            </p:cNvSpPr>
            <p:nvPr/>
          </p:nvSpPr>
          <p:spPr bwMode="auto">
            <a:xfrm>
              <a:off x="3360" y="2112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Line 129"/>
            <p:cNvSpPr>
              <a:spLocks noChangeShapeType="1"/>
            </p:cNvSpPr>
            <p:nvPr/>
          </p:nvSpPr>
          <p:spPr bwMode="auto">
            <a:xfrm>
              <a:off x="3342" y="1811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Line 130"/>
            <p:cNvSpPr>
              <a:spLocks noChangeShapeType="1"/>
            </p:cNvSpPr>
            <p:nvPr/>
          </p:nvSpPr>
          <p:spPr bwMode="auto">
            <a:xfrm>
              <a:off x="3342" y="1513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Line 131"/>
            <p:cNvSpPr>
              <a:spLocks noChangeShapeType="1"/>
            </p:cNvSpPr>
            <p:nvPr/>
          </p:nvSpPr>
          <p:spPr bwMode="auto">
            <a:xfrm flipV="1">
              <a:off x="3381" y="1901"/>
              <a:ext cx="1" cy="41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Line 132"/>
            <p:cNvSpPr>
              <a:spLocks noChangeShapeType="1"/>
            </p:cNvSpPr>
            <p:nvPr/>
          </p:nvSpPr>
          <p:spPr bwMode="auto">
            <a:xfrm>
              <a:off x="3368" y="190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Line 133"/>
            <p:cNvSpPr>
              <a:spLocks noChangeShapeType="1"/>
            </p:cNvSpPr>
            <p:nvPr/>
          </p:nvSpPr>
          <p:spPr bwMode="auto">
            <a:xfrm>
              <a:off x="3368" y="2312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Line 134"/>
            <p:cNvSpPr>
              <a:spLocks noChangeShapeType="1"/>
            </p:cNvSpPr>
            <p:nvPr/>
          </p:nvSpPr>
          <p:spPr bwMode="auto">
            <a:xfrm flipV="1">
              <a:off x="4084" y="2089"/>
              <a:ext cx="1" cy="412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Line 135"/>
            <p:cNvSpPr>
              <a:spLocks noChangeShapeType="1"/>
            </p:cNvSpPr>
            <p:nvPr/>
          </p:nvSpPr>
          <p:spPr bwMode="auto">
            <a:xfrm>
              <a:off x="4071" y="2089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Line 136"/>
            <p:cNvSpPr>
              <a:spLocks noChangeShapeType="1"/>
            </p:cNvSpPr>
            <p:nvPr/>
          </p:nvSpPr>
          <p:spPr bwMode="auto">
            <a:xfrm>
              <a:off x="4071" y="250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auto">
            <a:xfrm flipV="1">
              <a:off x="4788" y="2139"/>
              <a:ext cx="1" cy="410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Line 138"/>
            <p:cNvSpPr>
              <a:spLocks noChangeShapeType="1"/>
            </p:cNvSpPr>
            <p:nvPr/>
          </p:nvSpPr>
          <p:spPr bwMode="auto">
            <a:xfrm>
              <a:off x="4774" y="2139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Line 139"/>
            <p:cNvSpPr>
              <a:spLocks noChangeShapeType="1"/>
            </p:cNvSpPr>
            <p:nvPr/>
          </p:nvSpPr>
          <p:spPr bwMode="auto">
            <a:xfrm>
              <a:off x="4774" y="2549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Line 140"/>
            <p:cNvSpPr>
              <a:spLocks noChangeShapeType="1"/>
            </p:cNvSpPr>
            <p:nvPr/>
          </p:nvSpPr>
          <p:spPr bwMode="auto">
            <a:xfrm flipV="1">
              <a:off x="5491" y="2079"/>
              <a:ext cx="1" cy="412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Line 141"/>
            <p:cNvSpPr>
              <a:spLocks noChangeShapeType="1"/>
            </p:cNvSpPr>
            <p:nvPr/>
          </p:nvSpPr>
          <p:spPr bwMode="auto">
            <a:xfrm>
              <a:off x="5476" y="2079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Line 142"/>
            <p:cNvSpPr>
              <a:spLocks noChangeShapeType="1"/>
            </p:cNvSpPr>
            <p:nvPr/>
          </p:nvSpPr>
          <p:spPr bwMode="auto">
            <a:xfrm>
              <a:off x="5476" y="2491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Line 143"/>
            <p:cNvSpPr>
              <a:spLocks noChangeShapeType="1"/>
            </p:cNvSpPr>
            <p:nvPr/>
          </p:nvSpPr>
          <p:spPr bwMode="auto">
            <a:xfrm flipV="1">
              <a:off x="3381" y="1511"/>
              <a:ext cx="1" cy="42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Line 144"/>
            <p:cNvSpPr>
              <a:spLocks noChangeShapeType="1"/>
            </p:cNvSpPr>
            <p:nvPr/>
          </p:nvSpPr>
          <p:spPr bwMode="auto">
            <a:xfrm>
              <a:off x="3368" y="1511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Line 145"/>
            <p:cNvSpPr>
              <a:spLocks noChangeShapeType="1"/>
            </p:cNvSpPr>
            <p:nvPr/>
          </p:nvSpPr>
          <p:spPr bwMode="auto">
            <a:xfrm>
              <a:off x="3368" y="1936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Line 146"/>
            <p:cNvSpPr>
              <a:spLocks noChangeShapeType="1"/>
            </p:cNvSpPr>
            <p:nvPr/>
          </p:nvSpPr>
          <p:spPr bwMode="auto">
            <a:xfrm flipV="1">
              <a:off x="4084" y="1803"/>
              <a:ext cx="1" cy="426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auto">
            <a:xfrm>
              <a:off x="4071" y="1803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Line 148"/>
            <p:cNvSpPr>
              <a:spLocks noChangeShapeType="1"/>
            </p:cNvSpPr>
            <p:nvPr/>
          </p:nvSpPr>
          <p:spPr bwMode="auto">
            <a:xfrm>
              <a:off x="4071" y="2229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Line 149"/>
            <p:cNvSpPr>
              <a:spLocks noChangeShapeType="1"/>
            </p:cNvSpPr>
            <p:nvPr/>
          </p:nvSpPr>
          <p:spPr bwMode="auto">
            <a:xfrm flipV="1">
              <a:off x="4788" y="2028"/>
              <a:ext cx="1" cy="42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Line 150"/>
            <p:cNvSpPr>
              <a:spLocks noChangeShapeType="1"/>
            </p:cNvSpPr>
            <p:nvPr/>
          </p:nvSpPr>
          <p:spPr bwMode="auto">
            <a:xfrm>
              <a:off x="4774" y="2028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Line 151"/>
            <p:cNvSpPr>
              <a:spLocks noChangeShapeType="1"/>
            </p:cNvSpPr>
            <p:nvPr/>
          </p:nvSpPr>
          <p:spPr bwMode="auto">
            <a:xfrm>
              <a:off x="4774" y="2452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Line 152"/>
            <p:cNvSpPr>
              <a:spLocks noChangeShapeType="1"/>
            </p:cNvSpPr>
            <p:nvPr/>
          </p:nvSpPr>
          <p:spPr bwMode="auto">
            <a:xfrm flipV="1">
              <a:off x="5491" y="2111"/>
              <a:ext cx="1" cy="42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Line 153"/>
            <p:cNvSpPr>
              <a:spLocks noChangeShapeType="1"/>
            </p:cNvSpPr>
            <p:nvPr/>
          </p:nvSpPr>
          <p:spPr bwMode="auto">
            <a:xfrm>
              <a:off x="5476" y="2111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Line 154"/>
            <p:cNvSpPr>
              <a:spLocks noChangeShapeType="1"/>
            </p:cNvSpPr>
            <p:nvPr/>
          </p:nvSpPr>
          <p:spPr bwMode="auto">
            <a:xfrm>
              <a:off x="5476" y="2536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3360" y="2112"/>
              <a:ext cx="2110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132"/>
                </a:cxn>
                <a:cxn ang="0">
                  <a:pos x="928" y="167"/>
                </a:cxn>
                <a:cxn ang="0">
                  <a:pos x="1392" y="125"/>
                </a:cxn>
              </a:cxnLst>
              <a:rect l="0" t="0" r="r" b="b"/>
              <a:pathLst>
                <a:path w="1392" h="167">
                  <a:moveTo>
                    <a:pt x="0" y="0"/>
                  </a:moveTo>
                  <a:lnTo>
                    <a:pt x="464" y="132"/>
                  </a:lnTo>
                  <a:lnTo>
                    <a:pt x="928" y="167"/>
                  </a:lnTo>
                  <a:lnTo>
                    <a:pt x="1392" y="125"/>
                  </a:lnTo>
                </a:path>
              </a:pathLst>
            </a:cu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Oval 156"/>
            <p:cNvSpPr>
              <a:spLocks noChangeArrowheads="1"/>
            </p:cNvSpPr>
            <p:nvPr/>
          </p:nvSpPr>
          <p:spPr bwMode="auto">
            <a:xfrm>
              <a:off x="3368" y="2093"/>
              <a:ext cx="25" cy="25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Oval 157"/>
            <p:cNvSpPr>
              <a:spLocks noChangeArrowheads="1"/>
            </p:cNvSpPr>
            <p:nvPr/>
          </p:nvSpPr>
          <p:spPr bwMode="auto">
            <a:xfrm>
              <a:off x="4071" y="2282"/>
              <a:ext cx="27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Oval 158"/>
            <p:cNvSpPr>
              <a:spLocks noChangeArrowheads="1"/>
            </p:cNvSpPr>
            <p:nvPr/>
          </p:nvSpPr>
          <p:spPr bwMode="auto">
            <a:xfrm>
              <a:off x="4774" y="2332"/>
              <a:ext cx="26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Oval 159"/>
            <p:cNvSpPr>
              <a:spLocks noChangeArrowheads="1"/>
            </p:cNvSpPr>
            <p:nvPr/>
          </p:nvSpPr>
          <p:spPr bwMode="auto">
            <a:xfrm>
              <a:off x="5477" y="2272"/>
              <a:ext cx="28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Line 160"/>
            <p:cNvSpPr>
              <a:spLocks noChangeShapeType="1"/>
            </p:cNvSpPr>
            <p:nvPr/>
          </p:nvSpPr>
          <p:spPr bwMode="auto">
            <a:xfrm>
              <a:off x="3381" y="1723"/>
              <a:ext cx="34" cy="1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Line 161"/>
            <p:cNvSpPr>
              <a:spLocks noChangeShapeType="1"/>
            </p:cNvSpPr>
            <p:nvPr/>
          </p:nvSpPr>
          <p:spPr bwMode="auto">
            <a:xfrm>
              <a:off x="3431" y="1743"/>
              <a:ext cx="34" cy="1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Line 162"/>
            <p:cNvSpPr>
              <a:spLocks noChangeShapeType="1"/>
            </p:cNvSpPr>
            <p:nvPr/>
          </p:nvSpPr>
          <p:spPr bwMode="auto">
            <a:xfrm>
              <a:off x="3481" y="1765"/>
              <a:ext cx="34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Line 163"/>
            <p:cNvSpPr>
              <a:spLocks noChangeShapeType="1"/>
            </p:cNvSpPr>
            <p:nvPr/>
          </p:nvSpPr>
          <p:spPr bwMode="auto">
            <a:xfrm>
              <a:off x="3531" y="1786"/>
              <a:ext cx="34" cy="1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Line 164"/>
            <p:cNvSpPr>
              <a:spLocks noChangeShapeType="1"/>
            </p:cNvSpPr>
            <p:nvPr/>
          </p:nvSpPr>
          <p:spPr bwMode="auto">
            <a:xfrm>
              <a:off x="3581" y="1806"/>
              <a:ext cx="34" cy="1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Line 165"/>
            <p:cNvSpPr>
              <a:spLocks noChangeShapeType="1"/>
            </p:cNvSpPr>
            <p:nvPr/>
          </p:nvSpPr>
          <p:spPr bwMode="auto">
            <a:xfrm>
              <a:off x="3631" y="1828"/>
              <a:ext cx="34" cy="1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Line 166"/>
            <p:cNvSpPr>
              <a:spLocks noChangeShapeType="1"/>
            </p:cNvSpPr>
            <p:nvPr/>
          </p:nvSpPr>
          <p:spPr bwMode="auto">
            <a:xfrm>
              <a:off x="3680" y="1848"/>
              <a:ext cx="33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Line 167"/>
            <p:cNvSpPr>
              <a:spLocks noChangeShapeType="1"/>
            </p:cNvSpPr>
            <p:nvPr/>
          </p:nvSpPr>
          <p:spPr bwMode="auto">
            <a:xfrm>
              <a:off x="3730" y="1869"/>
              <a:ext cx="33" cy="1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Line 168"/>
            <p:cNvSpPr>
              <a:spLocks noChangeShapeType="1"/>
            </p:cNvSpPr>
            <p:nvPr/>
          </p:nvSpPr>
          <p:spPr bwMode="auto">
            <a:xfrm>
              <a:off x="3780" y="1889"/>
              <a:ext cx="33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Line 169"/>
            <p:cNvSpPr>
              <a:spLocks noChangeShapeType="1"/>
            </p:cNvSpPr>
            <p:nvPr/>
          </p:nvSpPr>
          <p:spPr bwMode="auto">
            <a:xfrm>
              <a:off x="3830" y="1911"/>
              <a:ext cx="33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Line 170"/>
            <p:cNvSpPr>
              <a:spLocks noChangeShapeType="1"/>
            </p:cNvSpPr>
            <p:nvPr/>
          </p:nvSpPr>
          <p:spPr bwMode="auto">
            <a:xfrm>
              <a:off x="3880" y="1931"/>
              <a:ext cx="33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Line 171"/>
            <p:cNvSpPr>
              <a:spLocks noChangeShapeType="1"/>
            </p:cNvSpPr>
            <p:nvPr/>
          </p:nvSpPr>
          <p:spPr bwMode="auto">
            <a:xfrm>
              <a:off x="3930" y="1952"/>
              <a:ext cx="33" cy="1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Line 172"/>
            <p:cNvSpPr>
              <a:spLocks noChangeShapeType="1"/>
            </p:cNvSpPr>
            <p:nvPr/>
          </p:nvSpPr>
          <p:spPr bwMode="auto">
            <a:xfrm>
              <a:off x="3980" y="1973"/>
              <a:ext cx="33" cy="1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Line 173"/>
            <p:cNvSpPr>
              <a:spLocks noChangeShapeType="1"/>
            </p:cNvSpPr>
            <p:nvPr/>
          </p:nvSpPr>
          <p:spPr bwMode="auto">
            <a:xfrm>
              <a:off x="4030" y="1993"/>
              <a:ext cx="33" cy="1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Line 174"/>
            <p:cNvSpPr>
              <a:spLocks noChangeShapeType="1"/>
            </p:cNvSpPr>
            <p:nvPr/>
          </p:nvSpPr>
          <p:spPr bwMode="auto">
            <a:xfrm>
              <a:off x="4080" y="2015"/>
              <a:ext cx="4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Line 175"/>
            <p:cNvSpPr>
              <a:spLocks noChangeShapeType="1"/>
            </p:cNvSpPr>
            <p:nvPr/>
          </p:nvSpPr>
          <p:spPr bwMode="auto">
            <a:xfrm>
              <a:off x="4084" y="2016"/>
              <a:ext cx="29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Line 176"/>
            <p:cNvSpPr>
              <a:spLocks noChangeShapeType="1"/>
            </p:cNvSpPr>
            <p:nvPr/>
          </p:nvSpPr>
          <p:spPr bwMode="auto">
            <a:xfrm>
              <a:off x="4131" y="2031"/>
              <a:ext cx="34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Line 177"/>
            <p:cNvSpPr>
              <a:spLocks noChangeShapeType="1"/>
            </p:cNvSpPr>
            <p:nvPr/>
          </p:nvSpPr>
          <p:spPr bwMode="auto">
            <a:xfrm>
              <a:off x="4183" y="2048"/>
              <a:ext cx="33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Line 178"/>
            <p:cNvSpPr>
              <a:spLocks noChangeShapeType="1"/>
            </p:cNvSpPr>
            <p:nvPr/>
          </p:nvSpPr>
          <p:spPr bwMode="auto">
            <a:xfrm>
              <a:off x="4234" y="2063"/>
              <a:ext cx="35" cy="1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Line 179"/>
            <p:cNvSpPr>
              <a:spLocks noChangeShapeType="1"/>
            </p:cNvSpPr>
            <p:nvPr/>
          </p:nvSpPr>
          <p:spPr bwMode="auto">
            <a:xfrm>
              <a:off x="4286" y="2081"/>
              <a:ext cx="35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Line 180"/>
            <p:cNvSpPr>
              <a:spLocks noChangeShapeType="1"/>
            </p:cNvSpPr>
            <p:nvPr/>
          </p:nvSpPr>
          <p:spPr bwMode="auto">
            <a:xfrm>
              <a:off x="4338" y="2096"/>
              <a:ext cx="34" cy="1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Line 181"/>
            <p:cNvSpPr>
              <a:spLocks noChangeShapeType="1"/>
            </p:cNvSpPr>
            <p:nvPr/>
          </p:nvSpPr>
          <p:spPr bwMode="auto">
            <a:xfrm>
              <a:off x="4389" y="2113"/>
              <a:ext cx="35" cy="1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Line 182"/>
            <p:cNvSpPr>
              <a:spLocks noChangeShapeType="1"/>
            </p:cNvSpPr>
            <p:nvPr/>
          </p:nvSpPr>
          <p:spPr bwMode="auto">
            <a:xfrm>
              <a:off x="4441" y="2129"/>
              <a:ext cx="34" cy="1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Line 183"/>
            <p:cNvSpPr>
              <a:spLocks noChangeShapeType="1"/>
            </p:cNvSpPr>
            <p:nvPr/>
          </p:nvSpPr>
          <p:spPr bwMode="auto">
            <a:xfrm>
              <a:off x="4492" y="2146"/>
              <a:ext cx="35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Line 184"/>
            <p:cNvSpPr>
              <a:spLocks noChangeShapeType="1"/>
            </p:cNvSpPr>
            <p:nvPr/>
          </p:nvSpPr>
          <p:spPr bwMode="auto">
            <a:xfrm>
              <a:off x="4544" y="2162"/>
              <a:ext cx="35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Line 185"/>
            <p:cNvSpPr>
              <a:spLocks noChangeShapeType="1"/>
            </p:cNvSpPr>
            <p:nvPr/>
          </p:nvSpPr>
          <p:spPr bwMode="auto">
            <a:xfrm>
              <a:off x="4595" y="2179"/>
              <a:ext cx="35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Line 186"/>
            <p:cNvSpPr>
              <a:spLocks noChangeShapeType="1"/>
            </p:cNvSpPr>
            <p:nvPr/>
          </p:nvSpPr>
          <p:spPr bwMode="auto">
            <a:xfrm>
              <a:off x="4648" y="2195"/>
              <a:ext cx="34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Line 187"/>
            <p:cNvSpPr>
              <a:spLocks noChangeShapeType="1"/>
            </p:cNvSpPr>
            <p:nvPr/>
          </p:nvSpPr>
          <p:spPr bwMode="auto">
            <a:xfrm>
              <a:off x="4700" y="2212"/>
              <a:ext cx="33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Line 188"/>
            <p:cNvSpPr>
              <a:spLocks noChangeShapeType="1"/>
            </p:cNvSpPr>
            <p:nvPr/>
          </p:nvSpPr>
          <p:spPr bwMode="auto">
            <a:xfrm>
              <a:off x="4751" y="2228"/>
              <a:ext cx="34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Line 189"/>
            <p:cNvSpPr>
              <a:spLocks noChangeShapeType="1"/>
            </p:cNvSpPr>
            <p:nvPr/>
          </p:nvSpPr>
          <p:spPr bwMode="auto">
            <a:xfrm>
              <a:off x="4803" y="2242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Line 190"/>
            <p:cNvSpPr>
              <a:spLocks noChangeShapeType="1"/>
            </p:cNvSpPr>
            <p:nvPr/>
          </p:nvSpPr>
          <p:spPr bwMode="auto">
            <a:xfrm>
              <a:off x="4857" y="2248"/>
              <a:ext cx="37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Line 191"/>
            <p:cNvSpPr>
              <a:spLocks noChangeShapeType="1"/>
            </p:cNvSpPr>
            <p:nvPr/>
          </p:nvSpPr>
          <p:spPr bwMode="auto">
            <a:xfrm>
              <a:off x="4912" y="2255"/>
              <a:ext cx="35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Line 192"/>
            <p:cNvSpPr>
              <a:spLocks noChangeShapeType="1"/>
            </p:cNvSpPr>
            <p:nvPr/>
          </p:nvSpPr>
          <p:spPr bwMode="auto">
            <a:xfrm>
              <a:off x="4965" y="2261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Line 193"/>
            <p:cNvSpPr>
              <a:spLocks noChangeShapeType="1"/>
            </p:cNvSpPr>
            <p:nvPr/>
          </p:nvSpPr>
          <p:spPr bwMode="auto">
            <a:xfrm>
              <a:off x="5020" y="2268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Line 194"/>
            <p:cNvSpPr>
              <a:spLocks noChangeShapeType="1"/>
            </p:cNvSpPr>
            <p:nvPr/>
          </p:nvSpPr>
          <p:spPr bwMode="auto">
            <a:xfrm>
              <a:off x="5074" y="2273"/>
              <a:ext cx="37" cy="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Line 195"/>
            <p:cNvSpPr>
              <a:spLocks noChangeShapeType="1"/>
            </p:cNvSpPr>
            <p:nvPr/>
          </p:nvSpPr>
          <p:spPr bwMode="auto">
            <a:xfrm>
              <a:off x="5127" y="2281"/>
              <a:ext cx="37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Line 196"/>
            <p:cNvSpPr>
              <a:spLocks noChangeShapeType="1"/>
            </p:cNvSpPr>
            <p:nvPr/>
          </p:nvSpPr>
          <p:spPr bwMode="auto">
            <a:xfrm>
              <a:off x="5182" y="2286"/>
              <a:ext cx="36" cy="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Line 197"/>
            <p:cNvSpPr>
              <a:spLocks noChangeShapeType="1"/>
            </p:cNvSpPr>
            <p:nvPr/>
          </p:nvSpPr>
          <p:spPr bwMode="auto">
            <a:xfrm>
              <a:off x="5236" y="2293"/>
              <a:ext cx="37" cy="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Line 198"/>
            <p:cNvSpPr>
              <a:spLocks noChangeShapeType="1"/>
            </p:cNvSpPr>
            <p:nvPr/>
          </p:nvSpPr>
          <p:spPr bwMode="auto">
            <a:xfrm>
              <a:off x="5289" y="2299"/>
              <a:ext cx="37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Line 199"/>
            <p:cNvSpPr>
              <a:spLocks noChangeShapeType="1"/>
            </p:cNvSpPr>
            <p:nvPr/>
          </p:nvSpPr>
          <p:spPr bwMode="auto">
            <a:xfrm>
              <a:off x="5344" y="2306"/>
              <a:ext cx="36" cy="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Line 200"/>
            <p:cNvSpPr>
              <a:spLocks noChangeShapeType="1"/>
            </p:cNvSpPr>
            <p:nvPr/>
          </p:nvSpPr>
          <p:spPr bwMode="auto">
            <a:xfrm>
              <a:off x="5398" y="2312"/>
              <a:ext cx="37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Line 201"/>
            <p:cNvSpPr>
              <a:spLocks noChangeShapeType="1"/>
            </p:cNvSpPr>
            <p:nvPr/>
          </p:nvSpPr>
          <p:spPr bwMode="auto">
            <a:xfrm>
              <a:off x="5453" y="2319"/>
              <a:ext cx="35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Oval 202"/>
            <p:cNvSpPr>
              <a:spLocks noChangeArrowheads="1"/>
            </p:cNvSpPr>
            <p:nvPr/>
          </p:nvSpPr>
          <p:spPr bwMode="auto">
            <a:xfrm>
              <a:off x="3368" y="1711"/>
              <a:ext cx="25" cy="25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Oval 203"/>
            <p:cNvSpPr>
              <a:spLocks noChangeArrowheads="1"/>
            </p:cNvSpPr>
            <p:nvPr/>
          </p:nvSpPr>
          <p:spPr bwMode="auto">
            <a:xfrm>
              <a:off x="4071" y="2003"/>
              <a:ext cx="27" cy="25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Oval 204"/>
            <p:cNvSpPr>
              <a:spLocks noChangeArrowheads="1"/>
            </p:cNvSpPr>
            <p:nvPr/>
          </p:nvSpPr>
          <p:spPr bwMode="auto">
            <a:xfrm>
              <a:off x="4774" y="2226"/>
              <a:ext cx="26" cy="25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Oval 205"/>
            <p:cNvSpPr>
              <a:spLocks noChangeArrowheads="1"/>
            </p:cNvSpPr>
            <p:nvPr/>
          </p:nvSpPr>
          <p:spPr bwMode="auto">
            <a:xfrm>
              <a:off x="5477" y="2311"/>
              <a:ext cx="28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365" y="151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4368" y="16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4371" y="177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" name="Line 209"/>
            <p:cNvSpPr>
              <a:spLocks noChangeShapeType="1"/>
            </p:cNvSpPr>
            <p:nvPr/>
          </p:nvSpPr>
          <p:spPr bwMode="auto">
            <a:xfrm flipV="1">
              <a:off x="3342" y="1473"/>
              <a:ext cx="1" cy="126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Line 210"/>
            <p:cNvSpPr>
              <a:spLocks noChangeShapeType="1"/>
            </p:cNvSpPr>
            <p:nvPr/>
          </p:nvSpPr>
          <p:spPr bwMode="auto">
            <a:xfrm flipH="1">
              <a:off x="3316" y="2705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 rot="16200000">
              <a:off x="3194" y="2637"/>
              <a:ext cx="16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" name="Line 212"/>
            <p:cNvSpPr>
              <a:spLocks noChangeShapeType="1"/>
            </p:cNvSpPr>
            <p:nvPr/>
          </p:nvSpPr>
          <p:spPr bwMode="auto">
            <a:xfrm flipH="1">
              <a:off x="3316" y="2406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Rectangle 213"/>
            <p:cNvSpPr>
              <a:spLocks noChangeArrowheads="1"/>
            </p:cNvSpPr>
            <p:nvPr/>
          </p:nvSpPr>
          <p:spPr bwMode="auto">
            <a:xfrm rot="16200000">
              <a:off x="3213" y="2342"/>
              <a:ext cx="12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8" name="Line 214"/>
            <p:cNvSpPr>
              <a:spLocks noChangeShapeType="1"/>
            </p:cNvSpPr>
            <p:nvPr/>
          </p:nvSpPr>
          <p:spPr bwMode="auto">
            <a:xfrm flipH="1">
              <a:off x="3316" y="2109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Rectangle 215"/>
            <p:cNvSpPr>
              <a:spLocks noChangeArrowheads="1"/>
            </p:cNvSpPr>
            <p:nvPr/>
          </p:nvSpPr>
          <p:spPr bwMode="auto">
            <a:xfrm rot="16200000">
              <a:off x="3194" y="2041"/>
              <a:ext cx="16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0" name="Line 216"/>
            <p:cNvSpPr>
              <a:spLocks noChangeShapeType="1"/>
            </p:cNvSpPr>
            <p:nvPr/>
          </p:nvSpPr>
          <p:spPr bwMode="auto">
            <a:xfrm flipH="1">
              <a:off x="3316" y="1811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Rectangle 217"/>
            <p:cNvSpPr>
              <a:spLocks noChangeArrowheads="1"/>
            </p:cNvSpPr>
            <p:nvPr/>
          </p:nvSpPr>
          <p:spPr bwMode="auto">
            <a:xfrm rot="16200000">
              <a:off x="3213" y="1746"/>
              <a:ext cx="12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" name="Line 218"/>
            <p:cNvSpPr>
              <a:spLocks noChangeShapeType="1"/>
            </p:cNvSpPr>
            <p:nvPr/>
          </p:nvSpPr>
          <p:spPr bwMode="auto">
            <a:xfrm flipH="1">
              <a:off x="3316" y="1513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Rectangle 219"/>
            <p:cNvSpPr>
              <a:spLocks noChangeArrowheads="1"/>
            </p:cNvSpPr>
            <p:nvPr/>
          </p:nvSpPr>
          <p:spPr bwMode="auto">
            <a:xfrm rot="16200000">
              <a:off x="3194" y="1446"/>
              <a:ext cx="16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/>
          </p:nvSpPr>
          <p:spPr bwMode="auto">
            <a:xfrm rot="16200000">
              <a:off x="3131" y="2043"/>
              <a:ext cx="15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FT4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5" name="Line 221"/>
            <p:cNvSpPr>
              <a:spLocks noChangeShapeType="1"/>
            </p:cNvSpPr>
            <p:nvPr/>
          </p:nvSpPr>
          <p:spPr bwMode="auto">
            <a:xfrm>
              <a:off x="3342" y="2742"/>
              <a:ext cx="218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Line 222"/>
            <p:cNvSpPr>
              <a:spLocks noChangeShapeType="1"/>
            </p:cNvSpPr>
            <p:nvPr/>
          </p:nvSpPr>
          <p:spPr bwMode="auto">
            <a:xfrm>
              <a:off x="3381" y="274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Rectangle 223"/>
            <p:cNvSpPr>
              <a:spLocks noChangeArrowheads="1"/>
            </p:cNvSpPr>
            <p:nvPr/>
          </p:nvSpPr>
          <p:spPr bwMode="auto">
            <a:xfrm>
              <a:off x="3365" y="2778"/>
              <a:ext cx="6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Line 224"/>
            <p:cNvSpPr>
              <a:spLocks noChangeShapeType="1"/>
            </p:cNvSpPr>
            <p:nvPr/>
          </p:nvSpPr>
          <p:spPr bwMode="auto">
            <a:xfrm>
              <a:off x="4084" y="274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4068" y="2778"/>
              <a:ext cx="6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0" name="Line 226"/>
            <p:cNvSpPr>
              <a:spLocks noChangeShapeType="1"/>
            </p:cNvSpPr>
            <p:nvPr/>
          </p:nvSpPr>
          <p:spPr bwMode="auto">
            <a:xfrm>
              <a:off x="4788" y="274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4771" y="2778"/>
              <a:ext cx="6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2" name="Line 228"/>
            <p:cNvSpPr>
              <a:spLocks noChangeShapeType="1"/>
            </p:cNvSpPr>
            <p:nvPr/>
          </p:nvSpPr>
          <p:spPr bwMode="auto">
            <a:xfrm>
              <a:off x="5491" y="2742"/>
              <a:ext cx="1" cy="2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5474" y="2778"/>
              <a:ext cx="6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4309" y="2835"/>
              <a:ext cx="30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/>
          </p:nvSpPr>
          <p:spPr bwMode="auto">
            <a:xfrm>
              <a:off x="3651" y="2935"/>
              <a:ext cx="1569" cy="11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Line 232"/>
            <p:cNvSpPr>
              <a:spLocks noChangeShapeType="1"/>
            </p:cNvSpPr>
            <p:nvPr/>
          </p:nvSpPr>
          <p:spPr bwMode="auto">
            <a:xfrm>
              <a:off x="3678" y="2990"/>
              <a:ext cx="235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Oval 233"/>
            <p:cNvSpPr>
              <a:spLocks noChangeArrowheads="1"/>
            </p:cNvSpPr>
            <p:nvPr/>
          </p:nvSpPr>
          <p:spPr bwMode="auto">
            <a:xfrm>
              <a:off x="3781" y="2978"/>
              <a:ext cx="26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Line 234"/>
            <p:cNvSpPr>
              <a:spLocks noChangeShapeType="1"/>
            </p:cNvSpPr>
            <p:nvPr/>
          </p:nvSpPr>
          <p:spPr bwMode="auto">
            <a:xfrm>
              <a:off x="4480" y="2990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Line 235"/>
            <p:cNvSpPr>
              <a:spLocks noChangeShapeType="1"/>
            </p:cNvSpPr>
            <p:nvPr/>
          </p:nvSpPr>
          <p:spPr bwMode="auto">
            <a:xfrm>
              <a:off x="4535" y="2990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Line 236"/>
            <p:cNvSpPr>
              <a:spLocks noChangeShapeType="1"/>
            </p:cNvSpPr>
            <p:nvPr/>
          </p:nvSpPr>
          <p:spPr bwMode="auto">
            <a:xfrm>
              <a:off x="4589" y="2990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237"/>
            <p:cNvSpPr>
              <a:spLocks noChangeShapeType="1"/>
            </p:cNvSpPr>
            <p:nvPr/>
          </p:nvSpPr>
          <p:spPr bwMode="auto">
            <a:xfrm>
              <a:off x="4644" y="2990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Line 238"/>
            <p:cNvSpPr>
              <a:spLocks noChangeShapeType="1"/>
            </p:cNvSpPr>
            <p:nvPr/>
          </p:nvSpPr>
          <p:spPr bwMode="auto">
            <a:xfrm>
              <a:off x="4698" y="2990"/>
              <a:ext cx="1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Oval 239"/>
            <p:cNvSpPr>
              <a:spLocks noChangeArrowheads="1"/>
            </p:cNvSpPr>
            <p:nvPr/>
          </p:nvSpPr>
          <p:spPr bwMode="auto">
            <a:xfrm>
              <a:off x="4585" y="2978"/>
              <a:ext cx="25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951" y="2959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754" y="2959"/>
              <a:ext cx="8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16875" cy="838200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 smtClean="0">
                <a:cs typeface="B Nazanin" pitchFamily="2" charset="-78"/>
              </a:rPr>
              <a:t>مقایسه تغییرات میانگین </a:t>
            </a:r>
            <a:r>
              <a:rPr lang="en-US" sz="2400" dirty="0" err="1" smtClean="0">
                <a:cs typeface="B Nazanin" pitchFamily="2" charset="-78"/>
              </a:rPr>
              <a:t>TPOAb</a:t>
            </a:r>
            <a:r>
              <a:rPr lang="fa-IR" sz="2400" dirty="0" smtClean="0">
                <a:cs typeface="B Nazanin" pitchFamily="2" charset="-78"/>
              </a:rPr>
              <a:t>و</a:t>
            </a:r>
            <a:r>
              <a:rPr lang="en-US" sz="2400" dirty="0" smtClean="0">
                <a:cs typeface="B Nazanin" pitchFamily="2" charset="-78"/>
              </a:rPr>
              <a:t>odds ratio</a:t>
            </a:r>
            <a:r>
              <a:rPr lang="fa-IR" sz="2400" dirty="0" smtClean="0">
                <a:cs typeface="B Nazanin" pitchFamily="2" charset="-78"/>
              </a:rPr>
              <a:t> مثبت شدن آن براساس روش </a:t>
            </a:r>
            <a:r>
              <a:rPr lang="en-US" sz="2400" dirty="0" smtClean="0">
                <a:cs typeface="B Nazanin" pitchFamily="2" charset="-78"/>
              </a:rPr>
              <a:t>GEE</a:t>
            </a:r>
            <a:r>
              <a:rPr lang="fa-IR" sz="2400" dirty="0" smtClean="0">
                <a:cs typeface="B Nazanin" pitchFamily="2" charset="-78"/>
              </a:rPr>
              <a:t>پس از تعدیل اثر متغیرهای سن </a:t>
            </a:r>
            <a:r>
              <a:rPr lang="en-US" sz="2400" dirty="0" smtClean="0">
                <a:cs typeface="B Nazanin" pitchFamily="2" charset="-78"/>
              </a:rPr>
              <a:t>,</a:t>
            </a:r>
            <a:r>
              <a:rPr lang="fa-IR" sz="2400" dirty="0" smtClean="0">
                <a:cs typeface="B Nazanin" pitchFamily="2" charset="-78"/>
              </a:rPr>
              <a:t> مصرف سیگار</a:t>
            </a:r>
            <a:r>
              <a:rPr lang="en-US" sz="2400" dirty="0" smtClean="0">
                <a:cs typeface="B Nazanin" pitchFamily="2" charset="-78"/>
              </a:rPr>
              <a:t>,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نماي توده بدني </a:t>
            </a:r>
            <a:r>
              <a:rPr lang="en-US" sz="2400" dirty="0" smtClean="0">
                <a:cs typeface="B Nazanin" pitchFamily="2" charset="-78"/>
              </a:rPr>
              <a:t>,</a:t>
            </a:r>
            <a:r>
              <a:rPr lang="fa-IR" sz="2400" dirty="0" smtClean="0">
                <a:cs typeface="B Nazanin" pitchFamily="2" charset="-78"/>
              </a:rPr>
              <a:t> تعدادحاملگی ودرچارک اول </a:t>
            </a:r>
            <a:r>
              <a:rPr lang="en-US" sz="2400" dirty="0" smtClean="0">
                <a:cs typeface="B Nazanin" pitchFamily="2" charset="-78"/>
              </a:rPr>
              <a:t>(Q1) </a:t>
            </a:r>
            <a:r>
              <a:rPr lang="fa-IR" sz="2400" dirty="0" smtClean="0">
                <a:cs typeface="B Nazanin" pitchFamily="2" charset="-78"/>
              </a:rPr>
              <a:t>در</a:t>
            </a:r>
            <a:r>
              <a:rPr lang="ar-SA" sz="2400" dirty="0" smtClean="0">
                <a:cs typeface="B Nazanin" pitchFamily="2" charset="-78"/>
              </a:rPr>
              <a:t> مقايسه </a:t>
            </a:r>
            <a:r>
              <a:rPr lang="fa-IR" sz="2400" dirty="0" smtClean="0">
                <a:cs typeface="B Nazanin" pitchFamily="2" charset="-78"/>
              </a:rPr>
              <a:t>با چارک چهارم</a:t>
            </a:r>
            <a:r>
              <a:rPr lang="en-US" sz="2400" dirty="0" smtClean="0">
                <a:cs typeface="B Nazanin" pitchFamily="2" charset="-78"/>
              </a:rPr>
              <a:t> (Q4)</a:t>
            </a:r>
            <a:r>
              <a:rPr lang="fa-IR" sz="2400" dirty="0" smtClean="0">
                <a:cs typeface="B Nazanin" pitchFamily="2" charset="-78"/>
              </a:rPr>
              <a:t> وسطح تحصیلات در طی 12  سال</a:t>
            </a:r>
            <a:endParaRPr lang="en-US" sz="2400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533400" y="2286000"/>
            <a:ext cx="3962400" cy="2590800"/>
            <a:chOff x="336" y="1440"/>
            <a:chExt cx="2496" cy="1632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1440"/>
              <a:ext cx="249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57" y="1457"/>
              <a:ext cx="2456" cy="1597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358" y="1460"/>
              <a:ext cx="2451" cy="1591"/>
            </a:xfrm>
            <a:prstGeom prst="rect">
              <a:avLst/>
            </a:prstGeom>
            <a:solidFill>
              <a:srgbClr val="EAF2F3"/>
            </a:solidFill>
            <a:ln w="3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601" y="1516"/>
              <a:ext cx="2145" cy="117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601" y="2661"/>
              <a:ext cx="2147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601" y="2290"/>
              <a:ext cx="2147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601" y="1921"/>
              <a:ext cx="2147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601" y="1550"/>
              <a:ext cx="2147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639" y="1941"/>
              <a:ext cx="1" cy="417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626" y="194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626" y="2358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329" y="1873"/>
              <a:ext cx="1" cy="417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316" y="1873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316" y="2290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2019" y="1706"/>
              <a:ext cx="1" cy="417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2006" y="1706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2006" y="2123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2709" y="1758"/>
              <a:ext cx="1" cy="418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2694" y="1758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694" y="2176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639" y="2173"/>
              <a:ext cx="1" cy="43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626" y="2173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626" y="2604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V="1">
              <a:off x="1329" y="2199"/>
              <a:ext cx="1" cy="43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>
              <a:off x="1316" y="2199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1316" y="2630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 flipV="1">
              <a:off x="2019" y="2156"/>
              <a:ext cx="1" cy="43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2006" y="2156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2006" y="2586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 flipV="1">
              <a:off x="2709" y="2096"/>
              <a:ext cx="1" cy="43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2694" y="2096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2694" y="2527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639" y="1914"/>
              <a:ext cx="2070" cy="23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64" y="126"/>
                </a:cxn>
                <a:cxn ang="0">
                  <a:pos x="928" y="0"/>
                </a:cxn>
                <a:cxn ang="0">
                  <a:pos x="1392" y="40"/>
                </a:cxn>
              </a:cxnLst>
              <a:rect l="0" t="0" r="r" b="b"/>
              <a:pathLst>
                <a:path w="1392" h="177">
                  <a:moveTo>
                    <a:pt x="0" y="177"/>
                  </a:moveTo>
                  <a:lnTo>
                    <a:pt x="464" y="126"/>
                  </a:lnTo>
                  <a:lnTo>
                    <a:pt x="928" y="0"/>
                  </a:lnTo>
                  <a:lnTo>
                    <a:pt x="1392" y="40"/>
                  </a:lnTo>
                </a:path>
              </a:pathLst>
            </a:cu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626" y="2137"/>
              <a:ext cx="25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Oval 38"/>
            <p:cNvSpPr>
              <a:spLocks noChangeArrowheads="1"/>
            </p:cNvSpPr>
            <p:nvPr/>
          </p:nvSpPr>
          <p:spPr bwMode="auto">
            <a:xfrm>
              <a:off x="1316" y="2070"/>
              <a:ext cx="27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Oval 39"/>
            <p:cNvSpPr>
              <a:spLocks noChangeArrowheads="1"/>
            </p:cNvSpPr>
            <p:nvPr/>
          </p:nvSpPr>
          <p:spPr bwMode="auto">
            <a:xfrm>
              <a:off x="2006" y="1902"/>
              <a:ext cx="25" cy="23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Oval 40"/>
            <p:cNvSpPr>
              <a:spLocks noChangeArrowheads="1"/>
            </p:cNvSpPr>
            <p:nvPr/>
          </p:nvSpPr>
          <p:spPr bwMode="auto">
            <a:xfrm>
              <a:off x="2696" y="1955"/>
              <a:ext cx="27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639" y="2389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693" y="2391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746" y="2393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800" y="239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853" y="2396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907" y="2399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961" y="2400"/>
              <a:ext cx="35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1014" y="2402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1068" y="2404"/>
              <a:ext cx="35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1121" y="240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1175" y="2408"/>
              <a:ext cx="35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>
              <a:off x="1228" y="2410"/>
              <a:ext cx="34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>
              <a:off x="1280" y="2412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 flipV="1">
              <a:off x="1334" y="2411"/>
              <a:ext cx="35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 flipV="1">
              <a:off x="1387" y="2408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 flipV="1">
              <a:off x="1441" y="2404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 flipV="1">
              <a:off x="1494" y="2402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 flipV="1">
              <a:off x="1548" y="2398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 flipV="1">
              <a:off x="1601" y="2395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1655" y="2391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flipV="1">
              <a:off x="1709" y="2389"/>
              <a:ext cx="35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 flipV="1">
              <a:off x="1762" y="2385"/>
              <a:ext cx="34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 flipV="1">
              <a:off x="1816" y="2382"/>
              <a:ext cx="34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 flipV="1">
              <a:off x="1868" y="2378"/>
              <a:ext cx="35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 flipV="1">
              <a:off x="1921" y="2375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 flipV="1">
              <a:off x="1975" y="2371"/>
              <a:ext cx="35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Line 67"/>
            <p:cNvSpPr>
              <a:spLocks noChangeShapeType="1"/>
            </p:cNvSpPr>
            <p:nvPr/>
          </p:nvSpPr>
          <p:spPr bwMode="auto">
            <a:xfrm flipV="1">
              <a:off x="2028" y="2367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 flipV="1">
              <a:off x="2082" y="2363"/>
              <a:ext cx="35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 flipV="1">
              <a:off x="2135" y="2358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 flipV="1">
              <a:off x="2189" y="2354"/>
              <a:ext cx="34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 flipV="1">
              <a:off x="2241" y="2349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Line 72"/>
            <p:cNvSpPr>
              <a:spLocks noChangeShapeType="1"/>
            </p:cNvSpPr>
            <p:nvPr/>
          </p:nvSpPr>
          <p:spPr bwMode="auto">
            <a:xfrm flipV="1">
              <a:off x="2294" y="2345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Line 73"/>
            <p:cNvSpPr>
              <a:spLocks noChangeShapeType="1"/>
            </p:cNvSpPr>
            <p:nvPr/>
          </p:nvSpPr>
          <p:spPr bwMode="auto">
            <a:xfrm flipV="1">
              <a:off x="2348" y="2339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 flipV="1">
              <a:off x="2401" y="2335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 flipV="1">
              <a:off x="2455" y="2330"/>
              <a:ext cx="34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Line 76"/>
            <p:cNvSpPr>
              <a:spLocks noChangeShapeType="1"/>
            </p:cNvSpPr>
            <p:nvPr/>
          </p:nvSpPr>
          <p:spPr bwMode="auto">
            <a:xfrm flipV="1">
              <a:off x="2507" y="2326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 flipV="1">
              <a:off x="2561" y="2321"/>
              <a:ext cx="35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 flipV="1">
              <a:off x="2614" y="2317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Line 79"/>
            <p:cNvSpPr>
              <a:spLocks noChangeShapeType="1"/>
            </p:cNvSpPr>
            <p:nvPr/>
          </p:nvSpPr>
          <p:spPr bwMode="auto">
            <a:xfrm flipV="1">
              <a:off x="2668" y="2311"/>
              <a:ext cx="35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Oval 80"/>
            <p:cNvSpPr>
              <a:spLocks noChangeArrowheads="1"/>
            </p:cNvSpPr>
            <p:nvPr/>
          </p:nvSpPr>
          <p:spPr bwMode="auto">
            <a:xfrm>
              <a:off x="626" y="2377"/>
              <a:ext cx="25" cy="23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Oval 81"/>
            <p:cNvSpPr>
              <a:spLocks noChangeArrowheads="1"/>
            </p:cNvSpPr>
            <p:nvPr/>
          </p:nvSpPr>
          <p:spPr bwMode="auto">
            <a:xfrm>
              <a:off x="1316" y="2402"/>
              <a:ext cx="27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006" y="2359"/>
              <a:ext cx="25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Oval 83"/>
            <p:cNvSpPr>
              <a:spLocks noChangeArrowheads="1"/>
            </p:cNvSpPr>
            <p:nvPr/>
          </p:nvSpPr>
          <p:spPr bwMode="auto">
            <a:xfrm>
              <a:off x="2696" y="2300"/>
              <a:ext cx="27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653" y="154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659" y="166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656" y="17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 flipV="1">
              <a:off x="601" y="1516"/>
              <a:ext cx="1" cy="11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 flipH="1">
              <a:off x="575" y="2661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 rot="16200000">
              <a:off x="506" y="2604"/>
              <a:ext cx="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 flipH="1">
              <a:off x="575" y="2290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 rot="16200000">
              <a:off x="489" y="2233"/>
              <a:ext cx="9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Line 92"/>
            <p:cNvSpPr>
              <a:spLocks noChangeShapeType="1"/>
            </p:cNvSpPr>
            <p:nvPr/>
          </p:nvSpPr>
          <p:spPr bwMode="auto">
            <a:xfrm flipH="1">
              <a:off x="575" y="1921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 rot="16200000">
              <a:off x="471" y="1860"/>
              <a:ext cx="13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Line 94"/>
            <p:cNvSpPr>
              <a:spLocks noChangeShapeType="1"/>
            </p:cNvSpPr>
            <p:nvPr/>
          </p:nvSpPr>
          <p:spPr bwMode="auto">
            <a:xfrm flipH="1">
              <a:off x="575" y="1550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 rot="16200000">
              <a:off x="471" y="1490"/>
              <a:ext cx="13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 rot="16200000">
              <a:off x="347" y="2040"/>
              <a:ext cx="24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AntiTpo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>
              <a:off x="601" y="2695"/>
              <a:ext cx="21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>
              <a:off x="639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623" y="2729"/>
              <a:ext cx="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Line 100"/>
            <p:cNvSpPr>
              <a:spLocks noChangeShapeType="1"/>
            </p:cNvSpPr>
            <p:nvPr/>
          </p:nvSpPr>
          <p:spPr bwMode="auto">
            <a:xfrm>
              <a:off x="1329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313" y="2729"/>
              <a:ext cx="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Line 102"/>
            <p:cNvSpPr>
              <a:spLocks noChangeShapeType="1"/>
            </p:cNvSpPr>
            <p:nvPr/>
          </p:nvSpPr>
          <p:spPr bwMode="auto">
            <a:xfrm>
              <a:off x="2019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003" y="2729"/>
              <a:ext cx="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Line 104"/>
            <p:cNvSpPr>
              <a:spLocks noChangeShapeType="1"/>
            </p:cNvSpPr>
            <p:nvPr/>
          </p:nvSpPr>
          <p:spPr bwMode="auto">
            <a:xfrm>
              <a:off x="2709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2693" y="2729"/>
              <a:ext cx="6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1549" y="2780"/>
              <a:ext cx="28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904" y="2875"/>
              <a:ext cx="1539" cy="10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>
              <a:off x="931" y="2926"/>
              <a:ext cx="230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Oval 109"/>
            <p:cNvSpPr>
              <a:spLocks noChangeArrowheads="1"/>
            </p:cNvSpPr>
            <p:nvPr/>
          </p:nvSpPr>
          <p:spPr bwMode="auto">
            <a:xfrm>
              <a:off x="1032" y="2915"/>
              <a:ext cx="25" cy="22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>
              <a:off x="1717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>
              <a:off x="1771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Line 112"/>
            <p:cNvSpPr>
              <a:spLocks noChangeShapeType="1"/>
            </p:cNvSpPr>
            <p:nvPr/>
          </p:nvSpPr>
          <p:spPr bwMode="auto">
            <a:xfrm>
              <a:off x="1825" y="2926"/>
              <a:ext cx="35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>
              <a:off x="1878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>
              <a:off x="1932" y="2926"/>
              <a:ext cx="1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7" name="Oval 115"/>
            <p:cNvSpPr>
              <a:spLocks noChangeArrowheads="1"/>
            </p:cNvSpPr>
            <p:nvPr/>
          </p:nvSpPr>
          <p:spPr bwMode="auto">
            <a:xfrm>
              <a:off x="1820" y="2915"/>
              <a:ext cx="25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1198" y="2897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1987" y="2897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92" name="Group 120"/>
          <p:cNvGrpSpPr>
            <a:grpSpLocks noChangeAspect="1"/>
          </p:cNvGrpSpPr>
          <p:nvPr/>
        </p:nvGrpSpPr>
        <p:grpSpPr bwMode="auto">
          <a:xfrm>
            <a:off x="4572000" y="2286000"/>
            <a:ext cx="4005263" cy="2590800"/>
            <a:chOff x="2880" y="1440"/>
            <a:chExt cx="2523" cy="1632"/>
          </a:xfrm>
        </p:grpSpPr>
        <p:sp>
          <p:nvSpPr>
            <p:cNvPr id="3191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880" y="1440"/>
              <a:ext cx="2523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2901" y="1457"/>
              <a:ext cx="2483" cy="1597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2903" y="1460"/>
              <a:ext cx="2477" cy="1591"/>
            </a:xfrm>
            <a:prstGeom prst="rect">
              <a:avLst/>
            </a:prstGeom>
            <a:solidFill>
              <a:srgbClr val="EAF2F3"/>
            </a:solidFill>
            <a:ln w="3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148" y="1516"/>
              <a:ext cx="2169" cy="117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6" name="Line 124"/>
            <p:cNvSpPr>
              <a:spLocks noChangeShapeType="1"/>
            </p:cNvSpPr>
            <p:nvPr/>
          </p:nvSpPr>
          <p:spPr bwMode="auto">
            <a:xfrm>
              <a:off x="3148" y="2564"/>
              <a:ext cx="2170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7" name="Line 125"/>
            <p:cNvSpPr>
              <a:spLocks noChangeShapeType="1"/>
            </p:cNvSpPr>
            <p:nvPr/>
          </p:nvSpPr>
          <p:spPr bwMode="auto">
            <a:xfrm>
              <a:off x="3148" y="2331"/>
              <a:ext cx="2170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>
              <a:off x="3148" y="2099"/>
              <a:ext cx="2170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9" name="Line 127"/>
            <p:cNvSpPr>
              <a:spLocks noChangeShapeType="1"/>
            </p:cNvSpPr>
            <p:nvPr/>
          </p:nvSpPr>
          <p:spPr bwMode="auto">
            <a:xfrm>
              <a:off x="3148" y="1866"/>
              <a:ext cx="2170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0" name="Line 128"/>
            <p:cNvSpPr>
              <a:spLocks noChangeShapeType="1"/>
            </p:cNvSpPr>
            <p:nvPr/>
          </p:nvSpPr>
          <p:spPr bwMode="auto">
            <a:xfrm>
              <a:off x="3148" y="1633"/>
              <a:ext cx="2170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 flipV="1">
              <a:off x="3187" y="1801"/>
              <a:ext cx="1" cy="526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2" name="Line 130"/>
            <p:cNvSpPr>
              <a:spLocks noChangeShapeType="1"/>
            </p:cNvSpPr>
            <p:nvPr/>
          </p:nvSpPr>
          <p:spPr bwMode="auto">
            <a:xfrm>
              <a:off x="3173" y="180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3" name="Line 131"/>
            <p:cNvSpPr>
              <a:spLocks noChangeShapeType="1"/>
            </p:cNvSpPr>
            <p:nvPr/>
          </p:nvSpPr>
          <p:spPr bwMode="auto">
            <a:xfrm>
              <a:off x="3173" y="2327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4" name="Line 132"/>
            <p:cNvSpPr>
              <a:spLocks noChangeShapeType="1"/>
            </p:cNvSpPr>
            <p:nvPr/>
          </p:nvSpPr>
          <p:spPr bwMode="auto">
            <a:xfrm flipV="1">
              <a:off x="3884" y="1639"/>
              <a:ext cx="1" cy="562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/>
          </p:nvSpPr>
          <p:spPr bwMode="auto">
            <a:xfrm>
              <a:off x="3871" y="1639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/>
          </p:nvSpPr>
          <p:spPr bwMode="auto">
            <a:xfrm>
              <a:off x="3871" y="220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/>
          </p:nvSpPr>
          <p:spPr bwMode="auto">
            <a:xfrm flipV="1">
              <a:off x="4582" y="1550"/>
              <a:ext cx="1" cy="574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/>
          </p:nvSpPr>
          <p:spPr bwMode="auto">
            <a:xfrm>
              <a:off x="4568" y="1550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/>
          </p:nvSpPr>
          <p:spPr bwMode="auto">
            <a:xfrm>
              <a:off x="4568" y="2124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/>
          </p:nvSpPr>
          <p:spPr bwMode="auto">
            <a:xfrm flipV="1">
              <a:off x="5279" y="1646"/>
              <a:ext cx="1" cy="55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/>
          </p:nvSpPr>
          <p:spPr bwMode="auto">
            <a:xfrm>
              <a:off x="5264" y="1646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/>
          </p:nvSpPr>
          <p:spPr bwMode="auto">
            <a:xfrm>
              <a:off x="5264" y="2199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/>
          </p:nvSpPr>
          <p:spPr bwMode="auto">
            <a:xfrm flipV="1">
              <a:off x="3187" y="2195"/>
              <a:ext cx="1" cy="447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/>
          </p:nvSpPr>
          <p:spPr bwMode="auto">
            <a:xfrm>
              <a:off x="3173" y="2195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/>
          </p:nvSpPr>
          <p:spPr bwMode="auto">
            <a:xfrm>
              <a:off x="3173" y="2642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/>
          </p:nvSpPr>
          <p:spPr bwMode="auto">
            <a:xfrm flipV="1">
              <a:off x="3884" y="2208"/>
              <a:ext cx="1" cy="45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/>
          </p:nvSpPr>
          <p:spPr bwMode="auto">
            <a:xfrm>
              <a:off x="3871" y="2208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/>
          </p:nvSpPr>
          <p:spPr bwMode="auto">
            <a:xfrm>
              <a:off x="3871" y="2661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/>
          </p:nvSpPr>
          <p:spPr bwMode="auto">
            <a:xfrm flipV="1">
              <a:off x="4582" y="1991"/>
              <a:ext cx="1" cy="50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/>
          </p:nvSpPr>
          <p:spPr bwMode="auto">
            <a:xfrm>
              <a:off x="4568" y="1991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/>
          </p:nvSpPr>
          <p:spPr bwMode="auto">
            <a:xfrm>
              <a:off x="4568" y="2495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2" name="Line 150"/>
            <p:cNvSpPr>
              <a:spLocks noChangeShapeType="1"/>
            </p:cNvSpPr>
            <p:nvPr/>
          </p:nvSpPr>
          <p:spPr bwMode="auto">
            <a:xfrm flipV="1">
              <a:off x="5279" y="1999"/>
              <a:ext cx="1" cy="496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/>
          </p:nvSpPr>
          <p:spPr bwMode="auto">
            <a:xfrm>
              <a:off x="5264" y="1999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/>
          </p:nvSpPr>
          <p:spPr bwMode="auto">
            <a:xfrm>
              <a:off x="5264" y="2495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5" name="Freeform 153"/>
            <p:cNvSpPr>
              <a:spLocks/>
            </p:cNvSpPr>
            <p:nvPr/>
          </p:nvSpPr>
          <p:spPr bwMode="auto">
            <a:xfrm>
              <a:off x="3187" y="1837"/>
              <a:ext cx="2092" cy="227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464" y="62"/>
                </a:cxn>
                <a:cxn ang="0">
                  <a:pos x="928" y="0"/>
                </a:cxn>
                <a:cxn ang="0">
                  <a:pos x="1392" y="64"/>
                </a:cxn>
              </a:cxnLst>
              <a:rect l="0" t="0" r="r" b="b"/>
              <a:pathLst>
                <a:path w="1392" h="171">
                  <a:moveTo>
                    <a:pt x="0" y="171"/>
                  </a:moveTo>
                  <a:lnTo>
                    <a:pt x="464" y="62"/>
                  </a:lnTo>
                  <a:lnTo>
                    <a:pt x="928" y="0"/>
                  </a:lnTo>
                  <a:lnTo>
                    <a:pt x="1392" y="64"/>
                  </a:lnTo>
                </a:path>
              </a:pathLst>
            </a:cu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6" name="Oval 154"/>
            <p:cNvSpPr>
              <a:spLocks noChangeArrowheads="1"/>
            </p:cNvSpPr>
            <p:nvPr/>
          </p:nvSpPr>
          <p:spPr bwMode="auto">
            <a:xfrm>
              <a:off x="3173" y="2052"/>
              <a:ext cx="26" cy="24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7" name="Oval 155"/>
            <p:cNvSpPr>
              <a:spLocks noChangeArrowheads="1"/>
            </p:cNvSpPr>
            <p:nvPr/>
          </p:nvSpPr>
          <p:spPr bwMode="auto">
            <a:xfrm>
              <a:off x="3871" y="1908"/>
              <a:ext cx="27" cy="22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8" name="Oval 156"/>
            <p:cNvSpPr>
              <a:spLocks noChangeArrowheads="1"/>
            </p:cNvSpPr>
            <p:nvPr/>
          </p:nvSpPr>
          <p:spPr bwMode="auto">
            <a:xfrm>
              <a:off x="4568" y="1825"/>
              <a:ext cx="26" cy="23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9" name="Oval 157"/>
            <p:cNvSpPr>
              <a:spLocks noChangeArrowheads="1"/>
            </p:cNvSpPr>
            <p:nvPr/>
          </p:nvSpPr>
          <p:spPr bwMode="auto">
            <a:xfrm>
              <a:off x="5265" y="1910"/>
              <a:ext cx="28" cy="23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/>
          </p:nvSpPr>
          <p:spPr bwMode="auto">
            <a:xfrm>
              <a:off x="3187" y="2418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/>
          </p:nvSpPr>
          <p:spPr bwMode="auto">
            <a:xfrm>
              <a:off x="3241" y="2419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/>
          </p:nvSpPr>
          <p:spPr bwMode="auto">
            <a:xfrm>
              <a:off x="3295" y="2420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/>
          </p:nvSpPr>
          <p:spPr bwMode="auto">
            <a:xfrm>
              <a:off x="3349" y="2422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/>
          </p:nvSpPr>
          <p:spPr bwMode="auto">
            <a:xfrm>
              <a:off x="3403" y="2423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/>
          </p:nvSpPr>
          <p:spPr bwMode="auto">
            <a:xfrm>
              <a:off x="3457" y="2424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/>
          </p:nvSpPr>
          <p:spPr bwMode="auto">
            <a:xfrm>
              <a:off x="3511" y="24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Line 165"/>
            <p:cNvSpPr>
              <a:spLocks noChangeShapeType="1"/>
            </p:cNvSpPr>
            <p:nvPr/>
          </p:nvSpPr>
          <p:spPr bwMode="auto">
            <a:xfrm>
              <a:off x="3565" y="2427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Line 166"/>
            <p:cNvSpPr>
              <a:spLocks noChangeShapeType="1"/>
            </p:cNvSpPr>
            <p:nvPr/>
          </p:nvSpPr>
          <p:spPr bwMode="auto">
            <a:xfrm>
              <a:off x="3620" y="2428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9" name="Line 167"/>
            <p:cNvSpPr>
              <a:spLocks noChangeShapeType="1"/>
            </p:cNvSpPr>
            <p:nvPr/>
          </p:nvSpPr>
          <p:spPr bwMode="auto">
            <a:xfrm>
              <a:off x="3674" y="2430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0" name="Line 168"/>
            <p:cNvSpPr>
              <a:spLocks noChangeShapeType="1"/>
            </p:cNvSpPr>
            <p:nvPr/>
          </p:nvSpPr>
          <p:spPr bwMode="auto">
            <a:xfrm>
              <a:off x="3728" y="243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Line 169"/>
            <p:cNvSpPr>
              <a:spLocks noChangeShapeType="1"/>
            </p:cNvSpPr>
            <p:nvPr/>
          </p:nvSpPr>
          <p:spPr bwMode="auto">
            <a:xfrm>
              <a:off x="3782" y="243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2" name="Line 170"/>
            <p:cNvSpPr>
              <a:spLocks noChangeShapeType="1"/>
            </p:cNvSpPr>
            <p:nvPr/>
          </p:nvSpPr>
          <p:spPr bwMode="auto">
            <a:xfrm>
              <a:off x="3836" y="2432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/>
          </p:nvSpPr>
          <p:spPr bwMode="auto">
            <a:xfrm flipV="1">
              <a:off x="3890" y="2423"/>
              <a:ext cx="33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/>
          </p:nvSpPr>
          <p:spPr bwMode="auto">
            <a:xfrm flipV="1">
              <a:off x="3941" y="2408"/>
              <a:ext cx="35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/>
          </p:nvSpPr>
          <p:spPr bwMode="auto">
            <a:xfrm flipV="1">
              <a:off x="3992" y="2395"/>
              <a:ext cx="35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/>
          </p:nvSpPr>
          <p:spPr bwMode="auto">
            <a:xfrm flipV="1">
              <a:off x="4045" y="2381"/>
              <a:ext cx="34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Line 175"/>
            <p:cNvSpPr>
              <a:spLocks noChangeShapeType="1"/>
            </p:cNvSpPr>
            <p:nvPr/>
          </p:nvSpPr>
          <p:spPr bwMode="auto">
            <a:xfrm flipV="1">
              <a:off x="4096" y="2366"/>
              <a:ext cx="35" cy="1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/>
          </p:nvSpPr>
          <p:spPr bwMode="auto">
            <a:xfrm flipV="1">
              <a:off x="4147" y="2353"/>
              <a:ext cx="35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/>
          </p:nvSpPr>
          <p:spPr bwMode="auto">
            <a:xfrm flipV="1">
              <a:off x="4200" y="2338"/>
              <a:ext cx="34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/>
          </p:nvSpPr>
          <p:spPr bwMode="auto">
            <a:xfrm flipV="1">
              <a:off x="4251" y="2325"/>
              <a:ext cx="34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Line 179"/>
            <p:cNvSpPr>
              <a:spLocks noChangeShapeType="1"/>
            </p:cNvSpPr>
            <p:nvPr/>
          </p:nvSpPr>
          <p:spPr bwMode="auto">
            <a:xfrm flipV="1">
              <a:off x="4303" y="2310"/>
              <a:ext cx="34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Line 180"/>
            <p:cNvSpPr>
              <a:spLocks noChangeShapeType="1"/>
            </p:cNvSpPr>
            <p:nvPr/>
          </p:nvSpPr>
          <p:spPr bwMode="auto">
            <a:xfrm flipV="1">
              <a:off x="4355" y="2296"/>
              <a:ext cx="34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Line 181"/>
            <p:cNvSpPr>
              <a:spLocks noChangeShapeType="1"/>
            </p:cNvSpPr>
            <p:nvPr/>
          </p:nvSpPr>
          <p:spPr bwMode="auto">
            <a:xfrm flipV="1">
              <a:off x="4406" y="2282"/>
              <a:ext cx="34" cy="10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Line 182"/>
            <p:cNvSpPr>
              <a:spLocks noChangeShapeType="1"/>
            </p:cNvSpPr>
            <p:nvPr/>
          </p:nvSpPr>
          <p:spPr bwMode="auto">
            <a:xfrm flipV="1">
              <a:off x="4458" y="2268"/>
              <a:ext cx="35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Line 183"/>
            <p:cNvSpPr>
              <a:spLocks noChangeShapeType="1"/>
            </p:cNvSpPr>
            <p:nvPr/>
          </p:nvSpPr>
          <p:spPr bwMode="auto">
            <a:xfrm flipV="1">
              <a:off x="4509" y="2253"/>
              <a:ext cx="35" cy="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Line 184"/>
            <p:cNvSpPr>
              <a:spLocks noChangeShapeType="1"/>
            </p:cNvSpPr>
            <p:nvPr/>
          </p:nvSpPr>
          <p:spPr bwMode="auto">
            <a:xfrm flipV="1">
              <a:off x="4560" y="2244"/>
              <a:ext cx="22" cy="5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Line 185"/>
            <p:cNvSpPr>
              <a:spLocks noChangeShapeType="1"/>
            </p:cNvSpPr>
            <p:nvPr/>
          </p:nvSpPr>
          <p:spPr bwMode="auto">
            <a:xfrm>
              <a:off x="4582" y="2244"/>
              <a:ext cx="15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auto">
            <a:xfrm>
              <a:off x="4615" y="224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auto">
            <a:xfrm>
              <a:off x="4669" y="224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auto">
            <a:xfrm>
              <a:off x="4723" y="224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auto">
            <a:xfrm>
              <a:off x="4777" y="224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Line 190"/>
            <p:cNvSpPr>
              <a:spLocks noChangeShapeType="1"/>
            </p:cNvSpPr>
            <p:nvPr/>
          </p:nvSpPr>
          <p:spPr bwMode="auto">
            <a:xfrm>
              <a:off x="4831" y="22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3" name="Line 191"/>
            <p:cNvSpPr>
              <a:spLocks noChangeShapeType="1"/>
            </p:cNvSpPr>
            <p:nvPr/>
          </p:nvSpPr>
          <p:spPr bwMode="auto">
            <a:xfrm>
              <a:off x="4885" y="22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Line 192"/>
            <p:cNvSpPr>
              <a:spLocks noChangeShapeType="1"/>
            </p:cNvSpPr>
            <p:nvPr/>
          </p:nvSpPr>
          <p:spPr bwMode="auto">
            <a:xfrm>
              <a:off x="4939" y="22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/>
          </p:nvSpPr>
          <p:spPr bwMode="auto">
            <a:xfrm>
              <a:off x="4993" y="22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/>
          </p:nvSpPr>
          <p:spPr bwMode="auto">
            <a:xfrm>
              <a:off x="5047" y="2245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/>
          </p:nvSpPr>
          <p:spPr bwMode="auto">
            <a:xfrm>
              <a:off x="5102" y="224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/>
          </p:nvSpPr>
          <p:spPr bwMode="auto">
            <a:xfrm>
              <a:off x="5156" y="2246"/>
              <a:ext cx="34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/>
          </p:nvSpPr>
          <p:spPr bwMode="auto">
            <a:xfrm>
              <a:off x="5208" y="224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/>
          </p:nvSpPr>
          <p:spPr bwMode="auto">
            <a:xfrm>
              <a:off x="5262" y="2246"/>
              <a:ext cx="1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Oval 199"/>
            <p:cNvSpPr>
              <a:spLocks noChangeArrowheads="1"/>
            </p:cNvSpPr>
            <p:nvPr/>
          </p:nvSpPr>
          <p:spPr bwMode="auto">
            <a:xfrm>
              <a:off x="3173" y="2406"/>
              <a:ext cx="26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Oval 200"/>
            <p:cNvSpPr>
              <a:spLocks noChangeArrowheads="1"/>
            </p:cNvSpPr>
            <p:nvPr/>
          </p:nvSpPr>
          <p:spPr bwMode="auto">
            <a:xfrm>
              <a:off x="3871" y="2422"/>
              <a:ext cx="27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Oval 201"/>
            <p:cNvSpPr>
              <a:spLocks noChangeArrowheads="1"/>
            </p:cNvSpPr>
            <p:nvPr/>
          </p:nvSpPr>
          <p:spPr bwMode="auto">
            <a:xfrm>
              <a:off x="4568" y="2232"/>
              <a:ext cx="26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Oval 202"/>
            <p:cNvSpPr>
              <a:spLocks noChangeArrowheads="1"/>
            </p:cNvSpPr>
            <p:nvPr/>
          </p:nvSpPr>
          <p:spPr bwMode="auto">
            <a:xfrm>
              <a:off x="5265" y="2234"/>
              <a:ext cx="28" cy="24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Line 206"/>
            <p:cNvSpPr>
              <a:spLocks noChangeShapeType="1"/>
            </p:cNvSpPr>
            <p:nvPr/>
          </p:nvSpPr>
          <p:spPr bwMode="auto">
            <a:xfrm flipV="1">
              <a:off x="3148" y="1516"/>
              <a:ext cx="1" cy="11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Line 207"/>
            <p:cNvSpPr>
              <a:spLocks noChangeShapeType="1"/>
            </p:cNvSpPr>
            <p:nvPr/>
          </p:nvSpPr>
          <p:spPr bwMode="auto">
            <a:xfrm flipH="1">
              <a:off x="3122" y="2564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Rectangle 208"/>
            <p:cNvSpPr>
              <a:spLocks noChangeArrowheads="1"/>
            </p:cNvSpPr>
            <p:nvPr/>
          </p:nvSpPr>
          <p:spPr bwMode="auto">
            <a:xfrm rot="16200000">
              <a:off x="3044" y="2505"/>
              <a:ext cx="8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" name="Line 209"/>
            <p:cNvSpPr>
              <a:spLocks noChangeShapeType="1"/>
            </p:cNvSpPr>
            <p:nvPr/>
          </p:nvSpPr>
          <p:spPr bwMode="auto">
            <a:xfrm flipH="1">
              <a:off x="3122" y="2331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" name="Rectangle 210"/>
            <p:cNvSpPr>
              <a:spLocks noChangeArrowheads="1"/>
            </p:cNvSpPr>
            <p:nvPr/>
          </p:nvSpPr>
          <p:spPr bwMode="auto">
            <a:xfrm rot="16200000">
              <a:off x="3026" y="2271"/>
              <a:ext cx="11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" name="Line 211"/>
            <p:cNvSpPr>
              <a:spLocks noChangeShapeType="1"/>
            </p:cNvSpPr>
            <p:nvPr/>
          </p:nvSpPr>
          <p:spPr bwMode="auto">
            <a:xfrm flipH="1">
              <a:off x="3122" y="2099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Rectangle 212"/>
            <p:cNvSpPr>
              <a:spLocks noChangeArrowheads="1"/>
            </p:cNvSpPr>
            <p:nvPr/>
          </p:nvSpPr>
          <p:spPr bwMode="auto">
            <a:xfrm rot="16200000">
              <a:off x="3044" y="2041"/>
              <a:ext cx="8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5" name="Line 213"/>
            <p:cNvSpPr>
              <a:spLocks noChangeShapeType="1"/>
            </p:cNvSpPr>
            <p:nvPr/>
          </p:nvSpPr>
          <p:spPr bwMode="auto">
            <a:xfrm flipH="1">
              <a:off x="3122" y="1866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Rectangle 214"/>
            <p:cNvSpPr>
              <a:spLocks noChangeArrowheads="1"/>
            </p:cNvSpPr>
            <p:nvPr/>
          </p:nvSpPr>
          <p:spPr bwMode="auto">
            <a:xfrm rot="16200000">
              <a:off x="3026" y="1806"/>
              <a:ext cx="11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7" name="Line 215"/>
            <p:cNvSpPr>
              <a:spLocks noChangeShapeType="1"/>
            </p:cNvSpPr>
            <p:nvPr/>
          </p:nvSpPr>
          <p:spPr bwMode="auto">
            <a:xfrm flipH="1">
              <a:off x="3122" y="1633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Rectangle 216"/>
            <p:cNvSpPr>
              <a:spLocks noChangeArrowheads="1"/>
            </p:cNvSpPr>
            <p:nvPr/>
          </p:nvSpPr>
          <p:spPr bwMode="auto">
            <a:xfrm rot="16200000">
              <a:off x="3044" y="1574"/>
              <a:ext cx="8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9" name="Rectangle 217"/>
            <p:cNvSpPr>
              <a:spLocks noChangeArrowheads="1"/>
            </p:cNvSpPr>
            <p:nvPr/>
          </p:nvSpPr>
          <p:spPr bwMode="auto">
            <a:xfrm rot="16200000">
              <a:off x="2890" y="2038"/>
              <a:ext cx="25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TopAb+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0" name="Line 218"/>
            <p:cNvSpPr>
              <a:spLocks noChangeShapeType="1"/>
            </p:cNvSpPr>
            <p:nvPr/>
          </p:nvSpPr>
          <p:spPr bwMode="auto">
            <a:xfrm>
              <a:off x="3148" y="2695"/>
              <a:ext cx="217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Line 219"/>
            <p:cNvSpPr>
              <a:spLocks noChangeShapeType="1"/>
            </p:cNvSpPr>
            <p:nvPr/>
          </p:nvSpPr>
          <p:spPr bwMode="auto">
            <a:xfrm>
              <a:off x="3187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Rectangle 220"/>
            <p:cNvSpPr>
              <a:spLocks noChangeArrowheads="1"/>
            </p:cNvSpPr>
            <p:nvPr/>
          </p:nvSpPr>
          <p:spPr bwMode="auto">
            <a:xfrm>
              <a:off x="3170" y="2729"/>
              <a:ext cx="6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3" name="Line 221"/>
            <p:cNvSpPr>
              <a:spLocks noChangeShapeType="1"/>
            </p:cNvSpPr>
            <p:nvPr/>
          </p:nvSpPr>
          <p:spPr bwMode="auto">
            <a:xfrm>
              <a:off x="3884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" name="Rectangle 222"/>
            <p:cNvSpPr>
              <a:spLocks noChangeArrowheads="1"/>
            </p:cNvSpPr>
            <p:nvPr/>
          </p:nvSpPr>
          <p:spPr bwMode="auto">
            <a:xfrm>
              <a:off x="3868" y="2729"/>
              <a:ext cx="6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5" name="Line 223"/>
            <p:cNvSpPr>
              <a:spLocks noChangeShapeType="1"/>
            </p:cNvSpPr>
            <p:nvPr/>
          </p:nvSpPr>
          <p:spPr bwMode="auto">
            <a:xfrm>
              <a:off x="4582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" name="Rectangle 224"/>
            <p:cNvSpPr>
              <a:spLocks noChangeArrowheads="1"/>
            </p:cNvSpPr>
            <p:nvPr/>
          </p:nvSpPr>
          <p:spPr bwMode="auto">
            <a:xfrm>
              <a:off x="4565" y="2729"/>
              <a:ext cx="6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7" name="Line 225"/>
            <p:cNvSpPr>
              <a:spLocks noChangeShapeType="1"/>
            </p:cNvSpPr>
            <p:nvPr/>
          </p:nvSpPr>
          <p:spPr bwMode="auto">
            <a:xfrm>
              <a:off x="5279" y="2695"/>
              <a:ext cx="1" cy="2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" name="Rectangle 226"/>
            <p:cNvSpPr>
              <a:spLocks noChangeArrowheads="1"/>
            </p:cNvSpPr>
            <p:nvPr/>
          </p:nvSpPr>
          <p:spPr bwMode="auto">
            <a:xfrm>
              <a:off x="5262" y="2729"/>
              <a:ext cx="6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9" name="Rectangle 227"/>
            <p:cNvSpPr>
              <a:spLocks noChangeArrowheads="1"/>
            </p:cNvSpPr>
            <p:nvPr/>
          </p:nvSpPr>
          <p:spPr bwMode="auto">
            <a:xfrm>
              <a:off x="4107" y="2780"/>
              <a:ext cx="28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0" name="Rectangle 228"/>
            <p:cNvSpPr>
              <a:spLocks noChangeArrowheads="1"/>
            </p:cNvSpPr>
            <p:nvPr/>
          </p:nvSpPr>
          <p:spPr bwMode="auto">
            <a:xfrm>
              <a:off x="3454" y="2875"/>
              <a:ext cx="1556" cy="10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" name="Line 229"/>
            <p:cNvSpPr>
              <a:spLocks noChangeShapeType="1"/>
            </p:cNvSpPr>
            <p:nvPr/>
          </p:nvSpPr>
          <p:spPr bwMode="auto">
            <a:xfrm>
              <a:off x="3481" y="2926"/>
              <a:ext cx="233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" name="Oval 230"/>
            <p:cNvSpPr>
              <a:spLocks noChangeArrowheads="1"/>
            </p:cNvSpPr>
            <p:nvPr/>
          </p:nvSpPr>
          <p:spPr bwMode="auto">
            <a:xfrm>
              <a:off x="3583" y="2915"/>
              <a:ext cx="26" cy="22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3" name="Line 231"/>
            <p:cNvSpPr>
              <a:spLocks noChangeShapeType="1"/>
            </p:cNvSpPr>
            <p:nvPr/>
          </p:nvSpPr>
          <p:spPr bwMode="auto">
            <a:xfrm>
              <a:off x="4276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" name="Line 232"/>
            <p:cNvSpPr>
              <a:spLocks noChangeShapeType="1"/>
            </p:cNvSpPr>
            <p:nvPr/>
          </p:nvSpPr>
          <p:spPr bwMode="auto">
            <a:xfrm>
              <a:off x="4331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" name="Line 233"/>
            <p:cNvSpPr>
              <a:spLocks noChangeShapeType="1"/>
            </p:cNvSpPr>
            <p:nvPr/>
          </p:nvSpPr>
          <p:spPr bwMode="auto">
            <a:xfrm>
              <a:off x="4385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" name="Line 234"/>
            <p:cNvSpPr>
              <a:spLocks noChangeShapeType="1"/>
            </p:cNvSpPr>
            <p:nvPr/>
          </p:nvSpPr>
          <p:spPr bwMode="auto">
            <a:xfrm>
              <a:off x="4439" y="2926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" name="Line 235"/>
            <p:cNvSpPr>
              <a:spLocks noChangeShapeType="1"/>
            </p:cNvSpPr>
            <p:nvPr/>
          </p:nvSpPr>
          <p:spPr bwMode="auto">
            <a:xfrm>
              <a:off x="4493" y="2926"/>
              <a:ext cx="1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" name="Oval 236"/>
            <p:cNvSpPr>
              <a:spLocks noChangeArrowheads="1"/>
            </p:cNvSpPr>
            <p:nvPr/>
          </p:nvSpPr>
          <p:spPr bwMode="auto">
            <a:xfrm>
              <a:off x="4380" y="2915"/>
              <a:ext cx="26" cy="22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" name="Rectangle 237"/>
            <p:cNvSpPr>
              <a:spLocks noChangeArrowheads="1"/>
            </p:cNvSpPr>
            <p:nvPr/>
          </p:nvSpPr>
          <p:spPr bwMode="auto">
            <a:xfrm>
              <a:off x="3752" y="2897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0" name="Rectangle 238"/>
            <p:cNvSpPr>
              <a:spLocks noChangeArrowheads="1"/>
            </p:cNvSpPr>
            <p:nvPr/>
          </p:nvSpPr>
          <p:spPr bwMode="auto">
            <a:xfrm>
              <a:off x="4548" y="2897"/>
              <a:ext cx="76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Q4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69275" cy="1284288"/>
          </a:xfrm>
        </p:spPr>
        <p:txBody>
          <a:bodyPr>
            <a:noAutofit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برآورد پارامترهای اندازه گیری شده با استفاده </a:t>
            </a:r>
            <a:r>
              <a:rPr lang="fa-IR" sz="2400" dirty="0" smtClean="0">
                <a:cs typeface="B Nazanin" pitchFamily="2" charset="-78"/>
              </a:rPr>
              <a:t>ازروش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GEE</a:t>
            </a:r>
            <a:r>
              <a:rPr lang="fa-IR" sz="2400" dirty="0" smtClean="0">
                <a:cs typeface="B Nazanin" pitchFamily="2" charset="-78"/>
              </a:rPr>
              <a:t>درچارک اول  </a:t>
            </a:r>
            <a:r>
              <a:rPr lang="en-US" sz="2400" dirty="0" smtClean="0">
                <a:cs typeface="B Nazanin" pitchFamily="2" charset="-78"/>
              </a:rPr>
              <a:t>(Q1)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در</a:t>
            </a:r>
            <a:r>
              <a:rPr lang="ar-SA" sz="2800" dirty="0" smtClean="0">
                <a:cs typeface="B Nazanin" pitchFamily="2" charset="-78"/>
              </a:rPr>
              <a:t> مقايسه </a:t>
            </a:r>
            <a:r>
              <a:rPr lang="fa-IR" sz="2800" dirty="0" smtClean="0">
                <a:cs typeface="B Nazanin" pitchFamily="2" charset="-78"/>
              </a:rPr>
              <a:t>با مجموع سایرچارکها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(</a:t>
            </a:r>
            <a:r>
              <a:rPr lang="en-US" sz="2400" dirty="0" err="1" smtClean="0">
                <a:cs typeface="B Nazanin" pitchFamily="2" charset="-78"/>
              </a:rPr>
              <a:t>Qo</a:t>
            </a:r>
            <a:r>
              <a:rPr lang="en-US" sz="2400" dirty="0" smtClean="0">
                <a:cs typeface="B Nazanin" pitchFamily="2" charset="-78"/>
              </a:rPr>
              <a:t>) </a:t>
            </a:r>
            <a:r>
              <a:rPr lang="fa-IR" sz="2800" dirty="0" smtClean="0">
                <a:cs typeface="B Nazanin" pitchFamily="2" charset="-78"/>
              </a:rPr>
              <a:t>پس از تعدیل اثر متغیرهای سن</a:t>
            </a:r>
            <a:r>
              <a:rPr lang="en-US" sz="2800" dirty="0" smtClean="0">
                <a:cs typeface="B Nazanin" pitchFamily="2" charset="-78"/>
              </a:rPr>
              <a:t>, </a:t>
            </a:r>
            <a:r>
              <a:rPr lang="fa-IR" sz="2800" dirty="0" smtClean="0">
                <a:cs typeface="B Nazanin" pitchFamily="2" charset="-78"/>
              </a:rPr>
              <a:t>مصرف سیگار</a:t>
            </a:r>
            <a:r>
              <a:rPr lang="en-US" sz="2400" dirty="0" smtClean="0">
                <a:cs typeface="B Nazanin" pitchFamily="2" charset="-78"/>
              </a:rPr>
              <a:t>, </a:t>
            </a:r>
            <a:r>
              <a:rPr lang="ar-SA" sz="2400" dirty="0" smtClean="0">
                <a:cs typeface="B Nazanin" pitchFamily="2" charset="-78"/>
              </a:rPr>
              <a:t>نماي توده بدني </a:t>
            </a:r>
            <a:r>
              <a:rPr lang="en-US" sz="3200" dirty="0" smtClean="0">
                <a:cs typeface="B Nazanin" pitchFamily="2" charset="-78"/>
              </a:rPr>
              <a:t>,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تعدادحاملگی وسطح تحصیلات در طی 12  سال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96309"/>
          <a:ext cx="7848600" cy="513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285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variable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Parameter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β coef.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95% CI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P-Value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559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TSH(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AMHQ1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-1.92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(-4.91,1.06)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0.27</a:t>
                      </a:r>
                      <a:endParaRPr lang="en-US" sz="16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AMHQo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Ref.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(-0.53,0.49)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0.93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594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AMHQ1×Time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(3.58,17.73)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0.05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594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AMHQo×Time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Ref.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59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TPOAb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AMHQ1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1.74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(1.12,2.70)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0.01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AMHQo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Ref.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(0.99,1.11)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/>
                </a:tc>
              </a:tr>
              <a:tr h="32634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AMHQ1×Time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(0.88,1.08)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</a:tr>
              <a:tr h="5594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AMHQo×Time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Ref.</a:t>
                      </a:r>
                    </a:p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152400"/>
            <a:ext cx="8086725" cy="1173163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 smtClean="0">
                <a:cs typeface="B Nazanin" pitchFamily="2" charset="-78"/>
              </a:rPr>
              <a:t>مقایسه تغییرات میانگین </a:t>
            </a:r>
            <a:r>
              <a:rPr lang="en-US" sz="2400" dirty="0" smtClean="0">
                <a:cs typeface="B Nazanin" pitchFamily="2" charset="-78"/>
              </a:rPr>
              <a:t>TSH</a:t>
            </a:r>
            <a:r>
              <a:rPr lang="fa-IR" sz="2400" dirty="0" smtClean="0">
                <a:cs typeface="B Nazanin" pitchFamily="2" charset="-78"/>
              </a:rPr>
              <a:t>و نسبت شانس مثبت شدن </a:t>
            </a:r>
            <a:r>
              <a:rPr lang="en-US" sz="2400" dirty="0" err="1" smtClean="0">
                <a:cs typeface="B Nazanin" pitchFamily="2" charset="-78"/>
              </a:rPr>
              <a:t>TPOAb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براساس روش </a:t>
            </a:r>
            <a:r>
              <a:rPr lang="en-US" sz="2400" dirty="0" smtClean="0">
                <a:cs typeface="B Nazanin" pitchFamily="2" charset="-78"/>
              </a:rPr>
              <a:t>GEE</a:t>
            </a:r>
            <a:r>
              <a:rPr lang="fa-IR" sz="2400" dirty="0" smtClean="0">
                <a:cs typeface="B Nazanin" pitchFamily="2" charset="-78"/>
              </a:rPr>
              <a:t>درچارک اول </a:t>
            </a:r>
            <a:r>
              <a:rPr lang="en-US" sz="2400" dirty="0" smtClean="0">
                <a:cs typeface="B Nazanin" pitchFamily="2" charset="-78"/>
              </a:rPr>
              <a:t>(Q1) </a:t>
            </a:r>
            <a:r>
              <a:rPr lang="ar-SA" sz="2400" dirty="0" smtClean="0">
                <a:cs typeface="B Nazanin" pitchFamily="2" charset="-78"/>
              </a:rPr>
              <a:t>در مقايسه </a:t>
            </a:r>
            <a:r>
              <a:rPr lang="fa-IR" sz="2400" dirty="0" smtClean="0">
                <a:cs typeface="B Nazanin" pitchFamily="2" charset="-78"/>
              </a:rPr>
              <a:t>با سایرچارک ها</a:t>
            </a:r>
            <a:r>
              <a:rPr lang="en-US" sz="2400" dirty="0" smtClean="0"/>
              <a:t>(</a:t>
            </a:r>
            <a:r>
              <a:rPr lang="en-US" sz="2400" dirty="0" err="1" smtClean="0"/>
              <a:t>Qo</a:t>
            </a:r>
            <a:r>
              <a:rPr lang="en-US" sz="2400" dirty="0" smtClean="0"/>
              <a:t>)</a:t>
            </a:r>
            <a:r>
              <a:rPr lang="fa-IR" sz="2400" dirty="0" smtClean="0">
                <a:cs typeface="B Nazanin" pitchFamily="2" charset="-78"/>
              </a:rPr>
              <a:t>پس از تعدیل اثر متغیرهای سن</a:t>
            </a:r>
            <a:r>
              <a:rPr lang="en-US" sz="2400" dirty="0" smtClean="0">
                <a:cs typeface="B Nazanin" pitchFamily="2" charset="-78"/>
              </a:rPr>
              <a:t>, </a:t>
            </a:r>
            <a:r>
              <a:rPr lang="fa-IR" sz="2400" dirty="0" smtClean="0">
                <a:cs typeface="B Nazanin" pitchFamily="2" charset="-78"/>
              </a:rPr>
              <a:t>مصرف سیگار</a:t>
            </a:r>
            <a:r>
              <a:rPr lang="en-US" sz="2400" dirty="0" smtClean="0">
                <a:cs typeface="B Nazanin" pitchFamily="2" charset="-78"/>
              </a:rPr>
              <a:t>, </a:t>
            </a:r>
            <a:r>
              <a:rPr lang="ar-SA" sz="2400" dirty="0" smtClean="0">
                <a:cs typeface="B Nazanin" pitchFamily="2" charset="-78"/>
              </a:rPr>
              <a:t>نماي توده بدني </a:t>
            </a:r>
            <a:r>
              <a:rPr lang="en-US" sz="2400" dirty="0" smtClean="0">
                <a:cs typeface="B Nazanin" pitchFamily="2" charset="-78"/>
              </a:rPr>
              <a:t>,</a:t>
            </a:r>
            <a:r>
              <a:rPr lang="fa-IR" sz="2400" dirty="0" smtClean="0">
                <a:cs typeface="B Nazanin" pitchFamily="2" charset="-78"/>
              </a:rPr>
              <a:t> تعداحاملگی وسطح تحصیلات در طی 12  سال</a:t>
            </a:r>
            <a:endParaRPr lang="en-US" sz="2400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609600" y="2057400"/>
            <a:ext cx="4038600" cy="3048000"/>
            <a:chOff x="384" y="1296"/>
            <a:chExt cx="2544" cy="1920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296"/>
              <a:ext cx="254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405" y="1316"/>
              <a:ext cx="2504" cy="1879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407" y="1320"/>
              <a:ext cx="2497" cy="1872"/>
            </a:xfrm>
            <a:prstGeom prst="rect">
              <a:avLst/>
            </a:prstGeom>
            <a:solidFill>
              <a:srgbClr val="EAF2F3"/>
            </a:solidFill>
            <a:ln w="3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654" y="1385"/>
              <a:ext cx="2187" cy="138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654" y="2732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654" y="2406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654" y="2079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654" y="1752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654" y="1426"/>
              <a:ext cx="2188" cy="1"/>
            </a:xfrm>
            <a:prstGeom prst="line">
              <a:avLst/>
            </a:prstGeom>
            <a:noFill/>
            <a:ln w="6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693" y="2010"/>
              <a:ext cx="1" cy="64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680" y="2010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680" y="2653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1396" y="1943"/>
              <a:ext cx="1" cy="642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383" y="1943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1383" y="2585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V="1">
              <a:off x="2100" y="1671"/>
              <a:ext cx="1" cy="642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2086" y="1671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086" y="2313"/>
              <a:ext cx="27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V="1">
              <a:off x="2803" y="1545"/>
              <a:ext cx="1" cy="643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2788" y="1545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2788" y="2188"/>
              <a:ext cx="29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693" y="1998"/>
              <a:ext cx="1" cy="38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680" y="1998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680" y="2387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V="1">
              <a:off x="1396" y="1982"/>
              <a:ext cx="1" cy="388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1383" y="1982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1383" y="2370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V="1">
              <a:off x="2100" y="2042"/>
              <a:ext cx="1" cy="38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>
              <a:off x="2086" y="2042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2086" y="2431"/>
              <a:ext cx="2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V="1">
              <a:off x="2803" y="2004"/>
              <a:ext cx="1" cy="389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2788" y="2004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2788" y="2393"/>
              <a:ext cx="29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93" y="1867"/>
              <a:ext cx="2110" cy="464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464" y="255"/>
                </a:cxn>
                <a:cxn ang="0">
                  <a:pos x="928" y="80"/>
                </a:cxn>
                <a:cxn ang="0">
                  <a:pos x="1392" y="0"/>
                </a:cxn>
              </a:cxnLst>
              <a:rect l="0" t="0" r="r" b="b"/>
              <a:pathLst>
                <a:path w="1392" h="297">
                  <a:moveTo>
                    <a:pt x="0" y="297"/>
                  </a:moveTo>
                  <a:lnTo>
                    <a:pt x="464" y="255"/>
                  </a:lnTo>
                  <a:lnTo>
                    <a:pt x="928" y="80"/>
                  </a:lnTo>
                  <a:lnTo>
                    <a:pt x="1392" y="0"/>
                  </a:lnTo>
                </a:path>
              </a:pathLst>
            </a:cu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680" y="2317"/>
              <a:ext cx="25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1383" y="2251"/>
              <a:ext cx="27" cy="28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2086" y="1977"/>
              <a:ext cx="26" cy="27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auto">
            <a:xfrm>
              <a:off x="2789" y="1852"/>
              <a:ext cx="28" cy="27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693" y="2192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 flipV="1">
              <a:off x="748" y="2190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 flipV="1">
              <a:off x="802" y="2188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857" y="2188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911" y="2187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966" y="218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V="1">
              <a:off x="1021" y="218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V="1">
              <a:off x="1075" y="2182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V="1">
              <a:off x="1130" y="2181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>
              <a:off x="1184" y="2181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1239" y="2179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 flipV="1">
              <a:off x="1293" y="2178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 flipV="1">
              <a:off x="1348" y="2176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>
              <a:off x="1403" y="2176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Line 56"/>
            <p:cNvSpPr>
              <a:spLocks noChangeShapeType="1"/>
            </p:cNvSpPr>
            <p:nvPr/>
          </p:nvSpPr>
          <p:spPr bwMode="auto">
            <a:xfrm>
              <a:off x="1457" y="2181"/>
              <a:ext cx="35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>
              <a:off x="1510" y="2185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Line 58"/>
            <p:cNvSpPr>
              <a:spLocks noChangeShapeType="1"/>
            </p:cNvSpPr>
            <p:nvPr/>
          </p:nvSpPr>
          <p:spPr bwMode="auto">
            <a:xfrm>
              <a:off x="1565" y="2190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1619" y="2195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>
              <a:off x="1674" y="2199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>
              <a:off x="1728" y="2204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Line 62"/>
            <p:cNvSpPr>
              <a:spLocks noChangeShapeType="1"/>
            </p:cNvSpPr>
            <p:nvPr/>
          </p:nvSpPr>
          <p:spPr bwMode="auto">
            <a:xfrm>
              <a:off x="1783" y="2209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Line 63"/>
            <p:cNvSpPr>
              <a:spLocks noChangeShapeType="1"/>
            </p:cNvSpPr>
            <p:nvPr/>
          </p:nvSpPr>
          <p:spPr bwMode="auto">
            <a:xfrm>
              <a:off x="1836" y="2213"/>
              <a:ext cx="36" cy="4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>
              <a:off x="1891" y="2218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>
              <a:off x="1945" y="2223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>
              <a:off x="2000" y="2228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>
              <a:off x="2054" y="2232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Line 68"/>
            <p:cNvSpPr>
              <a:spLocks noChangeShapeType="1"/>
            </p:cNvSpPr>
            <p:nvPr/>
          </p:nvSpPr>
          <p:spPr bwMode="auto">
            <a:xfrm flipV="1">
              <a:off x="2109" y="2234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 flipV="1">
              <a:off x="2163" y="2231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 flipV="1">
              <a:off x="2218" y="2228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 flipV="1">
              <a:off x="2272" y="2224"/>
              <a:ext cx="35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 flipV="1">
              <a:off x="2326" y="2221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 flipV="1">
              <a:off x="2380" y="2218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Line 74"/>
            <p:cNvSpPr>
              <a:spLocks noChangeShapeType="1"/>
            </p:cNvSpPr>
            <p:nvPr/>
          </p:nvSpPr>
          <p:spPr bwMode="auto">
            <a:xfrm flipV="1">
              <a:off x="2435" y="2217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 flipV="1">
              <a:off x="2489" y="2213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 flipV="1">
              <a:off x="2544" y="2210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 flipV="1">
              <a:off x="2598" y="2207"/>
              <a:ext cx="37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 flipV="1">
              <a:off x="2653" y="2204"/>
              <a:ext cx="36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 flipV="1">
              <a:off x="2707" y="2201"/>
              <a:ext cx="37" cy="3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flipV="1">
              <a:off x="2762" y="2199"/>
              <a:ext cx="36" cy="2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Oval 81"/>
            <p:cNvSpPr>
              <a:spLocks noChangeArrowheads="1"/>
            </p:cNvSpPr>
            <p:nvPr/>
          </p:nvSpPr>
          <p:spPr bwMode="auto">
            <a:xfrm>
              <a:off x="680" y="2178"/>
              <a:ext cx="25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Oval 82"/>
            <p:cNvSpPr>
              <a:spLocks noChangeArrowheads="1"/>
            </p:cNvSpPr>
            <p:nvPr/>
          </p:nvSpPr>
          <p:spPr bwMode="auto">
            <a:xfrm>
              <a:off x="1383" y="2162"/>
              <a:ext cx="27" cy="28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Oval 83"/>
            <p:cNvSpPr>
              <a:spLocks noChangeArrowheads="1"/>
            </p:cNvSpPr>
            <p:nvPr/>
          </p:nvSpPr>
          <p:spPr bwMode="auto">
            <a:xfrm>
              <a:off x="2086" y="2221"/>
              <a:ext cx="26" cy="27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Oval 84"/>
            <p:cNvSpPr>
              <a:spLocks noChangeArrowheads="1"/>
            </p:cNvSpPr>
            <p:nvPr/>
          </p:nvSpPr>
          <p:spPr bwMode="auto">
            <a:xfrm>
              <a:off x="2789" y="2184"/>
              <a:ext cx="28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Rectangle 85"/>
            <p:cNvSpPr>
              <a:spLocks noChangeArrowheads="1"/>
            </p:cNvSpPr>
            <p:nvPr/>
          </p:nvSpPr>
          <p:spPr bwMode="auto">
            <a:xfrm>
              <a:off x="727" y="143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748" y="155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755" y="168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 flipV="1">
              <a:off x="654" y="1385"/>
              <a:ext cx="1" cy="138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 flipH="1">
              <a:off x="628" y="2732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 rot="16200000">
              <a:off x="552" y="2665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 flipH="1">
              <a:off x="628" y="2406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 rot="16200000">
              <a:off x="552" y="2339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 flipH="1">
              <a:off x="628" y="2079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 rot="16200000">
              <a:off x="552" y="2012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 flipH="1">
              <a:off x="628" y="1752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 rot="16200000">
              <a:off x="552" y="1686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7" name="Line 97"/>
            <p:cNvSpPr>
              <a:spLocks noChangeShapeType="1"/>
            </p:cNvSpPr>
            <p:nvPr/>
          </p:nvSpPr>
          <p:spPr bwMode="auto">
            <a:xfrm flipH="1">
              <a:off x="628" y="1426"/>
              <a:ext cx="2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 rot="16200000">
              <a:off x="552" y="1358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 rot="16200000">
              <a:off x="432" y="2011"/>
              <a:ext cx="1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TSH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>
              <a:off x="654" y="2773"/>
              <a:ext cx="218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Line 101"/>
            <p:cNvSpPr>
              <a:spLocks noChangeShapeType="1"/>
            </p:cNvSpPr>
            <p:nvPr/>
          </p:nvSpPr>
          <p:spPr bwMode="auto">
            <a:xfrm>
              <a:off x="693" y="2773"/>
              <a:ext cx="1" cy="2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677" y="2812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>
              <a:off x="1396" y="2773"/>
              <a:ext cx="1" cy="2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Rectangle 104"/>
            <p:cNvSpPr>
              <a:spLocks noChangeArrowheads="1"/>
            </p:cNvSpPr>
            <p:nvPr/>
          </p:nvSpPr>
          <p:spPr bwMode="auto">
            <a:xfrm>
              <a:off x="1380" y="2812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" name="Line 105"/>
            <p:cNvSpPr>
              <a:spLocks noChangeShapeType="1"/>
            </p:cNvSpPr>
            <p:nvPr/>
          </p:nvSpPr>
          <p:spPr bwMode="auto">
            <a:xfrm>
              <a:off x="2100" y="2773"/>
              <a:ext cx="1" cy="2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2083" y="2812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" name="Line 107"/>
            <p:cNvSpPr>
              <a:spLocks noChangeShapeType="1"/>
            </p:cNvSpPr>
            <p:nvPr/>
          </p:nvSpPr>
          <p:spPr bwMode="auto">
            <a:xfrm>
              <a:off x="2803" y="2773"/>
              <a:ext cx="1" cy="2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2786" y="2812"/>
              <a:ext cx="6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1621" y="2875"/>
              <a:ext cx="3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1077" y="2984"/>
              <a:ext cx="1341" cy="12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Line 111"/>
            <p:cNvSpPr>
              <a:spLocks noChangeShapeType="1"/>
            </p:cNvSpPr>
            <p:nvPr/>
          </p:nvSpPr>
          <p:spPr bwMode="auto">
            <a:xfrm>
              <a:off x="1104" y="3045"/>
              <a:ext cx="236" cy="1"/>
            </a:xfrm>
            <a:prstGeom prst="line">
              <a:avLst/>
            </a:prstGeom>
            <a:noFill/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Oval 112"/>
            <p:cNvSpPr>
              <a:spLocks noChangeArrowheads="1"/>
            </p:cNvSpPr>
            <p:nvPr/>
          </p:nvSpPr>
          <p:spPr bwMode="auto">
            <a:xfrm>
              <a:off x="1209" y="3031"/>
              <a:ext cx="27" cy="26"/>
            </a:xfrm>
            <a:prstGeom prst="ellipse">
              <a:avLst/>
            </a:prstGeom>
            <a:solidFill>
              <a:srgbClr val="1A476F"/>
            </a:solidFill>
            <a:ln w="6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Line 113"/>
            <p:cNvSpPr>
              <a:spLocks noChangeShapeType="1"/>
            </p:cNvSpPr>
            <p:nvPr/>
          </p:nvSpPr>
          <p:spPr bwMode="auto">
            <a:xfrm>
              <a:off x="1792" y="30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Line 114"/>
            <p:cNvSpPr>
              <a:spLocks noChangeShapeType="1"/>
            </p:cNvSpPr>
            <p:nvPr/>
          </p:nvSpPr>
          <p:spPr bwMode="auto">
            <a:xfrm>
              <a:off x="1847" y="30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Line 115"/>
            <p:cNvSpPr>
              <a:spLocks noChangeShapeType="1"/>
            </p:cNvSpPr>
            <p:nvPr/>
          </p:nvSpPr>
          <p:spPr bwMode="auto">
            <a:xfrm>
              <a:off x="1901" y="3045"/>
              <a:ext cx="37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Line 116"/>
            <p:cNvSpPr>
              <a:spLocks noChangeShapeType="1"/>
            </p:cNvSpPr>
            <p:nvPr/>
          </p:nvSpPr>
          <p:spPr bwMode="auto">
            <a:xfrm>
              <a:off x="1956" y="3045"/>
              <a:ext cx="36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Line 117"/>
            <p:cNvSpPr>
              <a:spLocks noChangeShapeType="1"/>
            </p:cNvSpPr>
            <p:nvPr/>
          </p:nvSpPr>
          <p:spPr bwMode="auto">
            <a:xfrm>
              <a:off x="2010" y="3045"/>
              <a:ext cx="18" cy="1"/>
            </a:xfrm>
            <a:prstGeom prst="line">
              <a:avLst/>
            </a:prstGeom>
            <a:noFill/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Oval 118"/>
            <p:cNvSpPr>
              <a:spLocks noChangeArrowheads="1"/>
            </p:cNvSpPr>
            <p:nvPr/>
          </p:nvSpPr>
          <p:spPr bwMode="auto">
            <a:xfrm>
              <a:off x="1897" y="3031"/>
              <a:ext cx="25" cy="26"/>
            </a:xfrm>
            <a:prstGeom prst="ellipse">
              <a:avLst/>
            </a:prstGeom>
            <a:solidFill>
              <a:srgbClr val="90353B"/>
            </a:solidFill>
            <a:ln w="6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Rectangle 119"/>
            <p:cNvSpPr>
              <a:spLocks noChangeArrowheads="1"/>
            </p:cNvSpPr>
            <p:nvPr/>
          </p:nvSpPr>
          <p:spPr bwMode="auto">
            <a:xfrm>
              <a:off x="1378" y="3010"/>
              <a:ext cx="37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new_grp=1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0" name="Rectangle 120"/>
            <p:cNvSpPr>
              <a:spLocks noChangeArrowheads="1"/>
            </p:cNvSpPr>
            <p:nvPr/>
          </p:nvSpPr>
          <p:spPr bwMode="auto">
            <a:xfrm>
              <a:off x="2066" y="3010"/>
              <a:ext cx="37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new_grp=2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0" name="Group 120"/>
          <p:cNvGrpSpPr>
            <a:grpSpLocks noChangeAspect="1"/>
          </p:cNvGrpSpPr>
          <p:nvPr/>
        </p:nvGrpSpPr>
        <p:grpSpPr bwMode="auto">
          <a:xfrm>
            <a:off x="4800600" y="2133600"/>
            <a:ext cx="3657600" cy="2743200"/>
            <a:chOff x="3024" y="1344"/>
            <a:chExt cx="2304" cy="1728"/>
          </a:xfrm>
        </p:grpSpPr>
        <p:sp>
          <p:nvSpPr>
            <p:cNvPr id="241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3024" y="1344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21"/>
            <p:cNvSpPr>
              <a:spLocks noChangeArrowheads="1"/>
            </p:cNvSpPr>
            <p:nvPr/>
          </p:nvSpPr>
          <p:spPr bwMode="auto">
            <a:xfrm>
              <a:off x="3043" y="1362"/>
              <a:ext cx="2268" cy="1691"/>
            </a:xfrm>
            <a:prstGeom prst="rect">
              <a:avLst/>
            </a:prstGeom>
            <a:solidFill>
              <a:srgbClr val="EAF2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2"/>
            <p:cNvSpPr>
              <a:spLocks noChangeArrowheads="1"/>
            </p:cNvSpPr>
            <p:nvPr/>
          </p:nvSpPr>
          <p:spPr bwMode="auto">
            <a:xfrm>
              <a:off x="3045" y="1365"/>
              <a:ext cx="2262" cy="1685"/>
            </a:xfrm>
            <a:prstGeom prst="rect">
              <a:avLst/>
            </a:prstGeom>
            <a:solidFill>
              <a:srgbClr val="EAF2F3"/>
            </a:solidFill>
            <a:ln w="2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23"/>
            <p:cNvSpPr>
              <a:spLocks noChangeArrowheads="1"/>
            </p:cNvSpPr>
            <p:nvPr/>
          </p:nvSpPr>
          <p:spPr bwMode="auto">
            <a:xfrm>
              <a:off x="3268" y="1424"/>
              <a:ext cx="1981" cy="1249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124"/>
            <p:cNvSpPr>
              <a:spLocks noChangeShapeType="1"/>
            </p:cNvSpPr>
            <p:nvPr/>
          </p:nvSpPr>
          <p:spPr bwMode="auto">
            <a:xfrm>
              <a:off x="3268" y="2637"/>
              <a:ext cx="1982" cy="1"/>
            </a:xfrm>
            <a:prstGeom prst="line">
              <a:avLst/>
            </a:prstGeom>
            <a:noFill/>
            <a:ln w="5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125"/>
            <p:cNvSpPr>
              <a:spLocks noChangeShapeType="1"/>
            </p:cNvSpPr>
            <p:nvPr/>
          </p:nvSpPr>
          <p:spPr bwMode="auto">
            <a:xfrm>
              <a:off x="3268" y="2369"/>
              <a:ext cx="1982" cy="1"/>
            </a:xfrm>
            <a:prstGeom prst="line">
              <a:avLst/>
            </a:prstGeom>
            <a:noFill/>
            <a:ln w="5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126"/>
            <p:cNvSpPr>
              <a:spLocks noChangeShapeType="1"/>
            </p:cNvSpPr>
            <p:nvPr/>
          </p:nvSpPr>
          <p:spPr bwMode="auto">
            <a:xfrm>
              <a:off x="3268" y="2104"/>
              <a:ext cx="1982" cy="1"/>
            </a:xfrm>
            <a:prstGeom prst="line">
              <a:avLst/>
            </a:prstGeom>
            <a:noFill/>
            <a:ln w="5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127"/>
            <p:cNvSpPr>
              <a:spLocks noChangeShapeType="1"/>
            </p:cNvSpPr>
            <p:nvPr/>
          </p:nvSpPr>
          <p:spPr bwMode="auto">
            <a:xfrm>
              <a:off x="3268" y="1836"/>
              <a:ext cx="1982" cy="1"/>
            </a:xfrm>
            <a:prstGeom prst="line">
              <a:avLst/>
            </a:prstGeom>
            <a:noFill/>
            <a:ln w="5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128"/>
            <p:cNvSpPr>
              <a:spLocks noChangeShapeType="1"/>
            </p:cNvSpPr>
            <p:nvPr/>
          </p:nvSpPr>
          <p:spPr bwMode="auto">
            <a:xfrm>
              <a:off x="3268" y="1571"/>
              <a:ext cx="1982" cy="1"/>
            </a:xfrm>
            <a:prstGeom prst="line">
              <a:avLst/>
            </a:prstGeom>
            <a:noFill/>
            <a:ln w="5">
              <a:solidFill>
                <a:srgbClr val="EAF2F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129"/>
            <p:cNvSpPr>
              <a:spLocks noChangeShapeType="1"/>
            </p:cNvSpPr>
            <p:nvPr/>
          </p:nvSpPr>
          <p:spPr bwMode="auto">
            <a:xfrm flipV="1">
              <a:off x="3304" y="1751"/>
              <a:ext cx="1" cy="604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130"/>
            <p:cNvSpPr>
              <a:spLocks noChangeShapeType="1"/>
            </p:cNvSpPr>
            <p:nvPr/>
          </p:nvSpPr>
          <p:spPr bwMode="auto">
            <a:xfrm>
              <a:off x="3292" y="1751"/>
              <a:ext cx="24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131"/>
            <p:cNvSpPr>
              <a:spLocks noChangeShapeType="1"/>
            </p:cNvSpPr>
            <p:nvPr/>
          </p:nvSpPr>
          <p:spPr bwMode="auto">
            <a:xfrm>
              <a:off x="3292" y="2355"/>
              <a:ext cx="24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132"/>
            <p:cNvSpPr>
              <a:spLocks noChangeShapeType="1"/>
            </p:cNvSpPr>
            <p:nvPr/>
          </p:nvSpPr>
          <p:spPr bwMode="auto">
            <a:xfrm flipV="1">
              <a:off x="3941" y="1571"/>
              <a:ext cx="1" cy="648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133"/>
            <p:cNvSpPr>
              <a:spLocks noChangeShapeType="1"/>
            </p:cNvSpPr>
            <p:nvPr/>
          </p:nvSpPr>
          <p:spPr bwMode="auto">
            <a:xfrm>
              <a:off x="3929" y="1571"/>
              <a:ext cx="24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134"/>
            <p:cNvSpPr>
              <a:spLocks noChangeShapeType="1"/>
            </p:cNvSpPr>
            <p:nvPr/>
          </p:nvSpPr>
          <p:spPr bwMode="auto">
            <a:xfrm>
              <a:off x="3929" y="2219"/>
              <a:ext cx="24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135"/>
            <p:cNvSpPr>
              <a:spLocks noChangeShapeType="1"/>
            </p:cNvSpPr>
            <p:nvPr/>
          </p:nvSpPr>
          <p:spPr bwMode="auto">
            <a:xfrm flipV="1">
              <a:off x="4578" y="1461"/>
              <a:ext cx="1" cy="66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136"/>
            <p:cNvSpPr>
              <a:spLocks noChangeShapeType="1"/>
            </p:cNvSpPr>
            <p:nvPr/>
          </p:nvSpPr>
          <p:spPr bwMode="auto">
            <a:xfrm>
              <a:off x="4565" y="1461"/>
              <a:ext cx="25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37"/>
            <p:cNvSpPr>
              <a:spLocks noChangeShapeType="1"/>
            </p:cNvSpPr>
            <p:nvPr/>
          </p:nvSpPr>
          <p:spPr bwMode="auto">
            <a:xfrm>
              <a:off x="4565" y="2122"/>
              <a:ext cx="25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138"/>
            <p:cNvSpPr>
              <a:spLocks noChangeShapeType="1"/>
            </p:cNvSpPr>
            <p:nvPr/>
          </p:nvSpPr>
          <p:spPr bwMode="auto">
            <a:xfrm flipV="1">
              <a:off x="5215" y="1573"/>
              <a:ext cx="1" cy="635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139"/>
            <p:cNvSpPr>
              <a:spLocks noChangeShapeType="1"/>
            </p:cNvSpPr>
            <p:nvPr/>
          </p:nvSpPr>
          <p:spPr bwMode="auto">
            <a:xfrm>
              <a:off x="5201" y="1573"/>
              <a:ext cx="26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140"/>
            <p:cNvSpPr>
              <a:spLocks noChangeShapeType="1"/>
            </p:cNvSpPr>
            <p:nvPr/>
          </p:nvSpPr>
          <p:spPr bwMode="auto">
            <a:xfrm>
              <a:off x="5201" y="2208"/>
              <a:ext cx="26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141"/>
            <p:cNvSpPr>
              <a:spLocks noChangeShapeType="1"/>
            </p:cNvSpPr>
            <p:nvPr/>
          </p:nvSpPr>
          <p:spPr bwMode="auto">
            <a:xfrm flipV="1">
              <a:off x="3304" y="2255"/>
              <a:ext cx="1" cy="30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142"/>
            <p:cNvSpPr>
              <a:spLocks noChangeShapeType="1"/>
            </p:cNvSpPr>
            <p:nvPr/>
          </p:nvSpPr>
          <p:spPr bwMode="auto">
            <a:xfrm>
              <a:off x="3292" y="2255"/>
              <a:ext cx="24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Line 143"/>
            <p:cNvSpPr>
              <a:spLocks noChangeShapeType="1"/>
            </p:cNvSpPr>
            <p:nvPr/>
          </p:nvSpPr>
          <p:spPr bwMode="auto">
            <a:xfrm>
              <a:off x="3292" y="2561"/>
              <a:ext cx="24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144"/>
            <p:cNvSpPr>
              <a:spLocks noChangeShapeType="1"/>
            </p:cNvSpPr>
            <p:nvPr/>
          </p:nvSpPr>
          <p:spPr bwMode="auto">
            <a:xfrm flipV="1">
              <a:off x="3941" y="2232"/>
              <a:ext cx="1" cy="319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Line 145"/>
            <p:cNvSpPr>
              <a:spLocks noChangeShapeType="1"/>
            </p:cNvSpPr>
            <p:nvPr/>
          </p:nvSpPr>
          <p:spPr bwMode="auto">
            <a:xfrm>
              <a:off x="3929" y="2232"/>
              <a:ext cx="24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Line 146"/>
            <p:cNvSpPr>
              <a:spLocks noChangeShapeType="1"/>
            </p:cNvSpPr>
            <p:nvPr/>
          </p:nvSpPr>
          <p:spPr bwMode="auto">
            <a:xfrm>
              <a:off x="3929" y="2551"/>
              <a:ext cx="24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Line 147"/>
            <p:cNvSpPr>
              <a:spLocks noChangeShapeType="1"/>
            </p:cNvSpPr>
            <p:nvPr/>
          </p:nvSpPr>
          <p:spPr bwMode="auto">
            <a:xfrm flipV="1">
              <a:off x="4578" y="2102"/>
              <a:ext cx="1" cy="333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Line 148"/>
            <p:cNvSpPr>
              <a:spLocks noChangeShapeType="1"/>
            </p:cNvSpPr>
            <p:nvPr/>
          </p:nvSpPr>
          <p:spPr bwMode="auto">
            <a:xfrm>
              <a:off x="4565" y="2102"/>
              <a:ext cx="25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149"/>
            <p:cNvSpPr>
              <a:spLocks noChangeShapeType="1"/>
            </p:cNvSpPr>
            <p:nvPr/>
          </p:nvSpPr>
          <p:spPr bwMode="auto">
            <a:xfrm>
              <a:off x="4565" y="2435"/>
              <a:ext cx="25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150"/>
            <p:cNvSpPr>
              <a:spLocks noChangeShapeType="1"/>
            </p:cNvSpPr>
            <p:nvPr/>
          </p:nvSpPr>
          <p:spPr bwMode="auto">
            <a:xfrm flipV="1">
              <a:off x="5215" y="2133"/>
              <a:ext cx="1" cy="324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151"/>
            <p:cNvSpPr>
              <a:spLocks noChangeShapeType="1"/>
            </p:cNvSpPr>
            <p:nvPr/>
          </p:nvSpPr>
          <p:spPr bwMode="auto">
            <a:xfrm>
              <a:off x="5201" y="2133"/>
              <a:ext cx="26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152"/>
            <p:cNvSpPr>
              <a:spLocks noChangeShapeType="1"/>
            </p:cNvSpPr>
            <p:nvPr/>
          </p:nvSpPr>
          <p:spPr bwMode="auto">
            <a:xfrm>
              <a:off x="5201" y="2457"/>
              <a:ext cx="26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53"/>
            <p:cNvSpPr>
              <a:spLocks/>
            </p:cNvSpPr>
            <p:nvPr/>
          </p:nvSpPr>
          <p:spPr bwMode="auto">
            <a:xfrm>
              <a:off x="3304" y="1791"/>
              <a:ext cx="1911" cy="262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464" y="74"/>
                </a:cxn>
                <a:cxn ang="0">
                  <a:pos x="928" y="0"/>
                </a:cxn>
                <a:cxn ang="0">
                  <a:pos x="1392" y="71"/>
                </a:cxn>
              </a:cxnLst>
              <a:rect l="0" t="0" r="r" b="b"/>
              <a:pathLst>
                <a:path w="1392" h="186">
                  <a:moveTo>
                    <a:pt x="0" y="186"/>
                  </a:moveTo>
                  <a:lnTo>
                    <a:pt x="464" y="74"/>
                  </a:lnTo>
                  <a:lnTo>
                    <a:pt x="928" y="0"/>
                  </a:lnTo>
                  <a:lnTo>
                    <a:pt x="1392" y="71"/>
                  </a:lnTo>
                </a:path>
              </a:pathLst>
            </a:cu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154"/>
            <p:cNvSpPr>
              <a:spLocks noChangeArrowheads="1"/>
            </p:cNvSpPr>
            <p:nvPr/>
          </p:nvSpPr>
          <p:spPr bwMode="auto">
            <a:xfrm>
              <a:off x="3292" y="2040"/>
              <a:ext cx="23" cy="24"/>
            </a:xfrm>
            <a:prstGeom prst="ellipse">
              <a:avLst/>
            </a:prstGeom>
            <a:solidFill>
              <a:srgbClr val="1A476F"/>
            </a:solidFill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155"/>
            <p:cNvSpPr>
              <a:spLocks noChangeArrowheads="1"/>
            </p:cNvSpPr>
            <p:nvPr/>
          </p:nvSpPr>
          <p:spPr bwMode="auto">
            <a:xfrm>
              <a:off x="3929" y="1883"/>
              <a:ext cx="24" cy="25"/>
            </a:xfrm>
            <a:prstGeom prst="ellipse">
              <a:avLst/>
            </a:prstGeom>
            <a:solidFill>
              <a:srgbClr val="1A476F"/>
            </a:solidFill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156"/>
            <p:cNvSpPr>
              <a:spLocks noChangeArrowheads="1"/>
            </p:cNvSpPr>
            <p:nvPr/>
          </p:nvSpPr>
          <p:spPr bwMode="auto">
            <a:xfrm>
              <a:off x="4565" y="1779"/>
              <a:ext cx="24" cy="25"/>
            </a:xfrm>
            <a:prstGeom prst="ellipse">
              <a:avLst/>
            </a:prstGeom>
            <a:solidFill>
              <a:srgbClr val="1A476F"/>
            </a:solidFill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157"/>
            <p:cNvSpPr>
              <a:spLocks noChangeArrowheads="1"/>
            </p:cNvSpPr>
            <p:nvPr/>
          </p:nvSpPr>
          <p:spPr bwMode="auto">
            <a:xfrm>
              <a:off x="5202" y="1879"/>
              <a:ext cx="25" cy="25"/>
            </a:xfrm>
            <a:prstGeom prst="ellipse">
              <a:avLst/>
            </a:prstGeom>
            <a:solidFill>
              <a:srgbClr val="1A476F"/>
            </a:solidFill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158"/>
            <p:cNvSpPr>
              <a:spLocks noChangeShapeType="1"/>
            </p:cNvSpPr>
            <p:nvPr/>
          </p:nvSpPr>
          <p:spPr bwMode="auto">
            <a:xfrm flipV="1">
              <a:off x="3304" y="2407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159"/>
            <p:cNvSpPr>
              <a:spLocks noChangeShapeType="1"/>
            </p:cNvSpPr>
            <p:nvPr/>
          </p:nvSpPr>
          <p:spPr bwMode="auto">
            <a:xfrm flipV="1">
              <a:off x="3353" y="2406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160"/>
            <p:cNvSpPr>
              <a:spLocks noChangeShapeType="1"/>
            </p:cNvSpPr>
            <p:nvPr/>
          </p:nvSpPr>
          <p:spPr bwMode="auto">
            <a:xfrm flipV="1">
              <a:off x="3403" y="2405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161"/>
            <p:cNvSpPr>
              <a:spLocks noChangeShapeType="1"/>
            </p:cNvSpPr>
            <p:nvPr/>
          </p:nvSpPr>
          <p:spPr bwMode="auto">
            <a:xfrm flipV="1">
              <a:off x="3452" y="2403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162"/>
            <p:cNvSpPr>
              <a:spLocks noChangeShapeType="1"/>
            </p:cNvSpPr>
            <p:nvPr/>
          </p:nvSpPr>
          <p:spPr bwMode="auto">
            <a:xfrm flipV="1">
              <a:off x="3502" y="2402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163"/>
            <p:cNvSpPr>
              <a:spLocks noChangeShapeType="1"/>
            </p:cNvSpPr>
            <p:nvPr/>
          </p:nvSpPr>
          <p:spPr bwMode="auto">
            <a:xfrm flipV="1">
              <a:off x="3551" y="2400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164"/>
            <p:cNvSpPr>
              <a:spLocks noChangeShapeType="1"/>
            </p:cNvSpPr>
            <p:nvPr/>
          </p:nvSpPr>
          <p:spPr bwMode="auto">
            <a:xfrm flipV="1">
              <a:off x="3600" y="2399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65"/>
            <p:cNvSpPr>
              <a:spLocks noChangeShapeType="1"/>
            </p:cNvSpPr>
            <p:nvPr/>
          </p:nvSpPr>
          <p:spPr bwMode="auto">
            <a:xfrm flipV="1">
              <a:off x="3650" y="239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66"/>
            <p:cNvSpPr>
              <a:spLocks noChangeShapeType="1"/>
            </p:cNvSpPr>
            <p:nvPr/>
          </p:nvSpPr>
          <p:spPr bwMode="auto">
            <a:xfrm flipV="1">
              <a:off x="3699" y="2396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67"/>
            <p:cNvSpPr>
              <a:spLocks noChangeShapeType="1"/>
            </p:cNvSpPr>
            <p:nvPr/>
          </p:nvSpPr>
          <p:spPr bwMode="auto">
            <a:xfrm flipV="1">
              <a:off x="3749" y="2395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68"/>
            <p:cNvSpPr>
              <a:spLocks noChangeShapeType="1"/>
            </p:cNvSpPr>
            <p:nvPr/>
          </p:nvSpPr>
          <p:spPr bwMode="auto">
            <a:xfrm flipV="1">
              <a:off x="3798" y="2393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69"/>
            <p:cNvSpPr>
              <a:spLocks noChangeShapeType="1"/>
            </p:cNvSpPr>
            <p:nvPr/>
          </p:nvSpPr>
          <p:spPr bwMode="auto">
            <a:xfrm flipV="1">
              <a:off x="3848" y="2392"/>
              <a:ext cx="32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70"/>
            <p:cNvSpPr>
              <a:spLocks noChangeShapeType="1"/>
            </p:cNvSpPr>
            <p:nvPr/>
          </p:nvSpPr>
          <p:spPr bwMode="auto">
            <a:xfrm flipV="1">
              <a:off x="3897" y="2390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71"/>
            <p:cNvSpPr>
              <a:spLocks noChangeShapeType="1"/>
            </p:cNvSpPr>
            <p:nvPr/>
          </p:nvSpPr>
          <p:spPr bwMode="auto">
            <a:xfrm flipV="1">
              <a:off x="3946" y="2383"/>
              <a:ext cx="32" cy="7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2"/>
            <p:cNvSpPr>
              <a:spLocks noChangeShapeType="1"/>
            </p:cNvSpPr>
            <p:nvPr/>
          </p:nvSpPr>
          <p:spPr bwMode="auto">
            <a:xfrm flipV="1">
              <a:off x="3994" y="2375"/>
              <a:ext cx="33" cy="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73"/>
            <p:cNvSpPr>
              <a:spLocks noChangeShapeType="1"/>
            </p:cNvSpPr>
            <p:nvPr/>
          </p:nvSpPr>
          <p:spPr bwMode="auto">
            <a:xfrm flipV="1">
              <a:off x="4042" y="2365"/>
              <a:ext cx="33" cy="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74"/>
            <p:cNvSpPr>
              <a:spLocks noChangeShapeType="1"/>
            </p:cNvSpPr>
            <p:nvPr/>
          </p:nvSpPr>
          <p:spPr bwMode="auto">
            <a:xfrm flipV="1">
              <a:off x="4092" y="2355"/>
              <a:ext cx="31" cy="7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175"/>
            <p:cNvSpPr>
              <a:spLocks noChangeShapeType="1"/>
            </p:cNvSpPr>
            <p:nvPr/>
          </p:nvSpPr>
          <p:spPr bwMode="auto">
            <a:xfrm flipV="1">
              <a:off x="4140" y="2347"/>
              <a:ext cx="33" cy="5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176"/>
            <p:cNvSpPr>
              <a:spLocks noChangeShapeType="1"/>
            </p:cNvSpPr>
            <p:nvPr/>
          </p:nvSpPr>
          <p:spPr bwMode="auto">
            <a:xfrm flipV="1">
              <a:off x="4188" y="2337"/>
              <a:ext cx="33" cy="7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177"/>
            <p:cNvSpPr>
              <a:spLocks noChangeShapeType="1"/>
            </p:cNvSpPr>
            <p:nvPr/>
          </p:nvSpPr>
          <p:spPr bwMode="auto">
            <a:xfrm flipV="1">
              <a:off x="4237" y="2329"/>
              <a:ext cx="32" cy="5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178"/>
            <p:cNvSpPr>
              <a:spLocks noChangeShapeType="1"/>
            </p:cNvSpPr>
            <p:nvPr/>
          </p:nvSpPr>
          <p:spPr bwMode="auto">
            <a:xfrm flipV="1">
              <a:off x="4285" y="2319"/>
              <a:ext cx="33" cy="5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179"/>
            <p:cNvSpPr>
              <a:spLocks noChangeShapeType="1"/>
            </p:cNvSpPr>
            <p:nvPr/>
          </p:nvSpPr>
          <p:spPr bwMode="auto">
            <a:xfrm flipV="1">
              <a:off x="4335" y="2309"/>
              <a:ext cx="31" cy="7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180"/>
            <p:cNvSpPr>
              <a:spLocks noChangeShapeType="1"/>
            </p:cNvSpPr>
            <p:nvPr/>
          </p:nvSpPr>
          <p:spPr bwMode="auto">
            <a:xfrm flipV="1">
              <a:off x="4383" y="2300"/>
              <a:ext cx="33" cy="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181"/>
            <p:cNvSpPr>
              <a:spLocks noChangeShapeType="1"/>
            </p:cNvSpPr>
            <p:nvPr/>
          </p:nvSpPr>
          <p:spPr bwMode="auto">
            <a:xfrm flipV="1">
              <a:off x="4431" y="2291"/>
              <a:ext cx="33" cy="7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182"/>
            <p:cNvSpPr>
              <a:spLocks noChangeShapeType="1"/>
            </p:cNvSpPr>
            <p:nvPr/>
          </p:nvSpPr>
          <p:spPr bwMode="auto">
            <a:xfrm flipV="1">
              <a:off x="4480" y="2282"/>
              <a:ext cx="32" cy="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183"/>
            <p:cNvSpPr>
              <a:spLocks noChangeShapeType="1"/>
            </p:cNvSpPr>
            <p:nvPr/>
          </p:nvSpPr>
          <p:spPr bwMode="auto">
            <a:xfrm flipV="1">
              <a:off x="4528" y="2272"/>
              <a:ext cx="33" cy="6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184"/>
            <p:cNvSpPr>
              <a:spLocks noChangeShapeType="1"/>
            </p:cNvSpPr>
            <p:nvPr/>
          </p:nvSpPr>
          <p:spPr bwMode="auto">
            <a:xfrm>
              <a:off x="4576" y="2270"/>
              <a:ext cx="2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185"/>
            <p:cNvSpPr>
              <a:spLocks noChangeShapeType="1"/>
            </p:cNvSpPr>
            <p:nvPr/>
          </p:nvSpPr>
          <p:spPr bwMode="auto">
            <a:xfrm>
              <a:off x="4578" y="2270"/>
              <a:ext cx="31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186"/>
            <p:cNvSpPr>
              <a:spLocks noChangeShapeType="1"/>
            </p:cNvSpPr>
            <p:nvPr/>
          </p:nvSpPr>
          <p:spPr bwMode="auto">
            <a:xfrm>
              <a:off x="4626" y="2271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187"/>
            <p:cNvSpPr>
              <a:spLocks noChangeShapeType="1"/>
            </p:cNvSpPr>
            <p:nvPr/>
          </p:nvSpPr>
          <p:spPr bwMode="auto">
            <a:xfrm>
              <a:off x="4675" y="2274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188"/>
            <p:cNvSpPr>
              <a:spLocks noChangeShapeType="1"/>
            </p:cNvSpPr>
            <p:nvPr/>
          </p:nvSpPr>
          <p:spPr bwMode="auto">
            <a:xfrm>
              <a:off x="4725" y="2275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189"/>
            <p:cNvSpPr>
              <a:spLocks noChangeShapeType="1"/>
            </p:cNvSpPr>
            <p:nvPr/>
          </p:nvSpPr>
          <p:spPr bwMode="auto">
            <a:xfrm>
              <a:off x="4774" y="2277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190"/>
            <p:cNvSpPr>
              <a:spLocks noChangeShapeType="1"/>
            </p:cNvSpPr>
            <p:nvPr/>
          </p:nvSpPr>
          <p:spPr bwMode="auto">
            <a:xfrm>
              <a:off x="4823" y="2279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191"/>
            <p:cNvSpPr>
              <a:spLocks noChangeShapeType="1"/>
            </p:cNvSpPr>
            <p:nvPr/>
          </p:nvSpPr>
          <p:spPr bwMode="auto">
            <a:xfrm>
              <a:off x="4873" y="2281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192"/>
            <p:cNvSpPr>
              <a:spLocks noChangeShapeType="1"/>
            </p:cNvSpPr>
            <p:nvPr/>
          </p:nvSpPr>
          <p:spPr bwMode="auto">
            <a:xfrm>
              <a:off x="4922" y="2284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193"/>
            <p:cNvSpPr>
              <a:spLocks noChangeShapeType="1"/>
            </p:cNvSpPr>
            <p:nvPr/>
          </p:nvSpPr>
          <p:spPr bwMode="auto">
            <a:xfrm>
              <a:off x="4972" y="2285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194"/>
            <p:cNvSpPr>
              <a:spLocks noChangeShapeType="1"/>
            </p:cNvSpPr>
            <p:nvPr/>
          </p:nvSpPr>
          <p:spPr bwMode="auto">
            <a:xfrm>
              <a:off x="5021" y="228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195"/>
            <p:cNvSpPr>
              <a:spLocks noChangeShapeType="1"/>
            </p:cNvSpPr>
            <p:nvPr/>
          </p:nvSpPr>
          <p:spPr bwMode="auto">
            <a:xfrm>
              <a:off x="5071" y="2289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196"/>
            <p:cNvSpPr>
              <a:spLocks noChangeShapeType="1"/>
            </p:cNvSpPr>
            <p:nvPr/>
          </p:nvSpPr>
          <p:spPr bwMode="auto">
            <a:xfrm>
              <a:off x="5120" y="2291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197"/>
            <p:cNvSpPr>
              <a:spLocks noChangeShapeType="1"/>
            </p:cNvSpPr>
            <p:nvPr/>
          </p:nvSpPr>
          <p:spPr bwMode="auto">
            <a:xfrm>
              <a:off x="5169" y="2293"/>
              <a:ext cx="33" cy="2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198"/>
            <p:cNvSpPr>
              <a:spLocks noChangeArrowheads="1"/>
            </p:cNvSpPr>
            <p:nvPr/>
          </p:nvSpPr>
          <p:spPr bwMode="auto">
            <a:xfrm>
              <a:off x="3292" y="2396"/>
              <a:ext cx="23" cy="25"/>
            </a:xfrm>
            <a:prstGeom prst="ellipse">
              <a:avLst/>
            </a:prstGeom>
            <a:solidFill>
              <a:srgbClr val="90353B"/>
            </a:solidFill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199"/>
            <p:cNvSpPr>
              <a:spLocks noChangeArrowheads="1"/>
            </p:cNvSpPr>
            <p:nvPr/>
          </p:nvSpPr>
          <p:spPr bwMode="auto">
            <a:xfrm>
              <a:off x="3929" y="2378"/>
              <a:ext cx="24" cy="24"/>
            </a:xfrm>
            <a:prstGeom prst="ellipse">
              <a:avLst/>
            </a:prstGeom>
            <a:solidFill>
              <a:srgbClr val="90353B"/>
            </a:solidFill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200"/>
            <p:cNvSpPr>
              <a:spLocks noChangeArrowheads="1"/>
            </p:cNvSpPr>
            <p:nvPr/>
          </p:nvSpPr>
          <p:spPr bwMode="auto">
            <a:xfrm>
              <a:off x="4565" y="2257"/>
              <a:ext cx="24" cy="24"/>
            </a:xfrm>
            <a:prstGeom prst="ellipse">
              <a:avLst/>
            </a:prstGeom>
            <a:solidFill>
              <a:srgbClr val="90353B"/>
            </a:solidFill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201"/>
            <p:cNvSpPr>
              <a:spLocks noChangeArrowheads="1"/>
            </p:cNvSpPr>
            <p:nvPr/>
          </p:nvSpPr>
          <p:spPr bwMode="auto">
            <a:xfrm>
              <a:off x="5202" y="2282"/>
              <a:ext cx="25" cy="24"/>
            </a:xfrm>
            <a:prstGeom prst="ellipse">
              <a:avLst/>
            </a:prstGeom>
            <a:solidFill>
              <a:srgbClr val="90353B"/>
            </a:solidFill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202"/>
            <p:cNvSpPr>
              <a:spLocks noChangeArrowheads="1"/>
            </p:cNvSpPr>
            <p:nvPr/>
          </p:nvSpPr>
          <p:spPr bwMode="auto">
            <a:xfrm>
              <a:off x="3322" y="142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203"/>
            <p:cNvSpPr>
              <a:spLocks noChangeArrowheads="1"/>
            </p:cNvSpPr>
            <p:nvPr/>
          </p:nvSpPr>
          <p:spPr bwMode="auto">
            <a:xfrm>
              <a:off x="3322" y="151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204"/>
            <p:cNvSpPr>
              <a:spLocks noChangeArrowheads="1"/>
            </p:cNvSpPr>
            <p:nvPr/>
          </p:nvSpPr>
          <p:spPr bwMode="auto">
            <a:xfrm>
              <a:off x="3327" y="1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Line 205"/>
            <p:cNvSpPr>
              <a:spLocks noChangeShapeType="1"/>
            </p:cNvSpPr>
            <p:nvPr/>
          </p:nvSpPr>
          <p:spPr bwMode="auto">
            <a:xfrm flipV="1">
              <a:off x="3268" y="1424"/>
              <a:ext cx="1" cy="124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206"/>
            <p:cNvSpPr>
              <a:spLocks noChangeShapeType="1"/>
            </p:cNvSpPr>
            <p:nvPr/>
          </p:nvSpPr>
          <p:spPr bwMode="auto">
            <a:xfrm flipH="1">
              <a:off x="3245" y="2637"/>
              <a:ext cx="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207"/>
            <p:cNvSpPr>
              <a:spLocks noChangeArrowheads="1"/>
            </p:cNvSpPr>
            <p:nvPr/>
          </p:nvSpPr>
          <p:spPr bwMode="auto">
            <a:xfrm rot="16200000">
              <a:off x="3167" y="2575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Line 208"/>
            <p:cNvSpPr>
              <a:spLocks noChangeShapeType="1"/>
            </p:cNvSpPr>
            <p:nvPr/>
          </p:nvSpPr>
          <p:spPr bwMode="auto">
            <a:xfrm flipH="1">
              <a:off x="3245" y="2369"/>
              <a:ext cx="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209"/>
            <p:cNvSpPr>
              <a:spLocks noChangeArrowheads="1"/>
            </p:cNvSpPr>
            <p:nvPr/>
          </p:nvSpPr>
          <p:spPr bwMode="auto">
            <a:xfrm rot="16200000">
              <a:off x="3150" y="2307"/>
              <a:ext cx="11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Line 210"/>
            <p:cNvSpPr>
              <a:spLocks noChangeShapeType="1"/>
            </p:cNvSpPr>
            <p:nvPr/>
          </p:nvSpPr>
          <p:spPr bwMode="auto">
            <a:xfrm flipH="1">
              <a:off x="3245" y="2104"/>
              <a:ext cx="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211"/>
            <p:cNvSpPr>
              <a:spLocks noChangeArrowheads="1"/>
            </p:cNvSpPr>
            <p:nvPr/>
          </p:nvSpPr>
          <p:spPr bwMode="auto">
            <a:xfrm rot="16200000">
              <a:off x="3167" y="2041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Line 212"/>
            <p:cNvSpPr>
              <a:spLocks noChangeShapeType="1"/>
            </p:cNvSpPr>
            <p:nvPr/>
          </p:nvSpPr>
          <p:spPr bwMode="auto">
            <a:xfrm flipH="1">
              <a:off x="3245" y="1836"/>
              <a:ext cx="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213"/>
            <p:cNvSpPr>
              <a:spLocks noChangeArrowheads="1"/>
            </p:cNvSpPr>
            <p:nvPr/>
          </p:nvSpPr>
          <p:spPr bwMode="auto">
            <a:xfrm rot="16200000">
              <a:off x="3150" y="1774"/>
              <a:ext cx="11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Line 214"/>
            <p:cNvSpPr>
              <a:spLocks noChangeShapeType="1"/>
            </p:cNvSpPr>
            <p:nvPr/>
          </p:nvSpPr>
          <p:spPr bwMode="auto">
            <a:xfrm flipH="1">
              <a:off x="3245" y="1571"/>
              <a:ext cx="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215"/>
            <p:cNvSpPr>
              <a:spLocks noChangeArrowheads="1"/>
            </p:cNvSpPr>
            <p:nvPr/>
          </p:nvSpPr>
          <p:spPr bwMode="auto">
            <a:xfrm rot="16200000">
              <a:off x="3167" y="1508"/>
              <a:ext cx="8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16"/>
            <p:cNvSpPr>
              <a:spLocks noChangeArrowheads="1"/>
            </p:cNvSpPr>
            <p:nvPr/>
          </p:nvSpPr>
          <p:spPr bwMode="auto">
            <a:xfrm rot="16200000">
              <a:off x="3020" y="1983"/>
              <a:ext cx="24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TpoAb+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Line 217"/>
            <p:cNvSpPr>
              <a:spLocks noChangeShapeType="1"/>
            </p:cNvSpPr>
            <p:nvPr/>
          </p:nvSpPr>
          <p:spPr bwMode="auto">
            <a:xfrm>
              <a:off x="3268" y="2673"/>
              <a:ext cx="198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218"/>
            <p:cNvSpPr>
              <a:spLocks noChangeShapeType="1"/>
            </p:cNvSpPr>
            <p:nvPr/>
          </p:nvSpPr>
          <p:spPr bwMode="auto">
            <a:xfrm>
              <a:off x="3304" y="2673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219"/>
            <p:cNvSpPr>
              <a:spLocks noChangeArrowheads="1"/>
            </p:cNvSpPr>
            <p:nvPr/>
          </p:nvSpPr>
          <p:spPr bwMode="auto">
            <a:xfrm>
              <a:off x="3289" y="2708"/>
              <a:ext cx="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Line 220"/>
            <p:cNvSpPr>
              <a:spLocks noChangeShapeType="1"/>
            </p:cNvSpPr>
            <p:nvPr/>
          </p:nvSpPr>
          <p:spPr bwMode="auto">
            <a:xfrm>
              <a:off x="3941" y="2673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221"/>
            <p:cNvSpPr>
              <a:spLocks noChangeArrowheads="1"/>
            </p:cNvSpPr>
            <p:nvPr/>
          </p:nvSpPr>
          <p:spPr bwMode="auto">
            <a:xfrm>
              <a:off x="3926" y="2708"/>
              <a:ext cx="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Line 222"/>
            <p:cNvSpPr>
              <a:spLocks noChangeShapeType="1"/>
            </p:cNvSpPr>
            <p:nvPr/>
          </p:nvSpPr>
          <p:spPr bwMode="auto">
            <a:xfrm>
              <a:off x="4578" y="2673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223"/>
            <p:cNvSpPr>
              <a:spLocks noChangeArrowheads="1"/>
            </p:cNvSpPr>
            <p:nvPr/>
          </p:nvSpPr>
          <p:spPr bwMode="auto">
            <a:xfrm>
              <a:off x="4563" y="2708"/>
              <a:ext cx="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Line 224"/>
            <p:cNvSpPr>
              <a:spLocks noChangeShapeType="1"/>
            </p:cNvSpPr>
            <p:nvPr/>
          </p:nvSpPr>
          <p:spPr bwMode="auto">
            <a:xfrm>
              <a:off x="5215" y="2673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225"/>
            <p:cNvSpPr>
              <a:spLocks noChangeArrowheads="1"/>
            </p:cNvSpPr>
            <p:nvPr/>
          </p:nvSpPr>
          <p:spPr bwMode="auto">
            <a:xfrm>
              <a:off x="5200" y="2708"/>
              <a:ext cx="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6"/>
            <p:cNvSpPr>
              <a:spLocks noChangeArrowheads="1"/>
            </p:cNvSpPr>
            <p:nvPr/>
          </p:nvSpPr>
          <p:spPr bwMode="auto">
            <a:xfrm>
              <a:off x="4144" y="2766"/>
              <a:ext cx="2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follow-up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7"/>
            <p:cNvSpPr>
              <a:spLocks noChangeArrowheads="1"/>
            </p:cNvSpPr>
            <p:nvPr/>
          </p:nvSpPr>
          <p:spPr bwMode="auto">
            <a:xfrm>
              <a:off x="3651" y="2863"/>
              <a:ext cx="1215" cy="11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228"/>
            <p:cNvSpPr>
              <a:spLocks noChangeShapeType="1"/>
            </p:cNvSpPr>
            <p:nvPr/>
          </p:nvSpPr>
          <p:spPr bwMode="auto">
            <a:xfrm>
              <a:off x="3676" y="2918"/>
              <a:ext cx="214" cy="1"/>
            </a:xfrm>
            <a:prstGeom prst="line">
              <a:avLst/>
            </a:prstGeom>
            <a:noFill/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Oval 229"/>
            <p:cNvSpPr>
              <a:spLocks noChangeArrowheads="1"/>
            </p:cNvSpPr>
            <p:nvPr/>
          </p:nvSpPr>
          <p:spPr bwMode="auto">
            <a:xfrm>
              <a:off x="3771" y="2905"/>
              <a:ext cx="24" cy="24"/>
            </a:xfrm>
            <a:prstGeom prst="ellipse">
              <a:avLst/>
            </a:prstGeom>
            <a:solidFill>
              <a:srgbClr val="1A476F"/>
            </a:solidFill>
            <a:ln w="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230"/>
            <p:cNvSpPr>
              <a:spLocks noChangeShapeType="1"/>
            </p:cNvSpPr>
            <p:nvPr/>
          </p:nvSpPr>
          <p:spPr bwMode="auto">
            <a:xfrm>
              <a:off x="4299" y="291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231"/>
            <p:cNvSpPr>
              <a:spLocks noChangeShapeType="1"/>
            </p:cNvSpPr>
            <p:nvPr/>
          </p:nvSpPr>
          <p:spPr bwMode="auto">
            <a:xfrm>
              <a:off x="4349" y="291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232"/>
            <p:cNvSpPr>
              <a:spLocks noChangeShapeType="1"/>
            </p:cNvSpPr>
            <p:nvPr/>
          </p:nvSpPr>
          <p:spPr bwMode="auto">
            <a:xfrm>
              <a:off x="4398" y="291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233"/>
            <p:cNvSpPr>
              <a:spLocks noChangeShapeType="1"/>
            </p:cNvSpPr>
            <p:nvPr/>
          </p:nvSpPr>
          <p:spPr bwMode="auto">
            <a:xfrm>
              <a:off x="4447" y="2918"/>
              <a:ext cx="33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234"/>
            <p:cNvSpPr>
              <a:spLocks noChangeShapeType="1"/>
            </p:cNvSpPr>
            <p:nvPr/>
          </p:nvSpPr>
          <p:spPr bwMode="auto">
            <a:xfrm>
              <a:off x="4497" y="2918"/>
              <a:ext cx="16" cy="1"/>
            </a:xfrm>
            <a:prstGeom prst="line">
              <a:avLst/>
            </a:prstGeom>
            <a:noFill/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Oval 235"/>
            <p:cNvSpPr>
              <a:spLocks noChangeArrowheads="1"/>
            </p:cNvSpPr>
            <p:nvPr/>
          </p:nvSpPr>
          <p:spPr bwMode="auto">
            <a:xfrm>
              <a:off x="4394" y="2905"/>
              <a:ext cx="23" cy="24"/>
            </a:xfrm>
            <a:prstGeom prst="ellipse">
              <a:avLst/>
            </a:prstGeom>
            <a:solidFill>
              <a:srgbClr val="90353B"/>
            </a:solidFill>
            <a:ln w="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236"/>
            <p:cNvSpPr>
              <a:spLocks noChangeArrowheads="1"/>
            </p:cNvSpPr>
            <p:nvPr/>
          </p:nvSpPr>
          <p:spPr bwMode="auto">
            <a:xfrm>
              <a:off x="3924" y="2887"/>
              <a:ext cx="34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new_grp=1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37"/>
            <p:cNvSpPr>
              <a:spLocks noChangeArrowheads="1"/>
            </p:cNvSpPr>
            <p:nvPr/>
          </p:nvSpPr>
          <p:spPr bwMode="auto">
            <a:xfrm>
              <a:off x="4548" y="2887"/>
              <a:ext cx="34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new_grp=2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6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مقایسه بروز اختلات تیروییدی برحسب</a:t>
            </a:r>
            <a:r>
              <a:rPr lang="en-US" sz="2800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نسبت خطر 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fa-IR" sz="2800" dirty="0" smtClean="0">
                <a:cs typeface="B Nazanin" pitchFamily="2" charset="-78"/>
              </a:rPr>
              <a:t>در طی 12 سال درچارک اول</a:t>
            </a:r>
            <a:r>
              <a:rPr lang="en-US" sz="2800" dirty="0" smtClean="0">
                <a:cs typeface="B Nazanin" pitchFamily="2" charset="-78"/>
              </a:rPr>
              <a:t>(Q1)</a:t>
            </a:r>
            <a:r>
              <a:rPr lang="fa-IR" sz="2800" dirty="0" smtClean="0">
                <a:cs typeface="B Nazanin" pitchFamily="2" charset="-78"/>
              </a:rPr>
              <a:t> و چارک چهارم</a:t>
            </a:r>
            <a:r>
              <a:rPr lang="en-US" sz="2800" dirty="0" smtClean="0">
                <a:cs typeface="B Nazanin" pitchFamily="2" charset="-78"/>
              </a:rPr>
              <a:t>(Q4)</a:t>
            </a:r>
            <a:r>
              <a:rPr lang="fa-IR" sz="2800" dirty="0" smtClean="0">
                <a:cs typeface="B Nazanin" pitchFamily="2" charset="-78"/>
              </a:rPr>
              <a:t> پس از تعدیل اثر متغیرهای سن</a:t>
            </a:r>
            <a:r>
              <a:rPr lang="en-US" sz="2800" dirty="0" smtClean="0">
                <a:cs typeface="B Nazanin" pitchFamily="2" charset="-78"/>
              </a:rPr>
              <a:t>, </a:t>
            </a:r>
            <a:r>
              <a:rPr lang="fa-IR" sz="2800" dirty="0" smtClean="0">
                <a:cs typeface="B Nazanin" pitchFamily="2" charset="-78"/>
              </a:rPr>
              <a:t>مصرف سیگار</a:t>
            </a:r>
            <a:r>
              <a:rPr lang="en-US" sz="3600" dirty="0" smtClean="0">
                <a:cs typeface="B Nazanin" pitchFamily="2" charset="-78"/>
              </a:rPr>
              <a:t>, </a:t>
            </a:r>
            <a:r>
              <a:rPr lang="ar-SA" sz="2800" dirty="0" smtClean="0">
                <a:cs typeface="B Nazanin" pitchFamily="2" charset="-78"/>
              </a:rPr>
              <a:t>نماي توده بدني </a:t>
            </a:r>
            <a:r>
              <a:rPr lang="en-US" sz="2800" dirty="0" smtClean="0">
                <a:cs typeface="B Nazanin" pitchFamily="2" charset="-78"/>
              </a:rPr>
              <a:t>,</a:t>
            </a:r>
            <a:r>
              <a:rPr lang="fa-IR" sz="2800" dirty="0" smtClean="0">
                <a:cs typeface="B Nazanin" pitchFamily="2" charset="-78"/>
              </a:rPr>
              <a:t> تعداحاملگی وسطح تحصیلات</a:t>
            </a:r>
            <a:endParaRPr 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6781800" cy="51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میزان بروز اختلات تیروییدی برحسب </a:t>
            </a:r>
            <a:r>
              <a:rPr lang="en-US" sz="2800" dirty="0" smtClean="0">
                <a:cs typeface="B Nazanin" pitchFamily="2" charset="-78"/>
              </a:rPr>
              <a:t>1000</a:t>
            </a:r>
            <a:r>
              <a:rPr lang="fa-IR" sz="2800" dirty="0" smtClean="0">
                <a:cs typeface="B Nazanin" pitchFamily="2" charset="-78"/>
              </a:rPr>
              <a:t>شخص سال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در طی 12 سال درچارکهای مختلف</a:t>
            </a:r>
            <a:r>
              <a:rPr lang="en-US" sz="2800" dirty="0" smtClean="0">
                <a:cs typeface="B Nazanin" pitchFamily="2" charset="-78"/>
              </a:rPr>
              <a:t>AMH </a:t>
            </a:r>
            <a:r>
              <a:rPr lang="fa-IR" sz="2800" dirty="0" smtClean="0">
                <a:cs typeface="B Nazanin" pitchFamily="2" charset="-78"/>
              </a:rPr>
              <a:t>پس از تعدیل اثر متغیرهای سن</a:t>
            </a:r>
            <a:r>
              <a:rPr lang="en-US" sz="2800" dirty="0" smtClean="0">
                <a:cs typeface="B Nazanin" pitchFamily="2" charset="-78"/>
              </a:rPr>
              <a:t>, </a:t>
            </a:r>
            <a:r>
              <a:rPr lang="fa-IR" sz="2800" dirty="0" smtClean="0">
                <a:cs typeface="B Nazanin" pitchFamily="2" charset="-78"/>
              </a:rPr>
              <a:t>مصرف سیگار</a:t>
            </a:r>
            <a:r>
              <a:rPr lang="en-US" sz="3600" dirty="0" smtClean="0">
                <a:cs typeface="B Nazanin" pitchFamily="2" charset="-78"/>
              </a:rPr>
              <a:t>, </a:t>
            </a:r>
            <a:r>
              <a:rPr lang="ar-SA" sz="2800" dirty="0" smtClean="0">
                <a:cs typeface="B Nazanin" pitchFamily="2" charset="-78"/>
              </a:rPr>
              <a:t>نماي توده بدني </a:t>
            </a:r>
            <a:r>
              <a:rPr lang="en-US" sz="2800" dirty="0" smtClean="0">
                <a:cs typeface="B Nazanin" pitchFamily="2" charset="-78"/>
              </a:rPr>
              <a:t>,</a:t>
            </a:r>
            <a:r>
              <a:rPr lang="fa-IR" sz="2800" dirty="0" smtClean="0">
                <a:cs typeface="B Nazanin" pitchFamily="2" charset="-78"/>
              </a:rPr>
              <a:t> تعداحاملگی وسطح تحصیلات</a:t>
            </a:r>
            <a:endParaRPr lang="en-US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r="590"/>
          <a:stretch>
            <a:fillRect/>
          </a:stretch>
        </p:blipFill>
        <p:spPr bwMode="auto">
          <a:xfrm>
            <a:off x="1447800" y="1600200"/>
            <a:ext cx="6324600" cy="12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748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مقایسه بروز اختلات تیروییدی برحسب</a:t>
            </a:r>
            <a:r>
              <a:rPr lang="en-US" sz="2800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نسبت خطر 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fa-IR" sz="2800" dirty="0" smtClean="0">
                <a:cs typeface="B Nazanin" pitchFamily="2" charset="-78"/>
              </a:rPr>
              <a:t>در طی 12 سال درچارک اول</a:t>
            </a:r>
            <a:r>
              <a:rPr lang="en-US" sz="2800" dirty="0" smtClean="0">
                <a:cs typeface="B Nazanin" pitchFamily="2" charset="-78"/>
              </a:rPr>
              <a:t>(Q1)</a:t>
            </a:r>
            <a:r>
              <a:rPr lang="fa-IR" sz="2800" dirty="0" smtClean="0">
                <a:cs typeface="B Nazanin" pitchFamily="2" charset="-78"/>
              </a:rPr>
              <a:t> و مجموع سایرچارکها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en-US" sz="2800" dirty="0" err="1" smtClean="0">
                <a:cs typeface="B Nazanin" pitchFamily="2" charset="-78"/>
              </a:rPr>
              <a:t>Qo</a:t>
            </a:r>
            <a:r>
              <a:rPr lang="en-US" sz="2800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پس از تعدیل اثر متغیرهای سن</a:t>
            </a:r>
            <a:r>
              <a:rPr lang="en-US" sz="2800" dirty="0" smtClean="0">
                <a:cs typeface="B Nazanin" pitchFamily="2" charset="-78"/>
              </a:rPr>
              <a:t>, </a:t>
            </a:r>
            <a:r>
              <a:rPr lang="fa-IR" sz="2800" dirty="0" smtClean="0">
                <a:cs typeface="B Nazanin" pitchFamily="2" charset="-78"/>
              </a:rPr>
              <a:t>مصرف سیگار</a:t>
            </a:r>
            <a:r>
              <a:rPr lang="en-US" sz="3600" dirty="0" smtClean="0">
                <a:cs typeface="B Nazanin" pitchFamily="2" charset="-78"/>
              </a:rPr>
              <a:t>, </a:t>
            </a:r>
            <a:r>
              <a:rPr lang="ar-SA" sz="2800" dirty="0" smtClean="0">
                <a:cs typeface="B Nazanin" pitchFamily="2" charset="-78"/>
              </a:rPr>
              <a:t>نماي توده بدني </a:t>
            </a:r>
            <a:r>
              <a:rPr lang="en-US" sz="2800" dirty="0" smtClean="0">
                <a:cs typeface="B Nazanin" pitchFamily="2" charset="-78"/>
              </a:rPr>
              <a:t>,</a:t>
            </a:r>
            <a:r>
              <a:rPr lang="fa-IR" sz="2800" dirty="0" smtClean="0">
                <a:cs typeface="B Nazanin" pitchFamily="2" charset="-78"/>
              </a:rPr>
              <a:t> تعداحاملگی وسطح تحصیلات</a:t>
            </a:r>
            <a:endParaRPr 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4694"/>
            <a:ext cx="6553200" cy="523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cs typeface="B Nazanin" pitchFamily="2" charset="-78"/>
              </a:rPr>
              <a:t>میزان بروز اختلات تیروییدی برحسب </a:t>
            </a:r>
            <a:r>
              <a:rPr lang="en-US" sz="2800" dirty="0" smtClean="0">
                <a:cs typeface="B Nazanin" pitchFamily="2" charset="-78"/>
              </a:rPr>
              <a:t>1000</a:t>
            </a:r>
            <a:r>
              <a:rPr lang="fa-IR" sz="2800" dirty="0" smtClean="0">
                <a:cs typeface="B Nazanin" pitchFamily="2" charset="-78"/>
              </a:rPr>
              <a:t>شخص سال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در طی 12 سال درچارک اول</a:t>
            </a:r>
            <a:r>
              <a:rPr lang="en-US" sz="2800" dirty="0" smtClean="0">
                <a:cs typeface="B Nazanin" pitchFamily="2" charset="-78"/>
              </a:rPr>
              <a:t>(Q1)</a:t>
            </a:r>
            <a:r>
              <a:rPr lang="fa-IR" sz="2800" dirty="0" smtClean="0">
                <a:cs typeface="B Nazanin" pitchFamily="2" charset="-78"/>
              </a:rPr>
              <a:t> و مجموع سایرچارکها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en-US" sz="2800" dirty="0" err="1" smtClean="0">
                <a:cs typeface="B Nazanin" pitchFamily="2" charset="-78"/>
              </a:rPr>
              <a:t>Qo</a:t>
            </a:r>
            <a:r>
              <a:rPr lang="en-US" sz="2800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پس از تعدیل اثر متغیرهای سن</a:t>
            </a:r>
            <a:r>
              <a:rPr lang="en-US" sz="2800" dirty="0" smtClean="0">
                <a:cs typeface="B Nazanin" pitchFamily="2" charset="-78"/>
              </a:rPr>
              <a:t>, </a:t>
            </a:r>
            <a:r>
              <a:rPr lang="fa-IR" sz="2800" dirty="0" smtClean="0">
                <a:cs typeface="B Nazanin" pitchFamily="2" charset="-78"/>
              </a:rPr>
              <a:t>مصرف سیگار</a:t>
            </a:r>
            <a:r>
              <a:rPr lang="en-US" sz="3600" dirty="0" smtClean="0">
                <a:cs typeface="B Nazanin" pitchFamily="2" charset="-78"/>
              </a:rPr>
              <a:t>, </a:t>
            </a:r>
            <a:r>
              <a:rPr lang="ar-SA" sz="2800" dirty="0" smtClean="0">
                <a:cs typeface="B Nazanin" pitchFamily="2" charset="-78"/>
              </a:rPr>
              <a:t>نماي توده بدني </a:t>
            </a:r>
            <a:r>
              <a:rPr lang="en-US" sz="2800" dirty="0" smtClean="0">
                <a:cs typeface="B Nazanin" pitchFamily="2" charset="-78"/>
              </a:rPr>
              <a:t>,</a:t>
            </a:r>
            <a:r>
              <a:rPr lang="fa-IR" sz="2800" dirty="0" smtClean="0">
                <a:cs typeface="B Nazanin" pitchFamily="2" charset="-78"/>
              </a:rPr>
              <a:t> تعداحاملگی وسطح تحصیلات</a:t>
            </a:r>
            <a:endParaRPr lang="en-US" sz="2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447" b="7557"/>
          <a:stretch>
            <a:fillRect/>
          </a:stretch>
        </p:blipFill>
        <p:spPr bwMode="auto">
          <a:xfrm>
            <a:off x="1066800" y="1600200"/>
            <a:ext cx="6858000" cy="48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dirty="0" smtClean="0"/>
          </a:p>
          <a:p>
            <a:pPr algn="ctr" rtl="1"/>
            <a:endParaRPr lang="fa-IR" dirty="0" smtClean="0"/>
          </a:p>
          <a:p>
            <a:pPr algn="ctr" rtl="1">
              <a:buNone/>
            </a:pPr>
            <a:r>
              <a:rPr lang="fa-IR" sz="6600" dirty="0" smtClean="0">
                <a:solidFill>
                  <a:srgbClr val="FFFF00"/>
                </a:solidFill>
                <a:cs typeface="B Nazanin" pitchFamily="2" charset="-78"/>
              </a:rPr>
              <a:t>بحث</a:t>
            </a:r>
          </a:p>
          <a:p>
            <a:pPr algn="ct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بحث</a:t>
            </a:r>
            <a:b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مطالعه ی ما نشان داد که:</a:t>
            </a:r>
          </a:p>
          <a:p>
            <a:pPr algn="r" rtl="1"/>
            <a:r>
              <a:rPr lang="ar-SA" dirty="0" smtClean="0">
                <a:cs typeface="B Nazanin" pitchFamily="2" charset="-78"/>
              </a:rPr>
              <a:t>زناني كه درچارك پايين ذخاير تخمداني قرار داشتند در طول زمان افزايش معناداري را</a:t>
            </a:r>
            <a:r>
              <a:rPr lang="fa-IR" dirty="0" smtClean="0">
                <a:cs typeface="B Nazanin" pitchFamily="2" charset="-78"/>
              </a:rPr>
              <a:t> از نظرآماری</a:t>
            </a:r>
            <a:r>
              <a:rPr lang="ar-SA" dirty="0" smtClean="0">
                <a:cs typeface="B Nazanin" pitchFamily="2" charset="-78"/>
              </a:rPr>
              <a:t> درسطوح</a:t>
            </a:r>
            <a:r>
              <a:rPr lang="en-US" dirty="0" smtClean="0">
                <a:cs typeface="B Nazanin" pitchFamily="2" charset="-78"/>
              </a:rPr>
              <a:t>TPO</a:t>
            </a:r>
            <a:r>
              <a:rPr lang="ar-SA" dirty="0" smtClean="0">
                <a:cs typeface="B Nazanin" pitchFamily="2" charset="-78"/>
              </a:rPr>
              <a:t>آنتي بادي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TSH</a:t>
            </a:r>
            <a:r>
              <a:rPr lang="ar-SA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در مقایسه با سایر چارک ها </a:t>
            </a:r>
            <a:r>
              <a:rPr lang="ar-SA" dirty="0" smtClean="0">
                <a:cs typeface="B Nazanin" pitchFamily="2" charset="-78"/>
              </a:rPr>
              <a:t>نشان دادند 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نسبت شانس </a:t>
            </a:r>
            <a:r>
              <a:rPr lang="en-US" dirty="0" smtClean="0">
                <a:cs typeface="B Nazanin" pitchFamily="2" charset="-78"/>
              </a:rPr>
              <a:t>(odds ratio)</a:t>
            </a:r>
            <a:r>
              <a:rPr lang="ar-SA" dirty="0" smtClean="0">
                <a:cs typeface="B Nazanin" pitchFamily="2" charset="-78"/>
              </a:rPr>
              <a:t> مثبت شدن</a:t>
            </a:r>
            <a:r>
              <a:rPr lang="en-US" dirty="0" smtClean="0">
                <a:cs typeface="B Nazanin" pitchFamily="2" charset="-78"/>
              </a:rPr>
              <a:t>TPO</a:t>
            </a:r>
            <a:r>
              <a:rPr lang="ar-SA" dirty="0" smtClean="0">
                <a:cs typeface="B Nazanin" pitchFamily="2" charset="-78"/>
              </a:rPr>
              <a:t>آنتي بادي دراين گروه بيشتر بود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احتمال بروز هیپوتیرییدیسم تحت بالینی در زنان چارک اول ذخایر تخمدانی در مقایسه با سایر چارک ها بیشتر بود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بیان مساله</a:t>
            </a:r>
            <a:endParaRPr lang="en-US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8"/>
            <a:ext cx="7886700" cy="4351338"/>
          </a:xfrm>
        </p:spPr>
        <p:txBody>
          <a:bodyPr>
            <a:normAutofit/>
          </a:bodyPr>
          <a:lstStyle/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ذخاير تخمداني از فاكتورهاي اساسي جهت كاركردمناسب دستگاه توليد مثل ميباشند</a:t>
            </a:r>
            <a:endParaRPr lang="en-US" dirty="0" smtClean="0">
              <a:cs typeface="B Nazanin" pitchFamily="2" charset="-78"/>
            </a:endParaRP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زنان</a:t>
            </a:r>
            <a:r>
              <a:rPr lang="fa-IR" dirty="0" smtClean="0">
                <a:cs typeface="B Nazanin" pitchFamily="2" charset="-78"/>
              </a:rPr>
              <a:t> با</a:t>
            </a:r>
            <a:r>
              <a:rPr lang="ar-SA" dirty="0" smtClean="0">
                <a:cs typeface="B Nazanin" pitchFamily="2" charset="-78"/>
              </a:rPr>
              <a:t> ذخاير كاهش يافته تخمداني، در معرض خطر </a:t>
            </a:r>
            <a:r>
              <a:rPr lang="en-US" dirty="0" smtClean="0">
                <a:cs typeface="B Nazanin" pitchFamily="2" charset="-78"/>
              </a:rPr>
              <a:t>POF</a:t>
            </a:r>
            <a:r>
              <a:rPr lang="ar-SA" dirty="0" smtClean="0">
                <a:cs typeface="B Nazanin" pitchFamily="2" charset="-78"/>
              </a:rPr>
              <a:t>مي باشند</a:t>
            </a:r>
            <a:r>
              <a:rPr lang="en-US" dirty="0" smtClean="0">
                <a:cs typeface="B Nazanin" pitchFamily="2" charset="-78"/>
              </a:rPr>
              <a:t>   </a:t>
            </a: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از فاكتورهاي </a:t>
            </a:r>
            <a:r>
              <a:rPr lang="fa-IR" dirty="0" smtClean="0">
                <a:cs typeface="B Nazanin" pitchFamily="2" charset="-78"/>
              </a:rPr>
              <a:t>مرتبط </a:t>
            </a:r>
            <a:r>
              <a:rPr lang="ar-SA" dirty="0" smtClean="0">
                <a:cs typeface="B Nazanin" pitchFamily="2" charset="-78"/>
              </a:rPr>
              <a:t>دربروز </a:t>
            </a:r>
            <a:r>
              <a:rPr lang="en-US" dirty="0" smtClean="0">
                <a:cs typeface="B Nazanin" pitchFamily="2" charset="-78"/>
              </a:rPr>
              <a:t>POF </a:t>
            </a:r>
            <a:r>
              <a:rPr lang="ar-SA" dirty="0" smtClean="0">
                <a:cs typeface="B Nazanin" pitchFamily="2" charset="-78"/>
              </a:rPr>
              <a:t>وضعيت كاركرد تيروئيدوبخصوص اتو ايميونيتي تيروئيد مطرح شده است</a:t>
            </a:r>
            <a:endParaRPr lang="fa-IR" dirty="0" smtClean="0">
              <a:cs typeface="B Nazanin" pitchFamily="2" charset="-78"/>
            </a:endParaRP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endParaRPr lang="en-US" dirty="0" smtClean="0">
              <a:cs typeface="B Nazanin" pitchFamily="2" charset="-78"/>
            </a:endParaRP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بيماريهاي تيروئيد هم بطور مستقيم از طريق گيرنده هاي هورمونهاي تيروئيدي بر روي اووسيتها وهم بطورغير مستقيم ازطريق افزايش پرولاكتين واختلال در ترشح </a:t>
            </a:r>
            <a:r>
              <a:rPr lang="en-US" dirty="0" err="1" smtClean="0">
                <a:cs typeface="B Nazanin" pitchFamily="2" charset="-78"/>
              </a:rPr>
              <a:t>GnRh</a:t>
            </a:r>
            <a:r>
              <a:rPr lang="ar-SA" dirty="0" smtClean="0">
                <a:cs typeface="B Nazanin" pitchFamily="2" charset="-78"/>
              </a:rPr>
              <a:t> سبب اختلال دركاركرد دستگاه توليد مثل مي</a:t>
            </a:r>
            <a:r>
              <a:rPr lang="fa-IR" dirty="0" smtClean="0">
                <a:cs typeface="B Nazanin" pitchFamily="2" charset="-78"/>
              </a:rPr>
              <a:t>شوند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3375"/>
            <a:ext cx="8223250" cy="95091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ارتباط بین اختلالات تیروییدی و اتوایمیونیتی تیرویید با ذخایر تخمدانی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آنتي تيروگلوبولين و</a:t>
            </a:r>
            <a:r>
              <a:rPr lang="en-US" dirty="0" err="1">
                <a:cs typeface="B Nazanin" pitchFamily="2" charset="-78"/>
              </a:rPr>
              <a:t>TPOAb</a:t>
            </a:r>
            <a:r>
              <a:rPr lang="ar-SA" dirty="0">
                <a:cs typeface="B Nazanin" pitchFamily="2" charset="-78"/>
              </a:rPr>
              <a:t>ازسدخوني فوليكول در زمان تكامل آن رد ميشوند وبه غلظتي معادل غلظت خون در مايع فوليكولي ميرسند</a:t>
            </a:r>
            <a:r>
              <a:rPr lang="en-US" dirty="0">
                <a:cs typeface="B Nazanin" pitchFamily="2" charset="-78"/>
              </a:rPr>
              <a:t>TPO</a:t>
            </a:r>
            <a:r>
              <a:rPr lang="ar-SA" dirty="0">
                <a:cs typeface="B Nazanin" pitchFamily="2" charset="-78"/>
              </a:rPr>
              <a:t>آنتي بادي ميتواند منجربه صدمه به فوليكول در حال رشد وتخريب اووسيت شود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ar-SA" dirty="0">
                <a:cs typeface="B Nazanin" pitchFamily="2" charset="-78"/>
              </a:rPr>
              <a:t>هايپوتيروئيديسم هم از طريق همراهي با اتوايميونيتي وهم از طريق افزايش پرولاكتين و اختلال ترشح </a:t>
            </a:r>
            <a:r>
              <a:rPr lang="en-US" dirty="0" err="1">
                <a:cs typeface="B Nazanin" pitchFamily="2" charset="-78"/>
              </a:rPr>
              <a:t>GnRh</a:t>
            </a:r>
            <a:r>
              <a:rPr lang="ar-SA" dirty="0">
                <a:cs typeface="B Nazanin" pitchFamily="2" charset="-78"/>
              </a:rPr>
              <a:t> ميتواند باعث اختلال كاركرد تخمداني گردد</a:t>
            </a:r>
            <a:r>
              <a:rPr lang="ar-SA" dirty="0" smtClean="0">
                <a:cs typeface="B Nazanin" pitchFamily="2" charset="-78"/>
              </a:rPr>
              <a:t>.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مطالعات در این حوزه عمدتا ”در زنان نابارور انجام شده و نتایج این مطالعات مؤید ارتباط معکوس بین ذخایر تخمدانی و </a:t>
            </a:r>
            <a:r>
              <a:rPr lang="en-US" dirty="0" smtClean="0">
                <a:cs typeface="B Nazanin" pitchFamily="2" charset="-78"/>
              </a:rPr>
              <a:t>TPO</a:t>
            </a:r>
            <a:r>
              <a:rPr lang="ar-SA" dirty="0" smtClean="0">
                <a:cs typeface="B Nazanin" pitchFamily="2" charset="-78"/>
              </a:rPr>
              <a:t>آنتي بادي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dirty="0" smtClean="0">
                <a:cs typeface="B Nazanin" pitchFamily="2" charset="-78"/>
              </a:rPr>
              <a:t>TSH</a:t>
            </a:r>
            <a:r>
              <a:rPr lang="fa-IR" dirty="0" smtClean="0">
                <a:cs typeface="B Nazanin" pitchFamily="2" charset="-78"/>
              </a:rPr>
              <a:t> بوده است.</a:t>
            </a:r>
            <a:r>
              <a:rPr lang="en-US" dirty="0" smtClean="0">
                <a:cs typeface="B Nazanin" pitchFamily="2" charset="-78"/>
              </a:rPr>
              <a:t>*</a:t>
            </a:r>
          </a:p>
          <a:p>
            <a:pPr algn="r" rtl="1"/>
            <a:endParaRPr lang="en-US" dirty="0">
              <a:cs typeface="B Nazanin" pitchFamily="2" charset="-78"/>
            </a:endParaRPr>
          </a:p>
          <a:p>
            <a:pPr>
              <a:buNone/>
            </a:pPr>
            <a:r>
              <a:rPr lang="en-US" sz="1700" dirty="0" smtClean="0"/>
              <a:t>*</a:t>
            </a:r>
            <a:r>
              <a:rPr lang="en-US" sz="1700" dirty="0" err="1" smtClean="0"/>
              <a:t>Weghofer</a:t>
            </a:r>
            <a:r>
              <a:rPr lang="en-US" sz="1700" dirty="0" smtClean="0"/>
              <a:t> </a:t>
            </a:r>
            <a:r>
              <a:rPr lang="en-US" sz="1700" dirty="0" err="1" smtClean="0"/>
              <a:t>A,et.al</a:t>
            </a:r>
            <a:r>
              <a:rPr lang="en-US" sz="1700" dirty="0" smtClean="0"/>
              <a:t>. What affects functional ovarian reserve, thyroid function or thyroid autoimmunity? Reproductive Biology and </a:t>
            </a:r>
            <a:r>
              <a:rPr lang="en-US" sz="1900" dirty="0" smtClean="0"/>
              <a:t>Endocrinology. 2016;14(1):26</a:t>
            </a:r>
            <a:r>
              <a:rPr lang="ar-SA" dirty="0" smtClean="0"/>
              <a:t>.</a:t>
            </a:r>
            <a:endParaRPr lang="en-US" dirty="0" smtClean="0"/>
          </a:p>
          <a:p>
            <a:pPr rtl="1">
              <a:buNone/>
            </a:pPr>
            <a:r>
              <a:rPr lang="en-US" sz="1900" dirty="0" smtClean="0"/>
              <a:t>Kuroda K,, et al. Elevated serum thyroid-stimulating hormone is associated with decreased anti-</a:t>
            </a:r>
            <a:r>
              <a:rPr lang="en-US" sz="1900" dirty="0" err="1" smtClean="0"/>
              <a:t>Müllerian</a:t>
            </a:r>
            <a:r>
              <a:rPr lang="en-US" sz="1900" dirty="0" smtClean="0"/>
              <a:t> hormone in infertile women of reproductive age. Journal of assisted reproduction and genetics. 2015;32(2):243-7</a:t>
            </a:r>
            <a:r>
              <a:rPr lang="ar-SA" sz="1900" dirty="0" smtClean="0"/>
              <a:t>. </a:t>
            </a:r>
            <a:r>
              <a:rPr lang="en-US" sz="1900" dirty="0" smtClean="0">
                <a:cs typeface="B Nazanin" pitchFamily="2" charset="-78"/>
              </a:rPr>
              <a:t>*</a:t>
            </a:r>
            <a:endParaRPr lang="fa-IR" sz="1900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1" cy="4614863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fa-IR" sz="11200" dirty="0" smtClean="0">
                <a:cs typeface="B Nazanin" pitchFamily="2" charset="-78"/>
              </a:rPr>
              <a:t>در</a:t>
            </a:r>
            <a:r>
              <a:rPr lang="ar-SA" sz="11200" dirty="0" smtClean="0">
                <a:cs typeface="B Nazanin" pitchFamily="2" charset="-78"/>
              </a:rPr>
              <a:t>مطالعه </a:t>
            </a:r>
            <a:r>
              <a:rPr lang="ar-SA" sz="11200" dirty="0">
                <a:cs typeface="B Nazanin" pitchFamily="2" charset="-78"/>
              </a:rPr>
              <a:t>مقطعي كه اخيراً بر روي ٥٠٠٠نفر از زنان بلژیکی انجام گرديده است تفاوتي بين سطوح </a:t>
            </a:r>
            <a:r>
              <a:rPr lang="en-US" sz="9600" dirty="0">
                <a:cs typeface="B Nazanin" pitchFamily="2" charset="-78"/>
              </a:rPr>
              <a:t>AMH</a:t>
            </a:r>
            <a:r>
              <a:rPr lang="ar-SA" sz="11200" dirty="0">
                <a:cs typeface="B Nazanin" pitchFamily="2" charset="-78"/>
              </a:rPr>
              <a:t>مبتني بر سن وهورمونهاي تيروئيدي وهمچنين مثبت شدن </a:t>
            </a:r>
            <a:r>
              <a:rPr lang="en-US" sz="9600" dirty="0" smtClean="0">
                <a:cs typeface="B Nazanin" pitchFamily="2" charset="-78"/>
              </a:rPr>
              <a:t>TPO </a:t>
            </a:r>
            <a:r>
              <a:rPr lang="ar-SA" sz="11200" dirty="0" smtClean="0">
                <a:cs typeface="B Nazanin" pitchFamily="2" charset="-78"/>
              </a:rPr>
              <a:t>آنتي </a:t>
            </a:r>
            <a:r>
              <a:rPr lang="ar-SA" sz="11200" dirty="0">
                <a:cs typeface="B Nazanin" pitchFamily="2" charset="-78"/>
              </a:rPr>
              <a:t>بادي پيدا نشد </a:t>
            </a:r>
            <a:r>
              <a:rPr lang="en-US" sz="11200" dirty="0" smtClean="0">
                <a:solidFill>
                  <a:srgbClr val="FF0066"/>
                </a:solidFill>
                <a:cs typeface="B Nazanin" pitchFamily="2" charset="-78"/>
              </a:rPr>
              <a:t>*</a:t>
            </a:r>
            <a:endParaRPr lang="en-US" sz="6400" dirty="0" smtClean="0">
              <a:solidFill>
                <a:srgbClr val="FF0066"/>
              </a:solidFill>
              <a:cs typeface="B Nazanin" pitchFamily="2" charset="-78"/>
            </a:endParaRPr>
          </a:p>
          <a:p>
            <a:pPr algn="r" rtl="1"/>
            <a:r>
              <a:rPr lang="fa-IR" sz="11200" dirty="0">
                <a:cs typeface="B Nazanin" pitchFamily="2" charset="-78"/>
              </a:rPr>
              <a:t>ما نیز</a:t>
            </a:r>
            <a:r>
              <a:rPr lang="ar-SA" sz="11200" dirty="0">
                <a:cs typeface="B Nazanin" pitchFamily="2" charset="-78"/>
              </a:rPr>
              <a:t>ارتباط معناداري بين مثبت بودن </a:t>
            </a:r>
            <a:r>
              <a:rPr lang="en-US" sz="9600" dirty="0">
                <a:cs typeface="B Nazanin" pitchFamily="2" charset="-78"/>
              </a:rPr>
              <a:t>TPO</a:t>
            </a:r>
            <a:r>
              <a:rPr lang="ar-SA" sz="11200" dirty="0">
                <a:cs typeface="B Nazanin" pitchFamily="2" charset="-78"/>
              </a:rPr>
              <a:t>آنتي بادي وچارك اول </a:t>
            </a:r>
            <a:r>
              <a:rPr lang="en-US" sz="9600" dirty="0">
                <a:cs typeface="B Nazanin" pitchFamily="2" charset="-78"/>
              </a:rPr>
              <a:t>AMH</a:t>
            </a:r>
            <a:r>
              <a:rPr lang="fa-IR" sz="9600" dirty="0">
                <a:cs typeface="B Nazanin" pitchFamily="2" charset="-78"/>
              </a:rPr>
              <a:t> </a:t>
            </a:r>
            <a:r>
              <a:rPr lang="fa-IR" sz="11200" dirty="0">
                <a:cs typeface="B Nazanin" pitchFamily="2" charset="-78"/>
              </a:rPr>
              <a:t>در ابتدای مطالعه </a:t>
            </a:r>
            <a:r>
              <a:rPr lang="ar-SA" sz="11200" dirty="0">
                <a:cs typeface="B Nazanin" pitchFamily="2" charset="-78"/>
              </a:rPr>
              <a:t>مشاهده </a:t>
            </a:r>
            <a:r>
              <a:rPr lang="ar-SA" sz="11200" dirty="0" smtClean="0">
                <a:cs typeface="B Nazanin" pitchFamily="2" charset="-78"/>
              </a:rPr>
              <a:t>نكرديم</a:t>
            </a:r>
            <a:r>
              <a:rPr lang="en-US" sz="112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11200" dirty="0" smtClean="0">
                <a:cs typeface="B Nazanin" pitchFamily="2" charset="-78"/>
              </a:rPr>
              <a:t>يافت نشدن ارتباط آشكار در شروع مطالعه را ميتوان به وجود تيروئيديت بامثبت بودن </a:t>
            </a:r>
            <a:r>
              <a:rPr lang="en-US" sz="9600" dirty="0" err="1" smtClean="0">
                <a:cs typeface="B Nazanin" pitchFamily="2" charset="-78"/>
              </a:rPr>
              <a:t>TgAb</a:t>
            </a:r>
            <a:r>
              <a:rPr lang="fa-IR" sz="11200" dirty="0" smtClean="0">
                <a:cs typeface="B Nazanin" pitchFamily="2" charset="-78"/>
              </a:rPr>
              <a:t>و منفي بودن </a:t>
            </a:r>
            <a:r>
              <a:rPr lang="en-US" sz="9600" dirty="0" err="1" smtClean="0">
                <a:cs typeface="B Nazanin" pitchFamily="2" charset="-78"/>
              </a:rPr>
              <a:t>TPOAb</a:t>
            </a:r>
            <a:r>
              <a:rPr lang="en-US" sz="9600" dirty="0" smtClean="0">
                <a:cs typeface="B Nazanin" pitchFamily="2" charset="-78"/>
              </a:rPr>
              <a:t> </a:t>
            </a:r>
            <a:r>
              <a:rPr lang="fa-IR" sz="9600" dirty="0" smtClean="0">
                <a:cs typeface="B Nazanin" pitchFamily="2" charset="-78"/>
              </a:rPr>
              <a:t>ویا</a:t>
            </a:r>
            <a:r>
              <a:rPr lang="fa-IR" sz="11200" dirty="0" smtClean="0">
                <a:cs typeface="B Nazanin" pitchFamily="2" charset="-78"/>
              </a:rPr>
              <a:t>تيروئيديت سرونگاتيو درگروهي از زنان چارك اول نسبت دادكه عليرغم عدم وجود شواهدآزمایشگاهی ميتوان اتو ايميونيتي را در بافت تیروییدآنها پيداكرد</a:t>
            </a:r>
          </a:p>
          <a:p>
            <a:pPr algn="r" rtl="1">
              <a:buNone/>
            </a:pPr>
            <a:r>
              <a:rPr lang="fa-IR" sz="9600" dirty="0" smtClean="0">
                <a:cs typeface="B Nazanin" pitchFamily="2" charset="-78"/>
              </a:rPr>
              <a:t>    كه با مثبت شدن </a:t>
            </a:r>
            <a:r>
              <a:rPr lang="en-US" sz="9600" dirty="0" err="1" smtClean="0">
                <a:cs typeface="B Nazanin" pitchFamily="2" charset="-78"/>
              </a:rPr>
              <a:t>TPOAb</a:t>
            </a:r>
            <a:r>
              <a:rPr lang="fa-IR" sz="9600" dirty="0" smtClean="0">
                <a:cs typeface="B Nazanin" pitchFamily="2" charset="-78"/>
              </a:rPr>
              <a:t>در طول زمان  ارتباط مستقيمي بين سطوح پايين ذخاير  تخمداني ومثبت شدن این آنتی بادی</a:t>
            </a:r>
            <a:r>
              <a:rPr lang="en-US" sz="9600" dirty="0" smtClean="0">
                <a:cs typeface="B Nazanin" pitchFamily="2" charset="-78"/>
              </a:rPr>
              <a:t> </a:t>
            </a:r>
            <a:r>
              <a:rPr lang="fa-IR" sz="9600" dirty="0" smtClean="0">
                <a:cs typeface="B Nazanin" pitchFamily="2" charset="-78"/>
              </a:rPr>
              <a:t>يافت شد</a:t>
            </a:r>
          </a:p>
          <a:p>
            <a:pPr algn="l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*</a:t>
            </a:r>
            <a:r>
              <a:rPr lang="en-US" sz="4000" dirty="0" smtClean="0"/>
              <a:t> </a:t>
            </a:r>
            <a:r>
              <a:rPr lang="en-US" sz="6400" dirty="0" err="1" smtClean="0"/>
              <a:t>Polyzos</a:t>
            </a:r>
            <a:r>
              <a:rPr lang="en-US" sz="6400" dirty="0" smtClean="0"/>
              <a:t> NP, et </a:t>
            </a:r>
            <a:r>
              <a:rPr lang="en-US" sz="6400" dirty="0" err="1" smtClean="0"/>
              <a:t>al;Thyroid</a:t>
            </a:r>
            <a:r>
              <a:rPr lang="en-US" sz="6400" dirty="0" smtClean="0"/>
              <a:t> autoimmunity, hypothyroidism and ovarian reserve: a cross-sectional study of 5000 women based on age-specific AMH values. Human Reproduction.</a:t>
            </a:r>
            <a:endParaRPr lang="fa-IR" sz="6400" dirty="0" smtClean="0">
              <a:cs typeface="B Nazanin" pitchFamily="2" charset="-78"/>
            </a:endParaRPr>
          </a:p>
          <a:p>
            <a:pPr algn="r" rtl="1"/>
            <a:endParaRPr lang="fa-IR" sz="3000" dirty="0" smtClean="0">
              <a:cs typeface="B Nazanin" pitchFamily="2" charset="-78"/>
            </a:endParaRPr>
          </a:p>
          <a:p>
            <a:pPr algn="r" rtl="1"/>
            <a:endParaRPr lang="en-US" sz="5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7" y="1524000"/>
            <a:ext cx="8164513" cy="4821239"/>
          </a:xfrm>
        </p:spPr>
        <p:txBody>
          <a:bodyPr>
            <a:normAutofit fontScale="47500" lnSpcReduction="20000"/>
          </a:bodyPr>
          <a:lstStyle/>
          <a:p>
            <a:pPr algn="r" rtl="1"/>
            <a:r>
              <a:rPr lang="ar-SA" sz="5900" dirty="0" smtClean="0">
                <a:cs typeface="B Nazanin" pitchFamily="2" charset="-78"/>
              </a:rPr>
              <a:t>عليرغم انتظار بروز هايپوتيروئيديسم تحت باليني در زنان چارك سوم در مقايسه با ديگر چاركها پايين تر بوددر حاليكه  زنان چارك اول دربروز اين اختلال با زنان گروه چهارم تفاوتي</a:t>
            </a:r>
            <a:r>
              <a:rPr lang="ar-SA" sz="5900" dirty="0" smtClean="0"/>
              <a:t> </a:t>
            </a:r>
            <a:r>
              <a:rPr lang="ar-SA" sz="5900" dirty="0" smtClean="0">
                <a:cs typeface="B Nazanin" pitchFamily="2" charset="-78"/>
              </a:rPr>
              <a:t>نداشتند</a:t>
            </a:r>
            <a:endParaRPr lang="fa-IR" sz="59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5900" dirty="0" smtClean="0">
                <a:cs typeface="B Nazanin" pitchFamily="2" charset="-78"/>
              </a:rPr>
              <a:t>مطالعات مختلف سطوح بالاتر </a:t>
            </a:r>
            <a:r>
              <a:rPr lang="en-US" sz="5100" dirty="0" smtClean="0">
                <a:cs typeface="B Nazanin" pitchFamily="2" charset="-78"/>
              </a:rPr>
              <a:t>AMH</a:t>
            </a:r>
            <a:r>
              <a:rPr lang="fa-IR" sz="5100" dirty="0" smtClean="0">
                <a:cs typeface="B Nazanin" pitchFamily="2" charset="-78"/>
              </a:rPr>
              <a:t> واتوایمیونیتی</a:t>
            </a:r>
            <a:r>
              <a:rPr lang="ar-SA" sz="5900" dirty="0" smtClean="0">
                <a:cs typeface="B Nazanin" pitchFamily="2" charset="-78"/>
              </a:rPr>
              <a:t>رادر زنان دچار سندرم تخمدان پلي كيستيك</a:t>
            </a:r>
            <a:r>
              <a:rPr lang="en-US" sz="5100" dirty="0" smtClean="0">
                <a:cs typeface="B Nazanin" pitchFamily="2" charset="-78"/>
              </a:rPr>
              <a:t>(PCOS)</a:t>
            </a:r>
            <a:r>
              <a:rPr lang="ar-SA" sz="5100" dirty="0" smtClean="0">
                <a:cs typeface="B Nazanin" pitchFamily="2" charset="-78"/>
              </a:rPr>
              <a:t> </a:t>
            </a:r>
            <a:r>
              <a:rPr lang="ar-SA" sz="5900" dirty="0" smtClean="0">
                <a:cs typeface="B Nazanin" pitchFamily="2" charset="-78"/>
              </a:rPr>
              <a:t>نشان داده اند</a:t>
            </a:r>
            <a:r>
              <a:rPr lang="en-US" sz="5100" dirty="0" smtClean="0">
                <a:solidFill>
                  <a:srgbClr val="FF0066"/>
                </a:solidFill>
                <a:cs typeface="B Nazanin" pitchFamily="2" charset="-78"/>
              </a:rPr>
              <a:t>*</a:t>
            </a:r>
            <a:r>
              <a:rPr lang="en-US" sz="5100" dirty="0" smtClean="0">
                <a:cs typeface="B Nazanin" pitchFamily="2" charset="-78"/>
              </a:rPr>
              <a:t>.</a:t>
            </a:r>
            <a:r>
              <a:rPr lang="fa-IR" sz="5100" dirty="0" smtClean="0">
                <a:cs typeface="B Nazanin" pitchFamily="2" charset="-78"/>
              </a:rPr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5900" dirty="0" smtClean="0">
                <a:cs typeface="B Nazanin" pitchFamily="2" charset="-78"/>
              </a:rPr>
              <a:t>شايد بتوان اين يافته رابه وجود </a:t>
            </a:r>
            <a:r>
              <a:rPr lang="en-US" sz="5100" dirty="0" smtClean="0">
                <a:cs typeface="B Nazanin" pitchFamily="2" charset="-78"/>
              </a:rPr>
              <a:t>PCOS</a:t>
            </a:r>
            <a:r>
              <a:rPr lang="ar-SA" sz="5900" dirty="0" smtClean="0">
                <a:cs typeface="B Nazanin" pitchFamily="2" charset="-78"/>
              </a:rPr>
              <a:t>تحت باليني در گروهي از زنان چارك چهارم نسبت داد</a:t>
            </a:r>
            <a:r>
              <a:rPr lang="en-US" sz="5900" dirty="0" smtClean="0">
                <a:cs typeface="B Nazanin" pitchFamily="2" charset="-78"/>
              </a:rPr>
              <a:t>,</a:t>
            </a:r>
            <a:r>
              <a:rPr lang="ar-SA" sz="5900" dirty="0" smtClean="0">
                <a:cs typeface="B Nazanin" pitchFamily="2" charset="-78"/>
              </a:rPr>
              <a:t> كه عليرغم كاركرد باليني نرمال ميتوان شواهد اتو ايميونيتي را در آنها پيداكرد</a:t>
            </a:r>
            <a:r>
              <a:rPr lang="en-US" sz="4200" dirty="0" smtClean="0">
                <a:cs typeface="B Nazanin" pitchFamily="2" charset="-78"/>
              </a:rPr>
              <a:t>.</a:t>
            </a:r>
          </a:p>
          <a:p>
            <a:pPr algn="r" rtl="1">
              <a:buFont typeface="Arial" pitchFamily="34" charset="0"/>
              <a:buChar char="•"/>
            </a:pPr>
            <a:endParaRPr lang="en-US" sz="2100" dirty="0" smtClean="0">
              <a:solidFill>
                <a:srgbClr val="FF0066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900" dirty="0" smtClean="0">
                <a:solidFill>
                  <a:srgbClr val="FF0066"/>
                </a:solidFill>
                <a:cs typeface="B Nazanin" pitchFamily="2" charset="-78"/>
              </a:rPr>
              <a:t>×</a:t>
            </a:r>
            <a:r>
              <a:rPr lang="en-US" sz="3400" dirty="0" smtClean="0">
                <a:cs typeface="B Nazanin" pitchFamily="2" charset="-78"/>
              </a:rPr>
              <a:t>Tal </a:t>
            </a:r>
            <a:r>
              <a:rPr lang="en-US" sz="3400" dirty="0" err="1" smtClean="0">
                <a:cs typeface="B Nazanin" pitchFamily="2" charset="-78"/>
              </a:rPr>
              <a:t>R,et.al</a:t>
            </a:r>
            <a:r>
              <a:rPr lang="en-US" sz="3400" dirty="0" smtClean="0">
                <a:cs typeface="B Nazanin" pitchFamily="2" charset="-78"/>
              </a:rPr>
              <a:t>. Characterization of women with elevated </a:t>
            </a:r>
            <a:r>
              <a:rPr lang="en-US" sz="3400" dirty="0" err="1" smtClean="0">
                <a:cs typeface="B Nazanin" pitchFamily="2" charset="-78"/>
              </a:rPr>
              <a:t>antimüllerian</a:t>
            </a:r>
            <a:r>
              <a:rPr lang="en-US" sz="3400" dirty="0" smtClean="0">
                <a:cs typeface="B Nazanin" pitchFamily="2" charset="-78"/>
              </a:rPr>
              <a:t> hormone levels (AMH): correlation of AMH with polycystic ovarian syndrome phenotypes and assisted reproductive technology outcomes. American journal of obstetrics and gynecology. 2014;211(1):59. </a:t>
            </a:r>
          </a:p>
          <a:p>
            <a:pPr>
              <a:buNone/>
            </a:pPr>
            <a:r>
              <a:rPr lang="en-US" sz="3400" dirty="0" smtClean="0">
                <a:solidFill>
                  <a:srgbClr val="FF0066"/>
                </a:solidFill>
              </a:rPr>
              <a:t>*</a:t>
            </a:r>
            <a:r>
              <a:rPr lang="en-US" sz="3400" dirty="0" smtClean="0"/>
              <a:t>Dumont A et.al. Role of Anti-</a:t>
            </a:r>
            <a:r>
              <a:rPr lang="en-US" sz="3400" dirty="0" err="1" smtClean="0"/>
              <a:t>Müllerian</a:t>
            </a:r>
            <a:r>
              <a:rPr lang="en-US" sz="3400" dirty="0" smtClean="0"/>
              <a:t> Hormone in </a:t>
            </a:r>
            <a:r>
              <a:rPr lang="en-US" sz="3400" dirty="0" err="1" smtClean="0"/>
              <a:t>pathophysiology</a:t>
            </a:r>
            <a:r>
              <a:rPr lang="en-US" sz="3400" dirty="0" smtClean="0"/>
              <a:t>, diagnosis and treatment of Polycystic Ovary Syndrome: a review. Reproductive Biology and Endocrinology. 2015;13(1):137</a:t>
            </a:r>
            <a:endParaRPr lang="en-US" sz="3400" dirty="0" smtClean="0">
              <a:cs typeface="B Nazanin" pitchFamily="2" charset="-78"/>
            </a:endParaRPr>
          </a:p>
          <a:p>
            <a:pPr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 smtClean="0">
                <a:cs typeface="B Nazanin" pitchFamily="2" charset="-78"/>
              </a:rPr>
              <a:t>مزایای </a:t>
            </a:r>
            <a:r>
              <a:rPr lang="fa-IR" sz="3600" dirty="0" smtClean="0">
                <a:solidFill>
                  <a:srgbClr val="FFFF00"/>
                </a:solidFill>
                <a:ea typeface="宋体"/>
                <a:cs typeface="B Nazanin" pitchFamily="2" charset="-78"/>
              </a:rPr>
              <a:t>مطالعه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Nazanin" pitchFamily="2" charset="-78"/>
              </a:rPr>
              <a:t>اولين مطالعه آينده نگري است كه تغييرات هورمونهاي تيروئيدي و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ar-SA" dirty="0" smtClean="0">
                <a:cs typeface="B Nazanin" pitchFamily="2" charset="-78"/>
              </a:rPr>
              <a:t>،همچنين بروز اختلالات عملكرد تيروئيدي رادرطي يك بازه زماني نسبتاً طولاني مدت مورد بررسي قرارداده است.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ar-SA" dirty="0" smtClean="0">
                <a:cs typeface="B Nazanin" pitchFamily="2" charset="-78"/>
              </a:rPr>
              <a:t> انجام آزمایشات تیروئیدی و</a:t>
            </a:r>
            <a:r>
              <a:rPr lang="en-US" dirty="0" smtClean="0">
                <a:cs typeface="B Nazanin" pitchFamily="2" charset="-78"/>
              </a:rPr>
              <a:t>AMH </a:t>
            </a:r>
            <a:r>
              <a:rPr lang="ar-SA" dirty="0" smtClean="0">
                <a:cs typeface="B Nazanin" pitchFamily="2" charset="-78"/>
              </a:rPr>
              <a:t> هر بیمار در یک زمان توسط یک کیت و توسط یک تکنسین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که باعث به حداقل رسیدن میزان خطا می شود.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ar-SA" dirty="0" smtClean="0">
                <a:cs typeface="B Nazanin" pitchFamily="2" charset="-78"/>
              </a:rPr>
              <a:t> به جاي استفاده از مقادير خام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ar-SA" dirty="0" smtClean="0">
                <a:cs typeface="B Nazanin" pitchFamily="2" charset="-78"/>
              </a:rPr>
              <a:t>ازهورمون آنتي مولرين مبتني بر سن</a:t>
            </a:r>
            <a:r>
              <a:rPr lang="en-US" dirty="0" smtClean="0">
                <a:cs typeface="B Nazanin" pitchFamily="2" charset="-78"/>
              </a:rPr>
              <a:t>(age specific AMH)</a:t>
            </a:r>
            <a:r>
              <a:rPr lang="ar-SA" dirty="0" smtClean="0">
                <a:cs typeface="B Nazanin" pitchFamily="2" charset="-78"/>
              </a:rPr>
              <a:t>استفاده شد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ar-SA" dirty="0" smtClean="0">
                <a:cs typeface="B Nazanin" pitchFamily="2" charset="-78"/>
              </a:rPr>
              <a:t>مبتني برجمعيت و باتعداد كافي حجم نمونه بود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86725" cy="838200"/>
          </a:xfrm>
        </p:spPr>
        <p:txBody>
          <a:bodyPr>
            <a:normAutofit fontScale="90000"/>
          </a:bodyPr>
          <a:lstStyle/>
          <a:p>
            <a:pPr lvl="2" algn="ctr" rtl="1"/>
            <a:r>
              <a:rPr lang="fa-IR" sz="4000" dirty="0" smtClean="0">
                <a:solidFill>
                  <a:srgbClr val="FFFF00"/>
                </a:solidFill>
                <a:ea typeface="宋体"/>
                <a:cs typeface="B Zar" pitchFamily="2" charset="-78"/>
              </a:rPr>
              <a:t/>
            </a:r>
            <a:br>
              <a:rPr lang="fa-IR" sz="4000" dirty="0" smtClean="0">
                <a:solidFill>
                  <a:srgbClr val="FFFF00"/>
                </a:solidFill>
                <a:ea typeface="宋体"/>
                <a:cs typeface="B Zar" pitchFamily="2" charset="-78"/>
              </a:rPr>
            </a:br>
            <a:r>
              <a:rPr lang="fa-IR" sz="4000" dirty="0" smtClean="0">
                <a:solidFill>
                  <a:srgbClr val="FFFF00"/>
                </a:solidFill>
                <a:ea typeface="宋体"/>
                <a:cs typeface="B Nazanin" pitchFamily="2" charset="-78"/>
              </a:rPr>
              <a:t>محدودیت های مطالعه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8"/>
            <a:ext cx="7886700" cy="4351338"/>
          </a:xfrm>
        </p:spPr>
        <p:txBody>
          <a:bodyPr>
            <a:no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اندازه گیری سطح هورمون آنتی مولرین فقط در یک نوبت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  حتي با يك نوبت اندازه گيري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fa-IR" dirty="0" smtClean="0">
                <a:cs typeface="B Nazanin" pitchFamily="2" charset="-78"/>
              </a:rPr>
              <a:t> نیزميتوان ذخایر تخمدانی راتعيين كرد.</a:t>
            </a:r>
          </a:p>
          <a:p>
            <a:pPr algn="just" rtl="1">
              <a:buNone/>
            </a:pPr>
            <a:r>
              <a:rPr lang="ar-SA" dirty="0" smtClean="0"/>
              <a:t> </a:t>
            </a:r>
            <a:r>
              <a:rPr lang="ar-SA" dirty="0" smtClean="0">
                <a:cs typeface="B Nazanin" pitchFamily="2" charset="-78"/>
              </a:rPr>
              <a:t>مواردي كه برروي روند طبيعي كاهش ذخاير تخمداني در طي زمان اثرگذارند </a:t>
            </a:r>
            <a:r>
              <a:rPr lang="fa-IR" dirty="0" smtClean="0">
                <a:cs typeface="B Nazanin" pitchFamily="2" charset="-78"/>
              </a:rPr>
              <a:t>(</a:t>
            </a:r>
            <a:r>
              <a:rPr lang="ar-SA" dirty="0" smtClean="0">
                <a:cs typeface="B Nazanin" pitchFamily="2" charset="-78"/>
              </a:rPr>
              <a:t>جراحي،شيمي درماني، </a:t>
            </a:r>
            <a:r>
              <a:rPr lang="en-US" dirty="0" smtClean="0">
                <a:cs typeface="B Nazanin" pitchFamily="2" charset="-78"/>
              </a:rPr>
              <a:t>PCOS</a:t>
            </a:r>
            <a:r>
              <a:rPr lang="ar-SA" dirty="0" smtClean="0">
                <a:cs typeface="B Nazanin" pitchFamily="2" charset="-78"/>
              </a:rPr>
              <a:t>وبارداري </a:t>
            </a:r>
            <a:r>
              <a:rPr lang="fa-IR" dirty="0" smtClean="0">
                <a:cs typeface="B Nazanin" pitchFamily="2" charset="-78"/>
              </a:rPr>
              <a:t>)</a:t>
            </a:r>
            <a:r>
              <a:rPr lang="ar-SA" dirty="0" smtClean="0">
                <a:cs typeface="B Nazanin" pitchFamily="2" charset="-78"/>
              </a:rPr>
              <a:t>را از مطالعه خارج كرد</a:t>
            </a:r>
            <a:r>
              <a:rPr lang="fa-IR" dirty="0" smtClean="0">
                <a:cs typeface="B Nazanin" pitchFamily="2" charset="-78"/>
              </a:rPr>
              <a:t>یم</a:t>
            </a:r>
            <a:r>
              <a:rPr lang="en-US" dirty="0" smtClean="0">
                <a:cs typeface="B Nazanin" pitchFamily="2" charset="-78"/>
              </a:rPr>
              <a:t>.</a:t>
            </a:r>
            <a:endParaRPr lang="fa-IR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ea typeface="宋体"/>
                <a:cs typeface="B Nazanin" pitchFamily="2" charset="-78"/>
              </a:rPr>
              <a:t>محدودیت های مطالعه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>
                <a:cs typeface="B Nazanin" pitchFamily="2" charset="-78"/>
              </a:rPr>
              <a:t>اندازه گيري هورمونهای تیروئیدی و 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ar-SA" dirty="0" smtClean="0">
                <a:cs typeface="B Nazanin" pitchFamily="2" charset="-78"/>
              </a:rPr>
              <a:t>از نمونه هاي فريزشده. </a:t>
            </a: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</a:t>
            </a:r>
            <a:r>
              <a:rPr lang="ar-SA" dirty="0" smtClean="0">
                <a:cs typeface="B Nazanin" pitchFamily="2" charset="-78"/>
              </a:rPr>
              <a:t>مطالعات نشان داده اند كه اين مسأله تأثير چنداني برروي نتايج آزمايشگاهي ندارد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ar-SA" dirty="0" smtClean="0">
                <a:cs typeface="B Nazanin" pitchFamily="2" charset="-78"/>
              </a:rPr>
              <a:t>انجام نش</a:t>
            </a:r>
            <a:r>
              <a:rPr lang="fa-IR" dirty="0" smtClean="0">
                <a:cs typeface="B Nazanin" pitchFamily="2" charset="-78"/>
              </a:rPr>
              <a:t>دن </a:t>
            </a:r>
            <a:r>
              <a:rPr lang="ar-SA" dirty="0" smtClean="0">
                <a:cs typeface="B Nazanin" pitchFamily="2" charset="-78"/>
              </a:rPr>
              <a:t>سونوگرافي تخمداني جهت تشخيص موارد ساب كلينيكال </a:t>
            </a:r>
            <a:r>
              <a:rPr lang="en-US" dirty="0" smtClean="0">
                <a:cs typeface="B Nazanin" pitchFamily="2" charset="-78"/>
              </a:rPr>
              <a:t>PCOS</a:t>
            </a: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    </a:t>
            </a:r>
            <a:r>
              <a:rPr lang="ar-SA" dirty="0" smtClean="0">
                <a:cs typeface="B Nazanin" pitchFamily="2" charset="-78"/>
              </a:rPr>
              <a:t>با توجه به شيوع نسبتاً پايين اين عارضه(</a:t>
            </a:r>
            <a:r>
              <a:rPr lang="en-US" dirty="0" smtClean="0">
                <a:cs typeface="B Nazanin" pitchFamily="2" charset="-78"/>
              </a:rPr>
              <a:t>6.8</a:t>
            </a:r>
            <a:r>
              <a:rPr lang="ar-SA" dirty="0" smtClean="0">
                <a:cs typeface="B Nazanin" pitchFamily="2" charset="-78"/>
              </a:rPr>
              <a:t>درصد</a:t>
            </a:r>
            <a:r>
              <a:rPr lang="fa-IR" dirty="0" smtClean="0">
                <a:cs typeface="B Nazanin" pitchFamily="2" charset="-78"/>
              </a:rPr>
              <a:t>) </a:t>
            </a:r>
            <a:r>
              <a:rPr lang="ar-SA" dirty="0" smtClean="0">
                <a:cs typeface="B Nazanin" pitchFamily="2" charset="-78"/>
              </a:rPr>
              <a:t>اثر چشمگيري برروي نتايج ما </a:t>
            </a:r>
            <a:r>
              <a:rPr lang="fa-IR" dirty="0" smtClean="0">
                <a:cs typeface="B Nazanin" pitchFamily="2" charset="-78"/>
              </a:rPr>
              <a:t>ن</a:t>
            </a:r>
            <a:r>
              <a:rPr lang="ar-SA" dirty="0" smtClean="0">
                <a:cs typeface="B Nazanin" pitchFamily="2" charset="-78"/>
              </a:rPr>
              <a:t>د</a:t>
            </a:r>
            <a:r>
              <a:rPr lang="fa-IR" dirty="0" smtClean="0">
                <a:cs typeface="B Nazanin" pitchFamily="2" charset="-78"/>
              </a:rPr>
              <a:t>ارد</a:t>
            </a:r>
            <a:r>
              <a:rPr lang="ar-SA" dirty="0" smtClean="0">
                <a:cs typeface="B Nazanin" pitchFamily="2" charset="-78"/>
              </a:rPr>
              <a:t>.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*</a:t>
            </a:r>
          </a:p>
          <a:p>
            <a:pPr>
              <a:buNone/>
            </a:pPr>
            <a:r>
              <a:rPr lang="en-US" sz="1800" dirty="0" err="1" smtClean="0"/>
              <a:t>Tehrani</a:t>
            </a:r>
            <a:r>
              <a:rPr lang="en-US" sz="1800" dirty="0" smtClean="0"/>
              <a:t> FR  et </a:t>
            </a:r>
            <a:r>
              <a:rPr lang="en-US" sz="1800" dirty="0" err="1" smtClean="0"/>
              <a:t>al,The</a:t>
            </a:r>
            <a:r>
              <a:rPr lang="en-US" sz="1800" dirty="0" smtClean="0"/>
              <a:t> prevalence of polycystic ovary syndrome in a community sample of Iranian population: Iranian PCOS prevalence study. Reproductive Biology and Endocrinology. 2011;9(1):39</a:t>
            </a:r>
            <a:r>
              <a:rPr lang="ar-SA" sz="1800" dirty="0" smtClean="0"/>
              <a:t>.</a:t>
            </a:r>
            <a:endParaRPr lang="en-US" sz="1800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نتیجه گیری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زنان با ذخاير تخمداني پايين سطوح بالاتري از 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تمايل بيشتري جهت مثبت شدن آن نشان دادند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ارتباط معكوسي بين  ذخاير تخمداني و اتوايميونيتي تيروئيد وجود دارد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پیشنهادات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Nazanin" pitchFamily="2" charset="-78"/>
              </a:rPr>
              <a:t>آيا درمان هايپوتيروئيديسم تحت باليني بخصوص در زنان دچار اتوايميونيتي تيروئيد و سطوح كاهش يافته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ar-SA" dirty="0" smtClean="0">
                <a:cs typeface="B Nazanin" pitchFamily="2" charset="-78"/>
              </a:rPr>
              <a:t>ميتوان</a:t>
            </a:r>
            <a:r>
              <a:rPr lang="fa-IR" dirty="0" smtClean="0">
                <a:cs typeface="B Nazanin" pitchFamily="2" charset="-78"/>
              </a:rPr>
              <a:t>د</a:t>
            </a:r>
            <a:r>
              <a:rPr lang="ar-SA" dirty="0" smtClean="0">
                <a:cs typeface="B Nazanin" pitchFamily="2" charset="-78"/>
              </a:rPr>
              <a:t> سيركاهش يافتن ذخاير تخمداني را  به تعويق اندازد</a:t>
            </a:r>
            <a:r>
              <a:rPr lang="fa-IR" dirty="0" smtClean="0">
                <a:cs typeface="B Nazanin" pitchFamily="2" charset="-78"/>
              </a:rPr>
              <a:t>؟</a:t>
            </a:r>
          </a:p>
          <a:p>
            <a:pPr algn="r" rtl="1"/>
            <a:r>
              <a:rPr lang="ar-SA" dirty="0" smtClean="0">
                <a:cs typeface="B Nazanin" pitchFamily="2" charset="-78"/>
              </a:rPr>
              <a:t>مطالعه همگروهی آینده نگری كه بطورهمزمان تغييرات هورمونهاي تيروئيدي و تغييرات </a:t>
            </a:r>
            <a:r>
              <a:rPr lang="en-US" dirty="0" smtClean="0">
                <a:cs typeface="B Nazanin" pitchFamily="2" charset="-78"/>
              </a:rPr>
              <a:t>AMH </a:t>
            </a:r>
            <a:r>
              <a:rPr lang="ar-SA" dirty="0" smtClean="0">
                <a:cs typeface="B Nazanin" pitchFamily="2" charset="-78"/>
              </a:rPr>
              <a:t>را اندازه گيري نمايد جهت مشخص شدن ارتباط بين روند تغييرات هورمونهاي تيروئيدي و</a:t>
            </a:r>
            <a:r>
              <a:rPr lang="en-US" dirty="0" smtClean="0">
                <a:cs typeface="B Nazanin" pitchFamily="2" charset="-78"/>
              </a:rPr>
              <a:t>TPO</a:t>
            </a:r>
            <a:r>
              <a:rPr lang="ar-SA" dirty="0" smtClean="0">
                <a:cs typeface="B Nazanin" pitchFamily="2" charset="-78"/>
              </a:rPr>
              <a:t>آنتي بادي وروند تغييرات  ذخاير تخمداني انجام شود</a:t>
            </a:r>
            <a:r>
              <a:rPr lang="en-US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</a:rPr>
              <a:t>بیان مساله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SA" dirty="0" smtClean="0">
                <a:cs typeface="B Nazanin" pitchFamily="2" charset="-78"/>
              </a:rPr>
              <a:t>در سالهای اخیر مطالعات </a:t>
            </a:r>
            <a:r>
              <a:rPr lang="fa-IR" dirty="0" smtClean="0">
                <a:cs typeface="B Nazanin" pitchFamily="2" charset="-78"/>
              </a:rPr>
              <a:t>محدودی</a:t>
            </a:r>
            <a:r>
              <a:rPr lang="ar-SA" dirty="0" smtClean="0">
                <a:cs typeface="B Nazanin" pitchFamily="2" charset="-78"/>
              </a:rPr>
              <a:t> در مورد ارتباط ذخایر تخمدانی بر اساس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ar-SA" dirty="0" smtClean="0">
                <a:cs typeface="B Nazanin" pitchFamily="2" charset="-78"/>
              </a:rPr>
              <a:t> با سطوح </a:t>
            </a:r>
            <a:r>
              <a:rPr lang="en-US" dirty="0" smtClean="0">
                <a:cs typeface="B Nazanin" pitchFamily="2" charset="-78"/>
              </a:rPr>
              <a:t>TSH</a:t>
            </a:r>
            <a:r>
              <a:rPr lang="ar-SA" dirty="0" smtClean="0">
                <a:cs typeface="B Nazanin" pitchFamily="2" charset="-78"/>
              </a:rPr>
              <a:t>و</a:t>
            </a:r>
            <a:r>
              <a:rPr lang="en-US" dirty="0" err="1" smtClean="0">
                <a:cs typeface="B Nazanin" pitchFamily="2" charset="-78"/>
              </a:rPr>
              <a:t>TPOAb</a:t>
            </a:r>
            <a:r>
              <a:rPr lang="ar-SA" dirty="0" smtClean="0">
                <a:cs typeface="B Nazanin" pitchFamily="2" charset="-78"/>
              </a:rPr>
              <a:t>صورت گرفته است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 </a:t>
            </a:r>
            <a:r>
              <a:rPr lang="ar-SA" dirty="0" smtClean="0">
                <a:cs typeface="B Nazanin" pitchFamily="2" charset="-78"/>
              </a:rPr>
              <a:t>اکثر این مطالعات در زنان مراجعه</a:t>
            </a:r>
            <a:r>
              <a:rPr lang="fa-IR" dirty="0" smtClean="0">
                <a:cs typeface="B Nazanin" pitchFamily="2" charset="-78"/>
              </a:rPr>
              <a:t> کننده </a:t>
            </a:r>
            <a:r>
              <a:rPr lang="ar-SA" dirty="0" smtClean="0">
                <a:cs typeface="B Nazanin" pitchFamily="2" charset="-78"/>
              </a:rPr>
              <a:t>به مراکز ناباروری ویا دچار </a:t>
            </a:r>
            <a:r>
              <a:rPr lang="fa-IR" dirty="0" smtClean="0">
                <a:cs typeface="B Nazanin" pitchFamily="2" charset="-78"/>
              </a:rPr>
              <a:t>     </a:t>
            </a:r>
            <a:r>
              <a:rPr lang="ar-SA" dirty="0" smtClean="0">
                <a:cs typeface="B Nazanin" pitchFamily="2" charset="-78"/>
              </a:rPr>
              <a:t>اختلالات بالینی وتحت بالینی وخود ایمنی تیروئید انجام</a:t>
            </a:r>
            <a:r>
              <a:rPr lang="fa-IR" dirty="0" smtClean="0">
                <a:cs typeface="B Nazanin" pitchFamily="2" charset="-78"/>
              </a:rPr>
              <a:t>   شده است.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به </a:t>
            </a:r>
            <a:r>
              <a:rPr lang="ar-SA" dirty="0" smtClean="0">
                <a:cs typeface="B Nazanin" pitchFamily="2" charset="-78"/>
              </a:rPr>
              <a:t>صورت مقطعی و گذشته نگر بوده اند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</a:t>
            </a:r>
            <a:r>
              <a:rPr lang="ar-SA" dirty="0" smtClean="0">
                <a:cs typeface="B Nazanin" pitchFamily="2" charset="-78"/>
              </a:rPr>
              <a:t>هیچ یک از این مطالعات روند تغییرات</a:t>
            </a:r>
            <a:r>
              <a:rPr lang="fa-IR" dirty="0" smtClean="0">
                <a:cs typeface="B Nazanin" pitchFamily="2" charset="-78"/>
              </a:rPr>
              <a:t> هورمونهای </a:t>
            </a:r>
            <a:r>
              <a:rPr lang="ar-SA" dirty="0" smtClean="0">
                <a:cs typeface="B Nazanin" pitchFamily="2" charset="-78"/>
              </a:rPr>
              <a:t>تیروئید</a:t>
            </a:r>
            <a:r>
              <a:rPr lang="fa-IR" dirty="0" smtClean="0">
                <a:cs typeface="B Nazanin" pitchFamily="2" charset="-78"/>
              </a:rPr>
              <a:t>ی درطول زمان در</a:t>
            </a:r>
            <a:r>
              <a:rPr lang="ar-SA" dirty="0" smtClean="0">
                <a:cs typeface="B Nazanin" pitchFamily="2" charset="-78"/>
              </a:rPr>
              <a:t>زنان با ذخایر تخمدانی  مختلف </a:t>
            </a:r>
            <a:r>
              <a:rPr lang="fa-IR" dirty="0" smtClean="0">
                <a:cs typeface="B Nazanin" pitchFamily="2" charset="-78"/>
              </a:rPr>
              <a:t>بررسی نشده است</a:t>
            </a:r>
            <a:r>
              <a:rPr lang="ar-SA" dirty="0" smtClean="0"/>
              <a:t>.</a:t>
            </a:r>
            <a:endParaRPr lang="en-US" dirty="0" smtClean="0"/>
          </a:p>
          <a:p>
            <a:pPr marL="0" marR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Yagut"/>
            </a:endParaRPr>
          </a:p>
          <a:p>
            <a:pPr algn="just" rtl="1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بیان مساله</a:t>
            </a:r>
            <a:endParaRPr lang="en-US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690688"/>
            <a:ext cx="7886700" cy="4351338"/>
          </a:xfrm>
        </p:spPr>
        <p:txBody>
          <a:bodyPr>
            <a:normAutofit/>
          </a:bodyPr>
          <a:lstStyle/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</a:t>
            </a:r>
            <a:r>
              <a:rPr lang="fa-IR" b="1" dirty="0" smtClean="0">
                <a:cs typeface="B Nazanin" pitchFamily="2" charset="-78"/>
              </a:rPr>
              <a:t>اين مطالعه ارتباط بين تغييرات سطوح سرمي هورمونهاي </a:t>
            </a:r>
            <a:r>
              <a:rPr lang="en-US" b="1" dirty="0" smtClean="0">
                <a:cs typeface="B Nazanin" pitchFamily="2" charset="-78"/>
              </a:rPr>
              <a:t>TSH,FT4</a:t>
            </a:r>
            <a:r>
              <a:rPr lang="fa-IR" b="1" dirty="0" smtClean="0">
                <a:cs typeface="B Nazanin" pitchFamily="2" charset="-78"/>
              </a:rPr>
              <a:t> و </a:t>
            </a:r>
            <a:r>
              <a:rPr lang="en-US" b="1" dirty="0" err="1" smtClean="0">
                <a:cs typeface="B Nazanin" pitchFamily="2" charset="-78"/>
              </a:rPr>
              <a:t>TPOAb</a:t>
            </a:r>
            <a:r>
              <a:rPr lang="fa-IR" b="1" dirty="0" smtClean="0">
                <a:cs typeface="B Nazanin" pitchFamily="2" charset="-78"/>
              </a:rPr>
              <a:t>در زنان سنين باروري با سطوح مختلف ذخاير تخمداني برآورد شده با استفاده از </a:t>
            </a:r>
            <a:r>
              <a:rPr lang="en-US" dirty="0" smtClean="0">
                <a:cs typeface="B Nazanin" pitchFamily="2" charset="-78"/>
              </a:rPr>
              <a:t>AMH</a:t>
            </a:r>
            <a:r>
              <a:rPr lang="fa-IR" b="1" dirty="0" smtClean="0">
                <a:cs typeface="B Nazanin" pitchFamily="2" charset="-78"/>
              </a:rPr>
              <a:t> مبتنی برسن </a:t>
            </a:r>
            <a:r>
              <a:rPr lang="en-US" b="1" dirty="0" smtClean="0">
                <a:cs typeface="B Nazanin" pitchFamily="2" charset="-78"/>
              </a:rPr>
              <a:t>(age specific AMH)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بررسي گردید. </a:t>
            </a: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endParaRPr lang="fa-IR" b="1" dirty="0" smtClean="0">
              <a:cs typeface="B Nazanin" pitchFamily="2" charset="-78"/>
            </a:endParaRP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همچنین </a:t>
            </a:r>
            <a:r>
              <a:rPr lang="fa-IR" dirty="0" smtClean="0">
                <a:cs typeface="B Nazanin" pitchFamily="2" charset="-78"/>
              </a:rPr>
              <a:t>بروزاختلالات تیروئیدی رادرسطوح مختلف ذخایرتخمدانی دراین بازه زمانی بررسی نمودیم.</a:t>
            </a:r>
            <a:endParaRPr lang="en-US" dirty="0" smtClean="0">
              <a:cs typeface="B Nazanin" pitchFamily="2" charset="-78"/>
            </a:endParaRPr>
          </a:p>
          <a:p>
            <a:pPr marL="0" algn="just" rtl="1">
              <a:spcBef>
                <a:spcPts val="0"/>
              </a:spcBef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2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4294967295"/>
          </p:nvPr>
        </p:nvSpPr>
        <p:spPr>
          <a:xfrm>
            <a:off x="1676400" y="2057400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anose="00000400000000000000" pitchFamily="2" charset="-78"/>
              </a:rPr>
              <a:t>مروری بر متون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95400"/>
          <a:ext cx="8305800" cy="481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2933"/>
                <a:gridCol w="922867"/>
              </a:tblGrid>
              <a:tr h="1399237">
                <a:tc>
                  <a:txBody>
                    <a:bodyPr/>
                    <a:lstStyle/>
                    <a:p>
                      <a:pPr algn="r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 بلژیک مطالعه مقطعی 12 سال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سال چاپ</a:t>
                      </a:r>
                      <a:r>
                        <a:rPr lang="fa-IR" baseline="0" dirty="0" smtClean="0"/>
                        <a:t> </a:t>
                      </a:r>
                      <a:r>
                        <a:rPr lang="fa-IR" dirty="0" smtClean="0"/>
                        <a:t>محل وطراحی مطالعه</a:t>
                      </a:r>
                      <a:endParaRPr lang="en-US" dirty="0" smtClean="0"/>
                    </a:p>
                  </a:txBody>
                  <a:tcPr/>
                </a:tc>
              </a:tr>
              <a:tr h="753435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ارزیابی  رابطه بین تستهای تیروئیدی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اتوایمیونیتی تیروئید و هاپیوتیروئیدیسم بالینی و تحت بالینی با ذخایر تخمدانی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هدف</a:t>
                      </a:r>
                      <a:endParaRPr lang="en-US" sz="1600" b="1" dirty="0"/>
                    </a:p>
                  </a:txBody>
                  <a:tcPr/>
                </a:tc>
              </a:tr>
              <a:tr h="81912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5076زن شامل 3929 نفر باسطح طبیعی 487 نفر سطح پائین و 487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نفر با سطح بالای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جمعیت مورد مطالعه</a:t>
                      </a:r>
                      <a:endParaRPr lang="en-US" sz="1600" b="1" dirty="0"/>
                    </a:p>
                  </a:txBody>
                  <a:tcPr/>
                </a:tc>
              </a:tr>
              <a:tr h="1399237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تفاوت معنی داری بین سطوح مختلف ذخایر تخمدانی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باسطوح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و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همچنین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با اتوایمیونیتی تیروئید و کم کاری بالینی و تحت بالینی تیروئید مشاهده نشد.ولی در بیماران با دلایل ژنتیکی کاهش ذخایر تخمدانی  در مقایسه با علل ایدیوپاتیک کاهش این ذخایر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شیوع کم کاری بالینی وتحت بالینی تیروییدبیشتربود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نتایج</a:t>
                      </a:r>
                      <a:endParaRPr lang="en-US" sz="1600" b="1" dirty="0"/>
                    </a:p>
                  </a:txBody>
                  <a:tcPr/>
                </a:tc>
              </a:tr>
              <a:tr h="436514">
                <a:tc>
                  <a:txBody>
                    <a:bodyPr/>
                    <a:lstStyle/>
                    <a:p>
                      <a:pPr algn="r" rt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نظرگرفته نشده بود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TSH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واینکه</a:t>
                      </a:r>
                      <a:r>
                        <a:rPr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بدلیل مقطعی بودن مطالعه تغییرات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گذشته نگر بودن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b="1" dirty="0" smtClean="0"/>
                        <a:t>محدودیت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0078" t="21350" r="7616" b="41359"/>
          <a:stretch>
            <a:fillRect/>
          </a:stretch>
        </p:blipFill>
        <p:spPr bwMode="auto">
          <a:xfrm>
            <a:off x="457200" y="457200"/>
            <a:ext cx="8305800" cy="223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N-191and2-Template">
  <a:themeElements>
    <a:clrScheme name="1_NON-191and2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A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NON-191and2-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NON-191and2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NON-191and2-Template">
  <a:themeElements>
    <a:clrScheme name="1_NON-191and2-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A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NON-191and2-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NON-191and2-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3176</Words>
  <Application>Microsoft Office PowerPoint</Application>
  <PresentationFormat>On-screen Show (4:3)</PresentationFormat>
  <Paragraphs>407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宋体</vt:lpstr>
      <vt:lpstr>Arial</vt:lpstr>
      <vt:lpstr>B Nazanin</vt:lpstr>
      <vt:lpstr>B Titr</vt:lpstr>
      <vt:lpstr>B Zar</vt:lpstr>
      <vt:lpstr>Calibri</vt:lpstr>
      <vt:lpstr>Times New Roman</vt:lpstr>
      <vt:lpstr>Wingdings</vt:lpstr>
      <vt:lpstr>Yagut</vt:lpstr>
      <vt:lpstr>1_NON-191and2-Template</vt:lpstr>
      <vt:lpstr>PowerPoint Presentation</vt:lpstr>
      <vt:lpstr>PowerPoint Presentation</vt:lpstr>
      <vt:lpstr>عناوین مطالب</vt:lpstr>
      <vt:lpstr>PowerPoint Presentation</vt:lpstr>
      <vt:lpstr>بیان مساله</vt:lpstr>
      <vt:lpstr>بیان مساله</vt:lpstr>
      <vt:lpstr>بیان مساله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هدف اصلی </vt:lpstr>
      <vt:lpstr>اهداف فرعی</vt:lpstr>
      <vt:lpstr>اهداف فرعی</vt:lpstr>
      <vt:lpstr>هدف كاربردي</vt:lpstr>
      <vt:lpstr>فرضیات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جمعیت مطالعه</vt:lpstr>
      <vt:lpstr>جمعیت مطالعه</vt:lpstr>
      <vt:lpstr>جمعیت مطالعه</vt:lpstr>
      <vt:lpstr>حجم نمونه و نحوه محاسبه آن</vt:lpstr>
      <vt:lpstr>روش اجرا</vt:lpstr>
      <vt:lpstr>روش اجرا</vt:lpstr>
      <vt:lpstr>   تعریف واژه ها * </vt:lpstr>
      <vt:lpstr>تجزیه و تحلیل آماری </vt:lpstr>
      <vt:lpstr>تجزیه و تحلیل آماری</vt:lpstr>
      <vt:lpstr>PowerPoint Presentation</vt:lpstr>
      <vt:lpstr>PowerPoint Presentation</vt:lpstr>
      <vt:lpstr>مشخصات پایه ای افراد شرکت کننده به تفکیک چارکهای هورمون AMHبرآورد شده بر اساس سن درابتدای فاز1</vt:lpstr>
      <vt:lpstr>شیوع اختلات تیروییدی در شروع مطالعه بر اساس چارکهای مختلف AMH درابتدای فاز1 مطالعه تیروئید تهران </vt:lpstr>
      <vt:lpstr>روند تغییرات میانگین TSH وFT4براساس روش GEEپس از تعدیل اثر متغیرهای سن , مصرف سیگار, نماي توده بدني,تعداحاملگی وسطح تحصیلات در چارکهای مختلف AMHدر طی 12  سال </vt:lpstr>
      <vt:lpstr>روند تغییرات میانگین TPOAbوodds ratio مثبت شدن آن براساس روش GEEپس از تعدیل اثر متغیرهای مخدوش کننده شامل سن و مصرف سیگارو نماي توده بدني و تعداحاملگی در چارکهای مختلف AMHدر طی 12  سال</vt:lpstr>
      <vt:lpstr> برآورد پارامترهای اندازه گیری شده با استفاده ازروشGEEدرچارک اول  در مقايسه با چارک چهارمAMH پس از تعدیل اثر متغیرهای سن , مصرف سیگار, نماي توده بدني,تعداحاملگی وسطح تحصیلات در طی 12  سال </vt:lpstr>
      <vt:lpstr>مقایسه تغییرات میانگین FT4وTSH براساس روش GEEدرچارک اول (Q1) در مقايسه با چارک چهارم(Q4)پس از تعدیل اثر متغیرهای سن, مصرف سیگار, نماي توده بدني , تعدادحاملگی وسطح تحصیلات در طی 12  سال</vt:lpstr>
      <vt:lpstr>مقایسه تغییرات میانگین TPOAbوodds ratio مثبت شدن آن براساس روش GEEپس از تعدیل اثر متغیرهای سن , مصرف سیگار, نماي توده بدني , تعدادحاملگی ودرچارک اول (Q1) در مقايسه با چارک چهارم (Q4) وسطح تحصیلات در طی 12  سال</vt:lpstr>
      <vt:lpstr>برآورد پارامترهای اندازه گیری شده با استفاده ازروشGEEدرچارک اول  (Q1)  در مقايسه با مجموع سایرچارکها (Qo) پس از تعدیل اثر متغیرهای سن, مصرف سیگار, نماي توده بدني , تعدادحاملگی وسطح تحصیلات در طی 12  سال</vt:lpstr>
      <vt:lpstr>مقایسه تغییرات میانگین TSHو نسبت شانس مثبت شدن TPOAb براساس روش GEEدرچارک اول (Q1) در مقايسه با سایرچارک ها(Qo)پس از تعدیل اثر متغیرهای سن, مصرف سیگار, نماي توده بدني , تعداحاملگی وسطح تحصیلات در طی 12  سال</vt:lpstr>
      <vt:lpstr>مقایسه بروز اختلات تیروییدی برحسب) نسبت خطر (در طی 12 سال درچارک اول(Q1) و چارک چهارم(Q4) پس از تعدیل اثر متغیرهای سن, مصرف سیگار, نماي توده بدني , تعداحاملگی وسطح تحصیلات</vt:lpstr>
      <vt:lpstr>میزان بروز اختلات تیروییدی برحسب 1000شخص سال در طی 12 سال درچارکهای مختلفAMH پس از تعدیل اثر متغیرهای سن, مصرف سیگار, نماي توده بدني , تعداحاملگی وسطح تحصیلات</vt:lpstr>
      <vt:lpstr>مقایسه بروز اختلات تیروییدی برحسب) نسبت خطر (در طی 12 سال درچارک اول(Q1) و مجموع سایرچارکها(Qo)پس از تعدیل اثر متغیرهای سن, مصرف سیگار, نماي توده بدني , تعداحاملگی وسطح تحصیلات</vt:lpstr>
      <vt:lpstr>میزان بروز اختلات تیروییدی برحسب 1000شخص سال در طی 12 سال درچارک اول(Q1) و مجموع سایرچارکها(Qo) پس از تعدیل اثر متغیرهای سن, مصرف سیگار, نماي توده بدني , تعداحاملگی وسطح تحصیلات</vt:lpstr>
      <vt:lpstr>PowerPoint Presentation</vt:lpstr>
      <vt:lpstr>بحث </vt:lpstr>
      <vt:lpstr>ارتباط بین اختلالات تیروییدی و اتوایمیونیتی تیرویید با ذخایر تخمدانی</vt:lpstr>
      <vt:lpstr>PowerPoint Presentation</vt:lpstr>
      <vt:lpstr>PowerPoint Presentation</vt:lpstr>
      <vt:lpstr>مزایای مطالعه</vt:lpstr>
      <vt:lpstr> محدودیت های مطالعه</vt:lpstr>
      <vt:lpstr>محدودیت های مطالعه</vt:lpstr>
      <vt:lpstr>نتیجه گیری</vt:lpstr>
      <vt:lpstr>پیشنهادات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Dr.Ramezani</dc:creator>
  <cp:lastModifiedBy>Saloon3</cp:lastModifiedBy>
  <cp:revision>443</cp:revision>
  <dcterms:modified xsi:type="dcterms:W3CDTF">2017-05-01T05:25:40Z</dcterms:modified>
</cp:coreProperties>
</file>