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58" r:id="rId17"/>
    <p:sldId id="259" r:id="rId18"/>
    <p:sldId id="260"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96" y="-5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2F7BC3-F039-4453-8A5D-C0459AC30B46}"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299477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F7BC3-F039-4453-8A5D-C0459AC30B46}"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222225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F7BC3-F039-4453-8A5D-C0459AC30B46}"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273870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556000" y="6245225"/>
            <a:ext cx="5588000" cy="476250"/>
          </a:xfrm>
        </p:spPr>
        <p:txBody>
          <a:bodyPr/>
          <a:lstStyle>
            <a:lvl1pPr>
              <a:defRPr/>
            </a:lvl1pPr>
          </a:lstStyle>
          <a:p>
            <a:pPr>
              <a:defRPr/>
            </a:pPr>
            <a:r>
              <a:rPr lang="en-US"/>
              <a:t>Alireza Ahmadvand, MD; PhD Candidate of Epidemiology</a:t>
            </a:r>
          </a:p>
        </p:txBody>
      </p:sp>
      <p:sp>
        <p:nvSpPr>
          <p:cNvPr id="5" name="Slide Number Placeholder 4"/>
          <p:cNvSpPr>
            <a:spLocks noGrp="1"/>
          </p:cNvSpPr>
          <p:nvPr>
            <p:ph type="sldNum" sz="quarter" idx="12"/>
          </p:nvPr>
        </p:nvSpPr>
        <p:spPr>
          <a:xfrm>
            <a:off x="9347200" y="6245225"/>
            <a:ext cx="2235200" cy="476250"/>
          </a:xfrm>
        </p:spPr>
        <p:txBody>
          <a:bodyPr/>
          <a:lstStyle>
            <a:lvl1pPr>
              <a:defRPr/>
            </a:lvl1pPr>
          </a:lstStyle>
          <a:p>
            <a:fld id="{06721CDA-6A41-4AEF-A403-01E45C08EE88}" type="slidenum">
              <a:rPr lang="ar-SA"/>
              <a:pPr/>
              <a:t>‹#›</a:t>
            </a:fld>
            <a:endParaRPr lang="en-US"/>
          </a:p>
        </p:txBody>
      </p:sp>
    </p:spTree>
    <p:extLst>
      <p:ext uri="{BB962C8B-B14F-4D97-AF65-F5344CB8AC3E}">
        <p14:creationId xmlns:p14="http://schemas.microsoft.com/office/powerpoint/2010/main" val="81304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F7BC3-F039-4453-8A5D-C0459AC30B46}"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41864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F7BC3-F039-4453-8A5D-C0459AC30B46}"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41962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2F7BC3-F039-4453-8A5D-C0459AC30B46}"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54003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F7BC3-F039-4453-8A5D-C0459AC30B46}" type="datetimeFigureOut">
              <a:rPr lang="en-US" smtClean="0"/>
              <a:t>9/20/2015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34968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2F7BC3-F039-4453-8A5D-C0459AC30B46}" type="datetimeFigureOut">
              <a:rPr lang="en-US" smtClean="0"/>
              <a:t>9/20/2015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63743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F7BC3-F039-4453-8A5D-C0459AC30B46}" type="datetimeFigureOut">
              <a:rPr lang="en-US" smtClean="0"/>
              <a:t>9/20/2015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2677678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F7BC3-F039-4453-8A5D-C0459AC30B46}"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108494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F7BC3-F039-4453-8A5D-C0459AC30B46}"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CD4E3-C5A0-47F9-892B-FAD73895F5A9}" type="slidenum">
              <a:rPr lang="en-US" smtClean="0"/>
              <a:t>‹#›</a:t>
            </a:fld>
            <a:endParaRPr lang="en-US"/>
          </a:p>
        </p:txBody>
      </p:sp>
    </p:spTree>
    <p:extLst>
      <p:ext uri="{BB962C8B-B14F-4D97-AF65-F5344CB8AC3E}">
        <p14:creationId xmlns:p14="http://schemas.microsoft.com/office/powerpoint/2010/main" val="352117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F7BC3-F039-4453-8A5D-C0459AC30B46}" type="datetimeFigureOut">
              <a:rPr lang="en-US" smtClean="0"/>
              <a:t>9/20/2015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CD4E3-C5A0-47F9-892B-FAD73895F5A9}" type="slidenum">
              <a:rPr lang="en-US" smtClean="0"/>
              <a:t>‹#›</a:t>
            </a:fld>
            <a:endParaRPr lang="en-US"/>
          </a:p>
        </p:txBody>
      </p:sp>
    </p:spTree>
    <p:extLst>
      <p:ext uri="{BB962C8B-B14F-4D97-AF65-F5344CB8AC3E}">
        <p14:creationId xmlns:p14="http://schemas.microsoft.com/office/powerpoint/2010/main" val="3562632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Special Case Control Designs</a:t>
            </a:r>
            <a:endParaRPr lang="en-US" dirty="0"/>
          </a:p>
        </p:txBody>
      </p:sp>
      <p:sp>
        <p:nvSpPr>
          <p:cNvPr id="3" name="Subtitle 2"/>
          <p:cNvSpPr>
            <a:spLocks noGrp="1"/>
          </p:cNvSpPr>
          <p:nvPr>
            <p:ph type="subTitle" idx="1"/>
          </p:nvPr>
        </p:nvSpPr>
        <p:spPr/>
        <p:txBody>
          <a:bodyPr/>
          <a:lstStyle/>
          <a:p>
            <a:r>
              <a:rPr lang="en-US" dirty="0" smtClean="0"/>
              <a:t>S.S </a:t>
            </a:r>
            <a:r>
              <a:rPr lang="en-US" dirty="0" err="1" smtClean="0"/>
              <a:t>Hashemi</a:t>
            </a:r>
            <a:endParaRPr lang="en-US" dirty="0" smtClean="0"/>
          </a:p>
          <a:p>
            <a:r>
              <a:rPr lang="en-US" dirty="0" smtClean="0"/>
              <a:t>MD, MPH, PhD Assistant professor of Epidemiology</a:t>
            </a:r>
          </a:p>
          <a:p>
            <a:endParaRPr lang="en-US" dirty="0"/>
          </a:p>
        </p:txBody>
      </p:sp>
    </p:spTree>
    <p:extLst>
      <p:ext uri="{BB962C8B-B14F-4D97-AF65-F5344CB8AC3E}">
        <p14:creationId xmlns:p14="http://schemas.microsoft.com/office/powerpoint/2010/main" val="106885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Cumulative (“Epidemic”) Case-Control Studies</a:t>
            </a:r>
          </a:p>
        </p:txBody>
      </p:sp>
      <p:sp>
        <p:nvSpPr>
          <p:cNvPr id="3" name="Content Placeholder 2"/>
          <p:cNvSpPr>
            <a:spLocks noGrp="1"/>
          </p:cNvSpPr>
          <p:nvPr>
            <p:ph idx="1"/>
          </p:nvPr>
        </p:nvSpPr>
        <p:spPr/>
        <p:txBody>
          <a:bodyPr rtlCol="0">
            <a:normAutofit/>
          </a:bodyPr>
          <a:lstStyle/>
          <a:p>
            <a:pPr>
              <a:defRPr/>
            </a:pPr>
            <a:r>
              <a:rPr lang="en-US" dirty="0"/>
              <a:t>a case-control study of an epidemic of diarrheal illness after a social gathering may begin after all the potential cases have occurred (because the maximum induction time has elapsed</a:t>
            </a:r>
            <a:r>
              <a:rPr lang="en-US" dirty="0" smtClean="0"/>
              <a:t>).</a:t>
            </a:r>
          </a:p>
          <a:p>
            <a:pPr>
              <a:defRPr/>
            </a:pPr>
            <a:r>
              <a:rPr lang="en-US" dirty="0" smtClean="0"/>
              <a:t> </a:t>
            </a:r>
            <a:r>
              <a:rPr lang="en-US" dirty="0"/>
              <a:t>In such a situation, an investigator might select controls from that portion of the population that remains after eliminating the accumulated cases; that is, one selects controls from among </a:t>
            </a:r>
            <a:r>
              <a:rPr lang="en-US" dirty="0" err="1"/>
              <a:t>noncases</a:t>
            </a:r>
            <a:r>
              <a:rPr lang="en-US" dirty="0"/>
              <a:t> (those who remain </a:t>
            </a:r>
            <a:r>
              <a:rPr lang="en-US" dirty="0" err="1"/>
              <a:t>noncases</a:t>
            </a:r>
            <a:r>
              <a:rPr lang="en-US" dirty="0"/>
              <a:t> at the end of the epidemic follow-up</a:t>
            </a:r>
            <a:r>
              <a:rPr lang="en-US" dirty="0" smtClean="0"/>
              <a:t>).</a:t>
            </a:r>
          </a:p>
          <a:p>
            <a:pPr>
              <a:defRPr/>
            </a:pPr>
            <a:endParaRPr lang="en-US" dirty="0"/>
          </a:p>
          <a:p>
            <a:pPr>
              <a:defRPr/>
            </a:pPr>
            <a:r>
              <a:rPr lang="en-US" dirty="0"/>
              <a:t>incidence odds ratio </a:t>
            </a:r>
          </a:p>
        </p:txBody>
      </p:sp>
    </p:spTree>
    <p:extLst>
      <p:ext uri="{BB962C8B-B14F-4D97-AF65-F5344CB8AC3E}">
        <p14:creationId xmlns:p14="http://schemas.microsoft.com/office/powerpoint/2010/main" val="1542872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Case-Only, Case-Specular, and </a:t>
            </a:r>
            <a:r>
              <a:rPr lang="en-US" dirty="0" smtClean="0"/>
              <a:t>Case-Crossover</a:t>
            </a:r>
            <a:endParaRPr lang="en-US" dirty="0"/>
          </a:p>
        </p:txBody>
      </p:sp>
      <p:sp>
        <p:nvSpPr>
          <p:cNvPr id="3" name="Content Placeholder 2"/>
          <p:cNvSpPr>
            <a:spLocks noGrp="1"/>
          </p:cNvSpPr>
          <p:nvPr>
            <p:ph idx="1"/>
          </p:nvPr>
        </p:nvSpPr>
        <p:spPr/>
        <p:txBody>
          <a:bodyPr rtlCol="0">
            <a:normAutofit lnSpcReduction="10000"/>
          </a:bodyPr>
          <a:lstStyle/>
          <a:p>
            <a:pPr>
              <a:defRPr/>
            </a:pPr>
            <a:r>
              <a:rPr lang="en-US" dirty="0"/>
              <a:t>There are a number of situations in which cases are the </a:t>
            </a:r>
            <a:r>
              <a:rPr lang="en-US" dirty="0" smtClean="0"/>
              <a:t>only </a:t>
            </a:r>
            <a:r>
              <a:rPr lang="en-US" dirty="0"/>
              <a:t>subjects used to estimate or test hypotheses about effects</a:t>
            </a:r>
            <a:r>
              <a:rPr lang="en-US" dirty="0" smtClean="0"/>
              <a:t>.</a:t>
            </a:r>
          </a:p>
          <a:p>
            <a:pPr>
              <a:defRPr/>
            </a:pPr>
            <a:endParaRPr lang="en-US" dirty="0"/>
          </a:p>
          <a:p>
            <a:pPr>
              <a:defRPr/>
            </a:pPr>
            <a:r>
              <a:rPr lang="en-US" dirty="0"/>
              <a:t>it is sometimes possible to </a:t>
            </a:r>
            <a:r>
              <a:rPr lang="en-US" u="sng" dirty="0"/>
              <a:t>employ theoretical considerations to construct a prior distribution of exposure </a:t>
            </a:r>
            <a:r>
              <a:rPr lang="en-US" dirty="0"/>
              <a:t>in the </a:t>
            </a:r>
            <a:r>
              <a:rPr lang="en-US" u="sng" dirty="0"/>
              <a:t>source population and use this distribution in place of an observed control </a:t>
            </a:r>
            <a:r>
              <a:rPr lang="en-US" u="sng" dirty="0" smtClean="0"/>
              <a:t>series.</a:t>
            </a:r>
          </a:p>
          <a:p>
            <a:pPr>
              <a:defRPr/>
            </a:pPr>
            <a:endParaRPr lang="en-US" u="sng" dirty="0"/>
          </a:p>
          <a:p>
            <a:pPr>
              <a:defRPr/>
            </a:pPr>
            <a:r>
              <a:rPr lang="en-US" dirty="0"/>
              <a:t>Such situations arise naturally in genetic studies, in which basic laws of inheritance may be combined with certain assumptions to derive a population or parental-specific distribution of genotypes </a:t>
            </a:r>
            <a:endParaRPr lang="en-US" u="sng" dirty="0"/>
          </a:p>
        </p:txBody>
      </p:sp>
    </p:spTree>
    <p:extLst>
      <p:ext uri="{BB962C8B-B14F-4D97-AF65-F5344CB8AC3E}">
        <p14:creationId xmlns:p14="http://schemas.microsoft.com/office/powerpoint/2010/main" val="3607729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smtClean="0"/>
              <a:t>Case-Specular Studies</a:t>
            </a:r>
          </a:p>
        </p:txBody>
      </p:sp>
      <p:sp>
        <p:nvSpPr>
          <p:cNvPr id="3" name="Content Placeholder 2"/>
          <p:cNvSpPr>
            <a:spLocks noGrp="1"/>
          </p:cNvSpPr>
          <p:nvPr>
            <p:ph idx="1"/>
          </p:nvPr>
        </p:nvSpPr>
        <p:spPr/>
        <p:txBody>
          <a:bodyPr rtlCol="0">
            <a:normAutofit/>
          </a:bodyPr>
          <a:lstStyle/>
          <a:p>
            <a:pPr>
              <a:defRPr/>
            </a:pPr>
            <a:r>
              <a:rPr lang="en-US" dirty="0"/>
              <a:t>When the exposure under study is defined by proximity to an environmental source (e.g., a power line), it may be possible to construct a specular (hypothetical) control for each case by conducting a “thought experiment.” </a:t>
            </a:r>
            <a:endParaRPr lang="en-US" dirty="0" smtClean="0"/>
          </a:p>
          <a:p>
            <a:pPr>
              <a:defRPr/>
            </a:pPr>
            <a:endParaRPr lang="en-US" dirty="0"/>
          </a:p>
          <a:p>
            <a:pPr>
              <a:defRPr/>
            </a:pPr>
            <a:r>
              <a:rPr lang="en-US" dirty="0" smtClean="0"/>
              <a:t>Either </a:t>
            </a:r>
            <a:r>
              <a:rPr lang="en-US" dirty="0"/>
              <a:t>the case or the exposure source is imaginarily moved to another location that would be equally likely were there no exposure effect; </a:t>
            </a:r>
            <a:endParaRPr lang="en-US" dirty="0" smtClean="0"/>
          </a:p>
          <a:p>
            <a:pPr>
              <a:defRPr/>
            </a:pPr>
            <a:r>
              <a:rPr lang="en-US" dirty="0" smtClean="0"/>
              <a:t>the </a:t>
            </a:r>
            <a:r>
              <a:rPr lang="en-US" dirty="0"/>
              <a:t>case exposure level under this hypothetical configuration is then treated as the (matched) “control” exposure for the </a:t>
            </a:r>
            <a:r>
              <a:rPr lang="en-US" dirty="0" smtClean="0"/>
              <a:t>case.</a:t>
            </a:r>
            <a:endParaRPr lang="en-US" dirty="0"/>
          </a:p>
        </p:txBody>
      </p:sp>
    </p:spTree>
    <p:extLst>
      <p:ext uri="{BB962C8B-B14F-4D97-AF65-F5344CB8AC3E}">
        <p14:creationId xmlns:p14="http://schemas.microsoft.com/office/powerpoint/2010/main" val="1875770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a:bodyPr>
          <a:lstStyle/>
          <a:p>
            <a:pPr>
              <a:defRPr/>
            </a:pPr>
            <a:r>
              <a:rPr lang="en-US" dirty="0"/>
              <a:t>A simple way to describe the case-specular design is </a:t>
            </a:r>
            <a:r>
              <a:rPr lang="en-US" dirty="0" smtClean="0"/>
              <a:t>to say</a:t>
            </a:r>
            <a:r>
              <a:rPr lang="en-US" dirty="0"/>
              <a:t>: Suppose you did a case-control study with </a:t>
            </a:r>
            <a:r>
              <a:rPr lang="en-US" dirty="0" smtClean="0"/>
              <a:t>1:1 matching </a:t>
            </a:r>
            <a:r>
              <a:rPr lang="en-US" dirty="0"/>
              <a:t>in which you "interviewed" houses, </a:t>
            </a:r>
            <a:r>
              <a:rPr lang="en-US" dirty="0" smtClean="0"/>
              <a:t>rather than </a:t>
            </a:r>
            <a:r>
              <a:rPr lang="en-US" dirty="0"/>
              <a:t>people. </a:t>
            </a:r>
            <a:endParaRPr lang="en-US" dirty="0" smtClean="0"/>
          </a:p>
          <a:p>
            <a:pPr>
              <a:defRPr/>
            </a:pPr>
            <a:r>
              <a:rPr lang="en-US" dirty="0" smtClean="0"/>
              <a:t>A </a:t>
            </a:r>
            <a:r>
              <a:rPr lang="en-US" u="sng" dirty="0"/>
              <a:t>case-house is one with a </a:t>
            </a:r>
            <a:r>
              <a:rPr lang="en-US" u="sng" dirty="0" smtClean="0"/>
              <a:t>childhood cancer</a:t>
            </a:r>
            <a:r>
              <a:rPr lang="en-US" dirty="0"/>
              <a:t>; the matching ·control is the house across </a:t>
            </a:r>
            <a:r>
              <a:rPr lang="en-US" dirty="0" smtClean="0"/>
              <a:t>the street </a:t>
            </a:r>
            <a:r>
              <a:rPr lang="en-US" dirty="0"/>
              <a:t>from the case</a:t>
            </a:r>
            <a:r>
              <a:rPr lang="en-US" dirty="0" smtClean="0"/>
              <a:t>.</a:t>
            </a:r>
          </a:p>
          <a:p>
            <a:pPr>
              <a:defRPr/>
            </a:pPr>
            <a:r>
              <a:rPr lang="en-US" dirty="0" smtClean="0"/>
              <a:t> </a:t>
            </a:r>
            <a:r>
              <a:rPr lang="en-US" dirty="0"/>
              <a:t>Of course, you can only "</a:t>
            </a:r>
            <a:r>
              <a:rPr lang="en-US" dirty="0" smtClean="0"/>
              <a:t>interview“ the </a:t>
            </a:r>
            <a:r>
              <a:rPr lang="en-US" dirty="0"/>
              <a:t>control-house if it actually exists.</a:t>
            </a:r>
          </a:p>
        </p:txBody>
      </p:sp>
    </p:spTree>
    <p:extLst>
      <p:ext uri="{BB962C8B-B14F-4D97-AF65-F5344CB8AC3E}">
        <p14:creationId xmlns:p14="http://schemas.microsoft.com/office/powerpoint/2010/main" val="344912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endParaRPr lang="en-US" smtClean="0"/>
          </a:p>
        </p:txBody>
      </p:sp>
      <p:sp>
        <p:nvSpPr>
          <p:cNvPr id="91139" name="Content Placeholder 2"/>
          <p:cNvSpPr>
            <a:spLocks noGrp="1"/>
          </p:cNvSpPr>
          <p:nvPr>
            <p:ph idx="1"/>
          </p:nvPr>
        </p:nvSpPr>
        <p:spPr/>
        <p:txBody>
          <a:bodyPr/>
          <a:lstStyle/>
          <a:p>
            <a:r>
              <a:rPr lang="en-US" smtClean="0"/>
              <a:t>In other words, "case-counterfactual" (that is, case control) studies ask the -question: what is the ratio between the observed exposure odds and the expected exposure odds that would have been observed among cases if the effect(s) of exposure had been prevented?</a:t>
            </a:r>
          </a:p>
        </p:txBody>
      </p:sp>
    </p:spTree>
    <p:extLst>
      <p:ext uri="{BB962C8B-B14F-4D97-AF65-F5344CB8AC3E}">
        <p14:creationId xmlns:p14="http://schemas.microsoft.com/office/powerpoint/2010/main" val="131113938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fontScale="92500" lnSpcReduction="10000"/>
          </a:bodyPr>
          <a:lstStyle/>
          <a:p>
            <a:pPr>
              <a:defRPr/>
            </a:pPr>
            <a:r>
              <a:rPr lang="en-US" u="sng" dirty="0"/>
              <a:t>Sometimes, an actual control group is not needed to answer this question</a:t>
            </a:r>
            <a:r>
              <a:rPr lang="en-US" dirty="0"/>
              <a:t>; for example, among cases of schizophrenia, males substantially outnumber females. We do not need a control group to know that, in the absence of a gender effect (or serious confounding), the sex ratio should be about 1</a:t>
            </a:r>
          </a:p>
          <a:p>
            <a:pPr>
              <a:defRPr/>
            </a:pPr>
            <a:endParaRPr lang="en-US" i="1" dirty="0" smtClean="0"/>
          </a:p>
          <a:p>
            <a:pPr>
              <a:defRPr/>
            </a:pPr>
            <a:endParaRPr lang="en-US" i="1" dirty="0"/>
          </a:p>
          <a:p>
            <a:pPr>
              <a:defRPr/>
            </a:pPr>
            <a:r>
              <a:rPr lang="en-US" dirty="0"/>
              <a:t>Likewise, the </a:t>
            </a:r>
            <a:r>
              <a:rPr lang="en-US" u="sng" dirty="0"/>
              <a:t>case-specular design does not need an actual control group </a:t>
            </a:r>
            <a:r>
              <a:rPr lang="en-US" dirty="0"/>
              <a:t>if power lines are allocated randomly to this or that side of the street: case-houses' exposure odds (where "exposed" means the power line was on the near side of the street, and "unexposed" means it was on the far side) can be compared with the exposure odds of 1, which is the expected odds if allocation were balanced</a:t>
            </a:r>
          </a:p>
        </p:txBody>
      </p:sp>
    </p:spTree>
    <p:extLst>
      <p:ext uri="{BB962C8B-B14F-4D97-AF65-F5344CB8AC3E}">
        <p14:creationId xmlns:p14="http://schemas.microsoft.com/office/powerpoint/2010/main" val="3938557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9698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87515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4130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5101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p>
        </p:txBody>
      </p:sp>
      <p:sp>
        <p:nvSpPr>
          <p:cNvPr id="3" name="Content Placeholder 2"/>
          <p:cNvSpPr>
            <a:spLocks noGrp="1"/>
          </p:cNvSpPr>
          <p:nvPr>
            <p:ph idx="1"/>
          </p:nvPr>
        </p:nvSpPr>
        <p:spPr/>
        <p:txBody>
          <a:bodyPr>
            <a:normAutofit/>
          </a:bodyPr>
          <a:lstStyle/>
          <a:p>
            <a:endParaRPr lang="en-US" sz="2200" dirty="0" smtClean="0"/>
          </a:p>
          <a:p>
            <a:r>
              <a:rPr lang="en-US" sz="2200" dirty="0" smtClean="0"/>
              <a:t>matched case– control studies with</a:t>
            </a:r>
          </a:p>
          <a:p>
            <a:r>
              <a:rPr lang="en-US" sz="2200" dirty="0" smtClean="0"/>
              <a:t> 1 : 1 matching,</a:t>
            </a:r>
          </a:p>
          <a:p>
            <a:r>
              <a:rPr lang="en-US" sz="2200" dirty="0" smtClean="0"/>
              <a:t> 1 : k2i matching, or</a:t>
            </a:r>
          </a:p>
          <a:p>
            <a:r>
              <a:rPr lang="en-US" sz="2200" dirty="0" smtClean="0"/>
              <a:t> k1i: k2i</a:t>
            </a:r>
          </a:p>
          <a:p>
            <a:r>
              <a:rPr lang="en-US" sz="2200" dirty="0" smtClean="0"/>
              <a:t>matching, where </a:t>
            </a:r>
            <a:r>
              <a:rPr lang="en-US" sz="2200" dirty="0" err="1" smtClean="0"/>
              <a:t>i</a:t>
            </a:r>
            <a:r>
              <a:rPr lang="en-US" sz="2200" dirty="0" smtClean="0"/>
              <a:t> denotes the </a:t>
            </a:r>
            <a:r>
              <a:rPr lang="en-US" sz="2200" dirty="0" err="1" smtClean="0"/>
              <a:t>ith</a:t>
            </a:r>
            <a:r>
              <a:rPr lang="en-US" sz="2200" dirty="0" smtClean="0"/>
              <a:t> matched group for </a:t>
            </a:r>
            <a:r>
              <a:rPr lang="en-US" sz="2200" dirty="0" err="1" smtClean="0"/>
              <a:t>i</a:t>
            </a:r>
            <a:r>
              <a:rPr lang="en-US" sz="2200" dirty="0" smtClean="0"/>
              <a:t> = 1, 2, . . . , n, where n is the total number of groups. </a:t>
            </a:r>
            <a:endParaRPr lang="en-US" sz="2200" dirty="0"/>
          </a:p>
        </p:txBody>
      </p:sp>
    </p:spTree>
    <p:extLst>
      <p:ext uri="{BB962C8B-B14F-4D97-AF65-F5344CB8AC3E}">
        <p14:creationId xmlns:p14="http://schemas.microsoft.com/office/powerpoint/2010/main" val="390685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8" descr="000242442"/>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676400" y="668338"/>
            <a:ext cx="8839200" cy="5065712"/>
          </a:xfrm>
        </p:spPr>
      </p:pic>
      <p:sp>
        <p:nvSpPr>
          <p:cNvPr id="79875" name="Rectangle 2"/>
          <p:cNvSpPr>
            <a:spLocks noGrp="1" noChangeArrowheads="1"/>
          </p:cNvSpPr>
          <p:nvPr>
            <p:ph type="title" idx="4294967295"/>
          </p:nvPr>
        </p:nvSpPr>
        <p:spPr>
          <a:xfrm>
            <a:off x="1524000" y="5715000"/>
            <a:ext cx="9144000" cy="1143000"/>
          </a:xfrm>
        </p:spPr>
        <p:txBody>
          <a:bodyPr/>
          <a:lstStyle/>
          <a:p>
            <a:r>
              <a:rPr lang="en-US" sz="4000" dirty="0"/>
              <a:t>Timing of Control Selection</a:t>
            </a:r>
          </a:p>
        </p:txBody>
      </p:sp>
    </p:spTree>
    <p:extLst>
      <p:ext uri="{BB962C8B-B14F-4D97-AF65-F5344CB8AC3E}">
        <p14:creationId xmlns:p14="http://schemas.microsoft.com/office/powerpoint/2010/main" val="2570028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4" descr="107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1"/>
            <a:ext cx="9144000"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2292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smtClean="0"/>
              <a:t>Variants of the Case-Control Design</a:t>
            </a:r>
          </a:p>
        </p:txBody>
      </p:sp>
      <p:sp>
        <p:nvSpPr>
          <p:cNvPr id="81923" name="Content Placeholder 2"/>
          <p:cNvSpPr>
            <a:spLocks noGrp="1"/>
          </p:cNvSpPr>
          <p:nvPr>
            <p:ph idx="1"/>
          </p:nvPr>
        </p:nvSpPr>
        <p:spPr/>
        <p:txBody>
          <a:bodyPr/>
          <a:lstStyle/>
          <a:p>
            <a:r>
              <a:rPr lang="en-US" smtClean="0"/>
              <a:t>Nested Case-Control Studies</a:t>
            </a:r>
          </a:p>
          <a:p>
            <a:r>
              <a:rPr lang="en-US" smtClean="0"/>
              <a:t>Case- cohort studies</a:t>
            </a:r>
          </a:p>
        </p:txBody>
      </p:sp>
    </p:spTree>
    <p:extLst>
      <p:ext uri="{BB962C8B-B14F-4D97-AF65-F5344CB8AC3E}">
        <p14:creationId xmlns:p14="http://schemas.microsoft.com/office/powerpoint/2010/main" val="4001089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smtClean="0"/>
              <a:t>Case-Cohort Studies</a:t>
            </a:r>
          </a:p>
        </p:txBody>
      </p:sp>
      <p:sp>
        <p:nvSpPr>
          <p:cNvPr id="3" name="Content Placeholder 2"/>
          <p:cNvSpPr>
            <a:spLocks noGrp="1"/>
          </p:cNvSpPr>
          <p:nvPr>
            <p:ph idx="1"/>
          </p:nvPr>
        </p:nvSpPr>
        <p:spPr/>
        <p:txBody>
          <a:bodyPr rtlCol="0">
            <a:normAutofit lnSpcReduction="10000"/>
          </a:bodyPr>
          <a:lstStyle/>
          <a:p>
            <a:pPr>
              <a:defRPr/>
            </a:pPr>
            <a:r>
              <a:rPr lang="en-US" dirty="0"/>
              <a:t>The case-cohort study is a case-control study in which the source population is a cohort </a:t>
            </a:r>
            <a:endParaRPr lang="en-US" dirty="0" smtClean="0"/>
          </a:p>
          <a:p>
            <a:pPr>
              <a:defRPr/>
            </a:pPr>
            <a:r>
              <a:rPr lang="en-US" dirty="0" smtClean="0"/>
              <a:t>and </a:t>
            </a:r>
            <a:r>
              <a:rPr lang="en-US" dirty="0"/>
              <a:t>(within sampling or matching strata) every person in </a:t>
            </a:r>
            <a:r>
              <a:rPr lang="en-US" dirty="0" smtClean="0"/>
              <a:t>this </a:t>
            </a:r>
            <a:r>
              <a:rPr lang="en-US" dirty="0"/>
              <a:t>cohort </a:t>
            </a:r>
            <a:r>
              <a:rPr lang="en-US" u="sng" dirty="0"/>
              <a:t>has an equal chance of being included </a:t>
            </a:r>
            <a:r>
              <a:rPr lang="en-US" dirty="0"/>
              <a:t>in the </a:t>
            </a:r>
            <a:r>
              <a:rPr lang="en-US" i="1" u="sng" dirty="0" smtClean="0"/>
              <a:t>study as a control,</a:t>
            </a:r>
            <a:r>
              <a:rPr lang="en-US" dirty="0" smtClean="0"/>
              <a:t> regardless of how much time that person has contributed </a:t>
            </a:r>
            <a:r>
              <a:rPr lang="en-US" dirty="0"/>
              <a:t>to the person-time experience of the cohort or whether the person developed the study disease</a:t>
            </a:r>
            <a:r>
              <a:rPr lang="en-US" dirty="0" smtClean="0"/>
              <a:t>.</a:t>
            </a:r>
          </a:p>
          <a:p>
            <a:pPr>
              <a:defRPr/>
            </a:pPr>
            <a:endParaRPr lang="en-US" dirty="0"/>
          </a:p>
          <a:p>
            <a:pPr>
              <a:defRPr/>
            </a:pPr>
            <a:r>
              <a:rPr lang="en-US" dirty="0"/>
              <a:t>This design is a logical way to conduct a case-control study when the ef</a:t>
            </a:r>
            <a:r>
              <a:rPr lang="en-US" i="1" u="sng" dirty="0"/>
              <a:t>fect measure of interest is the ratio of incidence proportions</a:t>
            </a:r>
            <a:r>
              <a:rPr lang="en-US" dirty="0"/>
              <a:t> rather than a rate ratio</a:t>
            </a:r>
          </a:p>
        </p:txBody>
      </p:sp>
    </p:spTree>
    <p:extLst>
      <p:ext uri="{BB962C8B-B14F-4D97-AF65-F5344CB8AC3E}">
        <p14:creationId xmlns:p14="http://schemas.microsoft.com/office/powerpoint/2010/main" val="4106994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fontScale="92500" lnSpcReduction="20000"/>
          </a:bodyPr>
          <a:lstStyle/>
          <a:p>
            <a:pPr>
              <a:defRPr/>
            </a:pPr>
            <a:r>
              <a:rPr lang="en-US" dirty="0"/>
              <a:t>An advantage of the case-cohort design is that </a:t>
            </a:r>
            <a:r>
              <a:rPr lang="en-US" u="sng" dirty="0"/>
              <a:t>it facilitates conduct of a set of case-control studies from a single cohort, all of which use the same control </a:t>
            </a:r>
            <a:r>
              <a:rPr lang="en-US" u="sng" dirty="0" smtClean="0"/>
              <a:t>gro</a:t>
            </a:r>
            <a:r>
              <a:rPr lang="en-US" dirty="0" smtClean="0"/>
              <a:t>up</a:t>
            </a:r>
          </a:p>
          <a:p>
            <a:pPr>
              <a:defRPr/>
            </a:pPr>
            <a:endParaRPr lang="en-US" dirty="0"/>
          </a:p>
          <a:p>
            <a:pPr>
              <a:defRPr/>
            </a:pPr>
            <a:r>
              <a:rPr lang="en-US" dirty="0" smtClean="0"/>
              <a:t>Disadvantage:</a:t>
            </a:r>
          </a:p>
          <a:p>
            <a:pPr>
              <a:defRPr/>
            </a:pPr>
            <a:endParaRPr lang="en-US" dirty="0"/>
          </a:p>
          <a:p>
            <a:pPr>
              <a:defRPr/>
            </a:pPr>
            <a:r>
              <a:rPr lang="en-US" dirty="0" smtClean="0"/>
              <a:t>More control to reach the same precision</a:t>
            </a:r>
          </a:p>
          <a:p>
            <a:pPr>
              <a:defRPr/>
            </a:pPr>
            <a:r>
              <a:rPr lang="en-US" u="sng" dirty="0"/>
              <a:t>statistical precision </a:t>
            </a:r>
            <a:r>
              <a:rPr lang="en-US" dirty="0"/>
              <a:t>of a study is strongly determined by the numbers of distinct cases and </a:t>
            </a:r>
            <a:r>
              <a:rPr lang="en-US" dirty="0" err="1"/>
              <a:t>noncases</a:t>
            </a:r>
            <a:r>
              <a:rPr lang="en-US" dirty="0"/>
              <a:t>. Thus, if 20% of the source cohort members will become cases, and all cases will be included in the study, one will have to select 1.25 times as many controls as cases in a case-cohort study to ensure that there will be as many controls who never become cases in the study. </a:t>
            </a:r>
            <a:r>
              <a:rPr lang="en-US" dirty="0" smtClean="0"/>
              <a:t>   1/(1-0.2)</a:t>
            </a:r>
            <a:endParaRPr lang="en-US" dirty="0"/>
          </a:p>
        </p:txBody>
      </p:sp>
    </p:spTree>
    <p:extLst>
      <p:ext uri="{BB962C8B-B14F-4D97-AF65-F5344CB8AC3E}">
        <p14:creationId xmlns:p14="http://schemas.microsoft.com/office/powerpoint/2010/main" val="1951927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smtClean="0"/>
              <a:t>Density Case-Control Studies</a:t>
            </a:r>
          </a:p>
        </p:txBody>
      </p:sp>
      <p:sp>
        <p:nvSpPr>
          <p:cNvPr id="3" name="Content Placeholder 2"/>
          <p:cNvSpPr>
            <a:spLocks noGrp="1"/>
          </p:cNvSpPr>
          <p:nvPr>
            <p:ph idx="1"/>
          </p:nvPr>
        </p:nvSpPr>
        <p:spPr/>
        <p:txBody>
          <a:bodyPr rtlCol="0">
            <a:normAutofit/>
          </a:bodyPr>
          <a:lstStyle/>
          <a:p>
            <a:pPr>
              <a:defRPr/>
            </a:pPr>
            <a:r>
              <a:rPr lang="en-US" dirty="0"/>
              <a:t>to estimate rate ratios, controls should be selected so that the exposure distribution among them is, apart from random error, the same as it is among the person-time in the source population or within strata of the source population</a:t>
            </a:r>
            <a:r>
              <a:rPr lang="en-US" dirty="0" smtClean="0"/>
              <a:t>.</a:t>
            </a:r>
          </a:p>
          <a:p>
            <a:pPr>
              <a:defRPr/>
            </a:pPr>
            <a:endParaRPr lang="en-US" dirty="0"/>
          </a:p>
          <a:p>
            <a:pPr>
              <a:defRPr/>
            </a:pPr>
            <a:r>
              <a:rPr lang="en-US" dirty="0" smtClean="0"/>
              <a:t> </a:t>
            </a:r>
            <a:r>
              <a:rPr lang="en-US" dirty="0"/>
              <a:t>Such control selection is called density sampling because it provides for estimation of relations among incidence rates, which have been called incidence densities.</a:t>
            </a:r>
          </a:p>
        </p:txBody>
      </p:sp>
    </p:spTree>
    <p:extLst>
      <p:ext uri="{BB962C8B-B14F-4D97-AF65-F5344CB8AC3E}">
        <p14:creationId xmlns:p14="http://schemas.microsoft.com/office/powerpoint/2010/main" val="1406727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fontScale="92500" lnSpcReduction="10000"/>
          </a:bodyPr>
          <a:lstStyle/>
          <a:p>
            <a:pPr>
              <a:defRPr/>
            </a:pPr>
            <a:r>
              <a:rPr lang="en-US" u="sng" dirty="0"/>
              <a:t>One way to implement </a:t>
            </a:r>
            <a:r>
              <a:rPr lang="en-US" dirty="0"/>
              <a:t>this rule is to choose controls from the set of people in the source population who are at risk of becoming a case at the time that the case is diagnosed. This set is sometimes referred to as </a:t>
            </a:r>
            <a:r>
              <a:rPr lang="en-US" u="sng" dirty="0"/>
              <a:t>the risk set for the case</a:t>
            </a:r>
            <a:r>
              <a:rPr lang="en-US" dirty="0"/>
              <a:t>, and this type of control sampling is sometimes called </a:t>
            </a:r>
            <a:r>
              <a:rPr lang="en-US" u="sng" dirty="0"/>
              <a:t>risk-set sampling</a:t>
            </a:r>
            <a:r>
              <a:rPr lang="en-US" dirty="0"/>
              <a:t>. </a:t>
            </a:r>
            <a:r>
              <a:rPr lang="en-US" u="sng" dirty="0"/>
              <a:t>Controls sampled in this manner are matched to the case with respect to sampling time</a:t>
            </a:r>
            <a:r>
              <a:rPr lang="en-US" dirty="0"/>
              <a:t>; thus, </a:t>
            </a:r>
            <a:r>
              <a:rPr lang="en-US" u="sng" dirty="0"/>
              <a:t>if time is related to exposure, the resulting data should be analyzed as matched data</a:t>
            </a:r>
            <a:r>
              <a:rPr lang="en-US" dirty="0"/>
              <a:t> (Greenland and Thomas, 1982</a:t>
            </a:r>
            <a:r>
              <a:rPr lang="en-US" dirty="0" smtClean="0"/>
              <a:t>).</a:t>
            </a:r>
          </a:p>
          <a:p>
            <a:pPr>
              <a:defRPr/>
            </a:pPr>
            <a:r>
              <a:rPr lang="en-US" dirty="0" smtClean="0"/>
              <a:t> </a:t>
            </a:r>
            <a:r>
              <a:rPr lang="en-US" dirty="0"/>
              <a:t>It is </a:t>
            </a:r>
            <a:r>
              <a:rPr lang="en-US" u="sng" dirty="0"/>
              <a:t>also possible to conduct unmatched density sampling </a:t>
            </a:r>
            <a:r>
              <a:rPr lang="en-US" dirty="0"/>
              <a:t>using probability sampling methods if one knows the time interval at risk for each population member. One then selects a control by sampling members with probability proportional to time at risk and then randomly samples a time to measure exposure within the interval at risk</a:t>
            </a:r>
          </a:p>
        </p:txBody>
      </p:sp>
    </p:spTree>
    <p:extLst>
      <p:ext uri="{BB962C8B-B14F-4D97-AF65-F5344CB8AC3E}">
        <p14:creationId xmlns:p14="http://schemas.microsoft.com/office/powerpoint/2010/main" val="3691683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1057</Words>
  <Application>Microsoft Office PowerPoint</Application>
  <PresentationFormat>Custom</PresentationFormat>
  <Paragraphs>54</Paragraphs>
  <Slides>19</Slides>
  <Notes>0</Notes>
  <HiddenSlides>1</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Special Case Control Designs</vt:lpstr>
      <vt:lpstr>PowerPoint Presentation</vt:lpstr>
      <vt:lpstr>Timing of Control Selection</vt:lpstr>
      <vt:lpstr>PowerPoint Presentation</vt:lpstr>
      <vt:lpstr>Variants of the Case-Control Design</vt:lpstr>
      <vt:lpstr>Case-Cohort Studies</vt:lpstr>
      <vt:lpstr>PowerPoint Presentation</vt:lpstr>
      <vt:lpstr>Density Case-Control Studies</vt:lpstr>
      <vt:lpstr>PowerPoint Presentation</vt:lpstr>
      <vt:lpstr>Cumulative (“Epidemic”) Case-Control Studies</vt:lpstr>
      <vt:lpstr>Case-Only, Case-Specular, and Case-Crossover</vt:lpstr>
      <vt:lpstr>Case-Specular Studies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Case Control Designs</dc:title>
  <dc:creator>saeed</dc:creator>
  <cp:lastModifiedBy>conferance</cp:lastModifiedBy>
  <cp:revision>2</cp:revision>
  <dcterms:created xsi:type="dcterms:W3CDTF">2015-09-19T18:45:30Z</dcterms:created>
  <dcterms:modified xsi:type="dcterms:W3CDTF">2015-09-20T03:35:08Z</dcterms:modified>
</cp:coreProperties>
</file>