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81" r:id="rId2"/>
    <p:sldId id="256" r:id="rId3"/>
    <p:sldId id="274" r:id="rId4"/>
    <p:sldId id="275" r:id="rId5"/>
    <p:sldId id="277" r:id="rId6"/>
    <p:sldId id="311" r:id="rId7"/>
    <p:sldId id="325" r:id="rId8"/>
    <p:sldId id="258" r:id="rId9"/>
    <p:sldId id="313" r:id="rId10"/>
    <p:sldId id="302" r:id="rId11"/>
    <p:sldId id="364" r:id="rId12"/>
    <p:sldId id="365" r:id="rId13"/>
    <p:sldId id="366" r:id="rId14"/>
    <p:sldId id="367" r:id="rId15"/>
    <p:sldId id="368" r:id="rId16"/>
    <p:sldId id="377" r:id="rId17"/>
    <p:sldId id="332" r:id="rId18"/>
    <p:sldId id="339" r:id="rId19"/>
    <p:sldId id="369" r:id="rId20"/>
    <p:sldId id="340" r:id="rId21"/>
    <p:sldId id="314" r:id="rId22"/>
    <p:sldId id="352" r:id="rId23"/>
    <p:sldId id="353" r:id="rId24"/>
    <p:sldId id="356" r:id="rId25"/>
    <p:sldId id="355" r:id="rId26"/>
    <p:sldId id="357" r:id="rId27"/>
    <p:sldId id="266" r:id="rId28"/>
    <p:sldId id="267" r:id="rId29"/>
    <p:sldId id="268" r:id="rId30"/>
    <p:sldId id="382" r:id="rId31"/>
    <p:sldId id="310" r:id="rId32"/>
    <p:sldId id="317" r:id="rId33"/>
    <p:sldId id="344" r:id="rId34"/>
    <p:sldId id="345" r:id="rId35"/>
    <p:sldId id="346" r:id="rId36"/>
    <p:sldId id="308" r:id="rId37"/>
    <p:sldId id="379" r:id="rId38"/>
    <p:sldId id="279" r:id="rId39"/>
    <p:sldId id="280" r:id="rId40"/>
    <p:sldId id="327" r:id="rId41"/>
    <p:sldId id="306" r:id="rId42"/>
    <p:sldId id="349" r:id="rId4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771B-9257-4657-8201-5B64E379CC9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2192-8DBF-416B-B837-FDE310119B3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771B-9257-4657-8201-5B64E379CC9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2192-8DBF-416B-B837-FDE310119B3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771B-9257-4657-8201-5B64E379CC9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2192-8DBF-416B-B837-FDE310119B3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771B-9257-4657-8201-5B64E379CC9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2192-8DBF-416B-B837-FDE310119B3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771B-9257-4657-8201-5B64E379CC9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2192-8DBF-416B-B837-FDE310119B3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771B-9257-4657-8201-5B64E379CC9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2192-8DBF-416B-B837-FDE310119B3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771B-9257-4657-8201-5B64E379CC9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2192-8DBF-416B-B837-FDE310119B3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771B-9257-4657-8201-5B64E379CC9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2192-8DBF-416B-B837-FDE310119B3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771B-9257-4657-8201-5B64E379CC9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2192-8DBF-416B-B837-FDE310119B3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771B-9257-4657-8201-5B64E379CC9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2192-8DBF-416B-B837-FDE310119B3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771B-9257-4657-8201-5B64E379CC9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2192-8DBF-416B-B837-FDE310119B3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E771B-9257-4657-8201-5B64E379CC9C}" type="datetimeFigureOut">
              <a:rPr lang="fa-IR" smtClean="0"/>
              <a:pPr/>
              <a:t>10/12/1437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62192-8DBF-416B-B837-FDE310119B3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Problem list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fa-IR" dirty="0" smtClean="0"/>
              <a:t>:</a:t>
            </a:r>
            <a:r>
              <a:rPr lang="en-US" dirty="0" smtClean="0"/>
              <a:t>31 year old woman with</a:t>
            </a:r>
          </a:p>
          <a:p>
            <a:pPr algn="l" rtl="0"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Amenorrhea</a:t>
            </a:r>
          </a:p>
          <a:p>
            <a:pPr algn="l" rtl="0"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err="1" smtClean="0"/>
              <a:t>Galactorrhea</a:t>
            </a:r>
            <a:endParaRPr lang="en-US" dirty="0" smtClean="0"/>
          </a:p>
          <a:p>
            <a:pPr algn="l" rtl="0"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Infertility</a:t>
            </a:r>
            <a:endParaRPr lang="fa-IR" dirty="0" smtClean="0"/>
          </a:p>
          <a:p>
            <a:pPr algn="l" rtl="0"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visual field defect</a:t>
            </a:r>
          </a:p>
          <a:p>
            <a:pPr algn="l" rtl="0"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No responses to </a:t>
            </a:r>
            <a:r>
              <a:rPr lang="en-US" dirty="0" err="1" smtClean="0"/>
              <a:t>prolactin</a:t>
            </a:r>
            <a:r>
              <a:rPr lang="en-US" dirty="0" smtClean="0"/>
              <a:t>-lowering and tumor  size-reducing effect of high dose </a:t>
            </a:r>
            <a:r>
              <a:rPr lang="en-US" dirty="0" err="1" smtClean="0"/>
              <a:t>cabergoline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4929222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With </a:t>
            </a:r>
            <a:r>
              <a:rPr lang="en-US" dirty="0"/>
              <a:t>respect to </a:t>
            </a:r>
            <a:r>
              <a:rPr lang="en-US" b="1" dirty="0"/>
              <a:t>lack of </a:t>
            </a:r>
            <a:r>
              <a:rPr lang="en-US" b="1" dirty="0" smtClean="0"/>
              <a:t>normalization of </a:t>
            </a:r>
            <a:r>
              <a:rPr lang="en-US" b="1" dirty="0" err="1"/>
              <a:t>prolactin</a:t>
            </a:r>
            <a:r>
              <a:rPr lang="en-US" b="1" dirty="0"/>
              <a:t> levels</a:t>
            </a:r>
            <a:r>
              <a:rPr lang="en-US" dirty="0"/>
              <a:t>, resistance can be expected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70C0"/>
                </a:solidFill>
              </a:rPr>
              <a:t>25-50</a:t>
            </a:r>
            <a:r>
              <a:rPr lang="en-US" dirty="0">
                <a:solidFill>
                  <a:srgbClr val="0070C0"/>
                </a:solidFill>
              </a:rPr>
              <a:t>% </a:t>
            </a:r>
            <a:r>
              <a:rPr lang="en-US" dirty="0"/>
              <a:t>of patients taking </a:t>
            </a:r>
            <a:r>
              <a:rPr lang="en-US" dirty="0" err="1" smtClean="0">
                <a:solidFill>
                  <a:srgbClr val="0070C0"/>
                </a:solidFill>
              </a:rPr>
              <a:t>bromocriptine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5-18</a:t>
            </a:r>
            <a:r>
              <a:rPr lang="en-US" dirty="0">
                <a:solidFill>
                  <a:srgbClr val="00B0F0"/>
                </a:solidFill>
              </a:rPr>
              <a:t>%</a:t>
            </a:r>
            <a:r>
              <a:rPr lang="en-US" dirty="0"/>
              <a:t> taking </a:t>
            </a:r>
            <a:r>
              <a:rPr lang="en-US" dirty="0" err="1">
                <a:solidFill>
                  <a:srgbClr val="00B0F0"/>
                </a:solidFill>
              </a:rPr>
              <a:t>cabergoline</a:t>
            </a:r>
            <a:r>
              <a:rPr lang="en-US" dirty="0"/>
              <a:t>. 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With</a:t>
            </a:r>
            <a:r>
              <a:rPr lang="en-US" dirty="0"/>
              <a:t> </a:t>
            </a:r>
            <a:r>
              <a:rPr lang="en-US" dirty="0" smtClean="0"/>
              <a:t>respect </a:t>
            </a:r>
            <a:r>
              <a:rPr lang="en-US" dirty="0"/>
              <a:t>to </a:t>
            </a:r>
            <a:r>
              <a:rPr lang="en-US" b="1" dirty="0"/>
              <a:t>failure to achieve at least a 50% decrease </a:t>
            </a:r>
            <a:r>
              <a:rPr lang="en-US" b="1" dirty="0" smtClean="0"/>
              <a:t>in tumor </a:t>
            </a:r>
            <a:r>
              <a:rPr lang="en-US" b="1" dirty="0"/>
              <a:t>size</a:t>
            </a:r>
            <a:r>
              <a:rPr lang="en-US" dirty="0"/>
              <a:t>, resistance can be expected in about </a:t>
            </a:r>
            <a:r>
              <a:rPr lang="en-US" dirty="0" smtClean="0">
                <a:solidFill>
                  <a:srgbClr val="0070C0"/>
                </a:solidFill>
              </a:rPr>
              <a:t>one-third</a:t>
            </a:r>
            <a:r>
              <a:rPr lang="en-US" dirty="0" smtClean="0"/>
              <a:t> of </a:t>
            </a:r>
            <a:r>
              <a:rPr lang="en-US" dirty="0"/>
              <a:t>those taking </a:t>
            </a:r>
            <a:r>
              <a:rPr lang="en-US" dirty="0" err="1" smtClean="0">
                <a:solidFill>
                  <a:srgbClr val="0070C0"/>
                </a:solidFill>
              </a:rPr>
              <a:t>bromocriptine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5-10</a:t>
            </a:r>
            <a:r>
              <a:rPr lang="en-US" dirty="0">
                <a:solidFill>
                  <a:srgbClr val="00B0F0"/>
                </a:solidFill>
              </a:rPr>
              <a:t>%</a:t>
            </a:r>
            <a:r>
              <a:rPr lang="en-US" dirty="0"/>
              <a:t> of those taking </a:t>
            </a:r>
            <a:r>
              <a:rPr lang="en-US" dirty="0" err="1">
                <a:solidFill>
                  <a:srgbClr val="00B0F0"/>
                </a:solidFill>
              </a:rPr>
              <a:t>cabergoline</a:t>
            </a:r>
            <a:r>
              <a:rPr lang="en-US" dirty="0"/>
              <a:t>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57158" y="5643578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err="1" smtClean="0"/>
              <a:t>Melmed</a:t>
            </a:r>
            <a:r>
              <a:rPr lang="en-US" b="1" dirty="0" smtClean="0"/>
              <a:t> S, Kleinberg D 2008 Anterior pituitary. In: </a:t>
            </a:r>
            <a:r>
              <a:rPr lang="en-US" b="1" dirty="0" err="1" smtClean="0"/>
              <a:t>Kronenberg</a:t>
            </a:r>
            <a:r>
              <a:rPr lang="en-US" b="1" dirty="0" smtClean="0"/>
              <a:t> </a:t>
            </a:r>
            <a:r>
              <a:rPr lang="en-US" dirty="0" smtClean="0"/>
              <a:t>HM, </a:t>
            </a:r>
            <a:r>
              <a:rPr lang="en-US" dirty="0" err="1" smtClean="0"/>
              <a:t>Melmed</a:t>
            </a:r>
            <a:r>
              <a:rPr lang="en-US" dirty="0" smtClean="0"/>
              <a:t> S, </a:t>
            </a:r>
            <a:r>
              <a:rPr lang="en-US" dirty="0" err="1" smtClean="0"/>
              <a:t>Polonsky</a:t>
            </a:r>
            <a:r>
              <a:rPr lang="en-US" dirty="0" smtClean="0"/>
              <a:t> KS, Larsen PR, eds. Williams textbook of endocrinology. 11th ed. Philadelphia: Saunders Elsevier; 185–261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229600" cy="25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2928934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Objective: </a:t>
            </a:r>
            <a:r>
              <a:rPr lang="en-US" b="1" dirty="0" smtClean="0"/>
              <a:t>To define resistance </a:t>
            </a:r>
            <a:r>
              <a:rPr lang="en-US" dirty="0" smtClean="0"/>
              <a:t>to </a:t>
            </a:r>
            <a:r>
              <a:rPr lang="en-US" dirty="0" err="1" smtClean="0"/>
              <a:t>cabergoline</a:t>
            </a:r>
            <a:r>
              <a:rPr lang="en-US" dirty="0" smtClean="0"/>
              <a:t> (CAB) on the basis of a dose–response relationship established in a large series of </a:t>
            </a:r>
            <a:r>
              <a:rPr lang="en-US" b="1" dirty="0" err="1" smtClean="0"/>
              <a:t>macroprolactinoma</a:t>
            </a:r>
            <a:r>
              <a:rPr lang="en-US" b="1" dirty="0" smtClean="0"/>
              <a:t> </a:t>
            </a:r>
            <a:r>
              <a:rPr lang="en-US" dirty="0" smtClean="0"/>
              <a:t>patients and to </a:t>
            </a:r>
            <a:r>
              <a:rPr lang="en-US" b="1" dirty="0" smtClean="0"/>
              <a:t>assess the influence of gender and tumor invasiveness </a:t>
            </a:r>
            <a:r>
              <a:rPr lang="en-US" dirty="0" smtClean="0"/>
              <a:t>on the response to treatment.</a:t>
            </a:r>
          </a:p>
          <a:p>
            <a:pPr algn="l" rtl="0"/>
            <a:r>
              <a:rPr lang="en-US" dirty="0" smtClean="0"/>
              <a:t>Design: Retrospective study.</a:t>
            </a:r>
          </a:p>
          <a:p>
            <a:pPr algn="l" rtl="0"/>
            <a:r>
              <a:rPr lang="en-US" dirty="0" smtClean="0"/>
              <a:t>Methods: </a:t>
            </a:r>
            <a:r>
              <a:rPr lang="en-US" b="1" dirty="0" smtClean="0"/>
              <a:t>122</a:t>
            </a:r>
            <a:r>
              <a:rPr lang="en-US" dirty="0" smtClean="0"/>
              <a:t> patients (72 women and 50 men) primarily treated with CAB at a starting dose between 0.25 and 1.00 mg weekly for at least 1 year were included. Main outcome measures were serum </a:t>
            </a:r>
            <a:r>
              <a:rPr lang="en-US" dirty="0" err="1" smtClean="0"/>
              <a:t>prolactin</a:t>
            </a:r>
            <a:r>
              <a:rPr lang="en-US" dirty="0" smtClean="0"/>
              <a:t> (PRL) and tumor size.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7677" y="1600200"/>
            <a:ext cx="68286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0262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4214818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highly sensitive tumors: </a:t>
            </a:r>
            <a:r>
              <a:rPr lang="en-US" dirty="0" smtClean="0"/>
              <a:t>achieving a nadir PRL level ≤5 </a:t>
            </a:r>
            <a:r>
              <a:rPr lang="en-US" dirty="0" err="1" smtClean="0"/>
              <a:t>ng</a:t>
            </a:r>
            <a:r>
              <a:rPr lang="en-US" dirty="0" smtClean="0"/>
              <a:t>/ml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responsive tumors: </a:t>
            </a:r>
            <a:r>
              <a:rPr lang="en-US" dirty="0" smtClean="0"/>
              <a:t>PRL normalization (but&gt;5 </a:t>
            </a:r>
            <a:r>
              <a:rPr lang="en-US" dirty="0" err="1" smtClean="0"/>
              <a:t>ng</a:t>
            </a:r>
            <a:r>
              <a:rPr lang="en-US" dirty="0" smtClean="0"/>
              <a:t>/ml) with a weekly </a:t>
            </a:r>
            <a:r>
              <a:rPr lang="en-US" dirty="0" err="1" smtClean="0"/>
              <a:t>cabergoline</a:t>
            </a:r>
            <a:r>
              <a:rPr lang="en-US" dirty="0" smtClean="0"/>
              <a:t> dose ≤1.5 mg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partial resistance: </a:t>
            </a:r>
            <a:r>
              <a:rPr lang="en-US" dirty="0" smtClean="0"/>
              <a:t>requiring a </a:t>
            </a:r>
            <a:r>
              <a:rPr lang="en-US" dirty="0" err="1" smtClean="0"/>
              <a:t>cabergoline</a:t>
            </a:r>
            <a:r>
              <a:rPr lang="en-US" dirty="0" smtClean="0"/>
              <a:t> dose ≥2.0 mg/week to normalize PRL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complete resistance</a:t>
            </a:r>
            <a:r>
              <a:rPr lang="en-US" dirty="0" smtClean="0"/>
              <a:t>: absence of normalization of PRL despite increasing the weekly dose of </a:t>
            </a:r>
            <a:r>
              <a:rPr lang="en-US" dirty="0" err="1" smtClean="0"/>
              <a:t>cabergoline</a:t>
            </a:r>
            <a:r>
              <a:rPr lang="en-US" dirty="0" smtClean="0"/>
              <a:t> to 3.5 mg for at least 1 year. </a:t>
            </a:r>
          </a:p>
          <a:p>
            <a:pPr algn="l" rtl="0"/>
            <a:r>
              <a:rPr lang="en-US" dirty="0" smtClean="0"/>
              <a:t>A: Time to PRL normalization or in case of complete resistance, duration of follow-up in months.</a:t>
            </a:r>
            <a:endParaRPr lang="fa-IR" dirty="0"/>
          </a:p>
        </p:txBody>
      </p:sp>
      <p:sp>
        <p:nvSpPr>
          <p:cNvPr id="6" name="Right Arrow 5"/>
          <p:cNvSpPr/>
          <p:nvPr/>
        </p:nvSpPr>
        <p:spPr>
          <a:xfrm>
            <a:off x="0" y="335756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6821" y="1357298"/>
            <a:ext cx="8438583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0" y="4429132"/>
            <a:ext cx="264028" cy="19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ight Arrow 4"/>
          <p:cNvSpPr/>
          <p:nvPr/>
        </p:nvSpPr>
        <p:spPr>
          <a:xfrm>
            <a:off x="0" y="3429000"/>
            <a:ext cx="2640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4643469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Patients who initially respond to a dopamine agonist and later become secondarily resistant are rare; reasons for this acquired </a:t>
            </a:r>
            <a:r>
              <a:rPr lang="en-US" dirty="0" err="1" smtClean="0"/>
              <a:t>nonresponsiveness</a:t>
            </a:r>
            <a:r>
              <a:rPr lang="en-US" dirty="0" smtClean="0"/>
              <a:t> include: 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Noncompliance(most common) 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Institution of </a:t>
            </a:r>
            <a:r>
              <a:rPr lang="en-US" dirty="0" err="1" smtClean="0"/>
              <a:t>gonadal</a:t>
            </a:r>
            <a:r>
              <a:rPr lang="en-US" dirty="0" smtClean="0"/>
              <a:t> steroid replacement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rarely, transformation to carcinoma</a:t>
            </a:r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57158" y="5643578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err="1" smtClean="0"/>
              <a:t>Melmed</a:t>
            </a:r>
            <a:r>
              <a:rPr lang="en-US" b="1" dirty="0" smtClean="0"/>
              <a:t> S, Kleinberg D 2008 Anterior pituitary. In: </a:t>
            </a:r>
            <a:r>
              <a:rPr lang="en-US" b="1" dirty="0" err="1" smtClean="0"/>
              <a:t>Kronenberg</a:t>
            </a:r>
            <a:r>
              <a:rPr lang="en-US" b="1" dirty="0" smtClean="0"/>
              <a:t> </a:t>
            </a:r>
            <a:r>
              <a:rPr lang="en-US" dirty="0" smtClean="0"/>
              <a:t>HM, </a:t>
            </a:r>
            <a:r>
              <a:rPr lang="en-US" dirty="0" err="1" smtClean="0"/>
              <a:t>Melmed</a:t>
            </a:r>
            <a:r>
              <a:rPr lang="en-US" dirty="0" smtClean="0"/>
              <a:t> S, </a:t>
            </a:r>
            <a:r>
              <a:rPr lang="en-US" dirty="0" err="1" smtClean="0"/>
              <a:t>Polonsky</a:t>
            </a:r>
            <a:r>
              <a:rPr lang="en-US" dirty="0" smtClean="0"/>
              <a:t> KS, Larsen PR, eds. Williams textbook of endocrinology. 11th ed. Philadelphia: Saunders Elsevier; 185–261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000661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b="1" dirty="0" smtClean="0"/>
              <a:t>Do steroid contraceptives worsen pre-existing </a:t>
            </a:r>
            <a:r>
              <a:rPr lang="en-US" b="1" dirty="0" err="1" smtClean="0"/>
              <a:t>prolactinoma</a:t>
            </a:r>
            <a:r>
              <a:rPr lang="en-US" b="1" dirty="0" smtClean="0"/>
              <a:t>?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 err="1" smtClean="0"/>
              <a:t>microprolactinoma</a:t>
            </a:r>
            <a:r>
              <a:rPr lang="en-US" dirty="0" smtClean="0"/>
              <a:t>, steroid contraceptives containing estrogens may be prescribed.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For </a:t>
            </a:r>
            <a:r>
              <a:rPr lang="en-US" dirty="0" err="1" smtClean="0"/>
              <a:t>macroprolactinomas</a:t>
            </a:r>
            <a:r>
              <a:rPr lang="en-US" dirty="0" smtClean="0"/>
              <a:t>( patients with pituitary deficiency due to </a:t>
            </a:r>
            <a:r>
              <a:rPr lang="en-US" dirty="0" err="1" smtClean="0"/>
              <a:t>macroprolactinoma</a:t>
            </a:r>
            <a:r>
              <a:rPr lang="en-US" dirty="0" smtClean="0"/>
              <a:t>-induced compression or surgery induced </a:t>
            </a:r>
            <a:r>
              <a:rPr lang="en-US" dirty="0" err="1" smtClean="0"/>
              <a:t>gonadotropic</a:t>
            </a:r>
            <a:r>
              <a:rPr lang="en-US" dirty="0" smtClean="0"/>
              <a:t> insufficiency), specialized management is necessary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The standard precautions must be taken: evaluation of </a:t>
            </a:r>
            <a:r>
              <a:rPr lang="en-US" dirty="0" err="1" smtClean="0"/>
              <a:t>prolactin</a:t>
            </a:r>
            <a:r>
              <a:rPr lang="en-US" dirty="0" smtClean="0"/>
              <a:t> secretion before and after the start of treatment, systematic measurement of adenoma’s size by MRI over the first year and continuation of dopamine agonist therapy. 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Under these conditions, these treatments, for which no publications exist in the literature, are very well tolerated (opinion of the authors).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58" y="571501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S. </a:t>
            </a:r>
            <a:r>
              <a:rPr lang="en-US" dirty="0" err="1" smtClean="0"/>
              <a:t>Christin-Maîtrea</a:t>
            </a:r>
            <a:r>
              <a:rPr lang="en-US" dirty="0" smtClean="0"/>
              <a:t>. </a:t>
            </a:r>
            <a:r>
              <a:rPr lang="en-US" dirty="0" err="1" smtClean="0"/>
              <a:t>Prolactinoma</a:t>
            </a:r>
            <a:r>
              <a:rPr lang="en-US" dirty="0" smtClean="0"/>
              <a:t> and estrogens: pregnancy, contraception and hormonal replacement therapy. </a:t>
            </a:r>
            <a:r>
              <a:rPr lang="en-US" dirty="0" err="1" smtClean="0"/>
              <a:t>Annales</a:t>
            </a:r>
            <a:r>
              <a:rPr lang="en-US" dirty="0" smtClean="0"/>
              <a:t> </a:t>
            </a:r>
            <a:r>
              <a:rPr lang="en-US" dirty="0" err="1" smtClean="0"/>
              <a:t>d’Endocrinologie</a:t>
            </a:r>
            <a:r>
              <a:rPr lang="en-US" dirty="0" smtClean="0"/>
              <a:t>; 68 (2007) :106–112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573" y="214290"/>
            <a:ext cx="802638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dirty="0" smtClean="0"/>
              <a:t>Treatment approaches for patients resistant</a:t>
            </a:r>
            <a:br>
              <a:rPr lang="en-US" sz="2800" dirty="0" smtClean="0"/>
            </a:br>
            <a:r>
              <a:rPr lang="en-US" sz="2800" dirty="0" smtClean="0"/>
              <a:t>to dopamine agonists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(1)</a:t>
            </a:r>
            <a:r>
              <a:rPr lang="en-US" dirty="0" smtClean="0"/>
              <a:t> Switching to another dopamine agonist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(2)</a:t>
            </a:r>
            <a:r>
              <a:rPr lang="en-US" dirty="0" smtClean="0"/>
              <a:t> Raising the dose of the dopamine agonist beyond conventional doses if the patient continues to respond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(3)</a:t>
            </a:r>
            <a:r>
              <a:rPr lang="en-US" dirty="0" smtClean="0"/>
              <a:t> Surgical tumor resection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(4)</a:t>
            </a:r>
            <a:r>
              <a:rPr lang="en-US" dirty="0" smtClean="0"/>
              <a:t> Radiotherapy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(5)</a:t>
            </a:r>
            <a:r>
              <a:rPr lang="en-US" dirty="0" smtClean="0"/>
              <a:t> Experimental treatments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Switching to another dopamine agonist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Most of the data regarding switching dopamine agonists in resistant patients deal with switching </a:t>
            </a:r>
            <a:r>
              <a:rPr lang="en-US" dirty="0" err="1" smtClean="0"/>
              <a:t>bromocriptine</a:t>
            </a:r>
            <a:r>
              <a:rPr lang="en-US" dirty="0" smtClean="0"/>
              <a:t> to </a:t>
            </a:r>
            <a:r>
              <a:rPr lang="en-US" dirty="0" err="1" smtClean="0"/>
              <a:t>cabergoline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err="1" smtClean="0"/>
              <a:t>Cabergoline</a:t>
            </a:r>
            <a:r>
              <a:rPr lang="en-US" dirty="0" smtClean="0"/>
              <a:t> is effective in </a:t>
            </a:r>
            <a:r>
              <a:rPr lang="en-US" b="1" dirty="0" smtClean="0"/>
              <a:t>normalizing PRL </a:t>
            </a:r>
            <a:r>
              <a:rPr lang="en-US" dirty="0" smtClean="0"/>
              <a:t>levels in about </a:t>
            </a:r>
            <a:r>
              <a:rPr lang="en-US" dirty="0" smtClean="0">
                <a:solidFill>
                  <a:srgbClr val="00B0F0"/>
                </a:solidFill>
              </a:rPr>
              <a:t>80 % </a:t>
            </a:r>
            <a:r>
              <a:rPr lang="en-US" dirty="0" smtClean="0"/>
              <a:t>of patients </a:t>
            </a:r>
            <a:r>
              <a:rPr lang="en-US" b="1" i="1" dirty="0" smtClean="0"/>
              <a:t>resistant to </a:t>
            </a:r>
            <a:r>
              <a:rPr lang="en-US" b="1" i="1" dirty="0" err="1" smtClean="0"/>
              <a:t>bromocriptine</a:t>
            </a:r>
            <a:r>
              <a:rPr lang="en-US" b="1" i="1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70 %</a:t>
            </a:r>
            <a:r>
              <a:rPr lang="en-US" dirty="0" smtClean="0"/>
              <a:t> respond with some </a:t>
            </a:r>
            <a:r>
              <a:rPr lang="en-US" b="1" dirty="0" smtClean="0"/>
              <a:t>tumor size change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may be due to:</a:t>
            </a:r>
          </a:p>
          <a:p>
            <a:pPr algn="l" rtl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cabergoline’s</a:t>
            </a:r>
            <a:r>
              <a:rPr lang="en-US" dirty="0" smtClean="0"/>
              <a:t> possessing a higher affinity for dopamine binding sites, a longer time occupying the receptor, and a slower elimination from the pituitary.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 converse, response to </a:t>
            </a:r>
            <a:r>
              <a:rPr lang="en-US" dirty="0" err="1" smtClean="0"/>
              <a:t>bromocriptine</a:t>
            </a:r>
            <a:r>
              <a:rPr lang="en-US" dirty="0" smtClean="0"/>
              <a:t> in a patient resistant to </a:t>
            </a:r>
            <a:r>
              <a:rPr lang="en-US" dirty="0" err="1" smtClean="0"/>
              <a:t>cabergoline</a:t>
            </a:r>
            <a:r>
              <a:rPr lang="en-US" dirty="0" smtClean="0"/>
              <a:t>, has been reported much more rarely.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Cabergoline</a:t>
            </a:r>
            <a:r>
              <a:rPr lang="en-US" dirty="0" smtClean="0"/>
              <a:t> resistant </a:t>
            </a:r>
            <a:r>
              <a:rPr lang="en-US" dirty="0" err="1" smtClean="0"/>
              <a:t>prolactinoma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4857760"/>
            <a:ext cx="7000924" cy="150019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i="1" dirty="0" err="1" smtClean="0"/>
              <a:t>Maryam-kabootari</a:t>
            </a:r>
            <a:r>
              <a:rPr lang="en-US" b="1" i="1" dirty="0" smtClean="0"/>
              <a:t> MD</a:t>
            </a:r>
          </a:p>
          <a:p>
            <a:pPr algn="l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Research Institute for Endocrine Sciences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Shahid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Beheshti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University of Medical Sciences</a:t>
            </a:r>
          </a:p>
          <a:p>
            <a:pPr algn="l" rtl="0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tir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95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Raising the dose of the dopamine agonist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continue increasing the dose of the medication as long as there is a continued response.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About </a:t>
            </a:r>
            <a:r>
              <a:rPr lang="en-US" b="1" dirty="0" smtClean="0"/>
              <a:t>80–85 %</a:t>
            </a:r>
            <a:r>
              <a:rPr lang="en-US" dirty="0" smtClean="0"/>
              <a:t> of patients who respond to dopamine agonists, </a:t>
            </a:r>
            <a:r>
              <a:rPr lang="en-US" b="1" dirty="0" smtClean="0"/>
              <a:t>do so rapidly</a:t>
            </a:r>
            <a:r>
              <a:rPr lang="en-US" dirty="0" smtClean="0"/>
              <a:t> and with low doses.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However, about </a:t>
            </a:r>
            <a:r>
              <a:rPr lang="en-US" b="1" dirty="0" smtClean="0"/>
              <a:t>15 %</a:t>
            </a:r>
            <a:r>
              <a:rPr lang="en-US" dirty="0" smtClean="0"/>
              <a:t> of patients </a:t>
            </a:r>
            <a:r>
              <a:rPr lang="en-US" b="1" dirty="0" smtClean="0"/>
              <a:t>respond with a step-wise</a:t>
            </a:r>
            <a:r>
              <a:rPr lang="en-US" dirty="0" smtClean="0"/>
              <a:t> reduction in PRL levels with each </a:t>
            </a:r>
            <a:r>
              <a:rPr lang="en-US" b="1" dirty="0" smtClean="0"/>
              <a:t>increase in dose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5"/>
            <a:ext cx="8258204" cy="4929222"/>
          </a:xfrm>
        </p:spPr>
        <p:txBody>
          <a:bodyPr>
            <a:normAutofit/>
          </a:bodyPr>
          <a:lstStyle/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Increasing the </a:t>
            </a:r>
            <a:r>
              <a:rPr lang="en-US" dirty="0" err="1" smtClean="0"/>
              <a:t>cabergoline</a:t>
            </a:r>
            <a:r>
              <a:rPr lang="en-US" dirty="0" smtClean="0"/>
              <a:t> dose to as much as </a:t>
            </a:r>
            <a:r>
              <a:rPr lang="en-US" b="1" dirty="0" smtClean="0"/>
              <a:t>11 mg/wk </a:t>
            </a:r>
            <a:r>
              <a:rPr lang="en-US" dirty="0" smtClean="0"/>
              <a:t>has been necessary in a few patients to overcome resistance.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Caution must be exhibited with protracted use of high-dose </a:t>
            </a:r>
            <a:r>
              <a:rPr lang="en-US" dirty="0" err="1" smtClean="0"/>
              <a:t>cabergoline</a:t>
            </a:r>
            <a:r>
              <a:rPr lang="en-US" dirty="0" smtClean="0"/>
              <a:t> because of the potential risk of </a:t>
            </a:r>
            <a:r>
              <a:rPr lang="en-US" b="1" dirty="0" smtClean="0"/>
              <a:t>cardiac </a:t>
            </a:r>
            <a:r>
              <a:rPr lang="en-US" b="1" dirty="0" err="1" smtClean="0"/>
              <a:t>valvular</a:t>
            </a:r>
            <a:r>
              <a:rPr lang="en-US" b="1" dirty="0" smtClean="0"/>
              <a:t> regurgitation</a:t>
            </a:r>
            <a:r>
              <a:rPr lang="en-US" dirty="0" smtClean="0"/>
              <a:t>.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patients receiving typical doses of </a:t>
            </a:r>
            <a:r>
              <a:rPr lang="en-US" dirty="0" err="1" smtClean="0"/>
              <a:t>cabergoline</a:t>
            </a:r>
            <a:r>
              <a:rPr lang="en-US" dirty="0" smtClean="0"/>
              <a:t> (1–2 mg/wk) likely will not require </a:t>
            </a:r>
            <a:r>
              <a:rPr lang="en-US" dirty="0" err="1" smtClean="0"/>
              <a:t>echocardiographic</a:t>
            </a:r>
            <a:r>
              <a:rPr lang="en-US" dirty="0" smtClean="0"/>
              <a:t> screening.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71472" y="578645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Diagnosis and Treatment of </a:t>
            </a:r>
            <a:r>
              <a:rPr lang="en-US" b="1" dirty="0" err="1" smtClean="0"/>
              <a:t>Hyperprolactinemia</a:t>
            </a:r>
            <a:r>
              <a:rPr lang="en-US" b="1" dirty="0" smtClean="0"/>
              <a:t>: An Endocrine Society Clinical Practice </a:t>
            </a:r>
            <a:r>
              <a:rPr lang="en-US" b="1" dirty="0" err="1" smtClean="0"/>
              <a:t>Guideline</a:t>
            </a:r>
            <a:r>
              <a:rPr lang="en-US" dirty="0" err="1" smtClean="0"/>
              <a:t>.J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February 2011, 96(2):273–288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229600" cy="26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2786059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Background:</a:t>
            </a:r>
            <a:r>
              <a:rPr lang="en-US" dirty="0" smtClean="0"/>
              <a:t> Doses of </a:t>
            </a:r>
            <a:r>
              <a:rPr lang="en-US" dirty="0" err="1" smtClean="0"/>
              <a:t>cabergoline</a:t>
            </a:r>
            <a:r>
              <a:rPr lang="en-US" dirty="0" smtClean="0"/>
              <a:t> (CAB) of up to 2.0 mg/week are usually effective in controlling </a:t>
            </a:r>
            <a:r>
              <a:rPr lang="en-US" dirty="0" err="1" smtClean="0"/>
              <a:t>prolactin</a:t>
            </a:r>
            <a:r>
              <a:rPr lang="en-US" dirty="0" smtClean="0"/>
              <a:t> (PRL) secretion and reducing tumor size in </a:t>
            </a:r>
            <a:r>
              <a:rPr lang="en-US" dirty="0" err="1" smtClean="0"/>
              <a:t>prolactinomas</a:t>
            </a:r>
            <a:r>
              <a:rPr lang="en-US" dirty="0" smtClean="0"/>
              <a:t>. </a:t>
            </a:r>
            <a:r>
              <a:rPr lang="en-US" b="1" dirty="0" smtClean="0"/>
              <a:t>The clinical presentation, management, and outcome</a:t>
            </a:r>
            <a:r>
              <a:rPr lang="en-US" dirty="0" smtClean="0"/>
              <a:t> of patients that are not well controlled by such commonly used doses of CAB-resistant patients are poorly understood.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Design and methods: </a:t>
            </a:r>
            <a:r>
              <a:rPr lang="en-US" dirty="0" smtClean="0"/>
              <a:t>A multicenter(12 center) retrospective study of Ninety-two patients (50 F, 42 M) resistant </a:t>
            </a:r>
            <a:r>
              <a:rPr lang="en-US" dirty="0" err="1" smtClean="0"/>
              <a:t>prolactinoma</a:t>
            </a:r>
            <a:r>
              <a:rPr lang="en-US" dirty="0" smtClean="0"/>
              <a:t> patients.</a:t>
            </a:r>
          </a:p>
          <a:p>
            <a:pPr algn="l" rtl="0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42844" y="5000636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resistant to CAB: </a:t>
            </a:r>
            <a:r>
              <a:rPr lang="en-US" dirty="0" smtClean="0"/>
              <a:t>patients with non-normalized PRL secretion and with associated insufficient clinical symptom/ sign control on a minimal weekly CAB dose of 2.0 mg </a:t>
            </a:r>
          </a:p>
          <a:p>
            <a:pPr algn="l" rtl="0"/>
            <a:r>
              <a:rPr lang="en-US" b="1" dirty="0" smtClean="0"/>
              <a:t>Late resistance: </a:t>
            </a:r>
            <a:r>
              <a:rPr lang="en-US" dirty="0" smtClean="0"/>
              <a:t>escape of pharmacological treatment after initial PRL normalization in compliant patients</a:t>
            </a:r>
          </a:p>
          <a:p>
            <a:pPr algn="l" rtl="0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60235" cy="599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428604"/>
            <a:ext cx="884815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929330"/>
            <a:ext cx="8501122" cy="68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2000240"/>
            <a:ext cx="2071702" cy="2143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214282" y="3714752"/>
            <a:ext cx="2071702" cy="2143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214282" y="2857496"/>
            <a:ext cx="2071702" cy="2143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ight Arrow 7"/>
          <p:cNvSpPr/>
          <p:nvPr/>
        </p:nvSpPr>
        <p:spPr>
          <a:xfrm>
            <a:off x="0" y="4000504"/>
            <a:ext cx="285720" cy="19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dirty="0" smtClean="0"/>
              <a:t>High-dose CAB regimen:</a:t>
            </a:r>
          </a:p>
          <a:p>
            <a:pPr algn="l" rtl="0">
              <a:buNone/>
            </a:pPr>
            <a:r>
              <a:rPr lang="en-US" dirty="0" smtClean="0"/>
              <a:t>a subgroup of 19 patients receiving at least daily 0.5 mg CAB therapy (CAB ≥3.5 mg/week) was analyzed separately.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PRL normalization was achieved in 5/19 patients (26.3%)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some degree of tumor shrinkage in 10/19 (52.6%)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None had complete tumor disappearance and none had tumor progression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Three patients (15.8%) had reduced weekly CAB at last follow-up.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Surgical 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dirty="0" smtClean="0"/>
              <a:t>Indications:</a:t>
            </a:r>
          </a:p>
          <a:p>
            <a:pPr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dirty="0" smtClean="0"/>
              <a:t>patients who are intolerant or resistant to dopamine agonists and have persistent </a:t>
            </a:r>
            <a:r>
              <a:rPr lang="en-US" dirty="0" err="1" smtClean="0"/>
              <a:t>hyperprolactinemia</a:t>
            </a:r>
            <a:r>
              <a:rPr lang="en-US" dirty="0" smtClean="0"/>
              <a:t> and tumor growth</a:t>
            </a:r>
          </a:p>
          <a:p>
            <a:pPr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dirty="0" smtClean="0"/>
              <a:t>cerebrospinal fluid leaks post tumor shrinkage</a:t>
            </a:r>
          </a:p>
          <a:p>
            <a:pPr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dirty="0" smtClean="0"/>
              <a:t>cystic tumors which do not respond to dopamine agonist therapy </a:t>
            </a:r>
          </a:p>
          <a:p>
            <a:pPr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dirty="0" smtClean="0"/>
              <a:t>tumors causing mass effect (cranial nerve palsies, visual impairment) which is not relieved by medical treatment</a:t>
            </a:r>
          </a:p>
          <a:p>
            <a:pPr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dirty="0" smtClean="0"/>
              <a:t>pituitary apoplexy that requires emergent/urgent decompression of the optic chiasm to preserve visual function</a:t>
            </a:r>
          </a:p>
          <a:p>
            <a:pPr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dirty="0" smtClean="0"/>
              <a:t>For large invasive tumors that are resistant to medical therapy, surgical </a:t>
            </a:r>
            <a:r>
              <a:rPr lang="en-US" dirty="0" err="1" smtClean="0"/>
              <a:t>debulking</a:t>
            </a:r>
            <a:r>
              <a:rPr lang="en-US" dirty="0" smtClean="0"/>
              <a:t> may be necessary to reduce the tumor size in an attempt to increase its sensitivity to pharmaceutical therapy</a:t>
            </a:r>
          </a:p>
          <a:p>
            <a:pPr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dirty="0" smtClean="0"/>
              <a:t>patients who are dependent on antipsychotic medication, as dopamine agonists may agitate psychotic episodes.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72" y="600076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Update on </a:t>
            </a:r>
            <a:r>
              <a:rPr lang="en-US" dirty="0" err="1" smtClean="0"/>
              <a:t>prolactinomas</a:t>
            </a:r>
            <a:r>
              <a:rPr lang="en-US" dirty="0" smtClean="0"/>
              <a:t>. Part 2: Treatment and management </a:t>
            </a:r>
            <a:r>
              <a:rPr lang="en-US" dirty="0" err="1" smtClean="0"/>
              <a:t>strategies.Anni</a:t>
            </a:r>
            <a:r>
              <a:rPr lang="en-US" dirty="0" smtClean="0"/>
              <a:t> </a:t>
            </a:r>
            <a:r>
              <a:rPr lang="en-US" dirty="0" err="1" smtClean="0"/>
              <a:t>Wong.Journal</a:t>
            </a:r>
            <a:r>
              <a:rPr lang="en-US" dirty="0" smtClean="0"/>
              <a:t> of Clinical Neuroscience 22 (2015) ;1568–1574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1800" dirty="0" smtClean="0"/>
              <a:t>Methods: Medical records of 142 cases were </a:t>
            </a:r>
            <a:r>
              <a:rPr lang="en-US" sz="1800" dirty="0" err="1" smtClean="0"/>
              <a:t>analysed</a:t>
            </a:r>
            <a:r>
              <a:rPr lang="en-US" sz="1800" dirty="0" smtClean="0"/>
              <a:t> with respect to indications for surgery, duration of hospital stay, early remission rates, failures and recurrence rates during a median follow-up of 36 months</a:t>
            </a:r>
            <a:endParaRPr lang="fa-I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8143932" cy="26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3686172" cy="5643602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b="1" dirty="0" smtClean="0"/>
              <a:t>remission</a:t>
            </a:r>
            <a:r>
              <a:rPr lang="en-US" dirty="0" smtClean="0"/>
              <a:t>: without clinical</a:t>
            </a:r>
          </a:p>
          <a:p>
            <a:pPr algn="l">
              <a:buNone/>
            </a:pPr>
            <a:r>
              <a:rPr lang="en-US" dirty="0" smtClean="0"/>
              <a:t>symptoms and </a:t>
            </a:r>
            <a:r>
              <a:rPr lang="en-US" dirty="0" err="1" smtClean="0"/>
              <a:t>normalised</a:t>
            </a:r>
            <a:r>
              <a:rPr lang="en-US" dirty="0" smtClean="0"/>
              <a:t> PRL levels without </a:t>
            </a:r>
            <a:r>
              <a:rPr lang="en-US" dirty="0" err="1" smtClean="0"/>
              <a:t>radiologically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visible residual </a:t>
            </a:r>
            <a:r>
              <a:rPr lang="en-US" dirty="0" err="1" smtClean="0"/>
              <a:t>tumour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Persistence</a:t>
            </a:r>
            <a:r>
              <a:rPr lang="en-US" dirty="0" smtClean="0"/>
              <a:t>: persistently increased plasma PRL levels, with or without radiological evidence. </a:t>
            </a:r>
            <a:r>
              <a:rPr lang="en-US" b="1" dirty="0" smtClean="0"/>
              <a:t>Recurrence</a:t>
            </a:r>
            <a:r>
              <a:rPr lang="en-US" dirty="0" smtClean="0"/>
              <a:t>: After a previous remission, increase in plasma PRL levels, with or</a:t>
            </a:r>
          </a:p>
          <a:p>
            <a:pPr algn="l">
              <a:buNone/>
            </a:pPr>
            <a:r>
              <a:rPr lang="en-US" dirty="0" smtClean="0"/>
              <a:t>without radiological evidence of any </a:t>
            </a:r>
            <a:r>
              <a:rPr lang="en-US" dirty="0" err="1" smtClean="0"/>
              <a:t>tumour</a:t>
            </a:r>
            <a:r>
              <a:rPr lang="en-US" dirty="0" smtClean="0"/>
              <a:t> mass</a:t>
            </a:r>
            <a:endParaRPr lang="fa-I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85794"/>
            <a:ext cx="47863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5049" y="352854"/>
            <a:ext cx="8809879" cy="593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Introduction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357718"/>
          </a:xfrm>
        </p:spPr>
        <p:txBody>
          <a:bodyPr>
            <a:normAutofit fontScale="92500" lnSpcReduction="10000"/>
          </a:bodyPr>
          <a:lstStyle/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err="1" smtClean="0"/>
              <a:t>Prolactinomas</a:t>
            </a:r>
            <a:r>
              <a:rPr lang="en-US" dirty="0" smtClean="0"/>
              <a:t> exhibit </a:t>
            </a:r>
            <a:r>
              <a:rPr lang="en-US" dirty="0"/>
              <a:t>varying degrees of responsiveness to </a:t>
            </a:r>
            <a:r>
              <a:rPr lang="en-US" dirty="0" smtClean="0"/>
              <a:t>the class </a:t>
            </a:r>
            <a:r>
              <a:rPr lang="en-US" dirty="0"/>
              <a:t>of dopamine agonists, ranging from </a:t>
            </a:r>
            <a:r>
              <a:rPr lang="en-US" dirty="0" smtClean="0"/>
              <a:t>complete response </a:t>
            </a:r>
            <a:r>
              <a:rPr lang="en-US" dirty="0"/>
              <a:t>at one end of the spectrum to total </a:t>
            </a:r>
            <a:r>
              <a:rPr lang="en-US" dirty="0" smtClean="0"/>
              <a:t>resistance at </a:t>
            </a:r>
            <a:r>
              <a:rPr lang="en-US" dirty="0"/>
              <a:t>the other. </a:t>
            </a:r>
            <a:endParaRPr lang="en-US" dirty="0" smtClean="0"/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err="1" smtClean="0"/>
              <a:t>Prolactinomas</a:t>
            </a:r>
            <a:r>
              <a:rPr lang="en-US" dirty="0" smtClean="0"/>
              <a:t> may respond </a:t>
            </a:r>
            <a:r>
              <a:rPr lang="en-US" dirty="0"/>
              <a:t>poorly or incompletely to one </a:t>
            </a:r>
            <a:r>
              <a:rPr lang="en-US" dirty="0" smtClean="0"/>
              <a:t>dopamine agonist</a:t>
            </a:r>
            <a:r>
              <a:rPr lang="en-US" dirty="0"/>
              <a:t>, but well to another. </a:t>
            </a:r>
            <a:endParaRPr lang="en-US" dirty="0" smtClean="0"/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Discordant </a:t>
            </a:r>
            <a:r>
              <a:rPr lang="en-US" dirty="0"/>
              <a:t>responses </a:t>
            </a:r>
            <a:r>
              <a:rPr lang="en-US" dirty="0" smtClean="0"/>
              <a:t>to </a:t>
            </a:r>
            <a:r>
              <a:rPr lang="en-US" dirty="0" err="1" smtClean="0"/>
              <a:t>prolactin</a:t>
            </a:r>
            <a:r>
              <a:rPr lang="en-US" dirty="0" smtClean="0"/>
              <a:t>-lowering </a:t>
            </a:r>
            <a:r>
              <a:rPr lang="en-US" dirty="0"/>
              <a:t>and tumor size-reducing </a:t>
            </a:r>
            <a:r>
              <a:rPr lang="en-US" dirty="0" smtClean="0"/>
              <a:t>effects may be present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57158" y="571501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err="1" smtClean="0"/>
              <a:t>Melmed</a:t>
            </a:r>
            <a:r>
              <a:rPr lang="en-US" b="1" dirty="0" smtClean="0"/>
              <a:t> S, Kleinberg D 2008 Anterior pituitary. In: </a:t>
            </a:r>
            <a:r>
              <a:rPr lang="en-US" b="1" dirty="0" err="1" smtClean="0"/>
              <a:t>Kronenberg</a:t>
            </a:r>
            <a:r>
              <a:rPr lang="en-US" b="1" dirty="0" smtClean="0"/>
              <a:t> </a:t>
            </a:r>
            <a:r>
              <a:rPr lang="en-US" dirty="0" smtClean="0"/>
              <a:t>HM, </a:t>
            </a:r>
            <a:r>
              <a:rPr lang="en-US" dirty="0" err="1" smtClean="0"/>
              <a:t>Melmed</a:t>
            </a:r>
            <a:r>
              <a:rPr lang="en-US" dirty="0" smtClean="0"/>
              <a:t> S, </a:t>
            </a:r>
            <a:r>
              <a:rPr lang="en-US" dirty="0" err="1" smtClean="0"/>
              <a:t>Polonsky</a:t>
            </a:r>
            <a:r>
              <a:rPr lang="en-US" dirty="0" smtClean="0"/>
              <a:t> KS, Larsen PR, eds. Williams textbook of endocrinology. 11th ed. Philadelphia: Saunders Elsevier; 185–261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072099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dirty="0" smtClean="0"/>
              <a:t>Combining data from all 53 </a:t>
            </a:r>
            <a:r>
              <a:rPr lang="en-US" dirty="0" smtClean="0"/>
              <a:t>series: </a:t>
            </a:r>
          </a:p>
          <a:p>
            <a:pPr algn="l">
              <a:buNone/>
            </a:pPr>
            <a:r>
              <a:rPr lang="en-US" dirty="0" smtClean="0"/>
              <a:t>1680/2236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7030A0"/>
                </a:solidFill>
              </a:rPr>
              <a:t>75.1%</a:t>
            </a:r>
            <a:r>
              <a:rPr lang="en-US" dirty="0" smtClean="0"/>
              <a:t>) </a:t>
            </a:r>
            <a:r>
              <a:rPr lang="en-US" dirty="0" err="1" smtClean="0">
                <a:solidFill>
                  <a:srgbClr val="7030A0"/>
                </a:solidFill>
              </a:rPr>
              <a:t>microadenomas</a:t>
            </a:r>
            <a:r>
              <a:rPr lang="en-US" dirty="0" smtClean="0"/>
              <a:t> and 797/2318 (</a:t>
            </a:r>
            <a:r>
              <a:rPr lang="en-US" dirty="0" smtClean="0">
                <a:solidFill>
                  <a:srgbClr val="002060"/>
                </a:solidFill>
              </a:rPr>
              <a:t>34.4</a:t>
            </a:r>
            <a:r>
              <a:rPr lang="en-US" dirty="0" smtClean="0">
                <a:solidFill>
                  <a:srgbClr val="002060"/>
                </a:solidFill>
              </a:rPr>
              <a:t>%</a:t>
            </a:r>
            <a:r>
              <a:rPr lang="en-US" dirty="0" smtClean="0"/>
              <a:t>) </a:t>
            </a:r>
            <a:r>
              <a:rPr lang="en-US" dirty="0" err="1" smtClean="0">
                <a:solidFill>
                  <a:srgbClr val="002060"/>
                </a:solidFill>
              </a:rPr>
              <a:t>macroadenomas</a:t>
            </a:r>
            <a:r>
              <a:rPr lang="en-US" dirty="0" smtClean="0"/>
              <a:t> </a:t>
            </a:r>
            <a:r>
              <a:rPr lang="en-US" dirty="0" smtClean="0"/>
              <a:t>are classified as achieving initial </a:t>
            </a:r>
            <a:r>
              <a:rPr lang="en-US" dirty="0" smtClean="0"/>
              <a:t>surgical remission</a:t>
            </a:r>
            <a:r>
              <a:rPr lang="en-US" dirty="0" smtClean="0"/>
              <a:t>, i.e., having PRL levels normalized within </a:t>
            </a:r>
            <a:r>
              <a:rPr lang="en-US" dirty="0" smtClean="0"/>
              <a:t>1-12 weeks </a:t>
            </a:r>
            <a:r>
              <a:rPr lang="en-US" dirty="0" smtClean="0"/>
              <a:t>following </a:t>
            </a:r>
            <a:r>
              <a:rPr lang="en-US" dirty="0" smtClean="0"/>
              <a:t>surgery.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Similar data were procured </a:t>
            </a:r>
            <a:r>
              <a:rPr lang="en-US" dirty="0" smtClean="0"/>
              <a:t>from a mail </a:t>
            </a:r>
            <a:r>
              <a:rPr lang="en-US" dirty="0" smtClean="0"/>
              <a:t>survey of 80 neurosurgeons, which found surgical cure rates of 74% of 1518 PRL-secreting “</a:t>
            </a:r>
            <a:r>
              <a:rPr lang="en-US" dirty="0" err="1" smtClean="0"/>
              <a:t>microadenomas</a:t>
            </a:r>
            <a:r>
              <a:rPr lang="en-US" dirty="0" smtClean="0"/>
              <a:t>” and 30% of 1022 PRL-secreting “</a:t>
            </a:r>
            <a:r>
              <a:rPr lang="en-US" dirty="0" err="1" smtClean="0"/>
              <a:t>macroadenomas</a:t>
            </a:r>
            <a:r>
              <a:rPr lang="en-US" dirty="0" smtClean="0"/>
              <a:t>”.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57158" y="5643578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err="1" smtClean="0"/>
              <a:t>Melmed</a:t>
            </a:r>
            <a:r>
              <a:rPr lang="en-US" b="1" dirty="0" smtClean="0"/>
              <a:t> S, Kleinberg D 2008 Anterior pituitary. In: </a:t>
            </a:r>
            <a:r>
              <a:rPr lang="en-US" b="1" dirty="0" err="1" smtClean="0"/>
              <a:t>Kronenberg</a:t>
            </a:r>
            <a:r>
              <a:rPr lang="en-US" b="1" dirty="0" smtClean="0"/>
              <a:t> </a:t>
            </a:r>
            <a:r>
              <a:rPr lang="en-US" dirty="0" smtClean="0"/>
              <a:t>HM, </a:t>
            </a:r>
            <a:r>
              <a:rPr lang="en-US" dirty="0" err="1" smtClean="0"/>
              <a:t>Melmed</a:t>
            </a:r>
            <a:r>
              <a:rPr lang="en-US" dirty="0" smtClean="0"/>
              <a:t> S, </a:t>
            </a:r>
            <a:r>
              <a:rPr lang="en-US" dirty="0" err="1" smtClean="0"/>
              <a:t>Polonsky</a:t>
            </a:r>
            <a:r>
              <a:rPr lang="en-US" dirty="0" smtClean="0"/>
              <a:t> KS, Larsen PR, eds. Williams textbook of endocrinology. 11th ed. Philadelphia: Saunders Elsevier; 185–261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507209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5.1. For symptomatic patients who do not achieve normal </a:t>
            </a:r>
            <a:r>
              <a:rPr lang="en-US" dirty="0" err="1" smtClean="0"/>
              <a:t>prolactin</a:t>
            </a:r>
            <a:r>
              <a:rPr lang="en-US" dirty="0" smtClean="0"/>
              <a:t> levels or show significant reduction in tumor size on standard doses of a dopamine agonist (resistant </a:t>
            </a:r>
            <a:r>
              <a:rPr lang="en-US" dirty="0" err="1" smtClean="0"/>
              <a:t>prolactinomas</a:t>
            </a:r>
            <a:r>
              <a:rPr lang="en-US" dirty="0" smtClean="0"/>
              <a:t>), we recommend that the dose be increased to maximal tolerable doses before referring the patient for surgery (1++++).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71472" y="578645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Diagnosis and Treatment of </a:t>
            </a:r>
            <a:r>
              <a:rPr lang="en-US" b="1" dirty="0" err="1" smtClean="0"/>
              <a:t>Hyperprolactinemia</a:t>
            </a:r>
            <a:r>
              <a:rPr lang="en-US" b="1" dirty="0" smtClean="0"/>
              <a:t>: An Endocrine Society Clinical Practice </a:t>
            </a:r>
            <a:r>
              <a:rPr lang="en-US" b="1" dirty="0" err="1" smtClean="0"/>
              <a:t>Guideline</a:t>
            </a:r>
            <a:r>
              <a:rPr lang="en-US" dirty="0" err="1" smtClean="0"/>
              <a:t>.J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February 2011, 96(2):273–288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4857784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Recommendation</a:t>
            </a:r>
          </a:p>
          <a:p>
            <a:pPr algn="l" rtl="0">
              <a:buNone/>
            </a:pPr>
            <a:r>
              <a:rPr lang="en-US" dirty="0" smtClean="0"/>
              <a:t>5.3. We suggest that clinicians offer </a:t>
            </a:r>
            <a:r>
              <a:rPr lang="en-US" dirty="0" err="1" smtClean="0"/>
              <a:t>transsphenoidal</a:t>
            </a:r>
            <a:r>
              <a:rPr lang="en-US" dirty="0" smtClean="0"/>
              <a:t> surgery to symptomatic patients with </a:t>
            </a:r>
            <a:r>
              <a:rPr lang="en-US" dirty="0" err="1" smtClean="0"/>
              <a:t>prolactinomas</a:t>
            </a:r>
            <a:r>
              <a:rPr lang="en-US" dirty="0" smtClean="0"/>
              <a:t> who cannot tolerate high doses of </a:t>
            </a:r>
            <a:r>
              <a:rPr lang="en-US" dirty="0" err="1" smtClean="0"/>
              <a:t>cabergoline</a:t>
            </a:r>
            <a:r>
              <a:rPr lang="en-US" dirty="0" smtClean="0"/>
              <a:t> or who are not responsive to dopamine agonist therapy. (2+000).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71472" y="578645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Diagnosis and Treatment of </a:t>
            </a:r>
            <a:r>
              <a:rPr lang="en-US" b="1" dirty="0" err="1" smtClean="0"/>
              <a:t>Hyperprolactinemia</a:t>
            </a:r>
            <a:r>
              <a:rPr lang="en-US" b="1" dirty="0" smtClean="0"/>
              <a:t>: An Endocrine Society Clinical Practice </a:t>
            </a:r>
            <a:r>
              <a:rPr lang="en-US" b="1" dirty="0" err="1" smtClean="0"/>
              <a:t>Guideline</a:t>
            </a:r>
            <a:r>
              <a:rPr lang="en-US" dirty="0" err="1" smtClean="0"/>
              <a:t>.J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February 2011, 96(2):273–288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/>
              <a:t>Radiotherapy:</a:t>
            </a:r>
          </a:p>
          <a:p>
            <a:pPr algn="l" rtl="0">
              <a:buNone/>
            </a:pPr>
            <a:r>
              <a:rPr lang="en-US" dirty="0" smtClean="0"/>
              <a:t>should be reserved for resistant or malignant </a:t>
            </a:r>
            <a:r>
              <a:rPr lang="en-US" dirty="0" err="1" smtClean="0"/>
              <a:t>prolactinomas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Normalization of </a:t>
            </a:r>
            <a:r>
              <a:rPr lang="en-US" dirty="0" err="1" smtClean="0"/>
              <a:t>hyperprolactinemia</a:t>
            </a:r>
            <a:r>
              <a:rPr lang="en-US" dirty="0" smtClean="0"/>
              <a:t> occurs in approximately one third of patients treated with radiation. </a:t>
            </a:r>
          </a:p>
          <a:p>
            <a:pPr algn="l" rtl="0">
              <a:buNone/>
            </a:pPr>
            <a:r>
              <a:rPr lang="en-US" dirty="0" smtClean="0"/>
              <a:t>Although radiotherapy may control tumor growth, it may require up to 20 yr for the maximal effect to be achieved and may never restore </a:t>
            </a:r>
            <a:r>
              <a:rPr lang="en-US" dirty="0" err="1" smtClean="0"/>
              <a:t>prolactin</a:t>
            </a:r>
            <a:r>
              <a:rPr lang="en-US" dirty="0" smtClean="0"/>
              <a:t> levels to normal.</a:t>
            </a:r>
          </a:p>
          <a:p>
            <a:pPr algn="l" rtl="0">
              <a:buNone/>
            </a:pPr>
            <a:r>
              <a:rPr lang="en-US" dirty="0" smtClean="0"/>
              <a:t>side effects: </a:t>
            </a:r>
            <a:r>
              <a:rPr lang="en-US" dirty="0" err="1" smtClean="0"/>
              <a:t>hypopituitarism</a:t>
            </a:r>
            <a:r>
              <a:rPr lang="en-US" dirty="0" smtClean="0"/>
              <a:t> and, rarely, cranial nerve damage or second tumor formation.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72" y="578645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Diagnosis and Treatment of </a:t>
            </a:r>
            <a:r>
              <a:rPr lang="en-US" b="1" dirty="0" err="1" smtClean="0"/>
              <a:t>Hyperprolactinemia</a:t>
            </a:r>
            <a:r>
              <a:rPr lang="en-US" b="1" dirty="0" smtClean="0"/>
              <a:t>: An Endocrine Society Clinical Practice </a:t>
            </a:r>
            <a:r>
              <a:rPr lang="en-US" b="1" dirty="0" err="1" smtClean="0"/>
              <a:t>Guideline</a:t>
            </a:r>
            <a:r>
              <a:rPr lang="en-US" dirty="0" err="1" smtClean="0"/>
              <a:t>.J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February 2011, 96(2):273–288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If fertility is a major concern, other types of ovulation induction have been found to be successful in </a:t>
            </a:r>
            <a:r>
              <a:rPr lang="en-US" dirty="0" err="1" smtClean="0"/>
              <a:t>hyperprolactinemic</a:t>
            </a:r>
            <a:r>
              <a:rPr lang="en-US" dirty="0" smtClean="0"/>
              <a:t> patients without lowering the PRL levels, including: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clomiphene</a:t>
            </a:r>
            <a:r>
              <a:rPr lang="en-US" dirty="0" smtClean="0"/>
              <a:t> citrate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Gonadotropins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pulsatile</a:t>
            </a:r>
            <a:r>
              <a:rPr lang="en-US" dirty="0" smtClean="0"/>
              <a:t> </a:t>
            </a:r>
            <a:r>
              <a:rPr lang="en-US" dirty="0" err="1" smtClean="0"/>
              <a:t>GnRH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 err="1" smtClean="0"/>
              <a:t>Temozolomide</a:t>
            </a:r>
            <a:r>
              <a:rPr lang="en-US" sz="2800" dirty="0" smtClean="0"/>
              <a:t> 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 err="1" smtClean="0"/>
              <a:t>Pasireotide</a:t>
            </a:r>
            <a:r>
              <a:rPr lang="en-US" sz="2800" dirty="0" smtClean="0"/>
              <a:t> : The </a:t>
            </a:r>
            <a:r>
              <a:rPr lang="en-US" sz="2800" dirty="0" err="1" smtClean="0"/>
              <a:t>somatostatin</a:t>
            </a:r>
            <a:r>
              <a:rPr lang="en-US" sz="2800" dirty="0" smtClean="0"/>
              <a:t> receptor subtype 5 (SSTR5) is the most important with respect to the regulation of PRL secretion</a:t>
            </a:r>
          </a:p>
          <a:p>
            <a:pPr algn="l" rtl="0">
              <a:buClr>
                <a:schemeClr val="accent2"/>
              </a:buClr>
              <a:buNone/>
            </a:pPr>
            <a:endParaRPr lang="en-US" sz="2800" dirty="0" smtClean="0"/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endParaRPr lang="fa-IR" sz="2800" dirty="0"/>
          </a:p>
        </p:txBody>
      </p:sp>
      <p:sp>
        <p:nvSpPr>
          <p:cNvPr id="4" name="Rectangle 3"/>
          <p:cNvSpPr/>
          <p:nvPr/>
        </p:nvSpPr>
        <p:spPr>
          <a:xfrm>
            <a:off x="642910" y="285728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experimental treatments</a:t>
            </a: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0898" y="-26230"/>
            <a:ext cx="5971432" cy="688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C:\Users\Public\Pictures\Sample Pictures\Hydrange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7150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Thanks for your attention</a:t>
            </a:r>
            <a:endParaRPr lang="fa-I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MECHANISMS OF DOPAMINE AGONIST RESISTANCE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expression of </a:t>
            </a:r>
            <a:r>
              <a:rPr lang="en-US" dirty="0" smtClean="0"/>
              <a:t>the dopamine </a:t>
            </a:r>
            <a:r>
              <a:rPr lang="en-US" dirty="0"/>
              <a:t>receptor 2 (D2R) is reduced </a:t>
            </a:r>
            <a:r>
              <a:rPr lang="en-US" dirty="0" smtClean="0"/>
              <a:t>and </a:t>
            </a:r>
            <a:r>
              <a:rPr lang="en-US" dirty="0"/>
              <a:t>may be lost in </a:t>
            </a:r>
            <a:r>
              <a:rPr lang="en-US" dirty="0" smtClean="0"/>
              <a:t>processes leading </a:t>
            </a:r>
            <a:r>
              <a:rPr lang="en-US" dirty="0"/>
              <a:t>to malignant </a:t>
            </a:r>
            <a:r>
              <a:rPr lang="en-US" dirty="0" smtClean="0"/>
              <a:t>transformation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Dopamine receptor binding affinity is normal, and no dopamine receptor mutation has been identified in </a:t>
            </a:r>
            <a:r>
              <a:rPr lang="en-US" dirty="0" err="1" smtClean="0"/>
              <a:t>prolactinomas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reduced proportion </a:t>
            </a:r>
            <a:r>
              <a:rPr lang="en-US" dirty="0"/>
              <a:t>of short to long D2R </a:t>
            </a:r>
            <a:r>
              <a:rPr lang="en-US" dirty="0" err="1" smtClean="0"/>
              <a:t>isoforms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Alterations in nerve growth factor (</a:t>
            </a:r>
            <a:r>
              <a:rPr lang="en-US" dirty="0" smtClean="0"/>
              <a:t>NGF) signaling </a:t>
            </a:r>
            <a:r>
              <a:rPr lang="en-US" dirty="0"/>
              <a:t>and an </a:t>
            </a:r>
            <a:r>
              <a:rPr lang="en-US" dirty="0" err="1"/>
              <a:t>autocrine</a:t>
            </a:r>
            <a:r>
              <a:rPr lang="en-US" dirty="0"/>
              <a:t> loop which maintains </a:t>
            </a:r>
            <a:r>
              <a:rPr lang="en-US" dirty="0" smtClean="0"/>
              <a:t>D2R expression.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NGF appears to regulate </a:t>
            </a:r>
            <a:r>
              <a:rPr lang="en-US" dirty="0" smtClean="0"/>
              <a:t>D2R expression </a:t>
            </a:r>
            <a:r>
              <a:rPr lang="en-US" dirty="0"/>
              <a:t>by inducing p75NGFR </a:t>
            </a:r>
            <a:r>
              <a:rPr lang="en-US" dirty="0" smtClean="0"/>
              <a:t>receptor-mediated nuclear </a:t>
            </a:r>
            <a:r>
              <a:rPr lang="en-US" dirty="0"/>
              <a:t>translocation of p53 and activation of </a:t>
            </a:r>
            <a:r>
              <a:rPr lang="en-US" dirty="0" smtClean="0"/>
              <a:t>NF-</a:t>
            </a:r>
            <a:r>
              <a:rPr lang="en-US" dirty="0" err="1" smtClean="0"/>
              <a:t>kB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Alterations </a:t>
            </a:r>
            <a:r>
              <a:rPr lang="en-US" dirty="0"/>
              <a:t>in EGFR signaling may be permissive </a:t>
            </a:r>
            <a:r>
              <a:rPr lang="en-US" dirty="0" smtClean="0"/>
              <a:t>for </a:t>
            </a:r>
            <a:r>
              <a:rPr lang="en-US" dirty="0" err="1" smtClean="0"/>
              <a:t>lactotroph</a:t>
            </a:r>
            <a:r>
              <a:rPr lang="en-US" dirty="0" smtClean="0"/>
              <a:t> </a:t>
            </a:r>
            <a:r>
              <a:rPr lang="en-US" dirty="0"/>
              <a:t>tumor progression, possibly </a:t>
            </a:r>
            <a:r>
              <a:rPr lang="en-US" dirty="0" smtClean="0"/>
              <a:t>through sustenance </a:t>
            </a:r>
            <a:r>
              <a:rPr lang="en-US" dirty="0"/>
              <a:t>of </a:t>
            </a:r>
            <a:r>
              <a:rPr lang="en-US" dirty="0" err="1"/>
              <a:t>mitogenic</a:t>
            </a:r>
            <a:r>
              <a:rPr lang="en-US" dirty="0"/>
              <a:t> (MAPK) and survival (</a:t>
            </a:r>
            <a:r>
              <a:rPr lang="en-US" dirty="0" smtClean="0"/>
              <a:t>AKT) pathways.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Estradiol</a:t>
            </a:r>
            <a:r>
              <a:rPr lang="en-US" dirty="0" smtClean="0"/>
              <a:t> </a:t>
            </a:r>
            <a:r>
              <a:rPr lang="en-US" dirty="0"/>
              <a:t>promotes the proliferation </a:t>
            </a:r>
            <a:r>
              <a:rPr lang="en-US" dirty="0" smtClean="0"/>
              <a:t>of both </a:t>
            </a:r>
            <a:r>
              <a:rPr lang="en-US" dirty="0"/>
              <a:t>benign and </a:t>
            </a:r>
            <a:r>
              <a:rPr lang="en-US" dirty="0" err="1"/>
              <a:t>adenomatous</a:t>
            </a:r>
            <a:r>
              <a:rPr lang="en-US" dirty="0"/>
              <a:t> </a:t>
            </a:r>
            <a:r>
              <a:rPr lang="en-US" dirty="0" err="1" smtClean="0"/>
              <a:t>lactotrophs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Schematic illustration of the alterations implicated in dopamine agonist resistance or progression in </a:t>
            </a:r>
            <a:r>
              <a:rPr lang="en-US" sz="2400" dirty="0" err="1" smtClean="0"/>
              <a:t>prolactinomas</a:t>
            </a:r>
            <a:endParaRPr lang="fa-IR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36"/>
            <a:ext cx="82707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4714907"/>
          </a:xfrm>
        </p:spPr>
        <p:txBody>
          <a:bodyPr>
            <a:normAutofit lnSpcReduction="10000"/>
          </a:bodyPr>
          <a:lstStyle/>
          <a:p>
            <a:pPr algn="l" rtl="0">
              <a:buClr>
                <a:schemeClr val="accent2"/>
              </a:buClr>
              <a:buNone/>
            </a:pPr>
            <a:r>
              <a:rPr lang="en-US" dirty="0"/>
              <a:t>DEFINITION </a:t>
            </a:r>
            <a:r>
              <a:rPr lang="en-US" dirty="0" smtClean="0"/>
              <a:t>:</a:t>
            </a:r>
            <a:endParaRPr lang="en-US" dirty="0"/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Varying </a:t>
            </a:r>
            <a:r>
              <a:rPr lang="en-US" dirty="0"/>
              <a:t>definitions of dopamine agonist </a:t>
            </a:r>
            <a:r>
              <a:rPr lang="en-US" dirty="0" smtClean="0"/>
              <a:t>responsiveness and </a:t>
            </a:r>
            <a:r>
              <a:rPr lang="en-US" dirty="0"/>
              <a:t>resistance are used throughout the </a:t>
            </a:r>
            <a:r>
              <a:rPr lang="en-US" dirty="0" smtClean="0"/>
              <a:t>literature</a:t>
            </a:r>
            <a:endParaRPr lang="en-US" dirty="0"/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Absence of standardized </a:t>
            </a:r>
            <a:r>
              <a:rPr lang="en-US" dirty="0"/>
              <a:t>dose limits to which a dopamine </a:t>
            </a:r>
            <a:r>
              <a:rPr lang="en-US" dirty="0" smtClean="0"/>
              <a:t>agonist should be escalated to classify a tumor as having resistance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authors’ practice: the failure to achieve tumor</a:t>
            </a:r>
          </a:p>
          <a:p>
            <a:pPr algn="l" rtl="0">
              <a:buNone/>
            </a:pPr>
            <a:r>
              <a:rPr lang="en-US" dirty="0" smtClean="0"/>
              <a:t>    size reduction of 50%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57158" y="5643578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err="1" smtClean="0"/>
              <a:t>Melmed</a:t>
            </a:r>
            <a:r>
              <a:rPr lang="en-US" b="1" dirty="0" smtClean="0"/>
              <a:t> S, Kleinberg D 2008 Anterior pituitary. In: </a:t>
            </a:r>
            <a:r>
              <a:rPr lang="en-US" b="1" dirty="0" err="1" smtClean="0"/>
              <a:t>Kronenberg</a:t>
            </a:r>
            <a:r>
              <a:rPr lang="en-US" b="1" dirty="0" smtClean="0"/>
              <a:t> </a:t>
            </a:r>
            <a:r>
              <a:rPr lang="en-US" dirty="0" smtClean="0"/>
              <a:t>HM, </a:t>
            </a:r>
            <a:r>
              <a:rPr lang="en-US" dirty="0" err="1" smtClean="0"/>
              <a:t>Melmed</a:t>
            </a:r>
            <a:r>
              <a:rPr lang="en-US" dirty="0" smtClean="0"/>
              <a:t> S, </a:t>
            </a:r>
            <a:r>
              <a:rPr lang="en-US" dirty="0" err="1" smtClean="0"/>
              <a:t>Polonsky</a:t>
            </a:r>
            <a:r>
              <a:rPr lang="en-US" dirty="0" smtClean="0"/>
              <a:t> KS, Larsen PR, eds. Williams textbook of endocrinology. 11th ed. Philadelphia: Saunders Elsevier; 185–261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smtClean="0"/>
              <a:t>Estrogens decrease the effects of dopamine agonists: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Direct effects on PRL gene transcription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Stimulation of mitotic activity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Estrogen- induced decrease in the number of D2 receptors on the </a:t>
            </a:r>
            <a:r>
              <a:rPr lang="en-US" dirty="0" err="1" smtClean="0"/>
              <a:t>lactotroph</a:t>
            </a:r>
            <a:r>
              <a:rPr lang="en-US" dirty="0" smtClean="0"/>
              <a:t> cell membrane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Block apoptosis </a:t>
            </a:r>
          </a:p>
          <a:p>
            <a:pPr algn="l" rtl="0">
              <a:buNone/>
            </a:pPr>
            <a:r>
              <a:rPr lang="en-US" dirty="0" smtClean="0"/>
              <a:t>Estrogen result in a decreased ability of dopamine to inhibit </a:t>
            </a:r>
            <a:r>
              <a:rPr lang="en-US" dirty="0" err="1" smtClean="0"/>
              <a:t>lactotrophs</a:t>
            </a:r>
            <a:r>
              <a:rPr lang="en-US" dirty="0" smtClean="0"/>
              <a:t> and, in studies in human pituitary cells in vitro, </a:t>
            </a:r>
            <a:r>
              <a:rPr lang="en-US" dirty="0" err="1" smtClean="0"/>
              <a:t>prolactinoma</a:t>
            </a:r>
            <a:r>
              <a:rPr lang="en-US" dirty="0" smtClean="0"/>
              <a:t> cells were more affected than normal </a:t>
            </a:r>
            <a:r>
              <a:rPr lang="en-US" dirty="0" err="1" smtClean="0"/>
              <a:t>lactotrophs</a:t>
            </a:r>
            <a:r>
              <a:rPr lang="en-US" dirty="0" smtClean="0"/>
              <a:t> 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00034" y="5857892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Management of medically refractory </a:t>
            </a:r>
            <a:r>
              <a:rPr lang="en-US" dirty="0" err="1" smtClean="0"/>
              <a:t>prolactinoma</a:t>
            </a:r>
            <a:endParaRPr lang="en-US" dirty="0" smtClean="0"/>
          </a:p>
          <a:p>
            <a:pPr algn="l" rtl="0"/>
            <a:r>
              <a:rPr lang="en-US" dirty="0" smtClean="0"/>
              <a:t>Mark E. </a:t>
            </a:r>
            <a:r>
              <a:rPr lang="en-US" dirty="0" err="1" smtClean="0"/>
              <a:t>Molitch</a:t>
            </a:r>
            <a:r>
              <a:rPr lang="en-US" dirty="0" smtClean="0"/>
              <a:t>. J </a:t>
            </a:r>
            <a:r>
              <a:rPr lang="en-US" dirty="0" err="1" smtClean="0"/>
              <a:t>Neurooncol</a:t>
            </a:r>
            <a:r>
              <a:rPr lang="en-US" dirty="0" smtClean="0"/>
              <a:t>; October 2013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214975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dirty="0" smtClean="0"/>
              <a:t>In patients who begin dopamine agonist therapy, follow- up includes: </a:t>
            </a:r>
          </a:p>
          <a:p>
            <a:pPr algn="l">
              <a:buNone/>
            </a:pPr>
            <a:r>
              <a:rPr lang="en-US" dirty="0" smtClean="0"/>
              <a:t>1) periodic </a:t>
            </a:r>
            <a:r>
              <a:rPr lang="en-US" dirty="0" err="1" smtClean="0"/>
              <a:t>prolactin</a:t>
            </a:r>
            <a:r>
              <a:rPr lang="en-US" dirty="0" smtClean="0"/>
              <a:t> measurement starting 1 month after therapy to guide treatment intensification to achieve normal </a:t>
            </a:r>
            <a:r>
              <a:rPr lang="en-US" dirty="0" err="1" smtClean="0"/>
              <a:t>prolactin</a:t>
            </a:r>
            <a:r>
              <a:rPr lang="en-US" dirty="0" smtClean="0"/>
              <a:t> level and reversal of </a:t>
            </a:r>
            <a:r>
              <a:rPr lang="en-US" dirty="0" err="1" smtClean="0"/>
              <a:t>hypogonadism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2) repeat MRI in 1 yr (or in 3 months in patients with </a:t>
            </a:r>
            <a:r>
              <a:rPr lang="en-US" dirty="0" err="1" smtClean="0"/>
              <a:t>macroprolactinoma</a:t>
            </a:r>
            <a:r>
              <a:rPr lang="en-US" dirty="0" smtClean="0"/>
              <a:t>, if </a:t>
            </a:r>
            <a:r>
              <a:rPr lang="en-US" dirty="0" err="1" smtClean="0"/>
              <a:t>prolactin</a:t>
            </a:r>
            <a:r>
              <a:rPr lang="en-US" dirty="0" smtClean="0"/>
              <a:t> levels continue to rise while patient is receiving </a:t>
            </a:r>
            <a:r>
              <a:rPr lang="en-US" dirty="0" err="1" smtClean="0"/>
              <a:t>dopaminergic</a:t>
            </a:r>
            <a:r>
              <a:rPr lang="en-US" dirty="0" smtClean="0"/>
              <a:t> agents, or if new symptoms, </a:t>
            </a:r>
            <a:r>
              <a:rPr lang="en-US" i="1" dirty="0" smtClean="0"/>
              <a:t>e.g. </a:t>
            </a:r>
            <a:r>
              <a:rPr lang="en-US" i="1" dirty="0" err="1" smtClean="0"/>
              <a:t>galactorrhea</a:t>
            </a:r>
            <a:r>
              <a:rPr lang="en-US" i="1" dirty="0" smtClean="0"/>
              <a:t>, visual disturbances, </a:t>
            </a:r>
            <a:r>
              <a:rPr lang="en-US" dirty="0" smtClean="0"/>
              <a:t>headaches, or other hormonal disorders, occur</a:t>
            </a:r>
          </a:p>
          <a:p>
            <a:pPr algn="l">
              <a:buNone/>
            </a:pPr>
            <a:r>
              <a:rPr lang="en-US" dirty="0" smtClean="0"/>
              <a:t>3) visual field examinations in patients with </a:t>
            </a:r>
            <a:r>
              <a:rPr lang="en-US" dirty="0" err="1" smtClean="0"/>
              <a:t>macroadenomas</a:t>
            </a:r>
            <a:r>
              <a:rPr lang="en-US" dirty="0" smtClean="0"/>
              <a:t> at risk of impinging the optic chiasm </a:t>
            </a:r>
          </a:p>
          <a:p>
            <a:pPr algn="l">
              <a:buNone/>
            </a:pPr>
            <a:r>
              <a:rPr lang="en-US" dirty="0" smtClean="0"/>
              <a:t>4) assessment and management of </a:t>
            </a:r>
            <a:r>
              <a:rPr lang="en-US" dirty="0" err="1" smtClean="0"/>
              <a:t>comorbidities</a:t>
            </a:r>
            <a:r>
              <a:rPr lang="en-US" dirty="0" smtClean="0"/>
              <a:t>, </a:t>
            </a:r>
            <a:r>
              <a:rPr lang="en-US" i="1" dirty="0" smtClean="0"/>
              <a:t>e.g. </a:t>
            </a:r>
            <a:r>
              <a:rPr lang="en-US" i="1" dirty="0" err="1" smtClean="0"/>
              <a:t>sexsteroid</a:t>
            </a:r>
            <a:r>
              <a:rPr lang="en-US" i="1" dirty="0" smtClean="0"/>
              <a:t>- </a:t>
            </a:r>
            <a:r>
              <a:rPr lang="en-US" dirty="0" smtClean="0"/>
              <a:t>dependent bone loss, persistent </a:t>
            </a:r>
            <a:r>
              <a:rPr lang="en-US" dirty="0" err="1" smtClean="0"/>
              <a:t>galactorrhea</a:t>
            </a:r>
            <a:r>
              <a:rPr lang="en-US" dirty="0" smtClean="0"/>
              <a:t> in the face of normalized </a:t>
            </a:r>
            <a:r>
              <a:rPr lang="en-US" dirty="0" err="1" smtClean="0"/>
              <a:t>prolactin</a:t>
            </a:r>
            <a:r>
              <a:rPr lang="en-US" dirty="0" smtClean="0"/>
              <a:t> levels, and pituitary </a:t>
            </a:r>
            <a:r>
              <a:rPr lang="en-US" dirty="0" err="1" smtClean="0"/>
              <a:t>trophic</a:t>
            </a:r>
            <a:r>
              <a:rPr lang="en-US" dirty="0" smtClean="0"/>
              <a:t> hormone reserve.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71472" y="578645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Diagnosis and Treatment of </a:t>
            </a:r>
            <a:r>
              <a:rPr lang="en-US" b="1" dirty="0" err="1" smtClean="0"/>
              <a:t>Hyperprolactinemia</a:t>
            </a:r>
            <a:r>
              <a:rPr lang="en-US" b="1" dirty="0" smtClean="0"/>
              <a:t>: An Endocrine Society Clinical Practice </a:t>
            </a:r>
            <a:r>
              <a:rPr lang="en-US" b="1" dirty="0" err="1" smtClean="0"/>
              <a:t>Guideline</a:t>
            </a:r>
            <a:r>
              <a:rPr lang="en-US" dirty="0" err="1" smtClean="0"/>
              <a:t>.J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February 2011, 96(2):273–288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when a patient is found to be resistant to </a:t>
            </a:r>
            <a:r>
              <a:rPr lang="en-US" dirty="0" err="1" smtClean="0"/>
              <a:t>cabergoline</a:t>
            </a:r>
            <a:r>
              <a:rPr lang="en-US" dirty="0" smtClean="0"/>
              <a:t> with little change in PRL levels and no change in tumor size or visual field defect after 6–8 weeks with doses increased to 2 mg/week or more, surgical decompression of the chiasm is warranted.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643471"/>
          </a:xfrm>
        </p:spPr>
        <p:txBody>
          <a:bodyPr>
            <a:normAutofit/>
          </a:bodyPr>
          <a:lstStyle/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The desired biological response in the treatment </a:t>
            </a:r>
            <a:r>
              <a:rPr lang="en-US" dirty="0" smtClean="0"/>
              <a:t>of </a:t>
            </a:r>
            <a:r>
              <a:rPr lang="en-US" dirty="0" err="1" smtClean="0"/>
              <a:t>hyperprolactinemia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b="1" dirty="0"/>
              <a:t>women</a:t>
            </a:r>
            <a:r>
              <a:rPr lang="en-US" dirty="0"/>
              <a:t> is the achievement </a:t>
            </a:r>
            <a:r>
              <a:rPr lang="en-US" dirty="0" smtClean="0"/>
              <a:t>of ovulation</a:t>
            </a:r>
            <a:r>
              <a:rPr lang="en-US" dirty="0"/>
              <a:t>. </a:t>
            </a:r>
            <a:endParaRPr lang="en-US" dirty="0" smtClean="0"/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reduction of </a:t>
            </a:r>
            <a:r>
              <a:rPr lang="en-US" dirty="0" err="1"/>
              <a:t>hyperprolactinemia</a:t>
            </a:r>
            <a:r>
              <a:rPr lang="en-US" dirty="0"/>
              <a:t>, </a:t>
            </a:r>
            <a:r>
              <a:rPr lang="en-US" dirty="0" smtClean="0"/>
              <a:t>rather than </a:t>
            </a:r>
            <a:r>
              <a:rPr lang="en-US" dirty="0"/>
              <a:t>complete normalization, may be sufficient </a:t>
            </a:r>
            <a:r>
              <a:rPr lang="en-US" dirty="0" smtClean="0"/>
              <a:t>to achieve </a:t>
            </a:r>
            <a:r>
              <a:rPr lang="en-US" dirty="0"/>
              <a:t>this </a:t>
            </a:r>
            <a:r>
              <a:rPr lang="en-US" dirty="0" smtClean="0"/>
              <a:t>goal(Using </a:t>
            </a:r>
            <a:r>
              <a:rPr lang="en-US" dirty="0"/>
              <a:t>this threshold is </a:t>
            </a:r>
            <a:r>
              <a:rPr lang="en-US" dirty="0" smtClean="0"/>
              <a:t>impractical for </a:t>
            </a:r>
            <a:r>
              <a:rPr lang="en-US" dirty="0"/>
              <a:t>study </a:t>
            </a:r>
            <a:r>
              <a:rPr lang="en-US" dirty="0" smtClean="0"/>
              <a:t>purposes)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57158" y="5643578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err="1" smtClean="0"/>
              <a:t>Melmed</a:t>
            </a:r>
            <a:r>
              <a:rPr lang="en-US" b="1" dirty="0" smtClean="0"/>
              <a:t> S, Kleinberg D 2008 Anterior pituitary. In: </a:t>
            </a:r>
            <a:r>
              <a:rPr lang="en-US" b="1" dirty="0" err="1" smtClean="0"/>
              <a:t>Kronenberg</a:t>
            </a:r>
            <a:r>
              <a:rPr lang="en-US" b="1" dirty="0" smtClean="0"/>
              <a:t> </a:t>
            </a:r>
            <a:r>
              <a:rPr lang="en-US" dirty="0" smtClean="0"/>
              <a:t>HM, </a:t>
            </a:r>
            <a:r>
              <a:rPr lang="en-US" dirty="0" err="1" smtClean="0"/>
              <a:t>Melmed</a:t>
            </a:r>
            <a:r>
              <a:rPr lang="en-US" dirty="0" smtClean="0"/>
              <a:t> S, </a:t>
            </a:r>
            <a:r>
              <a:rPr lang="en-US" dirty="0" err="1" smtClean="0"/>
              <a:t>Polonsky</a:t>
            </a:r>
            <a:r>
              <a:rPr lang="en-US" dirty="0" smtClean="0"/>
              <a:t> KS, Larsen PR, eds. Williams textbook of endocrinology. 11th ed. Philadelphia: Saunders Elsevier; 185–261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 lnSpcReduction="10000"/>
          </a:bodyPr>
          <a:lstStyle/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Dopamine agonist resistance includes a </a:t>
            </a:r>
            <a:r>
              <a:rPr lang="en-US" b="1" dirty="0" smtClean="0"/>
              <a:t>failure to achieve a normal </a:t>
            </a:r>
            <a:r>
              <a:rPr lang="en-US" b="1" dirty="0" err="1" smtClean="0"/>
              <a:t>prolactin</a:t>
            </a:r>
            <a:r>
              <a:rPr lang="en-US" dirty="0" smtClean="0"/>
              <a:t> level </a:t>
            </a:r>
            <a:r>
              <a:rPr lang="en-US" i="1" dirty="0" smtClean="0"/>
              <a:t>on maximally tolerated doses</a:t>
            </a:r>
            <a:r>
              <a:rPr lang="en-US" dirty="0" smtClean="0"/>
              <a:t> of dopamine agonist and a </a:t>
            </a:r>
            <a:r>
              <a:rPr lang="en-US" b="1" dirty="0" smtClean="0"/>
              <a:t>failure to achieve a 50% reduction in tumor size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 smtClean="0"/>
              <a:t>failure to restore fertility </a:t>
            </a:r>
            <a:r>
              <a:rPr lang="en-US" dirty="0" smtClean="0"/>
              <a:t>in patients receiving standard doses of dopamine agonist may also be reflective of treatment resistance.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71472" y="578645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Diagnosis and Treatment of </a:t>
            </a:r>
            <a:r>
              <a:rPr lang="en-US" b="1" dirty="0" err="1" smtClean="0"/>
              <a:t>Hyperprolactinemia</a:t>
            </a:r>
            <a:r>
              <a:rPr lang="en-US" b="1" dirty="0" smtClean="0"/>
              <a:t>: An Endocrine Society Clinical Practice </a:t>
            </a:r>
            <a:r>
              <a:rPr lang="en-US" b="1" dirty="0" err="1" smtClean="0"/>
              <a:t>Guideline</a:t>
            </a:r>
            <a:r>
              <a:rPr lang="en-US" dirty="0" err="1" smtClean="0"/>
              <a:t>.J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February 2011, 96(2):273–288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Definition of dopamine agonist: 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failure to achieve normal PRL levels and tumor size reduction of at least 50 % with maximal conventional doses of medication (</a:t>
            </a:r>
            <a:r>
              <a:rPr lang="en-US" b="1" dirty="0" smtClean="0">
                <a:solidFill>
                  <a:srgbClr val="00B0F0"/>
                </a:solidFill>
              </a:rPr>
              <a:t>7.5 mg/day </a:t>
            </a:r>
            <a:r>
              <a:rPr lang="en-US" dirty="0" smtClean="0"/>
              <a:t>of </a:t>
            </a:r>
            <a:r>
              <a:rPr lang="en-US" dirty="0" err="1" smtClean="0"/>
              <a:t>bromocriptine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B0F0"/>
                </a:solidFill>
              </a:rPr>
              <a:t>2.0 mg/week </a:t>
            </a:r>
            <a:r>
              <a:rPr lang="en-US" dirty="0" smtClean="0"/>
              <a:t>of </a:t>
            </a:r>
            <a:r>
              <a:rPr lang="en-US" dirty="0" err="1" smtClean="0"/>
              <a:t>cabergoline</a:t>
            </a:r>
            <a:r>
              <a:rPr lang="en-US" dirty="0" smtClean="0"/>
              <a:t>)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00034" y="5857892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Mark E. </a:t>
            </a:r>
            <a:r>
              <a:rPr lang="en-US" b="1" dirty="0" err="1" smtClean="0"/>
              <a:t>Molitch</a:t>
            </a:r>
            <a:r>
              <a:rPr lang="en-US" b="1" dirty="0" smtClean="0"/>
              <a:t> </a:t>
            </a:r>
            <a:r>
              <a:rPr lang="en-US" dirty="0" smtClean="0"/>
              <a:t>.Management of medically refractory </a:t>
            </a:r>
            <a:r>
              <a:rPr lang="en-US" dirty="0" err="1" smtClean="0"/>
              <a:t>prolactinoma</a:t>
            </a:r>
            <a:r>
              <a:rPr lang="en-US" dirty="0" smtClean="0"/>
              <a:t>. </a:t>
            </a:r>
            <a:r>
              <a:rPr lang="en-US" b="1" dirty="0" smtClean="0"/>
              <a:t>J </a:t>
            </a:r>
            <a:r>
              <a:rPr lang="en-US" b="1" dirty="0" err="1" smtClean="0"/>
              <a:t>Neurooncol</a:t>
            </a:r>
            <a:r>
              <a:rPr lang="en-US" dirty="0" smtClean="0"/>
              <a:t>; October </a:t>
            </a:r>
            <a:r>
              <a:rPr lang="en-US" b="1" dirty="0" smtClean="0"/>
              <a:t>2013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Resistance to BRC has been defined as the </a:t>
            </a:r>
            <a:r>
              <a:rPr lang="en-US" dirty="0"/>
              <a:t>failure to </a:t>
            </a:r>
            <a:r>
              <a:rPr lang="en-US" b="1" dirty="0"/>
              <a:t>normalize serum </a:t>
            </a:r>
            <a:r>
              <a:rPr lang="en-US" b="1" dirty="0" err="1"/>
              <a:t>prolactin</a:t>
            </a:r>
            <a:r>
              <a:rPr lang="en-US" b="1" dirty="0"/>
              <a:t> </a:t>
            </a:r>
            <a:r>
              <a:rPr lang="en-US" dirty="0"/>
              <a:t>levels after </a:t>
            </a:r>
            <a:r>
              <a:rPr lang="en-US" dirty="0" smtClean="0"/>
              <a:t>having received </a:t>
            </a:r>
            <a:r>
              <a:rPr lang="en-US" dirty="0"/>
              <a:t>a daily dose of </a:t>
            </a:r>
            <a:r>
              <a:rPr lang="en-US" dirty="0">
                <a:solidFill>
                  <a:srgbClr val="00B050"/>
                </a:solidFill>
              </a:rPr>
              <a:t>15 mg </a:t>
            </a:r>
            <a:r>
              <a:rPr lang="en-US" dirty="0"/>
              <a:t>of BRC for </a:t>
            </a:r>
            <a:r>
              <a:rPr lang="en-US" b="1" dirty="0">
                <a:solidFill>
                  <a:srgbClr val="00B050"/>
                </a:solidFill>
              </a:rPr>
              <a:t>3 </a:t>
            </a:r>
            <a:r>
              <a:rPr lang="en-US" b="1" dirty="0" smtClean="0">
                <a:solidFill>
                  <a:srgbClr val="00B050"/>
                </a:solidFill>
              </a:rPr>
              <a:t>months</a:t>
            </a:r>
            <a:r>
              <a:rPr lang="en-US" dirty="0" smtClean="0"/>
              <a:t>.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CAB </a:t>
            </a:r>
            <a:r>
              <a:rPr lang="en-US" dirty="0"/>
              <a:t>resistance is defined as the failure to </a:t>
            </a:r>
            <a:r>
              <a:rPr lang="en-US" b="1" dirty="0"/>
              <a:t>normalize serum </a:t>
            </a:r>
            <a:r>
              <a:rPr lang="en-US" b="1" dirty="0" err="1" smtClean="0"/>
              <a:t>prolactin</a:t>
            </a:r>
            <a:r>
              <a:rPr lang="en-US" dirty="0"/>
              <a:t> </a:t>
            </a:r>
            <a:r>
              <a:rPr lang="en-US" dirty="0" smtClean="0"/>
              <a:t>levels </a:t>
            </a:r>
            <a:r>
              <a:rPr lang="en-US" dirty="0"/>
              <a:t>after having received a weekly dose of </a:t>
            </a:r>
            <a:r>
              <a:rPr lang="en-US" dirty="0">
                <a:solidFill>
                  <a:srgbClr val="00B050"/>
                </a:solidFill>
              </a:rPr>
              <a:t>1.5–3.0</a:t>
            </a:r>
            <a:r>
              <a:rPr lang="en-US" dirty="0"/>
              <a:t> mg </a:t>
            </a:r>
            <a:r>
              <a:rPr lang="en-US" b="1" dirty="0" smtClean="0">
                <a:solidFill>
                  <a:srgbClr val="00B050"/>
                </a:solidFill>
              </a:rPr>
              <a:t>over a </a:t>
            </a:r>
            <a:r>
              <a:rPr lang="en-US" b="1" dirty="0">
                <a:solidFill>
                  <a:srgbClr val="00B050"/>
                </a:solidFill>
              </a:rPr>
              <a:t>3 month </a:t>
            </a:r>
            <a:r>
              <a:rPr lang="en-US" b="1" dirty="0" smtClean="0">
                <a:solidFill>
                  <a:srgbClr val="00B050"/>
                </a:solidFill>
              </a:rPr>
              <a:t>period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428596" y="600076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Timothy R. Smith </a:t>
            </a:r>
            <a:r>
              <a:rPr lang="en-US" dirty="0" smtClean="0"/>
              <a:t>.Current indications for the surgical treatment of </a:t>
            </a:r>
            <a:r>
              <a:rPr lang="en-US" dirty="0" err="1" smtClean="0"/>
              <a:t>prolactinomas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 smtClean="0"/>
              <a:t>Journal of Clinical Neuroscience</a:t>
            </a:r>
            <a:r>
              <a:rPr lang="en-US" dirty="0" smtClean="0"/>
              <a:t>;22 (</a:t>
            </a:r>
            <a:r>
              <a:rPr lang="en-US" b="1" dirty="0" smtClean="0"/>
              <a:t>2015</a:t>
            </a:r>
            <a:r>
              <a:rPr lang="en-US" dirty="0" smtClean="0"/>
              <a:t>) :1785–1791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4429156"/>
          </a:xfrm>
        </p:spPr>
        <p:txBody>
          <a:bodyPr>
            <a:normAutofit/>
          </a:bodyPr>
          <a:lstStyle/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err="1" smtClean="0"/>
              <a:t>Microadenomas</a:t>
            </a:r>
            <a:r>
              <a:rPr lang="en-US" dirty="0" smtClean="0"/>
              <a:t> are less resistant to dopamine agonists than are </a:t>
            </a:r>
            <a:r>
              <a:rPr lang="en-US" dirty="0" err="1" smtClean="0"/>
              <a:t>macroadenomas</a:t>
            </a:r>
            <a:r>
              <a:rPr lang="en-US" dirty="0" smtClean="0"/>
              <a:t>. </a:t>
            </a:r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</a:rPr>
              <a:t>10%</a:t>
            </a:r>
            <a:r>
              <a:rPr lang="en-US" dirty="0" smtClean="0"/>
              <a:t> of patients with </a:t>
            </a:r>
            <a:r>
              <a:rPr lang="en-US" dirty="0" err="1" smtClean="0">
                <a:solidFill>
                  <a:srgbClr val="00B0F0"/>
                </a:solidFill>
              </a:rPr>
              <a:t>microadenomas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18%</a:t>
            </a:r>
            <a:r>
              <a:rPr lang="en-US" dirty="0" smtClean="0"/>
              <a:t> of patients with </a:t>
            </a:r>
            <a:r>
              <a:rPr lang="en-US" dirty="0" err="1" smtClean="0">
                <a:solidFill>
                  <a:srgbClr val="0070C0"/>
                </a:solidFill>
              </a:rPr>
              <a:t>macroadenomas</a:t>
            </a:r>
            <a:r>
              <a:rPr lang="en-US" dirty="0" smtClean="0"/>
              <a:t> </a:t>
            </a:r>
            <a:r>
              <a:rPr lang="en-US" b="1" dirty="0" smtClean="0"/>
              <a:t>do not achieve normal </a:t>
            </a:r>
            <a:r>
              <a:rPr lang="en-US" b="1" dirty="0" err="1" smtClean="0"/>
              <a:t>prolactin</a:t>
            </a:r>
            <a:r>
              <a:rPr lang="en-US" b="1" dirty="0" smtClean="0"/>
              <a:t> levels on </a:t>
            </a:r>
            <a:r>
              <a:rPr lang="en-US" b="1" dirty="0" err="1" smtClean="0"/>
              <a:t>cabergoline</a:t>
            </a:r>
            <a:endParaRPr lang="en-US" b="1" dirty="0" smtClean="0"/>
          </a:p>
          <a:p>
            <a:pPr algn="l" rtl="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smtClean="0"/>
              <a:t>men are more likely than women to be dopamine agonist resistant.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71472" y="578645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Diagnosis and Treatment of </a:t>
            </a:r>
            <a:r>
              <a:rPr lang="en-US" b="1" dirty="0" err="1" smtClean="0"/>
              <a:t>Hyperprolactinemia</a:t>
            </a:r>
            <a:r>
              <a:rPr lang="en-US" b="1" dirty="0" smtClean="0"/>
              <a:t>: An Endocrine Society Clinical Practice </a:t>
            </a:r>
            <a:r>
              <a:rPr lang="en-US" b="1" dirty="0" err="1" smtClean="0"/>
              <a:t>Guideline</a:t>
            </a:r>
            <a:r>
              <a:rPr lang="en-US" dirty="0" err="1" smtClean="0"/>
              <a:t>.J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, February 2011, 96(2):273–288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2584</Words>
  <Application>Microsoft Office PowerPoint</Application>
  <PresentationFormat>On-screen Show (4:3)</PresentationFormat>
  <Paragraphs>155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Problem list</vt:lpstr>
      <vt:lpstr>Cabergoline resistant prolactinoma</vt:lpstr>
      <vt:lpstr>Introduction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Treatment approaches for patients resistant to dopamine agonists</vt:lpstr>
      <vt:lpstr>Switching to another dopamine agonist</vt:lpstr>
      <vt:lpstr>Raising the dose of the dopamine agonist</vt:lpstr>
      <vt:lpstr>Slide 21</vt:lpstr>
      <vt:lpstr>Slide 22</vt:lpstr>
      <vt:lpstr>Slide 23</vt:lpstr>
      <vt:lpstr>Slide 24</vt:lpstr>
      <vt:lpstr>Slide 25</vt:lpstr>
      <vt:lpstr>Surgical treatment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MECHANISMS OF DOPAMINE AGONIST RESISTANCE</vt:lpstr>
      <vt:lpstr>Schematic illustration of the alterations implicated in dopamine agonist resistance or progression in prolactinomas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shegerf</dc:creator>
  <cp:lastModifiedBy>shegerf</cp:lastModifiedBy>
  <cp:revision>27</cp:revision>
  <dcterms:created xsi:type="dcterms:W3CDTF">2016-07-12T14:29:34Z</dcterms:created>
  <dcterms:modified xsi:type="dcterms:W3CDTF">2016-07-17T20:43:55Z</dcterms:modified>
</cp:coreProperties>
</file>