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6" r:id="rId2"/>
    <p:sldId id="257" r:id="rId3"/>
    <p:sldId id="291" r:id="rId4"/>
    <p:sldId id="293" r:id="rId5"/>
    <p:sldId id="275" r:id="rId6"/>
    <p:sldId id="261" r:id="rId7"/>
    <p:sldId id="262" r:id="rId8"/>
    <p:sldId id="263" r:id="rId9"/>
    <p:sldId id="264" r:id="rId10"/>
    <p:sldId id="265" r:id="rId11"/>
    <p:sldId id="308" r:id="rId12"/>
    <p:sldId id="309" r:id="rId13"/>
    <p:sldId id="303" r:id="rId14"/>
    <p:sldId id="304" r:id="rId15"/>
    <p:sldId id="269" r:id="rId16"/>
    <p:sldId id="270" r:id="rId17"/>
    <p:sldId id="271" r:id="rId18"/>
    <p:sldId id="272" r:id="rId19"/>
    <p:sldId id="273" r:id="rId20"/>
    <p:sldId id="292" r:id="rId21"/>
    <p:sldId id="276" r:id="rId22"/>
    <p:sldId id="277" r:id="rId23"/>
    <p:sldId id="278" r:id="rId24"/>
    <p:sldId id="279" r:id="rId25"/>
    <p:sldId id="297" r:id="rId26"/>
    <p:sldId id="307" r:id="rId27"/>
    <p:sldId id="299" r:id="rId28"/>
    <p:sldId id="300" r:id="rId29"/>
    <p:sldId id="302" r:id="rId30"/>
    <p:sldId id="306" r:id="rId31"/>
    <p:sldId id="305"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660"/>
  </p:normalViewPr>
  <p:slideViewPr>
    <p:cSldViewPr snapToGrid="0">
      <p:cViewPr varScale="1">
        <p:scale>
          <a:sx n="85" d="100"/>
          <a:sy n="85" d="100"/>
        </p:scale>
        <p:origin x="96" y="108"/>
      </p:cViewPr>
      <p:guideLst/>
    </p:cSldViewPr>
  </p:slideViewPr>
  <p:notesTextViewPr>
    <p:cViewPr>
      <p:scale>
        <a:sx n="1" d="1"/>
        <a:sy n="1" d="1"/>
      </p:scale>
      <p:origin x="0" y="0"/>
    </p:cViewPr>
  </p:notesTextViewPr>
  <p:sorterViewPr>
    <p:cViewPr>
      <p:scale>
        <a:sx n="100" d="100"/>
        <a:sy n="100" d="100"/>
      </p:scale>
      <p:origin x="0" y="-874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217D08-C9A0-4F5D-9944-2580472D05E6}" type="datetimeFigureOut">
              <a:rPr lang="en-US" smtClean="0"/>
              <a:t>8/16/2017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1507DF-5A7A-44C5-9437-BB93FE014E52}" type="slidenum">
              <a:rPr lang="en-US" smtClean="0"/>
              <a:t>‹#›</a:t>
            </a:fld>
            <a:endParaRPr lang="en-US"/>
          </a:p>
        </p:txBody>
      </p:sp>
    </p:spTree>
    <p:extLst>
      <p:ext uri="{BB962C8B-B14F-4D97-AF65-F5344CB8AC3E}">
        <p14:creationId xmlns:p14="http://schemas.microsoft.com/office/powerpoint/2010/main" val="2127102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Slide Image Placeholder 1"/>
          <p:cNvSpPr>
            <a:spLocks noGrp="1" noRot="1" noChangeAspect="1" noTextEdit="1"/>
          </p:cNvSpPr>
          <p:nvPr>
            <p:ph type="sldImg"/>
          </p:nvPr>
        </p:nvSpPr>
        <p:spPr>
          <a:ln/>
        </p:spPr>
      </p:sp>
      <p:sp>
        <p:nvSpPr>
          <p:cNvPr id="365571" name="Notes Placeholder 2"/>
          <p:cNvSpPr>
            <a:spLocks noGrp="1"/>
          </p:cNvSpPr>
          <p:nvPr>
            <p:ph type="body" idx="1"/>
          </p:nvPr>
        </p:nvSpPr>
        <p:spPr/>
        <p:txBody>
          <a:bodyPr/>
          <a:lstStyle/>
          <a:p>
            <a:r>
              <a:rPr lang="en-US" dirty="0" smtClean="0"/>
              <a:t>[</a:t>
            </a:r>
            <a:r>
              <a:rPr lang="en-US" b="1" dirty="0" smtClean="0"/>
              <a:t>note to speaker – use either this slide or the next slide depending on</a:t>
            </a:r>
            <a:r>
              <a:rPr lang="en-US" b="1" baseline="0" dirty="0" smtClean="0"/>
              <a:t> the audience and format of your talk]</a:t>
            </a:r>
          </a:p>
          <a:p>
            <a:r>
              <a:rPr lang="en-US" dirty="0" smtClean="0"/>
              <a:t>Here</a:t>
            </a:r>
            <a:r>
              <a:rPr lang="en-US" baseline="0" dirty="0" smtClean="0"/>
              <a:t> is an overview of the ADA’s treatment algorithm for type 2 diabetes, moving from monotherapy, to duel therapy, to triple therapy, and then to combination injectable therapy. Lifestyle management is emphasized throughout the progression of care, and individualization based on efficacy, hypoglycemia risk, weight, side effects, and costs is recommended. </a:t>
            </a:r>
          </a:p>
          <a:p>
            <a:endParaRPr lang="en-US" baseline="0" dirty="0" smtClean="0"/>
          </a:p>
          <a:p>
            <a:r>
              <a:rPr lang="en-US" i="1" baseline="0" dirty="0" smtClean="0"/>
              <a:t>It is important to note that the ADA’s full Standards of Care provides tables on the properties of these agents, as well as the costs associated with them. Please visit professional-dot-diabetes-org-slash-S-O-C for more information. </a:t>
            </a:r>
          </a:p>
          <a:p>
            <a:endParaRPr lang="en-US" baseline="0" dirty="0" smtClean="0"/>
          </a:p>
          <a:p>
            <a:r>
              <a:rPr lang="en-US" sz="1200" b="0" i="0" u="none" strike="noStrike" kern="1200" baseline="0" dirty="0" smtClean="0">
                <a:solidFill>
                  <a:schemeClr val="tx1"/>
                </a:solidFill>
                <a:latin typeface="+mn-lt"/>
                <a:ea typeface="+mn-ea"/>
                <a:cs typeface="+mn-cs"/>
              </a:rPr>
              <a:t>The order in the chart was determined by historical availability and the route of administration, with </a:t>
            </a:r>
            <a:r>
              <a:rPr lang="en-US" sz="1200" b="0" i="0" u="none" strike="noStrike" kern="1200" baseline="0" dirty="0" err="1" smtClean="0">
                <a:solidFill>
                  <a:schemeClr val="tx1"/>
                </a:solidFill>
                <a:latin typeface="+mn-lt"/>
                <a:ea typeface="+mn-ea"/>
                <a:cs typeface="+mn-cs"/>
              </a:rPr>
              <a:t>injectables</a:t>
            </a:r>
            <a:r>
              <a:rPr lang="en-US" sz="1200" b="0" i="0" u="none" strike="noStrike" kern="1200" baseline="0" dirty="0" smtClean="0">
                <a:solidFill>
                  <a:schemeClr val="tx1"/>
                </a:solidFill>
                <a:latin typeface="+mn-lt"/>
                <a:ea typeface="+mn-ea"/>
                <a:cs typeface="+mn-cs"/>
              </a:rPr>
              <a:t> to the right; it is not meant to denote any specific preference. Potential sequences of </a:t>
            </a:r>
            <a:r>
              <a:rPr lang="en-US" sz="1200" b="0" i="0" u="none" strike="noStrike" kern="1200" baseline="0" dirty="0" err="1" smtClean="0">
                <a:solidFill>
                  <a:schemeClr val="tx1"/>
                </a:solidFill>
                <a:latin typeface="+mn-lt"/>
                <a:ea typeface="+mn-ea"/>
                <a:cs typeface="+mn-cs"/>
              </a:rPr>
              <a:t>antihyperglycemic</a:t>
            </a:r>
            <a:r>
              <a:rPr lang="en-US" sz="1200" b="0" i="0" u="none" strike="noStrike" kern="1200" baseline="0" dirty="0" smtClean="0">
                <a:solidFill>
                  <a:schemeClr val="tx1"/>
                </a:solidFill>
                <a:latin typeface="+mn-lt"/>
                <a:ea typeface="+mn-ea"/>
                <a:cs typeface="+mn-cs"/>
              </a:rPr>
              <a:t> therapy for patients with type 2 diabetes are displayed, with the usual transition moving vertically from top to bottom (although horizontal movement within therapy stages is also possible, depending on the circumstances). DPP-4-i, DPP-4 inhibitor; </a:t>
            </a:r>
            <a:r>
              <a:rPr lang="en-US" sz="1200" b="0" i="0" u="none" strike="noStrike" kern="1200" baseline="0" dirty="0" err="1" smtClean="0">
                <a:solidFill>
                  <a:schemeClr val="tx1"/>
                </a:solidFill>
                <a:latin typeface="+mn-lt"/>
                <a:ea typeface="+mn-ea"/>
                <a:cs typeface="+mn-cs"/>
              </a:rPr>
              <a:t>fxs</a:t>
            </a:r>
            <a:r>
              <a:rPr lang="en-US" sz="1200" b="0" i="0" u="none" strike="noStrike" kern="1200" baseline="0" dirty="0" smtClean="0">
                <a:solidFill>
                  <a:schemeClr val="tx1"/>
                </a:solidFill>
                <a:latin typeface="+mn-lt"/>
                <a:ea typeface="+mn-ea"/>
                <a:cs typeface="+mn-cs"/>
              </a:rPr>
              <a:t>, fractures; GI, gastrointestinal; GLP-1 RA, GLP-1 receptor agonist; GU, genitourinary; HF, heart failure; Hypo, hypoglycemia; SGLT2-i, SGLT2 inhibitor; SU, sulfonylurea; TZD, thiazolidinedione.</a:t>
            </a:r>
            <a:endParaRPr lang="en-US" dirty="0"/>
          </a:p>
          <a:p>
            <a:pPr>
              <a:buFont typeface="Arial" pitchFamily="34" charset="0"/>
              <a:buNone/>
            </a:pPr>
            <a:r>
              <a:rPr lang="en-US" b="1" dirty="0"/>
              <a:t>[SLIDE]</a:t>
            </a:r>
          </a:p>
        </p:txBody>
      </p:sp>
      <p:sp>
        <p:nvSpPr>
          <p:cNvPr id="365572"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53053C5E-EE7B-4E62-8A98-7CB2D6838B88}" type="slidenum">
              <a:rPr lang="en-US" sz="900">
                <a:latin typeface="Calibri" pitchFamily="34" charset="0"/>
              </a:rPr>
              <a:pPr algn="r" eaLnBrk="1" hangingPunct="1"/>
              <a:t>6</a:t>
            </a:fld>
            <a:endParaRPr lang="en-US" sz="900">
              <a:latin typeface="Calibri" pitchFamily="34" charset="0"/>
            </a:endParaRPr>
          </a:p>
        </p:txBody>
      </p:sp>
    </p:spTree>
    <p:extLst>
      <p:ext uri="{BB962C8B-B14F-4D97-AF65-F5344CB8AC3E}">
        <p14:creationId xmlns:p14="http://schemas.microsoft.com/office/powerpoint/2010/main" val="2071087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Slide Image Placeholder 1"/>
          <p:cNvSpPr>
            <a:spLocks noGrp="1" noRot="1" noChangeAspect="1" noTextEdit="1"/>
          </p:cNvSpPr>
          <p:nvPr>
            <p:ph type="sldImg"/>
          </p:nvPr>
        </p:nvSpPr>
        <p:spPr>
          <a:ln/>
        </p:spPr>
      </p:sp>
      <p:sp>
        <p:nvSpPr>
          <p:cNvPr id="365571"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b="1" dirty="0" smtClean="0"/>
              <a:t>note to speaker – use either this slide or the previous slide depending on</a:t>
            </a:r>
            <a:r>
              <a:rPr lang="en-US" b="1" baseline="0" dirty="0" smtClean="0"/>
              <a:t> the audience and format of your talk]</a:t>
            </a:r>
          </a:p>
          <a:p>
            <a:r>
              <a:rPr lang="en-US" dirty="0" smtClean="0"/>
              <a:t>Here</a:t>
            </a:r>
            <a:r>
              <a:rPr lang="en-US" baseline="0" dirty="0" smtClean="0"/>
              <a:t> is an overview of the ADA’s treatment algorithm for type 2 diabetes, moving from monotherapy, to duel therapy, to triple therapy, and then to combination injectable therapy. Lifestyle management is emphasized throughout the progression of care, and individualization based on efficacy, hypoglycemia risk, weight, side effects, and costs is recommended.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smtClean="0"/>
              <a:t>It is important to note that the ADA’s full Standards of Care provides tables on the properties of these agents, as well as the costs associated with them. Please visit professional-dot-diabetes-org-slash-S-O-C for more information. </a:t>
            </a:r>
          </a:p>
          <a:p>
            <a:endParaRPr lang="en-US" baseline="0" dirty="0" smtClean="0"/>
          </a:p>
          <a:p>
            <a:r>
              <a:rPr lang="en-US" sz="1200" b="0" i="0" u="none" strike="noStrike" kern="1200" baseline="0" dirty="0" smtClean="0">
                <a:solidFill>
                  <a:schemeClr val="tx1"/>
                </a:solidFill>
                <a:latin typeface="+mn-lt"/>
                <a:ea typeface="+mn-ea"/>
                <a:cs typeface="+mn-cs"/>
              </a:rPr>
              <a:t>The order in the chart was determined by historical availability and the route of administration, with </a:t>
            </a:r>
            <a:r>
              <a:rPr lang="en-US" sz="1200" b="0" i="0" u="none" strike="noStrike" kern="1200" baseline="0" dirty="0" err="1" smtClean="0">
                <a:solidFill>
                  <a:schemeClr val="tx1"/>
                </a:solidFill>
                <a:latin typeface="+mn-lt"/>
                <a:ea typeface="+mn-ea"/>
                <a:cs typeface="+mn-cs"/>
              </a:rPr>
              <a:t>injectables</a:t>
            </a:r>
            <a:r>
              <a:rPr lang="en-US" sz="1200" b="0" i="0" u="none" strike="noStrike" kern="1200" baseline="0" dirty="0" smtClean="0">
                <a:solidFill>
                  <a:schemeClr val="tx1"/>
                </a:solidFill>
                <a:latin typeface="+mn-lt"/>
                <a:ea typeface="+mn-ea"/>
                <a:cs typeface="+mn-cs"/>
              </a:rPr>
              <a:t> to the right; it is not meant to denote any specific preference. Potential sequences of </a:t>
            </a:r>
            <a:r>
              <a:rPr lang="en-US" sz="1200" b="0" i="0" u="none" strike="noStrike" kern="1200" baseline="0" dirty="0" err="1" smtClean="0">
                <a:solidFill>
                  <a:schemeClr val="tx1"/>
                </a:solidFill>
                <a:latin typeface="+mn-lt"/>
                <a:ea typeface="+mn-ea"/>
                <a:cs typeface="+mn-cs"/>
              </a:rPr>
              <a:t>antihyperglycemic</a:t>
            </a:r>
            <a:r>
              <a:rPr lang="en-US" sz="1200" b="0" i="0" u="none" strike="noStrike" kern="1200" baseline="0" dirty="0" smtClean="0">
                <a:solidFill>
                  <a:schemeClr val="tx1"/>
                </a:solidFill>
                <a:latin typeface="+mn-lt"/>
                <a:ea typeface="+mn-ea"/>
                <a:cs typeface="+mn-cs"/>
              </a:rPr>
              <a:t> therapy for patients with type 2 diabetes are displayed, with the usual transition moving vertically from top to bottom (although horizontal movement within therapy stages is also possible, depending on the circumstances). DPP-4-i, DPP-4 inhibitor; </a:t>
            </a:r>
            <a:r>
              <a:rPr lang="en-US" sz="1200" b="0" i="0" u="none" strike="noStrike" kern="1200" baseline="0" dirty="0" err="1" smtClean="0">
                <a:solidFill>
                  <a:schemeClr val="tx1"/>
                </a:solidFill>
                <a:latin typeface="+mn-lt"/>
                <a:ea typeface="+mn-ea"/>
                <a:cs typeface="+mn-cs"/>
              </a:rPr>
              <a:t>fxs</a:t>
            </a:r>
            <a:r>
              <a:rPr lang="en-US" sz="1200" b="0" i="0" u="none" strike="noStrike" kern="1200" baseline="0" dirty="0" smtClean="0">
                <a:solidFill>
                  <a:schemeClr val="tx1"/>
                </a:solidFill>
                <a:latin typeface="+mn-lt"/>
                <a:ea typeface="+mn-ea"/>
                <a:cs typeface="+mn-cs"/>
              </a:rPr>
              <a:t>, fractures; GI, gastrointestinal; GLP-1 RA, GLP-1 receptor agonist; GU, genitourinary; HF, heart failure; Hypo, hypoglycemia; SGLT2-i, SGLT2 inhibitor; SU, sulfonylurea; TZD, thiazolidinedione.</a:t>
            </a:r>
            <a:endParaRPr lang="en-US" dirty="0"/>
          </a:p>
          <a:p>
            <a:pPr>
              <a:buFont typeface="Arial" pitchFamily="34" charset="0"/>
              <a:buNone/>
            </a:pPr>
            <a:r>
              <a:rPr lang="en-US" b="1" dirty="0"/>
              <a:t>[SLIDE]</a:t>
            </a:r>
          </a:p>
        </p:txBody>
      </p:sp>
      <p:sp>
        <p:nvSpPr>
          <p:cNvPr id="365572"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53053C5E-EE7B-4E62-8A98-7CB2D6838B88}" type="slidenum">
              <a:rPr lang="en-US" sz="900">
                <a:latin typeface="Calibri" pitchFamily="34" charset="0"/>
              </a:rPr>
              <a:pPr algn="r" eaLnBrk="1" hangingPunct="1"/>
              <a:t>7</a:t>
            </a:fld>
            <a:endParaRPr lang="en-US" sz="900">
              <a:latin typeface="Calibri" pitchFamily="34" charset="0"/>
            </a:endParaRPr>
          </a:p>
        </p:txBody>
      </p:sp>
    </p:spTree>
    <p:extLst>
      <p:ext uri="{BB962C8B-B14F-4D97-AF65-F5344CB8AC3E}">
        <p14:creationId xmlns:p14="http://schemas.microsoft.com/office/powerpoint/2010/main" val="263007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Slide Image Placeholder 1"/>
          <p:cNvSpPr>
            <a:spLocks noGrp="1" noRot="1" noChangeAspect="1" noTextEdit="1"/>
          </p:cNvSpPr>
          <p:nvPr>
            <p:ph type="sldImg"/>
          </p:nvPr>
        </p:nvSpPr>
        <p:spPr>
          <a:ln/>
        </p:spPr>
      </p:sp>
      <p:sp>
        <p:nvSpPr>
          <p:cNvPr id="365571" name="Notes Placeholder 2"/>
          <p:cNvSpPr>
            <a:spLocks noGrp="1"/>
          </p:cNvSpPr>
          <p:nvPr>
            <p:ph type="body" idx="1"/>
          </p:nvPr>
        </p:nvSpPr>
        <p:spPr/>
        <p:txBody>
          <a:bodyPr/>
          <a:lstStyle/>
          <a:p>
            <a:r>
              <a:rPr lang="en-US" dirty="0"/>
              <a:t>The progressive nature of T2DM should be regularly &amp; objectively explained to T2DM patients.</a:t>
            </a:r>
          </a:p>
          <a:p>
            <a:r>
              <a:rPr lang="en-US" dirty="0"/>
              <a:t>Along those lines, for your patients who are not achieving glycemic goals, promptly initiate insulin therapy</a:t>
            </a:r>
          </a:p>
          <a:p>
            <a:r>
              <a:rPr lang="en-US" dirty="0"/>
              <a:t>Avoid using insulin as a threat, describing it as a failure or punishment</a:t>
            </a:r>
          </a:p>
          <a:p>
            <a:r>
              <a:rPr lang="en-US" dirty="0"/>
              <a:t>And do give patients a self-titration algorithm</a:t>
            </a:r>
          </a:p>
          <a:p>
            <a:endParaRPr lang="en-US" dirty="0"/>
          </a:p>
          <a:p>
            <a:pPr>
              <a:buFont typeface="Arial" pitchFamily="34" charset="0"/>
              <a:buNone/>
            </a:pPr>
            <a:r>
              <a:rPr lang="en-US" b="1" dirty="0"/>
              <a:t>[SLIDE]</a:t>
            </a:r>
          </a:p>
        </p:txBody>
      </p:sp>
      <p:sp>
        <p:nvSpPr>
          <p:cNvPr id="365572"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53053C5E-EE7B-4E62-8A98-7CB2D6838B88}" type="slidenum">
              <a:rPr lang="en-US" sz="900">
                <a:latin typeface="Calibri" pitchFamily="34" charset="0"/>
              </a:rPr>
              <a:pPr algn="r" eaLnBrk="1" hangingPunct="1"/>
              <a:t>8</a:t>
            </a:fld>
            <a:endParaRPr lang="en-US" sz="900">
              <a:latin typeface="Calibri" pitchFamily="34" charset="0"/>
            </a:endParaRPr>
          </a:p>
        </p:txBody>
      </p:sp>
    </p:spTree>
    <p:extLst>
      <p:ext uri="{BB962C8B-B14F-4D97-AF65-F5344CB8AC3E}">
        <p14:creationId xmlns:p14="http://schemas.microsoft.com/office/powerpoint/2010/main" val="881468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Slide Image Placeholder 1"/>
          <p:cNvSpPr>
            <a:spLocks noGrp="1" noRot="1" noChangeAspect="1" noTextEdit="1"/>
          </p:cNvSpPr>
          <p:nvPr>
            <p:ph type="sldImg"/>
          </p:nvPr>
        </p:nvSpPr>
        <p:spPr>
          <a:ln/>
        </p:spPr>
      </p:sp>
      <p:sp>
        <p:nvSpPr>
          <p:cNvPr id="365571"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b="1" dirty="0" smtClean="0"/>
              <a:t>note to speaker – use either this slide or the next slide depending on</a:t>
            </a:r>
            <a:r>
              <a:rPr lang="en-US" b="1" baseline="0" dirty="0" smtClean="0"/>
              <a:t> the audience and format of your talk]</a:t>
            </a:r>
          </a:p>
          <a:p>
            <a:r>
              <a:rPr lang="en-US" sz="1200" b="0" i="0" u="none" strike="noStrike" kern="1200" baseline="0" dirty="0" smtClean="0">
                <a:solidFill>
                  <a:schemeClr val="tx1"/>
                </a:solidFill>
                <a:latin typeface="+mn-lt"/>
                <a:ea typeface="+mn-ea"/>
                <a:cs typeface="+mn-cs"/>
              </a:rPr>
              <a:t>The algorithm for combination injectable therapy in type 2 diabetes starts with basal insulin, with or without other agents, and offers three equivalent strategies for intensification if goals are not met, with ample room for individualization.</a:t>
            </a:r>
          </a:p>
          <a:p>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smtClean="0"/>
              <a:t>Again, it is important to note that the ADA’s full Standards of Care provides tables on the properties of these agents, as well as the costs associated with them. Please visit professional-dot-diabetes-org-slash-S-O-C for more information.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FBG, fasting blood glucose; GLP-1 RA, GLP-1 receptor agonist; hypo, hypoglycemia.</a:t>
            </a:r>
            <a:endParaRPr lang="en-US" dirty="0" smtClean="0"/>
          </a:p>
          <a:p>
            <a:endParaRPr lang="en-US" dirty="0"/>
          </a:p>
          <a:p>
            <a:pPr>
              <a:buFont typeface="Arial" pitchFamily="34" charset="0"/>
              <a:buNone/>
            </a:pPr>
            <a:r>
              <a:rPr lang="en-US" b="1" dirty="0"/>
              <a:t>[SLIDE]</a:t>
            </a:r>
          </a:p>
        </p:txBody>
      </p:sp>
      <p:sp>
        <p:nvSpPr>
          <p:cNvPr id="365572"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53053C5E-EE7B-4E62-8A98-7CB2D6838B88}" type="slidenum">
              <a:rPr lang="en-US" sz="900">
                <a:latin typeface="Calibri" pitchFamily="34" charset="0"/>
              </a:rPr>
              <a:pPr algn="r" eaLnBrk="1" hangingPunct="1"/>
              <a:t>9</a:t>
            </a:fld>
            <a:endParaRPr lang="en-US" sz="900">
              <a:latin typeface="Calibri" pitchFamily="34" charset="0"/>
            </a:endParaRPr>
          </a:p>
        </p:txBody>
      </p:sp>
    </p:spTree>
    <p:extLst>
      <p:ext uri="{BB962C8B-B14F-4D97-AF65-F5344CB8AC3E}">
        <p14:creationId xmlns:p14="http://schemas.microsoft.com/office/powerpoint/2010/main" val="3064186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Slide Image Placeholder 1"/>
          <p:cNvSpPr>
            <a:spLocks noGrp="1" noRot="1" noChangeAspect="1" noTextEdit="1"/>
          </p:cNvSpPr>
          <p:nvPr>
            <p:ph type="sldImg"/>
          </p:nvPr>
        </p:nvSpPr>
        <p:spPr>
          <a:ln/>
        </p:spPr>
      </p:sp>
      <p:sp>
        <p:nvSpPr>
          <p:cNvPr id="365571"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b="1" dirty="0" smtClean="0"/>
              <a:t>note to speaker – use either this slide or the previous slide depending on</a:t>
            </a:r>
            <a:r>
              <a:rPr lang="en-US" b="1" baseline="0" dirty="0" smtClean="0"/>
              <a:t> the audience and format of your talk]</a:t>
            </a:r>
          </a:p>
          <a:p>
            <a:r>
              <a:rPr lang="en-US" sz="1200" b="0" i="0" u="none" strike="noStrike" kern="1200" baseline="0" dirty="0" smtClean="0">
                <a:solidFill>
                  <a:schemeClr val="tx1"/>
                </a:solidFill>
                <a:latin typeface="+mn-lt"/>
                <a:ea typeface="+mn-ea"/>
                <a:cs typeface="+mn-cs"/>
              </a:rPr>
              <a:t>The algorithm for combination injectable therapy in type 2 diabetes starts with basal insulin, with or without other agents, and offers three equivalent strategies for intensification if goals are not met, with ample room for individualization.</a:t>
            </a:r>
          </a:p>
          <a:p>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smtClean="0"/>
              <a:t>Again, it is important to note that the ADA’s full Standards of Care provides tables on the properties of these agents, as well as the costs associated with them. Please visit professional-dot-diabetes-org-slash-S-O-C for more information.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FBG, fasting blood glucose; GLP-1 RA, GLP-1 receptor agonist; hypo, hypoglycemia.</a:t>
            </a:r>
            <a:endParaRPr lang="en-US" dirty="0" smtClean="0"/>
          </a:p>
          <a:p>
            <a:endParaRPr lang="en-US" dirty="0"/>
          </a:p>
          <a:p>
            <a:pPr>
              <a:buFont typeface="Arial" pitchFamily="34" charset="0"/>
              <a:buNone/>
            </a:pPr>
            <a:r>
              <a:rPr lang="en-US" b="1" dirty="0"/>
              <a:t>[SLIDE]</a:t>
            </a:r>
          </a:p>
        </p:txBody>
      </p:sp>
      <p:sp>
        <p:nvSpPr>
          <p:cNvPr id="365572"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53053C5E-EE7B-4E62-8A98-7CB2D6838B88}" type="slidenum">
              <a:rPr lang="en-US" sz="900">
                <a:latin typeface="Calibri" pitchFamily="34" charset="0"/>
              </a:rPr>
              <a:pPr algn="r" eaLnBrk="1" hangingPunct="1"/>
              <a:t>10</a:t>
            </a:fld>
            <a:endParaRPr lang="en-US" sz="900">
              <a:latin typeface="Calibri" pitchFamily="34" charset="0"/>
            </a:endParaRPr>
          </a:p>
        </p:txBody>
      </p:sp>
    </p:spTree>
    <p:extLst>
      <p:ext uri="{BB962C8B-B14F-4D97-AF65-F5344CB8AC3E}">
        <p14:creationId xmlns:p14="http://schemas.microsoft.com/office/powerpoint/2010/main" val="33303419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table</a:t>
            </a:r>
            <a:r>
              <a:rPr lang="en-US" baseline="0" dirty="0" smtClean="0"/>
              <a:t> </a:t>
            </a:r>
            <a:r>
              <a:rPr lang="en-US" sz="1200" b="0" i="0" u="none" strike="noStrike" kern="1200" baseline="0" dirty="0" smtClean="0">
                <a:solidFill>
                  <a:schemeClr val="tx1"/>
                </a:solidFill>
                <a:latin typeface="+mn-lt"/>
                <a:ea typeface="+mn-ea"/>
                <a:cs typeface="+mn-cs"/>
              </a:rPr>
              <a:t>provides cost information for currently approved noninsulin therapies. Of note, prices listed are average wholesale prices (AWP) and do not account for discounts, rebates, or other price adjustments often</a:t>
            </a:r>
          </a:p>
          <a:p>
            <a:r>
              <a:rPr lang="en-US" sz="1200" b="0" i="0" u="none" strike="noStrike" kern="1200" baseline="0" dirty="0" smtClean="0">
                <a:solidFill>
                  <a:schemeClr val="tx1"/>
                </a:solidFill>
                <a:latin typeface="+mn-lt"/>
                <a:ea typeface="+mn-ea"/>
                <a:cs typeface="+mn-cs"/>
              </a:rPr>
              <a:t>involved in prescription sales that affect the actual cost incurred by the patient. While there are alternative means to estimate medication prices, AWP </a:t>
            </a:r>
            <a:r>
              <a:rPr lang="en-US" sz="1200" b="0" i="0" u="none" strike="noStrike" kern="1200" baseline="0" smtClean="0">
                <a:solidFill>
                  <a:schemeClr val="tx1"/>
                </a:solidFill>
                <a:latin typeface="+mn-lt"/>
                <a:ea typeface="+mn-ea"/>
                <a:cs typeface="+mn-cs"/>
              </a:rPr>
              <a:t>was utilized to </a:t>
            </a:r>
            <a:r>
              <a:rPr lang="en-US" sz="1200" b="0" i="0" u="none" strike="noStrike" kern="1200" baseline="0" dirty="0" smtClean="0">
                <a:solidFill>
                  <a:schemeClr val="tx1"/>
                </a:solidFill>
                <a:latin typeface="+mn-lt"/>
                <a:ea typeface="+mn-ea"/>
                <a:cs typeface="+mn-cs"/>
              </a:rPr>
              <a:t>provide a comparison of list </a:t>
            </a:r>
            <a:r>
              <a:rPr lang="en-US" sz="1200" b="0" i="0" u="none" strike="noStrike" kern="1200" baseline="0" smtClean="0">
                <a:solidFill>
                  <a:schemeClr val="tx1"/>
                </a:solidFill>
                <a:latin typeface="+mn-lt"/>
                <a:ea typeface="+mn-ea"/>
                <a:cs typeface="+mn-cs"/>
              </a:rPr>
              <a:t>prices with the </a:t>
            </a:r>
            <a:r>
              <a:rPr lang="en-US" sz="1200" b="0" i="0" u="none" strike="noStrike" kern="1200" baseline="0" dirty="0" smtClean="0">
                <a:solidFill>
                  <a:schemeClr val="tx1"/>
                </a:solidFill>
                <a:latin typeface="+mn-lt"/>
                <a:ea typeface="+mn-ea"/>
                <a:cs typeface="+mn-cs"/>
              </a:rPr>
              <a:t>primary goal of highlighting </a:t>
            </a:r>
            <a:r>
              <a:rPr lang="en-US" sz="1200" b="0" i="0" u="none" strike="noStrike" kern="1200" baseline="0" smtClean="0">
                <a:solidFill>
                  <a:schemeClr val="tx1"/>
                </a:solidFill>
                <a:latin typeface="+mn-lt"/>
                <a:ea typeface="+mn-ea"/>
                <a:cs typeface="+mn-cs"/>
              </a:rPr>
              <a:t>the importance of </a:t>
            </a:r>
            <a:r>
              <a:rPr lang="en-US" sz="1200" b="0" i="0" u="none" strike="noStrike" kern="1200" baseline="0" dirty="0" smtClean="0">
                <a:solidFill>
                  <a:schemeClr val="tx1"/>
                </a:solidFill>
                <a:latin typeface="+mn-lt"/>
                <a:ea typeface="+mn-ea"/>
                <a:cs typeface="+mn-cs"/>
              </a:rPr>
              <a:t>cost considerations </a:t>
            </a:r>
            <a:r>
              <a:rPr lang="en-US" sz="1200" b="0" i="0" u="none" strike="noStrike" kern="1200" baseline="0" smtClean="0">
                <a:solidFill>
                  <a:schemeClr val="tx1"/>
                </a:solidFill>
                <a:latin typeface="+mn-lt"/>
                <a:ea typeface="+mn-ea"/>
                <a:cs typeface="+mn-cs"/>
              </a:rPr>
              <a:t>when prescribing antihyperglycemic</a:t>
            </a:r>
            <a:r>
              <a:rPr lang="en-US" sz="1200" b="0" i="0" u="none" strike="noStrike" kern="1200" baseline="0" dirty="0" smtClean="0">
                <a:solidFill>
                  <a:schemeClr val="tx1"/>
                </a:solidFill>
                <a:latin typeface="+mn-lt"/>
                <a:ea typeface="+mn-ea"/>
                <a:cs typeface="+mn-cs"/>
              </a:rPr>
              <a:t> treatments.</a:t>
            </a:r>
            <a:endParaRPr lang="en-US" dirty="0"/>
          </a:p>
        </p:txBody>
      </p:sp>
      <p:sp>
        <p:nvSpPr>
          <p:cNvPr id="4" name="Slide Number Placeholder 3"/>
          <p:cNvSpPr>
            <a:spLocks noGrp="1"/>
          </p:cNvSpPr>
          <p:nvPr>
            <p:ph type="sldNum" sz="quarter" idx="10"/>
          </p:nvPr>
        </p:nvSpPr>
        <p:spPr/>
        <p:txBody>
          <a:bodyPr/>
          <a:lstStyle/>
          <a:p>
            <a:fld id="{AF53B3B2-958E-45D1-AD4C-D94BBB3172EC}" type="slidenum">
              <a:rPr lang="en-US" smtClean="0"/>
              <a:t>13</a:t>
            </a:fld>
            <a:endParaRPr lang="en-US"/>
          </a:p>
        </p:txBody>
      </p:sp>
    </p:spTree>
    <p:extLst>
      <p:ext uri="{BB962C8B-B14F-4D97-AF65-F5344CB8AC3E}">
        <p14:creationId xmlns:p14="http://schemas.microsoft.com/office/powerpoint/2010/main" val="39523881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This table provides average wholesale price information (cost per 1,000 units) for currently available insulin</a:t>
            </a:r>
          </a:p>
          <a:p>
            <a:r>
              <a:rPr lang="en-US" sz="1200" b="0" i="0" u="none" strike="noStrike" kern="1200" baseline="0" dirty="0" smtClean="0">
                <a:solidFill>
                  <a:schemeClr val="tx1"/>
                </a:solidFill>
                <a:latin typeface="+mn-lt"/>
                <a:ea typeface="+mn-ea"/>
                <a:cs typeface="+mn-cs"/>
              </a:rPr>
              <a:t>products in the U.S. There have been substantial increases in the price of insulin over the past decade and the cost-effectiveness of different </a:t>
            </a:r>
            <a:r>
              <a:rPr lang="en-US" sz="1200" b="0" i="0" u="none" strike="noStrike" kern="1200" baseline="0" dirty="0" err="1" smtClean="0">
                <a:solidFill>
                  <a:schemeClr val="tx1"/>
                </a:solidFill>
                <a:latin typeface="+mn-lt"/>
                <a:ea typeface="+mn-ea"/>
                <a:cs typeface="+mn-cs"/>
              </a:rPr>
              <a:t>antihyperglycemic</a:t>
            </a:r>
            <a:r>
              <a:rPr lang="en-US" sz="1200" b="0" i="0" u="none" strike="noStrike" kern="1200" baseline="0" dirty="0" smtClean="0">
                <a:solidFill>
                  <a:schemeClr val="tx1"/>
                </a:solidFill>
                <a:latin typeface="+mn-lt"/>
                <a:ea typeface="+mn-ea"/>
                <a:cs typeface="+mn-cs"/>
              </a:rPr>
              <a:t> agents is an important consideration when selecting therapies.</a:t>
            </a:r>
            <a:endParaRPr lang="en-US" dirty="0"/>
          </a:p>
        </p:txBody>
      </p:sp>
      <p:sp>
        <p:nvSpPr>
          <p:cNvPr id="4" name="Slide Number Placeholder 3"/>
          <p:cNvSpPr>
            <a:spLocks noGrp="1"/>
          </p:cNvSpPr>
          <p:nvPr>
            <p:ph type="sldNum" sz="quarter" idx="10"/>
          </p:nvPr>
        </p:nvSpPr>
        <p:spPr/>
        <p:txBody>
          <a:bodyPr/>
          <a:lstStyle/>
          <a:p>
            <a:fld id="{AF53B3B2-958E-45D1-AD4C-D94BBB3172EC}" type="slidenum">
              <a:rPr lang="en-US" smtClean="0"/>
              <a:t>14</a:t>
            </a:fld>
            <a:endParaRPr lang="en-US"/>
          </a:p>
        </p:txBody>
      </p:sp>
    </p:spTree>
    <p:extLst>
      <p:ext uri="{BB962C8B-B14F-4D97-AF65-F5344CB8AC3E}">
        <p14:creationId xmlns:p14="http://schemas.microsoft.com/office/powerpoint/2010/main" val="2600980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2CE7F74-6116-4300-8E7E-794A1A67440A}" type="datetimeFigureOut">
              <a:rPr lang="en-US" smtClean="0"/>
              <a:t>8/16/2017</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4259810C-CA30-49BB-A8B7-0CE02FC17824}" type="slidenum">
              <a:rPr lang="en-US" smtClean="0"/>
              <a:t>‹#›</a:t>
            </a:fld>
            <a:endParaRPr lang="en-US"/>
          </a:p>
        </p:txBody>
      </p:sp>
    </p:spTree>
    <p:extLst>
      <p:ext uri="{BB962C8B-B14F-4D97-AF65-F5344CB8AC3E}">
        <p14:creationId xmlns:p14="http://schemas.microsoft.com/office/powerpoint/2010/main" val="4157843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CE7F74-6116-4300-8E7E-794A1A67440A}" type="datetimeFigureOut">
              <a:rPr lang="en-US" smtClean="0"/>
              <a:t>8/16/2017</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259810C-CA30-49BB-A8B7-0CE02FC17824}" type="slidenum">
              <a:rPr lang="en-US" smtClean="0"/>
              <a:t>‹#›</a:t>
            </a:fld>
            <a:endParaRPr lang="en-US"/>
          </a:p>
        </p:txBody>
      </p:sp>
    </p:spTree>
    <p:extLst>
      <p:ext uri="{BB962C8B-B14F-4D97-AF65-F5344CB8AC3E}">
        <p14:creationId xmlns:p14="http://schemas.microsoft.com/office/powerpoint/2010/main" val="1470209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CE7F74-6116-4300-8E7E-794A1A67440A}" type="datetimeFigureOut">
              <a:rPr lang="en-US" smtClean="0"/>
              <a:t>8/16/2017</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259810C-CA30-49BB-A8B7-0CE02FC17824}"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944330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92CE7F74-6116-4300-8E7E-794A1A67440A}" type="datetimeFigureOut">
              <a:rPr lang="en-US" smtClean="0"/>
              <a:t>8/16/2017</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259810C-CA30-49BB-A8B7-0CE02FC17824}" type="slidenum">
              <a:rPr lang="en-US" smtClean="0"/>
              <a:t>‹#›</a:t>
            </a:fld>
            <a:endParaRPr lang="en-US"/>
          </a:p>
        </p:txBody>
      </p:sp>
    </p:spTree>
    <p:extLst>
      <p:ext uri="{BB962C8B-B14F-4D97-AF65-F5344CB8AC3E}">
        <p14:creationId xmlns:p14="http://schemas.microsoft.com/office/powerpoint/2010/main" val="25084231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92CE7F74-6116-4300-8E7E-794A1A67440A}" type="datetimeFigureOut">
              <a:rPr lang="en-US" smtClean="0"/>
              <a:t>8/16/2017</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259810C-CA30-49BB-A8B7-0CE02FC17824}"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4664363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92CE7F74-6116-4300-8E7E-794A1A67440A}" type="datetimeFigureOut">
              <a:rPr lang="en-US" smtClean="0"/>
              <a:t>8/16/2017</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259810C-CA30-49BB-A8B7-0CE02FC17824}" type="slidenum">
              <a:rPr lang="en-US" smtClean="0"/>
              <a:t>‹#›</a:t>
            </a:fld>
            <a:endParaRPr lang="en-US"/>
          </a:p>
        </p:txBody>
      </p:sp>
    </p:spTree>
    <p:extLst>
      <p:ext uri="{BB962C8B-B14F-4D97-AF65-F5344CB8AC3E}">
        <p14:creationId xmlns:p14="http://schemas.microsoft.com/office/powerpoint/2010/main" val="41539616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2CE7F74-6116-4300-8E7E-794A1A67440A}" type="datetimeFigureOut">
              <a:rPr lang="en-US" smtClean="0"/>
              <a:t>8/16/2017</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259810C-CA30-49BB-A8B7-0CE02FC17824}" type="slidenum">
              <a:rPr lang="en-US" smtClean="0"/>
              <a:t>‹#›</a:t>
            </a:fld>
            <a:endParaRPr lang="en-US"/>
          </a:p>
        </p:txBody>
      </p:sp>
    </p:spTree>
    <p:extLst>
      <p:ext uri="{BB962C8B-B14F-4D97-AF65-F5344CB8AC3E}">
        <p14:creationId xmlns:p14="http://schemas.microsoft.com/office/powerpoint/2010/main" val="19903051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2CE7F74-6116-4300-8E7E-794A1A67440A}" type="datetimeFigureOut">
              <a:rPr lang="en-US" smtClean="0"/>
              <a:t>8/16/2017</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259810C-CA30-49BB-A8B7-0CE02FC17824}" type="slidenum">
              <a:rPr lang="en-US" smtClean="0"/>
              <a:t>‹#›</a:t>
            </a:fld>
            <a:endParaRPr lang="en-US"/>
          </a:p>
        </p:txBody>
      </p:sp>
    </p:spTree>
    <p:extLst>
      <p:ext uri="{BB962C8B-B14F-4D97-AF65-F5344CB8AC3E}">
        <p14:creationId xmlns:p14="http://schemas.microsoft.com/office/powerpoint/2010/main" val="604941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2CE7F74-6116-4300-8E7E-794A1A67440A}" type="datetimeFigureOut">
              <a:rPr lang="en-US" smtClean="0"/>
              <a:t>8/16/2017</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259810C-CA30-49BB-A8B7-0CE02FC17824}" type="slidenum">
              <a:rPr lang="en-US" smtClean="0"/>
              <a:t>‹#›</a:t>
            </a:fld>
            <a:endParaRPr lang="en-US"/>
          </a:p>
        </p:txBody>
      </p:sp>
    </p:spTree>
    <p:extLst>
      <p:ext uri="{BB962C8B-B14F-4D97-AF65-F5344CB8AC3E}">
        <p14:creationId xmlns:p14="http://schemas.microsoft.com/office/powerpoint/2010/main" val="2500221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CE7F74-6116-4300-8E7E-794A1A67440A}" type="datetimeFigureOut">
              <a:rPr lang="en-US" smtClean="0"/>
              <a:t>8/16/2017</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259810C-CA30-49BB-A8B7-0CE02FC17824}" type="slidenum">
              <a:rPr lang="en-US" smtClean="0"/>
              <a:t>‹#›</a:t>
            </a:fld>
            <a:endParaRPr lang="en-US"/>
          </a:p>
        </p:txBody>
      </p:sp>
    </p:spTree>
    <p:extLst>
      <p:ext uri="{BB962C8B-B14F-4D97-AF65-F5344CB8AC3E}">
        <p14:creationId xmlns:p14="http://schemas.microsoft.com/office/powerpoint/2010/main" val="287547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2CE7F74-6116-4300-8E7E-794A1A67440A}" type="datetimeFigureOut">
              <a:rPr lang="en-US" smtClean="0"/>
              <a:t>8/16/2017</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4259810C-CA30-49BB-A8B7-0CE02FC17824}" type="slidenum">
              <a:rPr lang="en-US" smtClean="0"/>
              <a:t>‹#›</a:t>
            </a:fld>
            <a:endParaRPr lang="en-US"/>
          </a:p>
        </p:txBody>
      </p:sp>
    </p:spTree>
    <p:extLst>
      <p:ext uri="{BB962C8B-B14F-4D97-AF65-F5344CB8AC3E}">
        <p14:creationId xmlns:p14="http://schemas.microsoft.com/office/powerpoint/2010/main" val="210051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2CE7F74-6116-4300-8E7E-794A1A67440A}" type="datetimeFigureOut">
              <a:rPr lang="en-US" smtClean="0"/>
              <a:t>8/16/2017</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259810C-CA30-49BB-A8B7-0CE02FC17824}" type="slidenum">
              <a:rPr lang="en-US" smtClean="0"/>
              <a:t>‹#›</a:t>
            </a:fld>
            <a:endParaRPr lang="en-US"/>
          </a:p>
        </p:txBody>
      </p:sp>
    </p:spTree>
    <p:extLst>
      <p:ext uri="{BB962C8B-B14F-4D97-AF65-F5344CB8AC3E}">
        <p14:creationId xmlns:p14="http://schemas.microsoft.com/office/powerpoint/2010/main" val="72277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2CE7F74-6116-4300-8E7E-794A1A67440A}" type="datetimeFigureOut">
              <a:rPr lang="en-US" smtClean="0"/>
              <a:t>8/16/2017</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259810C-CA30-49BB-A8B7-0CE02FC17824}" type="slidenum">
              <a:rPr lang="en-US" smtClean="0"/>
              <a:t>‹#›</a:t>
            </a:fld>
            <a:endParaRPr lang="en-US"/>
          </a:p>
        </p:txBody>
      </p:sp>
    </p:spTree>
    <p:extLst>
      <p:ext uri="{BB962C8B-B14F-4D97-AF65-F5344CB8AC3E}">
        <p14:creationId xmlns:p14="http://schemas.microsoft.com/office/powerpoint/2010/main" val="2625184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CE7F74-6116-4300-8E7E-794A1A67440A}" type="datetimeFigureOut">
              <a:rPr lang="en-US" smtClean="0"/>
              <a:t>8/16/2017</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259810C-CA30-49BB-A8B7-0CE02FC17824}" type="slidenum">
              <a:rPr lang="en-US" smtClean="0"/>
              <a:t>‹#›</a:t>
            </a:fld>
            <a:endParaRPr lang="en-US"/>
          </a:p>
        </p:txBody>
      </p:sp>
    </p:spTree>
    <p:extLst>
      <p:ext uri="{BB962C8B-B14F-4D97-AF65-F5344CB8AC3E}">
        <p14:creationId xmlns:p14="http://schemas.microsoft.com/office/powerpoint/2010/main" val="3174228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CE7F74-6116-4300-8E7E-794A1A67440A}" type="datetimeFigureOut">
              <a:rPr lang="en-US" smtClean="0"/>
              <a:t>8/16/2017</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259810C-CA30-49BB-A8B7-0CE02FC17824}" type="slidenum">
              <a:rPr lang="en-US" smtClean="0"/>
              <a:t>‹#›</a:t>
            </a:fld>
            <a:endParaRPr lang="en-US"/>
          </a:p>
        </p:txBody>
      </p:sp>
    </p:spTree>
    <p:extLst>
      <p:ext uri="{BB962C8B-B14F-4D97-AF65-F5344CB8AC3E}">
        <p14:creationId xmlns:p14="http://schemas.microsoft.com/office/powerpoint/2010/main" val="4205405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CE7F74-6116-4300-8E7E-794A1A67440A}" type="datetimeFigureOut">
              <a:rPr lang="en-US" smtClean="0"/>
              <a:t>8/16/2017</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259810C-CA30-49BB-A8B7-0CE02FC17824}" type="slidenum">
              <a:rPr lang="en-US" smtClean="0"/>
              <a:t>‹#›</a:t>
            </a:fld>
            <a:endParaRPr lang="en-US"/>
          </a:p>
        </p:txBody>
      </p:sp>
    </p:spTree>
    <p:extLst>
      <p:ext uri="{BB962C8B-B14F-4D97-AF65-F5344CB8AC3E}">
        <p14:creationId xmlns:p14="http://schemas.microsoft.com/office/powerpoint/2010/main" val="4211106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2CE7F74-6116-4300-8E7E-794A1A67440A}" type="datetimeFigureOut">
              <a:rPr lang="en-US" smtClean="0"/>
              <a:t>8/16/2017</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4259810C-CA30-49BB-A8B7-0CE02FC17824}" type="slidenum">
              <a:rPr lang="en-US" smtClean="0"/>
              <a:t>‹#›</a:t>
            </a:fld>
            <a:endParaRPr lang="en-US"/>
          </a:p>
        </p:txBody>
      </p:sp>
    </p:spTree>
    <p:extLst>
      <p:ext uri="{BB962C8B-B14F-4D97-AF65-F5344CB8AC3E}">
        <p14:creationId xmlns:p14="http://schemas.microsoft.com/office/powerpoint/2010/main" val="18087192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ctrTitle"/>
          </p:nvPr>
        </p:nvSpPr>
        <p:spPr/>
        <p:txBody>
          <a:bodyPr>
            <a:normAutofit/>
          </a:bodyPr>
          <a:lstStyle/>
          <a:p>
            <a:r>
              <a:rPr lang="en-US" sz="3100" dirty="0" err="1" smtClean="0"/>
              <a:t>Antihyperglycemic</a:t>
            </a:r>
            <a:r>
              <a:rPr lang="en-US" sz="3100" dirty="0" smtClean="0"/>
              <a:t> Therapy in DM(guidelines recommendations</a:t>
            </a:r>
            <a:r>
              <a:rPr lang="en-US" sz="2800" dirty="0" smtClean="0"/>
              <a:t>) </a:t>
            </a:r>
            <a:endParaRPr lang="en-US" sz="2800" dirty="0"/>
          </a:p>
        </p:txBody>
      </p:sp>
      <p:sp>
        <p:nvSpPr>
          <p:cNvPr id="3" name="Subtitle 2"/>
          <p:cNvSpPr>
            <a:spLocks noGrp="1"/>
          </p:cNvSpPr>
          <p:nvPr>
            <p:ph type="subTitle" idx="1"/>
          </p:nvPr>
        </p:nvSpPr>
        <p:spPr/>
        <p:txBody>
          <a:bodyPr/>
          <a:lstStyle/>
          <a:p>
            <a:r>
              <a:rPr lang="en-US" dirty="0" smtClean="0"/>
              <a:t>MS,HOSSEINI,ASSOCIATE PROFFESOR OF ENDOCRINOLOGY,BAQIATALLAH UNIVERSITY OF MEDICAL SCIENCE</a:t>
            </a:r>
            <a:endParaRPr lang="en-US" dirty="0"/>
          </a:p>
        </p:txBody>
      </p:sp>
    </p:spTree>
    <p:extLst>
      <p:ext uri="{BB962C8B-B14F-4D97-AF65-F5344CB8AC3E}">
        <p14:creationId xmlns:p14="http://schemas.microsoft.com/office/powerpoint/2010/main" val="30011506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0" y="19463"/>
            <a:ext cx="6096000" cy="6883056"/>
          </a:xfrm>
          <a:prstGeom prst="rect">
            <a:avLst/>
          </a:prstGeom>
        </p:spPr>
      </p:pic>
    </p:spTree>
    <p:extLst>
      <p:ext uri="{BB962C8B-B14F-4D97-AF65-F5344CB8AC3E}">
        <p14:creationId xmlns:p14="http://schemas.microsoft.com/office/powerpoint/2010/main" val="42716489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i="1" dirty="0"/>
              <a:t>Properties of available glucose-lowering agents in the U.S. that may guide individualized treatment choices in patients with type 2 diabetes</a:t>
            </a:r>
            <a:endParaRPr lang="en-US" sz="2400" b="1" i="1" dirty="0"/>
          </a:p>
        </p:txBody>
      </p:sp>
      <p:pic>
        <p:nvPicPr>
          <p:cNvPr id="4" name="Content Placeholder 3"/>
          <p:cNvPicPr>
            <a:picLocks noGrp="1" noChangeAspect="1"/>
          </p:cNvPicPr>
          <p:nvPr>
            <p:ph idx="1"/>
          </p:nvPr>
        </p:nvPicPr>
        <p:blipFill>
          <a:blip r:embed="rId2"/>
          <a:stretch>
            <a:fillRect/>
          </a:stretch>
        </p:blipFill>
        <p:spPr>
          <a:xfrm>
            <a:off x="2438400" y="2133599"/>
            <a:ext cx="8895644" cy="4357511"/>
          </a:xfrm>
          <a:prstGeom prst="rect">
            <a:avLst/>
          </a:prstGeom>
        </p:spPr>
      </p:pic>
    </p:spTree>
    <p:extLst>
      <p:ext uri="{BB962C8B-B14F-4D97-AF65-F5344CB8AC3E}">
        <p14:creationId xmlns:p14="http://schemas.microsoft.com/office/powerpoint/2010/main" val="6259998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Continued</a:t>
            </a:r>
            <a:endParaRPr lang="en-US" dirty="0"/>
          </a:p>
        </p:txBody>
      </p:sp>
      <p:pic>
        <p:nvPicPr>
          <p:cNvPr id="4" name="Content Placeholder 3"/>
          <p:cNvPicPr>
            <a:picLocks noGrp="1" noChangeAspect="1"/>
          </p:cNvPicPr>
          <p:nvPr>
            <p:ph idx="1"/>
          </p:nvPr>
        </p:nvPicPr>
        <p:blipFill>
          <a:blip r:embed="rId2"/>
          <a:stretch>
            <a:fillRect/>
          </a:stretch>
        </p:blipFill>
        <p:spPr>
          <a:xfrm>
            <a:off x="2592925" y="1584241"/>
            <a:ext cx="7683181" cy="4327609"/>
          </a:xfrm>
          <a:prstGeom prst="rect">
            <a:avLst/>
          </a:prstGeom>
        </p:spPr>
      </p:pic>
    </p:spTree>
    <p:extLst>
      <p:ext uri="{BB962C8B-B14F-4D97-AF65-F5344CB8AC3E}">
        <p14:creationId xmlns:p14="http://schemas.microsoft.com/office/powerpoint/2010/main" val="35115847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r="2071" b="1038"/>
          <a:stretch>
            <a:fillRect/>
          </a:stretch>
        </p:blipFill>
        <p:spPr bwMode="auto">
          <a:xfrm>
            <a:off x="914400" y="0"/>
            <a:ext cx="7721600" cy="6858000"/>
          </a:xfrm>
          <a:prstGeom prst="rect">
            <a:avLst/>
          </a:prstGeom>
          <a:noFill/>
          <a:ln w="9525">
            <a:noFill/>
            <a:miter lim="800000"/>
            <a:headEnd/>
            <a:tailEnd/>
          </a:ln>
        </p:spPr>
      </p:pic>
      <p:sp>
        <p:nvSpPr>
          <p:cNvPr id="4" name="TextBox 3"/>
          <p:cNvSpPr txBox="1"/>
          <p:nvPr/>
        </p:nvSpPr>
        <p:spPr>
          <a:xfrm>
            <a:off x="8940800" y="177800"/>
            <a:ext cx="2743200" cy="6248827"/>
          </a:xfrm>
          <a:prstGeom prst="rect">
            <a:avLst/>
          </a:prstGeom>
          <a:noFill/>
        </p:spPr>
        <p:txBody>
          <a:bodyPr wrap="square" rtlCol="0">
            <a:spAutoFit/>
          </a:bodyPr>
          <a:lstStyle/>
          <a:p>
            <a:r>
              <a:rPr lang="en-US" sz="2667" dirty="0">
                <a:solidFill>
                  <a:schemeClr val="bg1"/>
                </a:solidFill>
              </a:rPr>
              <a:t>Average wholesale price (AWP) does not necessarily reflect discounts, rebates, or other price adjustments that may affect the actual cost incurred by the patient but highlights the importance of cost considerations.</a:t>
            </a:r>
          </a:p>
        </p:txBody>
      </p:sp>
    </p:spTree>
    <p:extLst>
      <p:ext uri="{BB962C8B-B14F-4D97-AF65-F5344CB8AC3E}">
        <p14:creationId xmlns:p14="http://schemas.microsoft.com/office/powerpoint/2010/main" val="28079006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711201" y="0"/>
            <a:ext cx="8553401" cy="6858000"/>
          </a:xfrm>
          <a:prstGeom prst="rect">
            <a:avLst/>
          </a:prstGeom>
          <a:noFill/>
          <a:ln w="9525">
            <a:noFill/>
            <a:miter lim="800000"/>
            <a:headEnd/>
            <a:tailEnd/>
          </a:ln>
        </p:spPr>
      </p:pic>
      <p:sp>
        <p:nvSpPr>
          <p:cNvPr id="3" name="TextBox 2"/>
          <p:cNvSpPr txBox="1"/>
          <p:nvPr/>
        </p:nvSpPr>
        <p:spPr>
          <a:xfrm>
            <a:off x="9652000" y="889001"/>
            <a:ext cx="2336800" cy="4607095"/>
          </a:xfrm>
          <a:prstGeom prst="rect">
            <a:avLst/>
          </a:prstGeom>
          <a:noFill/>
        </p:spPr>
        <p:txBody>
          <a:bodyPr wrap="square" rtlCol="0">
            <a:spAutoFit/>
          </a:bodyPr>
          <a:lstStyle/>
          <a:p>
            <a:r>
              <a:rPr lang="en-US" sz="2667" dirty="0">
                <a:solidFill>
                  <a:schemeClr val="bg1"/>
                </a:solidFill>
              </a:rPr>
              <a:t>There have been substantial increases in the price of insulin in the past decade, and cost-effectiveness is an important consideration.</a:t>
            </a:r>
          </a:p>
        </p:txBody>
      </p:sp>
    </p:spTree>
    <p:extLst>
      <p:ext uri="{BB962C8B-B14F-4D97-AF65-F5344CB8AC3E}">
        <p14:creationId xmlns:p14="http://schemas.microsoft.com/office/powerpoint/2010/main" val="16517374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6030899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20103857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5931986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21704663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36279748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b="1" i="1" dirty="0" smtClean="0"/>
              <a:t>Introduction</a:t>
            </a:r>
          </a:p>
          <a:p>
            <a:r>
              <a:rPr lang="en-US" b="1" i="1" dirty="0" smtClean="0"/>
              <a:t>ADA recommendation</a:t>
            </a:r>
          </a:p>
          <a:p>
            <a:r>
              <a:rPr lang="en-US" b="1" i="1" dirty="0" smtClean="0"/>
              <a:t>AACE/ACE recommendation</a:t>
            </a:r>
          </a:p>
          <a:p>
            <a:r>
              <a:rPr lang="en-US" b="1" i="1" dirty="0" smtClean="0"/>
              <a:t>IDF recommendation</a:t>
            </a:r>
          </a:p>
          <a:p>
            <a:r>
              <a:rPr lang="en-US" b="1" i="1" dirty="0" smtClean="0"/>
              <a:t>NICE recommendation</a:t>
            </a:r>
          </a:p>
          <a:p>
            <a:r>
              <a:rPr lang="en-US" b="1" i="1" dirty="0" smtClean="0"/>
              <a:t>Conclusion</a:t>
            </a:r>
          </a:p>
        </p:txBody>
      </p:sp>
    </p:spTree>
    <p:extLst>
      <p:ext uri="{BB962C8B-B14F-4D97-AF65-F5344CB8AC3E}">
        <p14:creationId xmlns:p14="http://schemas.microsoft.com/office/powerpoint/2010/main" val="16441717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stretch>
            <a:fillRect/>
          </a:stretch>
        </p:blipFill>
        <p:spPr>
          <a:xfrm>
            <a:off x="2585156" y="1502481"/>
            <a:ext cx="6929438" cy="4935538"/>
          </a:xfrm>
          <a:prstGeom prst="rect">
            <a:avLst/>
          </a:prstGeom>
        </p:spPr>
      </p:pic>
    </p:spTree>
    <p:extLst>
      <p:ext uri="{BB962C8B-B14F-4D97-AF65-F5344CB8AC3E}">
        <p14:creationId xmlns:p14="http://schemas.microsoft.com/office/powerpoint/2010/main" val="37661604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IDF recommendation</a:t>
            </a:r>
            <a:br>
              <a:rPr lang="en-US" dirty="0" smtClean="0"/>
            </a:br>
            <a:endParaRPr lang="en-US" dirty="0"/>
          </a:p>
        </p:txBody>
      </p:sp>
      <p:sp>
        <p:nvSpPr>
          <p:cNvPr id="5" name="Text Placeholder 4"/>
          <p:cNvSpPr>
            <a:spLocks noGrp="1"/>
          </p:cNvSpPr>
          <p:nvPr>
            <p:ph type="body" idx="1"/>
          </p:nvPr>
        </p:nvSpPr>
        <p:spPr/>
        <p:txBody>
          <a:bodyPr/>
          <a:lstStyle/>
          <a:p>
            <a:endParaRPr lang="en-US"/>
          </a:p>
        </p:txBody>
      </p:sp>
      <p:pic>
        <p:nvPicPr>
          <p:cNvPr id="4" name="Content Placeholder 3"/>
          <p:cNvPicPr>
            <a:picLocks noGrp="1" noChangeAspect="1"/>
          </p:cNvPicPr>
          <p:nvPr>
            <p:ph sz="half" idx="2"/>
          </p:nvPr>
        </p:nvPicPr>
        <p:blipFill>
          <a:blip r:embed="rId2"/>
          <a:stretch>
            <a:fillRect/>
          </a:stretch>
        </p:blipFill>
        <p:spPr>
          <a:xfrm>
            <a:off x="929274" y="3006726"/>
            <a:ext cx="4232659" cy="2818341"/>
          </a:xfrm>
          <a:prstGeom prst="rect">
            <a:avLst/>
          </a:prstGeom>
        </p:spPr>
      </p:pic>
      <p:sp>
        <p:nvSpPr>
          <p:cNvPr id="6" name="Text Placeholder 5"/>
          <p:cNvSpPr>
            <a:spLocks noGrp="1"/>
          </p:cNvSpPr>
          <p:nvPr>
            <p:ph type="body" sz="quarter" idx="3"/>
          </p:nvPr>
        </p:nvSpPr>
        <p:spPr/>
        <p:txBody>
          <a:bodyPr/>
          <a:lstStyle/>
          <a:p>
            <a:endParaRPr lang="en-US"/>
          </a:p>
        </p:txBody>
      </p:sp>
      <p:pic>
        <p:nvPicPr>
          <p:cNvPr id="8" name="Content Placeholder 7"/>
          <p:cNvPicPr>
            <a:picLocks noGrp="1" noChangeAspect="1"/>
          </p:cNvPicPr>
          <p:nvPr>
            <p:ph sz="quarter" idx="4"/>
          </p:nvPr>
        </p:nvPicPr>
        <p:blipFill>
          <a:blip r:embed="rId3"/>
          <a:stretch>
            <a:fillRect/>
          </a:stretch>
        </p:blipFill>
        <p:spPr>
          <a:xfrm>
            <a:off x="6344356" y="3006726"/>
            <a:ext cx="4888087" cy="2818340"/>
          </a:xfrm>
          <a:prstGeom prst="rect">
            <a:avLst/>
          </a:prstGeom>
        </p:spPr>
      </p:pic>
    </p:spTree>
    <p:extLst>
      <p:ext uri="{BB962C8B-B14F-4D97-AF65-F5344CB8AC3E}">
        <p14:creationId xmlns:p14="http://schemas.microsoft.com/office/powerpoint/2010/main" val="31050141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IDF recommendation</a:t>
            </a:r>
            <a:endParaRPr lang="en-US" dirty="0"/>
          </a:p>
        </p:txBody>
      </p:sp>
      <p:pic>
        <p:nvPicPr>
          <p:cNvPr id="9" name="Content Placeholder 8"/>
          <p:cNvPicPr>
            <a:picLocks noGrp="1" noChangeAspect="1"/>
          </p:cNvPicPr>
          <p:nvPr>
            <p:ph idx="1"/>
          </p:nvPr>
        </p:nvPicPr>
        <p:blipFill>
          <a:blip r:embed="rId2"/>
          <a:stretch>
            <a:fillRect/>
          </a:stretch>
        </p:blipFill>
        <p:spPr>
          <a:xfrm>
            <a:off x="1460049" y="2382043"/>
            <a:ext cx="7779201" cy="4007467"/>
          </a:xfrm>
          <a:prstGeom prst="rect">
            <a:avLst/>
          </a:prstGeom>
        </p:spPr>
      </p:pic>
    </p:spTree>
    <p:extLst>
      <p:ext uri="{BB962C8B-B14F-4D97-AF65-F5344CB8AC3E}">
        <p14:creationId xmlns:p14="http://schemas.microsoft.com/office/powerpoint/2010/main" val="4431853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IDF recommendation</a:t>
            </a:r>
            <a:endParaRPr lang="en-US" dirty="0"/>
          </a:p>
        </p:txBody>
      </p:sp>
      <p:pic>
        <p:nvPicPr>
          <p:cNvPr id="5" name="Content Placeholder 4"/>
          <p:cNvPicPr>
            <a:picLocks noGrp="1" noChangeAspect="1"/>
          </p:cNvPicPr>
          <p:nvPr>
            <p:ph idx="1"/>
          </p:nvPr>
        </p:nvPicPr>
        <p:blipFill>
          <a:blip r:embed="rId2"/>
          <a:stretch>
            <a:fillRect/>
          </a:stretch>
        </p:blipFill>
        <p:spPr>
          <a:xfrm>
            <a:off x="3066348" y="2387726"/>
            <a:ext cx="5214934" cy="3155117"/>
          </a:xfrm>
          <a:prstGeom prst="rect">
            <a:avLst/>
          </a:prstGeom>
        </p:spPr>
      </p:pic>
    </p:spTree>
    <p:extLst>
      <p:ext uri="{BB962C8B-B14F-4D97-AF65-F5344CB8AC3E}">
        <p14:creationId xmlns:p14="http://schemas.microsoft.com/office/powerpoint/2010/main" val="26574591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IDF recommendation</a:t>
            </a:r>
            <a:endParaRPr lang="en-US" dirty="0"/>
          </a:p>
        </p:txBody>
      </p:sp>
      <p:sp>
        <p:nvSpPr>
          <p:cNvPr id="5" name="Text Placeholder 4"/>
          <p:cNvSpPr>
            <a:spLocks noGrp="1"/>
          </p:cNvSpPr>
          <p:nvPr>
            <p:ph type="body" idx="1"/>
          </p:nvPr>
        </p:nvSpPr>
        <p:spPr/>
        <p:txBody>
          <a:bodyPr/>
          <a:lstStyle/>
          <a:p>
            <a:endParaRPr lang="en-US"/>
          </a:p>
        </p:txBody>
      </p:sp>
      <p:pic>
        <p:nvPicPr>
          <p:cNvPr id="4" name="Content Placeholder 3"/>
          <p:cNvPicPr>
            <a:picLocks noGrp="1" noChangeAspect="1"/>
          </p:cNvPicPr>
          <p:nvPr>
            <p:ph sz="half" idx="2"/>
          </p:nvPr>
        </p:nvPicPr>
        <p:blipFill>
          <a:blip r:embed="rId2"/>
          <a:stretch>
            <a:fillRect/>
          </a:stretch>
        </p:blipFill>
        <p:spPr>
          <a:xfrm>
            <a:off x="2338035" y="2616668"/>
            <a:ext cx="4130498" cy="3208399"/>
          </a:xfrm>
          <a:prstGeom prst="rect">
            <a:avLst/>
          </a:prstGeom>
        </p:spPr>
      </p:pic>
      <p:sp>
        <p:nvSpPr>
          <p:cNvPr id="6" name="Text Placeholder 5"/>
          <p:cNvSpPr>
            <a:spLocks noGrp="1"/>
          </p:cNvSpPr>
          <p:nvPr>
            <p:ph type="body" sz="quarter" idx="3"/>
          </p:nvPr>
        </p:nvSpPr>
        <p:spPr/>
        <p:txBody>
          <a:bodyPr/>
          <a:lstStyle/>
          <a:p>
            <a:endParaRPr lang="en-US"/>
          </a:p>
        </p:txBody>
      </p:sp>
      <p:pic>
        <p:nvPicPr>
          <p:cNvPr id="8" name="Content Placeholder 7"/>
          <p:cNvPicPr>
            <a:picLocks noGrp="1" noChangeAspect="1"/>
          </p:cNvPicPr>
          <p:nvPr>
            <p:ph sz="quarter" idx="4"/>
          </p:nvPr>
        </p:nvPicPr>
        <p:blipFill>
          <a:blip r:embed="rId3"/>
          <a:stretch>
            <a:fillRect/>
          </a:stretch>
        </p:blipFill>
        <p:spPr>
          <a:xfrm>
            <a:off x="6671822" y="2616668"/>
            <a:ext cx="5012178" cy="3208399"/>
          </a:xfrm>
          <a:prstGeom prst="rect">
            <a:avLst/>
          </a:prstGeom>
        </p:spPr>
      </p:pic>
    </p:spTree>
    <p:extLst>
      <p:ext uri="{BB962C8B-B14F-4D97-AF65-F5344CB8AC3E}">
        <p14:creationId xmlns:p14="http://schemas.microsoft.com/office/powerpoint/2010/main" val="36912267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804987" y="442912"/>
            <a:ext cx="8582025" cy="5972175"/>
          </a:xfrm>
          <a:prstGeom prst="rect">
            <a:avLst/>
          </a:prstGeom>
        </p:spPr>
      </p:pic>
    </p:spTree>
    <p:extLst>
      <p:ext uri="{BB962C8B-B14F-4D97-AF65-F5344CB8AC3E}">
        <p14:creationId xmlns:p14="http://schemas.microsoft.com/office/powerpoint/2010/main" val="35457944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NICE Recommendations</a:t>
            </a:r>
            <a:endParaRPr lang="en-US" dirty="0"/>
          </a:p>
        </p:txBody>
      </p:sp>
      <p:sp>
        <p:nvSpPr>
          <p:cNvPr id="3" name="Content Placeholder 2"/>
          <p:cNvSpPr>
            <a:spLocks noGrp="1"/>
          </p:cNvSpPr>
          <p:nvPr>
            <p:ph idx="1"/>
          </p:nvPr>
        </p:nvSpPr>
        <p:spPr/>
        <p:txBody>
          <a:bodyPr>
            <a:normAutofit fontScale="92500"/>
          </a:bodyPr>
          <a:lstStyle/>
          <a:p>
            <a:endParaRPr lang="en-US" dirty="0"/>
          </a:p>
          <a:p>
            <a:r>
              <a:rPr lang="en-US" dirty="0"/>
              <a:t> Reinforce advice on diet, lifestyle and adherence to drug treatment. </a:t>
            </a:r>
            <a:endParaRPr lang="en-US" dirty="0" smtClean="0"/>
          </a:p>
          <a:p>
            <a:r>
              <a:rPr lang="en-US" dirty="0" smtClean="0"/>
              <a:t>Agree </a:t>
            </a:r>
            <a:r>
              <a:rPr lang="en-US" dirty="0"/>
              <a:t>an </a:t>
            </a:r>
            <a:r>
              <a:rPr lang="en-US" dirty="0" err="1"/>
              <a:t>individualised</a:t>
            </a:r>
            <a:r>
              <a:rPr lang="en-US" dirty="0"/>
              <a:t> HbA1c target based on: the person’s needs and circumstances including preferences, comorbidities, risks from </a:t>
            </a:r>
            <a:r>
              <a:rPr lang="en-US" dirty="0" err="1"/>
              <a:t>polypharmacy</a:t>
            </a:r>
            <a:r>
              <a:rPr lang="en-US" dirty="0"/>
              <a:t> and tight blood glucose control and ability to achieve longer-term risk-reduction benefits. </a:t>
            </a:r>
            <a:endParaRPr lang="en-US" dirty="0" smtClean="0"/>
          </a:p>
          <a:p>
            <a:r>
              <a:rPr lang="en-US" dirty="0" smtClean="0"/>
              <a:t>If </a:t>
            </a:r>
            <a:r>
              <a:rPr lang="en-US" dirty="0"/>
              <a:t>the person achieves an HbA1c target lower than target with no </a:t>
            </a:r>
            <a:r>
              <a:rPr lang="en-US" dirty="0" err="1"/>
              <a:t>hypoglycaemia</a:t>
            </a:r>
            <a:r>
              <a:rPr lang="en-US" dirty="0"/>
              <a:t>, encourage them to maintain it</a:t>
            </a:r>
            <a:r>
              <a:rPr lang="en-US" dirty="0" smtClean="0"/>
              <a:t>.</a:t>
            </a:r>
          </a:p>
          <a:p>
            <a:r>
              <a:rPr lang="en-US" dirty="0" smtClean="0"/>
              <a:t>Base </a:t>
            </a:r>
            <a:r>
              <a:rPr lang="en-US" dirty="0"/>
              <a:t>choice of drug treatment on: effectiveness, safety </a:t>
            </a:r>
            <a:r>
              <a:rPr lang="en-US" dirty="0" smtClean="0"/>
              <a:t>,tolerability</a:t>
            </a:r>
            <a:r>
              <a:rPr lang="en-US" dirty="0"/>
              <a:t>, the person’s individual clinical circumstances, preferences and needs, available licensed indications or combinations, and cost (if 2 drugs in the same class are appropriate, choose the option with the lowest acquisition cost). </a:t>
            </a:r>
          </a:p>
        </p:txBody>
      </p:sp>
    </p:spTree>
    <p:extLst>
      <p:ext uri="{BB962C8B-B14F-4D97-AF65-F5344CB8AC3E}">
        <p14:creationId xmlns:p14="http://schemas.microsoft.com/office/powerpoint/2010/main" val="9612414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11" name="Content Placeholder 10"/>
          <p:cNvPicPr>
            <a:picLocks noGrp="1" noChangeAspect="1"/>
          </p:cNvPicPr>
          <p:nvPr>
            <p:ph idx="1"/>
          </p:nvPr>
        </p:nvPicPr>
        <p:blipFill>
          <a:blip r:embed="rId2"/>
          <a:stretch>
            <a:fillRect/>
          </a:stretch>
        </p:blipFill>
        <p:spPr>
          <a:xfrm>
            <a:off x="2686757" y="2103691"/>
            <a:ext cx="8145286" cy="3724275"/>
          </a:xfrm>
          <a:prstGeom prst="rect">
            <a:avLst/>
          </a:prstGeom>
        </p:spPr>
      </p:pic>
      <p:pic>
        <p:nvPicPr>
          <p:cNvPr id="9" name="Picture 8"/>
          <p:cNvPicPr>
            <a:picLocks noChangeAspect="1"/>
          </p:cNvPicPr>
          <p:nvPr/>
        </p:nvPicPr>
        <p:blipFill>
          <a:blip r:embed="rId3"/>
          <a:stretch>
            <a:fillRect/>
          </a:stretch>
        </p:blipFill>
        <p:spPr>
          <a:xfrm>
            <a:off x="2878667" y="822801"/>
            <a:ext cx="7253432" cy="792951"/>
          </a:xfrm>
          <a:prstGeom prst="rect">
            <a:avLst/>
          </a:prstGeom>
        </p:spPr>
      </p:pic>
    </p:spTree>
    <p:extLst>
      <p:ext uri="{BB962C8B-B14F-4D97-AF65-F5344CB8AC3E}">
        <p14:creationId xmlns:p14="http://schemas.microsoft.com/office/powerpoint/2010/main" val="7852544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pic>
        <p:nvPicPr>
          <p:cNvPr id="6" name="Content Placeholder 5"/>
          <p:cNvPicPr>
            <a:picLocks noGrp="1" noChangeAspect="1"/>
          </p:cNvPicPr>
          <p:nvPr>
            <p:ph idx="1"/>
          </p:nvPr>
        </p:nvPicPr>
        <p:blipFill>
          <a:blip r:embed="rId2"/>
          <a:stretch>
            <a:fillRect/>
          </a:stretch>
        </p:blipFill>
        <p:spPr>
          <a:xfrm>
            <a:off x="3589867" y="2122311"/>
            <a:ext cx="5204178" cy="4470400"/>
          </a:xfrm>
          <a:prstGeom prst="rect">
            <a:avLst/>
          </a:prstGeom>
        </p:spPr>
      </p:pic>
      <p:pic>
        <p:nvPicPr>
          <p:cNvPr id="7" name="Picture 6"/>
          <p:cNvPicPr>
            <a:picLocks noChangeAspect="1"/>
          </p:cNvPicPr>
          <p:nvPr/>
        </p:nvPicPr>
        <p:blipFill>
          <a:blip r:embed="rId3"/>
          <a:stretch>
            <a:fillRect/>
          </a:stretch>
        </p:blipFill>
        <p:spPr>
          <a:xfrm>
            <a:off x="1647733" y="733779"/>
            <a:ext cx="9680988" cy="1171222"/>
          </a:xfrm>
          <a:prstGeom prst="rect">
            <a:avLst/>
          </a:prstGeom>
        </p:spPr>
      </p:pic>
    </p:spTree>
    <p:extLst>
      <p:ext uri="{BB962C8B-B14F-4D97-AF65-F5344CB8AC3E}">
        <p14:creationId xmlns:p14="http://schemas.microsoft.com/office/powerpoint/2010/main" val="29649144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a:bodyPr>
          <a:lstStyle/>
          <a:p>
            <a:r>
              <a:rPr lang="en-US" dirty="0"/>
              <a:t>Lifestyle management is a fundamental aspect of diabetes </a:t>
            </a:r>
            <a:r>
              <a:rPr lang="en-US" dirty="0" smtClean="0"/>
              <a:t>care</a:t>
            </a:r>
          </a:p>
          <a:p>
            <a:endParaRPr lang="en-US" dirty="0"/>
          </a:p>
          <a:p>
            <a:r>
              <a:rPr lang="en-US" dirty="0" err="1" smtClean="0"/>
              <a:t>Individualised</a:t>
            </a:r>
            <a:r>
              <a:rPr lang="en-US" dirty="0" smtClean="0"/>
              <a:t> </a:t>
            </a:r>
            <a:r>
              <a:rPr lang="en-US" dirty="0"/>
              <a:t>HbA1c </a:t>
            </a:r>
            <a:r>
              <a:rPr lang="en-US" dirty="0" smtClean="0"/>
              <a:t> should be considered based </a:t>
            </a:r>
            <a:r>
              <a:rPr lang="en-US" dirty="0"/>
              <a:t>on: the person’s needs and circumstances including preferences, comorbidities, risks from </a:t>
            </a:r>
            <a:r>
              <a:rPr lang="en-US" dirty="0" err="1"/>
              <a:t>polypharmacy</a:t>
            </a:r>
            <a:r>
              <a:rPr lang="en-US" dirty="0"/>
              <a:t> and tight blood glucose control and ability to achieve longer-term risk-reduction benefits. </a:t>
            </a:r>
            <a:endParaRPr lang="en-US" dirty="0" smtClean="0"/>
          </a:p>
          <a:p>
            <a:endParaRPr lang="en-US" dirty="0"/>
          </a:p>
          <a:p>
            <a:r>
              <a:rPr lang="en-US" dirty="0" smtClean="0"/>
              <a:t>Choice </a:t>
            </a:r>
            <a:r>
              <a:rPr lang="en-US" dirty="0"/>
              <a:t>of drug treatment </a:t>
            </a:r>
            <a:r>
              <a:rPr lang="en-US" dirty="0" smtClean="0"/>
              <a:t> according to: </a:t>
            </a:r>
            <a:r>
              <a:rPr lang="en-US" dirty="0"/>
              <a:t>effectiveness, safety </a:t>
            </a:r>
            <a:r>
              <a:rPr lang="en-US" dirty="0" smtClean="0"/>
              <a:t>,tolerability</a:t>
            </a:r>
            <a:r>
              <a:rPr lang="en-US" dirty="0"/>
              <a:t>, the person’s individual clinical circumstances, preferences and needs, available licensed indications or combinations, and </a:t>
            </a:r>
            <a:r>
              <a:rPr lang="en-US" dirty="0" smtClean="0"/>
              <a:t>cost</a:t>
            </a:r>
            <a:endParaRPr lang="en-US" dirty="0"/>
          </a:p>
        </p:txBody>
      </p:sp>
    </p:spTree>
    <p:extLst>
      <p:ext uri="{BB962C8B-B14F-4D97-AF65-F5344CB8AC3E}">
        <p14:creationId xmlns:p14="http://schemas.microsoft.com/office/powerpoint/2010/main" val="31039124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br>
              <a:rPr lang="en-US" dirty="0"/>
            </a:br>
            <a:endParaRPr lang="en-US" dirty="0"/>
          </a:p>
        </p:txBody>
      </p:sp>
      <p:sp>
        <p:nvSpPr>
          <p:cNvPr id="3" name="Content Placeholder 2"/>
          <p:cNvSpPr>
            <a:spLocks noGrp="1"/>
          </p:cNvSpPr>
          <p:nvPr>
            <p:ph idx="1"/>
          </p:nvPr>
        </p:nvSpPr>
        <p:spPr>
          <a:xfrm>
            <a:off x="838200" y="1825625"/>
            <a:ext cx="10515600" cy="4710642"/>
          </a:xfrm>
        </p:spPr>
        <p:txBody>
          <a:bodyPr>
            <a:normAutofit fontScale="85000" lnSpcReduction="10000"/>
          </a:bodyPr>
          <a:lstStyle/>
          <a:p>
            <a:r>
              <a:rPr lang="en-US" sz="2400" dirty="0"/>
              <a:t>There is now extensive evidence on the optimal management of diabetes, </a:t>
            </a:r>
            <a:r>
              <a:rPr lang="en-US" sz="2400" dirty="0" smtClean="0"/>
              <a:t>offering the </a:t>
            </a:r>
            <a:r>
              <a:rPr lang="en-US" sz="2400" dirty="0"/>
              <a:t>opportunity of improving the immediate and long-term quality of life </a:t>
            </a:r>
            <a:r>
              <a:rPr lang="en-US" sz="2400" dirty="0" smtClean="0"/>
              <a:t>of those </a:t>
            </a:r>
            <a:r>
              <a:rPr lang="en-US" sz="2400" dirty="0"/>
              <a:t>with diabetes</a:t>
            </a:r>
          </a:p>
          <a:p>
            <a:r>
              <a:rPr lang="en-US" sz="2400" dirty="0" smtClean="0"/>
              <a:t>Unfortunately </a:t>
            </a:r>
            <a:r>
              <a:rPr lang="en-US" sz="2400" dirty="0"/>
              <a:t>such optimal management is not reaching many, perhaps </a:t>
            </a:r>
            <a:r>
              <a:rPr lang="en-US" sz="2400" dirty="0" smtClean="0"/>
              <a:t>the majority</a:t>
            </a:r>
            <a:r>
              <a:rPr lang="en-US" sz="2400" dirty="0"/>
              <a:t>, of the people who could </a:t>
            </a:r>
            <a:r>
              <a:rPr lang="en-US" sz="2400" dirty="0" smtClean="0"/>
              <a:t>benefit</a:t>
            </a:r>
          </a:p>
          <a:p>
            <a:r>
              <a:rPr lang="en-US" sz="2400" dirty="0" smtClean="0"/>
              <a:t> </a:t>
            </a:r>
            <a:r>
              <a:rPr lang="en-US" sz="2400" dirty="0"/>
              <a:t>Guidelines are one part of a process which seeks to address those </a:t>
            </a:r>
            <a:r>
              <a:rPr lang="en-US" sz="2400" dirty="0" smtClean="0"/>
              <a:t>problems</a:t>
            </a:r>
          </a:p>
          <a:p>
            <a:r>
              <a:rPr lang="en-US" sz="2400" dirty="0" err="1" smtClean="0"/>
              <a:t>Currently,there</a:t>
            </a:r>
            <a:r>
              <a:rPr lang="en-US" sz="2400" dirty="0" smtClean="0"/>
              <a:t> are many clinical practice guidelines around the world to manage diabetes at the </a:t>
            </a:r>
            <a:r>
              <a:rPr lang="en-US" sz="2400" dirty="0" err="1" smtClean="0"/>
              <a:t>local,regional</a:t>
            </a:r>
            <a:r>
              <a:rPr lang="en-US" sz="2400" dirty="0" smtClean="0"/>
              <a:t> and international level</a:t>
            </a:r>
          </a:p>
          <a:p>
            <a:r>
              <a:rPr lang="en-US" sz="2400" dirty="0" smtClean="0"/>
              <a:t>Most are evidence </a:t>
            </a:r>
            <a:r>
              <a:rPr lang="en-US" sz="2400" dirty="0" err="1" smtClean="0"/>
              <a:t>based,albeit</a:t>
            </a:r>
            <a:r>
              <a:rPr lang="en-US" sz="2400" dirty="0" smtClean="0"/>
              <a:t> often developed using quite different processes</a:t>
            </a:r>
          </a:p>
          <a:p>
            <a:r>
              <a:rPr lang="en-US" sz="2400" dirty="0" smtClean="0"/>
              <a:t>They all concur in the basic recommendations ,</a:t>
            </a:r>
            <a:r>
              <a:rPr lang="en-US" sz="2400" dirty="0" smtClean="0"/>
              <a:t>however ,the </a:t>
            </a:r>
            <a:r>
              <a:rPr lang="en-US" sz="2400" dirty="0" smtClean="0"/>
              <a:t>are significant differences in some topics that may confuse primary care physicians when they want to take the best decision regarding the management of their patients </a:t>
            </a:r>
          </a:p>
          <a:p>
            <a:r>
              <a:rPr lang="en-US" sz="1600" b="1" dirty="0" smtClean="0">
                <a:solidFill>
                  <a:srgbClr val="FF0000"/>
                </a:solidFill>
              </a:rPr>
              <a:t>INTERNATIONAL </a:t>
            </a:r>
            <a:r>
              <a:rPr lang="en-US" sz="1600" b="1" dirty="0">
                <a:solidFill>
                  <a:srgbClr val="FF0000"/>
                </a:solidFill>
              </a:rPr>
              <a:t>DIABETES </a:t>
            </a:r>
            <a:r>
              <a:rPr lang="en-US" sz="1600" b="1" dirty="0" smtClean="0">
                <a:solidFill>
                  <a:srgbClr val="FF0000"/>
                </a:solidFill>
              </a:rPr>
              <a:t>FEDERATION,2017, Clinical </a:t>
            </a:r>
            <a:r>
              <a:rPr lang="en-US" sz="1600" b="1" dirty="0">
                <a:solidFill>
                  <a:srgbClr val="FF0000"/>
                </a:solidFill>
              </a:rPr>
              <a:t>Guidelines Task Force</a:t>
            </a:r>
            <a:endParaRPr lang="en-US" sz="1600" dirty="0">
              <a:solidFill>
                <a:srgbClr val="FF0000"/>
              </a:solidFill>
            </a:endParaRPr>
          </a:p>
          <a:p>
            <a:endParaRPr lang="en-US" dirty="0"/>
          </a:p>
          <a:p>
            <a:endParaRPr lang="en-US" b="1" dirty="0"/>
          </a:p>
          <a:p>
            <a:endParaRPr lang="en-US" dirty="0"/>
          </a:p>
        </p:txBody>
      </p:sp>
    </p:spTree>
    <p:extLst>
      <p:ext uri="{BB962C8B-B14F-4D97-AF65-F5344CB8AC3E}">
        <p14:creationId xmlns:p14="http://schemas.microsoft.com/office/powerpoint/2010/main" val="2929367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0179" y="1411339"/>
            <a:ext cx="4394376" cy="4176659"/>
          </a:xfrm>
          <a:prstGeom prst="rect">
            <a:avLst/>
          </a:prstGeom>
        </p:spPr>
      </p:pic>
    </p:spTree>
    <p:extLst>
      <p:ext uri="{BB962C8B-B14F-4D97-AF65-F5344CB8AC3E}">
        <p14:creationId xmlns:p14="http://schemas.microsoft.com/office/powerpoint/2010/main" val="2585322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521600" y="1806222"/>
            <a:ext cx="5955650" cy="2703865"/>
          </a:xfrm>
          <a:prstGeom prst="rect">
            <a:avLst/>
          </a:prstGeom>
        </p:spPr>
      </p:pic>
    </p:spTree>
    <p:extLst>
      <p:ext uri="{BB962C8B-B14F-4D97-AF65-F5344CB8AC3E}">
        <p14:creationId xmlns:p14="http://schemas.microsoft.com/office/powerpoint/2010/main" val="37695022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167468" y="690562"/>
            <a:ext cx="6076420" cy="5476875"/>
          </a:xfrm>
          <a:prstGeom prst="rect">
            <a:avLst/>
          </a:prstGeom>
        </p:spPr>
      </p:pic>
    </p:spTree>
    <p:extLst>
      <p:ext uri="{BB962C8B-B14F-4D97-AF65-F5344CB8AC3E}">
        <p14:creationId xmlns:p14="http://schemas.microsoft.com/office/powerpoint/2010/main" val="23974322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4622" y="214489"/>
            <a:ext cx="8489386" cy="857956"/>
          </a:xfrm>
        </p:spPr>
        <p:txBody>
          <a:bodyPr>
            <a:normAutofit/>
          </a:bodyPr>
          <a:lstStyle/>
          <a:p>
            <a:r>
              <a:rPr lang="en-US" sz="2800" dirty="0" smtClean="0"/>
              <a:t>Approach to management of hyperglycemia</a:t>
            </a:r>
            <a:endParaRPr lang="en-US" sz="2800" dirty="0"/>
          </a:p>
        </p:txBody>
      </p:sp>
      <p:sp>
        <p:nvSpPr>
          <p:cNvPr id="5" name="Text Placeholder 4"/>
          <p:cNvSpPr>
            <a:spLocks noGrp="1"/>
          </p:cNvSpPr>
          <p:nvPr>
            <p:ph type="body" sz="quarter" idx="13"/>
          </p:nvPr>
        </p:nvSpPr>
        <p:spPr/>
        <p:txBody>
          <a:bodyPr/>
          <a:lstStyle/>
          <a:p>
            <a:endParaRPr lang="en-US"/>
          </a:p>
        </p:txBody>
      </p:sp>
      <p:sp>
        <p:nvSpPr>
          <p:cNvPr id="4" name="Text Placeholder 3"/>
          <p:cNvSpPr>
            <a:spLocks noGrp="1"/>
          </p:cNvSpPr>
          <p:nvPr>
            <p:ph type="body" idx="1"/>
          </p:nvPr>
        </p:nvSpPr>
        <p:spPr>
          <a:xfrm>
            <a:off x="1791723" y="5302136"/>
            <a:ext cx="8915399" cy="1555864"/>
          </a:xfrm>
        </p:spPr>
        <p:txBody>
          <a:bodyPr/>
          <a:lstStyle/>
          <a:p>
            <a:endParaRPr lang="en-US" dirty="0"/>
          </a:p>
        </p:txBody>
      </p:sp>
      <p:pic>
        <p:nvPicPr>
          <p:cNvPr id="6" name="Content Placeholder 5"/>
          <p:cNvPicPr>
            <a:picLocks noGrp="1" noChangeAspect="1"/>
          </p:cNvPicPr>
          <p:nvPr>
            <p:ph idx="4294967295"/>
          </p:nvPr>
        </p:nvPicPr>
        <p:blipFill>
          <a:blip r:embed="rId2"/>
          <a:stretch>
            <a:fillRect/>
          </a:stretch>
        </p:blipFill>
        <p:spPr>
          <a:xfrm>
            <a:off x="1791723" y="1222728"/>
            <a:ext cx="8018463" cy="4037013"/>
          </a:xfrm>
          <a:prstGeom prst="rect">
            <a:avLst/>
          </a:prstGeom>
        </p:spPr>
      </p:pic>
      <p:pic>
        <p:nvPicPr>
          <p:cNvPr id="7" name="Picture 6"/>
          <p:cNvPicPr>
            <a:picLocks noChangeAspect="1"/>
          </p:cNvPicPr>
          <p:nvPr/>
        </p:nvPicPr>
        <p:blipFill>
          <a:blip r:embed="rId3"/>
          <a:stretch>
            <a:fillRect/>
          </a:stretch>
        </p:blipFill>
        <p:spPr>
          <a:xfrm>
            <a:off x="1791724" y="5367337"/>
            <a:ext cx="8018462" cy="604485"/>
          </a:xfrm>
          <a:prstGeom prst="rect">
            <a:avLst/>
          </a:prstGeom>
        </p:spPr>
      </p:pic>
    </p:spTree>
    <p:extLst>
      <p:ext uri="{BB962C8B-B14F-4D97-AF65-F5344CB8AC3E}">
        <p14:creationId xmlns:p14="http://schemas.microsoft.com/office/powerpoint/2010/main" val="25194789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503170" y="0"/>
            <a:ext cx="10694670" cy="1295400"/>
          </a:xfrm>
        </p:spPr>
        <p:txBody>
          <a:bodyPr>
            <a:normAutofit/>
          </a:bodyPr>
          <a:lstStyle/>
          <a:p>
            <a:r>
              <a:rPr lang="en-US" dirty="0" smtClean="0"/>
              <a:t>ADA recommendation</a:t>
            </a:r>
            <a:br>
              <a:rPr lang="en-US" dirty="0" smtClean="0"/>
            </a:br>
            <a:endParaRPr lang="en-US" dirty="0"/>
          </a:p>
        </p:txBody>
      </p:sp>
      <p:pic>
        <p:nvPicPr>
          <p:cNvPr id="2" name="Content Placeholder 1"/>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982862" y="1295399"/>
            <a:ext cx="6340577" cy="4947048"/>
          </a:xfrm>
        </p:spPr>
      </p:pic>
      <p:sp>
        <p:nvSpPr>
          <p:cNvPr id="5" name="TextBox 4"/>
          <p:cNvSpPr txBox="1">
            <a:spLocks noChangeArrowheads="1"/>
          </p:cNvSpPr>
          <p:nvPr/>
        </p:nvSpPr>
        <p:spPr bwMode="auto">
          <a:xfrm>
            <a:off x="-8569" y="6242447"/>
            <a:ext cx="965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600" dirty="0">
                <a:solidFill>
                  <a:schemeClr val="bg1"/>
                </a:solidFill>
                <a:latin typeface="Helvetica" pitchFamily="34" charset="0"/>
              </a:rPr>
              <a:t>American Diabetes Association Standards of Medical Care in Diabetes. </a:t>
            </a:r>
            <a:br>
              <a:rPr lang="en-US" sz="1600" dirty="0">
                <a:solidFill>
                  <a:schemeClr val="bg1"/>
                </a:solidFill>
                <a:latin typeface="Helvetica" pitchFamily="34" charset="0"/>
              </a:rPr>
            </a:br>
            <a:r>
              <a:rPr lang="en-US" sz="1600" dirty="0">
                <a:solidFill>
                  <a:schemeClr val="bg1"/>
                </a:solidFill>
                <a:latin typeface="Helvetica" pitchFamily="34" charset="0"/>
              </a:rPr>
              <a:t>Approaches to glycemic treatment. Diabetes Care 2017; 40 (Suppl. 1): S64-S74</a:t>
            </a:r>
          </a:p>
        </p:txBody>
      </p:sp>
    </p:spTree>
    <p:extLst>
      <p:ext uri="{BB962C8B-B14F-4D97-AF65-F5344CB8AC3E}">
        <p14:creationId xmlns:p14="http://schemas.microsoft.com/office/powerpoint/2010/main" val="674559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0" y="193675"/>
            <a:ext cx="11379200" cy="6624638"/>
          </a:xfrm>
        </p:spPr>
      </p:pic>
    </p:spTree>
    <p:extLst>
      <p:ext uri="{BB962C8B-B14F-4D97-AF65-F5344CB8AC3E}">
        <p14:creationId xmlns:p14="http://schemas.microsoft.com/office/powerpoint/2010/main" val="25233549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7" name="Title 2"/>
          <p:cNvSpPr>
            <a:spLocks noGrp="1"/>
          </p:cNvSpPr>
          <p:nvPr>
            <p:ph type="title"/>
          </p:nvPr>
        </p:nvSpPr>
        <p:spPr/>
        <p:txBody>
          <a:bodyPr/>
          <a:lstStyle/>
          <a:p>
            <a:r>
              <a:rPr lang="en-US"/>
              <a:t>Insulin Therapy in T2DM</a:t>
            </a:r>
          </a:p>
        </p:txBody>
      </p:sp>
      <p:sp>
        <p:nvSpPr>
          <p:cNvPr id="129026" name="Content Placeholder 1"/>
          <p:cNvSpPr>
            <a:spLocks noGrp="1"/>
          </p:cNvSpPr>
          <p:nvPr>
            <p:ph idx="1"/>
          </p:nvPr>
        </p:nvSpPr>
        <p:spPr/>
        <p:txBody>
          <a:bodyPr>
            <a:normAutofit/>
          </a:bodyPr>
          <a:lstStyle/>
          <a:p>
            <a:pPr>
              <a:spcBef>
                <a:spcPts val="1600"/>
              </a:spcBef>
            </a:pPr>
            <a:r>
              <a:rPr lang="en-US" dirty="0"/>
              <a:t>The progressive nature of T2DM should be regularly &amp; objectively explained to T2DM patients.</a:t>
            </a:r>
          </a:p>
          <a:p>
            <a:pPr>
              <a:spcBef>
                <a:spcPts val="1600"/>
              </a:spcBef>
            </a:pPr>
            <a:r>
              <a:rPr lang="en-US" dirty="0" smtClean="0"/>
              <a:t>Avoid </a:t>
            </a:r>
            <a:r>
              <a:rPr lang="en-US" dirty="0"/>
              <a:t>using insulin as a threat, describing it as a failure or punishment</a:t>
            </a:r>
            <a:r>
              <a:rPr lang="en-US" dirty="0" smtClean="0"/>
              <a:t>.</a:t>
            </a:r>
            <a:endParaRPr lang="en-US" dirty="0"/>
          </a:p>
        </p:txBody>
      </p:sp>
      <p:sp>
        <p:nvSpPr>
          <p:cNvPr id="5" name="TextBox 4"/>
          <p:cNvSpPr txBox="1">
            <a:spLocks noChangeArrowheads="1"/>
          </p:cNvSpPr>
          <p:nvPr/>
        </p:nvSpPr>
        <p:spPr bwMode="auto">
          <a:xfrm>
            <a:off x="-8569" y="6242447"/>
            <a:ext cx="965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600" dirty="0">
                <a:solidFill>
                  <a:schemeClr val="bg1"/>
                </a:solidFill>
                <a:latin typeface="Helvetica" pitchFamily="34" charset="0"/>
              </a:rPr>
              <a:t>American Diabetes Association Standards of Medical Care in Diabetes. </a:t>
            </a:r>
            <a:br>
              <a:rPr lang="en-US" sz="1600" dirty="0">
                <a:solidFill>
                  <a:schemeClr val="bg1"/>
                </a:solidFill>
                <a:latin typeface="Helvetica" pitchFamily="34" charset="0"/>
              </a:rPr>
            </a:br>
            <a:r>
              <a:rPr lang="en-US" sz="1600" dirty="0">
                <a:solidFill>
                  <a:schemeClr val="bg1"/>
                </a:solidFill>
                <a:latin typeface="Helvetica" pitchFamily="34" charset="0"/>
              </a:rPr>
              <a:t>Approaches to glycemic treatment. Diabetes Care 2017; 40 (Suppl. 1): S64-S74</a:t>
            </a:r>
          </a:p>
        </p:txBody>
      </p:sp>
    </p:spTree>
    <p:extLst>
      <p:ext uri="{BB962C8B-B14F-4D97-AF65-F5344CB8AC3E}">
        <p14:creationId xmlns:p14="http://schemas.microsoft.com/office/powerpoint/2010/main" val="37498493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7" name="Title 2"/>
          <p:cNvSpPr>
            <a:spLocks noGrp="1"/>
          </p:cNvSpPr>
          <p:nvPr>
            <p:ph type="title"/>
          </p:nvPr>
        </p:nvSpPr>
        <p:spPr/>
        <p:txBody>
          <a:bodyPr/>
          <a:lstStyle/>
          <a:p>
            <a:r>
              <a:rPr lang="en-US" dirty="0" smtClean="0"/>
              <a:t>Combination Injectable Therapy in T2DM</a:t>
            </a:r>
            <a:endParaRPr lang="en-US" dirty="0"/>
          </a:p>
        </p:txBody>
      </p:sp>
      <p:sp>
        <p:nvSpPr>
          <p:cNvPr id="5" name="TextBox 4"/>
          <p:cNvSpPr txBox="1">
            <a:spLocks noChangeArrowheads="1"/>
          </p:cNvSpPr>
          <p:nvPr/>
        </p:nvSpPr>
        <p:spPr bwMode="auto">
          <a:xfrm>
            <a:off x="-8569" y="6242447"/>
            <a:ext cx="965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600" dirty="0">
                <a:solidFill>
                  <a:schemeClr val="bg1"/>
                </a:solidFill>
                <a:latin typeface="Helvetica" pitchFamily="34" charset="0"/>
              </a:rPr>
              <a:t>American Diabetes Association Standards of Medical Care in Diabetes. </a:t>
            </a:r>
            <a:br>
              <a:rPr lang="en-US" sz="1600" dirty="0">
                <a:solidFill>
                  <a:schemeClr val="bg1"/>
                </a:solidFill>
                <a:latin typeface="Helvetica" pitchFamily="34" charset="0"/>
              </a:rPr>
            </a:br>
            <a:r>
              <a:rPr lang="en-US" sz="1600" dirty="0">
                <a:solidFill>
                  <a:schemeClr val="bg1"/>
                </a:solidFill>
                <a:latin typeface="Helvetica" pitchFamily="34" charset="0"/>
              </a:rPr>
              <a:t>Approaches to glycemic treatment. Diabetes Care 2017; 40 (Suppl. 1): S64-S74</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71797" y="1575375"/>
            <a:ext cx="4651315" cy="5251847"/>
          </a:xfrm>
          <a:prstGeom prst="rect">
            <a:avLst/>
          </a:prstGeom>
        </p:spPr>
      </p:pic>
    </p:spTree>
    <p:extLst>
      <p:ext uri="{BB962C8B-B14F-4D97-AF65-F5344CB8AC3E}">
        <p14:creationId xmlns:p14="http://schemas.microsoft.com/office/powerpoint/2010/main" val="1141493105"/>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658</TotalTime>
  <Words>1451</Words>
  <Application>Microsoft Office PowerPoint</Application>
  <PresentationFormat>Widescreen</PresentationFormat>
  <Paragraphs>94</Paragraphs>
  <Slides>31</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Century Gothic</vt:lpstr>
      <vt:lpstr>Helvetica</vt:lpstr>
      <vt:lpstr>Wingdings 3</vt:lpstr>
      <vt:lpstr>Wisp</vt:lpstr>
      <vt:lpstr>Antihyperglycemic Therapy in DM(guidelines recommendations) </vt:lpstr>
      <vt:lpstr>Agenda</vt:lpstr>
      <vt:lpstr>Introduction </vt:lpstr>
      <vt:lpstr>PowerPoint Presentation</vt:lpstr>
      <vt:lpstr>Approach to management of hyperglycemia</vt:lpstr>
      <vt:lpstr>ADA recommendation </vt:lpstr>
      <vt:lpstr>PowerPoint Presentation</vt:lpstr>
      <vt:lpstr>Insulin Therapy in T2DM</vt:lpstr>
      <vt:lpstr>Combination Injectable Therapy in T2DM</vt:lpstr>
      <vt:lpstr>PowerPoint Presentation</vt:lpstr>
      <vt:lpstr>Properties of available glucose-lowering agents in the U.S. that may guide individualized treatment choices in patients with type 2 diabetes</vt:lpstr>
      <vt:lpstr>Continued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IDF recommendation </vt:lpstr>
      <vt:lpstr>IDF recommendation</vt:lpstr>
      <vt:lpstr>IDF recommendation</vt:lpstr>
      <vt:lpstr>IDF recommendation</vt:lpstr>
      <vt:lpstr>PowerPoint Presentation</vt:lpstr>
      <vt:lpstr>NICE Recommendations</vt:lpstr>
      <vt:lpstr>PowerPoint Presentation</vt:lpstr>
      <vt:lpstr>PowerPoint Presentation</vt:lpstr>
      <vt:lpstr>Conclusion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Antihyperglycemic Therapy in DM(guidelines recommendations)</dc:title>
  <dc:creator>Staunch</dc:creator>
  <cp:lastModifiedBy>Staunch</cp:lastModifiedBy>
  <cp:revision>44</cp:revision>
  <dcterms:created xsi:type="dcterms:W3CDTF">2017-08-10T05:24:57Z</dcterms:created>
  <dcterms:modified xsi:type="dcterms:W3CDTF">2017-08-16T12:24:35Z</dcterms:modified>
</cp:coreProperties>
</file>