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315" r:id="rId18"/>
    <p:sldId id="316" r:id="rId19"/>
    <p:sldId id="275" r:id="rId20"/>
    <p:sldId id="276" r:id="rId21"/>
    <p:sldId id="277" r:id="rId22"/>
    <p:sldId id="280" r:id="rId23"/>
    <p:sldId id="298" r:id="rId24"/>
    <p:sldId id="278" r:id="rId25"/>
    <p:sldId id="281" r:id="rId26"/>
    <p:sldId id="282" r:id="rId27"/>
    <p:sldId id="283" r:id="rId28"/>
    <p:sldId id="285" r:id="rId29"/>
    <p:sldId id="310" r:id="rId30"/>
    <p:sldId id="329" r:id="rId31"/>
    <p:sldId id="311" r:id="rId32"/>
    <p:sldId id="312" r:id="rId33"/>
    <p:sldId id="313" r:id="rId34"/>
    <p:sldId id="291" r:id="rId35"/>
    <p:sldId id="330" r:id="rId36"/>
    <p:sldId id="299" r:id="rId37"/>
    <p:sldId id="308" r:id="rId38"/>
    <p:sldId id="309" r:id="rId39"/>
    <p:sldId id="317" r:id="rId40"/>
    <p:sldId id="318" r:id="rId41"/>
    <p:sldId id="319" r:id="rId42"/>
    <p:sldId id="320" r:id="rId43"/>
    <p:sldId id="322" r:id="rId44"/>
    <p:sldId id="323" r:id="rId45"/>
    <p:sldId id="327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issues/303576/" TargetMode="External"/><Relationship Id="rId2" Type="http://schemas.openxmlformats.org/officeDocument/2006/relationships/hyperlink" Target="https://www.ncbi.nlm.nih.gov/pmc/journals/151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228951"/>
          </a:xfrm>
        </p:spPr>
        <p:txBody>
          <a:bodyPr/>
          <a:lstStyle/>
          <a:p>
            <a:r>
              <a:rPr lang="en-US" dirty="0" smtClean="0"/>
              <a:t>In the name of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796" y="3148149"/>
            <a:ext cx="8791575" cy="20704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Mona </a:t>
            </a:r>
            <a:r>
              <a:rPr lang="en-US" dirty="0" err="1">
                <a:solidFill>
                  <a:schemeClr val="bg1"/>
                </a:solidFill>
              </a:rPr>
              <a:t>talaschian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Research Institute for Endocrine sciences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dirty="0" err="1">
                <a:solidFill>
                  <a:schemeClr val="bg1"/>
                </a:solidFill>
              </a:rPr>
              <a:t>Shahid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Beheshti</a:t>
            </a:r>
            <a:r>
              <a:rPr lang="en-US" dirty="0">
                <a:solidFill>
                  <a:schemeClr val="bg1"/>
                </a:solidFill>
              </a:rPr>
              <a:t> University of Medical Sciences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16 January ,2023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2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330949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358537"/>
            <a:ext cx="9385763" cy="50538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Genitourinary: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00"/>
                </a:solidFill>
              </a:rPr>
              <a:t>No polyuria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No </a:t>
            </a:r>
            <a:r>
              <a:rPr lang="en-US" sz="2400" dirty="0" err="1" smtClean="0">
                <a:solidFill>
                  <a:schemeClr val="tx1"/>
                </a:solidFill>
              </a:rPr>
              <a:t>nocturia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Extremity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00"/>
                </a:solidFill>
              </a:rPr>
              <a:t>No edema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Integumentary: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No Paleness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No diaphoresis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0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14" y="999849"/>
            <a:ext cx="9918198" cy="5660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Musculoskeletal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weakness &amp; </a:t>
            </a:r>
            <a:r>
              <a:rPr lang="en-US" sz="2400" dirty="0" smtClean="0">
                <a:solidFill>
                  <a:srgbClr val="FFFF00"/>
                </a:solidFill>
              </a:rPr>
              <a:t> cramp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Neurological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Headache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No dizziness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7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330949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Physical Exam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621365"/>
            <a:ext cx="9385763" cy="4905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General appearance: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   A </a:t>
            </a:r>
            <a:r>
              <a:rPr lang="en-US" dirty="0" smtClean="0"/>
              <a:t>53</a:t>
            </a:r>
            <a:r>
              <a:rPr lang="en-US" sz="2400" dirty="0" smtClean="0">
                <a:solidFill>
                  <a:schemeClr val="tx1"/>
                </a:solidFill>
              </a:rPr>
              <a:t>y/o </a:t>
            </a:r>
            <a:r>
              <a:rPr lang="en-US" sz="2400" dirty="0">
                <a:solidFill>
                  <a:schemeClr val="tx1"/>
                </a:solidFill>
              </a:rPr>
              <a:t>female, Awake &amp; </a:t>
            </a:r>
            <a:r>
              <a:rPr lang="en-US" sz="2400" dirty="0" smtClean="0">
                <a:solidFill>
                  <a:schemeClr val="tx1"/>
                </a:solidFill>
              </a:rPr>
              <a:t>alert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Vital sign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Supine BP: 120/100, PR: </a:t>
            </a:r>
            <a:r>
              <a:rPr lang="en-US" dirty="0" smtClean="0"/>
              <a:t>60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: 36.8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RR: 16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0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330949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Physical Exam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621365"/>
            <a:ext cx="9385763" cy="4905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Skin: NL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Head and neck: No moon face, No buffalo hump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Thyroid: NL size &amp; firm , No palpable nodule.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Thorax (heart&amp; lung): NL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Abdomen:NL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Upper &amp; lower limbs: No ecchymosis, Force 5/5 </a:t>
            </a:r>
            <a:r>
              <a:rPr lang="en-US" sz="2400" dirty="0" smtClean="0">
                <a:solidFill>
                  <a:schemeClr val="tx1"/>
                </a:solidFill>
              </a:rPr>
              <a:t>in upper limbs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Pulses</a:t>
            </a:r>
            <a:r>
              <a:rPr lang="en-US" sz="2400" dirty="0">
                <a:solidFill>
                  <a:srgbClr val="FFFF00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symmetric in both upper extremity &amp; no diminished or delayed pulse in lower extremity.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test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49335"/>
              </p:ext>
            </p:extLst>
          </p:nvPr>
        </p:nvGraphicFramePr>
        <p:xfrm>
          <a:off x="1141413" y="1815740"/>
          <a:ext cx="9906000" cy="468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914969578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8839613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4242322704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538957334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97797956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870927037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894492847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423635423"/>
                    </a:ext>
                  </a:extLst>
                </a:gridCol>
              </a:tblGrid>
              <a:tr h="625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 (Ionized)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21352"/>
                  </a:ext>
                </a:extLst>
              </a:tr>
              <a:tr h="625151">
                <a:tc>
                  <a:txBody>
                    <a:bodyPr/>
                    <a:lstStyle/>
                    <a:p>
                      <a:r>
                        <a:rPr lang="en-US" dirty="0" smtClean="0"/>
                        <a:t>1401.9.29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44417"/>
                  </a:ext>
                </a:extLst>
              </a:tr>
              <a:tr h="625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1401.9.29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43919"/>
                  </a:ext>
                </a:extLst>
              </a:tr>
              <a:tr h="625151">
                <a:tc>
                  <a:txBody>
                    <a:bodyPr/>
                    <a:lstStyle/>
                    <a:p>
                      <a:r>
                        <a:rPr lang="en-US" dirty="0" smtClean="0"/>
                        <a:t>1401.10.1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864267"/>
                  </a:ext>
                </a:extLst>
              </a:tr>
              <a:tr h="625151">
                <a:tc>
                  <a:txBody>
                    <a:bodyPr/>
                    <a:lstStyle/>
                    <a:p>
                      <a:r>
                        <a:rPr lang="en-US" dirty="0" smtClean="0"/>
                        <a:t>1401.10.3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23531"/>
                  </a:ext>
                </a:extLst>
              </a:tr>
              <a:tr h="625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1401.10.5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907676"/>
                  </a:ext>
                </a:extLst>
              </a:tr>
              <a:tr h="6251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73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1401.9.30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potassium random urine  </a:t>
            </a:r>
            <a:r>
              <a:rPr lang="en-US" dirty="0" smtClean="0">
                <a:solidFill>
                  <a:srgbClr val="FF0000"/>
                </a:solidFill>
              </a:rPr>
              <a:t>27 </a:t>
            </a:r>
            <a:r>
              <a:rPr lang="en-US" dirty="0" err="1" smtClean="0">
                <a:solidFill>
                  <a:srgbClr val="FF0000"/>
                </a:solidFill>
              </a:rPr>
              <a:t>meq</a:t>
            </a:r>
            <a:r>
              <a:rPr lang="en-US" dirty="0" smtClean="0">
                <a:solidFill>
                  <a:srgbClr val="FF0000"/>
                </a:solidFill>
              </a:rPr>
              <a:t>/l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Sodium </a:t>
            </a:r>
            <a:r>
              <a:rPr lang="en-US" dirty="0"/>
              <a:t>random urine </a:t>
            </a:r>
            <a:r>
              <a:rPr lang="en-US" dirty="0" smtClean="0"/>
              <a:t>      204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NA=138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K=2.9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Mg=0.9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Tsh</a:t>
            </a:r>
            <a:r>
              <a:rPr lang="en-US" dirty="0" smtClean="0"/>
              <a:t> =0.17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T4 =7.8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Anti </a:t>
            </a:r>
            <a:r>
              <a:rPr lang="en-US" dirty="0" err="1" smtClean="0"/>
              <a:t>tpo</a:t>
            </a:r>
            <a:r>
              <a:rPr lang="en-US" dirty="0" smtClean="0"/>
              <a:t> =1.2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Cortisol =1.74 </a:t>
            </a:r>
            <a:r>
              <a:rPr lang="en-US" dirty="0" err="1" smtClean="0">
                <a:solidFill>
                  <a:srgbClr val="FFFF00"/>
                </a:solidFill>
              </a:rPr>
              <a:t>micg</a:t>
            </a:r>
            <a:r>
              <a:rPr lang="en-US" dirty="0" smtClean="0">
                <a:solidFill>
                  <a:srgbClr val="FFFF00"/>
                </a:solidFill>
              </a:rPr>
              <a:t>/dl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FFFF00"/>
                </a:solidFill>
              </a:rPr>
              <a:t>Acth</a:t>
            </a:r>
            <a:r>
              <a:rPr lang="en-US" dirty="0" smtClean="0">
                <a:solidFill>
                  <a:srgbClr val="FFFF00"/>
                </a:solidFill>
              </a:rPr>
              <a:t> =5 </a:t>
            </a:r>
            <a:r>
              <a:rPr lang="en-US" dirty="0" err="1" smtClean="0">
                <a:solidFill>
                  <a:srgbClr val="FFFF00"/>
                </a:solidFill>
              </a:rPr>
              <a:t>pg</a:t>
            </a:r>
            <a:r>
              <a:rPr lang="en-US" dirty="0" smtClean="0">
                <a:solidFill>
                  <a:srgbClr val="FFFF00"/>
                </a:solidFill>
              </a:rPr>
              <a:t>/ml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4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1" y="1489166"/>
            <a:ext cx="9906000" cy="42988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92331" y="4297680"/>
            <a:ext cx="9078686" cy="966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227910"/>
            <a:ext cx="9906000" cy="44413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89120" y="3200400"/>
            <a:ext cx="1449977" cy="14891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019876"/>
              </p:ext>
            </p:extLst>
          </p:nvPr>
        </p:nvGraphicFramePr>
        <p:xfrm>
          <a:off x="1141413" y="692331"/>
          <a:ext cx="1000120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846">
                  <a:extLst>
                    <a:ext uri="{9D8B030D-6E8A-4147-A177-3AD203B41FA5}">
                      <a16:colId xmlns:a16="http://schemas.microsoft.com/office/drawing/2014/main" val="1736687751"/>
                    </a:ext>
                  </a:extLst>
                </a:gridCol>
                <a:gridCol w="5047358">
                  <a:extLst>
                    <a:ext uri="{9D8B030D-6E8A-4147-A177-3AD203B41FA5}">
                      <a16:colId xmlns:a16="http://schemas.microsoft.com/office/drawing/2014/main" val="1758157533"/>
                    </a:ext>
                  </a:extLst>
                </a:gridCol>
              </a:tblGrid>
              <a:tr h="301751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u/a 24h:</a:t>
                      </a:r>
                    </a:p>
                    <a:p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Free cortisol=12.9 mcg/24h</a:t>
                      </a:r>
                    </a:p>
                    <a:p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Cr=988 mg/24h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Ald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=3.7ng/dl</a:t>
                      </a:r>
                    </a:p>
                    <a:p>
                      <a:endParaRPr lang="en-US" sz="2800" baseline="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</a:p>
                    <a:p>
                      <a:r>
                        <a:rPr lang="en-US" sz="2800" baseline="0" dirty="0" err="1" smtClean="0">
                          <a:solidFill>
                            <a:schemeClr val="lt1"/>
                          </a:solidFill>
                        </a:rPr>
                        <a:t>Ald</a:t>
                      </a:r>
                      <a:r>
                        <a:rPr lang="en-US" sz="2800" baseline="0" dirty="0" smtClean="0">
                          <a:solidFill>
                            <a:schemeClr val="lt1"/>
                          </a:solidFill>
                        </a:rPr>
                        <a:t>=6 ng/dl</a:t>
                      </a:r>
                    </a:p>
                    <a:p>
                      <a:endParaRPr lang="en-US" sz="2800" baseline="0" dirty="0" smtClean="0">
                        <a:solidFill>
                          <a:schemeClr val="lt1"/>
                        </a:solidFill>
                      </a:endParaRPr>
                    </a:p>
                    <a:p>
                      <a:endParaRPr lang="en-US" sz="2800" baseline="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lt1"/>
                          </a:solidFill>
                        </a:rPr>
                        <a:t>Renin direct=12.9mIu/ml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18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9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7CDF-8790-41B0-85F1-A9D5A557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1144"/>
            <a:ext cx="8534400" cy="1507067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Patient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2167-2403-4B91-B2CF-9107DA9E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209800"/>
            <a:ext cx="8534400" cy="3615267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</a:t>
            </a:r>
            <a:r>
              <a:rPr lang="en-US" altLang="en-US" dirty="0" smtClean="0">
                <a:solidFill>
                  <a:srgbClr val="FFFFFF"/>
                </a:solidFill>
                <a:latin typeface="Segoe UI"/>
              </a:rPr>
              <a:t>53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-year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old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woman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Born </a:t>
            </a:r>
            <a:r>
              <a:rPr lang="en-US" altLang="en-US" dirty="0" err="1" smtClean="0">
                <a:solidFill>
                  <a:srgbClr val="FFFFFF"/>
                </a:solidFill>
                <a:latin typeface="Segoe UI"/>
              </a:rPr>
              <a:t>ardebil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&amp; lives in </a:t>
            </a:r>
            <a:r>
              <a:rPr lang="en-US" altLang="en-US" noProof="0" dirty="0" smtClean="0">
                <a:solidFill>
                  <a:srgbClr val="FFFFFF"/>
                </a:solidFill>
                <a:latin typeface="Segoe UI"/>
              </a:rPr>
              <a:t>Tehran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Source of history : patient, reliable.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Chief complaint : </a:t>
            </a:r>
            <a:r>
              <a:rPr lang="en-US" altLang="en-US" dirty="0" smtClean="0">
                <a:solidFill>
                  <a:srgbClr val="FFFFFF"/>
                </a:solidFill>
                <a:latin typeface="Segoe UI"/>
              </a:rPr>
              <a:t>refer to endocrinologist because of HTN and hypokalemia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69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Spironolacton</a:t>
            </a:r>
            <a:r>
              <a:rPr lang="en-US" dirty="0" smtClean="0"/>
              <a:t> 50mg/TDS</a:t>
            </a:r>
          </a:p>
          <a:p>
            <a:pPr marL="0" indent="0">
              <a:buNone/>
            </a:pPr>
            <a:r>
              <a:rPr lang="en-US" dirty="0" smtClean="0"/>
              <a:t>Propranolol 20</a:t>
            </a:r>
          </a:p>
          <a:p>
            <a:pPr marL="0" indent="0">
              <a:buNone/>
            </a:pPr>
            <a:r>
              <a:rPr lang="en-US" dirty="0" err="1" smtClean="0"/>
              <a:t>Kcl</a:t>
            </a:r>
            <a:r>
              <a:rPr lang="en-US" dirty="0" smtClean="0"/>
              <a:t> 15%    10 cc/TDS</a:t>
            </a:r>
          </a:p>
          <a:p>
            <a:pPr marL="0" indent="0">
              <a:buNone/>
            </a:pPr>
            <a:r>
              <a:rPr lang="en-US" dirty="0" err="1" smtClean="0"/>
              <a:t>Prednisolon</a:t>
            </a:r>
            <a:r>
              <a:rPr lang="en-US" dirty="0" smtClean="0"/>
              <a:t> 2.5mg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9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330949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Problem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621365"/>
            <a:ext cx="9385763" cy="4223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HTN since 8 years ago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HTN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controlled </a:t>
            </a:r>
            <a:r>
              <a:rPr lang="en-US" sz="2400" dirty="0" smtClean="0">
                <a:solidFill>
                  <a:schemeClr val="tx1"/>
                </a:solidFill>
              </a:rPr>
              <a:t>with antihypertensive </a:t>
            </a:r>
            <a:r>
              <a:rPr lang="en-US" sz="2400" dirty="0">
                <a:solidFill>
                  <a:schemeClr val="tx1"/>
                </a:solidFill>
              </a:rPr>
              <a:t>drugs.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Hypokalemia in lab </a:t>
            </a:r>
            <a:r>
              <a:rPr lang="en-US" sz="2400" dirty="0" smtClean="0">
                <a:solidFill>
                  <a:schemeClr val="tx1"/>
                </a:solidFill>
              </a:rPr>
              <a:t>test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 Aldosterone </a:t>
            </a:r>
            <a:r>
              <a:rPr lang="en-US" sz="2400" dirty="0">
                <a:solidFill>
                  <a:schemeClr val="tx1"/>
                </a:solidFill>
              </a:rPr>
              <a:t>&amp; </a:t>
            </a:r>
            <a:r>
              <a:rPr lang="en-US" sz="2400" dirty="0" smtClean="0">
                <a:solidFill>
                  <a:schemeClr val="tx1"/>
                </a:solidFill>
              </a:rPr>
              <a:t>  PRC ,  PRA </a:t>
            </a:r>
            <a:r>
              <a:rPr lang="en-US" sz="2400" dirty="0">
                <a:solidFill>
                  <a:schemeClr val="tx1"/>
                </a:solidFill>
              </a:rPr>
              <a:t>in lab test </a:t>
            </a:r>
            <a:r>
              <a:rPr lang="en-US" dirty="0"/>
              <a:t>?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Family history of HTN ?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1001181" y="3449729"/>
            <a:ext cx="261257" cy="39188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flipH="1">
            <a:off x="3161211" y="3449729"/>
            <a:ext cx="104500" cy="45719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6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17184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621365"/>
            <a:ext cx="9385763" cy="4905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Secondary HTN causes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When suspicious to PA?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Screening test for 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Drug effect on lab test in 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Low </a:t>
            </a:r>
            <a:r>
              <a:rPr lang="en-US" dirty="0" err="1" smtClean="0"/>
              <a:t>renin,high</a:t>
            </a:r>
            <a:r>
              <a:rPr lang="en-US" dirty="0" smtClean="0"/>
              <a:t> renin ,</a:t>
            </a:r>
            <a:r>
              <a:rPr lang="en-US" dirty="0" smtClean="0"/>
              <a:t>low aldosterone HTN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Finally ,what is good approach for this patient?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331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566" y="1"/>
            <a:ext cx="1230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079" y="115796"/>
            <a:ext cx="1085711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Secondary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531718"/>
            <a:ext cx="11251557" cy="49056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rgbClr val="FFFF00"/>
                </a:solidFill>
              </a:rPr>
              <a:t>specific cause </a:t>
            </a:r>
            <a:r>
              <a:rPr lang="en-US" sz="2400" dirty="0">
                <a:solidFill>
                  <a:schemeClr val="tx1"/>
                </a:solidFill>
              </a:rPr>
              <a:t>of secondary hypertension can be identified in </a:t>
            </a:r>
            <a:r>
              <a:rPr lang="en-US" sz="2400" dirty="0">
                <a:solidFill>
                  <a:srgbClr val="FFFF00"/>
                </a:solidFill>
              </a:rPr>
              <a:t>5%–10% </a:t>
            </a:r>
            <a:r>
              <a:rPr lang="en-US" sz="2400" dirty="0">
                <a:solidFill>
                  <a:schemeClr val="tx1"/>
                </a:solidFill>
              </a:rPr>
              <a:t>of hypertensive patients.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most common types of secondary hypertension: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Renal parenchymal disease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Renovascular hypertension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Primary aldosteronism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Chronic sleep apnea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Substance/drug-induced.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0FC8D-4707-4AB1-865C-0BFFF324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520" y="6437404"/>
            <a:ext cx="4206605" cy="37798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406" y="2439194"/>
            <a:ext cx="3853542" cy="3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330949"/>
            <a:ext cx="6706451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Investigations for HTN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621365"/>
            <a:ext cx="11251557" cy="4905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Blood tests: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Na, </a:t>
            </a:r>
            <a:r>
              <a:rPr lang="en-US" sz="2400" dirty="0">
                <a:solidFill>
                  <a:srgbClr val="FFFF00"/>
                </a:solidFill>
              </a:rPr>
              <a:t>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Cr (eGFR)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Lipid profile &amp; FBS.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Urine test: Dipstick urine test.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12-lead ECG(AF, LVH, IHD).</a:t>
            </a:r>
          </a:p>
        </p:txBody>
      </p:sp>
    </p:spTree>
    <p:extLst>
      <p:ext uri="{BB962C8B-B14F-4D97-AF65-F5344CB8AC3E}">
        <p14:creationId xmlns:p14="http://schemas.microsoft.com/office/powerpoint/2010/main" val="28055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330949"/>
            <a:ext cx="6706451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Additional lab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621365"/>
            <a:ext cx="11251557" cy="4905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Urinary albumin/creatinine ratio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Serum uric acid levels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Liver function tests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TSH</a:t>
            </a:r>
          </a:p>
        </p:txBody>
      </p:sp>
    </p:spTree>
    <p:extLst>
      <p:ext uri="{BB962C8B-B14F-4D97-AF65-F5344CB8AC3E}">
        <p14:creationId xmlns:p14="http://schemas.microsoft.com/office/powerpoint/2010/main" val="24314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259232"/>
            <a:ext cx="8821271" cy="870322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Additional Diagnostic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621365"/>
            <a:ext cx="11251557" cy="490568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Echocardiography</a:t>
            </a:r>
            <a:r>
              <a:rPr lang="en-US" sz="2400" dirty="0">
                <a:solidFill>
                  <a:schemeClr val="tx1"/>
                </a:solidFill>
              </a:rPr>
              <a:t> (LVH, systolic/diastolic dysfunction, atrial dilation, aortic coarctation).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Kidneys/renal artery and adrenal imaging</a:t>
            </a:r>
            <a:r>
              <a:rPr lang="en-US" sz="2400" dirty="0">
                <a:solidFill>
                  <a:schemeClr val="tx1"/>
                </a:solidFill>
              </a:rPr>
              <a:t>: Ultrasound/renal artery Duplex; CT-/MR-angiography (renal parenchymal disease, renal artery stenosis, adrenal lesions, other abdominal pathology).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Fundoscopy</a:t>
            </a:r>
            <a:r>
              <a:rPr lang="en-US" sz="2400" dirty="0">
                <a:solidFill>
                  <a:schemeClr val="tx1"/>
                </a:solidFill>
              </a:rPr>
              <a:t>: Retinal changes, hemorrhages, </a:t>
            </a:r>
            <a:r>
              <a:rPr lang="en-US" sz="2400" dirty="0" smtClean="0">
                <a:solidFill>
                  <a:schemeClr val="tx1"/>
                </a:solidFill>
              </a:rPr>
              <a:t>papilledema</a:t>
            </a:r>
            <a:r>
              <a:rPr lang="en-US" dirty="0"/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Further testing for secondary hypertension if suspected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rgbClr val="FFFF00"/>
                </a:solidFill>
              </a:rPr>
              <a:t>ARR</a:t>
            </a:r>
            <a:r>
              <a:rPr lang="en-US" sz="2400" dirty="0">
                <a:solidFill>
                  <a:schemeClr val="tx1"/>
                </a:solidFill>
              </a:rPr>
              <a:t>, plasma free </a:t>
            </a:r>
            <a:r>
              <a:rPr lang="en-US" sz="2400" dirty="0">
                <a:solidFill>
                  <a:srgbClr val="FFFF00"/>
                </a:solidFill>
              </a:rPr>
              <a:t>metanephrine</a:t>
            </a:r>
            <a:r>
              <a:rPr lang="en-US" sz="2400" dirty="0">
                <a:solidFill>
                  <a:schemeClr val="tx1"/>
                </a:solidFill>
              </a:rPr>
              <a:t>s, late-night salivary cortisol or other </a:t>
            </a:r>
            <a:r>
              <a:rPr lang="en-US" sz="2400" dirty="0">
                <a:solidFill>
                  <a:srgbClr val="FFFF00"/>
                </a:solidFill>
              </a:rPr>
              <a:t>screening tests for cortisol excess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558" y="0"/>
            <a:ext cx="10105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7CDF-8790-41B0-85F1-A9D5A557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09" y="494294"/>
            <a:ext cx="8534400" cy="871520"/>
          </a:xfrm>
        </p:spPr>
        <p:txBody>
          <a:bodyPr/>
          <a:lstStyle/>
          <a:p>
            <a:r>
              <a:rPr kumimoji="0" lang="en-US" sz="4000" b="1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Present illness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2167-2403-4B91-B2CF-9107DA9E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809" y="1580607"/>
            <a:ext cx="9432856" cy="475487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</a:t>
            </a:r>
            <a:r>
              <a:rPr lang="en-US" dirty="0" smtClean="0">
                <a:solidFill>
                  <a:srgbClr val="FFFFFF"/>
                </a:solidFill>
                <a:latin typeface="Segoe UI"/>
              </a:rPr>
              <a:t>53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-old wo</a:t>
            </a:r>
            <a:r>
              <a:rPr lang="en-US" dirty="0" smtClean="0">
                <a:solidFill>
                  <a:srgbClr val="FFFFFF"/>
                </a:solidFill>
                <a:latin typeface="Segoe UI"/>
              </a:rPr>
              <a:t>man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known case HTN since 8 years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ago.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Segoe UI"/>
              </a:rPr>
              <a:t>HTN has been diagnosed </a:t>
            </a:r>
            <a:r>
              <a:rPr lang="en-US" sz="2400" dirty="0" smtClean="0">
                <a:solidFill>
                  <a:srgbClr val="FFFFFF"/>
                </a:solidFill>
                <a:latin typeface="Segoe UI"/>
              </a:rPr>
              <a:t>incidentally(160/100).</a:t>
            </a:r>
            <a:endParaRPr lang="en-US" sz="2400" dirty="0">
              <a:solidFill>
                <a:srgbClr val="FFFFFF"/>
              </a:solidFill>
              <a:latin typeface="Segoe UI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Segoe UI"/>
              </a:rPr>
              <a:t>No paroxysmal HTN &amp; hypotension episodes.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  <a:latin typeface="Segoe UI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  <a:latin typeface="Segoe UI"/>
              </a:rPr>
              <a:t>BP </a:t>
            </a:r>
            <a:r>
              <a:rPr lang="en-US" sz="2400" dirty="0">
                <a:solidFill>
                  <a:srgbClr val="FFFF00"/>
                </a:solidFill>
                <a:latin typeface="Segoe UI"/>
              </a:rPr>
              <a:t>not good </a:t>
            </a:r>
            <a:r>
              <a:rPr lang="en-US" sz="2400" dirty="0">
                <a:solidFill>
                  <a:srgbClr val="FFFFFF"/>
                </a:solidFill>
                <a:latin typeface="Segoe UI"/>
              </a:rPr>
              <a:t>controlled </a:t>
            </a:r>
            <a:r>
              <a:rPr lang="en-US" sz="2400" dirty="0" smtClean="0">
                <a:solidFill>
                  <a:srgbClr val="FFFFFF"/>
                </a:solidFill>
                <a:latin typeface="Segoe UI"/>
              </a:rPr>
              <a:t>with antihypertensive </a:t>
            </a:r>
            <a:r>
              <a:rPr lang="en-US" sz="2400" dirty="0">
                <a:solidFill>
                  <a:srgbClr val="FFFFFF"/>
                </a:solidFill>
                <a:latin typeface="Segoe UI"/>
              </a:rPr>
              <a:t>drugs.(Valsartan </a:t>
            </a:r>
            <a:r>
              <a:rPr lang="en-US" dirty="0" smtClean="0">
                <a:solidFill>
                  <a:srgbClr val="FFFFFF"/>
                </a:solidFill>
                <a:latin typeface="Segoe UI"/>
              </a:rPr>
              <a:t>80 daily controlled since 4 years ago</a:t>
            </a:r>
            <a:r>
              <a:rPr lang="en-US" sz="2400" dirty="0" smtClean="0">
                <a:solidFill>
                  <a:srgbClr val="FFFFFF"/>
                </a:solidFill>
                <a:latin typeface="Segoe UI"/>
              </a:rPr>
              <a:t>).</a:t>
            </a:r>
            <a:endParaRPr lang="en-US" sz="2400" dirty="0">
              <a:solidFill>
                <a:srgbClr val="FFFFFF"/>
              </a:solidFill>
              <a:latin typeface="Segoe UI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  <a:latin typeface="Segoe UI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FFFF"/>
              </a:solidFill>
              <a:latin typeface="Segoe UI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04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984" y="470263"/>
            <a:ext cx="4336868" cy="529045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2" y="2245343"/>
            <a:ext cx="5593425" cy="316121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390503" y="3148149"/>
            <a:ext cx="1332411" cy="574765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2CC1-4A2B-43E1-99A9-CFF673F7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4603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Preparation before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7DE4-0FCB-42B2-A2A9-E0ADA3F7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65" y="2033867"/>
            <a:ext cx="9613200" cy="354330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All the other guidelines specifically listed </a:t>
            </a:r>
            <a:r>
              <a:rPr lang="en-US" sz="2400" dirty="0">
                <a:solidFill>
                  <a:srgbClr val="FFFF00"/>
                </a:solidFill>
              </a:rPr>
              <a:t>MRA, BB, &amp; potassium-wasting diuretics</a:t>
            </a:r>
            <a:r>
              <a:rPr lang="en-US" sz="2400" dirty="0">
                <a:solidFill>
                  <a:schemeClr val="tx1"/>
                </a:solidFill>
              </a:rPr>
              <a:t>, with the </a:t>
            </a:r>
            <a:r>
              <a:rPr lang="en-US" sz="2400" dirty="0">
                <a:solidFill>
                  <a:srgbClr val="FFFF00"/>
                </a:solidFill>
              </a:rPr>
              <a:t>withdrawal time varying from 2 to 6 weeks.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ACE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ARB and CCB(DHP) were recommended to be withdrawn for at </a:t>
            </a:r>
            <a:r>
              <a:rPr lang="en-US" sz="2400" dirty="0">
                <a:solidFill>
                  <a:srgbClr val="FFFF00"/>
                </a:solidFill>
              </a:rPr>
              <a:t>least 2 weeks </a:t>
            </a:r>
            <a:r>
              <a:rPr lang="en-US" sz="2400" dirty="0">
                <a:solidFill>
                  <a:schemeClr val="tx1"/>
                </a:solidFill>
              </a:rPr>
              <a:t>by most of the guidelines.</a:t>
            </a:r>
          </a:p>
        </p:txBody>
      </p:sp>
    </p:spTree>
    <p:extLst>
      <p:ext uri="{BB962C8B-B14F-4D97-AF65-F5344CB8AC3E}">
        <p14:creationId xmlns:p14="http://schemas.microsoft.com/office/powerpoint/2010/main" val="4103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2CC1-4A2B-43E1-99A9-CFF673F7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40" y="291851"/>
            <a:ext cx="8534400" cy="613585"/>
          </a:xfrm>
        </p:spPr>
        <p:txBody>
          <a:bodyPr>
            <a:normAutofit fontScale="90000"/>
          </a:bodyPr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Preparation before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7DE4-0FCB-42B2-A2A9-E0ADA3F7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307" y="905436"/>
            <a:ext cx="9962823" cy="1246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Williams textbook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93EB7-2FEE-4E5D-BAEA-95AFE691E51E}"/>
              </a:ext>
            </a:extLst>
          </p:cNvPr>
          <p:cNvSpPr txBox="1"/>
          <p:nvPr/>
        </p:nvSpPr>
        <p:spPr>
          <a:xfrm>
            <a:off x="1568684" y="1935993"/>
            <a:ext cx="8588328" cy="33239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AGaramondPro-Regular"/>
              </a:rPr>
              <a:t>T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AGaramondPro-Regular"/>
              </a:rPr>
              <a:t>here are exceptions to this rule. </a:t>
            </a:r>
            <a:r>
              <a:rPr lang="en-US" sz="2400" b="0" i="0" dirty="0">
                <a:effectLst/>
                <a:latin typeface="AGaramondPro-Regular"/>
              </a:rPr>
              <a:t>For example, if the patient is 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AGaramondPro-Regular"/>
              </a:rPr>
              <a:t>hypokalemic despite treatment with spironolactone or eplerenone</a:t>
            </a:r>
            <a:r>
              <a:rPr lang="en-US" sz="2400" b="0" i="0" dirty="0">
                <a:effectLst/>
                <a:latin typeface="AGaramondPro-Regular"/>
              </a:rPr>
              <a:t>, then the mineralocorticoid receptors are not full blocked, and PRA or PRC 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AGaramondPro-Regular"/>
              </a:rPr>
              <a:t>should be suppressed </a:t>
            </a:r>
            <a:r>
              <a:rPr lang="en-US" sz="2400" b="0" i="0" dirty="0">
                <a:effectLst/>
                <a:latin typeface="AGaramondPro-Regular"/>
              </a:rPr>
              <a:t>in such a patient with PA.</a:t>
            </a:r>
          </a:p>
          <a:p>
            <a:pPr algn="ctr"/>
            <a:endParaRPr lang="en-US" sz="2400" dirty="0">
              <a:solidFill>
                <a:srgbClr val="242021"/>
              </a:solidFill>
              <a:latin typeface="AGaramondPro-Regular"/>
            </a:endParaRPr>
          </a:p>
          <a:p>
            <a:pPr algn="justLow"/>
            <a:r>
              <a:rPr lang="en-US" sz="2400" b="0" i="0" dirty="0">
                <a:effectLst/>
                <a:latin typeface="AGaramondPro-Regular"/>
              </a:rPr>
              <a:t>Thus 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AGaramondPro-Regular"/>
              </a:rPr>
              <a:t>if renin is suppressed</a:t>
            </a:r>
            <a:r>
              <a:rPr lang="en-US" sz="2400" b="0" i="0" dirty="0">
                <a:effectLst/>
                <a:latin typeface="AGaramondPro-Regular"/>
              </a:rPr>
              <a:t>, the evaluation for PA(case-detection testing, confirmatory testing, and AVS) can proceed 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AGaramondPro-Regular"/>
              </a:rPr>
              <a:t>despite treatment with MRAs.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F85BD-9298-43E9-8AFF-88C4581F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34" y="1364876"/>
            <a:ext cx="576636" cy="327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E2EE8-398B-4F99-92EA-AFB8C04A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2" y="5374901"/>
            <a:ext cx="6048375" cy="13525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3048AE-D0AB-4683-8945-13FC47CF0E0F}"/>
              </a:ext>
            </a:extLst>
          </p:cNvPr>
          <p:cNvCxnSpPr/>
          <p:nvPr/>
        </p:nvCxnSpPr>
        <p:spPr>
          <a:xfrm>
            <a:off x="4007224" y="6409765"/>
            <a:ext cx="4410635" cy="0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9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2CC1-4A2B-43E1-99A9-CFF673F70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52" y="319075"/>
            <a:ext cx="8534400" cy="613585"/>
          </a:xfrm>
        </p:spPr>
        <p:txBody>
          <a:bodyPr>
            <a:normAutofit fontScale="90000"/>
          </a:bodyPr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Preparation before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B7DE4-0FCB-42B2-A2A9-E0ADA3F7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588" y="1188451"/>
            <a:ext cx="9962823" cy="1246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Williams textbook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93EB7-2FEE-4E5D-BAEA-95AFE691E51E}"/>
              </a:ext>
            </a:extLst>
          </p:cNvPr>
          <p:cNvSpPr txBox="1"/>
          <p:nvPr/>
        </p:nvSpPr>
        <p:spPr>
          <a:xfrm>
            <a:off x="1721084" y="2690336"/>
            <a:ext cx="8588328" cy="14773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aramondPro-Regular"/>
                <a:ea typeface="+mn-ea"/>
                <a:cs typeface="+mn-cs"/>
              </a:rPr>
              <a:t>A PRA level less than 1 ng/mL per hour or PRC below the reference range in a patient taking an ACE inhibitor or ARB makes primary aldosteronism likely.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F85BD-9298-43E9-8AFF-88C4581F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52" y="1647891"/>
            <a:ext cx="576636" cy="3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BCBD71-7974-470A-A3BE-EE2C556F1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31" y="0"/>
            <a:ext cx="6348549" cy="6678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CF20A-1F7D-4720-8803-F5EFC7A16317}"/>
              </a:ext>
            </a:extLst>
          </p:cNvPr>
          <p:cNvSpPr txBox="1"/>
          <p:nvPr/>
        </p:nvSpPr>
        <p:spPr>
          <a:xfrm flipH="1">
            <a:off x="12102351" y="7968342"/>
            <a:ext cx="89648" cy="26161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0" i="0" dirty="0">
                <a:solidFill>
                  <a:schemeClr val="bg1"/>
                </a:solidFill>
                <a:effectLst/>
                <a:latin typeface="AdvPAD40"/>
              </a:rPr>
              <a:t>The Management of Primary Aldosteronism: Case Detection, Diagnosis, and Treatment: An Endocrine Society Clinical Practice Guideline</a:t>
            </a:r>
            <a:r>
              <a:rPr lang="en-US" sz="1400" dirty="0">
                <a:solidFill>
                  <a:schemeClr val="bg1"/>
                </a:solidFill>
              </a:rPr>
              <a:t>,2016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089BA4E-4899-44C5-9F30-E3D57C48CC30}"/>
              </a:ext>
            </a:extLst>
          </p:cNvPr>
          <p:cNvSpPr/>
          <p:nvPr/>
        </p:nvSpPr>
        <p:spPr>
          <a:xfrm>
            <a:off x="3012141" y="1398494"/>
            <a:ext cx="6069106" cy="404180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D5CE4A9-7285-4103-8823-7795E57B63E5}"/>
              </a:ext>
            </a:extLst>
          </p:cNvPr>
          <p:cNvSpPr/>
          <p:nvPr/>
        </p:nvSpPr>
        <p:spPr>
          <a:xfrm>
            <a:off x="2832077" y="3905793"/>
            <a:ext cx="6069106" cy="391887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98661C-973C-430D-9F08-DBEC27C72088}"/>
              </a:ext>
            </a:extLst>
          </p:cNvPr>
          <p:cNvSpPr/>
          <p:nvPr/>
        </p:nvSpPr>
        <p:spPr>
          <a:xfrm>
            <a:off x="3011374" y="2730137"/>
            <a:ext cx="6069106" cy="64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714638-9209-4976-A29A-F12FB83B794A}"/>
              </a:ext>
            </a:extLst>
          </p:cNvPr>
          <p:cNvSpPr/>
          <p:nvPr/>
        </p:nvSpPr>
        <p:spPr>
          <a:xfrm>
            <a:off x="3011374" y="6673327"/>
            <a:ext cx="6069106" cy="4571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" y="3244334"/>
            <a:ext cx="1946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dvPAD40"/>
              </a:rPr>
              <a:t>Endocrine Society Clinical Practice Guideline</a:t>
            </a:r>
            <a:r>
              <a:rPr lang="en-US" dirty="0">
                <a:solidFill>
                  <a:schemeClr val="bg1"/>
                </a:solidFill>
              </a:rPr>
              <a:t>,2016</a:t>
            </a:r>
          </a:p>
        </p:txBody>
      </p:sp>
    </p:spTree>
    <p:extLst>
      <p:ext uri="{BB962C8B-B14F-4D97-AF65-F5344CB8AC3E}">
        <p14:creationId xmlns:p14="http://schemas.microsoft.com/office/powerpoint/2010/main" val="25921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0"/>
            <a:ext cx="12009120" cy="77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LOW-RENIN HYPERTENSION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Low-renin hypertension </a:t>
            </a:r>
            <a:r>
              <a:rPr lang="en-US" dirty="0"/>
              <a:t>accounts for </a:t>
            </a:r>
            <a:r>
              <a:rPr lang="en-US" dirty="0">
                <a:solidFill>
                  <a:srgbClr val="FFFF00"/>
                </a:solidFill>
              </a:rPr>
              <a:t>about 30% </a:t>
            </a:r>
            <a:r>
              <a:rPr lang="en-US" dirty="0"/>
              <a:t>of </a:t>
            </a:r>
            <a:r>
              <a:rPr lang="en-US" dirty="0" smtClean="0"/>
              <a:t>hypertensive patients </a:t>
            </a:r>
            <a:r>
              <a:rPr lang="en-US" dirty="0"/>
              <a:t>and entails a wide spectrum of disorders, including </a:t>
            </a:r>
            <a:r>
              <a:rPr lang="en-US" dirty="0" smtClean="0"/>
              <a:t>monogenic, secondary </a:t>
            </a:r>
            <a:r>
              <a:rPr lang="en-US" dirty="0"/>
              <a:t>and essential forms, the </a:t>
            </a:r>
            <a:r>
              <a:rPr lang="en-US" dirty="0">
                <a:solidFill>
                  <a:srgbClr val="FFFF00"/>
                </a:solidFill>
              </a:rPr>
              <a:t>most common </a:t>
            </a:r>
            <a:r>
              <a:rPr lang="en-US" dirty="0"/>
              <a:t>of </a:t>
            </a:r>
            <a:r>
              <a:rPr lang="en-US" dirty="0" smtClean="0"/>
              <a:t>which are </a:t>
            </a:r>
            <a:r>
              <a:rPr lang="en-US" dirty="0" smtClean="0">
                <a:solidFill>
                  <a:srgbClr val="FFFF00"/>
                </a:solidFill>
              </a:rPr>
              <a:t>low-renin essential </a:t>
            </a:r>
            <a:r>
              <a:rPr lang="en-US" dirty="0">
                <a:solidFill>
                  <a:srgbClr val="FFFF00"/>
                </a:solidFill>
              </a:rPr>
              <a:t>hypertension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primary </a:t>
            </a:r>
            <a:r>
              <a:rPr lang="en-US" dirty="0" err="1">
                <a:solidFill>
                  <a:srgbClr val="FFFF00"/>
                </a:solidFill>
              </a:rPr>
              <a:t>aldosteronism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910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proper </a:t>
            </a:r>
            <a:r>
              <a:rPr lang="en-US" dirty="0"/>
              <a:t>differential diagnosis, primarily based on an accurate </a:t>
            </a:r>
            <a:r>
              <a:rPr lang="en-US" dirty="0" smtClean="0">
                <a:solidFill>
                  <a:srgbClr val="FFFF00"/>
                </a:solidFill>
              </a:rPr>
              <a:t>family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history</a:t>
            </a:r>
            <a:r>
              <a:rPr lang="en-US" dirty="0" smtClean="0"/>
              <a:t> </a:t>
            </a:r>
            <a:r>
              <a:rPr lang="en-US" dirty="0"/>
              <a:t>and the concomitant evaluation of </a:t>
            </a:r>
            <a:r>
              <a:rPr lang="en-US" dirty="0">
                <a:solidFill>
                  <a:srgbClr val="FFFF00"/>
                </a:solidFill>
              </a:rPr>
              <a:t>serum </a:t>
            </a:r>
            <a:r>
              <a:rPr lang="en-US" dirty="0" smtClean="0">
                <a:solidFill>
                  <a:srgbClr val="FFFF00"/>
                </a:solidFill>
              </a:rPr>
              <a:t>aldosterone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FF00"/>
                </a:solidFill>
              </a:rPr>
              <a:t>plasma K</a:t>
            </a:r>
            <a:r>
              <a:rPr lang="en-US" dirty="0" smtClean="0">
                <a:solidFill>
                  <a:srgbClr val="FFFF00"/>
                </a:solidFill>
              </a:rPr>
              <a:t>+, </a:t>
            </a:r>
            <a:r>
              <a:rPr lang="en-US" dirty="0" smtClean="0"/>
              <a:t>is </a:t>
            </a:r>
            <a:r>
              <a:rPr lang="en-US" dirty="0"/>
              <a:t>important, as each form requires a different </a:t>
            </a:r>
            <a:r>
              <a:rPr lang="en-US" dirty="0" smtClean="0"/>
              <a:t>and targeted </a:t>
            </a:r>
            <a:r>
              <a:rPr lang="en-US" dirty="0"/>
              <a:t>therapy.</a:t>
            </a:r>
          </a:p>
        </p:txBody>
      </p:sp>
    </p:spTree>
    <p:extLst>
      <p:ext uri="{BB962C8B-B14F-4D97-AF65-F5344CB8AC3E}">
        <p14:creationId xmlns:p14="http://schemas.microsoft.com/office/powerpoint/2010/main" val="2528061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Bartter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Bartter syndrome is an </a:t>
            </a:r>
            <a:r>
              <a:rPr lang="en-US" sz="5100" dirty="0">
                <a:solidFill>
                  <a:srgbClr val="FFFF00"/>
                </a:solidFill>
              </a:rPr>
              <a:t>inherited renal tubular disorder </a:t>
            </a:r>
            <a:r>
              <a:rPr lang="en-US" sz="5100" dirty="0"/>
              <a:t>caused by a defective salt reabsorption in the thick ascending limb of loop of Henle, resulting in </a:t>
            </a:r>
            <a:r>
              <a:rPr lang="en-US" sz="5100" dirty="0">
                <a:solidFill>
                  <a:srgbClr val="FFFF00"/>
                </a:solidFill>
              </a:rPr>
              <a:t>salt</a:t>
            </a:r>
            <a:r>
              <a:rPr lang="en-US" sz="5100" dirty="0"/>
              <a:t> </a:t>
            </a:r>
            <a:r>
              <a:rPr lang="en-US" sz="5100" dirty="0">
                <a:solidFill>
                  <a:srgbClr val="FFFF00"/>
                </a:solidFill>
              </a:rPr>
              <a:t>wasting, hypokalemia, and metabolic alkalosis</a:t>
            </a:r>
            <a:r>
              <a:rPr lang="en-US" sz="5100" dirty="0"/>
              <a:t>. Mutations of several genes encoding the transporters and channels involved in salt reabsorption in the thick ascending limb cause different types of Bartter </a:t>
            </a:r>
            <a:r>
              <a:rPr lang="en-US" sz="5100" dirty="0" smtClean="0"/>
              <a:t>syndrome.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 </a:t>
            </a:r>
            <a:r>
              <a:rPr lang="en-US" sz="3800" u="sng" dirty="0" err="1">
                <a:hlinkClick r:id="rId2"/>
              </a:rPr>
              <a:t>Int</a:t>
            </a:r>
            <a:r>
              <a:rPr lang="en-US" sz="3800" u="sng" dirty="0">
                <a:hlinkClick r:id="rId2"/>
              </a:rPr>
              <a:t> J </a:t>
            </a:r>
            <a:r>
              <a:rPr lang="en-US" sz="3800" u="sng" dirty="0" err="1">
                <a:hlinkClick r:id="rId2"/>
              </a:rPr>
              <a:t>Nephrol</a:t>
            </a:r>
            <a:r>
              <a:rPr lang="en-US" sz="3800" u="sng" dirty="0">
                <a:hlinkClick r:id="rId2"/>
              </a:rPr>
              <a:t> </a:t>
            </a:r>
            <a:r>
              <a:rPr lang="en-US" sz="3800" u="sng" dirty="0" err="1">
                <a:hlinkClick r:id="rId2"/>
              </a:rPr>
              <a:t>Renovasc</a:t>
            </a:r>
            <a:r>
              <a:rPr lang="en-US" sz="3800" u="sng" dirty="0">
                <a:hlinkClick r:id="rId2"/>
              </a:rPr>
              <a:t> Dis</a:t>
            </a:r>
            <a:r>
              <a:rPr lang="en-US" sz="3800" dirty="0"/>
              <a:t>  </a:t>
            </a:r>
            <a:r>
              <a:rPr lang="en-US" sz="3800" u="sng" dirty="0">
                <a:hlinkClick r:id="rId3"/>
              </a:rPr>
              <a:t>v.11; 2018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734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7CDF-8790-41B0-85F1-A9D5A557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1144"/>
            <a:ext cx="8534400" cy="1507067"/>
          </a:xfrm>
        </p:spPr>
        <p:txBody>
          <a:bodyPr/>
          <a:lstStyle/>
          <a:p>
            <a:r>
              <a:rPr kumimoji="0" lang="en-US" sz="4000" b="1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Present illness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2167-2403-4B91-B2CF-9107DA9E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30" y="2376158"/>
            <a:ext cx="10334887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No spell symptoms.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pisodic  cramp and fatigue since 8 years ago(twice falling due to muscle weakness)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Hypokalemia</a:t>
            </a:r>
            <a:r>
              <a:rPr lang="en-US" dirty="0" smtClean="0"/>
              <a:t> (it has been </a:t>
            </a:r>
            <a:r>
              <a:rPr lang="en-US" dirty="0" smtClean="0"/>
              <a:t>since HTN </a:t>
            </a:r>
            <a:r>
              <a:rPr lang="en-US" dirty="0" smtClean="0"/>
              <a:t>diagnosis)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Use of drug/Substance Induced of Hypertension: Neg</a:t>
            </a:r>
          </a:p>
        </p:txBody>
      </p:sp>
    </p:spTree>
    <p:extLst>
      <p:ext uri="{BB962C8B-B14F-4D97-AF65-F5344CB8AC3E}">
        <p14:creationId xmlns:p14="http://schemas.microsoft.com/office/powerpoint/2010/main" val="3609958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These patients were different from the typical patients with hyperaldosteronism because they were</a:t>
            </a:r>
            <a:r>
              <a:rPr lang="en-US" dirty="0">
                <a:solidFill>
                  <a:srgbClr val="FFFF00"/>
                </a:solidFill>
              </a:rPr>
              <a:t> younger</a:t>
            </a:r>
            <a:r>
              <a:rPr lang="en-US" dirty="0"/>
              <a:t>, had </a:t>
            </a:r>
            <a:r>
              <a:rPr lang="en-US" dirty="0">
                <a:solidFill>
                  <a:srgbClr val="FFFF00"/>
                </a:solidFill>
              </a:rPr>
              <a:t>normal blood pressure</a:t>
            </a:r>
            <a:r>
              <a:rPr lang="en-US" dirty="0"/>
              <a:t>, and also had growth retardation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In addition, patients with BS present </a:t>
            </a:r>
            <a:r>
              <a:rPr lang="en-US" dirty="0" err="1">
                <a:solidFill>
                  <a:srgbClr val="FFFF00"/>
                </a:solidFill>
              </a:rPr>
              <a:t>hyperreninemic</a:t>
            </a:r>
            <a:r>
              <a:rPr lang="en-US" dirty="0">
                <a:solidFill>
                  <a:srgbClr val="FFFF00"/>
                </a:solidFill>
              </a:rPr>
              <a:t> hyperaldosteronism </a:t>
            </a:r>
            <a:r>
              <a:rPr lang="en-US" dirty="0"/>
              <a:t>with normal/low blood pressure, reduced peripheral resistance, </a:t>
            </a:r>
            <a:r>
              <a:rPr lang="en-US" dirty="0" smtClean="0"/>
              <a:t>and </a:t>
            </a:r>
            <a:r>
              <a:rPr lang="en-US" dirty="0" err="1" smtClean="0"/>
              <a:t>hyporesponsiveness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 smtClean="0"/>
              <a:t>antihypertensives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59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can we suspect BS?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81051"/>
            <a:ext cx="9905999" cy="3910150"/>
          </a:xfrm>
        </p:spPr>
        <p:txBody>
          <a:bodyPr/>
          <a:lstStyle/>
          <a:p>
            <a:r>
              <a:rPr lang="en-US" dirty="0"/>
              <a:t>In adults, the presence of BS or GS can be suspected after more common causes such as diuretic abuse and surreptitious vomiting have been excluded.</a:t>
            </a:r>
          </a:p>
        </p:txBody>
      </p:sp>
    </p:spTree>
    <p:extLst>
      <p:ext uri="{BB962C8B-B14F-4D97-AF65-F5344CB8AC3E}">
        <p14:creationId xmlns:p14="http://schemas.microsoft.com/office/powerpoint/2010/main" val="105859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7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1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7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60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33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 diagnosis since 4 years ago and treatment with 2.5 mg prednisolone.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Panic disorder diagnosis for 2 years.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Spinal canal stenosis for 15 years old and surgery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1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330949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Family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982164"/>
            <a:ext cx="8534400" cy="36152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She has 4 children(3 normal pregnancy)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All of them have similar symptoms but were not checked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One of the children had high blood pressure in childhood(it is not documented)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13 years old grandchild had had hypokalemia since childhood.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Her mother had HTN and hyperkalemia.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No history of </a:t>
            </a:r>
            <a:r>
              <a:rPr lang="en-US" sz="2400" dirty="0" smtClean="0">
                <a:solidFill>
                  <a:schemeClr val="tx1"/>
                </a:solidFill>
              </a:rPr>
              <a:t>early-onset  </a:t>
            </a:r>
            <a:r>
              <a:rPr lang="en-US" sz="2400" dirty="0">
                <a:solidFill>
                  <a:schemeClr val="tx1"/>
                </a:solidFill>
              </a:rPr>
              <a:t>MI or </a:t>
            </a:r>
            <a:r>
              <a:rPr lang="en-US" sz="2400" dirty="0" smtClean="0">
                <a:solidFill>
                  <a:schemeClr val="tx1"/>
                </a:solidFill>
              </a:rPr>
              <a:t>CVA in family.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8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7CDF-8790-41B0-85F1-A9D5A557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1144"/>
            <a:ext cx="8534400" cy="1507067"/>
          </a:xfrm>
        </p:spPr>
        <p:txBody>
          <a:bodyPr/>
          <a:lstStyle/>
          <a:p>
            <a:r>
              <a:rPr kumimoji="0" lang="en-US" sz="4000" b="1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Drug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2167-2403-4B91-B2CF-9107DA9EC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51360"/>
            <a:ext cx="8534400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Valsartan 80mg/daily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Propranolol 20mg/daily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Citalopram,Alperazolam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Prednisolone 2.5mg/daily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MTX weekly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0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Pmh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HTN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Spinal canal stenosis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Hysterectomy(6 years ago)</a:t>
            </a:r>
          </a:p>
        </p:txBody>
      </p:sp>
    </p:spTree>
    <p:extLst>
      <p:ext uri="{BB962C8B-B14F-4D97-AF65-F5344CB8AC3E}">
        <p14:creationId xmlns:p14="http://schemas.microsoft.com/office/powerpoint/2010/main" val="296572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2274-DBE7-4BC0-99BA-F79EC7B4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61" y="330949"/>
            <a:ext cx="8534400" cy="1507067"/>
          </a:xfrm>
        </p:spPr>
        <p:txBody>
          <a:bodyPr/>
          <a:lstStyle/>
          <a:p>
            <a:r>
              <a:rPr lang="en-US" sz="4000" b="1" cap="none" spc="-50" dirty="0">
                <a:ln w="3175">
                  <a:noFill/>
                </a:ln>
                <a:solidFill>
                  <a:srgbClr val="FFFFFF"/>
                </a:solidFill>
                <a:latin typeface="Segoe UI"/>
                <a:ea typeface="+mn-ea"/>
                <a:cs typeface="Segoe UI" pitchFamily="34" charset="0"/>
              </a:rPr>
              <a:t>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B825-9C2B-48D7-A6D6-1038D2A8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1" y="1621365"/>
            <a:ext cx="9385763" cy="47910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Cardiovascular &amp; Respiratory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No chest pain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00"/>
                </a:solidFill>
              </a:rPr>
              <a:t>No Palpitation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No </a:t>
            </a:r>
            <a:r>
              <a:rPr lang="en-US" sz="2400" dirty="0" smtClean="0">
                <a:solidFill>
                  <a:schemeClr val="tx1"/>
                </a:solidFill>
              </a:rPr>
              <a:t>dyspnea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597</TotalTime>
  <Words>1155</Words>
  <Application>Microsoft Office PowerPoint</Application>
  <PresentationFormat>Widescreen</PresentationFormat>
  <Paragraphs>240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AdvPAD40</vt:lpstr>
      <vt:lpstr>AGaramondPro-Regular</vt:lpstr>
      <vt:lpstr>Arial</vt:lpstr>
      <vt:lpstr>Century Gothic</vt:lpstr>
      <vt:lpstr>Courier New</vt:lpstr>
      <vt:lpstr>Segoe UI</vt:lpstr>
      <vt:lpstr>Trebuchet MS</vt:lpstr>
      <vt:lpstr>Tw Cen MT</vt:lpstr>
      <vt:lpstr>Wingdings</vt:lpstr>
      <vt:lpstr>Circuit</vt:lpstr>
      <vt:lpstr>In the name of god</vt:lpstr>
      <vt:lpstr>Patient History</vt:lpstr>
      <vt:lpstr>Present illness</vt:lpstr>
      <vt:lpstr>Present illness</vt:lpstr>
      <vt:lpstr>PowerPoint Presentation</vt:lpstr>
      <vt:lpstr>Family History</vt:lpstr>
      <vt:lpstr>Drug History</vt:lpstr>
      <vt:lpstr>Pmh: </vt:lpstr>
      <vt:lpstr>ROS</vt:lpstr>
      <vt:lpstr>ROS</vt:lpstr>
      <vt:lpstr>ROS</vt:lpstr>
      <vt:lpstr>Physical Exam </vt:lpstr>
      <vt:lpstr>Physical Exam </vt:lpstr>
      <vt:lpstr>Lab test</vt:lpstr>
      <vt:lpstr>1401.9.30</vt:lpstr>
      <vt:lpstr>PowerPoint Presentation</vt:lpstr>
      <vt:lpstr>PowerPoint Presentation</vt:lpstr>
      <vt:lpstr>PowerPoint Presentation</vt:lpstr>
      <vt:lpstr>PowerPoint Presentation</vt:lpstr>
      <vt:lpstr>Drug in hospital</vt:lpstr>
      <vt:lpstr>Problem list</vt:lpstr>
      <vt:lpstr>AGENDA</vt:lpstr>
      <vt:lpstr>PowerPoint Presentation</vt:lpstr>
      <vt:lpstr>PowerPoint Presentation</vt:lpstr>
      <vt:lpstr>Secondary Hypertension</vt:lpstr>
      <vt:lpstr>Investigations for HTN</vt:lpstr>
      <vt:lpstr>Additional lab data</vt:lpstr>
      <vt:lpstr>Additional Diagnostic Tests</vt:lpstr>
      <vt:lpstr>PowerPoint Presentation</vt:lpstr>
      <vt:lpstr>PowerPoint Presentation</vt:lpstr>
      <vt:lpstr>Preparation before screening</vt:lpstr>
      <vt:lpstr>Preparation before screening</vt:lpstr>
      <vt:lpstr>Preparation before screening</vt:lpstr>
      <vt:lpstr>PowerPoint Presentation</vt:lpstr>
      <vt:lpstr>PowerPoint Presentation</vt:lpstr>
      <vt:lpstr>PowerPoint Presentation</vt:lpstr>
      <vt:lpstr>LOW-RENIN HYPERTENSION</vt:lpstr>
      <vt:lpstr>PowerPoint Presentation</vt:lpstr>
      <vt:lpstr>Bartter syndrome</vt:lpstr>
      <vt:lpstr>PowerPoint Presentation</vt:lpstr>
      <vt:lpstr>How can we suspect BS?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saeed amir</dc:creator>
  <cp:lastModifiedBy>saeed amir</cp:lastModifiedBy>
  <cp:revision>77</cp:revision>
  <dcterms:created xsi:type="dcterms:W3CDTF">2023-01-12T17:58:26Z</dcterms:created>
  <dcterms:modified xsi:type="dcterms:W3CDTF">2023-01-15T18:40:14Z</dcterms:modified>
</cp:coreProperties>
</file>