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B3C111-A3A4-4E6D-AF2F-86A81C6A4C0C}"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ECBA7-D9CD-424C-9374-1749FE413FA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3C111-A3A4-4E6D-AF2F-86A81C6A4C0C}"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ECBA7-D9CD-424C-9374-1749FE413F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3C111-A3A4-4E6D-AF2F-86A81C6A4C0C}"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ECBA7-D9CD-424C-9374-1749FE413F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B3C111-A3A4-4E6D-AF2F-86A81C6A4C0C}"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ECBA7-D9CD-424C-9374-1749FE413F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B3C111-A3A4-4E6D-AF2F-86A81C6A4C0C}"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ECBA7-D9CD-424C-9374-1749FE413FA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B3C111-A3A4-4E6D-AF2F-86A81C6A4C0C}"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ECBA7-D9CD-424C-9374-1749FE413F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B3C111-A3A4-4E6D-AF2F-86A81C6A4C0C}" type="datetimeFigureOut">
              <a:rPr lang="en-US" smtClean="0"/>
              <a:t>8/26/2013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4ECBA7-D9CD-424C-9374-1749FE413F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B3C111-A3A4-4E6D-AF2F-86A81C6A4C0C}" type="datetimeFigureOut">
              <a:rPr lang="en-US" smtClean="0"/>
              <a:t>8/26/2013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4ECBA7-D9CD-424C-9374-1749FE413F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3C111-A3A4-4E6D-AF2F-86A81C6A4C0C}" type="datetimeFigureOut">
              <a:rPr lang="en-US" smtClean="0"/>
              <a:t>8/26/2013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4ECBA7-D9CD-424C-9374-1749FE413F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3C111-A3A4-4E6D-AF2F-86A81C6A4C0C}"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ECBA7-D9CD-424C-9374-1749FE413F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3C111-A3A4-4E6D-AF2F-86A81C6A4C0C}"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ECBA7-D9CD-424C-9374-1749FE413F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3C111-A3A4-4E6D-AF2F-86A81C6A4C0C}" type="datetimeFigureOut">
              <a:rPr lang="en-US" smtClean="0"/>
              <a:t>8/26/2013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4ECBA7-D9CD-424C-9374-1749FE413F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127.0.0.1:6656/contents/mobipreview.htm?37/48/38663?source=see_link" TargetMode="External"/><Relationship Id="rId2" Type="http://schemas.openxmlformats.org/officeDocument/2006/relationships/hyperlink" Target="http://127.0.0.1:6656/contents/mobipreview.htm?0/58/937?source=see_lin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127.0.0.1:6656/contents/mobipreview.htm?9/18/9514?source=see_link" TargetMode="External"/><Relationship Id="rId7" Type="http://schemas.openxmlformats.org/officeDocument/2006/relationships/hyperlink" Target="http://127.0.0.1:6656/contents/mobipreview.htm?8/4/8263?source=see_link" TargetMode="External"/><Relationship Id="rId2" Type="http://schemas.openxmlformats.org/officeDocument/2006/relationships/hyperlink" Target="http://127.0.0.1:6656/contents/mobipreview.htm?12/16/12554?source=see_link" TargetMode="External"/><Relationship Id="rId1" Type="http://schemas.openxmlformats.org/officeDocument/2006/relationships/slideLayout" Target="../slideLayouts/slideLayout2.xml"/><Relationship Id="rId6" Type="http://schemas.openxmlformats.org/officeDocument/2006/relationships/hyperlink" Target="http://127.0.0.1:6656/contents/mobipreview.htm?0/18/296?source=see_link" TargetMode="External"/><Relationship Id="rId5" Type="http://schemas.openxmlformats.org/officeDocument/2006/relationships/hyperlink" Target="http://127.0.0.1:6656/contents/mobipreview.htm?0/58/937?source=see_link" TargetMode="External"/><Relationship Id="rId4" Type="http://schemas.openxmlformats.org/officeDocument/2006/relationships/hyperlink" Target="http://127.0.0.1:6656/contents/mobipreview.htm?26/14/26854?source=see_link"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127.0.0.1:6656/contents/mobipreview.htm?8/59/9145?source=see_link" TargetMode="External"/><Relationship Id="rId2" Type="http://schemas.openxmlformats.org/officeDocument/2006/relationships/hyperlink" Target="http://127.0.0.1:6656/contents/mobipreview.htm?29/46/30440?source=see_link" TargetMode="External"/><Relationship Id="rId1" Type="http://schemas.openxmlformats.org/officeDocument/2006/relationships/slideLayout" Target="../slideLayouts/slideLayout2.xml"/><Relationship Id="rId4" Type="http://schemas.openxmlformats.org/officeDocument/2006/relationships/hyperlink" Target="http://127.0.0.1:6656/contents/mobipreview.htm?9/22/9577?source=see_link"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127.0.0.1:6656/contents/mobipreview.htm?7/59/8119?source=see_lin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127.0.0.1:6656/contents/._grade_5?title=Grade%202B" TargetMode="External"/><Relationship Id="rId2" Type="http://schemas.openxmlformats.org/officeDocument/2006/relationships/hyperlink" Target="http://127.0.0.1:6656/contents/._grade_2?title=Grade%201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Treatment of hypertension in patients with diabetes mellitus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Since hypertension places diabetic patients at high risk for cardiovascular complications, all diabetic patients with persistent blood pressures above 140/90 mmHg should be started on antihypertensive drug therapy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CHOICE OF ANTIHYPERTENSIVE DRUGS</a:t>
            </a:r>
            <a:endParaRPr lang="en-US" dirty="0"/>
          </a:p>
        </p:txBody>
      </p:sp>
      <p:sp>
        <p:nvSpPr>
          <p:cNvPr id="3" name="Content Placeholder 2"/>
          <p:cNvSpPr>
            <a:spLocks noGrp="1"/>
          </p:cNvSpPr>
          <p:nvPr>
            <p:ph idx="1"/>
          </p:nvPr>
        </p:nvSpPr>
        <p:spPr>
          <a:xfrm>
            <a:off x="457200" y="1447800"/>
            <a:ext cx="8229600" cy="4678363"/>
          </a:xfrm>
        </p:spPr>
        <p:txBody>
          <a:bodyPr>
            <a:normAutofit fontScale="62500" lnSpcReduction="20000"/>
          </a:bodyPr>
          <a:lstStyle/>
          <a:p>
            <a:r>
              <a:rPr lang="en-US" b="1" dirty="0" smtClean="0"/>
              <a:t>ACE </a:t>
            </a:r>
            <a:r>
              <a:rPr lang="en-US" b="1" dirty="0"/>
              <a:t>inhibitors </a:t>
            </a:r>
            <a:r>
              <a:rPr lang="en-US" dirty="0"/>
              <a:t> — When antihypertensive drugs are used, </a:t>
            </a:r>
            <a:r>
              <a:rPr lang="en-US" dirty="0" err="1"/>
              <a:t>angiotensin</a:t>
            </a:r>
            <a:r>
              <a:rPr lang="en-US" dirty="0"/>
              <a:t> converting enzyme (ACE) inhibitors offer a number of advantages:</a:t>
            </a:r>
          </a:p>
          <a:p>
            <a:r>
              <a:rPr lang="en-US" dirty="0"/>
              <a:t>They lower the blood pressure, although no drug is likely to be sufficient as </a:t>
            </a:r>
            <a:r>
              <a:rPr lang="en-US" dirty="0" err="1"/>
              <a:t>monotherapy</a:t>
            </a:r>
            <a:r>
              <a:rPr lang="en-US" dirty="0"/>
              <a:t>.</a:t>
            </a:r>
          </a:p>
          <a:p>
            <a:r>
              <a:rPr lang="en-US" dirty="0"/>
              <a:t>They have no specific toxicity, except for cough and raising the plasma potassium concentration in patients with underlying </a:t>
            </a:r>
            <a:r>
              <a:rPr lang="en-US" dirty="0" err="1"/>
              <a:t>hyperkalemia</a:t>
            </a:r>
            <a:r>
              <a:rPr lang="en-US" dirty="0"/>
              <a:t> or renal </a:t>
            </a:r>
            <a:r>
              <a:rPr lang="en-US" dirty="0" smtClean="0"/>
              <a:t>insufficiency</a:t>
            </a:r>
            <a:endParaRPr lang="en-US" dirty="0"/>
          </a:p>
          <a:p>
            <a:r>
              <a:rPr lang="en-US" dirty="0"/>
              <a:t>They have no adverse effects on lipid metabolism.</a:t>
            </a:r>
          </a:p>
          <a:p>
            <a:r>
              <a:rPr lang="en-US" dirty="0"/>
              <a:t>They may lower the plasma glucose concentration by increasing responsiveness to insulin. </a:t>
            </a:r>
            <a:endParaRPr lang="en-US" dirty="0" smtClean="0"/>
          </a:p>
          <a:p>
            <a:r>
              <a:rPr lang="en-US" dirty="0" smtClean="0"/>
              <a:t>A </a:t>
            </a:r>
            <a:r>
              <a:rPr lang="en-US" dirty="0"/>
              <a:t>possible effect of ACE inhibitors in reducing the incidence of new onset type 2 diabetes is discussed </a:t>
            </a:r>
            <a:r>
              <a:rPr lang="en-US" dirty="0" smtClean="0"/>
              <a:t>elsewhere. </a:t>
            </a:r>
            <a:endParaRPr lang="en-US" dirty="0"/>
          </a:p>
          <a:p>
            <a:r>
              <a:rPr lang="en-US" dirty="0"/>
              <a:t>They protect against the progression of moderately increased </a:t>
            </a:r>
            <a:r>
              <a:rPr lang="en-US" dirty="0" err="1"/>
              <a:t>albuminuria</a:t>
            </a:r>
            <a:r>
              <a:rPr lang="en-US" dirty="0"/>
              <a:t> (formerly "</a:t>
            </a:r>
            <a:r>
              <a:rPr lang="en-US" dirty="0" err="1"/>
              <a:t>microalbuminuria</a:t>
            </a:r>
            <a:r>
              <a:rPr lang="en-US" dirty="0"/>
              <a:t>") and severely increased </a:t>
            </a:r>
            <a:r>
              <a:rPr lang="en-US" dirty="0" err="1"/>
              <a:t>albuminuria</a:t>
            </a:r>
            <a:r>
              <a:rPr lang="en-US" dirty="0"/>
              <a:t> (formerly "</a:t>
            </a:r>
            <a:r>
              <a:rPr lang="en-US" dirty="0" err="1"/>
              <a:t>macroalbuminuria</a:t>
            </a:r>
            <a:r>
              <a:rPr lang="en-US" dirty="0"/>
              <a:t>") due to type 1 and 2 diabetes and have been evaluated for primary prevention of diabetic nephropathy. </a:t>
            </a:r>
          </a:p>
          <a:p>
            <a:r>
              <a:rPr lang="en-US" dirty="0"/>
              <a:t>They may slow the progression of retinopathy.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Angiotensin</a:t>
            </a:r>
            <a:r>
              <a:rPr lang="en-US" b="1" dirty="0"/>
              <a:t> II receptor blockers </a:t>
            </a:r>
            <a:endParaRPr lang="en-US" dirty="0"/>
          </a:p>
        </p:txBody>
      </p:sp>
      <p:sp>
        <p:nvSpPr>
          <p:cNvPr id="3" name="Content Placeholder 2"/>
          <p:cNvSpPr>
            <a:spLocks noGrp="1"/>
          </p:cNvSpPr>
          <p:nvPr>
            <p:ph idx="1"/>
          </p:nvPr>
        </p:nvSpPr>
        <p:spPr>
          <a:xfrm>
            <a:off x="381000" y="1219200"/>
            <a:ext cx="8382000" cy="4906963"/>
          </a:xfrm>
        </p:spPr>
        <p:txBody>
          <a:bodyPr>
            <a:normAutofit lnSpcReduction="10000"/>
          </a:bodyPr>
          <a:lstStyle/>
          <a:p>
            <a:r>
              <a:rPr lang="en-US" dirty="0" smtClean="0"/>
              <a:t>ARBs </a:t>
            </a:r>
            <a:r>
              <a:rPr lang="en-US" dirty="0"/>
              <a:t>appear to have the same benefits as ACE inhibitors described in the preceding section. </a:t>
            </a:r>
            <a:endParaRPr lang="en-US" dirty="0" smtClean="0"/>
          </a:p>
          <a:p>
            <a:r>
              <a:rPr lang="en-US" dirty="0" smtClean="0"/>
              <a:t>major </a:t>
            </a:r>
            <a:r>
              <a:rPr lang="en-US" dirty="0"/>
              <a:t>trials, </a:t>
            </a:r>
            <a:r>
              <a:rPr lang="en-US" dirty="0" smtClean="0"/>
              <a:t>demonstrated </a:t>
            </a:r>
            <a:r>
              <a:rPr lang="en-US" dirty="0"/>
              <a:t>a clear benefit in terms of </a:t>
            </a:r>
            <a:r>
              <a:rPr lang="en-US" dirty="0" err="1"/>
              <a:t>renoprotection</a:t>
            </a:r>
            <a:r>
              <a:rPr lang="en-US" dirty="0"/>
              <a:t> with ARBs in patients with nephropathy due to type 2 disease </a:t>
            </a:r>
          </a:p>
          <a:p>
            <a:r>
              <a:rPr lang="en-US" dirty="0" smtClean="0"/>
              <a:t>This </a:t>
            </a:r>
            <a:r>
              <a:rPr lang="en-US" dirty="0"/>
              <a:t>was also seen in early type 2 diabetes with normal kidney function and </a:t>
            </a:r>
            <a:r>
              <a:rPr lang="en-US" dirty="0" err="1"/>
              <a:t>normoalbuminuria</a:t>
            </a:r>
            <a:r>
              <a:rPr lang="en-US" dirty="0"/>
              <a:t> or moderately increased </a:t>
            </a:r>
            <a:r>
              <a:rPr lang="en-US" dirty="0" err="1"/>
              <a:t>albuminuria</a:t>
            </a:r>
            <a:r>
              <a:rPr lang="en-US" dirty="0"/>
              <a:t> </a:t>
            </a:r>
            <a:r>
              <a:rPr lang="en-US" dirty="0" smtClean="0"/>
              <a:t>in whom </a:t>
            </a:r>
            <a:r>
              <a:rPr lang="en-US" dirty="0"/>
              <a:t>an ACE inhibitor was at least as effective as an ARB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ACE inhibitor plus ARB </a:t>
            </a:r>
            <a:endParaRPr lang="en-US" dirty="0"/>
          </a:p>
        </p:txBody>
      </p:sp>
      <p:sp>
        <p:nvSpPr>
          <p:cNvPr id="3" name="Content Placeholder 2"/>
          <p:cNvSpPr>
            <a:spLocks noGrp="1"/>
          </p:cNvSpPr>
          <p:nvPr>
            <p:ph idx="1"/>
          </p:nvPr>
        </p:nvSpPr>
        <p:spPr>
          <a:xfrm>
            <a:off x="457200" y="990600"/>
            <a:ext cx="8458200" cy="5135563"/>
          </a:xfrm>
        </p:spPr>
        <p:txBody>
          <a:bodyPr>
            <a:normAutofit fontScale="92500" lnSpcReduction="20000"/>
          </a:bodyPr>
          <a:lstStyle/>
          <a:p>
            <a:r>
              <a:rPr lang="en-US" dirty="0"/>
              <a:t>  A separate issue is whether an ARB should be given with an ACE inhibitor</a:t>
            </a:r>
            <a:r>
              <a:rPr lang="en-US" dirty="0" smtClean="0"/>
              <a:t>.</a:t>
            </a:r>
          </a:p>
          <a:p>
            <a:r>
              <a:rPr lang="en-US" dirty="0" smtClean="0"/>
              <a:t> </a:t>
            </a:r>
            <a:r>
              <a:rPr lang="en-US" dirty="0"/>
              <a:t>In the CALM trial of 199 hypertensive patients with type 2 diabetes with moderately increased </a:t>
            </a:r>
            <a:r>
              <a:rPr lang="en-US" dirty="0" err="1"/>
              <a:t>albuminuria</a:t>
            </a:r>
            <a:r>
              <a:rPr lang="en-US" dirty="0"/>
              <a:t> (formerly "</a:t>
            </a:r>
            <a:r>
              <a:rPr lang="en-US" dirty="0" err="1"/>
              <a:t>microalbuminuria</a:t>
            </a:r>
            <a:r>
              <a:rPr lang="en-US" dirty="0"/>
              <a:t>"), </a:t>
            </a:r>
            <a:r>
              <a:rPr lang="en-US" dirty="0" err="1">
                <a:hlinkClick r:id="rId2"/>
              </a:rPr>
              <a:t>lisinopril</a:t>
            </a:r>
            <a:r>
              <a:rPr lang="en-US" dirty="0">
                <a:hlinkClick r:id="rId2"/>
              </a:rPr>
              <a:t> </a:t>
            </a:r>
            <a:r>
              <a:rPr lang="en-US" dirty="0"/>
              <a:t>(20 mg/day) and </a:t>
            </a:r>
            <a:r>
              <a:rPr lang="en-US" dirty="0" err="1">
                <a:hlinkClick r:id="rId3"/>
              </a:rPr>
              <a:t>candesartan</a:t>
            </a:r>
            <a:r>
              <a:rPr lang="en-US" dirty="0">
                <a:hlinkClick r:id="rId3"/>
              </a:rPr>
              <a:t> </a:t>
            </a:r>
            <a:r>
              <a:rPr lang="en-US" dirty="0"/>
              <a:t>(16 mg/day) produced equivalent reductions in blood pressure that were significantly less than the response seen with combination therapy (14.1/10.7 and 16.7/10.4 versus 25.3/16.3) </a:t>
            </a:r>
            <a:endParaRPr lang="en-US" dirty="0" smtClean="0"/>
          </a:p>
          <a:p>
            <a:r>
              <a:rPr lang="en-US" dirty="0" smtClean="0"/>
              <a:t> </a:t>
            </a:r>
            <a:r>
              <a:rPr lang="en-US" dirty="0"/>
              <a:t>However, combination therapy was not compared to higher doses of either agent alone.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Calcium channel blockers </a:t>
            </a:r>
            <a:endParaRPr lang="en-US" dirty="0"/>
          </a:p>
        </p:txBody>
      </p:sp>
      <p:sp>
        <p:nvSpPr>
          <p:cNvPr id="3" name="Content Placeholder 2"/>
          <p:cNvSpPr>
            <a:spLocks noGrp="1"/>
          </p:cNvSpPr>
          <p:nvPr>
            <p:ph idx="1"/>
          </p:nvPr>
        </p:nvSpPr>
        <p:spPr>
          <a:xfrm>
            <a:off x="457200" y="990600"/>
            <a:ext cx="8229600" cy="5135563"/>
          </a:xfrm>
        </p:spPr>
        <p:txBody>
          <a:bodyPr>
            <a:normAutofit fontScale="47500" lnSpcReduction="20000"/>
          </a:bodyPr>
          <a:lstStyle/>
          <a:p>
            <a:r>
              <a:rPr lang="en-US" dirty="0"/>
              <a:t> Somewhat similar considerations (efficacy and lack of adverse effects of lipid or carbohydrate metabolism) apply to the </a:t>
            </a:r>
            <a:r>
              <a:rPr lang="en-US" dirty="0" err="1"/>
              <a:t>nondihydropyridine</a:t>
            </a:r>
            <a:r>
              <a:rPr lang="en-US" dirty="0"/>
              <a:t> calcium channel blockers ( </a:t>
            </a:r>
            <a:r>
              <a:rPr lang="en-US" dirty="0" err="1">
                <a:hlinkClick r:id="rId2"/>
              </a:rPr>
              <a:t>diltiazem</a:t>
            </a:r>
            <a:r>
              <a:rPr lang="en-US" dirty="0">
                <a:hlinkClick r:id="rId2"/>
              </a:rPr>
              <a:t> </a:t>
            </a:r>
            <a:r>
              <a:rPr lang="en-US" dirty="0"/>
              <a:t>and </a:t>
            </a:r>
            <a:r>
              <a:rPr lang="en-US" dirty="0" err="1">
                <a:hlinkClick r:id="rId3"/>
              </a:rPr>
              <a:t>verapamil</a:t>
            </a:r>
            <a:r>
              <a:rPr lang="en-US" dirty="0">
                <a:hlinkClick r:id="rId3"/>
              </a:rPr>
              <a:t> </a:t>
            </a:r>
            <a:r>
              <a:rPr lang="en-US" dirty="0"/>
              <a:t>) </a:t>
            </a:r>
            <a:endParaRPr lang="en-US" dirty="0" smtClean="0"/>
          </a:p>
          <a:p>
            <a:r>
              <a:rPr lang="en-US" dirty="0" smtClean="0"/>
              <a:t> </a:t>
            </a:r>
            <a:r>
              <a:rPr lang="en-US" dirty="0"/>
              <a:t>However, an ACE inhibitor is still preferred as initial therapy, in part because it appears to be superior to </a:t>
            </a:r>
            <a:r>
              <a:rPr lang="en-US" dirty="0" err="1"/>
              <a:t>verapamil</a:t>
            </a:r>
            <a:r>
              <a:rPr lang="en-US" dirty="0"/>
              <a:t> for the primary prevention of diabetic nephropathy among hypertensive patients with type 2 </a:t>
            </a:r>
            <a:r>
              <a:rPr lang="en-US" dirty="0" smtClean="0"/>
              <a:t>diabetes</a:t>
            </a:r>
          </a:p>
          <a:p>
            <a:pPr>
              <a:buNone/>
            </a:pPr>
            <a:endParaRPr lang="en-US" dirty="0"/>
          </a:p>
          <a:p>
            <a:r>
              <a:rPr lang="en-US" dirty="0" smtClean="0"/>
              <a:t>Two </a:t>
            </a:r>
            <a:r>
              <a:rPr lang="en-US" dirty="0"/>
              <a:t>major hypertension trials, HOT and </a:t>
            </a:r>
            <a:r>
              <a:rPr lang="en-US" dirty="0" err="1"/>
              <a:t>Syst-Eur</a:t>
            </a:r>
            <a:r>
              <a:rPr lang="en-US" dirty="0"/>
              <a:t>, found no evidence of a deleterious effect from a long-acting </a:t>
            </a:r>
            <a:r>
              <a:rPr lang="en-US" dirty="0" err="1"/>
              <a:t>dihydropyridine</a:t>
            </a:r>
            <a:r>
              <a:rPr lang="en-US" dirty="0"/>
              <a:t> in diabetic patients </a:t>
            </a:r>
          </a:p>
          <a:p>
            <a:r>
              <a:rPr lang="en-US" dirty="0" smtClean="0"/>
              <a:t> </a:t>
            </a:r>
            <a:r>
              <a:rPr lang="en-US" dirty="0"/>
              <a:t>In addition, </a:t>
            </a:r>
            <a:r>
              <a:rPr lang="en-US" dirty="0" err="1"/>
              <a:t>amlodipine</a:t>
            </a:r>
            <a:r>
              <a:rPr lang="en-US" dirty="0"/>
              <a:t> was associated with similar rates of coronary mortality and nonfatal myocardial infarction as </a:t>
            </a:r>
            <a:r>
              <a:rPr lang="en-US" dirty="0" err="1">
                <a:hlinkClick r:id="rId4"/>
              </a:rPr>
              <a:t>chlorthalidone</a:t>
            </a:r>
            <a:r>
              <a:rPr lang="en-US" dirty="0">
                <a:hlinkClick r:id="rId4"/>
              </a:rPr>
              <a:t> </a:t>
            </a:r>
            <a:r>
              <a:rPr lang="en-US" dirty="0"/>
              <a:t>and </a:t>
            </a:r>
            <a:r>
              <a:rPr lang="en-US" dirty="0" err="1">
                <a:hlinkClick r:id="rId5"/>
              </a:rPr>
              <a:t>lisinopril</a:t>
            </a:r>
            <a:r>
              <a:rPr lang="en-US" dirty="0">
                <a:hlinkClick r:id="rId5"/>
              </a:rPr>
              <a:t> </a:t>
            </a:r>
            <a:r>
              <a:rPr lang="en-US" dirty="0"/>
              <a:t>in the much larger ALLHAT trial of patients with hypertension and risk factors for cardiovascular disease </a:t>
            </a:r>
            <a:endParaRPr lang="en-US" dirty="0" smtClean="0"/>
          </a:p>
          <a:p>
            <a:r>
              <a:rPr lang="en-US" dirty="0" smtClean="0"/>
              <a:t> </a:t>
            </a:r>
            <a:r>
              <a:rPr lang="en-US" dirty="0"/>
              <a:t>However, a </a:t>
            </a:r>
            <a:r>
              <a:rPr lang="en-US" b="1" dirty="0"/>
              <a:t>higher </a:t>
            </a:r>
            <a:r>
              <a:rPr lang="en-US" dirty="0"/>
              <a:t>rate of heart failure among diabetic patients was observed with </a:t>
            </a:r>
            <a:r>
              <a:rPr lang="en-US" dirty="0" err="1"/>
              <a:t>amlodipine</a:t>
            </a:r>
            <a:r>
              <a:rPr lang="en-US" dirty="0"/>
              <a:t> compared with </a:t>
            </a:r>
            <a:r>
              <a:rPr lang="en-US" dirty="0" err="1"/>
              <a:t>chlorthalidone</a:t>
            </a:r>
            <a:r>
              <a:rPr lang="en-US" dirty="0"/>
              <a:t> (relative risk 1.42, 95% CI 1.23-1.64), a finding also observed among patients without </a:t>
            </a:r>
            <a:r>
              <a:rPr lang="en-US" dirty="0" smtClean="0"/>
              <a:t>diabetes</a:t>
            </a:r>
          </a:p>
          <a:p>
            <a:pPr>
              <a:buNone/>
            </a:pPr>
            <a:endParaRPr lang="en-US" dirty="0"/>
          </a:p>
          <a:p>
            <a:r>
              <a:rPr lang="en-US" dirty="0"/>
              <a:t>Similar results in terms of safety and efficacy were reported in a 2004 meta-analysis of 14 studies that evaluated calcium channel blockers in hypertensive diabetic patients </a:t>
            </a:r>
            <a:r>
              <a:rPr lang="en-US" dirty="0" smtClean="0"/>
              <a:t>[</a:t>
            </a:r>
          </a:p>
          <a:p>
            <a:endParaRPr lang="en-US" dirty="0"/>
          </a:p>
          <a:p>
            <a:r>
              <a:rPr lang="en-US" dirty="0"/>
              <a:t>A separate question is the role of calcium channel blockers in combination </a:t>
            </a:r>
            <a:r>
              <a:rPr lang="en-US" dirty="0" smtClean="0"/>
              <a:t>therapy</a:t>
            </a:r>
          </a:p>
          <a:p>
            <a:r>
              <a:rPr lang="en-US" dirty="0" err="1" smtClean="0">
                <a:hlinkClick r:id="rId6"/>
              </a:rPr>
              <a:t>Amlodipine</a:t>
            </a:r>
            <a:r>
              <a:rPr lang="en-US" dirty="0">
                <a:hlinkClick r:id="rId6"/>
              </a:rPr>
              <a:t> </a:t>
            </a:r>
            <a:r>
              <a:rPr lang="en-US" dirty="0"/>
              <a:t>may provide better protection against cardiovascular events than low-dose </a:t>
            </a:r>
            <a:r>
              <a:rPr lang="en-US" dirty="0" err="1">
                <a:hlinkClick r:id="rId7"/>
              </a:rPr>
              <a:t>hydrochlorothiazide</a:t>
            </a:r>
            <a:r>
              <a:rPr lang="en-US" dirty="0" err="1"/>
              <a:t>when</a:t>
            </a:r>
            <a:r>
              <a:rPr lang="en-US" dirty="0"/>
              <a:t> both are used in combination with an ACE inhibitor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Beta blockers </a:t>
            </a:r>
            <a:r>
              <a:rPr lang="en-US" dirty="0" smtClean="0"/>
              <a:t> </a:t>
            </a: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dirty="0"/>
              <a:t> Although there are concerns about masking of hypoglycemic symptoms and possible exacerbation of peripheral artery disease, beta blockers are effective therapy for hypertension in diabetic patients</a:t>
            </a:r>
            <a:r>
              <a:rPr lang="en-US" dirty="0" smtClean="0"/>
              <a:t>.</a:t>
            </a:r>
          </a:p>
          <a:p>
            <a:r>
              <a:rPr lang="en-US" dirty="0" smtClean="0"/>
              <a:t> </a:t>
            </a:r>
            <a:r>
              <a:rPr lang="en-US" dirty="0"/>
              <a:t>In the UKPDS study of patients with type 2 diabetes, </a:t>
            </a:r>
            <a:r>
              <a:rPr lang="en-US" dirty="0" err="1">
                <a:hlinkClick r:id="rId2"/>
              </a:rPr>
              <a:t>atenolol</a:t>
            </a:r>
            <a:r>
              <a:rPr lang="en-US" dirty="0">
                <a:hlinkClick r:id="rId2"/>
              </a:rPr>
              <a:t> </a:t>
            </a:r>
            <a:r>
              <a:rPr lang="en-US" dirty="0"/>
              <a:t>was as effective as </a:t>
            </a:r>
            <a:r>
              <a:rPr lang="en-US" dirty="0" err="1">
                <a:hlinkClick r:id="rId3"/>
              </a:rPr>
              <a:t>captopril</a:t>
            </a:r>
            <a:r>
              <a:rPr lang="en-US" dirty="0">
                <a:hlinkClick r:id="rId3"/>
              </a:rPr>
              <a:t> </a:t>
            </a:r>
            <a:r>
              <a:rPr lang="en-US" dirty="0"/>
              <a:t>in terms of both blood pressure lowering and protection against </a:t>
            </a:r>
            <a:r>
              <a:rPr lang="en-US" dirty="0" err="1"/>
              <a:t>microvascular</a:t>
            </a:r>
            <a:r>
              <a:rPr lang="en-US" dirty="0"/>
              <a:t> disease </a:t>
            </a:r>
            <a:endParaRPr lang="en-US" dirty="0" smtClean="0"/>
          </a:p>
          <a:p>
            <a:r>
              <a:rPr lang="en-US" dirty="0" err="1" smtClean="0">
                <a:hlinkClick r:id="rId4"/>
              </a:rPr>
              <a:t>Carvedilol</a:t>
            </a:r>
            <a:r>
              <a:rPr lang="en-US" dirty="0">
                <a:hlinkClick r:id="rId4"/>
              </a:rPr>
              <a:t> </a:t>
            </a:r>
            <a:r>
              <a:rPr lang="en-US" dirty="0"/>
              <a:t>is a combined nonselective beta- and alpha-1 adrenergic antagonist that improves survival in patients with heart failure and may have certain advantages compared to other beta blockers in patients with </a:t>
            </a:r>
            <a:r>
              <a:rPr lang="en-US" dirty="0" smtClean="0"/>
              <a:t>diabetes</a:t>
            </a:r>
            <a:endParaRPr lang="en-US" dirty="0"/>
          </a:p>
          <a:p>
            <a:r>
              <a:rPr lang="en-US" dirty="0" smtClean="0"/>
              <a:t>The </a:t>
            </a:r>
            <a:r>
              <a:rPr lang="en-US" dirty="0"/>
              <a:t>Atherosclerosis Risk In Communities study (ARIC) study found that, among hypertensive patients who did not have diabetes, beta blocker therapy (but not </a:t>
            </a:r>
            <a:r>
              <a:rPr lang="en-US" dirty="0" err="1">
                <a:hlinkClick r:id="rId4"/>
              </a:rPr>
              <a:t>carvedilol</a:t>
            </a:r>
            <a:r>
              <a:rPr lang="en-US" dirty="0">
                <a:hlinkClick r:id="rId4"/>
              </a:rPr>
              <a:t> </a:t>
            </a:r>
            <a:r>
              <a:rPr lang="en-US" dirty="0"/>
              <a:t>) was associated with a 28 percent increased risk of developing type 2 diabetes compared to no antihypertensive therapy; this relationship was not seen with </a:t>
            </a:r>
            <a:r>
              <a:rPr lang="en-US" dirty="0" err="1"/>
              <a:t>thiazides</a:t>
            </a:r>
            <a:r>
              <a:rPr lang="en-US" dirty="0"/>
              <a:t>, calcium channel blockers, or ACE inhibitors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alpha blockers</a:t>
            </a:r>
            <a:endParaRPr lang="en-US" dirty="0"/>
          </a:p>
        </p:txBody>
      </p:sp>
      <p:sp>
        <p:nvSpPr>
          <p:cNvPr id="3" name="Content Placeholder 2"/>
          <p:cNvSpPr>
            <a:spLocks noGrp="1"/>
          </p:cNvSpPr>
          <p:nvPr>
            <p:ph idx="1"/>
          </p:nvPr>
        </p:nvSpPr>
        <p:spPr/>
        <p:txBody>
          <a:bodyPr/>
          <a:lstStyle/>
          <a:p>
            <a:r>
              <a:rPr lang="en-US" b="1" dirty="0"/>
              <a:t> </a:t>
            </a:r>
            <a:r>
              <a:rPr lang="en-US" dirty="0"/>
              <a:t> </a:t>
            </a:r>
            <a:r>
              <a:rPr lang="en-US" dirty="0" smtClean="0"/>
              <a:t>Although </a:t>
            </a:r>
            <a:r>
              <a:rPr lang="en-US" dirty="0"/>
              <a:t>not widely used as primary therapy in diabetes because of side effects such as orthostatic hypotension, peripheral alpha blockers (such as </a:t>
            </a:r>
            <a:r>
              <a:rPr lang="en-US" dirty="0" err="1">
                <a:hlinkClick r:id="rId2"/>
              </a:rPr>
              <a:t>doxazosin</a:t>
            </a:r>
            <a:r>
              <a:rPr lang="en-US" dirty="0">
                <a:hlinkClick r:id="rId2"/>
              </a:rPr>
              <a:t> </a:t>
            </a:r>
            <a:r>
              <a:rPr lang="en-US" dirty="0"/>
              <a:t>) are as effective in lowering blood pressure as ACE inhibitors and calcium channel blockers and have a more favorable metabolic profile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SUMMARY AND RECOMMENDATIONS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 </a:t>
            </a:r>
            <a:r>
              <a:rPr lang="en-US" dirty="0"/>
              <a:t> </a:t>
            </a:r>
            <a:r>
              <a:rPr lang="en-US" dirty="0" smtClean="0"/>
              <a:t>The </a:t>
            </a:r>
            <a:r>
              <a:rPr lang="en-US" dirty="0"/>
              <a:t>prevalence and time of development of hypertension in patients with diabetes mellitus varies with the type of diabetes. </a:t>
            </a:r>
          </a:p>
          <a:p>
            <a:r>
              <a:rPr lang="en-US" dirty="0"/>
              <a:t>Among patients with type 1 diabetes, the incidence of hypertension rises from 5 percent at 10 years' duration, to 33 percent at 20 years, and 70 percent at 40 years. </a:t>
            </a:r>
            <a:endParaRPr lang="en-US" dirty="0" smtClean="0"/>
          </a:p>
          <a:p>
            <a:r>
              <a:rPr lang="en-US" dirty="0" smtClean="0"/>
              <a:t>The </a:t>
            </a:r>
            <a:r>
              <a:rPr lang="en-US" dirty="0"/>
              <a:t>blood pressure typically begins to rise within the normal range at or within a few years after the onset of moderately increased </a:t>
            </a:r>
            <a:r>
              <a:rPr lang="en-US" dirty="0" err="1"/>
              <a:t>albuminuria</a:t>
            </a:r>
            <a:r>
              <a:rPr lang="en-US" dirty="0"/>
              <a:t> (formerly "</a:t>
            </a:r>
            <a:r>
              <a:rPr lang="en-US" dirty="0" err="1"/>
              <a:t>microalbuminuria</a:t>
            </a:r>
            <a:r>
              <a:rPr lang="en-US" dirty="0"/>
              <a:t>") and increases progressively as the renal disease progresses.</a:t>
            </a:r>
          </a:p>
          <a:p>
            <a:r>
              <a:rPr lang="en-US" dirty="0"/>
              <a:t>Among patients with type 2 diabetes, as many as 40 percent are hypertensive at the time of diagnosis and, in approximately one-half of these patients, the elevation in blood pressure occurred </a:t>
            </a:r>
            <a:r>
              <a:rPr lang="en-US" b="1" dirty="0"/>
              <a:t>before </a:t>
            </a:r>
            <a:r>
              <a:rPr lang="en-US" dirty="0"/>
              <a:t>the onset of moderately increased </a:t>
            </a:r>
            <a:r>
              <a:rPr lang="en-US" dirty="0" err="1"/>
              <a:t>albuminuria</a:t>
            </a:r>
            <a:r>
              <a:rPr lang="en-US" dirty="0"/>
              <a: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Choice of antihypertensive agents</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US" dirty="0"/>
              <a:t>An ACE inhibitor or ARB is clearly preferred as initial therapy in any hypertensive diabetic patient who has moderately increased </a:t>
            </a:r>
            <a:r>
              <a:rPr lang="en-US" dirty="0" err="1"/>
              <a:t>albuminuria</a:t>
            </a:r>
            <a:r>
              <a:rPr lang="en-US" dirty="0"/>
              <a:t> (formerly "</a:t>
            </a:r>
            <a:r>
              <a:rPr lang="en-US" dirty="0" err="1"/>
              <a:t>microalbuminuria</a:t>
            </a:r>
            <a:r>
              <a:rPr lang="en-US" dirty="0"/>
              <a:t>") or severely increased </a:t>
            </a:r>
            <a:r>
              <a:rPr lang="en-US" dirty="0" err="1"/>
              <a:t>albuminuria</a:t>
            </a:r>
            <a:r>
              <a:rPr lang="en-US" dirty="0"/>
              <a:t> (formerly "</a:t>
            </a:r>
            <a:r>
              <a:rPr lang="en-US" dirty="0" err="1"/>
              <a:t>macroalbuminuria</a:t>
            </a:r>
            <a:r>
              <a:rPr lang="en-US" dirty="0"/>
              <a:t>") in an attempt to slow renal disease progression</a:t>
            </a:r>
            <a:r>
              <a:rPr lang="en-US" dirty="0" smtClean="0"/>
              <a:t>.</a:t>
            </a:r>
          </a:p>
          <a:p>
            <a:r>
              <a:rPr lang="en-US" dirty="0" smtClean="0"/>
              <a:t> </a:t>
            </a:r>
            <a:r>
              <a:rPr lang="en-US" dirty="0"/>
              <a:t>Most experts will also begin with an ACE inhibitor or ARB in hypertensive diabetic patients without </a:t>
            </a:r>
            <a:r>
              <a:rPr lang="en-US" dirty="0" err="1"/>
              <a:t>proteinuria</a:t>
            </a:r>
            <a:r>
              <a:rPr lang="en-US" dirty="0"/>
              <a:t>. This is unlikely to occur in patients with type 1 diabetes in whom moderately increased </a:t>
            </a:r>
            <a:r>
              <a:rPr lang="en-US" dirty="0" err="1"/>
              <a:t>albuminuria</a:t>
            </a:r>
            <a:r>
              <a:rPr lang="en-US" dirty="0"/>
              <a:t> typically precedes </a:t>
            </a:r>
            <a:r>
              <a:rPr lang="en-US" dirty="0" smtClean="0"/>
              <a:t>hypertension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Goal blood pressure </a:t>
            </a:r>
            <a:endParaRPr lang="en-US" dirty="0"/>
          </a:p>
        </p:txBody>
      </p:sp>
      <p:sp>
        <p:nvSpPr>
          <p:cNvPr id="3" name="Content Placeholder 2"/>
          <p:cNvSpPr>
            <a:spLocks noGrp="1"/>
          </p:cNvSpPr>
          <p:nvPr>
            <p:ph idx="1"/>
          </p:nvPr>
        </p:nvSpPr>
        <p:spPr>
          <a:xfrm>
            <a:off x="457200" y="1066800"/>
            <a:ext cx="8229600" cy="5059363"/>
          </a:xfrm>
        </p:spPr>
        <p:txBody>
          <a:bodyPr>
            <a:normAutofit fontScale="47500" lnSpcReduction="20000"/>
          </a:bodyPr>
          <a:lstStyle/>
          <a:p>
            <a:r>
              <a:rPr lang="en-US" dirty="0" smtClean="0"/>
              <a:t>Major </a:t>
            </a:r>
            <a:r>
              <a:rPr lang="en-US" dirty="0"/>
              <a:t>guidelines, published before the ACCORD BP trial, suggested that the goal blood pressure in patients with diabetes mellitus is less than 130/80 mmHg</a:t>
            </a:r>
            <a:r>
              <a:rPr lang="en-US" dirty="0" smtClean="0"/>
              <a:t>.</a:t>
            </a:r>
          </a:p>
          <a:p>
            <a:r>
              <a:rPr lang="en-US" dirty="0" smtClean="0"/>
              <a:t> </a:t>
            </a:r>
            <a:r>
              <a:rPr lang="en-US" dirty="0"/>
              <a:t>However, there are no convincing data supporting this approach, with the possible exception of patients with diabetic nephropathy and </a:t>
            </a:r>
            <a:r>
              <a:rPr lang="en-US" dirty="0" err="1"/>
              <a:t>proteinuria</a:t>
            </a:r>
            <a:r>
              <a:rPr lang="en-US" dirty="0"/>
              <a:t> in whom weak evidence suggests that such a goal may slow the rate of progression of the </a:t>
            </a:r>
            <a:r>
              <a:rPr lang="en-US" dirty="0" smtClean="0"/>
              <a:t>nephropathy</a:t>
            </a:r>
          </a:p>
          <a:p>
            <a:pPr>
              <a:buNone/>
            </a:pPr>
            <a:endParaRPr lang="en-US" dirty="0"/>
          </a:p>
          <a:p>
            <a:r>
              <a:rPr lang="en-US" dirty="0"/>
              <a:t>We recommend a goal blood pressure of less than 140/90 mmHg compared with higher pressures in all patients ( </a:t>
            </a:r>
            <a:r>
              <a:rPr lang="en-US" dirty="0">
                <a:hlinkClick r:id="rId2"/>
              </a:rPr>
              <a:t>Grade 1B </a:t>
            </a:r>
            <a:r>
              <a:rPr lang="en-US" dirty="0"/>
              <a:t>).</a:t>
            </a:r>
          </a:p>
          <a:p>
            <a:r>
              <a:rPr lang="en-US" dirty="0"/>
              <a:t>We suggest (a weaker recommendation) an attempt to lower the systolic pressure below 130 to 135 mmHg (preferably less than 130 mmHg) if it can be achieved without producing significant side effects ( </a:t>
            </a:r>
            <a:r>
              <a:rPr lang="en-US" dirty="0">
                <a:hlinkClick r:id="rId3"/>
              </a:rPr>
              <a:t>Grade 2B </a:t>
            </a:r>
            <a:r>
              <a:rPr lang="en-US" dirty="0"/>
              <a:t>).</a:t>
            </a:r>
          </a:p>
          <a:p>
            <a:r>
              <a:rPr lang="en-US" dirty="0"/>
              <a:t>We recommend a goal blood pressure of less than 130/80 mmHg compared with higher pressures in patients with diabetic nephropathy and </a:t>
            </a:r>
            <a:r>
              <a:rPr lang="en-US" dirty="0" err="1"/>
              <a:t>proteinuria</a:t>
            </a:r>
            <a:r>
              <a:rPr lang="en-US" dirty="0"/>
              <a:t> (500 mg/day or more) ( </a:t>
            </a:r>
            <a:r>
              <a:rPr lang="en-US" dirty="0">
                <a:hlinkClick r:id="rId2"/>
              </a:rPr>
              <a:t>Grade 1B </a:t>
            </a:r>
            <a:r>
              <a:rPr lang="en-US" dirty="0"/>
              <a:t>).</a:t>
            </a:r>
          </a:p>
          <a:p>
            <a:r>
              <a:rPr lang="en-US" dirty="0"/>
              <a:t>For patients who fulfill the entry criteria in ACCORD BP (type 2 diabetes plus either cardiovascular disease or at least two additional risk factors for cardiovascular disease), the authors and reviewers of this topic suggest that the risks and burdens of aiming for a goal systolic pressure of less than 120 mmHg (more side effects, extra patient visits, and increased cost) plus the lack of experience of almost all physicians in attaining such a goal may be too great a burden to achieve the small reduction in stroke that may be attained (absolute benefit 1 in 89 patients at five years). </a:t>
            </a:r>
            <a:endParaRPr lang="en-US" smtClean="0"/>
          </a:p>
          <a:p>
            <a:r>
              <a:rPr lang="en-US" smtClean="0"/>
              <a:t>However</a:t>
            </a:r>
            <a:r>
              <a:rPr lang="en-US" dirty="0"/>
              <a:t>, such a goal may be considered in highly motivated patients who would accept more aggressive antihypertensive therapy to further reduce their risk of stroke.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a:t>
            </a:r>
            <a:r>
              <a:rPr lang="en-US" dirty="0"/>
              <a:t>topic will review the pathogenesis of hypertension in patients with diabetes mellitus and the three major treatment issues:</a:t>
            </a:r>
          </a:p>
          <a:p>
            <a:r>
              <a:rPr lang="en-US" dirty="0"/>
              <a:t>The evidence supporting benefit from the treatment of hypertension</a:t>
            </a:r>
          </a:p>
          <a:p>
            <a:r>
              <a:rPr lang="en-US" dirty="0"/>
              <a:t>The choice of antihypertensive drugs</a:t>
            </a:r>
          </a:p>
          <a:p>
            <a:r>
              <a:rPr lang="en-US" dirty="0"/>
              <a:t>The goal blood pressure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AND PREVALENCE</a:t>
            </a:r>
            <a:endParaRPr lang="en-US" dirty="0"/>
          </a:p>
        </p:txBody>
      </p:sp>
      <p:sp>
        <p:nvSpPr>
          <p:cNvPr id="3" name="Content Placeholder 2"/>
          <p:cNvSpPr>
            <a:spLocks noGrp="1"/>
          </p:cNvSpPr>
          <p:nvPr>
            <p:ph idx="1"/>
          </p:nvPr>
        </p:nvSpPr>
        <p:spPr/>
        <p:txBody>
          <a:bodyPr/>
          <a:lstStyle/>
          <a:p>
            <a:r>
              <a:rPr lang="en-US" dirty="0"/>
              <a:t>Hypertension is a common problem in </a:t>
            </a:r>
            <a:r>
              <a:rPr lang="en-US" dirty="0" smtClean="0"/>
              <a:t>pts </a:t>
            </a:r>
            <a:r>
              <a:rPr lang="en-US" dirty="0"/>
              <a:t>with both type 1 and type 2 </a:t>
            </a:r>
            <a:r>
              <a:rPr lang="en-US" dirty="0" smtClean="0"/>
              <a:t>diabetes</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PATHOGENESIS</a:t>
            </a:r>
            <a:endParaRPr lang="en-US" dirty="0"/>
          </a:p>
        </p:txBody>
      </p:sp>
      <p:sp>
        <p:nvSpPr>
          <p:cNvPr id="3" name="Content Placeholder 2"/>
          <p:cNvSpPr>
            <a:spLocks noGrp="1"/>
          </p:cNvSpPr>
          <p:nvPr>
            <p:ph idx="1"/>
          </p:nvPr>
        </p:nvSpPr>
        <p:spPr/>
        <p:txBody>
          <a:bodyPr/>
          <a:lstStyle/>
          <a:p>
            <a:r>
              <a:rPr lang="en-US" dirty="0"/>
              <a:t> In addition to the development of diabetic nephropathy, at least three other factors have been proposed to contribute to hypertension in diabetes</a:t>
            </a:r>
            <a:r>
              <a:rPr lang="en-US" dirty="0" smtClean="0"/>
              <a:t>:</a:t>
            </a:r>
          </a:p>
          <a:p>
            <a:r>
              <a:rPr lang="en-US" dirty="0" smtClean="0"/>
              <a:t> </a:t>
            </a:r>
            <a:r>
              <a:rPr lang="en-US" dirty="0" err="1" smtClean="0"/>
              <a:t>Hyperinsulinemia</a:t>
            </a:r>
            <a:endParaRPr lang="en-US" dirty="0" smtClean="0"/>
          </a:p>
          <a:p>
            <a:r>
              <a:rPr lang="en-US" dirty="0" smtClean="0"/>
              <a:t> Extracellular </a:t>
            </a:r>
            <a:r>
              <a:rPr lang="en-US" dirty="0"/>
              <a:t>fluid volume </a:t>
            </a:r>
            <a:r>
              <a:rPr lang="en-US" dirty="0" smtClean="0"/>
              <a:t>expansion</a:t>
            </a:r>
          </a:p>
          <a:p>
            <a:r>
              <a:rPr lang="en-US" dirty="0" smtClean="0"/>
              <a:t>Increased </a:t>
            </a:r>
            <a:r>
              <a:rPr lang="en-US" dirty="0"/>
              <a:t>arterial </a:t>
            </a:r>
            <a:r>
              <a:rPr lang="en-US" dirty="0" smtClean="0"/>
              <a:t>stiffness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Hyperinsulinemia</a:t>
            </a:r>
            <a:r>
              <a:rPr lang="en-US" b="1" dirty="0"/>
              <a:t> </a:t>
            </a:r>
            <a:endParaRPr lang="en-US" dirty="0"/>
          </a:p>
        </p:txBody>
      </p:sp>
      <p:sp>
        <p:nvSpPr>
          <p:cNvPr id="3" name="Content Placeholder 2"/>
          <p:cNvSpPr>
            <a:spLocks noGrp="1"/>
          </p:cNvSpPr>
          <p:nvPr>
            <p:ph idx="1"/>
          </p:nvPr>
        </p:nvSpPr>
        <p:spPr/>
        <p:txBody>
          <a:bodyPr>
            <a:normAutofit fontScale="92500"/>
          </a:bodyPr>
          <a:lstStyle/>
          <a:p>
            <a:r>
              <a:rPr lang="en-US" dirty="0"/>
              <a:t>This hypertensive response, although not noted in all studies, may be mediated by concurrent weight gain and by the </a:t>
            </a:r>
            <a:r>
              <a:rPr lang="en-US" dirty="0" err="1"/>
              <a:t>prohypertensive</a:t>
            </a:r>
            <a:r>
              <a:rPr lang="en-US" dirty="0"/>
              <a:t> effect of insulin. </a:t>
            </a:r>
            <a:endParaRPr lang="en-US" dirty="0" smtClean="0"/>
          </a:p>
          <a:p>
            <a:r>
              <a:rPr lang="en-US" dirty="0" err="1" smtClean="0"/>
              <a:t>Hyperinsulinemia</a:t>
            </a:r>
            <a:r>
              <a:rPr lang="en-US" dirty="0" smtClean="0"/>
              <a:t> </a:t>
            </a:r>
            <a:r>
              <a:rPr lang="en-US" dirty="0"/>
              <a:t>may be a link to explain the association between obesity and hypertension both in </a:t>
            </a:r>
            <a:r>
              <a:rPr lang="en-US" dirty="0" err="1"/>
              <a:t>nondiabetic</a:t>
            </a:r>
            <a:r>
              <a:rPr lang="en-US" dirty="0"/>
              <a:t> patients and those with type 2 diabetes, since insulin can increase sympathetic activity and promote renal sodium retention.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Volume expansion</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dirty="0"/>
              <a:t> Sodium retention and volume expansion may be induced both by insulin and the hyperglycemia-induced increase in the filtered glucose load </a:t>
            </a:r>
            <a:endParaRPr lang="en-US" dirty="0" smtClean="0"/>
          </a:p>
          <a:p>
            <a:r>
              <a:rPr lang="en-US" dirty="0" smtClean="0"/>
              <a:t>The </a:t>
            </a:r>
            <a:r>
              <a:rPr lang="en-US" dirty="0"/>
              <a:t>excess filtered glucose is reabsorbed (as long as there is only moderate hyperglycemia) in the proximal tubule via a sodium-glucose </a:t>
            </a:r>
            <a:r>
              <a:rPr lang="en-US" dirty="0" err="1"/>
              <a:t>cotransporter</a:t>
            </a:r>
            <a:r>
              <a:rPr lang="en-US" dirty="0"/>
              <a:t>, resulting in a parallel rise in sodium </a:t>
            </a:r>
            <a:r>
              <a:rPr lang="en-US" dirty="0" err="1"/>
              <a:t>reabsorption</a:t>
            </a:r>
            <a:r>
              <a:rPr lang="en-US" dirty="0"/>
              <a:t> </a:t>
            </a:r>
          </a:p>
          <a:p>
            <a:r>
              <a:rPr lang="en-US" dirty="0" smtClean="0"/>
              <a:t> </a:t>
            </a:r>
            <a:r>
              <a:rPr lang="en-US" dirty="0"/>
              <a:t>Thus, salt loading tends to raise the blood pressure, an effect that can be reversed by salt </a:t>
            </a:r>
            <a:r>
              <a:rPr lang="en-US" dirty="0" smtClean="0"/>
              <a:t>restriction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Increased arterial stiffness</a:t>
            </a:r>
            <a:endParaRPr lang="en-US" dirty="0"/>
          </a:p>
        </p:txBody>
      </p:sp>
      <p:sp>
        <p:nvSpPr>
          <p:cNvPr id="3" name="Content Placeholder 2"/>
          <p:cNvSpPr>
            <a:spLocks noGrp="1"/>
          </p:cNvSpPr>
          <p:nvPr>
            <p:ph idx="1"/>
          </p:nvPr>
        </p:nvSpPr>
        <p:spPr/>
        <p:txBody>
          <a:bodyPr>
            <a:normAutofit lnSpcReduction="10000"/>
          </a:bodyPr>
          <a:lstStyle/>
          <a:p>
            <a:r>
              <a:rPr lang="en-US" dirty="0"/>
              <a:t> Patients with diabetes have increased vascular stiffness, which is thought to be a consequence of increased protein </a:t>
            </a:r>
            <a:r>
              <a:rPr lang="en-US" dirty="0" err="1"/>
              <a:t>glycation</a:t>
            </a:r>
            <a:r>
              <a:rPr lang="en-US" dirty="0"/>
              <a:t> and, at a later stage, </a:t>
            </a:r>
            <a:r>
              <a:rPr lang="en-US" dirty="0" err="1"/>
              <a:t>atheromatous</a:t>
            </a:r>
            <a:r>
              <a:rPr lang="en-US" dirty="0"/>
              <a:t> </a:t>
            </a:r>
            <a:r>
              <a:rPr lang="en-US" dirty="0" err="1" smtClean="0"/>
              <a:t>diseas</a:t>
            </a:r>
            <a:endParaRPr lang="en-US" dirty="0" smtClean="0"/>
          </a:p>
          <a:p>
            <a:r>
              <a:rPr lang="en-US" dirty="0" smtClean="0"/>
              <a:t> </a:t>
            </a:r>
            <a:r>
              <a:rPr lang="en-US" dirty="0"/>
              <a:t>The reduction in arterial </a:t>
            </a:r>
            <a:r>
              <a:rPr lang="en-US" dirty="0" err="1"/>
              <a:t>distensibility</a:t>
            </a:r>
            <a:r>
              <a:rPr lang="en-US" dirty="0"/>
              <a:t>, which is seen with both impaired glucose tolerance and overt diabetes, can contribute to the rise in systolic pressure and is associated with mortality risk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BENEFIT OF TREATMENT </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Early </a:t>
            </a:r>
            <a:r>
              <a:rPr lang="en-US" dirty="0"/>
              <a:t>treatment of hypertension is particularly important in diabetic patients both to prevent cardiovascular disease and to minimize progression of renal disease and diabetic retinopathy </a:t>
            </a:r>
            <a:endParaRPr lang="en-US" dirty="0" smtClean="0"/>
          </a:p>
          <a:p>
            <a:r>
              <a:rPr lang="en-US" dirty="0" smtClean="0"/>
              <a:t> </a:t>
            </a:r>
            <a:r>
              <a:rPr lang="en-US" dirty="0"/>
              <a:t>Among patients with type 2 diabetes, the benefits of tight blood pressure control may be as great or greater than the benefit of strict </a:t>
            </a:r>
            <a:r>
              <a:rPr lang="en-US" dirty="0" err="1"/>
              <a:t>glycemic</a:t>
            </a:r>
            <a:r>
              <a:rPr lang="en-US" dirty="0"/>
              <a:t> control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err="1"/>
              <a:t>nitial</a:t>
            </a:r>
            <a:r>
              <a:rPr lang="en-US" dirty="0"/>
              <a:t> therapy should include </a:t>
            </a:r>
            <a:r>
              <a:rPr lang="en-US" dirty="0" err="1"/>
              <a:t>nonpharmacologic</a:t>
            </a:r>
            <a:r>
              <a:rPr lang="en-US" dirty="0"/>
              <a:t> methods, such as weight reduction, increased consumption of fresh fruits, vegetables, and low-fat dairy products, exercise, salt restriction, and avoidance of smoking and excess alcohol ingestion. </a:t>
            </a:r>
            <a:endParaRPr lang="en-US" dirty="0" smtClean="0"/>
          </a:p>
          <a:p>
            <a:endParaRPr lang="en-US" dirty="0" smtClean="0"/>
          </a:p>
          <a:p>
            <a:r>
              <a:rPr lang="en-US" dirty="0" smtClean="0"/>
              <a:t> Among </a:t>
            </a:r>
            <a:r>
              <a:rPr lang="en-US" dirty="0"/>
              <a:t>patients with a </a:t>
            </a:r>
            <a:r>
              <a:rPr lang="en-US" dirty="0" smtClean="0"/>
              <a:t>SBP of </a:t>
            </a:r>
            <a:r>
              <a:rPr lang="en-US" dirty="0"/>
              <a:t>130 to 139 mmHg, or a diastolic pressure of 80 to 89 mmHg, initial therapy should consist of </a:t>
            </a:r>
            <a:r>
              <a:rPr lang="en-US" dirty="0" err="1"/>
              <a:t>nonpharmacologic</a:t>
            </a:r>
            <a:r>
              <a:rPr lang="en-US" dirty="0"/>
              <a:t> methods </a:t>
            </a:r>
            <a:endParaRPr lang="en-US" dirty="0" smtClean="0"/>
          </a:p>
          <a:p>
            <a:r>
              <a:rPr lang="en-US" dirty="0" smtClean="0"/>
              <a:t> </a:t>
            </a:r>
            <a:r>
              <a:rPr lang="en-US" dirty="0"/>
              <a:t>If target blood pressure is not achieved after three months, treatment with pharmacological agents should be initiated.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504</Words>
  <Application>Microsoft Office PowerPoint</Application>
  <PresentationFormat>On-screen Show (4:3)</PresentationFormat>
  <Paragraphs>83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Treatment of hypertension in patients with diabetes mellitus</vt:lpstr>
      <vt:lpstr>Slide 2</vt:lpstr>
      <vt:lpstr>INTRODUCTION AND PREVALENCE</vt:lpstr>
      <vt:lpstr>PATHOGENESIS</vt:lpstr>
      <vt:lpstr>Hyperinsulinemia </vt:lpstr>
      <vt:lpstr>Volume expansion</vt:lpstr>
      <vt:lpstr>Increased arterial stiffness</vt:lpstr>
      <vt:lpstr>BENEFIT OF TREATMENT  </vt:lpstr>
      <vt:lpstr>Slide 9</vt:lpstr>
      <vt:lpstr>Slide 10</vt:lpstr>
      <vt:lpstr>CHOICE OF ANTIHYPERTENSIVE DRUGS</vt:lpstr>
      <vt:lpstr>Angiotensin II receptor blockers </vt:lpstr>
      <vt:lpstr>ACE inhibitor plus ARB </vt:lpstr>
      <vt:lpstr>Calcium channel blockers </vt:lpstr>
      <vt:lpstr>Beta blockers  </vt:lpstr>
      <vt:lpstr>alpha blockers</vt:lpstr>
      <vt:lpstr>SUMMARY AND RECOMMENDATIONS</vt:lpstr>
      <vt:lpstr>Choice of antihypertensive agents</vt:lpstr>
      <vt:lpstr>Goal blood pressure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of hypertension in patients with diabetes mellitus</dc:title>
  <dc:creator>library</dc:creator>
  <cp:lastModifiedBy>library</cp:lastModifiedBy>
  <cp:revision>25</cp:revision>
  <dcterms:created xsi:type="dcterms:W3CDTF">2013-08-26T03:17:44Z</dcterms:created>
  <dcterms:modified xsi:type="dcterms:W3CDTF">2013-08-26T03:56:57Z</dcterms:modified>
</cp:coreProperties>
</file>