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4" r:id="rId3"/>
    <p:sldId id="266" r:id="rId4"/>
    <p:sldId id="269" r:id="rId5"/>
    <p:sldId id="268" r:id="rId6"/>
    <p:sldId id="265" r:id="rId7"/>
    <p:sldId id="452" r:id="rId8"/>
    <p:sldId id="291" r:id="rId9"/>
    <p:sldId id="292" r:id="rId10"/>
    <p:sldId id="267" r:id="rId11"/>
    <p:sldId id="289" r:id="rId12"/>
    <p:sldId id="288" r:id="rId13"/>
    <p:sldId id="274" r:id="rId14"/>
    <p:sldId id="275" r:id="rId15"/>
    <p:sldId id="276" r:id="rId16"/>
    <p:sldId id="277" r:id="rId17"/>
    <p:sldId id="294" r:id="rId18"/>
    <p:sldId id="454" r:id="rId19"/>
    <p:sldId id="284" r:id="rId20"/>
    <p:sldId id="286" r:id="rId21"/>
    <p:sldId id="285" r:id="rId22"/>
    <p:sldId id="271" r:id="rId23"/>
    <p:sldId id="455" r:id="rId24"/>
    <p:sldId id="456" r:id="rId25"/>
    <p:sldId id="457" r:id="rId26"/>
    <p:sldId id="283" r:id="rId27"/>
    <p:sldId id="280" r:id="rId28"/>
    <p:sldId id="287" r:id="rId29"/>
    <p:sldId id="4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Ghasem Zadeh" initials="AGZ" lastIdx="1" clrIdx="0">
    <p:extLst>
      <p:ext uri="{19B8F6BF-5375-455C-9EA6-DF929625EA0E}">
        <p15:presenceInfo xmlns:p15="http://schemas.microsoft.com/office/powerpoint/2012/main" userId="S::alig@unimelb.edu.au::48c519ab-8e0e-4dc5-81cc-0288a963b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DE9"/>
    <a:srgbClr val="2E75B6"/>
    <a:srgbClr val="FF5050"/>
    <a:srgbClr val="C41223"/>
    <a:srgbClr val="900000"/>
    <a:srgbClr val="F9F9F9"/>
    <a:srgbClr val="014085"/>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7" autoAdjust="0"/>
    <p:restoredTop sz="94660"/>
  </p:normalViewPr>
  <p:slideViewPr>
    <p:cSldViewPr snapToGrid="0">
      <p:cViewPr varScale="1">
        <p:scale>
          <a:sx n="90" d="100"/>
          <a:sy n="90" d="100"/>
        </p:scale>
        <p:origin x="330"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17C5-BD34-438A-BEC5-6F94A87F86D2}" type="datetimeFigureOut">
              <a:rPr lang="en-AU" smtClean="0"/>
              <a:t>14/11/2019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28440-2809-4A1B-B2AC-3011B93FD19A}" type="slidenum">
              <a:rPr lang="en-AU" smtClean="0"/>
              <a:t>‹#›</a:t>
            </a:fld>
            <a:endParaRPr lang="en-AU"/>
          </a:p>
        </p:txBody>
      </p:sp>
    </p:spTree>
    <p:extLst>
      <p:ext uri="{BB962C8B-B14F-4D97-AF65-F5344CB8AC3E}">
        <p14:creationId xmlns:p14="http://schemas.microsoft.com/office/powerpoint/2010/main" val="83617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BCDA66-C99E-4792-B473-4CA22CE280C0}"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121951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BCDA66-C99E-4792-B473-4CA22CE280C0}"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393352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BCDA66-C99E-4792-B473-4CA22CE280C0}"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22754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8899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6014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BCDA66-C99E-4792-B473-4CA22CE280C0}"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167073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CDA66-C99E-4792-B473-4CA22CE280C0}"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377875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BCDA66-C99E-4792-B473-4CA22CE280C0}"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395148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BCDA66-C99E-4792-B473-4CA22CE280C0}"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33681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BCDA66-C99E-4792-B473-4CA22CE280C0}"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4236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CDA66-C99E-4792-B473-4CA22CE280C0}"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21411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CDA66-C99E-4792-B473-4CA22CE280C0}"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205460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CDA66-C99E-4792-B473-4CA22CE280C0}"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45489-42E7-4255-9C2D-00A62B15B33C}" type="slidenum">
              <a:rPr lang="en-US" smtClean="0"/>
              <a:t>‹#›</a:t>
            </a:fld>
            <a:endParaRPr lang="en-US"/>
          </a:p>
        </p:txBody>
      </p:sp>
    </p:spTree>
    <p:extLst>
      <p:ext uri="{BB962C8B-B14F-4D97-AF65-F5344CB8AC3E}">
        <p14:creationId xmlns:p14="http://schemas.microsoft.com/office/powerpoint/2010/main" val="317932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CDA66-C99E-4792-B473-4CA22CE280C0}"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45489-42E7-4255-9C2D-00A62B15B33C}" type="slidenum">
              <a:rPr lang="en-US" smtClean="0"/>
              <a:t>‹#›</a:t>
            </a:fld>
            <a:endParaRPr lang="en-US"/>
          </a:p>
        </p:txBody>
      </p:sp>
    </p:spTree>
    <p:extLst>
      <p:ext uri="{BB962C8B-B14F-4D97-AF65-F5344CB8AC3E}">
        <p14:creationId xmlns:p14="http://schemas.microsoft.com/office/powerpoint/2010/main" val="251726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40.png"/><Relationship Id="rId4" Type="http://schemas.openxmlformats.org/officeDocument/2006/relationships/image" Target="../media/image8.jp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8.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emf"/><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3.xml"/><Relationship Id="rId7" Type="http://schemas.openxmlformats.org/officeDocument/2006/relationships/image" Target="../media/image20.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9.png"/><Relationship Id="rId5" Type="http://schemas.openxmlformats.org/officeDocument/2006/relationships/image" Target="../media/image18.jp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0" y="0"/>
            <a:ext cx="12218704" cy="6858000"/>
            <a:chOff x="-27389" y="0"/>
            <a:chExt cx="12218704" cy="6858000"/>
          </a:xfrm>
        </p:grpSpPr>
        <p:sp>
          <p:nvSpPr>
            <p:cNvPr id="21" name="Freeform: Shape 10">
              <a:extLst>
                <a:ext uri="{FF2B5EF4-FFF2-40B4-BE49-F238E27FC236}">
                  <a16:creationId xmlns:a16="http://schemas.microsoft.com/office/drawing/2014/main" id="{927C3783-B800-4093-BB0D-D5AEF08C3B59}"/>
                </a:ext>
              </a:extLst>
            </p:cNvPr>
            <p:cNvSpPr/>
            <p:nvPr/>
          </p:nvSpPr>
          <p:spPr>
            <a:xfrm>
              <a:off x="-27389" y="0"/>
              <a:ext cx="3542443"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B576E978-A841-4A4F-B153-CC369D9391D3}"/>
                </a:ext>
              </a:extLst>
            </p:cNvPr>
            <p:cNvSpPr/>
            <p:nvPr/>
          </p:nvSpPr>
          <p:spPr>
            <a:xfrm>
              <a:off x="7024059" y="0"/>
              <a:ext cx="5167256" cy="6858000"/>
            </a:xfrm>
            <a:prstGeom prst="rect">
              <a:avLst/>
            </a:prstGeom>
            <a:solidFill>
              <a:srgbClr val="014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p:nvSpPr>
        <p:spPr>
          <a:xfrm>
            <a:off x="6790546" y="718006"/>
            <a:ext cx="5024888" cy="2543838"/>
          </a:xfrm>
          <a:prstGeom prst="rect">
            <a:avLst/>
          </a:prstGeom>
        </p:spPr>
        <p:txBody>
          <a:bodyPr wrap="square">
            <a:spAutoFit/>
          </a:bodyPr>
          <a:lstStyle/>
          <a:p>
            <a:pPr algn="ctr">
              <a:lnSpc>
                <a:spcPct val="200000"/>
              </a:lnSpc>
            </a:pPr>
            <a:r>
              <a:rPr lang="en-US" sz="2800" dirty="0">
                <a:solidFill>
                  <a:srgbClr val="FFFF00"/>
                </a:solidFill>
                <a:latin typeface="Cambria" panose="02040503050406030204" pitchFamily="18" charset="0"/>
                <a:ea typeface="Cambria" panose="02040503050406030204" pitchFamily="18" charset="0"/>
              </a:rPr>
              <a:t>The application of Finite Element Analysis in</a:t>
            </a:r>
          </a:p>
          <a:p>
            <a:pPr algn="ctr">
              <a:lnSpc>
                <a:spcPct val="200000"/>
              </a:lnSpc>
            </a:pPr>
            <a:r>
              <a:rPr lang="en-US" sz="2800" dirty="0">
                <a:solidFill>
                  <a:srgbClr val="FFFF00"/>
                </a:solidFill>
                <a:latin typeface="Cambria" panose="02040503050406030204" pitchFamily="18" charset="0"/>
                <a:ea typeface="Cambria" panose="02040503050406030204" pitchFamily="18" charset="0"/>
              </a:rPr>
              <a:t>Skeletal Biomechanics</a:t>
            </a:r>
          </a:p>
        </p:txBody>
      </p:sp>
      <p:sp>
        <p:nvSpPr>
          <p:cNvPr id="37" name="Rectangle 36"/>
          <p:cNvSpPr/>
          <p:nvPr/>
        </p:nvSpPr>
        <p:spPr>
          <a:xfrm>
            <a:off x="8375181" y="6222370"/>
            <a:ext cx="1855618" cy="261610"/>
          </a:xfrm>
          <a:prstGeom prst="rect">
            <a:avLst/>
          </a:prstGeom>
        </p:spPr>
        <p:txBody>
          <a:bodyPr wrap="square">
            <a:spAutoFit/>
          </a:bodyPr>
          <a:lstStyle/>
          <a:p>
            <a:pPr algn="ctr"/>
            <a:r>
              <a:rPr lang="en-US" sz="1100" dirty="0">
                <a:solidFill>
                  <a:schemeClr val="bg1"/>
                </a:solidFill>
                <a:latin typeface="Cambria" panose="02040503050406030204" pitchFamily="18" charset="0"/>
                <a:ea typeface="Cambria" panose="02040503050406030204" pitchFamily="18" charset="0"/>
              </a:rPr>
              <a:t>2019</a:t>
            </a:r>
          </a:p>
        </p:txBody>
      </p:sp>
      <p:sp>
        <p:nvSpPr>
          <p:cNvPr id="43" name="Rectangle 42"/>
          <p:cNvSpPr/>
          <p:nvPr/>
        </p:nvSpPr>
        <p:spPr>
          <a:xfrm flipH="1">
            <a:off x="6294875" y="0"/>
            <a:ext cx="880476" cy="6858000"/>
          </a:xfrm>
          <a:prstGeom prst="rect">
            <a:avLst/>
          </a:prstGeom>
          <a:solidFill>
            <a:srgbClr val="014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575EEB-EA15-4D94-A1DE-A85C35FDA7D2}"/>
              </a:ext>
            </a:extLst>
          </p:cNvPr>
          <p:cNvSpPr/>
          <p:nvPr/>
        </p:nvSpPr>
        <p:spPr>
          <a:xfrm>
            <a:off x="7538532" y="3952450"/>
            <a:ext cx="3595112" cy="677108"/>
          </a:xfrm>
          <a:prstGeom prst="rect">
            <a:avLst/>
          </a:prstGeom>
          <a:noFill/>
        </p:spPr>
        <p:txBody>
          <a:bodyPr wrap="square">
            <a:spAutoFit/>
          </a:bodyPr>
          <a:lstStyle/>
          <a:p>
            <a:pPr algn="ctr"/>
            <a:endParaRPr lang="en-US" dirty="0">
              <a:solidFill>
                <a:srgbClr val="000000"/>
              </a:solidFill>
            </a:endParaRPr>
          </a:p>
          <a:p>
            <a:pPr algn="ctr"/>
            <a:r>
              <a:rPr lang="en-US" sz="2000" dirty="0">
                <a:solidFill>
                  <a:schemeClr val="bg1"/>
                </a:solidFill>
                <a:latin typeface="Cambria" panose="02040503050406030204" pitchFamily="18" charset="0"/>
                <a:ea typeface="Cambria" panose="02040503050406030204" pitchFamily="18" charset="0"/>
              </a:rPr>
              <a:t>Mehdi Hassanzadeh</a:t>
            </a: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b="14441"/>
          <a:stretch/>
        </p:blipFill>
        <p:spPr>
          <a:xfrm>
            <a:off x="0" y="29526"/>
            <a:ext cx="5045529" cy="242661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3944"/>
            <a:ext cx="5045529" cy="2105614"/>
          </a:xfrm>
          <a:prstGeom prst="rect">
            <a:avLst/>
          </a:prstGeom>
        </p:spPr>
      </p:pic>
      <p:pic>
        <p:nvPicPr>
          <p:cNvPr id="4" name="Picture 3"/>
          <p:cNvPicPr>
            <a:picLocks noChangeAspect="1"/>
          </p:cNvPicPr>
          <p:nvPr/>
        </p:nvPicPr>
        <p:blipFill rotWithShape="1">
          <a:blip r:embed="rId4"/>
          <a:srcRect l="39859" r="5009"/>
          <a:stretch/>
        </p:blipFill>
        <p:spPr>
          <a:xfrm>
            <a:off x="-13815" y="4697360"/>
            <a:ext cx="5059343" cy="211280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542" y="5280771"/>
            <a:ext cx="1234858" cy="745031"/>
          </a:xfrm>
          <a:prstGeom prst="rect">
            <a:avLst/>
          </a:prstGeom>
        </p:spPr>
      </p:pic>
      <p:sp>
        <p:nvSpPr>
          <p:cNvPr id="23" name="Rectangle 22"/>
          <p:cNvSpPr/>
          <p:nvPr/>
        </p:nvSpPr>
        <p:spPr>
          <a:xfrm>
            <a:off x="195826" y="391231"/>
            <a:ext cx="1252728" cy="1307379"/>
          </a:xfrm>
          <a:prstGeom prst="rect">
            <a:avLst/>
          </a:prstGeom>
          <a:solidFill>
            <a:srgbClr val="014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4761" y="1221556"/>
            <a:ext cx="1234858" cy="477054"/>
          </a:xfrm>
          <a:prstGeom prst="rect">
            <a:avLst/>
          </a:prstGeom>
          <a:noFill/>
        </p:spPr>
        <p:txBody>
          <a:bodyPr wrap="square" rtlCol="0">
            <a:spAutoFit/>
          </a:bodyPr>
          <a:lstStyle/>
          <a:p>
            <a:pPr algn="ctr"/>
            <a:r>
              <a:rPr lang="en-US" sz="1100" dirty="0">
                <a:solidFill>
                  <a:schemeClr val="bg1"/>
                </a:solidFill>
                <a:latin typeface="Cambria" panose="02040503050406030204" pitchFamily="18" charset="0"/>
                <a:ea typeface="Cambria" panose="02040503050406030204" pitchFamily="18" charset="0"/>
              </a:rPr>
              <a:t>The University of</a:t>
            </a:r>
          </a:p>
          <a:p>
            <a:pPr algn="ctr"/>
            <a:r>
              <a:rPr lang="en-US" sz="1400" dirty="0">
                <a:solidFill>
                  <a:schemeClr val="bg1"/>
                </a:solidFill>
                <a:latin typeface="Cambria" panose="02040503050406030204" pitchFamily="18" charset="0"/>
                <a:ea typeface="Cambria" panose="02040503050406030204" pitchFamily="18" charset="0"/>
              </a:rPr>
              <a:t>TEHRAN</a:t>
            </a:r>
            <a:endParaRPr lang="en-US" sz="1600" dirty="0">
              <a:solidFill>
                <a:schemeClr val="bg1"/>
              </a:solidFill>
              <a:latin typeface="Cambria" panose="02040503050406030204" pitchFamily="18" charset="0"/>
              <a:ea typeface="Cambria" panose="02040503050406030204" pitchFamily="18" charset="0"/>
            </a:endParaRPr>
          </a:p>
        </p:txBody>
      </p:sp>
      <p:pic>
        <p:nvPicPr>
          <p:cNvPr id="25" name="Picture 2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380568" y="423239"/>
            <a:ext cx="848806" cy="845599"/>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16238" t="12500" r="14556" b="15166"/>
          <a:stretch/>
        </p:blipFill>
        <p:spPr>
          <a:xfrm>
            <a:off x="215528" y="2718346"/>
            <a:ext cx="1250810" cy="1307331"/>
          </a:xfrm>
          <a:prstGeom prst="rect">
            <a:avLst/>
          </a:prstGeom>
        </p:spPr>
      </p:pic>
    </p:spTree>
    <p:extLst>
      <p:ext uri="{BB962C8B-B14F-4D97-AF65-F5344CB8AC3E}">
        <p14:creationId xmlns:p14="http://schemas.microsoft.com/office/powerpoint/2010/main" val="54444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178042"/>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9/28</a:t>
            </a:r>
          </a:p>
        </p:txBody>
      </p:sp>
      <p:sp>
        <p:nvSpPr>
          <p:cNvPr id="20" name="Rectangle 19"/>
          <p:cNvSpPr/>
          <p:nvPr/>
        </p:nvSpPr>
        <p:spPr>
          <a:xfrm>
            <a:off x="0" y="388491"/>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Main concept</a:t>
            </a:r>
          </a:p>
        </p:txBody>
      </p:sp>
      <p:sp>
        <p:nvSpPr>
          <p:cNvPr id="3" name="Rectangle 2"/>
          <p:cNvSpPr/>
          <p:nvPr/>
        </p:nvSpPr>
        <p:spPr>
          <a:xfrm>
            <a:off x="505097" y="2009371"/>
            <a:ext cx="5255494" cy="923330"/>
          </a:xfrm>
          <a:prstGeom prst="rect">
            <a:avLst/>
          </a:prstGeom>
        </p:spPr>
        <p:txBody>
          <a:bodyPr wrap="square">
            <a:spAutoFit/>
          </a:bodyPr>
          <a:lstStyle/>
          <a:p>
            <a:pPr algn="just"/>
            <a:r>
              <a:rPr lang="en-US" dirty="0">
                <a:solidFill>
                  <a:srgbClr val="000000"/>
                </a:solidFill>
                <a:latin typeface="Cambria" panose="02040503050406030204" pitchFamily="18" charset="0"/>
                <a:ea typeface="Cambria" panose="02040503050406030204" pitchFamily="18" charset="0"/>
              </a:rPr>
              <a:t>FEM, Useful for problems with </a:t>
            </a:r>
            <a:r>
              <a:rPr lang="en-US" dirty="0">
                <a:solidFill>
                  <a:srgbClr val="3333CD"/>
                </a:solidFill>
                <a:latin typeface="Cambria" panose="02040503050406030204" pitchFamily="18" charset="0"/>
                <a:ea typeface="Cambria" panose="02040503050406030204" pitchFamily="18" charset="0"/>
              </a:rPr>
              <a:t>complicated geometries, loadings, and material properties </a:t>
            </a:r>
            <a:r>
              <a:rPr lang="en-US" dirty="0">
                <a:solidFill>
                  <a:srgbClr val="000000"/>
                </a:solidFill>
                <a:latin typeface="Cambria" panose="02040503050406030204" pitchFamily="18" charset="0"/>
                <a:ea typeface="Cambria" panose="02040503050406030204" pitchFamily="18" charset="0"/>
              </a:rPr>
              <a:t>where analytical solutions can not be obtained.</a:t>
            </a:r>
            <a:endParaRPr lang="en-US"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5880552" y="1050705"/>
            <a:ext cx="4247619" cy="4190476"/>
          </a:xfrm>
          <a:prstGeom prst="rect">
            <a:avLst/>
          </a:prstGeom>
        </p:spPr>
      </p:pic>
      <p:pic>
        <p:nvPicPr>
          <p:cNvPr id="6" name="Picture 5"/>
          <p:cNvPicPr>
            <a:picLocks noChangeAspect="1"/>
          </p:cNvPicPr>
          <p:nvPr/>
        </p:nvPicPr>
        <p:blipFill>
          <a:blip r:embed="rId4"/>
          <a:stretch>
            <a:fillRect/>
          </a:stretch>
        </p:blipFill>
        <p:spPr>
          <a:xfrm>
            <a:off x="5909580" y="1012605"/>
            <a:ext cx="4266667" cy="4209524"/>
          </a:xfrm>
          <a:prstGeom prst="rect">
            <a:avLst/>
          </a:prstGeom>
        </p:spPr>
      </p:pic>
      <p:sp>
        <p:nvSpPr>
          <p:cNvPr id="10" name="TextBox 9"/>
          <p:cNvSpPr txBox="1"/>
          <p:nvPr/>
        </p:nvSpPr>
        <p:spPr>
          <a:xfrm>
            <a:off x="6235700" y="1316098"/>
            <a:ext cx="6985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1</a:t>
            </a:r>
            <a:endParaRPr lang="en-US" sz="2400" b="1" dirty="0">
              <a:latin typeface="Cambria" panose="02040503050406030204" pitchFamily="18" charset="0"/>
              <a:ea typeface="Cambria" panose="02040503050406030204" pitchFamily="18" charset="0"/>
            </a:endParaRPr>
          </a:p>
        </p:txBody>
      </p:sp>
      <p:sp>
        <p:nvSpPr>
          <p:cNvPr id="11" name="Rectangle 10"/>
          <p:cNvSpPr/>
          <p:nvPr/>
        </p:nvSpPr>
        <p:spPr>
          <a:xfrm>
            <a:off x="6327211" y="2459503"/>
            <a:ext cx="350961" cy="400110"/>
          </a:xfrm>
          <a:prstGeom prst="rect">
            <a:avLst/>
          </a:prstGeom>
        </p:spPr>
        <p:txBody>
          <a:bodyPr wrap="square">
            <a:spAutoFit/>
          </a:bodyPr>
          <a:lstStyle/>
          <a:p>
            <a:r>
              <a:rPr lang="en-US" sz="2000" b="1" dirty="0">
                <a:latin typeface="Cambria" panose="02040503050406030204" pitchFamily="18" charset="0"/>
                <a:ea typeface="Cambria" panose="02040503050406030204" pitchFamily="18" charset="0"/>
              </a:rPr>
              <a:t>2</a:t>
            </a:r>
            <a:endParaRPr lang="en-US" sz="2000" dirty="0"/>
          </a:p>
        </p:txBody>
      </p:sp>
      <p:sp>
        <p:nvSpPr>
          <p:cNvPr id="12" name="Rectangle 11"/>
          <p:cNvSpPr/>
          <p:nvPr/>
        </p:nvSpPr>
        <p:spPr>
          <a:xfrm>
            <a:off x="7348670" y="2748035"/>
            <a:ext cx="320922"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3</a:t>
            </a:r>
            <a:endParaRPr lang="en-US" dirty="0"/>
          </a:p>
        </p:txBody>
      </p:sp>
      <p:sp>
        <p:nvSpPr>
          <p:cNvPr id="13" name="Rectangle 12"/>
          <p:cNvSpPr/>
          <p:nvPr/>
        </p:nvSpPr>
        <p:spPr>
          <a:xfrm>
            <a:off x="9379291" y="2748615"/>
            <a:ext cx="320922"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4</a:t>
            </a:r>
            <a:endParaRPr lang="en-US" dirty="0"/>
          </a:p>
        </p:txBody>
      </p:sp>
      <p:sp>
        <p:nvSpPr>
          <p:cNvPr id="16" name="Rectangle 15"/>
          <p:cNvSpPr/>
          <p:nvPr/>
        </p:nvSpPr>
        <p:spPr>
          <a:xfrm>
            <a:off x="7348670" y="4298434"/>
            <a:ext cx="320922"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5</a:t>
            </a:r>
            <a:endParaRPr lang="en-US" dirty="0"/>
          </a:p>
        </p:txBody>
      </p:sp>
      <p:sp>
        <p:nvSpPr>
          <p:cNvPr id="17" name="Rectangle 16"/>
          <p:cNvSpPr/>
          <p:nvPr/>
        </p:nvSpPr>
        <p:spPr>
          <a:xfrm>
            <a:off x="7465525" y="700548"/>
            <a:ext cx="1424301" cy="707886"/>
          </a:xfrm>
          <a:prstGeom prst="rect">
            <a:avLst/>
          </a:prstGeom>
        </p:spPr>
        <p:txBody>
          <a:bodyPr wrap="none">
            <a:spAutoFit/>
          </a:bodyPr>
          <a:lstStyle/>
          <a:p>
            <a:r>
              <a:rPr lang="en-US" sz="4000" dirty="0">
                <a:solidFill>
                  <a:srgbClr val="FF0000"/>
                </a:solidFill>
                <a:latin typeface="Cambria" panose="02040503050406030204" pitchFamily="18" charset="0"/>
                <a:ea typeface="Cambria" panose="02040503050406030204" pitchFamily="18" charset="0"/>
              </a:rPr>
              <a:t>Area?</a:t>
            </a:r>
          </a:p>
        </p:txBody>
      </p:sp>
      <p:sp>
        <p:nvSpPr>
          <p:cNvPr id="25" name="Rectangle 24"/>
          <p:cNvSpPr/>
          <p:nvPr/>
        </p:nvSpPr>
        <p:spPr>
          <a:xfrm>
            <a:off x="582049" y="5233545"/>
            <a:ext cx="5101589" cy="707886"/>
          </a:xfrm>
          <a:prstGeom prst="rect">
            <a:avLst/>
          </a:prstGeom>
        </p:spPr>
        <p:txBody>
          <a:bodyPr wrap="none">
            <a:spAutoFit/>
          </a:bodyPr>
          <a:lstStyle/>
          <a:p>
            <a:r>
              <a:rPr lang="en-US" sz="4000" dirty="0">
                <a:solidFill>
                  <a:srgbClr val="FF0000"/>
                </a:solidFill>
                <a:latin typeface="Cambria" panose="02040503050406030204" pitchFamily="18" charset="0"/>
                <a:ea typeface="Cambria" panose="02040503050406030204" pitchFamily="18" charset="0"/>
              </a:rPr>
              <a:t>Area=A</a:t>
            </a:r>
            <a:r>
              <a:rPr lang="en-US" sz="2800" dirty="0">
                <a:solidFill>
                  <a:srgbClr val="FF0000"/>
                </a:solidFill>
                <a:latin typeface="Cambria" panose="02040503050406030204" pitchFamily="18" charset="0"/>
                <a:ea typeface="Cambria" panose="02040503050406030204" pitchFamily="18" charset="0"/>
              </a:rPr>
              <a:t>1</a:t>
            </a:r>
            <a:r>
              <a:rPr lang="en-US" sz="4000" dirty="0">
                <a:solidFill>
                  <a:srgbClr val="FF0000"/>
                </a:solidFill>
                <a:latin typeface="Cambria" panose="02040503050406030204" pitchFamily="18" charset="0"/>
                <a:ea typeface="Cambria" panose="02040503050406030204" pitchFamily="18" charset="0"/>
              </a:rPr>
              <a:t>+A</a:t>
            </a:r>
            <a:r>
              <a:rPr lang="en-US" sz="28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a:t>
            </a:r>
            <a:r>
              <a:rPr lang="en-US" sz="2800" dirty="0">
                <a:solidFill>
                  <a:srgbClr val="FF0000"/>
                </a:solidFill>
                <a:latin typeface="Cambria" panose="02040503050406030204" pitchFamily="18" charset="0"/>
                <a:ea typeface="Cambria" panose="02040503050406030204" pitchFamily="18" charset="0"/>
              </a:rPr>
              <a:t>3</a:t>
            </a:r>
            <a:r>
              <a:rPr lang="en-US" sz="4000" dirty="0">
                <a:solidFill>
                  <a:srgbClr val="FF0000"/>
                </a:solidFill>
                <a:latin typeface="Cambria" panose="02040503050406030204" pitchFamily="18" charset="0"/>
                <a:ea typeface="Cambria" panose="02040503050406030204" pitchFamily="18" charset="0"/>
              </a:rPr>
              <a:t>+A</a:t>
            </a:r>
            <a:r>
              <a:rPr lang="en-US" sz="2800" dirty="0">
                <a:solidFill>
                  <a:srgbClr val="FF0000"/>
                </a:solidFill>
                <a:latin typeface="Cambria" panose="02040503050406030204" pitchFamily="18" charset="0"/>
                <a:ea typeface="Cambria" panose="02040503050406030204" pitchFamily="18" charset="0"/>
              </a:rPr>
              <a:t>4</a:t>
            </a:r>
            <a:r>
              <a:rPr lang="en-US" sz="4000" dirty="0">
                <a:solidFill>
                  <a:srgbClr val="FF0000"/>
                </a:solidFill>
                <a:latin typeface="Cambria" panose="02040503050406030204" pitchFamily="18" charset="0"/>
                <a:ea typeface="Cambria" panose="02040503050406030204" pitchFamily="18" charset="0"/>
              </a:rPr>
              <a:t>+A</a:t>
            </a:r>
            <a:r>
              <a:rPr lang="en-US" sz="2800" dirty="0">
                <a:solidFill>
                  <a:srgbClr val="FF0000"/>
                </a:solidFill>
                <a:latin typeface="Cambria" panose="02040503050406030204" pitchFamily="18" charset="0"/>
                <a:ea typeface="Cambria" panose="02040503050406030204" pitchFamily="18" charset="0"/>
              </a:rPr>
              <a:t>5</a:t>
            </a:r>
          </a:p>
        </p:txBody>
      </p:sp>
      <p:sp>
        <p:nvSpPr>
          <p:cNvPr id="2" name="Rectangle 1"/>
          <p:cNvSpPr/>
          <p:nvPr/>
        </p:nvSpPr>
        <p:spPr>
          <a:xfrm>
            <a:off x="616988" y="3435064"/>
            <a:ext cx="4573047" cy="1908215"/>
          </a:xfrm>
          <a:prstGeom prst="rect">
            <a:avLst/>
          </a:prstGeom>
        </p:spPr>
        <p:txBody>
          <a:bodyPr wrap="none">
            <a:spAutoFit/>
          </a:bodyPr>
          <a:lstStyle/>
          <a:p>
            <a:pPr marL="342900" indent="-342900">
              <a:buAutoNum type="arabicPeriod"/>
            </a:pPr>
            <a:r>
              <a:rPr lang="en-US" sz="2000" b="1" dirty="0">
                <a:solidFill>
                  <a:srgbClr val="000000"/>
                </a:solidFill>
                <a:latin typeface="Cambria" panose="02040503050406030204" pitchFamily="18" charset="0"/>
                <a:ea typeface="Cambria" panose="02040503050406030204" pitchFamily="18" charset="0"/>
              </a:rPr>
              <a:t>Discretizing</a:t>
            </a:r>
          </a:p>
          <a:p>
            <a:pPr marL="342900" indent="-342900">
              <a:buAutoNum type="arabicPeriod"/>
            </a:pPr>
            <a:endParaRPr lang="en-US" sz="2000" b="1" dirty="0">
              <a:solidFill>
                <a:srgbClr val="000000"/>
              </a:solidFill>
              <a:latin typeface="Cambria" panose="02040503050406030204" pitchFamily="18" charset="0"/>
              <a:ea typeface="Cambria" panose="02040503050406030204" pitchFamily="18" charset="0"/>
            </a:endParaRPr>
          </a:p>
          <a:p>
            <a:pPr marL="342900" indent="-342900">
              <a:buAutoNum type="arabicPeriod"/>
            </a:pPr>
            <a:r>
              <a:rPr lang="en-US" sz="2000" b="1" dirty="0">
                <a:solidFill>
                  <a:srgbClr val="000000"/>
                </a:solidFill>
                <a:latin typeface="Cambria" panose="02040503050406030204" pitchFamily="18" charset="0"/>
                <a:ea typeface="Cambria" panose="02040503050406030204" pitchFamily="18" charset="0"/>
              </a:rPr>
              <a:t>Solving the problem for each parts</a:t>
            </a:r>
          </a:p>
          <a:p>
            <a:pPr marL="342900" indent="-342900">
              <a:buAutoNum type="arabicPeriod"/>
            </a:pPr>
            <a:endParaRPr lang="en-US" sz="2000" b="1" dirty="0">
              <a:solidFill>
                <a:srgbClr val="000000"/>
              </a:solidFill>
              <a:latin typeface="Cambria" panose="02040503050406030204" pitchFamily="18" charset="0"/>
              <a:ea typeface="Cambria" panose="02040503050406030204" pitchFamily="18" charset="0"/>
            </a:endParaRPr>
          </a:p>
          <a:p>
            <a:pPr marL="342900" indent="-342900">
              <a:buAutoNum type="arabicPeriod"/>
            </a:pPr>
            <a:r>
              <a:rPr lang="en-US" sz="2000" b="1" dirty="0">
                <a:solidFill>
                  <a:srgbClr val="000000"/>
                </a:solidFill>
                <a:latin typeface="Cambria" panose="02040503050406030204" pitchFamily="18" charset="0"/>
                <a:ea typeface="Cambria" panose="02040503050406030204" pitchFamily="18" charset="0"/>
              </a:rPr>
              <a:t>Assembling the results</a:t>
            </a:r>
          </a:p>
          <a:p>
            <a:pPr marL="342900" indent="-342900">
              <a:buAutoNum type="arabicPeriod"/>
            </a:pPr>
            <a:endParaRPr lang="en-US" dirty="0"/>
          </a:p>
        </p:txBody>
      </p:sp>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30" name="Rectangle 29">
            <a:extLst>
              <a:ext uri="{FF2B5EF4-FFF2-40B4-BE49-F238E27FC236}">
                <a16:creationId xmlns:a16="http://schemas.microsoft.com/office/drawing/2014/main" id="{7480FAAE-09AA-46E1-A776-10A1377E5087}"/>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9964A6ED-E4F7-4760-81CF-81CC3580B7D8}"/>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D9A7A837-1EE5-4971-BB45-C818FE9E6D5F}"/>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7A7BF80B-D948-4749-9BDD-1D8A11046E0F}"/>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9995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2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185703"/>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10/28</a:t>
            </a:r>
            <a:endParaRPr lang="en-US" sz="1600" b="1" dirty="0">
              <a:solidFill>
                <a:schemeClr val="tx1"/>
              </a:solidFill>
              <a:latin typeface="Cambria" panose="02040503050406030204" pitchFamily="18" charset="0"/>
              <a:ea typeface="Cambria" panose="02040503050406030204" pitchFamily="18" charset="0"/>
            </a:endParaRPr>
          </a:p>
        </p:txBody>
      </p:sp>
      <p:sp>
        <p:nvSpPr>
          <p:cNvPr id="28" name="Rectangle 27"/>
          <p:cNvSpPr/>
          <p:nvPr/>
        </p:nvSpPr>
        <p:spPr>
          <a:xfrm>
            <a:off x="0" y="1346869"/>
            <a:ext cx="10795000" cy="400110"/>
          </a:xfrm>
          <a:prstGeom prst="rect">
            <a:avLst/>
          </a:prstGeom>
        </p:spPr>
        <p:txBody>
          <a:bodyPr wrap="square">
            <a:spAutoFit/>
          </a:bodyPr>
          <a:lstStyle/>
          <a:p>
            <a:pPr algn="ctr"/>
            <a:r>
              <a:rPr lang="en-US" sz="2000" dirty="0">
                <a:solidFill>
                  <a:srgbClr val="000000"/>
                </a:solidFill>
                <a:latin typeface="Cambria" panose="02040503050406030204" pitchFamily="18" charset="0"/>
                <a:ea typeface="Cambria" panose="02040503050406030204" pitchFamily="18" charset="0"/>
              </a:rPr>
              <a:t>Many phenomena can be expressed by </a:t>
            </a:r>
            <a:r>
              <a:rPr lang="en-US" sz="2000" dirty="0">
                <a:solidFill>
                  <a:srgbClr val="FF0000"/>
                </a:solidFill>
                <a:latin typeface="Cambria" panose="02040503050406030204" pitchFamily="18" charset="0"/>
                <a:ea typeface="Cambria" panose="02040503050406030204" pitchFamily="18" charset="0"/>
              </a:rPr>
              <a:t>“governing equations” </a:t>
            </a:r>
            <a:r>
              <a:rPr lang="en-US" sz="2000" dirty="0">
                <a:solidFill>
                  <a:srgbClr val="000000"/>
                </a:solidFill>
                <a:latin typeface="Cambria" panose="02040503050406030204" pitchFamily="18" charset="0"/>
                <a:ea typeface="Cambria" panose="02040503050406030204" pitchFamily="18" charset="0"/>
              </a:rPr>
              <a:t>and </a:t>
            </a:r>
            <a:r>
              <a:rPr lang="en-US" sz="2000" dirty="0">
                <a:solidFill>
                  <a:srgbClr val="FF0000"/>
                </a:solidFill>
                <a:latin typeface="Cambria" panose="02040503050406030204" pitchFamily="18" charset="0"/>
                <a:ea typeface="Cambria" panose="02040503050406030204" pitchFamily="18" charset="0"/>
              </a:rPr>
              <a:t>“boundary conditions”</a:t>
            </a:r>
            <a:endParaRPr lang="en-US" sz="2000" dirty="0">
              <a:latin typeface="Cambria" panose="02040503050406030204" pitchFamily="18" charset="0"/>
              <a:ea typeface="Cambria" panose="02040503050406030204" pitchFamily="18" charset="0"/>
            </a:endParaRPr>
          </a:p>
        </p:txBody>
      </p:sp>
      <p:sp>
        <p:nvSpPr>
          <p:cNvPr id="5" name="Rectangle 4"/>
          <p:cNvSpPr/>
          <p:nvPr/>
        </p:nvSpPr>
        <p:spPr>
          <a:xfrm>
            <a:off x="118342" y="2747114"/>
            <a:ext cx="10760189" cy="415498"/>
          </a:xfrm>
          <a:prstGeom prst="rect">
            <a:avLst/>
          </a:prstGeom>
        </p:spPr>
        <p:txBody>
          <a:bodyPr wrap="square">
            <a:spAutoFit/>
          </a:bodyPr>
          <a:lstStyle/>
          <a:p>
            <a:pPr algn="ctr"/>
            <a:r>
              <a:rPr lang="en-US" sz="2100" dirty="0">
                <a:solidFill>
                  <a:srgbClr val="000000"/>
                </a:solidFill>
                <a:latin typeface="Cambria" panose="02040503050406030204" pitchFamily="18" charset="0"/>
                <a:ea typeface="Cambria" panose="02040503050406030204" pitchFamily="18" charset="0"/>
              </a:rPr>
              <a:t>It is </a:t>
            </a:r>
            <a:r>
              <a:rPr lang="en-US" sz="2100" dirty="0">
                <a:solidFill>
                  <a:srgbClr val="FF0000"/>
                </a:solidFill>
                <a:latin typeface="Cambria" panose="02040503050406030204" pitchFamily="18" charset="0"/>
                <a:ea typeface="Cambria" panose="02040503050406030204" pitchFamily="18" charset="0"/>
              </a:rPr>
              <a:t>very difficult (maybe impossible) </a:t>
            </a:r>
            <a:r>
              <a:rPr lang="en-US" sz="2100" dirty="0">
                <a:solidFill>
                  <a:srgbClr val="000000"/>
                </a:solidFill>
                <a:latin typeface="Cambria" panose="02040503050406030204" pitchFamily="18" charset="0"/>
                <a:ea typeface="Cambria" panose="02040503050406030204" pitchFamily="18" charset="0"/>
              </a:rPr>
              <a:t>to solve these equations for the </a:t>
            </a:r>
            <a:r>
              <a:rPr lang="en-US" sz="2100" dirty="0">
                <a:solidFill>
                  <a:srgbClr val="FF0000"/>
                </a:solidFill>
                <a:latin typeface="Cambria" panose="02040503050406030204" pitchFamily="18" charset="0"/>
                <a:ea typeface="Cambria" panose="02040503050406030204" pitchFamily="18" charset="0"/>
              </a:rPr>
              <a:t>entire structure</a:t>
            </a:r>
          </a:p>
        </p:txBody>
      </p:sp>
      <p:sp>
        <p:nvSpPr>
          <p:cNvPr id="8" name="Rectangle 7"/>
          <p:cNvSpPr/>
          <p:nvPr/>
        </p:nvSpPr>
        <p:spPr>
          <a:xfrm>
            <a:off x="926436" y="4139025"/>
            <a:ext cx="9144000" cy="461665"/>
          </a:xfrm>
          <a:prstGeom prst="rect">
            <a:avLst/>
          </a:prstGeom>
        </p:spPr>
        <p:txBody>
          <a:bodyPr wrap="square">
            <a:spAutoFit/>
          </a:bodyPr>
          <a:lstStyle/>
          <a:p>
            <a:pPr algn="ctr"/>
            <a:r>
              <a:rPr lang="en-US" sz="2400" dirty="0">
                <a:solidFill>
                  <a:srgbClr val="000000"/>
                </a:solidFill>
                <a:latin typeface="Cambria" panose="02040503050406030204" pitchFamily="18" charset="0"/>
                <a:ea typeface="Cambria" panose="02040503050406030204" pitchFamily="18" charset="0"/>
              </a:rPr>
              <a:t>Divide the domain into a number of </a:t>
            </a:r>
            <a:r>
              <a:rPr lang="en-US" sz="2400" dirty="0">
                <a:solidFill>
                  <a:srgbClr val="FF0000"/>
                </a:solidFill>
                <a:latin typeface="Cambria" panose="02040503050406030204" pitchFamily="18" charset="0"/>
                <a:ea typeface="Cambria" panose="02040503050406030204" pitchFamily="18" charset="0"/>
              </a:rPr>
              <a:t>small, simple elements</a:t>
            </a:r>
          </a:p>
        </p:txBody>
      </p:sp>
      <p:sp>
        <p:nvSpPr>
          <p:cNvPr id="18" name="Striped Right Arrow 17"/>
          <p:cNvSpPr/>
          <p:nvPr/>
        </p:nvSpPr>
        <p:spPr>
          <a:xfrm rot="5400000">
            <a:off x="568620" y="2017605"/>
            <a:ext cx="715632" cy="3979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riped Right Arrow 28"/>
          <p:cNvSpPr/>
          <p:nvPr/>
        </p:nvSpPr>
        <p:spPr>
          <a:xfrm rot="5400000">
            <a:off x="1470320" y="3494185"/>
            <a:ext cx="715632" cy="3979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388491"/>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Main concept</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1" name="Picture 2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D928AA38-408E-4A22-8536-56ACFCBC11DA}"/>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3CE9FFE2-B09F-49D3-94BB-006332808D20}"/>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F10C0E67-1B07-41F4-9E56-0163AC83A515}"/>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86DA7CB0-43CF-4A42-B628-C762B3AECEFD}"/>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527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59687" y="617380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11/28</a:t>
            </a:r>
            <a:endParaRPr lang="en-US" sz="1600" b="1" dirty="0">
              <a:solidFill>
                <a:schemeClr val="tx1"/>
              </a:solidFill>
              <a:latin typeface="Cambria" panose="02040503050406030204" pitchFamily="18" charset="0"/>
              <a:ea typeface="Cambria" panose="02040503050406030204" pitchFamily="18" charset="0"/>
            </a:endParaRPr>
          </a:p>
        </p:txBody>
      </p:sp>
      <p:pic>
        <p:nvPicPr>
          <p:cNvPr id="28" name="Picture 27" descr="D:\university\dr ghasemzadeh\00.jpg"/>
          <p:cNvPicPr/>
          <p:nvPr/>
        </p:nvPicPr>
        <p:blipFill rotWithShape="1">
          <a:blip r:embed="rId3">
            <a:extLst>
              <a:ext uri="{28A0092B-C50C-407E-A947-70E740481C1C}">
                <a14:useLocalDpi xmlns:a14="http://schemas.microsoft.com/office/drawing/2010/main" val="0"/>
              </a:ext>
            </a:extLst>
          </a:blip>
          <a:srcRect l="17060" r="25659" b="6221"/>
          <a:stretch/>
        </p:blipFill>
        <p:spPr bwMode="auto">
          <a:xfrm>
            <a:off x="3074684" y="748138"/>
            <a:ext cx="1017368" cy="1388918"/>
          </a:xfrm>
          <a:prstGeom prst="rect">
            <a:avLst/>
          </a:prstGeom>
          <a:noFill/>
          <a:ln>
            <a:noFill/>
          </a:ln>
        </p:spPr>
      </p:pic>
      <p:sp>
        <p:nvSpPr>
          <p:cNvPr id="8" name="Rectangle 7"/>
          <p:cNvSpPr/>
          <p:nvPr/>
        </p:nvSpPr>
        <p:spPr>
          <a:xfrm>
            <a:off x="103507" y="2536326"/>
            <a:ext cx="241026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a:latin typeface="Cambria" panose="02040503050406030204" pitchFamily="18" charset="0"/>
                <a:ea typeface="Cambria" panose="02040503050406030204" pitchFamily="18" charset="0"/>
              </a:rPr>
              <a:t>Governing Equation</a:t>
            </a:r>
          </a:p>
          <a:p>
            <a:pPr algn="ctr"/>
            <a:r>
              <a:rPr lang="en-US" dirty="0">
                <a:latin typeface="Cambria" panose="02040503050406030204" pitchFamily="18" charset="0"/>
                <a:ea typeface="Cambria" panose="02040503050406030204" pitchFamily="18" charset="0"/>
              </a:rPr>
              <a:t>(Differential equation)</a:t>
            </a:r>
          </a:p>
        </p:txBody>
      </p:sp>
      <p:sp>
        <p:nvSpPr>
          <p:cNvPr id="9" name="Rectangle 8"/>
          <p:cNvSpPr/>
          <p:nvPr/>
        </p:nvSpPr>
        <p:spPr>
          <a:xfrm>
            <a:off x="2815599" y="2552196"/>
            <a:ext cx="1802096" cy="461665"/>
          </a:xfrm>
          <a:prstGeom prst="rect">
            <a:avLst/>
          </a:prstGeom>
        </p:spPr>
        <p:txBody>
          <a:bodyPr wrap="none">
            <a:spAutoFit/>
          </a:bodyPr>
          <a:lstStyle/>
          <a:p>
            <a:r>
              <a:rPr lang="en-US" sz="2400" i="1" dirty="0">
                <a:latin typeface="TimesNewRoman,Italic"/>
              </a:rPr>
              <a:t>L</a:t>
            </a:r>
            <a:r>
              <a:rPr lang="en-US" sz="2400" dirty="0">
                <a:latin typeface="TimesNewRoman"/>
              </a:rPr>
              <a:t>(</a:t>
            </a:r>
            <a:r>
              <a:rPr lang="el-GR" sz="2400" dirty="0">
                <a:latin typeface="SymbolMT"/>
              </a:rPr>
              <a:t>φ </a:t>
            </a:r>
            <a:r>
              <a:rPr lang="el-GR" sz="2400" dirty="0">
                <a:latin typeface="TimesNewRoman"/>
              </a:rPr>
              <a:t>) </a:t>
            </a:r>
            <a:r>
              <a:rPr lang="el-GR" sz="2400" dirty="0">
                <a:latin typeface="SymbolMT"/>
              </a:rPr>
              <a:t>+ </a:t>
            </a:r>
            <a:r>
              <a:rPr lang="en-US" sz="2400" i="1" dirty="0">
                <a:latin typeface="TimesNewRoman,Italic"/>
              </a:rPr>
              <a:t>f </a:t>
            </a:r>
            <a:r>
              <a:rPr lang="en-US" sz="2400" dirty="0">
                <a:latin typeface="SymbolMT"/>
              </a:rPr>
              <a:t>= </a:t>
            </a:r>
            <a:r>
              <a:rPr lang="en-US" sz="2400" dirty="0">
                <a:latin typeface="TimesNewRoman"/>
              </a:rPr>
              <a:t>0</a:t>
            </a:r>
            <a:endParaRPr lang="en-US" sz="2400" dirty="0"/>
          </a:p>
        </p:txBody>
      </p:sp>
      <p:sp>
        <p:nvSpPr>
          <p:cNvPr id="18" name="Rectangle 17"/>
          <p:cNvSpPr/>
          <p:nvPr/>
        </p:nvSpPr>
        <p:spPr>
          <a:xfrm>
            <a:off x="2706499" y="3773318"/>
            <a:ext cx="1922321" cy="461665"/>
          </a:xfrm>
          <a:prstGeom prst="rect">
            <a:avLst/>
          </a:prstGeom>
        </p:spPr>
        <p:txBody>
          <a:bodyPr wrap="none">
            <a:spAutoFit/>
          </a:bodyPr>
          <a:lstStyle/>
          <a:p>
            <a:r>
              <a:rPr lang="en-US" sz="2400" i="1" dirty="0">
                <a:latin typeface="TimesNewRoman,Italic"/>
              </a:rPr>
              <a:t>B</a:t>
            </a:r>
            <a:r>
              <a:rPr lang="en-US" sz="2400" dirty="0">
                <a:latin typeface="TimesNewRoman"/>
              </a:rPr>
              <a:t>(</a:t>
            </a:r>
            <a:r>
              <a:rPr lang="el-GR" sz="2400" dirty="0">
                <a:latin typeface="SymbolMT"/>
              </a:rPr>
              <a:t>φ </a:t>
            </a:r>
            <a:r>
              <a:rPr lang="el-GR" sz="2400" dirty="0">
                <a:latin typeface="TimesNewRoman"/>
              </a:rPr>
              <a:t>) </a:t>
            </a:r>
            <a:r>
              <a:rPr lang="el-GR" sz="2400" dirty="0">
                <a:latin typeface="SymbolMT"/>
              </a:rPr>
              <a:t>+ </a:t>
            </a:r>
            <a:r>
              <a:rPr lang="en-US" sz="2400" i="1" dirty="0">
                <a:latin typeface="TimesNewRoman,Italic"/>
              </a:rPr>
              <a:t>g </a:t>
            </a:r>
            <a:r>
              <a:rPr lang="en-US" sz="2400" dirty="0">
                <a:latin typeface="SymbolMT"/>
              </a:rPr>
              <a:t>= </a:t>
            </a:r>
            <a:r>
              <a:rPr lang="en-US" sz="2400" dirty="0">
                <a:latin typeface="TimesNewRoman"/>
              </a:rPr>
              <a:t>0</a:t>
            </a:r>
            <a:endParaRPr lang="en-US" sz="2400" dirty="0"/>
          </a:p>
        </p:txBody>
      </p:sp>
      <p:sp>
        <p:nvSpPr>
          <p:cNvPr id="21" name="Rectangle 20"/>
          <p:cNvSpPr/>
          <p:nvPr/>
        </p:nvSpPr>
        <p:spPr>
          <a:xfrm>
            <a:off x="187493" y="3835441"/>
            <a:ext cx="232627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dirty="0">
                <a:latin typeface="Arial,Bold"/>
              </a:rPr>
              <a:t>Boundary Conditions</a:t>
            </a:r>
            <a:endParaRPr lang="en-US" dirty="0"/>
          </a:p>
        </p:txBody>
      </p:sp>
      <p:sp>
        <p:nvSpPr>
          <p:cNvPr id="22" name="Plus 21"/>
          <p:cNvSpPr/>
          <p:nvPr/>
        </p:nvSpPr>
        <p:spPr>
          <a:xfrm>
            <a:off x="3350159" y="3095567"/>
            <a:ext cx="635000" cy="6200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D:\university\dr ghasemzadeh\11.jpg"/>
          <p:cNvPicPr/>
          <p:nvPr/>
        </p:nvPicPr>
        <p:blipFill rotWithShape="1">
          <a:blip r:embed="rId4">
            <a:extLst>
              <a:ext uri="{28A0092B-C50C-407E-A947-70E740481C1C}">
                <a14:useLocalDpi xmlns:a14="http://schemas.microsoft.com/office/drawing/2010/main" val="0"/>
              </a:ext>
            </a:extLst>
          </a:blip>
          <a:srcRect t="9429" r="17426" b="11209"/>
          <a:stretch/>
        </p:blipFill>
        <p:spPr bwMode="auto">
          <a:xfrm>
            <a:off x="7977094" y="702874"/>
            <a:ext cx="1435222" cy="1461628"/>
          </a:xfrm>
          <a:prstGeom prst="rect">
            <a:avLst/>
          </a:prstGeom>
          <a:noFill/>
          <a:ln>
            <a:noFill/>
          </a:ln>
          <a:extLst>
            <a:ext uri="{53640926-AAD7-44D8-BBD7-CCE9431645EC}">
              <a14:shadowObscured xmlns:a14="http://schemas.microsoft.com/office/drawing/2010/main"/>
            </a:ext>
          </a:extLst>
        </p:spPr>
      </p:pic>
      <p:sp>
        <p:nvSpPr>
          <p:cNvPr id="29" name="Striped Right Arrow 28"/>
          <p:cNvSpPr/>
          <p:nvPr/>
        </p:nvSpPr>
        <p:spPr>
          <a:xfrm>
            <a:off x="5053442" y="3095567"/>
            <a:ext cx="1536700" cy="658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467685" y="2740646"/>
            <a:ext cx="588623" cy="523220"/>
          </a:xfrm>
          <a:prstGeom prst="rect">
            <a:avLst/>
          </a:prstGeom>
        </p:spPr>
        <p:txBody>
          <a:bodyPr wrap="none">
            <a:spAutoFit/>
          </a:bodyPr>
          <a:lstStyle/>
          <a:p>
            <a:r>
              <a:rPr lang="en-US" sz="2800" b="1" dirty="0">
                <a:solidFill>
                  <a:srgbClr val="FF0000"/>
                </a:solidFill>
                <a:latin typeface="Cambria" panose="02040503050406030204" pitchFamily="18" charset="0"/>
                <a:ea typeface="Cambria" panose="02040503050406030204" pitchFamily="18" charset="0"/>
              </a:rPr>
              <a:t>FE</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6527806" y="2881384"/>
                <a:ext cx="3966214" cy="1292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𝐾</m:t>
                          </m:r>
                        </m:e>
                      </m:d>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𝑓</m:t>
                          </m:r>
                        </m:e>
                      </m:d>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oMath>
                  </m:oMathPara>
                </a14:m>
                <a:endParaRPr lang="en-US" sz="2800" b="0" i="1" dirty="0">
                  <a:latin typeface="Cambria Math" panose="02040503050406030204" pitchFamily="18" charset="0"/>
                  <a:ea typeface="Cambria Math" panose="02040503050406030204" pitchFamily="18" charset="0"/>
                </a:endParaRPr>
              </a:p>
              <a:p>
                <a:endParaRPr lang="en-US" sz="2800" b="0" i="1" dirty="0">
                  <a:latin typeface="Cambria Math" panose="02040503050406030204" pitchFamily="18" charset="0"/>
                  <a:ea typeface="Cambria Math" panose="02040503050406030204" pitchFamily="18" charset="0"/>
                </a:endParaRPr>
              </a:p>
              <a:p>
                <a:r>
                  <a:rPr lang="en-US" sz="2800" i="1"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𝑢</m:t>
                        </m:r>
                      </m:e>
                    </m:d>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𝐾</m:t>
                        </m:r>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oMath>
                </a14:m>
                <a:endParaRPr lang="en-US" sz="28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527806" y="2881384"/>
                <a:ext cx="3966214" cy="1292662"/>
              </a:xfrm>
              <a:prstGeom prst="rect">
                <a:avLst/>
              </a:prstGeom>
              <a:blipFill>
                <a:blip r:embed="rId6"/>
                <a:stretch>
                  <a:fillRect/>
                </a:stretch>
              </a:blipFill>
            </p:spPr>
            <p:txBody>
              <a:bodyPr/>
              <a:lstStyle/>
              <a:p>
                <a:r>
                  <a:rPr lang="en-US">
                    <a:noFill/>
                  </a:rPr>
                  <a:t> </a:t>
                </a:r>
              </a:p>
            </p:txBody>
          </p:sp>
        </mc:Fallback>
      </mc:AlternateContent>
      <p:sp>
        <p:nvSpPr>
          <p:cNvPr id="36" name="Rectangle 35"/>
          <p:cNvSpPr/>
          <p:nvPr/>
        </p:nvSpPr>
        <p:spPr>
          <a:xfrm>
            <a:off x="2513771" y="2137056"/>
            <a:ext cx="2341739" cy="231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95390" y="2140920"/>
            <a:ext cx="3598630" cy="231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ne Callout 2 (Border and Accent Bar) 45"/>
          <p:cNvSpPr/>
          <p:nvPr/>
        </p:nvSpPr>
        <p:spPr>
          <a:xfrm>
            <a:off x="2845963" y="5137201"/>
            <a:ext cx="5131131" cy="805265"/>
          </a:xfrm>
          <a:prstGeom prst="accentBorderCallout2">
            <a:avLst>
              <a:gd name="adj1" fmla="val 21904"/>
              <a:gd name="adj2" fmla="val -2469"/>
              <a:gd name="adj3" fmla="val 20327"/>
              <a:gd name="adj4" fmla="val -8044"/>
              <a:gd name="adj5" fmla="val -298085"/>
              <a:gd name="adj6" fmla="val -24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a:solidFill>
                  <a:srgbClr val="33CD33"/>
                </a:solidFill>
                <a:latin typeface="Tahoma-Bold"/>
              </a:rPr>
              <a:t>You know all the equations, but</a:t>
            </a:r>
          </a:p>
          <a:p>
            <a:r>
              <a:rPr lang="en-US" sz="1600" b="1" dirty="0">
                <a:solidFill>
                  <a:srgbClr val="33CD33"/>
                </a:solidFill>
                <a:latin typeface="Tahoma-Bold"/>
              </a:rPr>
              <a:t>you cannot solve these eq. for the whole structure</a:t>
            </a:r>
          </a:p>
        </p:txBody>
      </p:sp>
      <p:sp>
        <p:nvSpPr>
          <p:cNvPr id="34" name="Rectangle 33"/>
          <p:cNvSpPr/>
          <p:nvPr/>
        </p:nvSpPr>
        <p:spPr>
          <a:xfrm>
            <a:off x="0" y="388491"/>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Main concept</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32" name="Picture 3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33" name="Rectangle 32">
            <a:extLst>
              <a:ext uri="{FF2B5EF4-FFF2-40B4-BE49-F238E27FC236}">
                <a16:creationId xmlns:a16="http://schemas.microsoft.com/office/drawing/2014/main" id="{FDD4733E-254B-497A-8C31-03FC2980F3A4}"/>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Rectangle 36">
            <a:extLst>
              <a:ext uri="{FF2B5EF4-FFF2-40B4-BE49-F238E27FC236}">
                <a16:creationId xmlns:a16="http://schemas.microsoft.com/office/drawing/2014/main" id="{43D476BE-3477-4780-8A24-1A14ECAE7E47}"/>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849595B0-E594-4EA7-AE4F-AF53FB4E3CDC}"/>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091349FC-C3C6-45D9-91EC-4ED3B64DAA34}"/>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5980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57" y="617380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12/28</a:t>
            </a:r>
            <a:endParaRPr lang="en-US" sz="1600" b="1" dirty="0">
              <a:solidFill>
                <a:schemeClr val="tx1"/>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9645114"/>
              </p:ext>
            </p:extLst>
          </p:nvPr>
        </p:nvGraphicFramePr>
        <p:xfrm>
          <a:off x="116114" y="159658"/>
          <a:ext cx="11959772" cy="5886904"/>
        </p:xfrm>
        <a:graphic>
          <a:graphicData uri="http://schemas.openxmlformats.org/drawingml/2006/table">
            <a:tbl>
              <a:tblPr firstRow="1" bandRow="1">
                <a:tableStyleId>{5940675A-B579-460E-94D1-54222C63F5DA}</a:tableStyleId>
              </a:tblPr>
              <a:tblGrid>
                <a:gridCol w="3943466">
                  <a:extLst>
                    <a:ext uri="{9D8B030D-6E8A-4147-A177-3AD203B41FA5}">
                      <a16:colId xmlns:a16="http://schemas.microsoft.com/office/drawing/2014/main" val="2279877084"/>
                    </a:ext>
                  </a:extLst>
                </a:gridCol>
                <a:gridCol w="3943466">
                  <a:extLst>
                    <a:ext uri="{9D8B030D-6E8A-4147-A177-3AD203B41FA5}">
                      <a16:colId xmlns:a16="http://schemas.microsoft.com/office/drawing/2014/main" val="3887447987"/>
                    </a:ext>
                  </a:extLst>
                </a:gridCol>
                <a:gridCol w="4072840">
                  <a:extLst>
                    <a:ext uri="{9D8B030D-6E8A-4147-A177-3AD203B41FA5}">
                      <a16:colId xmlns:a16="http://schemas.microsoft.com/office/drawing/2014/main" val="3706396257"/>
                    </a:ext>
                  </a:extLst>
                </a:gridCol>
              </a:tblGrid>
              <a:tr h="26361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9888077"/>
                  </a:ext>
                </a:extLst>
              </a:tr>
              <a:tr h="32508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069562"/>
                  </a:ext>
                </a:extLst>
              </a:tr>
            </a:tbl>
          </a:graphicData>
        </a:graphic>
      </p:graphicFrame>
      <p:pic>
        <p:nvPicPr>
          <p:cNvPr id="28" name="Picture 27" descr="D:\university\dr ghasemzadeh\4.jpg"/>
          <p:cNvPicPr/>
          <p:nvPr/>
        </p:nvPicPr>
        <p:blipFill rotWithShape="1">
          <a:blip r:embed="rId2">
            <a:extLst>
              <a:ext uri="{28A0092B-C50C-407E-A947-70E740481C1C}">
                <a14:useLocalDpi xmlns:a14="http://schemas.microsoft.com/office/drawing/2010/main" val="0"/>
              </a:ext>
            </a:extLst>
          </a:blip>
          <a:srcRect r="58601" b="50244"/>
          <a:stretch/>
        </p:blipFill>
        <p:spPr bwMode="auto">
          <a:xfrm>
            <a:off x="725714" y="276957"/>
            <a:ext cx="2928024" cy="2406649"/>
          </a:xfrm>
          <a:prstGeom prst="rect">
            <a:avLst/>
          </a:prstGeom>
          <a:noFill/>
          <a:ln>
            <a:noFill/>
          </a:ln>
          <a:extLst>
            <a:ext uri="{53640926-AAD7-44D8-BBD7-CCE9431645EC}">
              <a14:shadowObscured xmlns:a14="http://schemas.microsoft.com/office/drawing/2010/main"/>
            </a:ext>
          </a:extLst>
        </p:spPr>
      </p:pic>
      <p:pic>
        <p:nvPicPr>
          <p:cNvPr id="29" name="Picture 28" descr="D:\university\dr ghasemzadeh\00.jpg"/>
          <p:cNvPicPr/>
          <p:nvPr/>
        </p:nvPicPr>
        <p:blipFill rotWithShape="1">
          <a:blip r:embed="rId3">
            <a:extLst>
              <a:ext uri="{28A0092B-C50C-407E-A947-70E740481C1C}">
                <a14:useLocalDpi xmlns:a14="http://schemas.microsoft.com/office/drawing/2010/main" val="0"/>
              </a:ext>
            </a:extLst>
          </a:blip>
          <a:srcRect b="6221"/>
          <a:stretch/>
        </p:blipFill>
        <p:spPr bwMode="auto">
          <a:xfrm>
            <a:off x="4506957" y="249465"/>
            <a:ext cx="3041635" cy="2406649"/>
          </a:xfrm>
          <a:prstGeom prst="rect">
            <a:avLst/>
          </a:prstGeom>
          <a:noFill/>
          <a:ln>
            <a:noFill/>
          </a:ln>
        </p:spPr>
      </p:pic>
      <p:pic>
        <p:nvPicPr>
          <p:cNvPr id="30" name="Picture 29" descr="D:\university\dr ghasemzadeh\3.png"/>
          <p:cNvPicPr/>
          <p:nvPr/>
        </p:nvPicPr>
        <p:blipFill rotWithShape="1">
          <a:blip r:embed="rId4">
            <a:extLst>
              <a:ext uri="{28A0092B-C50C-407E-A947-70E740481C1C}">
                <a14:useLocalDpi xmlns:a14="http://schemas.microsoft.com/office/drawing/2010/main" val="0"/>
              </a:ext>
            </a:extLst>
          </a:blip>
          <a:srcRect l="20082" t="9667" b="12245"/>
          <a:stretch/>
        </p:blipFill>
        <p:spPr bwMode="auto">
          <a:xfrm>
            <a:off x="8770955" y="3151502"/>
            <a:ext cx="2455012" cy="2406649"/>
          </a:xfrm>
          <a:prstGeom prst="rect">
            <a:avLst/>
          </a:prstGeom>
          <a:noFill/>
          <a:ln>
            <a:noFill/>
          </a:ln>
          <a:extLst>
            <a:ext uri="{53640926-AAD7-44D8-BBD7-CCE9431645EC}">
              <a14:shadowObscured xmlns:a14="http://schemas.microsoft.com/office/drawing/2010/main"/>
            </a:ext>
          </a:extLst>
        </p:spPr>
      </p:pic>
      <p:pic>
        <p:nvPicPr>
          <p:cNvPr id="31" name="Picture 30" descr="D:\university\dr ghasemzadeh\11.jpg"/>
          <p:cNvPicPr/>
          <p:nvPr/>
        </p:nvPicPr>
        <p:blipFill rotWithShape="1">
          <a:blip r:embed="rId5">
            <a:extLst>
              <a:ext uri="{28A0092B-C50C-407E-A947-70E740481C1C}">
                <a14:useLocalDpi xmlns:a14="http://schemas.microsoft.com/office/drawing/2010/main" val="0"/>
              </a:ext>
            </a:extLst>
          </a:blip>
          <a:srcRect t="9429" r="17426" b="11209"/>
          <a:stretch/>
        </p:blipFill>
        <p:spPr bwMode="auto">
          <a:xfrm>
            <a:off x="8744519" y="276957"/>
            <a:ext cx="2899824" cy="2497998"/>
          </a:xfrm>
          <a:prstGeom prst="rect">
            <a:avLst/>
          </a:prstGeom>
          <a:noFill/>
          <a:ln>
            <a:noFill/>
          </a:ln>
          <a:extLst>
            <a:ext uri="{53640926-AAD7-44D8-BBD7-CCE9431645EC}">
              <a14:shadowObscured xmlns:a14="http://schemas.microsoft.com/office/drawing/2010/main"/>
            </a:ext>
          </a:extLst>
        </p:spPr>
      </p:pic>
      <p:pic>
        <p:nvPicPr>
          <p:cNvPr id="32" name="Picture 31"/>
          <p:cNvPicPr/>
          <p:nvPr/>
        </p:nvPicPr>
        <p:blipFill rotWithShape="1">
          <a:blip r:embed="rId6"/>
          <a:srcRect l="15374" t="4832" r="23712" b="6882"/>
          <a:stretch/>
        </p:blipFill>
        <p:spPr bwMode="auto">
          <a:xfrm>
            <a:off x="4506957" y="2956605"/>
            <a:ext cx="2877903" cy="2921963"/>
          </a:xfrm>
          <a:prstGeom prst="rect">
            <a:avLst/>
          </a:prstGeom>
          <a:ln>
            <a:noFill/>
          </a:ln>
          <a:extLst>
            <a:ext uri="{53640926-AAD7-44D8-BBD7-CCE9431645EC}">
              <a14:shadowObscured xmlns:a14="http://schemas.microsoft.com/office/drawing/2010/main"/>
            </a:ext>
          </a:extLst>
        </p:spPr>
      </p:pic>
      <p:pic>
        <p:nvPicPr>
          <p:cNvPr id="33" name="Picture 32" descr="D:\university\dr ghasemzadeh\o.png"/>
          <p:cNvPicPr/>
          <p:nvPr/>
        </p:nvPicPr>
        <p:blipFill rotWithShape="1">
          <a:blip r:embed="rId7">
            <a:extLst>
              <a:ext uri="{28A0092B-C50C-407E-A947-70E740481C1C}">
                <a14:useLocalDpi xmlns:a14="http://schemas.microsoft.com/office/drawing/2010/main" val="0"/>
              </a:ext>
            </a:extLst>
          </a:blip>
          <a:srcRect l="46219" r="7561" b="2658"/>
          <a:stretch/>
        </p:blipFill>
        <p:spPr bwMode="auto">
          <a:xfrm>
            <a:off x="300080" y="3230374"/>
            <a:ext cx="3438394" cy="2623361"/>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4165990" y="276957"/>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Rectangle 33"/>
          <p:cNvSpPr/>
          <p:nvPr/>
        </p:nvSpPr>
        <p:spPr>
          <a:xfrm>
            <a:off x="8126039" y="237672"/>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5" name="Rectangle 34"/>
          <p:cNvSpPr/>
          <p:nvPr/>
        </p:nvSpPr>
        <p:spPr>
          <a:xfrm>
            <a:off x="237372" y="2905945"/>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6" name="Rectangle 35"/>
          <p:cNvSpPr/>
          <p:nvPr/>
        </p:nvSpPr>
        <p:spPr>
          <a:xfrm>
            <a:off x="215344" y="276957"/>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Rectangle 36"/>
          <p:cNvSpPr/>
          <p:nvPr/>
        </p:nvSpPr>
        <p:spPr>
          <a:xfrm>
            <a:off x="4173128" y="2905945"/>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8" name="Rectangle 37"/>
          <p:cNvSpPr/>
          <p:nvPr/>
        </p:nvSpPr>
        <p:spPr>
          <a:xfrm>
            <a:off x="8149757" y="2908666"/>
            <a:ext cx="275772" cy="245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Right Arrow 8"/>
          <p:cNvSpPr/>
          <p:nvPr/>
        </p:nvSpPr>
        <p:spPr>
          <a:xfrm>
            <a:off x="3846944" y="1302708"/>
            <a:ext cx="638092" cy="355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7757594" y="1300266"/>
            <a:ext cx="638092" cy="355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0800000">
            <a:off x="3803670" y="4222020"/>
            <a:ext cx="638092" cy="355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0800000">
            <a:off x="7688044" y="4222020"/>
            <a:ext cx="638092" cy="355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5400000">
            <a:off x="11370653" y="2681010"/>
            <a:ext cx="638092" cy="355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86E2FD2-464A-497B-ABFD-F0D1893D43A5}"/>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a:extLst>
              <a:ext uri="{FF2B5EF4-FFF2-40B4-BE49-F238E27FC236}">
                <a16:creationId xmlns:a16="http://schemas.microsoft.com/office/drawing/2014/main" id="{9131FB08-7BDA-46AF-BCF4-5BCFFA635BE7}"/>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E952DFB8-938A-433B-8947-099C265C649D}"/>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a:extLst>
              <a:ext uri="{FF2B5EF4-FFF2-40B4-BE49-F238E27FC236}">
                <a16:creationId xmlns:a16="http://schemas.microsoft.com/office/drawing/2014/main" id="{D09ED6F9-D04B-41C2-84DC-955DEE2AAB6D}"/>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6175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185703"/>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13/28</a:t>
            </a:r>
          </a:p>
        </p:txBody>
      </p:sp>
      <p:sp>
        <p:nvSpPr>
          <p:cNvPr id="20" name="Rectangle 19"/>
          <p:cNvSpPr/>
          <p:nvPr/>
        </p:nvSpPr>
        <p:spPr>
          <a:xfrm>
            <a:off x="0" y="388491"/>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Outputs</a:t>
            </a:r>
          </a:p>
        </p:txBody>
      </p:sp>
      <p:sp>
        <p:nvSpPr>
          <p:cNvPr id="5" name="Rectangle 4"/>
          <p:cNvSpPr/>
          <p:nvPr/>
        </p:nvSpPr>
        <p:spPr>
          <a:xfrm>
            <a:off x="173494" y="2901331"/>
            <a:ext cx="4465724" cy="295106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just" eaLnBrk="0" fontAlgn="base" hangingPunct="0">
              <a:lnSpc>
                <a:spcPct val="150000"/>
              </a:lnSpc>
              <a:spcBef>
                <a:spcPct val="0"/>
              </a:spcBef>
              <a:spcAft>
                <a:spcPct val="0"/>
              </a:spcAft>
            </a:pPr>
            <a:r>
              <a:rPr lang="en-US" alt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The load-displacement curve can be achieved with FEA.</a:t>
            </a:r>
          </a:p>
          <a:p>
            <a:pPr lvl="0" algn="just" eaLnBrk="0" fontAlgn="base" hangingPunct="0">
              <a:lnSpc>
                <a:spcPct val="150000"/>
              </a:lnSpc>
              <a:spcBef>
                <a:spcPct val="0"/>
              </a:spcBef>
              <a:spcAft>
                <a:spcPct val="0"/>
              </a:spcAft>
            </a:pPr>
            <a:r>
              <a:rPr lang="en-US" alt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The linear part of the curve, i.e., stiffness, can be obtained with linear FEA, while the simulation of the yielding of the curve, the maximal force and the energy to failure requires nonlinear FEA.</a:t>
            </a:r>
            <a:r>
              <a:rPr lang="en-US" altLang="en-US" sz="1200" dirty="0">
                <a:latin typeface="Times New Roman" panose="02020603050405020304" pitchFamily="18" charset="0"/>
                <a:ea typeface="Cambria" panose="02040503050406030204" pitchFamily="18" charset="0"/>
                <a:cs typeface="Times New Roman" panose="02020603050405020304" pitchFamily="18" charset="0"/>
              </a:rPr>
              <a:t> </a:t>
            </a:r>
            <a:endParaRPr lang="en-US" alt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700156" y="1107962"/>
            <a:ext cx="6241414" cy="4670329"/>
          </a:xfrm>
          <a:prstGeom prst="rect">
            <a:avLst/>
          </a:prstGeom>
        </p:spPr>
      </p:pic>
      <p:sp>
        <p:nvSpPr>
          <p:cNvPr id="9" name="Rectangle 8"/>
          <p:cNvSpPr/>
          <p:nvPr/>
        </p:nvSpPr>
        <p:spPr>
          <a:xfrm>
            <a:off x="1247519" y="6535577"/>
            <a:ext cx="9073639" cy="261610"/>
          </a:xfrm>
          <a:prstGeom prst="rect">
            <a:avLst/>
          </a:prstGeom>
        </p:spPr>
        <p:txBody>
          <a:bodyPr wrap="square">
            <a:spAutoFit/>
          </a:bodyPr>
          <a:lstStyle/>
          <a:p>
            <a:r>
              <a:rPr lang="en-US" sz="1100" dirty="0">
                <a:solidFill>
                  <a:srgbClr val="222222"/>
                </a:solidFill>
                <a:latin typeface="Cambria" panose="02040503050406030204" pitchFamily="18" charset="0"/>
                <a:ea typeface="Cambria" panose="02040503050406030204" pitchFamily="18" charset="0"/>
              </a:rPr>
              <a:t>Hart, Nicolas H., et al. "Mechanical basis of bone strength: influence of bone material..." </a:t>
            </a:r>
            <a:r>
              <a:rPr lang="en-US" sz="1100" i="1" dirty="0">
                <a:solidFill>
                  <a:srgbClr val="222222"/>
                </a:solidFill>
                <a:latin typeface="Cambria" panose="02040503050406030204" pitchFamily="18" charset="0"/>
                <a:ea typeface="Cambria" panose="02040503050406030204" pitchFamily="18" charset="0"/>
              </a:rPr>
              <a:t>Journal of musculoskeletal &amp; neuronal interactions</a:t>
            </a:r>
            <a:r>
              <a:rPr lang="en-US" sz="1100" dirty="0">
                <a:solidFill>
                  <a:srgbClr val="222222"/>
                </a:solidFill>
                <a:latin typeface="Cambria" panose="02040503050406030204" pitchFamily="18" charset="0"/>
                <a:ea typeface="Cambria" panose="02040503050406030204" pitchFamily="18" charset="0"/>
              </a:rPr>
              <a:t> 17.3 (2017)</a:t>
            </a:r>
            <a:endParaRPr lang="en-US" sz="1100" dirty="0">
              <a:latin typeface="Cambria" panose="02040503050406030204" pitchFamily="18" charset="0"/>
              <a:ea typeface="Cambria" panose="02040503050406030204" pitchFamily="18" charset="0"/>
            </a:endParaRPr>
          </a:p>
        </p:txBody>
      </p:sp>
      <p:sp>
        <p:nvSpPr>
          <p:cNvPr id="22" name="Freeform 21"/>
          <p:cNvSpPr/>
          <p:nvPr/>
        </p:nvSpPr>
        <p:spPr>
          <a:xfrm>
            <a:off x="7877908" y="1699846"/>
            <a:ext cx="2625969" cy="3634154"/>
          </a:xfrm>
          <a:custGeom>
            <a:avLst/>
            <a:gdLst>
              <a:gd name="connsiteX0" fmla="*/ 2579077 w 2625969"/>
              <a:gd name="connsiteY0" fmla="*/ 187569 h 3634154"/>
              <a:gd name="connsiteX1" fmla="*/ 2473569 w 2625969"/>
              <a:gd name="connsiteY1" fmla="*/ 164123 h 3634154"/>
              <a:gd name="connsiteX2" fmla="*/ 2262554 w 2625969"/>
              <a:gd name="connsiteY2" fmla="*/ 0 h 3634154"/>
              <a:gd name="connsiteX3" fmla="*/ 2063261 w 2625969"/>
              <a:gd name="connsiteY3" fmla="*/ 23446 h 3634154"/>
              <a:gd name="connsiteX4" fmla="*/ 1547446 w 2625969"/>
              <a:gd name="connsiteY4" fmla="*/ 234462 h 3634154"/>
              <a:gd name="connsiteX5" fmla="*/ 855784 w 2625969"/>
              <a:gd name="connsiteY5" fmla="*/ 234462 h 3634154"/>
              <a:gd name="connsiteX6" fmla="*/ 339969 w 2625969"/>
              <a:gd name="connsiteY6" fmla="*/ 375139 h 3634154"/>
              <a:gd name="connsiteX7" fmla="*/ 0 w 2625969"/>
              <a:gd name="connsiteY7" fmla="*/ 562708 h 3634154"/>
              <a:gd name="connsiteX8" fmla="*/ 0 w 2625969"/>
              <a:gd name="connsiteY8" fmla="*/ 3622431 h 3634154"/>
              <a:gd name="connsiteX9" fmla="*/ 2625969 w 2625969"/>
              <a:gd name="connsiteY9" fmla="*/ 3634154 h 3634154"/>
              <a:gd name="connsiteX10" fmla="*/ 2579077 w 2625969"/>
              <a:gd name="connsiteY10" fmla="*/ 187569 h 363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5969" h="3634154">
                <a:moveTo>
                  <a:pt x="2579077" y="187569"/>
                </a:moveTo>
                <a:lnTo>
                  <a:pt x="2473569" y="164123"/>
                </a:lnTo>
                <a:lnTo>
                  <a:pt x="2262554" y="0"/>
                </a:lnTo>
                <a:lnTo>
                  <a:pt x="2063261" y="23446"/>
                </a:lnTo>
                <a:lnTo>
                  <a:pt x="1547446" y="234462"/>
                </a:lnTo>
                <a:lnTo>
                  <a:pt x="855784" y="234462"/>
                </a:lnTo>
                <a:lnTo>
                  <a:pt x="339969" y="375139"/>
                </a:lnTo>
                <a:lnTo>
                  <a:pt x="0" y="562708"/>
                </a:lnTo>
                <a:lnTo>
                  <a:pt x="0" y="3622431"/>
                </a:lnTo>
                <a:lnTo>
                  <a:pt x="2625969" y="3634154"/>
                </a:lnTo>
                <a:lnTo>
                  <a:pt x="2579077" y="187569"/>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28"/>
          <p:cNvSpPr/>
          <p:nvPr/>
        </p:nvSpPr>
        <p:spPr>
          <a:xfrm>
            <a:off x="5240214" y="2227385"/>
            <a:ext cx="2629063" cy="3106615"/>
          </a:xfrm>
          <a:custGeom>
            <a:avLst/>
            <a:gdLst>
              <a:gd name="connsiteX0" fmla="*/ 2579077 w 2625970"/>
              <a:gd name="connsiteY0" fmla="*/ 0 h 3083169"/>
              <a:gd name="connsiteX1" fmla="*/ 2332893 w 2625970"/>
              <a:gd name="connsiteY1" fmla="*/ 58615 h 3083169"/>
              <a:gd name="connsiteX2" fmla="*/ 0 w 2625970"/>
              <a:gd name="connsiteY2" fmla="*/ 3083169 h 3083169"/>
              <a:gd name="connsiteX3" fmla="*/ 2625970 w 2625970"/>
              <a:gd name="connsiteY3" fmla="*/ 3071446 h 3083169"/>
              <a:gd name="connsiteX4" fmla="*/ 2579077 w 2625970"/>
              <a:gd name="connsiteY4" fmla="*/ 0 h 3083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70" h="3083169">
                <a:moveTo>
                  <a:pt x="2579077" y="0"/>
                </a:moveTo>
                <a:lnTo>
                  <a:pt x="2332893" y="58615"/>
                </a:lnTo>
                <a:lnTo>
                  <a:pt x="0" y="3083169"/>
                </a:lnTo>
                <a:lnTo>
                  <a:pt x="2625970" y="3071446"/>
                </a:lnTo>
                <a:lnTo>
                  <a:pt x="2579077" y="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p:cNvSpPr/>
          <p:nvPr/>
        </p:nvSpPr>
        <p:spPr>
          <a:xfrm>
            <a:off x="7573108" y="2028092"/>
            <a:ext cx="504092" cy="398585"/>
          </a:xfrm>
          <a:prstGeom prst="ellipse">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1" name="Rectangle 30"/>
          <p:cNvSpPr/>
          <p:nvPr/>
        </p:nvSpPr>
        <p:spPr>
          <a:xfrm>
            <a:off x="5240214" y="1711569"/>
            <a:ext cx="1090248" cy="124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3494" y="1340007"/>
            <a:ext cx="4465724" cy="13388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just" eaLnBrk="0" fontAlgn="base" hangingPunct="0">
              <a:lnSpc>
                <a:spcPct val="150000"/>
              </a:lnSpc>
              <a:spcBef>
                <a:spcPct val="0"/>
              </a:spcBef>
              <a:spcAft>
                <a:spcPct val="0"/>
              </a:spcAft>
            </a:pPr>
            <a:r>
              <a:rPr lang="en-US" alt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There are two </a:t>
            </a:r>
            <a:r>
              <a:rPr lang="en-US" altLang="en-US"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behavioural</a:t>
            </a:r>
            <a:r>
              <a:rPr lang="en-US" alt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characteristics either side of their yield point that are called as elastic and plastic regions.  </a:t>
            </a: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8" name="Picture 2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32" name="Rectangle 31">
            <a:extLst>
              <a:ext uri="{FF2B5EF4-FFF2-40B4-BE49-F238E27FC236}">
                <a16:creationId xmlns:a16="http://schemas.microsoft.com/office/drawing/2014/main" id="{1830C634-9E40-4357-8CD2-9E521446BB62}"/>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DCE1B903-336B-4259-8D7C-E0F755698E0B}"/>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304E6766-CE53-4704-87F5-A43347D7F284}"/>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4AD26929-867C-4F62-89C1-EC676F244ED5}"/>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283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14729"/>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14/28</a:t>
            </a:r>
          </a:p>
        </p:txBody>
      </p:sp>
      <p:sp>
        <p:nvSpPr>
          <p:cNvPr id="20" name="Rectangle 19"/>
          <p:cNvSpPr/>
          <p:nvPr/>
        </p:nvSpPr>
        <p:spPr>
          <a:xfrm>
            <a:off x="0" y="111453"/>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Accuracy</a:t>
            </a:r>
          </a:p>
        </p:txBody>
      </p:sp>
      <p:pic>
        <p:nvPicPr>
          <p:cNvPr id="17" name="Picture 16"/>
          <p:cNvPicPr/>
          <p:nvPr/>
        </p:nvPicPr>
        <p:blipFill>
          <a:blip r:embed="rId3"/>
          <a:stretch>
            <a:fillRect/>
          </a:stretch>
        </p:blipFill>
        <p:spPr>
          <a:xfrm>
            <a:off x="1203832" y="735347"/>
            <a:ext cx="8794629" cy="5395701"/>
          </a:xfrm>
          <a:prstGeom prst="rect">
            <a:avLst/>
          </a:prstGeom>
        </p:spPr>
      </p:pic>
      <p:sp>
        <p:nvSpPr>
          <p:cNvPr id="2" name="Rectangle 1"/>
          <p:cNvSpPr/>
          <p:nvPr/>
        </p:nvSpPr>
        <p:spPr>
          <a:xfrm>
            <a:off x="1228764" y="6569050"/>
            <a:ext cx="8884789" cy="307777"/>
          </a:xfrm>
          <a:prstGeom prst="rect">
            <a:avLst/>
          </a:prstGeom>
        </p:spPr>
        <p:txBody>
          <a:bodyPr wrap="square">
            <a:spAutoFit/>
          </a:bodyPr>
          <a:lstStyle/>
          <a:p>
            <a:r>
              <a:rPr lang="en-US" sz="1400" dirty="0">
                <a:solidFill>
                  <a:srgbClr val="222222"/>
                </a:solidFill>
                <a:latin typeface="Cambria" panose="02040503050406030204" pitchFamily="18" charset="0"/>
                <a:ea typeface="Cambria" panose="02040503050406030204" pitchFamily="18" charset="0"/>
              </a:rPr>
              <a:t>Ref: </a:t>
            </a:r>
            <a:r>
              <a:rPr lang="en-US" sz="1400" dirty="0" err="1">
                <a:solidFill>
                  <a:srgbClr val="222222"/>
                </a:solidFill>
                <a:latin typeface="Cambria" panose="02040503050406030204" pitchFamily="18" charset="0"/>
                <a:ea typeface="Cambria" panose="02040503050406030204" pitchFamily="18" charset="0"/>
              </a:rPr>
              <a:t>Zysset</a:t>
            </a:r>
            <a:r>
              <a:rPr lang="en-US" sz="1400" dirty="0">
                <a:solidFill>
                  <a:srgbClr val="222222"/>
                </a:solidFill>
                <a:latin typeface="Cambria" panose="02040503050406030204" pitchFamily="18" charset="0"/>
                <a:ea typeface="Cambria" panose="02040503050406030204" pitchFamily="18" charset="0"/>
              </a:rPr>
              <a:t>, Philippe K., et al. "Finite element analysis for prediction of bone strength." </a:t>
            </a:r>
            <a:r>
              <a:rPr lang="en-US" sz="1400" dirty="0" err="1">
                <a:solidFill>
                  <a:srgbClr val="222222"/>
                </a:solidFill>
                <a:latin typeface="Cambria" panose="02040503050406030204" pitchFamily="18" charset="0"/>
                <a:ea typeface="Cambria" panose="02040503050406030204" pitchFamily="18" charset="0"/>
              </a:rPr>
              <a:t>BoneKEy</a:t>
            </a:r>
            <a:r>
              <a:rPr lang="en-US" sz="1400" dirty="0">
                <a:solidFill>
                  <a:srgbClr val="222222"/>
                </a:solidFill>
                <a:latin typeface="Cambria" panose="02040503050406030204" pitchFamily="18" charset="0"/>
                <a:ea typeface="Cambria" panose="02040503050406030204" pitchFamily="18" charset="0"/>
              </a:rPr>
              <a:t> reports 2 (2013)</a:t>
            </a:r>
            <a:endParaRPr lang="en-US" sz="1400" dirty="0">
              <a:latin typeface="Cambria" panose="02040503050406030204" pitchFamily="18" charset="0"/>
              <a:ea typeface="Cambria" panose="02040503050406030204" pitchFamily="18" charset="0"/>
            </a:endParaRPr>
          </a:p>
        </p:txBody>
      </p:sp>
      <p:sp>
        <p:nvSpPr>
          <p:cNvPr id="4" name="Rectangle 3"/>
          <p:cNvSpPr/>
          <p:nvPr/>
        </p:nvSpPr>
        <p:spPr>
          <a:xfrm>
            <a:off x="3980286" y="347900"/>
            <a:ext cx="4438828" cy="369332"/>
          </a:xfrm>
          <a:prstGeom prst="rect">
            <a:avLst/>
          </a:prstGeom>
        </p:spPr>
        <p:txBody>
          <a:bodyPr wrap="square">
            <a:spAutoFit/>
          </a:bodyPr>
          <a:lstStyle/>
          <a:p>
            <a:pPr algn="ctr"/>
            <a:r>
              <a:rPr lang="en-US" b="1" dirty="0">
                <a:solidFill>
                  <a:srgbClr val="FF0000"/>
                </a:solidFill>
                <a:latin typeface="Cambria" panose="02040503050406030204" pitchFamily="18" charset="0"/>
                <a:ea typeface="Cambria" panose="02040503050406030204" pitchFamily="18" charset="0"/>
              </a:rPr>
              <a:t>correlation coefficient</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8" name="Picture 1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pic>
        <p:nvPicPr>
          <p:cNvPr id="19" name="Picture 18">
            <a:extLst>
              <a:ext uri="{FF2B5EF4-FFF2-40B4-BE49-F238E27FC236}">
                <a16:creationId xmlns:a16="http://schemas.microsoft.com/office/drawing/2014/main" id="{AB6765FA-97BB-4186-9BCF-6E4F3449A47E}"/>
              </a:ext>
            </a:extLst>
          </p:cNvPr>
          <p:cNvPicPr/>
          <p:nvPr/>
        </p:nvPicPr>
        <p:blipFill rotWithShape="1">
          <a:blip r:embed="rId3"/>
          <a:srcRect l="77770" r="16871"/>
          <a:stretch/>
        </p:blipFill>
        <p:spPr>
          <a:xfrm>
            <a:off x="8058966" y="735347"/>
            <a:ext cx="471349" cy="5395701"/>
          </a:xfrm>
          <a:prstGeom prst="rect">
            <a:avLst/>
          </a:prstGeom>
        </p:spPr>
      </p:pic>
      <p:sp>
        <p:nvSpPr>
          <p:cNvPr id="21" name="Rectangle 20">
            <a:extLst>
              <a:ext uri="{FF2B5EF4-FFF2-40B4-BE49-F238E27FC236}">
                <a16:creationId xmlns:a16="http://schemas.microsoft.com/office/drawing/2014/main" id="{BD3CC22D-5DFD-470F-8F8F-27168C69802A}"/>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159F5CB8-7AAC-48ED-B7F0-C01B095E1F32}"/>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E16873C1-A176-432C-8FAC-8ABEEAAF020B}"/>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216E9708-9C82-4A8F-B4A1-E436FB62F1AF}"/>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664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6" presetClass="emph" presetSubtype="0" fill="hold" grpId="1" nodeType="withEffect">
                                  <p:stCondLst>
                                    <p:cond delay="0"/>
                                  </p:stCondLst>
                                  <p:childTnLst>
                                    <p:animScale>
                                      <p:cBhvr>
                                        <p:cTn id="9" dur="2000" fill="hold"/>
                                        <p:tgtEl>
                                          <p:spTgt spid="4"/>
                                        </p:tgtEl>
                                      </p:cBhvr>
                                      <p:by x="150000" y="150000"/>
                                    </p:animScale>
                                  </p:childTnLst>
                                </p:cTn>
                              </p:par>
                              <p:par>
                                <p:cTn id="10" presetID="6" presetClass="emph" presetSubtype="0" fill="hold" nodeType="withEffect">
                                  <p:stCondLst>
                                    <p:cond delay="0"/>
                                  </p:stCondLst>
                                  <p:childTnLst>
                                    <p:animScale>
                                      <p:cBhvr>
                                        <p:cTn id="11" dur="2000" fill="hold"/>
                                        <p:tgtEl>
                                          <p:spTgt spid="19"/>
                                        </p:tgtEl>
                                      </p:cBhvr>
                                      <p:by x="120000" y="120000"/>
                                    </p:animScale>
                                  </p:childTnLst>
                                </p:cTn>
                              </p:par>
                              <p:par>
                                <p:cTn id="12" presetID="7" presetClass="emph" presetSubtype="1" nodeType="withEffect">
                                  <p:stCondLst>
                                    <p:cond delay="0"/>
                                  </p:stCondLst>
                                  <p:childTnLst>
                                    <p:set>
                                      <p:cBhvr>
                                        <p:cTn id="13" dur="indefinite"/>
                                        <p:tgtEl>
                                          <p:spTgt spid="19"/>
                                        </p:tgtEl>
                                        <p:attrNameLst>
                                          <p:attrName>stroke.color</p:attrName>
                                        </p:attrNameLst>
                                      </p:cBhvr>
                                      <p:to>
                                        <p:clrVal>
                                          <a:srgbClr val="FB2351"/>
                                        </p:clrVal>
                                      </p:to>
                                    </p:set>
                                    <p:set>
                                      <p:cBhvr>
                                        <p:cTn id="14" dur="indefinite"/>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14729"/>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15/28</a:t>
            </a:r>
            <a:endParaRPr lang="en-US" sz="1600" b="1" dirty="0">
              <a:solidFill>
                <a:schemeClr val="tx1"/>
              </a:solidFill>
              <a:latin typeface="Cambria" panose="02040503050406030204" pitchFamily="18" charset="0"/>
              <a:ea typeface="Cambria" panose="02040503050406030204" pitchFamily="18" charset="0"/>
            </a:endParaRPr>
          </a:p>
        </p:txBody>
      </p:sp>
      <p:sp>
        <p:nvSpPr>
          <p:cNvPr id="20" name="Rectangle 19"/>
          <p:cNvSpPr/>
          <p:nvPr/>
        </p:nvSpPr>
        <p:spPr>
          <a:xfrm>
            <a:off x="1" y="408015"/>
            <a:ext cx="2701264"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tx1"/>
                </a:solidFill>
                <a:latin typeface="Cambria" panose="02040503050406030204" pitchFamily="18" charset="0"/>
                <a:ea typeface="Cambria" panose="02040503050406030204" pitchFamily="18" charset="0"/>
              </a:rPr>
              <a:t>FEA / Reproducibility</a:t>
            </a:r>
          </a:p>
        </p:txBody>
      </p:sp>
      <p:sp>
        <p:nvSpPr>
          <p:cNvPr id="2" name="Rectangle 1"/>
          <p:cNvSpPr/>
          <p:nvPr/>
        </p:nvSpPr>
        <p:spPr>
          <a:xfrm>
            <a:off x="157655" y="1182801"/>
            <a:ext cx="10789744" cy="584775"/>
          </a:xfrm>
          <a:prstGeom prst="rect">
            <a:avLst/>
          </a:prstGeom>
        </p:spPr>
        <p:txBody>
          <a:bodyPr wrap="square">
            <a:spAutoFit/>
          </a:bodyPr>
          <a:lstStyle/>
          <a:p>
            <a:pPr algn="just"/>
            <a:r>
              <a:rPr lang="en-US" sz="1600" dirty="0">
                <a:latin typeface="Cambria" panose="02040503050406030204" pitchFamily="18" charset="0"/>
                <a:ea typeface="Cambria" panose="02040503050406030204" pitchFamily="18" charset="0"/>
              </a:rPr>
              <a:t>Reproducibility of the FEA results primarily depends on the reproducibility of the CT or other images on which the models are based.</a:t>
            </a:r>
          </a:p>
        </p:txBody>
      </p:sp>
      <p:graphicFrame>
        <p:nvGraphicFramePr>
          <p:cNvPr id="3" name="Table 2"/>
          <p:cNvGraphicFramePr>
            <a:graphicFrameLocks noGrp="1"/>
          </p:cNvGraphicFramePr>
          <p:nvPr>
            <p:extLst>
              <p:ext uri="{D42A27DB-BD31-4B8C-83A1-F6EECF244321}">
                <p14:modId xmlns:p14="http://schemas.microsoft.com/office/powerpoint/2010/main" val="2823794358"/>
              </p:ext>
            </p:extLst>
          </p:nvPr>
        </p:nvGraphicFramePr>
        <p:xfrm>
          <a:off x="432707" y="2009154"/>
          <a:ext cx="10227847" cy="3869986"/>
        </p:xfrm>
        <a:graphic>
          <a:graphicData uri="http://schemas.openxmlformats.org/drawingml/2006/table">
            <a:tbl>
              <a:tblPr firstRow="1" bandRow="1">
                <a:tableStyleId>{5940675A-B579-460E-94D1-54222C63F5DA}</a:tableStyleId>
              </a:tblPr>
              <a:tblGrid>
                <a:gridCol w="3151414">
                  <a:extLst>
                    <a:ext uri="{9D8B030D-6E8A-4147-A177-3AD203B41FA5}">
                      <a16:colId xmlns:a16="http://schemas.microsoft.com/office/drawing/2014/main" val="1567884114"/>
                    </a:ext>
                  </a:extLst>
                </a:gridCol>
                <a:gridCol w="2106386">
                  <a:extLst>
                    <a:ext uri="{9D8B030D-6E8A-4147-A177-3AD203B41FA5}">
                      <a16:colId xmlns:a16="http://schemas.microsoft.com/office/drawing/2014/main" val="340919768"/>
                    </a:ext>
                  </a:extLst>
                </a:gridCol>
                <a:gridCol w="2948996">
                  <a:extLst>
                    <a:ext uri="{9D8B030D-6E8A-4147-A177-3AD203B41FA5}">
                      <a16:colId xmlns:a16="http://schemas.microsoft.com/office/drawing/2014/main" val="3373318510"/>
                    </a:ext>
                  </a:extLst>
                </a:gridCol>
                <a:gridCol w="2021051">
                  <a:extLst>
                    <a:ext uri="{9D8B030D-6E8A-4147-A177-3AD203B41FA5}">
                      <a16:colId xmlns:a16="http://schemas.microsoft.com/office/drawing/2014/main" val="1635621034"/>
                    </a:ext>
                  </a:extLst>
                </a:gridCol>
              </a:tblGrid>
              <a:tr h="467067">
                <a:tc>
                  <a:txBody>
                    <a:bodyPr/>
                    <a:lstStyle/>
                    <a:p>
                      <a:pPr algn="ctr"/>
                      <a:r>
                        <a:rPr lang="en-US" sz="1600" b="1" dirty="0">
                          <a:solidFill>
                            <a:schemeClr val="tx1"/>
                          </a:solidFill>
                          <a:latin typeface="Cambria" panose="02040503050406030204" pitchFamily="18" charset="0"/>
                          <a:ea typeface="Cambria" panose="02040503050406030204" pitchFamily="18" charset="0"/>
                        </a:rPr>
                        <a:t>Conditions</a:t>
                      </a:r>
                    </a:p>
                  </a:txBody>
                  <a:tcPr anchor="ctr">
                    <a:solidFill>
                      <a:schemeClr val="bg2"/>
                    </a:solidFill>
                  </a:tcPr>
                </a:tc>
                <a:tc>
                  <a:txBody>
                    <a:bodyPr/>
                    <a:lstStyle/>
                    <a:p>
                      <a:pPr algn="ctr"/>
                      <a:r>
                        <a:rPr lang="en-US" sz="1600" b="1" dirty="0">
                          <a:solidFill>
                            <a:schemeClr val="tx1"/>
                          </a:solidFill>
                          <a:latin typeface="Cambria" panose="02040503050406030204" pitchFamily="18" charset="0"/>
                          <a:ea typeface="Cambria" panose="02040503050406030204" pitchFamily="18" charset="0"/>
                        </a:rPr>
                        <a:t>N </a:t>
                      </a:r>
                    </a:p>
                  </a:txBody>
                  <a:tcPr anchor="ctr">
                    <a:solidFill>
                      <a:schemeClr val="bg2"/>
                    </a:solidFill>
                  </a:tcPr>
                </a:tc>
                <a:tc>
                  <a:txBody>
                    <a:bodyPr/>
                    <a:lstStyle/>
                    <a:p>
                      <a:pPr algn="ctr"/>
                      <a:r>
                        <a:rPr lang="en-US" sz="1600" b="1" i="0" u="none" strike="noStrike" kern="1200" baseline="0" dirty="0">
                          <a:solidFill>
                            <a:schemeClr val="tx1"/>
                          </a:solidFill>
                          <a:latin typeface="Cambria" panose="02040503050406030204" pitchFamily="18" charset="0"/>
                          <a:ea typeface="Cambria" panose="02040503050406030204" pitchFamily="18" charset="0"/>
                          <a:cs typeface="+mn-cs"/>
                        </a:rPr>
                        <a:t>Reproducibility error </a:t>
                      </a:r>
                      <a:endParaRPr lang="en-US" sz="1600" b="1" dirty="0">
                        <a:solidFill>
                          <a:schemeClr val="tx1"/>
                        </a:solidFill>
                        <a:latin typeface="Cambria" panose="02040503050406030204" pitchFamily="18" charset="0"/>
                        <a:ea typeface="Cambria" panose="02040503050406030204" pitchFamily="18" charset="0"/>
                      </a:endParaRPr>
                    </a:p>
                  </a:txBody>
                  <a:tcPr anchor="ctr">
                    <a:solidFill>
                      <a:schemeClr val="bg2"/>
                    </a:solidFill>
                  </a:tcPr>
                </a:tc>
                <a:tc>
                  <a:txBody>
                    <a:bodyPr/>
                    <a:lstStyle/>
                    <a:p>
                      <a:pPr algn="ctr"/>
                      <a:r>
                        <a:rPr lang="en-US" sz="1600" b="1" dirty="0">
                          <a:solidFill>
                            <a:schemeClr val="tx1"/>
                          </a:solidFill>
                          <a:latin typeface="Cambria" panose="02040503050406030204" pitchFamily="18" charset="0"/>
                          <a:ea typeface="Cambria" panose="02040503050406030204" pitchFamily="18" charset="0"/>
                        </a:rPr>
                        <a:t>Reference</a:t>
                      </a:r>
                    </a:p>
                  </a:txBody>
                  <a:tcPr anchor="ctr">
                    <a:solidFill>
                      <a:schemeClr val="bg2"/>
                    </a:solidFill>
                  </a:tcPr>
                </a:tc>
                <a:extLst>
                  <a:ext uri="{0D108BD9-81ED-4DB2-BD59-A6C34878D82A}">
                    <a16:rowId xmlns:a16="http://schemas.microsoft.com/office/drawing/2014/main" val="3235096756"/>
                  </a:ext>
                </a:extLst>
              </a:tr>
              <a:tr h="10675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Short-term (1 week)</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Long-term (4 months)</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a:solidFill>
                            <a:schemeClr val="tx1"/>
                          </a:solidFill>
                          <a:latin typeface="Cambria" panose="02040503050406030204" pitchFamily="18" charset="0"/>
                          <a:ea typeface="Cambria" panose="02040503050406030204" pitchFamily="18" charset="0"/>
                        </a:rPr>
                        <a:t>30</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dirty="0">
                          <a:solidFill>
                            <a:schemeClr val="tx1"/>
                          </a:solidFill>
                          <a:latin typeface="Cambria" panose="02040503050406030204" pitchFamily="18" charset="0"/>
                          <a:ea typeface="Cambria" panose="02040503050406030204" pitchFamily="18" charset="0"/>
                        </a:rPr>
                        <a:t>Radius &lt;</a:t>
                      </a:r>
                      <a:r>
                        <a:rPr lang="en-US" sz="1600" baseline="0" dirty="0">
                          <a:solidFill>
                            <a:schemeClr val="tx1"/>
                          </a:solidFill>
                          <a:latin typeface="Cambria" panose="02040503050406030204" pitchFamily="18" charset="0"/>
                          <a:ea typeface="Cambria" panose="02040503050406030204" pitchFamily="18" charset="0"/>
                        </a:rPr>
                        <a:t> 2.4 %</a:t>
                      </a:r>
                    </a:p>
                    <a:p>
                      <a:pPr algn="ctr"/>
                      <a:r>
                        <a:rPr lang="en-US" sz="1600" dirty="0">
                          <a:solidFill>
                            <a:schemeClr val="tx1"/>
                          </a:solidFill>
                          <a:latin typeface="Cambria" panose="02040503050406030204" pitchFamily="18" charset="0"/>
                          <a:ea typeface="Cambria" panose="02040503050406030204" pitchFamily="18" charset="0"/>
                        </a:rPr>
                        <a:t>Tibia &lt; 3.6</a:t>
                      </a:r>
                      <a:r>
                        <a:rPr lang="en-US" sz="1600" baseline="0" dirty="0">
                          <a:solidFill>
                            <a:schemeClr val="tx1"/>
                          </a:solidFill>
                          <a:latin typeface="Cambria" panose="02040503050406030204" pitchFamily="18" charset="0"/>
                          <a:ea typeface="Cambria" panose="02040503050406030204" pitchFamily="18" charset="0"/>
                        </a:rPr>
                        <a:t> %</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u="none" strike="noStrike" kern="1200" baseline="0" dirty="0" err="1">
                          <a:solidFill>
                            <a:schemeClr val="tx1"/>
                          </a:solidFill>
                          <a:latin typeface="Cambria" panose="02040503050406030204" pitchFamily="18" charset="0"/>
                          <a:ea typeface="Cambria" panose="02040503050406030204" pitchFamily="18" charset="0"/>
                        </a:rPr>
                        <a:t>MacNeil</a:t>
                      </a:r>
                      <a:r>
                        <a:rPr lang="en-US" sz="1600" u="none" strike="noStrike" kern="1200" baseline="0" dirty="0">
                          <a:solidFill>
                            <a:schemeClr val="tx1"/>
                          </a:solidFill>
                          <a:latin typeface="Cambria" panose="02040503050406030204" pitchFamily="18" charset="0"/>
                          <a:ea typeface="Cambria" panose="02040503050406030204" pitchFamily="18" charset="0"/>
                        </a:rPr>
                        <a:t> and Boyd (2008) </a:t>
                      </a:r>
                      <a:endParaRPr lang="en-US" sz="1600" dirty="0">
                        <a:solidFill>
                          <a:schemeClr val="tx1"/>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074361305"/>
                  </a:ext>
                </a:extLst>
              </a:tr>
              <a:tr h="867411">
                <a:tc>
                  <a:txBody>
                    <a:bodyPr/>
                    <a:lstStyle/>
                    <a:p>
                      <a:pPr algn="just"/>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Short term </a:t>
                      </a:r>
                    </a:p>
                    <a:p>
                      <a:pPr algn="just"/>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Scanned three times </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dirty="0">
                          <a:solidFill>
                            <a:schemeClr val="tx1"/>
                          </a:solidFill>
                          <a:latin typeface="Cambria" panose="02040503050406030204" pitchFamily="18" charset="0"/>
                          <a:ea typeface="Cambria" panose="02040503050406030204" pitchFamily="18" charset="0"/>
                        </a:rPr>
                        <a:t>15</a:t>
                      </a:r>
                    </a:p>
                  </a:txBody>
                  <a:tcPr anchor="ctr"/>
                </a:tc>
                <a:tc>
                  <a:txBody>
                    <a:bodyPr/>
                    <a:lstStyle/>
                    <a:p>
                      <a:pPr algn="ctr"/>
                      <a:r>
                        <a:rPr lang="en-US" sz="1600" dirty="0">
                          <a:solidFill>
                            <a:schemeClr val="tx1"/>
                          </a:solidFill>
                          <a:latin typeface="Cambria" panose="02040503050406030204" pitchFamily="18" charset="0"/>
                          <a:ea typeface="Cambria" panose="02040503050406030204" pitchFamily="18" charset="0"/>
                        </a:rPr>
                        <a:t>Radius &lt;</a:t>
                      </a:r>
                      <a:r>
                        <a:rPr lang="en-US" sz="1600" baseline="0" dirty="0">
                          <a:solidFill>
                            <a:schemeClr val="tx1"/>
                          </a:solidFill>
                          <a:latin typeface="Cambria" panose="02040503050406030204" pitchFamily="18" charset="0"/>
                          <a:ea typeface="Cambria" panose="02040503050406030204" pitchFamily="18" charset="0"/>
                        </a:rPr>
                        <a:t> 2.3 %</a:t>
                      </a:r>
                    </a:p>
                    <a:p>
                      <a:pPr algn="ctr"/>
                      <a:r>
                        <a:rPr lang="en-US" sz="1600" dirty="0">
                          <a:solidFill>
                            <a:schemeClr val="tx1"/>
                          </a:solidFill>
                          <a:latin typeface="Cambria" panose="02040503050406030204" pitchFamily="18" charset="0"/>
                          <a:ea typeface="Cambria" panose="02040503050406030204" pitchFamily="18" charset="0"/>
                        </a:rPr>
                        <a:t>Tibia &lt; 3.6</a:t>
                      </a:r>
                      <a:r>
                        <a:rPr lang="en-US" sz="1600" baseline="0" dirty="0">
                          <a:solidFill>
                            <a:schemeClr val="tx1"/>
                          </a:solidFill>
                          <a:latin typeface="Cambria" panose="02040503050406030204" pitchFamily="18" charset="0"/>
                          <a:ea typeface="Cambria" panose="02040503050406030204" pitchFamily="18" charset="0"/>
                        </a:rPr>
                        <a:t> %</a:t>
                      </a:r>
                      <a:endParaRPr lang="en-US" sz="1600" dirty="0">
                        <a:solidFill>
                          <a:schemeClr val="tx1"/>
                        </a:solidFill>
                        <a:latin typeface="Cambria" panose="02040503050406030204" pitchFamily="18" charset="0"/>
                        <a:ea typeface="Cambria" panose="02040503050406030204" pitchFamily="18" charset="0"/>
                      </a:endParaRPr>
                    </a:p>
                    <a:p>
                      <a:pPr algn="ct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b="0" i="0" u="none" strike="noStrike" kern="1200" baseline="0" dirty="0" err="1">
                          <a:solidFill>
                            <a:schemeClr val="tx1"/>
                          </a:solidFill>
                          <a:latin typeface="Cambria" panose="02040503050406030204" pitchFamily="18" charset="0"/>
                          <a:ea typeface="Cambria" panose="02040503050406030204" pitchFamily="18" charset="0"/>
                          <a:cs typeface="+mn-cs"/>
                        </a:rPr>
                        <a:t>Ellouz</a:t>
                      </a: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 et al.</a:t>
                      </a:r>
                    </a:p>
                    <a:p>
                      <a:pPr algn="ct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 (2014) </a:t>
                      </a:r>
                      <a:endParaRPr lang="en-US" sz="1600" dirty="0">
                        <a:solidFill>
                          <a:schemeClr val="tx1"/>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69638951"/>
                  </a:ext>
                </a:extLst>
              </a:tr>
              <a:tr h="1467926">
                <a:tc>
                  <a:txBody>
                    <a:bodyPr/>
                    <a:lstStyle/>
                    <a:p>
                      <a:pPr algn="just"/>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The short-term and long-term reproducibility for multicenter studies using a radius phantom.</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14 </a:t>
                      </a:r>
                    </a:p>
                    <a:p>
                      <a:pPr algn="ct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(cadaveric distal radius bone)</a:t>
                      </a:r>
                    </a:p>
                  </a:txBody>
                  <a:tcPr anchor="ctr"/>
                </a:tc>
                <a:tc>
                  <a:txBody>
                    <a:bodyPr/>
                    <a:lstStyle/>
                    <a:p>
                      <a:pPr algn="ct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Radius (multi-center )&lt; 2.5 %</a:t>
                      </a:r>
                      <a:endParaRPr lang="en-US" sz="1600"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1600" b="0" i="0" u="none" strike="noStrike" kern="1200" baseline="0" dirty="0" err="1">
                          <a:solidFill>
                            <a:schemeClr val="tx1"/>
                          </a:solidFill>
                          <a:latin typeface="Cambria" panose="02040503050406030204" pitchFamily="18" charset="0"/>
                          <a:ea typeface="Cambria" panose="02040503050406030204" pitchFamily="18" charset="0"/>
                          <a:cs typeface="+mn-cs"/>
                        </a:rPr>
                        <a:t>Burghardt</a:t>
                      </a: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 et al. (2013) </a:t>
                      </a:r>
                      <a:endParaRPr lang="en-US" sz="1600" dirty="0">
                        <a:solidFill>
                          <a:schemeClr val="tx1"/>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190011486"/>
                  </a:ext>
                </a:extLst>
              </a:tr>
            </a:tbl>
          </a:graphicData>
        </a:graphic>
      </p:graphicFrame>
      <p:sp>
        <p:nvSpPr>
          <p:cNvPr id="16" name="Rectangle 15"/>
          <p:cNvSpPr/>
          <p:nvPr/>
        </p:nvSpPr>
        <p:spPr>
          <a:xfrm>
            <a:off x="432707" y="2473568"/>
            <a:ext cx="10227847" cy="3405572"/>
          </a:xfrm>
          <a:prstGeom prst="rect">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B3807102-1C56-4146-BF7D-5E9543375B38}"/>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E8CBD4A9-3C07-41D9-AD0E-0AC9BFDBE464}"/>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A514A107-9FB8-4B83-92B1-9A62CAABD4E8}"/>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916DFD6D-3A3A-4227-90C9-1FE3E8CC11B6}"/>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315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14729"/>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16/28</a:t>
            </a:r>
          </a:p>
        </p:txBody>
      </p:sp>
      <p:sp>
        <p:nvSpPr>
          <p:cNvPr id="20" name="Rectangle 19"/>
          <p:cNvSpPr/>
          <p:nvPr/>
        </p:nvSpPr>
        <p:spPr>
          <a:xfrm>
            <a:off x="0" y="111453"/>
            <a:ext cx="3048000"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FEA / DXA</a:t>
            </a:r>
          </a:p>
        </p:txBody>
      </p:sp>
      <p:graphicFrame>
        <p:nvGraphicFramePr>
          <p:cNvPr id="5" name="Table 4"/>
          <p:cNvGraphicFramePr>
            <a:graphicFrameLocks noGrp="1"/>
          </p:cNvGraphicFramePr>
          <p:nvPr>
            <p:extLst>
              <p:ext uri="{D42A27DB-BD31-4B8C-83A1-F6EECF244321}">
                <p14:modId xmlns:p14="http://schemas.microsoft.com/office/powerpoint/2010/main" val="2458054220"/>
              </p:ext>
            </p:extLst>
          </p:nvPr>
        </p:nvGraphicFramePr>
        <p:xfrm>
          <a:off x="928033" y="1189784"/>
          <a:ext cx="9070428" cy="4571340"/>
        </p:xfrm>
        <a:graphic>
          <a:graphicData uri="http://schemas.openxmlformats.org/drawingml/2006/table">
            <a:tbl>
              <a:tblPr firstRow="1" bandRow="1">
                <a:tableStyleId>{5940675A-B579-460E-94D1-54222C63F5DA}</a:tableStyleId>
              </a:tblPr>
              <a:tblGrid>
                <a:gridCol w="1577029">
                  <a:extLst>
                    <a:ext uri="{9D8B030D-6E8A-4147-A177-3AD203B41FA5}">
                      <a16:colId xmlns:a16="http://schemas.microsoft.com/office/drawing/2014/main" val="3694395823"/>
                    </a:ext>
                  </a:extLst>
                </a:gridCol>
                <a:gridCol w="1436403">
                  <a:extLst>
                    <a:ext uri="{9D8B030D-6E8A-4147-A177-3AD203B41FA5}">
                      <a16:colId xmlns:a16="http://schemas.microsoft.com/office/drawing/2014/main" val="1622744609"/>
                    </a:ext>
                  </a:extLst>
                </a:gridCol>
                <a:gridCol w="1566984">
                  <a:extLst>
                    <a:ext uri="{9D8B030D-6E8A-4147-A177-3AD203B41FA5}">
                      <a16:colId xmlns:a16="http://schemas.microsoft.com/office/drawing/2014/main" val="965399466"/>
                    </a:ext>
                  </a:extLst>
                </a:gridCol>
                <a:gridCol w="1777924">
                  <a:extLst>
                    <a:ext uri="{9D8B030D-6E8A-4147-A177-3AD203B41FA5}">
                      <a16:colId xmlns:a16="http://schemas.microsoft.com/office/drawing/2014/main" val="976884080"/>
                    </a:ext>
                  </a:extLst>
                </a:gridCol>
                <a:gridCol w="2712088">
                  <a:extLst>
                    <a:ext uri="{9D8B030D-6E8A-4147-A177-3AD203B41FA5}">
                      <a16:colId xmlns:a16="http://schemas.microsoft.com/office/drawing/2014/main" val="3584412418"/>
                    </a:ext>
                  </a:extLst>
                </a:gridCol>
              </a:tblGrid>
              <a:tr h="309953">
                <a:tc rowSpan="2">
                  <a:txBody>
                    <a:bodyPr/>
                    <a:lstStyle/>
                    <a:p>
                      <a:pPr algn="ctr"/>
                      <a:r>
                        <a:rPr lang="en-US" sz="1400" dirty="0">
                          <a:latin typeface="Cambria" panose="02040503050406030204" pitchFamily="18" charset="0"/>
                          <a:ea typeface="Cambria" panose="02040503050406030204" pitchFamily="18" charset="0"/>
                        </a:rPr>
                        <a:t>Group</a:t>
                      </a:r>
                    </a:p>
                  </a:txBody>
                  <a:tcPr anchor="ctr">
                    <a:solidFill>
                      <a:schemeClr val="bg2"/>
                    </a:solidFill>
                  </a:tcPr>
                </a:tc>
                <a:tc>
                  <a:txBody>
                    <a:bodyPr/>
                    <a:lstStyle/>
                    <a:p>
                      <a:pPr algn="ctr"/>
                      <a:r>
                        <a:rPr lang="en-US" sz="1400" dirty="0">
                          <a:latin typeface="Cambria" panose="02040503050406030204" pitchFamily="18" charset="0"/>
                          <a:ea typeface="Cambria" panose="02040503050406030204" pitchFamily="18" charset="0"/>
                        </a:rPr>
                        <a:t>N</a:t>
                      </a:r>
                    </a:p>
                  </a:txBody>
                  <a:tcPr anchor="ctr">
                    <a:solidFill>
                      <a:schemeClr val="bg2"/>
                    </a:solidFill>
                  </a:tcPr>
                </a:tc>
                <a:tc>
                  <a:txBody>
                    <a:bodyPr/>
                    <a:lstStyle/>
                    <a:p>
                      <a:pPr algn="ctr"/>
                      <a:r>
                        <a:rPr lang="en-US" sz="1400" dirty="0">
                          <a:latin typeface="Cambria" panose="02040503050406030204" pitchFamily="18" charset="0"/>
                          <a:ea typeface="Cambria" panose="02040503050406030204" pitchFamily="18" charset="0"/>
                        </a:rPr>
                        <a:t>micro-FE</a:t>
                      </a:r>
                    </a:p>
                  </a:txBody>
                  <a:tcPr anchor="ctr">
                    <a:solidFill>
                      <a:schemeClr val="bg2"/>
                    </a:solidFill>
                  </a:tcPr>
                </a:tc>
                <a:tc>
                  <a:txBody>
                    <a:bodyPr/>
                    <a:lstStyle/>
                    <a:p>
                      <a:pPr algn="ctr"/>
                      <a:r>
                        <a:rPr lang="en-US" sz="1400" dirty="0">
                          <a:latin typeface="Cambria" panose="02040503050406030204" pitchFamily="18" charset="0"/>
                          <a:ea typeface="Cambria" panose="02040503050406030204" pitchFamily="18" charset="0"/>
                        </a:rPr>
                        <a:t>DXA</a:t>
                      </a:r>
                    </a:p>
                  </a:txBody>
                  <a:tcPr anchor="ctr">
                    <a:solidFill>
                      <a:schemeClr val="bg2"/>
                    </a:solidFill>
                  </a:tcPr>
                </a:tc>
                <a:tc rowSpan="2">
                  <a:txBody>
                    <a:bodyPr/>
                    <a:lstStyle/>
                    <a:p>
                      <a:pPr algn="ctr"/>
                      <a:r>
                        <a:rPr lang="en-US" sz="1400" dirty="0">
                          <a:latin typeface="Cambria" panose="02040503050406030204" pitchFamily="18" charset="0"/>
                          <a:ea typeface="Cambria" panose="02040503050406030204" pitchFamily="18" charset="0"/>
                        </a:rPr>
                        <a:t>Ref. </a:t>
                      </a:r>
                    </a:p>
                  </a:txBody>
                  <a:tcPr anchor="ctr">
                    <a:solidFill>
                      <a:schemeClr val="bg2"/>
                    </a:solidFill>
                  </a:tcPr>
                </a:tc>
                <a:extLst>
                  <a:ext uri="{0D108BD9-81ED-4DB2-BD59-A6C34878D82A}">
                    <a16:rowId xmlns:a16="http://schemas.microsoft.com/office/drawing/2014/main" val="2318827531"/>
                  </a:ext>
                </a:extLst>
              </a:tr>
              <a:tr h="650900">
                <a:tc vMerge="1">
                  <a:txBody>
                    <a:bodyPr/>
                    <a:lstStyle/>
                    <a:p>
                      <a:endParaRPr lang="en-US"/>
                    </a:p>
                  </a:txBody>
                  <a:tcPr/>
                </a:tc>
                <a:tc>
                  <a:txBody>
                    <a:bodyPr/>
                    <a:lstStyle/>
                    <a:p>
                      <a:pPr algn="ctr"/>
                      <a:r>
                        <a:rPr lang="en-US" sz="1400" kern="1200" dirty="0" err="1">
                          <a:solidFill>
                            <a:schemeClr val="tx1"/>
                          </a:solidFill>
                          <a:latin typeface="Cambria" panose="02040503050406030204" pitchFamily="18" charset="0"/>
                          <a:ea typeface="Cambria" panose="02040503050406030204" pitchFamily="18" charset="0"/>
                          <a:cs typeface="+mn-cs"/>
                        </a:rPr>
                        <a:t>Fx</a:t>
                      </a:r>
                      <a:r>
                        <a:rPr lang="en-US" sz="1400" kern="1200" dirty="0">
                          <a:solidFill>
                            <a:schemeClr val="tx1"/>
                          </a:solidFill>
                          <a:latin typeface="Cambria" panose="02040503050406030204" pitchFamily="18" charset="0"/>
                          <a:ea typeface="Cambria" panose="02040503050406030204" pitchFamily="18" charset="0"/>
                          <a:cs typeface="+mn-cs"/>
                        </a:rPr>
                        <a:t> Cases / Control</a:t>
                      </a:r>
                    </a:p>
                  </a:txBody>
                  <a:tcPr anchor="ctr">
                    <a:solidFill>
                      <a:schemeClr val="bg2"/>
                    </a:solidFill>
                  </a:tcPr>
                </a:tc>
                <a:tc>
                  <a:txBody>
                    <a:bodyPr/>
                    <a:lstStyle/>
                    <a:p>
                      <a:pPr algn="ctr"/>
                      <a:r>
                        <a:rPr lang="el-GR" sz="1400" u="none" strike="noStrike" kern="1200" baseline="0" dirty="0">
                          <a:latin typeface="Cambria" panose="02040503050406030204" pitchFamily="18" charset="0"/>
                          <a:ea typeface="Cambria" panose="02040503050406030204" pitchFamily="18" charset="0"/>
                        </a:rPr>
                        <a:t>Δ</a:t>
                      </a:r>
                      <a:r>
                        <a:rPr lang="en-US" sz="1400" u="none" strike="noStrike" kern="1200" baseline="0" dirty="0">
                          <a:latin typeface="Cambria" panose="02040503050406030204" pitchFamily="18" charset="0"/>
                          <a:ea typeface="Cambria" panose="02040503050406030204" pitchFamily="18" charset="0"/>
                        </a:rPr>
                        <a:t> strength  %</a:t>
                      </a:r>
                    </a:p>
                    <a:p>
                      <a:pPr algn="ctr"/>
                      <a:r>
                        <a:rPr lang="en-US" sz="1400" u="none" strike="noStrike" kern="1200" baseline="0" dirty="0">
                          <a:latin typeface="Cambria" panose="02040503050406030204" pitchFamily="18" charset="0"/>
                          <a:ea typeface="Cambria" panose="02040503050406030204" pitchFamily="18" charset="0"/>
                        </a:rPr>
                        <a:t>(control –</a:t>
                      </a:r>
                      <a:r>
                        <a:rPr lang="en-US" sz="1400" u="none" strike="noStrike" kern="1200" baseline="0" dirty="0" err="1">
                          <a:latin typeface="Cambria" panose="02040503050406030204" pitchFamily="18" charset="0"/>
                          <a:ea typeface="Cambria" panose="02040503050406030204" pitchFamily="18" charset="0"/>
                        </a:rPr>
                        <a:t>Fx</a:t>
                      </a:r>
                      <a:r>
                        <a:rPr lang="en-US" sz="1400" u="none" strike="noStrike" kern="1200" baseline="0" dirty="0">
                          <a:latin typeface="Cambria" panose="02040503050406030204" pitchFamily="18" charset="0"/>
                          <a:ea typeface="Cambria" panose="02040503050406030204" pitchFamily="18" charset="0"/>
                        </a:rPr>
                        <a:t> case)</a:t>
                      </a:r>
                      <a:endParaRPr lang="en-US" sz="1400" dirty="0">
                        <a:latin typeface="Cambria" panose="02040503050406030204" pitchFamily="18" charset="0"/>
                        <a:ea typeface="Cambria" panose="02040503050406030204" pitchFamily="18" charset="0"/>
                      </a:endParaRPr>
                    </a:p>
                  </a:txBody>
                  <a:tcPr anchor="ctr">
                    <a:solidFill>
                      <a:schemeClr val="bg2"/>
                    </a:solidFill>
                  </a:tcPr>
                </a:tc>
                <a:tc>
                  <a:txBody>
                    <a:bodyPr/>
                    <a:lstStyle/>
                    <a:p>
                      <a:pPr algn="ctr"/>
                      <a:r>
                        <a:rPr lang="en-US" sz="1400" dirty="0">
                          <a:latin typeface="Cambria" panose="02040503050406030204" pitchFamily="18" charset="0"/>
                          <a:ea typeface="Cambria" panose="02040503050406030204" pitchFamily="18" charset="0"/>
                        </a:rPr>
                        <a:t>UD radius </a:t>
                      </a:r>
                      <a:r>
                        <a:rPr lang="en-US" sz="1400" dirty="0" err="1">
                          <a:latin typeface="Cambria" panose="02040503050406030204" pitchFamily="18" charset="0"/>
                          <a:ea typeface="Cambria" panose="02040503050406030204" pitchFamily="18" charset="0"/>
                        </a:rPr>
                        <a:t>aBMD</a:t>
                      </a:r>
                      <a:r>
                        <a:rPr lang="en-US" sz="1400" dirty="0">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Cambria" panose="02040503050406030204" pitchFamily="18" charset="0"/>
                          <a:ea typeface="Cambria" panose="02040503050406030204" pitchFamily="18" charset="0"/>
                        </a:rPr>
                        <a:t>(control – </a:t>
                      </a:r>
                      <a:r>
                        <a:rPr lang="en-US" sz="1400" u="none" strike="noStrike" kern="1200" baseline="0" dirty="0" err="1">
                          <a:latin typeface="Cambria" panose="02040503050406030204" pitchFamily="18" charset="0"/>
                          <a:ea typeface="Cambria" panose="02040503050406030204" pitchFamily="18" charset="0"/>
                        </a:rPr>
                        <a:t>Fx</a:t>
                      </a:r>
                      <a:r>
                        <a:rPr lang="en-US" sz="1400" u="none" strike="noStrike" kern="1200" baseline="0" dirty="0">
                          <a:latin typeface="Cambria" panose="02040503050406030204" pitchFamily="18" charset="0"/>
                          <a:ea typeface="Cambria" panose="02040503050406030204" pitchFamily="18" charset="0"/>
                        </a:rPr>
                        <a:t> case)</a:t>
                      </a:r>
                      <a:endParaRPr lang="en-US" sz="1400" dirty="0">
                        <a:latin typeface="Cambria" panose="02040503050406030204" pitchFamily="18" charset="0"/>
                        <a:ea typeface="Cambria" panose="02040503050406030204" pitchFamily="18" charset="0"/>
                      </a:endParaRPr>
                    </a:p>
                  </a:txBody>
                  <a:tcPr anchor="ctr">
                    <a:solidFill>
                      <a:schemeClr val="bg2"/>
                    </a:solidFill>
                  </a:tcPr>
                </a:tc>
                <a:tc vMerge="1">
                  <a:txBody>
                    <a:bodyPr/>
                    <a:lstStyle/>
                    <a:p>
                      <a:endParaRPr lang="en-US"/>
                    </a:p>
                  </a:txBody>
                  <a:tcPr/>
                </a:tc>
                <a:extLst>
                  <a:ext uri="{0D108BD9-81ED-4DB2-BD59-A6C34878D82A}">
                    <a16:rowId xmlns:a16="http://schemas.microsoft.com/office/drawing/2014/main" val="423893693"/>
                  </a:ext>
                </a:extLst>
              </a:tr>
              <a:tr h="486071">
                <a:tc>
                  <a:txBody>
                    <a:bodyPr/>
                    <a:lstStyle/>
                    <a:p>
                      <a:pPr algn="ctr"/>
                      <a:r>
                        <a:rPr lang="en-US" sz="1400" u="none" strike="noStrike" kern="1200" baseline="0" dirty="0">
                          <a:latin typeface="Cambria" panose="02040503050406030204" pitchFamily="18" charset="0"/>
                          <a:ea typeface="Cambria" panose="02040503050406030204" pitchFamily="18" charset="0"/>
                        </a:rPr>
                        <a:t>Postmenopausal </a:t>
                      </a:r>
                    </a:p>
                    <a:p>
                      <a:pPr algn="ctr"/>
                      <a:r>
                        <a:rPr lang="en-US" sz="1400" u="none" strike="noStrike" kern="1200" baseline="0" dirty="0">
                          <a:latin typeface="Cambria" panose="02040503050406030204" pitchFamily="18" charset="0"/>
                          <a:ea typeface="Cambria" panose="02040503050406030204" pitchFamily="18" charset="0"/>
                        </a:rPr>
                        <a:t>women</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33/33</a:t>
                      </a:r>
                    </a:p>
                  </a:txBody>
                  <a:tcPr anchor="ctr"/>
                </a:tc>
                <a:tc>
                  <a:txBody>
                    <a:bodyPr/>
                    <a:lstStyle/>
                    <a:p>
                      <a:pPr algn="ctr"/>
                      <a:r>
                        <a:rPr lang="en-US" sz="1400" dirty="0">
                          <a:latin typeface="Cambria" panose="02040503050406030204" pitchFamily="18" charset="0"/>
                          <a:ea typeface="Cambria" panose="02040503050406030204" pitchFamily="18" charset="0"/>
                        </a:rPr>
                        <a:t>15.3</a:t>
                      </a:r>
                    </a:p>
                  </a:txBody>
                  <a:tcPr anchor="ctr"/>
                </a:tc>
                <a:tc>
                  <a:txBody>
                    <a:bodyPr/>
                    <a:lstStyle/>
                    <a:p>
                      <a:pPr algn="ctr"/>
                      <a:r>
                        <a:rPr lang="en-US" sz="1400" dirty="0">
                          <a:latin typeface="Cambria" panose="02040503050406030204" pitchFamily="18" charset="0"/>
                          <a:ea typeface="Cambria" panose="02040503050406030204" pitchFamily="18" charset="0"/>
                        </a:rPr>
                        <a:t>13.9</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Boutroy</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(2008)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747620937"/>
                  </a:ext>
                </a:extLst>
              </a:tr>
              <a:tr h="528854">
                <a:tc>
                  <a:txBody>
                    <a:bodyPr/>
                    <a:lstStyle/>
                    <a:p>
                      <a:pPr algn="ctr"/>
                      <a:r>
                        <a:rPr lang="en-US" sz="1400" u="none" strike="noStrike" kern="1200" baseline="0" dirty="0">
                          <a:latin typeface="Cambria" panose="02040503050406030204" pitchFamily="18" charset="0"/>
                          <a:ea typeface="Cambria" panose="02040503050406030204" pitchFamily="18" charset="0"/>
                        </a:rPr>
                        <a:t>Postmenopausal </a:t>
                      </a:r>
                    </a:p>
                    <a:p>
                      <a:pPr algn="ctr"/>
                      <a:r>
                        <a:rPr lang="en-US" sz="1400" u="none" strike="noStrike" kern="1200" baseline="0" dirty="0">
                          <a:latin typeface="Cambria" panose="02040503050406030204" pitchFamily="18" charset="0"/>
                          <a:ea typeface="Cambria" panose="02040503050406030204" pitchFamily="18" charset="0"/>
                        </a:rPr>
                        <a:t>women</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100/105</a:t>
                      </a:r>
                    </a:p>
                  </a:txBody>
                  <a:tcPr anchor="ctr"/>
                </a:tc>
                <a:tc>
                  <a:txBody>
                    <a:bodyPr/>
                    <a:lstStyle/>
                    <a:p>
                      <a:pPr algn="ctr"/>
                      <a:r>
                        <a:rPr lang="en-US" sz="1400" dirty="0">
                          <a:latin typeface="Cambria" panose="02040503050406030204" pitchFamily="18" charset="0"/>
                          <a:ea typeface="Cambria" panose="02040503050406030204" pitchFamily="18" charset="0"/>
                        </a:rPr>
                        <a:t>20.2</a:t>
                      </a:r>
                    </a:p>
                  </a:txBody>
                  <a:tcPr anchor="ctr"/>
                </a:tc>
                <a:tc>
                  <a:txBody>
                    <a:bodyPr/>
                    <a:lstStyle/>
                    <a:p>
                      <a:pPr algn="ctr"/>
                      <a:r>
                        <a:rPr lang="en-US" sz="1400" dirty="0">
                          <a:latin typeface="Cambria" panose="02040503050406030204" pitchFamily="18" charset="0"/>
                          <a:ea typeface="Cambria" panose="02040503050406030204" pitchFamily="18" charset="0"/>
                        </a:rPr>
                        <a:t>11.9</a:t>
                      </a:r>
                    </a:p>
                  </a:txBody>
                  <a:tcPr anchor="ctr"/>
                </a:tc>
                <a:tc>
                  <a:txBody>
                    <a:bodyPr/>
                    <a:lstStyle/>
                    <a:p>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Christen et al.</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769691259"/>
                  </a:ext>
                </a:extLst>
              </a:tr>
              <a:tr h="487554">
                <a:tc>
                  <a:txBody>
                    <a:bodyPr/>
                    <a:lstStyle/>
                    <a:p>
                      <a:pPr algn="ctr"/>
                      <a:r>
                        <a:rPr lang="en-US" sz="1400" u="none" strike="noStrike" kern="1200" baseline="0" dirty="0">
                          <a:latin typeface="Cambria" panose="02040503050406030204" pitchFamily="18" charset="0"/>
                          <a:ea typeface="Cambria" panose="02040503050406030204" pitchFamily="18" charset="0"/>
                        </a:rPr>
                        <a:t>Postmenopausal </a:t>
                      </a:r>
                    </a:p>
                    <a:p>
                      <a:pPr algn="ctr"/>
                      <a:r>
                        <a:rPr lang="en-US" sz="1400" u="none" strike="noStrike" kern="1200" baseline="0" dirty="0">
                          <a:latin typeface="Cambria" panose="02040503050406030204" pitchFamily="18" charset="0"/>
                          <a:ea typeface="Cambria" panose="02040503050406030204" pitchFamily="18" charset="0"/>
                        </a:rPr>
                        <a:t>women</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14/28</a:t>
                      </a:r>
                    </a:p>
                  </a:txBody>
                  <a:tcPr anchor="ctr"/>
                </a:tc>
                <a:tc>
                  <a:txBody>
                    <a:bodyPr/>
                    <a:lstStyle/>
                    <a:p>
                      <a:pPr algn="ctr"/>
                      <a:r>
                        <a:rPr lang="en-US" sz="1400" dirty="0">
                          <a:latin typeface="Cambria" panose="02040503050406030204" pitchFamily="18" charset="0"/>
                          <a:ea typeface="Cambria" panose="02040503050406030204" pitchFamily="18" charset="0"/>
                        </a:rPr>
                        <a:t>46</a:t>
                      </a:r>
                    </a:p>
                  </a:txBody>
                  <a:tcPr anchor="ctr"/>
                </a:tc>
                <a:tc>
                  <a:txBody>
                    <a:bodyPr/>
                    <a:lstStyle/>
                    <a:p>
                      <a:pPr algn="ctr"/>
                      <a:r>
                        <a:rPr lang="en-US" sz="1400" dirty="0">
                          <a:latin typeface="Cambria" panose="02040503050406030204" pitchFamily="18" charset="0"/>
                          <a:ea typeface="Cambria" panose="02040503050406030204" pitchFamily="18" charset="0"/>
                        </a:rPr>
                        <a:t>12</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Nishiyama</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(2013)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46421974"/>
                  </a:ext>
                </a:extLst>
              </a:tr>
              <a:tr h="509316">
                <a:tc>
                  <a:txBody>
                    <a:bodyPr/>
                    <a:lstStyle/>
                    <a:p>
                      <a:pPr algn="ctr"/>
                      <a:r>
                        <a:rPr lang="en-US" sz="1400" u="none" strike="noStrike" kern="1200" baseline="0" dirty="0">
                          <a:latin typeface="Cambria" panose="02040503050406030204" pitchFamily="18" charset="0"/>
                          <a:ea typeface="Cambria" panose="02040503050406030204" pitchFamily="18" charset="0"/>
                        </a:rPr>
                        <a:t>Postmenopausal </a:t>
                      </a:r>
                    </a:p>
                    <a:p>
                      <a:pPr algn="ctr"/>
                      <a:r>
                        <a:rPr lang="en-US" sz="1400" u="none" strike="noStrike" kern="1200" baseline="0" dirty="0">
                          <a:latin typeface="Cambria" panose="02040503050406030204" pitchFamily="18" charset="0"/>
                          <a:ea typeface="Cambria" panose="02040503050406030204" pitchFamily="18" charset="0"/>
                        </a:rPr>
                        <a:t>women</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a:latin typeface="Cambria" panose="02040503050406030204" pitchFamily="18" charset="0"/>
                          <a:ea typeface="Cambria" panose="02040503050406030204" pitchFamily="18" charset="0"/>
                        </a:rPr>
                        <a:t>101/101</a:t>
                      </a:r>
                    </a:p>
                  </a:txBody>
                  <a:tcPr anchor="ctr"/>
                </a:tc>
                <a:tc>
                  <a:txBody>
                    <a:bodyPr/>
                    <a:lstStyle/>
                    <a:p>
                      <a:pPr algn="ctr"/>
                      <a:r>
                        <a:rPr lang="en-US" sz="1400" dirty="0">
                          <a:latin typeface="Cambria" panose="02040503050406030204" pitchFamily="18" charset="0"/>
                          <a:ea typeface="Cambria" panose="02040503050406030204" pitchFamily="18" charset="0"/>
                        </a:rPr>
                        <a:t>11.2</a:t>
                      </a:r>
                    </a:p>
                  </a:txBody>
                  <a:tcPr anchor="ctr"/>
                </a:tc>
                <a:tc>
                  <a:txBody>
                    <a:bodyPr/>
                    <a:lstStyle/>
                    <a:p>
                      <a:pPr algn="ctr"/>
                      <a:r>
                        <a:rPr lang="en-US" sz="1400" dirty="0">
                          <a:latin typeface="Cambria" panose="02040503050406030204" pitchFamily="18" charset="0"/>
                          <a:ea typeface="Cambria" panose="02040503050406030204" pitchFamily="18" charset="0"/>
                        </a:rPr>
                        <a:t>9.5</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Vilayphiou</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(2010)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363136557"/>
                  </a:ext>
                </a:extLst>
              </a:tr>
              <a:tr h="525517">
                <a:tc>
                  <a:txBody>
                    <a:bodyPr/>
                    <a:lstStyle/>
                    <a:p>
                      <a:pPr algn="ctr"/>
                      <a:r>
                        <a:rPr lang="en-US" sz="1400" u="none" strike="noStrike" kern="1200" baseline="0" dirty="0">
                          <a:latin typeface="Cambria" panose="02040503050406030204" pitchFamily="18" charset="0"/>
                          <a:ea typeface="Cambria" panose="02040503050406030204" pitchFamily="18" charset="0"/>
                        </a:rPr>
                        <a:t>Postmenopausal </a:t>
                      </a:r>
                    </a:p>
                    <a:p>
                      <a:pPr algn="ctr"/>
                      <a:r>
                        <a:rPr lang="en-US" sz="1400" u="none" strike="noStrike" kern="1200" baseline="0" dirty="0">
                          <a:latin typeface="Cambria" panose="02040503050406030204" pitchFamily="18" charset="0"/>
                          <a:ea typeface="Cambria" panose="02040503050406030204" pitchFamily="18" charset="0"/>
                        </a:rPr>
                        <a:t>women </a:t>
                      </a:r>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tc>
                <a:tc>
                  <a:txBody>
                    <a:bodyPr/>
                    <a:lstStyle/>
                    <a:p>
                      <a:pPr algn="ctr"/>
                      <a:r>
                        <a:rPr lang="en-US" sz="1400" dirty="0">
                          <a:latin typeface="Cambria" panose="02040503050406030204" pitchFamily="18" charset="0"/>
                          <a:ea typeface="Cambria" panose="02040503050406030204" pitchFamily="18" charset="0"/>
                        </a:rPr>
                        <a:t>44/88</a:t>
                      </a:r>
                    </a:p>
                  </a:txBody>
                  <a:tcPr anchor="ctr"/>
                </a:tc>
                <a:tc>
                  <a:txBody>
                    <a:bodyPr/>
                    <a:lstStyle/>
                    <a:p>
                      <a:pPr algn="ctr"/>
                      <a:r>
                        <a:rPr lang="en-US" sz="1400" dirty="0">
                          <a:latin typeface="Cambria" panose="02040503050406030204" pitchFamily="18" charset="0"/>
                          <a:ea typeface="Cambria" panose="02040503050406030204" pitchFamily="18" charset="0"/>
                        </a:rPr>
                        <a:t>22</a:t>
                      </a:r>
                    </a:p>
                  </a:txBody>
                  <a:tcPr anchor="ctr"/>
                </a:tc>
                <a:tc>
                  <a:txBody>
                    <a:bodyPr/>
                    <a:lstStyle/>
                    <a:p>
                      <a:pPr algn="ctr"/>
                      <a:r>
                        <a:rPr lang="en-US" sz="1400" dirty="0">
                          <a:latin typeface="Cambria" panose="02040503050406030204" pitchFamily="18" charset="0"/>
                          <a:ea typeface="Cambria" panose="02040503050406030204" pitchFamily="18" charset="0"/>
                        </a:rPr>
                        <a:t>4</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Nishiyama</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(2013)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94920264"/>
                  </a:ext>
                </a:extLst>
              </a:tr>
              <a:tr h="430924">
                <a:tc>
                  <a:txBody>
                    <a:bodyPr/>
                    <a:lstStyle/>
                    <a:p>
                      <a:pPr algn="ctr"/>
                      <a:r>
                        <a:rPr lang="en-US" sz="1400" u="none" strike="noStrike" kern="1200" baseline="0" dirty="0">
                          <a:latin typeface="Cambria" panose="02040503050406030204" pitchFamily="18" charset="0"/>
                          <a:ea typeface="Cambria" panose="02040503050406030204" pitchFamily="18" charset="0"/>
                        </a:rPr>
                        <a:t>Premenopausal </a:t>
                      </a:r>
                    </a:p>
                    <a:p>
                      <a:pPr algn="ctr"/>
                      <a:r>
                        <a:rPr lang="en-US" sz="1400" b="0" i="0" u="none" strike="noStrike" kern="1200" baseline="0" dirty="0">
                          <a:solidFill>
                            <a:schemeClr val="dk1"/>
                          </a:solidFill>
                          <a:latin typeface="Cambria" panose="02040503050406030204" pitchFamily="18" charset="0"/>
                          <a:ea typeface="Cambria" panose="02040503050406030204" pitchFamily="18" charset="0"/>
                          <a:cs typeface="+mn-cs"/>
                        </a:rPr>
                        <a:t>women</a:t>
                      </a:r>
                    </a:p>
                  </a:txBody>
                  <a:tcPr/>
                </a:tc>
                <a:tc>
                  <a:txBody>
                    <a:bodyPr/>
                    <a:lstStyle/>
                    <a:p>
                      <a:pPr algn="ctr"/>
                      <a:r>
                        <a:rPr lang="en-US" sz="1400" dirty="0">
                          <a:latin typeface="Cambria" panose="02040503050406030204" pitchFamily="18" charset="0"/>
                          <a:ea typeface="Cambria" panose="02040503050406030204" pitchFamily="18" charset="0"/>
                        </a:rPr>
                        <a:t>66/100</a:t>
                      </a:r>
                    </a:p>
                  </a:txBody>
                  <a:tcPr anchor="ctr"/>
                </a:tc>
                <a:tc>
                  <a:txBody>
                    <a:bodyPr/>
                    <a:lstStyle/>
                    <a:p>
                      <a:pPr algn="ctr"/>
                      <a:r>
                        <a:rPr lang="en-US" sz="1400" dirty="0">
                          <a:latin typeface="Cambria" panose="02040503050406030204" pitchFamily="18" charset="0"/>
                          <a:ea typeface="Cambria" panose="02040503050406030204" pitchFamily="18" charset="0"/>
                        </a:rPr>
                        <a:t>2.6</a:t>
                      </a:r>
                    </a:p>
                  </a:txBody>
                  <a:tcPr anchor="ctr"/>
                </a:tc>
                <a:tc>
                  <a:txBody>
                    <a:bodyPr/>
                    <a:lstStyle/>
                    <a:p>
                      <a:pPr algn="ctr"/>
                      <a:r>
                        <a:rPr lang="en-US" sz="1400" dirty="0">
                          <a:latin typeface="Cambria" panose="02040503050406030204" pitchFamily="18" charset="0"/>
                          <a:ea typeface="Cambria" panose="02040503050406030204" pitchFamily="18" charset="0"/>
                        </a:rPr>
                        <a:t>2.6</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Chevalley</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(2013)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785948"/>
                  </a:ext>
                </a:extLst>
              </a:tr>
              <a:tr h="483476">
                <a:tc>
                  <a:txBody>
                    <a:bodyPr/>
                    <a:lstStyle/>
                    <a:p>
                      <a:pPr algn="ctr"/>
                      <a:r>
                        <a:rPr lang="en-US" sz="1400" u="none" strike="noStrike" kern="1200" baseline="0" dirty="0">
                          <a:latin typeface="Cambria" panose="02040503050406030204" pitchFamily="18" charset="0"/>
                          <a:ea typeface="Cambria" panose="02040503050406030204" pitchFamily="18" charset="0"/>
                        </a:rPr>
                        <a:t>Men </a:t>
                      </a:r>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tc>
                <a:tc>
                  <a:txBody>
                    <a:bodyPr/>
                    <a:lstStyle/>
                    <a:p>
                      <a:pPr algn="ctr"/>
                      <a:r>
                        <a:rPr lang="en-US" sz="1400" dirty="0">
                          <a:latin typeface="Cambria" panose="02040503050406030204" pitchFamily="18" charset="0"/>
                          <a:ea typeface="Cambria" panose="02040503050406030204" pitchFamily="18" charset="0"/>
                        </a:rPr>
                        <a:t>185/185</a:t>
                      </a:r>
                    </a:p>
                  </a:txBody>
                  <a:tcPr anchor="ctr"/>
                </a:tc>
                <a:tc>
                  <a:txBody>
                    <a:bodyPr/>
                    <a:lstStyle/>
                    <a:p>
                      <a:pPr algn="ctr"/>
                      <a:r>
                        <a:rPr lang="en-US" sz="1400" dirty="0">
                          <a:latin typeface="Cambria" panose="02040503050406030204" pitchFamily="18" charset="0"/>
                          <a:ea typeface="Cambria" panose="02040503050406030204" pitchFamily="18" charset="0"/>
                        </a:rPr>
                        <a:t>9</a:t>
                      </a:r>
                    </a:p>
                  </a:txBody>
                  <a:tcPr anchor="ctr"/>
                </a:tc>
                <a:tc>
                  <a:txBody>
                    <a:bodyPr/>
                    <a:lstStyle/>
                    <a:p>
                      <a:pPr algn="ctr"/>
                      <a:r>
                        <a:rPr lang="en-US" sz="1400" dirty="0">
                          <a:latin typeface="Cambria" panose="02040503050406030204" pitchFamily="18" charset="0"/>
                          <a:ea typeface="Cambria" panose="02040503050406030204" pitchFamily="18" charset="0"/>
                        </a:rPr>
                        <a:t>6.2</a:t>
                      </a:r>
                    </a:p>
                  </a:txBody>
                  <a:tcPr anchor="ctr"/>
                </a:tc>
                <a:tc>
                  <a:txBody>
                    <a:bodyPr/>
                    <a:lstStyle/>
                    <a:p>
                      <a:r>
                        <a:rPr lang="en-US" sz="1400" b="0" i="0" u="none" strike="noStrike" kern="1200" baseline="0" dirty="0" err="1">
                          <a:solidFill>
                            <a:schemeClr val="tx1"/>
                          </a:solidFill>
                          <a:latin typeface="Cambria" panose="02040503050406030204" pitchFamily="18" charset="0"/>
                          <a:ea typeface="Cambria" panose="02040503050406030204" pitchFamily="18" charset="0"/>
                          <a:cs typeface="+mn-cs"/>
                        </a:rPr>
                        <a:t>Vilayphiou</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 et al. (2011) </a:t>
                      </a:r>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220043986"/>
                  </a:ext>
                </a:extLst>
              </a:tr>
            </a:tbl>
          </a:graphicData>
        </a:graphic>
      </p:graphicFrame>
      <p:sp>
        <p:nvSpPr>
          <p:cNvPr id="18" name="Rectangle 17"/>
          <p:cNvSpPr/>
          <p:nvPr/>
        </p:nvSpPr>
        <p:spPr>
          <a:xfrm>
            <a:off x="3955680" y="2168769"/>
            <a:ext cx="3313824" cy="3592355"/>
          </a:xfrm>
          <a:prstGeom prst="rect">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395" y="6554422"/>
            <a:ext cx="10194393" cy="261610"/>
          </a:xfrm>
          <a:prstGeom prst="rect">
            <a:avLst/>
          </a:prstGeom>
        </p:spPr>
        <p:txBody>
          <a:bodyPr wrap="square">
            <a:spAutoFit/>
          </a:bodyPr>
          <a:lstStyle/>
          <a:p>
            <a:r>
              <a:rPr lang="en-US" sz="1100" dirty="0">
                <a:latin typeface="Cambria" panose="02040503050406030204" pitchFamily="18" charset="0"/>
                <a:ea typeface="Cambria" panose="02040503050406030204" pitchFamily="18" charset="0"/>
              </a:rPr>
              <a:t>Van </a:t>
            </a:r>
            <a:r>
              <a:rPr lang="en-US" sz="1100" dirty="0" err="1">
                <a:latin typeface="Cambria" panose="02040503050406030204" pitchFamily="18" charset="0"/>
                <a:ea typeface="Cambria" panose="02040503050406030204" pitchFamily="18" charset="0"/>
              </a:rPr>
              <a:t>Rietbergen</a:t>
            </a:r>
            <a:r>
              <a:rPr lang="en-US" sz="1100" dirty="0">
                <a:latin typeface="Cambria" panose="02040503050406030204" pitchFamily="18" charset="0"/>
                <a:ea typeface="Cambria" panose="02040503050406030204" pitchFamily="18" charset="0"/>
              </a:rPr>
              <a:t>, B., and K. Ito. "A survey of micro-finite element analysis for clinical assessment of bone strength: the first decade." Journal of biomechanics 48.5 (2015).</a:t>
            </a:r>
          </a:p>
        </p:txBody>
      </p:sp>
      <p:sp>
        <p:nvSpPr>
          <p:cNvPr id="2" name="Half Frame 1"/>
          <p:cNvSpPr/>
          <p:nvPr/>
        </p:nvSpPr>
        <p:spPr>
          <a:xfrm rot="8127097">
            <a:off x="5117225" y="3739032"/>
            <a:ext cx="692043" cy="692229"/>
          </a:xfrm>
          <a:prstGeom prst="halfFrame">
            <a:avLst>
              <a:gd name="adj1" fmla="val 16271"/>
              <a:gd name="adj2" fmla="val 168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1" name="Picture 2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568AB35F-34DB-4842-A501-8BF286F9DDB8}"/>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9B9B6FCA-4694-46E1-A967-9BEFC476AF06}"/>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DF31A7C7-D535-408B-8F86-AE341A78F007}"/>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C0ED18E7-2E9D-4D13-AAD1-E9B989449398}"/>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089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17/28</a:t>
            </a:r>
            <a:endParaRPr lang="en-US" sz="1600" b="1" dirty="0">
              <a:solidFill>
                <a:schemeClr val="tx1"/>
              </a:solidFill>
              <a:latin typeface="Cambria" panose="02040503050406030204" pitchFamily="18" charset="0"/>
              <a:ea typeface="Cambria" panose="02040503050406030204" pitchFamily="18" charset="0"/>
            </a:endParaRPr>
          </a:p>
        </p:txBody>
      </p:sp>
      <p:sp>
        <p:nvSpPr>
          <p:cNvPr id="17" name="Rectangle 16"/>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3B04B165-42E3-4020-A0E4-1C1B2C9D1C79}"/>
              </a:ext>
            </a:extLst>
          </p:cNvPr>
          <p:cNvSpPr/>
          <p:nvPr/>
        </p:nvSpPr>
        <p:spPr>
          <a:xfrm>
            <a:off x="253080" y="1654167"/>
            <a:ext cx="10902131" cy="400110"/>
          </a:xfrm>
          <a:prstGeom prst="rect">
            <a:avLst/>
          </a:prstGeom>
        </p:spPr>
        <p:txBody>
          <a:bodyPr wrap="square">
            <a:spAutoFit/>
          </a:bodyPr>
          <a:lstStyle/>
          <a:p>
            <a:pPr marL="285750" indent="-285750">
              <a:buFont typeface="Wingdings" panose="05000000000000000000" pitchFamily="2" charset="2"/>
              <a:buChar char="v"/>
            </a:pPr>
            <a:r>
              <a:rPr lang="en-US" sz="2000" b="1" dirty="0">
                <a:solidFill>
                  <a:srgbClr val="0070C0"/>
                </a:solidFill>
                <a:latin typeface="Cambria" panose="02040503050406030204" pitchFamily="18" charset="0"/>
              </a:rPr>
              <a:t>A novel pixel based image quantification analysis method</a:t>
            </a:r>
          </a:p>
        </p:txBody>
      </p:sp>
      <p:sp>
        <p:nvSpPr>
          <p:cNvPr id="22" name="Rectangle 21">
            <a:extLst>
              <a:ext uri="{FF2B5EF4-FFF2-40B4-BE49-F238E27FC236}">
                <a16:creationId xmlns:a16="http://schemas.microsoft.com/office/drawing/2014/main" id="{280D5F8E-3B61-442E-BC61-146B4B1E2AED}"/>
              </a:ext>
            </a:extLst>
          </p:cNvPr>
          <p:cNvSpPr/>
          <p:nvPr/>
        </p:nvSpPr>
        <p:spPr>
          <a:xfrm>
            <a:off x="253080" y="2379620"/>
            <a:ext cx="10548778" cy="1323439"/>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b="1" dirty="0">
                <a:solidFill>
                  <a:srgbClr val="0070C0"/>
                </a:solidFill>
                <a:latin typeface="Cambria" panose="02040503050406030204" pitchFamily="18" charset="0"/>
              </a:rPr>
              <a:t>Numerical modeling of bone apparent density adaptation of the lower limbs in patients suffering from spinal cord injury</a:t>
            </a:r>
          </a:p>
          <a:p>
            <a:pPr algn="ctr"/>
            <a:endParaRPr lang="en-US" sz="2000" b="1" dirty="0">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7A81AD6E-9892-4BC0-ACA7-EFADAE3B4CC9}"/>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2CFBB955-DCE6-473A-B69F-06BF69CF4973}"/>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992349C5-EAC0-4155-A97B-226A77E19B62}"/>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0826A0E1-3E4E-4F85-8DB2-7AC864708CAB}"/>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07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18/28</a:t>
            </a:r>
            <a:endParaRPr lang="en-US" sz="16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829" y="1204037"/>
            <a:ext cx="3561998" cy="3779586"/>
          </a:xfrm>
          <a:prstGeom prst="rect">
            <a:avLst/>
          </a:prstGeom>
        </p:spPr>
      </p:pic>
      <p:sp>
        <p:nvSpPr>
          <p:cNvPr id="11" name="TextBox 10"/>
          <p:cNvSpPr txBox="1"/>
          <p:nvPr/>
        </p:nvSpPr>
        <p:spPr>
          <a:xfrm>
            <a:off x="687459" y="2653645"/>
            <a:ext cx="5686096" cy="880369"/>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n-US" dirty="0">
                <a:solidFill>
                  <a:srgbClr val="FF0000"/>
                </a:solidFill>
              </a:rPr>
              <a:t>An abrupt disruption to the bone metabolic process</a:t>
            </a:r>
          </a:p>
          <a:p>
            <a:pPr marL="285750" indent="-285750">
              <a:lnSpc>
                <a:spcPct val="150000"/>
              </a:lnSpc>
              <a:buFont typeface="Arial" panose="020B0604020202020204" pitchFamily="34" charset="0"/>
              <a:buChar char="•"/>
            </a:pPr>
            <a:r>
              <a:rPr lang="en-US" dirty="0">
                <a:solidFill>
                  <a:srgbClr val="FF0000"/>
                </a:solidFill>
              </a:rPr>
              <a:t>Reduction of loads in lower limbs </a:t>
            </a:r>
          </a:p>
        </p:txBody>
      </p:sp>
      <p:sp>
        <p:nvSpPr>
          <p:cNvPr id="12" name="TextBox 11"/>
          <p:cNvSpPr txBox="1"/>
          <p:nvPr/>
        </p:nvSpPr>
        <p:spPr>
          <a:xfrm>
            <a:off x="496865" y="5377692"/>
            <a:ext cx="9875986" cy="646331"/>
          </a:xfrm>
          <a:prstGeom prst="rect">
            <a:avLst/>
          </a:prstGeom>
          <a:noFill/>
        </p:spPr>
        <p:txBody>
          <a:bodyPr wrap="square" rtlCol="0">
            <a:spAutoFit/>
          </a:bodyPr>
          <a:lstStyle/>
          <a:p>
            <a:pPr algn="just"/>
            <a:r>
              <a:rPr lang="en-US" dirty="0"/>
              <a:t>Several mechanisms are responsible for this bone loss, but the removal of mechanical stimuli resulting from the loss of motor function and habitual ambulation is believed to be an important factor</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8" name="Picture 1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90241BA4-048C-4C67-8ADF-7DE22961DB09}"/>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0" name="Rectangle 19">
            <a:extLst>
              <a:ext uri="{FF2B5EF4-FFF2-40B4-BE49-F238E27FC236}">
                <a16:creationId xmlns:a16="http://schemas.microsoft.com/office/drawing/2014/main" id="{66175874-31B8-4DE2-9998-C8205118BAAB}"/>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DC0755CE-D34B-48B1-B480-3A8DFD5D9736}"/>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18F897C8-F826-4470-AB3B-0FD0B29681B3}"/>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3FF0E949-9ED2-4FB2-A09C-DE4492B6CFD5}"/>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926305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398" y="0"/>
            <a:ext cx="1238771"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30727" y="6297685"/>
            <a:ext cx="2251933"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6" y="6080635"/>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0465" y="6191204"/>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1/28</a:t>
            </a:r>
          </a:p>
        </p:txBody>
      </p:sp>
      <p:sp>
        <p:nvSpPr>
          <p:cNvPr id="12" name="Rectangle 11"/>
          <p:cNvSpPr/>
          <p:nvPr/>
        </p:nvSpPr>
        <p:spPr>
          <a:xfrm>
            <a:off x="119961" y="177820"/>
            <a:ext cx="10401017" cy="1323439"/>
          </a:xfrm>
          <a:prstGeom prst="rect">
            <a:avLst/>
          </a:prstGeom>
        </p:spPr>
        <p:txBody>
          <a:bodyPr wrap="square">
            <a:spAutoFit/>
          </a:bodyPr>
          <a:lstStyle/>
          <a:p>
            <a:pPr>
              <a:lnSpc>
                <a:spcPct val="200000"/>
              </a:lnSpc>
            </a:pPr>
            <a:r>
              <a:rPr lang="en-US" sz="2000" b="1" dirty="0">
                <a:latin typeface="Cambria" panose="02040503050406030204" pitchFamily="18" charset="0"/>
              </a:rPr>
              <a:t>What is the application of Finite Element Analysis in Skeletal Biomechanics?  </a:t>
            </a:r>
          </a:p>
          <a:p>
            <a:r>
              <a:rPr lang="en-US" sz="2000" b="1" dirty="0">
                <a:solidFill>
                  <a:srgbClr val="FFC000"/>
                </a:solidFill>
                <a:latin typeface="Cambria" panose="02040503050406030204" pitchFamily="18" charset="0"/>
                <a:ea typeface="Cambria" panose="02040503050406030204" pitchFamily="18" charset="0"/>
              </a:rPr>
              <a:t>  </a:t>
            </a:r>
            <a:r>
              <a:rPr lang="en-US" sz="2000" b="1" dirty="0">
                <a:solidFill>
                  <a:srgbClr val="FF0000"/>
                </a:solidFill>
                <a:latin typeface="Cambria" panose="02040503050406030204" pitchFamily="18" charset="0"/>
                <a:ea typeface="Cambria" panose="02040503050406030204" pitchFamily="18" charset="0"/>
              </a:rPr>
              <a:t>How accurate are the results?</a:t>
            </a:r>
          </a:p>
          <a:p>
            <a:r>
              <a:rPr lang="en-US" sz="2000" b="1" dirty="0">
                <a:solidFill>
                  <a:srgbClr val="FF0000"/>
                </a:solidFill>
                <a:latin typeface="Cambria" panose="02040503050406030204" pitchFamily="18" charset="0"/>
                <a:ea typeface="Cambria" panose="02040503050406030204" pitchFamily="18" charset="0"/>
              </a:rPr>
              <a:t>  How reproducible are the results?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69" y="2001150"/>
            <a:ext cx="4042289" cy="35618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1716" y="3026825"/>
            <a:ext cx="5461543" cy="1812798"/>
          </a:xfrm>
          <a:prstGeom prst="rect">
            <a:avLst/>
          </a:prstGeom>
        </p:spPr>
      </p:pic>
      <p:sp>
        <p:nvSpPr>
          <p:cNvPr id="6" name="Rectangle 5"/>
          <p:cNvSpPr/>
          <p:nvPr/>
        </p:nvSpPr>
        <p:spPr>
          <a:xfrm>
            <a:off x="4572492" y="4839623"/>
            <a:ext cx="4879990" cy="584775"/>
          </a:xfrm>
          <a:prstGeom prst="rect">
            <a:avLst/>
          </a:prstGeom>
        </p:spPr>
        <p:txBody>
          <a:bodyPr wrap="square">
            <a:spAutoFit/>
          </a:bodyPr>
          <a:lstStyle/>
          <a:p>
            <a:pPr algn="ctr" fontAlgn="base"/>
            <a:r>
              <a:rPr lang="en-US" sz="1600" dirty="0">
                <a:solidFill>
                  <a:srgbClr val="333333"/>
                </a:solidFill>
                <a:latin typeface="Cambria" panose="02040503050406030204" pitchFamily="18" charset="0"/>
                <a:ea typeface="Cambria" panose="02040503050406030204" pitchFamily="18" charset="0"/>
              </a:rPr>
              <a:t>A simple cantilever beam under shear force is discretized into a set of finite elements.</a:t>
            </a:r>
          </a:p>
        </p:txBody>
      </p:sp>
      <p:sp>
        <p:nvSpPr>
          <p:cNvPr id="17" name="Rectangle 16">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Tree>
    <p:extLst>
      <p:ext uri="{BB962C8B-B14F-4D97-AF65-F5344CB8AC3E}">
        <p14:creationId xmlns:p14="http://schemas.microsoft.com/office/powerpoint/2010/main" val="158189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14364"/>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19/28</a:t>
            </a:r>
            <a:endParaRPr lang="en-US" sz="1600" b="1"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3582026" y="704467"/>
            <a:ext cx="4334263" cy="400110"/>
          </a:xfrm>
          <a:prstGeom prst="rect">
            <a:avLst/>
          </a:prstGeom>
        </p:spPr>
        <p:txBody>
          <a:bodyPr wrap="none">
            <a:spAutoFit/>
          </a:bodyPr>
          <a:lstStyle/>
          <a:p>
            <a:pPr algn="ctr"/>
            <a:r>
              <a:rPr lang="en-US" sz="2000" b="1" u="sng" dirty="0">
                <a:latin typeface="Cambria" panose="02040503050406030204" pitchFamily="18" charset="0"/>
                <a:ea typeface="Cambria" panose="02040503050406030204" pitchFamily="18" charset="0"/>
              </a:rPr>
              <a:t>Bone loss process in SCI population</a:t>
            </a:r>
            <a:endParaRPr lang="en-US" sz="2000" b="1" u="sng" dirty="0"/>
          </a:p>
        </p:txBody>
      </p:sp>
      <p:sp>
        <p:nvSpPr>
          <p:cNvPr id="4" name="TextBox 3"/>
          <p:cNvSpPr txBox="1"/>
          <p:nvPr/>
        </p:nvSpPr>
        <p:spPr>
          <a:xfrm>
            <a:off x="472966" y="1324328"/>
            <a:ext cx="10279117" cy="646331"/>
          </a:xfrm>
          <a:prstGeom prst="rect">
            <a:avLst/>
          </a:prstGeom>
          <a:noFill/>
        </p:spPr>
        <p:txBody>
          <a:bodyPr wrap="square" rtlCol="0">
            <a:spAutoFit/>
          </a:bodyPr>
          <a:lstStyle/>
          <a:p>
            <a:pPr algn="just"/>
            <a:r>
              <a:rPr lang="en-US" dirty="0">
                <a:solidFill>
                  <a:srgbClr val="FF0000"/>
                </a:solidFill>
                <a:latin typeface="Cambria" panose="02040503050406030204" pitchFamily="18" charset="0"/>
                <a:ea typeface="Cambria" panose="02040503050406030204" pitchFamily="18" charset="0"/>
              </a:rPr>
              <a:t>Regional bone loss may occur at rates approaching 1% of bone mineral density (BMD) per week at specific regional sites for the first several months after injury</a:t>
            </a:r>
          </a:p>
        </p:txBody>
      </p:sp>
      <p:sp>
        <p:nvSpPr>
          <p:cNvPr id="5" name="TextBox 4"/>
          <p:cNvSpPr txBox="1"/>
          <p:nvPr/>
        </p:nvSpPr>
        <p:spPr>
          <a:xfrm>
            <a:off x="1460938" y="2065495"/>
            <a:ext cx="8360983" cy="1200329"/>
          </a:xfrm>
          <a:prstGeom prst="rect">
            <a:avLst/>
          </a:prstGeom>
          <a:noFill/>
        </p:spPr>
        <p:txBody>
          <a:bodyPr wrap="square" rtlCol="0">
            <a:spAutoFit/>
          </a:bodyPr>
          <a:lstStyle/>
          <a:p>
            <a:pPr>
              <a:lnSpc>
                <a:spcPct val="150000"/>
              </a:lnSpc>
            </a:pPr>
            <a:r>
              <a:rPr lang="en-US" sz="1600" dirty="0">
                <a:latin typeface="Cambria" panose="02040503050406030204" pitchFamily="18" charset="0"/>
                <a:ea typeface="Cambria" panose="02040503050406030204" pitchFamily="18" charset="0"/>
              </a:rPr>
              <a:t>Microgravity ( 0.25 % per week)</a:t>
            </a:r>
          </a:p>
          <a:p>
            <a:pPr>
              <a:lnSpc>
                <a:spcPct val="150000"/>
              </a:lnSpc>
            </a:pPr>
            <a:r>
              <a:rPr lang="en-US" sz="1600" dirty="0">
                <a:latin typeface="Cambria" panose="02040503050406030204" pitchFamily="18" charset="0"/>
                <a:ea typeface="Cambria" panose="02040503050406030204" pitchFamily="18" charset="0"/>
              </a:rPr>
              <a:t>Bed rest ( 0.1 % per week)</a:t>
            </a:r>
          </a:p>
          <a:p>
            <a:pPr>
              <a:lnSpc>
                <a:spcPct val="150000"/>
              </a:lnSpc>
            </a:pPr>
            <a:r>
              <a:rPr lang="en-US" sz="1600" dirty="0">
                <a:latin typeface="Cambria" panose="02040503050406030204" pitchFamily="18" charset="0"/>
                <a:ea typeface="Cambria" panose="02040503050406030204" pitchFamily="18" charset="0"/>
              </a:rPr>
              <a:t>Postmenopausal women are not taking anti-resorptive medications (3-5 % per year)</a:t>
            </a:r>
          </a:p>
        </p:txBody>
      </p:sp>
      <p:sp>
        <p:nvSpPr>
          <p:cNvPr id="6" name="TextBox 5"/>
          <p:cNvSpPr txBox="1"/>
          <p:nvPr/>
        </p:nvSpPr>
        <p:spPr>
          <a:xfrm>
            <a:off x="1341343" y="4388029"/>
            <a:ext cx="486282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dirty="0"/>
              <a:t>The Wolf’s law asserted that the bone structure would be adapted with the loading cycle which the bone experience</a:t>
            </a:r>
          </a:p>
        </p:txBody>
      </p:sp>
      <p:cxnSp>
        <p:nvCxnSpPr>
          <p:cNvPr id="9" name="Straight Arrow Connector 8"/>
          <p:cNvCxnSpPr/>
          <p:nvPr/>
        </p:nvCxnSpPr>
        <p:spPr>
          <a:xfrm>
            <a:off x="634372" y="2317525"/>
            <a:ext cx="800289"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8190" t="47887" r="2755" b="3487"/>
          <a:stretch/>
        </p:blipFill>
        <p:spPr>
          <a:xfrm>
            <a:off x="6590937" y="3423924"/>
            <a:ext cx="4236502" cy="2851540"/>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0E4B1356-B7A0-4BDA-8F42-2F1E109DC6BA}"/>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1" name="Rectangle 20">
            <a:extLst>
              <a:ext uri="{FF2B5EF4-FFF2-40B4-BE49-F238E27FC236}">
                <a16:creationId xmlns:a16="http://schemas.microsoft.com/office/drawing/2014/main" id="{C4AE7ABB-7722-4DEB-BF27-6ABD76C444FA}"/>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55107C6B-97AC-45FE-985D-2F2EBC439010}"/>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3741A83F-5832-445C-A609-502339E72A10}"/>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13B7F505-A570-45B5-B9DF-5F2E2279A3E4}"/>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559443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96193"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20/28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51" y="1108577"/>
            <a:ext cx="9154510" cy="5104745"/>
          </a:xfrm>
          <a:prstGeom prst="rect">
            <a:avLst/>
          </a:prstGeom>
        </p:spPr>
      </p:pic>
      <p:sp>
        <p:nvSpPr>
          <p:cNvPr id="8" name="TextBox 7"/>
          <p:cNvSpPr txBox="1"/>
          <p:nvPr/>
        </p:nvSpPr>
        <p:spPr>
          <a:xfrm>
            <a:off x="1015314" y="3567966"/>
            <a:ext cx="8640958" cy="18528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200000"/>
              </a:lnSpc>
            </a:pPr>
            <a:r>
              <a:rPr lang="en-US" sz="2000" dirty="0"/>
              <a:t>Which kinds of rehabilitation activities?</a:t>
            </a:r>
          </a:p>
          <a:p>
            <a:pPr algn="ctr">
              <a:lnSpc>
                <a:spcPct val="200000"/>
              </a:lnSpc>
            </a:pPr>
            <a:r>
              <a:rPr lang="en-US" sz="2000" dirty="0"/>
              <a:t>How can we choose the effective rehabilitation method?</a:t>
            </a:r>
          </a:p>
          <a:p>
            <a:pPr algn="ctr">
              <a:lnSpc>
                <a:spcPct val="200000"/>
              </a:lnSpc>
            </a:pPr>
            <a:r>
              <a:rPr lang="en-US" sz="2000" dirty="0"/>
              <a:t>Are the effective rehabilitation methods different between each SCI patients?</a:t>
            </a:r>
          </a:p>
        </p:txBody>
      </p:sp>
      <p:sp>
        <p:nvSpPr>
          <p:cNvPr id="9" name="Rectangle 8"/>
          <p:cNvSpPr/>
          <p:nvPr/>
        </p:nvSpPr>
        <p:spPr>
          <a:xfrm>
            <a:off x="3951760" y="516435"/>
            <a:ext cx="2768065" cy="369332"/>
          </a:xfrm>
          <a:prstGeom prst="rect">
            <a:avLst/>
          </a:prstGeom>
        </p:spPr>
        <p:txBody>
          <a:bodyPr wrap="none">
            <a:spAutoFit/>
          </a:bodyPr>
          <a:lstStyle/>
          <a:p>
            <a:pPr algn="ctr"/>
            <a:r>
              <a:rPr lang="en-US" b="1" u="sng" dirty="0">
                <a:latin typeface="Cambria" panose="02040503050406030204" pitchFamily="18" charset="0"/>
                <a:ea typeface="Cambria" panose="02040503050406030204" pitchFamily="18" charset="0"/>
              </a:rPr>
              <a:t>Rehabilitation activities </a:t>
            </a:r>
            <a:endParaRPr lang="en-US" u="sng"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8" name="Picture 1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BB522842-62D4-423C-B0AB-7AC62FAA7634}"/>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0" name="Rectangle 19">
            <a:extLst>
              <a:ext uri="{FF2B5EF4-FFF2-40B4-BE49-F238E27FC236}">
                <a16:creationId xmlns:a16="http://schemas.microsoft.com/office/drawing/2014/main" id="{F9304770-15B5-49D8-9A4A-90DE19F01CA3}"/>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0019273C-9E88-4C8F-A5BC-2B2633B12E1C}"/>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0B8105B6-4054-4A5E-80B2-426753ADF8C9}"/>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1D48E7E3-58E1-48F5-993C-9007779F4AC7}"/>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695418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452225" y="6356350"/>
            <a:ext cx="739775" cy="365125"/>
          </a:xfrm>
        </p:spPr>
        <p:txBody>
          <a:bodyPr/>
          <a:lstStyle/>
          <a:p>
            <a:fld id="{8699F50C-BE38-4BD0-BA84-9B090E1F2B9B}" type="slidenum">
              <a:rPr lang="en-IN" smtClean="0"/>
              <a:t>22</a:t>
            </a:fld>
            <a:endParaRPr lang="en-IN" dirty="0"/>
          </a:p>
        </p:txBody>
      </p:sp>
      <p:sp>
        <p:nvSpPr>
          <p:cNvPr id="14" name="Rectangle 13"/>
          <p:cNvSpPr/>
          <p:nvPr/>
        </p:nvSpPr>
        <p:spPr>
          <a:xfrm>
            <a:off x="489463" y="1152415"/>
            <a:ext cx="6563720" cy="523220"/>
          </a:xfrm>
          <a:prstGeom prst="rect">
            <a:avLst/>
          </a:prstGeom>
        </p:spPr>
        <p:txBody>
          <a:bodyPr wrap="none">
            <a:spAutoFit/>
          </a:bodyPr>
          <a:lstStyle/>
          <a:p>
            <a:r>
              <a:rPr lang="en-US" sz="2800" b="1" dirty="0">
                <a:solidFill>
                  <a:schemeClr val="accent6">
                    <a:lumMod val="50000"/>
                  </a:schemeClr>
                </a:solidFill>
              </a:rPr>
              <a:t>Clinical research in Rehabilitation Activities</a:t>
            </a:r>
          </a:p>
        </p:txBody>
      </p:sp>
      <p:sp>
        <p:nvSpPr>
          <p:cNvPr id="15" name="Rectangle 14"/>
          <p:cNvSpPr/>
          <p:nvPr/>
        </p:nvSpPr>
        <p:spPr>
          <a:xfrm>
            <a:off x="489463" y="1913710"/>
            <a:ext cx="10064750" cy="2544286"/>
          </a:xfrm>
          <a:prstGeom prst="rect">
            <a:avLst/>
          </a:prstGeom>
        </p:spPr>
        <p:txBody>
          <a:bodyPr wrap="square">
            <a:spAutoFit/>
          </a:bodyPr>
          <a:lstStyle/>
          <a:p>
            <a:pPr marL="342900" lvl="0" indent="-342900" algn="justLow">
              <a:spcAft>
                <a:spcPts val="1000"/>
              </a:spcAft>
              <a:buFont typeface="Symbol" panose="05050102010706020507" pitchFamily="18" charset="2"/>
              <a:buChar char=""/>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Clinical researches are costly and time-consuming</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Low">
              <a:spcAft>
                <a:spcPts val="1000"/>
              </a:spcAft>
              <a:buFont typeface="Symbol" panose="05050102010706020507" pitchFamily="18" charset="2"/>
              <a:buChar char=""/>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Existence of different environmental variables which affect the final result especially for long term researches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Low">
              <a:spcAft>
                <a:spcPts val="1000"/>
              </a:spcAft>
              <a:buFont typeface="Symbol" panose="05050102010706020507" pitchFamily="18" charset="2"/>
              <a:buChar char=""/>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The limitation at the length of the research</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Low">
              <a:spcAft>
                <a:spcPts val="1000"/>
              </a:spcAft>
              <a:buFont typeface="Symbol" panose="05050102010706020507" pitchFamily="18" charset="2"/>
              <a:buChar char=""/>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The limitation of data accusing from the volunteers due to the destructive effects of scanning methods</a:t>
            </a:r>
          </a:p>
          <a:p>
            <a:pPr marL="342900" lvl="0" indent="-342900" algn="justLow">
              <a:spcAft>
                <a:spcPts val="1000"/>
              </a:spcAft>
              <a:buFont typeface="Symbol" panose="05050102010706020507" pitchFamily="18" charset="2"/>
              <a:buChar char=""/>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The Results aren’t  patient specific</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15"/>
          <p:cNvSpPr/>
          <p:nvPr/>
        </p:nvSpPr>
        <p:spPr>
          <a:xfrm>
            <a:off x="1406525" y="4862413"/>
            <a:ext cx="8318500" cy="1338828"/>
          </a:xfrm>
          <a:prstGeom prst="rect">
            <a:avLst/>
          </a:prstGeom>
        </p:spPr>
        <p:txBody>
          <a:bodyPr wrap="square">
            <a:spAutoFit/>
          </a:bodyPr>
          <a:lstStyle/>
          <a:p>
            <a:pPr algn="just">
              <a:lnSpc>
                <a:spcPct val="150000"/>
              </a:lnSpc>
            </a:pPr>
            <a:r>
              <a:rPr lang="en-US" dirty="0">
                <a:solidFill>
                  <a:schemeClr val="accent2"/>
                </a:solidFill>
                <a:latin typeface="Comic Sans MS" panose="030F0702030302020204" pitchFamily="66" charset="0"/>
                <a:ea typeface="Calibri" panose="020F0502020204030204" pitchFamily="34" charset="0"/>
              </a:rPr>
              <a:t>Using a FEM in order to reach a numerical model which can predict the bone structure, can provide the ability that different rehabilitation methods can be investigated for different time periods</a:t>
            </a:r>
            <a:endParaRPr lang="en-US" dirty="0">
              <a:solidFill>
                <a:schemeClr val="accent2"/>
              </a:solidFill>
              <a:latin typeface="Comic Sans MS" panose="030F0702030302020204" pitchFamily="66" charset="0"/>
            </a:endParaRPr>
          </a:p>
        </p:txBody>
      </p:sp>
      <p:pic>
        <p:nvPicPr>
          <p:cNvPr id="7" name="Picture Placeholder 6">
            <a:extLst>
              <a:ext uri="{FF2B5EF4-FFF2-40B4-BE49-F238E27FC236}">
                <a16:creationId xmlns:a16="http://schemas.microsoft.com/office/drawing/2014/main" id="{74B74C46-7002-4959-9DDB-A6285D3E6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a:prstGeom prst="rect">
            <a:avLst/>
          </a:prstGeom>
        </p:spPr>
      </p:pic>
      <p:sp>
        <p:nvSpPr>
          <p:cNvPr id="9" name="Rectangle 8">
            <a:extLst>
              <a:ext uri="{FF2B5EF4-FFF2-40B4-BE49-F238E27FC236}">
                <a16:creationId xmlns:a16="http://schemas.microsoft.com/office/drawing/2014/main" id="{68DFB691-46DD-4716-B126-FCE98391BCD0}"/>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FD8254-86FD-4356-9280-CEEE75C5318F}"/>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descr="Slide number">
            <a:extLst>
              <a:ext uri="{FF2B5EF4-FFF2-40B4-BE49-F238E27FC236}">
                <a16:creationId xmlns:a16="http://schemas.microsoft.com/office/drawing/2014/main" id="{F4C99CED-0BD5-410B-966D-D7EA2AA5A11F}"/>
              </a:ext>
              <a:ext uri="{C183D7F6-B498-43B3-948B-1728B52AA6E4}">
                <adec:decorative xmlns:adec="http://schemas.microsoft.com/office/drawing/2017/decorative" val="0"/>
              </a:ext>
            </a:extLst>
          </p:cNvPr>
          <p:cNvSpPr txBox="1">
            <a:spLocks/>
          </p:cNvSpPr>
          <p:nvPr/>
        </p:nvSpPr>
        <p:spPr>
          <a:xfrm>
            <a:off x="11296193"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21/28</a:t>
            </a:r>
          </a:p>
        </p:txBody>
      </p:sp>
      <p:pic>
        <p:nvPicPr>
          <p:cNvPr id="19" name="Picture 18">
            <a:extLst>
              <a:ext uri="{FF2B5EF4-FFF2-40B4-BE49-F238E27FC236}">
                <a16:creationId xmlns:a16="http://schemas.microsoft.com/office/drawing/2014/main" id="{5438E44B-7271-43DE-A24F-9476D6A5E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a:extLst>
              <a:ext uri="{FF2B5EF4-FFF2-40B4-BE49-F238E27FC236}">
                <a16:creationId xmlns:a16="http://schemas.microsoft.com/office/drawing/2014/main" id="{A4AC2BDC-C019-4DE2-9176-1720FC2961E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1" name="Rectangle 20">
            <a:extLst>
              <a:ext uri="{FF2B5EF4-FFF2-40B4-BE49-F238E27FC236}">
                <a16:creationId xmlns:a16="http://schemas.microsoft.com/office/drawing/2014/main" id="{DFF8CC92-9C7E-4B34-9B8C-5B80F059505A}"/>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81CF9A44-A4D4-45E4-9A29-A4C0978E4C68}"/>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45A9E3FF-3B1B-4FBB-9EA7-D421CD35DEDF}"/>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7A778946-E6BC-4711-A679-FCE3288FEDDF}"/>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54281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750"/>
                                        <p:tgtEl>
                                          <p:spTgt spid="15">
                                            <p:txEl>
                                              <p:pRg st="1" end="1"/>
                                            </p:txEl>
                                          </p:spTgt>
                                        </p:tgtEl>
                                      </p:cBhvr>
                                    </p:animEffect>
                                  </p:childTnLst>
                                </p:cTn>
                              </p:par>
                            </p:childTnLst>
                          </p:cTn>
                        </p:par>
                        <p:par>
                          <p:cTn id="12" fill="hold">
                            <p:stCondLst>
                              <p:cond delay="175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750"/>
                                        <p:tgtEl>
                                          <p:spTgt spid="15">
                                            <p:txEl>
                                              <p:pRg st="2" end="2"/>
                                            </p:txEl>
                                          </p:spTgt>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750"/>
                                        <p:tgtEl>
                                          <p:spTgt spid="15">
                                            <p:txEl>
                                              <p:pRg st="3" end="3"/>
                                            </p:txEl>
                                          </p:spTgt>
                                        </p:tgtEl>
                                      </p:cBhvr>
                                    </p:animEffect>
                                  </p:childTnLst>
                                </p:cTn>
                              </p:par>
                            </p:childTnLst>
                          </p:cTn>
                        </p:par>
                        <p:par>
                          <p:cTn id="20" fill="hold">
                            <p:stCondLst>
                              <p:cond delay="3250"/>
                            </p:stCondLst>
                            <p:childTnLst>
                              <p:par>
                                <p:cTn id="21" presetID="22" presetClass="entr" presetSubtype="8"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750"/>
                                        <p:tgtEl>
                                          <p:spTgt spid="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22/28</a:t>
            </a:r>
            <a:endParaRPr lang="en-US" sz="1600" b="1" dirty="0">
              <a:solidFill>
                <a:schemeClr val="tx1"/>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 name="Rectangle 1">
            <a:extLst>
              <a:ext uri="{FF2B5EF4-FFF2-40B4-BE49-F238E27FC236}">
                <a16:creationId xmlns:a16="http://schemas.microsoft.com/office/drawing/2014/main" id="{58186133-0F4F-4CF2-AE70-D9F30EA27B9C}"/>
              </a:ext>
            </a:extLst>
          </p:cNvPr>
          <p:cNvSpPr/>
          <p:nvPr/>
        </p:nvSpPr>
        <p:spPr>
          <a:xfrm>
            <a:off x="211780" y="1581350"/>
            <a:ext cx="10735035" cy="369332"/>
          </a:xfrm>
          <a:prstGeom prst="rect">
            <a:avLst/>
          </a:prstGeom>
        </p:spPr>
        <p:txBody>
          <a:bodyPr wrap="square">
            <a:spAutoFit/>
          </a:bodyPr>
          <a:lstStyle/>
          <a:p>
            <a:pPr marL="285750" indent="-285750">
              <a:buFont typeface="Wingdings" panose="05000000000000000000" pitchFamily="2" charset="2"/>
              <a:buChar char="q"/>
            </a:pPr>
            <a:r>
              <a:rPr lang="en-US" dirty="0">
                <a:latin typeface="Cambria" panose="02040503050406030204" pitchFamily="18" charset="0"/>
                <a:ea typeface="Calibri" panose="020F0502020204030204" pitchFamily="34" charset="0"/>
                <a:cs typeface="AdvP0DE0"/>
              </a:rPr>
              <a:t>This procedure has been done by using the Mimics and </a:t>
            </a:r>
            <a:r>
              <a:rPr lang="en-US" dirty="0" err="1">
                <a:latin typeface="Cambria" panose="02040503050406030204" pitchFamily="18" charset="0"/>
                <a:ea typeface="Calibri" panose="020F0502020204030204" pitchFamily="34" charset="0"/>
                <a:cs typeface="AdvP0DE0"/>
              </a:rPr>
              <a:t>Matlab</a:t>
            </a:r>
            <a:r>
              <a:rPr lang="en-US" dirty="0">
                <a:latin typeface="Cambria" panose="02040503050406030204" pitchFamily="18" charset="0"/>
                <a:ea typeface="Calibri" panose="020F0502020204030204" pitchFamily="34" charset="0"/>
                <a:cs typeface="AdvP0DE0"/>
              </a:rPr>
              <a:t> software</a:t>
            </a:r>
            <a:endParaRPr lang="en-US" dirty="0"/>
          </a:p>
        </p:txBody>
      </p:sp>
      <p:sp>
        <p:nvSpPr>
          <p:cNvPr id="16" name="Rectangle 15">
            <a:extLst>
              <a:ext uri="{FF2B5EF4-FFF2-40B4-BE49-F238E27FC236}">
                <a16:creationId xmlns:a16="http://schemas.microsoft.com/office/drawing/2014/main" id="{414B1F6A-AA0F-4DF7-AF68-41DCE1DA290A}"/>
              </a:ext>
            </a:extLst>
          </p:cNvPr>
          <p:cNvSpPr/>
          <p:nvPr/>
        </p:nvSpPr>
        <p:spPr>
          <a:xfrm>
            <a:off x="1429407" y="539888"/>
            <a:ext cx="10902131" cy="400110"/>
          </a:xfrm>
          <a:prstGeom prst="rect">
            <a:avLst/>
          </a:prstGeom>
        </p:spPr>
        <p:txBody>
          <a:bodyPr wrap="square">
            <a:spAutoFit/>
          </a:bodyPr>
          <a:lstStyle/>
          <a:p>
            <a:r>
              <a:rPr lang="en-US" sz="2000" dirty="0">
                <a:solidFill>
                  <a:srgbClr val="0070C0"/>
                </a:solidFill>
                <a:latin typeface="Cambria" panose="02040503050406030204" pitchFamily="18" charset="0"/>
              </a:rPr>
              <a:t>A novel pixel based image quantification analysis method</a:t>
            </a:r>
          </a:p>
        </p:txBody>
      </p:sp>
      <p:sp>
        <p:nvSpPr>
          <p:cNvPr id="3" name="Rectangle 2">
            <a:extLst>
              <a:ext uri="{FF2B5EF4-FFF2-40B4-BE49-F238E27FC236}">
                <a16:creationId xmlns:a16="http://schemas.microsoft.com/office/drawing/2014/main" id="{02CDCD42-0DF8-46D3-A44A-E8E0D0877AC1}"/>
              </a:ext>
            </a:extLst>
          </p:cNvPr>
          <p:cNvSpPr/>
          <p:nvPr/>
        </p:nvSpPr>
        <p:spPr>
          <a:xfrm>
            <a:off x="211780" y="2379617"/>
            <a:ext cx="10367615" cy="646331"/>
          </a:xfrm>
          <a:prstGeom prst="rect">
            <a:avLst/>
          </a:prstGeom>
        </p:spPr>
        <p:txBody>
          <a:bodyPr wrap="square">
            <a:spAutoFit/>
          </a:bodyPr>
          <a:lstStyle/>
          <a:p>
            <a:pPr marL="285750" indent="-285750" algn="just">
              <a:buFont typeface="Wingdings" panose="05000000000000000000" pitchFamily="2" charset="2"/>
              <a:buChar char="q"/>
            </a:pPr>
            <a:r>
              <a:rPr lang="en-US" dirty="0">
                <a:latin typeface="Cambria" panose="02040503050406030204" pitchFamily="18" charset="0"/>
                <a:ea typeface="Calibri" panose="020F0502020204030204" pitchFamily="34" charset="0"/>
                <a:cs typeface="AdvP0DE0"/>
              </a:rPr>
              <a:t>Alignment and registration were performed separately for femur and tibia bones by creating four image stacks per scan</a:t>
            </a:r>
            <a:endParaRPr lang="en-US" dirty="0"/>
          </a:p>
        </p:txBody>
      </p:sp>
      <p:pic>
        <p:nvPicPr>
          <p:cNvPr id="19" name="Picture 18">
            <a:extLst>
              <a:ext uri="{FF2B5EF4-FFF2-40B4-BE49-F238E27FC236}">
                <a16:creationId xmlns:a16="http://schemas.microsoft.com/office/drawing/2014/main" id="{E52973DF-C3B4-4C16-BAEE-6161FBB7955B}"/>
              </a:ext>
            </a:extLst>
          </p:cNvPr>
          <p:cNvPicPr/>
          <p:nvPr/>
        </p:nvPicPr>
        <p:blipFill rotWithShape="1">
          <a:blip r:embed="rId6" cstate="print">
            <a:extLst>
              <a:ext uri="{28A0092B-C50C-407E-A947-70E740481C1C}">
                <a14:useLocalDpi xmlns:a14="http://schemas.microsoft.com/office/drawing/2010/main" val="0"/>
              </a:ext>
            </a:extLst>
          </a:blip>
          <a:srcRect l="26088" t="11366" r="30435"/>
          <a:stretch/>
        </p:blipFill>
        <p:spPr bwMode="auto">
          <a:xfrm>
            <a:off x="1186507" y="3090224"/>
            <a:ext cx="2409293" cy="2990194"/>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9B90E2A-975C-43BA-A08F-609FB7304D14}"/>
              </a:ext>
            </a:extLst>
          </p:cNvPr>
          <p:cNvSpPr/>
          <p:nvPr/>
        </p:nvSpPr>
        <p:spPr>
          <a:xfrm>
            <a:off x="3595800" y="5966758"/>
            <a:ext cx="5786449" cy="276999"/>
          </a:xfrm>
          <a:prstGeom prst="rect">
            <a:avLst/>
          </a:prstGeom>
        </p:spPr>
        <p:txBody>
          <a:bodyPr wrap="square">
            <a:spAutoFit/>
          </a:bodyPr>
          <a:lstStyle/>
          <a:p>
            <a:r>
              <a:rPr lang="en-US" sz="1200" dirty="0">
                <a:latin typeface="Cambria" panose="02040503050406030204" pitchFamily="18" charset="0"/>
                <a:ea typeface="Calibri" panose="020F0502020204030204" pitchFamily="34" charset="0"/>
                <a:cs typeface="Arial" panose="020B0604020202020204" pitchFamily="34" charset="0"/>
              </a:rPr>
              <a:t>ROIs: epiphyseal (0–10 %) and metaphyseal (10–20 %) regions</a:t>
            </a:r>
            <a:endParaRPr lang="en-US" sz="1200" dirty="0">
              <a:latin typeface="Cambria" panose="02040503050406030204" pitchFamily="18" charset="0"/>
            </a:endParaRPr>
          </a:p>
        </p:txBody>
      </p:sp>
      <p:sp>
        <p:nvSpPr>
          <p:cNvPr id="5" name="Rectangle 4">
            <a:extLst>
              <a:ext uri="{FF2B5EF4-FFF2-40B4-BE49-F238E27FC236}">
                <a16:creationId xmlns:a16="http://schemas.microsoft.com/office/drawing/2014/main" id="{C1545391-31A2-49A1-B49E-323F6CDECE43}"/>
              </a:ext>
            </a:extLst>
          </p:cNvPr>
          <p:cNvSpPr/>
          <p:nvPr/>
        </p:nvSpPr>
        <p:spPr>
          <a:xfrm>
            <a:off x="3972547" y="3598841"/>
            <a:ext cx="6500384" cy="19913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1400" dirty="0">
                <a:latin typeface="Cambria" panose="02040503050406030204" pitchFamily="18" charset="0"/>
              </a:rPr>
              <a:t>1. A primary registration was done by using MIMICS registration function. This function allows registering two datasets by doing a landmark point-based registration.</a:t>
            </a:r>
          </a:p>
          <a:p>
            <a:pPr algn="just">
              <a:lnSpc>
                <a:spcPct val="150000"/>
              </a:lnSpc>
            </a:pPr>
            <a:r>
              <a:rPr lang="en-US" sz="1400" dirty="0">
                <a:latin typeface="Cambria" panose="02040503050406030204" pitchFamily="18" charset="0"/>
              </a:rPr>
              <a:t>2. A final registration was performed by using ICP FINITE registration program, an iterative closest point registration algorithm which is available in </a:t>
            </a:r>
            <a:r>
              <a:rPr lang="en-US" sz="1400" dirty="0" err="1">
                <a:latin typeface="Cambria" panose="02040503050406030204" pitchFamily="18" charset="0"/>
              </a:rPr>
              <a:t>Matlab</a:t>
            </a:r>
            <a:r>
              <a:rPr lang="en-US" sz="1400" dirty="0">
                <a:latin typeface="Cambria" panose="02040503050406030204" pitchFamily="18" charset="0"/>
              </a:rPr>
              <a:t> Central File Exchange.</a:t>
            </a:r>
          </a:p>
        </p:txBody>
      </p:sp>
      <p:sp>
        <p:nvSpPr>
          <p:cNvPr id="21" name="Rectangle 20">
            <a:extLst>
              <a:ext uri="{FF2B5EF4-FFF2-40B4-BE49-F238E27FC236}">
                <a16:creationId xmlns:a16="http://schemas.microsoft.com/office/drawing/2014/main" id="{A93A47C3-BD6F-439B-9074-D4A2216D1DC3}"/>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2" name="Rectangle 21">
            <a:extLst>
              <a:ext uri="{FF2B5EF4-FFF2-40B4-BE49-F238E27FC236}">
                <a16:creationId xmlns:a16="http://schemas.microsoft.com/office/drawing/2014/main" id="{8876A601-AE2B-43E8-97DE-D9ABE3E0BAFD}"/>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7E7D4240-58C7-40DC-9A23-C36731879702}"/>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135A717B-06BA-406A-BBC8-E82F80437BDA}"/>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6E58DC2E-3846-423F-A91C-BBFFB19552A8}"/>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6701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23/28</a:t>
            </a:r>
            <a:endParaRPr lang="en-US" sz="1600" b="1" dirty="0">
              <a:solidFill>
                <a:schemeClr val="tx1"/>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pic>
        <p:nvPicPr>
          <p:cNvPr id="4" name="Picture 3">
            <a:extLst>
              <a:ext uri="{FF2B5EF4-FFF2-40B4-BE49-F238E27FC236}">
                <a16:creationId xmlns:a16="http://schemas.microsoft.com/office/drawing/2014/main" id="{79FB3D75-8CE9-4D03-BD03-405B38387351}"/>
              </a:ext>
            </a:extLst>
          </p:cNvPr>
          <p:cNvPicPr>
            <a:picLocks noChangeAspect="1"/>
          </p:cNvPicPr>
          <p:nvPr/>
        </p:nvPicPr>
        <p:blipFill>
          <a:blip r:embed="rId6"/>
          <a:stretch>
            <a:fillRect/>
          </a:stretch>
        </p:blipFill>
        <p:spPr>
          <a:xfrm>
            <a:off x="1661735" y="1117100"/>
            <a:ext cx="7913294" cy="4255377"/>
          </a:xfrm>
          <a:prstGeom prst="rect">
            <a:avLst/>
          </a:prstGeom>
        </p:spPr>
      </p:pic>
      <p:pic>
        <p:nvPicPr>
          <p:cNvPr id="5" name="Picture 4">
            <a:extLst>
              <a:ext uri="{FF2B5EF4-FFF2-40B4-BE49-F238E27FC236}">
                <a16:creationId xmlns:a16="http://schemas.microsoft.com/office/drawing/2014/main" id="{30904865-57A7-479D-BDFF-09A5B80F1A05}"/>
              </a:ext>
            </a:extLst>
          </p:cNvPr>
          <p:cNvPicPr>
            <a:picLocks noChangeAspect="1"/>
          </p:cNvPicPr>
          <p:nvPr/>
        </p:nvPicPr>
        <p:blipFill>
          <a:blip r:embed="rId7"/>
          <a:stretch>
            <a:fillRect/>
          </a:stretch>
        </p:blipFill>
        <p:spPr>
          <a:xfrm>
            <a:off x="1092884" y="1060541"/>
            <a:ext cx="9050995" cy="4228857"/>
          </a:xfrm>
          <a:prstGeom prst="rect">
            <a:avLst/>
          </a:prstGeom>
        </p:spPr>
      </p:pic>
      <p:graphicFrame>
        <p:nvGraphicFramePr>
          <p:cNvPr id="6" name="Table 5">
            <a:extLst>
              <a:ext uri="{FF2B5EF4-FFF2-40B4-BE49-F238E27FC236}">
                <a16:creationId xmlns:a16="http://schemas.microsoft.com/office/drawing/2014/main" id="{8DE89FF1-0639-4782-BE37-9A440AA922C3}"/>
              </a:ext>
            </a:extLst>
          </p:cNvPr>
          <p:cNvGraphicFramePr>
            <a:graphicFrameLocks noGrp="1"/>
          </p:cNvGraphicFramePr>
          <p:nvPr>
            <p:extLst>
              <p:ext uri="{D42A27DB-BD31-4B8C-83A1-F6EECF244321}">
                <p14:modId xmlns:p14="http://schemas.microsoft.com/office/powerpoint/2010/main" val="4003517199"/>
              </p:ext>
            </p:extLst>
          </p:nvPr>
        </p:nvGraphicFramePr>
        <p:xfrm>
          <a:off x="514004" y="5531710"/>
          <a:ext cx="3518410" cy="531495"/>
        </p:xfrm>
        <a:graphic>
          <a:graphicData uri="http://schemas.openxmlformats.org/drawingml/2006/table">
            <a:tbl>
              <a:tblPr/>
              <a:tblGrid>
                <a:gridCol w="502630">
                  <a:extLst>
                    <a:ext uri="{9D8B030D-6E8A-4147-A177-3AD203B41FA5}">
                      <a16:colId xmlns:a16="http://schemas.microsoft.com/office/drawing/2014/main" val="2586688409"/>
                    </a:ext>
                  </a:extLst>
                </a:gridCol>
                <a:gridCol w="502630">
                  <a:extLst>
                    <a:ext uri="{9D8B030D-6E8A-4147-A177-3AD203B41FA5}">
                      <a16:colId xmlns:a16="http://schemas.microsoft.com/office/drawing/2014/main" val="2575337126"/>
                    </a:ext>
                  </a:extLst>
                </a:gridCol>
                <a:gridCol w="502630">
                  <a:extLst>
                    <a:ext uri="{9D8B030D-6E8A-4147-A177-3AD203B41FA5}">
                      <a16:colId xmlns:a16="http://schemas.microsoft.com/office/drawing/2014/main" val="392836941"/>
                    </a:ext>
                  </a:extLst>
                </a:gridCol>
                <a:gridCol w="1005260">
                  <a:extLst>
                    <a:ext uri="{9D8B030D-6E8A-4147-A177-3AD203B41FA5}">
                      <a16:colId xmlns:a16="http://schemas.microsoft.com/office/drawing/2014/main" val="2339532568"/>
                    </a:ext>
                  </a:extLst>
                </a:gridCol>
                <a:gridCol w="502630">
                  <a:extLst>
                    <a:ext uri="{9D8B030D-6E8A-4147-A177-3AD203B41FA5}">
                      <a16:colId xmlns:a16="http://schemas.microsoft.com/office/drawing/2014/main" val="3333605031"/>
                    </a:ext>
                  </a:extLst>
                </a:gridCol>
                <a:gridCol w="502630">
                  <a:extLst>
                    <a:ext uri="{9D8B030D-6E8A-4147-A177-3AD203B41FA5}">
                      <a16:colId xmlns:a16="http://schemas.microsoft.com/office/drawing/2014/main" val="4159452300"/>
                    </a:ext>
                  </a:extLst>
                </a:gridCol>
              </a:tblGrid>
              <a:tr h="139968">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rowSpan="3">
                  <a:txBody>
                    <a:bodyPr/>
                    <a:lstStyle/>
                    <a:p>
                      <a:pPr algn="ctr" fontAlgn="b"/>
                      <a:r>
                        <a:rPr lang="en-US" sz="1100" b="0" i="0" u="none" strike="noStrike" dirty="0" err="1">
                          <a:solidFill>
                            <a:srgbClr val="000000"/>
                          </a:solidFill>
                          <a:effectLst/>
                          <a:latin typeface="Calibri" panose="020F0502020204030204" pitchFamily="34" charset="0"/>
                        </a:rPr>
                        <a:t>vBMD</a:t>
                      </a:r>
                      <a:endParaRPr lang="en-US" sz="1100" b="0" i="0" u="none" strike="noStrike" dirty="0">
                        <a:solidFill>
                          <a:srgbClr val="000000"/>
                        </a:solidFill>
                        <a:effectLst/>
                        <a:latin typeface="Calibri" panose="020F0502020204030204" pitchFamily="34" charset="0"/>
                      </a:endParaRPr>
                    </a:p>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Result  %</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165774668"/>
                  </a:ext>
                </a:extLst>
              </a:tr>
              <a:tr h="139968">
                <a:tc gridSpan="3">
                  <a:txBody>
                    <a:bodyPr/>
                    <a:lstStyle/>
                    <a:p>
                      <a:pPr algn="ctr" fontAlgn="ctr"/>
                      <a:r>
                        <a:rPr lang="en-US" sz="1100" b="1" i="0" u="none" strike="noStrike" dirty="0">
                          <a:solidFill>
                            <a:srgbClr val="000000"/>
                          </a:solidFill>
                          <a:effectLst/>
                          <a:latin typeface="Times New Roman" panose="02020603050405020304" pitchFamily="18" charset="0"/>
                        </a:rPr>
                        <a:t>Compact Bone</a:t>
                      </a:r>
                    </a:p>
                  </a:txBody>
                  <a:tcPr marL="9525" marR="9525" marT="9525" marB="0" anchor="ctr">
                    <a:lnL>
                      <a:noFill/>
                    </a:lnL>
                    <a:lnR>
                      <a:noFill/>
                    </a:lnR>
                    <a:lnT>
                      <a:noFill/>
                    </a:lnT>
                    <a:lnB>
                      <a:noFill/>
                    </a:lnB>
                    <a:solidFill>
                      <a:srgbClr val="B4C6E7"/>
                    </a:solidFill>
                  </a:tcPr>
                </a:tc>
                <a:tc hMerge="1">
                  <a:txBody>
                    <a:bodyPr/>
                    <a:lstStyle/>
                    <a:p>
                      <a:endParaRPr lang="en-US"/>
                    </a:p>
                  </a:txBody>
                  <a:tcPr/>
                </a:tc>
                <a:tc h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mpd="sng">
                      <a:noFill/>
                      <a:prstDash val="solid"/>
                    </a:lnL>
                    <a:lnR>
                      <a:noFill/>
                    </a:lnR>
                    <a:lnT>
                      <a:noFill/>
                    </a:lnT>
                    <a:lnB>
                      <a:noFill/>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819910528"/>
                  </a:ext>
                </a:extLst>
              </a:tr>
              <a:tr h="139968">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1.812009383</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3450124524"/>
                  </a:ext>
                </a:extLst>
              </a:tr>
            </a:tbl>
          </a:graphicData>
        </a:graphic>
      </p:graphicFrame>
      <p:graphicFrame>
        <p:nvGraphicFramePr>
          <p:cNvPr id="8" name="Table 7">
            <a:extLst>
              <a:ext uri="{FF2B5EF4-FFF2-40B4-BE49-F238E27FC236}">
                <a16:creationId xmlns:a16="http://schemas.microsoft.com/office/drawing/2014/main" id="{E6CD392F-BBFF-4A2D-A2C5-D97FE5F6011D}"/>
              </a:ext>
            </a:extLst>
          </p:cNvPr>
          <p:cNvGraphicFramePr>
            <a:graphicFrameLocks noGrp="1"/>
          </p:cNvGraphicFramePr>
          <p:nvPr>
            <p:extLst>
              <p:ext uri="{D42A27DB-BD31-4B8C-83A1-F6EECF244321}">
                <p14:modId xmlns:p14="http://schemas.microsoft.com/office/powerpoint/2010/main" val="3997784751"/>
              </p:ext>
            </p:extLst>
          </p:nvPr>
        </p:nvGraphicFramePr>
        <p:xfrm>
          <a:off x="4330533" y="5531711"/>
          <a:ext cx="2010520" cy="531495"/>
        </p:xfrm>
        <a:graphic>
          <a:graphicData uri="http://schemas.openxmlformats.org/drawingml/2006/table">
            <a:tbl>
              <a:tblPr/>
              <a:tblGrid>
                <a:gridCol w="1005260">
                  <a:extLst>
                    <a:ext uri="{9D8B030D-6E8A-4147-A177-3AD203B41FA5}">
                      <a16:colId xmlns:a16="http://schemas.microsoft.com/office/drawing/2014/main" val="1217156372"/>
                    </a:ext>
                  </a:extLst>
                </a:gridCol>
                <a:gridCol w="502630">
                  <a:extLst>
                    <a:ext uri="{9D8B030D-6E8A-4147-A177-3AD203B41FA5}">
                      <a16:colId xmlns:a16="http://schemas.microsoft.com/office/drawing/2014/main" val="2977403459"/>
                    </a:ext>
                  </a:extLst>
                </a:gridCol>
                <a:gridCol w="502630">
                  <a:extLst>
                    <a:ext uri="{9D8B030D-6E8A-4147-A177-3AD203B41FA5}">
                      <a16:colId xmlns:a16="http://schemas.microsoft.com/office/drawing/2014/main" val="2751867377"/>
                    </a:ext>
                  </a:extLst>
                </a:gridCol>
              </a:tblGrid>
              <a:tr h="139968">
                <a:tc rowSpan="3">
                  <a:txBody>
                    <a:bodyPr/>
                    <a:lstStyle/>
                    <a:p>
                      <a:pPr algn="ctr" fontAlgn="b"/>
                      <a:r>
                        <a:rPr lang="en-US" sz="1100" b="0" i="0" u="none" strike="noStrike" dirty="0">
                          <a:solidFill>
                            <a:srgbClr val="000000"/>
                          </a:solidFill>
                          <a:effectLst/>
                          <a:latin typeface="Calibri" panose="020F0502020204030204" pitchFamily="34" charset="0"/>
                        </a:rPr>
                        <a:t>BMC</a:t>
                      </a:r>
                    </a:p>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Result  %</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3501911048"/>
                  </a:ext>
                </a:extLst>
              </a:tr>
              <a:tr h="139968">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mpd="sng">
                      <a:noFill/>
                      <a:prstDash val="solid"/>
                    </a:lnL>
                    <a:lnR>
                      <a:noFill/>
                    </a:lnR>
                    <a:lnT>
                      <a:noFill/>
                    </a:lnT>
                    <a:lnB>
                      <a:noFill/>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918800366"/>
                  </a:ext>
                </a:extLst>
              </a:tr>
              <a:tr h="139968">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4.96425588</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2737821677"/>
                  </a:ext>
                </a:extLst>
              </a:tr>
            </a:tbl>
          </a:graphicData>
        </a:graphic>
      </p:graphicFrame>
      <p:graphicFrame>
        <p:nvGraphicFramePr>
          <p:cNvPr id="9" name="Table 8">
            <a:extLst>
              <a:ext uri="{FF2B5EF4-FFF2-40B4-BE49-F238E27FC236}">
                <a16:creationId xmlns:a16="http://schemas.microsoft.com/office/drawing/2014/main" id="{1E9B4D07-7FAD-4FEA-B1DB-E2D1F810516B}"/>
              </a:ext>
            </a:extLst>
          </p:cNvPr>
          <p:cNvGraphicFramePr>
            <a:graphicFrameLocks noGrp="1"/>
          </p:cNvGraphicFramePr>
          <p:nvPr>
            <p:extLst>
              <p:ext uri="{D42A27DB-BD31-4B8C-83A1-F6EECF244321}">
                <p14:modId xmlns:p14="http://schemas.microsoft.com/office/powerpoint/2010/main" val="4029769885"/>
              </p:ext>
            </p:extLst>
          </p:nvPr>
        </p:nvGraphicFramePr>
        <p:xfrm>
          <a:off x="6628241" y="5531709"/>
          <a:ext cx="2010520" cy="531495"/>
        </p:xfrm>
        <a:graphic>
          <a:graphicData uri="http://schemas.openxmlformats.org/drawingml/2006/table">
            <a:tbl>
              <a:tblPr/>
              <a:tblGrid>
                <a:gridCol w="1005260">
                  <a:extLst>
                    <a:ext uri="{9D8B030D-6E8A-4147-A177-3AD203B41FA5}">
                      <a16:colId xmlns:a16="http://schemas.microsoft.com/office/drawing/2014/main" val="2895237326"/>
                    </a:ext>
                  </a:extLst>
                </a:gridCol>
                <a:gridCol w="502630">
                  <a:extLst>
                    <a:ext uri="{9D8B030D-6E8A-4147-A177-3AD203B41FA5}">
                      <a16:colId xmlns:a16="http://schemas.microsoft.com/office/drawing/2014/main" val="1961730231"/>
                    </a:ext>
                  </a:extLst>
                </a:gridCol>
                <a:gridCol w="502630">
                  <a:extLst>
                    <a:ext uri="{9D8B030D-6E8A-4147-A177-3AD203B41FA5}">
                      <a16:colId xmlns:a16="http://schemas.microsoft.com/office/drawing/2014/main" val="2634010916"/>
                    </a:ext>
                  </a:extLst>
                </a:gridCol>
              </a:tblGrid>
              <a:tr h="139968">
                <a:tc rowSpan="3">
                  <a:txBody>
                    <a:bodyPr/>
                    <a:lstStyle/>
                    <a:p>
                      <a:pPr algn="ctr" fontAlgn="b"/>
                      <a:r>
                        <a:rPr lang="en-US" sz="1100" b="0" i="0" u="none" strike="noStrike" dirty="0">
                          <a:solidFill>
                            <a:srgbClr val="000000"/>
                          </a:solidFill>
                          <a:effectLst/>
                          <a:latin typeface="Calibri" panose="020F0502020204030204" pitchFamily="34" charset="0"/>
                        </a:rPr>
                        <a:t>BV</a:t>
                      </a:r>
                    </a:p>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Result  %</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4006516108"/>
                  </a:ext>
                </a:extLst>
              </a:tr>
              <a:tr h="99391">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mpd="sng">
                      <a:noFill/>
                      <a:prstDash val="solid"/>
                    </a:lnL>
                    <a:lnR>
                      <a:noFill/>
                    </a:lnR>
                    <a:lnT>
                      <a:noFill/>
                    </a:lnT>
                    <a:lnB>
                      <a:noFill/>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4313950"/>
                  </a:ext>
                </a:extLst>
              </a:tr>
              <a:tr h="139968">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3.096144076</a:t>
                      </a:r>
                    </a:p>
                  </a:txBody>
                  <a:tcPr marL="9525" marR="9525" marT="9525" marB="0" anchor="b">
                    <a:lnL w="12700" cmpd="sng">
                      <a:noFill/>
                      <a:prstDash val="solid"/>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923113316"/>
                  </a:ext>
                </a:extLst>
              </a:tr>
            </a:tbl>
          </a:graphicData>
        </a:graphic>
      </p:graphicFrame>
      <p:sp>
        <p:nvSpPr>
          <p:cNvPr id="19" name="Rectangle 18">
            <a:extLst>
              <a:ext uri="{FF2B5EF4-FFF2-40B4-BE49-F238E27FC236}">
                <a16:creationId xmlns:a16="http://schemas.microsoft.com/office/drawing/2014/main" id="{6D1C4F78-9C11-4957-B75F-16AF72B60007}"/>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1" name="Rectangle 20">
            <a:extLst>
              <a:ext uri="{FF2B5EF4-FFF2-40B4-BE49-F238E27FC236}">
                <a16:creationId xmlns:a16="http://schemas.microsoft.com/office/drawing/2014/main" id="{1497054F-566E-44D4-9B8C-C9C2FB0D5A00}"/>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C353EABB-B1A8-4BFE-92F7-D25FDB2991D9}"/>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91DCD7AA-D522-4E0B-9D67-F88ACFF8002F}"/>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9743DFAB-F195-4FFB-A83C-23E49E3BC1A9}"/>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017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23/28</a:t>
            </a:r>
            <a:endParaRPr lang="en-US" sz="1600" b="1" dirty="0">
              <a:solidFill>
                <a:schemeClr val="tx1"/>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pic>
        <p:nvPicPr>
          <p:cNvPr id="3" name="Picture 2">
            <a:extLst>
              <a:ext uri="{FF2B5EF4-FFF2-40B4-BE49-F238E27FC236}">
                <a16:creationId xmlns:a16="http://schemas.microsoft.com/office/drawing/2014/main" id="{395D067D-FDAC-49D9-A024-01BBF77ABD74}"/>
              </a:ext>
            </a:extLst>
          </p:cNvPr>
          <p:cNvPicPr>
            <a:picLocks noChangeAspect="1"/>
          </p:cNvPicPr>
          <p:nvPr/>
        </p:nvPicPr>
        <p:blipFill>
          <a:blip r:embed="rId6"/>
          <a:stretch>
            <a:fillRect/>
          </a:stretch>
        </p:blipFill>
        <p:spPr>
          <a:xfrm>
            <a:off x="1787919" y="1003982"/>
            <a:ext cx="8023031" cy="4267570"/>
          </a:xfrm>
          <a:prstGeom prst="rect">
            <a:avLst/>
          </a:prstGeom>
        </p:spPr>
      </p:pic>
      <p:pic>
        <p:nvPicPr>
          <p:cNvPr id="6" name="Picture 5">
            <a:extLst>
              <a:ext uri="{FF2B5EF4-FFF2-40B4-BE49-F238E27FC236}">
                <a16:creationId xmlns:a16="http://schemas.microsoft.com/office/drawing/2014/main" id="{5E46A95A-3892-4D8B-B79E-7B45A8AFA79D}"/>
              </a:ext>
            </a:extLst>
          </p:cNvPr>
          <p:cNvPicPr>
            <a:picLocks noChangeAspect="1"/>
          </p:cNvPicPr>
          <p:nvPr/>
        </p:nvPicPr>
        <p:blipFill>
          <a:blip r:embed="rId7"/>
          <a:stretch>
            <a:fillRect/>
          </a:stretch>
        </p:blipFill>
        <p:spPr>
          <a:xfrm>
            <a:off x="1144094" y="998480"/>
            <a:ext cx="8922075" cy="4175422"/>
          </a:xfrm>
          <a:prstGeom prst="rect">
            <a:avLst/>
          </a:prstGeom>
        </p:spPr>
      </p:pic>
      <p:graphicFrame>
        <p:nvGraphicFramePr>
          <p:cNvPr id="8" name="Table 7">
            <a:extLst>
              <a:ext uri="{FF2B5EF4-FFF2-40B4-BE49-F238E27FC236}">
                <a16:creationId xmlns:a16="http://schemas.microsoft.com/office/drawing/2014/main" id="{F4661D34-AB07-44B9-BE91-D2AC7B08EC24}"/>
              </a:ext>
            </a:extLst>
          </p:cNvPr>
          <p:cNvGraphicFramePr>
            <a:graphicFrameLocks noGrp="1"/>
          </p:cNvGraphicFramePr>
          <p:nvPr>
            <p:extLst>
              <p:ext uri="{D42A27DB-BD31-4B8C-83A1-F6EECF244321}">
                <p14:modId xmlns:p14="http://schemas.microsoft.com/office/powerpoint/2010/main" val="726017026"/>
              </p:ext>
            </p:extLst>
          </p:nvPr>
        </p:nvGraphicFramePr>
        <p:xfrm>
          <a:off x="262864" y="5651808"/>
          <a:ext cx="3657600" cy="571500"/>
        </p:xfrm>
        <a:graphic>
          <a:graphicData uri="http://schemas.openxmlformats.org/drawingml/2006/table">
            <a:tbl>
              <a:tblPr/>
              <a:tblGrid>
                <a:gridCol w="609600">
                  <a:extLst>
                    <a:ext uri="{9D8B030D-6E8A-4147-A177-3AD203B41FA5}">
                      <a16:colId xmlns:a16="http://schemas.microsoft.com/office/drawing/2014/main" val="1977963083"/>
                    </a:ext>
                  </a:extLst>
                </a:gridCol>
                <a:gridCol w="609600">
                  <a:extLst>
                    <a:ext uri="{9D8B030D-6E8A-4147-A177-3AD203B41FA5}">
                      <a16:colId xmlns:a16="http://schemas.microsoft.com/office/drawing/2014/main" val="1872865058"/>
                    </a:ext>
                  </a:extLst>
                </a:gridCol>
                <a:gridCol w="1219200">
                  <a:extLst>
                    <a:ext uri="{9D8B030D-6E8A-4147-A177-3AD203B41FA5}">
                      <a16:colId xmlns:a16="http://schemas.microsoft.com/office/drawing/2014/main" val="2591591659"/>
                    </a:ext>
                  </a:extLst>
                </a:gridCol>
                <a:gridCol w="609600">
                  <a:extLst>
                    <a:ext uri="{9D8B030D-6E8A-4147-A177-3AD203B41FA5}">
                      <a16:colId xmlns:a16="http://schemas.microsoft.com/office/drawing/2014/main" val="1575770392"/>
                    </a:ext>
                  </a:extLst>
                </a:gridCol>
                <a:gridCol w="609600">
                  <a:extLst>
                    <a:ext uri="{9D8B030D-6E8A-4147-A177-3AD203B41FA5}">
                      <a16:colId xmlns:a16="http://schemas.microsoft.com/office/drawing/2014/main" val="91116148"/>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rowSpan="3">
                  <a:txBody>
                    <a:bodyPr/>
                    <a:lstStyle/>
                    <a:p>
                      <a:pPr algn="ctr" fontAlgn="b"/>
                      <a:r>
                        <a:rPr lang="en-US" sz="1100" b="0" i="0" u="none" strike="noStrike" dirty="0" err="1">
                          <a:solidFill>
                            <a:srgbClr val="000000"/>
                          </a:solidFill>
                          <a:effectLst/>
                          <a:latin typeface="Calibri" panose="020F0502020204030204" pitchFamily="34" charset="0"/>
                        </a:rPr>
                        <a:t>vBMD</a:t>
                      </a:r>
                      <a:endParaRPr lang="en-US" sz="1100" b="0" i="0" u="none" strike="noStrike" dirty="0">
                        <a:solidFill>
                          <a:srgbClr val="000000"/>
                        </a:solidFill>
                        <a:effectLst/>
                        <a:latin typeface="Calibri" panose="020F0502020204030204" pitchFamily="34" charset="0"/>
                      </a:endParaRPr>
                    </a:p>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Result  %</a:t>
                      </a:r>
                    </a:p>
                  </a:txBody>
                  <a:tcPr marL="9525" marR="9525" marT="9525" marB="0" anchor="b">
                    <a:lnL>
                      <a:noFill/>
                    </a:lnL>
                    <a:lnR>
                      <a:noFill/>
                    </a:lnR>
                    <a:lnT>
                      <a:noFill/>
                    </a:lnT>
                    <a:lnB>
                      <a:noFill/>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706913366"/>
                  </a:ext>
                </a:extLst>
              </a:tr>
              <a:tr h="190500">
                <a:tc gridSpan="2">
                  <a:txBody>
                    <a:bodyPr/>
                    <a:lstStyle/>
                    <a:p>
                      <a:pPr algn="ctr" fontAlgn="ctr"/>
                      <a:r>
                        <a:rPr lang="en-US" sz="1100" b="1" i="0" u="none" strike="noStrike" dirty="0">
                          <a:solidFill>
                            <a:srgbClr val="000000"/>
                          </a:solidFill>
                          <a:effectLst/>
                          <a:latin typeface="Times New Roman" panose="02020603050405020304" pitchFamily="18" charset="0"/>
                        </a:rPr>
                        <a:t>Spongy Bone </a:t>
                      </a:r>
                    </a:p>
                  </a:txBody>
                  <a:tcPr marL="9525" marR="9525" marT="9525" marB="0" anchor="ctr">
                    <a:lnL>
                      <a:noFill/>
                    </a:lnL>
                    <a:lnR>
                      <a:noFill/>
                    </a:lnR>
                    <a:lnT>
                      <a:noFill/>
                    </a:lnT>
                    <a:lnB>
                      <a:noFill/>
                    </a:lnB>
                    <a:solidFill>
                      <a:srgbClr val="B4C6E7"/>
                    </a:solidFill>
                  </a:tcPr>
                </a:tc>
                <a:tc hMerge="1">
                  <a:txBody>
                    <a:bodyPr/>
                    <a:lstStyle/>
                    <a:p>
                      <a:endParaRPr lang="en-US"/>
                    </a:p>
                  </a:txBody>
                  <a:tcPr/>
                </a:tc>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821097629"/>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0.097747122</a:t>
                      </a:r>
                    </a:p>
                  </a:txBody>
                  <a:tcPr marL="9525" marR="9525" marT="9525" marB="0" anchor="b">
                    <a:lnL>
                      <a:noFill/>
                    </a:lnL>
                    <a:lnR>
                      <a:noFill/>
                    </a:lnR>
                    <a:lnT>
                      <a:noFill/>
                    </a:lnT>
                    <a:lnB>
                      <a:noFill/>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4169902029"/>
                  </a:ext>
                </a:extLst>
              </a:tr>
            </a:tbl>
          </a:graphicData>
        </a:graphic>
      </p:graphicFrame>
      <p:graphicFrame>
        <p:nvGraphicFramePr>
          <p:cNvPr id="9" name="Table 8">
            <a:extLst>
              <a:ext uri="{FF2B5EF4-FFF2-40B4-BE49-F238E27FC236}">
                <a16:creationId xmlns:a16="http://schemas.microsoft.com/office/drawing/2014/main" id="{1F66AEAC-6E3D-4734-8EF1-9302A36ECCDB}"/>
              </a:ext>
            </a:extLst>
          </p:cNvPr>
          <p:cNvGraphicFramePr>
            <a:graphicFrameLocks noGrp="1"/>
          </p:cNvGraphicFramePr>
          <p:nvPr>
            <p:extLst>
              <p:ext uri="{D42A27DB-BD31-4B8C-83A1-F6EECF244321}">
                <p14:modId xmlns:p14="http://schemas.microsoft.com/office/powerpoint/2010/main" val="2805692188"/>
              </p:ext>
            </p:extLst>
          </p:nvPr>
        </p:nvGraphicFramePr>
        <p:xfrm>
          <a:off x="4385932" y="5659771"/>
          <a:ext cx="2438400" cy="571500"/>
        </p:xfrm>
        <a:graphic>
          <a:graphicData uri="http://schemas.openxmlformats.org/drawingml/2006/table">
            <a:tbl>
              <a:tblPr/>
              <a:tblGrid>
                <a:gridCol w="1219200">
                  <a:extLst>
                    <a:ext uri="{9D8B030D-6E8A-4147-A177-3AD203B41FA5}">
                      <a16:colId xmlns:a16="http://schemas.microsoft.com/office/drawing/2014/main" val="597342353"/>
                    </a:ext>
                  </a:extLst>
                </a:gridCol>
                <a:gridCol w="609600">
                  <a:extLst>
                    <a:ext uri="{9D8B030D-6E8A-4147-A177-3AD203B41FA5}">
                      <a16:colId xmlns:a16="http://schemas.microsoft.com/office/drawing/2014/main" val="2214762617"/>
                    </a:ext>
                  </a:extLst>
                </a:gridCol>
                <a:gridCol w="609600">
                  <a:extLst>
                    <a:ext uri="{9D8B030D-6E8A-4147-A177-3AD203B41FA5}">
                      <a16:colId xmlns:a16="http://schemas.microsoft.com/office/drawing/2014/main" val="2162173375"/>
                    </a:ext>
                  </a:extLst>
                </a:gridCol>
              </a:tblGrid>
              <a:tr h="190500">
                <a:tc rowSpan="3">
                  <a:txBody>
                    <a:bodyPr/>
                    <a:lstStyle/>
                    <a:p>
                      <a:pPr algn="ctr" fontAlgn="b"/>
                      <a:r>
                        <a:rPr lang="en-US" sz="1100" b="0" i="0" u="none" strike="noStrike" dirty="0">
                          <a:solidFill>
                            <a:srgbClr val="000000"/>
                          </a:solidFill>
                          <a:effectLst/>
                          <a:latin typeface="Calibri" panose="020F0502020204030204" pitchFamily="34" charset="0"/>
                        </a:rPr>
                        <a:t>BMC </a:t>
                      </a:r>
                    </a:p>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Result  %</a:t>
                      </a:r>
                    </a:p>
                  </a:txBody>
                  <a:tcPr marL="9525" marR="9525" marT="9525" marB="0" anchor="b">
                    <a:lnL>
                      <a:noFill/>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4019365114"/>
                  </a:ext>
                </a:extLst>
              </a:tr>
              <a:tr h="19050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1859407385"/>
                  </a:ext>
                </a:extLst>
              </a:tr>
              <a:tr h="190500">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2.848288312</a:t>
                      </a:r>
                    </a:p>
                  </a:txBody>
                  <a:tcPr marL="9525" marR="9525" marT="9525" marB="0" anchor="b">
                    <a:lnL>
                      <a:noFill/>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3483079847"/>
                  </a:ext>
                </a:extLst>
              </a:tr>
            </a:tbl>
          </a:graphicData>
        </a:graphic>
      </p:graphicFrame>
      <p:graphicFrame>
        <p:nvGraphicFramePr>
          <p:cNvPr id="10" name="Table 9">
            <a:extLst>
              <a:ext uri="{FF2B5EF4-FFF2-40B4-BE49-F238E27FC236}">
                <a16:creationId xmlns:a16="http://schemas.microsoft.com/office/drawing/2014/main" id="{0EF4892D-DDDD-43CA-A393-D3919BB1EED3}"/>
              </a:ext>
            </a:extLst>
          </p:cNvPr>
          <p:cNvGraphicFramePr>
            <a:graphicFrameLocks noGrp="1"/>
          </p:cNvGraphicFramePr>
          <p:nvPr>
            <p:extLst>
              <p:ext uri="{D42A27DB-BD31-4B8C-83A1-F6EECF244321}">
                <p14:modId xmlns:p14="http://schemas.microsoft.com/office/powerpoint/2010/main" val="3119945971"/>
              </p:ext>
            </p:extLst>
          </p:nvPr>
        </p:nvGraphicFramePr>
        <p:xfrm>
          <a:off x="7372550" y="5651808"/>
          <a:ext cx="2438400" cy="571500"/>
        </p:xfrm>
        <a:graphic>
          <a:graphicData uri="http://schemas.openxmlformats.org/drawingml/2006/table">
            <a:tbl>
              <a:tblPr/>
              <a:tblGrid>
                <a:gridCol w="1219200">
                  <a:extLst>
                    <a:ext uri="{9D8B030D-6E8A-4147-A177-3AD203B41FA5}">
                      <a16:colId xmlns:a16="http://schemas.microsoft.com/office/drawing/2014/main" val="3744869964"/>
                    </a:ext>
                  </a:extLst>
                </a:gridCol>
                <a:gridCol w="609600">
                  <a:extLst>
                    <a:ext uri="{9D8B030D-6E8A-4147-A177-3AD203B41FA5}">
                      <a16:colId xmlns:a16="http://schemas.microsoft.com/office/drawing/2014/main" val="2608812633"/>
                    </a:ext>
                  </a:extLst>
                </a:gridCol>
                <a:gridCol w="609600">
                  <a:extLst>
                    <a:ext uri="{9D8B030D-6E8A-4147-A177-3AD203B41FA5}">
                      <a16:colId xmlns:a16="http://schemas.microsoft.com/office/drawing/2014/main" val="3437939776"/>
                    </a:ext>
                  </a:extLst>
                </a:gridCol>
              </a:tblGrid>
              <a:tr h="190500">
                <a:tc rowSpan="3">
                  <a:txBody>
                    <a:bodyPr/>
                    <a:lstStyle/>
                    <a:p>
                      <a:pPr algn="ctr" fontAlgn="b"/>
                      <a:r>
                        <a:rPr lang="en-US" sz="1100" b="0" i="0" u="none" strike="noStrike" dirty="0">
                          <a:solidFill>
                            <a:srgbClr val="000000"/>
                          </a:solidFill>
                          <a:effectLst/>
                          <a:latin typeface="Calibri" panose="020F0502020204030204" pitchFamily="34" charset="0"/>
                        </a:rPr>
                        <a:t>BV </a:t>
                      </a:r>
                    </a:p>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a:solidFill>
                            <a:srgbClr val="000000"/>
                          </a:solidFill>
                          <a:effectLst/>
                          <a:latin typeface="Calibri" panose="020F0502020204030204" pitchFamily="34" charset="0"/>
                        </a:rPr>
                        <a:t>Result  %</a:t>
                      </a:r>
                    </a:p>
                  </a:txBody>
                  <a:tcPr marL="9525" marR="9525" marT="9525" marB="0" anchor="b">
                    <a:lnL>
                      <a:noFill/>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2332375843"/>
                  </a:ext>
                </a:extLst>
              </a:tr>
              <a:tr h="19050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741192283"/>
                  </a:ext>
                </a:extLst>
              </a:tr>
              <a:tr h="190500">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gridSpan="2">
                  <a:txBody>
                    <a:bodyPr/>
                    <a:lstStyle/>
                    <a:p>
                      <a:pPr algn="ctr" fontAlgn="b"/>
                      <a:r>
                        <a:rPr lang="en-US" sz="1100" b="0" i="0" u="none" strike="noStrike" dirty="0">
                          <a:solidFill>
                            <a:srgbClr val="000000"/>
                          </a:solidFill>
                          <a:effectLst/>
                          <a:latin typeface="Calibri" panose="020F0502020204030204" pitchFamily="34" charset="0"/>
                        </a:rPr>
                        <a:t>2.948917916</a:t>
                      </a:r>
                    </a:p>
                  </a:txBody>
                  <a:tcPr marL="9525" marR="9525" marT="9525" marB="0" anchor="b">
                    <a:lnL>
                      <a:noFill/>
                    </a:lnL>
                    <a:lnR>
                      <a:noFill/>
                    </a:lnR>
                    <a:lnT>
                      <a:noFill/>
                    </a:lnT>
                    <a:lnB>
                      <a:noFill/>
                    </a:lnB>
                    <a:solidFill>
                      <a:srgbClr val="C6E0B4"/>
                    </a:solidFill>
                  </a:tcPr>
                </a:tc>
                <a:tc hMerge="1">
                  <a:txBody>
                    <a:bodyPr/>
                    <a:lstStyle/>
                    <a:p>
                      <a:endParaRPr lang="en-US"/>
                    </a:p>
                  </a:txBody>
                  <a:tcPr/>
                </a:tc>
                <a:extLst>
                  <a:ext uri="{0D108BD9-81ED-4DB2-BD59-A6C34878D82A}">
                    <a16:rowId xmlns:a16="http://schemas.microsoft.com/office/drawing/2014/main" val="1768925881"/>
                  </a:ext>
                </a:extLst>
              </a:tr>
            </a:tbl>
          </a:graphicData>
        </a:graphic>
      </p:graphicFrame>
      <p:sp>
        <p:nvSpPr>
          <p:cNvPr id="19" name="Rectangle 18">
            <a:extLst>
              <a:ext uri="{FF2B5EF4-FFF2-40B4-BE49-F238E27FC236}">
                <a16:creationId xmlns:a16="http://schemas.microsoft.com/office/drawing/2014/main" id="{E9F5686A-053B-4BEA-84EB-FF966F874DC0}"/>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pic>
        <p:nvPicPr>
          <p:cNvPr id="21" name="Picture Placeholder 6">
            <a:extLst>
              <a:ext uri="{FF2B5EF4-FFF2-40B4-BE49-F238E27FC236}">
                <a16:creationId xmlns:a16="http://schemas.microsoft.com/office/drawing/2014/main" id="{95D2C4FB-6617-441B-87B0-9B0DB4D38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462" y="0"/>
            <a:ext cx="1244600" cy="6858000"/>
          </a:xfrm>
          <a:prstGeom prst="rect">
            <a:avLst/>
          </a:prstGeom>
        </p:spPr>
      </p:pic>
      <p:sp>
        <p:nvSpPr>
          <p:cNvPr id="22" name="Rectangle 21">
            <a:extLst>
              <a:ext uri="{FF2B5EF4-FFF2-40B4-BE49-F238E27FC236}">
                <a16:creationId xmlns:a16="http://schemas.microsoft.com/office/drawing/2014/main" id="{AB03938A-DD08-4D5A-A8E7-F0B9135ABB1F}"/>
              </a:ext>
              <a:ext uri="{C183D7F6-B498-43B3-948B-1728B52AA6E4}">
                <adec:decorative xmlns:adec="http://schemas.microsoft.com/office/drawing/2017/decorative" val="1"/>
              </a:ext>
            </a:extLst>
          </p:cNvPr>
          <p:cNvSpPr/>
          <p:nvPr/>
        </p:nvSpPr>
        <p:spPr>
          <a:xfrm>
            <a:off x="10080523"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EBB705AA-64E4-4AF8-B30A-DFFEEA3CFF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1028292" y="1152415"/>
            <a:ext cx="1236430" cy="1227203"/>
          </a:xfrm>
          <a:prstGeom prst="rect">
            <a:avLst/>
          </a:prstGeom>
        </p:spPr>
      </p:pic>
      <p:pic>
        <p:nvPicPr>
          <p:cNvPr id="29" name="Picture 28">
            <a:extLst>
              <a:ext uri="{FF2B5EF4-FFF2-40B4-BE49-F238E27FC236}">
                <a16:creationId xmlns:a16="http://schemas.microsoft.com/office/drawing/2014/main" id="{EC6C6D71-1622-415F-B31E-65E8B920E4A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246213" y="158383"/>
            <a:ext cx="848806" cy="845599"/>
          </a:xfrm>
          <a:prstGeom prst="rect">
            <a:avLst/>
          </a:prstGeom>
        </p:spPr>
      </p:pic>
      <p:sp>
        <p:nvSpPr>
          <p:cNvPr id="30" name="Rectangle 29">
            <a:extLst>
              <a:ext uri="{FF2B5EF4-FFF2-40B4-BE49-F238E27FC236}">
                <a16:creationId xmlns:a16="http://schemas.microsoft.com/office/drawing/2014/main" id="{923E2B76-6F86-42F4-8DD8-B8E13706C347}"/>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363397A9-F6B1-486F-AED2-CE63C217BB93}"/>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9276BD4B-B816-4CAC-862A-EB499DD2D83F}"/>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8292A4E9-D972-4EB9-8B88-5536186BC664}"/>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33">
            <a:extLst>
              <a:ext uri="{FF2B5EF4-FFF2-40B4-BE49-F238E27FC236}">
                <a16:creationId xmlns:a16="http://schemas.microsoft.com/office/drawing/2014/main" id="{49B4C0E5-904B-4EEA-BEA2-8680423D1545}"/>
              </a:ext>
              <a:ext uri="{C183D7F6-B498-43B3-948B-1728B52AA6E4}">
                <adec:decorative xmlns:adec="http://schemas.microsoft.com/office/drawing/2017/decorative" val="1"/>
              </a:ext>
            </a:extLst>
          </p:cNvPr>
          <p:cNvSpPr/>
          <p:nvPr/>
        </p:nvSpPr>
        <p:spPr>
          <a:xfrm>
            <a:off x="11367310" y="6098643"/>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lide Number Placeholder 5" descr="Slide number">
            <a:extLst>
              <a:ext uri="{FF2B5EF4-FFF2-40B4-BE49-F238E27FC236}">
                <a16:creationId xmlns:a16="http://schemas.microsoft.com/office/drawing/2014/main" id="{3CE59DD9-41F6-4FED-9F61-37E9285B3706}"/>
              </a:ext>
              <a:ext uri="{C183D7F6-B498-43B3-948B-1728B52AA6E4}">
                <adec:decorative xmlns:adec="http://schemas.microsoft.com/office/drawing/2017/decorative" val="0"/>
              </a:ext>
            </a:extLst>
          </p:cNvPr>
          <p:cNvSpPr txBox="1">
            <a:spLocks/>
          </p:cNvSpPr>
          <p:nvPr/>
        </p:nvSpPr>
        <p:spPr>
          <a:xfrm>
            <a:off x="11348360"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24/28</a:t>
            </a:r>
            <a:endParaRPr lang="en-US" sz="16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675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044" r="8814"/>
          <a:stretch/>
        </p:blipFill>
        <p:spPr bwMode="auto">
          <a:xfrm>
            <a:off x="1037272" y="1795547"/>
            <a:ext cx="9368517" cy="4343999"/>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087893" y="487621"/>
            <a:ext cx="2648199" cy="461665"/>
          </a:xfrm>
          <a:prstGeom prst="rect">
            <a:avLst/>
          </a:prstGeom>
        </p:spPr>
        <p:txBody>
          <a:bodyPr wrap="square">
            <a:spAutoFit/>
          </a:bodyPr>
          <a:lstStyle/>
          <a:p>
            <a:r>
              <a:rPr lang="en-US" sz="2400" b="1" dirty="0">
                <a:ea typeface="Arial Unicode MS" panose="020B0604020202020204" pitchFamily="34" charset="-128"/>
              </a:rPr>
              <a:t>Strain distribution</a:t>
            </a:r>
            <a:endParaRPr lang="en-US" sz="2400" dirty="0">
              <a:latin typeface="Times New Roman" panose="02020603050405020304" pitchFamily="18" charset="0"/>
              <a:ea typeface="Calibri" panose="020F0502020204030204" pitchFamily="34" charset="0"/>
              <a:cs typeface="B Nazanin" panose="00000400000000000000" pitchFamily="2" charset="-78"/>
            </a:endParaRPr>
          </a:p>
        </p:txBody>
      </p:sp>
      <p:sp>
        <p:nvSpPr>
          <p:cNvPr id="9" name="Rectangle 8"/>
          <p:cNvSpPr/>
          <p:nvPr/>
        </p:nvSpPr>
        <p:spPr>
          <a:xfrm>
            <a:off x="5721530" y="5008953"/>
            <a:ext cx="1673856" cy="369332"/>
          </a:xfrm>
          <a:prstGeom prst="rect">
            <a:avLst/>
          </a:prstGeom>
          <a:solidFill>
            <a:schemeClr val="accent5">
              <a:lumMod val="40000"/>
              <a:lumOff val="60000"/>
            </a:schemeClr>
          </a:solidFill>
        </p:spPr>
        <p:txBody>
          <a:bodyPr wrap="none">
            <a:spAutoFit/>
          </a:bodyPr>
          <a:lstStyle/>
          <a:p>
            <a:r>
              <a:rPr lang="en-US" dirty="0">
                <a:latin typeface="Times New Roman" panose="02020603050405020304" pitchFamily="18" charset="0"/>
                <a:ea typeface="Calibri" panose="020F0502020204030204" pitchFamily="34" charset="0"/>
                <a:cs typeface="B Nazanin" panose="00000400000000000000" pitchFamily="2" charset="-78"/>
              </a:rPr>
              <a:t>Max=1.846 mm</a:t>
            </a:r>
            <a:endParaRPr lang="en-US" dirty="0"/>
          </a:p>
        </p:txBody>
      </p:sp>
      <p:sp>
        <p:nvSpPr>
          <p:cNvPr id="10" name="Rectangle 9"/>
          <p:cNvSpPr/>
          <p:nvPr/>
        </p:nvSpPr>
        <p:spPr>
          <a:xfrm>
            <a:off x="1151886" y="5588114"/>
            <a:ext cx="1673856" cy="369332"/>
          </a:xfrm>
          <a:prstGeom prst="rect">
            <a:avLst/>
          </a:prstGeom>
          <a:solidFill>
            <a:schemeClr val="accent5">
              <a:lumMod val="40000"/>
              <a:lumOff val="60000"/>
            </a:schemeClr>
          </a:solidFill>
        </p:spPr>
        <p:txBody>
          <a:bodyPr wrap="none">
            <a:spAutoFit/>
          </a:bodyPr>
          <a:lstStyle/>
          <a:p>
            <a:r>
              <a:rPr lang="en-US" dirty="0">
                <a:latin typeface="Times New Roman" panose="02020603050405020304" pitchFamily="18" charset="0"/>
                <a:ea typeface="Calibri" panose="020F0502020204030204" pitchFamily="34" charset="0"/>
                <a:cs typeface="B Nazanin" panose="00000400000000000000" pitchFamily="2" charset="-78"/>
              </a:rPr>
              <a:t>Max=1.768 mm</a:t>
            </a:r>
            <a:endParaRPr lang="en-US" dirty="0"/>
          </a:p>
        </p:txBody>
      </p:sp>
      <p:sp>
        <p:nvSpPr>
          <p:cNvPr id="11" name="Rectangle 10"/>
          <p:cNvSpPr/>
          <p:nvPr/>
        </p:nvSpPr>
        <p:spPr>
          <a:xfrm>
            <a:off x="1988814" y="1464646"/>
            <a:ext cx="1883849" cy="369332"/>
          </a:xfrm>
          <a:prstGeom prst="rect">
            <a:avLst/>
          </a:prstGeom>
          <a:solidFill>
            <a:schemeClr val="accent2">
              <a:lumMod val="40000"/>
              <a:lumOff val="60000"/>
            </a:schemeClr>
          </a:solidFill>
        </p:spPr>
        <p:txBody>
          <a:bodyPr wrap="none">
            <a:spAutoFit/>
          </a:bodyPr>
          <a:lstStyle/>
          <a:p>
            <a:r>
              <a:rPr lang="en-US" dirty="0">
                <a:latin typeface="Times New Roman" panose="02020603050405020304" pitchFamily="18" charset="0"/>
                <a:ea typeface="Calibri" panose="020F0502020204030204" pitchFamily="34" charset="0"/>
                <a:cs typeface="B Nazanin" panose="00000400000000000000" pitchFamily="2" charset="-78"/>
              </a:rPr>
              <a:t>After the exercise </a:t>
            </a:r>
            <a:endParaRPr lang="en-US" dirty="0"/>
          </a:p>
        </p:txBody>
      </p:sp>
      <p:sp>
        <p:nvSpPr>
          <p:cNvPr id="12" name="Rectangle 11"/>
          <p:cNvSpPr/>
          <p:nvPr/>
        </p:nvSpPr>
        <p:spPr>
          <a:xfrm>
            <a:off x="6882353" y="1464646"/>
            <a:ext cx="2024913" cy="369332"/>
          </a:xfrm>
          <a:prstGeom prst="rect">
            <a:avLst/>
          </a:prstGeom>
          <a:solidFill>
            <a:schemeClr val="accent2">
              <a:lumMod val="40000"/>
              <a:lumOff val="60000"/>
            </a:schemeClr>
          </a:solidFill>
        </p:spPr>
        <p:txBody>
          <a:bodyPr wrap="none">
            <a:spAutoFit/>
          </a:bodyPr>
          <a:lstStyle/>
          <a:p>
            <a:r>
              <a:rPr lang="en-US" dirty="0">
                <a:latin typeface="Times New Roman" panose="02020603050405020304" pitchFamily="18" charset="0"/>
                <a:ea typeface="Calibri" panose="020F0502020204030204" pitchFamily="34" charset="0"/>
                <a:cs typeface="B Nazanin" panose="00000400000000000000" pitchFamily="2" charset="-78"/>
              </a:rPr>
              <a:t>Before the exercise </a:t>
            </a:r>
            <a:endParaRPr lang="en-US" dirty="0"/>
          </a:p>
        </p:txBody>
      </p:sp>
      <p:pic>
        <p:nvPicPr>
          <p:cNvPr id="17" name="Picture Placeholder 6">
            <a:extLst>
              <a:ext uri="{FF2B5EF4-FFF2-40B4-BE49-F238E27FC236}">
                <a16:creationId xmlns:a16="http://schemas.microsoft.com/office/drawing/2014/main" id="{A8E90355-F5CD-4203-9124-412551F6A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462" y="0"/>
            <a:ext cx="1244600" cy="6858000"/>
          </a:xfrm>
          <a:prstGeom prst="rect">
            <a:avLst/>
          </a:prstGeom>
        </p:spPr>
      </p:pic>
      <p:sp>
        <p:nvSpPr>
          <p:cNvPr id="18" name="Rectangle 17">
            <a:extLst>
              <a:ext uri="{FF2B5EF4-FFF2-40B4-BE49-F238E27FC236}">
                <a16:creationId xmlns:a16="http://schemas.microsoft.com/office/drawing/2014/main" id="{0D56CC89-5E78-4E8C-8FAF-6EB582958DF7}"/>
              </a:ext>
              <a:ext uri="{C183D7F6-B498-43B3-948B-1728B52AA6E4}">
                <adec:decorative xmlns:adec="http://schemas.microsoft.com/office/drawing/2017/decorative" val="1"/>
              </a:ext>
            </a:extLst>
          </p:cNvPr>
          <p:cNvSpPr/>
          <p:nvPr/>
        </p:nvSpPr>
        <p:spPr>
          <a:xfrm>
            <a:off x="10080523"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0B3F099-30CC-4D2E-8FBB-5BF3026C7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1028292" y="1152415"/>
            <a:ext cx="1236430" cy="1227203"/>
          </a:xfrm>
          <a:prstGeom prst="rect">
            <a:avLst/>
          </a:prstGeom>
        </p:spPr>
      </p:pic>
      <p:pic>
        <p:nvPicPr>
          <p:cNvPr id="21" name="Picture 20">
            <a:extLst>
              <a:ext uri="{FF2B5EF4-FFF2-40B4-BE49-F238E27FC236}">
                <a16:creationId xmlns:a16="http://schemas.microsoft.com/office/drawing/2014/main" id="{7EA8BE1D-0704-4463-99EE-0659CF2D470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246213" y="158383"/>
            <a:ext cx="848806" cy="845599"/>
          </a:xfrm>
          <a:prstGeom prst="rect">
            <a:avLst/>
          </a:prstGeom>
        </p:spPr>
      </p:pic>
      <p:sp>
        <p:nvSpPr>
          <p:cNvPr id="22" name="Rectangle 21">
            <a:extLst>
              <a:ext uri="{FF2B5EF4-FFF2-40B4-BE49-F238E27FC236}">
                <a16:creationId xmlns:a16="http://schemas.microsoft.com/office/drawing/2014/main" id="{7CBDF840-9DC1-4211-A7B7-45F65BC0D168}"/>
              </a:ext>
              <a:ext uri="{C183D7F6-B498-43B3-948B-1728B52AA6E4}">
                <adec:decorative xmlns:adec="http://schemas.microsoft.com/office/drawing/2017/decorative" val="1"/>
              </a:ext>
            </a:extLst>
          </p:cNvPr>
          <p:cNvSpPr/>
          <p:nvPr/>
        </p:nvSpPr>
        <p:spPr>
          <a:xfrm>
            <a:off x="54119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6F2C4979-3F34-4FAA-B24D-B0B29ACB01EC}"/>
              </a:ext>
              <a:ext uri="{C183D7F6-B498-43B3-948B-1728B52AA6E4}">
                <adec:decorative xmlns:adec="http://schemas.microsoft.com/office/drawing/2017/decorative" val="1"/>
              </a:ext>
            </a:extLst>
          </p:cNvPr>
          <p:cNvSpPr/>
          <p:nvPr/>
        </p:nvSpPr>
        <p:spPr>
          <a:xfrm>
            <a:off x="27774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162DDAAD-2836-48D8-876E-D0674B9991F4}"/>
              </a:ext>
              <a:ext uri="{C183D7F6-B498-43B3-948B-1728B52AA6E4}">
                <adec:decorative xmlns:adec="http://schemas.microsoft.com/office/drawing/2017/decorative" val="1"/>
              </a:ext>
            </a:extLst>
          </p:cNvPr>
          <p:cNvSpPr/>
          <p:nvPr/>
        </p:nvSpPr>
        <p:spPr>
          <a:xfrm>
            <a:off x="0" y="6349939"/>
            <a:ext cx="2777464" cy="175625"/>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3CD2303F-724B-426D-AD65-E2C47CAD7538}"/>
              </a:ext>
              <a:ext uri="{C183D7F6-B498-43B3-948B-1728B52AA6E4}">
                <adec:decorative xmlns:adec="http://schemas.microsoft.com/office/drawing/2017/decorative" val="1"/>
              </a:ext>
            </a:extLst>
          </p:cNvPr>
          <p:cNvSpPr/>
          <p:nvPr/>
        </p:nvSpPr>
        <p:spPr>
          <a:xfrm>
            <a:off x="77457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a:extLst>
              <a:ext uri="{FF2B5EF4-FFF2-40B4-BE49-F238E27FC236}">
                <a16:creationId xmlns:a16="http://schemas.microsoft.com/office/drawing/2014/main" id="{BF5B7315-3341-48A3-8039-BE55C9B2FEE0}"/>
              </a:ext>
              <a:ext uri="{C183D7F6-B498-43B3-948B-1728B52AA6E4}">
                <adec:decorative xmlns:adec="http://schemas.microsoft.com/office/drawing/2017/decorative" val="1"/>
              </a:ext>
            </a:extLst>
          </p:cNvPr>
          <p:cNvSpPr/>
          <p:nvPr/>
        </p:nvSpPr>
        <p:spPr>
          <a:xfrm>
            <a:off x="11354728" y="6098643"/>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descr="Slide number">
            <a:extLst>
              <a:ext uri="{FF2B5EF4-FFF2-40B4-BE49-F238E27FC236}">
                <a16:creationId xmlns:a16="http://schemas.microsoft.com/office/drawing/2014/main" id="{29B1CF4C-7A81-4F80-92AE-7CD4C1E8F526}"/>
              </a:ext>
              <a:ext uri="{C183D7F6-B498-43B3-948B-1728B52AA6E4}">
                <adec:decorative xmlns:adec="http://schemas.microsoft.com/office/drawing/2017/decorative" val="0"/>
              </a:ext>
            </a:extLst>
          </p:cNvPr>
          <p:cNvSpPr txBox="1">
            <a:spLocks/>
          </p:cNvSpPr>
          <p:nvPr/>
        </p:nvSpPr>
        <p:spPr>
          <a:xfrm>
            <a:off x="11348360"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25/28</a:t>
            </a:r>
            <a:endParaRPr lang="en-US" sz="1600" b="1" dirty="0">
              <a:solidFill>
                <a:schemeClr val="tx1"/>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107F677B-6E59-4793-87C8-262674A01E44}"/>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Tree>
    <p:extLst>
      <p:ext uri="{BB962C8B-B14F-4D97-AF65-F5344CB8AC3E}">
        <p14:creationId xmlns:p14="http://schemas.microsoft.com/office/powerpoint/2010/main" val="194783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991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26/28</a:t>
            </a:r>
            <a:endParaRPr lang="en-US" sz="1600" b="1" dirty="0">
              <a:solidFill>
                <a:schemeClr val="tx1"/>
              </a:solidFill>
              <a:latin typeface="Cambria" panose="02040503050406030204" pitchFamily="18" charset="0"/>
              <a:ea typeface="Cambria" panose="02040503050406030204" pitchFamily="18" charset="0"/>
            </a:endParaRPr>
          </a:p>
        </p:txBody>
      </p:sp>
      <p:sp>
        <p:nvSpPr>
          <p:cNvPr id="2" name="Rectangle 1"/>
          <p:cNvSpPr/>
          <p:nvPr/>
        </p:nvSpPr>
        <p:spPr>
          <a:xfrm>
            <a:off x="1350632" y="517550"/>
            <a:ext cx="9260115"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dirty="0">
                <a:solidFill>
                  <a:srgbClr val="0070C0"/>
                </a:solidFill>
                <a:latin typeface="Cambria" panose="02040503050406030204" pitchFamily="18" charset="0"/>
              </a:rPr>
              <a:t>Numerical modeling of bone apparent density adaptation of the lower limbs in patients suffering from spinal cord injury</a:t>
            </a:r>
          </a:p>
        </p:txBody>
      </p:sp>
      <p:sp>
        <p:nvSpPr>
          <p:cNvPr id="3" name="Rectangle 2"/>
          <p:cNvSpPr/>
          <p:nvPr/>
        </p:nvSpPr>
        <p:spPr>
          <a:xfrm>
            <a:off x="1237470" y="2811353"/>
            <a:ext cx="8434761" cy="830997"/>
          </a:xfrm>
          <a:prstGeom prst="rect">
            <a:avLst/>
          </a:prstGeom>
          <a:ln w="28575">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dirty="0">
                <a:latin typeface="Cambria" panose="02040503050406030204" pitchFamily="18" charset="0"/>
                <a:ea typeface="Cambria" panose="02040503050406030204" pitchFamily="18" charset="0"/>
                <a:cs typeface="Arial" panose="020B0604020202020204" pitchFamily="34" charset="0"/>
              </a:rPr>
              <a:t>The main goal of this project is achieving an analytical and 3D model for prediction of bone loss in SCI patients (using FEA)</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751280" y="4181477"/>
            <a:ext cx="9419052" cy="487506"/>
          </a:xfrm>
          <a:prstGeom prst="rect">
            <a:avLst/>
          </a:prstGeom>
        </p:spPr>
        <p:txBody>
          <a:bodyPr wrap="square">
            <a:spAutoFit/>
          </a:bodyPr>
          <a:lstStyle/>
          <a:p>
            <a:pPr algn="ctr">
              <a:lnSpc>
                <a:spcPct val="107000"/>
              </a:lnSpc>
              <a:spcAft>
                <a:spcPts val="800"/>
              </a:spcAft>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What's the application of the predictive model for SCI patients ?</a:t>
            </a:r>
          </a:p>
        </p:txBody>
      </p:sp>
      <p:sp>
        <p:nvSpPr>
          <p:cNvPr id="5" name="Rectangle 4"/>
          <p:cNvSpPr/>
          <p:nvPr/>
        </p:nvSpPr>
        <p:spPr>
          <a:xfrm>
            <a:off x="2516607" y="2016078"/>
            <a:ext cx="5880456" cy="461665"/>
          </a:xfrm>
          <a:prstGeom prst="rect">
            <a:avLst/>
          </a:prstGeom>
        </p:spPr>
        <p:txBody>
          <a:bodyPr wrap="none">
            <a:spAutoFit/>
          </a:bodyPr>
          <a:lstStyle/>
          <a:p>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What's the main purpose of this project?</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7" name="Picture 1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8" name="Rectangle 17">
            <a:extLst>
              <a:ext uri="{FF2B5EF4-FFF2-40B4-BE49-F238E27FC236}">
                <a16:creationId xmlns:a16="http://schemas.microsoft.com/office/drawing/2014/main" id="{83800EE0-C6AF-4762-B652-E92DEF0043DA}"/>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19" name="Rectangle 18">
            <a:extLst>
              <a:ext uri="{FF2B5EF4-FFF2-40B4-BE49-F238E27FC236}">
                <a16:creationId xmlns:a16="http://schemas.microsoft.com/office/drawing/2014/main" id="{A9F0A53A-E334-428F-A462-0BF6C701D1E0}"/>
              </a:ext>
              <a:ext uri="{C183D7F6-B498-43B3-948B-1728B52AA6E4}">
                <adec:decorative xmlns:adec="http://schemas.microsoft.com/office/drawing/2017/decorative" val="1"/>
              </a:ext>
            </a:extLst>
          </p:cNvPr>
          <p:cNvSpPr/>
          <p:nvPr/>
        </p:nvSpPr>
        <p:spPr>
          <a:xfrm>
            <a:off x="53357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9C61A617-8C38-4642-9023-C5D70D57F27F}"/>
              </a:ext>
              <a:ext uri="{C183D7F6-B498-43B3-948B-1728B52AA6E4}">
                <adec:decorative xmlns:adec="http://schemas.microsoft.com/office/drawing/2017/decorative" val="1"/>
              </a:ext>
            </a:extLst>
          </p:cNvPr>
          <p:cNvSpPr/>
          <p:nvPr/>
        </p:nvSpPr>
        <p:spPr>
          <a:xfrm>
            <a:off x="27012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A7A5B1C2-2492-4987-9FFC-29244B720A72}"/>
              </a:ext>
              <a:ext uri="{C183D7F6-B498-43B3-948B-1728B52AA6E4}">
                <adec:decorative xmlns:adec="http://schemas.microsoft.com/office/drawing/2017/decorative" val="1"/>
              </a:ext>
            </a:extLst>
          </p:cNvPr>
          <p:cNvSpPr/>
          <p:nvPr/>
        </p:nvSpPr>
        <p:spPr>
          <a:xfrm>
            <a:off x="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C5A81B82-D470-4D77-9224-F1C6705287EA}"/>
              </a:ext>
              <a:ext uri="{C183D7F6-B498-43B3-948B-1728B52AA6E4}">
                <adec:decorative xmlns:adec="http://schemas.microsoft.com/office/drawing/2017/decorative" val="1"/>
              </a:ext>
            </a:extLst>
          </p:cNvPr>
          <p:cNvSpPr/>
          <p:nvPr/>
        </p:nvSpPr>
        <p:spPr>
          <a:xfrm>
            <a:off x="76695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1487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349939"/>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11186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243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tx1"/>
                </a:solidFill>
                <a:latin typeface="Cambria" panose="02040503050406030204" pitchFamily="18" charset="0"/>
                <a:ea typeface="Cambria" panose="02040503050406030204" pitchFamily="18" charset="0"/>
              </a:rPr>
              <a:t>27/28</a:t>
            </a:r>
            <a:endParaRPr lang="en-US" sz="1600" b="1"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334015" y="2048118"/>
            <a:ext cx="6432331" cy="1420261"/>
          </a:xfrm>
          <a:prstGeom prst="rect">
            <a:avLst/>
          </a:prstGeom>
          <a:ln w="1905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spcAft>
                <a:spcPts val="800"/>
              </a:spcAft>
            </a:pPr>
            <a:r>
              <a:rPr lang="en-US" sz="2000" b="1" dirty="0">
                <a:latin typeface="Cambria" panose="02040503050406030204" pitchFamily="18" charset="0"/>
                <a:ea typeface="Cambria" panose="02040503050406030204" pitchFamily="18" charset="0"/>
                <a:cs typeface="Arial" panose="020B0604020202020204" pitchFamily="34" charset="0"/>
              </a:rPr>
              <a:t>With this model, we can investigate all  available rehabilitation methods to select more effective one based on patients’ level of injury </a:t>
            </a:r>
          </a:p>
        </p:txBody>
      </p:sp>
      <p:sp>
        <p:nvSpPr>
          <p:cNvPr id="4" name="Rectangle 3"/>
          <p:cNvSpPr/>
          <p:nvPr/>
        </p:nvSpPr>
        <p:spPr>
          <a:xfrm>
            <a:off x="3497840" y="4939974"/>
            <a:ext cx="4376839" cy="46166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400" b="1" dirty="0">
                <a:latin typeface="Cambria" panose="02040503050406030204" pitchFamily="18" charset="0"/>
                <a:ea typeface="Cambria" panose="02040503050406030204" pitchFamily="18" charset="0"/>
                <a:cs typeface="Arial" panose="020B0604020202020204" pitchFamily="34" charset="0"/>
              </a:rPr>
              <a:t>patient specific rehabilitation</a:t>
            </a:r>
            <a:endParaRPr lang="en-US" sz="2400" b="1" dirty="0">
              <a:latin typeface="Cambria" panose="02040503050406030204" pitchFamily="18" charset="0"/>
              <a:ea typeface="Cambria" panose="02040503050406030204" pitchFamily="18" charset="0"/>
            </a:endParaRPr>
          </a:p>
        </p:txBody>
      </p:sp>
      <p:sp>
        <p:nvSpPr>
          <p:cNvPr id="6" name="Striped Right Arrow 5"/>
          <p:cNvSpPr/>
          <p:nvPr/>
        </p:nvSpPr>
        <p:spPr>
          <a:xfrm rot="5400000">
            <a:off x="4882774" y="3849111"/>
            <a:ext cx="1334814" cy="71013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0655" y="1383398"/>
            <a:ext cx="9419052" cy="487506"/>
          </a:xfrm>
          <a:prstGeom prst="rect">
            <a:avLst/>
          </a:prstGeom>
        </p:spPr>
        <p:txBody>
          <a:bodyPr wrap="square">
            <a:spAutoFit/>
          </a:bodyPr>
          <a:lstStyle/>
          <a:p>
            <a:pPr algn="ctr">
              <a:lnSpc>
                <a:spcPct val="107000"/>
              </a:lnSpc>
              <a:spcAft>
                <a:spcPts val="800"/>
              </a:spcAft>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What's the application of the predictive model for SCI patients ?</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19" name="Rectangle 18">
            <a:extLst>
              <a:ext uri="{FF2B5EF4-FFF2-40B4-BE49-F238E27FC236}">
                <a16:creationId xmlns:a16="http://schemas.microsoft.com/office/drawing/2014/main" id="{A2D20D1E-A95B-4384-8CD1-4A52D57CAA8E}"/>
              </a:ext>
            </a:extLst>
          </p:cNvPr>
          <p:cNvSpPr/>
          <p:nvPr/>
        </p:nvSpPr>
        <p:spPr>
          <a:xfrm>
            <a:off x="0" y="507653"/>
            <a:ext cx="1429407" cy="46980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     study</a:t>
            </a:r>
          </a:p>
        </p:txBody>
      </p:sp>
      <p:sp>
        <p:nvSpPr>
          <p:cNvPr id="21" name="Rectangle 20">
            <a:extLst>
              <a:ext uri="{FF2B5EF4-FFF2-40B4-BE49-F238E27FC236}">
                <a16:creationId xmlns:a16="http://schemas.microsoft.com/office/drawing/2014/main" id="{F9F560C3-C1D4-41A3-856F-E24900F56EAA}"/>
              </a:ext>
              <a:ext uri="{C183D7F6-B498-43B3-948B-1728B52AA6E4}">
                <adec:decorative xmlns:adec="http://schemas.microsoft.com/office/drawing/2017/decorative" val="1"/>
              </a:ext>
            </a:extLst>
          </p:cNvPr>
          <p:cNvSpPr/>
          <p:nvPr/>
        </p:nvSpPr>
        <p:spPr>
          <a:xfrm>
            <a:off x="5361193"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AAE05FC6-ADAC-4CD8-9DB7-B07E56F316E0}"/>
              </a:ext>
              <a:ext uri="{C183D7F6-B498-43B3-948B-1728B52AA6E4}">
                <adec:decorative xmlns:adec="http://schemas.microsoft.com/office/drawing/2017/decorative" val="1"/>
              </a:ext>
            </a:extLst>
          </p:cNvPr>
          <p:cNvSpPr/>
          <p:nvPr/>
        </p:nvSpPr>
        <p:spPr>
          <a:xfrm>
            <a:off x="2726665" y="63481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F8D362FF-9B05-47B6-AD6E-62AB712C2994}"/>
              </a:ext>
              <a:ext uri="{C183D7F6-B498-43B3-948B-1728B52AA6E4}">
                <adec:decorative xmlns:adec="http://schemas.microsoft.com/office/drawing/2017/decorative" val="1"/>
              </a:ext>
            </a:extLst>
          </p:cNvPr>
          <p:cNvSpPr/>
          <p:nvPr/>
        </p:nvSpPr>
        <p:spPr>
          <a:xfrm>
            <a:off x="25400" y="63426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138B6038-9A6E-4B13-8C36-E37867071F28}"/>
              </a:ext>
              <a:ext uri="{C183D7F6-B498-43B3-948B-1728B52AA6E4}">
                <adec:decorative xmlns:adec="http://schemas.microsoft.com/office/drawing/2017/decorative" val="1"/>
              </a:ext>
            </a:extLst>
          </p:cNvPr>
          <p:cNvSpPr/>
          <p:nvPr/>
        </p:nvSpPr>
        <p:spPr>
          <a:xfrm>
            <a:off x="7694992" y="63481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307108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74144" y="3113732"/>
            <a:ext cx="4379976" cy="1466769"/>
          </a:xfrm>
        </p:spPr>
        <p:txBody>
          <a:bodyPr/>
          <a:lstStyle/>
          <a:p>
            <a:r>
              <a:rPr lang="en-US" dirty="0"/>
              <a:t>Thanks for your attention</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74728" y="5495271"/>
            <a:ext cx="4178808" cy="521208"/>
          </a:xfrm>
        </p:spPr>
        <p:txBody>
          <a:bodyPr/>
          <a:lstStyle/>
          <a:p>
            <a:r>
              <a:rPr lang="en-US" dirty="0"/>
              <a:t>Mehdi Hassanzadeh</a:t>
            </a:r>
          </a:p>
        </p:txBody>
      </p:sp>
      <p:sp>
        <p:nvSpPr>
          <p:cNvPr id="7" name="Picture Placeholder 6">
            <a:extLst>
              <a:ext uri="{FF2B5EF4-FFF2-40B4-BE49-F238E27FC236}">
                <a16:creationId xmlns:a16="http://schemas.microsoft.com/office/drawing/2014/main" id="{A573B5CA-46C3-428B-A376-32ED7529DB60}"/>
              </a:ext>
            </a:extLst>
          </p:cNvPr>
          <p:cNvSpPr>
            <a:spLocks noGrp="1"/>
          </p:cNvSpPr>
          <p:nvPr>
            <p:ph type="pic" sz="quarter" idx="10"/>
          </p:nvPr>
        </p:nvSpPr>
        <p:spPr/>
      </p:sp>
      <p:sp>
        <p:nvSpPr>
          <p:cNvPr id="8" name="Rectangle 7">
            <a:extLst>
              <a:ext uri="{FF2B5EF4-FFF2-40B4-BE49-F238E27FC236}">
                <a16:creationId xmlns:a16="http://schemas.microsoft.com/office/drawing/2014/main" id="{4493C7D5-A4A6-4A7F-9500-33962AF2F8DA}"/>
              </a:ext>
            </a:extLst>
          </p:cNvPr>
          <p:cNvSpPr/>
          <p:nvPr/>
        </p:nvSpPr>
        <p:spPr>
          <a:xfrm>
            <a:off x="-1" y="0"/>
            <a:ext cx="66765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AU" b="1" dirty="0" err="1">
                <a:solidFill>
                  <a:schemeClr val="tx1"/>
                </a:solidFill>
                <a:latin typeface="Cambria" panose="02040503050406030204" pitchFamily="18" charset="0"/>
              </a:rPr>
              <a:t>Mojtaba</a:t>
            </a:r>
            <a:r>
              <a:rPr lang="en-AU" b="1" dirty="0">
                <a:solidFill>
                  <a:schemeClr val="tx1"/>
                </a:solidFill>
                <a:latin typeface="Cambria" panose="02040503050406030204" pitchFamily="18" charset="0"/>
              </a:rPr>
              <a:t> </a:t>
            </a:r>
            <a:r>
              <a:rPr lang="en-AU" b="1" dirty="0" err="1">
                <a:solidFill>
                  <a:schemeClr val="tx1"/>
                </a:solidFill>
                <a:latin typeface="Cambria" panose="02040503050406030204" pitchFamily="18" charset="0"/>
              </a:rPr>
              <a:t>Haghighi-Yazdi</a:t>
            </a:r>
            <a:r>
              <a:rPr lang="en-AU" b="1" dirty="0">
                <a:solidFill>
                  <a:schemeClr val="tx1"/>
                </a:solidFill>
                <a:latin typeface="Cambria" panose="02040503050406030204" pitchFamily="18" charset="0"/>
              </a:rPr>
              <a:t> </a:t>
            </a:r>
            <a:endParaRPr lang="en-US" b="1" dirty="0">
              <a:solidFill>
                <a:schemeClr val="tx1"/>
              </a:solidFill>
              <a:latin typeface="Cambria" panose="02040503050406030204" pitchFamily="18" charset="0"/>
            </a:endParaRPr>
          </a:p>
          <a:p>
            <a:pPr algn="ctr">
              <a:lnSpc>
                <a:spcPct val="200000"/>
              </a:lnSpc>
            </a:pPr>
            <a:r>
              <a:rPr lang="en-AU" b="1" dirty="0" err="1">
                <a:solidFill>
                  <a:schemeClr val="tx1"/>
                </a:solidFill>
                <a:latin typeface="Cambria" panose="02040503050406030204" pitchFamily="18" charset="0"/>
              </a:rPr>
              <a:t>Morad</a:t>
            </a:r>
            <a:r>
              <a:rPr lang="en-AU" b="1" dirty="0">
                <a:solidFill>
                  <a:schemeClr val="tx1"/>
                </a:solidFill>
                <a:latin typeface="Cambria" panose="02040503050406030204" pitchFamily="18" charset="0"/>
              </a:rPr>
              <a:t> </a:t>
            </a:r>
            <a:r>
              <a:rPr lang="en-AU" b="1" dirty="0" err="1">
                <a:solidFill>
                  <a:schemeClr val="tx1"/>
                </a:solidFill>
                <a:latin typeface="Cambria" panose="02040503050406030204" pitchFamily="18" charset="0"/>
              </a:rPr>
              <a:t>Karimpour</a:t>
            </a:r>
            <a:r>
              <a:rPr lang="en-AU" b="1" dirty="0">
                <a:solidFill>
                  <a:schemeClr val="tx1"/>
                </a:solidFill>
                <a:latin typeface="Cambria" panose="02040503050406030204" pitchFamily="18" charset="0"/>
              </a:rPr>
              <a:t> </a:t>
            </a:r>
            <a:endParaRPr lang="en-US" b="1" dirty="0">
              <a:solidFill>
                <a:schemeClr val="tx1"/>
              </a:solidFill>
              <a:latin typeface="Cambria" panose="02040503050406030204" pitchFamily="18" charset="0"/>
            </a:endParaRPr>
          </a:p>
          <a:p>
            <a:pPr algn="ctr">
              <a:lnSpc>
                <a:spcPct val="200000"/>
              </a:lnSpc>
            </a:pPr>
            <a:r>
              <a:rPr lang="en-AU" b="1" dirty="0">
                <a:solidFill>
                  <a:schemeClr val="tx1"/>
                </a:solidFill>
                <a:latin typeface="Cambria" panose="02040503050406030204" pitchFamily="18" charset="0"/>
              </a:rPr>
              <a:t>Ali </a:t>
            </a:r>
            <a:r>
              <a:rPr lang="en-AU" b="1" dirty="0" err="1">
                <a:solidFill>
                  <a:schemeClr val="tx1"/>
                </a:solidFill>
                <a:latin typeface="Cambria" panose="02040503050406030204" pitchFamily="18" charset="0"/>
              </a:rPr>
              <a:t>Ghasem</a:t>
            </a:r>
            <a:r>
              <a:rPr lang="en-AU" b="1" dirty="0">
                <a:solidFill>
                  <a:schemeClr val="tx1"/>
                </a:solidFill>
                <a:latin typeface="Cambria" panose="02040503050406030204" pitchFamily="18" charset="0"/>
              </a:rPr>
              <a:t>-Zadeh</a:t>
            </a:r>
            <a:endParaRPr lang="en-US" b="1" dirty="0">
              <a:solidFill>
                <a:schemeClr val="tx1"/>
              </a:solidFill>
              <a:latin typeface="Cambria" panose="02040503050406030204" pitchFamily="18" charset="0"/>
            </a:endParaRPr>
          </a:p>
          <a:p>
            <a:pPr algn="ctr">
              <a:lnSpc>
                <a:spcPct val="200000"/>
              </a:lnSpc>
            </a:pPr>
            <a:r>
              <a:rPr lang="en-AU" b="1" dirty="0">
                <a:solidFill>
                  <a:schemeClr val="tx1"/>
                </a:solidFill>
                <a:latin typeface="Cambria" panose="02040503050406030204" pitchFamily="18" charset="0"/>
              </a:rPr>
              <a:t> Gustavo Duque</a:t>
            </a:r>
            <a:r>
              <a:rPr lang="en-AU" b="1" i="1" baseline="30000" dirty="0">
                <a:solidFill>
                  <a:schemeClr val="tx1"/>
                </a:solidFill>
                <a:latin typeface="Cambria" panose="02040503050406030204" pitchFamily="18" charset="0"/>
              </a:rPr>
              <a:t> </a:t>
            </a:r>
            <a:endParaRPr lang="en-US" b="1" dirty="0">
              <a:solidFill>
                <a:schemeClr val="tx1"/>
              </a:solidFill>
              <a:latin typeface="Cambria" panose="02040503050406030204" pitchFamily="18" charset="0"/>
            </a:endParaRPr>
          </a:p>
          <a:p>
            <a:r>
              <a:rPr lang="en-AU" b="1" i="1" baseline="30000" dirty="0"/>
              <a:t> </a:t>
            </a:r>
            <a:endParaRPr lang="en-US" dirty="0"/>
          </a:p>
          <a:p>
            <a:r>
              <a:rPr lang="en-AU" b="1" i="1" baseline="30000" dirty="0"/>
              <a:t> </a:t>
            </a:r>
            <a:endParaRPr lang="en-US" dirty="0"/>
          </a:p>
          <a:p>
            <a:r>
              <a:rPr lang="en-AU" b="1" i="1" dirty="0"/>
              <a:t> </a:t>
            </a:r>
            <a:endParaRPr lang="en-US" dirty="0"/>
          </a:p>
        </p:txBody>
      </p:sp>
      <p:sp>
        <p:nvSpPr>
          <p:cNvPr id="9" name="Rectangle 8">
            <a:extLst>
              <a:ext uri="{FF2B5EF4-FFF2-40B4-BE49-F238E27FC236}">
                <a16:creationId xmlns:a16="http://schemas.microsoft.com/office/drawing/2014/main" id="{A1DC75AB-BA40-4C79-BC5B-9FABEE6F3EA2}"/>
              </a:ext>
            </a:extLst>
          </p:cNvPr>
          <p:cNvSpPr/>
          <p:nvPr/>
        </p:nvSpPr>
        <p:spPr>
          <a:xfrm>
            <a:off x="1729317" y="360458"/>
            <a:ext cx="3217932" cy="523220"/>
          </a:xfrm>
          <a:prstGeom prst="rect">
            <a:avLst/>
          </a:prstGeom>
        </p:spPr>
        <p:txBody>
          <a:bodyPr wrap="none">
            <a:spAutoFit/>
          </a:bodyPr>
          <a:lstStyle/>
          <a:p>
            <a:r>
              <a:rPr lang="en-US" sz="2800" b="1" dirty="0">
                <a:latin typeface="Cambria" panose="02040503050406030204" pitchFamily="18" charset="0"/>
              </a:rPr>
              <a:t>Acknowledgments</a:t>
            </a:r>
          </a:p>
        </p:txBody>
      </p:sp>
    </p:spTree>
    <p:extLst>
      <p:ext uri="{BB962C8B-B14F-4D97-AF65-F5344CB8AC3E}">
        <p14:creationId xmlns:p14="http://schemas.microsoft.com/office/powerpoint/2010/main" val="147855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4460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47141" y="6291885"/>
            <a:ext cx="224485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8"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8" y="619163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2/28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636" y="2382970"/>
            <a:ext cx="4439519" cy="3292561"/>
          </a:xfrm>
          <a:prstGeom prst="rect">
            <a:avLst/>
          </a:prstGeom>
        </p:spPr>
      </p:pic>
      <p:sp>
        <p:nvSpPr>
          <p:cNvPr id="30" name="Rectangle 29"/>
          <p:cNvSpPr/>
          <p:nvPr/>
        </p:nvSpPr>
        <p:spPr>
          <a:xfrm>
            <a:off x="818676" y="6529923"/>
            <a:ext cx="9034234" cy="307777"/>
          </a:xfrm>
          <a:prstGeom prst="rect">
            <a:avLst/>
          </a:prstGeom>
        </p:spPr>
        <p:txBody>
          <a:bodyPr wrap="square">
            <a:spAutoFit/>
          </a:bodyPr>
          <a:lstStyle/>
          <a:p>
            <a:pPr algn="ctr"/>
            <a:r>
              <a:rPr lang="en-US" sz="1400" dirty="0">
                <a:latin typeface="Cambria" panose="02040503050406030204" pitchFamily="18" charset="0"/>
                <a:ea typeface="Cambria" panose="02040503050406030204" pitchFamily="18" charset="0"/>
              </a:rPr>
              <a:t>Ref: </a:t>
            </a:r>
            <a:r>
              <a:rPr lang="en-US" sz="1400" dirty="0" err="1">
                <a:latin typeface="Cambria" panose="02040503050406030204" pitchFamily="18" charset="0"/>
                <a:ea typeface="Cambria" panose="02040503050406030204" pitchFamily="18" charset="0"/>
              </a:rPr>
              <a:t>Galea</a:t>
            </a:r>
            <a:r>
              <a:rPr lang="en-US" sz="1400" dirty="0">
                <a:latin typeface="Cambria" panose="02040503050406030204" pitchFamily="18" charset="0"/>
                <a:ea typeface="Cambria" panose="02040503050406030204" pitchFamily="18" charset="0"/>
              </a:rPr>
              <a:t> J.C.  </a:t>
            </a:r>
            <a:r>
              <a:rPr lang="en-US" sz="1400" dirty="0" err="1">
                <a:latin typeface="Cambria" panose="02040503050406030204" pitchFamily="18" charset="0"/>
                <a:ea typeface="Cambria" panose="02040503050406030204" pitchFamily="18" charset="0"/>
              </a:rPr>
              <a:t>Analysing</a:t>
            </a:r>
            <a:r>
              <a:rPr lang="en-US" sz="1400" dirty="0">
                <a:latin typeface="Cambria" panose="02040503050406030204" pitchFamily="18" charset="0"/>
                <a:ea typeface="Cambria" panose="02040503050406030204" pitchFamily="18" charset="0"/>
              </a:rPr>
              <a:t> the microarchitecture of </a:t>
            </a:r>
            <a:r>
              <a:rPr lang="en-US" sz="1400" dirty="0" err="1">
                <a:latin typeface="Cambria" panose="02040503050406030204" pitchFamily="18" charset="0"/>
                <a:ea typeface="Cambria" panose="02040503050406030204" pitchFamily="18" charset="0"/>
              </a:rPr>
              <a:t>cribra</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orbitalia</a:t>
            </a:r>
            <a:r>
              <a:rPr lang="en-US" sz="1400" dirty="0">
                <a:latin typeface="Cambria" panose="02040503050406030204" pitchFamily="18" charset="0"/>
                <a:ea typeface="Cambria" panose="02040503050406030204" pitchFamily="18" charset="0"/>
              </a:rPr>
              <a:t> via... Diss. Master thesis, University of Bristol, 2013.</a:t>
            </a:r>
          </a:p>
        </p:txBody>
      </p:sp>
      <p:sp>
        <p:nvSpPr>
          <p:cNvPr id="34" name="Rectangle 33"/>
          <p:cNvSpPr/>
          <p:nvPr/>
        </p:nvSpPr>
        <p:spPr>
          <a:xfrm>
            <a:off x="0" y="388491"/>
            <a:ext cx="2807746"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Bone adaptation</a:t>
            </a:r>
          </a:p>
        </p:txBody>
      </p:sp>
      <p:sp>
        <p:nvSpPr>
          <p:cNvPr id="2" name="TextBox 1">
            <a:extLst>
              <a:ext uri="{FF2B5EF4-FFF2-40B4-BE49-F238E27FC236}">
                <a16:creationId xmlns:a16="http://schemas.microsoft.com/office/drawing/2014/main" id="{EE49B213-1C3E-49CA-9FE7-FA31DD3E3D09}"/>
              </a:ext>
            </a:extLst>
          </p:cNvPr>
          <p:cNvSpPr txBox="1"/>
          <p:nvPr/>
        </p:nvSpPr>
        <p:spPr>
          <a:xfrm>
            <a:off x="476163" y="1648359"/>
            <a:ext cx="5289602"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Cambria" panose="02040503050406030204" pitchFamily="18" charset="0"/>
                <a:ea typeface="Cambria" panose="02040503050406030204" pitchFamily="18" charset="0"/>
              </a:rPr>
              <a:t>Optimal remodeling is responsible for bone health and strength throughout life.</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r>
              <a:rPr lang="en-US" dirty="0">
                <a:latin typeface="Cambria" panose="02040503050406030204" pitchFamily="18" charset="0"/>
                <a:ea typeface="Cambria" panose="02040503050406030204" pitchFamily="18" charset="0"/>
              </a:rPr>
              <a:t>Mechanical forces have a major contribution on the bone formation in both cortical and trabecular bone.</a:t>
            </a:r>
          </a:p>
          <a:p>
            <a:pPr marL="285750" indent="-285750">
              <a:buFont typeface="Wingdings" panose="05000000000000000000" pitchFamily="2" charset="2"/>
              <a:buChar char="§"/>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r>
              <a:rPr lang="en-US" dirty="0">
                <a:solidFill>
                  <a:srgbClr val="FF0000"/>
                </a:solidFill>
                <a:latin typeface="Cambria" panose="02040503050406030204" pitchFamily="18" charset="0"/>
                <a:ea typeface="Cambria" panose="02040503050406030204" pitchFamily="18" charset="0"/>
              </a:rPr>
              <a:t>Imbalanced</a:t>
            </a:r>
            <a:r>
              <a:rPr lang="en-US" dirty="0">
                <a:latin typeface="Cambria" panose="02040503050406030204" pitchFamily="18" charset="0"/>
                <a:ea typeface="Cambria" panose="02040503050406030204" pitchFamily="18" charset="0"/>
              </a:rPr>
              <a:t>  </a:t>
            </a:r>
            <a:r>
              <a:rPr lang="en-US" dirty="0">
                <a:solidFill>
                  <a:schemeClr val="dk1"/>
                </a:solidFill>
                <a:latin typeface="Cambria" panose="02040503050406030204" pitchFamily="18" charset="0"/>
                <a:ea typeface="Cambria" panose="02040503050406030204" pitchFamily="18" charset="0"/>
              </a:rPr>
              <a:t>bone remodeling may cause bone mass reduction or osteoporosis.</a:t>
            </a:r>
            <a:endParaRPr lang="en-US" dirty="0">
              <a:latin typeface="Cambria" panose="02040503050406030204" pitchFamily="18" charset="0"/>
              <a:ea typeface="Cambria" panose="02040503050406030204" pitchFamily="18" charset="0"/>
            </a:endParaRPr>
          </a:p>
          <a:p>
            <a:endParaRPr lang="en-US" dirty="0"/>
          </a:p>
        </p:txBody>
      </p:sp>
      <p:sp>
        <p:nvSpPr>
          <p:cNvPr id="3" name="TextBox 2"/>
          <p:cNvSpPr txBox="1"/>
          <p:nvPr/>
        </p:nvSpPr>
        <p:spPr>
          <a:xfrm>
            <a:off x="7091151" y="1145562"/>
            <a:ext cx="2178488" cy="1231106"/>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Smart structure:</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Stimulus</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Sensor</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operator</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5" name="Rectangle 24">
            <a:extLst>
              <a:ext uri="{FF2B5EF4-FFF2-40B4-BE49-F238E27FC236}">
                <a16:creationId xmlns:a16="http://schemas.microsoft.com/office/drawing/2014/main" id="{9C9C7C5E-9EF8-42AC-92B9-C3FDD53D1756}"/>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FB428B0F-AE25-46E1-8468-005293984DE4}"/>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4725CBB7-8976-4EF1-B910-4968A015D832}"/>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4206E4CC-038C-49F5-BE0E-67380C256C00}"/>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664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862453" y="6292249"/>
            <a:ext cx="2329547" cy="182515"/>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185703"/>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3/28</a:t>
            </a:r>
          </a:p>
        </p:txBody>
      </p:sp>
      <p:sp>
        <p:nvSpPr>
          <p:cNvPr id="3" name="Rectangle 2"/>
          <p:cNvSpPr/>
          <p:nvPr/>
        </p:nvSpPr>
        <p:spPr>
          <a:xfrm>
            <a:off x="190319" y="1369852"/>
            <a:ext cx="10809306" cy="430887"/>
          </a:xfrm>
          <a:prstGeom prst="rect">
            <a:avLst/>
          </a:prstGeom>
        </p:spPr>
        <p:txBody>
          <a:bodyPr wrap="square">
            <a:spAutoFit/>
          </a:bodyPr>
          <a:lstStyle/>
          <a:p>
            <a:pPr marL="342900" indent="-342900">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Bone strength determined by:</a:t>
            </a:r>
          </a:p>
        </p:txBody>
      </p:sp>
      <p:sp>
        <p:nvSpPr>
          <p:cNvPr id="4" name="Rectangle 3"/>
          <p:cNvSpPr/>
          <p:nvPr/>
        </p:nvSpPr>
        <p:spPr>
          <a:xfrm>
            <a:off x="970149" y="1907285"/>
            <a:ext cx="9797143" cy="1938992"/>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a:latin typeface="Cambria" panose="02040503050406030204" pitchFamily="18" charset="0"/>
                <a:ea typeface="Cambria" panose="02040503050406030204" pitchFamily="18" charset="0"/>
              </a:rPr>
              <a:t>The ability of bone against deformation (</a:t>
            </a:r>
            <a:r>
              <a:rPr lang="en-US" sz="2000" b="1" dirty="0">
                <a:latin typeface="Cambria" panose="02040503050406030204" pitchFamily="18" charset="0"/>
                <a:ea typeface="Cambria" panose="02040503050406030204" pitchFamily="18" charset="0"/>
              </a:rPr>
              <a:t>elastic modulus or stiffness</a:t>
            </a:r>
            <a:r>
              <a:rPr lang="en-US" sz="2000" dirty="0">
                <a:latin typeface="Cambria" panose="02040503050406030204" pitchFamily="18" charset="0"/>
                <a:ea typeface="Cambria" panose="02040503050406030204" pitchFamily="18" charset="0"/>
              </a:rPr>
              <a:t>)</a:t>
            </a:r>
          </a:p>
          <a:p>
            <a:pPr marL="342900" indent="-342900">
              <a:lnSpc>
                <a:spcPct val="150000"/>
              </a:lnSpc>
              <a:buFont typeface="Wingdings" panose="05000000000000000000" pitchFamily="2" charset="2"/>
              <a:buChar char="§"/>
            </a:pPr>
            <a:r>
              <a:rPr lang="en-US" sz="2000" dirty="0">
                <a:latin typeface="Cambria" panose="02040503050406030204" pitchFamily="18" charset="0"/>
                <a:ea typeface="Cambria" panose="02040503050406030204" pitchFamily="18" charset="0"/>
              </a:rPr>
              <a:t>Absorbing applied force/ energy (</a:t>
            </a:r>
            <a:r>
              <a:rPr lang="en-US" sz="2000" b="1" dirty="0">
                <a:latin typeface="Cambria" panose="02040503050406030204" pitchFamily="18" charset="0"/>
                <a:ea typeface="Cambria" panose="02040503050406030204" pitchFamily="18" charset="0"/>
              </a:rPr>
              <a:t>toughness</a:t>
            </a:r>
            <a:r>
              <a:rPr lang="en-US" sz="2000" dirty="0">
                <a:latin typeface="Cambria" panose="02040503050406030204" pitchFamily="18" charset="0"/>
                <a:ea typeface="Cambria" panose="02040503050406030204" pitchFamily="18" charset="0"/>
              </a:rPr>
              <a:t>)</a:t>
            </a:r>
          </a:p>
          <a:p>
            <a:pPr marL="342900" indent="-342900">
              <a:lnSpc>
                <a:spcPct val="150000"/>
              </a:lnSpc>
              <a:buFont typeface="Wingdings" panose="05000000000000000000" pitchFamily="2" charset="2"/>
              <a:buChar char="§"/>
            </a:pPr>
            <a:r>
              <a:rPr lang="en-US" sz="2000" dirty="0">
                <a:latin typeface="Cambria" panose="02040503050406030204" pitchFamily="18" charset="0"/>
                <a:ea typeface="Cambria" panose="02040503050406030204" pitchFamily="18" charset="0"/>
              </a:rPr>
              <a:t>Accommodating repetitive loading (</a:t>
            </a:r>
            <a:r>
              <a:rPr lang="en-US" sz="2000" b="1" dirty="0">
                <a:latin typeface="Cambria" panose="02040503050406030204" pitchFamily="18" charset="0"/>
                <a:ea typeface="Cambria" panose="02040503050406030204" pitchFamily="18" charset="0"/>
              </a:rPr>
              <a:t>fatigue strength</a:t>
            </a:r>
            <a:r>
              <a:rPr lang="en-US" sz="2000" dirty="0">
                <a:latin typeface="Cambria" panose="02040503050406030204" pitchFamily="18" charset="0"/>
                <a:ea typeface="Cambria" panose="02040503050406030204" pitchFamily="18" charset="0"/>
              </a:rPr>
              <a:t>)</a:t>
            </a:r>
          </a:p>
          <a:p>
            <a:pPr marL="342900" indent="-342900">
              <a:lnSpc>
                <a:spcPct val="150000"/>
              </a:lnSpc>
              <a:buFont typeface="Wingdings" panose="05000000000000000000" pitchFamily="2" charset="2"/>
              <a:buChar char="§"/>
            </a:pPr>
            <a:r>
              <a:rPr lang="en-US" sz="2000" dirty="0">
                <a:latin typeface="Cambria" panose="02040503050406030204" pitchFamily="18" charset="0"/>
                <a:ea typeface="Cambria" panose="02040503050406030204" pitchFamily="18" charset="0"/>
              </a:rPr>
              <a:t>Inhibition of progress  of a crack (</a:t>
            </a:r>
            <a:r>
              <a:rPr lang="en-US" sz="2000" b="1" dirty="0">
                <a:latin typeface="Cambria" panose="02040503050406030204" pitchFamily="18" charset="0"/>
                <a:ea typeface="Cambria" panose="02040503050406030204" pitchFamily="18" charset="0"/>
              </a:rPr>
              <a:t>fracture toughness</a:t>
            </a:r>
            <a:r>
              <a:rPr lang="en-US" sz="2000" dirty="0">
                <a:latin typeface="Cambria" panose="02040503050406030204" pitchFamily="18" charset="0"/>
                <a:ea typeface="Cambria" panose="02040503050406030204" pitchFamily="18" charset="0"/>
              </a:rPr>
              <a:t>)</a:t>
            </a:r>
          </a:p>
        </p:txBody>
      </p:sp>
      <p:sp>
        <p:nvSpPr>
          <p:cNvPr id="5" name="Rectangle 4"/>
          <p:cNvSpPr/>
          <p:nvPr/>
        </p:nvSpPr>
        <p:spPr>
          <a:xfrm>
            <a:off x="970149" y="6525133"/>
            <a:ext cx="9249645" cy="307777"/>
          </a:xfrm>
          <a:prstGeom prst="rect">
            <a:avLst/>
          </a:prstGeom>
        </p:spPr>
        <p:txBody>
          <a:bodyPr wrap="square">
            <a:spAutoFit/>
          </a:bodyPr>
          <a:lstStyle/>
          <a:p>
            <a:pPr algn="ctr"/>
            <a:r>
              <a:rPr lang="en-US" sz="1400" dirty="0">
                <a:latin typeface="Cambria" panose="02040503050406030204" pitchFamily="18" charset="0"/>
                <a:ea typeface="Cambria" panose="02040503050406030204" pitchFamily="18" charset="0"/>
              </a:rPr>
              <a:t>Ref: Brandi, Maria Luisa. "Microarchitecture, the key to bone quality." Rheumatology 48.suppl_4 (2009).</a:t>
            </a:r>
          </a:p>
        </p:txBody>
      </p:sp>
      <p:sp>
        <p:nvSpPr>
          <p:cNvPr id="17" name="Rectangle 16"/>
          <p:cNvSpPr/>
          <p:nvPr/>
        </p:nvSpPr>
        <p:spPr>
          <a:xfrm>
            <a:off x="0" y="388491"/>
            <a:ext cx="2701264"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Bone Strength </a:t>
            </a:r>
          </a:p>
        </p:txBody>
      </p:sp>
      <p:sp>
        <p:nvSpPr>
          <p:cNvPr id="18" name="Rectangle 17"/>
          <p:cNvSpPr/>
          <p:nvPr/>
        </p:nvSpPr>
        <p:spPr>
          <a:xfrm>
            <a:off x="2507854" y="4215208"/>
            <a:ext cx="6174232"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b="1" dirty="0">
                <a:latin typeface="Cambria" panose="02040503050406030204" pitchFamily="18" charset="0"/>
                <a:ea typeface="Cambria" panose="02040503050406030204" pitchFamily="18" charset="0"/>
              </a:rPr>
              <a:t>Combination of:</a:t>
            </a:r>
          </a:p>
          <a:p>
            <a:pPr>
              <a:lnSpc>
                <a:spcPct val="150000"/>
              </a:lnSpc>
            </a:pPr>
            <a:r>
              <a:rPr lang="en-US" dirty="0">
                <a:latin typeface="Cambria" panose="02040503050406030204" pitchFamily="18" charset="0"/>
                <a:ea typeface="Cambria" panose="02040503050406030204" pitchFamily="18" charset="0"/>
              </a:rPr>
              <a:t>Amount of bone present</a:t>
            </a:r>
          </a:p>
          <a:p>
            <a:pPr>
              <a:lnSpc>
                <a:spcPct val="150000"/>
              </a:lnSpc>
            </a:pPr>
            <a:r>
              <a:rPr lang="en-US" dirty="0">
                <a:latin typeface="Cambria" panose="02040503050406030204" pitchFamily="18" charset="0"/>
                <a:ea typeface="Cambria" panose="02040503050406030204" pitchFamily="18" charset="0"/>
              </a:rPr>
              <a:t>The spatial distribution of the bone mass</a:t>
            </a:r>
          </a:p>
          <a:p>
            <a:pPr>
              <a:lnSpc>
                <a:spcPct val="150000"/>
              </a:lnSpc>
            </a:pPr>
            <a:r>
              <a:rPr lang="en-US" dirty="0">
                <a:latin typeface="Cambria" panose="02040503050406030204" pitchFamily="18" charset="0"/>
                <a:ea typeface="Cambria" panose="02040503050406030204" pitchFamily="18" charset="0"/>
              </a:rPr>
              <a:t>The intrinsic properties of each of the bone components</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9" name="Picture 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0" name="Rectangle 19">
            <a:extLst>
              <a:ext uri="{FF2B5EF4-FFF2-40B4-BE49-F238E27FC236}">
                <a16:creationId xmlns:a16="http://schemas.microsoft.com/office/drawing/2014/main" id="{6C4B2E68-C172-46B9-BCA3-C381882D0334}"/>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4F0DC264-BBE5-4B23-ACB8-3EE7C860FBC9}"/>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AF2166E9-D10A-4222-9A14-A0A6C34A3D10}"/>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82B5B391-7846-4572-8B28-059975DF55F6}"/>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598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862453" y="6292249"/>
            <a:ext cx="2329547" cy="182515"/>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082838"/>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185703"/>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4/28</a:t>
            </a:r>
          </a:p>
        </p:txBody>
      </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4722" l="10000" r="90000"/>
                    </a14:imgEffect>
                  </a14:imgLayer>
                </a14:imgProps>
              </a:ext>
              <a:ext uri="{28A0092B-C50C-407E-A947-70E740481C1C}">
                <a14:useLocalDpi xmlns:a14="http://schemas.microsoft.com/office/drawing/2010/main" val="0"/>
              </a:ext>
            </a:extLst>
          </a:blip>
          <a:srcRect l="35699" r="31382"/>
          <a:stretch/>
        </p:blipFill>
        <p:spPr>
          <a:xfrm>
            <a:off x="1290332" y="1978409"/>
            <a:ext cx="2231059" cy="3812231"/>
          </a:xfrm>
          <a:prstGeom prst="rect">
            <a:avLst/>
          </a:prstGeom>
        </p:spPr>
      </p:pic>
      <p:sp>
        <p:nvSpPr>
          <p:cNvPr id="29" name="TextBox 28"/>
          <p:cNvSpPr txBox="1"/>
          <p:nvPr/>
        </p:nvSpPr>
        <p:spPr>
          <a:xfrm>
            <a:off x="1401206" y="5530187"/>
            <a:ext cx="1941718"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Normal mass and architecture</a:t>
            </a:r>
          </a:p>
        </p:txBody>
      </p:sp>
      <p:sp>
        <p:nvSpPr>
          <p:cNvPr id="32" name="TextBox 31"/>
          <p:cNvSpPr txBox="1"/>
          <p:nvPr/>
        </p:nvSpPr>
        <p:spPr>
          <a:xfrm>
            <a:off x="4454696" y="5557690"/>
            <a:ext cx="1599345" cy="369332"/>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Loss of mass</a:t>
            </a:r>
          </a:p>
        </p:txBody>
      </p:sp>
      <p:sp>
        <p:nvSpPr>
          <p:cNvPr id="33" name="TextBox 32"/>
          <p:cNvSpPr txBox="1"/>
          <p:nvPr/>
        </p:nvSpPr>
        <p:spPr>
          <a:xfrm>
            <a:off x="7390131" y="5465873"/>
            <a:ext cx="1941718"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deteriorated  architecture</a:t>
            </a:r>
          </a:p>
        </p:txBody>
      </p:sp>
      <p:sp>
        <p:nvSpPr>
          <p:cNvPr id="45" name="Rectangle 44"/>
          <p:cNvSpPr/>
          <p:nvPr/>
        </p:nvSpPr>
        <p:spPr>
          <a:xfrm>
            <a:off x="0" y="388491"/>
            <a:ext cx="2701264"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Bone Strength </a:t>
            </a:r>
          </a:p>
        </p:txBody>
      </p:sp>
      <p:pic>
        <p:nvPicPr>
          <p:cNvPr id="2" name="Picture 1">
            <a:extLst>
              <a:ext uri="{FF2B5EF4-FFF2-40B4-BE49-F238E27FC236}">
                <a16:creationId xmlns:a16="http://schemas.microsoft.com/office/drawing/2014/main" id="{5ED177A7-5BDF-464B-9576-32FFFB9E0A3D}"/>
              </a:ext>
            </a:extLst>
          </p:cNvPr>
          <p:cNvPicPr>
            <a:picLocks noChangeAspect="1"/>
          </p:cNvPicPr>
          <p:nvPr/>
        </p:nvPicPr>
        <p:blipFill rotWithShape="1">
          <a:blip r:embed="rId5"/>
          <a:srcRect l="4542" r="10028" b="6024"/>
          <a:stretch/>
        </p:blipFill>
        <p:spPr>
          <a:xfrm>
            <a:off x="1751320" y="1427643"/>
            <a:ext cx="1250732" cy="1198601"/>
          </a:xfrm>
          <a:prstGeom prst="rect">
            <a:avLst/>
          </a:prstGeom>
        </p:spPr>
      </p:pic>
      <p:pic>
        <p:nvPicPr>
          <p:cNvPr id="10" name="Picture 9"/>
          <p:cNvPicPr>
            <a:picLocks noChangeAspect="1"/>
          </p:cNvPicPr>
          <p:nvPr/>
        </p:nvPicPr>
        <p:blipFill>
          <a:blip r:embed="rId6"/>
          <a:stretch>
            <a:fillRect/>
          </a:stretch>
        </p:blipFill>
        <p:spPr>
          <a:xfrm>
            <a:off x="4276229" y="1422209"/>
            <a:ext cx="1958491" cy="4121940"/>
          </a:xfrm>
          <a:prstGeom prst="rect">
            <a:avLst/>
          </a:prstGeom>
        </p:spPr>
      </p:pic>
      <p:pic>
        <p:nvPicPr>
          <p:cNvPr id="11" name="Picture 10"/>
          <p:cNvPicPr>
            <a:picLocks noChangeAspect="1"/>
          </p:cNvPicPr>
          <p:nvPr/>
        </p:nvPicPr>
        <p:blipFill>
          <a:blip r:embed="rId7"/>
          <a:stretch>
            <a:fillRect/>
          </a:stretch>
        </p:blipFill>
        <p:spPr>
          <a:xfrm>
            <a:off x="7128134" y="1422209"/>
            <a:ext cx="2031854" cy="4099149"/>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2" name="Picture 21"/>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0" name="Rectangle 19">
            <a:extLst>
              <a:ext uri="{FF2B5EF4-FFF2-40B4-BE49-F238E27FC236}">
                <a16:creationId xmlns:a16="http://schemas.microsoft.com/office/drawing/2014/main" id="{FFB300E4-E39D-4E3F-86CC-A7C8C4A5191A}"/>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2CDFEDF2-2304-4258-81C1-F5917450BC74}"/>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A1B6817C-7AE9-4F46-B9DD-B37B0533321E}"/>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96EBA14B-F7D6-48B9-BE07-4D41A5D1777F}"/>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9BDB9352-A4EC-479B-9F10-C18F1589430B}"/>
              </a:ext>
            </a:extLst>
          </p:cNvPr>
          <p:cNvSpPr/>
          <p:nvPr/>
        </p:nvSpPr>
        <p:spPr>
          <a:xfrm>
            <a:off x="2918015" y="74307"/>
            <a:ext cx="6096000" cy="1287468"/>
          </a:xfrm>
          <a:prstGeom prst="rect">
            <a:avLst/>
          </a:prstGeom>
        </p:spPr>
        <p:txBody>
          <a:bodyPr>
            <a:spAutoFit/>
          </a:bodyPr>
          <a:lstStyle/>
          <a:p>
            <a:pPr>
              <a:lnSpc>
                <a:spcPct val="150000"/>
              </a:lnSpc>
            </a:pPr>
            <a:r>
              <a:rPr lang="en-US" dirty="0">
                <a:latin typeface="Cambria" panose="02040503050406030204" pitchFamily="18" charset="0"/>
                <a:ea typeface="Cambria" panose="02040503050406030204" pitchFamily="18" charset="0"/>
              </a:rPr>
              <a:t>Amount of bone present</a:t>
            </a:r>
          </a:p>
          <a:p>
            <a:pPr>
              <a:lnSpc>
                <a:spcPct val="150000"/>
              </a:lnSpc>
            </a:pPr>
            <a:r>
              <a:rPr lang="en-US" dirty="0">
                <a:latin typeface="Cambria" panose="02040503050406030204" pitchFamily="18" charset="0"/>
                <a:ea typeface="Cambria" panose="02040503050406030204" pitchFamily="18" charset="0"/>
              </a:rPr>
              <a:t>The spatial distribution of the bone mass</a:t>
            </a:r>
          </a:p>
          <a:p>
            <a:pPr>
              <a:lnSpc>
                <a:spcPct val="150000"/>
              </a:lnSpc>
            </a:pPr>
            <a:r>
              <a:rPr lang="en-US" dirty="0">
                <a:latin typeface="Cambria" panose="02040503050406030204" pitchFamily="18" charset="0"/>
                <a:ea typeface="Cambria" panose="02040503050406030204" pitchFamily="18" charset="0"/>
              </a:rPr>
              <a:t>The intrinsic properties of each of the bone components</a:t>
            </a:r>
          </a:p>
        </p:txBody>
      </p:sp>
    </p:spTree>
    <p:extLst>
      <p:ext uri="{BB962C8B-B14F-4D97-AF65-F5344CB8AC3E}">
        <p14:creationId xmlns:p14="http://schemas.microsoft.com/office/powerpoint/2010/main" val="127628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06600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16962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5/28</a:t>
            </a:r>
          </a:p>
        </p:txBody>
      </p:sp>
      <p:sp>
        <p:nvSpPr>
          <p:cNvPr id="2" name="Rectangle 1"/>
          <p:cNvSpPr/>
          <p:nvPr/>
        </p:nvSpPr>
        <p:spPr>
          <a:xfrm>
            <a:off x="1671741" y="6526055"/>
            <a:ext cx="7328104" cy="307777"/>
          </a:xfrm>
          <a:prstGeom prst="rect">
            <a:avLst/>
          </a:prstGeom>
        </p:spPr>
        <p:txBody>
          <a:bodyPr wrap="square">
            <a:spAutoFit/>
          </a:bodyPr>
          <a:lstStyle/>
          <a:p>
            <a:pPr algn="ctr"/>
            <a:r>
              <a:rPr lang="en-US" sz="1400" dirty="0">
                <a:latin typeface="Cambria" panose="02040503050406030204" pitchFamily="18" charset="0"/>
                <a:ea typeface="Cambria" panose="02040503050406030204" pitchFamily="18" charset="0"/>
              </a:rPr>
              <a:t>Ref: </a:t>
            </a:r>
            <a:r>
              <a:rPr lang="en-US" sz="1400" dirty="0" err="1">
                <a:latin typeface="Cambria" panose="02040503050406030204" pitchFamily="18" charset="0"/>
                <a:ea typeface="Cambria" panose="02040503050406030204" pitchFamily="18" charset="0"/>
              </a:rPr>
              <a:t>Kong,Deyin</a:t>
            </a:r>
            <a:r>
              <a:rPr lang="en-US" sz="1400" dirty="0">
                <a:latin typeface="Cambria" panose="02040503050406030204" pitchFamily="18" charset="0"/>
                <a:ea typeface="Cambria" panose="02040503050406030204" pitchFamily="18" charset="0"/>
              </a:rPr>
              <a:t>, et al. "Recent Advance in Evaluation Methods for Characterizing … (2019).</a:t>
            </a:r>
            <a:endParaRPr lang="en-US" sz="1100"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0556" t="32070" b="40597"/>
          <a:stretch/>
        </p:blipFill>
        <p:spPr>
          <a:xfrm>
            <a:off x="5563321" y="611260"/>
            <a:ext cx="3708316" cy="16641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915" y="1047738"/>
            <a:ext cx="2333120" cy="4273113"/>
          </a:xfrm>
          <a:prstGeom prst="rect">
            <a:avLst/>
          </a:prstGeom>
        </p:spPr>
      </p:pic>
      <p:sp>
        <p:nvSpPr>
          <p:cNvPr id="13" name="Rounded Rectangle 12"/>
          <p:cNvSpPr/>
          <p:nvPr/>
        </p:nvSpPr>
        <p:spPr>
          <a:xfrm>
            <a:off x="3080742" y="2938986"/>
            <a:ext cx="1880504" cy="704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Mechanical test</a:t>
            </a:r>
          </a:p>
        </p:txBody>
      </p:sp>
      <p:sp>
        <p:nvSpPr>
          <p:cNvPr id="19" name="Rounded Rectangle 18"/>
          <p:cNvSpPr/>
          <p:nvPr/>
        </p:nvSpPr>
        <p:spPr>
          <a:xfrm>
            <a:off x="3455289" y="1060423"/>
            <a:ext cx="1880504" cy="704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Imaging modalities</a:t>
            </a:r>
          </a:p>
        </p:txBody>
      </p:sp>
      <p:sp>
        <p:nvSpPr>
          <p:cNvPr id="20" name="Rounded Rectangle 19"/>
          <p:cNvSpPr/>
          <p:nvPr/>
        </p:nvSpPr>
        <p:spPr>
          <a:xfrm>
            <a:off x="2571374" y="4683684"/>
            <a:ext cx="1880504" cy="704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ambria" panose="02040503050406030204" pitchFamily="18" charset="0"/>
              </a:rPr>
              <a:t>FE </a:t>
            </a:r>
            <a:r>
              <a:rPr lang="en-US" dirty="0">
                <a:latin typeface="Cambria" panose="02040503050406030204" pitchFamily="18" charset="0"/>
                <a:ea typeface="Cambria" panose="02040503050406030204" pitchFamily="18" charset="0"/>
              </a:rPr>
              <a:t>Analysis</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3966" t="65878" r="3475" b="8163"/>
          <a:stretch/>
        </p:blipFill>
        <p:spPr>
          <a:xfrm>
            <a:off x="4546870" y="4175931"/>
            <a:ext cx="3450477" cy="172035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42538" b="72502"/>
          <a:stretch/>
        </p:blipFill>
        <p:spPr>
          <a:xfrm>
            <a:off x="5007557" y="2369248"/>
            <a:ext cx="3490214" cy="1630094"/>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5" name="Rectangle 24">
            <a:extLst>
              <a:ext uri="{FF2B5EF4-FFF2-40B4-BE49-F238E27FC236}">
                <a16:creationId xmlns:a16="http://schemas.microsoft.com/office/drawing/2014/main" id="{E88B2317-FBF0-4C9D-8732-ED7967DF490A}"/>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2D2B5721-70E7-4458-BBE2-A7C1420BCAA6}"/>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82EEE9ED-9988-41E9-90FE-3CA6A84C4DDC}"/>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A86C7F3D-2CBB-4129-B73A-D6C7B1967D5D}"/>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411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44047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21459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31821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6/28</a:t>
            </a:r>
          </a:p>
        </p:txBody>
      </p:sp>
      <p:sp>
        <p:nvSpPr>
          <p:cNvPr id="21" name="Rectangle 2">
            <a:extLst>
              <a:ext uri="{FF2B5EF4-FFF2-40B4-BE49-F238E27FC236}">
                <a16:creationId xmlns:a16="http://schemas.microsoft.com/office/drawing/2014/main" id="{306D5522-8613-42EA-AEE8-DAEB464137CC}"/>
              </a:ext>
            </a:extLst>
          </p:cNvPr>
          <p:cNvSpPr>
            <a:spLocks noChangeArrowheads="1"/>
          </p:cNvSpPr>
          <p:nvPr/>
        </p:nvSpPr>
        <p:spPr bwMode="auto">
          <a:xfrm>
            <a:off x="1838553" y="1165976"/>
            <a:ext cx="7282927" cy="5143500"/>
          </a:xfrm>
          <a:prstGeom prst="rect">
            <a:avLst/>
          </a:prstGeom>
          <a:solidFill>
            <a:schemeClr val="tx1"/>
          </a:solidFill>
          <a:ln>
            <a:noFill/>
          </a:ln>
          <a:effectLst/>
          <a:extLst>
            <a:ext uri="{91240B29-F687-4f45-9708-019B960494DF}"/>
            <a:ext uri="{AF507438-7753-43e0-B8FC-AC1667EBCBE1}"/>
          </a:extLst>
        </p:spPr>
        <p:txBody>
          <a:bodyPr wrap="none" anchor="ctr"/>
          <a:lstStyle/>
          <a:p>
            <a:pPr algn="ctr" eaLnBrk="0" fontAlgn="base" hangingPunct="0">
              <a:spcBef>
                <a:spcPct val="0"/>
              </a:spcBef>
              <a:spcAft>
                <a:spcPct val="0"/>
              </a:spcAft>
              <a:defRPr/>
            </a:pPr>
            <a:endParaRPr lang="en-US">
              <a:solidFill>
                <a:srgbClr val="EEECE1">
                  <a:lumMod val="90000"/>
                </a:srgbClr>
              </a:solidFill>
              <a:latin typeface="Times" charset="0"/>
              <a:cs typeface="Arial" panose="020B0604020202020204" pitchFamily="34" charset="0"/>
            </a:endParaRPr>
          </a:p>
        </p:txBody>
      </p:sp>
      <p:sp>
        <p:nvSpPr>
          <p:cNvPr id="22" name="Rectangle 136">
            <a:extLst>
              <a:ext uri="{FF2B5EF4-FFF2-40B4-BE49-F238E27FC236}">
                <a16:creationId xmlns:a16="http://schemas.microsoft.com/office/drawing/2014/main" id="{CCA3CB94-9A94-48F5-AB94-24501B14B19F}"/>
              </a:ext>
            </a:extLst>
          </p:cNvPr>
          <p:cNvSpPr>
            <a:spLocks noChangeArrowheads="1"/>
          </p:cNvSpPr>
          <p:nvPr/>
        </p:nvSpPr>
        <p:spPr bwMode="auto">
          <a:xfrm>
            <a:off x="3104467" y="5842331"/>
            <a:ext cx="7381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Tx/>
              <a:buNone/>
            </a:pPr>
            <a:r>
              <a:rPr lang="en-GB" altLang="en-US" sz="900" b="1" dirty="0">
                <a:solidFill>
                  <a:srgbClr val="FFFF00"/>
                </a:solidFill>
                <a:cs typeface="Arial" panose="020B0604020202020204" pitchFamily="34" charset="0"/>
              </a:rPr>
              <a:t>Number (000)</a:t>
            </a:r>
            <a:endParaRPr lang="en-GB" altLang="en-US" sz="2100" b="1" dirty="0">
              <a:solidFill>
                <a:prstClr val="black"/>
              </a:solidFill>
              <a:cs typeface="Arial" panose="020B0604020202020204" pitchFamily="34" charset="0"/>
            </a:endParaRPr>
          </a:p>
        </p:txBody>
      </p:sp>
      <p:sp>
        <p:nvSpPr>
          <p:cNvPr id="25" name="Rectangle 146">
            <a:extLst>
              <a:ext uri="{FF2B5EF4-FFF2-40B4-BE49-F238E27FC236}">
                <a16:creationId xmlns:a16="http://schemas.microsoft.com/office/drawing/2014/main" id="{0A866A53-8791-4671-9672-C950B5C19A85}"/>
              </a:ext>
            </a:extLst>
          </p:cNvPr>
          <p:cNvSpPr>
            <a:spLocks noChangeArrowheads="1"/>
          </p:cNvSpPr>
          <p:nvPr/>
        </p:nvSpPr>
        <p:spPr bwMode="auto">
          <a:xfrm>
            <a:off x="2002741" y="2043444"/>
            <a:ext cx="525462" cy="404812"/>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b="1" dirty="0">
                <a:solidFill>
                  <a:srgbClr val="FFFFFF"/>
                </a:solidFill>
                <a:latin typeface="Arial" panose="020B0604020202020204" pitchFamily="34" charset="0"/>
                <a:cs typeface="Arial" panose="020B0604020202020204" pitchFamily="34" charset="0"/>
              </a:rPr>
              <a:t>BMD</a:t>
            </a:r>
          </a:p>
          <a:p>
            <a:pPr algn="ctr" fontAlgn="base">
              <a:spcBef>
                <a:spcPct val="0"/>
              </a:spcBef>
              <a:spcAft>
                <a:spcPct val="0"/>
              </a:spcAft>
              <a:defRPr/>
            </a:pPr>
            <a:endParaRPr lang="en-US" sz="825" b="1" dirty="0">
              <a:solidFill>
                <a:srgbClr val="FFFF00"/>
              </a:solidFill>
              <a:latin typeface="Arial Narrow" charset="0"/>
              <a:cs typeface="Arial" panose="020B0604020202020204" pitchFamily="34" charset="0"/>
            </a:endParaRPr>
          </a:p>
        </p:txBody>
      </p:sp>
      <p:sp>
        <p:nvSpPr>
          <p:cNvPr id="29" name="Rectangle 147">
            <a:extLst>
              <a:ext uri="{FF2B5EF4-FFF2-40B4-BE49-F238E27FC236}">
                <a16:creationId xmlns:a16="http://schemas.microsoft.com/office/drawing/2014/main" id="{DB6D6D20-971F-4ED9-B8B8-7D0FCD5EAF82}"/>
              </a:ext>
            </a:extLst>
          </p:cNvPr>
          <p:cNvSpPr>
            <a:spLocks noChangeArrowheads="1"/>
          </p:cNvSpPr>
          <p:nvPr/>
        </p:nvSpPr>
        <p:spPr bwMode="auto">
          <a:xfrm>
            <a:off x="2818716" y="2000582"/>
            <a:ext cx="1231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1500" b="1">
                <a:solidFill>
                  <a:srgbClr val="F9FF16"/>
                </a:solidFill>
                <a:cs typeface="Arial" panose="020B0604020202020204" pitchFamily="34" charset="0"/>
              </a:rPr>
              <a:t>Fx/1000 p-yrs</a:t>
            </a:r>
            <a:endParaRPr lang="en-US" altLang="en-US" sz="1500" b="1">
              <a:solidFill>
                <a:srgbClr val="F9FF16"/>
              </a:solidFill>
              <a:latin typeface="Arial Narrow" panose="020B0606020202030204" pitchFamily="34" charset="0"/>
              <a:cs typeface="Arial" panose="020B0604020202020204" pitchFamily="34" charset="0"/>
            </a:endParaRPr>
          </a:p>
        </p:txBody>
      </p:sp>
      <p:sp>
        <p:nvSpPr>
          <p:cNvPr id="30" name="Rectangle 148">
            <a:extLst>
              <a:ext uri="{FF2B5EF4-FFF2-40B4-BE49-F238E27FC236}">
                <a16:creationId xmlns:a16="http://schemas.microsoft.com/office/drawing/2014/main" id="{F413BF0A-4037-4A36-856B-F88B21BDF0D7}"/>
              </a:ext>
            </a:extLst>
          </p:cNvPr>
          <p:cNvSpPr>
            <a:spLocks noChangeArrowheads="1"/>
          </p:cNvSpPr>
          <p:nvPr/>
        </p:nvSpPr>
        <p:spPr bwMode="auto">
          <a:xfrm>
            <a:off x="2758391" y="5586745"/>
            <a:ext cx="1511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1500" b="1" dirty="0">
                <a:solidFill>
                  <a:srgbClr val="00FFFF"/>
                </a:solidFill>
                <a:cs typeface="Arial" panose="020B0604020202020204" pitchFamily="34" charset="0"/>
              </a:rPr>
              <a:t>Women with </a:t>
            </a:r>
            <a:r>
              <a:rPr lang="en-US" altLang="en-US" sz="1500" b="1" dirty="0" err="1">
                <a:solidFill>
                  <a:srgbClr val="00FFFF"/>
                </a:solidFill>
                <a:cs typeface="Arial" panose="020B0604020202020204" pitchFamily="34" charset="0"/>
              </a:rPr>
              <a:t>Fxs</a:t>
            </a:r>
            <a:endParaRPr lang="en-US" altLang="en-US" sz="1500" b="1" dirty="0">
              <a:solidFill>
                <a:srgbClr val="00FFFF"/>
              </a:solidFill>
              <a:latin typeface="Arial Narrow" panose="020B0606020202030204" pitchFamily="34" charset="0"/>
              <a:cs typeface="Arial" panose="020B0604020202020204" pitchFamily="34" charset="0"/>
            </a:endParaRPr>
          </a:p>
        </p:txBody>
      </p:sp>
      <p:sp>
        <p:nvSpPr>
          <p:cNvPr id="31" name="Rectangle 149">
            <a:extLst>
              <a:ext uri="{FF2B5EF4-FFF2-40B4-BE49-F238E27FC236}">
                <a16:creationId xmlns:a16="http://schemas.microsoft.com/office/drawing/2014/main" id="{CDBE85C3-D5CC-4FD6-B06C-A0A24276705F}"/>
              </a:ext>
            </a:extLst>
          </p:cNvPr>
          <p:cNvSpPr>
            <a:spLocks noChangeArrowheads="1"/>
          </p:cNvSpPr>
          <p:nvPr/>
        </p:nvSpPr>
        <p:spPr bwMode="auto">
          <a:xfrm rot="5400000">
            <a:off x="2614722" y="2595100"/>
            <a:ext cx="127000" cy="163512"/>
          </a:xfrm>
          <a:prstGeom prst="rect">
            <a:avLst/>
          </a:prstGeom>
          <a:gradFill rotWithShape="0">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32" name="Rectangle 150">
            <a:extLst>
              <a:ext uri="{FF2B5EF4-FFF2-40B4-BE49-F238E27FC236}">
                <a16:creationId xmlns:a16="http://schemas.microsoft.com/office/drawing/2014/main" id="{D186EEAD-7B47-48A3-BFA0-604446463319}"/>
              </a:ext>
            </a:extLst>
          </p:cNvPr>
          <p:cNvSpPr>
            <a:spLocks noChangeArrowheads="1"/>
          </p:cNvSpPr>
          <p:nvPr/>
        </p:nvSpPr>
        <p:spPr bwMode="auto">
          <a:xfrm rot="5400000">
            <a:off x="2620279" y="2829257"/>
            <a:ext cx="128587" cy="176212"/>
          </a:xfrm>
          <a:prstGeom prst="rect">
            <a:avLst/>
          </a:prstGeom>
          <a:gradFill rotWithShape="0">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33" name="Rectangle 151">
            <a:extLst>
              <a:ext uri="{FF2B5EF4-FFF2-40B4-BE49-F238E27FC236}">
                <a16:creationId xmlns:a16="http://schemas.microsoft.com/office/drawing/2014/main" id="{C32FBE46-F17F-483D-BD95-B52EB86F0578}"/>
              </a:ext>
            </a:extLst>
          </p:cNvPr>
          <p:cNvSpPr>
            <a:spLocks noChangeArrowheads="1"/>
          </p:cNvSpPr>
          <p:nvPr/>
        </p:nvSpPr>
        <p:spPr bwMode="auto">
          <a:xfrm rot="5400000">
            <a:off x="2651211" y="3041067"/>
            <a:ext cx="128875" cy="234693"/>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4" name="Rectangle 152">
            <a:extLst>
              <a:ext uri="{FF2B5EF4-FFF2-40B4-BE49-F238E27FC236}">
                <a16:creationId xmlns:a16="http://schemas.microsoft.com/office/drawing/2014/main" id="{62F3C0DF-C46C-44EE-90DB-E8718D6B96A7}"/>
              </a:ext>
            </a:extLst>
          </p:cNvPr>
          <p:cNvSpPr>
            <a:spLocks noChangeArrowheads="1"/>
          </p:cNvSpPr>
          <p:nvPr/>
        </p:nvSpPr>
        <p:spPr bwMode="auto">
          <a:xfrm rot="5400000">
            <a:off x="2671231" y="3260310"/>
            <a:ext cx="130743" cy="279956"/>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5" name="Rectangle 153">
            <a:extLst>
              <a:ext uri="{FF2B5EF4-FFF2-40B4-BE49-F238E27FC236}">
                <a16:creationId xmlns:a16="http://schemas.microsoft.com/office/drawing/2014/main" id="{41661BE8-C253-4580-9B8A-E0ABB34AF89F}"/>
              </a:ext>
            </a:extLst>
          </p:cNvPr>
          <p:cNvSpPr>
            <a:spLocks noChangeArrowheads="1"/>
          </p:cNvSpPr>
          <p:nvPr/>
        </p:nvSpPr>
        <p:spPr bwMode="auto">
          <a:xfrm rot="5400000">
            <a:off x="2702340" y="3472009"/>
            <a:ext cx="128876" cy="340306"/>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6" name="Rectangle 154">
            <a:extLst>
              <a:ext uri="{FF2B5EF4-FFF2-40B4-BE49-F238E27FC236}">
                <a16:creationId xmlns:a16="http://schemas.microsoft.com/office/drawing/2014/main" id="{40EE539C-CBC0-468B-BB60-23F572F9B842}"/>
              </a:ext>
            </a:extLst>
          </p:cNvPr>
          <p:cNvSpPr>
            <a:spLocks noChangeArrowheads="1"/>
          </p:cNvSpPr>
          <p:nvPr/>
        </p:nvSpPr>
        <p:spPr bwMode="auto">
          <a:xfrm rot="5400000">
            <a:off x="2767167" y="3648123"/>
            <a:ext cx="123272" cy="464358"/>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7" name="Rectangle 155">
            <a:extLst>
              <a:ext uri="{FF2B5EF4-FFF2-40B4-BE49-F238E27FC236}">
                <a16:creationId xmlns:a16="http://schemas.microsoft.com/office/drawing/2014/main" id="{EBE7DAA5-C2D5-41FE-A5D5-F4002397B24F}"/>
              </a:ext>
            </a:extLst>
          </p:cNvPr>
          <p:cNvSpPr>
            <a:spLocks noChangeArrowheads="1"/>
          </p:cNvSpPr>
          <p:nvPr/>
        </p:nvSpPr>
        <p:spPr bwMode="auto">
          <a:xfrm rot="5400000">
            <a:off x="2854054" y="3798253"/>
            <a:ext cx="128875" cy="640377"/>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8" name="Rectangle 156">
            <a:extLst>
              <a:ext uri="{FF2B5EF4-FFF2-40B4-BE49-F238E27FC236}">
                <a16:creationId xmlns:a16="http://schemas.microsoft.com/office/drawing/2014/main" id="{57E4B080-773F-4D50-A094-FA5D5074C7EA}"/>
              </a:ext>
            </a:extLst>
          </p:cNvPr>
          <p:cNvSpPr>
            <a:spLocks noChangeArrowheads="1"/>
          </p:cNvSpPr>
          <p:nvPr/>
        </p:nvSpPr>
        <p:spPr bwMode="auto">
          <a:xfrm rot="5400000">
            <a:off x="2971400" y="3921846"/>
            <a:ext cx="128876" cy="875070"/>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39" name="Rectangle 157">
            <a:extLst>
              <a:ext uri="{FF2B5EF4-FFF2-40B4-BE49-F238E27FC236}">
                <a16:creationId xmlns:a16="http://schemas.microsoft.com/office/drawing/2014/main" id="{F2D93A61-D2C0-4CA6-A22F-359951655A35}"/>
              </a:ext>
            </a:extLst>
          </p:cNvPr>
          <p:cNvSpPr>
            <a:spLocks noChangeArrowheads="1"/>
          </p:cNvSpPr>
          <p:nvPr/>
        </p:nvSpPr>
        <p:spPr bwMode="auto">
          <a:xfrm rot="5400000">
            <a:off x="3139779" y="3994411"/>
            <a:ext cx="130743" cy="1213699"/>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40" name="Rectangle 158">
            <a:extLst>
              <a:ext uri="{FF2B5EF4-FFF2-40B4-BE49-F238E27FC236}">
                <a16:creationId xmlns:a16="http://schemas.microsoft.com/office/drawing/2014/main" id="{5180EB2C-5D84-4FB7-AAB6-ACA874E64FBD}"/>
              </a:ext>
            </a:extLst>
          </p:cNvPr>
          <p:cNvSpPr>
            <a:spLocks noChangeArrowheads="1"/>
          </p:cNvSpPr>
          <p:nvPr/>
        </p:nvSpPr>
        <p:spPr bwMode="auto">
          <a:xfrm rot="5400000">
            <a:off x="3297550" y="4079447"/>
            <a:ext cx="127008" cy="1525505"/>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41" name="Rectangle 159">
            <a:extLst>
              <a:ext uri="{FF2B5EF4-FFF2-40B4-BE49-F238E27FC236}">
                <a16:creationId xmlns:a16="http://schemas.microsoft.com/office/drawing/2014/main" id="{973038E5-BEA5-4F99-80F6-26476AADA601}"/>
              </a:ext>
            </a:extLst>
          </p:cNvPr>
          <p:cNvSpPr>
            <a:spLocks noChangeArrowheads="1"/>
          </p:cNvSpPr>
          <p:nvPr/>
        </p:nvSpPr>
        <p:spPr bwMode="auto">
          <a:xfrm rot="5400000">
            <a:off x="3348585" y="4267486"/>
            <a:ext cx="128875" cy="1629441"/>
          </a:xfrm>
          <a:prstGeom prst="rect">
            <a:avLst/>
          </a:prstGeom>
          <a:gradFill rotWithShape="0">
            <a:gsLst>
              <a:gs pos="0">
                <a:srgbClr val="FFFF00">
                  <a:gamma/>
                  <a:shade val="46275"/>
                  <a:invGamma/>
                </a:srgbClr>
              </a:gs>
              <a:gs pos="50000">
                <a:srgbClr val="FFFF00">
                  <a:alpha val="28000"/>
                </a:srgbClr>
              </a:gs>
              <a:gs pos="100000">
                <a:srgbClr val="FFFF00">
                  <a:gamma/>
                  <a:shade val="46275"/>
                  <a:invGamma/>
                </a:srgbClr>
              </a:gs>
            </a:gsLst>
            <a:lin ang="0" scaled="1"/>
          </a:gradFill>
          <a:ln w="14351">
            <a:noFill/>
            <a:miter lim="800000"/>
            <a:headEnd/>
            <a:tailEnd/>
          </a:ln>
        </p:spPr>
        <p:txBody>
          <a:bodyPr/>
          <a:lstStyle/>
          <a:p>
            <a:pPr eaLnBrk="0" fontAlgn="base" hangingPunct="0">
              <a:spcBef>
                <a:spcPct val="0"/>
              </a:spcBef>
              <a:spcAft>
                <a:spcPct val="0"/>
              </a:spcAft>
              <a:defRPr/>
            </a:pPr>
            <a:endParaRPr lang="en-US" sz="2400">
              <a:solidFill>
                <a:prstClr val="black"/>
              </a:solidFill>
              <a:latin typeface="Arial" panose="020B0604020202020204" pitchFamily="34" charset="0"/>
              <a:ea typeface="ＭＳ Ｐゴシック" charset="-128"/>
              <a:cs typeface="ＭＳ Ｐゴシック" charset="-128"/>
            </a:endParaRPr>
          </a:p>
        </p:txBody>
      </p:sp>
      <p:sp>
        <p:nvSpPr>
          <p:cNvPr id="42" name="Line 160">
            <a:extLst>
              <a:ext uri="{FF2B5EF4-FFF2-40B4-BE49-F238E27FC236}">
                <a16:creationId xmlns:a16="http://schemas.microsoft.com/office/drawing/2014/main" id="{0A96C25C-B0B3-4B35-A13E-6C22566EEEBD}"/>
              </a:ext>
            </a:extLst>
          </p:cNvPr>
          <p:cNvSpPr>
            <a:spLocks noChangeShapeType="1"/>
          </p:cNvSpPr>
          <p:nvPr/>
        </p:nvSpPr>
        <p:spPr bwMode="auto">
          <a:xfrm rot="16200000">
            <a:off x="2560747" y="2514137"/>
            <a:ext cx="69850" cy="1588"/>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3" name="Line 161">
            <a:extLst>
              <a:ext uri="{FF2B5EF4-FFF2-40B4-BE49-F238E27FC236}">
                <a16:creationId xmlns:a16="http://schemas.microsoft.com/office/drawing/2014/main" id="{50CE715F-FF45-4F56-BC93-CBC20722C3EC}"/>
              </a:ext>
            </a:extLst>
          </p:cNvPr>
          <p:cNvSpPr>
            <a:spLocks noChangeShapeType="1"/>
          </p:cNvSpPr>
          <p:nvPr/>
        </p:nvSpPr>
        <p:spPr bwMode="auto">
          <a:xfrm flipV="1">
            <a:off x="2594878" y="2503819"/>
            <a:ext cx="1588"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5" name="Line 162">
            <a:extLst>
              <a:ext uri="{FF2B5EF4-FFF2-40B4-BE49-F238E27FC236}">
                <a16:creationId xmlns:a16="http://schemas.microsoft.com/office/drawing/2014/main" id="{1CA81F75-3B0C-4752-8798-2B391B612A19}"/>
              </a:ext>
            </a:extLst>
          </p:cNvPr>
          <p:cNvSpPr>
            <a:spLocks noChangeShapeType="1"/>
          </p:cNvSpPr>
          <p:nvPr/>
        </p:nvSpPr>
        <p:spPr bwMode="auto">
          <a:xfrm flipV="1">
            <a:off x="2596467" y="2786395"/>
            <a:ext cx="1587" cy="2857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6" name="Line 163">
            <a:extLst>
              <a:ext uri="{FF2B5EF4-FFF2-40B4-BE49-F238E27FC236}">
                <a16:creationId xmlns:a16="http://schemas.microsoft.com/office/drawing/2014/main" id="{92FC9254-0B95-4ABA-B78E-02F2267BF8F6}"/>
              </a:ext>
            </a:extLst>
          </p:cNvPr>
          <p:cNvSpPr>
            <a:spLocks noChangeShapeType="1"/>
          </p:cNvSpPr>
          <p:nvPr/>
        </p:nvSpPr>
        <p:spPr bwMode="auto">
          <a:xfrm flipV="1">
            <a:off x="2598053" y="3026107"/>
            <a:ext cx="0" cy="3016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7" name="Line 164">
            <a:extLst>
              <a:ext uri="{FF2B5EF4-FFF2-40B4-BE49-F238E27FC236}">
                <a16:creationId xmlns:a16="http://schemas.microsoft.com/office/drawing/2014/main" id="{BCD3B64D-56CE-4792-BF43-0332B2273D38}"/>
              </a:ext>
            </a:extLst>
          </p:cNvPr>
          <p:cNvSpPr>
            <a:spLocks noChangeShapeType="1"/>
          </p:cNvSpPr>
          <p:nvPr/>
        </p:nvSpPr>
        <p:spPr bwMode="auto">
          <a:xfrm flipV="1">
            <a:off x="2596467" y="3268994"/>
            <a:ext cx="1587"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8" name="Line 165">
            <a:extLst>
              <a:ext uri="{FF2B5EF4-FFF2-40B4-BE49-F238E27FC236}">
                <a16:creationId xmlns:a16="http://schemas.microsoft.com/office/drawing/2014/main" id="{9900153F-E423-46EC-8E2B-085D771E79CC}"/>
              </a:ext>
            </a:extLst>
          </p:cNvPr>
          <p:cNvSpPr>
            <a:spLocks noChangeShapeType="1"/>
          </p:cNvSpPr>
          <p:nvPr/>
        </p:nvSpPr>
        <p:spPr bwMode="auto">
          <a:xfrm flipV="1">
            <a:off x="2598053" y="3510294"/>
            <a:ext cx="0"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49" name="Line 166">
            <a:extLst>
              <a:ext uri="{FF2B5EF4-FFF2-40B4-BE49-F238E27FC236}">
                <a16:creationId xmlns:a16="http://schemas.microsoft.com/office/drawing/2014/main" id="{1C1EA6F7-20A3-4E6C-BAB0-4843C7791E6D}"/>
              </a:ext>
            </a:extLst>
          </p:cNvPr>
          <p:cNvSpPr>
            <a:spLocks noChangeShapeType="1"/>
          </p:cNvSpPr>
          <p:nvPr/>
        </p:nvSpPr>
        <p:spPr bwMode="auto">
          <a:xfrm flipV="1">
            <a:off x="2598053" y="3750007"/>
            <a:ext cx="0" cy="3016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0" name="Line 167">
            <a:extLst>
              <a:ext uri="{FF2B5EF4-FFF2-40B4-BE49-F238E27FC236}">
                <a16:creationId xmlns:a16="http://schemas.microsoft.com/office/drawing/2014/main" id="{200D37A7-99BB-4905-8F27-FB5CC80A1DDA}"/>
              </a:ext>
            </a:extLst>
          </p:cNvPr>
          <p:cNvSpPr>
            <a:spLocks noChangeShapeType="1"/>
          </p:cNvSpPr>
          <p:nvPr/>
        </p:nvSpPr>
        <p:spPr bwMode="auto">
          <a:xfrm flipV="1">
            <a:off x="2596467" y="3986544"/>
            <a:ext cx="1587"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1" name="Line 168">
            <a:extLst>
              <a:ext uri="{FF2B5EF4-FFF2-40B4-BE49-F238E27FC236}">
                <a16:creationId xmlns:a16="http://schemas.microsoft.com/office/drawing/2014/main" id="{A756E6EC-1FE2-45DB-B108-EBE68809C623}"/>
              </a:ext>
            </a:extLst>
          </p:cNvPr>
          <p:cNvSpPr>
            <a:spLocks noChangeShapeType="1"/>
          </p:cNvSpPr>
          <p:nvPr/>
        </p:nvSpPr>
        <p:spPr bwMode="auto">
          <a:xfrm flipV="1">
            <a:off x="2598053" y="4227844"/>
            <a:ext cx="0"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2" name="Line 169">
            <a:extLst>
              <a:ext uri="{FF2B5EF4-FFF2-40B4-BE49-F238E27FC236}">
                <a16:creationId xmlns:a16="http://schemas.microsoft.com/office/drawing/2014/main" id="{5415DEDE-AE4F-4C57-96B6-118E7963C0A5}"/>
              </a:ext>
            </a:extLst>
          </p:cNvPr>
          <p:cNvSpPr>
            <a:spLocks noChangeShapeType="1"/>
          </p:cNvSpPr>
          <p:nvPr/>
        </p:nvSpPr>
        <p:spPr bwMode="auto">
          <a:xfrm flipV="1">
            <a:off x="2598053" y="4469144"/>
            <a:ext cx="0" cy="30162"/>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3" name="Line 170">
            <a:extLst>
              <a:ext uri="{FF2B5EF4-FFF2-40B4-BE49-F238E27FC236}">
                <a16:creationId xmlns:a16="http://schemas.microsoft.com/office/drawing/2014/main" id="{802F54CA-85CA-4071-83C1-2800F5772FDB}"/>
              </a:ext>
            </a:extLst>
          </p:cNvPr>
          <p:cNvSpPr>
            <a:spLocks noChangeShapeType="1"/>
          </p:cNvSpPr>
          <p:nvPr/>
        </p:nvSpPr>
        <p:spPr bwMode="auto">
          <a:xfrm flipV="1">
            <a:off x="2596467" y="4708857"/>
            <a:ext cx="1587" cy="3016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4" name="Line 171">
            <a:extLst>
              <a:ext uri="{FF2B5EF4-FFF2-40B4-BE49-F238E27FC236}">
                <a16:creationId xmlns:a16="http://schemas.microsoft.com/office/drawing/2014/main" id="{91DA89CD-65A1-47EB-A7EB-CF2EB46B8E00}"/>
              </a:ext>
            </a:extLst>
          </p:cNvPr>
          <p:cNvSpPr>
            <a:spLocks noChangeShapeType="1"/>
          </p:cNvSpPr>
          <p:nvPr/>
        </p:nvSpPr>
        <p:spPr bwMode="auto">
          <a:xfrm flipV="1">
            <a:off x="2598053" y="4950157"/>
            <a:ext cx="0" cy="3016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55" name="Rectangle 182">
            <a:extLst>
              <a:ext uri="{FF2B5EF4-FFF2-40B4-BE49-F238E27FC236}">
                <a16:creationId xmlns:a16="http://schemas.microsoft.com/office/drawing/2014/main" id="{33B18E2A-D635-48B1-94B2-EF85D0130ABA}"/>
              </a:ext>
            </a:extLst>
          </p:cNvPr>
          <p:cNvSpPr>
            <a:spLocks noChangeArrowheads="1"/>
          </p:cNvSpPr>
          <p:nvPr/>
        </p:nvSpPr>
        <p:spPr bwMode="auto">
          <a:xfrm>
            <a:off x="2575829" y="2394281"/>
            <a:ext cx="60325"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0</a:t>
            </a:r>
            <a:endParaRPr lang="en-US" sz="825" b="1">
              <a:solidFill>
                <a:srgbClr val="F9FF16"/>
              </a:solidFill>
              <a:latin typeface="Arial Narrow" charset="0"/>
              <a:cs typeface="Arial" panose="020B0604020202020204" pitchFamily="34" charset="0"/>
            </a:endParaRPr>
          </a:p>
        </p:txBody>
      </p:sp>
      <p:sp>
        <p:nvSpPr>
          <p:cNvPr id="56" name="Rectangle 183">
            <a:extLst>
              <a:ext uri="{FF2B5EF4-FFF2-40B4-BE49-F238E27FC236}">
                <a16:creationId xmlns:a16="http://schemas.microsoft.com/office/drawing/2014/main" id="{18AD499B-E627-4D53-AEEB-4379B1F8B9FD}"/>
              </a:ext>
            </a:extLst>
          </p:cNvPr>
          <p:cNvSpPr>
            <a:spLocks noChangeArrowheads="1"/>
          </p:cNvSpPr>
          <p:nvPr/>
        </p:nvSpPr>
        <p:spPr bwMode="auto">
          <a:xfrm>
            <a:off x="2761567" y="2394281"/>
            <a:ext cx="60325"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dirty="0">
                <a:solidFill>
                  <a:srgbClr val="F9FF16"/>
                </a:solidFill>
                <a:latin typeface="Geneva" charset="0"/>
                <a:cs typeface="Arial" panose="020B0604020202020204" pitchFamily="34" charset="0"/>
              </a:rPr>
              <a:t>5</a:t>
            </a:r>
            <a:endParaRPr lang="en-US" sz="825" b="1" dirty="0">
              <a:solidFill>
                <a:srgbClr val="F9FF16"/>
              </a:solidFill>
              <a:latin typeface="Arial Narrow" charset="0"/>
              <a:cs typeface="Arial" panose="020B0604020202020204" pitchFamily="34" charset="0"/>
            </a:endParaRPr>
          </a:p>
        </p:txBody>
      </p:sp>
      <p:sp>
        <p:nvSpPr>
          <p:cNvPr id="57" name="Rectangle 184">
            <a:extLst>
              <a:ext uri="{FF2B5EF4-FFF2-40B4-BE49-F238E27FC236}">
                <a16:creationId xmlns:a16="http://schemas.microsoft.com/office/drawing/2014/main" id="{F80490EC-CDB8-48B0-BB43-89BB673D939B}"/>
              </a:ext>
            </a:extLst>
          </p:cNvPr>
          <p:cNvSpPr>
            <a:spLocks noChangeArrowheads="1"/>
          </p:cNvSpPr>
          <p:nvPr/>
        </p:nvSpPr>
        <p:spPr bwMode="auto">
          <a:xfrm>
            <a:off x="2921904" y="2354594"/>
            <a:ext cx="1190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10</a:t>
            </a:r>
            <a:endParaRPr lang="en-US" sz="825" b="1">
              <a:solidFill>
                <a:srgbClr val="F9FF16"/>
              </a:solidFill>
              <a:latin typeface="Arial Narrow" charset="0"/>
              <a:cs typeface="Arial" panose="020B0604020202020204" pitchFamily="34" charset="0"/>
            </a:endParaRPr>
          </a:p>
        </p:txBody>
      </p:sp>
      <p:sp>
        <p:nvSpPr>
          <p:cNvPr id="58" name="Rectangle 185">
            <a:extLst>
              <a:ext uri="{FF2B5EF4-FFF2-40B4-BE49-F238E27FC236}">
                <a16:creationId xmlns:a16="http://schemas.microsoft.com/office/drawing/2014/main" id="{DBFA11A5-85F4-420E-A7C8-7E38828D8D91}"/>
              </a:ext>
            </a:extLst>
          </p:cNvPr>
          <p:cNvSpPr>
            <a:spLocks noChangeArrowheads="1"/>
          </p:cNvSpPr>
          <p:nvPr/>
        </p:nvSpPr>
        <p:spPr bwMode="auto">
          <a:xfrm>
            <a:off x="3110816" y="2354594"/>
            <a:ext cx="119062"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15</a:t>
            </a:r>
            <a:endParaRPr lang="en-US" sz="825" b="1">
              <a:solidFill>
                <a:srgbClr val="F9FF16"/>
              </a:solidFill>
              <a:latin typeface="Arial Narrow" charset="0"/>
              <a:cs typeface="Arial" panose="020B0604020202020204" pitchFamily="34" charset="0"/>
            </a:endParaRPr>
          </a:p>
        </p:txBody>
      </p:sp>
      <p:sp>
        <p:nvSpPr>
          <p:cNvPr id="59" name="Rectangle 186">
            <a:extLst>
              <a:ext uri="{FF2B5EF4-FFF2-40B4-BE49-F238E27FC236}">
                <a16:creationId xmlns:a16="http://schemas.microsoft.com/office/drawing/2014/main" id="{D616118B-0BA3-49C3-8A79-6F15B1EBC424}"/>
              </a:ext>
            </a:extLst>
          </p:cNvPr>
          <p:cNvSpPr>
            <a:spLocks noChangeArrowheads="1"/>
          </p:cNvSpPr>
          <p:nvPr/>
        </p:nvSpPr>
        <p:spPr bwMode="auto">
          <a:xfrm>
            <a:off x="3299729" y="2354594"/>
            <a:ext cx="117475"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20</a:t>
            </a:r>
            <a:endParaRPr lang="en-US" sz="825" b="1">
              <a:solidFill>
                <a:srgbClr val="F9FF16"/>
              </a:solidFill>
              <a:latin typeface="Arial Narrow" charset="0"/>
              <a:cs typeface="Arial" panose="020B0604020202020204" pitchFamily="34" charset="0"/>
            </a:endParaRPr>
          </a:p>
        </p:txBody>
      </p:sp>
      <p:sp>
        <p:nvSpPr>
          <p:cNvPr id="60" name="Rectangle 187">
            <a:extLst>
              <a:ext uri="{FF2B5EF4-FFF2-40B4-BE49-F238E27FC236}">
                <a16:creationId xmlns:a16="http://schemas.microsoft.com/office/drawing/2014/main" id="{6035916B-01ED-447C-9DE7-099FCBF28412}"/>
              </a:ext>
            </a:extLst>
          </p:cNvPr>
          <p:cNvSpPr>
            <a:spLocks noChangeArrowheads="1"/>
          </p:cNvSpPr>
          <p:nvPr/>
        </p:nvSpPr>
        <p:spPr bwMode="auto">
          <a:xfrm>
            <a:off x="3491816" y="2354594"/>
            <a:ext cx="119062"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25</a:t>
            </a:r>
            <a:endParaRPr lang="en-US" sz="825" b="1">
              <a:solidFill>
                <a:srgbClr val="F9FF16"/>
              </a:solidFill>
              <a:latin typeface="Arial Narrow" charset="0"/>
              <a:cs typeface="Arial" panose="020B0604020202020204" pitchFamily="34" charset="0"/>
            </a:endParaRPr>
          </a:p>
        </p:txBody>
      </p:sp>
      <p:sp>
        <p:nvSpPr>
          <p:cNvPr id="61" name="Rectangle 188">
            <a:extLst>
              <a:ext uri="{FF2B5EF4-FFF2-40B4-BE49-F238E27FC236}">
                <a16:creationId xmlns:a16="http://schemas.microsoft.com/office/drawing/2014/main" id="{FD9FB855-6060-409C-BEFB-A859567741D3}"/>
              </a:ext>
            </a:extLst>
          </p:cNvPr>
          <p:cNvSpPr>
            <a:spLocks noChangeArrowheads="1"/>
          </p:cNvSpPr>
          <p:nvPr/>
        </p:nvSpPr>
        <p:spPr bwMode="auto">
          <a:xfrm>
            <a:off x="3677554" y="2354594"/>
            <a:ext cx="1190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30</a:t>
            </a:r>
            <a:endParaRPr lang="en-US" sz="825" b="1">
              <a:solidFill>
                <a:srgbClr val="F9FF16"/>
              </a:solidFill>
              <a:latin typeface="Arial Narrow" charset="0"/>
              <a:cs typeface="Arial" panose="020B0604020202020204" pitchFamily="34" charset="0"/>
            </a:endParaRPr>
          </a:p>
        </p:txBody>
      </p:sp>
      <p:sp>
        <p:nvSpPr>
          <p:cNvPr id="62" name="Rectangle 189">
            <a:extLst>
              <a:ext uri="{FF2B5EF4-FFF2-40B4-BE49-F238E27FC236}">
                <a16:creationId xmlns:a16="http://schemas.microsoft.com/office/drawing/2014/main" id="{E8FAF534-5676-429C-99E5-3FF50683F215}"/>
              </a:ext>
            </a:extLst>
          </p:cNvPr>
          <p:cNvSpPr>
            <a:spLocks noChangeArrowheads="1"/>
          </p:cNvSpPr>
          <p:nvPr/>
        </p:nvSpPr>
        <p:spPr bwMode="auto">
          <a:xfrm>
            <a:off x="3869642" y="2354594"/>
            <a:ext cx="117475"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dirty="0">
                <a:solidFill>
                  <a:srgbClr val="F9FF16"/>
                </a:solidFill>
                <a:latin typeface="Geneva" charset="0"/>
                <a:cs typeface="Arial" panose="020B0604020202020204" pitchFamily="34" charset="0"/>
              </a:rPr>
              <a:t>35</a:t>
            </a:r>
            <a:endParaRPr lang="en-US" sz="825" b="1" dirty="0">
              <a:solidFill>
                <a:srgbClr val="F9FF16"/>
              </a:solidFill>
              <a:latin typeface="Arial Narrow" charset="0"/>
              <a:cs typeface="Arial" panose="020B0604020202020204" pitchFamily="34" charset="0"/>
            </a:endParaRPr>
          </a:p>
        </p:txBody>
      </p:sp>
      <p:sp>
        <p:nvSpPr>
          <p:cNvPr id="63" name="Rectangle 190">
            <a:extLst>
              <a:ext uri="{FF2B5EF4-FFF2-40B4-BE49-F238E27FC236}">
                <a16:creationId xmlns:a16="http://schemas.microsoft.com/office/drawing/2014/main" id="{4EC7B6CE-D3E2-42A9-976B-FA22AD9F7498}"/>
              </a:ext>
            </a:extLst>
          </p:cNvPr>
          <p:cNvSpPr>
            <a:spLocks noChangeArrowheads="1"/>
          </p:cNvSpPr>
          <p:nvPr/>
        </p:nvSpPr>
        <p:spPr bwMode="auto">
          <a:xfrm>
            <a:off x="4055379" y="2354594"/>
            <a:ext cx="1190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40</a:t>
            </a:r>
            <a:endParaRPr lang="en-US" sz="825" b="1">
              <a:solidFill>
                <a:srgbClr val="F9FF16"/>
              </a:solidFill>
              <a:latin typeface="Arial Narrow" charset="0"/>
              <a:cs typeface="Arial" panose="020B0604020202020204" pitchFamily="34" charset="0"/>
            </a:endParaRPr>
          </a:p>
        </p:txBody>
      </p:sp>
      <p:sp>
        <p:nvSpPr>
          <p:cNvPr id="64" name="Rectangle 191">
            <a:extLst>
              <a:ext uri="{FF2B5EF4-FFF2-40B4-BE49-F238E27FC236}">
                <a16:creationId xmlns:a16="http://schemas.microsoft.com/office/drawing/2014/main" id="{DFCF63D7-3D03-4BE2-B34F-CF8D1319CE06}"/>
              </a:ext>
            </a:extLst>
          </p:cNvPr>
          <p:cNvSpPr>
            <a:spLocks noChangeArrowheads="1"/>
          </p:cNvSpPr>
          <p:nvPr/>
        </p:nvSpPr>
        <p:spPr bwMode="auto">
          <a:xfrm>
            <a:off x="4245879" y="2354594"/>
            <a:ext cx="1190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Geneva" charset="0"/>
                <a:cs typeface="Arial" panose="020B0604020202020204" pitchFamily="34" charset="0"/>
              </a:rPr>
              <a:t>45</a:t>
            </a:r>
            <a:endParaRPr lang="en-US" sz="825" b="1">
              <a:solidFill>
                <a:srgbClr val="F9FF16"/>
              </a:solidFill>
              <a:latin typeface="Arial Narrow" charset="0"/>
              <a:cs typeface="Arial" panose="020B0604020202020204" pitchFamily="34" charset="0"/>
            </a:endParaRPr>
          </a:p>
        </p:txBody>
      </p:sp>
      <p:sp>
        <p:nvSpPr>
          <p:cNvPr id="65" name="Rectangle 192">
            <a:extLst>
              <a:ext uri="{FF2B5EF4-FFF2-40B4-BE49-F238E27FC236}">
                <a16:creationId xmlns:a16="http://schemas.microsoft.com/office/drawing/2014/main" id="{6B9CE318-BDE5-4A61-BBCF-3AEACCBE86D4}"/>
              </a:ext>
            </a:extLst>
          </p:cNvPr>
          <p:cNvSpPr>
            <a:spLocks noChangeArrowheads="1"/>
          </p:cNvSpPr>
          <p:nvPr/>
        </p:nvSpPr>
        <p:spPr bwMode="auto">
          <a:xfrm>
            <a:off x="2462829" y="2735594"/>
            <a:ext cx="59312" cy="126958"/>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9FF16"/>
                </a:solidFill>
                <a:latin typeface="Arial" panose="020B0604020202020204" pitchFamily="34" charset="0"/>
                <a:cs typeface="Arial" panose="020B0604020202020204" pitchFamily="34" charset="0"/>
              </a:rPr>
              <a:t>1</a:t>
            </a:r>
            <a:endParaRPr lang="en-US" sz="825" b="1">
              <a:solidFill>
                <a:srgbClr val="F9FF16"/>
              </a:solidFill>
              <a:latin typeface="Arial Narrow" charset="0"/>
              <a:cs typeface="Arial" panose="020B0604020202020204" pitchFamily="34" charset="0"/>
            </a:endParaRPr>
          </a:p>
        </p:txBody>
      </p:sp>
      <p:sp>
        <p:nvSpPr>
          <p:cNvPr id="66" name="Rectangle 193">
            <a:extLst>
              <a:ext uri="{FF2B5EF4-FFF2-40B4-BE49-F238E27FC236}">
                <a16:creationId xmlns:a16="http://schemas.microsoft.com/office/drawing/2014/main" id="{EC93AD82-98CE-49C3-852F-731030D4BB0D}"/>
              </a:ext>
            </a:extLst>
          </p:cNvPr>
          <p:cNvSpPr>
            <a:spLocks noChangeArrowheads="1"/>
          </p:cNvSpPr>
          <p:nvPr/>
        </p:nvSpPr>
        <p:spPr bwMode="auto">
          <a:xfrm>
            <a:off x="2385328" y="2934031"/>
            <a:ext cx="38100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0.5      0</a:t>
            </a:r>
            <a:endParaRPr lang="en-US" sz="825" b="1">
              <a:solidFill>
                <a:srgbClr val="FFFF00"/>
              </a:solidFill>
              <a:latin typeface="Arial Narrow" charset="0"/>
              <a:cs typeface="Arial" panose="020B0604020202020204" pitchFamily="34" charset="0"/>
            </a:endParaRPr>
          </a:p>
        </p:txBody>
      </p:sp>
      <p:sp>
        <p:nvSpPr>
          <p:cNvPr id="67" name="Rectangle 194">
            <a:extLst>
              <a:ext uri="{FF2B5EF4-FFF2-40B4-BE49-F238E27FC236}">
                <a16:creationId xmlns:a16="http://schemas.microsoft.com/office/drawing/2014/main" id="{6D6908DD-CFAD-4FBD-8252-30FC8CB8341F}"/>
              </a:ext>
            </a:extLst>
          </p:cNvPr>
          <p:cNvSpPr>
            <a:spLocks noChangeArrowheads="1"/>
          </p:cNvSpPr>
          <p:nvPr/>
        </p:nvSpPr>
        <p:spPr bwMode="auto">
          <a:xfrm>
            <a:off x="2402791" y="3430919"/>
            <a:ext cx="182562"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-0.5</a:t>
            </a:r>
            <a:endParaRPr lang="en-US" sz="825" b="1">
              <a:solidFill>
                <a:srgbClr val="FFFF00"/>
              </a:solidFill>
              <a:latin typeface="Arial Narrow" charset="0"/>
              <a:cs typeface="Arial" panose="020B0604020202020204" pitchFamily="34" charset="0"/>
            </a:endParaRPr>
          </a:p>
        </p:txBody>
      </p:sp>
      <p:sp>
        <p:nvSpPr>
          <p:cNvPr id="68" name="Rectangle 195">
            <a:extLst>
              <a:ext uri="{FF2B5EF4-FFF2-40B4-BE49-F238E27FC236}">
                <a16:creationId xmlns:a16="http://schemas.microsoft.com/office/drawing/2014/main" id="{8CC381F5-4469-4FA5-BF64-79A751DFEA3E}"/>
              </a:ext>
            </a:extLst>
          </p:cNvPr>
          <p:cNvSpPr>
            <a:spLocks noChangeArrowheads="1"/>
          </p:cNvSpPr>
          <p:nvPr/>
        </p:nvSpPr>
        <p:spPr bwMode="auto">
          <a:xfrm>
            <a:off x="2455179" y="3707144"/>
            <a:ext cx="936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-1</a:t>
            </a:r>
            <a:endParaRPr lang="en-US" sz="825" b="1">
              <a:solidFill>
                <a:srgbClr val="FFFF00"/>
              </a:solidFill>
              <a:latin typeface="Arial Narrow" charset="0"/>
              <a:cs typeface="Arial" panose="020B0604020202020204" pitchFamily="34" charset="0"/>
            </a:endParaRPr>
          </a:p>
        </p:txBody>
      </p:sp>
      <p:sp>
        <p:nvSpPr>
          <p:cNvPr id="69" name="Rectangle 196">
            <a:extLst>
              <a:ext uri="{FF2B5EF4-FFF2-40B4-BE49-F238E27FC236}">
                <a16:creationId xmlns:a16="http://schemas.microsoft.com/office/drawing/2014/main" id="{043159E3-9D91-4F62-8ECA-5111BD7850E1}"/>
              </a:ext>
            </a:extLst>
          </p:cNvPr>
          <p:cNvSpPr>
            <a:spLocks noChangeArrowheads="1"/>
          </p:cNvSpPr>
          <p:nvPr/>
        </p:nvSpPr>
        <p:spPr bwMode="auto">
          <a:xfrm>
            <a:off x="2402791" y="3919869"/>
            <a:ext cx="182562"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-1.5</a:t>
            </a:r>
            <a:endParaRPr lang="en-US" sz="825" b="1">
              <a:solidFill>
                <a:srgbClr val="FFFF00"/>
              </a:solidFill>
              <a:latin typeface="Arial Narrow" charset="0"/>
              <a:cs typeface="Arial" panose="020B0604020202020204" pitchFamily="34" charset="0"/>
            </a:endParaRPr>
          </a:p>
        </p:txBody>
      </p:sp>
      <p:sp>
        <p:nvSpPr>
          <p:cNvPr id="70" name="Rectangle 197">
            <a:extLst>
              <a:ext uri="{FF2B5EF4-FFF2-40B4-BE49-F238E27FC236}">
                <a16:creationId xmlns:a16="http://schemas.microsoft.com/office/drawing/2014/main" id="{0CD8A1F9-23B0-4052-AF02-F42ADE7BDA94}"/>
              </a:ext>
            </a:extLst>
          </p:cNvPr>
          <p:cNvSpPr>
            <a:spLocks noChangeArrowheads="1"/>
          </p:cNvSpPr>
          <p:nvPr/>
        </p:nvSpPr>
        <p:spPr bwMode="auto">
          <a:xfrm>
            <a:off x="2452004" y="4167519"/>
            <a:ext cx="936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-2</a:t>
            </a:r>
            <a:endParaRPr lang="en-US" sz="825" b="1">
              <a:solidFill>
                <a:srgbClr val="FFFF00"/>
              </a:solidFill>
              <a:latin typeface="Arial Narrow" charset="0"/>
              <a:cs typeface="Arial" panose="020B0604020202020204" pitchFamily="34" charset="0"/>
            </a:endParaRPr>
          </a:p>
        </p:txBody>
      </p:sp>
      <p:sp>
        <p:nvSpPr>
          <p:cNvPr id="71" name="Rectangle 198">
            <a:extLst>
              <a:ext uri="{FF2B5EF4-FFF2-40B4-BE49-F238E27FC236}">
                <a16:creationId xmlns:a16="http://schemas.microsoft.com/office/drawing/2014/main" id="{FCF3E569-78F0-4D2F-95E9-04B18066E176}"/>
              </a:ext>
            </a:extLst>
          </p:cNvPr>
          <p:cNvSpPr>
            <a:spLocks noChangeArrowheads="1"/>
          </p:cNvSpPr>
          <p:nvPr/>
        </p:nvSpPr>
        <p:spPr bwMode="auto">
          <a:xfrm>
            <a:off x="2167842" y="4400882"/>
            <a:ext cx="39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1800" b="1">
                <a:solidFill>
                  <a:srgbClr val="FFFFFF"/>
                </a:solidFill>
                <a:cs typeface="Arial" panose="020B0604020202020204" pitchFamily="34" charset="0"/>
              </a:rPr>
              <a:t>-2.5</a:t>
            </a:r>
            <a:endParaRPr lang="en-US" altLang="en-US" sz="1800" b="1">
              <a:solidFill>
                <a:srgbClr val="FFFF00"/>
              </a:solidFill>
              <a:latin typeface="Arial Narrow" panose="020B0606020202030204" pitchFamily="34" charset="0"/>
              <a:cs typeface="Arial" panose="020B0604020202020204" pitchFamily="34" charset="0"/>
            </a:endParaRPr>
          </a:p>
        </p:txBody>
      </p:sp>
      <p:sp>
        <p:nvSpPr>
          <p:cNvPr id="72" name="Rectangle 199">
            <a:extLst>
              <a:ext uri="{FF2B5EF4-FFF2-40B4-BE49-F238E27FC236}">
                <a16:creationId xmlns:a16="http://schemas.microsoft.com/office/drawing/2014/main" id="{EB624A86-16A6-46BE-ACEC-D0E435590A8D}"/>
              </a:ext>
            </a:extLst>
          </p:cNvPr>
          <p:cNvSpPr>
            <a:spLocks noChangeArrowheads="1"/>
          </p:cNvSpPr>
          <p:nvPr/>
        </p:nvSpPr>
        <p:spPr bwMode="auto">
          <a:xfrm>
            <a:off x="2434541" y="4650119"/>
            <a:ext cx="9525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-3</a:t>
            </a:r>
            <a:endParaRPr lang="en-US" sz="825" b="1">
              <a:solidFill>
                <a:srgbClr val="FFFF00"/>
              </a:solidFill>
              <a:latin typeface="Arial Narrow" charset="0"/>
              <a:cs typeface="Arial" panose="020B0604020202020204" pitchFamily="34" charset="0"/>
            </a:endParaRPr>
          </a:p>
        </p:txBody>
      </p:sp>
      <p:sp>
        <p:nvSpPr>
          <p:cNvPr id="73" name="Rectangle 200">
            <a:extLst>
              <a:ext uri="{FF2B5EF4-FFF2-40B4-BE49-F238E27FC236}">
                <a16:creationId xmlns:a16="http://schemas.microsoft.com/office/drawing/2014/main" id="{F8FE1A5F-3291-4D5D-8AC2-05160F3E0AE1}"/>
              </a:ext>
            </a:extLst>
          </p:cNvPr>
          <p:cNvSpPr>
            <a:spLocks noChangeArrowheads="1"/>
          </p:cNvSpPr>
          <p:nvPr/>
        </p:nvSpPr>
        <p:spPr bwMode="auto">
          <a:xfrm>
            <a:off x="2391679" y="4913644"/>
            <a:ext cx="182563"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FFFFFF"/>
                </a:solidFill>
                <a:latin typeface="Arial" panose="020B0604020202020204" pitchFamily="34" charset="0"/>
                <a:cs typeface="Arial" panose="020B0604020202020204" pitchFamily="34" charset="0"/>
              </a:rPr>
              <a:t>-3.5</a:t>
            </a:r>
            <a:endParaRPr lang="en-US" sz="825" b="1">
              <a:solidFill>
                <a:srgbClr val="FFFF00"/>
              </a:solidFill>
              <a:latin typeface="Arial Narrow" charset="0"/>
              <a:cs typeface="Arial" panose="020B0604020202020204" pitchFamily="34" charset="0"/>
            </a:endParaRPr>
          </a:p>
        </p:txBody>
      </p:sp>
      <p:sp>
        <p:nvSpPr>
          <p:cNvPr id="74" name="Rectangle 201">
            <a:extLst>
              <a:ext uri="{FF2B5EF4-FFF2-40B4-BE49-F238E27FC236}">
                <a16:creationId xmlns:a16="http://schemas.microsoft.com/office/drawing/2014/main" id="{CFAA95A9-CCDD-47FA-BE2F-5A5C7E06AD8B}"/>
              </a:ext>
            </a:extLst>
          </p:cNvPr>
          <p:cNvSpPr>
            <a:spLocks noChangeArrowheads="1"/>
          </p:cNvSpPr>
          <p:nvPr/>
        </p:nvSpPr>
        <p:spPr bwMode="auto">
          <a:xfrm>
            <a:off x="2558079" y="5224794"/>
            <a:ext cx="59312" cy="126958"/>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00FFFF"/>
                </a:solidFill>
                <a:latin typeface="Geneva" charset="0"/>
                <a:cs typeface="Arial" panose="020B0604020202020204" pitchFamily="34" charset="0"/>
              </a:rPr>
              <a:t>0</a:t>
            </a:r>
            <a:endParaRPr lang="en-US" sz="825" b="1">
              <a:solidFill>
                <a:srgbClr val="00FFFF"/>
              </a:solidFill>
              <a:latin typeface="Arial Narrow" charset="0"/>
              <a:cs typeface="Arial" panose="020B0604020202020204" pitchFamily="34" charset="0"/>
            </a:endParaRPr>
          </a:p>
        </p:txBody>
      </p:sp>
      <p:sp>
        <p:nvSpPr>
          <p:cNvPr id="75" name="Rectangle 202">
            <a:extLst>
              <a:ext uri="{FF2B5EF4-FFF2-40B4-BE49-F238E27FC236}">
                <a16:creationId xmlns:a16="http://schemas.microsoft.com/office/drawing/2014/main" id="{31FE3FB4-642D-4ACF-B9C9-36459B334E44}"/>
              </a:ext>
            </a:extLst>
          </p:cNvPr>
          <p:cNvSpPr>
            <a:spLocks noChangeArrowheads="1"/>
          </p:cNvSpPr>
          <p:nvPr/>
        </p:nvSpPr>
        <p:spPr bwMode="auto">
          <a:xfrm>
            <a:off x="2915553" y="5267656"/>
            <a:ext cx="17780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00FFFF"/>
                </a:solidFill>
                <a:latin typeface="Geneva" charset="0"/>
                <a:cs typeface="Arial" panose="020B0604020202020204" pitchFamily="34" charset="0"/>
              </a:rPr>
              <a:t>100</a:t>
            </a:r>
            <a:endParaRPr lang="en-US" sz="825" b="1">
              <a:solidFill>
                <a:srgbClr val="00FFFF"/>
              </a:solidFill>
              <a:latin typeface="Arial Narrow" charset="0"/>
              <a:cs typeface="Arial" panose="020B0604020202020204" pitchFamily="34" charset="0"/>
            </a:endParaRPr>
          </a:p>
        </p:txBody>
      </p:sp>
      <p:sp>
        <p:nvSpPr>
          <p:cNvPr id="76" name="Rectangle 203">
            <a:extLst>
              <a:ext uri="{FF2B5EF4-FFF2-40B4-BE49-F238E27FC236}">
                <a16:creationId xmlns:a16="http://schemas.microsoft.com/office/drawing/2014/main" id="{EDE5E76B-7D2C-4B7C-9489-FBBB4A364DFE}"/>
              </a:ext>
            </a:extLst>
          </p:cNvPr>
          <p:cNvSpPr>
            <a:spLocks noChangeArrowheads="1"/>
          </p:cNvSpPr>
          <p:nvPr/>
        </p:nvSpPr>
        <p:spPr bwMode="auto">
          <a:xfrm>
            <a:off x="3339416" y="5267656"/>
            <a:ext cx="17780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00FFFF"/>
                </a:solidFill>
                <a:latin typeface="Geneva" charset="0"/>
                <a:cs typeface="Arial" panose="020B0604020202020204" pitchFamily="34" charset="0"/>
              </a:rPr>
              <a:t>200</a:t>
            </a:r>
            <a:endParaRPr lang="en-US" sz="825" b="1">
              <a:solidFill>
                <a:srgbClr val="00FFFF"/>
              </a:solidFill>
              <a:latin typeface="Arial Narrow" charset="0"/>
              <a:cs typeface="Arial" panose="020B0604020202020204" pitchFamily="34" charset="0"/>
            </a:endParaRPr>
          </a:p>
        </p:txBody>
      </p:sp>
      <p:sp>
        <p:nvSpPr>
          <p:cNvPr id="77" name="Rectangle 204">
            <a:extLst>
              <a:ext uri="{FF2B5EF4-FFF2-40B4-BE49-F238E27FC236}">
                <a16:creationId xmlns:a16="http://schemas.microsoft.com/office/drawing/2014/main" id="{0D4DEEA1-F011-40EC-9874-EC0E10FD0CCB}"/>
              </a:ext>
            </a:extLst>
          </p:cNvPr>
          <p:cNvSpPr>
            <a:spLocks noChangeArrowheads="1"/>
          </p:cNvSpPr>
          <p:nvPr/>
        </p:nvSpPr>
        <p:spPr bwMode="auto">
          <a:xfrm>
            <a:off x="3760103" y="5267656"/>
            <a:ext cx="17780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00FFFF"/>
                </a:solidFill>
                <a:latin typeface="Geneva" charset="0"/>
                <a:cs typeface="Arial" panose="020B0604020202020204" pitchFamily="34" charset="0"/>
              </a:rPr>
              <a:t>300</a:t>
            </a:r>
            <a:endParaRPr lang="en-US" sz="825" b="1">
              <a:solidFill>
                <a:srgbClr val="00FFFF"/>
              </a:solidFill>
              <a:latin typeface="Arial Narrow" charset="0"/>
              <a:cs typeface="Arial" panose="020B0604020202020204" pitchFamily="34" charset="0"/>
            </a:endParaRPr>
          </a:p>
        </p:txBody>
      </p:sp>
      <p:sp>
        <p:nvSpPr>
          <p:cNvPr id="78" name="Rectangle 205">
            <a:extLst>
              <a:ext uri="{FF2B5EF4-FFF2-40B4-BE49-F238E27FC236}">
                <a16:creationId xmlns:a16="http://schemas.microsoft.com/office/drawing/2014/main" id="{4842D73A-3DE3-443F-BC44-14F616CB549A}"/>
              </a:ext>
            </a:extLst>
          </p:cNvPr>
          <p:cNvSpPr>
            <a:spLocks noChangeArrowheads="1"/>
          </p:cNvSpPr>
          <p:nvPr/>
        </p:nvSpPr>
        <p:spPr bwMode="auto">
          <a:xfrm>
            <a:off x="4180791" y="5267656"/>
            <a:ext cx="177800"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a:solidFill>
                  <a:srgbClr val="00FFFF"/>
                </a:solidFill>
                <a:latin typeface="Geneva" charset="0"/>
                <a:cs typeface="Arial" panose="020B0604020202020204" pitchFamily="34" charset="0"/>
              </a:rPr>
              <a:t>400</a:t>
            </a:r>
            <a:endParaRPr lang="en-US" sz="825" b="1">
              <a:solidFill>
                <a:srgbClr val="00FFFF"/>
              </a:solidFill>
              <a:latin typeface="Arial Narrow" charset="0"/>
              <a:cs typeface="Arial" panose="020B0604020202020204" pitchFamily="34" charset="0"/>
            </a:endParaRPr>
          </a:p>
        </p:txBody>
      </p:sp>
      <p:sp>
        <p:nvSpPr>
          <p:cNvPr id="79" name="Rectangle 206">
            <a:extLst>
              <a:ext uri="{FF2B5EF4-FFF2-40B4-BE49-F238E27FC236}">
                <a16:creationId xmlns:a16="http://schemas.microsoft.com/office/drawing/2014/main" id="{11B69769-8A7F-412A-BD82-37195871FBE4}"/>
              </a:ext>
            </a:extLst>
          </p:cNvPr>
          <p:cNvSpPr>
            <a:spLocks noChangeArrowheads="1"/>
          </p:cNvSpPr>
          <p:nvPr/>
        </p:nvSpPr>
        <p:spPr bwMode="auto">
          <a:xfrm rot="5400000">
            <a:off x="2630597" y="2691938"/>
            <a:ext cx="10001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0" name="Rectangle 207">
            <a:extLst>
              <a:ext uri="{FF2B5EF4-FFF2-40B4-BE49-F238E27FC236}">
                <a16:creationId xmlns:a16="http://schemas.microsoft.com/office/drawing/2014/main" id="{E31B2629-04FF-4AA3-9D58-0D3F71B250D6}"/>
              </a:ext>
            </a:extLst>
          </p:cNvPr>
          <p:cNvSpPr>
            <a:spLocks noChangeArrowheads="1"/>
          </p:cNvSpPr>
          <p:nvPr/>
        </p:nvSpPr>
        <p:spPr bwMode="auto">
          <a:xfrm rot="5400000">
            <a:off x="2636154" y="2919744"/>
            <a:ext cx="107950"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1" name="Rectangle 208">
            <a:extLst>
              <a:ext uri="{FF2B5EF4-FFF2-40B4-BE49-F238E27FC236}">
                <a16:creationId xmlns:a16="http://schemas.microsoft.com/office/drawing/2014/main" id="{48594723-5E44-4934-ACDC-A13EDA6ECCB9}"/>
              </a:ext>
            </a:extLst>
          </p:cNvPr>
          <p:cNvSpPr>
            <a:spLocks noChangeArrowheads="1"/>
          </p:cNvSpPr>
          <p:nvPr/>
        </p:nvSpPr>
        <p:spPr bwMode="auto">
          <a:xfrm rot="5400000">
            <a:off x="2782234" y="3007056"/>
            <a:ext cx="98425"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2" name="Rectangle 209">
            <a:extLst>
              <a:ext uri="{FF2B5EF4-FFF2-40B4-BE49-F238E27FC236}">
                <a16:creationId xmlns:a16="http://schemas.microsoft.com/office/drawing/2014/main" id="{8D52617A-FF32-4EEE-9C46-0B0744418B0C}"/>
              </a:ext>
            </a:extLst>
          </p:cNvPr>
          <p:cNvSpPr>
            <a:spLocks noChangeArrowheads="1"/>
          </p:cNvSpPr>
          <p:nvPr/>
        </p:nvSpPr>
        <p:spPr bwMode="auto">
          <a:xfrm rot="5400000">
            <a:off x="2983023" y="3036426"/>
            <a:ext cx="109537"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3" name="Rectangle 210">
            <a:extLst>
              <a:ext uri="{FF2B5EF4-FFF2-40B4-BE49-F238E27FC236}">
                <a16:creationId xmlns:a16="http://schemas.microsoft.com/office/drawing/2014/main" id="{A912396D-AB57-4C60-B11A-4CC99C16B0FB}"/>
              </a:ext>
            </a:extLst>
          </p:cNvPr>
          <p:cNvSpPr>
            <a:spLocks noChangeArrowheads="1"/>
          </p:cNvSpPr>
          <p:nvPr/>
        </p:nvSpPr>
        <p:spPr bwMode="auto">
          <a:xfrm rot="5400000">
            <a:off x="3205272" y="3053888"/>
            <a:ext cx="101600" cy="1338262"/>
          </a:xfrm>
          <a:prstGeom prst="rect">
            <a:avLst/>
          </a:prstGeom>
          <a:solidFill>
            <a:srgbClr val="20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4" name="Rectangle 211">
            <a:extLst>
              <a:ext uri="{FF2B5EF4-FFF2-40B4-BE49-F238E27FC236}">
                <a16:creationId xmlns:a16="http://schemas.microsoft.com/office/drawing/2014/main" id="{2574C89F-D05B-44AA-BE4B-ECBD1BF318BB}"/>
              </a:ext>
            </a:extLst>
          </p:cNvPr>
          <p:cNvSpPr>
            <a:spLocks noChangeArrowheads="1"/>
          </p:cNvSpPr>
          <p:nvPr/>
        </p:nvSpPr>
        <p:spPr bwMode="auto">
          <a:xfrm rot="5400000">
            <a:off x="3391010" y="3115800"/>
            <a:ext cx="107950" cy="1712913"/>
          </a:xfrm>
          <a:prstGeom prst="rect">
            <a:avLst/>
          </a:prstGeom>
          <a:solidFill>
            <a:srgbClr val="20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5" name="Rectangle 212">
            <a:extLst>
              <a:ext uri="{FF2B5EF4-FFF2-40B4-BE49-F238E27FC236}">
                <a16:creationId xmlns:a16="http://schemas.microsoft.com/office/drawing/2014/main" id="{DC6B4927-98FB-4CCB-A9EA-7DE49B258D1A}"/>
              </a:ext>
            </a:extLst>
          </p:cNvPr>
          <p:cNvSpPr>
            <a:spLocks noChangeArrowheads="1"/>
          </p:cNvSpPr>
          <p:nvPr/>
        </p:nvSpPr>
        <p:spPr bwMode="auto">
          <a:xfrm rot="5400000">
            <a:off x="3411647" y="3336462"/>
            <a:ext cx="101600" cy="1773238"/>
          </a:xfrm>
          <a:prstGeom prst="rect">
            <a:avLst/>
          </a:prstGeom>
          <a:solidFill>
            <a:srgbClr val="20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6" name="Rectangle 213">
            <a:extLst>
              <a:ext uri="{FF2B5EF4-FFF2-40B4-BE49-F238E27FC236}">
                <a16:creationId xmlns:a16="http://schemas.microsoft.com/office/drawing/2014/main" id="{2F371126-60F5-4999-ADE6-A7AB4D14ACB2}"/>
              </a:ext>
            </a:extLst>
          </p:cNvPr>
          <p:cNvSpPr>
            <a:spLocks noChangeArrowheads="1"/>
          </p:cNvSpPr>
          <p:nvPr/>
        </p:nvSpPr>
        <p:spPr bwMode="auto">
          <a:xfrm rot="5400000">
            <a:off x="3033823" y="4212763"/>
            <a:ext cx="100012" cy="993775"/>
          </a:xfrm>
          <a:prstGeom prst="rect">
            <a:avLst/>
          </a:prstGeom>
          <a:solidFill>
            <a:srgbClr val="FF1D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7" name="Rectangle 214">
            <a:extLst>
              <a:ext uri="{FF2B5EF4-FFF2-40B4-BE49-F238E27FC236}">
                <a16:creationId xmlns:a16="http://schemas.microsoft.com/office/drawing/2014/main" id="{F168F365-8D76-4B68-AF25-1E26F7E1436F}"/>
              </a:ext>
            </a:extLst>
          </p:cNvPr>
          <p:cNvSpPr>
            <a:spLocks noChangeArrowheads="1"/>
          </p:cNvSpPr>
          <p:nvPr/>
        </p:nvSpPr>
        <p:spPr bwMode="auto">
          <a:xfrm rot="5400000">
            <a:off x="2786967" y="4692982"/>
            <a:ext cx="109537" cy="506413"/>
          </a:xfrm>
          <a:prstGeom prst="rect">
            <a:avLst/>
          </a:prstGeom>
          <a:solidFill>
            <a:srgbClr val="FF1D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8" name="Rectangle 215">
            <a:extLst>
              <a:ext uri="{FF2B5EF4-FFF2-40B4-BE49-F238E27FC236}">
                <a16:creationId xmlns:a16="http://schemas.microsoft.com/office/drawing/2014/main" id="{96E3C7AC-CDF3-4FAC-BB77-F3AF41871BC2}"/>
              </a:ext>
            </a:extLst>
          </p:cNvPr>
          <p:cNvSpPr>
            <a:spLocks noChangeArrowheads="1"/>
          </p:cNvSpPr>
          <p:nvPr/>
        </p:nvSpPr>
        <p:spPr bwMode="auto">
          <a:xfrm rot="5400000">
            <a:off x="2680604" y="5042232"/>
            <a:ext cx="98425" cy="285750"/>
          </a:xfrm>
          <a:prstGeom prst="rect">
            <a:avLst/>
          </a:prstGeom>
          <a:solidFill>
            <a:srgbClr val="FF1D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89" name="Text Box 216">
            <a:extLst>
              <a:ext uri="{FF2B5EF4-FFF2-40B4-BE49-F238E27FC236}">
                <a16:creationId xmlns:a16="http://schemas.microsoft.com/office/drawing/2014/main" id="{E158A40B-8C47-4006-9745-3E97283AFA2B}"/>
              </a:ext>
            </a:extLst>
          </p:cNvPr>
          <p:cNvSpPr txBox="1">
            <a:spLocks noChangeArrowheads="1"/>
          </p:cNvSpPr>
          <p:nvPr/>
        </p:nvSpPr>
        <p:spPr bwMode="auto">
          <a:xfrm>
            <a:off x="3572779" y="3167395"/>
            <a:ext cx="879475" cy="34607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buClr>
                <a:srgbClr val="FFFF99"/>
              </a:buClr>
              <a:buSzPct val="150000"/>
              <a:defRPr/>
            </a:pPr>
            <a:r>
              <a:rPr lang="en-US" sz="825" b="1" dirty="0">
                <a:solidFill>
                  <a:srgbClr val="00FFFF"/>
                </a:solidFill>
              </a:rPr>
              <a:t>Women </a:t>
            </a:r>
          </a:p>
          <a:p>
            <a:pPr eaLnBrk="0" fontAlgn="base" hangingPunct="0">
              <a:spcBef>
                <a:spcPct val="0"/>
              </a:spcBef>
              <a:spcAft>
                <a:spcPct val="0"/>
              </a:spcAft>
              <a:buClr>
                <a:srgbClr val="FFFF99"/>
              </a:buClr>
              <a:buSzPct val="150000"/>
              <a:defRPr/>
            </a:pPr>
            <a:r>
              <a:rPr lang="en-US" sz="825" b="1" dirty="0">
                <a:solidFill>
                  <a:srgbClr val="00FFFF"/>
                </a:solidFill>
              </a:rPr>
              <a:t>with </a:t>
            </a:r>
            <a:r>
              <a:rPr lang="en-US" sz="825" b="1" dirty="0" err="1">
                <a:solidFill>
                  <a:srgbClr val="00FFFF"/>
                </a:solidFill>
              </a:rPr>
              <a:t>Fxs</a:t>
            </a:r>
            <a:endParaRPr lang="en-US" sz="825" dirty="0">
              <a:solidFill>
                <a:prstClr val="black"/>
              </a:solidFill>
            </a:endParaRPr>
          </a:p>
        </p:txBody>
      </p:sp>
      <p:sp>
        <p:nvSpPr>
          <p:cNvPr id="90" name="Line 217">
            <a:extLst>
              <a:ext uri="{FF2B5EF4-FFF2-40B4-BE49-F238E27FC236}">
                <a16:creationId xmlns:a16="http://schemas.microsoft.com/office/drawing/2014/main" id="{06B9E45F-E561-4DBB-98FC-0D1DF48D97F0}"/>
              </a:ext>
            </a:extLst>
          </p:cNvPr>
          <p:cNvSpPr>
            <a:spLocks noChangeShapeType="1"/>
          </p:cNvSpPr>
          <p:nvPr/>
        </p:nvSpPr>
        <p:spPr bwMode="auto">
          <a:xfrm flipV="1">
            <a:off x="2598053" y="5223207"/>
            <a:ext cx="0" cy="3016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1" name="Line 218">
            <a:extLst>
              <a:ext uri="{FF2B5EF4-FFF2-40B4-BE49-F238E27FC236}">
                <a16:creationId xmlns:a16="http://schemas.microsoft.com/office/drawing/2014/main" id="{BFAA526B-3FC7-468F-85CE-202DC974A76E}"/>
              </a:ext>
            </a:extLst>
          </p:cNvPr>
          <p:cNvSpPr>
            <a:spLocks noChangeShapeType="1"/>
          </p:cNvSpPr>
          <p:nvPr/>
        </p:nvSpPr>
        <p:spPr bwMode="auto">
          <a:xfrm>
            <a:off x="2582179" y="5237495"/>
            <a:ext cx="28575" cy="317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2" name="Line 219">
            <a:extLst>
              <a:ext uri="{FF2B5EF4-FFF2-40B4-BE49-F238E27FC236}">
                <a16:creationId xmlns:a16="http://schemas.microsoft.com/office/drawing/2014/main" id="{7BBE7658-7E30-48A1-8F81-A2F1FE9AD751}"/>
              </a:ext>
            </a:extLst>
          </p:cNvPr>
          <p:cNvSpPr>
            <a:spLocks noChangeShapeType="1"/>
          </p:cNvSpPr>
          <p:nvPr/>
        </p:nvSpPr>
        <p:spPr bwMode="auto">
          <a:xfrm>
            <a:off x="2791729" y="5247020"/>
            <a:ext cx="28575" cy="158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3" name="Line 220">
            <a:extLst>
              <a:ext uri="{FF2B5EF4-FFF2-40B4-BE49-F238E27FC236}">
                <a16:creationId xmlns:a16="http://schemas.microsoft.com/office/drawing/2014/main" id="{DD260731-0FC1-411E-AFA2-D24E4E56C213}"/>
              </a:ext>
            </a:extLst>
          </p:cNvPr>
          <p:cNvSpPr>
            <a:spLocks noChangeShapeType="1"/>
          </p:cNvSpPr>
          <p:nvPr/>
        </p:nvSpPr>
        <p:spPr bwMode="auto">
          <a:xfrm>
            <a:off x="2999692" y="5247020"/>
            <a:ext cx="26987" cy="158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4" name="Line 221">
            <a:extLst>
              <a:ext uri="{FF2B5EF4-FFF2-40B4-BE49-F238E27FC236}">
                <a16:creationId xmlns:a16="http://schemas.microsoft.com/office/drawing/2014/main" id="{573BD43B-B8AD-4CD7-AB89-32E5642B9967}"/>
              </a:ext>
            </a:extLst>
          </p:cNvPr>
          <p:cNvSpPr>
            <a:spLocks noChangeShapeType="1"/>
          </p:cNvSpPr>
          <p:nvPr/>
        </p:nvSpPr>
        <p:spPr bwMode="auto">
          <a:xfrm>
            <a:off x="3215592" y="5248606"/>
            <a:ext cx="28575"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5" name="Line 222">
            <a:extLst>
              <a:ext uri="{FF2B5EF4-FFF2-40B4-BE49-F238E27FC236}">
                <a16:creationId xmlns:a16="http://schemas.microsoft.com/office/drawing/2014/main" id="{E58AD314-844F-4D1E-9697-F18F4AC4A6C4}"/>
              </a:ext>
            </a:extLst>
          </p:cNvPr>
          <p:cNvSpPr>
            <a:spLocks noChangeShapeType="1"/>
          </p:cNvSpPr>
          <p:nvPr/>
        </p:nvSpPr>
        <p:spPr bwMode="auto">
          <a:xfrm>
            <a:off x="3425142" y="5248606"/>
            <a:ext cx="28575"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6" name="Line 223">
            <a:extLst>
              <a:ext uri="{FF2B5EF4-FFF2-40B4-BE49-F238E27FC236}">
                <a16:creationId xmlns:a16="http://schemas.microsoft.com/office/drawing/2014/main" id="{D213AA52-679A-4145-B517-2C81FDB4B7EA}"/>
              </a:ext>
            </a:extLst>
          </p:cNvPr>
          <p:cNvSpPr>
            <a:spLocks noChangeShapeType="1"/>
          </p:cNvSpPr>
          <p:nvPr/>
        </p:nvSpPr>
        <p:spPr bwMode="auto">
          <a:xfrm>
            <a:off x="3633104" y="5247020"/>
            <a:ext cx="28575" cy="158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7" name="Line 224">
            <a:extLst>
              <a:ext uri="{FF2B5EF4-FFF2-40B4-BE49-F238E27FC236}">
                <a16:creationId xmlns:a16="http://schemas.microsoft.com/office/drawing/2014/main" id="{740A7EE3-922C-485B-B1A4-4B13ADE356B1}"/>
              </a:ext>
            </a:extLst>
          </p:cNvPr>
          <p:cNvSpPr>
            <a:spLocks noChangeShapeType="1"/>
          </p:cNvSpPr>
          <p:nvPr/>
        </p:nvSpPr>
        <p:spPr bwMode="auto">
          <a:xfrm>
            <a:off x="3842654" y="5248606"/>
            <a:ext cx="28575"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8" name="Line 225">
            <a:extLst>
              <a:ext uri="{FF2B5EF4-FFF2-40B4-BE49-F238E27FC236}">
                <a16:creationId xmlns:a16="http://schemas.microsoft.com/office/drawing/2014/main" id="{A5F9FEA5-5EE7-4283-9088-326B8B9A14F6}"/>
              </a:ext>
            </a:extLst>
          </p:cNvPr>
          <p:cNvSpPr>
            <a:spLocks noChangeShapeType="1"/>
          </p:cNvSpPr>
          <p:nvPr/>
        </p:nvSpPr>
        <p:spPr bwMode="auto">
          <a:xfrm>
            <a:off x="4056967" y="5248606"/>
            <a:ext cx="28575"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99" name="Line 226">
            <a:extLst>
              <a:ext uri="{FF2B5EF4-FFF2-40B4-BE49-F238E27FC236}">
                <a16:creationId xmlns:a16="http://schemas.microsoft.com/office/drawing/2014/main" id="{E82AE78F-D30F-4261-BA66-8D85102ABAC3}"/>
              </a:ext>
            </a:extLst>
          </p:cNvPr>
          <p:cNvSpPr>
            <a:spLocks noChangeShapeType="1"/>
          </p:cNvSpPr>
          <p:nvPr/>
        </p:nvSpPr>
        <p:spPr bwMode="auto">
          <a:xfrm>
            <a:off x="4264929" y="5248606"/>
            <a:ext cx="28575"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nvGrpSpPr>
          <p:cNvPr id="100" name="Group 228">
            <a:extLst>
              <a:ext uri="{FF2B5EF4-FFF2-40B4-BE49-F238E27FC236}">
                <a16:creationId xmlns:a16="http://schemas.microsoft.com/office/drawing/2014/main" id="{AF056BBE-A0DC-4288-8FE4-6E82948E6E86}"/>
              </a:ext>
            </a:extLst>
          </p:cNvPr>
          <p:cNvGrpSpPr>
            <a:grpSpLocks/>
          </p:cNvGrpSpPr>
          <p:nvPr/>
        </p:nvGrpSpPr>
        <p:grpSpPr bwMode="auto">
          <a:xfrm rot="5400000">
            <a:off x="3522773" y="1524173"/>
            <a:ext cx="85725" cy="1903413"/>
            <a:chOff x="3387" y="2521"/>
            <a:chExt cx="56" cy="1428"/>
          </a:xfrm>
        </p:grpSpPr>
        <p:sp>
          <p:nvSpPr>
            <p:cNvPr id="101" name="Line 229">
              <a:extLst>
                <a:ext uri="{FF2B5EF4-FFF2-40B4-BE49-F238E27FC236}">
                  <a16:creationId xmlns:a16="http://schemas.microsoft.com/office/drawing/2014/main" id="{CC8A9EB4-9B03-424F-A4DA-1F4ECC38FC4C}"/>
                </a:ext>
              </a:extLst>
            </p:cNvPr>
            <p:cNvSpPr>
              <a:spLocks noChangeShapeType="1"/>
            </p:cNvSpPr>
            <p:nvPr/>
          </p:nvSpPr>
          <p:spPr bwMode="auto">
            <a:xfrm flipV="1">
              <a:off x="3426" y="3930"/>
              <a:ext cx="1" cy="19"/>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2" name="Line 230">
              <a:extLst>
                <a:ext uri="{FF2B5EF4-FFF2-40B4-BE49-F238E27FC236}">
                  <a16:creationId xmlns:a16="http://schemas.microsoft.com/office/drawing/2014/main" id="{5692E5E1-CDF1-4801-9D5D-7188A8C54469}"/>
                </a:ext>
              </a:extLst>
            </p:cNvPr>
            <p:cNvSpPr>
              <a:spLocks noChangeShapeType="1"/>
            </p:cNvSpPr>
            <p:nvPr/>
          </p:nvSpPr>
          <p:spPr bwMode="auto">
            <a:xfrm>
              <a:off x="3416" y="3939"/>
              <a:ext cx="21"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3" name="Line 231">
              <a:extLst>
                <a:ext uri="{FF2B5EF4-FFF2-40B4-BE49-F238E27FC236}">
                  <a16:creationId xmlns:a16="http://schemas.microsoft.com/office/drawing/2014/main" id="{554F4F57-4716-4633-B989-E2AE287E0EC0}"/>
                </a:ext>
              </a:extLst>
            </p:cNvPr>
            <p:cNvSpPr>
              <a:spLocks noChangeShapeType="1"/>
            </p:cNvSpPr>
            <p:nvPr/>
          </p:nvSpPr>
          <p:spPr bwMode="auto">
            <a:xfrm>
              <a:off x="3423" y="3783"/>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4" name="Line 232">
              <a:extLst>
                <a:ext uri="{FF2B5EF4-FFF2-40B4-BE49-F238E27FC236}">
                  <a16:creationId xmlns:a16="http://schemas.microsoft.com/office/drawing/2014/main" id="{431358F8-0EF7-491E-801D-17FA559671E9}"/>
                </a:ext>
              </a:extLst>
            </p:cNvPr>
            <p:cNvSpPr>
              <a:spLocks noChangeShapeType="1"/>
            </p:cNvSpPr>
            <p:nvPr/>
          </p:nvSpPr>
          <p:spPr bwMode="auto">
            <a:xfrm>
              <a:off x="3423" y="3627"/>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5" name="Line 233">
              <a:extLst>
                <a:ext uri="{FF2B5EF4-FFF2-40B4-BE49-F238E27FC236}">
                  <a16:creationId xmlns:a16="http://schemas.microsoft.com/office/drawing/2014/main" id="{D35895BB-235B-41A9-9C90-58251F47AE9D}"/>
                </a:ext>
              </a:extLst>
            </p:cNvPr>
            <p:cNvSpPr>
              <a:spLocks noChangeShapeType="1"/>
            </p:cNvSpPr>
            <p:nvPr/>
          </p:nvSpPr>
          <p:spPr bwMode="auto">
            <a:xfrm>
              <a:off x="3423" y="3465"/>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6" name="Line 234">
              <a:extLst>
                <a:ext uri="{FF2B5EF4-FFF2-40B4-BE49-F238E27FC236}">
                  <a16:creationId xmlns:a16="http://schemas.microsoft.com/office/drawing/2014/main" id="{619F944E-9A24-4040-B312-7E18DB6B00B8}"/>
                </a:ext>
              </a:extLst>
            </p:cNvPr>
            <p:cNvSpPr>
              <a:spLocks noChangeShapeType="1"/>
            </p:cNvSpPr>
            <p:nvPr/>
          </p:nvSpPr>
          <p:spPr bwMode="auto">
            <a:xfrm>
              <a:off x="3423" y="3308"/>
              <a:ext cx="20"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7" name="Line 235">
              <a:extLst>
                <a:ext uri="{FF2B5EF4-FFF2-40B4-BE49-F238E27FC236}">
                  <a16:creationId xmlns:a16="http://schemas.microsoft.com/office/drawing/2014/main" id="{E8415182-B61A-4E82-88F8-E46F85A8D4AC}"/>
                </a:ext>
              </a:extLst>
            </p:cNvPr>
            <p:cNvSpPr>
              <a:spLocks noChangeShapeType="1"/>
            </p:cNvSpPr>
            <p:nvPr/>
          </p:nvSpPr>
          <p:spPr bwMode="auto">
            <a:xfrm>
              <a:off x="3423" y="3152"/>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8" name="Line 236">
              <a:extLst>
                <a:ext uri="{FF2B5EF4-FFF2-40B4-BE49-F238E27FC236}">
                  <a16:creationId xmlns:a16="http://schemas.microsoft.com/office/drawing/2014/main" id="{350183C4-EC99-4957-8BC3-EA4F1CFBD3D7}"/>
                </a:ext>
              </a:extLst>
            </p:cNvPr>
            <p:cNvSpPr>
              <a:spLocks noChangeShapeType="1"/>
            </p:cNvSpPr>
            <p:nvPr/>
          </p:nvSpPr>
          <p:spPr bwMode="auto">
            <a:xfrm>
              <a:off x="3423" y="2996"/>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09" name="Line 237">
              <a:extLst>
                <a:ext uri="{FF2B5EF4-FFF2-40B4-BE49-F238E27FC236}">
                  <a16:creationId xmlns:a16="http://schemas.microsoft.com/office/drawing/2014/main" id="{97B983D4-2822-44A3-92AC-36ABBE8B8A4A}"/>
                </a:ext>
              </a:extLst>
            </p:cNvPr>
            <p:cNvSpPr>
              <a:spLocks noChangeShapeType="1"/>
            </p:cNvSpPr>
            <p:nvPr/>
          </p:nvSpPr>
          <p:spPr bwMode="auto">
            <a:xfrm>
              <a:off x="3423" y="2834"/>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10" name="Line 238">
              <a:extLst>
                <a:ext uri="{FF2B5EF4-FFF2-40B4-BE49-F238E27FC236}">
                  <a16:creationId xmlns:a16="http://schemas.microsoft.com/office/drawing/2014/main" id="{AFD83F06-9199-440B-B40E-4A9AAEAED0E2}"/>
                </a:ext>
              </a:extLst>
            </p:cNvPr>
            <p:cNvSpPr>
              <a:spLocks noChangeShapeType="1"/>
            </p:cNvSpPr>
            <p:nvPr/>
          </p:nvSpPr>
          <p:spPr bwMode="auto">
            <a:xfrm>
              <a:off x="3423" y="2677"/>
              <a:ext cx="20"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11" name="Line 239">
              <a:extLst>
                <a:ext uri="{FF2B5EF4-FFF2-40B4-BE49-F238E27FC236}">
                  <a16:creationId xmlns:a16="http://schemas.microsoft.com/office/drawing/2014/main" id="{D6C463DC-9DD4-4128-9FF9-883F6922BBC1}"/>
                </a:ext>
              </a:extLst>
            </p:cNvPr>
            <p:cNvSpPr>
              <a:spLocks noChangeShapeType="1"/>
            </p:cNvSpPr>
            <p:nvPr/>
          </p:nvSpPr>
          <p:spPr bwMode="auto">
            <a:xfrm>
              <a:off x="3423" y="2521"/>
              <a:ext cx="2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12" name="Freeform 240">
              <a:extLst>
                <a:ext uri="{FF2B5EF4-FFF2-40B4-BE49-F238E27FC236}">
                  <a16:creationId xmlns:a16="http://schemas.microsoft.com/office/drawing/2014/main" id="{7A4DA1BB-CA0B-4B31-B670-1E199331E414}"/>
                </a:ext>
              </a:extLst>
            </p:cNvPr>
            <p:cNvSpPr>
              <a:spLocks/>
            </p:cNvSpPr>
            <p:nvPr/>
          </p:nvSpPr>
          <p:spPr bwMode="auto">
            <a:xfrm>
              <a:off x="3387" y="3715"/>
              <a:ext cx="11" cy="29"/>
            </a:xfrm>
            <a:custGeom>
              <a:avLst/>
              <a:gdLst>
                <a:gd name="T0" fmla="*/ 0 w 54"/>
                <a:gd name="T1" fmla="*/ 0 h 53"/>
                <a:gd name="T2" fmla="*/ 0 w 54"/>
                <a:gd name="T3" fmla="*/ 1 h 53"/>
                <a:gd name="T4" fmla="*/ 0 w 54"/>
                <a:gd name="T5" fmla="*/ 1 h 53"/>
                <a:gd name="T6" fmla="*/ 0 w 54"/>
                <a:gd name="T7" fmla="*/ 1 h 53"/>
                <a:gd name="T8" fmla="*/ 0 w 54"/>
                <a:gd name="T9" fmla="*/ 0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27" y="0"/>
                  </a:moveTo>
                  <a:lnTo>
                    <a:pt x="54" y="26"/>
                  </a:lnTo>
                  <a:lnTo>
                    <a:pt x="27" y="53"/>
                  </a:lnTo>
                  <a:lnTo>
                    <a:pt x="0" y="26"/>
                  </a:lnTo>
                  <a:lnTo>
                    <a:pt x="27" y="0"/>
                  </a:lnTo>
                  <a:close/>
                </a:path>
              </a:pathLst>
            </a:custGeom>
            <a:solidFill>
              <a:srgbClr val="FFFF99"/>
            </a:solidFill>
            <a:ln w="14288">
              <a:solidFill>
                <a:srgbClr val="FFFF99"/>
              </a:solidFill>
              <a:round/>
              <a:headEnd/>
              <a:tailEnd/>
            </a:ln>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sp>
        <p:nvSpPr>
          <p:cNvPr id="113" name="Rectangle 241">
            <a:extLst>
              <a:ext uri="{FF2B5EF4-FFF2-40B4-BE49-F238E27FC236}">
                <a16:creationId xmlns:a16="http://schemas.microsoft.com/office/drawing/2014/main" id="{8A288D96-E762-438F-B865-F3C2EF4B04AE}"/>
              </a:ext>
            </a:extLst>
          </p:cNvPr>
          <p:cNvSpPr>
            <a:spLocks noChangeArrowheads="1"/>
          </p:cNvSpPr>
          <p:nvPr/>
        </p:nvSpPr>
        <p:spPr bwMode="auto">
          <a:xfrm rot="5400000">
            <a:off x="3274329" y="3702382"/>
            <a:ext cx="101600" cy="1476375"/>
          </a:xfrm>
          <a:prstGeom prst="rect">
            <a:avLst/>
          </a:prstGeom>
          <a:solidFill>
            <a:srgbClr val="FF1D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grpSp>
        <p:nvGrpSpPr>
          <p:cNvPr id="114" name="Group 3">
            <a:extLst>
              <a:ext uri="{FF2B5EF4-FFF2-40B4-BE49-F238E27FC236}">
                <a16:creationId xmlns:a16="http://schemas.microsoft.com/office/drawing/2014/main" id="{5E439AA7-33BA-4829-A6DC-5EB713FF3385}"/>
              </a:ext>
            </a:extLst>
          </p:cNvPr>
          <p:cNvGrpSpPr>
            <a:grpSpLocks/>
          </p:cNvGrpSpPr>
          <p:nvPr/>
        </p:nvGrpSpPr>
        <p:grpSpPr bwMode="auto">
          <a:xfrm>
            <a:off x="4955491" y="3892882"/>
            <a:ext cx="590550" cy="11113"/>
            <a:chOff x="2378" y="947"/>
            <a:chExt cx="644" cy="9"/>
          </a:xfrm>
        </p:grpSpPr>
        <p:sp>
          <p:nvSpPr>
            <p:cNvPr id="115" name="Rectangle 4">
              <a:extLst>
                <a:ext uri="{FF2B5EF4-FFF2-40B4-BE49-F238E27FC236}">
                  <a16:creationId xmlns:a16="http://schemas.microsoft.com/office/drawing/2014/main" id="{28560126-61ED-4491-A1E4-59D1208D8679}"/>
                </a:ext>
              </a:extLst>
            </p:cNvPr>
            <p:cNvSpPr>
              <a:spLocks noChangeArrowheads="1"/>
            </p:cNvSpPr>
            <p:nvPr/>
          </p:nvSpPr>
          <p:spPr bwMode="auto">
            <a:xfrm>
              <a:off x="301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16" name="Rectangle 5">
              <a:extLst>
                <a:ext uri="{FF2B5EF4-FFF2-40B4-BE49-F238E27FC236}">
                  <a16:creationId xmlns:a16="http://schemas.microsoft.com/office/drawing/2014/main" id="{36FE3D07-8BAF-4EEE-8C7C-8814CB3F9236}"/>
                </a:ext>
              </a:extLst>
            </p:cNvPr>
            <p:cNvSpPr>
              <a:spLocks noChangeArrowheads="1"/>
            </p:cNvSpPr>
            <p:nvPr/>
          </p:nvSpPr>
          <p:spPr bwMode="auto">
            <a:xfrm>
              <a:off x="299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17" name="Rectangle 6">
              <a:extLst>
                <a:ext uri="{FF2B5EF4-FFF2-40B4-BE49-F238E27FC236}">
                  <a16:creationId xmlns:a16="http://schemas.microsoft.com/office/drawing/2014/main" id="{680A0FD0-0F7E-46F3-B6AD-9852C7B59ED0}"/>
                </a:ext>
              </a:extLst>
            </p:cNvPr>
            <p:cNvSpPr>
              <a:spLocks noChangeArrowheads="1"/>
            </p:cNvSpPr>
            <p:nvPr/>
          </p:nvSpPr>
          <p:spPr bwMode="auto">
            <a:xfrm>
              <a:off x="298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18" name="Rectangle 7">
              <a:extLst>
                <a:ext uri="{FF2B5EF4-FFF2-40B4-BE49-F238E27FC236}">
                  <a16:creationId xmlns:a16="http://schemas.microsoft.com/office/drawing/2014/main" id="{93D77413-D2DA-4DA2-8850-D05AE79226FC}"/>
                </a:ext>
              </a:extLst>
            </p:cNvPr>
            <p:cNvSpPr>
              <a:spLocks noChangeArrowheads="1"/>
            </p:cNvSpPr>
            <p:nvPr/>
          </p:nvSpPr>
          <p:spPr bwMode="auto">
            <a:xfrm>
              <a:off x="296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19" name="Rectangle 8">
              <a:extLst>
                <a:ext uri="{FF2B5EF4-FFF2-40B4-BE49-F238E27FC236}">
                  <a16:creationId xmlns:a16="http://schemas.microsoft.com/office/drawing/2014/main" id="{A9DD9BBB-9C48-44E3-B349-B2F3351821AE}"/>
                </a:ext>
              </a:extLst>
            </p:cNvPr>
            <p:cNvSpPr>
              <a:spLocks noChangeArrowheads="1"/>
            </p:cNvSpPr>
            <p:nvPr/>
          </p:nvSpPr>
          <p:spPr bwMode="auto">
            <a:xfrm>
              <a:off x="295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0" name="Rectangle 9">
              <a:extLst>
                <a:ext uri="{FF2B5EF4-FFF2-40B4-BE49-F238E27FC236}">
                  <a16:creationId xmlns:a16="http://schemas.microsoft.com/office/drawing/2014/main" id="{3BCA299A-36DC-43AD-8817-010BB241D732}"/>
                </a:ext>
              </a:extLst>
            </p:cNvPr>
            <p:cNvSpPr>
              <a:spLocks noChangeArrowheads="1"/>
            </p:cNvSpPr>
            <p:nvPr/>
          </p:nvSpPr>
          <p:spPr bwMode="auto">
            <a:xfrm>
              <a:off x="293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1" name="Rectangle 10">
              <a:extLst>
                <a:ext uri="{FF2B5EF4-FFF2-40B4-BE49-F238E27FC236}">
                  <a16:creationId xmlns:a16="http://schemas.microsoft.com/office/drawing/2014/main" id="{B9FF964B-5CB8-41D4-9BA7-906F3C52BC08}"/>
                </a:ext>
              </a:extLst>
            </p:cNvPr>
            <p:cNvSpPr>
              <a:spLocks noChangeArrowheads="1"/>
            </p:cNvSpPr>
            <p:nvPr/>
          </p:nvSpPr>
          <p:spPr bwMode="auto">
            <a:xfrm>
              <a:off x="291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2" name="Rectangle 11">
              <a:extLst>
                <a:ext uri="{FF2B5EF4-FFF2-40B4-BE49-F238E27FC236}">
                  <a16:creationId xmlns:a16="http://schemas.microsoft.com/office/drawing/2014/main" id="{4AF9B536-BD67-4EEF-8F5B-BDEB1D15083D}"/>
                </a:ext>
              </a:extLst>
            </p:cNvPr>
            <p:cNvSpPr>
              <a:spLocks noChangeArrowheads="1"/>
            </p:cNvSpPr>
            <p:nvPr/>
          </p:nvSpPr>
          <p:spPr bwMode="auto">
            <a:xfrm>
              <a:off x="290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3" name="Rectangle 12">
              <a:extLst>
                <a:ext uri="{FF2B5EF4-FFF2-40B4-BE49-F238E27FC236}">
                  <a16:creationId xmlns:a16="http://schemas.microsoft.com/office/drawing/2014/main" id="{48B4753E-91F1-4062-B75B-6F3451D9BFE5}"/>
                </a:ext>
              </a:extLst>
            </p:cNvPr>
            <p:cNvSpPr>
              <a:spLocks noChangeArrowheads="1"/>
            </p:cNvSpPr>
            <p:nvPr/>
          </p:nvSpPr>
          <p:spPr bwMode="auto">
            <a:xfrm>
              <a:off x="288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4" name="Rectangle 13">
              <a:extLst>
                <a:ext uri="{FF2B5EF4-FFF2-40B4-BE49-F238E27FC236}">
                  <a16:creationId xmlns:a16="http://schemas.microsoft.com/office/drawing/2014/main" id="{962C992C-E27F-4D45-A79F-572DB68EDFFF}"/>
                </a:ext>
              </a:extLst>
            </p:cNvPr>
            <p:cNvSpPr>
              <a:spLocks noChangeArrowheads="1"/>
            </p:cNvSpPr>
            <p:nvPr/>
          </p:nvSpPr>
          <p:spPr bwMode="auto">
            <a:xfrm>
              <a:off x="287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5" name="Rectangle 14">
              <a:extLst>
                <a:ext uri="{FF2B5EF4-FFF2-40B4-BE49-F238E27FC236}">
                  <a16:creationId xmlns:a16="http://schemas.microsoft.com/office/drawing/2014/main" id="{4711B907-9672-434D-83DF-137B35CE8798}"/>
                </a:ext>
              </a:extLst>
            </p:cNvPr>
            <p:cNvSpPr>
              <a:spLocks noChangeArrowheads="1"/>
            </p:cNvSpPr>
            <p:nvPr/>
          </p:nvSpPr>
          <p:spPr bwMode="auto">
            <a:xfrm>
              <a:off x="285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6" name="Rectangle 15">
              <a:extLst>
                <a:ext uri="{FF2B5EF4-FFF2-40B4-BE49-F238E27FC236}">
                  <a16:creationId xmlns:a16="http://schemas.microsoft.com/office/drawing/2014/main" id="{F7DCEAC0-712A-47B5-9142-965222311A51}"/>
                </a:ext>
              </a:extLst>
            </p:cNvPr>
            <p:cNvSpPr>
              <a:spLocks noChangeArrowheads="1"/>
            </p:cNvSpPr>
            <p:nvPr/>
          </p:nvSpPr>
          <p:spPr bwMode="auto">
            <a:xfrm>
              <a:off x="283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7" name="Rectangle 16">
              <a:extLst>
                <a:ext uri="{FF2B5EF4-FFF2-40B4-BE49-F238E27FC236}">
                  <a16:creationId xmlns:a16="http://schemas.microsoft.com/office/drawing/2014/main" id="{B531437A-9C5D-42AA-930C-BCE23CBBFD35}"/>
                </a:ext>
              </a:extLst>
            </p:cNvPr>
            <p:cNvSpPr>
              <a:spLocks noChangeArrowheads="1"/>
            </p:cNvSpPr>
            <p:nvPr/>
          </p:nvSpPr>
          <p:spPr bwMode="auto">
            <a:xfrm>
              <a:off x="282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8" name="Rectangle 17">
              <a:extLst>
                <a:ext uri="{FF2B5EF4-FFF2-40B4-BE49-F238E27FC236}">
                  <a16:creationId xmlns:a16="http://schemas.microsoft.com/office/drawing/2014/main" id="{946AA1E5-4470-4F63-82DA-E06FB9748F8F}"/>
                </a:ext>
              </a:extLst>
            </p:cNvPr>
            <p:cNvSpPr>
              <a:spLocks noChangeArrowheads="1"/>
            </p:cNvSpPr>
            <p:nvPr/>
          </p:nvSpPr>
          <p:spPr bwMode="auto">
            <a:xfrm>
              <a:off x="280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29" name="Rectangle 18">
              <a:extLst>
                <a:ext uri="{FF2B5EF4-FFF2-40B4-BE49-F238E27FC236}">
                  <a16:creationId xmlns:a16="http://schemas.microsoft.com/office/drawing/2014/main" id="{D42E1166-6D1A-4ED1-A16A-34B1E2ACAE79}"/>
                </a:ext>
              </a:extLst>
            </p:cNvPr>
            <p:cNvSpPr>
              <a:spLocks noChangeArrowheads="1"/>
            </p:cNvSpPr>
            <p:nvPr/>
          </p:nvSpPr>
          <p:spPr bwMode="auto">
            <a:xfrm>
              <a:off x="279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0" name="Rectangle 19">
              <a:extLst>
                <a:ext uri="{FF2B5EF4-FFF2-40B4-BE49-F238E27FC236}">
                  <a16:creationId xmlns:a16="http://schemas.microsoft.com/office/drawing/2014/main" id="{33A7DFE0-F722-45A0-A884-BB969D2EFB13}"/>
                </a:ext>
              </a:extLst>
            </p:cNvPr>
            <p:cNvSpPr>
              <a:spLocks noChangeArrowheads="1"/>
            </p:cNvSpPr>
            <p:nvPr/>
          </p:nvSpPr>
          <p:spPr bwMode="auto">
            <a:xfrm>
              <a:off x="277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1" name="Rectangle 20">
              <a:extLst>
                <a:ext uri="{FF2B5EF4-FFF2-40B4-BE49-F238E27FC236}">
                  <a16:creationId xmlns:a16="http://schemas.microsoft.com/office/drawing/2014/main" id="{4416FB66-A390-4C08-B479-2B6F8F03B6B0}"/>
                </a:ext>
              </a:extLst>
            </p:cNvPr>
            <p:cNvSpPr>
              <a:spLocks noChangeArrowheads="1"/>
            </p:cNvSpPr>
            <p:nvPr/>
          </p:nvSpPr>
          <p:spPr bwMode="auto">
            <a:xfrm>
              <a:off x="275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2" name="Rectangle 21">
              <a:extLst>
                <a:ext uri="{FF2B5EF4-FFF2-40B4-BE49-F238E27FC236}">
                  <a16:creationId xmlns:a16="http://schemas.microsoft.com/office/drawing/2014/main" id="{D0EF2686-7EED-47FB-B501-5539EE014F16}"/>
                </a:ext>
              </a:extLst>
            </p:cNvPr>
            <p:cNvSpPr>
              <a:spLocks noChangeArrowheads="1"/>
            </p:cNvSpPr>
            <p:nvPr/>
          </p:nvSpPr>
          <p:spPr bwMode="auto">
            <a:xfrm>
              <a:off x="274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3" name="Rectangle 22">
              <a:extLst>
                <a:ext uri="{FF2B5EF4-FFF2-40B4-BE49-F238E27FC236}">
                  <a16:creationId xmlns:a16="http://schemas.microsoft.com/office/drawing/2014/main" id="{6079270C-3B25-4A2B-8E94-6BE477AD5255}"/>
                </a:ext>
              </a:extLst>
            </p:cNvPr>
            <p:cNvSpPr>
              <a:spLocks noChangeArrowheads="1"/>
            </p:cNvSpPr>
            <p:nvPr/>
          </p:nvSpPr>
          <p:spPr bwMode="auto">
            <a:xfrm>
              <a:off x="272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4" name="Rectangle 23">
              <a:extLst>
                <a:ext uri="{FF2B5EF4-FFF2-40B4-BE49-F238E27FC236}">
                  <a16:creationId xmlns:a16="http://schemas.microsoft.com/office/drawing/2014/main" id="{410596A3-9AB9-46C8-BF0D-A341810F09CE}"/>
                </a:ext>
              </a:extLst>
            </p:cNvPr>
            <p:cNvSpPr>
              <a:spLocks noChangeArrowheads="1"/>
            </p:cNvSpPr>
            <p:nvPr/>
          </p:nvSpPr>
          <p:spPr bwMode="auto">
            <a:xfrm>
              <a:off x="271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5" name="Rectangle 24">
              <a:extLst>
                <a:ext uri="{FF2B5EF4-FFF2-40B4-BE49-F238E27FC236}">
                  <a16:creationId xmlns:a16="http://schemas.microsoft.com/office/drawing/2014/main" id="{CA943A82-4DA6-449A-BC2F-8675C7602F0E}"/>
                </a:ext>
              </a:extLst>
            </p:cNvPr>
            <p:cNvSpPr>
              <a:spLocks noChangeArrowheads="1"/>
            </p:cNvSpPr>
            <p:nvPr/>
          </p:nvSpPr>
          <p:spPr bwMode="auto">
            <a:xfrm>
              <a:off x="269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6" name="Rectangle 25">
              <a:extLst>
                <a:ext uri="{FF2B5EF4-FFF2-40B4-BE49-F238E27FC236}">
                  <a16:creationId xmlns:a16="http://schemas.microsoft.com/office/drawing/2014/main" id="{7B80EE85-C98A-4951-9EC8-D7A4D3F63CCC}"/>
                </a:ext>
              </a:extLst>
            </p:cNvPr>
            <p:cNvSpPr>
              <a:spLocks noChangeArrowheads="1"/>
            </p:cNvSpPr>
            <p:nvPr/>
          </p:nvSpPr>
          <p:spPr bwMode="auto">
            <a:xfrm>
              <a:off x="267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7" name="Rectangle 26">
              <a:extLst>
                <a:ext uri="{FF2B5EF4-FFF2-40B4-BE49-F238E27FC236}">
                  <a16:creationId xmlns:a16="http://schemas.microsoft.com/office/drawing/2014/main" id="{E89D53DC-5AA5-4A93-B5B8-A605E16BA264}"/>
                </a:ext>
              </a:extLst>
            </p:cNvPr>
            <p:cNvSpPr>
              <a:spLocks noChangeArrowheads="1"/>
            </p:cNvSpPr>
            <p:nvPr/>
          </p:nvSpPr>
          <p:spPr bwMode="auto">
            <a:xfrm>
              <a:off x="266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8" name="Rectangle 27">
              <a:extLst>
                <a:ext uri="{FF2B5EF4-FFF2-40B4-BE49-F238E27FC236}">
                  <a16:creationId xmlns:a16="http://schemas.microsoft.com/office/drawing/2014/main" id="{7083FC85-6733-4CC1-99AE-795570254625}"/>
                </a:ext>
              </a:extLst>
            </p:cNvPr>
            <p:cNvSpPr>
              <a:spLocks noChangeArrowheads="1"/>
            </p:cNvSpPr>
            <p:nvPr/>
          </p:nvSpPr>
          <p:spPr bwMode="auto">
            <a:xfrm>
              <a:off x="264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39" name="Rectangle 28">
              <a:extLst>
                <a:ext uri="{FF2B5EF4-FFF2-40B4-BE49-F238E27FC236}">
                  <a16:creationId xmlns:a16="http://schemas.microsoft.com/office/drawing/2014/main" id="{0EF9F1A9-4A99-4928-A703-C199A28CC9A7}"/>
                </a:ext>
              </a:extLst>
            </p:cNvPr>
            <p:cNvSpPr>
              <a:spLocks noChangeArrowheads="1"/>
            </p:cNvSpPr>
            <p:nvPr/>
          </p:nvSpPr>
          <p:spPr bwMode="auto">
            <a:xfrm>
              <a:off x="263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0" name="Rectangle 29">
              <a:extLst>
                <a:ext uri="{FF2B5EF4-FFF2-40B4-BE49-F238E27FC236}">
                  <a16:creationId xmlns:a16="http://schemas.microsoft.com/office/drawing/2014/main" id="{DCC1B8D4-B805-4FF0-9349-9C671D14DC75}"/>
                </a:ext>
              </a:extLst>
            </p:cNvPr>
            <p:cNvSpPr>
              <a:spLocks noChangeArrowheads="1"/>
            </p:cNvSpPr>
            <p:nvPr/>
          </p:nvSpPr>
          <p:spPr bwMode="auto">
            <a:xfrm>
              <a:off x="261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1" name="Rectangle 30">
              <a:extLst>
                <a:ext uri="{FF2B5EF4-FFF2-40B4-BE49-F238E27FC236}">
                  <a16:creationId xmlns:a16="http://schemas.microsoft.com/office/drawing/2014/main" id="{67F43AC5-95B0-4BDB-BD44-436369D1A60F}"/>
                </a:ext>
              </a:extLst>
            </p:cNvPr>
            <p:cNvSpPr>
              <a:spLocks noChangeArrowheads="1"/>
            </p:cNvSpPr>
            <p:nvPr/>
          </p:nvSpPr>
          <p:spPr bwMode="auto">
            <a:xfrm>
              <a:off x="259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2" name="Rectangle 31">
              <a:extLst>
                <a:ext uri="{FF2B5EF4-FFF2-40B4-BE49-F238E27FC236}">
                  <a16:creationId xmlns:a16="http://schemas.microsoft.com/office/drawing/2014/main" id="{5D15EC15-E5E6-48B6-9CD8-2D49FFE7872F}"/>
                </a:ext>
              </a:extLst>
            </p:cNvPr>
            <p:cNvSpPr>
              <a:spLocks noChangeArrowheads="1"/>
            </p:cNvSpPr>
            <p:nvPr/>
          </p:nvSpPr>
          <p:spPr bwMode="auto">
            <a:xfrm>
              <a:off x="258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3" name="Rectangle 32">
              <a:extLst>
                <a:ext uri="{FF2B5EF4-FFF2-40B4-BE49-F238E27FC236}">
                  <a16:creationId xmlns:a16="http://schemas.microsoft.com/office/drawing/2014/main" id="{1A11465D-F5B7-4AB6-AB02-4B39F056032F}"/>
                </a:ext>
              </a:extLst>
            </p:cNvPr>
            <p:cNvSpPr>
              <a:spLocks noChangeArrowheads="1"/>
            </p:cNvSpPr>
            <p:nvPr/>
          </p:nvSpPr>
          <p:spPr bwMode="auto">
            <a:xfrm>
              <a:off x="2566"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4" name="Rectangle 33">
              <a:extLst>
                <a:ext uri="{FF2B5EF4-FFF2-40B4-BE49-F238E27FC236}">
                  <a16:creationId xmlns:a16="http://schemas.microsoft.com/office/drawing/2014/main" id="{C8EA326A-5FCE-4EFA-8D51-820D4C2EB678}"/>
                </a:ext>
              </a:extLst>
            </p:cNvPr>
            <p:cNvSpPr>
              <a:spLocks noChangeArrowheads="1"/>
            </p:cNvSpPr>
            <p:nvPr/>
          </p:nvSpPr>
          <p:spPr bwMode="auto">
            <a:xfrm>
              <a:off x="2550"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5" name="Rectangle 34">
              <a:extLst>
                <a:ext uri="{FF2B5EF4-FFF2-40B4-BE49-F238E27FC236}">
                  <a16:creationId xmlns:a16="http://schemas.microsoft.com/office/drawing/2014/main" id="{5324B39B-B716-43C6-BC34-6F8D1D4103AA}"/>
                </a:ext>
              </a:extLst>
            </p:cNvPr>
            <p:cNvSpPr>
              <a:spLocks noChangeArrowheads="1"/>
            </p:cNvSpPr>
            <p:nvPr/>
          </p:nvSpPr>
          <p:spPr bwMode="auto">
            <a:xfrm>
              <a:off x="2534"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6" name="Rectangle 35">
              <a:extLst>
                <a:ext uri="{FF2B5EF4-FFF2-40B4-BE49-F238E27FC236}">
                  <a16:creationId xmlns:a16="http://schemas.microsoft.com/office/drawing/2014/main" id="{50CC4654-CEA0-40DA-BFC0-03032EADA8CA}"/>
                </a:ext>
              </a:extLst>
            </p:cNvPr>
            <p:cNvSpPr>
              <a:spLocks noChangeArrowheads="1"/>
            </p:cNvSpPr>
            <p:nvPr/>
          </p:nvSpPr>
          <p:spPr bwMode="auto">
            <a:xfrm>
              <a:off x="2518"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7" name="Rectangle 36">
              <a:extLst>
                <a:ext uri="{FF2B5EF4-FFF2-40B4-BE49-F238E27FC236}">
                  <a16:creationId xmlns:a16="http://schemas.microsoft.com/office/drawing/2014/main" id="{3259A531-DF79-4B4D-967F-9BCA4886F457}"/>
                </a:ext>
              </a:extLst>
            </p:cNvPr>
            <p:cNvSpPr>
              <a:spLocks noChangeArrowheads="1"/>
            </p:cNvSpPr>
            <p:nvPr/>
          </p:nvSpPr>
          <p:spPr bwMode="auto">
            <a:xfrm>
              <a:off x="2502" y="948"/>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8" name="Rectangle 37">
              <a:extLst>
                <a:ext uri="{FF2B5EF4-FFF2-40B4-BE49-F238E27FC236}">
                  <a16:creationId xmlns:a16="http://schemas.microsoft.com/office/drawing/2014/main" id="{DF59D8FE-7D9C-404A-B020-45DD6C06FF6E}"/>
                </a:ext>
              </a:extLst>
            </p:cNvPr>
            <p:cNvSpPr>
              <a:spLocks noChangeArrowheads="1"/>
            </p:cNvSpPr>
            <p:nvPr/>
          </p:nvSpPr>
          <p:spPr bwMode="auto">
            <a:xfrm>
              <a:off x="2486"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49" name="Rectangle 38">
              <a:extLst>
                <a:ext uri="{FF2B5EF4-FFF2-40B4-BE49-F238E27FC236}">
                  <a16:creationId xmlns:a16="http://schemas.microsoft.com/office/drawing/2014/main" id="{AC0EE54C-F037-49E5-A99A-DDA916098331}"/>
                </a:ext>
              </a:extLst>
            </p:cNvPr>
            <p:cNvSpPr>
              <a:spLocks noChangeArrowheads="1"/>
            </p:cNvSpPr>
            <p:nvPr/>
          </p:nvSpPr>
          <p:spPr bwMode="auto">
            <a:xfrm>
              <a:off x="2470"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0" name="Rectangle 39">
              <a:extLst>
                <a:ext uri="{FF2B5EF4-FFF2-40B4-BE49-F238E27FC236}">
                  <a16:creationId xmlns:a16="http://schemas.microsoft.com/office/drawing/2014/main" id="{5A8D7B35-ACD0-4CA0-8803-D4AA7C42F312}"/>
                </a:ext>
              </a:extLst>
            </p:cNvPr>
            <p:cNvSpPr>
              <a:spLocks noChangeArrowheads="1"/>
            </p:cNvSpPr>
            <p:nvPr/>
          </p:nvSpPr>
          <p:spPr bwMode="auto">
            <a:xfrm>
              <a:off x="2454"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1" name="Rectangle 40">
              <a:extLst>
                <a:ext uri="{FF2B5EF4-FFF2-40B4-BE49-F238E27FC236}">
                  <a16:creationId xmlns:a16="http://schemas.microsoft.com/office/drawing/2014/main" id="{1F707450-42F1-430A-8067-B9951E87152B}"/>
                </a:ext>
              </a:extLst>
            </p:cNvPr>
            <p:cNvSpPr>
              <a:spLocks noChangeArrowheads="1"/>
            </p:cNvSpPr>
            <p:nvPr/>
          </p:nvSpPr>
          <p:spPr bwMode="auto">
            <a:xfrm>
              <a:off x="2438"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2" name="Rectangle 41">
              <a:extLst>
                <a:ext uri="{FF2B5EF4-FFF2-40B4-BE49-F238E27FC236}">
                  <a16:creationId xmlns:a16="http://schemas.microsoft.com/office/drawing/2014/main" id="{91CF75D6-2906-46D8-B696-B1F56365CC57}"/>
                </a:ext>
              </a:extLst>
            </p:cNvPr>
            <p:cNvSpPr>
              <a:spLocks noChangeArrowheads="1"/>
            </p:cNvSpPr>
            <p:nvPr/>
          </p:nvSpPr>
          <p:spPr bwMode="auto">
            <a:xfrm>
              <a:off x="2422"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3" name="Rectangle 42">
              <a:extLst>
                <a:ext uri="{FF2B5EF4-FFF2-40B4-BE49-F238E27FC236}">
                  <a16:creationId xmlns:a16="http://schemas.microsoft.com/office/drawing/2014/main" id="{41A21503-6521-44E1-B476-BDB80BD0560E}"/>
                </a:ext>
              </a:extLst>
            </p:cNvPr>
            <p:cNvSpPr>
              <a:spLocks noChangeArrowheads="1"/>
            </p:cNvSpPr>
            <p:nvPr/>
          </p:nvSpPr>
          <p:spPr bwMode="auto">
            <a:xfrm>
              <a:off x="2406"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4" name="Rectangle 43">
              <a:extLst>
                <a:ext uri="{FF2B5EF4-FFF2-40B4-BE49-F238E27FC236}">
                  <a16:creationId xmlns:a16="http://schemas.microsoft.com/office/drawing/2014/main" id="{12FEB750-EB01-4BD1-92FE-CDDC79144A85}"/>
                </a:ext>
              </a:extLst>
            </p:cNvPr>
            <p:cNvSpPr>
              <a:spLocks noChangeArrowheads="1"/>
            </p:cNvSpPr>
            <p:nvPr/>
          </p:nvSpPr>
          <p:spPr bwMode="auto">
            <a:xfrm>
              <a:off x="2390" y="94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5" name="Rectangle 44">
              <a:extLst>
                <a:ext uri="{FF2B5EF4-FFF2-40B4-BE49-F238E27FC236}">
                  <a16:creationId xmlns:a16="http://schemas.microsoft.com/office/drawing/2014/main" id="{4F3B8002-3589-4F83-BC70-C5C02431C490}"/>
                </a:ext>
              </a:extLst>
            </p:cNvPr>
            <p:cNvSpPr>
              <a:spLocks noChangeArrowheads="1"/>
            </p:cNvSpPr>
            <p:nvPr/>
          </p:nvSpPr>
          <p:spPr bwMode="auto">
            <a:xfrm>
              <a:off x="2378" y="947"/>
              <a:ext cx="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grpSp>
      <p:sp>
        <p:nvSpPr>
          <p:cNvPr id="156" name="Rectangle 243">
            <a:extLst>
              <a:ext uri="{FF2B5EF4-FFF2-40B4-BE49-F238E27FC236}">
                <a16:creationId xmlns:a16="http://schemas.microsoft.com/office/drawing/2014/main" id="{47372668-0D6F-4DAC-9213-ED59E8D2BEE0}"/>
              </a:ext>
            </a:extLst>
          </p:cNvPr>
          <p:cNvSpPr>
            <a:spLocks noChangeArrowheads="1"/>
          </p:cNvSpPr>
          <p:nvPr/>
        </p:nvSpPr>
        <p:spPr bwMode="auto">
          <a:xfrm>
            <a:off x="7184342" y="5502607"/>
            <a:ext cx="9525" cy="92075"/>
          </a:xfrm>
          <a:prstGeom prst="rect">
            <a:avLst/>
          </a:pr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7" name="Rectangle 245">
            <a:extLst>
              <a:ext uri="{FF2B5EF4-FFF2-40B4-BE49-F238E27FC236}">
                <a16:creationId xmlns:a16="http://schemas.microsoft.com/office/drawing/2014/main" id="{997CCC1F-CF57-4576-A04E-F6200A7D0C4A}"/>
              </a:ext>
            </a:extLst>
          </p:cNvPr>
          <p:cNvSpPr>
            <a:spLocks noChangeArrowheads="1"/>
          </p:cNvSpPr>
          <p:nvPr/>
        </p:nvSpPr>
        <p:spPr bwMode="auto">
          <a:xfrm>
            <a:off x="5530166" y="5528007"/>
            <a:ext cx="6350" cy="92075"/>
          </a:xfrm>
          <a:prstGeom prst="rect">
            <a:avLst/>
          </a:pr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158" name="Freeform 248">
            <a:extLst>
              <a:ext uri="{FF2B5EF4-FFF2-40B4-BE49-F238E27FC236}">
                <a16:creationId xmlns:a16="http://schemas.microsoft.com/office/drawing/2014/main" id="{A25E265C-9870-453B-9670-9B8CC7F6A91B}"/>
              </a:ext>
            </a:extLst>
          </p:cNvPr>
          <p:cNvSpPr>
            <a:spLocks/>
          </p:cNvSpPr>
          <p:nvPr/>
        </p:nvSpPr>
        <p:spPr bwMode="auto">
          <a:xfrm>
            <a:off x="4998353" y="2992769"/>
            <a:ext cx="3201988" cy="2571750"/>
          </a:xfrm>
          <a:custGeom>
            <a:avLst/>
            <a:gdLst>
              <a:gd name="T0" fmla="*/ 0 w 3495"/>
              <a:gd name="T1" fmla="*/ 0 h 1883"/>
              <a:gd name="T2" fmla="*/ 2147483646 w 3495"/>
              <a:gd name="T3" fmla="*/ 0 h 1883"/>
              <a:gd name="T4" fmla="*/ 2147483646 w 3495"/>
              <a:gd name="T5" fmla="*/ 2147483646 h 1883"/>
              <a:gd name="T6" fmla="*/ 2147483646 w 3495"/>
              <a:gd name="T7" fmla="*/ 2147483646 h 1883"/>
              <a:gd name="T8" fmla="*/ 2147483646 w 3495"/>
              <a:gd name="T9" fmla="*/ 2147483646 h 1883"/>
              <a:gd name="T10" fmla="*/ 2147483646 w 3495"/>
              <a:gd name="T11" fmla="*/ 2147483646 h 1883"/>
              <a:gd name="T12" fmla="*/ 2147483646 w 3495"/>
              <a:gd name="T13" fmla="*/ 2147483646 h 1883"/>
              <a:gd name="T14" fmla="*/ 2147483646 w 3495"/>
              <a:gd name="T15" fmla="*/ 2147483646 h 1883"/>
              <a:gd name="T16" fmla="*/ 2147483646 w 3495"/>
              <a:gd name="T17" fmla="*/ 2147483646 h 1883"/>
              <a:gd name="T18" fmla="*/ 2147483646 w 3495"/>
              <a:gd name="T19" fmla="*/ 2147483646 h 1883"/>
              <a:gd name="T20" fmla="*/ 2147483646 w 3495"/>
              <a:gd name="T21" fmla="*/ 2147483646 h 1883"/>
              <a:gd name="T22" fmla="*/ 2147483646 w 3495"/>
              <a:gd name="T23" fmla="*/ 2147483646 h 1883"/>
              <a:gd name="T24" fmla="*/ 2147483646 w 3495"/>
              <a:gd name="T25" fmla="*/ 2147483646 h 1883"/>
              <a:gd name="T26" fmla="*/ 2147483646 w 3495"/>
              <a:gd name="T27" fmla="*/ 2147483646 h 1883"/>
              <a:gd name="T28" fmla="*/ 2147483646 w 3495"/>
              <a:gd name="T29" fmla="*/ 2147483646 h 1883"/>
              <a:gd name="T30" fmla="*/ 2147483646 w 3495"/>
              <a:gd name="T31" fmla="*/ 2147483646 h 1883"/>
              <a:gd name="T32" fmla="*/ 2147483646 w 3495"/>
              <a:gd name="T33" fmla="*/ 2147483646 h 1883"/>
              <a:gd name="T34" fmla="*/ 2147483646 w 3495"/>
              <a:gd name="T35" fmla="*/ 2147483646 h 1883"/>
              <a:gd name="T36" fmla="*/ 2147483646 w 3495"/>
              <a:gd name="T37" fmla="*/ 2147483646 h 1883"/>
              <a:gd name="T38" fmla="*/ 2147483646 w 3495"/>
              <a:gd name="T39" fmla="*/ 2147483646 h 1883"/>
              <a:gd name="T40" fmla="*/ 2147483646 w 3495"/>
              <a:gd name="T41" fmla="*/ 2147483646 h 1883"/>
              <a:gd name="T42" fmla="*/ 2147483646 w 3495"/>
              <a:gd name="T43" fmla="*/ 2147483646 h 1883"/>
              <a:gd name="T44" fmla="*/ 2147483646 w 3495"/>
              <a:gd name="T45" fmla="*/ 2147483646 h 1883"/>
              <a:gd name="T46" fmla="*/ 2147483646 w 3495"/>
              <a:gd name="T47" fmla="*/ 2147483646 h 1883"/>
              <a:gd name="T48" fmla="*/ 2147483646 w 3495"/>
              <a:gd name="T49" fmla="*/ 2147483646 h 1883"/>
              <a:gd name="T50" fmla="*/ 2147483646 w 3495"/>
              <a:gd name="T51" fmla="*/ 2147483646 h 1883"/>
              <a:gd name="T52" fmla="*/ 2147483646 w 3495"/>
              <a:gd name="T53" fmla="*/ 2147483646 h 1883"/>
              <a:gd name="T54" fmla="*/ 2147483646 w 3495"/>
              <a:gd name="T55" fmla="*/ 2147483646 h 1883"/>
              <a:gd name="T56" fmla="*/ 2147483646 w 3495"/>
              <a:gd name="T57" fmla="*/ 2147483646 h 1883"/>
              <a:gd name="T58" fmla="*/ 2147483646 w 3495"/>
              <a:gd name="T59" fmla="*/ 2147483646 h 1883"/>
              <a:gd name="T60" fmla="*/ 2147483646 w 3495"/>
              <a:gd name="T61" fmla="*/ 2147483646 h 1883"/>
              <a:gd name="T62" fmla="*/ 2147483646 w 3495"/>
              <a:gd name="T63" fmla="*/ 2147483646 h 1883"/>
              <a:gd name="T64" fmla="*/ 2147483646 w 3495"/>
              <a:gd name="T65" fmla="*/ 2147483646 h 1883"/>
              <a:gd name="T66" fmla="*/ 2147483646 w 3495"/>
              <a:gd name="T67" fmla="*/ 2147483646 h 1883"/>
              <a:gd name="T68" fmla="*/ 0 w 3495"/>
              <a:gd name="T69" fmla="*/ 2147483646 h 1883"/>
              <a:gd name="T70" fmla="*/ 0 w 3495"/>
              <a:gd name="T71" fmla="*/ 0 h 1883"/>
              <a:gd name="T72" fmla="*/ 0 w 3495"/>
              <a:gd name="T73" fmla="*/ 0 h 18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95"/>
              <a:gd name="T112" fmla="*/ 0 h 1883"/>
              <a:gd name="T113" fmla="*/ 3495 w 3495"/>
              <a:gd name="T114" fmla="*/ 1883 h 18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95" h="1883">
                <a:moveTo>
                  <a:pt x="0" y="0"/>
                </a:moveTo>
                <a:lnTo>
                  <a:pt x="761" y="0"/>
                </a:lnTo>
                <a:lnTo>
                  <a:pt x="777" y="23"/>
                </a:lnTo>
                <a:lnTo>
                  <a:pt x="808" y="57"/>
                </a:lnTo>
                <a:lnTo>
                  <a:pt x="863" y="92"/>
                </a:lnTo>
                <a:lnTo>
                  <a:pt x="944" y="126"/>
                </a:lnTo>
                <a:lnTo>
                  <a:pt x="1086" y="185"/>
                </a:lnTo>
                <a:lnTo>
                  <a:pt x="1213" y="230"/>
                </a:lnTo>
                <a:lnTo>
                  <a:pt x="1355" y="282"/>
                </a:lnTo>
                <a:lnTo>
                  <a:pt x="1617" y="363"/>
                </a:lnTo>
                <a:lnTo>
                  <a:pt x="2045" y="501"/>
                </a:lnTo>
                <a:lnTo>
                  <a:pt x="2449" y="634"/>
                </a:lnTo>
                <a:lnTo>
                  <a:pt x="2901" y="783"/>
                </a:lnTo>
                <a:lnTo>
                  <a:pt x="3138" y="852"/>
                </a:lnTo>
                <a:lnTo>
                  <a:pt x="3250" y="893"/>
                </a:lnTo>
                <a:lnTo>
                  <a:pt x="3336" y="927"/>
                </a:lnTo>
                <a:lnTo>
                  <a:pt x="3430" y="984"/>
                </a:lnTo>
                <a:lnTo>
                  <a:pt x="3464" y="1019"/>
                </a:lnTo>
                <a:lnTo>
                  <a:pt x="3495" y="1059"/>
                </a:lnTo>
                <a:lnTo>
                  <a:pt x="3495" y="1883"/>
                </a:lnTo>
                <a:lnTo>
                  <a:pt x="3464" y="1848"/>
                </a:lnTo>
                <a:lnTo>
                  <a:pt x="3416" y="1809"/>
                </a:lnTo>
                <a:lnTo>
                  <a:pt x="3329" y="1767"/>
                </a:lnTo>
                <a:lnTo>
                  <a:pt x="3186" y="1710"/>
                </a:lnTo>
                <a:lnTo>
                  <a:pt x="3019" y="1658"/>
                </a:lnTo>
                <a:lnTo>
                  <a:pt x="2853" y="1595"/>
                </a:lnTo>
                <a:lnTo>
                  <a:pt x="1529" y="1163"/>
                </a:lnTo>
                <a:lnTo>
                  <a:pt x="1315" y="1088"/>
                </a:lnTo>
                <a:lnTo>
                  <a:pt x="1054" y="997"/>
                </a:lnTo>
                <a:lnTo>
                  <a:pt x="896" y="938"/>
                </a:lnTo>
                <a:lnTo>
                  <a:pt x="843" y="899"/>
                </a:lnTo>
                <a:lnTo>
                  <a:pt x="801" y="855"/>
                </a:lnTo>
                <a:lnTo>
                  <a:pt x="785" y="829"/>
                </a:lnTo>
                <a:lnTo>
                  <a:pt x="16" y="829"/>
                </a:lnTo>
                <a:lnTo>
                  <a:pt x="0" y="829"/>
                </a:lnTo>
                <a:lnTo>
                  <a:pt x="0" y="0"/>
                </a:lnTo>
                <a:close/>
              </a:path>
            </a:pathLst>
          </a:custGeom>
          <a:gradFill rotWithShape="0">
            <a:gsLst>
              <a:gs pos="0">
                <a:srgbClr val="00FFFF"/>
              </a:gs>
              <a:gs pos="50000">
                <a:srgbClr val="007676"/>
              </a:gs>
              <a:gs pos="100000">
                <a:srgbClr val="00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nvGrpSpPr>
          <p:cNvPr id="159" name="Group 249">
            <a:extLst>
              <a:ext uri="{FF2B5EF4-FFF2-40B4-BE49-F238E27FC236}">
                <a16:creationId xmlns:a16="http://schemas.microsoft.com/office/drawing/2014/main" id="{52215EBC-E8E7-440D-A0D4-CD9746C41472}"/>
              </a:ext>
            </a:extLst>
          </p:cNvPr>
          <p:cNvGrpSpPr>
            <a:grpSpLocks/>
          </p:cNvGrpSpPr>
          <p:nvPr/>
        </p:nvGrpSpPr>
        <p:grpSpPr bwMode="auto">
          <a:xfrm>
            <a:off x="5550804" y="3534107"/>
            <a:ext cx="2568575" cy="1482725"/>
            <a:chOff x="3030" y="948"/>
            <a:chExt cx="2802" cy="1085"/>
          </a:xfrm>
        </p:grpSpPr>
        <p:grpSp>
          <p:nvGrpSpPr>
            <p:cNvPr id="160" name="Group 250">
              <a:extLst>
                <a:ext uri="{FF2B5EF4-FFF2-40B4-BE49-F238E27FC236}">
                  <a16:creationId xmlns:a16="http://schemas.microsoft.com/office/drawing/2014/main" id="{1B434585-E75E-40BA-93F9-8F2652B45A93}"/>
                </a:ext>
              </a:extLst>
            </p:cNvPr>
            <p:cNvGrpSpPr>
              <a:grpSpLocks/>
            </p:cNvGrpSpPr>
            <p:nvPr/>
          </p:nvGrpSpPr>
          <p:grpSpPr bwMode="auto">
            <a:xfrm>
              <a:off x="3617" y="1220"/>
              <a:ext cx="1749" cy="549"/>
              <a:chOff x="3617" y="1220"/>
              <a:chExt cx="1749" cy="549"/>
            </a:xfrm>
          </p:grpSpPr>
          <p:sp>
            <p:nvSpPr>
              <p:cNvPr id="240" name="Freeform 251">
                <a:extLst>
                  <a:ext uri="{FF2B5EF4-FFF2-40B4-BE49-F238E27FC236}">
                    <a16:creationId xmlns:a16="http://schemas.microsoft.com/office/drawing/2014/main" id="{6F49E4F7-C206-4B82-AEB9-DBAFDED094EF}"/>
                  </a:ext>
                </a:extLst>
              </p:cNvPr>
              <p:cNvSpPr>
                <a:spLocks/>
              </p:cNvSpPr>
              <p:nvPr/>
            </p:nvSpPr>
            <p:spPr bwMode="auto">
              <a:xfrm>
                <a:off x="3617" y="1220"/>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1" name="Freeform 252">
                <a:extLst>
                  <a:ext uri="{FF2B5EF4-FFF2-40B4-BE49-F238E27FC236}">
                    <a16:creationId xmlns:a16="http://schemas.microsoft.com/office/drawing/2014/main" id="{C712C1E2-EFAE-48C1-8CA9-D428FAEF40D1}"/>
                  </a:ext>
                </a:extLst>
              </p:cNvPr>
              <p:cNvSpPr>
                <a:spLocks/>
              </p:cNvSpPr>
              <p:nvPr/>
            </p:nvSpPr>
            <p:spPr bwMode="auto">
              <a:xfrm>
                <a:off x="3633" y="1224"/>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2" name="Freeform 253">
                <a:extLst>
                  <a:ext uri="{FF2B5EF4-FFF2-40B4-BE49-F238E27FC236}">
                    <a16:creationId xmlns:a16="http://schemas.microsoft.com/office/drawing/2014/main" id="{D00E4A63-4419-43A8-9B9B-3C270858F6C0}"/>
                  </a:ext>
                </a:extLst>
              </p:cNvPr>
              <p:cNvSpPr>
                <a:spLocks/>
              </p:cNvSpPr>
              <p:nvPr/>
            </p:nvSpPr>
            <p:spPr bwMode="auto">
              <a:xfrm>
                <a:off x="3648" y="1229"/>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3" name="Freeform 254">
                <a:extLst>
                  <a:ext uri="{FF2B5EF4-FFF2-40B4-BE49-F238E27FC236}">
                    <a16:creationId xmlns:a16="http://schemas.microsoft.com/office/drawing/2014/main" id="{B32C7A8C-D6BD-4E91-B77B-3BEF27F4FE29}"/>
                  </a:ext>
                </a:extLst>
              </p:cNvPr>
              <p:cNvSpPr>
                <a:spLocks/>
              </p:cNvSpPr>
              <p:nvPr/>
            </p:nvSpPr>
            <p:spPr bwMode="auto">
              <a:xfrm>
                <a:off x="3663" y="123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4" name="Freeform 255">
                <a:extLst>
                  <a:ext uri="{FF2B5EF4-FFF2-40B4-BE49-F238E27FC236}">
                    <a16:creationId xmlns:a16="http://schemas.microsoft.com/office/drawing/2014/main" id="{3BC8CD77-BFFD-4E8E-8CCE-F70976F7BC03}"/>
                  </a:ext>
                </a:extLst>
              </p:cNvPr>
              <p:cNvSpPr>
                <a:spLocks/>
              </p:cNvSpPr>
              <p:nvPr/>
            </p:nvSpPr>
            <p:spPr bwMode="auto">
              <a:xfrm>
                <a:off x="3678" y="1239"/>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5" name="Freeform 256">
                <a:extLst>
                  <a:ext uri="{FF2B5EF4-FFF2-40B4-BE49-F238E27FC236}">
                    <a16:creationId xmlns:a16="http://schemas.microsoft.com/office/drawing/2014/main" id="{D3322FA4-0B42-4172-835F-77B8DF2543A2}"/>
                  </a:ext>
                </a:extLst>
              </p:cNvPr>
              <p:cNvSpPr>
                <a:spLocks/>
              </p:cNvSpPr>
              <p:nvPr/>
            </p:nvSpPr>
            <p:spPr bwMode="auto">
              <a:xfrm>
                <a:off x="3694" y="1243"/>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6" name="Freeform 257">
                <a:extLst>
                  <a:ext uri="{FF2B5EF4-FFF2-40B4-BE49-F238E27FC236}">
                    <a16:creationId xmlns:a16="http://schemas.microsoft.com/office/drawing/2014/main" id="{61DD1930-B322-47CB-87DE-B08E1B4DA691}"/>
                  </a:ext>
                </a:extLst>
              </p:cNvPr>
              <p:cNvSpPr>
                <a:spLocks/>
              </p:cNvSpPr>
              <p:nvPr/>
            </p:nvSpPr>
            <p:spPr bwMode="auto">
              <a:xfrm>
                <a:off x="3709" y="1248"/>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7" name="Freeform 258">
                <a:extLst>
                  <a:ext uri="{FF2B5EF4-FFF2-40B4-BE49-F238E27FC236}">
                    <a16:creationId xmlns:a16="http://schemas.microsoft.com/office/drawing/2014/main" id="{31DFCAEC-6AA9-4BB9-B930-BEC9D5BFAC11}"/>
                  </a:ext>
                </a:extLst>
              </p:cNvPr>
              <p:cNvSpPr>
                <a:spLocks/>
              </p:cNvSpPr>
              <p:nvPr/>
            </p:nvSpPr>
            <p:spPr bwMode="auto">
              <a:xfrm>
                <a:off x="3724" y="1253"/>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8" name="Freeform 259">
                <a:extLst>
                  <a:ext uri="{FF2B5EF4-FFF2-40B4-BE49-F238E27FC236}">
                    <a16:creationId xmlns:a16="http://schemas.microsoft.com/office/drawing/2014/main" id="{41F8B8F8-2167-4D85-820C-7E4BD81910E8}"/>
                  </a:ext>
                </a:extLst>
              </p:cNvPr>
              <p:cNvSpPr>
                <a:spLocks/>
              </p:cNvSpPr>
              <p:nvPr/>
            </p:nvSpPr>
            <p:spPr bwMode="auto">
              <a:xfrm>
                <a:off x="3740" y="1258"/>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49" name="Freeform 260">
                <a:extLst>
                  <a:ext uri="{FF2B5EF4-FFF2-40B4-BE49-F238E27FC236}">
                    <a16:creationId xmlns:a16="http://schemas.microsoft.com/office/drawing/2014/main" id="{4C2628F7-D56E-4757-98FE-ABC0C9A2DC15}"/>
                  </a:ext>
                </a:extLst>
              </p:cNvPr>
              <p:cNvSpPr>
                <a:spLocks/>
              </p:cNvSpPr>
              <p:nvPr/>
            </p:nvSpPr>
            <p:spPr bwMode="auto">
              <a:xfrm>
                <a:off x="3755" y="1262"/>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0" name="Freeform 261">
                <a:extLst>
                  <a:ext uri="{FF2B5EF4-FFF2-40B4-BE49-F238E27FC236}">
                    <a16:creationId xmlns:a16="http://schemas.microsoft.com/office/drawing/2014/main" id="{D6DFEEE7-95AD-4601-B307-AE8D09E1DD03}"/>
                  </a:ext>
                </a:extLst>
              </p:cNvPr>
              <p:cNvSpPr>
                <a:spLocks/>
              </p:cNvSpPr>
              <p:nvPr/>
            </p:nvSpPr>
            <p:spPr bwMode="auto">
              <a:xfrm>
                <a:off x="3770" y="1267"/>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1" name="Freeform 262">
                <a:extLst>
                  <a:ext uri="{FF2B5EF4-FFF2-40B4-BE49-F238E27FC236}">
                    <a16:creationId xmlns:a16="http://schemas.microsoft.com/office/drawing/2014/main" id="{C66C302B-070E-4D8B-91FA-C2EDB3C77A6F}"/>
                  </a:ext>
                </a:extLst>
              </p:cNvPr>
              <p:cNvSpPr>
                <a:spLocks/>
              </p:cNvSpPr>
              <p:nvPr/>
            </p:nvSpPr>
            <p:spPr bwMode="auto">
              <a:xfrm>
                <a:off x="3785" y="1272"/>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2" name="Freeform 263">
                <a:extLst>
                  <a:ext uri="{FF2B5EF4-FFF2-40B4-BE49-F238E27FC236}">
                    <a16:creationId xmlns:a16="http://schemas.microsoft.com/office/drawing/2014/main" id="{9481702A-F9AC-4E36-9AD4-05E25A0FDE0E}"/>
                  </a:ext>
                </a:extLst>
              </p:cNvPr>
              <p:cNvSpPr>
                <a:spLocks/>
              </p:cNvSpPr>
              <p:nvPr/>
            </p:nvSpPr>
            <p:spPr bwMode="auto">
              <a:xfrm>
                <a:off x="3801" y="1277"/>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3" name="Freeform 264">
                <a:extLst>
                  <a:ext uri="{FF2B5EF4-FFF2-40B4-BE49-F238E27FC236}">
                    <a16:creationId xmlns:a16="http://schemas.microsoft.com/office/drawing/2014/main" id="{799BF600-52A2-4636-AE4C-31D062F0CB1E}"/>
                  </a:ext>
                </a:extLst>
              </p:cNvPr>
              <p:cNvSpPr>
                <a:spLocks/>
              </p:cNvSpPr>
              <p:nvPr/>
            </p:nvSpPr>
            <p:spPr bwMode="auto">
              <a:xfrm>
                <a:off x="3816" y="1281"/>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4" name="Freeform 265">
                <a:extLst>
                  <a:ext uri="{FF2B5EF4-FFF2-40B4-BE49-F238E27FC236}">
                    <a16:creationId xmlns:a16="http://schemas.microsoft.com/office/drawing/2014/main" id="{0DCB1C43-69C8-4BFC-BCFB-DC449934EF54}"/>
                  </a:ext>
                </a:extLst>
              </p:cNvPr>
              <p:cNvSpPr>
                <a:spLocks/>
              </p:cNvSpPr>
              <p:nvPr/>
            </p:nvSpPr>
            <p:spPr bwMode="auto">
              <a:xfrm>
                <a:off x="3831" y="1286"/>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5" name="Freeform 266">
                <a:extLst>
                  <a:ext uri="{FF2B5EF4-FFF2-40B4-BE49-F238E27FC236}">
                    <a16:creationId xmlns:a16="http://schemas.microsoft.com/office/drawing/2014/main" id="{F54F49DE-81C5-4454-9D8B-AFA2080FB122}"/>
                  </a:ext>
                </a:extLst>
              </p:cNvPr>
              <p:cNvSpPr>
                <a:spLocks/>
              </p:cNvSpPr>
              <p:nvPr/>
            </p:nvSpPr>
            <p:spPr bwMode="auto">
              <a:xfrm>
                <a:off x="3846" y="1291"/>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6" name="Freeform 267">
                <a:extLst>
                  <a:ext uri="{FF2B5EF4-FFF2-40B4-BE49-F238E27FC236}">
                    <a16:creationId xmlns:a16="http://schemas.microsoft.com/office/drawing/2014/main" id="{3E4A4AC4-90A7-4901-A406-0A9C23E5BE5A}"/>
                  </a:ext>
                </a:extLst>
              </p:cNvPr>
              <p:cNvSpPr>
                <a:spLocks/>
              </p:cNvSpPr>
              <p:nvPr/>
            </p:nvSpPr>
            <p:spPr bwMode="auto">
              <a:xfrm>
                <a:off x="3862" y="1296"/>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7" name="Freeform 268">
                <a:extLst>
                  <a:ext uri="{FF2B5EF4-FFF2-40B4-BE49-F238E27FC236}">
                    <a16:creationId xmlns:a16="http://schemas.microsoft.com/office/drawing/2014/main" id="{4BDCCE99-8D84-4A25-BF9F-CDCC55D72E32}"/>
                  </a:ext>
                </a:extLst>
              </p:cNvPr>
              <p:cNvSpPr>
                <a:spLocks/>
              </p:cNvSpPr>
              <p:nvPr/>
            </p:nvSpPr>
            <p:spPr bwMode="auto">
              <a:xfrm>
                <a:off x="3877" y="1300"/>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8" name="Freeform 269">
                <a:extLst>
                  <a:ext uri="{FF2B5EF4-FFF2-40B4-BE49-F238E27FC236}">
                    <a16:creationId xmlns:a16="http://schemas.microsoft.com/office/drawing/2014/main" id="{6BC3EE0A-5479-4AD5-BDCC-05D808C95AE5}"/>
                  </a:ext>
                </a:extLst>
              </p:cNvPr>
              <p:cNvSpPr>
                <a:spLocks/>
              </p:cNvSpPr>
              <p:nvPr/>
            </p:nvSpPr>
            <p:spPr bwMode="auto">
              <a:xfrm>
                <a:off x="3892" y="1305"/>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59" name="Freeform 270">
                <a:extLst>
                  <a:ext uri="{FF2B5EF4-FFF2-40B4-BE49-F238E27FC236}">
                    <a16:creationId xmlns:a16="http://schemas.microsoft.com/office/drawing/2014/main" id="{45047656-92C4-4E08-AF39-C8E31A5BBAD3}"/>
                  </a:ext>
                </a:extLst>
              </p:cNvPr>
              <p:cNvSpPr>
                <a:spLocks/>
              </p:cNvSpPr>
              <p:nvPr/>
            </p:nvSpPr>
            <p:spPr bwMode="auto">
              <a:xfrm>
                <a:off x="3908" y="1310"/>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0" name="Freeform 271">
                <a:extLst>
                  <a:ext uri="{FF2B5EF4-FFF2-40B4-BE49-F238E27FC236}">
                    <a16:creationId xmlns:a16="http://schemas.microsoft.com/office/drawing/2014/main" id="{6083B35C-8940-4F92-8FB3-D77CC56078FC}"/>
                  </a:ext>
                </a:extLst>
              </p:cNvPr>
              <p:cNvSpPr>
                <a:spLocks/>
              </p:cNvSpPr>
              <p:nvPr/>
            </p:nvSpPr>
            <p:spPr bwMode="auto">
              <a:xfrm>
                <a:off x="3923" y="1315"/>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1" name="Freeform 272">
                <a:extLst>
                  <a:ext uri="{FF2B5EF4-FFF2-40B4-BE49-F238E27FC236}">
                    <a16:creationId xmlns:a16="http://schemas.microsoft.com/office/drawing/2014/main" id="{E6BF68DA-0DCB-49B0-9ADB-0E0E116FE2C7}"/>
                  </a:ext>
                </a:extLst>
              </p:cNvPr>
              <p:cNvSpPr>
                <a:spLocks/>
              </p:cNvSpPr>
              <p:nvPr/>
            </p:nvSpPr>
            <p:spPr bwMode="auto">
              <a:xfrm>
                <a:off x="3938" y="1319"/>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2" name="Freeform 273">
                <a:extLst>
                  <a:ext uri="{FF2B5EF4-FFF2-40B4-BE49-F238E27FC236}">
                    <a16:creationId xmlns:a16="http://schemas.microsoft.com/office/drawing/2014/main" id="{62B89F2E-0BC5-461B-A8C0-38A665EB4B38}"/>
                  </a:ext>
                </a:extLst>
              </p:cNvPr>
              <p:cNvSpPr>
                <a:spLocks/>
              </p:cNvSpPr>
              <p:nvPr/>
            </p:nvSpPr>
            <p:spPr bwMode="auto">
              <a:xfrm>
                <a:off x="3953" y="132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3" name="Freeform 274">
                <a:extLst>
                  <a:ext uri="{FF2B5EF4-FFF2-40B4-BE49-F238E27FC236}">
                    <a16:creationId xmlns:a16="http://schemas.microsoft.com/office/drawing/2014/main" id="{528E2DF2-BE0C-4E93-BCF5-20E1F6522F4B}"/>
                  </a:ext>
                </a:extLst>
              </p:cNvPr>
              <p:cNvSpPr>
                <a:spLocks/>
              </p:cNvSpPr>
              <p:nvPr/>
            </p:nvSpPr>
            <p:spPr bwMode="auto">
              <a:xfrm>
                <a:off x="3969" y="1329"/>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4" name="Freeform 275">
                <a:extLst>
                  <a:ext uri="{FF2B5EF4-FFF2-40B4-BE49-F238E27FC236}">
                    <a16:creationId xmlns:a16="http://schemas.microsoft.com/office/drawing/2014/main" id="{B65EC12A-5A13-44EC-8826-E83B4633E69D}"/>
                  </a:ext>
                </a:extLst>
              </p:cNvPr>
              <p:cNvSpPr>
                <a:spLocks/>
              </p:cNvSpPr>
              <p:nvPr/>
            </p:nvSpPr>
            <p:spPr bwMode="auto">
              <a:xfrm>
                <a:off x="3984" y="133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5" name="Freeform 276">
                <a:extLst>
                  <a:ext uri="{FF2B5EF4-FFF2-40B4-BE49-F238E27FC236}">
                    <a16:creationId xmlns:a16="http://schemas.microsoft.com/office/drawing/2014/main" id="{50D9EF82-C60B-48BC-AF5A-0E7F7CA1A026}"/>
                  </a:ext>
                </a:extLst>
              </p:cNvPr>
              <p:cNvSpPr>
                <a:spLocks/>
              </p:cNvSpPr>
              <p:nvPr/>
            </p:nvSpPr>
            <p:spPr bwMode="auto">
              <a:xfrm>
                <a:off x="3999" y="1338"/>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6" name="Freeform 277">
                <a:extLst>
                  <a:ext uri="{FF2B5EF4-FFF2-40B4-BE49-F238E27FC236}">
                    <a16:creationId xmlns:a16="http://schemas.microsoft.com/office/drawing/2014/main" id="{1DFAAC66-C835-43A0-894D-DB9EA97497AC}"/>
                  </a:ext>
                </a:extLst>
              </p:cNvPr>
              <p:cNvSpPr>
                <a:spLocks/>
              </p:cNvSpPr>
              <p:nvPr/>
            </p:nvSpPr>
            <p:spPr bwMode="auto">
              <a:xfrm>
                <a:off x="4015" y="1343"/>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7" name="Freeform 278">
                <a:extLst>
                  <a:ext uri="{FF2B5EF4-FFF2-40B4-BE49-F238E27FC236}">
                    <a16:creationId xmlns:a16="http://schemas.microsoft.com/office/drawing/2014/main" id="{82268A28-5BE9-4A39-90F9-645626A2D340}"/>
                  </a:ext>
                </a:extLst>
              </p:cNvPr>
              <p:cNvSpPr>
                <a:spLocks/>
              </p:cNvSpPr>
              <p:nvPr/>
            </p:nvSpPr>
            <p:spPr bwMode="auto">
              <a:xfrm>
                <a:off x="4030" y="1348"/>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8" name="Freeform 279">
                <a:extLst>
                  <a:ext uri="{FF2B5EF4-FFF2-40B4-BE49-F238E27FC236}">
                    <a16:creationId xmlns:a16="http://schemas.microsoft.com/office/drawing/2014/main" id="{E04AE338-E90E-44CB-BCA7-B5B705DE1C49}"/>
                  </a:ext>
                </a:extLst>
              </p:cNvPr>
              <p:cNvSpPr>
                <a:spLocks/>
              </p:cNvSpPr>
              <p:nvPr/>
            </p:nvSpPr>
            <p:spPr bwMode="auto">
              <a:xfrm>
                <a:off x="4045" y="1352"/>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69" name="Freeform 280">
                <a:extLst>
                  <a:ext uri="{FF2B5EF4-FFF2-40B4-BE49-F238E27FC236}">
                    <a16:creationId xmlns:a16="http://schemas.microsoft.com/office/drawing/2014/main" id="{2DEFC563-3DA2-40FD-98FB-CEB02C9B6899}"/>
                  </a:ext>
                </a:extLst>
              </p:cNvPr>
              <p:cNvSpPr>
                <a:spLocks/>
              </p:cNvSpPr>
              <p:nvPr/>
            </p:nvSpPr>
            <p:spPr bwMode="auto">
              <a:xfrm>
                <a:off x="4060" y="1357"/>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0" name="Freeform 281">
                <a:extLst>
                  <a:ext uri="{FF2B5EF4-FFF2-40B4-BE49-F238E27FC236}">
                    <a16:creationId xmlns:a16="http://schemas.microsoft.com/office/drawing/2014/main" id="{E85B878D-A984-48E8-8C62-0B722B6C0850}"/>
                  </a:ext>
                </a:extLst>
              </p:cNvPr>
              <p:cNvSpPr>
                <a:spLocks/>
              </p:cNvSpPr>
              <p:nvPr/>
            </p:nvSpPr>
            <p:spPr bwMode="auto">
              <a:xfrm>
                <a:off x="4076" y="1362"/>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1" name="Freeform 282">
                <a:extLst>
                  <a:ext uri="{FF2B5EF4-FFF2-40B4-BE49-F238E27FC236}">
                    <a16:creationId xmlns:a16="http://schemas.microsoft.com/office/drawing/2014/main" id="{D5155773-FCAD-44A4-9B36-98670B4D7922}"/>
                  </a:ext>
                </a:extLst>
              </p:cNvPr>
              <p:cNvSpPr>
                <a:spLocks/>
              </p:cNvSpPr>
              <p:nvPr/>
            </p:nvSpPr>
            <p:spPr bwMode="auto">
              <a:xfrm>
                <a:off x="4091" y="1367"/>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2" name="Freeform 283">
                <a:extLst>
                  <a:ext uri="{FF2B5EF4-FFF2-40B4-BE49-F238E27FC236}">
                    <a16:creationId xmlns:a16="http://schemas.microsoft.com/office/drawing/2014/main" id="{7B49D7DA-5A11-4016-B44F-FEE6A2D37433}"/>
                  </a:ext>
                </a:extLst>
              </p:cNvPr>
              <p:cNvSpPr>
                <a:spLocks/>
              </p:cNvSpPr>
              <p:nvPr/>
            </p:nvSpPr>
            <p:spPr bwMode="auto">
              <a:xfrm>
                <a:off x="4106" y="1371"/>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3" name="Freeform 284">
                <a:extLst>
                  <a:ext uri="{FF2B5EF4-FFF2-40B4-BE49-F238E27FC236}">
                    <a16:creationId xmlns:a16="http://schemas.microsoft.com/office/drawing/2014/main" id="{6E2B8F19-B928-4315-9C18-CDE0DC1176EE}"/>
                  </a:ext>
                </a:extLst>
              </p:cNvPr>
              <p:cNvSpPr>
                <a:spLocks/>
              </p:cNvSpPr>
              <p:nvPr/>
            </p:nvSpPr>
            <p:spPr bwMode="auto">
              <a:xfrm>
                <a:off x="4122" y="1376"/>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4" name="Freeform 285">
                <a:extLst>
                  <a:ext uri="{FF2B5EF4-FFF2-40B4-BE49-F238E27FC236}">
                    <a16:creationId xmlns:a16="http://schemas.microsoft.com/office/drawing/2014/main" id="{3FC06655-30A0-4E66-A179-1D53887B7DE1}"/>
                  </a:ext>
                </a:extLst>
              </p:cNvPr>
              <p:cNvSpPr>
                <a:spLocks/>
              </p:cNvSpPr>
              <p:nvPr/>
            </p:nvSpPr>
            <p:spPr bwMode="auto">
              <a:xfrm>
                <a:off x="4137" y="1381"/>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5" name="Freeform 286">
                <a:extLst>
                  <a:ext uri="{FF2B5EF4-FFF2-40B4-BE49-F238E27FC236}">
                    <a16:creationId xmlns:a16="http://schemas.microsoft.com/office/drawing/2014/main" id="{EC2D26E2-413D-48F7-8E85-8BD8B34FC4DF}"/>
                  </a:ext>
                </a:extLst>
              </p:cNvPr>
              <p:cNvSpPr>
                <a:spLocks/>
              </p:cNvSpPr>
              <p:nvPr/>
            </p:nvSpPr>
            <p:spPr bwMode="auto">
              <a:xfrm>
                <a:off x="4152" y="1386"/>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6" name="Freeform 287">
                <a:extLst>
                  <a:ext uri="{FF2B5EF4-FFF2-40B4-BE49-F238E27FC236}">
                    <a16:creationId xmlns:a16="http://schemas.microsoft.com/office/drawing/2014/main" id="{18A1A99F-55AA-48A3-AFAE-02E93C693EE3}"/>
                  </a:ext>
                </a:extLst>
              </p:cNvPr>
              <p:cNvSpPr>
                <a:spLocks/>
              </p:cNvSpPr>
              <p:nvPr/>
            </p:nvSpPr>
            <p:spPr bwMode="auto">
              <a:xfrm>
                <a:off x="4167" y="1390"/>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7" name="Freeform 288">
                <a:extLst>
                  <a:ext uri="{FF2B5EF4-FFF2-40B4-BE49-F238E27FC236}">
                    <a16:creationId xmlns:a16="http://schemas.microsoft.com/office/drawing/2014/main" id="{45807016-4007-4BF0-A1B2-4A593B3682A0}"/>
                  </a:ext>
                </a:extLst>
              </p:cNvPr>
              <p:cNvSpPr>
                <a:spLocks/>
              </p:cNvSpPr>
              <p:nvPr/>
            </p:nvSpPr>
            <p:spPr bwMode="auto">
              <a:xfrm>
                <a:off x="4183" y="1395"/>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8" name="Freeform 289">
                <a:extLst>
                  <a:ext uri="{FF2B5EF4-FFF2-40B4-BE49-F238E27FC236}">
                    <a16:creationId xmlns:a16="http://schemas.microsoft.com/office/drawing/2014/main" id="{A270ED1E-6CE9-4F6E-9925-9A9B50157087}"/>
                  </a:ext>
                </a:extLst>
              </p:cNvPr>
              <p:cNvSpPr>
                <a:spLocks/>
              </p:cNvSpPr>
              <p:nvPr/>
            </p:nvSpPr>
            <p:spPr bwMode="auto">
              <a:xfrm>
                <a:off x="4198" y="1400"/>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79" name="Freeform 290">
                <a:extLst>
                  <a:ext uri="{FF2B5EF4-FFF2-40B4-BE49-F238E27FC236}">
                    <a16:creationId xmlns:a16="http://schemas.microsoft.com/office/drawing/2014/main" id="{A4478344-41FA-4DA8-9F53-791E834FC30D}"/>
                  </a:ext>
                </a:extLst>
              </p:cNvPr>
              <p:cNvSpPr>
                <a:spLocks/>
              </p:cNvSpPr>
              <p:nvPr/>
            </p:nvSpPr>
            <p:spPr bwMode="auto">
              <a:xfrm>
                <a:off x="4213" y="1405"/>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0" name="Freeform 291">
                <a:extLst>
                  <a:ext uri="{FF2B5EF4-FFF2-40B4-BE49-F238E27FC236}">
                    <a16:creationId xmlns:a16="http://schemas.microsoft.com/office/drawing/2014/main" id="{784BAB01-BAD6-4739-A43F-F12005EC6FE6}"/>
                  </a:ext>
                </a:extLst>
              </p:cNvPr>
              <p:cNvSpPr>
                <a:spLocks/>
              </p:cNvSpPr>
              <p:nvPr/>
            </p:nvSpPr>
            <p:spPr bwMode="auto">
              <a:xfrm>
                <a:off x="4229" y="1409"/>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1" name="Freeform 292">
                <a:extLst>
                  <a:ext uri="{FF2B5EF4-FFF2-40B4-BE49-F238E27FC236}">
                    <a16:creationId xmlns:a16="http://schemas.microsoft.com/office/drawing/2014/main" id="{74982112-DE9D-4244-9390-7322116B2830}"/>
                  </a:ext>
                </a:extLst>
              </p:cNvPr>
              <p:cNvSpPr>
                <a:spLocks/>
              </p:cNvSpPr>
              <p:nvPr/>
            </p:nvSpPr>
            <p:spPr bwMode="auto">
              <a:xfrm>
                <a:off x="4244" y="1414"/>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2" name="Freeform 293">
                <a:extLst>
                  <a:ext uri="{FF2B5EF4-FFF2-40B4-BE49-F238E27FC236}">
                    <a16:creationId xmlns:a16="http://schemas.microsoft.com/office/drawing/2014/main" id="{07E99454-0600-4C17-8D99-A7E56D9B1CB9}"/>
                  </a:ext>
                </a:extLst>
              </p:cNvPr>
              <p:cNvSpPr>
                <a:spLocks/>
              </p:cNvSpPr>
              <p:nvPr/>
            </p:nvSpPr>
            <p:spPr bwMode="auto">
              <a:xfrm>
                <a:off x="4259" y="1419"/>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3" name="Freeform 294">
                <a:extLst>
                  <a:ext uri="{FF2B5EF4-FFF2-40B4-BE49-F238E27FC236}">
                    <a16:creationId xmlns:a16="http://schemas.microsoft.com/office/drawing/2014/main" id="{2D2C4B4A-3417-407D-B470-C3D39930950B}"/>
                  </a:ext>
                </a:extLst>
              </p:cNvPr>
              <p:cNvSpPr>
                <a:spLocks/>
              </p:cNvSpPr>
              <p:nvPr/>
            </p:nvSpPr>
            <p:spPr bwMode="auto">
              <a:xfrm>
                <a:off x="4274" y="142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4" name="Freeform 295">
                <a:extLst>
                  <a:ext uri="{FF2B5EF4-FFF2-40B4-BE49-F238E27FC236}">
                    <a16:creationId xmlns:a16="http://schemas.microsoft.com/office/drawing/2014/main" id="{FD57308C-5934-40F5-9AAF-C7D139AAFF3F}"/>
                  </a:ext>
                </a:extLst>
              </p:cNvPr>
              <p:cNvSpPr>
                <a:spLocks/>
              </p:cNvSpPr>
              <p:nvPr/>
            </p:nvSpPr>
            <p:spPr bwMode="auto">
              <a:xfrm>
                <a:off x="4290" y="1428"/>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5" name="Freeform 296">
                <a:extLst>
                  <a:ext uri="{FF2B5EF4-FFF2-40B4-BE49-F238E27FC236}">
                    <a16:creationId xmlns:a16="http://schemas.microsoft.com/office/drawing/2014/main" id="{536A77A4-C88F-4BA0-8E94-B34873D17E7B}"/>
                  </a:ext>
                </a:extLst>
              </p:cNvPr>
              <p:cNvSpPr>
                <a:spLocks/>
              </p:cNvSpPr>
              <p:nvPr/>
            </p:nvSpPr>
            <p:spPr bwMode="auto">
              <a:xfrm>
                <a:off x="4305" y="1433"/>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6" name="Freeform 297">
                <a:extLst>
                  <a:ext uri="{FF2B5EF4-FFF2-40B4-BE49-F238E27FC236}">
                    <a16:creationId xmlns:a16="http://schemas.microsoft.com/office/drawing/2014/main" id="{D0E406AC-7466-4AEB-9BFA-57A9B7365DF1}"/>
                  </a:ext>
                </a:extLst>
              </p:cNvPr>
              <p:cNvSpPr>
                <a:spLocks/>
              </p:cNvSpPr>
              <p:nvPr/>
            </p:nvSpPr>
            <p:spPr bwMode="auto">
              <a:xfrm>
                <a:off x="4320" y="1438"/>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7" name="Freeform 298">
                <a:extLst>
                  <a:ext uri="{FF2B5EF4-FFF2-40B4-BE49-F238E27FC236}">
                    <a16:creationId xmlns:a16="http://schemas.microsoft.com/office/drawing/2014/main" id="{307C5702-6617-473C-A666-35C55533EF13}"/>
                  </a:ext>
                </a:extLst>
              </p:cNvPr>
              <p:cNvSpPr>
                <a:spLocks/>
              </p:cNvSpPr>
              <p:nvPr/>
            </p:nvSpPr>
            <p:spPr bwMode="auto">
              <a:xfrm>
                <a:off x="4335" y="1443"/>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8" name="Freeform 299">
                <a:extLst>
                  <a:ext uri="{FF2B5EF4-FFF2-40B4-BE49-F238E27FC236}">
                    <a16:creationId xmlns:a16="http://schemas.microsoft.com/office/drawing/2014/main" id="{B8344126-BDA0-4D7B-B7CA-0C7D353FB9A4}"/>
                  </a:ext>
                </a:extLst>
              </p:cNvPr>
              <p:cNvSpPr>
                <a:spLocks/>
              </p:cNvSpPr>
              <p:nvPr/>
            </p:nvSpPr>
            <p:spPr bwMode="auto">
              <a:xfrm>
                <a:off x="4351" y="1447"/>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89" name="Freeform 300">
                <a:extLst>
                  <a:ext uri="{FF2B5EF4-FFF2-40B4-BE49-F238E27FC236}">
                    <a16:creationId xmlns:a16="http://schemas.microsoft.com/office/drawing/2014/main" id="{3D92AF55-9121-41F6-A5FC-EA410EF0EAD8}"/>
                  </a:ext>
                </a:extLst>
              </p:cNvPr>
              <p:cNvSpPr>
                <a:spLocks/>
              </p:cNvSpPr>
              <p:nvPr/>
            </p:nvSpPr>
            <p:spPr bwMode="auto">
              <a:xfrm>
                <a:off x="4366" y="1452"/>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0" name="Freeform 301">
                <a:extLst>
                  <a:ext uri="{FF2B5EF4-FFF2-40B4-BE49-F238E27FC236}">
                    <a16:creationId xmlns:a16="http://schemas.microsoft.com/office/drawing/2014/main" id="{0B640062-7257-4668-8B12-46DB03D5B35B}"/>
                  </a:ext>
                </a:extLst>
              </p:cNvPr>
              <p:cNvSpPr>
                <a:spLocks/>
              </p:cNvSpPr>
              <p:nvPr/>
            </p:nvSpPr>
            <p:spPr bwMode="auto">
              <a:xfrm>
                <a:off x="4381" y="1457"/>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1" name="Freeform 302">
                <a:extLst>
                  <a:ext uri="{FF2B5EF4-FFF2-40B4-BE49-F238E27FC236}">
                    <a16:creationId xmlns:a16="http://schemas.microsoft.com/office/drawing/2014/main" id="{8FE8DF8F-6254-4160-A80A-9D15AC0663C7}"/>
                  </a:ext>
                </a:extLst>
              </p:cNvPr>
              <p:cNvSpPr>
                <a:spLocks/>
              </p:cNvSpPr>
              <p:nvPr/>
            </p:nvSpPr>
            <p:spPr bwMode="auto">
              <a:xfrm>
                <a:off x="4397" y="1462"/>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2" name="Freeform 303">
                <a:extLst>
                  <a:ext uri="{FF2B5EF4-FFF2-40B4-BE49-F238E27FC236}">
                    <a16:creationId xmlns:a16="http://schemas.microsoft.com/office/drawing/2014/main" id="{63DA886F-7869-4C8A-9460-915F79A8CA0D}"/>
                  </a:ext>
                </a:extLst>
              </p:cNvPr>
              <p:cNvSpPr>
                <a:spLocks/>
              </p:cNvSpPr>
              <p:nvPr/>
            </p:nvSpPr>
            <p:spPr bwMode="auto">
              <a:xfrm>
                <a:off x="4412" y="1466"/>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3" name="Freeform 304">
                <a:extLst>
                  <a:ext uri="{FF2B5EF4-FFF2-40B4-BE49-F238E27FC236}">
                    <a16:creationId xmlns:a16="http://schemas.microsoft.com/office/drawing/2014/main" id="{B0AE4EE9-BFDC-46B4-B23F-FCC2B6F29D9D}"/>
                  </a:ext>
                </a:extLst>
              </p:cNvPr>
              <p:cNvSpPr>
                <a:spLocks/>
              </p:cNvSpPr>
              <p:nvPr/>
            </p:nvSpPr>
            <p:spPr bwMode="auto">
              <a:xfrm>
                <a:off x="4427" y="1471"/>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4" name="Freeform 305">
                <a:extLst>
                  <a:ext uri="{FF2B5EF4-FFF2-40B4-BE49-F238E27FC236}">
                    <a16:creationId xmlns:a16="http://schemas.microsoft.com/office/drawing/2014/main" id="{BBE6D0F8-50DA-438D-981D-3708FBB61DC2}"/>
                  </a:ext>
                </a:extLst>
              </p:cNvPr>
              <p:cNvSpPr>
                <a:spLocks/>
              </p:cNvSpPr>
              <p:nvPr/>
            </p:nvSpPr>
            <p:spPr bwMode="auto">
              <a:xfrm>
                <a:off x="4442" y="1476"/>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5" name="Freeform 306">
                <a:extLst>
                  <a:ext uri="{FF2B5EF4-FFF2-40B4-BE49-F238E27FC236}">
                    <a16:creationId xmlns:a16="http://schemas.microsoft.com/office/drawing/2014/main" id="{08C26258-BF33-4F95-B1C8-85B9C555CBB7}"/>
                  </a:ext>
                </a:extLst>
              </p:cNvPr>
              <p:cNvSpPr>
                <a:spLocks/>
              </p:cNvSpPr>
              <p:nvPr/>
            </p:nvSpPr>
            <p:spPr bwMode="auto">
              <a:xfrm>
                <a:off x="4458" y="1481"/>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6" name="Freeform 307">
                <a:extLst>
                  <a:ext uri="{FF2B5EF4-FFF2-40B4-BE49-F238E27FC236}">
                    <a16:creationId xmlns:a16="http://schemas.microsoft.com/office/drawing/2014/main" id="{03E6A8D7-585D-4CCB-AF42-E0A9EC64C14B}"/>
                  </a:ext>
                </a:extLst>
              </p:cNvPr>
              <p:cNvSpPr>
                <a:spLocks/>
              </p:cNvSpPr>
              <p:nvPr/>
            </p:nvSpPr>
            <p:spPr bwMode="auto">
              <a:xfrm>
                <a:off x="4473" y="1485"/>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7" name="Freeform 308">
                <a:extLst>
                  <a:ext uri="{FF2B5EF4-FFF2-40B4-BE49-F238E27FC236}">
                    <a16:creationId xmlns:a16="http://schemas.microsoft.com/office/drawing/2014/main" id="{52B809C9-5F09-4E4F-8F51-5C94730D2388}"/>
                  </a:ext>
                </a:extLst>
              </p:cNvPr>
              <p:cNvSpPr>
                <a:spLocks/>
              </p:cNvSpPr>
              <p:nvPr/>
            </p:nvSpPr>
            <p:spPr bwMode="auto">
              <a:xfrm>
                <a:off x="4488" y="1490"/>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8" name="Freeform 309">
                <a:extLst>
                  <a:ext uri="{FF2B5EF4-FFF2-40B4-BE49-F238E27FC236}">
                    <a16:creationId xmlns:a16="http://schemas.microsoft.com/office/drawing/2014/main" id="{A2C7ADBC-0CD2-456D-84CE-8AB46ADD3596}"/>
                  </a:ext>
                </a:extLst>
              </p:cNvPr>
              <p:cNvSpPr>
                <a:spLocks/>
              </p:cNvSpPr>
              <p:nvPr/>
            </p:nvSpPr>
            <p:spPr bwMode="auto">
              <a:xfrm>
                <a:off x="4504" y="1495"/>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99" name="Freeform 310">
                <a:extLst>
                  <a:ext uri="{FF2B5EF4-FFF2-40B4-BE49-F238E27FC236}">
                    <a16:creationId xmlns:a16="http://schemas.microsoft.com/office/drawing/2014/main" id="{3AEEB976-AAF7-43C9-9195-104485D66818}"/>
                  </a:ext>
                </a:extLst>
              </p:cNvPr>
              <p:cNvSpPr>
                <a:spLocks/>
              </p:cNvSpPr>
              <p:nvPr/>
            </p:nvSpPr>
            <p:spPr bwMode="auto">
              <a:xfrm>
                <a:off x="4519" y="1499"/>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0" name="Freeform 311">
                <a:extLst>
                  <a:ext uri="{FF2B5EF4-FFF2-40B4-BE49-F238E27FC236}">
                    <a16:creationId xmlns:a16="http://schemas.microsoft.com/office/drawing/2014/main" id="{80D297B9-F3E8-4BFE-BD32-AF02A94B23A5}"/>
                  </a:ext>
                </a:extLst>
              </p:cNvPr>
              <p:cNvSpPr>
                <a:spLocks/>
              </p:cNvSpPr>
              <p:nvPr/>
            </p:nvSpPr>
            <p:spPr bwMode="auto">
              <a:xfrm>
                <a:off x="4534" y="1504"/>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1" name="Freeform 312">
                <a:extLst>
                  <a:ext uri="{FF2B5EF4-FFF2-40B4-BE49-F238E27FC236}">
                    <a16:creationId xmlns:a16="http://schemas.microsoft.com/office/drawing/2014/main" id="{B5A39AFF-C14F-4D1E-A5E9-618A0D5670F3}"/>
                  </a:ext>
                </a:extLst>
              </p:cNvPr>
              <p:cNvSpPr>
                <a:spLocks/>
              </p:cNvSpPr>
              <p:nvPr/>
            </p:nvSpPr>
            <p:spPr bwMode="auto">
              <a:xfrm>
                <a:off x="4549" y="1509"/>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2" name="Freeform 313">
                <a:extLst>
                  <a:ext uri="{FF2B5EF4-FFF2-40B4-BE49-F238E27FC236}">
                    <a16:creationId xmlns:a16="http://schemas.microsoft.com/office/drawing/2014/main" id="{6DC59778-20ED-4224-BAD5-71B5AF524636}"/>
                  </a:ext>
                </a:extLst>
              </p:cNvPr>
              <p:cNvSpPr>
                <a:spLocks/>
              </p:cNvSpPr>
              <p:nvPr/>
            </p:nvSpPr>
            <p:spPr bwMode="auto">
              <a:xfrm>
                <a:off x="4565" y="1514"/>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3" name="Freeform 314">
                <a:extLst>
                  <a:ext uri="{FF2B5EF4-FFF2-40B4-BE49-F238E27FC236}">
                    <a16:creationId xmlns:a16="http://schemas.microsoft.com/office/drawing/2014/main" id="{9CF4B201-6BA7-4E31-90FB-404B48D30C8E}"/>
                  </a:ext>
                </a:extLst>
              </p:cNvPr>
              <p:cNvSpPr>
                <a:spLocks/>
              </p:cNvSpPr>
              <p:nvPr/>
            </p:nvSpPr>
            <p:spPr bwMode="auto">
              <a:xfrm>
                <a:off x="4580" y="1518"/>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4" name="Freeform 315">
                <a:extLst>
                  <a:ext uri="{FF2B5EF4-FFF2-40B4-BE49-F238E27FC236}">
                    <a16:creationId xmlns:a16="http://schemas.microsoft.com/office/drawing/2014/main" id="{FD5BAC1F-9A28-49D5-ABB6-7B436B4A4797}"/>
                  </a:ext>
                </a:extLst>
              </p:cNvPr>
              <p:cNvSpPr>
                <a:spLocks/>
              </p:cNvSpPr>
              <p:nvPr/>
            </p:nvSpPr>
            <p:spPr bwMode="auto">
              <a:xfrm>
                <a:off x="4595" y="1523"/>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5" name="Freeform 316">
                <a:extLst>
                  <a:ext uri="{FF2B5EF4-FFF2-40B4-BE49-F238E27FC236}">
                    <a16:creationId xmlns:a16="http://schemas.microsoft.com/office/drawing/2014/main" id="{71BB784C-31E3-4844-AEDB-48E46BC77D1B}"/>
                  </a:ext>
                </a:extLst>
              </p:cNvPr>
              <p:cNvSpPr>
                <a:spLocks/>
              </p:cNvSpPr>
              <p:nvPr/>
            </p:nvSpPr>
            <p:spPr bwMode="auto">
              <a:xfrm>
                <a:off x="4611" y="1528"/>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6" name="Freeform 317">
                <a:extLst>
                  <a:ext uri="{FF2B5EF4-FFF2-40B4-BE49-F238E27FC236}">
                    <a16:creationId xmlns:a16="http://schemas.microsoft.com/office/drawing/2014/main" id="{646D5DE5-E09B-449C-8C00-88751FA68231}"/>
                  </a:ext>
                </a:extLst>
              </p:cNvPr>
              <p:cNvSpPr>
                <a:spLocks/>
              </p:cNvSpPr>
              <p:nvPr/>
            </p:nvSpPr>
            <p:spPr bwMode="auto">
              <a:xfrm>
                <a:off x="4626" y="1533"/>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7" name="Freeform 318">
                <a:extLst>
                  <a:ext uri="{FF2B5EF4-FFF2-40B4-BE49-F238E27FC236}">
                    <a16:creationId xmlns:a16="http://schemas.microsoft.com/office/drawing/2014/main" id="{15A72D0A-D63A-4386-8506-0F12BD137BAD}"/>
                  </a:ext>
                </a:extLst>
              </p:cNvPr>
              <p:cNvSpPr>
                <a:spLocks/>
              </p:cNvSpPr>
              <p:nvPr/>
            </p:nvSpPr>
            <p:spPr bwMode="auto">
              <a:xfrm>
                <a:off x="4641" y="1537"/>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8" name="Freeform 319">
                <a:extLst>
                  <a:ext uri="{FF2B5EF4-FFF2-40B4-BE49-F238E27FC236}">
                    <a16:creationId xmlns:a16="http://schemas.microsoft.com/office/drawing/2014/main" id="{FE8BC215-32ED-440F-AEC5-2F5227459926}"/>
                  </a:ext>
                </a:extLst>
              </p:cNvPr>
              <p:cNvSpPr>
                <a:spLocks/>
              </p:cNvSpPr>
              <p:nvPr/>
            </p:nvSpPr>
            <p:spPr bwMode="auto">
              <a:xfrm>
                <a:off x="4656" y="1542"/>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09" name="Freeform 320">
                <a:extLst>
                  <a:ext uri="{FF2B5EF4-FFF2-40B4-BE49-F238E27FC236}">
                    <a16:creationId xmlns:a16="http://schemas.microsoft.com/office/drawing/2014/main" id="{A4C79BF5-1680-45F9-8B77-4147EBA73AF6}"/>
                  </a:ext>
                </a:extLst>
              </p:cNvPr>
              <p:cNvSpPr>
                <a:spLocks/>
              </p:cNvSpPr>
              <p:nvPr/>
            </p:nvSpPr>
            <p:spPr bwMode="auto">
              <a:xfrm>
                <a:off x="4672" y="1547"/>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0" name="Freeform 321">
                <a:extLst>
                  <a:ext uri="{FF2B5EF4-FFF2-40B4-BE49-F238E27FC236}">
                    <a16:creationId xmlns:a16="http://schemas.microsoft.com/office/drawing/2014/main" id="{055A6979-5AD6-4A8C-8888-4608763EC57F}"/>
                  </a:ext>
                </a:extLst>
              </p:cNvPr>
              <p:cNvSpPr>
                <a:spLocks/>
              </p:cNvSpPr>
              <p:nvPr/>
            </p:nvSpPr>
            <p:spPr bwMode="auto">
              <a:xfrm>
                <a:off x="4687" y="1552"/>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1" name="Freeform 322">
                <a:extLst>
                  <a:ext uri="{FF2B5EF4-FFF2-40B4-BE49-F238E27FC236}">
                    <a16:creationId xmlns:a16="http://schemas.microsoft.com/office/drawing/2014/main" id="{1D6FDE3E-BE83-4D23-8BFF-B1F7BF475904}"/>
                  </a:ext>
                </a:extLst>
              </p:cNvPr>
              <p:cNvSpPr>
                <a:spLocks/>
              </p:cNvSpPr>
              <p:nvPr/>
            </p:nvSpPr>
            <p:spPr bwMode="auto">
              <a:xfrm>
                <a:off x="4702" y="1556"/>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2" name="Freeform 323">
                <a:extLst>
                  <a:ext uri="{FF2B5EF4-FFF2-40B4-BE49-F238E27FC236}">
                    <a16:creationId xmlns:a16="http://schemas.microsoft.com/office/drawing/2014/main" id="{B12AD620-BAA1-45A8-B8F9-B2E877454B7A}"/>
                  </a:ext>
                </a:extLst>
              </p:cNvPr>
              <p:cNvSpPr>
                <a:spLocks/>
              </p:cNvSpPr>
              <p:nvPr/>
            </p:nvSpPr>
            <p:spPr bwMode="auto">
              <a:xfrm>
                <a:off x="4718" y="1561"/>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3" name="Freeform 324">
                <a:extLst>
                  <a:ext uri="{FF2B5EF4-FFF2-40B4-BE49-F238E27FC236}">
                    <a16:creationId xmlns:a16="http://schemas.microsoft.com/office/drawing/2014/main" id="{86FE1032-3A4F-41AD-808B-95446EC325FA}"/>
                  </a:ext>
                </a:extLst>
              </p:cNvPr>
              <p:cNvSpPr>
                <a:spLocks/>
              </p:cNvSpPr>
              <p:nvPr/>
            </p:nvSpPr>
            <p:spPr bwMode="auto">
              <a:xfrm>
                <a:off x="4733" y="1566"/>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4" name="Freeform 325">
                <a:extLst>
                  <a:ext uri="{FF2B5EF4-FFF2-40B4-BE49-F238E27FC236}">
                    <a16:creationId xmlns:a16="http://schemas.microsoft.com/office/drawing/2014/main" id="{314180AB-0566-4E6D-91E7-82B5FBB06DA4}"/>
                  </a:ext>
                </a:extLst>
              </p:cNvPr>
              <p:cNvSpPr>
                <a:spLocks/>
              </p:cNvSpPr>
              <p:nvPr/>
            </p:nvSpPr>
            <p:spPr bwMode="auto">
              <a:xfrm>
                <a:off x="4748" y="1571"/>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5" name="Freeform 326">
                <a:extLst>
                  <a:ext uri="{FF2B5EF4-FFF2-40B4-BE49-F238E27FC236}">
                    <a16:creationId xmlns:a16="http://schemas.microsoft.com/office/drawing/2014/main" id="{F546D3C9-8B11-49E3-BD71-B9D1CA93B5AD}"/>
                  </a:ext>
                </a:extLst>
              </p:cNvPr>
              <p:cNvSpPr>
                <a:spLocks/>
              </p:cNvSpPr>
              <p:nvPr/>
            </p:nvSpPr>
            <p:spPr bwMode="auto">
              <a:xfrm>
                <a:off x="4763" y="1575"/>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6" name="Freeform 327">
                <a:extLst>
                  <a:ext uri="{FF2B5EF4-FFF2-40B4-BE49-F238E27FC236}">
                    <a16:creationId xmlns:a16="http://schemas.microsoft.com/office/drawing/2014/main" id="{2FFB144D-F664-45C7-9C85-FD89BD1E6CA9}"/>
                  </a:ext>
                </a:extLst>
              </p:cNvPr>
              <p:cNvSpPr>
                <a:spLocks/>
              </p:cNvSpPr>
              <p:nvPr/>
            </p:nvSpPr>
            <p:spPr bwMode="auto">
              <a:xfrm>
                <a:off x="4779" y="1580"/>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7" name="Freeform 328">
                <a:extLst>
                  <a:ext uri="{FF2B5EF4-FFF2-40B4-BE49-F238E27FC236}">
                    <a16:creationId xmlns:a16="http://schemas.microsoft.com/office/drawing/2014/main" id="{49607DB7-7546-4851-8B8E-B21C3A06A6C5}"/>
                  </a:ext>
                </a:extLst>
              </p:cNvPr>
              <p:cNvSpPr>
                <a:spLocks/>
              </p:cNvSpPr>
              <p:nvPr/>
            </p:nvSpPr>
            <p:spPr bwMode="auto">
              <a:xfrm>
                <a:off x="4794" y="1585"/>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8" name="Freeform 329">
                <a:extLst>
                  <a:ext uri="{FF2B5EF4-FFF2-40B4-BE49-F238E27FC236}">
                    <a16:creationId xmlns:a16="http://schemas.microsoft.com/office/drawing/2014/main" id="{58871C4E-FD76-43C1-935B-0DBCF3A603D2}"/>
                  </a:ext>
                </a:extLst>
              </p:cNvPr>
              <p:cNvSpPr>
                <a:spLocks/>
              </p:cNvSpPr>
              <p:nvPr/>
            </p:nvSpPr>
            <p:spPr bwMode="auto">
              <a:xfrm>
                <a:off x="4809" y="1590"/>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19" name="Freeform 330">
                <a:extLst>
                  <a:ext uri="{FF2B5EF4-FFF2-40B4-BE49-F238E27FC236}">
                    <a16:creationId xmlns:a16="http://schemas.microsoft.com/office/drawing/2014/main" id="{1898FC44-FB68-4E1B-B216-49651CB28CD8}"/>
                  </a:ext>
                </a:extLst>
              </p:cNvPr>
              <p:cNvSpPr>
                <a:spLocks/>
              </p:cNvSpPr>
              <p:nvPr/>
            </p:nvSpPr>
            <p:spPr bwMode="auto">
              <a:xfrm>
                <a:off x="4824" y="1594"/>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0" name="Freeform 331">
                <a:extLst>
                  <a:ext uri="{FF2B5EF4-FFF2-40B4-BE49-F238E27FC236}">
                    <a16:creationId xmlns:a16="http://schemas.microsoft.com/office/drawing/2014/main" id="{E56073DD-9A20-4A19-B802-F420F22BF513}"/>
                  </a:ext>
                </a:extLst>
              </p:cNvPr>
              <p:cNvSpPr>
                <a:spLocks/>
              </p:cNvSpPr>
              <p:nvPr/>
            </p:nvSpPr>
            <p:spPr bwMode="auto">
              <a:xfrm>
                <a:off x="4840" y="1599"/>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1" name="Freeform 332">
                <a:extLst>
                  <a:ext uri="{FF2B5EF4-FFF2-40B4-BE49-F238E27FC236}">
                    <a16:creationId xmlns:a16="http://schemas.microsoft.com/office/drawing/2014/main" id="{8C7BD39A-2949-40CD-A59F-E988C2CE9670}"/>
                  </a:ext>
                </a:extLst>
              </p:cNvPr>
              <p:cNvSpPr>
                <a:spLocks/>
              </p:cNvSpPr>
              <p:nvPr/>
            </p:nvSpPr>
            <p:spPr bwMode="auto">
              <a:xfrm>
                <a:off x="4855" y="160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2" name="Freeform 333">
                <a:extLst>
                  <a:ext uri="{FF2B5EF4-FFF2-40B4-BE49-F238E27FC236}">
                    <a16:creationId xmlns:a16="http://schemas.microsoft.com/office/drawing/2014/main" id="{8438FF7F-3414-488E-A167-438D38416C65}"/>
                  </a:ext>
                </a:extLst>
              </p:cNvPr>
              <p:cNvSpPr>
                <a:spLocks/>
              </p:cNvSpPr>
              <p:nvPr/>
            </p:nvSpPr>
            <p:spPr bwMode="auto">
              <a:xfrm>
                <a:off x="4870" y="1609"/>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3" name="Freeform 334">
                <a:extLst>
                  <a:ext uri="{FF2B5EF4-FFF2-40B4-BE49-F238E27FC236}">
                    <a16:creationId xmlns:a16="http://schemas.microsoft.com/office/drawing/2014/main" id="{3B8CD2F6-D511-45F7-892F-9C749CDD012B}"/>
                  </a:ext>
                </a:extLst>
              </p:cNvPr>
              <p:cNvSpPr>
                <a:spLocks/>
              </p:cNvSpPr>
              <p:nvPr/>
            </p:nvSpPr>
            <p:spPr bwMode="auto">
              <a:xfrm>
                <a:off x="4886" y="1613"/>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4" name="Freeform 335">
                <a:extLst>
                  <a:ext uri="{FF2B5EF4-FFF2-40B4-BE49-F238E27FC236}">
                    <a16:creationId xmlns:a16="http://schemas.microsoft.com/office/drawing/2014/main" id="{A62038E4-0FDC-40DB-AD58-645406FFC56D}"/>
                  </a:ext>
                </a:extLst>
              </p:cNvPr>
              <p:cNvSpPr>
                <a:spLocks/>
              </p:cNvSpPr>
              <p:nvPr/>
            </p:nvSpPr>
            <p:spPr bwMode="auto">
              <a:xfrm>
                <a:off x="4901" y="1618"/>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5" name="Freeform 336">
                <a:extLst>
                  <a:ext uri="{FF2B5EF4-FFF2-40B4-BE49-F238E27FC236}">
                    <a16:creationId xmlns:a16="http://schemas.microsoft.com/office/drawing/2014/main" id="{47D096D2-0417-4FA4-8212-48B6EFF2FB5B}"/>
                  </a:ext>
                </a:extLst>
              </p:cNvPr>
              <p:cNvSpPr>
                <a:spLocks/>
              </p:cNvSpPr>
              <p:nvPr/>
            </p:nvSpPr>
            <p:spPr bwMode="auto">
              <a:xfrm>
                <a:off x="4916" y="1623"/>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6" name="Freeform 337">
                <a:extLst>
                  <a:ext uri="{FF2B5EF4-FFF2-40B4-BE49-F238E27FC236}">
                    <a16:creationId xmlns:a16="http://schemas.microsoft.com/office/drawing/2014/main" id="{78475F36-2519-4559-9498-3C120FAE6FFD}"/>
                  </a:ext>
                </a:extLst>
              </p:cNvPr>
              <p:cNvSpPr>
                <a:spLocks/>
              </p:cNvSpPr>
              <p:nvPr/>
            </p:nvSpPr>
            <p:spPr bwMode="auto">
              <a:xfrm>
                <a:off x="4931" y="1627"/>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7" name="Freeform 338">
                <a:extLst>
                  <a:ext uri="{FF2B5EF4-FFF2-40B4-BE49-F238E27FC236}">
                    <a16:creationId xmlns:a16="http://schemas.microsoft.com/office/drawing/2014/main" id="{3078206C-0DA3-416B-A430-8AA338846476}"/>
                  </a:ext>
                </a:extLst>
              </p:cNvPr>
              <p:cNvSpPr>
                <a:spLocks/>
              </p:cNvSpPr>
              <p:nvPr/>
            </p:nvSpPr>
            <p:spPr bwMode="auto">
              <a:xfrm>
                <a:off x="4947" y="1632"/>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8" name="Freeform 339">
                <a:extLst>
                  <a:ext uri="{FF2B5EF4-FFF2-40B4-BE49-F238E27FC236}">
                    <a16:creationId xmlns:a16="http://schemas.microsoft.com/office/drawing/2014/main" id="{85B0FEF6-A40E-46C9-952F-EE38E73735B3}"/>
                  </a:ext>
                </a:extLst>
              </p:cNvPr>
              <p:cNvSpPr>
                <a:spLocks/>
              </p:cNvSpPr>
              <p:nvPr/>
            </p:nvSpPr>
            <p:spPr bwMode="auto">
              <a:xfrm>
                <a:off x="4962" y="1637"/>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29" name="Freeform 340">
                <a:extLst>
                  <a:ext uri="{FF2B5EF4-FFF2-40B4-BE49-F238E27FC236}">
                    <a16:creationId xmlns:a16="http://schemas.microsoft.com/office/drawing/2014/main" id="{7358EE17-42B1-4413-906F-1CFB92743664}"/>
                  </a:ext>
                </a:extLst>
              </p:cNvPr>
              <p:cNvSpPr>
                <a:spLocks/>
              </p:cNvSpPr>
              <p:nvPr/>
            </p:nvSpPr>
            <p:spPr bwMode="auto">
              <a:xfrm>
                <a:off x="4977" y="1642"/>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0" name="Freeform 341">
                <a:extLst>
                  <a:ext uri="{FF2B5EF4-FFF2-40B4-BE49-F238E27FC236}">
                    <a16:creationId xmlns:a16="http://schemas.microsoft.com/office/drawing/2014/main" id="{D3474549-E117-4805-8B27-7B0E6C6928A2}"/>
                  </a:ext>
                </a:extLst>
              </p:cNvPr>
              <p:cNvSpPr>
                <a:spLocks/>
              </p:cNvSpPr>
              <p:nvPr/>
            </p:nvSpPr>
            <p:spPr bwMode="auto">
              <a:xfrm>
                <a:off x="4993" y="1646"/>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1" name="Freeform 342">
                <a:extLst>
                  <a:ext uri="{FF2B5EF4-FFF2-40B4-BE49-F238E27FC236}">
                    <a16:creationId xmlns:a16="http://schemas.microsoft.com/office/drawing/2014/main" id="{186B61BC-DA7D-4F5F-996C-E57C2B827B7F}"/>
                  </a:ext>
                </a:extLst>
              </p:cNvPr>
              <p:cNvSpPr>
                <a:spLocks/>
              </p:cNvSpPr>
              <p:nvPr/>
            </p:nvSpPr>
            <p:spPr bwMode="auto">
              <a:xfrm>
                <a:off x="5008" y="1651"/>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2" name="Freeform 343">
                <a:extLst>
                  <a:ext uri="{FF2B5EF4-FFF2-40B4-BE49-F238E27FC236}">
                    <a16:creationId xmlns:a16="http://schemas.microsoft.com/office/drawing/2014/main" id="{523E35AD-BC94-453E-B836-254C70908E2E}"/>
                  </a:ext>
                </a:extLst>
              </p:cNvPr>
              <p:cNvSpPr>
                <a:spLocks/>
              </p:cNvSpPr>
              <p:nvPr/>
            </p:nvSpPr>
            <p:spPr bwMode="auto">
              <a:xfrm>
                <a:off x="5023" y="1656"/>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3" name="Freeform 344">
                <a:extLst>
                  <a:ext uri="{FF2B5EF4-FFF2-40B4-BE49-F238E27FC236}">
                    <a16:creationId xmlns:a16="http://schemas.microsoft.com/office/drawing/2014/main" id="{9DF1D165-3AC7-4F45-A569-9979D97661F0}"/>
                  </a:ext>
                </a:extLst>
              </p:cNvPr>
              <p:cNvSpPr>
                <a:spLocks/>
              </p:cNvSpPr>
              <p:nvPr/>
            </p:nvSpPr>
            <p:spPr bwMode="auto">
              <a:xfrm>
                <a:off x="5038" y="1661"/>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4" name="Freeform 345">
                <a:extLst>
                  <a:ext uri="{FF2B5EF4-FFF2-40B4-BE49-F238E27FC236}">
                    <a16:creationId xmlns:a16="http://schemas.microsoft.com/office/drawing/2014/main" id="{E72958B3-A7DE-4DE9-BB73-38C6D5BEC7AE}"/>
                  </a:ext>
                </a:extLst>
              </p:cNvPr>
              <p:cNvSpPr>
                <a:spLocks/>
              </p:cNvSpPr>
              <p:nvPr/>
            </p:nvSpPr>
            <p:spPr bwMode="auto">
              <a:xfrm>
                <a:off x="5054" y="1665"/>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5" name="Freeform 346">
                <a:extLst>
                  <a:ext uri="{FF2B5EF4-FFF2-40B4-BE49-F238E27FC236}">
                    <a16:creationId xmlns:a16="http://schemas.microsoft.com/office/drawing/2014/main" id="{5FE7B327-DF11-4B86-AF95-E75AF5541751}"/>
                  </a:ext>
                </a:extLst>
              </p:cNvPr>
              <p:cNvSpPr>
                <a:spLocks/>
              </p:cNvSpPr>
              <p:nvPr/>
            </p:nvSpPr>
            <p:spPr bwMode="auto">
              <a:xfrm>
                <a:off x="5069" y="1670"/>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6" name="Freeform 347">
                <a:extLst>
                  <a:ext uri="{FF2B5EF4-FFF2-40B4-BE49-F238E27FC236}">
                    <a16:creationId xmlns:a16="http://schemas.microsoft.com/office/drawing/2014/main" id="{5B4DD1AC-AD95-4CBA-910A-2875A31824CC}"/>
                  </a:ext>
                </a:extLst>
              </p:cNvPr>
              <p:cNvSpPr>
                <a:spLocks/>
              </p:cNvSpPr>
              <p:nvPr/>
            </p:nvSpPr>
            <p:spPr bwMode="auto">
              <a:xfrm>
                <a:off x="5084" y="1675"/>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7" name="Freeform 348">
                <a:extLst>
                  <a:ext uri="{FF2B5EF4-FFF2-40B4-BE49-F238E27FC236}">
                    <a16:creationId xmlns:a16="http://schemas.microsoft.com/office/drawing/2014/main" id="{0AF717C3-8A36-4CD3-A0D0-C3CE82EC0745}"/>
                  </a:ext>
                </a:extLst>
              </p:cNvPr>
              <p:cNvSpPr>
                <a:spLocks/>
              </p:cNvSpPr>
              <p:nvPr/>
            </p:nvSpPr>
            <p:spPr bwMode="auto">
              <a:xfrm>
                <a:off x="5100" y="1680"/>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8" name="Freeform 349">
                <a:extLst>
                  <a:ext uri="{FF2B5EF4-FFF2-40B4-BE49-F238E27FC236}">
                    <a16:creationId xmlns:a16="http://schemas.microsoft.com/office/drawing/2014/main" id="{B957335B-6F74-42E2-B17E-505318FB03F6}"/>
                  </a:ext>
                </a:extLst>
              </p:cNvPr>
              <p:cNvSpPr>
                <a:spLocks/>
              </p:cNvSpPr>
              <p:nvPr/>
            </p:nvSpPr>
            <p:spPr bwMode="auto">
              <a:xfrm>
                <a:off x="5115" y="1684"/>
                <a:ext cx="9" cy="10"/>
              </a:xfrm>
              <a:custGeom>
                <a:avLst/>
                <a:gdLst>
                  <a:gd name="T0" fmla="*/ 2 w 9"/>
                  <a:gd name="T1" fmla="*/ 0 h 10"/>
                  <a:gd name="T2" fmla="*/ 0 w 9"/>
                  <a:gd name="T3" fmla="*/ 7 h 10"/>
                  <a:gd name="T4" fmla="*/ 7 w 9"/>
                  <a:gd name="T5" fmla="*/ 10 h 10"/>
                  <a:gd name="T6" fmla="*/ 9 w 9"/>
                  <a:gd name="T7" fmla="*/ 3 h 10"/>
                  <a:gd name="T8" fmla="*/ 2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0" y="7"/>
                    </a:lnTo>
                    <a:lnTo>
                      <a:pt x="7" y="10"/>
                    </a:lnTo>
                    <a:lnTo>
                      <a:pt x="9"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39" name="Freeform 350">
                <a:extLst>
                  <a:ext uri="{FF2B5EF4-FFF2-40B4-BE49-F238E27FC236}">
                    <a16:creationId xmlns:a16="http://schemas.microsoft.com/office/drawing/2014/main" id="{1620BAE4-642A-4F14-B0CA-038798C50D63}"/>
                  </a:ext>
                </a:extLst>
              </p:cNvPr>
              <p:cNvSpPr>
                <a:spLocks/>
              </p:cNvSpPr>
              <p:nvPr/>
            </p:nvSpPr>
            <p:spPr bwMode="auto">
              <a:xfrm>
                <a:off x="5130" y="1689"/>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0" name="Freeform 351">
                <a:extLst>
                  <a:ext uri="{FF2B5EF4-FFF2-40B4-BE49-F238E27FC236}">
                    <a16:creationId xmlns:a16="http://schemas.microsoft.com/office/drawing/2014/main" id="{303C4284-A033-4C43-9BE1-960A7F22B3EA}"/>
                  </a:ext>
                </a:extLst>
              </p:cNvPr>
              <p:cNvSpPr>
                <a:spLocks/>
              </p:cNvSpPr>
              <p:nvPr/>
            </p:nvSpPr>
            <p:spPr bwMode="auto">
              <a:xfrm>
                <a:off x="5145" y="1694"/>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1" name="Freeform 352">
                <a:extLst>
                  <a:ext uri="{FF2B5EF4-FFF2-40B4-BE49-F238E27FC236}">
                    <a16:creationId xmlns:a16="http://schemas.microsoft.com/office/drawing/2014/main" id="{951ECDA2-BEE8-4B65-9AEF-FD1B9FF1D119}"/>
                  </a:ext>
                </a:extLst>
              </p:cNvPr>
              <p:cNvSpPr>
                <a:spLocks/>
              </p:cNvSpPr>
              <p:nvPr/>
            </p:nvSpPr>
            <p:spPr bwMode="auto">
              <a:xfrm>
                <a:off x="5161" y="1699"/>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2" name="Freeform 353">
                <a:extLst>
                  <a:ext uri="{FF2B5EF4-FFF2-40B4-BE49-F238E27FC236}">
                    <a16:creationId xmlns:a16="http://schemas.microsoft.com/office/drawing/2014/main" id="{12DB3CB8-2F90-4310-8663-C700E3BA11A4}"/>
                  </a:ext>
                </a:extLst>
              </p:cNvPr>
              <p:cNvSpPr>
                <a:spLocks/>
              </p:cNvSpPr>
              <p:nvPr/>
            </p:nvSpPr>
            <p:spPr bwMode="auto">
              <a:xfrm>
                <a:off x="5176" y="1703"/>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3" name="Freeform 354">
                <a:extLst>
                  <a:ext uri="{FF2B5EF4-FFF2-40B4-BE49-F238E27FC236}">
                    <a16:creationId xmlns:a16="http://schemas.microsoft.com/office/drawing/2014/main" id="{07E9041C-2842-4329-943B-922FD4515688}"/>
                  </a:ext>
                </a:extLst>
              </p:cNvPr>
              <p:cNvSpPr>
                <a:spLocks/>
              </p:cNvSpPr>
              <p:nvPr/>
            </p:nvSpPr>
            <p:spPr bwMode="auto">
              <a:xfrm>
                <a:off x="5191" y="1708"/>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4" name="Freeform 355">
                <a:extLst>
                  <a:ext uri="{FF2B5EF4-FFF2-40B4-BE49-F238E27FC236}">
                    <a16:creationId xmlns:a16="http://schemas.microsoft.com/office/drawing/2014/main" id="{649BC690-2A88-47FE-A33E-1C195095C1DD}"/>
                  </a:ext>
                </a:extLst>
              </p:cNvPr>
              <p:cNvSpPr>
                <a:spLocks/>
              </p:cNvSpPr>
              <p:nvPr/>
            </p:nvSpPr>
            <p:spPr bwMode="auto">
              <a:xfrm>
                <a:off x="5207" y="1713"/>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5" name="Freeform 356">
                <a:extLst>
                  <a:ext uri="{FF2B5EF4-FFF2-40B4-BE49-F238E27FC236}">
                    <a16:creationId xmlns:a16="http://schemas.microsoft.com/office/drawing/2014/main" id="{7256AC2B-D81F-4A87-85DB-1B5DD8E352EC}"/>
                  </a:ext>
                </a:extLst>
              </p:cNvPr>
              <p:cNvSpPr>
                <a:spLocks/>
              </p:cNvSpPr>
              <p:nvPr/>
            </p:nvSpPr>
            <p:spPr bwMode="auto">
              <a:xfrm>
                <a:off x="5222" y="1718"/>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6" name="Freeform 357">
                <a:extLst>
                  <a:ext uri="{FF2B5EF4-FFF2-40B4-BE49-F238E27FC236}">
                    <a16:creationId xmlns:a16="http://schemas.microsoft.com/office/drawing/2014/main" id="{220B5477-3D8C-46D5-B378-C09168DE786C}"/>
                  </a:ext>
                </a:extLst>
              </p:cNvPr>
              <p:cNvSpPr>
                <a:spLocks/>
              </p:cNvSpPr>
              <p:nvPr/>
            </p:nvSpPr>
            <p:spPr bwMode="auto">
              <a:xfrm>
                <a:off x="5237" y="1722"/>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7" name="Freeform 358">
                <a:extLst>
                  <a:ext uri="{FF2B5EF4-FFF2-40B4-BE49-F238E27FC236}">
                    <a16:creationId xmlns:a16="http://schemas.microsoft.com/office/drawing/2014/main" id="{4413645C-465F-45C0-9C29-DA03FCD19657}"/>
                  </a:ext>
                </a:extLst>
              </p:cNvPr>
              <p:cNvSpPr>
                <a:spLocks/>
              </p:cNvSpPr>
              <p:nvPr/>
            </p:nvSpPr>
            <p:spPr bwMode="auto">
              <a:xfrm>
                <a:off x="5252" y="1727"/>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8" name="Freeform 359">
                <a:extLst>
                  <a:ext uri="{FF2B5EF4-FFF2-40B4-BE49-F238E27FC236}">
                    <a16:creationId xmlns:a16="http://schemas.microsoft.com/office/drawing/2014/main" id="{EDE0EC74-28F0-4570-AD70-32D52385C684}"/>
                  </a:ext>
                </a:extLst>
              </p:cNvPr>
              <p:cNvSpPr>
                <a:spLocks/>
              </p:cNvSpPr>
              <p:nvPr/>
            </p:nvSpPr>
            <p:spPr bwMode="auto">
              <a:xfrm>
                <a:off x="5268" y="1732"/>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49" name="Freeform 360">
                <a:extLst>
                  <a:ext uri="{FF2B5EF4-FFF2-40B4-BE49-F238E27FC236}">
                    <a16:creationId xmlns:a16="http://schemas.microsoft.com/office/drawing/2014/main" id="{54527E9D-8F7A-4726-8E07-EE26CD2C1EF7}"/>
                  </a:ext>
                </a:extLst>
              </p:cNvPr>
              <p:cNvSpPr>
                <a:spLocks/>
              </p:cNvSpPr>
              <p:nvPr/>
            </p:nvSpPr>
            <p:spPr bwMode="auto">
              <a:xfrm>
                <a:off x="5283" y="1737"/>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50" name="Freeform 361">
                <a:extLst>
                  <a:ext uri="{FF2B5EF4-FFF2-40B4-BE49-F238E27FC236}">
                    <a16:creationId xmlns:a16="http://schemas.microsoft.com/office/drawing/2014/main" id="{25703AC2-23D1-4CC4-A4E3-ECB2AADABF52}"/>
                  </a:ext>
                </a:extLst>
              </p:cNvPr>
              <p:cNvSpPr>
                <a:spLocks/>
              </p:cNvSpPr>
              <p:nvPr/>
            </p:nvSpPr>
            <p:spPr bwMode="auto">
              <a:xfrm>
                <a:off x="5298" y="1741"/>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51" name="Freeform 362">
                <a:extLst>
                  <a:ext uri="{FF2B5EF4-FFF2-40B4-BE49-F238E27FC236}">
                    <a16:creationId xmlns:a16="http://schemas.microsoft.com/office/drawing/2014/main" id="{11C0ECDA-48AE-4E00-B294-7AFA93BE764E}"/>
                  </a:ext>
                </a:extLst>
              </p:cNvPr>
              <p:cNvSpPr>
                <a:spLocks/>
              </p:cNvSpPr>
              <p:nvPr/>
            </p:nvSpPr>
            <p:spPr bwMode="auto">
              <a:xfrm>
                <a:off x="5313" y="1746"/>
                <a:ext cx="10" cy="9"/>
              </a:xfrm>
              <a:custGeom>
                <a:avLst/>
                <a:gdLst>
                  <a:gd name="T0" fmla="*/ 2 w 10"/>
                  <a:gd name="T1" fmla="*/ 0 h 9"/>
                  <a:gd name="T2" fmla="*/ 0 w 10"/>
                  <a:gd name="T3" fmla="*/ 7 h 9"/>
                  <a:gd name="T4" fmla="*/ 8 w 10"/>
                  <a:gd name="T5" fmla="*/ 9 h 9"/>
                  <a:gd name="T6" fmla="*/ 10 w 10"/>
                  <a:gd name="T7" fmla="*/ 2 h 9"/>
                  <a:gd name="T8" fmla="*/ 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2" y="0"/>
                    </a:moveTo>
                    <a:lnTo>
                      <a:pt x="0" y="7"/>
                    </a:lnTo>
                    <a:lnTo>
                      <a:pt x="8" y="9"/>
                    </a:lnTo>
                    <a:lnTo>
                      <a:pt x="1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52" name="Freeform 363">
                <a:extLst>
                  <a:ext uri="{FF2B5EF4-FFF2-40B4-BE49-F238E27FC236}">
                    <a16:creationId xmlns:a16="http://schemas.microsoft.com/office/drawing/2014/main" id="{3AA0E562-53E2-4B26-9E54-BEBAC4D37A7F}"/>
                  </a:ext>
                </a:extLst>
              </p:cNvPr>
              <p:cNvSpPr>
                <a:spLocks/>
              </p:cNvSpPr>
              <p:nvPr/>
            </p:nvSpPr>
            <p:spPr bwMode="auto">
              <a:xfrm>
                <a:off x="5329" y="1751"/>
                <a:ext cx="9" cy="9"/>
              </a:xfrm>
              <a:custGeom>
                <a:avLst/>
                <a:gdLst>
                  <a:gd name="T0" fmla="*/ 2 w 9"/>
                  <a:gd name="T1" fmla="*/ 0 h 9"/>
                  <a:gd name="T2" fmla="*/ 0 w 9"/>
                  <a:gd name="T3" fmla="*/ 7 h 9"/>
                  <a:gd name="T4" fmla="*/ 7 w 9"/>
                  <a:gd name="T5" fmla="*/ 9 h 9"/>
                  <a:gd name="T6" fmla="*/ 9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7"/>
                    </a:lnTo>
                    <a:lnTo>
                      <a:pt x="7" y="9"/>
                    </a:lnTo>
                    <a:lnTo>
                      <a:pt x="9"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53" name="Freeform 364">
                <a:extLst>
                  <a:ext uri="{FF2B5EF4-FFF2-40B4-BE49-F238E27FC236}">
                    <a16:creationId xmlns:a16="http://schemas.microsoft.com/office/drawing/2014/main" id="{D37E0F30-5A6B-4B61-A26A-DD4738BC4241}"/>
                  </a:ext>
                </a:extLst>
              </p:cNvPr>
              <p:cNvSpPr>
                <a:spLocks/>
              </p:cNvSpPr>
              <p:nvPr/>
            </p:nvSpPr>
            <p:spPr bwMode="auto">
              <a:xfrm>
                <a:off x="5344" y="1755"/>
                <a:ext cx="10" cy="10"/>
              </a:xfrm>
              <a:custGeom>
                <a:avLst/>
                <a:gdLst>
                  <a:gd name="T0" fmla="*/ 2 w 10"/>
                  <a:gd name="T1" fmla="*/ 0 h 10"/>
                  <a:gd name="T2" fmla="*/ 0 w 10"/>
                  <a:gd name="T3" fmla="*/ 7 h 10"/>
                  <a:gd name="T4" fmla="*/ 8 w 10"/>
                  <a:gd name="T5" fmla="*/ 10 h 10"/>
                  <a:gd name="T6" fmla="*/ 10 w 10"/>
                  <a:gd name="T7" fmla="*/ 3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2" y="0"/>
                    </a:moveTo>
                    <a:lnTo>
                      <a:pt x="0" y="7"/>
                    </a:lnTo>
                    <a:lnTo>
                      <a:pt x="8" y="10"/>
                    </a:lnTo>
                    <a:lnTo>
                      <a:pt x="1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54" name="Freeform 365">
                <a:extLst>
                  <a:ext uri="{FF2B5EF4-FFF2-40B4-BE49-F238E27FC236}">
                    <a16:creationId xmlns:a16="http://schemas.microsoft.com/office/drawing/2014/main" id="{DF350557-BCB0-4709-8CD5-08BC2344C145}"/>
                  </a:ext>
                </a:extLst>
              </p:cNvPr>
              <p:cNvSpPr>
                <a:spLocks/>
              </p:cNvSpPr>
              <p:nvPr/>
            </p:nvSpPr>
            <p:spPr bwMode="auto">
              <a:xfrm>
                <a:off x="5359" y="1760"/>
                <a:ext cx="7" cy="9"/>
              </a:xfrm>
              <a:custGeom>
                <a:avLst/>
                <a:gdLst>
                  <a:gd name="T0" fmla="*/ 2 w 7"/>
                  <a:gd name="T1" fmla="*/ 0 h 9"/>
                  <a:gd name="T2" fmla="*/ 0 w 7"/>
                  <a:gd name="T3" fmla="*/ 7 h 9"/>
                  <a:gd name="T4" fmla="*/ 5 w 7"/>
                  <a:gd name="T5" fmla="*/ 9 h 9"/>
                  <a:gd name="T6" fmla="*/ 7 w 7"/>
                  <a:gd name="T7" fmla="*/ 2 h 9"/>
                  <a:gd name="T8" fmla="*/ 2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0"/>
                    </a:moveTo>
                    <a:lnTo>
                      <a:pt x="0" y="7"/>
                    </a:lnTo>
                    <a:lnTo>
                      <a:pt x="5" y="9"/>
                    </a:lnTo>
                    <a:lnTo>
                      <a:pt x="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grpSp>
          <p:nvGrpSpPr>
            <p:cNvPr id="161" name="Group 366">
              <a:extLst>
                <a:ext uri="{FF2B5EF4-FFF2-40B4-BE49-F238E27FC236}">
                  <a16:creationId xmlns:a16="http://schemas.microsoft.com/office/drawing/2014/main" id="{5B19E56A-3491-43E6-9943-6223EB4B134E}"/>
                </a:ext>
              </a:extLst>
            </p:cNvPr>
            <p:cNvGrpSpPr>
              <a:grpSpLocks/>
            </p:cNvGrpSpPr>
            <p:nvPr/>
          </p:nvGrpSpPr>
          <p:grpSpPr bwMode="auto">
            <a:xfrm>
              <a:off x="3030" y="948"/>
              <a:ext cx="622" cy="285"/>
              <a:chOff x="3030" y="948"/>
              <a:chExt cx="622" cy="285"/>
            </a:xfrm>
          </p:grpSpPr>
          <p:sp>
            <p:nvSpPr>
              <p:cNvPr id="196" name="Freeform 367">
                <a:extLst>
                  <a:ext uri="{FF2B5EF4-FFF2-40B4-BE49-F238E27FC236}">
                    <a16:creationId xmlns:a16="http://schemas.microsoft.com/office/drawing/2014/main" id="{88A94C16-0DBA-4AF3-BE87-401F1EE91C8F}"/>
                  </a:ext>
                </a:extLst>
              </p:cNvPr>
              <p:cNvSpPr>
                <a:spLocks/>
              </p:cNvSpPr>
              <p:nvPr/>
            </p:nvSpPr>
            <p:spPr bwMode="auto">
              <a:xfrm>
                <a:off x="3030" y="948"/>
                <a:ext cx="8" cy="8"/>
              </a:xfrm>
              <a:custGeom>
                <a:avLst/>
                <a:gdLst>
                  <a:gd name="T0" fmla="*/ 8 w 8"/>
                  <a:gd name="T1" fmla="*/ 4 h 8"/>
                  <a:gd name="T2" fmla="*/ 7 w 8"/>
                  <a:gd name="T3" fmla="*/ 1 h 8"/>
                  <a:gd name="T4" fmla="*/ 4 w 8"/>
                  <a:gd name="T5" fmla="*/ 0 h 8"/>
                  <a:gd name="T6" fmla="*/ 1 w 8"/>
                  <a:gd name="T7" fmla="*/ 1 h 8"/>
                  <a:gd name="T8" fmla="*/ 0 w 8"/>
                  <a:gd name="T9" fmla="*/ 4 h 8"/>
                  <a:gd name="T10" fmla="*/ 1 w 8"/>
                  <a:gd name="T11" fmla="*/ 7 h 8"/>
                  <a:gd name="T12" fmla="*/ 4 w 8"/>
                  <a:gd name="T13" fmla="*/ 8 h 8"/>
                  <a:gd name="T14" fmla="*/ 7 w 8"/>
                  <a:gd name="T15" fmla="*/ 7 h 8"/>
                  <a:gd name="T16" fmla="*/ 8 w 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4"/>
                    </a:moveTo>
                    <a:lnTo>
                      <a:pt x="7" y="1"/>
                    </a:lnTo>
                    <a:lnTo>
                      <a:pt x="4" y="0"/>
                    </a:lnTo>
                    <a:lnTo>
                      <a:pt x="1" y="1"/>
                    </a:lnTo>
                    <a:lnTo>
                      <a:pt x="0" y="4"/>
                    </a:lnTo>
                    <a:lnTo>
                      <a:pt x="1" y="7"/>
                    </a:lnTo>
                    <a:lnTo>
                      <a:pt x="4" y="8"/>
                    </a:lnTo>
                    <a:lnTo>
                      <a:pt x="7" y="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7" name="Freeform 368">
                <a:extLst>
                  <a:ext uri="{FF2B5EF4-FFF2-40B4-BE49-F238E27FC236}">
                    <a16:creationId xmlns:a16="http://schemas.microsoft.com/office/drawing/2014/main" id="{FEC540FB-39E6-4257-8CA3-19B14273FA77}"/>
                  </a:ext>
                </a:extLst>
              </p:cNvPr>
              <p:cNvSpPr>
                <a:spLocks/>
              </p:cNvSpPr>
              <p:nvPr/>
            </p:nvSpPr>
            <p:spPr bwMode="auto">
              <a:xfrm>
                <a:off x="3032" y="964"/>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8" name="Freeform 369">
                <a:extLst>
                  <a:ext uri="{FF2B5EF4-FFF2-40B4-BE49-F238E27FC236}">
                    <a16:creationId xmlns:a16="http://schemas.microsoft.com/office/drawing/2014/main" id="{C2E6EE12-BC5E-4716-BBD6-615D380C4779}"/>
                  </a:ext>
                </a:extLst>
              </p:cNvPr>
              <p:cNvSpPr>
                <a:spLocks/>
              </p:cNvSpPr>
              <p:nvPr/>
            </p:nvSpPr>
            <p:spPr bwMode="auto">
              <a:xfrm>
                <a:off x="3040" y="977"/>
                <a:ext cx="8" cy="8"/>
              </a:xfrm>
              <a:custGeom>
                <a:avLst/>
                <a:gdLst>
                  <a:gd name="T0" fmla="*/ 7 w 8"/>
                  <a:gd name="T1" fmla="*/ 1 h 8"/>
                  <a:gd name="T2" fmla="*/ 4 w 8"/>
                  <a:gd name="T3" fmla="*/ 0 h 8"/>
                  <a:gd name="T4" fmla="*/ 2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2"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9" name="Freeform 370">
                <a:extLst>
                  <a:ext uri="{FF2B5EF4-FFF2-40B4-BE49-F238E27FC236}">
                    <a16:creationId xmlns:a16="http://schemas.microsoft.com/office/drawing/2014/main" id="{E89290F4-F237-48C5-BB82-6232763B4030}"/>
                  </a:ext>
                </a:extLst>
              </p:cNvPr>
              <p:cNvSpPr>
                <a:spLocks/>
              </p:cNvSpPr>
              <p:nvPr/>
            </p:nvSpPr>
            <p:spPr bwMode="auto">
              <a:xfrm>
                <a:off x="3053" y="987"/>
                <a:ext cx="8" cy="8"/>
              </a:xfrm>
              <a:custGeom>
                <a:avLst/>
                <a:gdLst>
                  <a:gd name="T0" fmla="*/ 7 w 8"/>
                  <a:gd name="T1" fmla="*/ 1 h 8"/>
                  <a:gd name="T2" fmla="*/ 4 w 8"/>
                  <a:gd name="T3" fmla="*/ 0 h 8"/>
                  <a:gd name="T4" fmla="*/ 1 w 8"/>
                  <a:gd name="T5" fmla="*/ 2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2"/>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0" name="Freeform 371">
                <a:extLst>
                  <a:ext uri="{FF2B5EF4-FFF2-40B4-BE49-F238E27FC236}">
                    <a16:creationId xmlns:a16="http://schemas.microsoft.com/office/drawing/2014/main" id="{A31A7ABE-C47A-42C4-96EB-C3997F3D16BF}"/>
                  </a:ext>
                </a:extLst>
              </p:cNvPr>
              <p:cNvSpPr>
                <a:spLocks/>
              </p:cNvSpPr>
              <p:nvPr/>
            </p:nvSpPr>
            <p:spPr bwMode="auto">
              <a:xfrm>
                <a:off x="3065" y="998"/>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6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6"/>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1" name="Freeform 372">
                <a:extLst>
                  <a:ext uri="{FF2B5EF4-FFF2-40B4-BE49-F238E27FC236}">
                    <a16:creationId xmlns:a16="http://schemas.microsoft.com/office/drawing/2014/main" id="{AA3555F9-CAFB-43F5-A779-B62137B273CE}"/>
                  </a:ext>
                </a:extLst>
              </p:cNvPr>
              <p:cNvSpPr>
                <a:spLocks/>
              </p:cNvSpPr>
              <p:nvPr/>
            </p:nvSpPr>
            <p:spPr bwMode="auto">
              <a:xfrm>
                <a:off x="3077" y="1008"/>
                <a:ext cx="9" cy="8"/>
              </a:xfrm>
              <a:custGeom>
                <a:avLst/>
                <a:gdLst>
                  <a:gd name="T0" fmla="*/ 7 w 9"/>
                  <a:gd name="T1" fmla="*/ 1 h 8"/>
                  <a:gd name="T2" fmla="*/ 4 w 9"/>
                  <a:gd name="T3" fmla="*/ 0 h 8"/>
                  <a:gd name="T4" fmla="*/ 2 w 9"/>
                  <a:gd name="T5" fmla="*/ 1 h 8"/>
                  <a:gd name="T6" fmla="*/ 0 w 9"/>
                  <a:gd name="T7" fmla="*/ 4 h 8"/>
                  <a:gd name="T8" fmla="*/ 1 w 9"/>
                  <a:gd name="T9" fmla="*/ 7 h 8"/>
                  <a:gd name="T10" fmla="*/ 4 w 9"/>
                  <a:gd name="T11" fmla="*/ 8 h 8"/>
                  <a:gd name="T12" fmla="*/ 7 w 9"/>
                  <a:gd name="T13" fmla="*/ 7 h 8"/>
                  <a:gd name="T14" fmla="*/ 9 w 9"/>
                  <a:gd name="T15" fmla="*/ 4 h 8"/>
                  <a:gd name="T16" fmla="*/ 7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7" y="1"/>
                    </a:moveTo>
                    <a:lnTo>
                      <a:pt x="4" y="0"/>
                    </a:lnTo>
                    <a:lnTo>
                      <a:pt x="2" y="1"/>
                    </a:lnTo>
                    <a:lnTo>
                      <a:pt x="0" y="4"/>
                    </a:lnTo>
                    <a:lnTo>
                      <a:pt x="1" y="7"/>
                    </a:lnTo>
                    <a:lnTo>
                      <a:pt x="4" y="8"/>
                    </a:lnTo>
                    <a:lnTo>
                      <a:pt x="7" y="7"/>
                    </a:lnTo>
                    <a:lnTo>
                      <a:pt x="9"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2" name="Freeform 373">
                <a:extLst>
                  <a:ext uri="{FF2B5EF4-FFF2-40B4-BE49-F238E27FC236}">
                    <a16:creationId xmlns:a16="http://schemas.microsoft.com/office/drawing/2014/main" id="{37BE7E41-8B39-4A8D-9FD7-F03A2F435EF3}"/>
                  </a:ext>
                </a:extLst>
              </p:cNvPr>
              <p:cNvSpPr>
                <a:spLocks/>
              </p:cNvSpPr>
              <p:nvPr/>
            </p:nvSpPr>
            <p:spPr bwMode="auto">
              <a:xfrm>
                <a:off x="3091" y="1016"/>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3" name="Freeform 374">
                <a:extLst>
                  <a:ext uri="{FF2B5EF4-FFF2-40B4-BE49-F238E27FC236}">
                    <a16:creationId xmlns:a16="http://schemas.microsoft.com/office/drawing/2014/main" id="{E675FFEC-1733-4870-A5E3-EA074F105FB4}"/>
                  </a:ext>
                </a:extLst>
              </p:cNvPr>
              <p:cNvSpPr>
                <a:spLocks/>
              </p:cNvSpPr>
              <p:nvPr/>
            </p:nvSpPr>
            <p:spPr bwMode="auto">
              <a:xfrm>
                <a:off x="3105" y="1023"/>
                <a:ext cx="8" cy="8"/>
              </a:xfrm>
              <a:custGeom>
                <a:avLst/>
                <a:gdLst>
                  <a:gd name="T0" fmla="*/ 7 w 8"/>
                  <a:gd name="T1" fmla="*/ 1 h 8"/>
                  <a:gd name="T2" fmla="*/ 4 w 8"/>
                  <a:gd name="T3" fmla="*/ 0 h 8"/>
                  <a:gd name="T4" fmla="*/ 2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2"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4" name="Freeform 375">
                <a:extLst>
                  <a:ext uri="{FF2B5EF4-FFF2-40B4-BE49-F238E27FC236}">
                    <a16:creationId xmlns:a16="http://schemas.microsoft.com/office/drawing/2014/main" id="{92715A77-8D5D-414B-AA15-072A4DF05C85}"/>
                  </a:ext>
                </a:extLst>
              </p:cNvPr>
              <p:cNvSpPr>
                <a:spLocks/>
              </p:cNvSpPr>
              <p:nvPr/>
            </p:nvSpPr>
            <p:spPr bwMode="auto">
              <a:xfrm>
                <a:off x="3119" y="1031"/>
                <a:ext cx="9" cy="8"/>
              </a:xfrm>
              <a:custGeom>
                <a:avLst/>
                <a:gdLst>
                  <a:gd name="T0" fmla="*/ 8 w 9"/>
                  <a:gd name="T1" fmla="*/ 1 h 8"/>
                  <a:gd name="T2" fmla="*/ 5 w 9"/>
                  <a:gd name="T3" fmla="*/ 0 h 8"/>
                  <a:gd name="T4" fmla="*/ 2 w 9"/>
                  <a:gd name="T5" fmla="*/ 1 h 8"/>
                  <a:gd name="T6" fmla="*/ 0 w 9"/>
                  <a:gd name="T7" fmla="*/ 4 h 8"/>
                  <a:gd name="T8" fmla="*/ 2 w 9"/>
                  <a:gd name="T9" fmla="*/ 7 h 8"/>
                  <a:gd name="T10" fmla="*/ 5 w 9"/>
                  <a:gd name="T11" fmla="*/ 8 h 8"/>
                  <a:gd name="T12" fmla="*/ 7 w 9"/>
                  <a:gd name="T13" fmla="*/ 7 h 8"/>
                  <a:gd name="T14" fmla="*/ 9 w 9"/>
                  <a:gd name="T15" fmla="*/ 4 h 8"/>
                  <a:gd name="T16" fmla="*/ 8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8" y="1"/>
                    </a:moveTo>
                    <a:lnTo>
                      <a:pt x="5" y="0"/>
                    </a:lnTo>
                    <a:lnTo>
                      <a:pt x="2" y="1"/>
                    </a:lnTo>
                    <a:lnTo>
                      <a:pt x="0" y="4"/>
                    </a:lnTo>
                    <a:lnTo>
                      <a:pt x="2" y="7"/>
                    </a:lnTo>
                    <a:lnTo>
                      <a:pt x="5" y="8"/>
                    </a:lnTo>
                    <a:lnTo>
                      <a:pt x="7" y="7"/>
                    </a:lnTo>
                    <a:lnTo>
                      <a:pt x="9" y="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5" name="Freeform 376">
                <a:extLst>
                  <a:ext uri="{FF2B5EF4-FFF2-40B4-BE49-F238E27FC236}">
                    <a16:creationId xmlns:a16="http://schemas.microsoft.com/office/drawing/2014/main" id="{9B6F0A2D-7ED4-4CD9-9CA5-5C6AFE0B290C}"/>
                  </a:ext>
                </a:extLst>
              </p:cNvPr>
              <p:cNvSpPr>
                <a:spLocks/>
              </p:cNvSpPr>
              <p:nvPr/>
            </p:nvSpPr>
            <p:spPr bwMode="auto">
              <a:xfrm>
                <a:off x="3134" y="1038"/>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6" name="Freeform 377">
                <a:extLst>
                  <a:ext uri="{FF2B5EF4-FFF2-40B4-BE49-F238E27FC236}">
                    <a16:creationId xmlns:a16="http://schemas.microsoft.com/office/drawing/2014/main" id="{11801D6E-B3D4-4CA9-8AE7-555658C35874}"/>
                  </a:ext>
                </a:extLst>
              </p:cNvPr>
              <p:cNvSpPr>
                <a:spLocks/>
              </p:cNvSpPr>
              <p:nvPr/>
            </p:nvSpPr>
            <p:spPr bwMode="auto">
              <a:xfrm>
                <a:off x="3148" y="1046"/>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7" name="Freeform 378">
                <a:extLst>
                  <a:ext uri="{FF2B5EF4-FFF2-40B4-BE49-F238E27FC236}">
                    <a16:creationId xmlns:a16="http://schemas.microsoft.com/office/drawing/2014/main" id="{786AF914-6120-4AD0-BF0C-B0803A38FBB8}"/>
                  </a:ext>
                </a:extLst>
              </p:cNvPr>
              <p:cNvSpPr>
                <a:spLocks/>
              </p:cNvSpPr>
              <p:nvPr/>
            </p:nvSpPr>
            <p:spPr bwMode="auto">
              <a:xfrm>
                <a:off x="3162" y="1053"/>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8" name="Freeform 379">
                <a:extLst>
                  <a:ext uri="{FF2B5EF4-FFF2-40B4-BE49-F238E27FC236}">
                    <a16:creationId xmlns:a16="http://schemas.microsoft.com/office/drawing/2014/main" id="{9AFFD655-BB20-48A4-8894-DD4E98311537}"/>
                  </a:ext>
                </a:extLst>
              </p:cNvPr>
              <p:cNvSpPr>
                <a:spLocks/>
              </p:cNvSpPr>
              <p:nvPr/>
            </p:nvSpPr>
            <p:spPr bwMode="auto">
              <a:xfrm>
                <a:off x="3177" y="1059"/>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09" name="Freeform 380">
                <a:extLst>
                  <a:ext uri="{FF2B5EF4-FFF2-40B4-BE49-F238E27FC236}">
                    <a16:creationId xmlns:a16="http://schemas.microsoft.com/office/drawing/2014/main" id="{A2091411-C306-4BB1-A7B0-B589C167A652}"/>
                  </a:ext>
                </a:extLst>
              </p:cNvPr>
              <p:cNvSpPr>
                <a:spLocks/>
              </p:cNvSpPr>
              <p:nvPr/>
            </p:nvSpPr>
            <p:spPr bwMode="auto">
              <a:xfrm>
                <a:off x="3191" y="1065"/>
                <a:ext cx="9" cy="9"/>
              </a:xfrm>
              <a:custGeom>
                <a:avLst/>
                <a:gdLst>
                  <a:gd name="T0" fmla="*/ 8 w 9"/>
                  <a:gd name="T1" fmla="*/ 2 h 9"/>
                  <a:gd name="T2" fmla="*/ 5 w 9"/>
                  <a:gd name="T3" fmla="*/ 0 h 9"/>
                  <a:gd name="T4" fmla="*/ 2 w 9"/>
                  <a:gd name="T5" fmla="*/ 2 h 9"/>
                  <a:gd name="T6" fmla="*/ 0 w 9"/>
                  <a:gd name="T7" fmla="*/ 5 h 9"/>
                  <a:gd name="T8" fmla="*/ 2 w 9"/>
                  <a:gd name="T9" fmla="*/ 8 h 9"/>
                  <a:gd name="T10" fmla="*/ 5 w 9"/>
                  <a:gd name="T11" fmla="*/ 9 h 9"/>
                  <a:gd name="T12" fmla="*/ 7 w 9"/>
                  <a:gd name="T13" fmla="*/ 7 h 9"/>
                  <a:gd name="T14" fmla="*/ 9 w 9"/>
                  <a:gd name="T15" fmla="*/ 5 h 9"/>
                  <a:gd name="T16" fmla="*/ 8 w 9"/>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8" y="2"/>
                    </a:moveTo>
                    <a:lnTo>
                      <a:pt x="5" y="0"/>
                    </a:lnTo>
                    <a:lnTo>
                      <a:pt x="2" y="2"/>
                    </a:lnTo>
                    <a:lnTo>
                      <a:pt x="0" y="5"/>
                    </a:lnTo>
                    <a:lnTo>
                      <a:pt x="2" y="8"/>
                    </a:lnTo>
                    <a:lnTo>
                      <a:pt x="5" y="9"/>
                    </a:lnTo>
                    <a:lnTo>
                      <a:pt x="7" y="7"/>
                    </a:lnTo>
                    <a:lnTo>
                      <a:pt x="9" y="5"/>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0" name="Freeform 381">
                <a:extLst>
                  <a:ext uri="{FF2B5EF4-FFF2-40B4-BE49-F238E27FC236}">
                    <a16:creationId xmlns:a16="http://schemas.microsoft.com/office/drawing/2014/main" id="{8A406DF4-F192-4D1A-839D-7A9F0C2D15DB}"/>
                  </a:ext>
                </a:extLst>
              </p:cNvPr>
              <p:cNvSpPr>
                <a:spLocks/>
              </p:cNvSpPr>
              <p:nvPr/>
            </p:nvSpPr>
            <p:spPr bwMode="auto">
              <a:xfrm>
                <a:off x="3206" y="1072"/>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1" name="Freeform 382">
                <a:extLst>
                  <a:ext uri="{FF2B5EF4-FFF2-40B4-BE49-F238E27FC236}">
                    <a16:creationId xmlns:a16="http://schemas.microsoft.com/office/drawing/2014/main" id="{F2EF051B-2A96-4EE5-81BC-0C5D0523FDF0}"/>
                  </a:ext>
                </a:extLst>
              </p:cNvPr>
              <p:cNvSpPr>
                <a:spLocks/>
              </p:cNvSpPr>
              <p:nvPr/>
            </p:nvSpPr>
            <p:spPr bwMode="auto">
              <a:xfrm>
                <a:off x="3221" y="1078"/>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2" name="Freeform 383">
                <a:extLst>
                  <a:ext uri="{FF2B5EF4-FFF2-40B4-BE49-F238E27FC236}">
                    <a16:creationId xmlns:a16="http://schemas.microsoft.com/office/drawing/2014/main" id="{F69048DA-0B2E-47C0-9257-CB373B7DBA84}"/>
                  </a:ext>
                </a:extLst>
              </p:cNvPr>
              <p:cNvSpPr>
                <a:spLocks/>
              </p:cNvSpPr>
              <p:nvPr/>
            </p:nvSpPr>
            <p:spPr bwMode="auto">
              <a:xfrm>
                <a:off x="3235" y="1085"/>
                <a:ext cx="9" cy="8"/>
              </a:xfrm>
              <a:custGeom>
                <a:avLst/>
                <a:gdLst>
                  <a:gd name="T0" fmla="*/ 8 w 9"/>
                  <a:gd name="T1" fmla="*/ 1 h 8"/>
                  <a:gd name="T2" fmla="*/ 5 w 9"/>
                  <a:gd name="T3" fmla="*/ 0 h 8"/>
                  <a:gd name="T4" fmla="*/ 2 w 9"/>
                  <a:gd name="T5" fmla="*/ 1 h 8"/>
                  <a:gd name="T6" fmla="*/ 0 w 9"/>
                  <a:gd name="T7" fmla="*/ 4 h 8"/>
                  <a:gd name="T8" fmla="*/ 2 w 9"/>
                  <a:gd name="T9" fmla="*/ 7 h 8"/>
                  <a:gd name="T10" fmla="*/ 5 w 9"/>
                  <a:gd name="T11" fmla="*/ 8 h 8"/>
                  <a:gd name="T12" fmla="*/ 7 w 9"/>
                  <a:gd name="T13" fmla="*/ 6 h 8"/>
                  <a:gd name="T14" fmla="*/ 9 w 9"/>
                  <a:gd name="T15" fmla="*/ 4 h 8"/>
                  <a:gd name="T16" fmla="*/ 8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8" y="1"/>
                    </a:moveTo>
                    <a:lnTo>
                      <a:pt x="5" y="0"/>
                    </a:lnTo>
                    <a:lnTo>
                      <a:pt x="2" y="1"/>
                    </a:lnTo>
                    <a:lnTo>
                      <a:pt x="0" y="4"/>
                    </a:lnTo>
                    <a:lnTo>
                      <a:pt x="2" y="7"/>
                    </a:lnTo>
                    <a:lnTo>
                      <a:pt x="5" y="8"/>
                    </a:lnTo>
                    <a:lnTo>
                      <a:pt x="7" y="6"/>
                    </a:lnTo>
                    <a:lnTo>
                      <a:pt x="9" y="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3" name="Freeform 384">
                <a:extLst>
                  <a:ext uri="{FF2B5EF4-FFF2-40B4-BE49-F238E27FC236}">
                    <a16:creationId xmlns:a16="http://schemas.microsoft.com/office/drawing/2014/main" id="{D41781E7-B60B-46FE-A518-D99D7FB006D2}"/>
                  </a:ext>
                </a:extLst>
              </p:cNvPr>
              <p:cNvSpPr>
                <a:spLocks/>
              </p:cNvSpPr>
              <p:nvPr/>
            </p:nvSpPr>
            <p:spPr bwMode="auto">
              <a:xfrm>
                <a:off x="3250" y="1091"/>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4" name="Freeform 385">
                <a:extLst>
                  <a:ext uri="{FF2B5EF4-FFF2-40B4-BE49-F238E27FC236}">
                    <a16:creationId xmlns:a16="http://schemas.microsoft.com/office/drawing/2014/main" id="{FDF061A8-0B9A-43C3-BE69-72F46764C198}"/>
                  </a:ext>
                </a:extLst>
              </p:cNvPr>
              <p:cNvSpPr>
                <a:spLocks/>
              </p:cNvSpPr>
              <p:nvPr/>
            </p:nvSpPr>
            <p:spPr bwMode="auto">
              <a:xfrm>
                <a:off x="3265" y="1097"/>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5" name="Freeform 386">
                <a:extLst>
                  <a:ext uri="{FF2B5EF4-FFF2-40B4-BE49-F238E27FC236}">
                    <a16:creationId xmlns:a16="http://schemas.microsoft.com/office/drawing/2014/main" id="{FB7E5380-2028-4A51-A890-25B3E99409F1}"/>
                  </a:ext>
                </a:extLst>
              </p:cNvPr>
              <p:cNvSpPr>
                <a:spLocks/>
              </p:cNvSpPr>
              <p:nvPr/>
            </p:nvSpPr>
            <p:spPr bwMode="auto">
              <a:xfrm>
                <a:off x="3280" y="1103"/>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6" name="Freeform 387">
                <a:extLst>
                  <a:ext uri="{FF2B5EF4-FFF2-40B4-BE49-F238E27FC236}">
                    <a16:creationId xmlns:a16="http://schemas.microsoft.com/office/drawing/2014/main" id="{0BADF22A-FB22-4AB5-A186-4FDFB05F0DE2}"/>
                  </a:ext>
                </a:extLst>
              </p:cNvPr>
              <p:cNvSpPr>
                <a:spLocks/>
              </p:cNvSpPr>
              <p:nvPr/>
            </p:nvSpPr>
            <p:spPr bwMode="auto">
              <a:xfrm>
                <a:off x="3295" y="110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7" name="Freeform 388">
                <a:extLst>
                  <a:ext uri="{FF2B5EF4-FFF2-40B4-BE49-F238E27FC236}">
                    <a16:creationId xmlns:a16="http://schemas.microsoft.com/office/drawing/2014/main" id="{EFC759DD-D8AA-4A96-804C-3A7B37BD4458}"/>
                  </a:ext>
                </a:extLst>
              </p:cNvPr>
              <p:cNvSpPr>
                <a:spLocks/>
              </p:cNvSpPr>
              <p:nvPr/>
            </p:nvSpPr>
            <p:spPr bwMode="auto">
              <a:xfrm>
                <a:off x="3310" y="1114"/>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8" name="Freeform 389">
                <a:extLst>
                  <a:ext uri="{FF2B5EF4-FFF2-40B4-BE49-F238E27FC236}">
                    <a16:creationId xmlns:a16="http://schemas.microsoft.com/office/drawing/2014/main" id="{9F9C1079-DAC5-4483-8216-1F1B50BF339C}"/>
                  </a:ext>
                </a:extLst>
              </p:cNvPr>
              <p:cNvSpPr>
                <a:spLocks/>
              </p:cNvSpPr>
              <p:nvPr/>
            </p:nvSpPr>
            <p:spPr bwMode="auto">
              <a:xfrm>
                <a:off x="3325" y="1119"/>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19" name="Freeform 390">
                <a:extLst>
                  <a:ext uri="{FF2B5EF4-FFF2-40B4-BE49-F238E27FC236}">
                    <a16:creationId xmlns:a16="http://schemas.microsoft.com/office/drawing/2014/main" id="{A8620248-D847-4565-93D6-E2865BA56152}"/>
                  </a:ext>
                </a:extLst>
              </p:cNvPr>
              <p:cNvSpPr>
                <a:spLocks/>
              </p:cNvSpPr>
              <p:nvPr/>
            </p:nvSpPr>
            <p:spPr bwMode="auto">
              <a:xfrm>
                <a:off x="3340" y="1125"/>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0" name="Freeform 391">
                <a:extLst>
                  <a:ext uri="{FF2B5EF4-FFF2-40B4-BE49-F238E27FC236}">
                    <a16:creationId xmlns:a16="http://schemas.microsoft.com/office/drawing/2014/main" id="{D95B5926-72B1-4C73-96B5-BF0B06ABA27F}"/>
                  </a:ext>
                </a:extLst>
              </p:cNvPr>
              <p:cNvSpPr>
                <a:spLocks/>
              </p:cNvSpPr>
              <p:nvPr/>
            </p:nvSpPr>
            <p:spPr bwMode="auto">
              <a:xfrm>
                <a:off x="3355" y="1130"/>
                <a:ext cx="8" cy="8"/>
              </a:xfrm>
              <a:custGeom>
                <a:avLst/>
                <a:gdLst>
                  <a:gd name="T0" fmla="*/ 4 w 8"/>
                  <a:gd name="T1" fmla="*/ 0 h 8"/>
                  <a:gd name="T2" fmla="*/ 1 w 8"/>
                  <a:gd name="T3" fmla="*/ 2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2"/>
                    </a:lnTo>
                    <a:lnTo>
                      <a:pt x="0" y="4"/>
                    </a:lnTo>
                    <a:lnTo>
                      <a:pt x="1" y="7"/>
                    </a:lnTo>
                    <a:lnTo>
                      <a:pt x="4" y="8"/>
                    </a:lnTo>
                    <a:lnTo>
                      <a:pt x="7" y="7"/>
                    </a:lnTo>
                    <a:lnTo>
                      <a:pt x="8" y="4"/>
                    </a:lnTo>
                    <a:lnTo>
                      <a:pt x="7"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1" name="Freeform 392">
                <a:extLst>
                  <a:ext uri="{FF2B5EF4-FFF2-40B4-BE49-F238E27FC236}">
                    <a16:creationId xmlns:a16="http://schemas.microsoft.com/office/drawing/2014/main" id="{B39225D4-CF3F-4785-B62F-7AE0AD40C56D}"/>
                  </a:ext>
                </a:extLst>
              </p:cNvPr>
              <p:cNvSpPr>
                <a:spLocks/>
              </p:cNvSpPr>
              <p:nvPr/>
            </p:nvSpPr>
            <p:spPr bwMode="auto">
              <a:xfrm>
                <a:off x="3370" y="1136"/>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2" name="Freeform 393">
                <a:extLst>
                  <a:ext uri="{FF2B5EF4-FFF2-40B4-BE49-F238E27FC236}">
                    <a16:creationId xmlns:a16="http://schemas.microsoft.com/office/drawing/2014/main" id="{654DEC57-467E-4115-9580-F0E5E28725F8}"/>
                  </a:ext>
                </a:extLst>
              </p:cNvPr>
              <p:cNvSpPr>
                <a:spLocks/>
              </p:cNvSpPr>
              <p:nvPr/>
            </p:nvSpPr>
            <p:spPr bwMode="auto">
              <a:xfrm>
                <a:off x="3385" y="1142"/>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3" name="Freeform 394">
                <a:extLst>
                  <a:ext uri="{FF2B5EF4-FFF2-40B4-BE49-F238E27FC236}">
                    <a16:creationId xmlns:a16="http://schemas.microsoft.com/office/drawing/2014/main" id="{C0C8B3DC-75A6-4375-8478-E0EAC2EC4BB8}"/>
                  </a:ext>
                </a:extLst>
              </p:cNvPr>
              <p:cNvSpPr>
                <a:spLocks/>
              </p:cNvSpPr>
              <p:nvPr/>
            </p:nvSpPr>
            <p:spPr bwMode="auto">
              <a:xfrm>
                <a:off x="3400" y="1147"/>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4" name="Freeform 395">
                <a:extLst>
                  <a:ext uri="{FF2B5EF4-FFF2-40B4-BE49-F238E27FC236}">
                    <a16:creationId xmlns:a16="http://schemas.microsoft.com/office/drawing/2014/main" id="{53138228-8978-4B70-A179-12EF145E84AC}"/>
                  </a:ext>
                </a:extLst>
              </p:cNvPr>
              <p:cNvSpPr>
                <a:spLocks/>
              </p:cNvSpPr>
              <p:nvPr/>
            </p:nvSpPr>
            <p:spPr bwMode="auto">
              <a:xfrm>
                <a:off x="3415" y="1153"/>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5" name="Freeform 396">
                <a:extLst>
                  <a:ext uri="{FF2B5EF4-FFF2-40B4-BE49-F238E27FC236}">
                    <a16:creationId xmlns:a16="http://schemas.microsoft.com/office/drawing/2014/main" id="{1E24BC66-C456-4232-B9DE-2DB13FEE9818}"/>
                  </a:ext>
                </a:extLst>
              </p:cNvPr>
              <p:cNvSpPr>
                <a:spLocks/>
              </p:cNvSpPr>
              <p:nvPr/>
            </p:nvSpPr>
            <p:spPr bwMode="auto">
              <a:xfrm>
                <a:off x="3430" y="1158"/>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6" name="Freeform 397">
                <a:extLst>
                  <a:ext uri="{FF2B5EF4-FFF2-40B4-BE49-F238E27FC236}">
                    <a16:creationId xmlns:a16="http://schemas.microsoft.com/office/drawing/2014/main" id="{578CF9C7-801F-497A-9FF2-BDB30AFCC328}"/>
                  </a:ext>
                </a:extLst>
              </p:cNvPr>
              <p:cNvSpPr>
                <a:spLocks/>
              </p:cNvSpPr>
              <p:nvPr/>
            </p:nvSpPr>
            <p:spPr bwMode="auto">
              <a:xfrm>
                <a:off x="3445" y="1163"/>
                <a:ext cx="9" cy="8"/>
              </a:xfrm>
              <a:custGeom>
                <a:avLst/>
                <a:gdLst>
                  <a:gd name="T0" fmla="*/ 4 w 9"/>
                  <a:gd name="T1" fmla="*/ 0 h 8"/>
                  <a:gd name="T2" fmla="*/ 2 w 9"/>
                  <a:gd name="T3" fmla="*/ 1 h 8"/>
                  <a:gd name="T4" fmla="*/ 0 w 9"/>
                  <a:gd name="T5" fmla="*/ 4 h 8"/>
                  <a:gd name="T6" fmla="*/ 2 w 9"/>
                  <a:gd name="T7" fmla="*/ 7 h 8"/>
                  <a:gd name="T8" fmla="*/ 4 w 9"/>
                  <a:gd name="T9" fmla="*/ 8 h 8"/>
                  <a:gd name="T10" fmla="*/ 7 w 9"/>
                  <a:gd name="T11" fmla="*/ 7 h 8"/>
                  <a:gd name="T12" fmla="*/ 9 w 9"/>
                  <a:gd name="T13" fmla="*/ 4 h 8"/>
                  <a:gd name="T14" fmla="*/ 7 w 9"/>
                  <a:gd name="T15" fmla="*/ 1 h 8"/>
                  <a:gd name="T16" fmla="*/ 4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4" y="0"/>
                    </a:moveTo>
                    <a:lnTo>
                      <a:pt x="2" y="1"/>
                    </a:lnTo>
                    <a:lnTo>
                      <a:pt x="0" y="4"/>
                    </a:lnTo>
                    <a:lnTo>
                      <a:pt x="2" y="7"/>
                    </a:lnTo>
                    <a:lnTo>
                      <a:pt x="4" y="8"/>
                    </a:lnTo>
                    <a:lnTo>
                      <a:pt x="7" y="7"/>
                    </a:lnTo>
                    <a:lnTo>
                      <a:pt x="9"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7" name="Freeform 398">
                <a:extLst>
                  <a:ext uri="{FF2B5EF4-FFF2-40B4-BE49-F238E27FC236}">
                    <a16:creationId xmlns:a16="http://schemas.microsoft.com/office/drawing/2014/main" id="{D593A152-1B3F-440B-B433-0A237442291E}"/>
                  </a:ext>
                </a:extLst>
              </p:cNvPr>
              <p:cNvSpPr>
                <a:spLocks/>
              </p:cNvSpPr>
              <p:nvPr/>
            </p:nvSpPr>
            <p:spPr bwMode="auto">
              <a:xfrm>
                <a:off x="3461" y="116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8" name="Freeform 399">
                <a:extLst>
                  <a:ext uri="{FF2B5EF4-FFF2-40B4-BE49-F238E27FC236}">
                    <a16:creationId xmlns:a16="http://schemas.microsoft.com/office/drawing/2014/main" id="{19EB1039-4250-4E96-B768-CAF9CC0C0ABA}"/>
                  </a:ext>
                </a:extLst>
              </p:cNvPr>
              <p:cNvSpPr>
                <a:spLocks/>
              </p:cNvSpPr>
              <p:nvPr/>
            </p:nvSpPr>
            <p:spPr bwMode="auto">
              <a:xfrm>
                <a:off x="3476" y="1173"/>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29" name="Freeform 400">
                <a:extLst>
                  <a:ext uri="{FF2B5EF4-FFF2-40B4-BE49-F238E27FC236}">
                    <a16:creationId xmlns:a16="http://schemas.microsoft.com/office/drawing/2014/main" id="{CD74C38F-0DCB-4DC2-B203-F7B3A5B05FE9}"/>
                  </a:ext>
                </a:extLst>
              </p:cNvPr>
              <p:cNvSpPr>
                <a:spLocks/>
              </p:cNvSpPr>
              <p:nvPr/>
            </p:nvSpPr>
            <p:spPr bwMode="auto">
              <a:xfrm>
                <a:off x="3491" y="117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0" name="Freeform 401">
                <a:extLst>
                  <a:ext uri="{FF2B5EF4-FFF2-40B4-BE49-F238E27FC236}">
                    <a16:creationId xmlns:a16="http://schemas.microsoft.com/office/drawing/2014/main" id="{78D3D46D-A337-4DF9-BA0B-C9E9A48C5B3D}"/>
                  </a:ext>
                </a:extLst>
              </p:cNvPr>
              <p:cNvSpPr>
                <a:spLocks/>
              </p:cNvSpPr>
              <p:nvPr/>
            </p:nvSpPr>
            <p:spPr bwMode="auto">
              <a:xfrm>
                <a:off x="3506" y="1183"/>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1" name="Freeform 402">
                <a:extLst>
                  <a:ext uri="{FF2B5EF4-FFF2-40B4-BE49-F238E27FC236}">
                    <a16:creationId xmlns:a16="http://schemas.microsoft.com/office/drawing/2014/main" id="{51DB9078-B60A-4BE1-91AC-56D45EA96834}"/>
                  </a:ext>
                </a:extLst>
              </p:cNvPr>
              <p:cNvSpPr>
                <a:spLocks/>
              </p:cNvSpPr>
              <p:nvPr/>
            </p:nvSpPr>
            <p:spPr bwMode="auto">
              <a:xfrm>
                <a:off x="3521" y="118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2" name="Freeform 403">
                <a:extLst>
                  <a:ext uri="{FF2B5EF4-FFF2-40B4-BE49-F238E27FC236}">
                    <a16:creationId xmlns:a16="http://schemas.microsoft.com/office/drawing/2014/main" id="{97225189-C4F7-47C2-91C3-D1CDE6A1349E}"/>
                  </a:ext>
                </a:extLst>
              </p:cNvPr>
              <p:cNvSpPr>
                <a:spLocks/>
              </p:cNvSpPr>
              <p:nvPr/>
            </p:nvSpPr>
            <p:spPr bwMode="auto">
              <a:xfrm>
                <a:off x="3536" y="1193"/>
                <a:ext cx="9" cy="8"/>
              </a:xfrm>
              <a:custGeom>
                <a:avLst/>
                <a:gdLst>
                  <a:gd name="T0" fmla="*/ 5 w 9"/>
                  <a:gd name="T1" fmla="*/ 0 h 8"/>
                  <a:gd name="T2" fmla="*/ 2 w 9"/>
                  <a:gd name="T3" fmla="*/ 1 h 8"/>
                  <a:gd name="T4" fmla="*/ 0 w 9"/>
                  <a:gd name="T5" fmla="*/ 4 h 8"/>
                  <a:gd name="T6" fmla="*/ 2 w 9"/>
                  <a:gd name="T7" fmla="*/ 7 h 8"/>
                  <a:gd name="T8" fmla="*/ 5 w 9"/>
                  <a:gd name="T9" fmla="*/ 8 h 8"/>
                  <a:gd name="T10" fmla="*/ 7 w 9"/>
                  <a:gd name="T11" fmla="*/ 7 h 8"/>
                  <a:gd name="T12" fmla="*/ 9 w 9"/>
                  <a:gd name="T13" fmla="*/ 4 h 8"/>
                  <a:gd name="T14" fmla="*/ 7 w 9"/>
                  <a:gd name="T15" fmla="*/ 1 h 8"/>
                  <a:gd name="T16" fmla="*/ 5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5" y="0"/>
                    </a:moveTo>
                    <a:lnTo>
                      <a:pt x="2" y="1"/>
                    </a:lnTo>
                    <a:lnTo>
                      <a:pt x="0" y="4"/>
                    </a:lnTo>
                    <a:lnTo>
                      <a:pt x="2" y="7"/>
                    </a:lnTo>
                    <a:lnTo>
                      <a:pt x="5" y="8"/>
                    </a:lnTo>
                    <a:lnTo>
                      <a:pt x="7" y="7"/>
                    </a:lnTo>
                    <a:lnTo>
                      <a:pt x="9" y="4"/>
                    </a:lnTo>
                    <a:lnTo>
                      <a:pt x="7"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3" name="Freeform 404">
                <a:extLst>
                  <a:ext uri="{FF2B5EF4-FFF2-40B4-BE49-F238E27FC236}">
                    <a16:creationId xmlns:a16="http://schemas.microsoft.com/office/drawing/2014/main" id="{228BDC6D-3D00-4297-9C35-3BFE18AC1845}"/>
                  </a:ext>
                </a:extLst>
              </p:cNvPr>
              <p:cNvSpPr>
                <a:spLocks/>
              </p:cNvSpPr>
              <p:nvPr/>
            </p:nvSpPr>
            <p:spPr bwMode="auto">
              <a:xfrm>
                <a:off x="3552" y="119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4" name="Freeform 405">
                <a:extLst>
                  <a:ext uri="{FF2B5EF4-FFF2-40B4-BE49-F238E27FC236}">
                    <a16:creationId xmlns:a16="http://schemas.microsoft.com/office/drawing/2014/main" id="{667FB30C-1A16-4196-8462-6FF8722D5AD7}"/>
                  </a:ext>
                </a:extLst>
              </p:cNvPr>
              <p:cNvSpPr>
                <a:spLocks/>
              </p:cNvSpPr>
              <p:nvPr/>
            </p:nvSpPr>
            <p:spPr bwMode="auto">
              <a:xfrm>
                <a:off x="3567" y="1203"/>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5" name="Freeform 406">
                <a:extLst>
                  <a:ext uri="{FF2B5EF4-FFF2-40B4-BE49-F238E27FC236}">
                    <a16:creationId xmlns:a16="http://schemas.microsoft.com/office/drawing/2014/main" id="{1A76070A-9A8C-4377-A5A3-934113AFF09F}"/>
                  </a:ext>
                </a:extLst>
              </p:cNvPr>
              <p:cNvSpPr>
                <a:spLocks/>
              </p:cNvSpPr>
              <p:nvPr/>
            </p:nvSpPr>
            <p:spPr bwMode="auto">
              <a:xfrm>
                <a:off x="3582" y="1207"/>
                <a:ext cx="8" cy="8"/>
              </a:xfrm>
              <a:custGeom>
                <a:avLst/>
                <a:gdLst>
                  <a:gd name="T0" fmla="*/ 4 w 8"/>
                  <a:gd name="T1" fmla="*/ 0 h 8"/>
                  <a:gd name="T2" fmla="*/ 2 w 8"/>
                  <a:gd name="T3" fmla="*/ 1 h 8"/>
                  <a:gd name="T4" fmla="*/ 0 w 8"/>
                  <a:gd name="T5" fmla="*/ 4 h 8"/>
                  <a:gd name="T6" fmla="*/ 2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2" y="1"/>
                    </a:lnTo>
                    <a:lnTo>
                      <a:pt x="0" y="4"/>
                    </a:lnTo>
                    <a:lnTo>
                      <a:pt x="2"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6" name="Freeform 407">
                <a:extLst>
                  <a:ext uri="{FF2B5EF4-FFF2-40B4-BE49-F238E27FC236}">
                    <a16:creationId xmlns:a16="http://schemas.microsoft.com/office/drawing/2014/main" id="{2BC2A355-A71C-4E66-81A0-E7616A6FFF54}"/>
                  </a:ext>
                </a:extLst>
              </p:cNvPr>
              <p:cNvSpPr>
                <a:spLocks/>
              </p:cNvSpPr>
              <p:nvPr/>
            </p:nvSpPr>
            <p:spPr bwMode="auto">
              <a:xfrm>
                <a:off x="3598" y="1212"/>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7" name="Freeform 408">
                <a:extLst>
                  <a:ext uri="{FF2B5EF4-FFF2-40B4-BE49-F238E27FC236}">
                    <a16:creationId xmlns:a16="http://schemas.microsoft.com/office/drawing/2014/main" id="{0C3629C9-354B-4F2C-9D6B-88B96CA334F9}"/>
                  </a:ext>
                </a:extLst>
              </p:cNvPr>
              <p:cNvSpPr>
                <a:spLocks/>
              </p:cNvSpPr>
              <p:nvPr/>
            </p:nvSpPr>
            <p:spPr bwMode="auto">
              <a:xfrm>
                <a:off x="3613" y="1216"/>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8" name="Freeform 409">
                <a:extLst>
                  <a:ext uri="{FF2B5EF4-FFF2-40B4-BE49-F238E27FC236}">
                    <a16:creationId xmlns:a16="http://schemas.microsoft.com/office/drawing/2014/main" id="{A74AFC7F-D9FB-4971-8ACF-2631D5A1767C}"/>
                  </a:ext>
                </a:extLst>
              </p:cNvPr>
              <p:cNvSpPr>
                <a:spLocks/>
              </p:cNvSpPr>
              <p:nvPr/>
            </p:nvSpPr>
            <p:spPr bwMode="auto">
              <a:xfrm>
                <a:off x="3628" y="1221"/>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239" name="Freeform 410">
                <a:extLst>
                  <a:ext uri="{FF2B5EF4-FFF2-40B4-BE49-F238E27FC236}">
                    <a16:creationId xmlns:a16="http://schemas.microsoft.com/office/drawing/2014/main" id="{A8DCD6D8-34BD-425A-B093-1E7175E2528F}"/>
                  </a:ext>
                </a:extLst>
              </p:cNvPr>
              <p:cNvSpPr>
                <a:spLocks/>
              </p:cNvSpPr>
              <p:nvPr/>
            </p:nvSpPr>
            <p:spPr bwMode="auto">
              <a:xfrm>
                <a:off x="3644" y="1225"/>
                <a:ext cx="8" cy="8"/>
              </a:xfrm>
              <a:custGeom>
                <a:avLst/>
                <a:gdLst>
                  <a:gd name="T0" fmla="*/ 4 w 8"/>
                  <a:gd name="T1" fmla="*/ 0 h 8"/>
                  <a:gd name="T2" fmla="*/ 1 w 8"/>
                  <a:gd name="T3" fmla="*/ 2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2"/>
                    </a:lnTo>
                    <a:lnTo>
                      <a:pt x="0" y="4"/>
                    </a:lnTo>
                    <a:lnTo>
                      <a:pt x="1" y="7"/>
                    </a:lnTo>
                    <a:lnTo>
                      <a:pt x="4" y="8"/>
                    </a:lnTo>
                    <a:lnTo>
                      <a:pt x="7" y="7"/>
                    </a:lnTo>
                    <a:lnTo>
                      <a:pt x="8" y="4"/>
                    </a:lnTo>
                    <a:lnTo>
                      <a:pt x="7"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grpSp>
          <p:nvGrpSpPr>
            <p:cNvPr id="162" name="Group 411">
              <a:extLst>
                <a:ext uri="{FF2B5EF4-FFF2-40B4-BE49-F238E27FC236}">
                  <a16:creationId xmlns:a16="http://schemas.microsoft.com/office/drawing/2014/main" id="{83E20A0E-D83E-47A8-815F-76ED32B5382B}"/>
                </a:ext>
              </a:extLst>
            </p:cNvPr>
            <p:cNvGrpSpPr>
              <a:grpSpLocks/>
            </p:cNvGrpSpPr>
            <p:nvPr/>
          </p:nvGrpSpPr>
          <p:grpSpPr bwMode="auto">
            <a:xfrm>
              <a:off x="5387" y="1771"/>
              <a:ext cx="445" cy="262"/>
              <a:chOff x="5387" y="1771"/>
              <a:chExt cx="445" cy="262"/>
            </a:xfrm>
          </p:grpSpPr>
          <p:sp>
            <p:nvSpPr>
              <p:cNvPr id="163" name="Freeform 412">
                <a:extLst>
                  <a:ext uri="{FF2B5EF4-FFF2-40B4-BE49-F238E27FC236}">
                    <a16:creationId xmlns:a16="http://schemas.microsoft.com/office/drawing/2014/main" id="{29FB940E-452E-4CAD-90AE-4AFD2CA0A626}"/>
                  </a:ext>
                </a:extLst>
              </p:cNvPr>
              <p:cNvSpPr>
                <a:spLocks/>
              </p:cNvSpPr>
              <p:nvPr/>
            </p:nvSpPr>
            <p:spPr bwMode="auto">
              <a:xfrm>
                <a:off x="5387" y="1771"/>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4" name="Freeform 413">
                <a:extLst>
                  <a:ext uri="{FF2B5EF4-FFF2-40B4-BE49-F238E27FC236}">
                    <a16:creationId xmlns:a16="http://schemas.microsoft.com/office/drawing/2014/main" id="{8F47085C-ACEE-43B8-824F-A801CB277451}"/>
                  </a:ext>
                </a:extLst>
              </p:cNvPr>
              <p:cNvSpPr>
                <a:spLocks/>
              </p:cNvSpPr>
              <p:nvPr/>
            </p:nvSpPr>
            <p:spPr bwMode="auto">
              <a:xfrm>
                <a:off x="5402" y="1777"/>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5" name="Freeform 414">
                <a:extLst>
                  <a:ext uri="{FF2B5EF4-FFF2-40B4-BE49-F238E27FC236}">
                    <a16:creationId xmlns:a16="http://schemas.microsoft.com/office/drawing/2014/main" id="{D6F22526-E984-4C1A-8BBC-8A77FA809317}"/>
                  </a:ext>
                </a:extLst>
              </p:cNvPr>
              <p:cNvSpPr>
                <a:spLocks/>
              </p:cNvSpPr>
              <p:nvPr/>
            </p:nvSpPr>
            <p:spPr bwMode="auto">
              <a:xfrm>
                <a:off x="5417" y="1783"/>
                <a:ext cx="8" cy="8"/>
              </a:xfrm>
              <a:custGeom>
                <a:avLst/>
                <a:gdLst>
                  <a:gd name="T0" fmla="*/ 4 w 8"/>
                  <a:gd name="T1" fmla="*/ 0 h 8"/>
                  <a:gd name="T2" fmla="*/ 1 w 8"/>
                  <a:gd name="T3" fmla="*/ 2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2"/>
                    </a:lnTo>
                    <a:lnTo>
                      <a:pt x="0" y="4"/>
                    </a:lnTo>
                    <a:lnTo>
                      <a:pt x="1" y="7"/>
                    </a:lnTo>
                    <a:lnTo>
                      <a:pt x="4" y="8"/>
                    </a:lnTo>
                    <a:lnTo>
                      <a:pt x="7" y="7"/>
                    </a:lnTo>
                    <a:lnTo>
                      <a:pt x="8" y="4"/>
                    </a:lnTo>
                    <a:lnTo>
                      <a:pt x="7"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6" name="Freeform 415">
                <a:extLst>
                  <a:ext uri="{FF2B5EF4-FFF2-40B4-BE49-F238E27FC236}">
                    <a16:creationId xmlns:a16="http://schemas.microsoft.com/office/drawing/2014/main" id="{160A08EA-560D-4F3F-9002-ADCCEDA66066}"/>
                  </a:ext>
                </a:extLst>
              </p:cNvPr>
              <p:cNvSpPr>
                <a:spLocks/>
              </p:cNvSpPr>
              <p:nvPr/>
            </p:nvSpPr>
            <p:spPr bwMode="auto">
              <a:xfrm>
                <a:off x="5432" y="1789"/>
                <a:ext cx="8" cy="8"/>
              </a:xfrm>
              <a:custGeom>
                <a:avLst/>
                <a:gdLst>
                  <a:gd name="T0" fmla="*/ 4 w 8"/>
                  <a:gd name="T1" fmla="*/ 0 h 8"/>
                  <a:gd name="T2" fmla="*/ 1 w 8"/>
                  <a:gd name="T3" fmla="*/ 2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2"/>
                    </a:lnTo>
                    <a:lnTo>
                      <a:pt x="0" y="4"/>
                    </a:lnTo>
                    <a:lnTo>
                      <a:pt x="1" y="7"/>
                    </a:lnTo>
                    <a:lnTo>
                      <a:pt x="4" y="8"/>
                    </a:lnTo>
                    <a:lnTo>
                      <a:pt x="7" y="7"/>
                    </a:lnTo>
                    <a:lnTo>
                      <a:pt x="8" y="4"/>
                    </a:lnTo>
                    <a:lnTo>
                      <a:pt x="7"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7" name="Freeform 416">
                <a:extLst>
                  <a:ext uri="{FF2B5EF4-FFF2-40B4-BE49-F238E27FC236}">
                    <a16:creationId xmlns:a16="http://schemas.microsoft.com/office/drawing/2014/main" id="{99AD511E-7FE2-42ED-AC98-BC0403D58541}"/>
                  </a:ext>
                </a:extLst>
              </p:cNvPr>
              <p:cNvSpPr>
                <a:spLocks/>
              </p:cNvSpPr>
              <p:nvPr/>
            </p:nvSpPr>
            <p:spPr bwMode="auto">
              <a:xfrm>
                <a:off x="5446" y="1796"/>
                <a:ext cx="9" cy="8"/>
              </a:xfrm>
              <a:custGeom>
                <a:avLst/>
                <a:gdLst>
                  <a:gd name="T0" fmla="*/ 4 w 9"/>
                  <a:gd name="T1" fmla="*/ 0 h 8"/>
                  <a:gd name="T2" fmla="*/ 2 w 9"/>
                  <a:gd name="T3" fmla="*/ 1 h 8"/>
                  <a:gd name="T4" fmla="*/ 0 w 9"/>
                  <a:gd name="T5" fmla="*/ 4 h 8"/>
                  <a:gd name="T6" fmla="*/ 2 w 9"/>
                  <a:gd name="T7" fmla="*/ 6 h 8"/>
                  <a:gd name="T8" fmla="*/ 4 w 9"/>
                  <a:gd name="T9" fmla="*/ 8 h 8"/>
                  <a:gd name="T10" fmla="*/ 7 w 9"/>
                  <a:gd name="T11" fmla="*/ 6 h 8"/>
                  <a:gd name="T12" fmla="*/ 9 w 9"/>
                  <a:gd name="T13" fmla="*/ 4 h 8"/>
                  <a:gd name="T14" fmla="*/ 7 w 9"/>
                  <a:gd name="T15" fmla="*/ 1 h 8"/>
                  <a:gd name="T16" fmla="*/ 4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4" y="0"/>
                    </a:moveTo>
                    <a:lnTo>
                      <a:pt x="2" y="1"/>
                    </a:lnTo>
                    <a:lnTo>
                      <a:pt x="0" y="4"/>
                    </a:lnTo>
                    <a:lnTo>
                      <a:pt x="2" y="6"/>
                    </a:lnTo>
                    <a:lnTo>
                      <a:pt x="4" y="8"/>
                    </a:lnTo>
                    <a:lnTo>
                      <a:pt x="7" y="6"/>
                    </a:lnTo>
                    <a:lnTo>
                      <a:pt x="9"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8" name="Freeform 417">
                <a:extLst>
                  <a:ext uri="{FF2B5EF4-FFF2-40B4-BE49-F238E27FC236}">
                    <a16:creationId xmlns:a16="http://schemas.microsoft.com/office/drawing/2014/main" id="{9D5CEE53-B4E8-40DB-9933-AEC2AB703BDA}"/>
                  </a:ext>
                </a:extLst>
              </p:cNvPr>
              <p:cNvSpPr>
                <a:spLocks/>
              </p:cNvSpPr>
              <p:nvPr/>
            </p:nvSpPr>
            <p:spPr bwMode="auto">
              <a:xfrm>
                <a:off x="5461" y="1802"/>
                <a:ext cx="8" cy="8"/>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6"/>
                    </a:lnTo>
                    <a:lnTo>
                      <a:pt x="4" y="8"/>
                    </a:lnTo>
                    <a:lnTo>
                      <a:pt x="7" y="6"/>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69" name="Freeform 418">
                <a:extLst>
                  <a:ext uri="{FF2B5EF4-FFF2-40B4-BE49-F238E27FC236}">
                    <a16:creationId xmlns:a16="http://schemas.microsoft.com/office/drawing/2014/main" id="{9304607D-2C2A-4C8C-8BA9-B0A9E0EB112C}"/>
                  </a:ext>
                </a:extLst>
              </p:cNvPr>
              <p:cNvSpPr>
                <a:spLocks/>
              </p:cNvSpPr>
              <p:nvPr/>
            </p:nvSpPr>
            <p:spPr bwMode="auto">
              <a:xfrm>
                <a:off x="5476" y="180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0" name="Freeform 419">
                <a:extLst>
                  <a:ext uri="{FF2B5EF4-FFF2-40B4-BE49-F238E27FC236}">
                    <a16:creationId xmlns:a16="http://schemas.microsoft.com/office/drawing/2014/main" id="{CA5B7038-6ADB-4718-A70C-2743ADE2DE5B}"/>
                  </a:ext>
                </a:extLst>
              </p:cNvPr>
              <p:cNvSpPr>
                <a:spLocks/>
              </p:cNvSpPr>
              <p:nvPr/>
            </p:nvSpPr>
            <p:spPr bwMode="auto">
              <a:xfrm>
                <a:off x="5491" y="1814"/>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1" name="Freeform 420">
                <a:extLst>
                  <a:ext uri="{FF2B5EF4-FFF2-40B4-BE49-F238E27FC236}">
                    <a16:creationId xmlns:a16="http://schemas.microsoft.com/office/drawing/2014/main" id="{41F46F5A-8FB1-431C-8CC3-2F6F9FB3FA8C}"/>
                  </a:ext>
                </a:extLst>
              </p:cNvPr>
              <p:cNvSpPr>
                <a:spLocks/>
              </p:cNvSpPr>
              <p:nvPr/>
            </p:nvSpPr>
            <p:spPr bwMode="auto">
              <a:xfrm>
                <a:off x="5506" y="1820"/>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2" name="Freeform 421">
                <a:extLst>
                  <a:ext uri="{FF2B5EF4-FFF2-40B4-BE49-F238E27FC236}">
                    <a16:creationId xmlns:a16="http://schemas.microsoft.com/office/drawing/2014/main" id="{B60D7767-0F3D-42A0-86E0-9D5B8F9D5EF9}"/>
                  </a:ext>
                </a:extLst>
              </p:cNvPr>
              <p:cNvSpPr>
                <a:spLocks/>
              </p:cNvSpPr>
              <p:nvPr/>
            </p:nvSpPr>
            <p:spPr bwMode="auto">
              <a:xfrm>
                <a:off x="5520" y="1826"/>
                <a:ext cx="9" cy="8"/>
              </a:xfrm>
              <a:custGeom>
                <a:avLst/>
                <a:gdLst>
                  <a:gd name="T0" fmla="*/ 5 w 9"/>
                  <a:gd name="T1" fmla="*/ 0 h 8"/>
                  <a:gd name="T2" fmla="*/ 2 w 9"/>
                  <a:gd name="T3" fmla="*/ 1 h 8"/>
                  <a:gd name="T4" fmla="*/ 0 w 9"/>
                  <a:gd name="T5" fmla="*/ 4 h 8"/>
                  <a:gd name="T6" fmla="*/ 2 w 9"/>
                  <a:gd name="T7" fmla="*/ 7 h 8"/>
                  <a:gd name="T8" fmla="*/ 5 w 9"/>
                  <a:gd name="T9" fmla="*/ 8 h 8"/>
                  <a:gd name="T10" fmla="*/ 7 w 9"/>
                  <a:gd name="T11" fmla="*/ 7 h 8"/>
                  <a:gd name="T12" fmla="*/ 9 w 9"/>
                  <a:gd name="T13" fmla="*/ 4 h 8"/>
                  <a:gd name="T14" fmla="*/ 7 w 9"/>
                  <a:gd name="T15" fmla="*/ 1 h 8"/>
                  <a:gd name="T16" fmla="*/ 5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5" y="0"/>
                    </a:moveTo>
                    <a:lnTo>
                      <a:pt x="2" y="1"/>
                    </a:lnTo>
                    <a:lnTo>
                      <a:pt x="0" y="4"/>
                    </a:lnTo>
                    <a:lnTo>
                      <a:pt x="2" y="7"/>
                    </a:lnTo>
                    <a:lnTo>
                      <a:pt x="5" y="8"/>
                    </a:lnTo>
                    <a:lnTo>
                      <a:pt x="7" y="7"/>
                    </a:lnTo>
                    <a:lnTo>
                      <a:pt x="9" y="4"/>
                    </a:lnTo>
                    <a:lnTo>
                      <a:pt x="7"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3" name="Freeform 422">
                <a:extLst>
                  <a:ext uri="{FF2B5EF4-FFF2-40B4-BE49-F238E27FC236}">
                    <a16:creationId xmlns:a16="http://schemas.microsoft.com/office/drawing/2014/main" id="{C2C4831E-FC35-4F47-8A31-F9E2EB5F541A}"/>
                  </a:ext>
                </a:extLst>
              </p:cNvPr>
              <p:cNvSpPr>
                <a:spLocks/>
              </p:cNvSpPr>
              <p:nvPr/>
            </p:nvSpPr>
            <p:spPr bwMode="auto">
              <a:xfrm>
                <a:off x="5535" y="1832"/>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4" name="Freeform 423">
                <a:extLst>
                  <a:ext uri="{FF2B5EF4-FFF2-40B4-BE49-F238E27FC236}">
                    <a16:creationId xmlns:a16="http://schemas.microsoft.com/office/drawing/2014/main" id="{5FFE0A72-B76C-492A-AC5B-76C3F842C591}"/>
                  </a:ext>
                </a:extLst>
              </p:cNvPr>
              <p:cNvSpPr>
                <a:spLocks/>
              </p:cNvSpPr>
              <p:nvPr/>
            </p:nvSpPr>
            <p:spPr bwMode="auto">
              <a:xfrm>
                <a:off x="5550" y="1838"/>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5" name="Freeform 424">
                <a:extLst>
                  <a:ext uri="{FF2B5EF4-FFF2-40B4-BE49-F238E27FC236}">
                    <a16:creationId xmlns:a16="http://schemas.microsoft.com/office/drawing/2014/main" id="{0CE5B8A8-B2F2-45F8-B465-B699295FA504}"/>
                  </a:ext>
                </a:extLst>
              </p:cNvPr>
              <p:cNvSpPr>
                <a:spLocks/>
              </p:cNvSpPr>
              <p:nvPr/>
            </p:nvSpPr>
            <p:spPr bwMode="auto">
              <a:xfrm>
                <a:off x="5565" y="1844"/>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6" name="Freeform 425">
                <a:extLst>
                  <a:ext uri="{FF2B5EF4-FFF2-40B4-BE49-F238E27FC236}">
                    <a16:creationId xmlns:a16="http://schemas.microsoft.com/office/drawing/2014/main" id="{5D023072-CE87-453D-A089-BCF15D978E79}"/>
                  </a:ext>
                </a:extLst>
              </p:cNvPr>
              <p:cNvSpPr>
                <a:spLocks/>
              </p:cNvSpPr>
              <p:nvPr/>
            </p:nvSpPr>
            <p:spPr bwMode="auto">
              <a:xfrm>
                <a:off x="5580" y="1850"/>
                <a:ext cx="8" cy="8"/>
              </a:xfrm>
              <a:custGeom>
                <a:avLst/>
                <a:gdLst>
                  <a:gd name="T0" fmla="*/ 4 w 8"/>
                  <a:gd name="T1" fmla="*/ 0 h 8"/>
                  <a:gd name="T2" fmla="*/ 1 w 8"/>
                  <a:gd name="T3" fmla="*/ 1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1" y="1"/>
                    </a:lnTo>
                    <a:lnTo>
                      <a:pt x="0" y="4"/>
                    </a:lnTo>
                    <a:lnTo>
                      <a:pt x="1" y="7"/>
                    </a:lnTo>
                    <a:lnTo>
                      <a:pt x="4" y="8"/>
                    </a:lnTo>
                    <a:lnTo>
                      <a:pt x="7" y="7"/>
                    </a:lnTo>
                    <a:lnTo>
                      <a:pt x="8" y="4"/>
                    </a:lnTo>
                    <a:lnTo>
                      <a:pt x="7"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7" name="Freeform 426">
                <a:extLst>
                  <a:ext uri="{FF2B5EF4-FFF2-40B4-BE49-F238E27FC236}">
                    <a16:creationId xmlns:a16="http://schemas.microsoft.com/office/drawing/2014/main" id="{0DACCAA4-C1A4-467A-A52F-23A1562A5815}"/>
                  </a:ext>
                </a:extLst>
              </p:cNvPr>
              <p:cNvSpPr>
                <a:spLocks/>
              </p:cNvSpPr>
              <p:nvPr/>
            </p:nvSpPr>
            <p:spPr bwMode="auto">
              <a:xfrm>
                <a:off x="5594" y="1856"/>
                <a:ext cx="9" cy="8"/>
              </a:xfrm>
              <a:custGeom>
                <a:avLst/>
                <a:gdLst>
                  <a:gd name="T0" fmla="*/ 7 w 9"/>
                  <a:gd name="T1" fmla="*/ 1 h 8"/>
                  <a:gd name="T2" fmla="*/ 4 w 9"/>
                  <a:gd name="T3" fmla="*/ 0 h 8"/>
                  <a:gd name="T4" fmla="*/ 2 w 9"/>
                  <a:gd name="T5" fmla="*/ 1 h 8"/>
                  <a:gd name="T6" fmla="*/ 0 w 9"/>
                  <a:gd name="T7" fmla="*/ 4 h 8"/>
                  <a:gd name="T8" fmla="*/ 1 w 9"/>
                  <a:gd name="T9" fmla="*/ 7 h 8"/>
                  <a:gd name="T10" fmla="*/ 4 w 9"/>
                  <a:gd name="T11" fmla="*/ 8 h 8"/>
                  <a:gd name="T12" fmla="*/ 7 w 9"/>
                  <a:gd name="T13" fmla="*/ 7 h 8"/>
                  <a:gd name="T14" fmla="*/ 9 w 9"/>
                  <a:gd name="T15" fmla="*/ 4 h 8"/>
                  <a:gd name="T16" fmla="*/ 7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7" y="1"/>
                    </a:moveTo>
                    <a:lnTo>
                      <a:pt x="4" y="0"/>
                    </a:lnTo>
                    <a:lnTo>
                      <a:pt x="2" y="1"/>
                    </a:lnTo>
                    <a:lnTo>
                      <a:pt x="0" y="4"/>
                    </a:lnTo>
                    <a:lnTo>
                      <a:pt x="1" y="7"/>
                    </a:lnTo>
                    <a:lnTo>
                      <a:pt x="4" y="8"/>
                    </a:lnTo>
                    <a:lnTo>
                      <a:pt x="7" y="7"/>
                    </a:lnTo>
                    <a:lnTo>
                      <a:pt x="9"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8" name="Freeform 427">
                <a:extLst>
                  <a:ext uri="{FF2B5EF4-FFF2-40B4-BE49-F238E27FC236}">
                    <a16:creationId xmlns:a16="http://schemas.microsoft.com/office/drawing/2014/main" id="{6F42C211-10BE-4B9F-82F7-28854266F5A3}"/>
                  </a:ext>
                </a:extLst>
              </p:cNvPr>
              <p:cNvSpPr>
                <a:spLocks/>
              </p:cNvSpPr>
              <p:nvPr/>
            </p:nvSpPr>
            <p:spPr bwMode="auto">
              <a:xfrm>
                <a:off x="5609" y="1864"/>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6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6"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79" name="Freeform 428">
                <a:extLst>
                  <a:ext uri="{FF2B5EF4-FFF2-40B4-BE49-F238E27FC236}">
                    <a16:creationId xmlns:a16="http://schemas.microsoft.com/office/drawing/2014/main" id="{FB1F7D4F-5D27-408B-A970-64304F10BB60}"/>
                  </a:ext>
                </a:extLst>
              </p:cNvPr>
              <p:cNvSpPr>
                <a:spLocks/>
              </p:cNvSpPr>
              <p:nvPr/>
            </p:nvSpPr>
            <p:spPr bwMode="auto">
              <a:xfrm>
                <a:off x="5623" y="1871"/>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0" name="Freeform 429">
                <a:extLst>
                  <a:ext uri="{FF2B5EF4-FFF2-40B4-BE49-F238E27FC236}">
                    <a16:creationId xmlns:a16="http://schemas.microsoft.com/office/drawing/2014/main" id="{E70F1AEF-E365-4585-A4B1-945609A3B09F}"/>
                  </a:ext>
                </a:extLst>
              </p:cNvPr>
              <p:cNvSpPr>
                <a:spLocks/>
              </p:cNvSpPr>
              <p:nvPr/>
            </p:nvSpPr>
            <p:spPr bwMode="auto">
              <a:xfrm>
                <a:off x="5637" y="1879"/>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1" name="Freeform 430">
                <a:extLst>
                  <a:ext uri="{FF2B5EF4-FFF2-40B4-BE49-F238E27FC236}">
                    <a16:creationId xmlns:a16="http://schemas.microsoft.com/office/drawing/2014/main" id="{5F0F5A47-240B-4C7E-AC6F-48760C696300}"/>
                  </a:ext>
                </a:extLst>
              </p:cNvPr>
              <p:cNvSpPr>
                <a:spLocks/>
              </p:cNvSpPr>
              <p:nvPr/>
            </p:nvSpPr>
            <p:spPr bwMode="auto">
              <a:xfrm>
                <a:off x="5651" y="1886"/>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2" name="Freeform 431">
                <a:extLst>
                  <a:ext uri="{FF2B5EF4-FFF2-40B4-BE49-F238E27FC236}">
                    <a16:creationId xmlns:a16="http://schemas.microsoft.com/office/drawing/2014/main" id="{00CD54B2-1DFB-404E-8C26-6E07551AA12E}"/>
                  </a:ext>
                </a:extLst>
              </p:cNvPr>
              <p:cNvSpPr>
                <a:spLocks/>
              </p:cNvSpPr>
              <p:nvPr/>
            </p:nvSpPr>
            <p:spPr bwMode="auto">
              <a:xfrm>
                <a:off x="5665" y="1894"/>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6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6"/>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3" name="Freeform 432">
                <a:extLst>
                  <a:ext uri="{FF2B5EF4-FFF2-40B4-BE49-F238E27FC236}">
                    <a16:creationId xmlns:a16="http://schemas.microsoft.com/office/drawing/2014/main" id="{97051476-7677-40C2-B459-917FC485A5B6}"/>
                  </a:ext>
                </a:extLst>
              </p:cNvPr>
              <p:cNvSpPr>
                <a:spLocks/>
              </p:cNvSpPr>
              <p:nvPr/>
            </p:nvSpPr>
            <p:spPr bwMode="auto">
              <a:xfrm>
                <a:off x="5679" y="1902"/>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4" name="Freeform 433">
                <a:extLst>
                  <a:ext uri="{FF2B5EF4-FFF2-40B4-BE49-F238E27FC236}">
                    <a16:creationId xmlns:a16="http://schemas.microsoft.com/office/drawing/2014/main" id="{A71D65B5-5CE9-4E44-9F14-1472E1A73E4F}"/>
                  </a:ext>
                </a:extLst>
              </p:cNvPr>
              <p:cNvSpPr>
                <a:spLocks/>
              </p:cNvSpPr>
              <p:nvPr/>
            </p:nvSpPr>
            <p:spPr bwMode="auto">
              <a:xfrm>
                <a:off x="5693" y="1910"/>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5" name="Freeform 434">
                <a:extLst>
                  <a:ext uri="{FF2B5EF4-FFF2-40B4-BE49-F238E27FC236}">
                    <a16:creationId xmlns:a16="http://schemas.microsoft.com/office/drawing/2014/main" id="{3953046C-6B9B-423B-8B42-DC5A82A084B4}"/>
                  </a:ext>
                </a:extLst>
              </p:cNvPr>
              <p:cNvSpPr>
                <a:spLocks/>
              </p:cNvSpPr>
              <p:nvPr/>
            </p:nvSpPr>
            <p:spPr bwMode="auto">
              <a:xfrm>
                <a:off x="5706" y="1918"/>
                <a:ext cx="8" cy="8"/>
              </a:xfrm>
              <a:custGeom>
                <a:avLst/>
                <a:gdLst>
                  <a:gd name="T0" fmla="*/ 7 w 8"/>
                  <a:gd name="T1" fmla="*/ 1 h 8"/>
                  <a:gd name="T2" fmla="*/ 4 w 8"/>
                  <a:gd name="T3" fmla="*/ 0 h 8"/>
                  <a:gd name="T4" fmla="*/ 2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2"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6" name="Freeform 435">
                <a:extLst>
                  <a:ext uri="{FF2B5EF4-FFF2-40B4-BE49-F238E27FC236}">
                    <a16:creationId xmlns:a16="http://schemas.microsoft.com/office/drawing/2014/main" id="{4494058B-A04A-4ADB-A047-3D353B61D87A}"/>
                  </a:ext>
                </a:extLst>
              </p:cNvPr>
              <p:cNvSpPr>
                <a:spLocks/>
              </p:cNvSpPr>
              <p:nvPr/>
            </p:nvSpPr>
            <p:spPr bwMode="auto">
              <a:xfrm>
                <a:off x="5720" y="1927"/>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7" name="Freeform 436">
                <a:extLst>
                  <a:ext uri="{FF2B5EF4-FFF2-40B4-BE49-F238E27FC236}">
                    <a16:creationId xmlns:a16="http://schemas.microsoft.com/office/drawing/2014/main" id="{71EEAD38-9185-4F1C-8BEF-A51330C3D393}"/>
                  </a:ext>
                </a:extLst>
              </p:cNvPr>
              <p:cNvSpPr>
                <a:spLocks/>
              </p:cNvSpPr>
              <p:nvPr/>
            </p:nvSpPr>
            <p:spPr bwMode="auto">
              <a:xfrm>
                <a:off x="5734" y="1935"/>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8" name="Freeform 437">
                <a:extLst>
                  <a:ext uri="{FF2B5EF4-FFF2-40B4-BE49-F238E27FC236}">
                    <a16:creationId xmlns:a16="http://schemas.microsoft.com/office/drawing/2014/main" id="{D597FEEC-D3F0-45FC-8D6E-6480C6CE34B8}"/>
                  </a:ext>
                </a:extLst>
              </p:cNvPr>
              <p:cNvSpPr>
                <a:spLocks/>
              </p:cNvSpPr>
              <p:nvPr/>
            </p:nvSpPr>
            <p:spPr bwMode="auto">
              <a:xfrm>
                <a:off x="5746" y="1944"/>
                <a:ext cx="9" cy="8"/>
              </a:xfrm>
              <a:custGeom>
                <a:avLst/>
                <a:gdLst>
                  <a:gd name="T0" fmla="*/ 8 w 9"/>
                  <a:gd name="T1" fmla="*/ 1 h 8"/>
                  <a:gd name="T2" fmla="*/ 5 w 9"/>
                  <a:gd name="T3" fmla="*/ 0 h 8"/>
                  <a:gd name="T4" fmla="*/ 2 w 9"/>
                  <a:gd name="T5" fmla="*/ 1 h 8"/>
                  <a:gd name="T6" fmla="*/ 0 w 9"/>
                  <a:gd name="T7" fmla="*/ 4 h 8"/>
                  <a:gd name="T8" fmla="*/ 2 w 9"/>
                  <a:gd name="T9" fmla="*/ 7 h 8"/>
                  <a:gd name="T10" fmla="*/ 5 w 9"/>
                  <a:gd name="T11" fmla="*/ 8 h 8"/>
                  <a:gd name="T12" fmla="*/ 7 w 9"/>
                  <a:gd name="T13" fmla="*/ 7 h 8"/>
                  <a:gd name="T14" fmla="*/ 9 w 9"/>
                  <a:gd name="T15" fmla="*/ 4 h 8"/>
                  <a:gd name="T16" fmla="*/ 8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8" y="1"/>
                    </a:moveTo>
                    <a:lnTo>
                      <a:pt x="5" y="0"/>
                    </a:lnTo>
                    <a:lnTo>
                      <a:pt x="2" y="1"/>
                    </a:lnTo>
                    <a:lnTo>
                      <a:pt x="0" y="4"/>
                    </a:lnTo>
                    <a:lnTo>
                      <a:pt x="2" y="7"/>
                    </a:lnTo>
                    <a:lnTo>
                      <a:pt x="5" y="8"/>
                    </a:lnTo>
                    <a:lnTo>
                      <a:pt x="7" y="7"/>
                    </a:lnTo>
                    <a:lnTo>
                      <a:pt x="9" y="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89" name="Freeform 438">
                <a:extLst>
                  <a:ext uri="{FF2B5EF4-FFF2-40B4-BE49-F238E27FC236}">
                    <a16:creationId xmlns:a16="http://schemas.microsoft.com/office/drawing/2014/main" id="{AEAE3857-1526-470B-BC45-FD1A46611AA1}"/>
                  </a:ext>
                </a:extLst>
              </p:cNvPr>
              <p:cNvSpPr>
                <a:spLocks/>
              </p:cNvSpPr>
              <p:nvPr/>
            </p:nvSpPr>
            <p:spPr bwMode="auto">
              <a:xfrm>
                <a:off x="5758" y="1955"/>
                <a:ext cx="8" cy="8"/>
              </a:xfrm>
              <a:custGeom>
                <a:avLst/>
                <a:gdLst>
                  <a:gd name="T0" fmla="*/ 7 w 8"/>
                  <a:gd name="T1" fmla="*/ 1 h 8"/>
                  <a:gd name="T2" fmla="*/ 4 w 8"/>
                  <a:gd name="T3" fmla="*/ 0 h 8"/>
                  <a:gd name="T4" fmla="*/ 1 w 8"/>
                  <a:gd name="T5" fmla="*/ 2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2"/>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0" name="Freeform 439">
                <a:extLst>
                  <a:ext uri="{FF2B5EF4-FFF2-40B4-BE49-F238E27FC236}">
                    <a16:creationId xmlns:a16="http://schemas.microsoft.com/office/drawing/2014/main" id="{F194F6FE-90FD-4D7D-8DE0-D0F8D949AD7F}"/>
                  </a:ext>
                </a:extLst>
              </p:cNvPr>
              <p:cNvSpPr>
                <a:spLocks/>
              </p:cNvSpPr>
              <p:nvPr/>
            </p:nvSpPr>
            <p:spPr bwMode="auto">
              <a:xfrm>
                <a:off x="5770" y="1966"/>
                <a:ext cx="8" cy="9"/>
              </a:xfrm>
              <a:custGeom>
                <a:avLst/>
                <a:gdLst>
                  <a:gd name="T0" fmla="*/ 7 w 8"/>
                  <a:gd name="T1" fmla="*/ 1 h 9"/>
                  <a:gd name="T2" fmla="*/ 4 w 8"/>
                  <a:gd name="T3" fmla="*/ 0 h 9"/>
                  <a:gd name="T4" fmla="*/ 1 w 8"/>
                  <a:gd name="T5" fmla="*/ 2 h 9"/>
                  <a:gd name="T6" fmla="*/ 0 w 8"/>
                  <a:gd name="T7" fmla="*/ 4 h 9"/>
                  <a:gd name="T8" fmla="*/ 1 w 8"/>
                  <a:gd name="T9" fmla="*/ 7 h 9"/>
                  <a:gd name="T10" fmla="*/ 4 w 8"/>
                  <a:gd name="T11" fmla="*/ 9 h 9"/>
                  <a:gd name="T12" fmla="*/ 7 w 8"/>
                  <a:gd name="T13" fmla="*/ 7 h 9"/>
                  <a:gd name="T14" fmla="*/ 8 w 8"/>
                  <a:gd name="T15" fmla="*/ 4 h 9"/>
                  <a:gd name="T16" fmla="*/ 7 w 8"/>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7" y="1"/>
                    </a:moveTo>
                    <a:lnTo>
                      <a:pt x="4" y="0"/>
                    </a:lnTo>
                    <a:lnTo>
                      <a:pt x="1" y="2"/>
                    </a:lnTo>
                    <a:lnTo>
                      <a:pt x="0" y="4"/>
                    </a:lnTo>
                    <a:lnTo>
                      <a:pt x="1" y="7"/>
                    </a:lnTo>
                    <a:lnTo>
                      <a:pt x="4" y="9"/>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1" name="Freeform 440">
                <a:extLst>
                  <a:ext uri="{FF2B5EF4-FFF2-40B4-BE49-F238E27FC236}">
                    <a16:creationId xmlns:a16="http://schemas.microsoft.com/office/drawing/2014/main" id="{BF1DE3C6-C673-4EBF-BE21-A54CF2CCDF4B}"/>
                  </a:ext>
                </a:extLst>
              </p:cNvPr>
              <p:cNvSpPr>
                <a:spLocks/>
              </p:cNvSpPr>
              <p:nvPr/>
            </p:nvSpPr>
            <p:spPr bwMode="auto">
              <a:xfrm>
                <a:off x="5781" y="1977"/>
                <a:ext cx="8" cy="9"/>
              </a:xfrm>
              <a:custGeom>
                <a:avLst/>
                <a:gdLst>
                  <a:gd name="T0" fmla="*/ 7 w 8"/>
                  <a:gd name="T1" fmla="*/ 2 h 9"/>
                  <a:gd name="T2" fmla="*/ 4 w 8"/>
                  <a:gd name="T3" fmla="*/ 0 h 9"/>
                  <a:gd name="T4" fmla="*/ 1 w 8"/>
                  <a:gd name="T5" fmla="*/ 2 h 9"/>
                  <a:gd name="T6" fmla="*/ 0 w 8"/>
                  <a:gd name="T7" fmla="*/ 5 h 9"/>
                  <a:gd name="T8" fmla="*/ 1 w 8"/>
                  <a:gd name="T9" fmla="*/ 8 h 9"/>
                  <a:gd name="T10" fmla="*/ 4 w 8"/>
                  <a:gd name="T11" fmla="*/ 9 h 9"/>
                  <a:gd name="T12" fmla="*/ 7 w 8"/>
                  <a:gd name="T13" fmla="*/ 7 h 9"/>
                  <a:gd name="T14" fmla="*/ 8 w 8"/>
                  <a:gd name="T15" fmla="*/ 5 h 9"/>
                  <a:gd name="T16" fmla="*/ 7 w 8"/>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7" y="2"/>
                    </a:moveTo>
                    <a:lnTo>
                      <a:pt x="4" y="0"/>
                    </a:lnTo>
                    <a:lnTo>
                      <a:pt x="1" y="2"/>
                    </a:lnTo>
                    <a:lnTo>
                      <a:pt x="0" y="5"/>
                    </a:lnTo>
                    <a:lnTo>
                      <a:pt x="1" y="8"/>
                    </a:lnTo>
                    <a:lnTo>
                      <a:pt x="4" y="9"/>
                    </a:lnTo>
                    <a:lnTo>
                      <a:pt x="7" y="7"/>
                    </a:lnTo>
                    <a:lnTo>
                      <a:pt x="8" y="5"/>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2" name="Freeform 441">
                <a:extLst>
                  <a:ext uri="{FF2B5EF4-FFF2-40B4-BE49-F238E27FC236}">
                    <a16:creationId xmlns:a16="http://schemas.microsoft.com/office/drawing/2014/main" id="{86670755-C8E7-4162-A8B3-19B4455B9368}"/>
                  </a:ext>
                </a:extLst>
              </p:cNvPr>
              <p:cNvSpPr>
                <a:spLocks/>
              </p:cNvSpPr>
              <p:nvPr/>
            </p:nvSpPr>
            <p:spPr bwMode="auto">
              <a:xfrm>
                <a:off x="5792" y="1989"/>
                <a:ext cx="8" cy="8"/>
              </a:xfrm>
              <a:custGeom>
                <a:avLst/>
                <a:gdLst>
                  <a:gd name="T0" fmla="*/ 7 w 8"/>
                  <a:gd name="T1" fmla="*/ 1 h 8"/>
                  <a:gd name="T2" fmla="*/ 4 w 8"/>
                  <a:gd name="T3" fmla="*/ 0 h 8"/>
                  <a:gd name="T4" fmla="*/ 2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2"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3" name="Freeform 442">
                <a:extLst>
                  <a:ext uri="{FF2B5EF4-FFF2-40B4-BE49-F238E27FC236}">
                    <a16:creationId xmlns:a16="http://schemas.microsoft.com/office/drawing/2014/main" id="{B07EDA97-A201-4CCD-8FEB-379B6DF80767}"/>
                  </a:ext>
                </a:extLst>
              </p:cNvPr>
              <p:cNvSpPr>
                <a:spLocks/>
              </p:cNvSpPr>
              <p:nvPr/>
            </p:nvSpPr>
            <p:spPr bwMode="auto">
              <a:xfrm>
                <a:off x="5803" y="2001"/>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4" name="Freeform 443">
                <a:extLst>
                  <a:ext uri="{FF2B5EF4-FFF2-40B4-BE49-F238E27FC236}">
                    <a16:creationId xmlns:a16="http://schemas.microsoft.com/office/drawing/2014/main" id="{68CD27B7-7F84-4EAF-98BD-C235B868BC59}"/>
                  </a:ext>
                </a:extLst>
              </p:cNvPr>
              <p:cNvSpPr>
                <a:spLocks/>
              </p:cNvSpPr>
              <p:nvPr/>
            </p:nvSpPr>
            <p:spPr bwMode="auto">
              <a:xfrm>
                <a:off x="5813" y="2013"/>
                <a:ext cx="9" cy="8"/>
              </a:xfrm>
              <a:custGeom>
                <a:avLst/>
                <a:gdLst>
                  <a:gd name="T0" fmla="*/ 8 w 9"/>
                  <a:gd name="T1" fmla="*/ 1 h 8"/>
                  <a:gd name="T2" fmla="*/ 5 w 9"/>
                  <a:gd name="T3" fmla="*/ 0 h 8"/>
                  <a:gd name="T4" fmla="*/ 2 w 9"/>
                  <a:gd name="T5" fmla="*/ 1 h 8"/>
                  <a:gd name="T6" fmla="*/ 0 w 9"/>
                  <a:gd name="T7" fmla="*/ 4 h 8"/>
                  <a:gd name="T8" fmla="*/ 2 w 9"/>
                  <a:gd name="T9" fmla="*/ 7 h 8"/>
                  <a:gd name="T10" fmla="*/ 5 w 9"/>
                  <a:gd name="T11" fmla="*/ 8 h 8"/>
                  <a:gd name="T12" fmla="*/ 7 w 9"/>
                  <a:gd name="T13" fmla="*/ 7 h 8"/>
                  <a:gd name="T14" fmla="*/ 9 w 9"/>
                  <a:gd name="T15" fmla="*/ 4 h 8"/>
                  <a:gd name="T16" fmla="*/ 8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8" y="1"/>
                    </a:moveTo>
                    <a:lnTo>
                      <a:pt x="5" y="0"/>
                    </a:lnTo>
                    <a:lnTo>
                      <a:pt x="2" y="1"/>
                    </a:lnTo>
                    <a:lnTo>
                      <a:pt x="0" y="4"/>
                    </a:lnTo>
                    <a:lnTo>
                      <a:pt x="2" y="7"/>
                    </a:lnTo>
                    <a:lnTo>
                      <a:pt x="5" y="8"/>
                    </a:lnTo>
                    <a:lnTo>
                      <a:pt x="7" y="7"/>
                    </a:lnTo>
                    <a:lnTo>
                      <a:pt x="9" y="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195" name="Freeform 444">
                <a:extLst>
                  <a:ext uri="{FF2B5EF4-FFF2-40B4-BE49-F238E27FC236}">
                    <a16:creationId xmlns:a16="http://schemas.microsoft.com/office/drawing/2014/main" id="{08B09F85-2E5F-45EC-9185-634E690B0DB8}"/>
                  </a:ext>
                </a:extLst>
              </p:cNvPr>
              <p:cNvSpPr>
                <a:spLocks/>
              </p:cNvSpPr>
              <p:nvPr/>
            </p:nvSpPr>
            <p:spPr bwMode="auto">
              <a:xfrm>
                <a:off x="5824" y="2025"/>
                <a:ext cx="8" cy="8"/>
              </a:xfrm>
              <a:custGeom>
                <a:avLst/>
                <a:gdLst>
                  <a:gd name="T0" fmla="*/ 7 w 8"/>
                  <a:gd name="T1" fmla="*/ 1 h 8"/>
                  <a:gd name="T2" fmla="*/ 4 w 8"/>
                  <a:gd name="T3" fmla="*/ 0 h 8"/>
                  <a:gd name="T4" fmla="*/ 1 w 8"/>
                  <a:gd name="T5" fmla="*/ 1 h 8"/>
                  <a:gd name="T6" fmla="*/ 0 w 8"/>
                  <a:gd name="T7" fmla="*/ 4 h 8"/>
                  <a:gd name="T8" fmla="*/ 1 w 8"/>
                  <a:gd name="T9" fmla="*/ 7 h 8"/>
                  <a:gd name="T10" fmla="*/ 4 w 8"/>
                  <a:gd name="T11" fmla="*/ 8 h 8"/>
                  <a:gd name="T12" fmla="*/ 7 w 8"/>
                  <a:gd name="T13" fmla="*/ 7 h 8"/>
                  <a:gd name="T14" fmla="*/ 8 w 8"/>
                  <a:gd name="T15" fmla="*/ 4 h 8"/>
                  <a:gd name="T16" fmla="*/ 7 w 8"/>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1"/>
                    </a:moveTo>
                    <a:lnTo>
                      <a:pt x="4" y="0"/>
                    </a:lnTo>
                    <a:lnTo>
                      <a:pt x="1" y="1"/>
                    </a:lnTo>
                    <a:lnTo>
                      <a:pt x="0" y="4"/>
                    </a:lnTo>
                    <a:lnTo>
                      <a:pt x="1" y="7"/>
                    </a:lnTo>
                    <a:lnTo>
                      <a:pt x="4" y="8"/>
                    </a:lnTo>
                    <a:lnTo>
                      <a:pt x="7" y="7"/>
                    </a:lnTo>
                    <a:lnTo>
                      <a:pt x="8"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grpSp>
      </p:grpSp>
      <p:sp>
        <p:nvSpPr>
          <p:cNvPr id="355" name="Rectangle 447">
            <a:extLst>
              <a:ext uri="{FF2B5EF4-FFF2-40B4-BE49-F238E27FC236}">
                <a16:creationId xmlns:a16="http://schemas.microsoft.com/office/drawing/2014/main" id="{D54D6D6C-42E8-46FA-879D-6A195F3B9114}"/>
              </a:ext>
            </a:extLst>
          </p:cNvPr>
          <p:cNvSpPr>
            <a:spLocks noChangeArrowheads="1"/>
          </p:cNvSpPr>
          <p:nvPr/>
        </p:nvSpPr>
        <p:spPr bwMode="auto">
          <a:xfrm>
            <a:off x="7911417" y="5520070"/>
            <a:ext cx="7937" cy="92075"/>
          </a:xfrm>
          <a:prstGeom prst="rect">
            <a:avLst/>
          </a:pr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356" name="Text Box 453">
            <a:extLst>
              <a:ext uri="{FF2B5EF4-FFF2-40B4-BE49-F238E27FC236}">
                <a16:creationId xmlns:a16="http://schemas.microsoft.com/office/drawing/2014/main" id="{8A9E8245-1946-4C70-9511-AA5FE9DEE114}"/>
              </a:ext>
            </a:extLst>
          </p:cNvPr>
          <p:cNvSpPr txBox="1">
            <a:spLocks noChangeArrowheads="1"/>
          </p:cNvSpPr>
          <p:nvPr/>
        </p:nvSpPr>
        <p:spPr bwMode="auto">
          <a:xfrm>
            <a:off x="6441392" y="4575507"/>
            <a:ext cx="877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37931725" indent="-37474525">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3300" b="1">
                <a:solidFill>
                  <a:srgbClr val="FF34EB"/>
                </a:solidFill>
                <a:latin typeface="Arial Narrow" panose="020B0606020202030204" pitchFamily="34" charset="0"/>
                <a:cs typeface="Arial" panose="020B0604020202020204" pitchFamily="34" charset="0"/>
              </a:rPr>
              <a:t>25%</a:t>
            </a:r>
          </a:p>
        </p:txBody>
      </p:sp>
      <p:sp>
        <p:nvSpPr>
          <p:cNvPr id="357" name="Text Box 454">
            <a:extLst>
              <a:ext uri="{FF2B5EF4-FFF2-40B4-BE49-F238E27FC236}">
                <a16:creationId xmlns:a16="http://schemas.microsoft.com/office/drawing/2014/main" id="{63C08625-1B69-4BED-90F2-FF2D560CF366}"/>
              </a:ext>
            </a:extLst>
          </p:cNvPr>
          <p:cNvSpPr txBox="1">
            <a:spLocks noChangeArrowheads="1"/>
          </p:cNvSpPr>
          <p:nvPr/>
        </p:nvSpPr>
        <p:spPr bwMode="auto">
          <a:xfrm>
            <a:off x="6415992" y="3888120"/>
            <a:ext cx="877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37931725" indent="-37474525">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3300" b="1" dirty="0">
                <a:solidFill>
                  <a:srgbClr val="2EFF31"/>
                </a:solidFill>
                <a:latin typeface="Arial Narrow" panose="020B0606020202030204" pitchFamily="34" charset="0"/>
                <a:cs typeface="Arial" panose="020B0604020202020204" pitchFamily="34" charset="0"/>
              </a:rPr>
              <a:t>57%</a:t>
            </a:r>
          </a:p>
        </p:txBody>
      </p:sp>
      <p:sp>
        <p:nvSpPr>
          <p:cNvPr id="358" name="Rectangle 456">
            <a:extLst>
              <a:ext uri="{FF2B5EF4-FFF2-40B4-BE49-F238E27FC236}">
                <a16:creationId xmlns:a16="http://schemas.microsoft.com/office/drawing/2014/main" id="{7BB73A3C-4E47-4920-8433-84B1B66372F6}"/>
              </a:ext>
            </a:extLst>
          </p:cNvPr>
          <p:cNvSpPr>
            <a:spLocks noChangeArrowheads="1"/>
          </p:cNvSpPr>
          <p:nvPr/>
        </p:nvSpPr>
        <p:spPr bwMode="auto">
          <a:xfrm>
            <a:off x="4433204" y="2356181"/>
            <a:ext cx="117475" cy="127000"/>
          </a:xfrm>
          <a:prstGeom prst="rect">
            <a:avLst/>
          </a:prstGeom>
          <a:noFill/>
          <a:ln>
            <a:noFill/>
          </a:ln>
          <a:extLst>
            <a:ext uri="{909E8E84-426E-40dd-AFC4-6F175D3DCCD1}"/>
            <a:ext uri="{91240B29-F687-4f45-9708-019B960494DF}"/>
          </a:extLst>
        </p:spPr>
        <p:txBody>
          <a:bodyPr wrap="none" lIns="0" tIns="0" rIns="0" bIns="0">
            <a:spAutoFit/>
          </a:bodyPr>
          <a:lstStyle/>
          <a:p>
            <a:pPr algn="ctr" fontAlgn="base">
              <a:spcBef>
                <a:spcPct val="0"/>
              </a:spcBef>
              <a:spcAft>
                <a:spcPct val="0"/>
              </a:spcAft>
              <a:defRPr/>
            </a:pPr>
            <a:r>
              <a:rPr lang="en-US" sz="825" b="1" dirty="0">
                <a:solidFill>
                  <a:srgbClr val="F9FF16"/>
                </a:solidFill>
                <a:latin typeface="Geneva" charset="0"/>
                <a:cs typeface="Arial" panose="020B0604020202020204" pitchFamily="34" charset="0"/>
              </a:rPr>
              <a:t>50</a:t>
            </a:r>
            <a:endParaRPr lang="en-US" sz="825" b="1" dirty="0">
              <a:solidFill>
                <a:srgbClr val="F9FF16"/>
              </a:solidFill>
              <a:latin typeface="Arial Narrow" charset="0"/>
              <a:cs typeface="Arial" panose="020B0604020202020204" pitchFamily="34" charset="0"/>
            </a:endParaRPr>
          </a:p>
        </p:txBody>
      </p:sp>
      <p:sp>
        <p:nvSpPr>
          <p:cNvPr id="359" name="Line 458">
            <a:extLst>
              <a:ext uri="{FF2B5EF4-FFF2-40B4-BE49-F238E27FC236}">
                <a16:creationId xmlns:a16="http://schemas.microsoft.com/office/drawing/2014/main" id="{CDC55AF6-1271-47AB-89AC-0C9788F15296}"/>
              </a:ext>
            </a:extLst>
          </p:cNvPr>
          <p:cNvSpPr>
            <a:spLocks noChangeShapeType="1"/>
          </p:cNvSpPr>
          <p:nvPr/>
        </p:nvSpPr>
        <p:spPr bwMode="auto">
          <a:xfrm flipV="1">
            <a:off x="4584017" y="3432506"/>
            <a:ext cx="1368425"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60" name="Rectangle 461">
            <a:extLst>
              <a:ext uri="{FF2B5EF4-FFF2-40B4-BE49-F238E27FC236}">
                <a16:creationId xmlns:a16="http://schemas.microsoft.com/office/drawing/2014/main" id="{6296A8F8-632C-477A-8D94-64471F346C50}"/>
              </a:ext>
            </a:extLst>
          </p:cNvPr>
          <p:cNvSpPr>
            <a:spLocks noChangeArrowheads="1"/>
          </p:cNvSpPr>
          <p:nvPr/>
        </p:nvSpPr>
        <p:spPr bwMode="auto">
          <a:xfrm>
            <a:off x="6460442" y="5502607"/>
            <a:ext cx="7937" cy="92075"/>
          </a:xfrm>
          <a:prstGeom prst="rect">
            <a:avLst/>
          </a:pr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Tx/>
              <a:buNone/>
            </a:pPr>
            <a:endParaRPr lang="en-US" altLang="en-US" sz="2400">
              <a:solidFill>
                <a:prstClr val="black"/>
              </a:solidFill>
              <a:cs typeface="Arial" panose="020B0604020202020204" pitchFamily="34" charset="0"/>
            </a:endParaRPr>
          </a:p>
        </p:txBody>
      </p:sp>
      <p:sp>
        <p:nvSpPr>
          <p:cNvPr id="361" name="Text Box 454">
            <a:extLst>
              <a:ext uri="{FF2B5EF4-FFF2-40B4-BE49-F238E27FC236}">
                <a16:creationId xmlns:a16="http://schemas.microsoft.com/office/drawing/2014/main" id="{30410A90-3F40-4148-A3B6-DFF3E254A59C}"/>
              </a:ext>
            </a:extLst>
          </p:cNvPr>
          <p:cNvSpPr txBox="1">
            <a:spLocks noChangeArrowheads="1"/>
          </p:cNvSpPr>
          <p:nvPr/>
        </p:nvSpPr>
        <p:spPr bwMode="auto">
          <a:xfrm>
            <a:off x="6354078" y="3081670"/>
            <a:ext cx="8778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37931725" indent="-37474525">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3300" b="1">
                <a:solidFill>
                  <a:prstClr val="white"/>
                </a:solidFill>
                <a:latin typeface="Arial Narrow" panose="020B0606020202030204" pitchFamily="34" charset="0"/>
                <a:cs typeface="Arial" panose="020B0604020202020204" pitchFamily="34" charset="0"/>
              </a:rPr>
              <a:t>18%</a:t>
            </a:r>
          </a:p>
        </p:txBody>
      </p:sp>
      <p:sp>
        <p:nvSpPr>
          <p:cNvPr id="362" name="Rectangle 246">
            <a:extLst>
              <a:ext uri="{FF2B5EF4-FFF2-40B4-BE49-F238E27FC236}">
                <a16:creationId xmlns:a16="http://schemas.microsoft.com/office/drawing/2014/main" id="{923CBAAC-263E-4C75-9CEC-360C76037810}"/>
              </a:ext>
            </a:extLst>
          </p:cNvPr>
          <p:cNvSpPr>
            <a:spLocks noChangeArrowheads="1"/>
          </p:cNvSpPr>
          <p:nvPr/>
        </p:nvSpPr>
        <p:spPr bwMode="auto">
          <a:xfrm>
            <a:off x="6309629" y="5694694"/>
            <a:ext cx="214313" cy="207962"/>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500">
                <a:solidFill>
                  <a:srgbClr val="F9FF16"/>
                </a:solidFill>
                <a:latin typeface="Helvetica" charset="0"/>
                <a:cs typeface="Arial" panose="020B0604020202020204" pitchFamily="34" charset="0"/>
              </a:rPr>
              <a:t>60</a:t>
            </a:r>
            <a:endParaRPr lang="en-AU" sz="150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63" name="Rectangle 247">
            <a:extLst>
              <a:ext uri="{FF2B5EF4-FFF2-40B4-BE49-F238E27FC236}">
                <a16:creationId xmlns:a16="http://schemas.microsoft.com/office/drawing/2014/main" id="{E98E3494-F5D9-47F5-BA10-403B38F45696}"/>
              </a:ext>
            </a:extLst>
          </p:cNvPr>
          <p:cNvSpPr>
            <a:spLocks noChangeArrowheads="1"/>
          </p:cNvSpPr>
          <p:nvPr/>
        </p:nvSpPr>
        <p:spPr bwMode="auto">
          <a:xfrm>
            <a:off x="7065278" y="5694694"/>
            <a:ext cx="215900" cy="207962"/>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500">
                <a:solidFill>
                  <a:srgbClr val="F9FF16"/>
                </a:solidFill>
                <a:latin typeface="Helvetica" charset="0"/>
                <a:cs typeface="Arial" panose="020B0604020202020204" pitchFamily="34" charset="0"/>
              </a:rPr>
              <a:t>70</a:t>
            </a:r>
            <a:endParaRPr lang="en-AU" sz="150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64" name="Rectangle 445">
            <a:extLst>
              <a:ext uri="{FF2B5EF4-FFF2-40B4-BE49-F238E27FC236}">
                <a16:creationId xmlns:a16="http://schemas.microsoft.com/office/drawing/2014/main" id="{40D6D8EF-85F3-445D-92DF-0FB68D10060D}"/>
              </a:ext>
            </a:extLst>
          </p:cNvPr>
          <p:cNvSpPr>
            <a:spLocks noChangeArrowheads="1"/>
          </p:cNvSpPr>
          <p:nvPr/>
        </p:nvSpPr>
        <p:spPr bwMode="auto">
          <a:xfrm>
            <a:off x="7870141" y="5696282"/>
            <a:ext cx="215900" cy="207963"/>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500">
                <a:solidFill>
                  <a:srgbClr val="F9FF16"/>
                </a:solidFill>
                <a:latin typeface="Helvetica" charset="0"/>
                <a:cs typeface="Arial" panose="020B0604020202020204" pitchFamily="34" charset="0"/>
              </a:rPr>
              <a:t>80</a:t>
            </a:r>
            <a:endParaRPr lang="en-AU" sz="150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65" name="Rectangle 446">
            <a:extLst>
              <a:ext uri="{FF2B5EF4-FFF2-40B4-BE49-F238E27FC236}">
                <a16:creationId xmlns:a16="http://schemas.microsoft.com/office/drawing/2014/main" id="{15635B0E-82C7-43FF-A55C-02857236C8CB}"/>
              </a:ext>
            </a:extLst>
          </p:cNvPr>
          <p:cNvSpPr>
            <a:spLocks noChangeArrowheads="1"/>
          </p:cNvSpPr>
          <p:nvPr/>
        </p:nvSpPr>
        <p:spPr bwMode="auto">
          <a:xfrm>
            <a:off x="8240028" y="5681994"/>
            <a:ext cx="374650" cy="207962"/>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500">
                <a:solidFill>
                  <a:srgbClr val="F9FF16"/>
                </a:solidFill>
                <a:latin typeface="Helvetica" charset="0"/>
                <a:cs typeface="Arial" panose="020B0604020202020204" pitchFamily="34" charset="0"/>
              </a:rPr>
              <a:t> age</a:t>
            </a:r>
            <a:endParaRPr lang="en-AU" sz="150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66" name="Rectangle 462">
            <a:extLst>
              <a:ext uri="{FF2B5EF4-FFF2-40B4-BE49-F238E27FC236}">
                <a16:creationId xmlns:a16="http://schemas.microsoft.com/office/drawing/2014/main" id="{33E8AED9-9E55-4F7D-836A-8B8681308843}"/>
              </a:ext>
            </a:extLst>
          </p:cNvPr>
          <p:cNvSpPr>
            <a:spLocks noChangeArrowheads="1"/>
          </p:cNvSpPr>
          <p:nvPr/>
        </p:nvSpPr>
        <p:spPr bwMode="auto">
          <a:xfrm>
            <a:off x="5422216" y="5681994"/>
            <a:ext cx="215900" cy="207962"/>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500" dirty="0">
                <a:solidFill>
                  <a:srgbClr val="F9FF16"/>
                </a:solidFill>
                <a:latin typeface="Helvetica" charset="0"/>
                <a:cs typeface="Arial" panose="020B0604020202020204" pitchFamily="34" charset="0"/>
              </a:rPr>
              <a:t>50</a:t>
            </a:r>
            <a:endParaRPr lang="en-AU" sz="1500" dirty="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67" name="Line 458">
            <a:extLst>
              <a:ext uri="{FF2B5EF4-FFF2-40B4-BE49-F238E27FC236}">
                <a16:creationId xmlns:a16="http://schemas.microsoft.com/office/drawing/2014/main" id="{A5C5D6D2-3055-42A6-8251-2CC3D8702E6A}"/>
              </a:ext>
            </a:extLst>
          </p:cNvPr>
          <p:cNvSpPr>
            <a:spLocks noChangeShapeType="1"/>
          </p:cNvSpPr>
          <p:nvPr/>
        </p:nvSpPr>
        <p:spPr bwMode="auto">
          <a:xfrm flipV="1">
            <a:off x="4571317" y="4272294"/>
            <a:ext cx="1368425" cy="0"/>
          </a:xfrm>
          <a:prstGeom prst="line">
            <a:avLst/>
          </a:prstGeom>
          <a:noFill/>
          <a:ln w="57150">
            <a:solidFill>
              <a:srgbClr val="2EFF3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68" name="Line 458">
            <a:extLst>
              <a:ext uri="{FF2B5EF4-FFF2-40B4-BE49-F238E27FC236}">
                <a16:creationId xmlns:a16="http://schemas.microsoft.com/office/drawing/2014/main" id="{A650E3B4-61A9-4374-8B99-06CB5967167D}"/>
              </a:ext>
            </a:extLst>
          </p:cNvPr>
          <p:cNvSpPr>
            <a:spLocks noChangeShapeType="1"/>
          </p:cNvSpPr>
          <p:nvPr/>
        </p:nvSpPr>
        <p:spPr bwMode="auto">
          <a:xfrm flipV="1">
            <a:off x="4558617" y="4921581"/>
            <a:ext cx="1368425" cy="0"/>
          </a:xfrm>
          <a:prstGeom prst="line">
            <a:avLst/>
          </a:prstGeom>
          <a:noFill/>
          <a:ln w="57150">
            <a:solidFill>
              <a:srgbClr val="FF34EB"/>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69" name="Line 460">
            <a:extLst>
              <a:ext uri="{FF2B5EF4-FFF2-40B4-BE49-F238E27FC236}">
                <a16:creationId xmlns:a16="http://schemas.microsoft.com/office/drawing/2014/main" id="{F3F91436-A704-4B6C-B79B-DFE61E48E520}"/>
              </a:ext>
            </a:extLst>
          </p:cNvPr>
          <p:cNvSpPr>
            <a:spLocks noChangeShapeType="1"/>
          </p:cNvSpPr>
          <p:nvPr/>
        </p:nvSpPr>
        <p:spPr bwMode="auto">
          <a:xfrm flipV="1">
            <a:off x="2598053" y="4388182"/>
            <a:ext cx="6203950" cy="4763"/>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70" name="Line 459">
            <a:extLst>
              <a:ext uri="{FF2B5EF4-FFF2-40B4-BE49-F238E27FC236}">
                <a16:creationId xmlns:a16="http://schemas.microsoft.com/office/drawing/2014/main" id="{CE00FF44-51A8-4725-A37F-58CB7135FF97}"/>
              </a:ext>
            </a:extLst>
          </p:cNvPr>
          <p:cNvSpPr>
            <a:spLocks noChangeShapeType="1"/>
          </p:cNvSpPr>
          <p:nvPr/>
        </p:nvSpPr>
        <p:spPr bwMode="auto">
          <a:xfrm>
            <a:off x="2598053" y="3661106"/>
            <a:ext cx="6203950" cy="20638"/>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a:solidFill>
                <a:prstClr val="black"/>
              </a:solidFill>
              <a:latin typeface="Arial" panose="020B0604020202020204" pitchFamily="34" charset="0"/>
              <a:cs typeface="Arial" panose="020B0604020202020204" pitchFamily="34" charset="0"/>
            </a:endParaRPr>
          </a:p>
        </p:txBody>
      </p:sp>
      <p:sp>
        <p:nvSpPr>
          <p:cNvPr id="371" name="Rectangle 448">
            <a:extLst>
              <a:ext uri="{FF2B5EF4-FFF2-40B4-BE49-F238E27FC236}">
                <a16:creationId xmlns:a16="http://schemas.microsoft.com/office/drawing/2014/main" id="{881D1E31-3D6D-43BA-831B-0A35838C2EA2}"/>
              </a:ext>
            </a:extLst>
          </p:cNvPr>
          <p:cNvSpPr>
            <a:spLocks noChangeArrowheads="1"/>
          </p:cNvSpPr>
          <p:nvPr/>
        </p:nvSpPr>
        <p:spPr bwMode="auto">
          <a:xfrm>
            <a:off x="8408304" y="3513469"/>
            <a:ext cx="493713" cy="144462"/>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050" dirty="0">
                <a:solidFill>
                  <a:srgbClr val="F9FF16"/>
                </a:solidFill>
                <a:latin typeface="Helvetica" charset="0"/>
                <a:cs typeface="Arial" panose="020B0604020202020204" pitchFamily="34" charset="0"/>
              </a:rPr>
              <a:t>- 1.0 SD</a:t>
            </a:r>
            <a:endParaRPr lang="en-AU" sz="1050" dirty="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72" name="Rectangle 463">
            <a:extLst>
              <a:ext uri="{FF2B5EF4-FFF2-40B4-BE49-F238E27FC236}">
                <a16:creationId xmlns:a16="http://schemas.microsoft.com/office/drawing/2014/main" id="{FC1DB7DE-3BE8-4DB0-AE09-3CC52C60DB4A}"/>
              </a:ext>
            </a:extLst>
          </p:cNvPr>
          <p:cNvSpPr>
            <a:spLocks noChangeArrowheads="1"/>
          </p:cNvSpPr>
          <p:nvPr/>
        </p:nvSpPr>
        <p:spPr bwMode="auto">
          <a:xfrm>
            <a:off x="8470216" y="4238956"/>
            <a:ext cx="493712" cy="146050"/>
          </a:xfrm>
          <a:prstGeom prst="rect">
            <a:avLst/>
          </a:prstGeom>
          <a:noFill/>
          <a:ln w="9525">
            <a:noFill/>
            <a:miter lim="800000"/>
            <a:headEnd/>
            <a:tailEnd/>
          </a:ln>
        </p:spPr>
        <p:txBody>
          <a:bodyPr wrap="none" lIns="0" tIns="0" rIns="0" bIns="0">
            <a:spAutoFit/>
          </a:bodyPr>
          <a:lstStyle/>
          <a:p>
            <a:pPr defTabSz="571500" eaLnBrk="0" fontAlgn="base" hangingPunct="0">
              <a:lnSpc>
                <a:spcPct val="90000"/>
              </a:lnSpc>
              <a:spcBef>
                <a:spcPct val="0"/>
              </a:spcBef>
              <a:spcAft>
                <a:spcPct val="0"/>
              </a:spcAft>
              <a:defRPr/>
            </a:pPr>
            <a:r>
              <a:rPr lang="en-AU" sz="1050" dirty="0">
                <a:solidFill>
                  <a:srgbClr val="F9FF16"/>
                </a:solidFill>
                <a:latin typeface="Helvetica" charset="0"/>
                <a:cs typeface="Arial" panose="020B0604020202020204" pitchFamily="34" charset="0"/>
              </a:rPr>
              <a:t>- 2.5 SD</a:t>
            </a:r>
            <a:endParaRPr lang="en-AU" sz="1050" dirty="0">
              <a:solidFill>
                <a:srgbClr val="F9FF16"/>
              </a:solidFill>
              <a:effectLst>
                <a:outerShdw blurRad="38100" dist="38100" dir="2700000" algn="tl">
                  <a:srgbClr val="DDDDDD"/>
                </a:outerShdw>
              </a:effectLst>
              <a:latin typeface="Helvetica" charset="0"/>
              <a:cs typeface="Arial" panose="020B0604020202020204" pitchFamily="34" charset="0"/>
            </a:endParaRPr>
          </a:p>
        </p:txBody>
      </p:sp>
      <p:sp>
        <p:nvSpPr>
          <p:cNvPr id="373" name="Text Box 454">
            <a:extLst>
              <a:ext uri="{FF2B5EF4-FFF2-40B4-BE49-F238E27FC236}">
                <a16:creationId xmlns:a16="http://schemas.microsoft.com/office/drawing/2014/main" id="{E51784DC-BADF-4BA6-83C3-3EA18A81A5A1}"/>
              </a:ext>
            </a:extLst>
          </p:cNvPr>
          <p:cNvSpPr txBox="1">
            <a:spLocks noChangeArrowheads="1"/>
          </p:cNvSpPr>
          <p:nvPr/>
        </p:nvSpPr>
        <p:spPr bwMode="auto">
          <a:xfrm>
            <a:off x="7445643" y="3472195"/>
            <a:ext cx="8778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37931725" indent="-37474525">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fontAlgn="base">
              <a:spcBef>
                <a:spcPct val="0"/>
              </a:spcBef>
              <a:spcAft>
                <a:spcPct val="0"/>
              </a:spcAft>
              <a:buSzTx/>
              <a:buNone/>
            </a:pPr>
            <a:r>
              <a:rPr lang="en-US" altLang="en-US" sz="3300" b="1" dirty="0">
                <a:solidFill>
                  <a:srgbClr val="FF34EB"/>
                </a:solidFill>
                <a:latin typeface="Arial Narrow" panose="020B0606020202030204" pitchFamily="34" charset="0"/>
                <a:cs typeface="Arial" panose="020B0604020202020204" pitchFamily="34" charset="0"/>
              </a:rPr>
              <a:t>75%</a:t>
            </a:r>
          </a:p>
        </p:txBody>
      </p:sp>
      <p:sp>
        <p:nvSpPr>
          <p:cNvPr id="374" name="Right Brace 373">
            <a:extLst>
              <a:ext uri="{FF2B5EF4-FFF2-40B4-BE49-F238E27FC236}">
                <a16:creationId xmlns:a16="http://schemas.microsoft.com/office/drawing/2014/main" id="{4DF66CE8-15A5-40B4-AF5B-3390616F0F1E}"/>
              </a:ext>
            </a:extLst>
          </p:cNvPr>
          <p:cNvSpPr/>
          <p:nvPr/>
        </p:nvSpPr>
        <p:spPr>
          <a:xfrm>
            <a:off x="7073504" y="3038173"/>
            <a:ext cx="355600" cy="1414462"/>
          </a:xfrm>
          <a:prstGeom prst="rightBrace">
            <a:avLst>
              <a:gd name="adj1" fmla="val 119654"/>
              <a:gd name="adj2" fmla="val 51700"/>
            </a:avLst>
          </a:prstGeom>
          <a:ln w="28575" cmpd="sng">
            <a:solidFill>
              <a:srgbClr val="FF34EB"/>
            </a:solidFill>
          </a:ln>
        </p:spPr>
        <p:style>
          <a:lnRef idx="2">
            <a:schemeClr val="accent1"/>
          </a:lnRef>
          <a:fillRef idx="0">
            <a:schemeClr val="accent1"/>
          </a:fillRef>
          <a:effectRef idx="1">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FF0000"/>
              </a:solidFill>
              <a:latin typeface="Calibri"/>
            </a:endParaRPr>
          </a:p>
        </p:txBody>
      </p:sp>
      <p:sp>
        <p:nvSpPr>
          <p:cNvPr id="4" name="Rectangle 3"/>
          <p:cNvSpPr/>
          <p:nvPr/>
        </p:nvSpPr>
        <p:spPr>
          <a:xfrm>
            <a:off x="3737699" y="507597"/>
            <a:ext cx="5402761" cy="369332"/>
          </a:xfrm>
          <a:prstGeom prst="rect">
            <a:avLst/>
          </a:prstGeom>
        </p:spPr>
        <p:txBody>
          <a:bodyPr wrap="none">
            <a:spAutoFit/>
          </a:bodyPr>
          <a:lstStyle/>
          <a:p>
            <a:pPr algn="ctr" fontAlgn="base">
              <a:spcBef>
                <a:spcPct val="0"/>
              </a:spcBef>
              <a:spcAft>
                <a:spcPct val="0"/>
              </a:spcAft>
              <a:defRPr/>
            </a:pPr>
            <a:r>
              <a:rPr lang="en-US" dirty="0">
                <a:latin typeface="Cambria" panose="02040503050406030204" pitchFamily="18" charset="0"/>
                <a:cs typeface="Arial" panose="020B0604020202020204" pitchFamily="34" charset="0"/>
              </a:rPr>
              <a:t>Fragility is not confined to women with osteoporosis </a:t>
            </a:r>
          </a:p>
        </p:txBody>
      </p:sp>
      <p:sp>
        <p:nvSpPr>
          <p:cNvPr id="378" name="Rectangle 148">
            <a:extLst>
              <a:ext uri="{FF2B5EF4-FFF2-40B4-BE49-F238E27FC236}">
                <a16:creationId xmlns:a16="http://schemas.microsoft.com/office/drawing/2014/main" id="{072D5909-3624-48AA-BD0F-3BD7EBD75BF9}"/>
              </a:ext>
            </a:extLst>
          </p:cNvPr>
          <p:cNvSpPr>
            <a:spLocks noChangeArrowheads="1"/>
          </p:cNvSpPr>
          <p:nvPr/>
        </p:nvSpPr>
        <p:spPr bwMode="auto">
          <a:xfrm>
            <a:off x="3953693" y="6596290"/>
            <a:ext cx="47456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800"/>
              </a:spcBef>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SzTx/>
              <a:buNone/>
            </a:pPr>
            <a:r>
              <a:rPr lang="en-US" altLang="en-US" sz="1400" dirty="0">
                <a:solidFill>
                  <a:schemeClr val="tx1"/>
                </a:solidFill>
                <a:latin typeface="Cambria" panose="02040503050406030204" pitchFamily="18" charset="0"/>
                <a:cs typeface="Arial" panose="020B0604020202020204" pitchFamily="34" charset="0"/>
              </a:rPr>
              <a:t>Ref: </a:t>
            </a:r>
            <a:r>
              <a:rPr lang="en-US" altLang="en-US" sz="1400" dirty="0" err="1">
                <a:solidFill>
                  <a:schemeClr val="tx1"/>
                </a:solidFill>
                <a:latin typeface="Cambria" panose="02040503050406030204" pitchFamily="18" charset="0"/>
                <a:cs typeface="Arial" panose="020B0604020202020204" pitchFamily="34" charset="0"/>
              </a:rPr>
              <a:t>Siris</a:t>
            </a:r>
            <a:r>
              <a:rPr lang="en-US" altLang="en-US" sz="1400" dirty="0">
                <a:solidFill>
                  <a:schemeClr val="tx1"/>
                </a:solidFill>
                <a:latin typeface="Cambria" panose="02040503050406030204" pitchFamily="18" charset="0"/>
                <a:cs typeface="Arial" panose="020B0604020202020204" pitchFamily="34" charset="0"/>
              </a:rPr>
              <a:t> et al Arch Intern Med. 2004;164(10):1108–12 </a:t>
            </a:r>
          </a:p>
        </p:txBody>
      </p:sp>
      <p:sp>
        <p:nvSpPr>
          <p:cNvPr id="379" name="Rectangle 378"/>
          <p:cNvSpPr/>
          <p:nvPr/>
        </p:nvSpPr>
        <p:spPr>
          <a:xfrm>
            <a:off x="0" y="378372"/>
            <a:ext cx="3456702" cy="5488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Cambria" panose="02040503050406030204" pitchFamily="18" charset="0"/>
                <a:ea typeface="Cambria" panose="02040503050406030204" pitchFamily="18" charset="0"/>
              </a:rPr>
              <a:t>Imaging modalities/DXA</a:t>
            </a:r>
          </a:p>
        </p:txBody>
      </p:sp>
      <p:pic>
        <p:nvPicPr>
          <p:cNvPr id="375" name="Picture 374"/>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376" name="Picture 37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377" name="Rectangle 376">
            <a:extLst>
              <a:ext uri="{FF2B5EF4-FFF2-40B4-BE49-F238E27FC236}">
                <a16:creationId xmlns:a16="http://schemas.microsoft.com/office/drawing/2014/main" id="{56514521-0726-4EBF-AF1E-A5007E1BA889}"/>
              </a:ext>
              <a:ext uri="{C183D7F6-B498-43B3-948B-1728B52AA6E4}">
                <adec:decorative xmlns:adec="http://schemas.microsoft.com/office/drawing/2017/decorative" val="1"/>
              </a:ext>
            </a:extLst>
          </p:cNvPr>
          <p:cNvSpPr/>
          <p:nvPr/>
        </p:nvSpPr>
        <p:spPr>
          <a:xfrm>
            <a:off x="5348493" y="64370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0" name="Rectangle 379">
            <a:extLst>
              <a:ext uri="{FF2B5EF4-FFF2-40B4-BE49-F238E27FC236}">
                <a16:creationId xmlns:a16="http://schemas.microsoft.com/office/drawing/2014/main" id="{31E81D2C-C89E-4B76-BBF9-066A0C2C07F9}"/>
              </a:ext>
              <a:ext uri="{C183D7F6-B498-43B3-948B-1728B52AA6E4}">
                <adec:decorative xmlns:adec="http://schemas.microsoft.com/office/drawing/2017/decorative" val="1"/>
              </a:ext>
            </a:extLst>
          </p:cNvPr>
          <p:cNvSpPr/>
          <p:nvPr/>
        </p:nvSpPr>
        <p:spPr>
          <a:xfrm>
            <a:off x="2713965" y="64370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1" name="Rectangle 380">
            <a:extLst>
              <a:ext uri="{FF2B5EF4-FFF2-40B4-BE49-F238E27FC236}">
                <a16:creationId xmlns:a16="http://schemas.microsoft.com/office/drawing/2014/main" id="{7BEABA38-DCC3-48EC-91C4-F4EDF01DDFE1}"/>
              </a:ext>
              <a:ext uri="{C183D7F6-B498-43B3-948B-1728B52AA6E4}">
                <adec:decorative xmlns:adec="http://schemas.microsoft.com/office/drawing/2017/decorative" val="1"/>
              </a:ext>
            </a:extLst>
          </p:cNvPr>
          <p:cNvSpPr/>
          <p:nvPr/>
        </p:nvSpPr>
        <p:spPr>
          <a:xfrm>
            <a:off x="12700" y="64315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2" name="Rectangle 381">
            <a:extLst>
              <a:ext uri="{FF2B5EF4-FFF2-40B4-BE49-F238E27FC236}">
                <a16:creationId xmlns:a16="http://schemas.microsoft.com/office/drawing/2014/main" id="{FF350311-8B54-4BD5-831C-8EA52578D937}"/>
              </a:ext>
              <a:ext uri="{C183D7F6-B498-43B3-948B-1728B52AA6E4}">
                <adec:decorative xmlns:adec="http://schemas.microsoft.com/office/drawing/2017/decorative" val="1"/>
              </a:ext>
            </a:extLst>
          </p:cNvPr>
          <p:cNvSpPr/>
          <p:nvPr/>
        </p:nvSpPr>
        <p:spPr>
          <a:xfrm>
            <a:off x="7682292" y="64370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2091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06600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16962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7/28</a:t>
            </a:r>
          </a:p>
        </p:txBody>
      </p:sp>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43709" b="6840"/>
          <a:stretch/>
        </p:blipFill>
        <p:spPr>
          <a:xfrm>
            <a:off x="1524000" y="2408619"/>
            <a:ext cx="3533805" cy="3264755"/>
          </a:xfrm>
          <a:prstGeom prst="rect">
            <a:avLst/>
          </a:prstGeom>
        </p:spPr>
      </p:pic>
      <p:sp>
        <p:nvSpPr>
          <p:cNvPr id="30" name="Rectangle 29"/>
          <p:cNvSpPr/>
          <p:nvPr/>
        </p:nvSpPr>
        <p:spPr>
          <a:xfrm>
            <a:off x="687522" y="6448103"/>
            <a:ext cx="8685221" cy="276999"/>
          </a:xfrm>
          <a:prstGeom prst="rect">
            <a:avLst/>
          </a:prstGeom>
        </p:spPr>
        <p:txBody>
          <a:bodyPr wrap="square">
            <a:spAutoFit/>
          </a:bodyPr>
          <a:lstStyle/>
          <a:p>
            <a:pPr algn="ctr"/>
            <a:r>
              <a:rPr lang="en-US" sz="1200" dirty="0">
                <a:latin typeface="Cambria" panose="02040503050406030204" pitchFamily="18" charset="0"/>
                <a:ea typeface="Cambria" panose="02040503050406030204" pitchFamily="18" charset="0"/>
              </a:rPr>
              <a:t>Ref: </a:t>
            </a:r>
            <a:r>
              <a:rPr lang="en-US" sz="1100" dirty="0">
                <a:latin typeface="Cambria" panose="02040503050406030204" pitchFamily="18" charset="0"/>
                <a:ea typeface="Cambria" panose="02040503050406030204" pitchFamily="18" charset="0"/>
              </a:rPr>
              <a:t>Zhao S, Arnold M, Ma S, et al. Standardizing compression testing for measuring…. Bone Joint Res. 2018</a:t>
            </a:r>
          </a:p>
        </p:txBody>
      </p:sp>
      <p:pic>
        <p:nvPicPr>
          <p:cNvPr id="22" name="Picture 21"/>
          <p:cNvPicPr>
            <a:picLocks noChangeAspect="1"/>
          </p:cNvPicPr>
          <p:nvPr/>
        </p:nvPicPr>
        <p:blipFill rotWithShape="1">
          <a:blip r:embed="rId6"/>
          <a:srcRect r="2197"/>
          <a:stretch/>
        </p:blipFill>
        <p:spPr>
          <a:xfrm>
            <a:off x="5825012" y="2141721"/>
            <a:ext cx="3576302" cy="3798550"/>
          </a:xfrm>
          <a:prstGeom prst="rect">
            <a:avLst/>
          </a:prstGeom>
        </p:spPr>
      </p:pic>
      <p:sp>
        <p:nvSpPr>
          <p:cNvPr id="31" name="Rectangle 30"/>
          <p:cNvSpPr/>
          <p:nvPr/>
        </p:nvSpPr>
        <p:spPr>
          <a:xfrm>
            <a:off x="1834512" y="6614560"/>
            <a:ext cx="9084317" cy="261610"/>
          </a:xfrm>
          <a:prstGeom prst="rect">
            <a:avLst/>
          </a:prstGeom>
        </p:spPr>
        <p:txBody>
          <a:bodyPr wrap="square">
            <a:spAutoFit/>
          </a:bodyPr>
          <a:lstStyle/>
          <a:p>
            <a:r>
              <a:rPr lang="en-US" sz="1100" dirty="0">
                <a:latin typeface="Cambria" panose="02040503050406030204" pitchFamily="18" charset="0"/>
                <a:ea typeface="Cambria" panose="02040503050406030204" pitchFamily="18" charset="0"/>
              </a:rPr>
              <a:t>Philippe k </a:t>
            </a:r>
            <a:r>
              <a:rPr lang="en-US" sz="1100" dirty="0" err="1">
                <a:latin typeface="Cambria" panose="02040503050406030204" pitchFamily="18" charset="0"/>
                <a:ea typeface="Cambria" panose="02040503050406030204" pitchFamily="18" charset="0"/>
              </a:rPr>
              <a:t>Zysset</a:t>
            </a:r>
            <a:r>
              <a:rPr lang="en-US" sz="1100" dirty="0">
                <a:latin typeface="Cambria" panose="02040503050406030204" pitchFamily="18" charset="0"/>
                <a:ea typeface="Cambria" panose="02040503050406030204" pitchFamily="18" charset="0"/>
              </a:rPr>
              <a:t> et al. "Finite element analysis for prediction of bone strength." </a:t>
            </a:r>
            <a:r>
              <a:rPr lang="en-US" sz="1100" dirty="0" err="1">
                <a:latin typeface="Cambria" panose="02040503050406030204" pitchFamily="18" charset="0"/>
                <a:ea typeface="Cambria" panose="02040503050406030204" pitchFamily="18" charset="0"/>
              </a:rPr>
              <a:t>BoneKEy</a:t>
            </a:r>
            <a:r>
              <a:rPr lang="en-US" sz="1100" dirty="0">
                <a:latin typeface="Cambria" panose="02040503050406030204" pitchFamily="18" charset="0"/>
                <a:ea typeface="Cambria" panose="02040503050406030204" pitchFamily="18" charset="0"/>
              </a:rPr>
              <a:t> reports 2 (2013).   //Video is created by researchers in ANU</a:t>
            </a:r>
          </a:p>
        </p:txBody>
      </p:sp>
      <p:sp>
        <p:nvSpPr>
          <p:cNvPr id="34" name="Rectangle 33"/>
          <p:cNvSpPr/>
          <p:nvPr/>
        </p:nvSpPr>
        <p:spPr>
          <a:xfrm>
            <a:off x="0" y="378372"/>
            <a:ext cx="3048000" cy="5488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Mechanical test</a:t>
            </a:r>
          </a:p>
        </p:txBody>
      </p:sp>
      <p:sp>
        <p:nvSpPr>
          <p:cNvPr id="17" name="Rectangle 16">
            <a:extLst>
              <a:ext uri="{FF2B5EF4-FFF2-40B4-BE49-F238E27FC236}">
                <a16:creationId xmlns:a16="http://schemas.microsoft.com/office/drawing/2014/main" id="{5F9587AA-9496-44A7-9DA2-613133AB13F0}"/>
              </a:ext>
            </a:extLst>
          </p:cNvPr>
          <p:cNvSpPr/>
          <p:nvPr/>
        </p:nvSpPr>
        <p:spPr>
          <a:xfrm>
            <a:off x="-32048" y="998717"/>
            <a:ext cx="10265015"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Font typeface="Wingdings" panose="05000000000000000000" pitchFamily="2" charset="2"/>
              <a:buChar char="ü"/>
            </a:pPr>
            <a:r>
              <a:rPr lang="en-US" dirty="0">
                <a:latin typeface="Cambria" panose="02040503050406030204" pitchFamily="18" charset="0"/>
                <a:ea typeface="Cambria" panose="02040503050406030204" pitchFamily="18" charset="0"/>
              </a:rPr>
              <a:t>Obtaining the mechanical indices including; maximum load, ultimate strength, and maximum strain</a:t>
            </a:r>
          </a:p>
          <a:p>
            <a:pPr algn="just"/>
            <a:r>
              <a:rPr lang="en-US" dirty="0">
                <a:latin typeface="Cambria" panose="02040503050406030204" pitchFamily="18" charset="0"/>
                <a:ea typeface="Cambria" panose="02040503050406030204" pitchFamily="18" charset="0"/>
              </a:rPr>
              <a:t> </a:t>
            </a:r>
          </a:p>
          <a:p>
            <a:pPr marL="285750" indent="-285750" algn="just">
              <a:buFont typeface="Wingdings" panose="05000000000000000000" pitchFamily="2" charset="2"/>
              <a:buChar char="ü"/>
            </a:pPr>
            <a:r>
              <a:rPr lang="en-US" dirty="0">
                <a:latin typeface="Cambria" panose="02040503050406030204" pitchFamily="18" charset="0"/>
                <a:ea typeface="Cambria" panose="02040503050406030204" pitchFamily="18" charset="0"/>
              </a:rPr>
              <a:t>Calculating the mechanical properties, such as the elastic modulus, energy absorption, and structural rigidity.</a:t>
            </a:r>
          </a:p>
        </p:txBody>
      </p:sp>
      <p:pic>
        <p:nvPicPr>
          <p:cNvPr id="2" name="Multiperspective bone compression">
            <a:hlinkClick r:id="" action="ppaction://media"/>
          </p:cNvPr>
          <p:cNvPicPr>
            <a:picLocks noChangeAspect="1"/>
          </p:cNvPicPr>
          <p:nvPr>
            <a:videoFile r:link="rId1"/>
            <p:extLst>
              <p:ext uri="{DAA4B4D4-6D71-4841-9C94-3DE7FCFB9230}">
                <p14:media xmlns:p14="http://schemas.microsoft.com/office/powerpoint/2010/main" r:embed="rId2">
                  <p14:trim end="9662"/>
                </p14:media>
              </p:ext>
            </p:extLst>
          </p:nvPr>
        </p:nvPicPr>
        <p:blipFill>
          <a:blip r:embed="rId7"/>
          <a:stretch>
            <a:fillRect/>
          </a:stretch>
        </p:blipFill>
        <p:spPr>
          <a:xfrm>
            <a:off x="571254" y="2244373"/>
            <a:ext cx="4619871" cy="3695897"/>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0" name="Rectangle 19">
            <a:extLst>
              <a:ext uri="{FF2B5EF4-FFF2-40B4-BE49-F238E27FC236}">
                <a16:creationId xmlns:a16="http://schemas.microsoft.com/office/drawing/2014/main" id="{2ACE906B-F417-4202-B57A-D22FF7DB1A6C}"/>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CBE3D57E-ABA4-485F-8887-CA05C9107AAE}"/>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4A81B4EC-5D45-4592-8768-55EA443234ED}"/>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E716B0B1-1F1F-489D-8554-0B81E8DB3B89}"/>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638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mediacall" presetSubtype="0" fill="hold" nodeType="afterEffect">
                                  <p:stCondLst>
                                    <p:cond delay="0"/>
                                  </p:stCondLst>
                                  <p:childTnLst>
                                    <p:cmd type="call" cmd="togglePause">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0947400" y="0"/>
            <a:ext cx="123876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9998461" y="6291885"/>
            <a:ext cx="2313500"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266297" y="6066004"/>
            <a:ext cx="600974" cy="600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266297" y="616962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ambria" panose="02040503050406030204" pitchFamily="18" charset="0"/>
                <a:ea typeface="Cambria" panose="02040503050406030204" pitchFamily="18" charset="0"/>
              </a:rPr>
              <a:t>8/28</a:t>
            </a:r>
          </a:p>
        </p:txBody>
      </p:sp>
      <p:sp>
        <p:nvSpPr>
          <p:cNvPr id="17" name="Rectangle 16"/>
          <p:cNvSpPr/>
          <p:nvPr/>
        </p:nvSpPr>
        <p:spPr>
          <a:xfrm>
            <a:off x="0" y="388491"/>
            <a:ext cx="3468414" cy="62411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Finite element analysis</a:t>
            </a:r>
          </a:p>
        </p:txBody>
      </p:sp>
      <p:sp>
        <p:nvSpPr>
          <p:cNvPr id="18" name="Rectangle 17"/>
          <p:cNvSpPr/>
          <p:nvPr/>
        </p:nvSpPr>
        <p:spPr>
          <a:xfrm>
            <a:off x="1734207" y="6564868"/>
            <a:ext cx="7238509" cy="261610"/>
          </a:xfrm>
          <a:prstGeom prst="rect">
            <a:avLst/>
          </a:prstGeom>
        </p:spPr>
        <p:txBody>
          <a:bodyPr wrap="square">
            <a:spAutoFit/>
          </a:bodyPr>
          <a:lstStyle/>
          <a:p>
            <a:pPr algn="ctr"/>
            <a:r>
              <a:rPr lang="en-US" sz="1100" dirty="0">
                <a:latin typeface="Cambria" panose="02040503050406030204" pitchFamily="18" charset="0"/>
                <a:ea typeface="Cambria" panose="02040503050406030204" pitchFamily="18" charset="0"/>
              </a:rPr>
              <a:t>Philippe k </a:t>
            </a:r>
            <a:r>
              <a:rPr lang="en-US" sz="1100" dirty="0" err="1">
                <a:latin typeface="Cambria" panose="02040503050406030204" pitchFamily="18" charset="0"/>
                <a:ea typeface="Cambria" panose="02040503050406030204" pitchFamily="18" charset="0"/>
              </a:rPr>
              <a:t>Zysset</a:t>
            </a:r>
            <a:r>
              <a:rPr lang="en-US" sz="1100" dirty="0">
                <a:latin typeface="Cambria" panose="02040503050406030204" pitchFamily="18" charset="0"/>
                <a:ea typeface="Cambria" panose="02040503050406030204" pitchFamily="18" charset="0"/>
              </a:rPr>
              <a:t> et al. "Finite element analysis for prediction of bone strength." </a:t>
            </a:r>
            <a:r>
              <a:rPr lang="en-US" sz="1100" dirty="0" err="1">
                <a:latin typeface="Cambria" panose="02040503050406030204" pitchFamily="18" charset="0"/>
                <a:ea typeface="Cambria" panose="02040503050406030204" pitchFamily="18" charset="0"/>
              </a:rPr>
              <a:t>BoneKEy</a:t>
            </a:r>
            <a:r>
              <a:rPr lang="en-US" sz="1100" dirty="0">
                <a:latin typeface="Cambria" panose="02040503050406030204" pitchFamily="18" charset="0"/>
                <a:ea typeface="Cambria" panose="02040503050406030204" pitchFamily="18" charset="0"/>
              </a:rPr>
              <a:t> reports 2 (2013).</a:t>
            </a:r>
          </a:p>
        </p:txBody>
      </p:sp>
      <p:sp>
        <p:nvSpPr>
          <p:cNvPr id="2" name="Rectangle 1"/>
          <p:cNvSpPr/>
          <p:nvPr/>
        </p:nvSpPr>
        <p:spPr>
          <a:xfrm>
            <a:off x="84079" y="2313407"/>
            <a:ext cx="10503432" cy="646331"/>
          </a:xfrm>
          <a:prstGeom prst="rect">
            <a:avLst/>
          </a:prstGeom>
        </p:spPr>
        <p:txBody>
          <a:bodyPr wrap="square">
            <a:spAutoFit/>
          </a:bodyPr>
          <a:lstStyle/>
          <a:p>
            <a:pPr marL="285750" indent="-285750" algn="just">
              <a:buFont typeface="Wingdings" panose="05000000000000000000" pitchFamily="2" charset="2"/>
              <a:buChar char="q"/>
            </a:pPr>
            <a:r>
              <a:rPr lang="en-US" dirty="0">
                <a:latin typeface="Cambria" panose="02040503050406030204" pitchFamily="18" charset="0"/>
                <a:ea typeface="Cambria" panose="02040503050406030204" pitchFamily="18" charset="0"/>
              </a:rPr>
              <a:t>Application of finite element (FE) analysis to determine stresses in human bones was initiated in the early 1970s in the field of orthopedic biomechanics.</a:t>
            </a:r>
          </a:p>
        </p:txBody>
      </p:sp>
      <p:sp>
        <p:nvSpPr>
          <p:cNvPr id="3" name="Rectangle 2"/>
          <p:cNvSpPr/>
          <p:nvPr/>
        </p:nvSpPr>
        <p:spPr>
          <a:xfrm>
            <a:off x="118234" y="3257102"/>
            <a:ext cx="10469276" cy="646331"/>
          </a:xfrm>
          <a:prstGeom prst="rect">
            <a:avLst/>
          </a:prstGeom>
        </p:spPr>
        <p:txBody>
          <a:bodyPr wrap="square">
            <a:spAutoFit/>
          </a:bodyPr>
          <a:lstStyle/>
          <a:p>
            <a:pPr marL="285750" indent="-285750" algn="just">
              <a:buFont typeface="Wingdings" panose="05000000000000000000" pitchFamily="2" charset="2"/>
              <a:buChar char="q"/>
            </a:pPr>
            <a:r>
              <a:rPr lang="en-US" dirty="0">
                <a:latin typeface="Cambria" panose="02040503050406030204" pitchFamily="18" charset="0"/>
                <a:ea typeface="Cambria" panose="02040503050406030204" pitchFamily="18" charset="0"/>
              </a:rPr>
              <a:t>In the 1990s, the availability of computed tomography (CT) provided feasibility of anatomical-specified FE modelling for selected parts or whole bones.</a:t>
            </a:r>
          </a:p>
        </p:txBody>
      </p:sp>
      <p:sp>
        <p:nvSpPr>
          <p:cNvPr id="5" name="Rectangle 4"/>
          <p:cNvSpPr/>
          <p:nvPr/>
        </p:nvSpPr>
        <p:spPr>
          <a:xfrm>
            <a:off x="84077" y="4275929"/>
            <a:ext cx="10469275" cy="646331"/>
          </a:xfrm>
          <a:prstGeom prst="rect">
            <a:avLst/>
          </a:prstGeom>
        </p:spPr>
        <p:txBody>
          <a:bodyPr wrap="square">
            <a:spAutoFit/>
          </a:bodyPr>
          <a:lstStyle/>
          <a:p>
            <a:pPr marL="285750" indent="-285750" algn="just">
              <a:buFont typeface="Wingdings" panose="05000000000000000000" pitchFamily="2" charset="2"/>
              <a:buChar char="q"/>
            </a:pPr>
            <a:r>
              <a:rPr lang="en-US" dirty="0">
                <a:latin typeface="Cambria" panose="02040503050406030204" pitchFamily="18" charset="0"/>
                <a:ea typeface="Cambria" panose="02040503050406030204" pitchFamily="18" charset="0"/>
              </a:rPr>
              <a:t>The development of computer hardware and software tools allowed substantial progress in the area of FE modelling validation and began the era of patient-specific FE modeling.</a:t>
            </a:r>
          </a:p>
        </p:txBody>
      </p:sp>
      <p:sp>
        <p:nvSpPr>
          <p:cNvPr id="6" name="Rectangle 5"/>
          <p:cNvSpPr/>
          <p:nvPr/>
        </p:nvSpPr>
        <p:spPr>
          <a:xfrm>
            <a:off x="118233" y="1468458"/>
            <a:ext cx="10435119" cy="646331"/>
          </a:xfrm>
          <a:prstGeom prst="rect">
            <a:avLst/>
          </a:prstGeom>
        </p:spPr>
        <p:txBody>
          <a:bodyPr wrap="square">
            <a:spAutoFit/>
          </a:bodyPr>
          <a:lstStyle/>
          <a:p>
            <a:pPr marL="285750" indent="-285750" algn="just">
              <a:buFont typeface="Wingdings" panose="05000000000000000000" pitchFamily="2" charset="2"/>
              <a:buChar char="q"/>
            </a:pPr>
            <a:r>
              <a:rPr lang="en-US" dirty="0">
                <a:solidFill>
                  <a:srgbClr val="000000"/>
                </a:solidFill>
                <a:latin typeface="Cambria" panose="02040503050406030204" pitchFamily="18" charset="0"/>
                <a:ea typeface="Cambria" panose="02040503050406030204" pitchFamily="18" charset="0"/>
              </a:rPr>
              <a:t>Finite Element Analysis (FEA) is a </a:t>
            </a:r>
            <a:r>
              <a:rPr lang="en-US" dirty="0">
                <a:solidFill>
                  <a:srgbClr val="3333CD"/>
                </a:solidFill>
                <a:latin typeface="Cambria" panose="02040503050406030204" pitchFamily="18" charset="0"/>
                <a:ea typeface="Cambria" panose="02040503050406030204" pitchFamily="18" charset="0"/>
              </a:rPr>
              <a:t>numerical and computerized method </a:t>
            </a:r>
            <a:r>
              <a:rPr lang="en-AU" dirty="0">
                <a:latin typeface="Cambria" panose="02040503050406030204" pitchFamily="18" charset="0"/>
                <a:ea typeface="Cambria" panose="02040503050406030204" pitchFamily="18" charset="0"/>
              </a:rPr>
              <a:t>for predicting how a product reacts to real-world forces </a:t>
            </a:r>
            <a:r>
              <a:rPr lang="en-US" dirty="0">
                <a:latin typeface="Cambria" panose="02040503050406030204" pitchFamily="18" charset="0"/>
                <a:ea typeface="Cambria" panose="02040503050406030204" pitchFamily="18" charset="0"/>
              </a:rPr>
              <a:t>.</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6238" t="12500" r="14556" b="15166"/>
          <a:stretch/>
        </p:blipFill>
        <p:spPr>
          <a:xfrm>
            <a:off x="10946230" y="1152415"/>
            <a:ext cx="1236430" cy="1227203"/>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3" b="89936" l="10000" r="90000"/>
                    </a14:imgEffect>
                  </a14:imgLayer>
                </a14:imgProps>
              </a:ext>
              <a:ext uri="{28A0092B-C50C-407E-A947-70E740481C1C}">
                <a14:useLocalDpi xmlns:a14="http://schemas.microsoft.com/office/drawing/2010/main" val="0"/>
              </a:ext>
            </a:extLst>
          </a:blip>
          <a:srcRect l="15849" t="2627" r="16998" b="26840"/>
          <a:stretch/>
        </p:blipFill>
        <p:spPr>
          <a:xfrm>
            <a:off x="11164151" y="158383"/>
            <a:ext cx="848806" cy="845599"/>
          </a:xfrm>
          <a:prstGeom prst="rect">
            <a:avLst/>
          </a:prstGeom>
        </p:spPr>
      </p:pic>
      <p:sp>
        <p:nvSpPr>
          <p:cNvPr id="21" name="Rectangle 20">
            <a:extLst>
              <a:ext uri="{FF2B5EF4-FFF2-40B4-BE49-F238E27FC236}">
                <a16:creationId xmlns:a16="http://schemas.microsoft.com/office/drawing/2014/main" id="{F78A25F0-43A4-438F-A6A9-3D3E63E6FD68}"/>
              </a:ext>
              <a:ext uri="{C183D7F6-B498-43B3-948B-1728B52AA6E4}">
                <adec:decorative xmlns:adec="http://schemas.microsoft.com/office/drawing/2017/decorative" val="1"/>
              </a:ext>
            </a:extLst>
          </p:cNvPr>
          <p:cNvSpPr/>
          <p:nvPr/>
        </p:nvSpPr>
        <p:spPr>
          <a:xfrm>
            <a:off x="5335793"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104A1531-FAE9-46F8-962A-80B6521684BE}"/>
              </a:ext>
              <a:ext uri="{C183D7F6-B498-43B3-948B-1728B52AA6E4}">
                <adec:decorative xmlns:adec="http://schemas.microsoft.com/office/drawing/2017/decorative" val="1"/>
              </a:ext>
            </a:extLst>
          </p:cNvPr>
          <p:cNvSpPr/>
          <p:nvPr/>
        </p:nvSpPr>
        <p:spPr>
          <a:xfrm>
            <a:off x="2701265" y="6297387"/>
            <a:ext cx="2639458"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D03F727F-2649-4A80-9948-A156752EF090}"/>
              </a:ext>
              <a:ext uri="{C183D7F6-B498-43B3-948B-1728B52AA6E4}">
                <adec:decorative xmlns:adec="http://schemas.microsoft.com/office/drawing/2017/decorative" val="1"/>
              </a:ext>
            </a:extLst>
          </p:cNvPr>
          <p:cNvSpPr/>
          <p:nvPr/>
        </p:nvSpPr>
        <p:spPr>
          <a:xfrm>
            <a:off x="0" y="6291885"/>
            <a:ext cx="2701264" cy="182879"/>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03FAEE97-E68F-47BB-8AEE-F7A56DD16292}"/>
              </a:ext>
              <a:ext uri="{C183D7F6-B498-43B3-948B-1728B52AA6E4}">
                <adec:decorative xmlns:adec="http://schemas.microsoft.com/office/drawing/2017/decorative" val="1"/>
              </a:ext>
            </a:extLst>
          </p:cNvPr>
          <p:cNvSpPr/>
          <p:nvPr/>
        </p:nvSpPr>
        <p:spPr>
          <a:xfrm>
            <a:off x="7669592" y="6297386"/>
            <a:ext cx="2333799" cy="182880"/>
          </a:xfrm>
          <a:prstGeom prst="rect">
            <a:avLst/>
          </a:prstGeom>
          <a:solidFill>
            <a:srgbClr val="D1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3410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5988</TotalTime>
  <Words>1758</Words>
  <Application>Microsoft Office PowerPoint</Application>
  <PresentationFormat>Widescreen</PresentationFormat>
  <Paragraphs>359</Paragraphs>
  <Slides>29</Slides>
  <Notes>0</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29</vt:i4>
      </vt:variant>
    </vt:vector>
  </HeadingPairs>
  <TitlesOfParts>
    <vt:vector size="50" baseType="lpstr">
      <vt:lpstr>Arial</vt:lpstr>
      <vt:lpstr>Arial Narrow</vt:lpstr>
      <vt:lpstr>Arial Unicode MS</vt:lpstr>
      <vt:lpstr>Arial,Bold</vt:lpstr>
      <vt:lpstr>Calibri</vt:lpstr>
      <vt:lpstr>Calibri Light</vt:lpstr>
      <vt:lpstr>Cambria</vt:lpstr>
      <vt:lpstr>Cambria Math</vt:lpstr>
      <vt:lpstr>Comic Sans MS</vt:lpstr>
      <vt:lpstr>Corbel</vt:lpstr>
      <vt:lpstr>Geneva</vt:lpstr>
      <vt:lpstr>Helvetica</vt:lpstr>
      <vt:lpstr>Symbol</vt:lpstr>
      <vt:lpstr>SymbolMT</vt:lpstr>
      <vt:lpstr>Tahoma-Bold</vt:lpstr>
      <vt:lpstr>Times</vt:lpstr>
      <vt:lpstr>Times New Roman</vt:lpstr>
      <vt:lpstr>TimesNewRoman</vt:lpstr>
      <vt:lpstr>TimesNewRoman,Italic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mehdi hassanzadeh</dc:creator>
  <cp:lastModifiedBy>Hassanzadeh</cp:lastModifiedBy>
  <cp:revision>269</cp:revision>
  <dcterms:created xsi:type="dcterms:W3CDTF">2019-05-25T02:36:27Z</dcterms:created>
  <dcterms:modified xsi:type="dcterms:W3CDTF">2019-11-14T04:43:22Z</dcterms:modified>
</cp:coreProperties>
</file>