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87" r:id="rId3"/>
    <p:sldId id="257" r:id="rId4"/>
    <p:sldId id="279" r:id="rId5"/>
    <p:sldId id="280" r:id="rId6"/>
    <p:sldId id="288" r:id="rId7"/>
    <p:sldId id="281" r:id="rId8"/>
    <p:sldId id="283" r:id="rId9"/>
    <p:sldId id="282" r:id="rId10"/>
    <p:sldId id="284" r:id="rId11"/>
    <p:sldId id="289" r:id="rId12"/>
    <p:sldId id="278" r:id="rId13"/>
    <p:sldId id="258" r:id="rId14"/>
    <p:sldId id="259" r:id="rId15"/>
    <p:sldId id="260" r:id="rId16"/>
    <p:sldId id="261" r:id="rId17"/>
    <p:sldId id="262" r:id="rId18"/>
    <p:sldId id="285" r:id="rId19"/>
    <p:sldId id="290" r:id="rId20"/>
    <p:sldId id="272" r:id="rId21"/>
    <p:sldId id="275" r:id="rId22"/>
    <p:sldId id="273" r:id="rId23"/>
    <p:sldId id="274" r:id="rId24"/>
    <p:sldId id="276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8" autoAdjust="0"/>
    <p:restoredTop sz="94660"/>
  </p:normalViewPr>
  <p:slideViewPr>
    <p:cSldViewPr>
      <p:cViewPr varScale="1">
        <p:scale>
          <a:sx n="68" d="100"/>
          <a:sy n="68" d="100"/>
        </p:scale>
        <p:origin x="-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F6FC3-7D12-4537-B319-EF288959D18E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990A8-0829-48CF-9EF5-329D22580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923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128-8838-437D-81E0-452F30050964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C7B2-FE4F-4579-9B26-BEEAF29A625E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F7F6-2207-4B4A-A0F4-FD7471F1AD08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D8E-5CD9-4CB8-AC6C-8B14E4A77DCD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5FDB-E1E6-4EA9-9340-9BCB0930D0E7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2BE8-E54A-4039-87A4-466F493A2CC1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4C0C-0508-4A63-835A-622236C86B67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2F55-1E62-483C-B4C8-F851811BD013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685-22A5-4E1D-9EF6-FD657B740173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A3AA-3F6C-40A5-BB4D-22FB99A48BE4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7121-69B4-4686-9205-177B67602724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199FC6-C7A4-4F2A-9C52-05B9A7B312DB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8001000" cy="2971800"/>
          </a:xfrm>
        </p:spPr>
        <p:txBody>
          <a:bodyPr>
            <a:no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400" b="1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Majid</a:t>
            </a:r>
            <a:r>
              <a:rPr lang="en-US" altLang="en-US" sz="2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Valizadeh</a:t>
            </a:r>
            <a:r>
              <a:rPr lang="en-US" altLang="en-US" sz="24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, MD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Obesity Research Center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Research Institute for Endocrine Sciences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Shahid</a:t>
            </a:r>
            <a:r>
              <a:rPr lang="en-US" altLang="en-US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Beheshti</a:t>
            </a:r>
            <a:r>
              <a:rPr lang="en-US" altLang="en-US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University of Medical Sciences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21 July 2016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20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Nonalcoholic Fatty Liver Disease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Case Discussion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2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32766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of the following diagnostic work-ups do you suggest?</a:t>
            </a:r>
          </a:p>
          <a:p>
            <a:pPr algn="l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Liver US</a:t>
            </a: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Repeat AST, ALT in 3 months</a:t>
            </a: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HBsAg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HCV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Autoimmune markers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4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generally healthy 60 y/o married salesman.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Intermittent </a:t>
            </a:r>
            <a:r>
              <a:rPr lang="en-US" sz="3500" dirty="0">
                <a:solidFill>
                  <a:srgbClr val="231F20"/>
                </a:solidFill>
                <a:latin typeface="Berkeley-Medium"/>
              </a:rPr>
              <a:t>mild transaminase abnormalities </a:t>
            </a:r>
            <a:r>
              <a:rPr lang="en-US" sz="3500" dirty="0" smtClean="0">
                <a:solidFill>
                  <a:srgbClr val="231F20"/>
                </a:solidFill>
                <a:latin typeface="Berkeley-Medium"/>
              </a:rPr>
              <a:t>since 11 years ago that </a:t>
            </a:r>
            <a:r>
              <a:rPr lang="en-US" sz="3500" dirty="0">
                <a:solidFill>
                  <a:srgbClr val="231F20"/>
                </a:solidFill>
                <a:latin typeface="Berkeley-Medium"/>
              </a:rPr>
              <a:t>have become more consistent </a:t>
            </a:r>
            <a:r>
              <a:rPr lang="en-US" sz="3500" dirty="0" smtClean="0">
                <a:solidFill>
                  <a:srgbClr val="231F20"/>
                </a:solidFill>
                <a:latin typeface="Berkeley-Medium"/>
              </a:rPr>
              <a:t>since 6 years ago.</a:t>
            </a:r>
            <a:endParaRPr lang="en-US" sz="2400" dirty="0" smtClean="0">
              <a:solidFill>
                <a:srgbClr val="231F20"/>
              </a:solidFill>
              <a:latin typeface="Berkeley-Medium"/>
            </a:endParaRPr>
          </a:p>
          <a:p>
            <a:pPr lvl="1" algn="just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ALT: 40-50 (most values); highest level: 72 U/L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AST: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highest level: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47 U/L</a:t>
            </a:r>
          </a:p>
          <a:p>
            <a:pPr marL="320040" lvl="1" indent="0" algn="just">
              <a:lnSpc>
                <a:spcPct val="150000"/>
              </a:lnSpc>
              <a:buNone/>
            </a:pPr>
            <a:endParaRPr lang="en-US" sz="22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sz="3000" dirty="0">
                <a:solidFill>
                  <a:srgbClr val="231F20"/>
                </a:solidFill>
                <a:latin typeface="Berkeley-Medium"/>
              </a:rPr>
              <a:t>symptoms of chronic liver disease</a:t>
            </a:r>
            <a:r>
              <a:rPr lang="en-US" sz="2400" dirty="0">
                <a:solidFill>
                  <a:srgbClr val="231F20"/>
                </a:solidFill>
                <a:latin typeface="Berkeley-Medium"/>
              </a:rPr>
              <a:t>.</a:t>
            </a:r>
            <a:endParaRPr lang="en-US" sz="24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7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PMH: HTN, obesity, dyslipidemia, a benign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thyroid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nodule,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hypogonadism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FH: 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His father died </a:t>
            </a:r>
            <a:r>
              <a:rPr lang="en-US" sz="2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at age 37 years of 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cirrhosis (he </a:t>
            </a:r>
            <a:r>
              <a:rPr lang="en-US" sz="2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was not a 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heavy drinker </a:t>
            </a:r>
            <a:r>
              <a:rPr lang="en-US" sz="2400" dirty="0">
                <a:solidFill>
                  <a:srgbClr val="231F20"/>
                </a:solidFill>
                <a:latin typeface="Berkeley-Medium"/>
              </a:rPr>
              <a:t>and the cause of the cirrhosis was not </a:t>
            </a:r>
            <a:r>
              <a:rPr lang="en-US" sz="2400" dirty="0" smtClean="0">
                <a:solidFill>
                  <a:srgbClr val="231F20"/>
                </a:solidFill>
                <a:latin typeface="Berkeley-Medium"/>
              </a:rPr>
              <a:t>known).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231F20"/>
              </a:solidFill>
              <a:latin typeface="Berkeley-Medium"/>
            </a:endParaRPr>
          </a:p>
          <a:p>
            <a:pPr lvl="0" algn="just">
              <a:buClr>
                <a:srgbClr val="D34817"/>
              </a:buClr>
            </a:pPr>
            <a:r>
              <a:rPr lang="en-US" sz="2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He has 1 to 2 alcoholic drinks per month. </a:t>
            </a:r>
          </a:p>
          <a:p>
            <a:pPr marL="0" lvl="0" indent="0" algn="just">
              <a:buClr>
                <a:srgbClr val="D34817"/>
              </a:buClr>
              <a:buNone/>
            </a:pPr>
            <a:r>
              <a:rPr lang="en-US" sz="2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en-US" sz="2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history of smoking or drug 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use.</a:t>
            </a:r>
          </a:p>
          <a:p>
            <a:pPr marL="0" lvl="0" indent="0" algn="just">
              <a:buClr>
                <a:srgbClr val="D34817"/>
              </a:buClr>
              <a:buNone/>
            </a:pPr>
            <a:endParaRPr lang="en-US" sz="2400" dirty="0" smtClean="0">
              <a:solidFill>
                <a:srgbClr val="231F20"/>
              </a:solidFill>
              <a:latin typeface="Berkeley-Medium"/>
            </a:endParaRPr>
          </a:p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He exercises for 45 minutes to 1 hour on a daily basis.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2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Medications: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Aspirin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Fenofibrate</a:t>
            </a:r>
            <a:endParaRPr lang="en-US" sz="22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Omega-3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Irbesartan</a:t>
            </a:r>
            <a:endParaRPr lang="en-US" sz="22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Hydrochlorothiazide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Omeprazole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Testosterone</a:t>
            </a:r>
            <a:endParaRPr lang="en-US" sz="22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8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Physical examinations:</a:t>
            </a:r>
          </a:p>
          <a:p>
            <a:pPr lvl="1">
              <a:lnSpc>
                <a:spcPct val="150000"/>
              </a:lnSpc>
            </a:pPr>
            <a:r>
              <a:rPr lang="en-US" sz="22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Wt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: 94 kg</a:t>
            </a:r>
          </a:p>
          <a:p>
            <a:pPr lvl="1">
              <a:lnSpc>
                <a:spcPct val="150000"/>
              </a:lnSpc>
            </a:pPr>
            <a:r>
              <a:rPr lang="en-US" sz="22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Ht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: 160 cm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BMI: 37 kg/m²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PR: 84/min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BP: 122/70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mm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Hg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unlabored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respirations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heart, lungs and abdomen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 stigmata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of chronic liver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disease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23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Laboratory: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FBS: 94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Creatinine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1.1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ALT: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49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U/L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AST: 39 U/L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Creatine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phosphokinase: 420 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ng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/mL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Total cholesterol: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208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(LDL-C:118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Triglyceride: 288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CBC, 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thyrotropin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testosterone, prostate-specific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antigen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levels.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iron studies and 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ceruloplasmin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level.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Negative viral markers.</a:t>
            </a:r>
          </a:p>
          <a:p>
            <a:pPr lvl="1" algn="just">
              <a:lnSpc>
                <a:spcPct val="150000"/>
              </a:lnSpc>
            </a:pPr>
            <a:endParaRPr lang="en-US" sz="22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1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Abdominal ultrasound:</a:t>
            </a:r>
          </a:p>
          <a:p>
            <a:pPr lvl="1"/>
            <a:endParaRPr lang="en-US" sz="22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209800"/>
            <a:ext cx="4876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1" y="577209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Diffuse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increased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echogenicity with scattered granulomas</a:t>
            </a: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6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32766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of the following items do you suggest to this patient?</a:t>
            </a:r>
          </a:p>
          <a:p>
            <a:pPr algn="l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Liver biop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sy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Lifestyle modification</a:t>
            </a: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Fibroscan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and B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0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5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3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44 y/o generally healthy woman.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Has been referred for management of fatty liver found on abdominal ultrasound survey due to a mild RUQ discomfort.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 history of smoking or alcohol use.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20040" lvl="1" indent="0" algn="just">
              <a:lnSpc>
                <a:spcPct val="150000"/>
              </a:lnSpc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70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</a:t>
            </a:r>
            <a:r>
              <a:rPr lang="en-US" sz="3200" b="1" dirty="0" smtClean="0">
                <a:solidFill>
                  <a:srgbClr val="696464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Physical examinations: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BMI: 24.2 kg/m²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Waist circumference: 92 cm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PR: 65/min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BP: 125/70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mm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Hg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heart, lungs and abdomen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 stigmata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of chronic liver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disease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2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Hepatic US report:</a:t>
            </a:r>
          </a:p>
          <a:p>
            <a:pPr lvl="1"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Fatty liver (Grade III)</a:t>
            </a:r>
          </a:p>
          <a:p>
            <a:pPr marL="320040" lvl="1" indent="0" algn="just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20040" lvl="1" indent="0" algn="just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809999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47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Laboratory: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FBS: 91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ALT:  49 U/L (two times, 6 months apart)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AST: 50 U/L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(two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times,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6 months apart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Total bilirubin: 0.6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Alkaline phosphatase: 88 IU/L (RR: 60-300 IU/L)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Serum albumin: 3.9 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Total cholesterol: 276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(LDL-C:193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; HDL-C: 61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Triglyceride: 109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Negative viral markers.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CBC, 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thyrotropin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and iron studies.</a:t>
            </a:r>
          </a:p>
          <a:p>
            <a:pPr lvl="1" algn="just">
              <a:lnSpc>
                <a:spcPct val="150000"/>
              </a:lnSpc>
            </a:pPr>
            <a:endParaRPr lang="en-US" sz="22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94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6"/>
            <a:ext cx="8229600" cy="81393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Fibroscan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Report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dr.Abdi\Desktop\Fatty Liver\Fibrosc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072" y="1066800"/>
            <a:ext cx="8449855" cy="510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49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32766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of the following items do you suggest?</a:t>
            </a:r>
          </a:p>
          <a:p>
            <a:pPr algn="l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Lifestyle modification</a:t>
            </a: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Liver biopsy</a:t>
            </a: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Atorvastatin</a:t>
            </a: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and C</a:t>
            </a: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12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generally healthy 42 y/o lady came to you for evaluation of fatty liver (grade I) discovered during a routine abdominal ultrasound.</a:t>
            </a:r>
          </a:p>
          <a:p>
            <a:pPr marL="320040" lvl="1" indent="0" algn="just">
              <a:lnSpc>
                <a:spcPct val="150000"/>
              </a:lnSpc>
              <a:buNone/>
            </a:pPr>
            <a:endParaRPr lang="en-US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She reports no risk factors or symptoms of chronic liver disease.</a:t>
            </a:r>
          </a:p>
          <a:p>
            <a:pPr lvl="1" algn="just"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PMH and family history: Unremarkable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She takes no medications.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8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Physical examinations: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BMI: 28 kg/m²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BP: 120/80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mm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Hg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Others: Unremarkable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7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32766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of the following laboratory assessments are necessary?</a:t>
            </a:r>
          </a:p>
          <a:p>
            <a:pPr algn="l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AST, ALT</a:t>
            </a: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FBS </a:t>
            </a:r>
          </a:p>
          <a:p>
            <a:pPr marL="800100" lvl="1" indent="-342900" algn="l">
              <a:lnSpc>
                <a:spcPct val="150000"/>
              </a:lnSpc>
              <a:buFont typeface="Wingdings 2"/>
              <a:buAutoNum type="alphaU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Lipid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profile</a:t>
            </a:r>
          </a:p>
          <a:p>
            <a:pPr marL="800100" lvl="1" indent="-342900" algn="l">
              <a:lnSpc>
                <a:spcPct val="150000"/>
              </a:lnSpc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All above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2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generally healthy 56 y/o active man has been referred to you due to increased serum transaminase levels.</a:t>
            </a:r>
          </a:p>
          <a:p>
            <a:pPr marL="274320" lvl="1" indent="0" algn="just">
              <a:lnSpc>
                <a:spcPct val="16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(AST: 45 IU/L; ALT: 56 IU/L)</a:t>
            </a:r>
          </a:p>
          <a:p>
            <a:pPr algn="just">
              <a:lnSpc>
                <a:spcPct val="160000"/>
              </a:lnSpc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reports no risk factors or symptoms of chronic liver disease.</a:t>
            </a:r>
          </a:p>
          <a:p>
            <a:pPr algn="just">
              <a:lnSpc>
                <a:spcPct val="16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PMH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family history: Unremarkable.</a:t>
            </a:r>
          </a:p>
          <a:p>
            <a:pPr algn="just">
              <a:lnSpc>
                <a:spcPct val="16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smoker (20 pack-years).</a:t>
            </a:r>
          </a:p>
          <a:p>
            <a:pPr algn="just">
              <a:lnSpc>
                <a:spcPct val="16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takes no medications.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5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Physical examinations: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BMI: 32 kg/m²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Waist circumference: 105 cm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BP: 120/80 mmHg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Others: Unremarkable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8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Laboratory: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FBS: 91 mg/</a:t>
            </a:r>
            <a:r>
              <a:rPr lang="en-US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Creatinine</a:t>
            </a: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: 0.8 mg/</a:t>
            </a:r>
            <a:r>
              <a:rPr lang="en-US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Total cholesterol: 250 mg/</a:t>
            </a:r>
            <a:r>
              <a:rPr lang="en-US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94360" lvl="2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(LDL-C:160 mg/</a:t>
            </a:r>
            <a:r>
              <a:rPr lang="en-US" sz="2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HDL-C: 52 mg/</a:t>
            </a:r>
            <a:r>
              <a:rPr lang="en-US" sz="24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Triglyceride: 190 mg/</a:t>
            </a:r>
            <a:r>
              <a:rPr lang="en-US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CBC</a:t>
            </a:r>
            <a:endParaRPr lang="en-US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5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466</TotalTime>
  <Words>747</Words>
  <Application>Microsoft Office PowerPoint</Application>
  <PresentationFormat>On-screen Show (4:3)</PresentationFormat>
  <Paragraphs>182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Equity</vt:lpstr>
      <vt:lpstr>Nonalcoholic Fatty Liver Disease Case Discussion </vt:lpstr>
      <vt:lpstr>Case 1</vt:lpstr>
      <vt:lpstr>Case 1</vt:lpstr>
      <vt:lpstr>Case 1</vt:lpstr>
      <vt:lpstr>Case 1</vt:lpstr>
      <vt:lpstr>Case 2</vt:lpstr>
      <vt:lpstr>Case 2</vt:lpstr>
      <vt:lpstr>Case 2</vt:lpstr>
      <vt:lpstr>Case 2</vt:lpstr>
      <vt:lpstr>Case 2</vt:lpstr>
      <vt:lpstr>Case 3</vt:lpstr>
      <vt:lpstr>Case 3</vt:lpstr>
      <vt:lpstr>Case 3</vt:lpstr>
      <vt:lpstr>Case 3</vt:lpstr>
      <vt:lpstr>Case 3</vt:lpstr>
      <vt:lpstr>Case 3</vt:lpstr>
      <vt:lpstr>Case 3</vt:lpstr>
      <vt:lpstr>Case 3</vt:lpstr>
      <vt:lpstr>Case 4</vt:lpstr>
      <vt:lpstr>Case 4</vt:lpstr>
      <vt:lpstr>Case 4</vt:lpstr>
      <vt:lpstr>Case 4</vt:lpstr>
      <vt:lpstr>Case 4</vt:lpstr>
      <vt:lpstr>Fibroscan Report</vt:lpstr>
      <vt:lpstr>Case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Nonalcoholic Fatty Liver Disease Case Discussion</dc:title>
  <dc:creator>dr.Abdi</dc:creator>
  <cp:lastModifiedBy>ASUS</cp:lastModifiedBy>
  <cp:revision>46</cp:revision>
  <dcterms:created xsi:type="dcterms:W3CDTF">2016-07-16T02:25:51Z</dcterms:created>
  <dcterms:modified xsi:type="dcterms:W3CDTF">2016-07-20T05:19:21Z</dcterms:modified>
</cp:coreProperties>
</file>