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67" r:id="rId2"/>
    <p:sldId id="301" r:id="rId3"/>
    <p:sldId id="420" r:id="rId4"/>
    <p:sldId id="421" r:id="rId5"/>
    <p:sldId id="424" r:id="rId6"/>
    <p:sldId id="373" r:id="rId7"/>
    <p:sldId id="404" r:id="rId8"/>
    <p:sldId id="335" r:id="rId9"/>
    <p:sldId id="425" r:id="rId10"/>
    <p:sldId id="329" r:id="rId11"/>
    <p:sldId id="330" r:id="rId12"/>
    <p:sldId id="333" r:id="rId13"/>
    <p:sldId id="377" r:id="rId14"/>
    <p:sldId id="376" r:id="rId15"/>
    <p:sldId id="369" r:id="rId16"/>
    <p:sldId id="336" r:id="rId17"/>
    <p:sldId id="405" r:id="rId18"/>
    <p:sldId id="406" r:id="rId19"/>
    <p:sldId id="407" r:id="rId20"/>
    <p:sldId id="257" r:id="rId21"/>
    <p:sldId id="337" r:id="rId22"/>
    <p:sldId id="338" r:id="rId23"/>
    <p:sldId id="408" r:id="rId24"/>
    <p:sldId id="358" r:id="rId25"/>
    <p:sldId id="370" r:id="rId26"/>
    <p:sldId id="359" r:id="rId27"/>
    <p:sldId id="261" r:id="rId28"/>
    <p:sldId id="361" r:id="rId29"/>
    <p:sldId id="362" r:id="rId30"/>
    <p:sldId id="423" r:id="rId31"/>
    <p:sldId id="409" r:id="rId32"/>
    <p:sldId id="410" r:id="rId33"/>
    <p:sldId id="411" r:id="rId34"/>
    <p:sldId id="412" r:id="rId35"/>
    <p:sldId id="413" r:id="rId36"/>
    <p:sldId id="414" r:id="rId37"/>
    <p:sldId id="422" r:id="rId38"/>
    <p:sldId id="415" r:id="rId39"/>
    <p:sldId id="416" r:id="rId40"/>
    <p:sldId id="418" r:id="rId41"/>
    <p:sldId id="417" r:id="rId42"/>
    <p:sldId id="419" r:id="rId43"/>
    <p:sldId id="40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06/relationships/legacyDocTextInfo" Target="legacyDocTextInfo.bin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complete\excel%20chart\azizi\Median%20Urinary%20Iodine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s.Saeedpour\Desktop\Book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322896201230848"/>
          <c:y val="2.8252405949256338E-2"/>
          <c:w val="0.66867957130360045"/>
          <c:h val="0.7982250656167978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cat>
            <c:numRef>
              <c:f>Sheet1!$A$1:$D$1</c:f>
              <c:numCache>
                <c:formatCode>General</c:formatCode>
                <c:ptCount val="4"/>
                <c:pt idx="0">
                  <c:v>1989</c:v>
                </c:pt>
                <c:pt idx="1">
                  <c:v>1996</c:v>
                </c:pt>
                <c:pt idx="2">
                  <c:v>2001</c:v>
                </c:pt>
                <c:pt idx="3">
                  <c:v>2007</c:v>
                </c:pt>
              </c:numCache>
            </c:numRef>
          </c:cat>
          <c:val>
            <c:numRef>
              <c:f>Sheet1!$A$2:$D$2</c:f>
              <c:numCache>
                <c:formatCode>General</c:formatCode>
                <c:ptCount val="4"/>
                <c:pt idx="0">
                  <c:v>47</c:v>
                </c:pt>
                <c:pt idx="1">
                  <c:v>205</c:v>
                </c:pt>
                <c:pt idx="2">
                  <c:v>165</c:v>
                </c:pt>
                <c:pt idx="3">
                  <c:v>147</c:v>
                </c:pt>
              </c:numCache>
            </c:numRef>
          </c:val>
        </c:ser>
        <c:axId val="438110464"/>
        <c:axId val="438141696"/>
      </c:barChart>
      <c:catAx>
        <c:axId val="43811046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000066"/>
            </a:solidFill>
          </a:ln>
        </c:spPr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438141696"/>
        <c:crosses val="autoZero"/>
        <c:auto val="1"/>
        <c:lblAlgn val="ctr"/>
        <c:lblOffset val="100"/>
        <c:tickLblSkip val="1"/>
      </c:catAx>
      <c:valAx>
        <c:axId val="43814169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Median urinary iodine (µg/L)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rgbClr val="000066"/>
            </a:solidFill>
          </a:ln>
        </c:spPr>
        <c:txPr>
          <a:bodyPr/>
          <a:lstStyle/>
          <a:p>
            <a:pPr>
              <a:defRPr>
                <a:solidFill>
                  <a:srgbClr val="000066"/>
                </a:solidFill>
              </a:defRPr>
            </a:pPr>
            <a:endParaRPr lang="en-US"/>
          </a:p>
        </c:txPr>
        <c:crossAx val="438110464"/>
        <c:crosses val="autoZero"/>
        <c:crossBetween val="between"/>
      </c:valAx>
      <c:spPr>
        <a:noFill/>
        <a:ln w="25400">
          <a:solidFill>
            <a:srgbClr val="000066"/>
          </a:solidFill>
        </a:ln>
      </c:spPr>
    </c:plotArea>
    <c:plotVisOnly val="1"/>
    <c:dispBlanksAs val="gap"/>
  </c:chart>
  <c:spPr>
    <a:noFill/>
    <a:ln>
      <a:noFill/>
    </a:ln>
  </c:sp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5"/>
            <c:spPr>
              <a:solidFill>
                <a:sysClr val="windowText" lastClr="000000"/>
              </a:solidFill>
            </c:spPr>
          </c:dPt>
          <c:cat>
            <c:strRef>
              <c:f>Sheet1!$B$27:$G$27</c:f>
              <c:strCache>
                <c:ptCount val="6"/>
                <c:pt idx="0">
                  <c:v>جنوب</c:v>
                </c:pt>
                <c:pt idx="1">
                  <c:v>شرق</c:v>
                </c:pt>
                <c:pt idx="2">
                  <c:v>غرب</c:v>
                </c:pt>
                <c:pt idx="3">
                  <c:v> شمال</c:v>
                </c:pt>
                <c:pt idx="5">
                  <c:v>کل</c:v>
                </c:pt>
              </c:strCache>
            </c:strRef>
          </c:cat>
          <c:val>
            <c:numRef>
              <c:f>Sheet1!$B$28:$G$28</c:f>
              <c:numCache>
                <c:formatCode>General</c:formatCode>
                <c:ptCount val="6"/>
                <c:pt idx="0">
                  <c:v>49</c:v>
                </c:pt>
                <c:pt idx="1">
                  <c:v>69</c:v>
                </c:pt>
                <c:pt idx="2">
                  <c:v>76</c:v>
                </c:pt>
                <c:pt idx="3">
                  <c:v>102</c:v>
                </c:pt>
                <c:pt idx="5">
                  <c:v>70</c:v>
                </c:pt>
              </c:numCache>
            </c:numRef>
          </c:val>
        </c:ser>
        <c:axId val="457864704"/>
        <c:axId val="457934720"/>
      </c:barChart>
      <c:catAx>
        <c:axId val="4578647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ar-DZ" sz="1200" dirty="0" smtClean="0">
                    <a:cs typeface="B Mitra" pitchFamily="2" charset="-78"/>
                  </a:rPr>
                  <a:t>منا</a:t>
                </a:r>
                <a:r>
                  <a:rPr lang="fa-IR" sz="1200" dirty="0" smtClean="0">
                    <a:cs typeface="B Mitra" pitchFamily="2" charset="-78"/>
                  </a:rPr>
                  <a:t>طق</a:t>
                </a:r>
                <a:r>
                  <a:rPr lang="fa-IR" sz="1200" baseline="0" dirty="0" smtClean="0">
                    <a:cs typeface="B Mitra" pitchFamily="2" charset="-78"/>
                  </a:rPr>
                  <a:t> مختلف تهران</a:t>
                </a:r>
                <a:endParaRPr lang="en-US" sz="1200" dirty="0">
                  <a:cs typeface="B Mitra" pitchFamily="2" charset="-78"/>
                </a:endParaRPr>
              </a:p>
            </c:rich>
          </c:tx>
          <c:layout>
            <c:manualLayout>
              <c:xMode val="edge"/>
              <c:yMode val="edge"/>
              <c:x val="0.42501106685600681"/>
              <c:y val="0.90923454524818403"/>
            </c:manualLayout>
          </c:layout>
        </c:title>
        <c:tickLblPos val="nextTo"/>
        <c:txPr>
          <a:bodyPr/>
          <a:lstStyle/>
          <a:p>
            <a:pPr>
              <a:defRPr sz="1600" b="1" baseline="0">
                <a:latin typeface="F_Mitra" pitchFamily="2" charset="2"/>
                <a:cs typeface="B Mitra" pitchFamily="2" charset="-78"/>
              </a:defRPr>
            </a:pPr>
            <a:endParaRPr lang="en-US"/>
          </a:p>
        </c:txPr>
        <c:crossAx val="457934720"/>
        <c:crosses val="autoZero"/>
        <c:auto val="1"/>
        <c:lblAlgn val="ctr"/>
        <c:lblOffset val="100"/>
      </c:catAx>
      <c:valAx>
        <c:axId val="4579347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sz="1200" b="1" i="0" baseline="0" dirty="0">
                    <a:cs typeface="B Mitra" pitchFamily="2" charset="-78"/>
                  </a:rPr>
                  <a:t>غلظت ید ادرار (میکروگرم در لیتر)</a:t>
                </a:r>
                <a:endParaRPr lang="en-US" sz="1200" b="1" i="0" baseline="0" dirty="0">
                  <a:cs typeface="B Mitra" pitchFamily="2" charset="-78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000" b="1" baseline="0">
                <a:latin typeface="H_Badr" pitchFamily="18" charset="-78"/>
              </a:defRPr>
            </a:pPr>
            <a:endParaRPr lang="en-US"/>
          </a:p>
        </c:txPr>
        <c:crossAx val="457864704"/>
        <c:crosses val="autoZero"/>
        <c:crossBetween val="between"/>
      </c:valAx>
    </c:plotArea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0.19583</cdr:x>
      <cdr:y>0.90625</cdr:y>
    </cdr:from>
    <cdr:to>
      <cdr:x>0.34791</cdr:x>
      <cdr:y>0.97223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5350" y="2486013"/>
          <a:ext cx="695310" cy="180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Before</a:t>
          </a:r>
        </a:p>
      </cdr:txBody>
    </cdr:sp>
  </cdr:relSizeAnchor>
  <cdr:relSizeAnchor xmlns:cdr="http://schemas.openxmlformats.org/drawingml/2006/chartDrawing">
    <cdr:from>
      <cdr:x>0.425</cdr:x>
      <cdr:y>0.90972</cdr:y>
    </cdr:from>
    <cdr:to>
      <cdr:x>0.84167</cdr:x>
      <cdr:y>0.98958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43085" y="2495544"/>
          <a:ext cx="1905015" cy="219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After iodine</a:t>
          </a:r>
          <a:r>
            <a:rPr lang="en-US" sz="9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supplementation</a:t>
          </a:r>
          <a:endParaRPr lang="en-US" sz="9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F615F-21E1-4E18-B926-D51C9B29B01B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99CEE-F585-4C8F-ABFC-9A945F641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9D12C-A2AF-4F97-8F0E-35A8516F29EB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30D7E-CED8-4F35-B551-A3529DE56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68475" y="28575"/>
            <a:ext cx="10394950" cy="7796213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B8FB-DF52-4C54-99F4-278435BDD73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603B-5E83-4570-9C3F-051E87E4E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B8FB-DF52-4C54-99F4-278435BDD73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603B-5E83-4570-9C3F-051E87E4E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B8FB-DF52-4C54-99F4-278435BDD73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603B-5E83-4570-9C3F-051E87E4E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C352C-8B5D-4B67-BDE6-E25A6C14C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B8FB-DF52-4C54-99F4-278435BDD73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603B-5E83-4570-9C3F-051E87E4E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B8FB-DF52-4C54-99F4-278435BDD73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603B-5E83-4570-9C3F-051E87E4E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B8FB-DF52-4C54-99F4-278435BDD73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603B-5E83-4570-9C3F-051E87E4E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B8FB-DF52-4C54-99F4-278435BDD73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603B-5E83-4570-9C3F-051E87E4E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B8FB-DF52-4C54-99F4-278435BDD73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603B-5E83-4570-9C3F-051E87E4E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B8FB-DF52-4C54-99F4-278435BDD73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603B-5E83-4570-9C3F-051E87E4E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B8FB-DF52-4C54-99F4-278435BDD73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603B-5E83-4570-9C3F-051E87E4E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B8FB-DF52-4C54-99F4-278435BDD73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603B-5E83-4570-9C3F-051E87E4E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7B8FB-DF52-4C54-99F4-278435BDD73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B603B-5E83-4570-9C3F-051E87E4E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63417-3428-45AE-8707-434E8595BFC8}" type="slidenum">
              <a:rPr lang="en-US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0" y="0"/>
          <a:ext cx="9296400" cy="6996113"/>
        </p:xfrm>
        <a:graphic>
          <a:graphicData uri="http://schemas.openxmlformats.org/presentationml/2006/ole">
            <p:oleObj spid="_x0000_s6146" name="Presentation" r:id="rId3" imgW="4572180" imgH="3428932" progId="PowerPoint.Show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Poster2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428860" y="-24"/>
            <a:ext cx="4855268" cy="6865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7375" y="142875"/>
            <a:ext cx="4791075" cy="314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57375" y="3286125"/>
            <a:ext cx="4791075" cy="314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988" name="Chart 4"/>
          <p:cNvPicPr>
            <a:picLocks noChangeArrowheads="1"/>
          </p:cNvPicPr>
          <p:nvPr/>
        </p:nvPicPr>
        <p:blipFill>
          <a:blip r:embed="rId2" cstate="print"/>
          <a:srcRect l="-5717" t="-10020" r="-11983" b="-10188"/>
          <a:stretch>
            <a:fillRect/>
          </a:stretch>
        </p:blipFill>
        <p:spPr bwMode="auto">
          <a:xfrm>
            <a:off x="2143125" y="4071938"/>
            <a:ext cx="4302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2571750" y="3714750"/>
            <a:ext cx="31861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Total goiter rate in 4 national surveys in the I.R. Iran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357422" y="571480"/>
          <a:ext cx="48577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3"/>
          <p:cNvSpPr txBox="1"/>
          <p:nvPr/>
        </p:nvSpPr>
        <p:spPr>
          <a:xfrm>
            <a:off x="2500313" y="285750"/>
            <a:ext cx="4005262" cy="2460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Median urinary iodine excretion in 4  national surveys  in the </a:t>
            </a:r>
            <a:r>
              <a:rPr lang="en-US" sz="1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I.R.Iran</a:t>
            </a:r>
            <a:endParaRPr lang="en-US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2" name="TextBox 7"/>
          <p:cNvSpPr txBox="1">
            <a:spLocks noChangeArrowheads="1"/>
          </p:cNvSpPr>
          <p:nvPr/>
        </p:nvSpPr>
        <p:spPr bwMode="auto">
          <a:xfrm>
            <a:off x="1987550" y="6478588"/>
            <a:ext cx="3013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Azizi F. Thyroid International 2009;4:1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2071678"/>
            <a:ext cx="8572560" cy="4286280"/>
          </a:xfrm>
        </p:spPr>
        <p:txBody>
          <a:bodyPr>
            <a:normAutofit fontScale="85000" lnSpcReduction="10000"/>
          </a:bodyPr>
          <a:lstStyle/>
          <a:p>
            <a:pPr algn="just" rtl="1"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  <a:cs typeface="Mitra Bold Mazar" pitchFamily="2" charset="-78"/>
              </a:rPr>
              <a:t>   </a:t>
            </a:r>
            <a:r>
              <a:rPr lang="fa-IR" dirty="0" smtClean="0">
                <a:solidFill>
                  <a:srgbClr val="0070C0"/>
                </a:solidFill>
                <a:cs typeface="Mitra Bold Mazar" pitchFamily="2" charset="-78"/>
              </a:rPr>
              <a:t>پيشگيري از بروز گواتر در بيش از 25 ميليون متولدين 23 سال اخير</a:t>
            </a:r>
            <a:endParaRPr lang="en-US" dirty="0" smtClean="0">
              <a:solidFill>
                <a:srgbClr val="0070C0"/>
              </a:solidFill>
              <a:cs typeface="Mitra Bold Mazar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dirty="0" smtClean="0">
              <a:solidFill>
                <a:srgbClr val="0070C0"/>
              </a:solidFill>
              <a:cs typeface="Mitra Bold Maza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  <a:cs typeface="Mitra Bold Mazar" pitchFamily="2" charset="-78"/>
              </a:rPr>
              <a:t>    </a:t>
            </a:r>
            <a:r>
              <a:rPr lang="fa-IR" dirty="0" smtClean="0">
                <a:solidFill>
                  <a:srgbClr val="0070C0"/>
                </a:solidFill>
                <a:cs typeface="Mitra Bold Mazar" pitchFamily="2" charset="-78"/>
              </a:rPr>
              <a:t>افزايش 66،000،000 ضريب هوشي در كودكان و نوجوانان</a:t>
            </a:r>
            <a:endParaRPr lang="en-US" dirty="0" smtClean="0">
              <a:solidFill>
                <a:srgbClr val="0070C0"/>
              </a:solidFill>
              <a:cs typeface="Mitra Bold Mazar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dirty="0" smtClean="0">
              <a:solidFill>
                <a:srgbClr val="0070C0"/>
              </a:solidFill>
              <a:cs typeface="Mitra Bold Maza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  <a:cs typeface="Mitra Bold Mazar" pitchFamily="2" charset="-78"/>
              </a:rPr>
              <a:t>    </a:t>
            </a:r>
            <a:r>
              <a:rPr lang="fa-IR" dirty="0" smtClean="0">
                <a:solidFill>
                  <a:srgbClr val="0070C0"/>
                </a:solidFill>
                <a:cs typeface="Mitra Bold Mazar" pitchFamily="2" charset="-78"/>
              </a:rPr>
              <a:t>صرفه جويي 17،500،000،000،000ريال 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dirty="0" smtClean="0">
                <a:solidFill>
                  <a:srgbClr val="0070C0"/>
                </a:solidFill>
                <a:cs typeface="Mitra Bold Mazar" pitchFamily="2" charset="-78"/>
              </a:rPr>
              <a:t>  </a:t>
            </a:r>
            <a:r>
              <a:rPr lang="en-US" dirty="0" smtClean="0">
                <a:solidFill>
                  <a:srgbClr val="0070C0"/>
                </a:solidFill>
                <a:cs typeface="Mitra Bold Mazar" pitchFamily="2" charset="-78"/>
              </a:rPr>
              <a:t>    </a:t>
            </a:r>
            <a:r>
              <a:rPr lang="fa-IR" dirty="0" smtClean="0">
                <a:solidFill>
                  <a:srgbClr val="0070C0"/>
                </a:solidFill>
                <a:cs typeface="Mitra Bold Mazar" pitchFamily="2" charset="-78"/>
              </a:rPr>
              <a:t>  (12،000،000،000 يورو) در هزينه هاي بهداشتي درماني</a:t>
            </a:r>
            <a:endParaRPr lang="en-US" dirty="0">
              <a:solidFill>
                <a:srgbClr val="0070C0"/>
              </a:solidFill>
              <a:cs typeface="Mitra Bold Maza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439850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C00000"/>
                </a:solidFill>
                <a:effectLst/>
                <a:cs typeface="A  Mitra_1 (MRT)" pitchFamily="2" charset="-78"/>
              </a:rPr>
              <a:t>تاثير حذف كمبود يد در</a:t>
            </a:r>
            <a:br>
              <a:rPr lang="fa-IR" sz="3600" dirty="0" smtClean="0">
                <a:solidFill>
                  <a:srgbClr val="C00000"/>
                </a:solidFill>
                <a:effectLst/>
                <a:cs typeface="A  Mitra_1 (MRT)" pitchFamily="2" charset="-78"/>
              </a:rPr>
            </a:br>
            <a:r>
              <a:rPr lang="fa-IR" sz="3600" dirty="0" smtClean="0">
                <a:solidFill>
                  <a:srgbClr val="C00000"/>
                </a:solidFill>
                <a:effectLst/>
                <a:cs typeface="A  Mitra_1 (MRT)" pitchFamily="2" charset="-78"/>
              </a:rPr>
              <a:t>سلامت جامعه ايراني</a:t>
            </a:r>
            <a:endParaRPr lang="en-US" sz="3600" dirty="0">
              <a:solidFill>
                <a:srgbClr val="C00000"/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429288"/>
          </a:xfrm>
        </p:spPr>
        <p:txBody>
          <a:bodyPr/>
          <a:lstStyle/>
          <a:p>
            <a:pPr algn="ctr" rtl="1">
              <a:buFontTx/>
              <a:buNone/>
            </a:pPr>
            <a:r>
              <a:rPr lang="fa-IR" sz="2800" b="1" dirty="0" smtClean="0">
                <a:solidFill>
                  <a:srgbClr val="FF6600"/>
                </a:solidFill>
                <a:cs typeface="B Mitra" pitchFamily="2" charset="-78"/>
              </a:rPr>
              <a:t>وضعیت ید ادرار بزرگسالان (تهران، 88-1387)</a:t>
            </a:r>
          </a:p>
          <a:p>
            <a:pPr algn="r" rtl="1"/>
            <a:endParaRPr lang="en-US" dirty="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928662" y="1928802"/>
          <a:ext cx="7215238" cy="422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285750" y="6572250"/>
            <a:ext cx="5294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Nazeri P,</a:t>
            </a:r>
            <a:r>
              <a:rPr lang="fa-IR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Mirmiran P, Mehrabi Y,  et al. </a:t>
            </a:r>
            <a:r>
              <a:rPr lang="en-US" sz="1200" i="1">
                <a:latin typeface="Times New Roman" pitchFamily="18" charset="0"/>
                <a:cs typeface="Times New Roman" pitchFamily="18" charset="0"/>
              </a:rPr>
              <a:t>Thyroid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2010; 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20: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1399-1406.</a:t>
            </a:r>
          </a:p>
        </p:txBody>
      </p:sp>
      <p:sp>
        <p:nvSpPr>
          <p:cNvPr id="143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28CA25-4842-4F7F-8192-96299C69D445}" type="slidenum">
              <a:rPr lang="es-ES" smtClean="0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s-E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8929718" cy="5429264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3000" dirty="0" smtClean="0">
                <a:solidFill>
                  <a:srgbClr val="002060"/>
                </a:solidFill>
                <a:cs typeface="A  Mitra_1 (MRT)" pitchFamily="2" charset="-78"/>
              </a:rPr>
              <a:t>میانه ید ادرار کمتر از 100 میکروگرم در لیتر:</a:t>
            </a:r>
          </a:p>
          <a:p>
            <a:pPr marL="1257300" lvl="4" indent="-342900" algn="just" rtl="1">
              <a:lnSpc>
                <a:spcPct val="150000"/>
              </a:lnSpc>
              <a:buNone/>
            </a:pPr>
            <a:r>
              <a:rPr lang="fa-IR" sz="2300" dirty="0" smtClean="0">
                <a:solidFill>
                  <a:srgbClr val="FF0000"/>
                </a:solidFill>
                <a:cs typeface="A  Mitra_1 (MRT)" pitchFamily="2" charset="-78"/>
              </a:rPr>
              <a:t>آذربایجان غربی (72)، خوزستان (86)، لرستان (91)، تهران (97)</a:t>
            </a:r>
          </a:p>
          <a:p>
            <a:pPr algn="just" rtl="1">
              <a:lnSpc>
                <a:spcPct val="150000"/>
              </a:lnSpc>
              <a:buNone/>
            </a:pPr>
            <a:endParaRPr lang="fa-IR" sz="1100" dirty="0" smtClean="0">
              <a:solidFill>
                <a:srgbClr val="002060"/>
              </a:solidFill>
              <a:cs typeface="A  Mitra_1 (MRT)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r>
              <a:rPr lang="fa-IR" sz="2500" dirty="0" smtClean="0">
                <a:solidFill>
                  <a:srgbClr val="002060"/>
                </a:solidFill>
                <a:cs typeface="A  Mitra_1 (MRT)" pitchFamily="2" charset="-78"/>
              </a:rPr>
              <a:t>ید ادرار بیشتر از 50 میکروگرم در لیتر در بیش از 20 درصد نمونه ها</a:t>
            </a:r>
            <a:endParaRPr lang="fa-IR" sz="3000" dirty="0" smtClean="0">
              <a:solidFill>
                <a:srgbClr val="002060"/>
              </a:solidFill>
              <a:cs typeface="A  Mitra_1 (MRT)" pitchFamily="2" charset="-78"/>
            </a:endParaRPr>
          </a:p>
          <a:p>
            <a:pPr marL="1257300" lvl="4" indent="-342900" algn="just" rtl="1">
              <a:lnSpc>
                <a:spcPct val="150000"/>
              </a:lnSpc>
              <a:buNone/>
            </a:pPr>
            <a:r>
              <a:rPr lang="fa-IR" sz="2300" dirty="0" smtClean="0">
                <a:solidFill>
                  <a:srgbClr val="FF0000"/>
                </a:solidFill>
                <a:cs typeface="A  Mitra_1 (MRT)" pitchFamily="2" charset="-78"/>
              </a:rPr>
              <a:t>آذربایجان غربی، خوزستان، لرستان، تهران</a:t>
            </a:r>
          </a:p>
          <a:p>
            <a:pPr marL="1257300" lvl="4" indent="-342900" algn="just" rtl="1">
              <a:lnSpc>
                <a:spcPct val="150000"/>
              </a:lnSpc>
              <a:buNone/>
            </a:pPr>
            <a:r>
              <a:rPr lang="fa-IR" sz="2300" dirty="0" smtClean="0">
                <a:solidFill>
                  <a:schemeClr val="accent6">
                    <a:lumMod val="75000"/>
                  </a:schemeClr>
                </a:solidFill>
                <a:cs typeface="A  Mitra_1 (MRT)" pitchFamily="2" charset="-78"/>
              </a:rPr>
              <a:t>زنجان، سیستان و بلوچستان، قم، همدان</a:t>
            </a:r>
            <a:endParaRPr lang="fa-IR" sz="2500" dirty="0" smtClean="0">
              <a:solidFill>
                <a:schemeClr val="accent6">
                  <a:lumMod val="75000"/>
                </a:schemeClr>
              </a:solidFill>
              <a:cs typeface="A  Mitra_1 (MRT)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endParaRPr lang="fa-IR" sz="1400" dirty="0" smtClean="0">
              <a:solidFill>
                <a:srgbClr val="002060"/>
              </a:solidFill>
              <a:cs typeface="A  Mitra_1 (MRT)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r>
              <a:rPr lang="fa-IR" sz="3000" dirty="0" smtClean="0">
                <a:solidFill>
                  <a:srgbClr val="7030A0"/>
                </a:solidFill>
                <a:cs typeface="A  Mitra_1 (MRT)" pitchFamily="2" charset="-78"/>
              </a:rPr>
              <a:t>سئوال: وضعیت تغذیه در مادران باردار چگونه است؟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sz="3000" dirty="0" smtClean="0">
                <a:solidFill>
                  <a:srgbClr val="0070C0"/>
                </a:solidFill>
                <a:cs typeface="A  Mitra_1 (MRT)" pitchFamily="2" charset="-78"/>
              </a:rPr>
              <a:t>جناب آقای دکتر دلشاد</a:t>
            </a:r>
          </a:p>
          <a:p>
            <a:pPr lvl="2" algn="just" rtl="1">
              <a:lnSpc>
                <a:spcPct val="150000"/>
              </a:lnSpc>
              <a:buNone/>
            </a:pPr>
            <a:endParaRPr lang="fa-IR" sz="1700" dirty="0" smtClean="0">
              <a:solidFill>
                <a:srgbClr val="002060"/>
              </a:solidFill>
              <a:cs typeface="A  Mitra_1 (MRT)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endParaRPr lang="fa-IR" sz="2500" dirty="0" smtClean="0">
              <a:solidFill>
                <a:srgbClr val="002060"/>
              </a:solidFill>
              <a:cs typeface="A  Mitra_1 (MRT)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endParaRPr lang="en-US" sz="25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428760"/>
          </a:xfrm>
        </p:spPr>
        <p:txBody>
          <a:bodyPr>
            <a:normAutofit/>
          </a:bodyPr>
          <a:lstStyle/>
          <a:p>
            <a:pPr rtl="1"/>
            <a:r>
              <a:rPr lang="fa-IR" sz="35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 Mitra_1 (MRT)" pitchFamily="2" charset="-78"/>
              </a:rPr>
              <a:t>کاستی های میانه ید ادرار دانش آموزان در </a:t>
            </a:r>
            <a:br>
              <a:rPr lang="fa-IR" sz="35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 Mitra_1 (MRT)" pitchFamily="2" charset="-78"/>
              </a:rPr>
            </a:br>
            <a:r>
              <a:rPr lang="fa-IR" sz="35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 Mitra_1 (MRT)" pitchFamily="2" charset="-78"/>
              </a:rPr>
              <a:t>استان های مختلف کشور (1388)</a:t>
            </a:r>
            <a:endParaRPr lang="en-US" sz="3500" b="1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71414"/>
            <a:ext cx="8643998" cy="100013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cs typeface="Aharoni" pitchFamily="2" charset="-79"/>
              </a:rPr>
              <a:t>Tobacco Smoking and Thyroid</a:t>
            </a:r>
            <a:endParaRPr lang="en-US" sz="40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215370" cy="5072098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</a:rPr>
              <a:t>Worsens ID: Competitive inhibitory effect of </a:t>
            </a:r>
            <a:r>
              <a:rPr lang="en-US" b="1" dirty="0" err="1" smtClean="0">
                <a:solidFill>
                  <a:srgbClr val="0070C0"/>
                </a:solidFill>
              </a:rPr>
              <a:t>thiocyanate</a:t>
            </a:r>
            <a:r>
              <a:rPr lang="en-US" b="1" dirty="0" smtClean="0">
                <a:solidFill>
                  <a:srgbClr val="0070C0"/>
                </a:solidFill>
              </a:rPr>
              <a:t> on NIS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7033"/>
                </a:solidFill>
              </a:rPr>
              <a:t>Increases risk of Graves: Affects autoimmunity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7033"/>
                </a:solidFill>
              </a:rPr>
              <a:t>Role in </a:t>
            </a:r>
            <a:r>
              <a:rPr lang="en-US" b="1" dirty="0" err="1" smtClean="0">
                <a:solidFill>
                  <a:srgbClr val="007033"/>
                </a:solidFill>
              </a:rPr>
              <a:t>orbitopathy</a:t>
            </a:r>
            <a:endParaRPr lang="en-US" b="1" dirty="0" smtClean="0">
              <a:solidFill>
                <a:srgbClr val="007033"/>
              </a:solidFill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Conflicting results on hypothyroidism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Lower prevalence of circulating thyroid antibodies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Smoking  cessation</a:t>
            </a:r>
          </a:p>
          <a:p>
            <a:pPr marL="1428750" lvl="2" indent="-5143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Appearance of serum thyroid antibodies</a:t>
            </a:r>
          </a:p>
          <a:p>
            <a:pPr marL="1428750" lvl="2" indent="-5143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Transient rise of overt hypothyroidism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929330"/>
            <a:ext cx="671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Prumme</a:t>
            </a:r>
            <a:r>
              <a:rPr lang="en-US" sz="1400" dirty="0" smtClean="0"/>
              <a:t> L &amp; </a:t>
            </a:r>
            <a:r>
              <a:rPr lang="en-US" sz="1400" dirty="0" err="1" smtClean="0"/>
              <a:t>Wiersing</a:t>
            </a:r>
            <a:r>
              <a:rPr lang="en-US" sz="1400" dirty="0" smtClean="0"/>
              <a:t>. JAMA 1939; 269: 479.</a:t>
            </a:r>
          </a:p>
          <a:p>
            <a:r>
              <a:rPr lang="en-US" sz="1400" dirty="0" smtClean="0"/>
              <a:t>Carle A et al.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Endocrinol</a:t>
            </a:r>
            <a:r>
              <a:rPr lang="en-US" sz="1400" dirty="0" smtClean="0"/>
              <a:t> 2012; 77: 764.</a:t>
            </a:r>
          </a:p>
          <a:p>
            <a:r>
              <a:rPr lang="en-US" sz="1400" dirty="0" err="1" smtClean="0"/>
              <a:t>Effarimidis</a:t>
            </a:r>
            <a:r>
              <a:rPr lang="en-US" sz="1400" dirty="0" smtClean="0"/>
              <a:t> G et al. JCEM 2009; 94: 1324.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72547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C00000"/>
                </a:solidFill>
                <a:cs typeface="Aharoni" pitchFamily="2" charset="-79"/>
              </a:rPr>
              <a:t>Moderate alcohol consumption and </a:t>
            </a:r>
            <a:r>
              <a:rPr lang="en-US" sz="3000" b="1" dirty="0" smtClean="0">
                <a:solidFill>
                  <a:srgbClr val="C00000"/>
                </a:solidFill>
                <a:cs typeface="Aharoni" pitchFamily="2" charset="-79"/>
              </a:rPr>
              <a:t>Graves </a:t>
            </a:r>
            <a:r>
              <a:rPr lang="en-US" sz="3000" b="1" dirty="0">
                <a:solidFill>
                  <a:srgbClr val="C00000"/>
                </a:solidFill>
                <a:cs typeface="Aharoni" pitchFamily="2" charset="-79"/>
              </a:rPr>
              <a:t>disease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229600" cy="478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2557442"/>
                <a:gridCol w="2743200"/>
              </a:tblGrid>
              <a:tr h="999558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FF00"/>
                          </a:solidFill>
                        </a:rPr>
                        <a:t>Authors,</a:t>
                      </a:r>
                      <a:r>
                        <a:rPr lang="en-US" sz="2300" baseline="0" dirty="0" smtClean="0">
                          <a:solidFill>
                            <a:srgbClr val="FFFF00"/>
                          </a:solidFill>
                        </a:rPr>
                        <a:t> year</a:t>
                      </a:r>
                      <a:endParaRPr lang="en-US" sz="23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FF00"/>
                          </a:solidFill>
                        </a:rPr>
                        <a:t>Graves/control</a:t>
                      </a:r>
                    </a:p>
                    <a:p>
                      <a:pPr algn="ctr"/>
                      <a:r>
                        <a:rPr lang="en-US" sz="2300" dirty="0" smtClean="0">
                          <a:solidFill>
                            <a:srgbClr val="FFFF00"/>
                          </a:solidFill>
                        </a:rPr>
                        <a:t>(n)</a:t>
                      </a:r>
                      <a:endParaRPr lang="en-US" sz="23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FF00"/>
                          </a:solidFill>
                        </a:rPr>
                        <a:t>ODD ratio</a:t>
                      </a:r>
                      <a:endParaRPr lang="en-US" sz="23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9558">
                <a:tc>
                  <a:txBody>
                    <a:bodyPr/>
                    <a:lstStyle/>
                    <a:p>
                      <a:r>
                        <a:rPr lang="en-US" sz="2300" b="1" dirty="0" err="1" smtClean="0">
                          <a:solidFill>
                            <a:srgbClr val="00B050"/>
                          </a:solidFill>
                        </a:rPr>
                        <a:t>Yoshiushi</a:t>
                      </a:r>
                      <a:r>
                        <a:rPr lang="en-US" sz="2300" b="1" dirty="0" smtClean="0">
                          <a:solidFill>
                            <a:srgbClr val="00B050"/>
                          </a:solidFill>
                        </a:rPr>
                        <a:t> et al, 1998</a:t>
                      </a:r>
                      <a:endParaRPr lang="en-US" sz="23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00B050"/>
                          </a:solidFill>
                        </a:rPr>
                        <a:t>228/228</a:t>
                      </a:r>
                      <a:endParaRPr lang="en-US" sz="23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solidFill>
                            <a:srgbClr val="00B050"/>
                          </a:solidFill>
                        </a:rPr>
                        <a:t>0.3   Women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rgbClr val="00B050"/>
                          </a:solidFill>
                        </a:rPr>
                        <a:t>NS    Men</a:t>
                      </a:r>
                      <a:endParaRPr lang="en-US" sz="23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7446">
                <a:tc>
                  <a:txBody>
                    <a:bodyPr/>
                    <a:lstStyle/>
                    <a:p>
                      <a:r>
                        <a:rPr lang="en-US" sz="2300" b="1" dirty="0" err="1" smtClean="0">
                          <a:solidFill>
                            <a:srgbClr val="00B050"/>
                          </a:solidFill>
                        </a:rPr>
                        <a:t>Winsa</a:t>
                      </a:r>
                      <a:r>
                        <a:rPr lang="en-US" sz="2300" b="1" dirty="0" smtClean="0">
                          <a:solidFill>
                            <a:srgbClr val="00B050"/>
                          </a:solidFill>
                        </a:rPr>
                        <a:t> et al, 1991</a:t>
                      </a:r>
                      <a:endParaRPr lang="en-US" sz="23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00B050"/>
                          </a:solidFill>
                        </a:rPr>
                        <a:t>208/372</a:t>
                      </a:r>
                      <a:endParaRPr lang="en-US" sz="23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rgbClr val="00B050"/>
                          </a:solidFill>
                        </a:rPr>
                        <a:t>0.4   All</a:t>
                      </a:r>
                      <a:endParaRPr lang="en-US" sz="23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7446"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solidFill>
                            <a:srgbClr val="00B050"/>
                          </a:solidFill>
                        </a:rPr>
                        <a:t>Carle et al,</a:t>
                      </a:r>
                      <a:r>
                        <a:rPr lang="en-US" sz="2300" b="1" baseline="0" dirty="0" smtClean="0">
                          <a:solidFill>
                            <a:srgbClr val="00B050"/>
                          </a:solidFill>
                        </a:rPr>
                        <a:t> 2013</a:t>
                      </a:r>
                      <a:endParaRPr lang="en-US" sz="23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00B050"/>
                          </a:solidFill>
                        </a:rPr>
                        <a:t>272/1088</a:t>
                      </a:r>
                      <a:endParaRPr lang="en-US" sz="23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rgbClr val="00B050"/>
                          </a:solidFill>
                        </a:rPr>
                        <a:t>1.73-0.56</a:t>
                      </a:r>
                      <a:endParaRPr lang="en-US" sz="23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7446"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solidFill>
                            <a:srgbClr val="7030A0"/>
                          </a:solidFill>
                        </a:rPr>
                        <a:t>Holm et al (NHS), 2005</a:t>
                      </a:r>
                      <a:endParaRPr lang="en-US" sz="23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rgbClr val="7030A0"/>
                          </a:solidFill>
                        </a:rPr>
                        <a:t>543</a:t>
                      </a:r>
                      <a:endParaRPr lang="en-US" sz="23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solidFill>
                            <a:srgbClr val="7030A0"/>
                          </a:solidFill>
                        </a:rPr>
                        <a:t>NS</a:t>
                      </a:r>
                      <a:endParaRPr lang="en-US" sz="23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7446">
                <a:tc>
                  <a:txBody>
                    <a:bodyPr/>
                    <a:lstStyle/>
                    <a:p>
                      <a:r>
                        <a:rPr lang="en-US" sz="2300" b="1" dirty="0" err="1" smtClean="0">
                          <a:solidFill>
                            <a:srgbClr val="7030A0"/>
                          </a:solidFill>
                        </a:rPr>
                        <a:t>Jankovic</a:t>
                      </a:r>
                      <a:r>
                        <a:rPr lang="en-US" sz="2300" b="1" dirty="0" smtClean="0">
                          <a:solidFill>
                            <a:srgbClr val="7030A0"/>
                          </a:solidFill>
                        </a:rPr>
                        <a:t> et al, 2005</a:t>
                      </a:r>
                      <a:endParaRPr lang="en-US" sz="23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7030A0"/>
                          </a:solidFill>
                        </a:rPr>
                        <a:t>?</a:t>
                      </a:r>
                      <a:endParaRPr lang="en-US" sz="23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solidFill>
                            <a:srgbClr val="7030A0"/>
                          </a:solidFill>
                        </a:rPr>
                        <a:t>NS</a:t>
                      </a:r>
                      <a:endParaRPr lang="en-US" sz="23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7446"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solidFill>
                            <a:srgbClr val="7030A0"/>
                          </a:solidFill>
                        </a:rPr>
                        <a:t>Li et al, 2000</a:t>
                      </a:r>
                      <a:endParaRPr lang="en-US" sz="23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7030A0"/>
                          </a:solidFill>
                        </a:rPr>
                        <a:t>?</a:t>
                      </a:r>
                      <a:endParaRPr lang="en-US" sz="23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solidFill>
                            <a:srgbClr val="7030A0"/>
                          </a:solidFill>
                        </a:rPr>
                        <a:t>NS</a:t>
                      </a:r>
                      <a:endParaRPr lang="en-US" sz="23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6286520"/>
            <a:ext cx="5214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Carle A, et al. </a:t>
            </a:r>
            <a:r>
              <a:rPr lang="en-US" sz="1600" dirty="0" err="1" smtClean="0"/>
              <a:t>Clin</a:t>
            </a:r>
            <a:r>
              <a:rPr lang="en-US" sz="1600" dirty="0" smtClean="0"/>
              <a:t> </a:t>
            </a:r>
            <a:r>
              <a:rPr lang="en-US" sz="1600" dirty="0" err="1" smtClean="0"/>
              <a:t>Endocrinol</a:t>
            </a:r>
            <a:r>
              <a:rPr lang="en-US" sz="1600" dirty="0" smtClean="0"/>
              <a:t> 2012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C00000"/>
                </a:solidFill>
                <a:cs typeface="Aharoni" pitchFamily="2" charset="-79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Primary prevention</a:t>
            </a:r>
          </a:p>
          <a:p>
            <a:pPr lvl="2">
              <a:buNone/>
            </a:pPr>
            <a:r>
              <a:rPr lang="en-US" sz="2500" dirty="0" smtClean="0">
                <a:solidFill>
                  <a:srgbClr val="0070C0"/>
                </a:solidFill>
              </a:rPr>
              <a:t>IDD, Tobacco smoking, Alcohol</a:t>
            </a:r>
          </a:p>
          <a:p>
            <a:pPr lvl="2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Secondary prevention</a:t>
            </a:r>
          </a:p>
          <a:p>
            <a:pPr lvl="1">
              <a:buNone/>
            </a:pPr>
            <a:r>
              <a:rPr lang="en-US" dirty="0" smtClean="0">
                <a:solidFill>
                  <a:srgbClr val="00B050"/>
                </a:solidFill>
              </a:rPr>
              <a:t>	</a:t>
            </a:r>
            <a:r>
              <a:rPr lang="en-US" sz="2500" dirty="0" smtClean="0">
                <a:solidFill>
                  <a:srgbClr val="00B050"/>
                </a:solidFill>
              </a:rPr>
              <a:t>CH, Subclinical disease, DTC, Pregnancy, </a:t>
            </a:r>
            <a:r>
              <a:rPr lang="en-US" sz="2500" dirty="0" err="1" smtClean="0">
                <a:solidFill>
                  <a:srgbClr val="00B050"/>
                </a:solidFill>
              </a:rPr>
              <a:t>Orbitopathy</a:t>
            </a:r>
            <a:endParaRPr lang="en-US" sz="2500" dirty="0" smtClean="0">
              <a:solidFill>
                <a:srgbClr val="00B050"/>
              </a:solidFill>
            </a:endParaRPr>
          </a:p>
          <a:p>
            <a:pPr lvl="1">
              <a:buNone/>
            </a:pPr>
            <a:endParaRPr lang="en-US" sz="2500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Tertiary prevention</a:t>
            </a:r>
          </a:p>
          <a:p>
            <a:pPr lvl="2">
              <a:buNone/>
            </a:pP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Iatrogenic, Pregnancy, Progression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3000" dirty="0" smtClean="0">
                <a:solidFill>
                  <a:schemeClr val="tx2"/>
                </a:solidFill>
              </a:rPr>
              <a:t>   </a:t>
            </a:r>
            <a:r>
              <a:rPr lang="en-US" sz="3000" b="1" dirty="0" smtClean="0">
                <a:solidFill>
                  <a:schemeClr val="tx2"/>
                </a:solidFill>
              </a:rPr>
              <a:t> Screening </a:t>
            </a:r>
            <a:r>
              <a:rPr lang="en-US" sz="3000" dirty="0">
                <a:solidFill>
                  <a:schemeClr val="tx2"/>
                </a:solidFill>
              </a:rPr>
              <a:t>can be defined as “the application of </a:t>
            </a:r>
            <a:r>
              <a:rPr lang="en-US" sz="3000" dirty="0">
                <a:solidFill>
                  <a:srgbClr val="00B050"/>
                </a:solidFill>
              </a:rPr>
              <a:t>a test to detect a potential disease or condition</a:t>
            </a:r>
            <a:r>
              <a:rPr lang="en-US" sz="3000" dirty="0">
                <a:solidFill>
                  <a:schemeClr val="tx2"/>
                </a:solidFill>
              </a:rPr>
              <a:t> in a person who </a:t>
            </a:r>
            <a:r>
              <a:rPr lang="en-US" sz="3000" dirty="0">
                <a:solidFill>
                  <a:srgbClr val="00B050"/>
                </a:solidFill>
              </a:rPr>
              <a:t>has no known signs or symptoms </a:t>
            </a:r>
            <a:r>
              <a:rPr lang="en-US" sz="3000" dirty="0">
                <a:solidFill>
                  <a:schemeClr val="tx2"/>
                </a:solidFill>
              </a:rPr>
              <a:t>of that condition at the time the test is done</a:t>
            </a:r>
            <a:r>
              <a:rPr lang="en-US" sz="3000" dirty="0" smtClean="0">
                <a:solidFill>
                  <a:schemeClr val="tx2"/>
                </a:solidFill>
              </a:rPr>
              <a:t>.”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Screening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with thyroid function tests may identify asymptomatic individuals as well as patients who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have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mild</a:t>
            </a:r>
            <a:r>
              <a:rPr lang="en-US" sz="3000" dirty="0">
                <a:solidFill>
                  <a:schemeClr val="tx2"/>
                </a:solidFill>
              </a:rPr>
              <a:t>, nonspecific symptoms such as cold intolerance or feeling “a little tired.”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fa-IR" sz="3800" dirty="0" smtClean="0">
                <a:solidFill>
                  <a:srgbClr val="C00000"/>
                </a:solidFill>
                <a:cs typeface="A  Mitra_1 (MRT)" pitchFamily="2" charset="-78"/>
              </a:rPr>
              <a:t>شاخص‌های غربالگری</a:t>
            </a:r>
            <a:endParaRPr lang="en-US" sz="3800" dirty="0" smtClean="0">
              <a:solidFill>
                <a:srgbClr val="C00000"/>
              </a:solidFill>
              <a:cs typeface="A  Mitra_1 (MRT)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57300"/>
          <a:ext cx="8229600" cy="5253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674803">
                <a:tc>
                  <a:txBody>
                    <a:bodyPr/>
                    <a:lstStyle/>
                    <a:p>
                      <a:pPr marL="342900" marR="0" lvl="0" indent="-34290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a-IR" sz="25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1. بیماری </a:t>
                      </a:r>
                      <a:r>
                        <a:rPr lang="fa-IR" sz="25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یا وضعیت مورد نظر یک مشکل مهم سلامت جامعه باشد.</a:t>
                      </a:r>
                      <a:endParaRPr lang="en-US" sz="25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74803">
                <a:tc>
                  <a:txBody>
                    <a:bodyPr/>
                    <a:lstStyle/>
                    <a:p>
                      <a:pPr marL="342900" marR="0" lvl="0" indent="-34290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a-IR" sz="25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2. تسهیلات </a:t>
                      </a:r>
                      <a:r>
                        <a:rPr lang="fa-IR" sz="25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برای اثبات تشخیص در دسترس و مهیا باشد.</a:t>
                      </a:r>
                      <a:endParaRPr lang="en-US" sz="25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674803">
                <a:tc>
                  <a:txBody>
                    <a:bodyPr/>
                    <a:lstStyle/>
                    <a:p>
                      <a:pPr marL="342900" marR="0" lvl="0" indent="-34290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a-IR" sz="25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3. درمان </a:t>
                      </a:r>
                      <a:r>
                        <a:rPr lang="fa-IR" sz="25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موثری برای آن وجود داشته باشد.</a:t>
                      </a:r>
                      <a:endParaRPr lang="en-US" sz="25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1033367">
                <a:tc>
                  <a:txBody>
                    <a:bodyPr/>
                    <a:lstStyle/>
                    <a:p>
                      <a:pPr marL="342900" marR="0" lvl="0" indent="-34290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a-IR" sz="25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4. تشخیص </a:t>
                      </a:r>
                      <a:r>
                        <a:rPr lang="fa-IR" sz="25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و درمان زودهنگام سبب کاهش موربیدیتی و مرگ و میر </a:t>
                      </a:r>
                      <a:r>
                        <a:rPr lang="fa-IR" sz="25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(مورتالیتی)</a:t>
                      </a:r>
                      <a:r>
                        <a:rPr lang="fa-IR" sz="25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 </a:t>
                      </a:r>
                      <a:r>
                        <a:rPr lang="fa-IR" sz="25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شود</a:t>
                      </a:r>
                      <a:r>
                        <a:rPr lang="fa-IR" sz="25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.</a:t>
                      </a:r>
                      <a:endParaRPr lang="en-US" sz="25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674803">
                <a:tc>
                  <a:txBody>
                    <a:bodyPr/>
                    <a:lstStyle/>
                    <a:p>
                      <a:pPr marL="342900" marR="0" lvl="0" indent="-34290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a-IR" sz="25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5. فواید </a:t>
                      </a:r>
                      <a:r>
                        <a:rPr lang="fa-IR" sz="25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تشخیص زودهنگام بیشتر از خطرات غربالگری و هزینه آن باشد.</a:t>
                      </a:r>
                      <a:endParaRPr lang="en-US" sz="25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1410954">
                <a:tc>
                  <a:txBody>
                    <a:bodyPr/>
                    <a:lstStyle/>
                    <a:p>
                      <a:pPr marL="342900" marR="0" lvl="0" indent="-34290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a-IR" sz="25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6. آزمون </a:t>
                      </a:r>
                      <a:r>
                        <a:rPr lang="fa-IR" sz="25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  Mitra_1 (MRT)" pitchFamily="2" charset="-78"/>
                        </a:rPr>
                        <a:t>یا ابزاری وجود داشته باشد که بتواند بیماری را قبل از شروع شکایات و علایم تشخیص دهد.</a:t>
                      </a:r>
                      <a:endParaRPr lang="en-US" sz="25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14290"/>
            <a:ext cx="8858280" cy="62865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fa-IR" sz="3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pPr algn="ctr" rtl="1">
              <a:buNone/>
            </a:pPr>
            <a:r>
              <a:rPr lang="fa-IR" sz="4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  <a:cs typeface="A  Mitra_1 (MRT)" pitchFamily="2" charset="-78"/>
              </a:rPr>
              <a:t>پیشگیری از بیماری های تیروئید</a:t>
            </a:r>
            <a:endParaRPr lang="en-US" sz="45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  Mitra_1 (MRT)" pitchFamily="2" charset="-78"/>
            </a:endParaRPr>
          </a:p>
          <a:p>
            <a:pPr algn="ctr">
              <a:buNone/>
            </a:pPr>
            <a:endParaRPr lang="en-US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pPr algn="ctr" rtl="1">
              <a:buNone/>
            </a:pPr>
            <a:endParaRPr lang="fa-IR" sz="3500" dirty="0" smtClean="0">
              <a:solidFill>
                <a:srgbClr val="007033"/>
              </a:solidFill>
              <a:latin typeface="Albertus Extra Bold" pitchFamily="34" charset="0"/>
              <a:cs typeface="A  Mitra_1 (MRT)" pitchFamily="2" charset="-78"/>
            </a:endParaRPr>
          </a:p>
          <a:p>
            <a:pPr algn="ctr" rtl="1">
              <a:buNone/>
            </a:pPr>
            <a:r>
              <a:rPr lang="fa-IR" sz="3500" dirty="0" smtClean="0">
                <a:solidFill>
                  <a:srgbClr val="007033"/>
                </a:solidFill>
                <a:latin typeface="Albertus Extra Bold" pitchFamily="34" charset="0"/>
                <a:cs typeface="A  Mitra_1 (MRT)" pitchFamily="2" charset="-78"/>
              </a:rPr>
              <a:t>دکتر فریدون عزیزی</a:t>
            </a:r>
            <a:endParaRPr lang="en-US" sz="3500" dirty="0" smtClean="0">
              <a:solidFill>
                <a:srgbClr val="007033"/>
              </a:solidFill>
              <a:latin typeface="Albertus Extra Bold" pitchFamily="34" charset="0"/>
              <a:cs typeface="A  Mitra_1 (MRT)" pitchFamily="2" charset="-78"/>
            </a:endParaRPr>
          </a:p>
          <a:p>
            <a:pPr algn="ctr">
              <a:buNone/>
            </a:pPr>
            <a:endParaRPr lang="en-US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pPr algn="ctr" rtl="1">
              <a:buNone/>
            </a:pPr>
            <a:endParaRPr lang="fa-IR" dirty="0" smtClean="0">
              <a:solidFill>
                <a:srgbClr val="7030A0"/>
              </a:solidFill>
              <a:latin typeface="AGA Arabesque Desktop" pitchFamily="2" charset="2"/>
              <a:cs typeface="A  Mitra_1 (MRT)" pitchFamily="2" charset="-78"/>
            </a:endParaRPr>
          </a:p>
          <a:p>
            <a:pPr algn="ctr" rtl="1">
              <a:buNone/>
            </a:pPr>
            <a:r>
              <a:rPr lang="fa-IR" sz="2500" dirty="0" smtClean="0">
                <a:solidFill>
                  <a:srgbClr val="7030A0"/>
                </a:solidFill>
                <a:latin typeface="AGA Arabesque Desktop" pitchFamily="2" charset="2"/>
                <a:cs typeface="A  Mitra_1 (MRT)" pitchFamily="2" charset="-78"/>
              </a:rPr>
              <a:t>پژوهشکده علوم غدد درون ریز و متابولیسم</a:t>
            </a:r>
          </a:p>
          <a:p>
            <a:pPr algn="ctr" rtl="1">
              <a:buNone/>
            </a:pPr>
            <a:r>
              <a:rPr lang="fa-IR" sz="2500" dirty="0" smtClean="0">
                <a:solidFill>
                  <a:srgbClr val="7030A0"/>
                </a:solidFill>
                <a:latin typeface="AGA Arabesque Desktop" pitchFamily="2" charset="2"/>
                <a:cs typeface="A  Mitra_1 (MRT)" pitchFamily="2" charset="-78"/>
              </a:rPr>
              <a:t>دانشگاه علوم پزشکی شهید بهشتی</a:t>
            </a:r>
          </a:p>
          <a:p>
            <a:pPr algn="ctr" rtl="1">
              <a:buNone/>
            </a:pPr>
            <a:endParaRPr lang="fa-IR" sz="2500" dirty="0" smtClean="0">
              <a:solidFill>
                <a:srgbClr val="7030A0"/>
              </a:solidFill>
              <a:latin typeface="AGA Arabesque Desktop" pitchFamily="2" charset="2"/>
              <a:cs typeface="A  Mitra_1 (MRT)" pitchFamily="2" charset="-78"/>
            </a:endParaRPr>
          </a:p>
          <a:p>
            <a:pPr algn="ctr" rtl="1">
              <a:buNone/>
            </a:pPr>
            <a:r>
              <a:rPr lang="fa-IR" sz="2400" dirty="0" smtClean="0">
                <a:solidFill>
                  <a:srgbClr val="0070C0"/>
                </a:solidFill>
                <a:latin typeface="AGA Arabesque Desktop" pitchFamily="2" charset="2"/>
                <a:cs typeface="A  Mitra_1 (MRT)" pitchFamily="2" charset="-78"/>
              </a:rPr>
              <a:t>روز تیروئید، 8 خرداد 1393</a:t>
            </a:r>
            <a:endParaRPr lang="en-US" sz="2500" dirty="0">
              <a:solidFill>
                <a:srgbClr val="0070C0"/>
              </a:solidFill>
              <a:latin typeface="AGA Arabesque Desktop" pitchFamily="2" charset="2"/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71414"/>
            <a:ext cx="8858280" cy="78581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cs typeface="Aharoni" pitchFamily="2" charset="-79"/>
              </a:rPr>
              <a:t>Secondary prevention of thyroid disease</a:t>
            </a:r>
            <a:endParaRPr lang="en-US" sz="40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8215370" cy="5429288"/>
          </a:xfrm>
        </p:spPr>
        <p:txBody>
          <a:bodyPr>
            <a:noAutofit/>
          </a:bodyPr>
          <a:lstStyle/>
          <a:p>
            <a:pPr marL="1428750" lvl="2" indent="-514350" algn="just">
              <a:buFont typeface="+mj-lt"/>
              <a:buAutoNum type="arabicPeriod"/>
            </a:pPr>
            <a:r>
              <a:rPr lang="en-US" sz="2500" b="1" dirty="0" smtClean="0">
                <a:solidFill>
                  <a:srgbClr val="00B050"/>
                </a:solidFill>
              </a:rPr>
              <a:t>Congenital hypothyroidism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2500" b="1" dirty="0" smtClean="0">
                <a:solidFill>
                  <a:schemeClr val="tx2"/>
                </a:solidFill>
              </a:rPr>
              <a:t>Subclinical hypothyroidism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2500" b="1" dirty="0" smtClean="0">
                <a:solidFill>
                  <a:schemeClr val="tx2"/>
                </a:solidFill>
              </a:rPr>
              <a:t>Subclinical hyperthyroidism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2500" b="1" dirty="0" err="1" smtClean="0">
                <a:solidFill>
                  <a:srgbClr val="FF0000"/>
                </a:solidFill>
              </a:rPr>
              <a:t>Ultrasonographic</a:t>
            </a:r>
            <a:r>
              <a:rPr lang="en-US" sz="2500" b="1" dirty="0" smtClean="0">
                <a:solidFill>
                  <a:srgbClr val="FF0000"/>
                </a:solidFill>
              </a:rPr>
              <a:t> detection of thyroid cancer </a:t>
            </a:r>
          </a:p>
          <a:p>
            <a:pPr marL="1885950" lvl="3" indent="-514350" algn="just"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0000"/>
                </a:solidFill>
              </a:rPr>
              <a:t>Nodules</a:t>
            </a:r>
          </a:p>
          <a:p>
            <a:pPr marL="1885950" lvl="3" indent="-514350" algn="just"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0000"/>
                </a:solidFill>
              </a:rPr>
              <a:t>Lymph nodes</a:t>
            </a:r>
          </a:p>
          <a:p>
            <a:pPr marL="1885950" lvl="3" indent="-514350" algn="just"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0000"/>
                </a:solidFill>
              </a:rPr>
              <a:t>Siblings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2500" b="1" dirty="0" err="1" smtClean="0">
                <a:solidFill>
                  <a:schemeClr val="accent6">
                    <a:lumMod val="75000"/>
                  </a:schemeClr>
                </a:solidFill>
              </a:rPr>
              <a:t>Calcitonin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</a:rPr>
              <a:t> screening in NTD for MTC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</a:rPr>
              <a:t>RET analysis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2500" b="1" dirty="0" smtClean="0">
                <a:solidFill>
                  <a:schemeClr val="accent3"/>
                </a:solidFill>
              </a:rPr>
              <a:t>Screening in pregnancy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2500" b="1" dirty="0" smtClean="0">
                <a:solidFill>
                  <a:schemeClr val="accent5"/>
                </a:solidFill>
              </a:rPr>
              <a:t>Graves’ </a:t>
            </a:r>
            <a:r>
              <a:rPr lang="en-US" sz="2500" b="1" dirty="0" err="1" smtClean="0">
                <a:solidFill>
                  <a:schemeClr val="accent5"/>
                </a:solidFill>
              </a:rPr>
              <a:t>orbitopathy</a:t>
            </a:r>
            <a:endParaRPr lang="en-US" sz="25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8572560" cy="471490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500" b="1" dirty="0" smtClean="0">
                <a:solidFill>
                  <a:schemeClr val="tx2"/>
                </a:solidFill>
              </a:rPr>
              <a:t>    The </a:t>
            </a:r>
            <a:r>
              <a:rPr lang="en-US" sz="2500" b="1" dirty="0">
                <a:solidFill>
                  <a:schemeClr val="tx2"/>
                </a:solidFill>
              </a:rPr>
              <a:t>findings of </a:t>
            </a:r>
            <a:r>
              <a:rPr lang="en-US" sz="2500" b="1" dirty="0" err="1">
                <a:solidFill>
                  <a:schemeClr val="tx2"/>
                </a:solidFill>
              </a:rPr>
              <a:t>Le´ger</a:t>
            </a:r>
            <a:r>
              <a:rPr lang="en-US" sz="2500" b="1" dirty="0">
                <a:solidFill>
                  <a:schemeClr val="tx2"/>
                </a:solidFill>
              </a:rPr>
              <a:t> et al. highlight the continuing </a:t>
            </a:r>
            <a:r>
              <a:rPr lang="en-US" sz="2500" b="1" dirty="0">
                <a:solidFill>
                  <a:srgbClr val="00B050"/>
                </a:solidFill>
              </a:rPr>
              <a:t>health burden of CH in the screening era.</a:t>
            </a:r>
            <a:r>
              <a:rPr lang="en-US" sz="2500" b="1" dirty="0">
                <a:solidFill>
                  <a:schemeClr val="tx2"/>
                </a:solidFill>
              </a:rPr>
              <a:t> Although having to take a tablet of T4 daily and lifelong to ensure </a:t>
            </a:r>
            <a:r>
              <a:rPr lang="en-US" sz="2500" b="1" dirty="0">
                <a:solidFill>
                  <a:srgbClr val="00B050"/>
                </a:solidFill>
              </a:rPr>
              <a:t>normal development,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en-US" sz="2500" b="1" dirty="0">
                <a:solidFill>
                  <a:srgbClr val="00B050"/>
                </a:solidFill>
              </a:rPr>
              <a:t>growth</a:t>
            </a:r>
            <a:r>
              <a:rPr lang="en-US" sz="2500" b="1" dirty="0">
                <a:solidFill>
                  <a:schemeClr val="tx2"/>
                </a:solidFill>
              </a:rPr>
              <a:t>, and </a:t>
            </a:r>
            <a:r>
              <a:rPr lang="en-US" sz="2500" b="1" dirty="0">
                <a:solidFill>
                  <a:srgbClr val="00B050"/>
                </a:solidFill>
              </a:rPr>
              <a:t>metabolism </a:t>
            </a:r>
            <a:r>
              <a:rPr lang="en-US" sz="2500" b="1" dirty="0">
                <a:solidFill>
                  <a:schemeClr val="tx2"/>
                </a:solidFill>
              </a:rPr>
              <a:t>may seem a minor hassle to physicians, it may not be so for all parents and children</a:t>
            </a:r>
            <a:r>
              <a:rPr lang="en-US" sz="2500" b="1" dirty="0" smtClean="0">
                <a:solidFill>
                  <a:schemeClr val="tx2"/>
                </a:solidFill>
              </a:rPr>
              <a:t>. A recent </a:t>
            </a:r>
            <a:r>
              <a:rPr lang="en-US" sz="2500" b="1" dirty="0">
                <a:solidFill>
                  <a:schemeClr val="tx2"/>
                </a:solidFill>
              </a:rPr>
              <a:t>study in the United States found evidence suggesting that many parents </a:t>
            </a:r>
            <a:r>
              <a:rPr lang="en-US" sz="2500" b="1" dirty="0">
                <a:solidFill>
                  <a:srgbClr val="00B050"/>
                </a:solidFill>
              </a:rPr>
              <a:t>discontinue treatment </a:t>
            </a:r>
            <a:r>
              <a:rPr lang="en-US" sz="2500" b="1" dirty="0">
                <a:solidFill>
                  <a:schemeClr val="tx2"/>
                </a:solidFill>
              </a:rPr>
              <a:t>without following a testing protocol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2844" y="285729"/>
            <a:ext cx="885828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  <a:t>Health burden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  <a:t> of congenital hypothyroidism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6286520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Van </a:t>
            </a:r>
            <a:r>
              <a:rPr lang="en-US" sz="1600" dirty="0" err="1" smtClean="0"/>
              <a:t>Vliet</a:t>
            </a:r>
            <a:r>
              <a:rPr lang="en-US" sz="1600" dirty="0" smtClean="0"/>
              <a:t> &amp; Grosse. JCEM 2011; 96: 1671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500726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3000" b="1" dirty="0" smtClean="0">
                <a:solidFill>
                  <a:schemeClr val="tx2"/>
                </a:solidFill>
              </a:rPr>
              <a:t>Screening </a:t>
            </a:r>
            <a:r>
              <a:rPr lang="en-US" sz="3000" b="1" dirty="0">
                <a:solidFill>
                  <a:schemeClr val="tx2"/>
                </a:solidFill>
              </a:rPr>
              <a:t>of individuals for subclinical hyperthyroidism or hypothyroidism with </a:t>
            </a:r>
            <a:r>
              <a:rPr lang="en-US" sz="3000" b="1" dirty="0" err="1">
                <a:solidFill>
                  <a:schemeClr val="tx2"/>
                </a:solidFill>
              </a:rPr>
              <a:t>thyrotropin</a:t>
            </a:r>
            <a:r>
              <a:rPr lang="en-US" sz="3000" b="1" dirty="0">
                <a:solidFill>
                  <a:schemeClr val="tx2"/>
                </a:solidFill>
              </a:rPr>
              <a:t> (TSH) </a:t>
            </a:r>
            <a:r>
              <a:rPr lang="en-US" sz="3000" b="1" dirty="0" smtClean="0">
                <a:solidFill>
                  <a:schemeClr val="tx2"/>
                </a:solidFill>
              </a:rPr>
              <a:t>testing.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3000" b="1" dirty="0" smtClean="0">
                <a:solidFill>
                  <a:srgbClr val="FF0000"/>
                </a:solidFill>
              </a:rPr>
              <a:t>Treatment</a:t>
            </a:r>
            <a:r>
              <a:rPr lang="en-US" sz="3000" b="1" dirty="0" smtClean="0">
                <a:solidFill>
                  <a:schemeClr val="tx2"/>
                </a:solidFill>
              </a:rPr>
              <a:t> </a:t>
            </a:r>
            <a:r>
              <a:rPr lang="en-US" sz="3000" b="1" dirty="0">
                <a:solidFill>
                  <a:schemeClr val="tx2"/>
                </a:solidFill>
              </a:rPr>
              <a:t>with </a:t>
            </a:r>
            <a:r>
              <a:rPr lang="en-US" sz="3000" b="1" dirty="0" err="1">
                <a:solidFill>
                  <a:schemeClr val="tx2"/>
                </a:solidFill>
              </a:rPr>
              <a:t>antithyroid</a:t>
            </a:r>
            <a:r>
              <a:rPr lang="en-US" sz="3000" b="1" dirty="0">
                <a:solidFill>
                  <a:schemeClr val="tx2"/>
                </a:solidFill>
              </a:rPr>
              <a:t> drugs/radioiodine or </a:t>
            </a:r>
            <a:r>
              <a:rPr lang="en-US" sz="3000" b="1" dirty="0" err="1">
                <a:solidFill>
                  <a:schemeClr val="tx2"/>
                </a:solidFill>
              </a:rPr>
              <a:t>thyroxine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r>
              <a:rPr lang="en-US" sz="3000" b="1" dirty="0">
                <a:solidFill>
                  <a:srgbClr val="FF0000"/>
                </a:solidFill>
              </a:rPr>
              <a:t>to prevent </a:t>
            </a:r>
            <a:r>
              <a:rPr lang="en-US" sz="3000" b="1" dirty="0" err="1">
                <a:solidFill>
                  <a:srgbClr val="FF0000"/>
                </a:solidFill>
              </a:rPr>
              <a:t>sequelae</a:t>
            </a:r>
            <a:r>
              <a:rPr lang="en-US" sz="3000" b="1" dirty="0">
                <a:solidFill>
                  <a:srgbClr val="FF0000"/>
                </a:solidFill>
              </a:rPr>
              <a:t> or progression </a:t>
            </a:r>
            <a:r>
              <a:rPr lang="en-US" sz="3000" b="1" dirty="0">
                <a:solidFill>
                  <a:schemeClr val="tx2"/>
                </a:solidFill>
              </a:rPr>
              <a:t>to a more advanced degree of </a:t>
            </a:r>
            <a:r>
              <a:rPr lang="en-US" sz="3000" b="1" dirty="0" err="1">
                <a:solidFill>
                  <a:schemeClr val="tx2"/>
                </a:solidFill>
              </a:rPr>
              <a:t>thyrotoxicosis</a:t>
            </a:r>
            <a:r>
              <a:rPr lang="en-US" sz="3000" b="1" dirty="0">
                <a:solidFill>
                  <a:schemeClr val="tx2"/>
                </a:solidFill>
              </a:rPr>
              <a:t> or thyroid failure, respectively.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214290"/>
            <a:ext cx="828680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smtClean="0">
                <a:solidFill>
                  <a:srgbClr val="C00000"/>
                </a:solidFill>
                <a:latin typeface="+mj-lt"/>
                <a:ea typeface="+mj-ea"/>
                <a:cs typeface="Aharoni" pitchFamily="2" charset="-79"/>
              </a:rPr>
              <a:t>Secondary prevention of thyroid disease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5852042" y="6000768"/>
            <a:ext cx="2836033" cy="579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fa-IR" sz="2300" dirty="0" smtClean="0">
                <a:solidFill>
                  <a:srgbClr val="0070C0"/>
                </a:solidFill>
                <a:cs typeface="A  Mitra_1 (MRT)" pitchFamily="2" charset="-78"/>
              </a:rPr>
              <a:t>سرکار خانم دکتر رزاقی آذر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pPr rtl="1"/>
            <a:r>
              <a:rPr lang="fa-IR" sz="3500" dirty="0" smtClean="0">
                <a:solidFill>
                  <a:srgbClr val="C00000"/>
                </a:solidFill>
                <a:cs typeface="A  Mitra_1 (MRT)" pitchFamily="2" charset="-78"/>
              </a:rPr>
              <a:t>شیوع اختلالات تیروئید در غربالگری بالغین در کلورادو</a:t>
            </a:r>
            <a:endParaRPr lang="en-US" sz="3500" dirty="0" smtClean="0">
              <a:solidFill>
                <a:srgbClr val="C00000"/>
              </a:solidFill>
              <a:cs typeface="A  Mitra_1 (MRT)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83086"/>
          <a:ext cx="8229600" cy="493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solidFill>
                            <a:srgbClr val="007033"/>
                          </a:solidFill>
                          <a:cs typeface="A  Mitra_1 (MRT)" pitchFamily="2" charset="-78"/>
                        </a:rPr>
                        <a:t>تحت درمان لووتیروکسین</a:t>
                      </a:r>
                      <a:endParaRPr lang="en-US" dirty="0">
                        <a:solidFill>
                          <a:srgbClr val="007033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fa-IR" sz="1800" dirty="0" smtClean="0">
                          <a:solidFill>
                            <a:srgbClr val="007033"/>
                          </a:solidFill>
                          <a:cs typeface="A  Mitra_1 (MRT)" pitchFamily="2" charset="-78"/>
                        </a:rPr>
                        <a:t>بدون دیافت لووتیروکسین </a:t>
                      </a:r>
                      <a:endParaRPr lang="en-US" dirty="0">
                        <a:solidFill>
                          <a:srgbClr val="007033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dirty="0">
                        <a:solidFill>
                          <a:srgbClr val="002060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solidFill>
                            <a:srgbClr val="7030A0"/>
                          </a:solidFill>
                          <a:cs typeface="A  Mitra_1 (MRT)" pitchFamily="2" charset="-78"/>
                        </a:rPr>
                        <a:t>(</a:t>
                      </a:r>
                      <a:r>
                        <a:rPr lang="fa-IR" sz="1800" dirty="0">
                          <a:solidFill>
                            <a:srgbClr val="7030A0"/>
                          </a:solidFill>
                          <a:cs typeface="A  Mitra_1 (MRT)" pitchFamily="2" charset="-78"/>
                        </a:rPr>
                        <a:t>15252 نفر)</a:t>
                      </a:r>
                      <a:endParaRPr lang="en-US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solidFill>
                            <a:srgbClr val="7030A0"/>
                          </a:solidFill>
                          <a:cs typeface="A  Mitra_1 (MRT)" pitchFamily="2" charset="-78"/>
                        </a:rPr>
                        <a:t>(24337 نفر)</a:t>
                      </a:r>
                      <a:endParaRPr lang="en-US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 defTabSz="914400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تشحیص</a:t>
                      </a:r>
                      <a:endParaRPr lang="en-US" sz="180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7030A0"/>
                          </a:solidFill>
                          <a:cs typeface="A  Mitra_1 (MRT)" pitchFamily="2" charset="-78"/>
                        </a:rPr>
                        <a:t>درصد</a:t>
                      </a:r>
                      <a:endParaRPr lang="en-US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7030A0"/>
                          </a:solidFill>
                          <a:cs typeface="A  Mitra_1 (MRT)" pitchFamily="2" charset="-78"/>
                        </a:rPr>
                        <a:t>درصد</a:t>
                      </a:r>
                      <a:endParaRPr lang="en-US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800" dirty="0" smtClean="0">
                          <a:solidFill>
                            <a:srgbClr val="002060"/>
                          </a:solidFill>
                          <a:cs typeface="A  Mitra_1 (MRT)" pitchFamily="2" charset="-78"/>
                        </a:rPr>
                        <a:t>60/1</a:t>
                      </a:r>
                      <a:endParaRPr lang="en-US" sz="1800" dirty="0">
                        <a:solidFill>
                          <a:srgbClr val="002060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800" dirty="0" smtClean="0">
                          <a:solidFill>
                            <a:srgbClr val="002060"/>
                          </a:solidFill>
                          <a:cs typeface="A  Mitra_1 (MRT)" pitchFamily="2" charset="-78"/>
                        </a:rPr>
                        <a:t>90/1</a:t>
                      </a:r>
                      <a:endParaRPr lang="en-US" sz="1800" dirty="0">
                        <a:solidFill>
                          <a:srgbClr val="002060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2060"/>
                          </a:solidFill>
                          <a:cs typeface="A  Mitra_1 (MRT)" pitchFamily="2" charset="-78"/>
                        </a:rPr>
                        <a:t>درستکاری تیروئید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800" dirty="0" smtClean="0">
                          <a:solidFill>
                            <a:srgbClr val="002060"/>
                          </a:solidFill>
                          <a:cs typeface="A  Mitra_1 (MRT)" pitchFamily="2" charset="-78"/>
                        </a:rPr>
                        <a:t>0/7</a:t>
                      </a:r>
                      <a:endParaRPr lang="en-US" sz="1800" dirty="0">
                        <a:solidFill>
                          <a:srgbClr val="002060"/>
                        </a:solidFill>
                        <a:cs typeface="A  Mitra_1 (MRT)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800" dirty="0" smtClean="0">
                          <a:solidFill>
                            <a:srgbClr val="002060"/>
                          </a:solidFill>
                          <a:cs typeface="A  Mitra_1 (MRT)" pitchFamily="2" charset="-78"/>
                        </a:rPr>
                        <a:t>0/4</a:t>
                      </a:r>
                      <a:endParaRPr lang="en-US" sz="1800" dirty="0">
                        <a:solidFill>
                          <a:srgbClr val="002060"/>
                        </a:solidFill>
                        <a:cs typeface="A  Mitra_1 (MRT)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2060"/>
                          </a:solidFill>
                          <a:cs typeface="A  Mitra_1 (MRT)" pitchFamily="2" charset="-78"/>
                        </a:rPr>
                        <a:t>کم‌کاری آشکار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800" dirty="0" smtClean="0">
                          <a:solidFill>
                            <a:srgbClr val="002060"/>
                          </a:solidFill>
                          <a:cs typeface="A  Mitra_1 (MRT)" pitchFamily="2" charset="-78"/>
                        </a:rPr>
                        <a:t>17/6</a:t>
                      </a:r>
                      <a:endParaRPr lang="en-US" sz="1800" dirty="0">
                        <a:solidFill>
                          <a:srgbClr val="002060"/>
                        </a:solidFill>
                        <a:cs typeface="A  Mitra_1 (MRT)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800" dirty="0" smtClean="0">
                          <a:solidFill>
                            <a:srgbClr val="002060"/>
                          </a:solidFill>
                          <a:cs typeface="A  Mitra_1 (MRT)" pitchFamily="2" charset="-78"/>
                        </a:rPr>
                        <a:t>8/5</a:t>
                      </a:r>
                      <a:endParaRPr lang="en-US" sz="1800" dirty="0">
                        <a:solidFill>
                          <a:srgbClr val="002060"/>
                        </a:solidFill>
                        <a:cs typeface="A  Mitra_1 (MRT)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2060"/>
                          </a:solidFill>
                          <a:cs typeface="A  Mitra_1 (MRT)" pitchFamily="2" charset="-78"/>
                        </a:rPr>
                        <a:t>کم‌کاری زیربالینی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800" dirty="0" smtClean="0">
                          <a:solidFill>
                            <a:srgbClr val="002060"/>
                          </a:solidFill>
                          <a:cs typeface="A  Mitra_1 (MRT)" pitchFamily="2" charset="-78"/>
                        </a:rPr>
                        <a:t>0/9</a:t>
                      </a:r>
                      <a:endParaRPr lang="en-US" sz="1800" dirty="0">
                        <a:solidFill>
                          <a:srgbClr val="002060"/>
                        </a:solidFill>
                        <a:cs typeface="A  Mitra_1 (MRT)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800" dirty="0" smtClean="0">
                          <a:solidFill>
                            <a:srgbClr val="002060"/>
                          </a:solidFill>
                          <a:cs typeface="A  Mitra_1 (MRT)" pitchFamily="2" charset="-78"/>
                        </a:rPr>
                        <a:t>0/1</a:t>
                      </a:r>
                      <a:endParaRPr lang="en-US" sz="1800" dirty="0">
                        <a:solidFill>
                          <a:srgbClr val="002060"/>
                        </a:solidFill>
                        <a:cs typeface="A  Mitra_1 (MRT)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2060"/>
                          </a:solidFill>
                          <a:cs typeface="A  Mitra_1 (MRT)" pitchFamily="2" charset="-78"/>
                        </a:rPr>
                        <a:t>پرکاری آشکار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800" dirty="0" smtClean="0">
                          <a:solidFill>
                            <a:srgbClr val="002060"/>
                          </a:solidFill>
                          <a:cs typeface="A  Mitra_1 (MRT)" pitchFamily="2" charset="-78"/>
                        </a:rPr>
                        <a:t>20/7</a:t>
                      </a:r>
                      <a:endParaRPr lang="en-US" sz="1800" dirty="0">
                        <a:solidFill>
                          <a:srgbClr val="002060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1800" dirty="0" smtClean="0">
                          <a:solidFill>
                            <a:srgbClr val="002060"/>
                          </a:solidFill>
                          <a:cs typeface="A  Mitra_1 (MRT)" pitchFamily="2" charset="-78"/>
                        </a:rPr>
                        <a:t>0/9</a:t>
                      </a:r>
                      <a:endParaRPr lang="en-US" sz="1800" dirty="0">
                        <a:solidFill>
                          <a:srgbClr val="002060"/>
                        </a:solidFill>
                        <a:cs typeface="A  Mitra_1 (MRT)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2060"/>
                          </a:solidFill>
                          <a:cs typeface="A  Mitra_1 (MRT)" pitchFamily="2" charset="-78"/>
                        </a:rPr>
                        <a:t>پرکاری زیربالینی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  <a:cs typeface="Aharoni" pitchFamily="2" charset="-79"/>
              </a:rPr>
              <a:t>Recommendations for screening for thyroid </a:t>
            </a:r>
            <a:r>
              <a:rPr lang="en-US" sz="3000" b="1" dirty="0" smtClean="0">
                <a:solidFill>
                  <a:srgbClr val="C00000"/>
                </a:solidFill>
                <a:cs typeface="Aharoni" pitchFamily="2" charset="-79"/>
              </a:rPr>
              <a:t>disease of </a:t>
            </a:r>
            <a:r>
              <a:rPr lang="en-US" sz="3000" b="1" dirty="0">
                <a:solidFill>
                  <a:srgbClr val="C00000"/>
                </a:solidFill>
                <a:cs typeface="Aharoni" pitchFamily="2" charset="-79"/>
              </a:rPr>
              <a:t>various professional societies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928802"/>
            <a:ext cx="507209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823200" y="6000768"/>
            <a:ext cx="2864887" cy="579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fa-IR" sz="2300" dirty="0" smtClean="0">
                <a:solidFill>
                  <a:srgbClr val="0070C0"/>
                </a:solidFill>
                <a:cs typeface="A  Mitra_1 (MRT)" pitchFamily="2" charset="-78"/>
              </a:rPr>
              <a:t>جناب آقای دکتر حسین پناه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285729"/>
            <a:ext cx="8858280" cy="78581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cs typeface="Aharoni" pitchFamily="2" charset="-79"/>
              </a:rPr>
              <a:t>Secondary prevention of thyroid disease</a:t>
            </a:r>
            <a:endParaRPr lang="en-US" sz="40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571612"/>
            <a:ext cx="8215370" cy="4857784"/>
          </a:xfrm>
        </p:spPr>
        <p:txBody>
          <a:bodyPr>
            <a:normAutofit fontScale="77500" lnSpcReduction="20000"/>
          </a:bodyPr>
          <a:lstStyle/>
          <a:p>
            <a:pPr marL="1428750" lvl="2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Congenital hypothyroidism</a:t>
            </a:r>
          </a:p>
          <a:p>
            <a:pPr marL="1428750" lvl="2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Subclinical hypothyroidism</a:t>
            </a:r>
          </a:p>
          <a:p>
            <a:pPr marL="1428750" lvl="2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Subclinical hyperthyroidism</a:t>
            </a:r>
          </a:p>
          <a:p>
            <a:pPr marL="1428750" lvl="2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</a:rPr>
              <a:t>Ultrasonographic</a:t>
            </a:r>
            <a:r>
              <a:rPr lang="en-US" b="1" dirty="0" smtClean="0">
                <a:solidFill>
                  <a:srgbClr val="FF0000"/>
                </a:solidFill>
              </a:rPr>
              <a:t> detection of thyroid cancer </a:t>
            </a:r>
          </a:p>
          <a:p>
            <a:pPr marL="1885950" lvl="3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FF0000"/>
                </a:solidFill>
              </a:rPr>
              <a:t>Nodules</a:t>
            </a:r>
          </a:p>
          <a:p>
            <a:pPr marL="1885950" lvl="3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FF0000"/>
                </a:solidFill>
              </a:rPr>
              <a:t>Lymph nodes</a:t>
            </a:r>
          </a:p>
          <a:p>
            <a:pPr marL="1885950" lvl="3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FF0000"/>
                </a:solidFill>
              </a:rPr>
              <a:t>Siblings</a:t>
            </a:r>
          </a:p>
          <a:p>
            <a:pPr marL="1428750" lvl="2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Calcitonin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screening in NTD for MTC</a:t>
            </a:r>
          </a:p>
          <a:p>
            <a:pPr marL="1428750" lvl="2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RET analysis</a:t>
            </a:r>
          </a:p>
          <a:p>
            <a:pPr marL="1428750" lvl="2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accent3"/>
                </a:solidFill>
              </a:rPr>
              <a:t>Screening in pregnancy</a:t>
            </a:r>
          </a:p>
          <a:p>
            <a:pPr marL="1428750" lvl="2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accent5"/>
                </a:solidFill>
              </a:rPr>
              <a:t>Graves’ </a:t>
            </a:r>
            <a:r>
              <a:rPr lang="en-US" b="1" dirty="0" err="1" smtClean="0">
                <a:solidFill>
                  <a:schemeClr val="accent5"/>
                </a:solidFill>
              </a:rPr>
              <a:t>orbitopathy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cs typeface="Aharoni" pitchFamily="2" charset="-79"/>
              </a:rPr>
              <a:t>Incidence of thyroid cancer by </a:t>
            </a:r>
            <a:r>
              <a:rPr lang="en-US" sz="2800" b="1" dirty="0" err="1">
                <a:solidFill>
                  <a:srgbClr val="C00000"/>
                </a:solidFill>
                <a:cs typeface="Aharoni" pitchFamily="2" charset="-79"/>
              </a:rPr>
              <a:t>ultrasonographic</a:t>
            </a:r>
            <a:r>
              <a:rPr lang="en-US" sz="2800" b="1" dirty="0">
                <a:solidFill>
                  <a:srgbClr val="C00000"/>
                </a:solidFill>
                <a:cs typeface="Aharoni" pitchFamily="2" charset="-79"/>
              </a:rPr>
              <a:t> screening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928802"/>
            <a:ext cx="786767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5786454"/>
            <a:ext cx="44291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Yuen, et al. </a:t>
            </a:r>
            <a:r>
              <a:rPr lang="en-US" sz="1500" dirty="0"/>
              <a:t>HEAD &amp; </a:t>
            </a:r>
            <a:r>
              <a:rPr lang="en-US" sz="1500" dirty="0" smtClean="0"/>
              <a:t>NECK—DOI 2011; 453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57216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3000" b="1" dirty="0" smtClean="0">
                <a:solidFill>
                  <a:schemeClr val="tx2"/>
                </a:solidFill>
              </a:rPr>
              <a:t>    Recommendations </a:t>
            </a:r>
            <a:r>
              <a:rPr lang="en-US" sz="3000" b="1" dirty="0">
                <a:solidFill>
                  <a:schemeClr val="tx2"/>
                </a:solidFill>
              </a:rPr>
              <a:t>21 and 27 on the </a:t>
            </a:r>
            <a:r>
              <a:rPr lang="en-US" sz="3000" b="1" dirty="0">
                <a:solidFill>
                  <a:srgbClr val="00B050"/>
                </a:solidFill>
              </a:rPr>
              <a:t>‘‘preoperative evaluation and treatment of lateral cervical nodes’’ </a:t>
            </a:r>
            <a:r>
              <a:rPr lang="en-US" sz="3000" b="1" dirty="0">
                <a:solidFill>
                  <a:schemeClr val="tx2"/>
                </a:solidFill>
              </a:rPr>
              <a:t>and Recommendations 49 and 50 on the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‘‘evaluation and treatment of lateral cervical nodes after initial therapy has been completed’’ </a:t>
            </a:r>
            <a:r>
              <a:rPr lang="en-US" sz="3000" b="1" dirty="0">
                <a:solidFill>
                  <a:schemeClr val="tx2"/>
                </a:solidFill>
              </a:rPr>
              <a:t>assume </a:t>
            </a:r>
            <a:r>
              <a:rPr lang="en-US" sz="3000" b="1" dirty="0">
                <a:solidFill>
                  <a:srgbClr val="FF0000"/>
                </a:solidFill>
              </a:rPr>
              <a:t>that there is a benefit to identify and treat clinically occult lateral nodal metastases.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2844" y="71414"/>
            <a:ext cx="885828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  <a:t>Cervical nodes: ATA Recommendations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85794"/>
            <a:ext cx="8858280" cy="542928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3000" b="1" dirty="0" smtClean="0">
                <a:solidFill>
                  <a:schemeClr val="tx2"/>
                </a:solidFill>
              </a:rPr>
              <a:t>    </a:t>
            </a:r>
            <a:r>
              <a:rPr lang="en-US" sz="3000" b="1" dirty="0" err="1" smtClean="0">
                <a:solidFill>
                  <a:schemeClr val="tx2"/>
                </a:solidFill>
              </a:rPr>
              <a:t>Ultrasonographic</a:t>
            </a:r>
            <a:r>
              <a:rPr lang="en-US" sz="3000" b="1" dirty="0" smtClean="0">
                <a:solidFill>
                  <a:schemeClr val="tx2"/>
                </a:solidFill>
              </a:rPr>
              <a:t> </a:t>
            </a:r>
            <a:r>
              <a:rPr lang="en-US" sz="3000" b="1" dirty="0">
                <a:solidFill>
                  <a:schemeClr val="tx2"/>
                </a:solidFill>
              </a:rPr>
              <a:t>screening of first-degree relatives (siblings) of patients with apparently sporadic </a:t>
            </a:r>
            <a:r>
              <a:rPr lang="en-US" sz="3000" b="1" dirty="0" err="1">
                <a:solidFill>
                  <a:schemeClr val="tx2"/>
                </a:solidFill>
              </a:rPr>
              <a:t>multicentric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r>
              <a:rPr lang="en-US" sz="3000" b="1" dirty="0" smtClean="0">
                <a:solidFill>
                  <a:schemeClr val="tx2"/>
                </a:solidFill>
              </a:rPr>
              <a:t>PTC</a:t>
            </a:r>
          </a:p>
          <a:p>
            <a:pPr algn="just"/>
            <a:r>
              <a:rPr lang="en-US" sz="3000" b="1" dirty="0" smtClean="0">
                <a:solidFill>
                  <a:schemeClr val="tx2"/>
                </a:solidFill>
              </a:rPr>
              <a:t>The </a:t>
            </a:r>
            <a:r>
              <a:rPr lang="en-US" sz="3000" b="1" dirty="0">
                <a:solidFill>
                  <a:schemeClr val="tx2"/>
                </a:solidFill>
              </a:rPr>
              <a:t>age for first ultrasound and the follow-up of subjects with an initially negative examination </a:t>
            </a:r>
            <a:r>
              <a:rPr lang="en-US" sz="3000" b="1" dirty="0">
                <a:solidFill>
                  <a:srgbClr val="00B050"/>
                </a:solidFill>
              </a:rPr>
              <a:t>remain undefined</a:t>
            </a:r>
            <a:r>
              <a:rPr lang="en-US" sz="3000" b="1" dirty="0">
                <a:solidFill>
                  <a:schemeClr val="tx2"/>
                </a:solidFill>
              </a:rPr>
              <a:t>. </a:t>
            </a:r>
            <a:endParaRPr lang="en-US" sz="3000" b="1" dirty="0" smtClean="0">
              <a:solidFill>
                <a:schemeClr val="tx2"/>
              </a:solidFill>
            </a:endParaRPr>
          </a:p>
          <a:p>
            <a:pPr algn="just"/>
            <a:r>
              <a:rPr lang="en-US" sz="3000" b="1" dirty="0" smtClean="0">
                <a:solidFill>
                  <a:schemeClr val="tx2"/>
                </a:solidFill>
              </a:rPr>
              <a:t>The </a:t>
            </a:r>
            <a:r>
              <a:rPr lang="en-US" sz="3000" b="1" dirty="0">
                <a:solidFill>
                  <a:schemeClr val="tx2"/>
                </a:solidFill>
              </a:rPr>
              <a:t>criteria for indication of FNAC and surgery (in cases of </a:t>
            </a:r>
            <a:r>
              <a:rPr lang="en-US" sz="3000" b="1" dirty="0" err="1">
                <a:solidFill>
                  <a:schemeClr val="tx2"/>
                </a:solidFill>
              </a:rPr>
              <a:t>nondiagnostic</a:t>
            </a:r>
            <a:r>
              <a:rPr lang="en-US" sz="3000" b="1" dirty="0">
                <a:solidFill>
                  <a:schemeClr val="tx2"/>
                </a:solidFill>
              </a:rPr>
              <a:t> cytology) need to be better defined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6215082"/>
            <a:ext cx="5500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Rosario PW. Thyroid 2012; 22: 805.</a:t>
            </a:r>
            <a:endParaRPr lang="en-US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885828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  <a:t>PTC: Screening of relatives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643998" cy="5054593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700" b="1" dirty="0" smtClean="0">
                <a:solidFill>
                  <a:srgbClr val="00B050"/>
                </a:solidFill>
              </a:rPr>
              <a:t>Highly </a:t>
            </a:r>
            <a:r>
              <a:rPr lang="en-US" sz="2700" b="1" dirty="0">
                <a:solidFill>
                  <a:srgbClr val="00B050"/>
                </a:solidFill>
              </a:rPr>
              <a:t>sensitive</a:t>
            </a:r>
            <a:r>
              <a:rPr lang="en-US" sz="2700" b="1" dirty="0">
                <a:solidFill>
                  <a:schemeClr val="tx2"/>
                </a:solidFill>
              </a:rPr>
              <a:t> tool for the </a:t>
            </a:r>
            <a:r>
              <a:rPr lang="en-US" sz="2700" b="1" dirty="0" err="1">
                <a:solidFill>
                  <a:schemeClr val="tx2"/>
                </a:solidFill>
              </a:rPr>
              <a:t>presurgical</a:t>
            </a:r>
            <a:r>
              <a:rPr lang="en-US" sz="2700" b="1" dirty="0">
                <a:solidFill>
                  <a:schemeClr val="tx2"/>
                </a:solidFill>
              </a:rPr>
              <a:t> diagnosis of MTC , far more sensitive than cytology. </a:t>
            </a:r>
            <a:endParaRPr lang="en-US" sz="2700" b="1" dirty="0" smtClean="0">
              <a:solidFill>
                <a:schemeClr val="tx2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700" b="1" dirty="0" smtClean="0">
                <a:solidFill>
                  <a:schemeClr val="tx2"/>
                </a:solidFill>
              </a:rPr>
              <a:t>Allows 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</a:rPr>
              <a:t>earlier diagnosis </a:t>
            </a:r>
            <a:r>
              <a:rPr lang="en-US" sz="2700" b="1" dirty="0">
                <a:solidFill>
                  <a:schemeClr val="tx2"/>
                </a:solidFill>
              </a:rPr>
              <a:t>of MTC than the classical </a:t>
            </a:r>
            <a:r>
              <a:rPr lang="en-US" sz="2700" b="1" dirty="0" smtClean="0">
                <a:solidFill>
                  <a:schemeClr val="tx2"/>
                </a:solidFill>
              </a:rPr>
              <a:t>approach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700" b="1" dirty="0" smtClean="0">
                <a:solidFill>
                  <a:schemeClr val="tx2"/>
                </a:solidFill>
              </a:rPr>
              <a:t>Two </a:t>
            </a:r>
            <a:r>
              <a:rPr lang="en-US" sz="2700" b="1" dirty="0">
                <a:solidFill>
                  <a:schemeClr val="tx2"/>
                </a:solidFill>
              </a:rPr>
              <a:t>recent independent reports—one from Europe and the other from the U.S.— suggested that CT screening is actually </a:t>
            </a:r>
            <a:r>
              <a:rPr lang="en-US" sz="2700" b="1" dirty="0">
                <a:solidFill>
                  <a:srgbClr val="FF0000"/>
                </a:solidFill>
              </a:rPr>
              <a:t>cost-effective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6215082"/>
            <a:ext cx="5500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Costante</a:t>
            </a:r>
            <a:r>
              <a:rPr lang="en-US" sz="1600" dirty="0" smtClean="0"/>
              <a:t> &amp; </a:t>
            </a:r>
            <a:r>
              <a:rPr lang="en-US" sz="1600" dirty="0" err="1" smtClean="0"/>
              <a:t>Filetti</a:t>
            </a:r>
            <a:r>
              <a:rPr lang="en-US" sz="1600" dirty="0" smtClean="0"/>
              <a:t>. </a:t>
            </a:r>
            <a:r>
              <a:rPr lang="en-US" sz="1600" dirty="0" err="1" smtClean="0"/>
              <a:t>Occologist</a:t>
            </a:r>
            <a:r>
              <a:rPr lang="en-US" sz="1600" dirty="0" smtClean="0"/>
              <a:t> 2011; 16: 49.</a:t>
            </a:r>
            <a:endParaRPr lang="en-US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2876" y="214290"/>
            <a:ext cx="885828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  <a:t>Calcitonin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  <a:t> Screening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928826"/>
          </a:xfrm>
        </p:spPr>
        <p:txBody>
          <a:bodyPr>
            <a:noAutofit/>
          </a:bodyPr>
          <a:lstStyle/>
          <a:p>
            <a:pPr rtl="1"/>
            <a:r>
              <a:rPr lang="fa-IR" sz="3500" dirty="0" smtClean="0">
                <a:solidFill>
                  <a:srgbClr val="C00000"/>
                </a:solidFill>
                <a:cs typeface="A  Mitra_1 (MRT)" pitchFamily="2" charset="-78"/>
              </a:rPr>
              <a:t>ابلاغ شده توسط مقام معظم رهبری</a:t>
            </a:r>
            <a:br>
              <a:rPr lang="fa-IR" sz="3500" dirty="0" smtClean="0">
                <a:solidFill>
                  <a:srgbClr val="C00000"/>
                </a:solidFill>
                <a:cs typeface="A  Mitra_1 (MRT)" pitchFamily="2" charset="-78"/>
              </a:rPr>
            </a:br>
            <a:r>
              <a:rPr lang="fa-IR" sz="3500" dirty="0" smtClean="0">
                <a:solidFill>
                  <a:srgbClr val="C00000"/>
                </a:solidFill>
                <a:cs typeface="A  Mitra_1 (MRT)" pitchFamily="2" charset="-78"/>
              </a:rPr>
              <a:t>سیاست های کلی سلامت</a:t>
            </a:r>
            <a:r>
              <a:rPr lang="en-US" sz="3500" dirty="0" smtClean="0">
                <a:solidFill>
                  <a:srgbClr val="C00000"/>
                </a:solidFill>
                <a:cs typeface="A  Mitra_1 (MRT)" pitchFamily="2" charset="-78"/>
              </a:rPr>
              <a:t/>
            </a:r>
            <a:br>
              <a:rPr lang="en-US" sz="3500" dirty="0" smtClean="0">
                <a:solidFill>
                  <a:srgbClr val="C00000"/>
                </a:solidFill>
                <a:cs typeface="A  Mitra_1 (MRT)" pitchFamily="2" charset="-78"/>
              </a:rPr>
            </a:br>
            <a:r>
              <a:rPr lang="fa-IR" sz="3500" dirty="0" smtClean="0">
                <a:solidFill>
                  <a:srgbClr val="C00000"/>
                </a:solidFill>
                <a:cs typeface="A  Mitra_1 (MRT)" pitchFamily="2" charset="-78"/>
              </a:rPr>
              <a:t>(ماده 2 )</a:t>
            </a:r>
            <a:endParaRPr lang="en-US" sz="3500" dirty="0">
              <a:solidFill>
                <a:srgbClr val="C00000"/>
              </a:solidFill>
              <a:cs typeface="A  Mitra_1 (MRT)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285992"/>
            <a:ext cx="8643998" cy="4357718"/>
          </a:xfrm>
        </p:spPr>
        <p:txBody>
          <a:bodyPr>
            <a:normAutofit fontScale="92500" lnSpcReduction="20000"/>
          </a:bodyPr>
          <a:lstStyle/>
          <a:p>
            <a:pPr algn="just" rtl="1">
              <a:lnSpc>
                <a:spcPct val="150000"/>
              </a:lnSpc>
            </a:pPr>
            <a:r>
              <a:rPr lang="fa-IR" dirty="0" smtClean="0">
                <a:solidFill>
                  <a:srgbClr val="002060"/>
                </a:solidFill>
                <a:cs typeface="A  Mitra_1 (MRT)" pitchFamily="2" charset="-78"/>
              </a:rPr>
              <a:t>2- تحقق رویکرد سلامت همه جانبه و انسان سالم در همه قوانین، سیاست های اجرایی و مقررات با رعایت:</a:t>
            </a:r>
          </a:p>
          <a:p>
            <a:pPr lvl="1" algn="just" rtl="1">
              <a:lnSpc>
                <a:spcPct val="150000"/>
              </a:lnSpc>
            </a:pPr>
            <a:r>
              <a:rPr lang="fa-IR" dirty="0" smtClean="0">
                <a:solidFill>
                  <a:srgbClr val="0070C0"/>
                </a:solidFill>
                <a:cs typeface="A  Mitra_1 (MRT)" pitchFamily="2" charset="-78"/>
              </a:rPr>
              <a:t>1-2  اولویت پیشگیری بر درمان.</a:t>
            </a:r>
          </a:p>
          <a:p>
            <a:pPr lvl="1" algn="just" rtl="1">
              <a:lnSpc>
                <a:spcPct val="150000"/>
              </a:lnSpc>
            </a:pPr>
            <a:r>
              <a:rPr lang="fa-IR" dirty="0" smtClean="0">
                <a:solidFill>
                  <a:srgbClr val="0070C0"/>
                </a:solidFill>
                <a:cs typeface="A  Mitra_1 (MRT)" pitchFamily="2" charset="-78"/>
              </a:rPr>
              <a:t>2-2  روزآمد نمودن برنامه های بهداشتی و درمانی.</a:t>
            </a:r>
          </a:p>
          <a:p>
            <a:pPr lvl="1" algn="just" rtl="1">
              <a:lnSpc>
                <a:spcPct val="150000"/>
              </a:lnSpc>
            </a:pPr>
            <a:r>
              <a:rPr lang="fa-IR" smtClean="0">
                <a:solidFill>
                  <a:srgbClr val="0070C0"/>
                </a:solidFill>
                <a:cs typeface="A  Mitra_1 (MRT)" pitchFamily="2" charset="-78"/>
              </a:rPr>
              <a:t>3-2  کاهش </a:t>
            </a:r>
            <a:r>
              <a:rPr lang="fa-IR" dirty="0" smtClean="0">
                <a:solidFill>
                  <a:srgbClr val="0070C0"/>
                </a:solidFill>
                <a:cs typeface="A  Mitra_1 (MRT)" pitchFamily="2" charset="-78"/>
              </a:rPr>
              <a:t>مخاطرات و آلودگی </a:t>
            </a:r>
            <a:r>
              <a:rPr lang="fa-IR" smtClean="0">
                <a:solidFill>
                  <a:srgbClr val="0070C0"/>
                </a:solidFill>
                <a:cs typeface="A  Mitra_1 (MRT)" pitchFamily="2" charset="-78"/>
              </a:rPr>
              <a:t>های تهدید </a:t>
            </a:r>
            <a:r>
              <a:rPr lang="fa-IR" dirty="0" smtClean="0">
                <a:solidFill>
                  <a:srgbClr val="0070C0"/>
                </a:solidFill>
                <a:cs typeface="A  Mitra_1 (MRT)" pitchFamily="2" charset="-78"/>
              </a:rPr>
              <a:t>کننده سلامت مبتنی بر شواهد معتبر علمی.</a:t>
            </a:r>
          </a:p>
          <a:p>
            <a:pPr lvl="1" algn="just" rtl="1">
              <a:lnSpc>
                <a:spcPct val="150000"/>
              </a:lnSpc>
            </a:pPr>
            <a:r>
              <a:rPr lang="fa-IR" dirty="0" smtClean="0">
                <a:solidFill>
                  <a:srgbClr val="0070C0"/>
                </a:solidFill>
                <a:cs typeface="A  Mitra_1 (MRT)" pitchFamily="2" charset="-78"/>
              </a:rPr>
              <a:t>4-2 ....</a:t>
            </a:r>
            <a:endParaRPr lang="en-US" dirty="0">
              <a:solidFill>
                <a:srgbClr val="0070C0"/>
              </a:solidFill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928670"/>
            <a:ext cx="6758006" cy="471490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+mj-lt"/>
                <a:ea typeface="+mj-ea"/>
                <a:cs typeface="Aharoni" pitchFamily="2" charset="-79"/>
              </a:rPr>
              <a:t>Question?    </a:t>
            </a:r>
          </a:p>
          <a:p>
            <a:pPr algn="ctr">
              <a:lnSpc>
                <a:spcPct val="200000"/>
              </a:lnSpc>
              <a:buNone/>
            </a:pPr>
            <a:r>
              <a:rPr lang="en-US" sz="3500" b="1" dirty="0" smtClean="0">
                <a:solidFill>
                  <a:schemeClr val="tx2"/>
                </a:solidFill>
              </a:rPr>
              <a:t>Is there a value </a:t>
            </a:r>
            <a:r>
              <a:rPr lang="en-US" sz="3500" b="1" dirty="0">
                <a:solidFill>
                  <a:schemeClr val="tx2"/>
                </a:solidFill>
              </a:rPr>
              <a:t>in identifying early cancers in certain </a:t>
            </a:r>
            <a:r>
              <a:rPr lang="en-US" sz="3500" b="1" dirty="0" smtClean="0">
                <a:solidFill>
                  <a:schemeClr val="tx2"/>
                </a:solidFill>
              </a:rPr>
              <a:t>populations?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2739" y="6000768"/>
            <a:ext cx="2685351" cy="579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fa-IR" sz="2300" dirty="0" smtClean="0">
                <a:solidFill>
                  <a:srgbClr val="0070C0"/>
                </a:solidFill>
                <a:cs typeface="A  Mitra_1 (MRT)" pitchFamily="2" charset="-78"/>
              </a:rPr>
              <a:t>جناب آقای دکتر نخجوانی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71414"/>
            <a:ext cx="8858280" cy="78581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cs typeface="Aharoni" pitchFamily="2" charset="-79"/>
              </a:rPr>
              <a:t>Secondary prevention of thyroid disease</a:t>
            </a:r>
            <a:endParaRPr lang="en-US" sz="40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8215370" cy="5429288"/>
          </a:xfrm>
        </p:spPr>
        <p:txBody>
          <a:bodyPr>
            <a:noAutofit/>
          </a:bodyPr>
          <a:lstStyle/>
          <a:p>
            <a:pPr marL="1428750" lvl="2" indent="-514350" algn="just">
              <a:buFont typeface="+mj-lt"/>
              <a:buAutoNum type="arabicPeriod"/>
            </a:pPr>
            <a:r>
              <a:rPr lang="en-US" sz="2500" b="1" dirty="0" smtClean="0">
                <a:solidFill>
                  <a:srgbClr val="00B050"/>
                </a:solidFill>
              </a:rPr>
              <a:t>Congenital hypothyroidism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2500" b="1" dirty="0" smtClean="0">
                <a:solidFill>
                  <a:schemeClr val="tx2"/>
                </a:solidFill>
              </a:rPr>
              <a:t>Subclinical hypothyroidism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2500" b="1" dirty="0" smtClean="0">
                <a:solidFill>
                  <a:schemeClr val="tx2"/>
                </a:solidFill>
              </a:rPr>
              <a:t>Subclinical hyperthyroidism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2500" b="1" dirty="0" err="1" smtClean="0">
                <a:solidFill>
                  <a:srgbClr val="FF0000"/>
                </a:solidFill>
              </a:rPr>
              <a:t>Ultrasonographic</a:t>
            </a:r>
            <a:r>
              <a:rPr lang="en-US" sz="2500" b="1" dirty="0" smtClean="0">
                <a:solidFill>
                  <a:srgbClr val="FF0000"/>
                </a:solidFill>
              </a:rPr>
              <a:t> detection of thyroid cancer </a:t>
            </a:r>
          </a:p>
          <a:p>
            <a:pPr marL="1885950" lvl="3" indent="-514350" algn="just"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0000"/>
                </a:solidFill>
              </a:rPr>
              <a:t>Nodules</a:t>
            </a:r>
          </a:p>
          <a:p>
            <a:pPr marL="1885950" lvl="3" indent="-514350" algn="just"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0000"/>
                </a:solidFill>
              </a:rPr>
              <a:t>Lymph nodes</a:t>
            </a:r>
          </a:p>
          <a:p>
            <a:pPr marL="1885950" lvl="3" indent="-514350" algn="just"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0000"/>
                </a:solidFill>
              </a:rPr>
              <a:t>Siblings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2500" b="1" dirty="0" err="1" smtClean="0">
                <a:solidFill>
                  <a:schemeClr val="accent6">
                    <a:lumMod val="75000"/>
                  </a:schemeClr>
                </a:solidFill>
              </a:rPr>
              <a:t>Calcitonin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</a:rPr>
              <a:t> screening in NTD for MTC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</a:rPr>
              <a:t>RET analysis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2500" b="1" dirty="0" smtClean="0">
                <a:solidFill>
                  <a:schemeClr val="accent3"/>
                </a:solidFill>
              </a:rPr>
              <a:t>Screening in pregnancy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2500" b="1" dirty="0" smtClean="0">
                <a:solidFill>
                  <a:schemeClr val="accent5"/>
                </a:solidFill>
              </a:rPr>
              <a:t>Graves’ </a:t>
            </a:r>
            <a:r>
              <a:rPr lang="en-US" sz="2500" b="1" dirty="0" err="1" smtClean="0">
                <a:solidFill>
                  <a:schemeClr val="accent5"/>
                </a:solidFill>
              </a:rPr>
              <a:t>orbitopathy</a:t>
            </a:r>
            <a:endParaRPr lang="en-US" sz="25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76200" y="152400"/>
            <a:ext cx="8763000" cy="6477000"/>
          </a:xfrm>
        </p:spPr>
        <p:txBody>
          <a:bodyPr/>
          <a:lstStyle/>
          <a:p>
            <a:pPr algn="just" eaLnBrk="1" hangingPunct="1">
              <a:lnSpc>
                <a:spcPct val="170000"/>
              </a:lnSpc>
              <a:buFont typeface="Wingdings 3" pitchFamily="18" charset="2"/>
              <a:buNone/>
            </a:pPr>
            <a:r>
              <a:rPr lang="en-US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A 30 year-old woman seeks pre-conception thyroid counseling. There is no personal or familial history of thyroid disease. She has a palpable thyroid of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aprox</a:t>
            </a:r>
            <a:r>
              <a:rPr lang="en-US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20 gm in weight and is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euthyroid</a:t>
            </a:r>
            <a:r>
              <a:rPr lang="en-US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70000"/>
              </a:lnSpc>
              <a:buFont typeface="Wingdings 3" pitchFamily="18" charset="2"/>
              <a:buNone/>
            </a:pP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70000"/>
              </a:lnSpc>
              <a:buFont typeface="Wingdings 3" pitchFamily="18" charset="2"/>
              <a:buNone/>
            </a:pP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70000"/>
              </a:lnSpc>
              <a:buFont typeface="Wingdings 3" pitchFamily="18" charset="2"/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Which one of the following would be your advise before pregnancy?</a:t>
            </a:r>
          </a:p>
          <a:p>
            <a:pPr marL="849313" lvl="1" indent="-457200" algn="just" eaLnBrk="1" hangingPunct="1">
              <a:lnSpc>
                <a:spcPct val="170000"/>
              </a:lnSpc>
              <a:buFont typeface="Verdana" pitchFamily="34" charset="0"/>
              <a:buAutoNum type="alphaLcParenR"/>
            </a:pP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Thyroid screening is not indicated</a:t>
            </a:r>
          </a:p>
          <a:p>
            <a:pPr marL="849313" lvl="1" indent="-457200" algn="just" eaLnBrk="1" hangingPunct="1">
              <a:lnSpc>
                <a:spcPct val="170000"/>
              </a:lnSpc>
              <a:buFont typeface="Verdana" pitchFamily="34" charset="0"/>
              <a:buAutoNum type="alphaLcParenR"/>
            </a:pP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Measure both TSH and </a:t>
            </a:r>
            <a:r>
              <a:rPr lang="en-US" sz="2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TPOAb</a:t>
            </a:r>
            <a:endParaRPr lang="en-US" sz="20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CC1FF87-DC8A-4CFE-8729-0D23A63FDC43}" type="slidenum">
              <a:rPr lang="ar-SA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352800" y="6477000"/>
            <a:ext cx="5791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32048"/>
            <a:ext cx="8805664" cy="1268760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The rates of missed diagnoses if screening were to be performed only in </a:t>
            </a:r>
            <a:r>
              <a:rPr lang="en-US" sz="25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the  high-risk population</a:t>
            </a:r>
            <a:endParaRPr lang="en-US" sz="25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961459" cy="347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15616" y="5517232"/>
            <a:ext cx="35020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Wang W, Euro J </a:t>
            </a:r>
            <a:r>
              <a:rPr lang="en-US" sz="1400" b="1" dirty="0" err="1" smtClean="0">
                <a:solidFill>
                  <a:srgbClr val="7030A0"/>
                </a:solidFill>
              </a:rPr>
              <a:t>Endocrinol</a:t>
            </a:r>
            <a:r>
              <a:rPr lang="en-US" sz="1400" b="1" dirty="0" smtClean="0">
                <a:solidFill>
                  <a:srgbClr val="7030A0"/>
                </a:solidFill>
              </a:rPr>
              <a:t> 2010; 164: 263</a:t>
            </a:r>
            <a:endParaRPr lang="en-US" sz="1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610160" cy="6264696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None/>
            </a:pPr>
            <a:endParaRPr lang="en-US" sz="2000" dirty="0" smtClean="0">
              <a:solidFill>
                <a:srgbClr val="C00000"/>
              </a:solidFill>
              <a:latin typeface="Albertus Extra Bold" pitchFamily="34" charset="0"/>
              <a:cs typeface="Aharoni" pitchFamily="2" charset="-79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  <a:cs typeface="Aharoni" pitchFamily="2" charset="-79"/>
              </a:rPr>
              <a:t>Antenatal thyroid screening and childhood cognitive function</a:t>
            </a:r>
          </a:p>
          <a:p>
            <a:pPr algn="ctr">
              <a:lnSpc>
                <a:spcPct val="150000"/>
              </a:lnSpc>
              <a:buNone/>
            </a:pPr>
            <a:endParaRPr lang="en-US" sz="2000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  <a:buNone/>
            </a:pPr>
            <a:endParaRPr lang="en-US" sz="2000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John H. Lazarus, M.D., Jonathan P. </a:t>
            </a:r>
            <a:r>
              <a:rPr lang="en-US" sz="2000" dirty="0" err="1" smtClean="0">
                <a:solidFill>
                  <a:srgbClr val="0070C0"/>
                </a:solidFill>
              </a:rPr>
              <a:t>Bestwick</a:t>
            </a:r>
            <a:r>
              <a:rPr lang="en-US" sz="2000" dirty="0" smtClean="0">
                <a:solidFill>
                  <a:srgbClr val="0070C0"/>
                </a:solidFill>
              </a:rPr>
              <a:t>, M.Sc., Sue </a:t>
            </a:r>
            <a:r>
              <a:rPr lang="en-US" sz="2000" dirty="0" err="1" smtClean="0">
                <a:solidFill>
                  <a:srgbClr val="0070C0"/>
                </a:solidFill>
              </a:rPr>
              <a:t>Channon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D.Clin.Psych</a:t>
            </a:r>
            <a:r>
              <a:rPr lang="en-US" sz="2000" dirty="0" smtClean="0">
                <a:solidFill>
                  <a:srgbClr val="0070C0"/>
                </a:solidFill>
              </a:rPr>
              <a:t>., Ruth </a:t>
            </a:r>
            <a:r>
              <a:rPr lang="en-US" sz="2000" dirty="0" err="1" smtClean="0">
                <a:solidFill>
                  <a:srgbClr val="0070C0"/>
                </a:solidFill>
              </a:rPr>
              <a:t>Paradice</a:t>
            </a:r>
            <a:r>
              <a:rPr lang="en-US" sz="2000" dirty="0" smtClean="0">
                <a:solidFill>
                  <a:srgbClr val="0070C0"/>
                </a:solidFill>
              </a:rPr>
              <a:t>, Ph.D., Aldo </a:t>
            </a:r>
            <a:r>
              <a:rPr lang="en-US" sz="2000" dirty="0" err="1" smtClean="0">
                <a:solidFill>
                  <a:srgbClr val="0070C0"/>
                </a:solidFill>
              </a:rPr>
              <a:t>Maina</a:t>
            </a:r>
            <a:r>
              <a:rPr lang="en-US" sz="2000" dirty="0" smtClean="0">
                <a:solidFill>
                  <a:srgbClr val="0070C0"/>
                </a:solidFill>
              </a:rPr>
              <a:t>, M.D., </a:t>
            </a:r>
            <a:r>
              <a:rPr lang="en-US" sz="2000" dirty="0" err="1" smtClean="0">
                <a:solidFill>
                  <a:srgbClr val="0070C0"/>
                </a:solidFill>
              </a:rPr>
              <a:t>Rhian</a:t>
            </a:r>
            <a:r>
              <a:rPr lang="en-US" sz="2000" dirty="0" smtClean="0">
                <a:solidFill>
                  <a:srgbClr val="0070C0"/>
                </a:solidFill>
              </a:rPr>
              <a:t> Rees, M.Sc., </a:t>
            </a:r>
            <a:r>
              <a:rPr lang="en-US" sz="2000" dirty="0" err="1" smtClean="0">
                <a:solidFill>
                  <a:srgbClr val="0070C0"/>
                </a:solidFill>
              </a:rPr>
              <a:t>Elisabetta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Chiusano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M.Psy</a:t>
            </a:r>
            <a:r>
              <a:rPr lang="en-US" sz="2000" dirty="0" smtClean="0">
                <a:solidFill>
                  <a:srgbClr val="0070C0"/>
                </a:solidFill>
              </a:rPr>
              <a:t>., Rhys John, Ph.D., </a:t>
            </a:r>
            <a:r>
              <a:rPr lang="en-US" sz="2000" dirty="0" err="1" smtClean="0">
                <a:solidFill>
                  <a:srgbClr val="0070C0"/>
                </a:solidFill>
              </a:rPr>
              <a:t>Varvara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Guaraldo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M.S.Chem</a:t>
            </a:r>
            <a:r>
              <a:rPr lang="en-US" sz="2000" dirty="0" smtClean="0">
                <a:solidFill>
                  <a:srgbClr val="0070C0"/>
                </a:solidFill>
              </a:rPr>
              <a:t>., Lynne M. George, H.N.C., Marco </a:t>
            </a:r>
            <a:r>
              <a:rPr lang="en-US" sz="2000" dirty="0" err="1" smtClean="0">
                <a:solidFill>
                  <a:srgbClr val="0070C0"/>
                </a:solidFill>
              </a:rPr>
              <a:t>Perona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M.S.Chem</a:t>
            </a:r>
            <a:r>
              <a:rPr lang="en-US" sz="2000" dirty="0" smtClean="0">
                <a:solidFill>
                  <a:srgbClr val="0070C0"/>
                </a:solidFill>
              </a:rPr>
              <a:t>., Daniela </a:t>
            </a:r>
            <a:r>
              <a:rPr lang="en-US" sz="2000" dirty="0" err="1" smtClean="0">
                <a:solidFill>
                  <a:srgbClr val="0070C0"/>
                </a:solidFill>
              </a:rPr>
              <a:t>Dall'Amico</a:t>
            </a:r>
            <a:r>
              <a:rPr lang="en-US" sz="2000" dirty="0" smtClean="0">
                <a:solidFill>
                  <a:srgbClr val="0070C0"/>
                </a:solidFill>
              </a:rPr>
              <a:t>, M.D., Arthur B. </a:t>
            </a:r>
            <a:r>
              <a:rPr lang="en-US" sz="2000" dirty="0" err="1" smtClean="0">
                <a:solidFill>
                  <a:srgbClr val="0070C0"/>
                </a:solidFill>
              </a:rPr>
              <a:t>Parkes</a:t>
            </a:r>
            <a:r>
              <a:rPr lang="en-US" sz="2000" dirty="0" smtClean="0">
                <a:solidFill>
                  <a:srgbClr val="0070C0"/>
                </a:solidFill>
              </a:rPr>
              <a:t>, Ph.D., Mohammed </a:t>
            </a:r>
            <a:r>
              <a:rPr lang="en-US" sz="2000" dirty="0" err="1" smtClean="0">
                <a:solidFill>
                  <a:srgbClr val="0070C0"/>
                </a:solidFill>
              </a:rPr>
              <a:t>Joomun</a:t>
            </a:r>
            <a:r>
              <a:rPr lang="en-US" sz="2000" dirty="0" smtClean="0">
                <a:solidFill>
                  <a:srgbClr val="0070C0"/>
                </a:solidFill>
              </a:rPr>
              <a:t>, M.Sc., and Nicholas J. Wald, F.R.S.</a:t>
            </a:r>
          </a:p>
          <a:p>
            <a:pPr algn="ctr">
              <a:lnSpc>
                <a:spcPct val="150000"/>
              </a:lnSpc>
              <a:buNone/>
            </a:pP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000" dirty="0" smtClean="0"/>
              <a:t>N </a:t>
            </a:r>
            <a:r>
              <a:rPr lang="en-US" sz="2000" dirty="0" err="1" smtClean="0"/>
              <a:t>Engl</a:t>
            </a:r>
            <a:r>
              <a:rPr lang="en-US" sz="2000" dirty="0" smtClean="0"/>
              <a:t> J Med 2012; 366:493-501</a:t>
            </a: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60350" y="6232525"/>
            <a:ext cx="4038600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/>
          <a:lstStyle/>
          <a:p>
            <a:pPr algn="l" eaLnBrk="1" hangingPunct="1"/>
            <a:r>
              <a:rPr lang="en-US" sz="1400" b="1" dirty="0">
                <a:solidFill>
                  <a:srgbClr val="7030A0"/>
                </a:solidFill>
              </a:rPr>
              <a:t>Lazarus et al: N </a:t>
            </a:r>
            <a:r>
              <a:rPr lang="en-US" sz="1400" b="1" dirty="0" err="1">
                <a:solidFill>
                  <a:srgbClr val="7030A0"/>
                </a:solidFill>
              </a:rPr>
              <a:t>Engl</a:t>
            </a:r>
            <a:r>
              <a:rPr lang="en-US" sz="1400" b="1" dirty="0">
                <a:solidFill>
                  <a:srgbClr val="7030A0"/>
                </a:solidFill>
              </a:rPr>
              <a:t> J Med 2012;366:493-501</a:t>
            </a:r>
          </a:p>
        </p:txBody>
      </p:sp>
      <p:sp>
        <p:nvSpPr>
          <p:cNvPr id="1851395" name="AutoShape 3"/>
          <p:cNvSpPr>
            <a:spLocks noChangeArrowheads="1"/>
          </p:cNvSpPr>
          <p:nvPr/>
        </p:nvSpPr>
        <p:spPr bwMode="auto">
          <a:xfrm>
            <a:off x="3332163" y="1141413"/>
            <a:ext cx="2481262" cy="10779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 anchorCtr="1"/>
          <a:lstStyle/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US" sz="2200" dirty="0"/>
              <a:t>21,846</a:t>
            </a:r>
            <a:br>
              <a:rPr lang="en-US" sz="2200" dirty="0"/>
            </a:br>
            <a:r>
              <a:rPr lang="en-US" sz="2200" dirty="0"/>
              <a:t>pregnant women</a:t>
            </a:r>
            <a:br>
              <a:rPr lang="en-US" sz="2200" dirty="0"/>
            </a:br>
            <a:r>
              <a:rPr lang="en-US" sz="2200" dirty="0"/>
              <a:t>at 11-14 weeks</a:t>
            </a:r>
          </a:p>
        </p:txBody>
      </p:sp>
      <p:sp>
        <p:nvSpPr>
          <p:cNvPr id="1851396" name="AutoShape 4"/>
          <p:cNvSpPr>
            <a:spLocks noChangeArrowheads="1"/>
          </p:cNvSpPr>
          <p:nvPr/>
        </p:nvSpPr>
        <p:spPr bwMode="auto">
          <a:xfrm>
            <a:off x="5119688" y="2568575"/>
            <a:ext cx="1466850" cy="5826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 anchorCtr="1"/>
          <a:lstStyle/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US" sz="2200"/>
              <a:t>Screen</a:t>
            </a:r>
          </a:p>
        </p:txBody>
      </p:sp>
      <p:sp>
        <p:nvSpPr>
          <p:cNvPr id="1851397" name="AutoShape 5"/>
          <p:cNvSpPr>
            <a:spLocks noChangeArrowheads="1"/>
          </p:cNvSpPr>
          <p:nvPr/>
        </p:nvSpPr>
        <p:spPr bwMode="auto">
          <a:xfrm>
            <a:off x="2559050" y="2568575"/>
            <a:ext cx="1466850" cy="5826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 anchorCtr="1"/>
          <a:lstStyle/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US" sz="2200"/>
              <a:t>Control</a:t>
            </a:r>
          </a:p>
        </p:txBody>
      </p:sp>
      <p:sp>
        <p:nvSpPr>
          <p:cNvPr id="1851398" name="AutoShape 6"/>
          <p:cNvSpPr>
            <a:spLocks noChangeArrowheads="1"/>
          </p:cNvSpPr>
          <p:nvPr/>
        </p:nvSpPr>
        <p:spPr bwMode="auto">
          <a:xfrm>
            <a:off x="3584575" y="3427413"/>
            <a:ext cx="1976438" cy="7477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 anchorCtr="1"/>
          <a:lstStyle/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US" sz="2200"/>
              <a:t>TSH &gt;97.5</a:t>
            </a:r>
            <a:r>
              <a:rPr lang="en-US" sz="2200" baseline="30000"/>
              <a:t>th</a:t>
            </a:r>
            <a:r>
              <a:rPr lang="en-US" sz="2200"/>
              <a:t>%</a:t>
            </a:r>
            <a:br>
              <a:rPr lang="en-US" sz="2200"/>
            </a:br>
            <a:r>
              <a:rPr lang="en-US" sz="2200"/>
              <a:t>FT4 &lt;2.5</a:t>
            </a:r>
            <a:r>
              <a:rPr lang="en-US" sz="2200" baseline="30000"/>
              <a:t>th</a:t>
            </a:r>
            <a:r>
              <a:rPr lang="en-US" sz="2200"/>
              <a:t>%</a:t>
            </a:r>
          </a:p>
        </p:txBody>
      </p:sp>
      <p:sp>
        <p:nvSpPr>
          <p:cNvPr id="1851399" name="AutoShape 7"/>
          <p:cNvSpPr>
            <a:spLocks noChangeArrowheads="1"/>
          </p:cNvSpPr>
          <p:nvPr/>
        </p:nvSpPr>
        <p:spPr bwMode="auto">
          <a:xfrm>
            <a:off x="5119688" y="4387850"/>
            <a:ext cx="1466850" cy="5826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 anchorCtr="1"/>
          <a:lstStyle/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US" sz="2200"/>
              <a:t>T4Rx</a:t>
            </a:r>
          </a:p>
        </p:txBody>
      </p:sp>
      <p:sp>
        <p:nvSpPr>
          <p:cNvPr id="1851400" name="AutoShape 8"/>
          <p:cNvSpPr>
            <a:spLocks noChangeArrowheads="1"/>
          </p:cNvSpPr>
          <p:nvPr/>
        </p:nvSpPr>
        <p:spPr bwMode="auto">
          <a:xfrm>
            <a:off x="2559050" y="4389438"/>
            <a:ext cx="1466850" cy="5826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 anchorCtr="1"/>
          <a:lstStyle/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US" sz="2200" dirty="0"/>
              <a:t>Follow</a:t>
            </a:r>
          </a:p>
        </p:txBody>
      </p:sp>
      <p:sp>
        <p:nvSpPr>
          <p:cNvPr id="1851401" name="AutoShape 9"/>
          <p:cNvSpPr>
            <a:spLocks noChangeArrowheads="1"/>
          </p:cNvSpPr>
          <p:nvPr/>
        </p:nvSpPr>
        <p:spPr bwMode="auto">
          <a:xfrm>
            <a:off x="1255713" y="5275263"/>
            <a:ext cx="6630987" cy="8905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 anchorCtr="1"/>
          <a:lstStyle/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US" sz="2200"/>
              <a:t>IQ test in all children at</a:t>
            </a:r>
            <a:br>
              <a:rPr lang="en-US" sz="2200"/>
            </a:br>
            <a:r>
              <a:rPr lang="en-US" sz="2200"/>
              <a:t>age 3 were similar</a:t>
            </a:r>
          </a:p>
        </p:txBody>
      </p:sp>
      <p:sp>
        <p:nvSpPr>
          <p:cNvPr id="1851402" name="Line 10"/>
          <p:cNvSpPr>
            <a:spLocks noChangeShapeType="1"/>
          </p:cNvSpPr>
          <p:nvPr/>
        </p:nvSpPr>
        <p:spPr bwMode="auto">
          <a:xfrm flipH="1">
            <a:off x="3281363" y="2233613"/>
            <a:ext cx="1289050" cy="27781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51403" name="Line 11"/>
          <p:cNvSpPr>
            <a:spLocks noChangeShapeType="1"/>
          </p:cNvSpPr>
          <p:nvPr/>
        </p:nvSpPr>
        <p:spPr bwMode="auto">
          <a:xfrm>
            <a:off x="4551363" y="2243138"/>
            <a:ext cx="1289050" cy="27781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851404" name="AutoShape 12"/>
          <p:cNvCxnSpPr>
            <a:cxnSpLocks noChangeShapeType="1"/>
            <a:stCxn id="1851397" idx="2"/>
            <a:endCxn id="1851398" idx="1"/>
          </p:cNvCxnSpPr>
          <p:nvPr/>
        </p:nvCxnSpPr>
        <p:spPr bwMode="auto">
          <a:xfrm>
            <a:off x="3292475" y="3165475"/>
            <a:ext cx="277813" cy="636588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851405" name="AutoShape 13"/>
          <p:cNvCxnSpPr>
            <a:cxnSpLocks noChangeShapeType="1"/>
            <a:stCxn id="1851396" idx="2"/>
            <a:endCxn id="1851398" idx="3"/>
          </p:cNvCxnSpPr>
          <p:nvPr/>
        </p:nvCxnSpPr>
        <p:spPr bwMode="auto">
          <a:xfrm flipH="1">
            <a:off x="5575300" y="3165475"/>
            <a:ext cx="277813" cy="636588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851406" name="AutoShape 14"/>
          <p:cNvCxnSpPr>
            <a:cxnSpLocks noChangeShapeType="1"/>
            <a:stCxn id="1851398" idx="1"/>
            <a:endCxn id="1851400" idx="0"/>
          </p:cNvCxnSpPr>
          <p:nvPr/>
        </p:nvCxnSpPr>
        <p:spPr bwMode="auto">
          <a:xfrm flipH="1">
            <a:off x="3292475" y="3802063"/>
            <a:ext cx="277813" cy="573087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851407" name="AutoShape 15"/>
          <p:cNvCxnSpPr>
            <a:cxnSpLocks noChangeShapeType="1"/>
            <a:stCxn id="1851398" idx="3"/>
            <a:endCxn id="1851399" idx="0"/>
          </p:cNvCxnSpPr>
          <p:nvPr/>
        </p:nvCxnSpPr>
        <p:spPr bwMode="auto">
          <a:xfrm>
            <a:off x="5575300" y="3802063"/>
            <a:ext cx="277813" cy="571500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</p:cxnSp>
      <p:sp>
        <p:nvSpPr>
          <p:cNvPr id="1851408" name="Line 16"/>
          <p:cNvSpPr>
            <a:spLocks noChangeShapeType="1"/>
          </p:cNvSpPr>
          <p:nvPr/>
        </p:nvSpPr>
        <p:spPr bwMode="auto">
          <a:xfrm>
            <a:off x="5853113" y="4960938"/>
            <a:ext cx="0" cy="330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51409" name="Line 17"/>
          <p:cNvSpPr>
            <a:spLocks noChangeShapeType="1"/>
          </p:cNvSpPr>
          <p:nvPr/>
        </p:nvSpPr>
        <p:spPr bwMode="auto">
          <a:xfrm>
            <a:off x="3292475" y="4960938"/>
            <a:ext cx="0" cy="330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5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5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5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5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5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5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5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5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5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5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5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5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5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5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1395" grpId="0" animBg="1"/>
      <p:bldP spid="1851396" grpId="0" animBg="1"/>
      <p:bldP spid="1851397" grpId="0" animBg="1"/>
      <p:bldP spid="1851398" grpId="0" animBg="1"/>
      <p:bldP spid="1851399" grpId="0" animBg="1"/>
      <p:bldP spid="1851400" grpId="0" animBg="1"/>
      <p:bldP spid="1851401" grpId="0" animBg="1"/>
      <p:bldP spid="1851402" grpId="0" animBg="1"/>
      <p:bldP spid="1851403" grpId="0" animBg="1"/>
      <p:bldP spid="1851408" grpId="0" animBg="1"/>
      <p:bldP spid="185140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10160" cy="1143000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effectLst/>
                <a:latin typeface="Albertus Extra Bold" pitchFamily="34" charset="0"/>
                <a:cs typeface="Aharoni" pitchFamily="2" charset="-79"/>
              </a:rPr>
              <a:t>Standardized Full-Scale Child IQ and Scores on the Child Behavior Checklist (CBCL) and the Behavior Rating</a:t>
            </a:r>
            <a:br>
              <a:rPr lang="en-US" sz="1600" dirty="0" smtClean="0">
                <a:solidFill>
                  <a:srgbClr val="C00000"/>
                </a:solidFill>
                <a:effectLst/>
                <a:latin typeface="Albertus Extra Bold" pitchFamily="34" charset="0"/>
                <a:cs typeface="Aharoni" pitchFamily="2" charset="-79"/>
              </a:rPr>
            </a:br>
            <a:r>
              <a:rPr lang="en-US" sz="1600" dirty="0" smtClean="0">
                <a:solidFill>
                  <a:srgbClr val="C00000"/>
                </a:solidFill>
                <a:effectLst/>
                <a:latin typeface="Albertus Extra Bold" pitchFamily="34" charset="0"/>
                <a:cs typeface="Aharoni" pitchFamily="2" charset="-79"/>
              </a:rPr>
              <a:t>Inventory of Executive Function, Preschool Version (Brief-P), According to Study Group*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2046" y="1268760"/>
          <a:ext cx="893445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682"/>
                <a:gridCol w="1800200"/>
                <a:gridCol w="1538788"/>
                <a:gridCol w="2133620"/>
                <a:gridCol w="1440160"/>
              </a:tblGrid>
              <a:tr h="67587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Test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Screening Group</a:t>
                      </a:r>
                    </a:p>
                    <a:p>
                      <a:pPr algn="ctr"/>
                      <a:r>
                        <a:rPr kumimoji="0" lang="en-US" sz="15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(N = 390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Control Group</a:t>
                      </a:r>
                    </a:p>
                    <a:p>
                      <a:pPr algn="ctr"/>
                      <a:r>
                        <a:rPr kumimoji="0" lang="en-US" sz="15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(N = 404)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Difference (95% CI)</a:t>
                      </a:r>
                    </a:p>
                    <a:p>
                      <a:pPr algn="ctr"/>
                      <a:r>
                        <a:rPr kumimoji="0" lang="en-US" sz="15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(Control Group − Screening Group)†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 Value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5560">
                <a:tc>
                  <a:txBody>
                    <a:bodyPr/>
                    <a:lstStyle/>
                    <a:p>
                      <a:r>
                        <a:rPr kumimoji="0" lang="en-US" sz="15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IQ</a:t>
                      </a:r>
                      <a:endParaRPr lang="en-US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056">
                <a:tc>
                  <a:txBody>
                    <a:bodyPr/>
                    <a:lstStyle/>
                    <a:p>
                      <a:pPr lvl="1"/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Mean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99.2±13.3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100.0±13.3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0.8 (−1.1 to 2.6)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0.40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085">
                <a:tc>
                  <a:txBody>
                    <a:bodyPr/>
                    <a:lstStyle/>
                    <a:p>
                      <a:pPr lvl="1"/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&lt;85 (% of children)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12.1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14.1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 (−2.6 to 6.7)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0.39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556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5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CBCL T score‡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056">
                <a:tc>
                  <a:txBody>
                    <a:bodyPr/>
                    <a:lstStyle/>
                    <a:p>
                      <a:pPr lvl="1"/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Mean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44.4±12.4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45.1±13.6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0.7 (−1.2 to 2.5)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0.49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556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5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Brief-P T score§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5560">
                <a:tc>
                  <a:txBody>
                    <a:bodyPr/>
                    <a:lstStyle/>
                    <a:p>
                      <a:pPr lvl="1"/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Median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0.59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085">
                <a:tc>
                  <a:txBody>
                    <a:bodyPr/>
                    <a:lstStyle/>
                    <a:p>
                      <a:pPr lvl="1"/>
                      <a:r>
                        <a:rPr kumimoji="0" lang="en-US" sz="15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Interquartile</a:t>
                      </a:r>
                      <a:r>
                        <a:rPr kumimoji="0" lang="en-US" sz="15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range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47–55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47-55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373216"/>
            <a:ext cx="9108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/>
              <a:t>* Plus–minus values are means ±SD. The full-scale child IQ test was standardized so that for each psychologist, the</a:t>
            </a:r>
          </a:p>
          <a:p>
            <a:pPr algn="just"/>
            <a:r>
              <a:rPr lang="en-US" sz="1100" dirty="0" smtClean="0"/>
              <a:t>mean score among the children in the control group whom they tested was 100. In the screening group, the women</a:t>
            </a:r>
          </a:p>
          <a:p>
            <a:pPr algn="just"/>
            <a:r>
              <a:rPr lang="en-US" sz="1100" dirty="0" smtClean="0"/>
              <a:t>were assigned to treatment with </a:t>
            </a:r>
            <a:r>
              <a:rPr lang="en-US" sz="1100" dirty="0" err="1" smtClean="0"/>
              <a:t>levothyroxine</a:t>
            </a:r>
            <a:r>
              <a:rPr lang="en-US" sz="1100" dirty="0" smtClean="0"/>
              <a:t>.</a:t>
            </a:r>
          </a:p>
          <a:p>
            <a:pPr algn="just"/>
            <a:r>
              <a:rPr lang="en-US" sz="1100" dirty="0" smtClean="0"/>
              <a:t>† For percentages of children with an IQ below 85, the absolute (percentage-point) differences are shown.</a:t>
            </a:r>
          </a:p>
          <a:p>
            <a:pPr algn="just"/>
            <a:r>
              <a:rPr lang="en-US" sz="1100" dirty="0" smtClean="0"/>
              <a:t>‡ For the CBCL, a T score above the 98th percentile is indicative of a clinically significant problem.</a:t>
            </a:r>
          </a:p>
          <a:p>
            <a:pPr algn="just"/>
            <a:r>
              <a:rPr lang="en-US" sz="1100" dirty="0" smtClean="0"/>
              <a:t>§ For the Brief-P, a T score above 65 is indicative of a clinically significant problem.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35496" y="6505599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 </a:t>
            </a:r>
            <a:r>
              <a:rPr lang="en-US" sz="1400" b="1" dirty="0" err="1" smtClean="0">
                <a:solidFill>
                  <a:srgbClr val="7030A0"/>
                </a:solidFill>
              </a:rPr>
              <a:t>Engl</a:t>
            </a:r>
            <a:r>
              <a:rPr lang="en-US" sz="1400" b="1" dirty="0" smtClean="0">
                <a:solidFill>
                  <a:srgbClr val="7030A0"/>
                </a:solidFill>
              </a:rPr>
              <a:t> J Med 2012; 366:493-501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6100"/>
            <a:ext cx="9144000" cy="4762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5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Screening for Thyroid Disease in Pregnancy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1374775"/>
            <a:ext cx="7827962" cy="4797425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Although the benefits of universal screening for thyroid dysfunction may not be justified at this time, selected screening for the following should be done: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360488" y="2582863"/>
            <a:ext cx="2411412" cy="34877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4625" indent="-174625" algn="l">
              <a:lnSpc>
                <a:spcPct val="90000"/>
              </a:lnSpc>
              <a:spcBef>
                <a:spcPct val="60000"/>
              </a:spcBef>
              <a:buClr>
                <a:schemeClr val="bg2"/>
              </a:buClr>
              <a:buSzPct val="120000"/>
              <a:buFontTx/>
              <a:buChar char="•"/>
            </a:pPr>
            <a:r>
              <a:rPr lang="en-US" sz="2400" b="0"/>
              <a:t>Positive FHx</a:t>
            </a:r>
            <a:br>
              <a:rPr lang="en-US" sz="2400" b="0"/>
            </a:br>
            <a:r>
              <a:rPr lang="en-US" sz="2400" b="0"/>
              <a:t>thyroid disease</a:t>
            </a:r>
          </a:p>
          <a:p>
            <a:pPr marL="174625" indent="-174625" algn="l">
              <a:lnSpc>
                <a:spcPct val="90000"/>
              </a:lnSpc>
              <a:spcBef>
                <a:spcPct val="60000"/>
              </a:spcBef>
              <a:buClr>
                <a:schemeClr val="bg2"/>
              </a:buClr>
              <a:buSzPct val="120000"/>
              <a:buFontTx/>
              <a:buChar char="•"/>
            </a:pPr>
            <a:r>
              <a:rPr lang="en-US" sz="2400" b="0"/>
              <a:t>Goiter</a:t>
            </a:r>
          </a:p>
          <a:p>
            <a:pPr marL="174625" indent="-174625" algn="l">
              <a:lnSpc>
                <a:spcPct val="90000"/>
              </a:lnSpc>
              <a:spcBef>
                <a:spcPct val="60000"/>
              </a:spcBef>
              <a:buClr>
                <a:schemeClr val="bg2"/>
              </a:buClr>
              <a:buSzPct val="120000"/>
              <a:buFontTx/>
              <a:buChar char="•"/>
            </a:pPr>
            <a:r>
              <a:rPr lang="en-US" sz="2400" b="0"/>
              <a:t>TPOAb+</a:t>
            </a:r>
          </a:p>
          <a:p>
            <a:pPr marL="174625" indent="-174625" algn="l">
              <a:lnSpc>
                <a:spcPct val="90000"/>
              </a:lnSpc>
              <a:spcBef>
                <a:spcPct val="60000"/>
              </a:spcBef>
              <a:buClr>
                <a:schemeClr val="bg2"/>
              </a:buClr>
              <a:buSzPct val="120000"/>
              <a:buFontTx/>
              <a:buChar char="•"/>
            </a:pPr>
            <a:r>
              <a:rPr lang="en-US" sz="2400" b="0"/>
              <a:t>Symptoms</a:t>
            </a:r>
          </a:p>
          <a:p>
            <a:pPr marL="174625" indent="-174625" algn="l">
              <a:lnSpc>
                <a:spcPct val="90000"/>
              </a:lnSpc>
              <a:spcBef>
                <a:spcPct val="60000"/>
              </a:spcBef>
              <a:buClr>
                <a:schemeClr val="bg2"/>
              </a:buClr>
              <a:buSzPct val="120000"/>
              <a:buFontTx/>
              <a:buChar char="•"/>
            </a:pPr>
            <a:r>
              <a:rPr lang="en-US" sz="2400" b="0"/>
              <a:t>Type 1 DM</a:t>
            </a:r>
          </a:p>
          <a:p>
            <a:pPr marL="174625" indent="-174625" algn="l">
              <a:lnSpc>
                <a:spcPct val="90000"/>
              </a:lnSpc>
              <a:spcBef>
                <a:spcPct val="60000"/>
              </a:spcBef>
              <a:buClr>
                <a:schemeClr val="bg2"/>
              </a:buClr>
              <a:buSzPct val="120000"/>
              <a:buFontTx/>
              <a:buChar char="•"/>
            </a:pPr>
            <a:r>
              <a:rPr lang="en-US" sz="2400" b="0"/>
              <a:t>Miscarriage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4749800" y="2582863"/>
            <a:ext cx="2884488" cy="23923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4625" indent="-174625" algn="l">
              <a:lnSpc>
                <a:spcPct val="90000"/>
              </a:lnSpc>
              <a:spcBef>
                <a:spcPct val="60000"/>
              </a:spcBef>
              <a:buClr>
                <a:schemeClr val="bg2"/>
              </a:buClr>
              <a:buSzPct val="120000"/>
              <a:buFontTx/>
              <a:buChar char="•"/>
            </a:pPr>
            <a:r>
              <a:rPr lang="en-US" sz="2400" b="0" dirty="0"/>
              <a:t>Other autoimmune</a:t>
            </a:r>
            <a:br>
              <a:rPr lang="en-US" sz="2400" b="0" dirty="0"/>
            </a:br>
            <a:r>
              <a:rPr lang="en-US" sz="2400" b="0" dirty="0"/>
              <a:t>disease</a:t>
            </a:r>
          </a:p>
          <a:p>
            <a:pPr marL="174625" indent="-174625" algn="l">
              <a:lnSpc>
                <a:spcPct val="90000"/>
              </a:lnSpc>
              <a:spcBef>
                <a:spcPct val="60000"/>
              </a:spcBef>
              <a:buClr>
                <a:schemeClr val="bg2"/>
              </a:buClr>
              <a:buSzPct val="120000"/>
              <a:buFontTx/>
              <a:buChar char="•"/>
            </a:pPr>
            <a:r>
              <a:rPr lang="en-US" sz="2400" b="0" dirty="0"/>
              <a:t>Infertility</a:t>
            </a:r>
          </a:p>
          <a:p>
            <a:pPr marL="174625" indent="-174625" algn="l">
              <a:lnSpc>
                <a:spcPct val="90000"/>
              </a:lnSpc>
              <a:spcBef>
                <a:spcPct val="60000"/>
              </a:spcBef>
              <a:buClr>
                <a:schemeClr val="bg2"/>
              </a:buClr>
              <a:buSzPct val="120000"/>
              <a:buFontTx/>
              <a:buChar char="•"/>
            </a:pPr>
            <a:r>
              <a:rPr lang="en-US" sz="2400" b="0" dirty="0"/>
              <a:t>Morbid obesity</a:t>
            </a:r>
          </a:p>
          <a:p>
            <a:pPr marL="174625" indent="-174625" algn="l">
              <a:lnSpc>
                <a:spcPct val="90000"/>
              </a:lnSpc>
              <a:spcBef>
                <a:spcPct val="60000"/>
              </a:spcBef>
              <a:buClr>
                <a:schemeClr val="bg2"/>
              </a:buClr>
              <a:buSzPct val="120000"/>
              <a:buFontTx/>
              <a:buChar char="•"/>
            </a:pPr>
            <a:r>
              <a:rPr lang="en-US" sz="2400" b="0" dirty="0"/>
              <a:t>&gt;30 years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661988" y="6172200"/>
            <a:ext cx="7827962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/>
          <a:lstStyle/>
          <a:p>
            <a:pPr algn="l" eaLnBrk="1" hangingPunct="1"/>
            <a:r>
              <a:rPr lang="en-US" sz="1200" dirty="0" err="1" smtClean="0"/>
              <a:t>Stagnaro</a:t>
            </a:r>
            <a:r>
              <a:rPr lang="en-US" sz="1200" dirty="0" smtClean="0"/>
              <a:t>-Green, </a:t>
            </a:r>
            <a:r>
              <a:rPr lang="en-US" sz="1200" dirty="0" err="1" smtClean="0"/>
              <a:t>Abalovich</a:t>
            </a:r>
            <a:r>
              <a:rPr lang="en-US" sz="1200" dirty="0" smtClean="0"/>
              <a:t>, Alexander, </a:t>
            </a:r>
            <a:r>
              <a:rPr lang="en-US" sz="1200" dirty="0" err="1" smtClean="0"/>
              <a:t>Azizi</a:t>
            </a:r>
            <a:r>
              <a:rPr lang="en-US" sz="1200" dirty="0" smtClean="0"/>
              <a:t>, et al. </a:t>
            </a:r>
            <a:r>
              <a:rPr lang="en-US" sz="1200" smtClean="0"/>
              <a:t>Thyroid  2011; 21: 1081-1125.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C00000"/>
                </a:solidFill>
                <a:cs typeface="Aharoni" pitchFamily="2" charset="-79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Primary prevention</a:t>
            </a:r>
          </a:p>
          <a:p>
            <a:pPr lvl="2">
              <a:buNone/>
            </a:pPr>
            <a:r>
              <a:rPr lang="en-US" sz="2500" dirty="0" smtClean="0">
                <a:solidFill>
                  <a:srgbClr val="0070C0"/>
                </a:solidFill>
              </a:rPr>
              <a:t>IDD, Tobacco smoking, Alcohol</a:t>
            </a:r>
          </a:p>
          <a:p>
            <a:pPr lvl="2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Secondary prevention</a:t>
            </a:r>
          </a:p>
          <a:p>
            <a:pPr lvl="1">
              <a:buNone/>
            </a:pPr>
            <a:r>
              <a:rPr lang="en-US" dirty="0" smtClean="0">
                <a:solidFill>
                  <a:srgbClr val="00B050"/>
                </a:solidFill>
              </a:rPr>
              <a:t>	</a:t>
            </a:r>
            <a:r>
              <a:rPr lang="en-US" sz="2500" dirty="0" smtClean="0">
                <a:solidFill>
                  <a:srgbClr val="00B050"/>
                </a:solidFill>
              </a:rPr>
              <a:t>CH, Subclinical disease, DTC, Pregnancy, </a:t>
            </a:r>
            <a:r>
              <a:rPr lang="en-US" sz="2500" dirty="0" err="1" smtClean="0">
                <a:solidFill>
                  <a:srgbClr val="00B050"/>
                </a:solidFill>
              </a:rPr>
              <a:t>Orbitopathy</a:t>
            </a:r>
            <a:endParaRPr lang="en-US" sz="2500" dirty="0" smtClean="0">
              <a:solidFill>
                <a:srgbClr val="00B050"/>
              </a:solidFill>
            </a:endParaRPr>
          </a:p>
          <a:p>
            <a:pPr lvl="1">
              <a:buNone/>
            </a:pPr>
            <a:endParaRPr lang="en-US" sz="2500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Tertiary prevention</a:t>
            </a:r>
          </a:p>
          <a:p>
            <a:pPr lvl="2">
              <a:buNone/>
            </a:pP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Iatrogenic, Pregnancy, Progression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643998" cy="100013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cs typeface="Aharoni" pitchFamily="2" charset="-79"/>
              </a:rPr>
              <a:t>Tertiary prevention of thyroid disease</a:t>
            </a:r>
            <a:endParaRPr lang="en-US" sz="40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357298"/>
            <a:ext cx="8215370" cy="507209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Avoidance of iatrogenic disease </a:t>
            </a:r>
          </a:p>
          <a:p>
            <a:pPr marL="1428750" lvl="2" indent="-51435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Thyroid hormone overdose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Pregnancy and thyroid dysfunction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Care of present disease to detect progression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4660" name="Picture 4" descr="Picture 4_ppt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48680"/>
            <a:ext cx="5544616" cy="5976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654164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rgbClr val="C00000"/>
                </a:solidFill>
                <a:cs typeface="Aharoni" pitchFamily="2" charset="-79"/>
              </a:rPr>
              <a:t>Illustration of impact of </a:t>
            </a:r>
            <a:r>
              <a:rPr lang="en-US" sz="2500" b="1" dirty="0" err="1">
                <a:solidFill>
                  <a:srgbClr val="C00000"/>
                </a:solidFill>
                <a:cs typeface="Aharoni" pitchFamily="2" charset="-79"/>
              </a:rPr>
              <a:t>thyroxine</a:t>
            </a:r>
            <a:r>
              <a:rPr lang="en-US" sz="2500" b="1" dirty="0">
                <a:solidFill>
                  <a:srgbClr val="C00000"/>
                </a:solidFill>
                <a:cs typeface="Aharoni" pitchFamily="2" charset="-79"/>
              </a:rPr>
              <a:t> usage and </a:t>
            </a:r>
            <a:r>
              <a:rPr lang="en-US" sz="2500" b="1" dirty="0" err="1" smtClean="0">
                <a:solidFill>
                  <a:srgbClr val="C00000"/>
                </a:solidFill>
                <a:cs typeface="Aharoni" pitchFamily="2" charset="-79"/>
              </a:rPr>
              <a:t>drugrelated</a:t>
            </a:r>
            <a:r>
              <a:rPr lang="en-US" sz="2500" b="1" dirty="0" smtClean="0">
                <a:solidFill>
                  <a:srgbClr val="C00000"/>
                </a:solidFill>
                <a:cs typeface="Aharoni" pitchFamily="2" charset="-79"/>
              </a:rPr>
              <a:t> subclinical </a:t>
            </a:r>
            <a:r>
              <a:rPr lang="en-US" sz="2500" b="1" dirty="0">
                <a:solidFill>
                  <a:srgbClr val="C00000"/>
                </a:solidFill>
                <a:cs typeface="Aharoni" pitchFamily="2" charset="-79"/>
              </a:rPr>
              <a:t>hyperthyroidism on the development </a:t>
            </a:r>
            <a:r>
              <a:rPr lang="en-US" sz="2500" b="1" dirty="0" smtClean="0">
                <a:solidFill>
                  <a:srgbClr val="C00000"/>
                </a:solidFill>
                <a:cs typeface="Aharoni" pitchFamily="2" charset="-79"/>
              </a:rPr>
              <a:t>of </a:t>
            </a:r>
            <a:r>
              <a:rPr lang="en-US" sz="2500" b="1" dirty="0" err="1" smtClean="0">
                <a:solidFill>
                  <a:srgbClr val="C00000"/>
                </a:solidFill>
                <a:cs typeface="Aharoni" pitchFamily="2" charset="-79"/>
              </a:rPr>
              <a:t>atrial</a:t>
            </a:r>
            <a:r>
              <a:rPr lang="en-US" sz="2500" b="1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en-US" sz="2500" b="1" dirty="0">
                <a:solidFill>
                  <a:srgbClr val="C00000"/>
                </a:solidFill>
                <a:cs typeface="Aharoni" pitchFamily="2" charset="-79"/>
              </a:rPr>
              <a:t>fibrillation in individuals over age 60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64373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864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00B050"/>
                </a:solidFill>
              </a:rPr>
              <a:t>Avoiding </a:t>
            </a:r>
            <a:r>
              <a:rPr lang="en-US" sz="3000" b="1" dirty="0">
                <a:solidFill>
                  <a:srgbClr val="00B050"/>
                </a:solidFill>
              </a:rPr>
              <a:t>iatrogenic </a:t>
            </a:r>
            <a:r>
              <a:rPr lang="en-US" sz="3000" b="1" dirty="0">
                <a:solidFill>
                  <a:schemeClr val="tx2"/>
                </a:solidFill>
              </a:rPr>
              <a:t>disease, such as thyroid hormone overdose.</a:t>
            </a:r>
          </a:p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chemeClr val="tx2"/>
                </a:solidFill>
              </a:rPr>
              <a:t>From </a:t>
            </a:r>
            <a:r>
              <a:rPr lang="en-US" sz="3000" b="1" dirty="0">
                <a:solidFill>
                  <a:schemeClr val="tx2"/>
                </a:solidFill>
              </a:rPr>
              <a:t>epidemiologic data it can be calculated that approximately </a:t>
            </a:r>
            <a:r>
              <a:rPr lang="en-US" sz="3000" b="1" dirty="0" smtClean="0">
                <a:solidFill>
                  <a:schemeClr val="tx2"/>
                </a:solidFill>
              </a:rPr>
              <a:t>100,00 </a:t>
            </a:r>
            <a:r>
              <a:rPr lang="en-US" sz="3000" b="1" dirty="0">
                <a:solidFill>
                  <a:schemeClr val="tx2"/>
                </a:solidFill>
              </a:rPr>
              <a:t>elderly individuals </a:t>
            </a:r>
            <a:r>
              <a:rPr lang="en-US" sz="3000" b="1" dirty="0" smtClean="0">
                <a:solidFill>
                  <a:srgbClr val="00B050"/>
                </a:solidFill>
              </a:rPr>
              <a:t>in Iran</a:t>
            </a:r>
            <a:r>
              <a:rPr lang="en-US" sz="3000" b="1" dirty="0" smtClean="0">
                <a:solidFill>
                  <a:schemeClr val="tx2"/>
                </a:solidFill>
              </a:rPr>
              <a:t> have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iatrogenic hyperthyroidism from thyroid hormone overdose, putting them at risk for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</a:rPr>
              <a:t>atrial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 fibrillation and osteoporosis.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2844" y="142852"/>
            <a:ext cx="885828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smtClean="0">
                <a:solidFill>
                  <a:srgbClr val="C00000"/>
                </a:solidFill>
                <a:cs typeface="Aharoni" pitchFamily="2" charset="-79"/>
              </a:rPr>
              <a:t>Tertiary prevention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6" y="1428736"/>
            <a:ext cx="8858280" cy="535782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7030A0"/>
                </a:solidFill>
              </a:rPr>
              <a:t>The ultimate goal of those </a:t>
            </a:r>
            <a:r>
              <a:rPr lang="en-US" b="1" dirty="0" smtClean="0">
                <a:solidFill>
                  <a:srgbClr val="7030A0"/>
                </a:solidFill>
              </a:rPr>
              <a:t>who practice </a:t>
            </a:r>
            <a:r>
              <a:rPr lang="en-US" b="1" dirty="0">
                <a:solidFill>
                  <a:srgbClr val="7030A0"/>
                </a:solidFill>
              </a:rPr>
              <a:t>medicine is to </a:t>
            </a:r>
            <a:r>
              <a:rPr lang="en-US" b="1" dirty="0" smtClean="0">
                <a:solidFill>
                  <a:srgbClr val="7030A0"/>
                </a:solidFill>
              </a:rPr>
              <a:t>improve the </a:t>
            </a:r>
            <a:r>
              <a:rPr lang="en-US" b="1" dirty="0">
                <a:solidFill>
                  <a:srgbClr val="00B050"/>
                </a:solidFill>
              </a:rPr>
              <a:t>physical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b="1" dirty="0" smtClean="0">
                <a:solidFill>
                  <a:srgbClr val="00B050"/>
                </a:solidFill>
              </a:rPr>
              <a:t>mental</a:t>
            </a:r>
            <a:r>
              <a:rPr lang="en-US" b="1" dirty="0" smtClean="0">
                <a:solidFill>
                  <a:srgbClr val="7030A0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spritual</a:t>
            </a:r>
            <a:r>
              <a:rPr lang="en-US" b="1" dirty="0" smtClean="0">
                <a:solidFill>
                  <a:srgbClr val="7030A0"/>
                </a:solidFill>
              </a:rPr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social</a:t>
            </a:r>
            <a:r>
              <a:rPr lang="en-US" b="1" dirty="0" smtClean="0">
                <a:solidFill>
                  <a:srgbClr val="7030A0"/>
                </a:solidFill>
              </a:rPr>
              <a:t> well-being </a:t>
            </a:r>
            <a:r>
              <a:rPr lang="en-US" b="1" dirty="0">
                <a:solidFill>
                  <a:srgbClr val="7030A0"/>
                </a:solidFill>
              </a:rPr>
              <a:t>of fellow human beings.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7030A0"/>
                </a:solidFill>
              </a:rPr>
              <a:t>In this regard, medicine is a </a:t>
            </a:r>
            <a:r>
              <a:rPr lang="en-US" b="1" dirty="0" smtClean="0">
                <a:solidFill>
                  <a:srgbClr val="D5883B"/>
                </a:solidFill>
              </a:rPr>
              <a:t>public service </a:t>
            </a:r>
            <a:r>
              <a:rPr lang="en-US" b="1" dirty="0">
                <a:solidFill>
                  <a:srgbClr val="D5883B"/>
                </a:solidFill>
              </a:rPr>
              <a:t>profession</a:t>
            </a:r>
            <a:r>
              <a:rPr lang="en-US" b="1" dirty="0">
                <a:solidFill>
                  <a:srgbClr val="7030A0"/>
                </a:solidFill>
              </a:rPr>
              <a:t>; thus,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social accountability </a:t>
            </a:r>
            <a:r>
              <a:rPr lang="en-US" b="1" dirty="0">
                <a:solidFill>
                  <a:srgbClr val="7030A0"/>
                </a:solidFill>
              </a:rPr>
              <a:t>is an integral </a:t>
            </a:r>
            <a:r>
              <a:rPr lang="en-US" b="1" dirty="0" smtClean="0">
                <a:solidFill>
                  <a:srgbClr val="7030A0"/>
                </a:solidFill>
              </a:rPr>
              <a:t>feature of </a:t>
            </a:r>
            <a:r>
              <a:rPr lang="en-US" b="1" dirty="0">
                <a:solidFill>
                  <a:srgbClr val="7030A0"/>
                </a:solidFill>
              </a:rPr>
              <a:t>medical education and </a:t>
            </a:r>
            <a:r>
              <a:rPr lang="en-US" b="1" dirty="0" smtClean="0">
                <a:solidFill>
                  <a:srgbClr val="7030A0"/>
                </a:solidFill>
              </a:rPr>
              <a:t>practice.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142852"/>
            <a:ext cx="42862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pPr algn="ctr"/>
            <a:r>
              <a:rPr lang="en-US" sz="400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Conclusion</a:t>
            </a:r>
            <a:endParaRPr lang="en-US" sz="40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 descr="lotus%20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96" name="Picture 4" descr="Untitled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50072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Primordial prevention </a:t>
            </a:r>
            <a:r>
              <a:rPr lang="en-US" sz="2800" dirty="0" smtClean="0">
                <a:solidFill>
                  <a:schemeClr val="tx2"/>
                </a:solidFill>
              </a:rPr>
              <a:t>is the prevention of occurrence of risk factors in healthy individuals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Primary </a:t>
            </a:r>
            <a:r>
              <a:rPr lang="en-US" sz="2800" b="1" dirty="0">
                <a:solidFill>
                  <a:schemeClr val="tx2"/>
                </a:solidFill>
              </a:rPr>
              <a:t>prevention </a:t>
            </a:r>
            <a:r>
              <a:rPr lang="en-US" sz="2800" dirty="0">
                <a:solidFill>
                  <a:schemeClr val="tx2"/>
                </a:solidFill>
              </a:rPr>
              <a:t>is the prevention of new disease in previously healthy individuals, </a:t>
            </a:r>
            <a:r>
              <a:rPr lang="en-US" sz="2800" dirty="0" smtClean="0">
                <a:solidFill>
                  <a:srgbClr val="00B050"/>
                </a:solidFill>
              </a:rPr>
              <a:t>Achieved </a:t>
            </a:r>
            <a:r>
              <a:rPr lang="en-US" sz="2800" dirty="0">
                <a:solidFill>
                  <a:srgbClr val="00B050"/>
                </a:solidFill>
              </a:rPr>
              <a:t>by decreasing risk factors for disease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Secondary </a:t>
            </a:r>
            <a:r>
              <a:rPr lang="en-US" sz="2800" b="1" dirty="0">
                <a:solidFill>
                  <a:schemeClr val="tx2"/>
                </a:solidFill>
              </a:rPr>
              <a:t>prevention</a:t>
            </a:r>
            <a:r>
              <a:rPr lang="en-US" sz="2800" dirty="0">
                <a:solidFill>
                  <a:schemeClr val="tx2"/>
                </a:solidFill>
              </a:rPr>
              <a:t> is the prevention of progression of mild or latent disease to more severe disease, </a:t>
            </a:r>
            <a:r>
              <a:rPr lang="en-US" sz="2800" dirty="0" smtClean="0">
                <a:solidFill>
                  <a:srgbClr val="00B050"/>
                </a:solidFill>
              </a:rPr>
              <a:t>Typically </a:t>
            </a:r>
            <a:r>
              <a:rPr lang="en-US" sz="2800" dirty="0">
                <a:solidFill>
                  <a:srgbClr val="00B050"/>
                </a:solidFill>
              </a:rPr>
              <a:t>involves screening for occult disease. </a:t>
            </a:r>
            <a:endParaRPr lang="en-US" sz="2800" dirty="0" smtClean="0">
              <a:solidFill>
                <a:srgbClr val="00B050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Tertiary </a:t>
            </a:r>
            <a:r>
              <a:rPr lang="en-US" sz="2800" b="1" dirty="0">
                <a:solidFill>
                  <a:schemeClr val="tx2"/>
                </a:solidFill>
              </a:rPr>
              <a:t>prevention</a:t>
            </a:r>
            <a:r>
              <a:rPr lang="en-US" sz="2800" dirty="0">
                <a:solidFill>
                  <a:schemeClr val="tx2"/>
                </a:solidFill>
              </a:rPr>
              <a:t> is the term used by some to describe medical care intended to </a:t>
            </a:r>
            <a:r>
              <a:rPr lang="en-US" sz="2800" dirty="0">
                <a:solidFill>
                  <a:srgbClr val="00B050"/>
                </a:solidFill>
              </a:rPr>
              <a:t>improve already established disease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868346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C00000"/>
                </a:solidFill>
                <a:cs typeface="Aharoni" pitchFamily="2" charset="-79"/>
              </a:rPr>
              <a:t>Definitions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25470"/>
          </a:xfrm>
        </p:spPr>
        <p:txBody>
          <a:bodyPr>
            <a:noAutofit/>
          </a:bodyPr>
          <a:lstStyle/>
          <a:p>
            <a:pPr rtl="1"/>
            <a:r>
              <a:rPr lang="fa-IR" sz="2800" dirty="0" smtClean="0">
                <a:solidFill>
                  <a:srgbClr val="C00000"/>
                </a:solidFill>
                <a:cs typeface="A  Mitra_1 (MRT)" pitchFamily="2" charset="-78"/>
              </a:rPr>
              <a:t>موضوعات مطرح شده در رابطه با پیشگیری از بیماری‌های تیروئید</a:t>
            </a:r>
            <a:endParaRPr lang="en-US" sz="2800" dirty="0">
              <a:solidFill>
                <a:srgbClr val="C00000"/>
              </a:solidFill>
              <a:cs typeface="A  Mitra_1 (MRT)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14480" y="785794"/>
          <a:ext cx="5572164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2164"/>
              </a:tblGrid>
              <a:tr h="370840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rgbClr val="7030A0"/>
                          </a:solidFill>
                          <a:cs typeface="A  Mitra_1 (MRT)" pitchFamily="2" charset="-78"/>
                        </a:rPr>
                        <a:t>پیشگیری </a:t>
                      </a:r>
                      <a:r>
                        <a:rPr lang="fa-IR" sz="1800" b="1" dirty="0" smtClean="0">
                          <a:solidFill>
                            <a:srgbClr val="7030A0"/>
                          </a:solidFill>
                          <a:cs typeface="A  Mitra_1 (MRT)" pitchFamily="2" charset="-78"/>
                        </a:rPr>
                        <a:t>ابتدایی و اولیه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00100" marR="0" lvl="1" indent="-3429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800" b="1" dirty="0" smtClean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1. اصلاح </a:t>
                      </a:r>
                      <a:r>
                        <a:rPr lang="fa-IR" sz="1800" b="1" dirty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کمبود ید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800100" marR="0" lvl="1" indent="-3429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800" b="1" dirty="0" smtClean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2. قطع </a:t>
                      </a:r>
                      <a:r>
                        <a:rPr lang="fa-IR" sz="1800" b="1" dirty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مصرف دخانیات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800100" marR="0" lvl="1" indent="-3429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800" b="1" dirty="0" smtClean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3. ارتباط </a:t>
                      </a:r>
                      <a:r>
                        <a:rPr lang="fa-IR" sz="1800" b="1" dirty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مصرف الکل و پرکاری تیروئید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پیشگیری </a:t>
                      </a:r>
                      <a:r>
                        <a:rPr lang="fa-IR" sz="18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ثانویه</a:t>
                      </a:r>
                      <a:endParaRPr lang="en-US" sz="18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800100" marR="0" lvl="1" indent="-3429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800" b="1" dirty="0" smtClean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1. کم‌کاری </a:t>
                      </a:r>
                      <a:r>
                        <a:rPr lang="fa-IR" sz="1800" b="1" dirty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مادرزادی تیروئید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800100" marR="0" lvl="1" indent="-3429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800" b="1" dirty="0" smtClean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2. اختلالات </a:t>
                      </a:r>
                      <a:r>
                        <a:rPr lang="fa-IR" sz="1800" b="1" dirty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زیربالینی تیروئید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800100" marR="0" lvl="1" indent="-3429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800" b="1" dirty="0" smtClean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3. تشخیص </a:t>
                      </a:r>
                      <a:r>
                        <a:rPr lang="fa-IR" sz="1800" b="1" dirty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سرطان تیروئید با اولتراسونوگرافی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800100" marR="0" lvl="1" indent="-3429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800" b="1" dirty="0" smtClean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4. غربالگری </a:t>
                      </a:r>
                      <a:r>
                        <a:rPr lang="fa-IR" sz="1800" b="1" dirty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تیروئید گره‌دار با کالسی‌تونین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800100" marR="0" lvl="1" indent="-3429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800" b="1" dirty="0" smtClean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5. غربالگری </a:t>
                      </a:r>
                      <a:r>
                        <a:rPr lang="fa-IR" sz="1800" b="1" dirty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با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RET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800100" marR="0" lvl="1" indent="-3429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800" b="1" dirty="0" smtClean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6. غربالگری </a:t>
                      </a:r>
                      <a:r>
                        <a:rPr lang="fa-IR" sz="1800" b="1" dirty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تیروئید در حاملگی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800100" marR="0" lvl="1" indent="-3429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800" b="1" dirty="0" smtClean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7.</a:t>
                      </a:r>
                      <a:r>
                        <a:rPr lang="fa-IR" sz="1800" b="1" baseline="0" dirty="0" smtClean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 </a:t>
                      </a:r>
                      <a:r>
                        <a:rPr lang="fa-IR" sz="1800" b="1" dirty="0" smtClean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افتالموپاتی </a:t>
                      </a:r>
                      <a:r>
                        <a:rPr lang="fa-IR" sz="1800" b="1" dirty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گریوز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پیشگیری </a:t>
                      </a:r>
                      <a:r>
                        <a:rPr lang="fa-IR" sz="18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A  Mitra_1 (MRT)" pitchFamily="2" charset="-78"/>
                        </a:rPr>
                        <a:t>ثالثیه</a:t>
                      </a:r>
                      <a:endParaRPr lang="en-US" sz="18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800100" marR="0" lvl="1" indent="-3429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800" b="1" dirty="0" smtClean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8. بیماری‌های </a:t>
                      </a:r>
                      <a:r>
                        <a:rPr lang="fa-IR" sz="1800" b="1" dirty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یاتروژنیک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800100" marR="0" lvl="1" indent="-3429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800" b="1" dirty="0" smtClean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9. حاملگی </a:t>
                      </a:r>
                      <a:r>
                        <a:rPr lang="fa-IR" sz="1800" b="1" dirty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و اختلالات تیروئید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800100" marR="0" lvl="1" indent="-3429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800" b="1" dirty="0" smtClean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10. توقف </a:t>
                      </a:r>
                      <a:r>
                        <a:rPr lang="fa-IR" sz="1800" b="1" dirty="0">
                          <a:solidFill>
                            <a:srgbClr val="0070C0"/>
                          </a:solidFill>
                          <a:cs typeface="A  Mitra_1 (MRT)" pitchFamily="2" charset="-78"/>
                        </a:rPr>
                        <a:t>بیماری با مراقبت‌های مطلوب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  Mitra_1 (MRT)" pitchFamily="2" charset="-7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71414"/>
            <a:ext cx="8643998" cy="100013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cs typeface="Aharoni" pitchFamily="2" charset="-79"/>
              </a:rPr>
              <a:t>Primordial and primary preventions of thyroid disease</a:t>
            </a:r>
            <a:endParaRPr lang="en-US" sz="40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215370" cy="507209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Correction of iodine deficiency </a:t>
            </a:r>
          </a:p>
          <a:p>
            <a:pPr marL="971550" lvl="1" indent="-514350" algn="just"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00B050"/>
                </a:solidFill>
              </a:rPr>
              <a:t>Whole population in iodine deficient regions</a:t>
            </a:r>
          </a:p>
          <a:p>
            <a:pPr marL="971550" lvl="1" indent="-514350" algn="just"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00B050"/>
                </a:solidFill>
              </a:rPr>
              <a:t>Pregnant and lactating women in iodine sufficient areas?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Tobacco smoking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sessation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971550" lvl="1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</a:rPr>
              <a:t>Graves, Graves’ eye disease and ATD (?)</a:t>
            </a:r>
          </a:p>
          <a:p>
            <a:pPr marL="971550" lvl="1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</a:rPr>
              <a:t>Thyroid nodules</a:t>
            </a:r>
            <a:r>
              <a:rPr lang="en-US" sz="2100" dirty="0" smtClean="0">
                <a:solidFill>
                  <a:srgbClr val="0070C0"/>
                </a:solidFill>
              </a:rPr>
              <a:t>?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Alcohol and Graves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929330"/>
            <a:ext cx="6715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Cooper DS &amp; Ridgway EC. Thyroid 2002; 12: 925.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3168650" cy="792163"/>
          </a:xfrm>
        </p:spPr>
        <p:txBody>
          <a:bodyPr/>
          <a:lstStyle/>
          <a:p>
            <a:r>
              <a:rPr lang="en-US" sz="1300" dirty="0"/>
              <a:t>Goiter has been known since the days of Lord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Buddha</a:t>
            </a:r>
            <a:r>
              <a:rPr lang="en-US" sz="1300" dirty="0"/>
              <a:t> and before</a:t>
            </a:r>
          </a:p>
        </p:txBody>
      </p:sp>
      <p:graphicFrame>
        <p:nvGraphicFramePr>
          <p:cNvPr id="144387" name="Diagram 3"/>
          <p:cNvGraphicFramePr>
            <a:graphicFrameLocks/>
          </p:cNvGraphicFramePr>
          <p:nvPr>
            <p:ph sz="half" idx="1"/>
          </p:nvPr>
        </p:nvGraphicFramePr>
        <p:xfrm>
          <a:off x="1042988" y="3357563"/>
          <a:ext cx="4038600" cy="4389437"/>
        </p:xfrm>
        <a:graphic>
          <a:graphicData uri="http://schemas.openxmlformats.org/drawingml/2006/compatibility">
            <com:legacyDrawing xmlns:com="http://schemas.openxmlformats.org/drawingml/2006/compatibility" spid="_x0000_s23554"/>
          </a:graphicData>
        </a:graphic>
      </p:graphicFrame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-323850" y="3429000"/>
            <a:ext cx="4094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Earliest evidence of goiter: 3000 BC</a:t>
            </a:r>
          </a:p>
        </p:txBody>
      </p:sp>
      <p:pic>
        <p:nvPicPr>
          <p:cNvPr id="144394" name="Picture 10" descr="Goitre Exist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81075"/>
            <a:ext cx="2808288" cy="2401888"/>
          </a:xfrm>
          <a:prstGeom prst="rect">
            <a:avLst/>
          </a:prstGeom>
          <a:noFill/>
        </p:spPr>
      </p:pic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457200" y="1422400"/>
            <a:ext cx="350838" cy="60007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14439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764704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9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163"/>
            <a:ext cx="1774825" cy="2636837"/>
          </a:xfrm>
          <a:prstGeom prst="rect">
            <a:avLst/>
          </a:prstGeom>
          <a:noFill/>
        </p:spPr>
      </p:pic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576263" y="3860800"/>
            <a:ext cx="2771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Cretinism, Tip of the Iceberg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5508625" y="3813175"/>
            <a:ext cx="314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World wide prevalence of goiter</a:t>
            </a: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501008"/>
            <a:ext cx="28803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44387" grpId="0"/>
      <p:bldP spid="14439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319492,Picture 4,260,Slide5"/>
  <p:tag name="PPTXSS_SETTINGS" val="0,10,10,150,50,3,True,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2061</Words>
  <Application>Microsoft Office PowerPoint</Application>
  <PresentationFormat>On-screen Show (4:3)</PresentationFormat>
  <Paragraphs>330</Paragraphs>
  <Slides>43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Presentation</vt:lpstr>
      <vt:lpstr>Slide 1</vt:lpstr>
      <vt:lpstr>Slide 2</vt:lpstr>
      <vt:lpstr>ابلاغ شده توسط مقام معظم رهبری سیاست های کلی سلامت (ماده 2 )</vt:lpstr>
      <vt:lpstr>Slide 4</vt:lpstr>
      <vt:lpstr>Slide 5</vt:lpstr>
      <vt:lpstr>Definitions</vt:lpstr>
      <vt:lpstr>موضوعات مطرح شده در رابطه با پیشگیری از بیماری‌های تیروئید</vt:lpstr>
      <vt:lpstr>Primordial and primary preventions of thyroid disease</vt:lpstr>
      <vt:lpstr>Goiter has been known since the days of Lord Buddha and before</vt:lpstr>
      <vt:lpstr>Slide 10</vt:lpstr>
      <vt:lpstr>Slide 11</vt:lpstr>
      <vt:lpstr>تاثير حذف كمبود يد در سلامت جامعه ايراني</vt:lpstr>
      <vt:lpstr>Slide 13</vt:lpstr>
      <vt:lpstr>کاستی های میانه ید ادرار دانش آموزان در  استان های مختلف کشور (1388)</vt:lpstr>
      <vt:lpstr>Tobacco Smoking and Thyroid</vt:lpstr>
      <vt:lpstr>Moderate alcohol consumption and Graves disease</vt:lpstr>
      <vt:lpstr>Outline</vt:lpstr>
      <vt:lpstr>Slide 18</vt:lpstr>
      <vt:lpstr>شاخص‌های غربالگری</vt:lpstr>
      <vt:lpstr>Secondary prevention of thyroid disease</vt:lpstr>
      <vt:lpstr>Slide 21</vt:lpstr>
      <vt:lpstr>Slide 22</vt:lpstr>
      <vt:lpstr>شیوع اختلالات تیروئید در غربالگری بالغین در کلورادو</vt:lpstr>
      <vt:lpstr>Recommendations for screening for thyroid disease of various professional societies</vt:lpstr>
      <vt:lpstr>Secondary prevention of thyroid disease</vt:lpstr>
      <vt:lpstr>Incidence of thyroid cancer by ultrasonographic screening</vt:lpstr>
      <vt:lpstr>Slide 27</vt:lpstr>
      <vt:lpstr>Slide 28</vt:lpstr>
      <vt:lpstr>Slide 29</vt:lpstr>
      <vt:lpstr>Slide 30</vt:lpstr>
      <vt:lpstr>Secondary prevention of thyroid disease</vt:lpstr>
      <vt:lpstr>Slide 32</vt:lpstr>
      <vt:lpstr>The rates of missed diagnoses if screening were to be performed only in the  high-risk population</vt:lpstr>
      <vt:lpstr>Slide 34</vt:lpstr>
      <vt:lpstr>Slide 35</vt:lpstr>
      <vt:lpstr>Standardized Full-Scale Child IQ and Scores on the Child Behavior Checklist (CBCL) and the Behavior Rating Inventory of Executive Function, Preschool Version (Brief-P), According to Study Group*</vt:lpstr>
      <vt:lpstr>Screening for Thyroid Disease in Pregnancy</vt:lpstr>
      <vt:lpstr>Outline</vt:lpstr>
      <vt:lpstr>Tertiary prevention of thyroid disease</vt:lpstr>
      <vt:lpstr>Illustration of impact of thyroxine usage and drugrelated subclinical hyperthyroidism on the development of atrial fibrillation in individuals over age 60</vt:lpstr>
      <vt:lpstr>Slide 41</vt:lpstr>
      <vt:lpstr>Slide 42</vt:lpstr>
      <vt:lpstr>Slide 43</vt:lpstr>
    </vt:vector>
  </TitlesOfParts>
  <Company>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prevention of thyroid disease</dc:title>
  <dc:creator>ri-f507c014-f</dc:creator>
  <cp:lastModifiedBy>PARAND</cp:lastModifiedBy>
  <cp:revision>138</cp:revision>
  <dcterms:created xsi:type="dcterms:W3CDTF">2013-04-15T05:27:44Z</dcterms:created>
  <dcterms:modified xsi:type="dcterms:W3CDTF">2014-05-28T08:14:48Z</dcterms:modified>
</cp:coreProperties>
</file>