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16" r:id="rId2"/>
    <p:sldId id="256" r:id="rId3"/>
    <p:sldId id="434" r:id="rId4"/>
    <p:sldId id="437" r:id="rId5"/>
    <p:sldId id="435" r:id="rId6"/>
    <p:sldId id="399" r:id="rId7"/>
    <p:sldId id="257" r:id="rId8"/>
    <p:sldId id="438" r:id="rId9"/>
    <p:sldId id="440" r:id="rId10"/>
    <p:sldId id="441" r:id="rId11"/>
    <p:sldId id="442" r:id="rId12"/>
    <p:sldId id="439" r:id="rId13"/>
    <p:sldId id="443" r:id="rId14"/>
    <p:sldId id="376" r:id="rId15"/>
    <p:sldId id="379" r:id="rId16"/>
    <p:sldId id="400" r:id="rId17"/>
    <p:sldId id="445" r:id="rId18"/>
    <p:sldId id="444" r:id="rId19"/>
    <p:sldId id="378" r:id="rId20"/>
    <p:sldId id="446" r:id="rId21"/>
    <p:sldId id="449" r:id="rId22"/>
    <p:sldId id="450" r:id="rId23"/>
    <p:sldId id="447" r:id="rId24"/>
    <p:sldId id="448" r:id="rId25"/>
    <p:sldId id="451" r:id="rId26"/>
    <p:sldId id="474" r:id="rId27"/>
    <p:sldId id="455" r:id="rId28"/>
    <p:sldId id="456" r:id="rId29"/>
    <p:sldId id="457" r:id="rId30"/>
    <p:sldId id="454" r:id="rId31"/>
    <p:sldId id="453" r:id="rId32"/>
    <p:sldId id="467" r:id="rId33"/>
    <p:sldId id="469" r:id="rId34"/>
    <p:sldId id="461" r:id="rId35"/>
    <p:sldId id="475" r:id="rId36"/>
    <p:sldId id="471" r:id="rId37"/>
    <p:sldId id="473" r:id="rId38"/>
    <p:sldId id="463" r:id="rId39"/>
    <p:sldId id="452" r:id="rId40"/>
    <p:sldId id="458" r:id="rId41"/>
    <p:sldId id="476" r:id="rId42"/>
    <p:sldId id="477" r:id="rId43"/>
    <p:sldId id="478" r:id="rId44"/>
    <p:sldId id="479" r:id="rId45"/>
    <p:sldId id="480" r:id="rId46"/>
    <p:sldId id="481" r:id="rId47"/>
    <p:sldId id="363" r:id="rId48"/>
    <p:sldId id="366" r:id="rId49"/>
    <p:sldId id="367" r:id="rId50"/>
    <p:sldId id="342" r:id="rId51"/>
    <p:sldId id="334" r:id="rId52"/>
    <p:sldId id="368" r:id="rId53"/>
    <p:sldId id="369" r:id="rId54"/>
    <p:sldId id="370" r:id="rId55"/>
    <p:sldId id="371" r:id="rId56"/>
    <p:sldId id="372" r:id="rId57"/>
    <p:sldId id="373" r:id="rId58"/>
    <p:sldId id="374" r:id="rId59"/>
    <p:sldId id="317" r:id="rId6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bg1"/>
                </a:solidFill>
              </a:rPr>
              <a:t>Macronutrient Distribution range</a:t>
            </a:r>
            <a:endParaRPr lang="en-US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552655839895013"/>
          <c:y val="1.5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BB-4B02-9AB5-C38AACF712D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BB-4B02-9AB5-C38AACF712D4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BB-4B02-9AB5-C38AACF712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BB-4B02-9AB5-C38AACF712D4}"/>
              </c:ext>
            </c:extLst>
          </c:dPt>
          <c:cat>
            <c:strRef>
              <c:f>Sheet1!$A$2:$A$5</c:f>
              <c:strCache>
                <c:ptCount val="3"/>
                <c:pt idx="0">
                  <c:v>Carbohydrate</c:v>
                </c:pt>
                <c:pt idx="1">
                  <c:v>Protein</c:v>
                </c:pt>
                <c:pt idx="2">
                  <c:v>Fat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15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CBB-4B02-9AB5-C38AACF71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A234E-B701-495F-BECE-E0E264193979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0035E-71D2-4C62-A0B5-C65BC7AA5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2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61B02-9C68-4ECF-B3E6-15A2203A4B92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A29C-7099-4D00-9518-FEC0A590F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4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4A0D-8B24-D046-96CC-7499F6A20D0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6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0A29C-7099-4D00-9518-FEC0A590F97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2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C2B74-70C1-4623-8266-5B967C9B6A34}" type="slidenum">
              <a:rPr lang="en-GB"/>
              <a:pPr/>
              <a:t>34</a:t>
            </a:fld>
            <a:endParaRPr lang="en-GB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6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0A29C-7099-4D00-9518-FEC0A590F97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3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E0CD-4120-41F1-8267-AAC049812966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4710-6B23-40EE-9074-7AFFEEA5A3BF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86C-B49E-45BA-BCA2-2D3CDF853397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6906-32C6-4FCC-ACEB-24C946EBA9C4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90D1-4FF8-4885-9D42-4BBC5414EB12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5491-25CC-4B8A-BFE9-6A96B124EE29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8EA9-7CB3-4F30-898E-2F17FC223B71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1203-F8AE-42DD-85D4-DC7FBB12D313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3D19-F526-428C-813D-685B67A6B0B8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9991-0B17-440C-BEB2-89A56E51E969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F444-6345-43B8-B3F5-056CFC0D3CCB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F118-BFFB-46E4-B0C8-62F10820697D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3CC5651A-D9D8-471F-ABAD-E32FBBB2F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B Mitra" pitchFamily="2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B Mitra" pitchFamily="2" charset="-78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B Mitra" pitchFamily="2" charset="-78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B Mitra" pitchFamily="2" charset="-78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B Mitra" pitchFamily="2" charset="-78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B Mitra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Effectiveness of MNT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Intensive </a:t>
            </a:r>
            <a:r>
              <a:rPr lang="en-US" dirty="0" smtClean="0"/>
              <a:t>individualized </a:t>
            </a:r>
            <a:r>
              <a:rPr lang="en-US" dirty="0"/>
              <a:t>dietary advice (according to the </a:t>
            </a:r>
            <a:r>
              <a:rPr lang="en-US" dirty="0" smtClean="0"/>
              <a:t>European </a:t>
            </a:r>
            <a:r>
              <a:rPr lang="en-US" dirty="0"/>
              <a:t>Association for the Study of Diabetes) for six months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17032"/>
            <a:ext cx="8667368" cy="1224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BMJ 2010; 341:c3337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9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Effectiveness of MNT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0" y="3187760"/>
            <a:ext cx="8861688" cy="2257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514788"/>
            <a:ext cx="9052560" cy="698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6327750"/>
            <a:ext cx="3737172" cy="32311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131840" y="3429000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59832" y="378904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59832" y="4149080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31840" y="4509120"/>
            <a:ext cx="365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59832" y="4869160"/>
            <a:ext cx="274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550501" y="3452515"/>
            <a:ext cx="2029611" cy="1925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067944" y="3790344"/>
            <a:ext cx="2051720" cy="214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07904" y="4149080"/>
            <a:ext cx="208823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239852" y="4548678"/>
            <a:ext cx="2124236" cy="1764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252224" y="4899387"/>
            <a:ext cx="3300975" cy="1999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Effectiveness of MNT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i="1" dirty="0"/>
              <a:t>MNT causes decrease in:	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1.0-1.9%</a:t>
            </a:r>
            <a:r>
              <a:rPr lang="en-US" sz="2400" b="1" dirty="0"/>
              <a:t>  </a:t>
            </a:r>
            <a:r>
              <a:rPr lang="en-US" sz="2400" b="1" i="1" dirty="0">
                <a:solidFill>
                  <a:srgbClr val="FF0000"/>
                </a:solidFill>
              </a:rPr>
              <a:t>HbA1c</a:t>
            </a:r>
            <a:r>
              <a:rPr lang="en-US" sz="2400" b="1" dirty="0"/>
              <a:t> </a:t>
            </a:r>
            <a:r>
              <a:rPr lang="en-US" sz="2400" dirty="0"/>
              <a:t>in type 1 and 0.3-2%</a:t>
            </a:r>
            <a:r>
              <a:rPr lang="en-US" sz="2400" b="1" i="1" dirty="0"/>
              <a:t> </a:t>
            </a:r>
            <a:r>
              <a:rPr lang="en-US" sz="2400" dirty="0"/>
              <a:t>in type 2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7-21% </a:t>
            </a:r>
            <a:r>
              <a:rPr lang="en-US" sz="2400" dirty="0" smtClean="0"/>
              <a:t>(8-28 mg/ml)  </a:t>
            </a:r>
            <a:r>
              <a:rPr lang="en-US" sz="2400" b="1" i="1" dirty="0">
                <a:solidFill>
                  <a:srgbClr val="FF0000"/>
                </a:solidFill>
              </a:rPr>
              <a:t>total cholesterol </a:t>
            </a:r>
            <a:r>
              <a:rPr lang="en-US" sz="2400" dirty="0"/>
              <a:t>concentration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7-22</a:t>
            </a:r>
            <a:r>
              <a:rPr lang="en-US" sz="2400" dirty="0" smtClean="0"/>
              <a:t>% (8-22 mg/ml)  </a:t>
            </a:r>
            <a:r>
              <a:rPr lang="en-US" sz="2400" b="1" i="1" dirty="0">
                <a:solidFill>
                  <a:srgbClr val="FF0000"/>
                </a:solidFill>
              </a:rPr>
              <a:t>LDL-C </a:t>
            </a:r>
            <a:r>
              <a:rPr lang="en-US" sz="2400" dirty="0" smtClean="0"/>
              <a:t>concentration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11-31% (15-153 mg/dl) </a:t>
            </a:r>
            <a:r>
              <a:rPr lang="en-US" sz="2400" b="1" i="1" dirty="0">
                <a:solidFill>
                  <a:srgbClr val="FF0000"/>
                </a:solidFill>
              </a:rPr>
              <a:t>TGs</a:t>
            </a:r>
            <a:r>
              <a:rPr lang="en-US" sz="2400" dirty="0"/>
              <a:t> </a:t>
            </a:r>
            <a:r>
              <a:rPr lang="en-US" sz="2400" dirty="0" smtClean="0"/>
              <a:t>concentration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3.2-9 </a:t>
            </a:r>
            <a:r>
              <a:rPr lang="en-US" sz="2400" dirty="0"/>
              <a:t>mmHg </a:t>
            </a:r>
            <a:r>
              <a:rPr lang="en-US" sz="2400" b="1" i="1" dirty="0">
                <a:solidFill>
                  <a:srgbClr val="FF0000"/>
                </a:solidFill>
              </a:rPr>
              <a:t>SBP</a:t>
            </a:r>
            <a:r>
              <a:rPr lang="en-US" sz="2400" dirty="0"/>
              <a:t> </a:t>
            </a:r>
            <a:r>
              <a:rPr lang="en-US" sz="2400" dirty="0" smtClean="0"/>
              <a:t>and 2.5-5 mmHg </a:t>
            </a:r>
            <a:r>
              <a:rPr lang="en-US" sz="2400" b="1" i="1" dirty="0">
                <a:solidFill>
                  <a:srgbClr val="FF0000"/>
                </a:solidFill>
              </a:rPr>
              <a:t>DBP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b="1" i="1" dirty="0"/>
              <a:t>MNT causes decrease in:	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2.4-6.0 mg/ml  </a:t>
            </a:r>
            <a:r>
              <a:rPr lang="en-US" sz="2400" b="1" i="1" dirty="0">
                <a:solidFill>
                  <a:srgbClr val="FF0000"/>
                </a:solidFill>
              </a:rPr>
              <a:t>HDL-C </a:t>
            </a:r>
            <a:r>
              <a:rPr lang="en-US" sz="2400" dirty="0"/>
              <a:t>concentration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16530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Diabetes Care 2018; 41(Suppl. 1): S38–S55</a:t>
            </a:r>
          </a:p>
          <a:p>
            <a:r>
              <a:rPr lang="nl-NL" sz="1200" dirty="0">
                <a:solidFill>
                  <a:schemeClr val="bg1"/>
                </a:solidFill>
              </a:rPr>
              <a:t>J Acad Nutr Diet 2017; 117(10):1659-1679.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pt-BR" sz="1200" dirty="0" smtClean="0">
                <a:solidFill>
                  <a:schemeClr val="bg1"/>
                </a:solidFill>
              </a:rPr>
              <a:t>Diabetes </a:t>
            </a:r>
            <a:r>
              <a:rPr lang="pt-BR" sz="1200" dirty="0">
                <a:solidFill>
                  <a:schemeClr val="bg1"/>
                </a:solidFill>
              </a:rPr>
              <a:t>Care 2013; 36(11): </a:t>
            </a:r>
            <a:r>
              <a:rPr lang="pt-BR" sz="1200" dirty="0" smtClean="0">
                <a:solidFill>
                  <a:schemeClr val="bg1"/>
                </a:solidFill>
              </a:rPr>
              <a:t>3821-42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1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Effectiveness of MNT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MNT causes decrease in</a:t>
            </a:r>
            <a:r>
              <a:rPr lang="en-US" b="1" i="1" dirty="0" smtClean="0"/>
              <a:t>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232-710 kcal/d </a:t>
            </a:r>
            <a:r>
              <a:rPr lang="en-US" sz="2400" b="1" i="1" dirty="0">
                <a:solidFill>
                  <a:srgbClr val="FF0000"/>
                </a:solidFill>
              </a:rPr>
              <a:t>energy </a:t>
            </a:r>
            <a:r>
              <a:rPr lang="en-US" sz="2400" dirty="0"/>
              <a:t>intake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5-8%  </a:t>
            </a:r>
            <a:r>
              <a:rPr lang="en-US" sz="2400" b="1" i="1" dirty="0">
                <a:solidFill>
                  <a:srgbClr val="FF0000"/>
                </a:solidFill>
              </a:rPr>
              <a:t>total fat </a:t>
            </a:r>
            <a:r>
              <a:rPr lang="en-US" sz="2400" dirty="0"/>
              <a:t>intake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2-4%  </a:t>
            </a:r>
            <a:r>
              <a:rPr lang="en-US" sz="2400" b="1" i="1" dirty="0">
                <a:solidFill>
                  <a:srgbClr val="FF0000"/>
                </a:solidFill>
              </a:rPr>
              <a:t>saturated fat </a:t>
            </a:r>
            <a:r>
              <a:rPr lang="en-US" sz="2400" dirty="0"/>
              <a:t>intake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40" y="6055719"/>
            <a:ext cx="3737172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7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Optimal MNT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0059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Eating patterns: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carbohydrate 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fat 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GI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index)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Mediterranean (more vegetables, whole grains, fruit, legumes, nuts, fish, low-fat dairy, olive, and MUFA/PUFA; less red meat and SFAs)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Vegetarian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607220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JD Krebs. British J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2013; 13(2): 60-66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Salas-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Salvadó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 21(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2): B32-48.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Wheeler ML. Diabetes Care 2012; 35(2): 434-45.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Optimal MNT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28628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evidence supports </a:t>
            </a:r>
            <a:r>
              <a:rPr lang="en-US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flexibility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dietary composition with no approach superior to another for weight loss,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glycaemic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control or cardiovascular risk management. 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evidence that </a:t>
            </a:r>
            <a:r>
              <a:rPr lang="en-US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adherence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any given dietary approach is more important than the macronutrient prescription.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 the best diet for those with type 2 diabetes is the one that works for them, and critically the one that they can </a:t>
            </a:r>
            <a:r>
              <a:rPr lang="en-US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maintain in the long term</a:t>
            </a:r>
            <a:endParaRPr lang="en-US" sz="2800" b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614364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JD Krebs. British J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2013; 13(2): 60-66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Salas-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Salvadó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 21(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2): B32-48.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Wheeler ML. Diabetes Care 2012; 35(2): 434-45.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Optimal MNT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Together with the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maintenance of </a:t>
            </a:r>
            <a:r>
              <a:rPr lang="en-US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desirable body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</a:p>
          <a:p>
            <a:pPr lvl="1"/>
            <a:r>
              <a:rPr lang="en-US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Prudent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diet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(higher intake plant-based foods, and a lower intake of red meat, meat products, sweets, high-fat dairy and refined grains) </a:t>
            </a:r>
          </a:p>
          <a:p>
            <a:pPr lvl="1"/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Mediterranean dietary pattern </a:t>
            </a:r>
            <a:endParaRPr lang="en-US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Dietary Approaches to Stop </a:t>
            </a:r>
            <a:r>
              <a:rPr lang="en-US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Hypertension (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DASH)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appears as the best strategy, especially if dietary recommendations take into account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individual preferences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thus enabling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long-time adherence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211693"/>
            <a:ext cx="507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JD Krebs. British J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2013; 13(2): 60-66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Salas-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Salvadó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 21(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2): B32-48.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Wheeler ML. Diabetes Care 2012; 35(2): 434-45.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Optimal MNT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64088" y="1600200"/>
            <a:ext cx="3528392" cy="4823519"/>
          </a:xfrm>
        </p:spPr>
        <p:txBody>
          <a:bodyPr>
            <a:normAutofit/>
          </a:bodyPr>
          <a:lstStyle/>
          <a:p>
            <a:r>
              <a:rPr lang="en-US" dirty="0" smtClean="0"/>
              <a:t>Carbohydrates (</a:t>
            </a:r>
            <a:r>
              <a:rPr lang="en-US" dirty="0"/>
              <a:t>by limiting them </a:t>
            </a:r>
            <a:r>
              <a:rPr lang="en-US" dirty="0" smtClean="0"/>
              <a:t>to what </a:t>
            </a:r>
            <a:r>
              <a:rPr lang="en-US" dirty="0"/>
              <a:t>fits </a:t>
            </a:r>
            <a:r>
              <a:rPr lang="en-US" dirty="0" smtClean="0"/>
              <a:t>in one-quarter </a:t>
            </a:r>
            <a:r>
              <a:rPr lang="en-US" dirty="0"/>
              <a:t>of the plate) </a:t>
            </a:r>
            <a:endParaRPr lang="en-US" dirty="0" smtClean="0"/>
          </a:p>
          <a:p>
            <a:r>
              <a:rPr lang="en-US" dirty="0" smtClean="0"/>
              <a:t>An emphasis on </a:t>
            </a:r>
            <a:r>
              <a:rPr lang="en-US" dirty="0"/>
              <a:t>low-carbohydrate (or </a:t>
            </a:r>
            <a:r>
              <a:rPr lang="en-US" dirty="0" smtClean="0"/>
              <a:t>non-starchy</a:t>
            </a:r>
            <a:r>
              <a:rPr lang="en-US" dirty="0" smtClean="0"/>
              <a:t>) vegetables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515576"/>
            <a:ext cx="5040560" cy="4937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642371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Diabetes Care 2018; 41(Suppl. 1): </a:t>
            </a:r>
            <a:r>
              <a:rPr lang="en-US" sz="1200" dirty="0" smtClean="0">
                <a:solidFill>
                  <a:schemeClr val="bg1"/>
                </a:solidFill>
              </a:rPr>
              <a:t>S38–S55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J Am Diet Assoc 1998; 98: </a:t>
            </a:r>
            <a:r>
              <a:rPr lang="de-DE" sz="1200" dirty="0">
                <a:solidFill>
                  <a:schemeClr val="bg1"/>
                </a:solidFill>
              </a:rPr>
              <a:t>1155–1158.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4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Macronutrient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recommendation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424863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intake = carbohydrate + protein + fat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35044978"/>
              </p:ext>
            </p:extLst>
          </p:nvPr>
        </p:nvGraphicFramePr>
        <p:xfrm>
          <a:off x="1403648" y="26574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45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Macronutrient recommendation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28800"/>
            <a:ext cx="8643998" cy="464347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universal dietary strategy to prevent diabetes or delay its onset. 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people with diabetes, it is unlikely one optimal mix of macronutrients for meal plans exists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best mix of carbohydrate, protein, and fat appears to vary depending on </a:t>
            </a:r>
            <a:r>
              <a:rPr lang="en-US" sz="2400" b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individual </a:t>
            </a:r>
            <a:r>
              <a:rPr lang="en-US" sz="24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circumstances</a:t>
            </a:r>
            <a:endParaRPr lang="en-US" b="1" u="sng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830129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Diabetes Care 2018; 41(Suppl. 1): S38–S55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JD Krebs. British J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2013; 13(2): 60-66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Salas-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Salvadó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 21(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2): B32-48.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Wheeler ML. Diabetes Care 2012; 35(2): 434-45.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86808" cy="257176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Medical Nutrition Therapy (MNT) in Diabetes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3286124"/>
            <a:ext cx="6858048" cy="321471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C000"/>
                </a:solidFill>
                <a:cs typeface="Times New Roman" pitchFamily="18" charset="0"/>
              </a:rPr>
              <a:t>Golaleh</a:t>
            </a:r>
            <a:r>
              <a:rPr lang="en-US" sz="28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cs typeface="Times New Roman" pitchFamily="18" charset="0"/>
              </a:rPr>
              <a:t>Asghari</a:t>
            </a:r>
            <a:endParaRPr lang="en-US" sz="2800" b="1" dirty="0" smtClean="0">
              <a:solidFill>
                <a:srgbClr val="FFC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</a:pPr>
            <a:endParaRPr lang="en-US" sz="3000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Nutrition and Endocrine Research Center</a:t>
            </a:r>
          </a:p>
          <a:p>
            <a:pPr marL="342900" indent="-342900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Research Institute for Endocrine Sciences</a:t>
            </a:r>
          </a:p>
          <a:p>
            <a:pPr marL="342900" indent="-342900">
              <a:lnSpc>
                <a:spcPct val="90000"/>
              </a:lnSpc>
            </a:pPr>
            <a:r>
              <a:rPr lang="en-US" sz="2200" b="1" dirty="0" err="1" smtClean="0">
                <a:solidFill>
                  <a:schemeClr val="bg1"/>
                </a:solidFill>
                <a:cs typeface="Times New Roman" pitchFamily="18" charset="0"/>
              </a:rPr>
              <a:t>Shahid</a:t>
            </a: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cs typeface="Times New Roman" pitchFamily="18" charset="0"/>
              </a:rPr>
              <a:t>Beheshti</a:t>
            </a: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 University of Medical Sciences</a:t>
            </a:r>
          </a:p>
          <a:p>
            <a:pPr marL="342900" indent="-342900">
              <a:lnSpc>
                <a:spcPct val="90000"/>
              </a:lnSpc>
            </a:pPr>
            <a:endParaRPr lang="en-US" sz="20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Macronutrient recommendation</a:t>
            </a:r>
            <a:endParaRPr lang="fa-IR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ideal 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percentage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calories  from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carbohydrate, protein,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fat  for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individuals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 diabetes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rtl="0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Macronutrient distribution to be based on </a:t>
            </a:r>
            <a:r>
              <a:rPr lang="en-US" sz="2800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individualized assessment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 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Current eating patterns 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Preferences 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Metabolic goals 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1C0060D-AC07-4620-BCFC-A6089B3D944C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95536" y="5830129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Diabetes Care 2018; 41(Suppl. 1): S38–S55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JD Krebs. British J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2013; 13(2): 60-66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Salas-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Salvadó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 21(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2): B32-48.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Wheeler ML. Diabetes Care 2012; 35(2): 434-45.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39270"/>
              </p:ext>
            </p:extLst>
          </p:nvPr>
        </p:nvGraphicFramePr>
        <p:xfrm>
          <a:off x="152400" y="1364129"/>
          <a:ext cx="8758518" cy="494519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4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Dietary interventions</a:t>
                      </a:r>
                      <a:endParaRPr kumimoji="0" lang="en-C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A1C</a:t>
                      </a:r>
                      <a:endParaRPr kumimoji="0" lang="en-C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Advantages</a:t>
                      </a:r>
                      <a:endParaRPr kumimoji="0" lang="en-C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Disadvantages</a:t>
                      </a:r>
                      <a:endParaRPr kumimoji="0" lang="en-C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6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Hi-CHO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(low-glycemic </a:t>
                      </a:r>
                      <a:r>
                        <a:rPr kumimoji="0" lang="en-C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index [GI])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Symbol" charset="2"/>
                        </a:rPr>
                        <a:t>0.3–0.5%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Symbol" charset="2"/>
                        </a:rPr>
                        <a:t>HDL-C, CRP,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Symbol" charset="2"/>
                        </a:rPr>
                        <a:t> </a:t>
                      </a:r>
                      <a:r>
                        <a:rPr kumimoji="0" lang="en-CA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Symbol" charset="2"/>
                        </a:rPr>
                        <a:t>hypoglycemia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6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Hi-CHO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(high fiber)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</a:t>
                      </a: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0.3–0.5%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TC, LDL-C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HDL-C,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GI  side effects 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Hi-MUFA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&lt;0.3%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TG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-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  <a:sym typeface="Symbol" charset="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9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Lo-CHO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Symbol" charset="2"/>
                        </a:rPr>
                        <a:t></a:t>
                      </a:r>
                      <a:endParaRPr kumimoji="0" lang="en-CA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Symbol" charset="2"/>
                        </a:rPr>
                        <a:t>TG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  <a:defRPr/>
                      </a:pPr>
                      <a:r>
                        <a:rPr kumimoji="0" lang="en-C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Symbol" charset="2"/>
                        </a:rPr>
                        <a:t> Micronutrients,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  <a:defRPr/>
                      </a:pPr>
                      <a:r>
                        <a:rPr kumimoji="0" lang="en-C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Symbol" charset="2"/>
                        </a:rPr>
                        <a:t> renal load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9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Hi-protein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</a:t>
                      </a:r>
                      <a:endParaRPr kumimoji="0" lang="en-C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BP, TG, preserve lean mass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 Micronutrients,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 renal load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Long chain omega 3 fatty acids</a:t>
                      </a: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</a:t>
                      </a:r>
                      <a:endParaRPr kumimoji="0" lang="en-C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TG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Methyl-Hg exposure, environmental impact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972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Properties of Macronutrients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060D-AC07-4620-BCFC-A6089B3D944C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179512" y="6453336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 J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2009; 32 (Suppl1)</a:t>
            </a:r>
            <a:endParaRPr lang="fa-I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Macronutrient 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235440" cy="3724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484784"/>
            <a:ext cx="9052560" cy="698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J Acad Nutr </a:t>
            </a:r>
            <a:r>
              <a:rPr lang="nl-NL" sz="1200" dirty="0" smtClean="0">
                <a:solidFill>
                  <a:schemeClr val="bg1"/>
                </a:solidFill>
              </a:rPr>
              <a:t>Diet 2017; 117(10</a:t>
            </a:r>
            <a:r>
              <a:rPr lang="nl-NL" sz="1200" dirty="0">
                <a:solidFill>
                  <a:schemeClr val="bg1"/>
                </a:solidFill>
              </a:rPr>
              <a:t>):1659-1679.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4008" y="2564904"/>
            <a:ext cx="3024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3848" y="2996952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61696" y="2996952"/>
            <a:ext cx="2834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73664" y="3789040"/>
            <a:ext cx="2834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4008" y="4581128"/>
            <a:ext cx="3024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3848" y="5013176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330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Macronutrient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19200"/>
            <a:ext cx="859536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/>
              <a:t>American Diabetes Association </a:t>
            </a:r>
            <a:r>
              <a:rPr lang="en-US" sz="2200" b="1" dirty="0" smtClean="0"/>
              <a:t>2014</a:t>
            </a:r>
            <a:endParaRPr lang="en-US" sz="2200" b="1" dirty="0" smtClean="0"/>
          </a:p>
          <a:p>
            <a:pPr lvl="1">
              <a:spcAft>
                <a:spcPts val="1200"/>
              </a:spcAft>
              <a:buNone/>
            </a:pPr>
            <a:r>
              <a:rPr lang="en-US" dirty="0" smtClean="0"/>
              <a:t>Use of </a:t>
            </a:r>
            <a:r>
              <a:rPr lang="en-US" i="1" dirty="0" smtClean="0">
                <a:solidFill>
                  <a:srgbClr val="FFFF00"/>
                </a:solidFill>
              </a:rPr>
              <a:t>individualized assessment</a:t>
            </a:r>
            <a:r>
              <a:rPr lang="en-US" dirty="0" smtClean="0"/>
              <a:t>; evidence suggests no one ideal distribution for all people</a:t>
            </a:r>
          </a:p>
          <a:p>
            <a:pPr>
              <a:buNone/>
            </a:pPr>
            <a:r>
              <a:rPr lang="en-US" sz="2200" b="1" dirty="0" smtClean="0"/>
              <a:t>Canadian Diabetes Association 2013</a:t>
            </a:r>
          </a:p>
          <a:p>
            <a:pPr lvl="1">
              <a:spcAft>
                <a:spcPts val="1200"/>
              </a:spcAft>
              <a:buNone/>
            </a:pPr>
            <a:r>
              <a:rPr lang="en-US" i="1" dirty="0" smtClean="0">
                <a:solidFill>
                  <a:srgbClr val="FFFF00"/>
                </a:solidFill>
              </a:rPr>
              <a:t>Individualization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within ranges of 50–60%  carbohydrate, </a:t>
            </a:r>
            <a:r>
              <a:rPr lang="en-US" i="1" dirty="0" smtClean="0">
                <a:solidFill>
                  <a:srgbClr val="FFFF00"/>
                </a:solidFill>
              </a:rPr>
              <a:t>15–20% protein</a:t>
            </a:r>
            <a:r>
              <a:rPr lang="en-US" dirty="0" smtClean="0"/>
              <a:t>, 20–35% fat of total energy</a:t>
            </a:r>
          </a:p>
          <a:p>
            <a:pPr>
              <a:buNone/>
            </a:pPr>
            <a:r>
              <a:rPr lang="en-US" sz="2200" b="1" dirty="0" smtClean="0"/>
              <a:t>Diabetes and Nutrition Study Group of the European Association for the Study of Diabetes 2004</a:t>
            </a:r>
          </a:p>
          <a:p>
            <a:pPr lvl="1">
              <a:buNone/>
            </a:pPr>
            <a:r>
              <a:rPr lang="en-US" dirty="0" smtClean="0"/>
              <a:t>Ranges of 45–60% carbohydrate, </a:t>
            </a:r>
            <a:r>
              <a:rPr lang="en-US" i="1" dirty="0" smtClean="0">
                <a:solidFill>
                  <a:srgbClr val="FFFF00"/>
                </a:solidFill>
              </a:rPr>
              <a:t>10–20% protein</a:t>
            </a:r>
            <a:r>
              <a:rPr lang="en-US" dirty="0" smtClean="0"/>
              <a:t>, ≤35% fat of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63978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Lancet 2014; 383(9933): 1999-2007.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Macronutrient recommendation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3645401"/>
              </p:ext>
            </p:extLst>
          </p:nvPr>
        </p:nvGraphicFramePr>
        <p:xfrm>
          <a:off x="94808" y="1860222"/>
          <a:ext cx="8869680" cy="365701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4287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NCEP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CDA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EASD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ADA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BDA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a-I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466">
                <a:tc>
                  <a:txBody>
                    <a:bodyPr/>
                    <a:lstStyle/>
                    <a:p>
                      <a:pPr algn="ctr" rtl="0"/>
                      <a:r>
                        <a:rPr lang="nn-NO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50–60 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50–60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45–60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50–60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n-NO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50–55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Carbohydrate (%)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6815">
                <a:tc>
                  <a:txBody>
                    <a:bodyPr/>
                    <a:lstStyle/>
                    <a:p>
                      <a:pPr algn="ctr" rtl="0"/>
                      <a:r>
                        <a:rPr lang="fa-IR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Recommended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Recommended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recommended for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general use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 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3385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20-30g/d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25–35 g/d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 with low-GI foods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specific amount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n-NO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g/d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Fiber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15-20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10-20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15-20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n-NO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10–15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Protein (%)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25-35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20-35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&lt;35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25-35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30–35</a:t>
                      </a:r>
                      <a:endParaRPr lang="fa-IR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Fat (%)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6381328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Am J Clin Nutr 2013;97:505–16</a:t>
            </a:r>
            <a:endParaRPr lang="fa-I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700808"/>
            <a:ext cx="8229600" cy="4953000"/>
          </a:xfrm>
          <a:prstGeom prst="rect">
            <a:avLst/>
          </a:prstGeom>
        </p:spPr>
        <p:txBody>
          <a:bodyPr/>
          <a:lstStyle/>
          <a:p>
            <a:pPr marL="868680" lvl="1" indent="-283464">
              <a:lnSpc>
                <a:spcPct val="150000"/>
              </a:lnSpc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Carbohydrate counting (total amount)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68680" lvl="1" indent="-283464">
              <a:lnSpc>
                <a:spcPct val="150000"/>
              </a:lnSpc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Simple sugars</a:t>
            </a:r>
          </a:p>
          <a:p>
            <a:pPr marL="868680" lvl="1" indent="-283464">
              <a:lnSpc>
                <a:spcPct val="150000"/>
              </a:lnSpc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</a:p>
          <a:p>
            <a:pPr marL="868680" lvl="1" indent="-283464">
              <a:lnSpc>
                <a:spcPct val="150000"/>
              </a:lnSpc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Glycemic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</a:p>
          <a:p>
            <a:pPr marL="868680" lvl="1" indent="-283464">
              <a:lnSpc>
                <a:spcPct val="150000"/>
              </a:lnSpc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Glycemic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</a:p>
          <a:p>
            <a:pPr marL="868680" lvl="1" indent="-283464">
              <a:lnSpc>
                <a:spcPct val="150000"/>
              </a:lnSpc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Carbohydrate sources (unrefined CHO)</a:t>
            </a:r>
          </a:p>
          <a:p>
            <a:pPr marL="868680" lvl="1" indent="-283464">
              <a:lnSpc>
                <a:spcPct val="150000"/>
              </a:lnSpc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Carbohydrate distribution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D9F15-1788-41CD-A232-FA5B3DA2C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Carbohydrate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" y="2420888"/>
            <a:ext cx="9326880" cy="1949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722700"/>
            <a:ext cx="9052560" cy="6981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J Acad Nutr </a:t>
            </a:r>
            <a:r>
              <a:rPr lang="nl-NL" sz="1200" dirty="0" smtClean="0">
                <a:solidFill>
                  <a:schemeClr val="bg1"/>
                </a:solidFill>
              </a:rPr>
              <a:t>Diet 2017; 117(10</a:t>
            </a:r>
            <a:r>
              <a:rPr lang="nl-NL" sz="1200" dirty="0">
                <a:solidFill>
                  <a:schemeClr val="bg1"/>
                </a:solidFill>
              </a:rPr>
              <a:t>):1659-1679.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11960" y="2780928"/>
            <a:ext cx="3024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17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D6A0-D175-4627-A855-07A52B36FB07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593288"/>
            <a:ext cx="8715436" cy="4572016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ts val="300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Monitoring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grams of carbohydrate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use of exchange system or carbohydrate counting is a key strategy and </a:t>
            </a:r>
            <a:r>
              <a:rPr lang="en-US" sz="2400" dirty="0" smtClean="0"/>
              <a:t>is essential all persons with type 1 and 2 DM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ts val="30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Carbohydrate counting allows flexibility in food choices, helps promote </a:t>
            </a:r>
            <a:r>
              <a:rPr lang="en-US" sz="2400" dirty="0" err="1" smtClean="0"/>
              <a:t>glycemic</a:t>
            </a:r>
            <a:r>
              <a:rPr lang="en-US" sz="2400" dirty="0" smtClean="0"/>
              <a:t> control and match food intake to insulin doses.</a:t>
            </a:r>
          </a:p>
          <a:p>
            <a:pPr>
              <a:lnSpc>
                <a:spcPct val="85000"/>
              </a:lnSpc>
              <a:spcBef>
                <a:spcPts val="30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Carbohydrate counting uses a grouping method to place foods in categories of similar carbohydrate equivalency. </a:t>
            </a:r>
          </a:p>
          <a:p>
            <a:pPr>
              <a:lnSpc>
                <a:spcPct val="85000"/>
              </a:lnSpc>
              <a:spcBef>
                <a:spcPts val="30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Carbohydrate counting estimates intake either by total grams of carbohydrate or by </a:t>
            </a:r>
            <a:r>
              <a:rPr lang="en-US" sz="2000" b="1" dirty="0" smtClean="0">
                <a:solidFill>
                  <a:srgbClr val="FF0000"/>
                </a:solidFill>
              </a:rPr>
              <a:t>one serving</a:t>
            </a:r>
            <a:r>
              <a:rPr lang="en-US" sz="2400" dirty="0" smtClean="0"/>
              <a:t>, which is considered </a:t>
            </a:r>
            <a:r>
              <a:rPr lang="en-US" sz="2000" b="1" dirty="0" smtClean="0">
                <a:solidFill>
                  <a:srgbClr val="FF0000"/>
                </a:solidFill>
              </a:rPr>
              <a:t>15 g</a:t>
            </a:r>
            <a:r>
              <a:rPr lang="en-US" sz="2400" dirty="0" smtClean="0"/>
              <a:t>. </a:t>
            </a:r>
            <a:endParaRPr lang="en-US" sz="2000" dirty="0" smtClean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19087" y="5949280"/>
            <a:ext cx="5929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Modern nutrition in health and disease.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2014,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P: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819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Diabetes Care 2014; 37 (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1): S120-43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235440" cy="10801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Carbohydrate </a:t>
            </a:r>
            <a:r>
              <a:rPr lang="en-US" sz="1200" b="0" dirty="0" smtClean="0">
                <a:solidFill>
                  <a:srgbClr val="002060"/>
                </a:solidFill>
              </a:rPr>
              <a:t>(cont’)</a:t>
            </a:r>
            <a:br>
              <a:rPr lang="en-US" sz="1200" b="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The Exchange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oup 2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248557"/>
              </p:ext>
            </p:extLst>
          </p:nvPr>
        </p:nvGraphicFramePr>
        <p:xfrm>
          <a:off x="350520" y="1143254"/>
          <a:ext cx="8183880" cy="52602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Groups/ Lists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Carbohydrate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Protein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Calories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Carbohydrate Group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Starch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or less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Fruit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Milk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  Skim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  Low-fat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  Whole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Other carbohydrates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varies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varies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varies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Vegetables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Meat and Substitute 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Very lean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Lean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Medium-fat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High-fat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Fat Group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8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29111"/>
              </p:ext>
            </p:extLst>
          </p:nvPr>
        </p:nvGraphicFramePr>
        <p:xfrm>
          <a:off x="457200" y="1720215"/>
          <a:ext cx="3810000" cy="414718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Foods that Contain Carbohydrates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Bread, cereals, pasta, and grains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Rice, beans, and starchy vegetables: potatoes, corn, peas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Fruit and fruit juices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Milk and yogurt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Sugars foods: regular soda, fruit drinks, jelly beans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Sweets: cake, cookies, chocolate candy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Group 3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69001"/>
              </p:ext>
            </p:extLst>
          </p:nvPr>
        </p:nvGraphicFramePr>
        <p:xfrm>
          <a:off x="4724400" y="1767840"/>
          <a:ext cx="3810000" cy="41147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One Carbohydrate Choice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grams of carbohydrate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slice of bread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½ cup pasta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small potato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½ cup legumes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½ cup cereal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fruit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cup yogurt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cup milk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Content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352"/>
            <a:ext cx="8229600" cy="49530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US" dirty="0" smtClean="0"/>
              <a:t>Introduction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Effectiveness </a:t>
            </a:r>
            <a:r>
              <a:rPr lang="en-US" dirty="0"/>
              <a:t>of medical nutrition therapy (MNT)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Optimal MNT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Macronutrient recommendation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Carbohydrate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Weight management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Case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D6A0-D175-4627-A855-07A52B36FB07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087153"/>
            <a:ext cx="8643937" cy="5510199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indent="-411480">
              <a:lnSpc>
                <a:spcPct val="80000"/>
              </a:lnSpc>
              <a:spcAft>
                <a:spcPts val="1800"/>
              </a:spcAft>
              <a:buClr>
                <a:srgbClr val="4F81BD">
                  <a:lumMod val="75000"/>
                </a:srgbClr>
              </a:buCl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Simple sugars:</a:t>
            </a: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Dietary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sucrose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does not increase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glycemia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more than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isocaloric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amounts of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starch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(bread, rice or potato)</a:t>
            </a: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Sucrose and sucrose-containing foods does not need to be restricted; even though can be substituted for other carbohydrate in meal plan</a:t>
            </a: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4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Simple sugars can be added up to 10% of total calories</a:t>
            </a: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Fructose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fruits, vegetables, and other naturally rich fructose foods is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limited</a:t>
            </a: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Added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fructose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a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sweetening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agent is 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 recommended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because it may adversely affect plasma lipid and metabolic syndrome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6464369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Modern Nutrition in Health and Disease 2014; P: 53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/>
          <a:lstStyle/>
          <a:p>
            <a:r>
              <a:rPr lang="en-US" b="1" dirty="0" smtClean="0"/>
              <a:t>Carbohydrate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43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334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spcAft>
                <a:spcPts val="1800"/>
              </a:spcAft>
              <a:buNone/>
            </a:pPr>
            <a:r>
              <a:rPr lang="en-US" sz="2800" dirty="0" smtClean="0"/>
              <a:t>Because of the specific benefits of increased fiber intake for persons with diabetes, intake of </a:t>
            </a:r>
            <a:r>
              <a:rPr lang="en-US" sz="2800" b="1" dirty="0" smtClean="0">
                <a:solidFill>
                  <a:srgbClr val="FFFF00"/>
                </a:solidFill>
              </a:rPr>
              <a:t>14g/1000 kcal (25g/d for women and 38g/d for men) </a:t>
            </a:r>
            <a:r>
              <a:rPr lang="en-US" sz="2800" dirty="0" smtClean="0"/>
              <a:t>fiber</a:t>
            </a:r>
            <a:r>
              <a:rPr lang="en-US" sz="2800" b="1" dirty="0" smtClean="0">
                <a:solidFill>
                  <a:srgbClr val="066C0D"/>
                </a:solidFill>
              </a:rPr>
              <a:t> </a:t>
            </a:r>
            <a:r>
              <a:rPr lang="en-US" sz="2800" dirty="0" smtClean="0"/>
              <a:t>is</a:t>
            </a:r>
            <a:r>
              <a:rPr lang="en-US" sz="2800" b="1" dirty="0" smtClean="0">
                <a:solidFill>
                  <a:srgbClr val="066C0D"/>
                </a:solidFill>
              </a:rPr>
              <a:t> </a:t>
            </a:r>
            <a:r>
              <a:rPr lang="en-US" sz="2800" dirty="0" smtClean="0"/>
              <a:t>recommended</a:t>
            </a:r>
            <a:r>
              <a:rPr lang="en-US" sz="2800" b="1" dirty="0" smtClean="0">
                <a:solidFill>
                  <a:srgbClr val="066C0D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CCA7-456A-4627-8AFA-CAE18A9DC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9391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Diabetes Care 2015; 38(Suppl. 1): S20–S30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Modern Nutrition in Health and Disease 2014; P: 1480-9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/>
          <a:lstStyle/>
          <a:p>
            <a:r>
              <a:rPr lang="en-US" b="1" dirty="0" smtClean="0"/>
              <a:t>Carbohydrate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03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5184576" cy="4525963"/>
          </a:xfrm>
        </p:spPr>
        <p:txBody>
          <a:bodyPr>
            <a:normAutofit/>
          </a:bodyPr>
          <a:lstStyle/>
          <a:p>
            <a:pPr marL="548640" lvl="0" indent="-411480" algn="ctr">
              <a:spcBef>
                <a:spcPts val="2400"/>
              </a:spcBef>
              <a:spcAft>
                <a:spcPts val="3000"/>
              </a:spcAft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Definition of Glycemic index (GI): </a:t>
            </a:r>
          </a:p>
          <a:p>
            <a:pPr marL="548640" lvl="0" indent="-411480" algn="ctr">
              <a:spcBef>
                <a:spcPts val="2400"/>
              </a:spcBef>
              <a:spcAft>
                <a:spcPts val="3000"/>
              </a:spcAft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increase above fasting in the blood glucose area over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 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ingestion of a constant amount of specific food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response to a reference food (glucose or white bread)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loud Callout 4"/>
          <p:cNvSpPr>
            <a:spLocks noChangeArrowheads="1"/>
          </p:cNvSpPr>
          <p:nvPr/>
        </p:nvSpPr>
        <p:spPr bwMode="auto">
          <a:xfrm>
            <a:off x="5786438" y="2786063"/>
            <a:ext cx="3095625" cy="2700337"/>
          </a:xfrm>
          <a:prstGeom prst="cloudCallout">
            <a:avLst>
              <a:gd name="adj1" fmla="val -74710"/>
              <a:gd name="adj2" fmla="val -57174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l" rtl="0" eaLnBrk="0" hangingPunct="0">
              <a:defRPr/>
            </a:pPr>
            <a:endParaRPr lang="fa-IR" dirty="0">
              <a:solidFill>
                <a:schemeClr val="tx2">
                  <a:lumMod val="90000"/>
                </a:schemeClr>
              </a:solidFill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38" y="3643313"/>
            <a:ext cx="19288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eaLnBrk="0" hangingPunct="0">
              <a:defRPr/>
            </a:pPr>
            <a:r>
              <a:rPr lang="en-US" sz="440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Nazanin" pitchFamily="2" charset="-78"/>
              </a:rPr>
              <a:t>Quality</a:t>
            </a:r>
            <a:r>
              <a:rPr lang="en-US" sz="4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Nazanin" pitchFamily="2" charset="-78"/>
              </a:rPr>
              <a:t> 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0" y="6434138"/>
            <a:ext cx="795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International table of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index and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load values 2002. Am J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Clin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Nutr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2002; 76: 5-56</a:t>
            </a:r>
          </a:p>
        </p:txBody>
      </p:sp>
    </p:spTree>
    <p:extLst>
      <p:ext uri="{BB962C8B-B14F-4D97-AF65-F5344CB8AC3E}">
        <p14:creationId xmlns:p14="http://schemas.microsoft.com/office/powerpoint/2010/main" val="2355299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4360" indent="-457200">
              <a:buClr>
                <a:schemeClr val="tx2"/>
              </a:buClr>
              <a:buSzPct val="65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Low GI is &lt; 55 :</a:t>
            </a:r>
          </a:p>
          <a:p>
            <a:pPr marL="928116" lvl="1" indent="-342900">
              <a:spcAft>
                <a:spcPts val="3000"/>
              </a:spcAft>
              <a:buClr>
                <a:schemeClr val="tx1"/>
              </a:buClr>
              <a:buSzPct val="80000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oats, barley, bulgur, beans, lentils, legumes, fructose, noodles ,…</a:t>
            </a:r>
          </a:p>
          <a:p>
            <a:pPr marL="594360" indent="-4572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65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Moderate GI is 55-70 :</a:t>
            </a:r>
          </a:p>
          <a:p>
            <a:pPr marL="928116" lvl="1" indent="-342900"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tortilla chips</a:t>
            </a:r>
          </a:p>
          <a:p>
            <a:pPr marL="594360" indent="-457200">
              <a:spcBef>
                <a:spcPct val="0"/>
              </a:spcBef>
              <a:buClr>
                <a:schemeClr val="tx2"/>
              </a:buClr>
              <a:buSzPct val="65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spc="-150" dirty="0">
                <a:latin typeface="Times New Roman" pitchFamily="18" charset="0"/>
                <a:cs typeface="Times New Roman" pitchFamily="18" charset="0"/>
              </a:rPr>
              <a:t> GI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&gt; 70 :</a:t>
            </a:r>
          </a:p>
          <a:p>
            <a:pPr marL="928116" lvl="1" indent="-342900"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refined starches, popcorn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533400" y="5853846"/>
            <a:ext cx="7967690" cy="67149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/>
          <a:lstStyle/>
          <a:p>
            <a:pPr algn="l" rtl="0" eaLnBrk="0" hangingPunct="0"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In diabetes, </a:t>
            </a:r>
            <a:r>
              <a:rPr lang="fa-IR" sz="2000" b="1" dirty="0">
                <a:solidFill>
                  <a:schemeClr val="tx1"/>
                </a:solidFill>
              </a:rPr>
              <a:t>   </a:t>
            </a:r>
            <a:r>
              <a:rPr lang="en-US" sz="2000" b="1" dirty="0">
                <a:solidFill>
                  <a:schemeClr val="tx1"/>
                </a:solidFill>
              </a:rPr>
              <a:t>GI diet vs. </a:t>
            </a:r>
            <a:r>
              <a:rPr lang="fa-IR" sz="2000" b="1" dirty="0">
                <a:solidFill>
                  <a:schemeClr val="tx1"/>
                </a:solidFill>
              </a:rPr>
              <a:t>    </a:t>
            </a:r>
            <a:r>
              <a:rPr lang="en-US" sz="2000" b="1" dirty="0">
                <a:solidFill>
                  <a:schemeClr val="tx1"/>
                </a:solidFill>
              </a:rPr>
              <a:t>GI</a:t>
            </a:r>
            <a:r>
              <a:rPr lang="fa-IR" sz="2000" b="1" dirty="0">
                <a:solidFill>
                  <a:schemeClr val="tx1"/>
                </a:solidFill>
              </a:rPr>
              <a:t>        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fa-IR" sz="2000" b="1" dirty="0">
                <a:solidFill>
                  <a:schemeClr val="tx1"/>
                </a:solidFill>
              </a:rPr>
              <a:t>    </a:t>
            </a:r>
            <a:r>
              <a:rPr lang="en-US" sz="2000" b="1" dirty="0">
                <a:solidFill>
                  <a:schemeClr val="tx1"/>
                </a:solidFill>
              </a:rPr>
              <a:t>     </a:t>
            </a:r>
            <a:r>
              <a:rPr lang="en-US" sz="2000" b="1" dirty="0" smtClean="0">
                <a:solidFill>
                  <a:schemeClr val="tx1"/>
                </a:solidFill>
              </a:rPr>
              <a:t>improved </a:t>
            </a:r>
            <a:r>
              <a:rPr lang="en-US" sz="2000" b="1" dirty="0" err="1" smtClean="0">
                <a:solidFill>
                  <a:schemeClr val="tx1"/>
                </a:solidFill>
              </a:rPr>
              <a:t>glycemic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>
                <a:solidFill>
                  <a:schemeClr val="tx1"/>
                </a:solidFill>
              </a:rPr>
              <a:t>control  </a:t>
            </a:r>
            <a:endParaRPr lang="fa-IR" sz="2000" b="1" dirty="0">
              <a:solidFill>
                <a:schemeClr val="tx1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057400" y="5948957"/>
            <a:ext cx="107950" cy="360363"/>
          </a:xfrm>
          <a:prstGeom prst="downArrow">
            <a:avLst>
              <a:gd name="adj1" fmla="val 50000"/>
              <a:gd name="adj2" fmla="val 5664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>
              <a:solidFill>
                <a:srgbClr val="FF0066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flipH="1">
            <a:off x="3397250" y="5948957"/>
            <a:ext cx="107950" cy="360363"/>
          </a:xfrm>
          <a:prstGeom prst="upArrow">
            <a:avLst>
              <a:gd name="adj1" fmla="val 50000"/>
              <a:gd name="adj2" fmla="val 6528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cxnSp>
        <p:nvCxnSpPr>
          <p:cNvPr id="9" name="Straight Arrow Connector 14"/>
          <p:cNvCxnSpPr>
            <a:cxnSpLocks noChangeShapeType="1"/>
          </p:cNvCxnSpPr>
          <p:nvPr/>
        </p:nvCxnSpPr>
        <p:spPr bwMode="auto">
          <a:xfrm>
            <a:off x="3886200" y="6091817"/>
            <a:ext cx="1071563" cy="1587"/>
          </a:xfrm>
          <a:prstGeom prst="straightConnector1">
            <a:avLst/>
          </a:prstGeom>
          <a:noFill/>
          <a:ln w="50800" cap="sq" algn="ctr">
            <a:solidFill>
              <a:schemeClr val="tx2"/>
            </a:solidFill>
            <a:round/>
            <a:headEnd type="none" w="sm" len="sm"/>
            <a:tailEnd type="arrow" w="med" len="med"/>
          </a:ln>
        </p:spPr>
      </p:cxn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87858" y="6525344"/>
            <a:ext cx="795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International table of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index and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load values 2002. Am J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Clin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Nutr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2002; 76: 5-56</a:t>
            </a:r>
          </a:p>
        </p:txBody>
      </p:sp>
    </p:spTree>
    <p:extLst>
      <p:ext uri="{BB962C8B-B14F-4D97-AF65-F5344CB8AC3E}">
        <p14:creationId xmlns:p14="http://schemas.microsoft.com/office/powerpoint/2010/main" val="4161721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4931" name="Picture 3" descr="quick slo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0221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3" y="2420888"/>
            <a:ext cx="9144000" cy="880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722700"/>
            <a:ext cx="9052560" cy="6981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J Acad Nutr </a:t>
            </a:r>
            <a:r>
              <a:rPr lang="nl-NL" sz="1200" dirty="0" smtClean="0">
                <a:solidFill>
                  <a:schemeClr val="bg1"/>
                </a:solidFill>
              </a:rPr>
              <a:t>Diet 2017; 117(10</a:t>
            </a:r>
            <a:r>
              <a:rPr lang="nl-NL" sz="1200" dirty="0">
                <a:solidFill>
                  <a:schemeClr val="bg1"/>
                </a:solidFill>
              </a:rPr>
              <a:t>):1659-1679.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1880" y="2636912"/>
            <a:ext cx="192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660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Carbohydrate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0" indent="-411480">
              <a:spcBef>
                <a:spcPts val="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Dietary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constituents that tend to </a:t>
            </a:r>
            <a:r>
              <a:rPr lang="fa-IR" sz="40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868680" lvl="1" indent="-283464">
              <a:spcBef>
                <a:spcPts val="600"/>
              </a:spcBef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fiber, </a:t>
            </a:r>
          </a:p>
          <a:p>
            <a:pPr marL="868680" lvl="1" indent="-283464">
              <a:spcBef>
                <a:spcPts val="600"/>
              </a:spcBef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fructose, </a:t>
            </a:r>
          </a:p>
          <a:p>
            <a:pPr marL="868680" lvl="1" indent="-283464">
              <a:spcBef>
                <a:spcPts val="600"/>
              </a:spcBef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Lactose</a:t>
            </a:r>
          </a:p>
          <a:p>
            <a:pPr marL="868680" lvl="1" indent="-283464">
              <a:spcBef>
                <a:spcPts val="600"/>
              </a:spcBef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Fat</a:t>
            </a:r>
          </a:p>
          <a:p>
            <a:pPr marL="868680" lvl="1" indent="-283464">
              <a:spcBef>
                <a:spcPts val="600"/>
              </a:spcBef>
              <a:buClr>
                <a:schemeClr val="accent6"/>
              </a:buClr>
              <a:buSzPct val="80000"/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glycemic response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4" descr="C:\Documents and Settings\Nut\My Documents\My Pictures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2286000"/>
            <a:ext cx="4572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115616" y="5373216"/>
            <a:ext cx="179387" cy="642937"/>
          </a:xfrm>
          <a:prstGeom prst="downArrow">
            <a:avLst>
              <a:gd name="adj1" fmla="val 50000"/>
              <a:gd name="adj2" fmla="val 54591"/>
            </a:avLst>
          </a:prstGeom>
          <a:solidFill>
            <a:srgbClr val="F718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2527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Carbohydrate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Glycemic load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(GL)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of a food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48640" lvl="0" indent="-411480" algn="ctr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1800" dirty="0">
              <a:solidFill>
                <a:schemeClr val="tx1"/>
              </a:solidFill>
              <a:latin typeface="Arial" pitchFamily="34" charset="0"/>
            </a:endParaRPr>
          </a:p>
          <a:p>
            <a:pPr marL="548640" lvl="0" indent="-411480" algn="ctr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GI of the food × amounts of grams of CHO content of that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472" y="5180999"/>
            <a:ext cx="778674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rtl="0" eaLnBrk="0" hangingPunct="0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  <a:cs typeface="B Nazanin" pitchFamily="2" charset="-78"/>
              </a:rPr>
              <a:t>Both the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Nazanin" pitchFamily="2" charset="-78"/>
              </a:rPr>
              <a:t>amount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  <a:cs typeface="B Nazanin" pitchFamily="2" charset="-78"/>
              </a:rPr>
              <a:t> (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  <a:cs typeface="B Nazanin" pitchFamily="2" charset="-78"/>
              </a:rPr>
              <a:t>grams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  <a:cs typeface="B Nazanin" pitchFamily="2" charset="-78"/>
              </a:rPr>
              <a:t>) and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Nazanin" pitchFamily="2" charset="-78"/>
              </a:rPr>
              <a:t>type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  <a:cs typeface="B Nazanin" pitchFamily="2" charset="-78"/>
              </a:rPr>
              <a:t>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  <a:cs typeface="B Nazanin" pitchFamily="2" charset="-78"/>
              </a:rPr>
              <a:t>of a carbohydrate are important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7" name="Cloud Callout 11"/>
          <p:cNvSpPr>
            <a:spLocks noChangeArrowheads="1"/>
          </p:cNvSpPr>
          <p:nvPr/>
        </p:nvSpPr>
        <p:spPr bwMode="auto">
          <a:xfrm>
            <a:off x="5786438" y="2357438"/>
            <a:ext cx="3357562" cy="2286000"/>
          </a:xfrm>
          <a:prstGeom prst="cloudCallout">
            <a:avLst>
              <a:gd name="adj1" fmla="val -72000"/>
              <a:gd name="adj2" fmla="val -49708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l" rtl="0" eaLnBrk="0" hangingPunct="0">
              <a:defRPr/>
            </a:pPr>
            <a:endParaRPr lang="fa-IR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057" y="2978968"/>
            <a:ext cx="18573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eaLnBrk="0" hangingPunct="0">
              <a:defRPr/>
            </a:pP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Quality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&amp;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Quantity 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" charset="0"/>
              <a:cs typeface="B Nazanin" pitchFamily="2" charset="-78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43842" y="6434138"/>
            <a:ext cx="795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International table of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index and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load values 2002. Am J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Clin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Nutr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2002; 76: 5-56</a:t>
            </a:r>
          </a:p>
        </p:txBody>
      </p:sp>
    </p:spTree>
    <p:extLst>
      <p:ext uri="{BB962C8B-B14F-4D97-AF65-F5344CB8AC3E}">
        <p14:creationId xmlns:p14="http://schemas.microsoft.com/office/powerpoint/2010/main" val="3175968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-71462"/>
            <a:ext cx="7715304" cy="6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3563888" y="4005064"/>
            <a:ext cx="2160240" cy="14401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27384"/>
            <a:ext cx="9235440" cy="128016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Carbohydrate</a:t>
            </a:r>
            <a:endParaRPr lang="en-US" sz="5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buClr>
                <a:schemeClr val="accent6"/>
              </a:buClr>
              <a:buSzTx/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Recommended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spc="-150" dirty="0" smtClean="0">
                <a:latin typeface="Times New Roman" pitchFamily="18" charset="0"/>
                <a:cs typeface="Times New Roman" pitchFamily="18" charset="0"/>
              </a:rPr>
              <a:t>CHO is: 					</a:t>
            </a:r>
            <a:r>
              <a:rPr lang="en-US" sz="2000" b="1" dirty="0" smtClean="0">
                <a:solidFill>
                  <a:srgbClr val="C00000"/>
                </a:solidFill>
              </a:rPr>
              <a:t>45-60%</a:t>
            </a:r>
            <a:r>
              <a:rPr lang="en-US" sz="2400" b="1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calories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buClr>
                <a:schemeClr val="accent6"/>
              </a:buClr>
              <a:buSzTx/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CHO diets are not recommended </a:t>
            </a:r>
            <a:r>
              <a:rPr lang="en-US" sz="2000" b="1" dirty="0" smtClean="0">
                <a:solidFill>
                  <a:srgbClr val="C00000"/>
                </a:solidFill>
              </a:rPr>
              <a:t>(&lt;130g/d )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1" dirty="0"/>
              <a:t>Unrefined carbohydrates</a:t>
            </a:r>
            <a:r>
              <a:rPr lang="en-US" sz="2800" dirty="0"/>
              <a:t> such as </a:t>
            </a:r>
            <a:r>
              <a:rPr lang="en-US" sz="2800" i="1" dirty="0"/>
              <a:t>whole grains</a:t>
            </a:r>
            <a:r>
              <a:rPr lang="en-US" sz="2800" dirty="0"/>
              <a:t>, </a:t>
            </a:r>
            <a:r>
              <a:rPr lang="en-US" sz="2800" i="1" dirty="0"/>
              <a:t>fruits</a:t>
            </a:r>
            <a:r>
              <a:rPr lang="en-US" sz="2800" dirty="0"/>
              <a:t>, </a:t>
            </a:r>
            <a:r>
              <a:rPr lang="en-US" sz="2800" i="1" dirty="0"/>
              <a:t>vegetables, and legumes </a:t>
            </a:r>
            <a:r>
              <a:rPr lang="en-US" sz="2800" dirty="0"/>
              <a:t>vs. refined starchy foods produce: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/>
              <a:t> A lower glycemic index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/>
              <a:t> Greater satiety</a:t>
            </a:r>
          </a:p>
          <a:p>
            <a:pPr lvl="2">
              <a:spcAft>
                <a:spcPts val="3000"/>
              </a:spcAft>
              <a:buFont typeface="Wingdings" pitchFamily="2" charset="2"/>
              <a:buChar char="ü"/>
            </a:pPr>
            <a:r>
              <a:rPr lang="en-US" sz="2000" dirty="0"/>
              <a:t>Cholesterol-lowering </a:t>
            </a:r>
            <a:r>
              <a:rPr lang="en-US" sz="2000" dirty="0" smtClean="0"/>
              <a:t>properties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D6A0-D175-4627-A855-07A52B36FB07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9391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Diabetes Care 2015; 38(Suppl. 1): S20–S30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Modern Nutrition in Health and Disease 2014; P: 1480-9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Diabetes </a:t>
            </a:r>
            <a:r>
              <a:rPr lang="en-US" dirty="0"/>
              <a:t>self-management education and support (DSMES</a:t>
            </a:r>
            <a:r>
              <a:rPr lang="en-US" dirty="0" smtClean="0"/>
              <a:t>): </a:t>
            </a:r>
          </a:p>
          <a:p>
            <a:pPr lvl="1">
              <a:lnSpc>
                <a:spcPct val="150000"/>
              </a:lnSpc>
            </a:pPr>
            <a:r>
              <a:rPr lang="en-US" b="1" u="sng" dirty="0" smtClean="0"/>
              <a:t>Medical nutrition therapy </a:t>
            </a:r>
            <a:r>
              <a:rPr lang="en-US" b="1" u="sng" dirty="0"/>
              <a:t>(MNT</a:t>
            </a:r>
            <a:r>
              <a:rPr lang="en-US" b="1" u="sng" dirty="0" smtClean="0"/>
              <a:t>)</a:t>
            </a:r>
            <a:r>
              <a:rPr lang="en-US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Physical activity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Smoking </a:t>
            </a:r>
            <a:r>
              <a:rPr lang="en-US" dirty="0"/>
              <a:t>cessation </a:t>
            </a:r>
            <a:r>
              <a:rPr lang="en-US" dirty="0" smtClean="0"/>
              <a:t>counseling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Psychosocial care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Diabetes Care 2018; 41(Suppl. 1): S38–S50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63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Carbohydrate </a:t>
            </a:r>
            <a:r>
              <a:rPr lang="en-US" sz="1200" b="0" dirty="0" smtClean="0">
                <a:solidFill>
                  <a:srgbClr val="002060"/>
                </a:solidFill>
              </a:rPr>
              <a:t>(cont’)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2004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Example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Comic Sans MS" pitchFamily="66" charset="0"/>
              </a:rPr>
              <a:t>Energy requirement: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2000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kcal/d</a:t>
            </a:r>
            <a:endParaRPr lang="en-US" sz="2800" dirty="0" smtClean="0">
              <a:latin typeface="Comic Sans MS" pitchFamily="66" charset="0"/>
            </a:endParaRP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Comic Sans MS" pitchFamily="66" charset="0"/>
              </a:rPr>
              <a:t>Carbohydrate requirement: 1100 </a:t>
            </a:r>
            <a:r>
              <a:rPr lang="en-US" sz="2000" dirty="0" smtClean="0">
                <a:latin typeface="Comic Sans MS" pitchFamily="66" charset="0"/>
              </a:rPr>
              <a:t>kcal/d</a:t>
            </a:r>
            <a:r>
              <a:rPr lang="en-US" sz="2800" dirty="0" smtClean="0">
                <a:latin typeface="Comic Sans MS" pitchFamily="66" charset="0"/>
              </a:rPr>
              <a:t> (55%) →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275</a:t>
            </a:r>
            <a:r>
              <a:rPr lang="en-US" sz="2800" dirty="0" smtClean="0">
                <a:latin typeface="Comic Sans MS" pitchFamily="66" charset="0"/>
              </a:rPr>
              <a:t> g/d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Comic Sans MS" pitchFamily="66" charset="0"/>
              </a:rPr>
              <a:t>Carbohydrate counts: 275 ÷ 15 =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oup 2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401636"/>
              </p:ext>
            </p:extLst>
          </p:nvPr>
        </p:nvGraphicFramePr>
        <p:xfrm>
          <a:off x="1600200" y="4197350"/>
          <a:ext cx="5105400" cy="2355850"/>
        </p:xfrm>
        <a:graphic>
          <a:graphicData uri="http://schemas.openxmlformats.org/drawingml/2006/table">
            <a:tbl>
              <a:tblPr/>
              <a:tblGrid>
                <a:gridCol w="3038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6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Carbohydrate Group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Exchange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Starch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Fruit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Low fat milk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Other carbohydrates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Vegetables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Carbohydrate </a:t>
            </a:r>
            <a:r>
              <a:rPr lang="en-US" sz="1200" b="0" dirty="0" smtClean="0">
                <a:solidFill>
                  <a:srgbClr val="002060"/>
                </a:solidFill>
              </a:rPr>
              <a:t>(cont’)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839480"/>
              </p:ext>
            </p:extLst>
          </p:nvPr>
        </p:nvGraphicFramePr>
        <p:xfrm>
          <a:off x="381000" y="2201416"/>
          <a:ext cx="80440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57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57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Breakfast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Lunch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Dinner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Count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381000" y="4572000"/>
          <a:ext cx="795261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57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57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Breakfast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Lunch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Dinner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Count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414517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9256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Oral agents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Weight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469900" indent="-469900" fontAlgn="auto">
              <a:spcBef>
                <a:spcPts val="48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Maintaining a desirable body weight through </a:t>
            </a:r>
            <a:r>
              <a:rPr lang="en-US" b="1" u="sng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lifestyle changes (diet and exercise)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specific counseling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the treatment of choice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9900" indent="-469900" fontAlgn="auto">
              <a:spcBef>
                <a:spcPts val="48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Diet, physical activity,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behavioral therapy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designed to achieve </a:t>
            </a:r>
            <a:r>
              <a:rPr lang="en-US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&gt;5% weight </a:t>
            </a:r>
            <a:r>
              <a:rPr lang="en-US" b="1" u="sng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loss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should be prescribed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overweight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obese patients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type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 diabetes ready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achieve weight loss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(A)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6423719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Diabetes Care 2018; 41(Suppl. 1): </a:t>
            </a:r>
            <a:r>
              <a:rPr lang="en-US" sz="1200" dirty="0" smtClean="0">
                <a:solidFill>
                  <a:schemeClr val="bg1"/>
                </a:solidFill>
              </a:rPr>
              <a:t>S65–S72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84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Weight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Interventions </a:t>
            </a:r>
            <a:r>
              <a:rPr lang="en-US" dirty="0"/>
              <a:t>should be </a:t>
            </a:r>
            <a:r>
              <a:rPr lang="en-US" dirty="0" smtClean="0"/>
              <a:t>high intensity (≥16 sessions </a:t>
            </a:r>
            <a:r>
              <a:rPr lang="en-US" dirty="0"/>
              <a:t>in </a:t>
            </a:r>
            <a:r>
              <a:rPr lang="en-US" dirty="0" smtClean="0"/>
              <a:t>6 months)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Focus </a:t>
            </a:r>
            <a:r>
              <a:rPr lang="en-US" dirty="0"/>
              <a:t>on diet, physical activity</a:t>
            </a:r>
            <a:r>
              <a:rPr lang="en-US" dirty="0" smtClean="0"/>
              <a:t>, and </a:t>
            </a:r>
            <a:r>
              <a:rPr lang="en-US" dirty="0"/>
              <a:t>behavioral strategies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Achieve a </a:t>
            </a:r>
            <a:r>
              <a:rPr lang="en-US" dirty="0"/>
              <a:t>500–750 kcal/day energy </a:t>
            </a:r>
            <a:r>
              <a:rPr lang="en-US" dirty="0" smtClean="0"/>
              <a:t>deficit </a:t>
            </a:r>
            <a:r>
              <a:rPr lang="en-US" b="1" dirty="0" smtClean="0">
                <a:solidFill>
                  <a:srgbClr val="FFC000"/>
                </a:solidFill>
              </a:rPr>
              <a:t>(A)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6423719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Diabetes Care 2018; 41(Suppl. 1): </a:t>
            </a:r>
            <a:r>
              <a:rPr lang="en-US" sz="1200" dirty="0" smtClean="0">
                <a:solidFill>
                  <a:schemeClr val="bg1"/>
                </a:solidFill>
              </a:rPr>
              <a:t>S65–S72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61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Weight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Diets should be individualized, </a:t>
            </a:r>
            <a:r>
              <a:rPr lang="en-US" dirty="0" smtClean="0"/>
              <a:t>as those </a:t>
            </a:r>
            <a:r>
              <a:rPr lang="en-US" dirty="0"/>
              <a:t>that provide the </a:t>
            </a:r>
            <a:r>
              <a:rPr lang="en-US" u="sng" dirty="0">
                <a:solidFill>
                  <a:srgbClr val="92D050"/>
                </a:solidFill>
              </a:rPr>
              <a:t>same </a:t>
            </a:r>
            <a:r>
              <a:rPr lang="en-US" u="sng" dirty="0" smtClean="0">
                <a:solidFill>
                  <a:srgbClr val="92D050"/>
                </a:solidFill>
              </a:rPr>
              <a:t>caloric restriction </a:t>
            </a:r>
            <a:r>
              <a:rPr lang="en-US" dirty="0" smtClean="0"/>
              <a:t>but </a:t>
            </a:r>
            <a:r>
              <a:rPr lang="en-US" u="sng" dirty="0" smtClean="0">
                <a:solidFill>
                  <a:srgbClr val="92D050"/>
                </a:solidFill>
              </a:rPr>
              <a:t>differ in protein</a:t>
            </a:r>
            <a:r>
              <a:rPr lang="en-US" u="sng" dirty="0">
                <a:solidFill>
                  <a:srgbClr val="92D050"/>
                </a:solidFill>
              </a:rPr>
              <a:t>, carbohydrate, and fat content</a:t>
            </a:r>
            <a:r>
              <a:rPr lang="en-US" dirty="0"/>
              <a:t> are </a:t>
            </a:r>
            <a:r>
              <a:rPr lang="en-US" dirty="0" smtClean="0"/>
              <a:t>equally effective </a:t>
            </a:r>
            <a:r>
              <a:rPr lang="en-US" dirty="0"/>
              <a:t>in achieving weight </a:t>
            </a:r>
            <a:r>
              <a:rPr lang="en-US" dirty="0" smtClean="0"/>
              <a:t>loss </a:t>
            </a:r>
            <a:r>
              <a:rPr lang="en-US" b="1" dirty="0" smtClean="0">
                <a:solidFill>
                  <a:srgbClr val="FFC000"/>
                </a:solidFill>
              </a:rPr>
              <a:t>(A)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6423719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Diabetes Care 2018; 41(Suppl. 1): </a:t>
            </a:r>
            <a:r>
              <a:rPr lang="en-US" sz="1200" dirty="0" smtClean="0">
                <a:solidFill>
                  <a:schemeClr val="bg1"/>
                </a:solidFill>
              </a:rPr>
              <a:t>S65–S72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61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Weight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/>
              <a:t>For patients who achieve </a:t>
            </a:r>
            <a:r>
              <a:rPr lang="en-US" dirty="0" smtClean="0"/>
              <a:t>short term </a:t>
            </a:r>
            <a:r>
              <a:rPr lang="en-US" dirty="0"/>
              <a:t>weight-loss goals, </a:t>
            </a:r>
            <a:r>
              <a:rPr lang="en-US" u="sng" dirty="0" smtClean="0">
                <a:solidFill>
                  <a:srgbClr val="92D050"/>
                </a:solidFill>
              </a:rPr>
              <a:t>long-term (≥1 </a:t>
            </a:r>
            <a:r>
              <a:rPr lang="en-US" u="sng" dirty="0">
                <a:solidFill>
                  <a:srgbClr val="92D050"/>
                </a:solidFill>
              </a:rPr>
              <a:t>year)</a:t>
            </a:r>
            <a:r>
              <a:rPr lang="en-US" dirty="0"/>
              <a:t> comprehensive </a:t>
            </a:r>
            <a:r>
              <a:rPr lang="en-US" dirty="0" smtClean="0"/>
              <a:t>weight </a:t>
            </a:r>
            <a:r>
              <a:rPr lang="en-US" u="sng" dirty="0" smtClean="0">
                <a:solidFill>
                  <a:srgbClr val="92D050"/>
                </a:solidFill>
              </a:rPr>
              <a:t>maintenance </a:t>
            </a:r>
            <a:r>
              <a:rPr lang="en-US" u="sng" dirty="0">
                <a:solidFill>
                  <a:srgbClr val="92D050"/>
                </a:solidFill>
              </a:rPr>
              <a:t>programs </a:t>
            </a:r>
            <a:r>
              <a:rPr lang="en-US" dirty="0"/>
              <a:t>should </a:t>
            </a:r>
            <a:r>
              <a:rPr lang="en-US" dirty="0" smtClean="0"/>
              <a:t>be prescribed</a:t>
            </a:r>
            <a:r>
              <a:rPr lang="en-US" dirty="0"/>
              <a:t>.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At </a:t>
            </a:r>
            <a:r>
              <a:rPr lang="en-US" dirty="0"/>
              <a:t>least </a:t>
            </a:r>
            <a:r>
              <a:rPr lang="en-US" u="sng" dirty="0">
                <a:solidFill>
                  <a:srgbClr val="92D050"/>
                </a:solidFill>
              </a:rPr>
              <a:t>monthly contact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Encourage </a:t>
            </a:r>
            <a:r>
              <a:rPr lang="en-US" dirty="0"/>
              <a:t>ongoing </a:t>
            </a:r>
            <a:r>
              <a:rPr lang="en-US" dirty="0" smtClean="0"/>
              <a:t>monitoring of </a:t>
            </a:r>
            <a:r>
              <a:rPr lang="en-US" dirty="0"/>
              <a:t>body weight (weekly or more </a:t>
            </a:r>
            <a:r>
              <a:rPr lang="en-US" dirty="0" smtClean="0"/>
              <a:t>frequently)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Continued consumption of </a:t>
            </a:r>
            <a:r>
              <a:rPr lang="en-US" dirty="0"/>
              <a:t>a </a:t>
            </a:r>
            <a:r>
              <a:rPr lang="en-US" u="sng" dirty="0">
                <a:solidFill>
                  <a:srgbClr val="92D050"/>
                </a:solidFill>
              </a:rPr>
              <a:t>reduced-calorie diet</a:t>
            </a:r>
            <a:r>
              <a:rPr lang="en-US" dirty="0"/>
              <a:t>,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Participation </a:t>
            </a:r>
            <a:r>
              <a:rPr lang="en-US" dirty="0"/>
              <a:t>in high levels of </a:t>
            </a:r>
            <a:r>
              <a:rPr lang="en-US" dirty="0" smtClean="0"/>
              <a:t>physical activity </a:t>
            </a:r>
            <a:r>
              <a:rPr lang="en-US" u="sng" dirty="0">
                <a:solidFill>
                  <a:srgbClr val="92D050"/>
                </a:solidFill>
              </a:rPr>
              <a:t>(200–300 min/week</a:t>
            </a:r>
            <a:r>
              <a:rPr lang="en-US" u="sng" dirty="0" smtClean="0">
                <a:solidFill>
                  <a:srgbClr val="92D050"/>
                </a:solidFill>
              </a:rPr>
              <a:t>)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(A)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6423719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Diabetes Care 2018; 41(Suppl. 1): </a:t>
            </a:r>
            <a:r>
              <a:rPr lang="en-US" sz="1200" dirty="0" smtClean="0">
                <a:solidFill>
                  <a:schemeClr val="bg1"/>
                </a:solidFill>
              </a:rPr>
              <a:t>S65–S72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05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1176" y="2151112"/>
            <a:ext cx="7955280" cy="228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itchFamily="34" charset="0"/>
              <a:buNone/>
            </a:pPr>
            <a:r>
              <a:rPr lang="en-US" sz="4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studies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48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85860"/>
            <a:ext cx="8785225" cy="5357850"/>
          </a:xfrm>
        </p:spPr>
        <p:txBody>
          <a:bodyPr>
            <a:normAutofit/>
          </a:bodyPr>
          <a:lstStyle/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انرژی مورد نیاز: </a:t>
            </a:r>
            <a:r>
              <a:rPr lang="fa-IR" b="1" dirty="0" smtClean="0">
                <a:solidFill>
                  <a:srgbClr val="66FF33"/>
                </a:solidFill>
                <a:cs typeface="B Nazanin" pitchFamily="2" charset="-78"/>
              </a:rPr>
              <a:t>2440</a:t>
            </a:r>
            <a:r>
              <a:rPr lang="fa-IR" dirty="0" smtClean="0">
                <a:cs typeface="B Nazanin" pitchFamily="2" charset="-78"/>
              </a:rPr>
              <a:t> کیلوکالری</a:t>
            </a:r>
          </a:p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درصد انرژی از کربوهیدرات، پروتئین و چربی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323= 4 ÷ 1291 = 2440 × 0/53 = کربوهیدرات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103 = 4 ÷ 414 = 2440 × 0/17 = پروتئین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81 = 9 ÷ 731 = 2440 × 0/30 = چربی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81A00-DC72-466D-A636-F9EEB09709C6}" type="slidenum">
              <a:rPr lang="fa-IR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marL="720725" indent="-720725">
              <a:spcAft>
                <a:spcPts val="1800"/>
              </a:spcAft>
              <a:defRPr/>
            </a:pP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Case study 1</a:t>
            </a:r>
            <a:endParaRPr lang="fa-IR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b="1" dirty="0" smtClean="0">
                <a:latin typeface="Comic Sans MS" pitchFamily="66" charset="0"/>
                <a:cs typeface="Times New Roman" pitchFamily="18" charset="0"/>
              </a:rPr>
              <a:t>1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1928802"/>
          <a:ext cx="8407703" cy="39748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6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5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5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51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71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شام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 عصر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ناهار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میان وعده صبح</a:t>
                      </a:r>
                      <a:endParaRPr lang="en-US" sz="32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صبحانه</a:t>
                      </a:r>
                      <a:endParaRPr lang="en-US" sz="32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وعده های</a:t>
                      </a:r>
                      <a:r>
                        <a:rPr lang="fa-IR" sz="1800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غذایی</a:t>
                      </a:r>
                      <a:endParaRPr lang="en-US" sz="1800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10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12/5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12/5</a:t>
                      </a:r>
                      <a:endParaRPr lang="en-US" sz="36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15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درصد توزیع</a:t>
                      </a:r>
                      <a:r>
                        <a:rPr lang="fa-IR" sz="2400" b="1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کربوهیدرات</a:t>
                      </a:r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 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80 </a:t>
                      </a:r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40 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80 </a:t>
                      </a:r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40 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48 گرم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5⅓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2⅔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5⅓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2⅔</a:t>
                      </a:r>
                      <a:endParaRPr lang="en-US" sz="3600" b="0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3⅓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تعداد واحدهای کربوهیدرات</a:t>
                      </a:r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b="1" dirty="0" smtClean="0">
                <a:latin typeface="Comic Sans MS" pitchFamily="66" charset="0"/>
                <a:cs typeface="Times New Roman" pitchFamily="18" charset="0"/>
              </a:rPr>
              <a:t>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71670" y="1643048"/>
          <a:ext cx="4788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615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تعداد واحد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های غذایی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3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شیر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سبزی ها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میوه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4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قندهای ساده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11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نان و غلات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گوشت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8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چربی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 </a:t>
            </a:r>
            <a:r>
              <a:rPr lang="en-US" sz="2800" dirty="0"/>
              <a:t>(</a:t>
            </a:r>
            <a:r>
              <a:rPr lang="en-US" sz="2800" dirty="0" err="1"/>
              <a:t>cont</a:t>
            </a:r>
            <a:r>
              <a:rPr lang="en-US" sz="2800" dirty="0"/>
              <a:t>’)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76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The most challenging part of the treatment plan is determining </a:t>
            </a:r>
            <a:r>
              <a:rPr lang="en-US" b="1" i="1" dirty="0" smtClean="0">
                <a:solidFill>
                  <a:srgbClr val="00B050"/>
                </a:solidFill>
              </a:rPr>
              <a:t>what to eat </a:t>
            </a:r>
            <a:r>
              <a:rPr lang="en-US" dirty="0"/>
              <a:t>and following a meal plan</a:t>
            </a:r>
          </a:p>
          <a:p>
            <a:pPr>
              <a:spcAft>
                <a:spcPts val="1800"/>
              </a:spcAft>
            </a:pPr>
            <a:r>
              <a:rPr lang="en-US" b="1" i="1" dirty="0">
                <a:solidFill>
                  <a:srgbClr val="00B050"/>
                </a:solidFill>
              </a:rPr>
              <a:t>Nutrition therapy </a:t>
            </a:r>
            <a:r>
              <a:rPr lang="en-US" dirty="0"/>
              <a:t>has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dirty="0"/>
              <a:t>integral role in diabetes management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There </a:t>
            </a:r>
            <a:r>
              <a:rPr lang="en-US" dirty="0" smtClean="0"/>
              <a:t>is not a </a:t>
            </a:r>
            <a:r>
              <a:rPr lang="en-US" b="1" i="1" dirty="0" smtClean="0">
                <a:solidFill>
                  <a:srgbClr val="FF0000"/>
                </a:solidFill>
              </a:rPr>
              <a:t>one-size-fits-all</a:t>
            </a:r>
            <a:r>
              <a:rPr lang="en-US" dirty="0" smtClean="0"/>
              <a:t> eating pattern for individuals with </a:t>
            </a:r>
            <a:r>
              <a:rPr lang="en-US" dirty="0" smtClean="0"/>
              <a:t>diabetes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Diabetes Care 2018; 41(Suppl. 1): S38–S55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38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2852"/>
            <a:ext cx="8785225" cy="785818"/>
          </a:xfrm>
        </p:spPr>
        <p:txBody>
          <a:bodyPr>
            <a:noAutofit/>
          </a:bodyPr>
          <a:lstStyle/>
          <a:p>
            <a:pPr marL="720725" indent="-720725" algn="ct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sz="2800" b="1" dirty="0" smtClean="0">
                <a:cs typeface="B Nazanin" pitchFamily="2" charset="-78"/>
              </a:rPr>
              <a:t>توزیع مناسب و متعادل واحدهای پیشنهادی گروه های غذایی مصرفی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A6267-205E-4F15-AC63-6A706D319854}" type="slidenum">
              <a:rPr lang="fa-IR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6058" y="994062"/>
          <a:ext cx="8562784" cy="5363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9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4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6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97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29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16552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</a:t>
                      </a:r>
                      <a:r>
                        <a:rPr lang="fa-IR" sz="20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شام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ناهار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صبحانه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تعداد واحد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80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40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80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40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48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1" kern="1200" dirty="0">
                        <a:solidFill>
                          <a:srgbClr val="11351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rgbClr val="11351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گرم کربوهیدرات</a:t>
                      </a:r>
                      <a:endParaRPr lang="en-US" sz="2000" b="1" kern="1200" dirty="0">
                        <a:solidFill>
                          <a:srgbClr val="11351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baseline="0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لبنیات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3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سبزیجات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baseline="0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 </a:t>
                      </a: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میوه ها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قندهای ساده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baseline="0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4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0/5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4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0/5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11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غلات کامل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</a:t>
                      </a:r>
                      <a:endParaRPr lang="en-US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گوشت</a:t>
                      </a:r>
                      <a:endParaRPr lang="en-US" sz="1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4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چربی ها</a:t>
                      </a:r>
                      <a:endParaRPr lang="en-US" sz="1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sz="4800" b="1" dirty="0" smtClean="0">
                <a:latin typeface="Comic Sans MS" pitchFamily="66" charset="0"/>
                <a:cs typeface="Times New Roman" pitchFamily="18" charset="0"/>
              </a:rPr>
              <a:t>1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00364" y="1500174"/>
            <a:ext cx="3000396" cy="5072098"/>
          </a:xfrm>
        </p:spPr>
        <p:txBody>
          <a:bodyPr>
            <a:norm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ناهار: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4 واحد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سبزی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گوشت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روغن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عصر: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0/5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00760" y="1428736"/>
            <a:ext cx="2971792" cy="5143536"/>
          </a:xfrm>
        </p:spPr>
        <p:txBody>
          <a:bodyPr>
            <a:no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صبحانه: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سبزی ها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گوشت یک واحد</a:t>
            </a:r>
          </a:p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چای یک لیوان</a:t>
            </a:r>
            <a:endParaRPr lang="fa-IR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صبح: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0/5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3E88-5C60-443E-8608-57C91D2A144A}" type="slidenum">
              <a:rPr lang="fa-IR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1406" y="1500174"/>
            <a:ext cx="285752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شام: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4 واحد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سبزی 3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گروه گوشت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گروه روغن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endParaRPr lang="fa-IR" sz="2800" b="1" u="sng" dirty="0" smtClean="0">
              <a:solidFill>
                <a:srgbClr val="FFC000"/>
              </a:solidFill>
              <a:cs typeface="B Nazanin" pitchFamily="2" charset="-78"/>
            </a:endParaRP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شب: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میوه 1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b="1" dirty="0" smtClean="0">
                <a:latin typeface="Comic Sans MS" pitchFamily="66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928670"/>
            <a:ext cx="8858280" cy="592933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800" b="1" dirty="0" smtClean="0">
                <a:solidFill>
                  <a:srgbClr val="66FF33"/>
                </a:solidFill>
              </a:rPr>
              <a:t>نمونه برنامه غذایی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صبحانه (ساعت 7:30): </a:t>
            </a:r>
            <a:r>
              <a:rPr lang="fa-IR" sz="2400" b="1" dirty="0" smtClean="0">
                <a:cs typeface="B Nazanin" pitchFamily="2" charset="-78"/>
              </a:rPr>
              <a:t>یک لیوان شیر کم چرب، 2 کف دست نان سنگگ، یک قوطی کبریت پنیر، یک عدد گوجه فرنگی و خیار، چای کمرنگ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10): </a:t>
            </a:r>
            <a:r>
              <a:rPr lang="fa-IR" sz="2400" b="1" dirty="0" smtClean="0">
                <a:cs typeface="B Nazanin" pitchFamily="2" charset="-78"/>
              </a:rPr>
              <a:t>یک عدد سیب، چهار عدد زردآلو، یک عدد بیسکوئیت ساقه طلایی، چای کمرنگ و یک حبه قند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ناهار (ساعت 13): </a:t>
            </a:r>
            <a:r>
              <a:rPr lang="fa-IR" sz="2400" b="1" dirty="0" smtClean="0">
                <a:cs typeface="B Nazanin" pitchFamily="2" charset="-78"/>
              </a:rPr>
              <a:t>20 قاشق غذاخوری سرصاف برنج، نصف سیخ جوجه کباب، سه چهارم لیوان ماست کم چرب، یک پیش دستی سالاد یا سبزی خوردن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17): </a:t>
            </a:r>
            <a:r>
              <a:rPr lang="fa-IR" sz="2400" b="1" dirty="0" smtClean="0">
                <a:cs typeface="B Nazanin" pitchFamily="2" charset="-78"/>
              </a:rPr>
              <a:t>یک عدد هلو، یک برش هندوانه، یک عدد بیسکوئیت </a:t>
            </a:r>
            <a:r>
              <a:rPr lang="fa-IR" sz="2400" b="1" dirty="0" smtClean="0">
                <a:cs typeface="B Nazanin" pitchFamily="2" charset="-78"/>
              </a:rPr>
              <a:t>ساده یا نصف کف دست نان</a:t>
            </a:r>
            <a:r>
              <a:rPr lang="fa-IR" sz="2400" b="1" dirty="0" smtClean="0">
                <a:cs typeface="B Nazanin" pitchFamily="2" charset="-78"/>
              </a:rPr>
              <a:t>، </a:t>
            </a:r>
            <a:r>
              <a:rPr lang="fa-IR" sz="2400" b="1" dirty="0" smtClean="0">
                <a:cs typeface="B Nazanin" pitchFamily="2" charset="-78"/>
              </a:rPr>
              <a:t>چای کمرنگ و یک حبه قند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شام (ساعت 20): </a:t>
            </a:r>
            <a:r>
              <a:rPr lang="fa-IR" sz="2400" b="1" dirty="0" smtClean="0">
                <a:cs typeface="B Nazanin" pitchFamily="2" charset="-78"/>
              </a:rPr>
              <a:t>4 کف دست نان سنگگ، نصف سیخ جوجه کباب، یک پیش دستی سبزی های پخته شامل کدوسبز لوبیاسبز براکلی...، یک پیش دستی سالاد یا سبزی خوردن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22:30): </a:t>
            </a:r>
            <a:r>
              <a:rPr lang="fa-IR" sz="2400" b="1" dirty="0" smtClean="0">
                <a:cs typeface="B Nazanin" pitchFamily="2" charset="-78"/>
              </a:rPr>
              <a:t>یک عدد سیب، یک لیوان شیر کم چرب، چای کمرنگ و یک حبه قند</a:t>
            </a:r>
            <a:endParaRPr lang="en-US" sz="2400" b="1" dirty="0" smtClean="0">
              <a:solidFill>
                <a:srgbClr val="66FF33"/>
              </a:solidFill>
            </a:endParaRPr>
          </a:p>
          <a:p>
            <a:pPr marL="0" algn="r" rtl="1">
              <a:buNone/>
            </a:pPr>
            <a:endParaRPr lang="fa-IR" sz="2400" b="1" dirty="0" smtClean="0">
              <a:cs typeface="B Nazanin" pitchFamily="2" charset="-78"/>
            </a:endParaRPr>
          </a:p>
          <a:p>
            <a:pPr marL="0" algn="r" rtl="1">
              <a:buNone/>
            </a:pPr>
            <a:endParaRPr lang="fa-IR" sz="2400" b="1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85860"/>
            <a:ext cx="8785225" cy="5357850"/>
          </a:xfrm>
        </p:spPr>
        <p:txBody>
          <a:bodyPr>
            <a:normAutofit/>
          </a:bodyPr>
          <a:lstStyle/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انرژی مورد نیاز: </a:t>
            </a:r>
            <a:r>
              <a:rPr lang="fa-IR" b="1" dirty="0" smtClean="0">
                <a:solidFill>
                  <a:srgbClr val="66FF33"/>
                </a:solidFill>
                <a:cs typeface="B Nazanin" pitchFamily="2" charset="-78"/>
              </a:rPr>
              <a:t>2000 </a:t>
            </a:r>
            <a:r>
              <a:rPr lang="fa-IR" dirty="0" smtClean="0">
                <a:cs typeface="B Nazanin" pitchFamily="2" charset="-78"/>
              </a:rPr>
              <a:t>کیلوکالری</a:t>
            </a:r>
          </a:p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درصد انرژی از کربوهیدرات، پروتئین و چربی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260 = 4 ÷ 1040 = 2000 × 0/52 = کربوهیدرات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90 = 4 ÷ 360 = 2000 × 0/18 = پروتئین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67 = 9 ÷ 600 = 2000 × 0/30 = چربی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81A00-DC72-466D-A636-F9EEB09709C6}" type="slidenum">
              <a:rPr lang="fa-IR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marL="720725" indent="-720725">
              <a:spcAft>
                <a:spcPts val="1800"/>
              </a:spcAft>
              <a:defRPr/>
            </a:pP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sz="4800" b="1" dirty="0" smtClean="0">
                <a:latin typeface="Comic Sans MS" pitchFamily="66" charset="0"/>
                <a:cs typeface="Times New Roman" pitchFamily="18" charset="0"/>
              </a:rPr>
              <a:t>2</a:t>
            </a:r>
            <a:endParaRPr lang="fa-IR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b="1" dirty="0" smtClean="0">
                <a:latin typeface="Comic Sans MS" pitchFamily="66" charset="0"/>
                <a:cs typeface="Times New Roman" pitchFamily="18" charset="0"/>
              </a:rPr>
              <a:t>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1928802"/>
          <a:ext cx="8407703" cy="39748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6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5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5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51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71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شام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 عصر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ناهار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میان وعده صبح</a:t>
                      </a:r>
                      <a:endParaRPr lang="en-US" sz="32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صبحانه</a:t>
                      </a:r>
                      <a:endParaRPr lang="en-US" sz="32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وعده های</a:t>
                      </a:r>
                      <a:r>
                        <a:rPr lang="fa-IR" sz="1800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غذایی</a:t>
                      </a:r>
                      <a:endParaRPr lang="en-US" sz="1800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15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22/5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12/5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22/5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12/5</a:t>
                      </a:r>
                      <a:endParaRPr lang="en-US" sz="36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15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درصد توزیع</a:t>
                      </a:r>
                      <a:r>
                        <a:rPr lang="fa-IR" sz="2400" b="1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کربوهیدرات</a:t>
                      </a:r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39 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58/5</a:t>
                      </a:r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32/5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58/5</a:t>
                      </a:r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32/5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39گرم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2⅔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2</a:t>
                      </a:r>
                      <a:endParaRPr lang="en-US" sz="3600" b="0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2⅔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تعداد واحدهای کربوهیدرات</a:t>
                      </a:r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b="1" dirty="0" smtClean="0">
                <a:latin typeface="Comic Sans MS" pitchFamily="66" charset="0"/>
                <a:cs typeface="Times New Roman" pitchFamily="18" charset="0"/>
              </a:rPr>
              <a:t>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71670" y="1643048"/>
          <a:ext cx="4788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615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تعداد واحد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های غذایی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3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شیر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4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سبزی ها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میوه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3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قندهای ساده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8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نان و غلات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گوشت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7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چربی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2852"/>
            <a:ext cx="8785225" cy="785818"/>
          </a:xfrm>
        </p:spPr>
        <p:txBody>
          <a:bodyPr>
            <a:noAutofit/>
          </a:bodyPr>
          <a:lstStyle/>
          <a:p>
            <a:pPr marL="720725" indent="-720725" algn="ct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sz="2800" b="1" dirty="0" smtClean="0">
                <a:cs typeface="B Nazanin" pitchFamily="2" charset="-78"/>
              </a:rPr>
              <a:t>توزیع مناسب و متعادل واحدهای پیشنهادی گروه های غذایی مصرفی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A6267-205E-4F15-AC63-6A706D319854}" type="slidenum">
              <a:rPr lang="fa-IR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6058" y="994062"/>
          <a:ext cx="8562784" cy="5363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9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4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6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97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29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16552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</a:t>
                      </a:r>
                      <a:r>
                        <a:rPr lang="fa-IR" sz="20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شام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ناهار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صبحانه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تعداد واحد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39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58/5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32/5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58/5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32/5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39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1" kern="1200" dirty="0">
                        <a:solidFill>
                          <a:srgbClr val="11351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rgbClr val="11351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گرم کربوهیدرات</a:t>
                      </a:r>
                      <a:endParaRPr lang="en-US" sz="2000" b="1" kern="1200" dirty="0">
                        <a:solidFill>
                          <a:srgbClr val="11351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baseline="0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لبنیات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سبزیجات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baseline="0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 </a:t>
                      </a: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میوه ها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قندهای ساده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baseline="0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2/5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3/5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غلات کامل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</a:t>
                      </a:r>
                      <a:endParaRPr lang="en-US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گوشت</a:t>
                      </a:r>
                      <a:endParaRPr lang="en-US" sz="1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</a:t>
                      </a:r>
                      <a:endParaRPr lang="en-US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7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چربی ها</a:t>
                      </a:r>
                      <a:endParaRPr lang="en-US" sz="1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sz="4800" b="1" dirty="0" smtClean="0">
                <a:latin typeface="Comic Sans MS" pitchFamily="66" charset="0"/>
                <a:cs typeface="Times New Roman" pitchFamily="18" charset="0"/>
              </a:rPr>
              <a:t>2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86050" y="1500174"/>
            <a:ext cx="3000396" cy="5072098"/>
          </a:xfrm>
        </p:spPr>
        <p:txBody>
          <a:bodyPr>
            <a:norm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ناهار: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3/5 واحد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سبزی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گوشت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روغن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عصر: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روغن یک واحد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815050" y="1428736"/>
            <a:ext cx="3186106" cy="5143536"/>
          </a:xfrm>
        </p:spPr>
        <p:txBody>
          <a:bodyPr>
            <a:no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صبحانه: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سبزی ها یک واحد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  <a:endParaRPr lang="en-US" dirty="0" smtClean="0"/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گوشت یک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endParaRPr lang="fa-IR" sz="2800" b="1" u="sng" dirty="0" smtClean="0">
              <a:solidFill>
                <a:srgbClr val="FFC000"/>
              </a:solidFill>
              <a:cs typeface="B Nazanin" pitchFamily="2" charset="-78"/>
            </a:endParaRP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صبح: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لبنیات 1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3E88-5C60-443E-8608-57C91D2A144A}" type="slidenum">
              <a:rPr lang="fa-IR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71470" y="1500174"/>
            <a:ext cx="285752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شام: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2/5 واحد</a:t>
            </a:r>
          </a:p>
          <a:p>
            <a:pPr marL="720725" indent="-720725" algn="r" rtl="1">
              <a:buClr>
                <a:srgbClr val="FFFF00"/>
              </a:buClr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سبزی 2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گروه گوشت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گروه روغن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endParaRPr lang="fa-IR" sz="2800" b="1" u="sng" dirty="0" smtClean="0">
              <a:solidFill>
                <a:srgbClr val="FFC000"/>
              </a:solidFill>
              <a:cs typeface="B Nazanin" pitchFamily="2" charset="-78"/>
            </a:endParaRP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شب: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b="1" dirty="0" smtClean="0">
                <a:latin typeface="Comic Sans MS" pitchFamily="66" charset="0"/>
                <a:cs typeface="Times New Roman" pitchFamily="18" charset="0"/>
              </a:rPr>
              <a:t>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928670"/>
            <a:ext cx="8858280" cy="592933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800" b="1" dirty="0" smtClean="0">
                <a:solidFill>
                  <a:srgbClr val="66FF33"/>
                </a:solidFill>
              </a:rPr>
              <a:t>نمونه برنامه غذایی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صبحانه (ساعت 7:30): </a:t>
            </a:r>
            <a:r>
              <a:rPr lang="fa-IR" sz="2400" b="1" dirty="0" smtClean="0">
                <a:cs typeface="B Nazanin" pitchFamily="2" charset="-78"/>
              </a:rPr>
              <a:t>2 کف دست نان سنگگ، یک قوطی کبریت پنیر، یک عدد گوجه فرنگی و خیار، چای کمرنگ، یک قاشق مرباخوری عسل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10): </a:t>
            </a:r>
            <a:r>
              <a:rPr lang="fa-IR" sz="2400" b="1" dirty="0" smtClean="0">
                <a:cs typeface="B Nazanin" pitchFamily="2" charset="-78"/>
              </a:rPr>
              <a:t>یک لیوان شیر کم چرب، یک عدد سیب، چای کمرنگ و یک عدد خرما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ناهار (ساعت 13): </a:t>
            </a:r>
            <a:r>
              <a:rPr lang="fa-IR" sz="2400" b="1" dirty="0" smtClean="0">
                <a:cs typeface="B Nazanin" pitchFamily="2" charset="-78"/>
              </a:rPr>
              <a:t>17 قاشق غذاخوری سرصاف برنج، نصف ماهی قزل آلا، یک پیش دستی سالاد یا سبزی خوردن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17): </a:t>
            </a:r>
            <a:r>
              <a:rPr lang="fa-IR" sz="2400" b="1" dirty="0" smtClean="0">
                <a:cs typeface="B Nazanin" pitchFamily="2" charset="-78"/>
              </a:rPr>
              <a:t>چهار عدد زردآلو، یک برش هندوانه، چای کمرنگ و یک حبه قند، 10 عدد مغز مخلوط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شام (ساعت 20): </a:t>
            </a:r>
            <a:r>
              <a:rPr lang="fa-IR" sz="2400" b="1" dirty="0" smtClean="0">
                <a:cs typeface="B Nazanin" pitchFamily="2" charset="-78"/>
              </a:rPr>
              <a:t>1/5 کف دست نان سنگگ، یک عدد سیب زمینی پخته، 2 عدد فیله مرغ، سه چهارم لیوان ماست کم چرب، یک لیوان اسفناج پخته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22:30): </a:t>
            </a:r>
            <a:r>
              <a:rPr lang="fa-IR" sz="2400" b="1" dirty="0" smtClean="0">
                <a:cs typeface="B Nazanin" pitchFamily="2" charset="-78"/>
              </a:rPr>
              <a:t>یک عدد سیب، یک عدد هلو، یک لیوان شیر کم چرب</a:t>
            </a:r>
            <a:endParaRPr lang="en-US" sz="2400" b="1" dirty="0" smtClean="0">
              <a:solidFill>
                <a:srgbClr val="66FF33"/>
              </a:solidFill>
            </a:endParaRPr>
          </a:p>
          <a:p>
            <a:pPr marL="0" algn="r" rtl="1">
              <a:buNone/>
            </a:pPr>
            <a:endParaRPr lang="fa-IR" sz="2400" b="1" dirty="0" smtClean="0">
              <a:cs typeface="B Nazanin" pitchFamily="2" charset="-78"/>
            </a:endParaRPr>
          </a:p>
          <a:p>
            <a:pPr marL="0" algn="r" rtl="1">
              <a:buNone/>
            </a:pPr>
            <a:endParaRPr lang="fa-IR" sz="2400" b="1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43406"/>
            <a:ext cx="8229600" cy="21145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Any question?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974F-51B3-4CF6-B386-8A03A8A1FF7F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2" descr="C:\Documents and Settings\Ms.Asghari\My Documents\My Pictures\food-guide-pyram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2"/>
            <a:ext cx="4608000" cy="3790454"/>
          </a:xfrm>
          <a:prstGeom prst="rect">
            <a:avLst/>
          </a:prstGeom>
          <a:noFill/>
        </p:spPr>
      </p:pic>
      <p:pic>
        <p:nvPicPr>
          <p:cNvPr id="6" name="Picture 2" descr="C:\Documents and Settings\Ms.Asghari\My Documents\My Pictures\food-pyra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08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052736"/>
            <a:ext cx="8424936" cy="4320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individuals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have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prediabetes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diabetes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offered a referral for </a:t>
            </a:r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individualized MNT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preferably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registered dietitian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knowledgeable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skilled in providing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diabetes-specific MNT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Diabetes Care 2018; 41(Suppl. 1): S38–S55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</a:t>
            </a:r>
            <a:r>
              <a:rPr lang="en-US" sz="2800" dirty="0"/>
              <a:t>(</a:t>
            </a:r>
            <a:r>
              <a:rPr lang="en-US" sz="2800" dirty="0" err="1"/>
              <a:t>cont</a:t>
            </a:r>
            <a:r>
              <a:rPr lang="en-US" sz="2800" dirty="0"/>
              <a:t>’)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MNT: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simple and effective approach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glycemia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weight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 emphasizing </a:t>
            </a:r>
            <a:r>
              <a:rPr lang="en-US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portion control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healthy food </a:t>
            </a:r>
            <a:r>
              <a:rPr lang="en-US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choices 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(B)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cost savings 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improved outcomes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(e.g., A1C reduction) 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Diabetes Care 2018; 41(Suppl. 1): S38–S55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Effectiveness of </a:t>
            </a:r>
            <a:r>
              <a:rPr lang="en-US" b="1" dirty="0" smtClean="0"/>
              <a:t>MNT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1844824"/>
            <a:ext cx="8964488" cy="22183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59832" y="2708920"/>
            <a:ext cx="289560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995936" y="3284984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740352" y="2708920"/>
            <a:ext cx="216024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J Acad Nutr </a:t>
            </a:r>
            <a:r>
              <a:rPr lang="nl-NL" sz="1200" dirty="0" smtClean="0">
                <a:solidFill>
                  <a:schemeClr val="bg1"/>
                </a:solidFill>
              </a:rPr>
              <a:t>Diet 2017; 117(10</a:t>
            </a:r>
            <a:r>
              <a:rPr lang="nl-NL" sz="1200" dirty="0">
                <a:solidFill>
                  <a:schemeClr val="bg1"/>
                </a:solidFill>
              </a:rPr>
              <a:t>):1659-1679.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9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Effectiveness of MNT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83357"/>
            <a:ext cx="4032448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dirty="0"/>
              <a:t>648 patients with type 2 diabetes were randomized to </a:t>
            </a:r>
            <a:r>
              <a:rPr lang="en-US" sz="2800" dirty="0" smtClean="0"/>
              <a:t>a </a:t>
            </a:r>
            <a:r>
              <a:rPr lang="en-US" sz="2800" dirty="0"/>
              <a:t>healthy food choices meal plan </a:t>
            </a:r>
            <a:r>
              <a:rPr lang="en-US" sz="2800" dirty="0" smtClean="0"/>
              <a:t>(HFC) or </a:t>
            </a:r>
            <a:r>
              <a:rPr lang="en-US" sz="2800" dirty="0"/>
              <a:t>an exchange-based meal </a:t>
            </a:r>
            <a:r>
              <a:rPr lang="en-US" sz="2800" dirty="0" smtClean="0"/>
              <a:t>plan (EXCH)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/>
              <a:t>HbA1c 	from </a:t>
            </a:r>
            <a:r>
              <a:rPr lang="en-US" sz="2800" u="sng" dirty="0">
                <a:solidFill>
                  <a:srgbClr val="66FF33"/>
                </a:solidFill>
              </a:rPr>
              <a:t>9.7 to 7.8% </a:t>
            </a:r>
            <a:r>
              <a:rPr lang="en-US" sz="2800" dirty="0"/>
              <a:t>with the HFC and from </a:t>
            </a:r>
            <a:r>
              <a:rPr lang="en-US" sz="2800" u="sng" dirty="0">
                <a:solidFill>
                  <a:srgbClr val="66FF33"/>
                </a:solidFill>
              </a:rPr>
              <a:t>9.6 to 7.7% </a:t>
            </a:r>
            <a:r>
              <a:rPr lang="en-US" sz="2800" dirty="0"/>
              <a:t>with the EXCH.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72816"/>
            <a:ext cx="4248472" cy="36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Diabetes </a:t>
            </a:r>
            <a:r>
              <a:rPr lang="nl-NL" sz="1200" dirty="0" smtClean="0">
                <a:solidFill>
                  <a:schemeClr val="bg1"/>
                </a:solidFill>
              </a:rPr>
              <a:t>Care 2003; 26(6</a:t>
            </a:r>
            <a:r>
              <a:rPr lang="nl-NL" sz="1200" dirty="0">
                <a:solidFill>
                  <a:schemeClr val="bg1"/>
                </a:solidFill>
              </a:rPr>
              <a:t>):1719-24.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763688" y="4437112"/>
            <a:ext cx="216024" cy="36004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8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2211</TotalTime>
  <Words>3218</Words>
  <Application>Microsoft Office PowerPoint</Application>
  <PresentationFormat>On-screen Show (4:3)</PresentationFormat>
  <Paragraphs>784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Algerian</vt:lpstr>
      <vt:lpstr>Arial</vt:lpstr>
      <vt:lpstr>B Mitra</vt:lpstr>
      <vt:lpstr>B Nazanin</vt:lpstr>
      <vt:lpstr>Calibri</vt:lpstr>
      <vt:lpstr>Comic Sans MS</vt:lpstr>
      <vt:lpstr>Symbol</vt:lpstr>
      <vt:lpstr>Times New Roman</vt:lpstr>
      <vt:lpstr>Wingdings</vt:lpstr>
      <vt:lpstr>Wingdings 2</vt:lpstr>
      <vt:lpstr>Office Theme</vt:lpstr>
      <vt:lpstr>PowerPoint Presentation</vt:lpstr>
      <vt:lpstr>Medical Nutrition Therapy (MNT) in Diabetes</vt:lpstr>
      <vt:lpstr>  Content </vt:lpstr>
      <vt:lpstr>Introduction</vt:lpstr>
      <vt:lpstr>Introduction (cont’) </vt:lpstr>
      <vt:lpstr>PowerPoint Presentation</vt:lpstr>
      <vt:lpstr>Introduction (cont’) </vt:lpstr>
      <vt:lpstr>Effectiveness of MNT</vt:lpstr>
      <vt:lpstr>Effectiveness of MNT</vt:lpstr>
      <vt:lpstr>Effectiveness of MNT</vt:lpstr>
      <vt:lpstr>Effectiveness of MNT</vt:lpstr>
      <vt:lpstr>Effectiveness of MNT</vt:lpstr>
      <vt:lpstr>Effectiveness of MNT</vt:lpstr>
      <vt:lpstr>Optimal MNT</vt:lpstr>
      <vt:lpstr>Optimal MNT</vt:lpstr>
      <vt:lpstr>Optimal MNT</vt:lpstr>
      <vt:lpstr>Optimal MNT</vt:lpstr>
      <vt:lpstr>Macronutrient recommendation</vt:lpstr>
      <vt:lpstr>Macronutrient recommendation</vt:lpstr>
      <vt:lpstr>Macronutrient recommendation</vt:lpstr>
      <vt:lpstr>Properties of Macronutrients</vt:lpstr>
      <vt:lpstr>Macronutrient recommendation</vt:lpstr>
      <vt:lpstr>Macronutrient recommendation</vt:lpstr>
      <vt:lpstr>Macronutrient recommendation</vt:lpstr>
      <vt:lpstr>Carbohydrate </vt:lpstr>
      <vt:lpstr>Carbohydrate </vt:lpstr>
      <vt:lpstr>Carbohydrate </vt:lpstr>
      <vt:lpstr>Carbohydrate (cont’) The Exchange Lists</vt:lpstr>
      <vt:lpstr>Carbohydrate </vt:lpstr>
      <vt:lpstr>Carbohydrate </vt:lpstr>
      <vt:lpstr>Carbohydrate </vt:lpstr>
      <vt:lpstr>Carbohydrate </vt:lpstr>
      <vt:lpstr>Carbohydrate </vt:lpstr>
      <vt:lpstr>PowerPoint Presentation</vt:lpstr>
      <vt:lpstr>Carbohydrate </vt:lpstr>
      <vt:lpstr>Carbohydrate </vt:lpstr>
      <vt:lpstr>Carbohydrate </vt:lpstr>
      <vt:lpstr>PowerPoint Presentation</vt:lpstr>
      <vt:lpstr>Carbohydrate</vt:lpstr>
      <vt:lpstr>Carbohydrate (cont’)</vt:lpstr>
      <vt:lpstr>Carbohydrate (cont’)</vt:lpstr>
      <vt:lpstr>Weight management</vt:lpstr>
      <vt:lpstr>Weight management</vt:lpstr>
      <vt:lpstr>Weight management</vt:lpstr>
      <vt:lpstr>Weight management</vt:lpstr>
      <vt:lpstr>PowerPoint Presentation</vt:lpstr>
      <vt:lpstr>Case study 1</vt:lpstr>
      <vt:lpstr>Case study 1</vt:lpstr>
      <vt:lpstr>Case study 1</vt:lpstr>
      <vt:lpstr>PowerPoint Presentation</vt:lpstr>
      <vt:lpstr>Case study 1</vt:lpstr>
      <vt:lpstr>Case study 1</vt:lpstr>
      <vt:lpstr>Case study 2</vt:lpstr>
      <vt:lpstr>Case study 2</vt:lpstr>
      <vt:lpstr>Case study 2</vt:lpstr>
      <vt:lpstr>PowerPoint Presentation</vt:lpstr>
      <vt:lpstr>Case study 2</vt:lpstr>
      <vt:lpstr>Case study 2</vt:lpstr>
      <vt:lpstr>PowerPoint Presentation</vt:lpstr>
    </vt:vector>
  </TitlesOfParts>
  <Company>R.I.E.S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RI-F410C037-A</dc:creator>
  <cp:lastModifiedBy>Ms.asghari</cp:lastModifiedBy>
  <cp:revision>286</cp:revision>
  <dcterms:created xsi:type="dcterms:W3CDTF">2012-02-29T12:23:01Z</dcterms:created>
  <dcterms:modified xsi:type="dcterms:W3CDTF">2018-01-17T05:20:46Z</dcterms:modified>
</cp:coreProperties>
</file>