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6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Marjan\Desktop\graph\Book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Marjan\Desktop\graph\Book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Marjan\Desktop\graph\Book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jan\Desktop\graph\Book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>
                <a:solidFill>
                  <a:schemeClr val="tx1"/>
                </a:solidFill>
              </a:defRPr>
            </a:pPr>
            <a:r>
              <a:rPr lang="en-US" sz="1300" dirty="0">
                <a:solidFill>
                  <a:schemeClr val="tx1"/>
                </a:solidFill>
              </a:rPr>
              <a:t>RRR*</a:t>
            </a:r>
          </a:p>
          <a:p>
            <a:pPr>
              <a:defRPr sz="1300">
                <a:solidFill>
                  <a:schemeClr val="tx1"/>
                </a:solidFill>
              </a:defRPr>
            </a:pPr>
            <a:r>
              <a:rPr lang="en-US" sz="1300" dirty="0">
                <a:solidFill>
                  <a:schemeClr val="tx1"/>
                </a:solidFill>
              </a:rPr>
              <a:t>65%</a:t>
            </a:r>
          </a:p>
        </c:rich>
      </c:tx>
      <c:layout>
        <c:manualLayout>
          <c:xMode val="edge"/>
          <c:yMode val="edge"/>
          <c:x val="0.86935411198600188"/>
          <c:y val="4.6296296296296537E-2"/>
        </c:manualLayout>
      </c:layout>
    </c:title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0070C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/>
                      <a:t>2.7</a:t>
                    </a:r>
                  </a:p>
                  <a:p>
                    <a:r>
                      <a:rPr lang="en-US"/>
                      <a:t>(10.3-14.6)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/>
                      <a:t>.3</a:t>
                    </a:r>
                  </a:p>
                  <a:p>
                    <a:r>
                      <a:rPr lang="en-US"/>
                      <a:t>(6.5-10.6)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INTERVENTION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12.7</c:v>
                </c:pt>
                <c:pt idx="1">
                  <c:v>8.3000000000000007</c:v>
                </c:pt>
              </c:numCache>
            </c:numRef>
          </c:val>
        </c:ser>
        <c:axId val="67079168"/>
        <c:axId val="69125248"/>
      </c:barChart>
      <c:catAx>
        <c:axId val="67079168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fa-IR" dirty="0" smtClean="0">
                    <a:solidFill>
                      <a:schemeClr val="tx1"/>
                    </a:solidFill>
                  </a:rPr>
                  <a:t>كــل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8856364829396332"/>
              <c:y val="0.88831000291630213"/>
            </c:manualLayout>
          </c:layout>
        </c:title>
        <c:majorTickMark val="none"/>
        <c:tickLblPos val="nextTo"/>
        <c:crossAx val="69125248"/>
        <c:crosses val="autoZero"/>
        <c:auto val="1"/>
        <c:lblAlgn val="ctr"/>
        <c:lblOffset val="100"/>
      </c:catAx>
      <c:valAx>
        <c:axId val="6912524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INCIDENCE  PER  1000/YEAR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( 95% CI)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67079168"/>
        <c:crosses val="autoZero"/>
        <c:crossBetween val="between"/>
        <c:majorUnit val="5"/>
      </c:valAx>
    </c:plotArea>
    <c:plotVisOnly val="1"/>
  </c:chart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lnSpc>
                <a:spcPts val="1200"/>
              </a:lnSpc>
              <a:defRPr sz="1300">
                <a:solidFill>
                  <a:schemeClr val="tx1"/>
                </a:solidFill>
              </a:defRPr>
            </a:pPr>
            <a:r>
              <a:rPr lang="en-US" sz="1300" dirty="0">
                <a:solidFill>
                  <a:schemeClr val="tx1"/>
                </a:solidFill>
              </a:rPr>
              <a:t>RRR</a:t>
            </a:r>
          </a:p>
          <a:p>
            <a:pPr>
              <a:lnSpc>
                <a:spcPts val="1200"/>
              </a:lnSpc>
              <a:defRPr sz="1300">
                <a:solidFill>
                  <a:schemeClr val="tx1"/>
                </a:solidFill>
              </a:defRPr>
            </a:pPr>
            <a:endParaRPr lang="en-US" sz="130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  <a:defRPr sz="1300">
                <a:solidFill>
                  <a:schemeClr val="tx1"/>
                </a:solidFill>
              </a:defRPr>
            </a:pPr>
            <a:r>
              <a:rPr lang="en-US" sz="1300" dirty="0">
                <a:solidFill>
                  <a:schemeClr val="tx1"/>
                </a:solidFill>
              </a:rPr>
              <a:t>57%</a:t>
            </a:r>
          </a:p>
          <a:p>
            <a:pPr>
              <a:lnSpc>
                <a:spcPts val="1200"/>
              </a:lnSpc>
              <a:defRPr sz="1300">
                <a:solidFill>
                  <a:schemeClr val="tx1"/>
                </a:solidFill>
              </a:defRPr>
            </a:pPr>
            <a:endParaRPr lang="en-US" sz="130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  <a:defRPr sz="1300">
                <a:solidFill>
                  <a:schemeClr val="tx1"/>
                </a:solidFill>
              </a:defRPr>
            </a:pPr>
            <a:r>
              <a:rPr lang="en-US" sz="1300" dirty="0">
                <a:solidFill>
                  <a:schemeClr val="tx1"/>
                </a:solidFill>
              </a:rPr>
              <a:t>70%</a:t>
            </a:r>
          </a:p>
        </c:rich>
      </c:tx>
      <c:layout>
        <c:manualLayout>
          <c:xMode val="edge"/>
          <c:yMode val="edge"/>
          <c:x val="0.7002360017497814"/>
          <c:y val="0.16666666666666666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Sheet1!$B$20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2.2222222222222251E-2"/>
                  <c:y val="-4.1666666666666683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/>
                      <a:t>0.8</a:t>
                    </a:r>
                  </a:p>
                  <a:p>
                    <a:r>
                      <a:rPr lang="en-US"/>
                      <a:t>(8-11.4)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5.5555555555555558E-3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en-US"/>
                      <a:t>.1</a:t>
                    </a:r>
                  </a:p>
                  <a:p>
                    <a:r>
                      <a:rPr lang="en-US"/>
                      <a:t>(6.3-13.0)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Sheet1!$A$21:$A$22</c:f>
              <c:strCache>
                <c:ptCount val="2"/>
                <c:pt idx="0">
                  <c:v>CONTROL</c:v>
                </c:pt>
                <c:pt idx="1">
                  <c:v>INTERVENTION</c:v>
                </c:pt>
              </c:strCache>
            </c:strRef>
          </c:cat>
          <c:val>
            <c:numRef>
              <c:f>Sheet1!$B$21:$B$22</c:f>
              <c:numCache>
                <c:formatCode>General</c:formatCode>
                <c:ptCount val="2"/>
                <c:pt idx="0">
                  <c:v>10.8</c:v>
                </c:pt>
                <c:pt idx="1">
                  <c:v>9.1</c:v>
                </c:pt>
              </c:numCache>
            </c:numRef>
          </c:val>
        </c:ser>
        <c:ser>
          <c:idx val="1"/>
          <c:order val="1"/>
          <c:tx>
            <c:strRef>
              <c:f>Sheet1!$C$20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6EA0B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3.2</a:t>
                    </a:r>
                    <a:endParaRPr lang="en-US" dirty="0"/>
                  </a:p>
                  <a:p>
                    <a:r>
                      <a:rPr lang="en-US" dirty="0"/>
                      <a:t>(10.6-16.5)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777777777777809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en-US"/>
                      <a:t>.7</a:t>
                    </a:r>
                  </a:p>
                  <a:p>
                    <a:r>
                      <a:rPr lang="en-US"/>
                      <a:t>(5.5-10.7)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Sheet1!$A$21:$A$22</c:f>
              <c:strCache>
                <c:ptCount val="2"/>
                <c:pt idx="0">
                  <c:v>CONTROL</c:v>
                </c:pt>
                <c:pt idx="1">
                  <c:v>INTERVENTION</c:v>
                </c:pt>
              </c:strCache>
            </c:strRef>
          </c:cat>
          <c:val>
            <c:numRef>
              <c:f>Sheet1!$C$21:$C$22</c:f>
              <c:numCache>
                <c:formatCode>General</c:formatCode>
                <c:ptCount val="2"/>
                <c:pt idx="0">
                  <c:v>12.8</c:v>
                </c:pt>
                <c:pt idx="1">
                  <c:v>7.7</c:v>
                </c:pt>
              </c:numCache>
            </c:numRef>
          </c:val>
        </c:ser>
        <c:axId val="68020480"/>
        <c:axId val="69112192"/>
      </c:barChart>
      <c:catAx>
        <c:axId val="68020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fa-IR" dirty="0" smtClean="0">
                    <a:solidFill>
                      <a:schemeClr val="tx1"/>
                    </a:solidFill>
                  </a:rPr>
                  <a:t>جنس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</c:title>
        <c:majorTickMark val="none"/>
        <c:tickLblPos val="nextTo"/>
        <c:crossAx val="69112192"/>
        <c:crosses val="autoZero"/>
        <c:auto val="1"/>
        <c:lblAlgn val="ctr"/>
        <c:lblOffset val="100"/>
      </c:catAx>
      <c:valAx>
        <c:axId val="6911219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INCIDENCE  PER  1000/YEAR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( 95% CI)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6802048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79891797900262207"/>
          <c:y val="0.2953940288713911"/>
          <c:w val="0.14552646544181991"/>
          <c:h val="0.15069094488188994"/>
        </c:manualLayout>
      </c:layout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>
                <a:solidFill>
                  <a:schemeClr val="tx1"/>
                </a:solidFill>
              </a:defRPr>
            </a:pPr>
            <a:r>
              <a:rPr lang="en-US" sz="1300">
                <a:solidFill>
                  <a:schemeClr val="tx1"/>
                </a:solidFill>
              </a:rPr>
              <a:t>RRR*</a:t>
            </a:r>
          </a:p>
          <a:p>
            <a:pPr>
              <a:defRPr sz="1300">
                <a:solidFill>
                  <a:schemeClr val="tx1"/>
                </a:solidFill>
              </a:defRPr>
            </a:pPr>
            <a:r>
              <a:rPr lang="en-US" sz="1300">
                <a:solidFill>
                  <a:schemeClr val="tx1"/>
                </a:solidFill>
              </a:rPr>
              <a:t>72%</a:t>
            </a:r>
          </a:p>
        </c:rich>
      </c:tx>
      <c:layout>
        <c:manualLayout>
          <c:xMode val="edge"/>
          <c:yMode val="edge"/>
          <c:x val="0.86968044619422924"/>
          <c:y val="4.1666666666666664E-2"/>
        </c:manualLayout>
      </c:layout>
    </c:title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/>
                      <a:t>2.8</a:t>
                    </a:r>
                  </a:p>
                  <a:p>
                    <a:r>
                      <a:rPr lang="en-US"/>
                      <a:t>(14.2-36.8)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/>
                      <a:t>1.9</a:t>
                    </a:r>
                  </a:p>
                  <a:p>
                    <a:r>
                      <a:rPr lang="en-US"/>
                      <a:t>(5.9-23.8)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Sheet1!$A$39:$A$40</c:f>
              <c:strCache>
                <c:ptCount val="2"/>
                <c:pt idx="0">
                  <c:v>CONTROL</c:v>
                </c:pt>
                <c:pt idx="1">
                  <c:v>INTERVENTION</c:v>
                </c:pt>
              </c:strCache>
            </c:strRef>
          </c:cat>
          <c:val>
            <c:numRef>
              <c:f>Sheet1!$B$39:$B$40</c:f>
              <c:numCache>
                <c:formatCode>General</c:formatCode>
                <c:ptCount val="2"/>
                <c:pt idx="0">
                  <c:v>22.8</c:v>
                </c:pt>
                <c:pt idx="1">
                  <c:v>11.9</c:v>
                </c:pt>
              </c:numCache>
            </c:numRef>
          </c:val>
        </c:ser>
        <c:axId val="33748096"/>
        <c:axId val="33750016"/>
      </c:barChart>
      <c:catAx>
        <c:axId val="33748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fa-IR" dirty="0" smtClean="0">
                    <a:solidFill>
                      <a:schemeClr val="tx1"/>
                    </a:solidFill>
                  </a:rPr>
                  <a:t>گروه سني بالاي 40</a:t>
                </a:r>
                <a:r>
                  <a:rPr lang="fa-IR" baseline="0" dirty="0" smtClean="0">
                    <a:solidFill>
                      <a:schemeClr val="tx1"/>
                    </a:solidFill>
                  </a:rPr>
                  <a:t> سال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</c:title>
        <c:majorTickMark val="none"/>
        <c:tickLblPos val="nextTo"/>
        <c:crossAx val="33750016"/>
        <c:crosses val="autoZero"/>
        <c:auto val="1"/>
        <c:lblAlgn val="ctr"/>
        <c:lblOffset val="100"/>
      </c:catAx>
      <c:valAx>
        <c:axId val="337500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INCIDENCE  PER  1000/YEAR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( 95% CI)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33748096"/>
        <c:crosses val="autoZero"/>
        <c:crossBetween val="between"/>
        <c:majorUnit val="5"/>
        <c:minorUnit val="1"/>
      </c:valAx>
    </c:plotArea>
    <c:plotVisOnly val="1"/>
  </c:chart>
  <c:spPr>
    <a:ln>
      <a:noFill/>
    </a:ln>
  </c:spPr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>
                <a:solidFill>
                  <a:schemeClr val="tx1"/>
                </a:solidFill>
              </a:defRPr>
            </a:pPr>
            <a:r>
              <a:rPr lang="en-US" sz="1300" dirty="0">
                <a:solidFill>
                  <a:schemeClr val="tx1"/>
                </a:solidFill>
              </a:rPr>
              <a:t>RRR*</a:t>
            </a:r>
          </a:p>
          <a:p>
            <a:pPr>
              <a:defRPr sz="1300">
                <a:solidFill>
                  <a:schemeClr val="tx1"/>
                </a:solidFill>
              </a:defRPr>
            </a:pPr>
            <a:r>
              <a:rPr lang="en-US" sz="1300" dirty="0">
                <a:solidFill>
                  <a:schemeClr val="tx1"/>
                </a:solidFill>
              </a:rPr>
              <a:t>61%</a:t>
            </a:r>
          </a:p>
        </c:rich>
      </c:tx>
      <c:layout>
        <c:manualLayout>
          <c:xMode val="edge"/>
          <c:yMode val="edge"/>
          <c:x val="0.80213888888888885"/>
          <c:y val="5.5555555555555455E-2"/>
        </c:manualLayout>
      </c:layout>
    </c:title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/>
                      <a:t>4.4</a:t>
                    </a:r>
                  </a:p>
                  <a:p>
                    <a:r>
                      <a:rPr lang="en-US"/>
                      <a:t>(18.8-31.6)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/>
                      <a:t>8.1</a:t>
                    </a:r>
                  </a:p>
                  <a:p>
                    <a:r>
                      <a:rPr lang="en-US"/>
                      <a:t>(12.9-25.3)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Sheet1!$A$57:$A$58</c:f>
              <c:strCache>
                <c:ptCount val="2"/>
                <c:pt idx="0">
                  <c:v>CONTROL</c:v>
                </c:pt>
                <c:pt idx="1">
                  <c:v>INTERVENTION</c:v>
                </c:pt>
              </c:strCache>
            </c:strRef>
          </c:cat>
          <c:val>
            <c:numRef>
              <c:f>Sheet1!$B$57:$B$58</c:f>
              <c:numCache>
                <c:formatCode>General</c:formatCode>
                <c:ptCount val="2"/>
                <c:pt idx="0">
                  <c:v>24.4</c:v>
                </c:pt>
                <c:pt idx="1">
                  <c:v>18.100000000000001</c:v>
                </c:pt>
              </c:numCache>
            </c:numRef>
          </c:val>
        </c:ser>
        <c:axId val="34475392"/>
        <c:axId val="34502144"/>
      </c:barChart>
      <c:catAx>
        <c:axId val="34475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fa-IR" dirty="0" smtClean="0">
                    <a:solidFill>
                      <a:schemeClr val="tx1"/>
                    </a:solidFill>
                  </a:rPr>
                  <a:t>افراد چاق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</c:title>
        <c:majorTickMark val="none"/>
        <c:tickLblPos val="nextTo"/>
        <c:crossAx val="34502144"/>
        <c:crosses val="autoZero"/>
        <c:auto val="1"/>
        <c:lblAlgn val="ctr"/>
        <c:lblOffset val="100"/>
      </c:catAx>
      <c:valAx>
        <c:axId val="3450214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INCIDENCE  PER  1000/YEAR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( 95% CI)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34475392"/>
        <c:crosses val="autoZero"/>
        <c:crossBetween val="between"/>
        <c:majorUnit val="5"/>
      </c:valAx>
    </c:plotArea>
    <c:plotVisOnly val="1"/>
  </c:chart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0.17325</cdr:x>
      <cdr:y>0.73499</cdr:y>
    </cdr:from>
    <cdr:to>
      <cdr:x>0.86492</cdr:x>
      <cdr:y>0.73557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792088" y="2016224"/>
          <a:ext cx="3162315" cy="1591"/>
        </a:xfrm>
        <a:prstGeom xmlns:a="http://schemas.openxmlformats.org/drawingml/2006/main" prst="line">
          <a:avLst/>
        </a:prstGeom>
        <a:ln xmlns:a="http://schemas.openxmlformats.org/drawingml/2006/main" w="14605">
          <a:solidFill>
            <a:schemeClr val="tx1">
              <a:lumMod val="50000"/>
              <a:lumOff val="50000"/>
            </a:schemeClr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0.17325</cdr:x>
      <cdr:y>0.75599</cdr:y>
    </cdr:from>
    <cdr:to>
      <cdr:x>0.78749</cdr:x>
      <cdr:y>0.75599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792088" y="2304256"/>
          <a:ext cx="2808312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0.17325</cdr:x>
      <cdr:y>0.73499</cdr:y>
    </cdr:from>
    <cdr:to>
      <cdr:x>0.86492</cdr:x>
      <cdr:y>0.73557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792088" y="2016224"/>
          <a:ext cx="3162315" cy="1591"/>
        </a:xfrm>
        <a:prstGeom xmlns:a="http://schemas.openxmlformats.org/drawingml/2006/main" prst="line">
          <a:avLst/>
        </a:prstGeom>
        <a:ln xmlns:a="http://schemas.openxmlformats.org/drawingml/2006/main" w="14605">
          <a:solidFill>
            <a:schemeClr val="tx1">
              <a:lumMod val="65000"/>
              <a:lumOff val="35000"/>
            </a:schemeClr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46866-24B3-4D4A-A8D9-DFC1CC5EA3D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ABB01-610A-43F3-8294-83D5080F5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9F817-D924-46C1-ACDE-1480597A27F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8C85D-A141-43C2-8719-A052D30A0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EE00D-FA17-4549-856D-F5928FEA6505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ACF8C-CDD7-4212-8545-98768338842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2992A-3DBE-404F-BB57-DCE906952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Fakhimi\Desktop\My Pictures\bismillah3_jpg_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86767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عوامل خطر اصلاح پذير براي </a:t>
            </a:r>
            <a:br>
              <a:rPr lang="fa-IR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پيشگيري از ديابت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00200"/>
            <a:ext cx="9144000" cy="4941168"/>
          </a:xfrm>
        </p:spPr>
        <p:txBody>
          <a:bodyPr>
            <a:noAutofit/>
          </a:bodyPr>
          <a:lstStyle/>
          <a:p>
            <a:pPr marL="1428750" lvl="2" indent="-514350" algn="just" rtl="1">
              <a:buFont typeface="+mj-lt"/>
              <a:buAutoNum type="arabicPeriod"/>
            </a:pPr>
            <a:r>
              <a:rPr lang="fa-IR" sz="3500" dirty="0" smtClean="0">
                <a:solidFill>
                  <a:srgbClr val="92D050"/>
                </a:solidFill>
                <a:cs typeface="Mitra Bold Mazar" pitchFamily="2" charset="-78"/>
              </a:rPr>
              <a:t>اضافه وزن و چاقي</a:t>
            </a:r>
          </a:p>
          <a:p>
            <a:pPr marL="1428750" lvl="2" indent="-514350" algn="just" rtl="1">
              <a:buFont typeface="+mj-lt"/>
              <a:buAutoNum type="arabicPeriod"/>
            </a:pPr>
            <a:r>
              <a:rPr lang="fa-IR" sz="3500" dirty="0" smtClean="0">
                <a:solidFill>
                  <a:srgbClr val="92D050"/>
                </a:solidFill>
                <a:cs typeface="Mitra Bold Mazar" pitchFamily="2" charset="-78"/>
              </a:rPr>
              <a:t>چاقي شكمي</a:t>
            </a:r>
          </a:p>
          <a:p>
            <a:pPr marL="1428750" lvl="2" indent="-514350" algn="just" rtl="1">
              <a:buFont typeface="+mj-lt"/>
              <a:buAutoNum type="arabicPeriod"/>
            </a:pPr>
            <a:r>
              <a:rPr lang="fa-IR" sz="3500" dirty="0" smtClean="0">
                <a:solidFill>
                  <a:srgbClr val="92D050"/>
                </a:solidFill>
                <a:cs typeface="Mitra Bold Mazar" pitchFamily="2" charset="-78"/>
              </a:rPr>
              <a:t>نداشتن فعاليت بدني</a:t>
            </a:r>
          </a:p>
          <a:p>
            <a:pPr marL="1428750" lvl="2" indent="-514350" algn="just" rtl="1">
              <a:buFont typeface="+mj-lt"/>
              <a:buAutoNum type="arabicPeriod"/>
            </a:pPr>
            <a:r>
              <a:rPr lang="fa-IR" sz="3500" dirty="0" smtClean="0">
                <a:solidFill>
                  <a:srgbClr val="92D050"/>
                </a:solidFill>
                <a:cs typeface="Mitra Bold Mazar" pitchFamily="2" charset="-78"/>
              </a:rPr>
              <a:t>مرحله قبل از ديابتي</a:t>
            </a:r>
          </a:p>
          <a:p>
            <a:pPr marL="2800350" lvl="5" indent="-514350" algn="just" rtl="1"/>
            <a:r>
              <a:rPr lang="fa-IR" sz="2800" dirty="0" smtClean="0">
                <a:solidFill>
                  <a:srgbClr val="00B0F0"/>
                </a:solidFill>
                <a:cs typeface="Mitra Bold Mazar" pitchFamily="2" charset="-78"/>
              </a:rPr>
              <a:t>بالا بودن قند خون ناشتا يا 2 ساعت</a:t>
            </a:r>
          </a:p>
          <a:p>
            <a:pPr marL="1428750" lvl="2" indent="-514350" algn="just" rtl="1">
              <a:buFont typeface="+mj-lt"/>
              <a:buAutoNum type="arabicPeriod"/>
            </a:pPr>
            <a:r>
              <a:rPr lang="fa-IR" sz="3500" dirty="0">
                <a:solidFill>
                  <a:srgbClr val="92D050"/>
                </a:solidFill>
                <a:cs typeface="Mitra Bold Mazar" pitchFamily="2" charset="-78"/>
              </a:rPr>
              <a:t>غيرطبيعي بودن چربيهاي خون</a:t>
            </a:r>
          </a:p>
          <a:p>
            <a:pPr marL="2800350" lvl="5" indent="-514350" algn="just" rtl="1"/>
            <a:r>
              <a:rPr lang="en-US" sz="2800" dirty="0">
                <a:solidFill>
                  <a:srgbClr val="00B0F0"/>
                </a:solidFill>
                <a:cs typeface="Mitra Bold Mazar" pitchFamily="2" charset="-78"/>
              </a:rPr>
              <a:t>HDL</a:t>
            </a:r>
            <a:r>
              <a:rPr lang="fa-IR" sz="2800" dirty="0">
                <a:solidFill>
                  <a:srgbClr val="00B0F0"/>
                </a:solidFill>
                <a:cs typeface="Mitra Bold Mazar" pitchFamily="2" charset="-78"/>
              </a:rPr>
              <a:t> پايين</a:t>
            </a:r>
          </a:p>
          <a:p>
            <a:pPr marL="2800350" lvl="5" indent="-514350" algn="just" rtl="1"/>
            <a:r>
              <a:rPr lang="fa-IR" sz="2800" dirty="0">
                <a:solidFill>
                  <a:srgbClr val="00B0F0"/>
                </a:solidFill>
                <a:cs typeface="Mitra Bold Mazar" pitchFamily="2" charset="-78"/>
              </a:rPr>
              <a:t>تري گليسريد بالا</a:t>
            </a:r>
            <a:endParaRPr lang="en-US" sz="2800" dirty="0">
              <a:solidFill>
                <a:srgbClr val="00B0F0"/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rtl="1">
              <a:buNone/>
            </a:pPr>
            <a:endParaRPr lang="fa-IR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r>
              <a:rPr lang="fa-IR" sz="7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پيشگيري اوليه 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fa-IR" sz="7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ديابت</a:t>
            </a:r>
            <a:endParaRPr lang="en-US" sz="7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rtl="1">
              <a:buNone/>
            </a:pPr>
            <a:endParaRPr lang="fa-IR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r>
              <a:rPr lang="fa-IR" sz="7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پيشگيري ثانويه 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fa-IR" sz="7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ديابت</a:t>
            </a:r>
            <a:endParaRPr lang="en-US" sz="7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4624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برنامه همه جانبه</a:t>
            </a:r>
            <a:br>
              <a:rPr lang="fa-IR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مراقبت از بيماري ديابت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84176"/>
            <a:ext cx="9144000" cy="5157192"/>
          </a:xfrm>
        </p:spPr>
        <p:txBody>
          <a:bodyPr>
            <a:noAutofit/>
          </a:bodyPr>
          <a:lstStyle/>
          <a:p>
            <a:pPr marL="1428750" lvl="2" indent="-51435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>
                <a:solidFill>
                  <a:srgbClr val="F496E7"/>
                </a:solidFill>
                <a:cs typeface="Mitra Bold Mazar" pitchFamily="2" charset="-78"/>
              </a:rPr>
              <a:t>رژيم غذايي </a:t>
            </a:r>
            <a:r>
              <a:rPr lang="fa-IR" sz="2800" dirty="0" smtClean="0">
                <a:solidFill>
                  <a:srgbClr val="F496E7"/>
                </a:solidFill>
                <a:cs typeface="Mitra Bold Mazar" pitchFamily="2" charset="-78"/>
              </a:rPr>
              <a:t>مناسب</a:t>
            </a:r>
          </a:p>
          <a:p>
            <a:pPr marL="1428750" lvl="2" indent="-51435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F496E7"/>
                </a:solidFill>
                <a:cs typeface="Mitra Bold Mazar" pitchFamily="2" charset="-78"/>
              </a:rPr>
              <a:t>فعاليت بدني</a:t>
            </a:r>
          </a:p>
          <a:p>
            <a:pPr marL="1428750" lvl="2" indent="-51435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spc="-100" dirty="0" smtClean="0">
                <a:solidFill>
                  <a:srgbClr val="F496E7"/>
                </a:solidFill>
                <a:cs typeface="Mitra Bold Mazar" pitchFamily="2" charset="-78"/>
              </a:rPr>
              <a:t>استمرار در طبيعي نگهداشتن قند خون و هموگلوبولين گليكوزيله</a:t>
            </a:r>
          </a:p>
          <a:p>
            <a:pPr marL="1428750" lvl="2" indent="-51435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F496E7"/>
                </a:solidFill>
                <a:cs typeface="Mitra Bold Mazar" pitchFamily="2" charset="-78"/>
              </a:rPr>
              <a:t>طبيعي نگهداشتن فشار خون</a:t>
            </a:r>
          </a:p>
          <a:p>
            <a:pPr marL="1428750" lvl="2" indent="-51435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F496E7"/>
                </a:solidFill>
                <a:cs typeface="Mitra Bold Mazar" pitchFamily="2" charset="-78"/>
              </a:rPr>
              <a:t>طبيعي نگهداشتن چربيهاي خون</a:t>
            </a:r>
          </a:p>
          <a:p>
            <a:pPr marL="1428750" lvl="2" indent="-51435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F496E7"/>
                </a:solidFill>
                <a:cs typeface="Mitra Bold Mazar" pitchFamily="2" charset="-78"/>
              </a:rPr>
              <a:t>عدم استعمال دخانيات</a:t>
            </a:r>
          </a:p>
          <a:p>
            <a:pPr marL="1428750" lvl="2" indent="-51435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F496E7"/>
                </a:solidFill>
                <a:cs typeface="Mitra Bold Mazar" pitchFamily="2" charset="-78"/>
              </a:rPr>
              <a:t>آسپيرين</a:t>
            </a:r>
            <a:endParaRPr lang="en-US" sz="2800" dirty="0">
              <a:solidFill>
                <a:srgbClr val="F496E7"/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4624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نتيجـه گيـري</a:t>
            </a:r>
            <a:endParaRPr lang="en-US" sz="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84176"/>
            <a:ext cx="9144000" cy="5157192"/>
          </a:xfrm>
        </p:spPr>
        <p:txBody>
          <a:bodyPr>
            <a:noAutofit/>
          </a:bodyPr>
          <a:lstStyle/>
          <a:p>
            <a:pPr marL="514350" indent="-514350" algn="just" rtl="1">
              <a:buFont typeface="Wingdings" pitchFamily="2" charset="2"/>
              <a:buChar char=""/>
            </a:pPr>
            <a:r>
              <a:rPr lang="fa-IR" sz="3000" dirty="0" smtClean="0">
                <a:solidFill>
                  <a:srgbClr val="FFC000"/>
                </a:solidFill>
                <a:cs typeface="Mitra Bold Mazar" pitchFamily="2" charset="-78"/>
              </a:rPr>
              <a:t>بيماري ديابت نوع 2 مي تواند پيشگيري شود و يا بروز آن به تاخير افتد.</a:t>
            </a:r>
          </a:p>
          <a:p>
            <a:pPr marL="514350" indent="-514350" algn="just" rtl="1">
              <a:buFont typeface="Wingdings" pitchFamily="2" charset="2"/>
              <a:buChar char=""/>
            </a:pPr>
            <a:r>
              <a:rPr lang="fa-IR" sz="3000" dirty="0" smtClean="0">
                <a:solidFill>
                  <a:schemeClr val="bg2"/>
                </a:solidFill>
                <a:cs typeface="Mitra Bold Mazar" pitchFamily="2" charset="-78"/>
              </a:rPr>
              <a:t>افرادي كه بروز ديابت در آنها احتمال دارد، به آساني مي توانند شناخته شوند.</a:t>
            </a:r>
          </a:p>
          <a:p>
            <a:pPr marL="514350" indent="-514350" algn="just" rtl="1">
              <a:buFont typeface="Wingdings" pitchFamily="2" charset="2"/>
              <a:buChar char=""/>
            </a:pPr>
            <a:r>
              <a:rPr lang="fa-IR" sz="3000" dirty="0" smtClean="0">
                <a:solidFill>
                  <a:srgbClr val="00B0F0"/>
                </a:solidFill>
                <a:cs typeface="Mitra Bold Mazar" pitchFamily="2" charset="-78"/>
              </a:rPr>
              <a:t>اصلاح شيوه زندگي مهمترين راه پيشگيري از بروز ديابت است.</a:t>
            </a:r>
          </a:p>
          <a:p>
            <a:pPr marL="514350" indent="-514350" algn="just" rtl="1">
              <a:buFont typeface="Wingdings" pitchFamily="2" charset="2"/>
              <a:buChar char=""/>
            </a:pPr>
            <a:r>
              <a:rPr lang="fa-IR" sz="3000" dirty="0" smtClean="0">
                <a:solidFill>
                  <a:srgbClr val="7030A0"/>
                </a:solidFill>
                <a:cs typeface="Mitra Bold Mazar" pitchFamily="2" charset="-78"/>
              </a:rPr>
              <a:t>كاهش بروز ديابت در جامعه نيازمند اجراي برنامه هاي همه جانبه در سطح جامعه است.</a:t>
            </a:r>
          </a:p>
          <a:p>
            <a:pPr marL="514350" indent="-514350" algn="just" rtl="1">
              <a:buFont typeface="Wingdings" pitchFamily="2" charset="2"/>
              <a:buChar char=""/>
            </a:pPr>
            <a:r>
              <a:rPr lang="fa-IR" sz="3000" dirty="0" smtClean="0">
                <a:solidFill>
                  <a:srgbClr val="FFFF00"/>
                </a:solidFill>
                <a:cs typeface="Mitra Bold Mazar" pitchFamily="2" charset="-78"/>
              </a:rPr>
              <a:t>مراقبت همه جانبه در بيماران ديابتي از بروز عوارض جلوگيري مي كند.</a:t>
            </a:r>
          </a:p>
          <a:p>
            <a:pPr marL="514350" indent="-514350" algn="just" rtl="1">
              <a:buFont typeface="Wingdings" pitchFamily="2" charset="2"/>
              <a:buChar char=""/>
            </a:pPr>
            <a:r>
              <a:rPr lang="fa-IR" sz="3000" dirty="0" smtClean="0">
                <a:solidFill>
                  <a:srgbClr val="FFC000"/>
                </a:solidFill>
                <a:cs typeface="Mitra Bold Mazar" pitchFamily="2" charset="-78"/>
              </a:rPr>
              <a:t>مراقبت صحيح ديابت سبب بهبود كيفيت زندگي بيماران مي شود.</a:t>
            </a:r>
          </a:p>
          <a:p>
            <a:pPr marL="514350" indent="-514350" algn="just" rtl="1">
              <a:buFont typeface="Wingdings" pitchFamily="2" charset="2"/>
              <a:buChar char=""/>
            </a:pPr>
            <a:endParaRPr lang="en-US" sz="3000" dirty="0">
              <a:solidFill>
                <a:srgbClr val="FFC000"/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9512" y="7647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4572000" y="476672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79512" y="35730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539750" y="188913"/>
            <a:ext cx="8064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a-I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اثر اصلاح شيوه زندگي در كاهش بروز  ديابت</a:t>
            </a:r>
          </a:p>
          <a:p>
            <a:pPr algn="ctr" rtl="1">
              <a:defRPr/>
            </a:pPr>
            <a:r>
              <a:rPr lang="fa-I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(مطالعه قند و ليپيد تهران)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323850" y="6340475"/>
            <a:ext cx="23423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000" dirty="0">
                <a:solidFill>
                  <a:srgbClr val="FFC000"/>
                </a:solidFill>
              </a:rPr>
              <a:t>RRR: Relative Risk Reduction</a:t>
            </a:r>
          </a:p>
          <a:p>
            <a:r>
              <a:rPr lang="en-US" sz="1000" dirty="0" err="1">
                <a:solidFill>
                  <a:srgbClr val="FFC000"/>
                </a:solidFill>
              </a:rPr>
              <a:t>Harati</a:t>
            </a:r>
            <a:r>
              <a:rPr lang="en-US" sz="1000" dirty="0">
                <a:solidFill>
                  <a:srgbClr val="FFC000"/>
                </a:solidFill>
              </a:rPr>
              <a:t> et al. Am J </a:t>
            </a:r>
            <a:r>
              <a:rPr lang="en-US" sz="1000" dirty="0" err="1">
                <a:solidFill>
                  <a:srgbClr val="FFC000"/>
                </a:solidFill>
              </a:rPr>
              <a:t>Prev</a:t>
            </a:r>
            <a:r>
              <a:rPr lang="en-US" sz="1000" dirty="0">
                <a:solidFill>
                  <a:srgbClr val="FFC000"/>
                </a:solidFill>
              </a:rPr>
              <a:t> Med 2010; 38: 628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338763" y="5638800"/>
            <a:ext cx="316865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راهبردهاي اساسي پيشگيري و كنترل 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/>
            </a:r>
            <a:b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جامعه- محور ديابت 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24936" cy="4464496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800" dirty="0" smtClean="0">
                <a:solidFill>
                  <a:srgbClr val="92D050"/>
                </a:solidFill>
                <a:cs typeface="Mitra Bold Mazar" pitchFamily="2" charset="-78"/>
              </a:rPr>
              <a:t>1- ارزيابي و بررسي اوليه</a:t>
            </a:r>
          </a:p>
          <a:p>
            <a:pPr lvl="1" algn="just" rtl="1">
              <a:lnSpc>
                <a:spcPct val="200000"/>
              </a:lnSpc>
            </a:pPr>
            <a:r>
              <a:rPr lang="fa-IR" sz="3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تمام افراد جامعه بدانند كه ديابت و عوامل خطرساز آن يكي از مهمترين علل مرگ و مير و ناتواني در جامعه است.</a:t>
            </a:r>
            <a:endParaRPr lang="en-US" sz="3500" dirty="0">
              <a:solidFill>
                <a:schemeClr val="accent6">
                  <a:lumMod val="60000"/>
                  <a:lumOff val="40000"/>
                </a:schemeClr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4624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راهبردهاي اساسي پيشگيري و كنترل </a:t>
            </a:r>
            <a:b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جامعه- محور ديابت 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6144"/>
            <a:ext cx="9144000" cy="5373216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800" dirty="0" smtClean="0">
                <a:solidFill>
                  <a:srgbClr val="92D050"/>
                </a:solidFill>
                <a:cs typeface="Mitra Bold Mazar" pitchFamily="2" charset="-78"/>
              </a:rPr>
              <a:t>2- آموزش عمومي</a:t>
            </a:r>
          </a:p>
          <a:p>
            <a:pPr lvl="1" algn="just" rtl="1">
              <a:buFont typeface="Arial" pitchFamily="34" charset="0"/>
              <a:buChar char="•"/>
            </a:pPr>
            <a:r>
              <a:rPr lang="fa-IR" sz="2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آگاهي كليه افراد جامعه</a:t>
            </a:r>
            <a:r>
              <a:rPr lang="en-US" sz="2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 </a:t>
            </a:r>
            <a:r>
              <a:rPr lang="fa-IR" sz="2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از اهميت ديابت، علل به وجود آورنده و عوارض و راه هاي پيشگيري آن </a:t>
            </a:r>
          </a:p>
          <a:p>
            <a:pPr lvl="1" algn="just" rtl="1">
              <a:buFont typeface="Arial" pitchFamily="34" charset="0"/>
              <a:buChar char="•"/>
            </a:pPr>
            <a:r>
              <a:rPr lang="fa-IR" sz="2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بكار گرفتن راهنماهاي آموزشي و برنامه هاي مورد نياز جهت اصلاح شيوه زندگي در زيرگروه هاي جمعيتي </a:t>
            </a:r>
          </a:p>
          <a:p>
            <a:pPr lvl="1" algn="just" rtl="1">
              <a:buFont typeface="Arial" pitchFamily="34" charset="0"/>
              <a:buChar char="•"/>
            </a:pPr>
            <a:r>
              <a:rPr lang="fa-IR" sz="2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شناخته شدن پزشكان و مراكز بهداشتي درماني به عنوان مراجع معتبر براي پيشگيري از ديابت </a:t>
            </a:r>
          </a:p>
          <a:p>
            <a:pPr lvl="1" algn="just" rtl="1">
              <a:buFont typeface="Arial" pitchFamily="34" charset="0"/>
              <a:buChar char="•"/>
            </a:pPr>
            <a:r>
              <a:rPr lang="fa-IR" sz="2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آگاهي زنان از نقش محوري خويش در اصلاح شيوه زندگي خود و اعضاي خانواده و اقدام پيشگيرانه آنها </a:t>
            </a:r>
          </a:p>
          <a:p>
            <a:pPr lvl="1" algn="just" rtl="1">
              <a:buFont typeface="Arial" pitchFamily="34" charset="0"/>
              <a:buChar char="•"/>
            </a:pPr>
            <a:r>
              <a:rPr lang="fa-IR" sz="2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آگاهي جامعه از نقش كليدي كودكان و نوجوانان به عنوان پيام آوران بهداشت آگاهي تسهيل و مشاركت آنها</a:t>
            </a:r>
            <a:endParaRPr lang="en-US" sz="2500" dirty="0">
              <a:solidFill>
                <a:schemeClr val="accent6">
                  <a:lumMod val="60000"/>
                  <a:lumOff val="40000"/>
                </a:schemeClr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راهبردهاي اساسي پيشگيري و كنترل </a:t>
            </a:r>
            <a:b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جامعه- محور ديابت 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748464" cy="5112568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800" dirty="0" smtClean="0">
                <a:solidFill>
                  <a:srgbClr val="92D050"/>
                </a:solidFill>
                <a:cs typeface="Mitra Bold Mazar" pitchFamily="2" charset="-78"/>
              </a:rPr>
              <a:t>3- آموزش كودكان و جوانان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ايجاد برنامه آموزشي متناسب در تمامي مدارس درباره پيشگيري از ديابت و راه</a:t>
            </a:r>
            <a:r>
              <a:rPr lang="en-US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 </a:t>
            </a:r>
            <a:r>
              <a:rPr lang="fa-IR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هاي ارتقاي رفتارهاي سالم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ايجاد برنامه هاي آموزشي در مدارس در مورد تغيير رژيم غذايي و فعاليت بدني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تشكيل انجمن هاي دانش آموزي تندرستي در مدارس</a:t>
            </a:r>
          </a:p>
          <a:p>
            <a:pPr lvl="1" algn="just" rtl="1">
              <a:lnSpc>
                <a:spcPct val="200000"/>
              </a:lnSpc>
              <a:buFont typeface="Arial" pitchFamily="34" charset="0"/>
              <a:buChar char="•"/>
            </a:pPr>
            <a:endParaRPr lang="en-US" sz="3500" dirty="0">
              <a:solidFill>
                <a:schemeClr val="accent6">
                  <a:lumMod val="60000"/>
                  <a:lumOff val="40000"/>
                </a:schemeClr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راهبردهاي اساسي پيشگيري و كنترل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/>
            </a:r>
            <a:b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جامعه- محور ديابت 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24936" cy="4464496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500" dirty="0" smtClean="0">
                <a:solidFill>
                  <a:srgbClr val="92D050"/>
                </a:solidFill>
                <a:cs typeface="Mitra Bold Mazar" pitchFamily="2" charset="-78"/>
              </a:rPr>
              <a:t>4</a:t>
            </a:r>
            <a:r>
              <a:rPr lang="fa-IR" sz="3800" dirty="0" smtClean="0">
                <a:solidFill>
                  <a:srgbClr val="92D050"/>
                </a:solidFill>
                <a:cs typeface="Mitra Bold Mazar" pitchFamily="2" charset="-78"/>
              </a:rPr>
              <a:t>- آموزش در مطب ها و مركز بهداشتي درماني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در دسترس قرار دادن برنامه ها و مواد آموزشي موثر در مورد پيشگيري از ديابت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برگزاري كلاس هاي آموزشي موثر و مبتني بر شواهد درباره ديابت</a:t>
            </a:r>
            <a:endParaRPr lang="en-US" sz="3000" dirty="0">
              <a:solidFill>
                <a:schemeClr val="accent6">
                  <a:lumMod val="60000"/>
                  <a:lumOff val="40000"/>
                </a:schemeClr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6000768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راهبردهاي اساسي پيشگيري و كنترل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/>
            </a:r>
            <a:b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جامعه- محور ديابت 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24936" cy="4464496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800" dirty="0" smtClean="0">
                <a:solidFill>
                  <a:srgbClr val="92D050"/>
                </a:solidFill>
                <a:cs typeface="Mitra Bold Mazar" pitchFamily="2" charset="-78"/>
              </a:rPr>
              <a:t>1- آموزش در محل كار</a:t>
            </a:r>
          </a:p>
          <a:p>
            <a:pPr lvl="1" algn="just" rtl="1">
              <a:lnSpc>
                <a:spcPct val="200000"/>
              </a:lnSpc>
            </a:pPr>
            <a:r>
              <a:rPr lang="fa-IR" sz="3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آشنا بودن تمامي اصناف و مشاغل با بيماري ديابت و رفتارهاي سالم براي تغيير در شيوه زندگي</a:t>
            </a:r>
            <a:endParaRPr lang="en-US" sz="3500" dirty="0">
              <a:solidFill>
                <a:schemeClr val="accent6">
                  <a:lumMod val="60000"/>
                  <a:lumOff val="40000"/>
                </a:schemeClr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راهبردهاي اساسي پيشگيري و كنترل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/>
            </a:r>
            <a:b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جامعه- محور ديابت 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24936" cy="4464496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800" dirty="0" smtClean="0">
                <a:solidFill>
                  <a:srgbClr val="92D050"/>
                </a:solidFill>
                <a:cs typeface="Mitra Bold Mazar" pitchFamily="2" charset="-78"/>
              </a:rPr>
              <a:t>6- مشاركت و سازماندهي در سطح جامعه</a:t>
            </a:r>
          </a:p>
          <a:p>
            <a:pPr lvl="1" algn="just" rtl="1">
              <a:lnSpc>
                <a:spcPct val="150000"/>
              </a:lnSpc>
            </a:pPr>
            <a:r>
              <a:rPr lang="fa-I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سازمان ها و موسسات و نواحي شهرداري برنامه اجرايي براي پيشگيري و كنترل ديابت داشته باشند و </a:t>
            </a:r>
          </a:p>
          <a:p>
            <a:pPr lvl="1" algn="just" rtl="1">
              <a:lnSpc>
                <a:spcPct val="150000"/>
              </a:lnSpc>
            </a:pPr>
            <a:r>
              <a:rPr lang="fa-IR" sz="35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براي تغيير عوامل خطرزا تدارك ببينند.</a:t>
            </a:r>
            <a:endParaRPr lang="en-US" sz="3500" dirty="0">
              <a:solidFill>
                <a:schemeClr val="accent6">
                  <a:lumMod val="60000"/>
                  <a:lumOff val="40000"/>
                </a:schemeClr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راهبردهاي اساسي پيشگيري و كنترل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/>
            </a:r>
            <a:b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جامعه- محور ديابت 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24936" cy="4464496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800" dirty="0" smtClean="0">
                <a:solidFill>
                  <a:srgbClr val="92D050"/>
                </a:solidFill>
                <a:cs typeface="Mitra Bold Mazar" pitchFamily="2" charset="-78"/>
              </a:rPr>
              <a:t>7- تغيير محيطي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اطمينان از دسترسي به انواع فعاليت بدني براي هر سن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ايجاد محيط حمايتي براي پيشگيري از بيماري ديابت و عوامل خطرساز آن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اطمينان از دسترسي به غذاهاي سالم</a:t>
            </a:r>
            <a:endParaRPr lang="en-US" sz="3000" dirty="0">
              <a:solidFill>
                <a:schemeClr val="accent6">
                  <a:lumMod val="60000"/>
                  <a:lumOff val="40000"/>
                </a:schemeClr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1470025"/>
          </a:xfrm>
        </p:spPr>
        <p:txBody>
          <a:bodyPr>
            <a:normAutofit/>
          </a:bodyPr>
          <a:lstStyle/>
          <a:p>
            <a:pPr rtl="1"/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راهبردهاي اساسي پيشگيري و كنترل </a:t>
            </a:r>
            <a: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/>
            </a:r>
            <a:br>
              <a:rPr 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</a:br>
            <a:r>
              <a:rPr lang="fa-IR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 Mazar" pitchFamily="2" charset="-78"/>
              </a:rPr>
              <a:t>جامعه- محور ديابت </a:t>
            </a:r>
            <a:endParaRPr lang="en-US" sz="3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 Ma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24936" cy="4464496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800" dirty="0" smtClean="0">
                <a:solidFill>
                  <a:srgbClr val="92D050"/>
                </a:solidFill>
                <a:cs typeface="Mitra Bold Mazar" pitchFamily="2" charset="-78"/>
              </a:rPr>
              <a:t>8- اصلاح سياست ها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كاهش ميزان مصرف تنقلات و مواد غذايي پرچرب و غيرمغذي</a:t>
            </a:r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Mitra Bold Mazar" pitchFamily="2" charset="-78"/>
              </a:rPr>
              <a:t>تغيير استانداردهاي مواد غذايي</a:t>
            </a:r>
            <a:endParaRPr lang="en-US" sz="3500" dirty="0">
              <a:solidFill>
                <a:schemeClr val="accent6">
                  <a:lumMod val="60000"/>
                  <a:lumOff val="40000"/>
                </a:schemeClr>
              </a:solidFill>
              <a:cs typeface="Mitra Bold Mazar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44"/>
            <a:ext cx="94626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  <a:fontScheme name="Technic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  <a:fontScheme name="Technic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  <a:fontScheme name="Technic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  <a:fontScheme name="Technic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626</Words>
  <Application>Microsoft Office PowerPoint</Application>
  <PresentationFormat>On-screen Show (4:3)</PresentationFormat>
  <Paragraphs>113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راهبردهاي اساسي پيشگيري و كنترل  جامعه- محور ديابت </vt:lpstr>
      <vt:lpstr>راهبردهاي اساسي پيشگيري و كنترل  جامعه- محور ديابت </vt:lpstr>
      <vt:lpstr>راهبردهاي اساسي پيشگيري و كنترل  جامعه- محور ديابت </vt:lpstr>
      <vt:lpstr>راهبردهاي اساسي پيشگيري و كنترل  جامعه- محور ديابت </vt:lpstr>
      <vt:lpstr>راهبردهاي اساسي پيشگيري و كنترل  جامعه- محور ديابت </vt:lpstr>
      <vt:lpstr>راهبردهاي اساسي پيشگيري و كنترل  جامعه- محور ديابت </vt:lpstr>
      <vt:lpstr>راهبردهاي اساسي پيشگيري و كنترل  جامعه- محور ديابت </vt:lpstr>
      <vt:lpstr>راهبردهاي اساسي پيشگيري و كنترل  جامعه- محور ديابت </vt:lpstr>
      <vt:lpstr>عوامل خطر اصلاح پذير براي  پيشگيري از ديابت</vt:lpstr>
      <vt:lpstr>Slide 11</vt:lpstr>
      <vt:lpstr>Slide 12</vt:lpstr>
      <vt:lpstr>برنامه همه جانبه مراقبت از بيماري ديابت</vt:lpstr>
      <vt:lpstr>نتيجـه گيـري</vt:lpstr>
      <vt:lpstr>Slide 15</vt:lpstr>
    </vt:vector>
  </TitlesOfParts>
  <Company>R.I.E.S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RI-F0503-F</dc:creator>
  <cp:lastModifiedBy>fakhimi</cp:lastModifiedBy>
  <cp:revision>26</cp:revision>
  <dcterms:created xsi:type="dcterms:W3CDTF">2012-11-13T04:25:38Z</dcterms:created>
  <dcterms:modified xsi:type="dcterms:W3CDTF">2015-08-23T06:37:03Z</dcterms:modified>
</cp:coreProperties>
</file>