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 id="2147483996" r:id="rId2"/>
  </p:sldMasterIdLst>
  <p:notesMasterIdLst>
    <p:notesMasterId r:id="rId104"/>
  </p:notesMasterIdLst>
  <p:sldIdLst>
    <p:sldId id="592" r:id="rId3"/>
    <p:sldId id="360" r:id="rId4"/>
    <p:sldId id="361" r:id="rId5"/>
    <p:sldId id="362" r:id="rId6"/>
    <p:sldId id="671" r:id="rId7"/>
    <p:sldId id="709" r:id="rId8"/>
    <p:sldId id="710" r:id="rId9"/>
    <p:sldId id="676" r:id="rId10"/>
    <p:sldId id="677" r:id="rId11"/>
    <p:sldId id="678" r:id="rId12"/>
    <p:sldId id="672" r:id="rId13"/>
    <p:sldId id="721" r:id="rId14"/>
    <p:sldId id="722" r:id="rId15"/>
    <p:sldId id="723" r:id="rId16"/>
    <p:sldId id="725" r:id="rId17"/>
    <p:sldId id="726" r:id="rId18"/>
    <p:sldId id="730" r:id="rId19"/>
    <p:sldId id="711" r:id="rId20"/>
    <p:sldId id="731" r:id="rId21"/>
    <p:sldId id="712" r:id="rId22"/>
    <p:sldId id="732" r:id="rId23"/>
    <p:sldId id="733" r:id="rId24"/>
    <p:sldId id="713" r:id="rId25"/>
    <p:sldId id="714" r:id="rId26"/>
    <p:sldId id="692" r:id="rId27"/>
    <p:sldId id="753" r:id="rId28"/>
    <p:sldId id="383" r:id="rId29"/>
    <p:sldId id="695" r:id="rId30"/>
    <p:sldId id="845" r:id="rId31"/>
    <p:sldId id="846" r:id="rId32"/>
    <p:sldId id="749" r:id="rId33"/>
    <p:sldId id="767" r:id="rId34"/>
    <p:sldId id="750" r:id="rId35"/>
    <p:sldId id="772" r:id="rId36"/>
    <p:sldId id="771" r:id="rId37"/>
    <p:sldId id="751" r:id="rId38"/>
    <p:sldId id="766" r:id="rId39"/>
    <p:sldId id="763" r:id="rId40"/>
    <p:sldId id="777" r:id="rId41"/>
    <p:sldId id="734" r:id="rId42"/>
    <p:sldId id="849" r:id="rId43"/>
    <p:sldId id="801" r:id="rId44"/>
    <p:sldId id="803" r:id="rId45"/>
    <p:sldId id="735" r:id="rId46"/>
    <p:sldId id="851" r:id="rId47"/>
    <p:sldId id="806" r:id="rId48"/>
    <p:sldId id="855" r:id="rId49"/>
    <p:sldId id="807" r:id="rId50"/>
    <p:sldId id="808" r:id="rId51"/>
    <p:sldId id="809" r:id="rId52"/>
    <p:sldId id="810" r:id="rId53"/>
    <p:sldId id="811" r:id="rId54"/>
    <p:sldId id="829" r:id="rId55"/>
    <p:sldId id="824" r:id="rId56"/>
    <p:sldId id="853" r:id="rId57"/>
    <p:sldId id="816" r:id="rId58"/>
    <p:sldId id="859" r:id="rId59"/>
    <p:sldId id="856" r:id="rId60"/>
    <p:sldId id="858" r:id="rId61"/>
    <p:sldId id="862" r:id="rId62"/>
    <p:sldId id="804" r:id="rId63"/>
    <p:sldId id="805" r:id="rId64"/>
    <p:sldId id="863" r:id="rId65"/>
    <p:sldId id="736" r:id="rId66"/>
    <p:sldId id="758" r:id="rId67"/>
    <p:sldId id="800" r:id="rId68"/>
    <p:sldId id="852" r:id="rId69"/>
    <p:sldId id="861" r:id="rId70"/>
    <p:sldId id="854" r:id="rId71"/>
    <p:sldId id="737" r:id="rId72"/>
    <p:sldId id="881" r:id="rId73"/>
    <p:sldId id="778" r:id="rId74"/>
    <p:sldId id="871" r:id="rId75"/>
    <p:sldId id="893" r:id="rId76"/>
    <p:sldId id="883" r:id="rId77"/>
    <p:sldId id="884" r:id="rId78"/>
    <p:sldId id="890" r:id="rId79"/>
    <p:sldId id="885" r:id="rId80"/>
    <p:sldId id="891" r:id="rId81"/>
    <p:sldId id="895" r:id="rId82"/>
    <p:sldId id="896" r:id="rId83"/>
    <p:sldId id="876" r:id="rId84"/>
    <p:sldId id="892" r:id="rId85"/>
    <p:sldId id="788" r:id="rId86"/>
    <p:sldId id="789" r:id="rId87"/>
    <p:sldId id="790" r:id="rId88"/>
    <p:sldId id="590" r:id="rId89"/>
    <p:sldId id="358" r:id="rId90"/>
    <p:sldId id="716" r:id="rId91"/>
    <p:sldId id="717" r:id="rId92"/>
    <p:sldId id="718" r:id="rId93"/>
    <p:sldId id="719" r:id="rId94"/>
    <p:sldId id="720" r:id="rId95"/>
    <p:sldId id="747" r:id="rId96"/>
    <p:sldId id="755" r:id="rId97"/>
    <p:sldId id="760" r:id="rId98"/>
    <p:sldId id="847" r:id="rId99"/>
    <p:sldId id="848" r:id="rId100"/>
    <p:sldId id="865" r:id="rId101"/>
    <p:sldId id="882" r:id="rId102"/>
    <p:sldId id="886"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47" autoAdjust="0"/>
    <p:restoredTop sz="94967" autoAdjust="0"/>
  </p:normalViewPr>
  <p:slideViewPr>
    <p:cSldViewPr snapToGrid="0">
      <p:cViewPr varScale="1">
        <p:scale>
          <a:sx n="74" d="100"/>
          <a:sy n="74" d="100"/>
        </p:scale>
        <p:origin x="8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F60D6-CCE1-B245-A364-5802EBC40207}" type="datetimeFigureOut">
              <a:rPr lang="en-US" smtClean="0"/>
              <a:t>5/16/2022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90677-1411-2943-8259-429D7789B897}" type="slidenum">
              <a:rPr lang="en-US" smtClean="0"/>
              <a:t>‹#›</a:t>
            </a:fld>
            <a:endParaRPr lang="en-US"/>
          </a:p>
        </p:txBody>
      </p:sp>
    </p:spTree>
    <p:extLst>
      <p:ext uri="{BB962C8B-B14F-4D97-AF65-F5344CB8AC3E}">
        <p14:creationId xmlns:p14="http://schemas.microsoft.com/office/powerpoint/2010/main" val="207500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296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27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3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39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ctr">
              <a:defRPr sz="4400" b="1" i="0">
                <a:latin typeface="IRNazanin" charset="0"/>
                <a:ea typeface="IRNazanin" charset="0"/>
                <a:cs typeface="IRNazanin"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marL="91440" indent="-91440" algn="just">
              <a:buFont typeface="Wingdings" charset="2"/>
              <a:buChar char="§"/>
              <a:defRPr sz="3200" b="0" i="0">
                <a:latin typeface="IRNazanin" charset="0"/>
                <a:ea typeface="IRNazanin" charset="0"/>
                <a:cs typeface="IRNazanin" charset="0"/>
              </a:defRPr>
            </a:lvl1pPr>
            <a:lvl2pPr>
              <a:defRPr sz="3200" b="0" i="0">
                <a:latin typeface="IRNazanin" charset="0"/>
                <a:ea typeface="IRNazanin" charset="0"/>
                <a:cs typeface="IRNazanin" charset="0"/>
              </a:defRPr>
            </a:lvl2pPr>
            <a:lvl3pPr>
              <a:defRPr sz="3200" b="0" i="0">
                <a:latin typeface="IRNazanin" charset="0"/>
                <a:ea typeface="IRNazanin" charset="0"/>
                <a:cs typeface="IRNazanin" charset="0"/>
              </a:defRPr>
            </a:lvl3pPr>
            <a:lvl4pPr>
              <a:defRPr sz="3200" b="0" i="0">
                <a:latin typeface="IRNazanin" charset="0"/>
                <a:ea typeface="IRNazanin" charset="0"/>
                <a:cs typeface="IRNazanin" charset="0"/>
              </a:defRPr>
            </a:lvl4pPr>
            <a:lvl5pPr>
              <a:defRPr sz="3200" b="0" i="0">
                <a:latin typeface="IRNazanin" charset="0"/>
                <a:ea typeface="IRNazanin" charset="0"/>
                <a:cs typeface="IRNazani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077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1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211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lgn="just">
              <a:buNone/>
              <a:defRPr sz="18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97280" y="2582334"/>
            <a:ext cx="4937760" cy="3378200"/>
          </a:xfrm>
        </p:spPr>
        <p:txBody>
          <a:bodyPr>
            <a:normAutofit/>
          </a:bodyPr>
          <a:lstStyle>
            <a:lvl1pPr algn="l" defTabSz="914400" rtl="0" eaLnBrk="1" latinLnBrk="0" hangingPunct="1">
              <a:lnSpc>
                <a:spcPct val="90000"/>
              </a:lnSpc>
              <a:buClr>
                <a:schemeClr val="accent1"/>
              </a:buClr>
              <a:buFont typeface="Calibri" panose="020F0502020204030204" pitchFamily="34" charset="0"/>
              <a:defRPr lang="en-US" sz="2800" b="0" i="0" kern="1200" dirty="0" smtClean="0">
                <a:solidFill>
                  <a:schemeClr val="tx1">
                    <a:lumMod val="75000"/>
                    <a:lumOff val="25000"/>
                  </a:schemeClr>
                </a:solidFill>
                <a:latin typeface="IRNazanin" charset="0"/>
                <a:ea typeface="IRNazanin" charset="0"/>
                <a:cs typeface="IRNazanin" charset="0"/>
              </a:defRPr>
            </a:lvl1pPr>
            <a:lvl2pPr algn="l" defTabSz="914400" rtl="0" eaLnBrk="1" latinLnBrk="0" hangingPunct="1">
              <a:lnSpc>
                <a:spcPct val="90000"/>
              </a:lnSpc>
              <a:buClr>
                <a:schemeClr val="accent1"/>
              </a:buClr>
              <a:buFont typeface="Calibri" panose="020F0502020204030204" pitchFamily="34" charset="0"/>
              <a:defRPr lang="en-US" sz="2800" b="0" i="0" kern="1200" dirty="0" smtClean="0">
                <a:solidFill>
                  <a:schemeClr val="tx1">
                    <a:lumMod val="75000"/>
                    <a:lumOff val="25000"/>
                  </a:schemeClr>
                </a:solidFill>
                <a:latin typeface="IRNazanin" charset="0"/>
                <a:ea typeface="IRNazanin" charset="0"/>
                <a:cs typeface="IRNazanin" charset="0"/>
              </a:defRPr>
            </a:lvl2pPr>
            <a:lvl3pPr algn="l" defTabSz="914400" rtl="0" eaLnBrk="1" latinLnBrk="0" hangingPunct="1">
              <a:lnSpc>
                <a:spcPct val="90000"/>
              </a:lnSpc>
              <a:buClr>
                <a:schemeClr val="accent1"/>
              </a:buClr>
              <a:buFont typeface="Calibri" panose="020F0502020204030204" pitchFamily="34" charset="0"/>
              <a:defRPr lang="en-US" sz="2800" b="0" i="0" kern="1200" dirty="0" smtClean="0">
                <a:solidFill>
                  <a:schemeClr val="tx1">
                    <a:lumMod val="75000"/>
                    <a:lumOff val="25000"/>
                  </a:schemeClr>
                </a:solidFill>
                <a:latin typeface="IRNazanin" charset="0"/>
                <a:ea typeface="IRNazanin" charset="0"/>
                <a:cs typeface="IRNazanin" charset="0"/>
              </a:defRPr>
            </a:lvl3pPr>
            <a:lvl4pPr algn="l" defTabSz="914400" rtl="0" eaLnBrk="1" latinLnBrk="0" hangingPunct="1">
              <a:lnSpc>
                <a:spcPct val="90000"/>
              </a:lnSpc>
              <a:buClr>
                <a:schemeClr val="accent1"/>
              </a:buClr>
              <a:buFont typeface="Calibri" panose="020F0502020204030204" pitchFamily="34" charset="0"/>
              <a:defRPr lang="en-US" sz="2800" b="0" i="0" kern="1200" dirty="0" smtClean="0">
                <a:solidFill>
                  <a:schemeClr val="tx1">
                    <a:lumMod val="75000"/>
                    <a:lumOff val="25000"/>
                  </a:schemeClr>
                </a:solidFill>
                <a:latin typeface="IRNazanin" charset="0"/>
                <a:ea typeface="IRNazanin" charset="0"/>
                <a:cs typeface="IRNazanin" charset="0"/>
              </a:defRPr>
            </a:lvl4pPr>
            <a:lvl5pPr algn="l" defTabSz="914400" rtl="0" eaLnBrk="1" latinLnBrk="0" hangingPunct="1">
              <a:lnSpc>
                <a:spcPct val="90000"/>
              </a:lnSpc>
              <a:buClr>
                <a:schemeClr val="accent1"/>
              </a:buClr>
              <a:buFont typeface="Calibri" panose="020F0502020204030204" pitchFamily="34" charset="0"/>
              <a:defRPr lang="en-US" sz="2800" b="0" i="0" kern="1200" dirty="0">
                <a:solidFill>
                  <a:schemeClr val="tx1">
                    <a:lumMod val="75000"/>
                    <a:lumOff val="25000"/>
                  </a:schemeClr>
                </a:solidFill>
                <a:latin typeface="IRNazanin" charset="0"/>
                <a:ea typeface="IRNazanin" charset="0"/>
                <a:cs typeface="IRNazani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lgn="just">
              <a:buNone/>
              <a:defRPr sz="18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lgn="just">
              <a:defRPr b="0" i="0">
                <a:latin typeface="IRNazanin" charset="0"/>
                <a:ea typeface="IRNazanin" charset="0"/>
                <a:cs typeface="IRNazanin" charset="0"/>
              </a:defRPr>
            </a:lvl1pPr>
            <a:lvl2pPr algn="just">
              <a:defRPr b="0" i="0">
                <a:latin typeface="IRNazanin" charset="0"/>
                <a:ea typeface="IRNazanin" charset="0"/>
                <a:cs typeface="IRNazanin" charset="0"/>
              </a:defRPr>
            </a:lvl2pPr>
            <a:lvl3pPr algn="just">
              <a:defRPr b="0" i="0">
                <a:latin typeface="IRNazanin" charset="0"/>
                <a:ea typeface="IRNazanin" charset="0"/>
                <a:cs typeface="IRNazanin" charset="0"/>
              </a:defRPr>
            </a:lvl3pPr>
            <a:lvl4pPr algn="just">
              <a:defRPr b="0" i="0">
                <a:latin typeface="IRNazanin" charset="0"/>
                <a:ea typeface="IRNazanin" charset="0"/>
                <a:cs typeface="IRNazanin" charset="0"/>
              </a:defRPr>
            </a:lvl4pPr>
            <a:lvl5pPr algn="just">
              <a:defRPr b="0" i="0">
                <a:latin typeface="IRNazanin" charset="0"/>
                <a:ea typeface="IRNazanin" charset="0"/>
                <a:cs typeface="IRNazani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046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991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123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14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349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855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01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642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63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96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04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38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75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40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8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679333"/>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C4D4727-29ED-42B1-8AD8-349BA29215CF}" type="datetimeFigureOut">
              <a:rPr lang="en-US" smtClean="0">
                <a:solidFill>
                  <a:prstClr val="black">
                    <a:tint val="75000"/>
                  </a:prstClr>
                </a:solidFill>
              </a:rPr>
              <a:pPr/>
              <a:t>5/16/2022</a:t>
            </a:fld>
            <a:endParaRPr lang="en-US">
              <a:solidFill>
                <a:prstClr val="black">
                  <a:tint val="75000"/>
                </a:prstClr>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DF77003-EF57-4262-ADCC-49CEA821CAED}" type="slidenum">
              <a:rPr lang="en-US" smtClean="0">
                <a:solidFill>
                  <a:prstClr val="black">
                    <a:tint val="75000"/>
                  </a:prstClr>
                </a:solidFill>
              </a:rPr>
              <a:pPr/>
              <a:t>‹#›</a:t>
            </a:fld>
            <a:endParaRPr lang="en-US">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17356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lnSpc>
          <a:spcPct val="85000"/>
        </a:lnSpc>
        <a:spcBef>
          <a:spcPct val="0"/>
        </a:spcBef>
        <a:buNone/>
        <a:defRPr sz="4800" b="1" i="0" kern="1200" spc="-50" baseline="0">
          <a:solidFill>
            <a:schemeClr val="tx1">
              <a:lumMod val="75000"/>
              <a:lumOff val="25000"/>
            </a:schemeClr>
          </a:solidFill>
          <a:latin typeface="IRNazanin" charset="0"/>
          <a:ea typeface="IRNazanin" charset="0"/>
          <a:cs typeface="IRNazanin"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b="0" i="0" kern="1200">
          <a:solidFill>
            <a:schemeClr val="tx1">
              <a:lumMod val="75000"/>
              <a:lumOff val="25000"/>
            </a:schemeClr>
          </a:solidFill>
          <a:latin typeface="IRNazanin" charset="0"/>
          <a:ea typeface="IRNazanin" charset="0"/>
          <a:cs typeface="IRNazanin"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b="0" i="0" kern="1200">
          <a:solidFill>
            <a:schemeClr val="tx1">
              <a:lumMod val="75000"/>
              <a:lumOff val="25000"/>
            </a:schemeClr>
          </a:solidFill>
          <a:latin typeface="IRNazanin" charset="0"/>
          <a:ea typeface="IRNazanin" charset="0"/>
          <a:cs typeface="IRNazanin"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b="0" i="0" kern="1200">
          <a:solidFill>
            <a:schemeClr val="tx1">
              <a:lumMod val="75000"/>
              <a:lumOff val="25000"/>
            </a:schemeClr>
          </a:solidFill>
          <a:latin typeface="IRNazanin" charset="0"/>
          <a:ea typeface="IRNazanin" charset="0"/>
          <a:cs typeface="IRNazanin"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b="0" i="0" kern="1200">
          <a:solidFill>
            <a:schemeClr val="tx1">
              <a:lumMod val="75000"/>
              <a:lumOff val="25000"/>
            </a:schemeClr>
          </a:solidFill>
          <a:latin typeface="IRNazanin" charset="0"/>
          <a:ea typeface="IRNazanin" charset="0"/>
          <a:cs typeface="IRNazanin"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b="0" i="0" kern="1200">
          <a:solidFill>
            <a:schemeClr val="tx1">
              <a:lumMod val="75000"/>
              <a:lumOff val="25000"/>
            </a:schemeClr>
          </a:solidFill>
          <a:latin typeface="IRNazanin" charset="0"/>
          <a:ea typeface="IRNazanin" charset="0"/>
          <a:cs typeface="IRNazanin"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9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9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9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968" y="1958955"/>
            <a:ext cx="9320986" cy="1332575"/>
          </a:xfrm>
        </p:spPr>
        <p:txBody>
          <a:bodyPr>
            <a:normAutofit fontScale="90000"/>
          </a:bodyPr>
          <a:lstStyle/>
          <a:p>
            <a:pPr algn="ctr"/>
            <a:r>
              <a:rPr lang="en-US" b="1" dirty="0" smtClean="0">
                <a:solidFill>
                  <a:schemeClr val="tx1"/>
                </a:solidFill>
                <a:latin typeface="Times New Roman" charset="0"/>
                <a:ea typeface="Times New Roman" charset="0"/>
                <a:cs typeface="Times New Roman" charset="0"/>
              </a:rPr>
              <a:t/>
            </a:r>
            <a:br>
              <a:rPr lang="en-US" b="1" dirty="0" smtClean="0">
                <a:solidFill>
                  <a:schemeClr val="tx1"/>
                </a:solidFill>
                <a:latin typeface="Times New Roman" charset="0"/>
                <a:ea typeface="Times New Roman" charset="0"/>
                <a:cs typeface="Times New Roman" charset="0"/>
              </a:rPr>
            </a:br>
            <a:r>
              <a:rPr lang="en-US" b="1" dirty="0" smtClean="0">
                <a:solidFill>
                  <a:schemeClr val="tx1"/>
                </a:solidFill>
                <a:latin typeface="Times New Roman" charset="0"/>
                <a:ea typeface="Times New Roman" charset="0"/>
                <a:cs typeface="Times New Roman" charset="0"/>
              </a:rPr>
              <a:t>A 32-year-old woman with </a:t>
            </a:r>
            <a:br>
              <a:rPr lang="en-US" b="1" dirty="0" smtClean="0">
                <a:solidFill>
                  <a:schemeClr val="tx1"/>
                </a:solidFill>
                <a:latin typeface="Times New Roman" charset="0"/>
                <a:ea typeface="Times New Roman" charset="0"/>
                <a:cs typeface="Times New Roman" charset="0"/>
              </a:rPr>
            </a:br>
            <a:r>
              <a:rPr lang="en-US" b="1" dirty="0" smtClean="0">
                <a:solidFill>
                  <a:schemeClr val="tx1"/>
                </a:solidFill>
                <a:latin typeface="Times New Roman" charset="0"/>
                <a:ea typeface="Times New Roman" charset="0"/>
                <a:cs typeface="Times New Roman" charset="0"/>
              </a:rPr>
              <a:t>recurrence of Cushing’s symptoms</a:t>
            </a:r>
            <a:endParaRPr lang="en-US" b="1" dirty="0">
              <a:solidFill>
                <a:schemeClr val="tx1"/>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1123122" y="3420481"/>
            <a:ext cx="10230678" cy="1773928"/>
          </a:xfrm>
        </p:spPr>
        <p:txBody>
          <a:bodyPr>
            <a:normAutofit lnSpcReduction="10000"/>
          </a:bodyPr>
          <a:lstStyle/>
          <a:p>
            <a:pPr algn="ctr">
              <a:buFont typeface="Wingdings" charset="2"/>
              <a:buChar char="§"/>
            </a:pPr>
            <a:endParaRPr lang="en-US" cap="none" dirty="0" smtClean="0">
              <a:solidFill>
                <a:schemeClr val="tx1"/>
              </a:solidFill>
              <a:latin typeface="Times New Roman" charset="0"/>
              <a:ea typeface="Times New Roman" charset="0"/>
              <a:cs typeface="Times New Roman" charset="0"/>
            </a:endParaRPr>
          </a:p>
          <a:p>
            <a:pPr algn="just">
              <a:buFont typeface="Wingdings" charset="2"/>
              <a:buChar char="§"/>
            </a:pPr>
            <a:r>
              <a:rPr lang="en-US" sz="2000" i="1" dirty="0" smtClean="0">
                <a:solidFill>
                  <a:schemeClr val="tx1"/>
                </a:solidFill>
                <a:latin typeface="Times New Roman" charset="0"/>
                <a:ea typeface="Times New Roman" charset="0"/>
                <a:cs typeface="Times New Roman" charset="0"/>
              </a:rPr>
              <a:t>May 16,2022</a:t>
            </a:r>
            <a:endParaRPr lang="en-US" sz="2000" i="1" dirty="0">
              <a:solidFill>
                <a:schemeClr val="tx1"/>
              </a:solidFill>
              <a:latin typeface="Times New Roman" charset="0"/>
              <a:ea typeface="Times New Roman" charset="0"/>
              <a:cs typeface="Times New Roman" charset="0"/>
            </a:endParaRPr>
          </a:p>
          <a:p>
            <a:pPr>
              <a:buFont typeface="Wingdings" charset="2"/>
              <a:buChar char="§"/>
            </a:pPr>
            <a:r>
              <a:rPr lang="en-US" sz="2000" i="1" dirty="0" smtClean="0">
                <a:solidFill>
                  <a:schemeClr val="tx1"/>
                </a:solidFill>
                <a:latin typeface="Times New Roman" charset="0"/>
                <a:ea typeface="Times New Roman" charset="0"/>
                <a:cs typeface="Times New Roman" charset="0"/>
              </a:rPr>
              <a:t>Mahsa Abbaszadeh, MD</a:t>
            </a:r>
          </a:p>
          <a:p>
            <a:pPr>
              <a:buFont typeface="Wingdings" charset="2"/>
              <a:buChar char="§"/>
            </a:pPr>
            <a:r>
              <a:rPr lang="en-US" sz="2000" i="1" dirty="0" smtClean="0">
                <a:solidFill>
                  <a:schemeClr val="tx1"/>
                </a:solidFill>
                <a:latin typeface="Times New Roman" charset="0"/>
                <a:ea typeface="Times New Roman" charset="0"/>
                <a:cs typeface="Times New Roman" charset="0"/>
              </a:rPr>
              <a:t>Research Institute for Endocrine Sciences, Shahid Beheshti University of Medical Sciences</a:t>
            </a:r>
            <a:endParaRPr lang="en-US" sz="20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33359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610"/>
            <a:ext cx="10515600" cy="842276"/>
          </a:xfrm>
        </p:spPr>
        <p:txBody>
          <a:bodyPr>
            <a:noAutofit/>
          </a:bodyPr>
          <a:lstStyle/>
          <a:p>
            <a:r>
              <a:rPr lang="en-US" sz="3600" dirty="0" smtClean="0">
                <a:latin typeface="Times New Roman" panose="02020603050405020304" pitchFamily="18" charset="0"/>
                <a:cs typeface="Times New Roman" panose="02020603050405020304" pitchFamily="18" charset="0"/>
              </a:rPr>
              <a:t>Past Medical History:</a:t>
            </a:r>
            <a:endParaRPr lang="en-US" sz="3600" dirty="0"/>
          </a:p>
        </p:txBody>
      </p:sp>
      <p:sp>
        <p:nvSpPr>
          <p:cNvPr id="3" name="Content Placeholder 2"/>
          <p:cNvSpPr>
            <a:spLocks noGrp="1"/>
          </p:cNvSpPr>
          <p:nvPr>
            <p:ph idx="1"/>
          </p:nvPr>
        </p:nvSpPr>
        <p:spPr>
          <a:xfrm>
            <a:off x="680357" y="1857173"/>
            <a:ext cx="10831286" cy="3792513"/>
          </a:xfrm>
        </p:spPr>
        <p:txBody>
          <a:bodyPr>
            <a:normAutofit/>
          </a:bodyPr>
          <a:lstStyle/>
          <a:p>
            <a:endParaRPr lang="en-US" sz="2400" b="1" dirty="0" smtClean="0">
              <a:latin typeface="Times New Roman" panose="02020603050405020304" pitchFamily="18" charset="0"/>
              <a:cs typeface="Times New Roman" panose="02020603050405020304" pitchFamily="18" charset="0"/>
            </a:endParaRPr>
          </a:p>
          <a:p>
            <a:pPr marL="666900" indent="-342900"/>
            <a:r>
              <a:rPr lang="en-US" sz="2400" dirty="0" smtClean="0">
                <a:latin typeface="Times New Roman" panose="02020603050405020304" pitchFamily="18" charset="0"/>
                <a:cs typeface="Times New Roman" panose="02020603050405020304" pitchFamily="18" charset="0"/>
              </a:rPr>
              <a:t>Cushing’s syndrome, </a:t>
            </a:r>
            <a:r>
              <a:rPr lang="en-US" sz="2400" dirty="0">
                <a:latin typeface="Times New Roman" panose="02020603050405020304" pitchFamily="18" charset="0"/>
                <a:cs typeface="Times New Roman" panose="02020603050405020304" pitchFamily="18" charset="0"/>
              </a:rPr>
              <a:t>Adrenal adenoma</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Laparoscopic right adrenalectomy </a:t>
            </a:r>
            <a:r>
              <a:rPr lang="en-US" sz="2400" dirty="0" smtClean="0">
                <a:latin typeface="Times New Roman" panose="02020603050405020304" pitchFamily="18" charset="0"/>
                <a:cs typeface="Times New Roman" panose="02020603050405020304" pitchFamily="18" charset="0"/>
              </a:rPr>
              <a:t>(1388</a:t>
            </a:r>
            <a:r>
              <a:rPr lang="en-US" sz="2400" dirty="0">
                <a:latin typeface="Times New Roman" panose="02020603050405020304" pitchFamily="18" charset="0"/>
                <a:cs typeface="Times New Roman" panose="02020603050405020304" pitchFamily="18" charset="0"/>
              </a:rPr>
              <a:t>)</a:t>
            </a:r>
          </a:p>
          <a:p>
            <a:pPr marL="666900" indent="-342900"/>
            <a:r>
              <a:rPr lang="en-US" sz="2400" dirty="0">
                <a:latin typeface="Times New Roman" panose="02020603050405020304" pitchFamily="18" charset="0"/>
                <a:cs typeface="Times New Roman" panose="02020603050405020304" pitchFamily="18" charset="0"/>
              </a:rPr>
              <a:t>Childbirth (1389, 1391, 1394)</a:t>
            </a:r>
          </a:p>
          <a:p>
            <a:pPr marL="666900" indent="-342900"/>
            <a:r>
              <a:rPr lang="en-US" sz="2400" dirty="0" smtClean="0">
                <a:latin typeface="Times New Roman" panose="02020603050405020304" pitchFamily="18" charset="0"/>
                <a:cs typeface="Times New Roman" panose="02020603050405020304" pitchFamily="18" charset="0"/>
              </a:rPr>
              <a:t>Cholecystectomy (1400)</a:t>
            </a:r>
          </a:p>
          <a:p>
            <a:pPr marL="666900" indent="-342900"/>
            <a:r>
              <a:rPr lang="en-US" sz="2400" dirty="0">
                <a:latin typeface="Times New Roman" panose="02020603050405020304" pitchFamily="18" charset="0"/>
                <a:cs typeface="Times New Roman" panose="02020603050405020304" pitchFamily="18" charset="0"/>
              </a:rPr>
              <a:t>COVID-19 (1400) </a:t>
            </a:r>
          </a:p>
          <a:p>
            <a:pPr marL="666900" indent="-342900"/>
            <a:r>
              <a:rPr lang="en-US" sz="2400" dirty="0" smtClean="0">
                <a:latin typeface="Times New Roman" panose="02020603050405020304" pitchFamily="18" charset="0"/>
                <a:cs typeface="Times New Roman" panose="02020603050405020304" pitchFamily="18" charset="0"/>
              </a:rPr>
              <a:t>HTN: from </a:t>
            </a:r>
            <a:r>
              <a:rPr lang="en-US" sz="2400" dirty="0">
                <a:latin typeface="Times New Roman" panose="02020603050405020304" pitchFamily="18" charset="0"/>
                <a:cs typeface="Times New Roman" panose="02020603050405020304" pitchFamily="18" charset="0"/>
              </a:rPr>
              <a:t>6 months ago</a:t>
            </a:r>
          </a:p>
          <a:p>
            <a:pPr marL="666900" indent="-342900"/>
            <a:r>
              <a:rPr lang="en-US" sz="2400" dirty="0" smtClean="0">
                <a:latin typeface="Times New Roman" panose="02020603050405020304" pitchFamily="18" charset="0"/>
                <a:cs typeface="Times New Roman" panose="02020603050405020304" pitchFamily="18" charset="0"/>
              </a:rPr>
              <a:t>Abnormal glucose tolerance: from </a:t>
            </a:r>
            <a:r>
              <a:rPr lang="en-US" sz="2400" dirty="0">
                <a:latin typeface="Times New Roman" panose="02020603050405020304" pitchFamily="18" charset="0"/>
                <a:cs typeface="Times New Roman" panose="02020603050405020304" pitchFamily="18" charset="0"/>
              </a:rPr>
              <a:t>6 months </a:t>
            </a:r>
            <a:r>
              <a:rPr lang="en-US" sz="2400" dirty="0" smtClean="0">
                <a:latin typeface="Times New Roman" panose="02020603050405020304" pitchFamily="18" charset="0"/>
                <a:cs typeface="Times New Roman" panose="02020603050405020304" pitchFamily="18" charset="0"/>
              </a:rPr>
              <a:t>ago</a:t>
            </a:r>
          </a:p>
          <a:p>
            <a:pPr marL="666900" indent="-342900"/>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36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10058400" cy="3378200"/>
          </a:xfrm>
        </p:spPr>
        <p:txBody>
          <a:bodyPr>
            <a:normAutofit fontScale="62500" lnSpcReduction="20000"/>
          </a:bodyPr>
          <a:lstStyle/>
          <a:p>
            <a:r>
              <a:rPr lang="en-US" dirty="0"/>
              <a:t>Measurement of 24-hour urinary cortisol excretion may be useful since it confirms the serum cortisol concentration. The urine collection should begin at least 24 hours after the last small dose (10 mg or less) of hydrocortisone; a small maintenance dose (0.25 to 0.5 mg) of dexamethasone may be substituted before and during the collection. Excretion of less than &lt;10 mcg/day (28 nmol/day) is consistent with </a:t>
            </a:r>
            <a:r>
              <a:rPr lang="en-US" dirty="0" err="1"/>
              <a:t>cure.Management</a:t>
            </a:r>
            <a:r>
              <a:rPr lang="en-US" dirty="0"/>
              <a:t> of patients with intermediate postoperative values of serum or plasma cortisol should be individualized. If there is a reason to suspect that tumor tissue was left behind and that the normal values reflect tumor ACTH secretion, measurement of salivary cortisol at midnight can be helpful as it is likely to be abnormal with persistent disease. Lack of cortisol suppression to the overnight 1 mg dexamethasone suppression test may help confirm the suspicion of persistent disease. In these cases, additional therapy may be recommended. Patients with normal cortisol dynamics, in whom the normal </a:t>
            </a:r>
            <a:r>
              <a:rPr lang="en-US" dirty="0" err="1"/>
              <a:t>corticotropes</a:t>
            </a:r>
            <a:r>
              <a:rPr lang="en-US" dirty="0"/>
              <a:t> may not be suppressed, may be </a:t>
            </a:r>
            <a:r>
              <a:rPr lang="en-US" dirty="0" err="1"/>
              <a:t>followed.ACTH</a:t>
            </a:r>
            <a:r>
              <a:rPr lang="en-US" dirty="0"/>
              <a:t>, CRH, or </a:t>
            </a:r>
            <a:r>
              <a:rPr lang="en-US" dirty="0" err="1"/>
              <a:t>metyrapone</a:t>
            </a:r>
            <a:r>
              <a:rPr lang="en-US" dirty="0"/>
              <a:t> stimulation tests are not helpful in these patients, because it is not clear how to interpret the results in this setting. A persistent response of cortisol and ACTH to the administration of intravenous desmopressin (10 mcg) may suggest a higher risk of recurrence</a:t>
            </a:r>
          </a:p>
        </p:txBody>
      </p:sp>
      <p:sp>
        <p:nvSpPr>
          <p:cNvPr id="5" name="Text Placeholder 4"/>
          <p:cNvSpPr>
            <a:spLocks noGrp="1"/>
          </p:cNvSpPr>
          <p:nvPr>
            <p:ph type="body" sz="quarter" idx="3"/>
          </p:nvPr>
        </p:nvSpPr>
        <p:spPr>
          <a:xfrm>
            <a:off x="1097280" y="5428992"/>
            <a:ext cx="10058400" cy="736282"/>
          </a:xfrm>
        </p:spPr>
        <p:txBody>
          <a:bodyPr>
            <a:normAutofit fontScale="85000" lnSpcReduction="20000"/>
          </a:bodyPr>
          <a:lstStyle/>
          <a:p>
            <a:r>
              <a:rPr lang="en-US" dirty="0" err="1"/>
              <a:t>Romanholi</a:t>
            </a:r>
            <a:r>
              <a:rPr lang="en-US" dirty="0"/>
              <a:t> DJ, Machado MC, Pereira CC, et al. Role for postoperative cortisol response to desmopressin in predicting the risk for recurrent Cushing's disease. </a:t>
            </a:r>
            <a:r>
              <a:rPr lang="en-US" dirty="0" err="1"/>
              <a:t>Clin</a:t>
            </a:r>
            <a:r>
              <a:rPr lang="en-US" dirty="0"/>
              <a:t> </a:t>
            </a:r>
            <a:r>
              <a:rPr lang="en-US" dirty="0" err="1"/>
              <a:t>Endocrinol</a:t>
            </a:r>
            <a:r>
              <a:rPr lang="en-US" dirty="0"/>
              <a:t> (</a:t>
            </a:r>
            <a:r>
              <a:rPr lang="en-US" dirty="0" err="1"/>
              <a:t>Oxf</a:t>
            </a:r>
            <a:r>
              <a:rPr lang="en-US" dirty="0"/>
              <a:t>) 2008; 69:117</a:t>
            </a:r>
          </a:p>
        </p:txBody>
      </p:sp>
    </p:spTree>
    <p:extLst>
      <p:ext uri="{BB962C8B-B14F-4D97-AF65-F5344CB8AC3E}">
        <p14:creationId xmlns:p14="http://schemas.microsoft.com/office/powerpoint/2010/main" val="19732648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85862" y="1632081"/>
            <a:ext cx="8881235" cy="2647900"/>
          </a:xfrm>
        </p:spPr>
      </p:pic>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spTree>
    <p:extLst>
      <p:ext uri="{BB962C8B-B14F-4D97-AF65-F5344CB8AC3E}">
        <p14:creationId xmlns:p14="http://schemas.microsoft.com/office/powerpoint/2010/main" val="698958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610"/>
            <a:ext cx="10515600" cy="842276"/>
          </a:xfrm>
        </p:spPr>
        <p:txBody>
          <a:bodyPr>
            <a:noAutofit/>
          </a:bodyPr>
          <a:lstStyle/>
          <a:p>
            <a:r>
              <a:rPr lang="en-US" sz="3600" dirty="0" smtClean="0">
                <a:latin typeface="Times New Roman" panose="02020603050405020304" pitchFamily="18" charset="0"/>
                <a:cs typeface="Times New Roman" panose="02020603050405020304" pitchFamily="18" charset="0"/>
              </a:rPr>
              <a:t>Past Medical History:</a:t>
            </a:r>
            <a:endParaRPr lang="en-US" sz="3600" dirty="0"/>
          </a:p>
        </p:txBody>
      </p:sp>
      <p:sp>
        <p:nvSpPr>
          <p:cNvPr id="3" name="Content Placeholder 2"/>
          <p:cNvSpPr>
            <a:spLocks noGrp="1"/>
          </p:cNvSpPr>
          <p:nvPr>
            <p:ph idx="1"/>
          </p:nvPr>
        </p:nvSpPr>
        <p:spPr>
          <a:xfrm>
            <a:off x="914400" y="1693886"/>
            <a:ext cx="10515600" cy="4678101"/>
          </a:xfrm>
        </p:spPr>
        <p:txBody>
          <a:bodyPr>
            <a:normAutofit/>
          </a:bodyPr>
          <a:lstStyle/>
          <a:p>
            <a:pPr marL="666900" indent="-342900"/>
            <a:endParaRPr lang="en-US" sz="2400" dirty="0" smtClean="0">
              <a:latin typeface="Times New Roman" panose="02020603050405020304" pitchFamily="18" charset="0"/>
              <a:cs typeface="Times New Roman" panose="02020603050405020304" pitchFamily="18" charset="0"/>
            </a:endParaRPr>
          </a:p>
          <a:p>
            <a:pPr marL="666900" indent="-342900" algn="l"/>
            <a:r>
              <a:rPr lang="en-US" sz="2400" dirty="0">
                <a:solidFill>
                  <a:schemeClr val="tx1"/>
                </a:solidFill>
                <a:latin typeface="Times New Roman" panose="02020603050405020304" pitchFamily="18" charset="0"/>
                <a:cs typeface="Times New Roman" panose="02020603050405020304" pitchFamily="18" charset="0"/>
              </a:rPr>
              <a:t>Weight gain, </a:t>
            </a:r>
            <a:r>
              <a:rPr lang="en-US" sz="2400" dirty="0" smtClean="0">
                <a:solidFill>
                  <a:schemeClr val="tx1"/>
                </a:solidFill>
                <a:latin typeface="Times New Roman" panose="02020603050405020304" pitchFamily="18" charset="0"/>
                <a:cs typeface="Times New Roman" panose="02020603050405020304" pitchFamily="18" charset="0"/>
              </a:rPr>
              <a:t>Headache, dizziness from 1398</a:t>
            </a:r>
          </a:p>
          <a:p>
            <a:pPr marL="666900" indent="-342900"/>
            <a:r>
              <a:rPr lang="en-US" sz="2400" dirty="0" smtClean="0">
                <a:solidFill>
                  <a:schemeClr val="tx1"/>
                </a:solidFill>
                <a:latin typeface="Times New Roman" panose="02020603050405020304" pitchFamily="18" charset="0"/>
                <a:cs typeface="Times New Roman" panose="02020603050405020304" pitchFamily="18" charset="0"/>
              </a:rPr>
              <a:t>Recurrence of symptoms of Cushing’s syndrome from 6 month ago:</a:t>
            </a:r>
          </a:p>
          <a:p>
            <a:pPr marL="990900" indent="-342900"/>
            <a:r>
              <a:rPr lang="en-US" sz="2000" dirty="0" smtClean="0">
                <a:solidFill>
                  <a:schemeClr val="tx1"/>
                </a:solidFill>
                <a:latin typeface="Times New Roman" panose="02020603050405020304" pitchFamily="18" charset="0"/>
                <a:cs typeface="Times New Roman" panose="02020603050405020304" pitchFamily="18" charset="0"/>
              </a:rPr>
              <a:t>Striae, Round face, Dorsal fat pad</a:t>
            </a:r>
          </a:p>
          <a:p>
            <a:pPr marL="990900" indent="-342900"/>
            <a:r>
              <a:rPr lang="en-US" sz="2000" dirty="0" smtClean="0">
                <a:solidFill>
                  <a:schemeClr val="tx1"/>
                </a:solidFill>
                <a:latin typeface="Times New Roman" panose="02020603050405020304" pitchFamily="18" charset="0"/>
                <a:cs typeface="Times New Roman" panose="02020603050405020304" pitchFamily="18" charset="0"/>
              </a:rPr>
              <a:t>Proximal muscle weakness</a:t>
            </a:r>
          </a:p>
          <a:p>
            <a:pPr marL="990900" indent="-342900"/>
            <a:r>
              <a:rPr lang="en-US" sz="2000" dirty="0" smtClean="0">
                <a:solidFill>
                  <a:schemeClr val="tx1"/>
                </a:solidFill>
                <a:latin typeface="Times New Roman" panose="02020603050405020304" pitchFamily="18" charset="0"/>
                <a:cs typeface="Times New Roman" panose="02020603050405020304" pitchFamily="18" charset="0"/>
              </a:rPr>
              <a:t>Ecchymosis, easy bruising</a:t>
            </a:r>
          </a:p>
          <a:p>
            <a:pPr marL="990900" indent="-342900"/>
            <a:r>
              <a:rPr lang="en-US" sz="2000" dirty="0" smtClean="0">
                <a:solidFill>
                  <a:schemeClr val="tx1"/>
                </a:solidFill>
                <a:latin typeface="Times New Roman" panose="02020603050405020304" pitchFamily="18" charset="0"/>
                <a:cs typeface="Times New Roman" panose="02020603050405020304" pitchFamily="18" charset="0"/>
              </a:rPr>
              <a:t>Hypertension (SBP: 190 mmHg), Abnormal glucose tolerance (FBS: 125 mg/dl)</a:t>
            </a:r>
            <a:endParaRPr lang="en-US" sz="2000" dirty="0">
              <a:solidFill>
                <a:schemeClr val="tx1"/>
              </a:solidFill>
              <a:latin typeface="Times New Roman" panose="02020603050405020304" pitchFamily="18" charset="0"/>
              <a:cs typeface="Times New Roman" panose="02020603050405020304" pitchFamily="18" charset="0"/>
            </a:endParaRPr>
          </a:p>
          <a:p>
            <a:pPr marL="990900" indent="-342900"/>
            <a:r>
              <a:rPr lang="en-US" sz="2000" dirty="0" smtClean="0">
                <a:solidFill>
                  <a:schemeClr val="tx1"/>
                </a:solidFill>
                <a:latin typeface="Times New Roman" panose="02020603050405020304" pitchFamily="18" charset="0"/>
                <a:cs typeface="Times New Roman" panose="02020603050405020304" pitchFamily="18" charset="0"/>
              </a:rPr>
              <a:t>Depression, mood change</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6287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610"/>
            <a:ext cx="10515600" cy="842276"/>
          </a:xfrm>
        </p:spPr>
        <p:txBody>
          <a:bodyPr>
            <a:noAutofit/>
          </a:bodyPr>
          <a:lstStyle/>
          <a:p>
            <a:r>
              <a:rPr lang="en-US" sz="3600" dirty="0" smtClean="0">
                <a:latin typeface="Times New Roman" panose="02020603050405020304" pitchFamily="18" charset="0"/>
                <a:cs typeface="Times New Roman" panose="02020603050405020304" pitchFamily="18" charset="0"/>
              </a:rPr>
              <a:t>Drug History:</a:t>
            </a:r>
            <a:endParaRPr lang="en-US" sz="3600" dirty="0"/>
          </a:p>
        </p:txBody>
      </p:sp>
      <p:sp>
        <p:nvSpPr>
          <p:cNvPr id="3" name="Content Placeholder 2"/>
          <p:cNvSpPr>
            <a:spLocks noGrp="1"/>
          </p:cNvSpPr>
          <p:nvPr>
            <p:ph idx="1"/>
          </p:nvPr>
        </p:nvSpPr>
        <p:spPr>
          <a:xfrm>
            <a:off x="838200" y="2095439"/>
            <a:ext cx="10515600" cy="4678101"/>
          </a:xfrm>
        </p:spPr>
        <p:txBody>
          <a:bodyPr>
            <a:normAutofit/>
          </a:bodyPr>
          <a:lstStyle/>
          <a:p>
            <a:pPr marL="666900" indent="-342900">
              <a:buFont typeface="Wingdings" charset="2"/>
              <a:buChar char="§"/>
            </a:pPr>
            <a:r>
              <a:rPr lang="en-US" sz="2000" dirty="0" smtClean="0">
                <a:latin typeface="Times New Roman" panose="02020603050405020304" pitchFamily="18" charset="0"/>
                <a:cs typeface="Times New Roman" panose="02020603050405020304" pitchFamily="18" charset="0"/>
              </a:rPr>
              <a:t>Tab Metformin 500 </a:t>
            </a:r>
            <a:r>
              <a:rPr lang="en-US" sz="2000" dirty="0">
                <a:latin typeface="Times New Roman" panose="02020603050405020304" pitchFamily="18" charset="0"/>
                <a:cs typeface="Times New Roman" panose="02020603050405020304" pitchFamily="18" charset="0"/>
              </a:rPr>
              <a:t>mg </a:t>
            </a:r>
            <a:r>
              <a:rPr lang="en-US" sz="2000" dirty="0" smtClean="0">
                <a:latin typeface="Times New Roman" panose="02020603050405020304" pitchFamily="18" charset="0"/>
                <a:cs typeface="Times New Roman" panose="02020603050405020304" pitchFamily="18" charset="0"/>
              </a:rPr>
              <a:t>daily</a:t>
            </a:r>
          </a:p>
          <a:p>
            <a:pPr marL="666900" indent="-342900">
              <a:buFont typeface="Wingdings" charset="2"/>
              <a:buChar char="§"/>
            </a:pPr>
            <a:r>
              <a:rPr lang="en-US" sz="2000" dirty="0" smtClean="0">
                <a:latin typeface="Times New Roman" panose="02020603050405020304" pitchFamily="18" charset="0"/>
                <a:cs typeface="Times New Roman" panose="02020603050405020304" pitchFamily="18" charset="0"/>
              </a:rPr>
              <a:t>Tab Losartan 25 mg Daily</a:t>
            </a:r>
          </a:p>
          <a:p>
            <a:pPr marL="666900" indent="-342900"/>
            <a:r>
              <a:rPr lang="en-US" sz="2000" dirty="0">
                <a:latin typeface="Times New Roman" panose="02020603050405020304" pitchFamily="18" charset="0"/>
                <a:cs typeface="Times New Roman" panose="02020603050405020304" pitchFamily="18" charset="0"/>
              </a:rPr>
              <a:t>Tab acetaminophen Codeine </a:t>
            </a:r>
            <a:r>
              <a:rPr lang="en-US" sz="2000" dirty="0" smtClean="0">
                <a:latin typeface="Times New Roman" panose="02020603050405020304" pitchFamily="18" charset="0"/>
                <a:cs typeface="Times New Roman" panose="02020603050405020304" pitchFamily="18" charset="0"/>
              </a:rPr>
              <a:t>PRN</a:t>
            </a:r>
          </a:p>
          <a:p>
            <a:pPr marL="666900" indent="-342900"/>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33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610"/>
            <a:ext cx="10515600" cy="842276"/>
          </a:xfrm>
        </p:spPr>
        <p:txBody>
          <a:bodyPr>
            <a:noAutofit/>
          </a:bodyPr>
          <a:lstStyle/>
          <a:p>
            <a:r>
              <a:rPr lang="en-US" dirty="0" smtClean="0">
                <a:latin typeface="Times New Roman" panose="02020603050405020304" pitchFamily="18" charset="0"/>
                <a:cs typeface="Times New Roman" panose="02020603050405020304" pitchFamily="18" charset="0"/>
              </a:rPr>
              <a:t>Habitual and Social History:</a:t>
            </a:r>
            <a:endParaRPr lang="en-US" dirty="0"/>
          </a:p>
        </p:txBody>
      </p:sp>
      <p:sp>
        <p:nvSpPr>
          <p:cNvPr id="3" name="Content Placeholder 2"/>
          <p:cNvSpPr>
            <a:spLocks noGrp="1"/>
          </p:cNvSpPr>
          <p:nvPr>
            <p:ph idx="1"/>
          </p:nvPr>
        </p:nvSpPr>
        <p:spPr>
          <a:xfrm>
            <a:off x="755073" y="1932877"/>
            <a:ext cx="10515600" cy="4678101"/>
          </a:xfrm>
        </p:spPr>
        <p:txBody>
          <a:bodyPr>
            <a:normAutofit/>
          </a:bodyPr>
          <a:lstStyle/>
          <a:p>
            <a:pPr marL="342900" indent="-342900"/>
            <a:r>
              <a:rPr lang="en-US" sz="2400" b="1" dirty="0" smtClean="0">
                <a:latin typeface="Times New Roman" panose="02020603050405020304" pitchFamily="18" charset="0"/>
                <a:cs typeface="Times New Roman" panose="02020603050405020304" pitchFamily="18" charset="0"/>
              </a:rPr>
              <a:t>HH</a:t>
            </a:r>
            <a:r>
              <a:rPr lang="en-US" sz="2400" b="1" dirty="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marL="666900" indent="-342900">
              <a:buFont typeface="Wingdings" charset="2"/>
              <a:buChar char="§"/>
            </a:pPr>
            <a:r>
              <a:rPr lang="en-US" sz="2000" dirty="0">
                <a:latin typeface="Times New Roman" panose="02020603050405020304" pitchFamily="18" charset="0"/>
                <a:cs typeface="Times New Roman" panose="02020603050405020304" pitchFamily="18" charset="0"/>
              </a:rPr>
              <a:t>Neg </a:t>
            </a:r>
          </a:p>
          <a:p>
            <a:pPr marL="342900" indent="-342900"/>
            <a:endParaRPr lang="en-US" sz="2400" dirty="0">
              <a:latin typeface="Times New Roman" panose="02020603050405020304" pitchFamily="18" charset="0"/>
              <a:cs typeface="Times New Roman" panose="02020603050405020304" pitchFamily="18" charset="0"/>
            </a:endParaRPr>
          </a:p>
          <a:p>
            <a:pPr marL="342900" indent="-342900"/>
            <a:r>
              <a:rPr lang="en-US" sz="2400" b="1" dirty="0">
                <a:latin typeface="Times New Roman" panose="02020603050405020304" pitchFamily="18" charset="0"/>
                <a:cs typeface="Times New Roman" panose="02020603050405020304" pitchFamily="18" charset="0"/>
              </a:rPr>
              <a:t>Social History :  </a:t>
            </a:r>
            <a:endParaRPr lang="en-US" sz="2400" b="1" dirty="0" smtClean="0">
              <a:latin typeface="Times New Roman" panose="02020603050405020304" pitchFamily="18" charset="0"/>
              <a:cs typeface="Times New Roman" panose="02020603050405020304" pitchFamily="18" charset="0"/>
            </a:endParaRPr>
          </a:p>
          <a:p>
            <a:pPr marL="666900" indent="-342900"/>
            <a:r>
              <a:rPr lang="en-US" sz="2000" dirty="0" smtClean="0">
                <a:latin typeface="Times New Roman" panose="02020603050405020304" pitchFamily="18" charset="0"/>
                <a:cs typeface="Times New Roman" panose="02020603050405020304" pitchFamily="18" charset="0"/>
              </a:rPr>
              <a:t>Married at the age of 17</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666900" indent="-342900"/>
            <a:r>
              <a:rPr lang="en-US" sz="2000" dirty="0" smtClean="0">
                <a:latin typeface="Times New Roman" panose="02020603050405020304" pitchFamily="18" charset="0"/>
                <a:cs typeface="Times New Roman" panose="02020603050405020304" pitchFamily="18" charset="0"/>
              </a:rPr>
              <a:t>living </a:t>
            </a:r>
            <a:r>
              <a:rPr lang="en-US" sz="2000" dirty="0">
                <a:latin typeface="Times New Roman" panose="02020603050405020304" pitchFamily="18" charset="0"/>
                <a:cs typeface="Times New Roman" panose="02020603050405020304" pitchFamily="18" charset="0"/>
              </a:rPr>
              <a:t>with her husband and two </a:t>
            </a:r>
            <a:r>
              <a:rPr lang="en-US" sz="2000" dirty="0" smtClean="0">
                <a:latin typeface="Times New Roman" panose="02020603050405020304" pitchFamily="18" charset="0"/>
                <a:cs typeface="Times New Roman" panose="02020603050405020304" pitchFamily="18" charset="0"/>
              </a:rPr>
              <a:t>daughters (aged 7 and 12) </a:t>
            </a:r>
          </a:p>
          <a:p>
            <a:pPr marL="666900" indent="-342900"/>
            <a:r>
              <a:rPr lang="en-US" sz="2000" dirty="0" smtClean="0">
                <a:latin typeface="Times New Roman" panose="02020603050405020304" pitchFamily="18" charset="0"/>
                <a:cs typeface="Times New Roman" panose="02020603050405020304" pitchFamily="18" charset="0"/>
              </a:rPr>
              <a:t>History of death of one of the Childs </a:t>
            </a:r>
          </a:p>
          <a:p>
            <a:pPr marL="666900" indent="-342900"/>
            <a:r>
              <a:rPr lang="en-US" sz="2000" dirty="0" smtClean="0">
                <a:latin typeface="Times New Roman" panose="02020603050405020304" pitchFamily="18" charset="0"/>
                <a:cs typeface="Times New Roman" panose="02020603050405020304" pitchFamily="18" charset="0"/>
              </a:rPr>
              <a:t>Education</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Primary</a:t>
            </a:r>
          </a:p>
          <a:p>
            <a:pPr marL="666900" indent="-342900">
              <a:buFont typeface="Wingdings" charset="2"/>
              <a:buChar char="§"/>
            </a:pPr>
            <a:r>
              <a:rPr lang="en-US" sz="2000" dirty="0" smtClean="0">
                <a:latin typeface="Times New Roman" panose="02020603050405020304" pitchFamily="18" charset="0"/>
                <a:cs typeface="Times New Roman" panose="02020603050405020304" pitchFamily="18" charset="0"/>
              </a:rPr>
              <a:t>Occupation</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Housewife</a:t>
            </a:r>
          </a:p>
          <a:p>
            <a:pPr marL="666900" indent="-342900">
              <a:buFont typeface="Wingdings" charset="2"/>
              <a:buChar char="§"/>
            </a:pPr>
            <a:endParaRPr lang="en-US" sz="2000" dirty="0" smtClean="0">
              <a:solidFill>
                <a:schemeClr val="tx1"/>
              </a:solidFill>
              <a:latin typeface="Times New Roman" panose="02020603050405020304" pitchFamily="18" charset="0"/>
              <a:cs typeface="Times New Roman" panose="02020603050405020304" pitchFamily="18" charset="0"/>
            </a:endParaRPr>
          </a:p>
          <a:p>
            <a:pPr marL="342900" indent="-342900"/>
            <a:endParaRPr lang="en-US" sz="2400" dirty="0">
              <a:solidFill>
                <a:schemeClr val="tx1"/>
              </a:solidFill>
            </a:endParaRPr>
          </a:p>
        </p:txBody>
      </p:sp>
    </p:spTree>
    <p:extLst>
      <p:ext uri="{BB962C8B-B14F-4D97-AF65-F5344CB8AC3E}">
        <p14:creationId xmlns:p14="http://schemas.microsoft.com/office/powerpoint/2010/main" val="1498173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Review of </a:t>
            </a:r>
            <a:r>
              <a:rPr lang="en-US" dirty="0" smtClean="0">
                <a:latin typeface="Times New Roman" panose="02020603050405020304" pitchFamily="18" charset="0"/>
                <a:cs typeface="Times New Roman" panose="02020603050405020304" pitchFamily="18" charset="0"/>
              </a:rPr>
              <a:t>Systems:</a:t>
            </a:r>
            <a:endParaRPr lang="en-US" dirty="0"/>
          </a:p>
        </p:txBody>
      </p:sp>
      <p:sp>
        <p:nvSpPr>
          <p:cNvPr id="3" name="Content Placeholder 2"/>
          <p:cNvSpPr>
            <a:spLocks noGrp="1"/>
          </p:cNvSpPr>
          <p:nvPr>
            <p:ph idx="1"/>
          </p:nvPr>
        </p:nvSpPr>
        <p:spPr/>
        <p:txBody>
          <a:bodyPr>
            <a:normAutofit fontScale="47500" lnSpcReduction="20000"/>
          </a:bodyPr>
          <a:lstStyle/>
          <a:p>
            <a:pPr marL="342900" indent="-342900"/>
            <a:r>
              <a:rPr lang="en-US" dirty="0">
                <a:latin typeface="Times New Roman" panose="02020603050405020304" pitchFamily="18" charset="0"/>
                <a:cs typeface="Times New Roman" panose="02020603050405020304" pitchFamily="18" charset="0"/>
              </a:rPr>
              <a:t>Constitutional symptoms</a:t>
            </a:r>
            <a:r>
              <a:rPr lang="en-US" dirty="0" smtClean="0">
                <a:latin typeface="Times New Roman" panose="02020603050405020304" pitchFamily="18" charset="0"/>
                <a:cs typeface="Times New Roman" panose="02020603050405020304" pitchFamily="18" charset="0"/>
              </a:rPr>
              <a:t>: weight gain (+)</a:t>
            </a:r>
          </a:p>
          <a:p>
            <a:pPr marL="342900" indent="-342900"/>
            <a:r>
              <a:rPr lang="en-US" dirty="0" smtClean="0">
                <a:latin typeface="Times New Roman" panose="02020603050405020304" pitchFamily="18" charset="0"/>
                <a:cs typeface="Times New Roman" panose="02020603050405020304" pitchFamily="18" charset="0"/>
              </a:rPr>
              <a:t>Head and neck: Round </a:t>
            </a:r>
            <a:r>
              <a:rPr lang="en-US" dirty="0">
                <a:latin typeface="Times New Roman" panose="02020603050405020304" pitchFamily="18" charset="0"/>
                <a:cs typeface="Times New Roman" panose="02020603050405020304" pitchFamily="18" charset="0"/>
              </a:rPr>
              <a:t>face (+)</a:t>
            </a:r>
          </a:p>
          <a:p>
            <a:pPr marL="342900" indent="-342900"/>
            <a:r>
              <a:rPr lang="en-US" dirty="0" smtClean="0">
                <a:latin typeface="Times New Roman" panose="02020603050405020304" pitchFamily="18" charset="0"/>
                <a:cs typeface="Times New Roman" panose="02020603050405020304" pitchFamily="18" charset="0"/>
              </a:rPr>
              <a:t>Cardiovascular</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Hypertension (+)</a:t>
            </a:r>
            <a:endParaRPr lang="en-US" dirty="0">
              <a:latin typeface="Times New Roman" panose="02020603050405020304" pitchFamily="18" charset="0"/>
              <a:cs typeface="Times New Roman" panose="02020603050405020304" pitchFamily="18" charset="0"/>
            </a:endParaRPr>
          </a:p>
          <a:p>
            <a:pPr marL="342900" indent="-342900"/>
            <a:r>
              <a:rPr lang="en-US" dirty="0">
                <a:latin typeface="Times New Roman" panose="02020603050405020304" pitchFamily="18" charset="0"/>
                <a:cs typeface="Times New Roman" panose="02020603050405020304" pitchFamily="18" charset="0"/>
              </a:rPr>
              <a:t>Respiratory:  </a:t>
            </a:r>
            <a:r>
              <a:rPr lang="en-US" dirty="0" smtClean="0">
                <a:latin typeface="Times New Roman" panose="02020603050405020304" pitchFamily="18" charset="0"/>
                <a:cs typeface="Times New Roman" panose="02020603050405020304" pitchFamily="18" charset="0"/>
              </a:rPr>
              <a:t>Nl</a:t>
            </a:r>
            <a:endParaRPr lang="en-US" dirty="0">
              <a:latin typeface="Times New Roman" panose="02020603050405020304" pitchFamily="18" charset="0"/>
              <a:cs typeface="Times New Roman" panose="02020603050405020304" pitchFamily="18" charset="0"/>
            </a:endParaRPr>
          </a:p>
          <a:p>
            <a:pPr marL="342900" indent="-342900"/>
            <a:r>
              <a:rPr lang="en-US" dirty="0" smtClean="0">
                <a:latin typeface="Times New Roman" panose="02020603050405020304" pitchFamily="18" charset="0"/>
                <a:cs typeface="Times New Roman" panose="02020603050405020304" pitchFamily="18" charset="0"/>
              </a:rPr>
              <a:t>Gastrointestinal: Constipation (+)</a:t>
            </a:r>
          </a:p>
          <a:p>
            <a:pPr marL="342900" indent="-342900"/>
            <a:r>
              <a:rPr lang="en-US" dirty="0" smtClean="0">
                <a:latin typeface="Times New Roman" panose="02020603050405020304" pitchFamily="18" charset="0"/>
                <a:cs typeface="Times New Roman" panose="02020603050405020304" pitchFamily="18" charset="0"/>
              </a:rPr>
              <a:t>Genitourinary: </a:t>
            </a:r>
            <a:r>
              <a:rPr lang="en-US" dirty="0">
                <a:latin typeface="Times New Roman" panose="02020603050405020304" pitchFamily="18" charset="0"/>
                <a:cs typeface="Times New Roman" panose="02020603050405020304" pitchFamily="18" charset="0"/>
              </a:rPr>
              <a:t>Menstrual </a:t>
            </a:r>
            <a:r>
              <a:rPr lang="en-US" dirty="0" smtClean="0">
                <a:latin typeface="Times New Roman" panose="02020603050405020304" pitchFamily="18" charset="0"/>
                <a:cs typeface="Times New Roman" panose="02020603050405020304" pitchFamily="18" charset="0"/>
              </a:rPr>
              <a:t>changes (+)</a:t>
            </a:r>
            <a:endParaRPr lang="en-US" dirty="0">
              <a:latin typeface="Times New Roman" panose="02020603050405020304" pitchFamily="18" charset="0"/>
              <a:cs typeface="Times New Roman" panose="02020603050405020304" pitchFamily="18" charset="0"/>
            </a:endParaRPr>
          </a:p>
          <a:p>
            <a:pPr marL="342900" indent="-342900"/>
            <a:r>
              <a:rPr lang="en-US" dirty="0" smtClean="0">
                <a:latin typeface="Times New Roman" panose="02020603050405020304" pitchFamily="18" charset="0"/>
                <a:cs typeface="Times New Roman" panose="02020603050405020304" pitchFamily="18" charset="0"/>
              </a:rPr>
              <a:t>Musculoskeletal</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Fracture (-)</a:t>
            </a:r>
          </a:p>
          <a:p>
            <a:pPr marL="342900" indent="-342900"/>
            <a:r>
              <a:rPr lang="en-US" dirty="0" smtClean="0">
                <a:latin typeface="Times New Roman" panose="02020603050405020304" pitchFamily="18" charset="0"/>
                <a:cs typeface="Times New Roman" panose="02020603050405020304" pitchFamily="18" charset="0"/>
              </a:rPr>
              <a:t>Skin: plethora (+), Ecchymosis (+), Easy bruising (+), Purplish stretch marks on the abdomen (+), Swelling (+),</a:t>
            </a:r>
          </a:p>
          <a:p>
            <a:pPr marL="342900" indent="-342900"/>
            <a:r>
              <a:rPr lang="en-US" dirty="0" smtClean="0">
                <a:latin typeface="Times New Roman" panose="02020603050405020304" pitchFamily="18" charset="0"/>
                <a:cs typeface="Times New Roman" panose="02020603050405020304" pitchFamily="18" charset="0"/>
              </a:rPr>
              <a:t>Neurological</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proximal weakness</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Headache (+), dizziness (+)</a:t>
            </a:r>
          </a:p>
          <a:p>
            <a:pPr marL="342900" indent="-342900"/>
            <a:r>
              <a:rPr lang="en-US" dirty="0" smtClean="0">
                <a:latin typeface="Times New Roman" panose="02020603050405020304" pitchFamily="18" charset="0"/>
                <a:cs typeface="Times New Roman" panose="02020603050405020304" pitchFamily="18" charset="0"/>
              </a:rPr>
              <a:t>Psychiatric</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depression(+), </a:t>
            </a:r>
            <a:r>
              <a:rPr lang="en-US" dirty="0">
                <a:latin typeface="Times New Roman" panose="02020603050405020304" pitchFamily="18" charset="0"/>
                <a:cs typeface="Times New Roman" panose="02020603050405020304" pitchFamily="18" charset="0"/>
              </a:rPr>
              <a:t>anxiety</a:t>
            </a:r>
            <a:r>
              <a:rPr lang="en-US" dirty="0" smtClean="0">
                <a:latin typeface="Times New Roman" panose="02020603050405020304" pitchFamily="18" charset="0"/>
                <a:cs typeface="Times New Roman" panose="02020603050405020304" pitchFamily="18" charset="0"/>
              </a:rPr>
              <a:t>(-), irritability (+)</a:t>
            </a:r>
            <a:endParaRPr lang="en-US" dirty="0">
              <a:latin typeface="Times New Roman" panose="02020603050405020304" pitchFamily="18" charset="0"/>
              <a:cs typeface="Times New Roman" panose="02020603050405020304" pitchFamily="18" charset="0"/>
            </a:endParaRPr>
          </a:p>
          <a:p>
            <a:pPr marL="342900" indent="-342900"/>
            <a:r>
              <a:rPr lang="en-US" dirty="0">
                <a:latin typeface="Times New Roman" panose="02020603050405020304" pitchFamily="18" charset="0"/>
                <a:cs typeface="Times New Roman" panose="02020603050405020304" pitchFamily="18" charset="0"/>
              </a:rPr>
              <a:t>Endocrine: weight change(+), </a:t>
            </a:r>
            <a:r>
              <a:rPr lang="en-US" dirty="0" smtClean="0">
                <a:latin typeface="Times New Roman" panose="02020603050405020304" pitchFamily="18" charset="0"/>
                <a:cs typeface="Times New Roman" panose="02020603050405020304" pitchFamily="18" charset="0"/>
              </a:rPr>
              <a:t>impaired glucose test (+)</a:t>
            </a:r>
            <a:endParaRPr lang="en-US" dirty="0">
              <a:latin typeface="Times New Roman" panose="02020603050405020304" pitchFamily="18" charset="0"/>
              <a:cs typeface="Times New Roman" panose="02020603050405020304" pitchFamily="18" charset="0"/>
            </a:endParaRPr>
          </a:p>
          <a:p>
            <a:endParaRPr lang="en-US" dirty="0">
              <a:solidFill>
                <a:schemeClr val="tx1"/>
              </a:solidFill>
            </a:endParaRPr>
          </a:p>
        </p:txBody>
      </p:sp>
    </p:spTree>
    <p:extLst>
      <p:ext uri="{BB962C8B-B14F-4D97-AF65-F5344CB8AC3E}">
        <p14:creationId xmlns:p14="http://schemas.microsoft.com/office/powerpoint/2010/main" val="555581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Physical </a:t>
            </a:r>
            <a:r>
              <a:rPr lang="en-US" dirty="0" smtClean="0">
                <a:latin typeface="Times New Roman" panose="02020603050405020304" pitchFamily="18" charset="0"/>
                <a:cs typeface="Times New Roman" panose="02020603050405020304" pitchFamily="18" charset="0"/>
              </a:rPr>
              <a:t>Examination:</a:t>
            </a:r>
            <a:endParaRPr lang="en-US" dirty="0"/>
          </a:p>
        </p:txBody>
      </p:sp>
      <p:sp>
        <p:nvSpPr>
          <p:cNvPr id="3" name="Content Placeholder 2"/>
          <p:cNvSpPr>
            <a:spLocks noGrp="1"/>
          </p:cNvSpPr>
          <p:nvPr>
            <p:ph idx="1"/>
          </p:nvPr>
        </p:nvSpPr>
        <p:spPr/>
        <p:txBody>
          <a:bodyPr>
            <a:normAutofit fontScale="92500" lnSpcReduction="10000"/>
          </a:bodyPr>
          <a:lstStyle/>
          <a:p>
            <a:pPr marL="342900" indent="-342900"/>
            <a:r>
              <a:rPr lang="en-US" b="1" dirty="0">
                <a:latin typeface="Times New Roman" panose="02020603050405020304" pitchFamily="18" charset="0"/>
                <a:cs typeface="Times New Roman" panose="02020603050405020304" pitchFamily="18" charset="0"/>
              </a:rPr>
              <a:t>GENERAL APPEARANCE: </a:t>
            </a:r>
            <a:endParaRPr lang="en-US" b="1" dirty="0" smtClean="0">
              <a:latin typeface="Times New Roman" panose="02020603050405020304" pitchFamily="18" charset="0"/>
              <a:cs typeface="Times New Roman" panose="02020603050405020304" pitchFamily="18" charset="0"/>
            </a:endParaRPr>
          </a:p>
          <a:p>
            <a:pPr marL="774000">
              <a:buFont typeface="Wingdings" charset="2"/>
              <a:buChar char="§"/>
            </a:pPr>
            <a:r>
              <a:rPr lang="en-US" sz="2000" dirty="0" smtClean="0">
                <a:latin typeface="Times New Roman" panose="02020603050405020304" pitchFamily="18" charset="0"/>
                <a:cs typeface="Times New Roman" panose="02020603050405020304" pitchFamily="18" charset="0"/>
              </a:rPr>
              <a:t>32 </a:t>
            </a:r>
            <a:r>
              <a:rPr lang="en-US" sz="2000" dirty="0">
                <a:latin typeface="Times New Roman" panose="02020603050405020304" pitchFamily="18" charset="0"/>
                <a:cs typeface="Times New Roman" panose="02020603050405020304" pitchFamily="18" charset="0"/>
              </a:rPr>
              <a:t>y/o women, awake and alert</a:t>
            </a:r>
          </a:p>
          <a:p>
            <a:pPr marL="594900" indent="-342900">
              <a:buFont typeface="Wingdings" charset="2"/>
              <a:buChar char="§"/>
            </a:pPr>
            <a:endParaRPr lang="en-US" sz="2000" dirty="0">
              <a:latin typeface="Times New Roman" panose="02020603050405020304" pitchFamily="18" charset="0"/>
              <a:cs typeface="Times New Roman" panose="02020603050405020304" pitchFamily="18" charset="0"/>
            </a:endParaRPr>
          </a:p>
          <a:p>
            <a:pPr marL="342900" indent="-342900"/>
            <a:r>
              <a:rPr lang="en-US" b="1" dirty="0" smtClean="0">
                <a:latin typeface="Times New Roman" panose="02020603050405020304" pitchFamily="18" charset="0"/>
                <a:cs typeface="Times New Roman" panose="02020603050405020304" pitchFamily="18" charset="0"/>
              </a:rPr>
              <a:t>Vital Sing:</a:t>
            </a:r>
          </a:p>
          <a:p>
            <a:pPr marL="774000">
              <a:buFont typeface="Wingdings" charset="2"/>
              <a:buChar char="§"/>
            </a:pP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BP</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130/75 </a:t>
            </a:r>
            <a:r>
              <a:rPr lang="en-US" sz="2000" dirty="0">
                <a:latin typeface="Times New Roman" panose="02020603050405020304" pitchFamily="18" charset="0"/>
                <a:cs typeface="Times New Roman" panose="02020603050405020304" pitchFamily="18" charset="0"/>
                <a:sym typeface="Wingdings" panose="05000000000000000000" pitchFamily="2" charset="2"/>
              </a:rPr>
              <a:t>mmHg, PR: </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76/min</a:t>
            </a:r>
            <a:r>
              <a:rPr lang="en-US" sz="2000" dirty="0">
                <a:latin typeface="Times New Roman" panose="02020603050405020304" pitchFamily="18" charset="0"/>
                <a:cs typeface="Times New Roman" panose="02020603050405020304" pitchFamily="18" charset="0"/>
                <a:sym typeface="Wingdings" panose="05000000000000000000" pitchFamily="2" charset="2"/>
              </a:rPr>
              <a:t>, RR: 16/min, </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OT</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36.8, SO</a:t>
            </a:r>
            <a:r>
              <a:rPr lang="en-US" sz="2000" baseline="-25000" dirty="0" smtClean="0">
                <a:latin typeface="Times New Roman" panose="02020603050405020304" pitchFamily="18" charset="0"/>
                <a:cs typeface="Times New Roman" panose="02020603050405020304" pitchFamily="18" charset="0"/>
                <a:sym typeface="Wingdings" panose="05000000000000000000" pitchFamily="2" charset="2"/>
              </a:rPr>
              <a:t>2</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96%</a:t>
            </a:r>
          </a:p>
          <a:p>
            <a:pPr marL="594000">
              <a:buFont typeface="Wingdings" charset="2"/>
              <a:buChar char="§"/>
            </a:pPr>
            <a:endParaRPr lang="en-US" sz="2000" dirty="0">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r>
              <a:rPr lang="en-US" b="1" dirty="0" smtClean="0">
                <a:latin typeface="Times New Roman" panose="02020603050405020304" pitchFamily="18" charset="0"/>
                <a:cs typeface="Times New Roman" panose="02020603050405020304" pitchFamily="18" charset="0"/>
              </a:rPr>
              <a:t>BMI:</a:t>
            </a:r>
          </a:p>
          <a:p>
            <a:pPr marL="774000">
              <a:buFont typeface="Wingdings" charset="2"/>
              <a:buChar char="§"/>
            </a:pPr>
            <a:r>
              <a:rPr lang="en-US" sz="2000" dirty="0">
                <a:latin typeface="Times New Roman" panose="02020603050405020304" pitchFamily="18" charset="0"/>
                <a:cs typeface="Times New Roman" panose="02020603050405020304" pitchFamily="18" charset="0"/>
              </a:rPr>
              <a:t>Weight: </a:t>
            </a:r>
            <a:r>
              <a:rPr lang="en-US" sz="2000" dirty="0" smtClean="0">
                <a:latin typeface="Times New Roman" panose="02020603050405020304" pitchFamily="18" charset="0"/>
                <a:cs typeface="Times New Roman" panose="02020603050405020304" pitchFamily="18" charset="0"/>
              </a:rPr>
              <a:t>97 Kg    </a:t>
            </a:r>
            <a:r>
              <a:rPr lang="en-US" sz="2000" dirty="0">
                <a:latin typeface="Times New Roman" panose="02020603050405020304" pitchFamily="18" charset="0"/>
                <a:cs typeface="Times New Roman" panose="02020603050405020304" pitchFamily="18" charset="0"/>
              </a:rPr>
              <a:t>Height: </a:t>
            </a:r>
            <a:r>
              <a:rPr lang="en-US" sz="2000" dirty="0" smtClean="0">
                <a:latin typeface="Times New Roman" panose="02020603050405020304" pitchFamily="18" charset="0"/>
                <a:cs typeface="Times New Roman" panose="02020603050405020304" pitchFamily="18" charset="0"/>
              </a:rPr>
              <a:t>1.65cm        </a:t>
            </a:r>
            <a:r>
              <a:rPr lang="en-US" sz="2000" dirty="0">
                <a:latin typeface="Times New Roman" panose="02020603050405020304" pitchFamily="18" charset="0"/>
                <a:cs typeface="Times New Roman" panose="02020603050405020304" pitchFamily="18" charset="0"/>
              </a:rPr>
              <a:t>BMI: </a:t>
            </a:r>
            <a:r>
              <a:rPr lang="en-US" sz="2000" dirty="0" smtClean="0">
                <a:latin typeface="Times New Roman" panose="02020603050405020304" pitchFamily="18" charset="0"/>
                <a:cs typeface="Times New Roman" panose="02020603050405020304" pitchFamily="18" charset="0"/>
              </a:rPr>
              <a:t>35.6</a:t>
            </a:r>
            <a:endParaRPr lang="en-US" sz="2000" dirty="0">
              <a:latin typeface="Times New Roman" panose="02020603050405020304" pitchFamily="18" charset="0"/>
              <a:cs typeface="Times New Roman" panose="02020603050405020304" pitchFamily="18" charset="0"/>
            </a:endParaRPr>
          </a:p>
          <a:p>
            <a:pPr marL="774000">
              <a:buFont typeface="Wingdings" charset="2"/>
              <a:buChar char="§"/>
            </a:pPr>
            <a:r>
              <a:rPr lang="en-US" sz="2000" dirty="0" smtClean="0">
                <a:latin typeface="Times New Roman" panose="02020603050405020304" pitchFamily="18" charset="0"/>
                <a:cs typeface="Times New Roman" panose="02020603050405020304" pitchFamily="18" charset="0"/>
              </a:rPr>
              <a:t>Waist Circumference: 99 cm</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413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Physical </a:t>
            </a:r>
            <a:r>
              <a:rPr lang="en-US" dirty="0" smtClean="0">
                <a:latin typeface="Times New Roman" panose="02020603050405020304" pitchFamily="18" charset="0"/>
                <a:cs typeface="Times New Roman" panose="02020603050405020304" pitchFamily="18" charset="0"/>
              </a:rPr>
              <a:t>Examination:</a:t>
            </a:r>
            <a:endParaRPr lang="en-US" dirty="0"/>
          </a:p>
        </p:txBody>
      </p:sp>
      <p:sp>
        <p:nvSpPr>
          <p:cNvPr id="3" name="Content Placeholder 2"/>
          <p:cNvSpPr>
            <a:spLocks noGrp="1"/>
          </p:cNvSpPr>
          <p:nvPr>
            <p:ph idx="1"/>
          </p:nvPr>
        </p:nvSpPr>
        <p:spPr/>
        <p:txBody>
          <a:bodyPr>
            <a:normAutofit fontScale="85000" lnSpcReduction="20000"/>
          </a:bodyPr>
          <a:lstStyle/>
          <a:p>
            <a:pPr marL="342900" indent="-342900"/>
            <a:r>
              <a:rPr lang="en-US" dirty="0" smtClean="0">
                <a:latin typeface="Times New Roman" panose="02020603050405020304" pitchFamily="18" charset="0"/>
                <a:cs typeface="Times New Roman" panose="02020603050405020304" pitchFamily="18" charset="0"/>
              </a:rPr>
              <a:t>Head </a:t>
            </a:r>
            <a:r>
              <a:rPr lang="en-US" dirty="0">
                <a:latin typeface="Times New Roman" panose="02020603050405020304" pitchFamily="18" charset="0"/>
                <a:cs typeface="Times New Roman" panose="02020603050405020304" pitchFamily="18" charset="0"/>
              </a:rPr>
              <a:t>and NECK </a:t>
            </a:r>
            <a:r>
              <a:rPr lang="en-US" dirty="0" smtClean="0">
                <a:latin typeface="Times New Roman" panose="02020603050405020304" pitchFamily="18" charset="0"/>
                <a:cs typeface="Times New Roman" panose="02020603050405020304" pitchFamily="18" charset="0"/>
              </a:rPr>
              <a:t>: Round face, Facial plethora, normal thyroid size, without nodule </a:t>
            </a:r>
            <a:endParaRPr lang="en-US" dirty="0">
              <a:latin typeface="Times New Roman" panose="02020603050405020304" pitchFamily="18" charset="0"/>
              <a:cs typeface="Times New Roman" panose="02020603050405020304" pitchFamily="18" charset="0"/>
            </a:endParaRPr>
          </a:p>
          <a:p>
            <a:pPr marL="342900" indent="-342900"/>
            <a:r>
              <a:rPr lang="en-US" dirty="0" smtClean="0">
                <a:latin typeface="Times New Roman" panose="02020603050405020304" pitchFamily="18" charset="0"/>
                <a:cs typeface="Times New Roman" panose="02020603050405020304" pitchFamily="18" charset="0"/>
              </a:rPr>
              <a:t>Thorax and Back: Acne, Dorsal fat pad</a:t>
            </a:r>
            <a:endParaRPr lang="en-US" dirty="0">
              <a:latin typeface="Times New Roman" panose="02020603050405020304" pitchFamily="18" charset="0"/>
              <a:cs typeface="Times New Roman" panose="02020603050405020304" pitchFamily="18" charset="0"/>
            </a:endParaRPr>
          </a:p>
          <a:p>
            <a:pPr marL="342900" indent="-342900"/>
            <a:r>
              <a:rPr lang="en-US" dirty="0" smtClean="0">
                <a:latin typeface="Times New Roman" panose="02020603050405020304" pitchFamily="18" charset="0"/>
                <a:cs typeface="Times New Roman" panose="02020603050405020304" pitchFamily="18" charset="0"/>
              </a:rPr>
              <a:t>Lungs </a:t>
            </a:r>
            <a:r>
              <a:rPr lang="en-US" dirty="0">
                <a:latin typeface="Times New Roman" panose="02020603050405020304" pitchFamily="18" charset="0"/>
                <a:cs typeface="Times New Roman" panose="02020603050405020304" pitchFamily="18" charset="0"/>
              </a:rPr>
              <a:t>: Clear</a:t>
            </a:r>
          </a:p>
          <a:p>
            <a:pPr marL="342900" indent="-342900"/>
            <a:r>
              <a:rPr lang="en-US" dirty="0" smtClean="0">
                <a:latin typeface="Times New Roman" panose="02020603050405020304" pitchFamily="18" charset="0"/>
                <a:cs typeface="Times New Roman" panose="02020603050405020304" pitchFamily="18" charset="0"/>
              </a:rPr>
              <a:t>Heart </a:t>
            </a:r>
            <a:r>
              <a:rPr lang="en-US" dirty="0">
                <a:latin typeface="Times New Roman" panose="02020603050405020304" pitchFamily="18" charset="0"/>
                <a:cs typeface="Times New Roman" panose="02020603050405020304" pitchFamily="18" charset="0"/>
              </a:rPr>
              <a:t>: Normal </a:t>
            </a:r>
          </a:p>
          <a:p>
            <a:pPr marL="342900" indent="-342900"/>
            <a:r>
              <a:rPr lang="en-US" dirty="0" smtClean="0">
                <a:latin typeface="Times New Roman" panose="02020603050405020304" pitchFamily="18" charset="0"/>
                <a:cs typeface="Times New Roman" panose="02020603050405020304" pitchFamily="18" charset="0"/>
              </a:rPr>
              <a:t>Abdomen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Striae (red purple, &gt;1cm wide), </a:t>
            </a:r>
            <a:r>
              <a:rPr lang="en-US" dirty="0">
                <a:latin typeface="Times New Roman" panose="02020603050405020304" pitchFamily="18" charset="0"/>
                <a:cs typeface="Times New Roman" panose="02020603050405020304" pitchFamily="18" charset="0"/>
              </a:rPr>
              <a:t>no organomegaly </a:t>
            </a:r>
            <a:endParaRPr lang="en-US" dirty="0" smtClean="0">
              <a:latin typeface="Times New Roman" panose="02020603050405020304" pitchFamily="18" charset="0"/>
              <a:cs typeface="Times New Roman" panose="02020603050405020304" pitchFamily="18" charset="0"/>
            </a:endParaRPr>
          </a:p>
          <a:p>
            <a:pPr marL="342900" indent="-342900"/>
            <a:r>
              <a:rPr lang="en-US" dirty="0" smtClean="0">
                <a:latin typeface="Times New Roman" panose="02020603050405020304" pitchFamily="18" charset="0"/>
                <a:cs typeface="Times New Roman" panose="02020603050405020304" pitchFamily="18" charset="0"/>
              </a:rPr>
              <a:t>Extremities </a:t>
            </a:r>
            <a:r>
              <a:rPr lang="en-US" dirty="0">
                <a:latin typeface="Times New Roman" panose="02020603050405020304" pitchFamily="18" charset="0"/>
                <a:cs typeface="Times New Roman" panose="02020603050405020304" pitchFamily="18" charset="0"/>
              </a:rPr>
              <a:t>:</a:t>
            </a:r>
          </a:p>
          <a:p>
            <a:pPr marL="540000" indent="0">
              <a:buNone/>
            </a:pPr>
            <a:r>
              <a:rPr lang="en-US" dirty="0">
                <a:latin typeface="Times New Roman" panose="02020603050405020304" pitchFamily="18" charset="0"/>
                <a:cs typeface="Times New Roman" panose="02020603050405020304" pitchFamily="18" charset="0"/>
              </a:rPr>
              <a:t>  Upper : Normal (range of motion , muscle tone , pulses )</a:t>
            </a:r>
          </a:p>
          <a:p>
            <a:pPr marL="540000" indent="0">
              <a:buNone/>
            </a:pPr>
            <a:r>
              <a:rPr lang="en-US" dirty="0">
                <a:latin typeface="Times New Roman" panose="02020603050405020304" pitchFamily="18" charset="0"/>
                <a:cs typeface="Times New Roman" panose="02020603050405020304" pitchFamily="18" charset="0"/>
              </a:rPr>
              <a:t>  Lower : Force of muscles : </a:t>
            </a:r>
            <a:r>
              <a:rPr lang="en-US" dirty="0" smtClean="0">
                <a:latin typeface="Times New Roman" panose="02020603050405020304" pitchFamily="18" charset="0"/>
                <a:cs typeface="Times New Roman" panose="02020603050405020304" pitchFamily="18" charset="0"/>
              </a:rPr>
              <a:t>4/5</a:t>
            </a:r>
            <a:endParaRPr lang="en-US" dirty="0">
              <a:latin typeface="Times New Roman" panose="02020603050405020304" pitchFamily="18" charset="0"/>
              <a:cs typeface="Times New Roman" panose="02020603050405020304" pitchFamily="18" charset="0"/>
            </a:endParaRPr>
          </a:p>
          <a:p>
            <a:pPr marL="342900" indent="-342900"/>
            <a:endParaRPr lang="en-US" dirty="0">
              <a:latin typeface="Times New Roman" panose="02020603050405020304" pitchFamily="18" charset="0"/>
              <a:cs typeface="Times New Roman" panose="02020603050405020304" pitchFamily="18" charset="0"/>
            </a:endParaRPr>
          </a:p>
          <a:p>
            <a:endParaRPr lang="en-US" dirty="0">
              <a:solidFill>
                <a:schemeClr val="tx1"/>
              </a:solidFill>
            </a:endParaRPr>
          </a:p>
        </p:txBody>
      </p:sp>
    </p:spTree>
    <p:extLst>
      <p:ext uri="{BB962C8B-B14F-4D97-AF65-F5344CB8AC3E}">
        <p14:creationId xmlns:p14="http://schemas.microsoft.com/office/powerpoint/2010/main" val="157218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charset="0"/>
                <a:ea typeface="Times New Roman" charset="0"/>
                <a:cs typeface="Times New Roman" charset="0"/>
              </a:rPr>
              <a:t>1400.11.2</a:t>
            </a:r>
            <a:endParaRPr lang="en-US" b="1" dirty="0">
              <a:latin typeface="Times New Roman" charset="0"/>
              <a:ea typeface="Times New Roman" charset="0"/>
              <a:cs typeface="Times New Roman"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792252036"/>
              </p:ext>
            </p:extLst>
          </p:nvPr>
        </p:nvGraphicFramePr>
        <p:xfrm>
          <a:off x="870227" y="1767729"/>
          <a:ext cx="5086140" cy="3977640"/>
        </p:xfrm>
        <a:graphic>
          <a:graphicData uri="http://schemas.openxmlformats.org/drawingml/2006/table">
            <a:tbl>
              <a:tblPr firstRow="1" bandRow="1">
                <a:tableStyleId>{5C22544A-7EE6-4342-B048-85BDC9FD1C3A}</a:tableStyleId>
              </a:tblPr>
              <a:tblGrid>
                <a:gridCol w="1818859">
                  <a:extLst>
                    <a:ext uri="{9D8B030D-6E8A-4147-A177-3AD203B41FA5}">
                      <a16:colId xmlns:a16="http://schemas.microsoft.com/office/drawing/2014/main" xmlns="" val="20000"/>
                    </a:ext>
                  </a:extLst>
                </a:gridCol>
                <a:gridCol w="1571901">
                  <a:extLst>
                    <a:ext uri="{9D8B030D-6E8A-4147-A177-3AD203B41FA5}">
                      <a16:colId xmlns:a16="http://schemas.microsoft.com/office/drawing/2014/main" xmlns="" val="20001"/>
                    </a:ext>
                  </a:extLst>
                </a:gridCol>
                <a:gridCol w="1695380">
                  <a:extLst>
                    <a:ext uri="{9D8B030D-6E8A-4147-A177-3AD203B41FA5}">
                      <a16:colId xmlns:a16="http://schemas.microsoft.com/office/drawing/2014/main" xmlns="" val="20002"/>
                    </a:ext>
                  </a:extLst>
                </a:gridCol>
              </a:tblGrid>
              <a:tr h="370840">
                <a:tc>
                  <a:txBody>
                    <a:bodyPr/>
                    <a:lstStyle/>
                    <a:p>
                      <a:endParaRPr lang="en-US" dirty="0"/>
                    </a:p>
                  </a:txBody>
                  <a:tcPr marL="81348" marR="81348"/>
                </a:tc>
                <a:tc>
                  <a:txBody>
                    <a:bodyPr/>
                    <a:lstStyle/>
                    <a:p>
                      <a:r>
                        <a:rPr lang="en-US" dirty="0" smtClean="0"/>
                        <a:t>Result</a:t>
                      </a:r>
                      <a:endParaRPr lang="en-US" dirty="0"/>
                    </a:p>
                  </a:txBody>
                  <a:tcPr marL="81348" marR="81348"/>
                </a:tc>
                <a:tc>
                  <a:txBody>
                    <a:bodyPr/>
                    <a:lstStyle/>
                    <a:p>
                      <a:r>
                        <a:rPr lang="en-US" dirty="0" smtClean="0"/>
                        <a:t>Normal</a:t>
                      </a:r>
                      <a:r>
                        <a:rPr lang="en-US" baseline="0" dirty="0" smtClean="0"/>
                        <a:t> Range</a:t>
                      </a:r>
                      <a:endParaRPr lang="en-US" dirty="0"/>
                    </a:p>
                  </a:txBody>
                  <a:tcPr marL="81348" marR="81348"/>
                </a:tc>
                <a:extLst>
                  <a:ext uri="{0D108BD9-81ED-4DB2-BD59-A6C34878D82A}">
                    <a16:rowId xmlns:a16="http://schemas.microsoft.com/office/drawing/2014/main" xmlns="" val="10000"/>
                  </a:ext>
                </a:extLst>
              </a:tr>
              <a:tr h="370840">
                <a:tc>
                  <a:txBody>
                    <a:bodyPr/>
                    <a:lstStyle/>
                    <a:p>
                      <a:r>
                        <a:rPr lang="en-US" dirty="0" smtClean="0"/>
                        <a:t>WBC (×</a:t>
                      </a:r>
                      <a:r>
                        <a:rPr lang="en-US" baseline="0" dirty="0" smtClean="0"/>
                        <a:t> 10</a:t>
                      </a:r>
                      <a:r>
                        <a:rPr lang="en-US" baseline="30000" dirty="0" smtClean="0"/>
                        <a:t>9</a:t>
                      </a:r>
                      <a:r>
                        <a:rPr lang="en-US" baseline="0" dirty="0" smtClean="0"/>
                        <a:t>/L)</a:t>
                      </a:r>
                      <a:endParaRPr lang="en-US" baseline="0" dirty="0"/>
                    </a:p>
                  </a:txBody>
                  <a:tcPr marL="81348" marR="81348"/>
                </a:tc>
                <a:tc>
                  <a:txBody>
                    <a:bodyPr/>
                    <a:lstStyle/>
                    <a:p>
                      <a:r>
                        <a:rPr lang="en-US" dirty="0" smtClean="0"/>
                        <a:t>9.4</a:t>
                      </a:r>
                      <a:endParaRPr lang="en-US" dirty="0"/>
                    </a:p>
                  </a:txBody>
                  <a:tcPr marL="81348" marR="81348"/>
                </a:tc>
                <a:tc>
                  <a:txBody>
                    <a:bodyPr/>
                    <a:lstStyle/>
                    <a:p>
                      <a:r>
                        <a:rPr lang="en-US" dirty="0" smtClean="0"/>
                        <a:t>4-11</a:t>
                      </a:r>
                      <a:endParaRPr lang="en-US" dirty="0"/>
                    </a:p>
                  </a:txBody>
                  <a:tcPr marL="81348" marR="81348"/>
                </a:tc>
                <a:extLst>
                  <a:ext uri="{0D108BD9-81ED-4DB2-BD59-A6C34878D82A}">
                    <a16:rowId xmlns:a16="http://schemas.microsoft.com/office/drawing/2014/main" xmlns="" val="10001"/>
                  </a:ext>
                </a:extLst>
              </a:tr>
              <a:tr h="370840">
                <a:tc>
                  <a:txBody>
                    <a:bodyPr/>
                    <a:lstStyle/>
                    <a:p>
                      <a:r>
                        <a:rPr lang="en-US" dirty="0" smtClean="0"/>
                        <a:t>Hb (g/dL)</a:t>
                      </a:r>
                      <a:endParaRPr lang="en-US" dirty="0"/>
                    </a:p>
                  </a:txBody>
                  <a:tcPr marL="81348" marR="81348"/>
                </a:tc>
                <a:tc>
                  <a:txBody>
                    <a:bodyPr/>
                    <a:lstStyle/>
                    <a:p>
                      <a:r>
                        <a:rPr lang="en-US" dirty="0" smtClean="0"/>
                        <a:t>13</a:t>
                      </a:r>
                      <a:endParaRPr lang="en-US" dirty="0"/>
                    </a:p>
                  </a:txBody>
                  <a:tcPr marL="81348" marR="81348"/>
                </a:tc>
                <a:tc>
                  <a:txBody>
                    <a:bodyPr/>
                    <a:lstStyle/>
                    <a:p>
                      <a:r>
                        <a:rPr lang="en-US" dirty="0" smtClean="0"/>
                        <a:t>12-15</a:t>
                      </a:r>
                      <a:endParaRPr lang="en-US" dirty="0"/>
                    </a:p>
                  </a:txBody>
                  <a:tcPr marL="81348" marR="81348"/>
                </a:tc>
                <a:extLst>
                  <a:ext uri="{0D108BD9-81ED-4DB2-BD59-A6C34878D82A}">
                    <a16:rowId xmlns:a16="http://schemas.microsoft.com/office/drawing/2014/main" xmlns="" val="10002"/>
                  </a:ext>
                </a:extLst>
              </a:tr>
              <a:tr h="370840">
                <a:tc>
                  <a:txBody>
                    <a:bodyPr/>
                    <a:lstStyle/>
                    <a:p>
                      <a:r>
                        <a:rPr lang="en-US" dirty="0" smtClean="0"/>
                        <a:t>MCV (</a:t>
                      </a:r>
                      <a:r>
                        <a:rPr lang="en-US" dirty="0" err="1" smtClean="0"/>
                        <a:t>fL</a:t>
                      </a:r>
                      <a:r>
                        <a:rPr lang="en-US" dirty="0" smtClean="0"/>
                        <a:t>)</a:t>
                      </a:r>
                      <a:endParaRPr lang="en-US" dirty="0"/>
                    </a:p>
                  </a:txBody>
                  <a:tcPr marL="81348" marR="81348"/>
                </a:tc>
                <a:tc>
                  <a:txBody>
                    <a:bodyPr/>
                    <a:lstStyle/>
                    <a:p>
                      <a:r>
                        <a:rPr lang="en-US" dirty="0" smtClean="0"/>
                        <a:t>86.5</a:t>
                      </a:r>
                      <a:endParaRPr lang="en-US" dirty="0"/>
                    </a:p>
                  </a:txBody>
                  <a:tcPr marL="81348" marR="81348"/>
                </a:tc>
                <a:tc>
                  <a:txBody>
                    <a:bodyPr/>
                    <a:lstStyle/>
                    <a:p>
                      <a:r>
                        <a:rPr lang="en-US" dirty="0" smtClean="0"/>
                        <a:t>80-100</a:t>
                      </a:r>
                      <a:endParaRPr lang="en-US" dirty="0"/>
                    </a:p>
                  </a:txBody>
                  <a:tcPr marL="81348" marR="81348"/>
                </a:tc>
                <a:extLst>
                  <a:ext uri="{0D108BD9-81ED-4DB2-BD59-A6C34878D82A}">
                    <a16:rowId xmlns:a16="http://schemas.microsoft.com/office/drawing/2014/main" xmlns="" val="10003"/>
                  </a:ext>
                </a:extLst>
              </a:tr>
              <a:tr h="370840">
                <a:tc>
                  <a:txBody>
                    <a:bodyPr/>
                    <a:lstStyle/>
                    <a:p>
                      <a:r>
                        <a:rPr lang="en-US" dirty="0" smtClean="0"/>
                        <a:t>Platelets</a:t>
                      </a:r>
                      <a:r>
                        <a:rPr lang="en-US" baseline="0" dirty="0" smtClean="0"/>
                        <a:t> </a:t>
                      </a:r>
                      <a:r>
                        <a:rPr lang="en-US" dirty="0" smtClean="0"/>
                        <a:t>(×</a:t>
                      </a:r>
                      <a:r>
                        <a:rPr lang="en-US" baseline="0" dirty="0" smtClean="0"/>
                        <a:t> 10</a:t>
                      </a:r>
                      <a:r>
                        <a:rPr lang="en-US" baseline="30000" dirty="0" smtClean="0"/>
                        <a:t>9</a:t>
                      </a:r>
                      <a:r>
                        <a:rPr lang="en-US" baseline="0" dirty="0" smtClean="0"/>
                        <a:t>/L)</a:t>
                      </a:r>
                      <a:endParaRPr lang="en-US" dirty="0"/>
                    </a:p>
                  </a:txBody>
                  <a:tcPr marL="81348" marR="81348"/>
                </a:tc>
                <a:tc>
                  <a:txBody>
                    <a:bodyPr/>
                    <a:lstStyle/>
                    <a:p>
                      <a:r>
                        <a:rPr lang="en-US" dirty="0" smtClean="0"/>
                        <a:t>251</a:t>
                      </a:r>
                      <a:endParaRPr lang="en-US" dirty="0"/>
                    </a:p>
                  </a:txBody>
                  <a:tcPr marL="81348" marR="81348"/>
                </a:tc>
                <a:tc>
                  <a:txBody>
                    <a:bodyPr/>
                    <a:lstStyle/>
                    <a:p>
                      <a:r>
                        <a:rPr lang="en-US" dirty="0" smtClean="0"/>
                        <a:t>150-400</a:t>
                      </a:r>
                      <a:endParaRPr lang="en-US" dirty="0"/>
                    </a:p>
                  </a:txBody>
                  <a:tcPr marL="81348" marR="81348"/>
                </a:tc>
                <a:extLst>
                  <a:ext uri="{0D108BD9-81ED-4DB2-BD59-A6C34878D82A}">
                    <a16:rowId xmlns:a16="http://schemas.microsoft.com/office/drawing/2014/main" xmlns="" val="10004"/>
                  </a:ext>
                </a:extLst>
              </a:tr>
              <a:tr h="370840">
                <a:tc>
                  <a:txBody>
                    <a:bodyPr/>
                    <a:lstStyle/>
                    <a:p>
                      <a:r>
                        <a:rPr lang="en-US" dirty="0" smtClean="0"/>
                        <a:t>BUN (mg/dl)</a:t>
                      </a:r>
                      <a:endParaRPr lang="en-US" dirty="0"/>
                    </a:p>
                  </a:txBody>
                  <a:tcPr marL="81348" marR="81348"/>
                </a:tc>
                <a:tc>
                  <a:txBody>
                    <a:bodyPr/>
                    <a:lstStyle/>
                    <a:p>
                      <a:r>
                        <a:rPr lang="en-US" dirty="0" smtClean="0"/>
                        <a:t>15</a:t>
                      </a:r>
                      <a:endParaRPr lang="en-US" dirty="0"/>
                    </a:p>
                  </a:txBody>
                  <a:tcPr marL="81348" marR="81348"/>
                </a:tc>
                <a:tc>
                  <a:txBody>
                    <a:bodyPr/>
                    <a:lstStyle/>
                    <a:p>
                      <a:r>
                        <a:rPr lang="en-US" dirty="0" smtClean="0"/>
                        <a:t>9-21</a:t>
                      </a:r>
                      <a:endParaRPr lang="en-US" dirty="0"/>
                    </a:p>
                  </a:txBody>
                  <a:tcPr marL="81348" marR="81348"/>
                </a:tc>
                <a:extLst>
                  <a:ext uri="{0D108BD9-81ED-4DB2-BD59-A6C34878D82A}">
                    <a16:rowId xmlns:a16="http://schemas.microsoft.com/office/drawing/2014/main" xmlns="" val="10005"/>
                  </a:ext>
                </a:extLst>
              </a:tr>
              <a:tr h="370840">
                <a:tc>
                  <a:txBody>
                    <a:bodyPr/>
                    <a:lstStyle/>
                    <a:p>
                      <a:r>
                        <a:rPr lang="en-US" dirty="0" smtClean="0"/>
                        <a:t>Cr (mg/dl)</a:t>
                      </a:r>
                      <a:endParaRPr lang="en-US" dirty="0"/>
                    </a:p>
                  </a:txBody>
                  <a:tcPr marL="81348" marR="81348"/>
                </a:tc>
                <a:tc>
                  <a:txBody>
                    <a:bodyPr/>
                    <a:lstStyle/>
                    <a:p>
                      <a:r>
                        <a:rPr lang="en-US" dirty="0" smtClean="0"/>
                        <a:t>1</a:t>
                      </a:r>
                      <a:endParaRPr lang="en-US" dirty="0"/>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0.6-1.3</a:t>
                      </a:r>
                    </a:p>
                  </a:txBody>
                  <a:tcPr marL="81348" marR="81348"/>
                </a:tc>
                <a:extLst>
                  <a:ext uri="{0D108BD9-81ED-4DB2-BD59-A6C34878D82A}">
                    <a16:rowId xmlns:a16="http://schemas.microsoft.com/office/drawing/2014/main" xmlns=""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FBS (mg/dl)</a:t>
                      </a:r>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94</a:t>
                      </a:r>
                    </a:p>
                  </a:txBody>
                  <a:tcPr marL="81348" marR="81348"/>
                </a:tc>
                <a:tc>
                  <a:txBody>
                    <a:bodyPr/>
                    <a:lstStyle/>
                    <a:p>
                      <a:r>
                        <a:rPr lang="en-US" dirty="0" smtClean="0"/>
                        <a:t> &lt;100</a:t>
                      </a:r>
                      <a:endParaRPr lang="en-US" dirty="0"/>
                    </a:p>
                  </a:txBody>
                  <a:tcPr marL="81348" marR="81348"/>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HBA1C (%)</a:t>
                      </a:r>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5.9</a:t>
                      </a:r>
                    </a:p>
                  </a:txBody>
                  <a:tcPr marL="81348" marR="81348"/>
                </a:tc>
                <a:tc>
                  <a:txBody>
                    <a:bodyPr/>
                    <a:lstStyle/>
                    <a:p>
                      <a:r>
                        <a:rPr lang="en-US" dirty="0" smtClean="0"/>
                        <a:t>&lt;5.6</a:t>
                      </a:r>
                      <a:endParaRPr lang="en-US" dirty="0"/>
                    </a:p>
                  </a:txBody>
                  <a:tcPr marL="81348" marR="81348"/>
                </a:tc>
              </a:tr>
              <a:tr h="370840">
                <a:tc>
                  <a:txBody>
                    <a:bodyPr/>
                    <a:lstStyle/>
                    <a:p>
                      <a:r>
                        <a:rPr lang="en-US" dirty="0" smtClean="0"/>
                        <a:t>Electrolytes (Na, K)</a:t>
                      </a:r>
                      <a:endParaRPr lang="en-US" dirty="0"/>
                    </a:p>
                  </a:txBody>
                  <a:tcPr marL="81348" marR="81348"/>
                </a:tc>
                <a:tc>
                  <a:txBody>
                    <a:bodyPr/>
                    <a:lstStyle/>
                    <a:p>
                      <a:r>
                        <a:rPr lang="en-US" dirty="0" smtClean="0"/>
                        <a:t>Normal</a:t>
                      </a:r>
                      <a:endParaRPr lang="en-US" dirty="0"/>
                    </a:p>
                  </a:txBody>
                  <a:tcPr marL="81348" marR="81348"/>
                </a:tc>
                <a:tc>
                  <a:txBody>
                    <a:bodyPr/>
                    <a:lstStyle/>
                    <a:p>
                      <a:endParaRPr lang="en-US" dirty="0"/>
                    </a:p>
                  </a:txBody>
                  <a:tcPr marL="81348" marR="81348"/>
                </a:tc>
                <a:extLst>
                  <a:ext uri="{0D108BD9-81ED-4DB2-BD59-A6C34878D82A}">
                    <a16:rowId xmlns:a16="http://schemas.microsoft.com/office/drawing/2014/main" xmlns="" val="10008"/>
                  </a:ext>
                </a:extLst>
              </a:tr>
            </a:tbl>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867320067"/>
              </p:ext>
            </p:extLst>
          </p:nvPr>
        </p:nvGraphicFramePr>
        <p:xfrm>
          <a:off x="6126480" y="2103009"/>
          <a:ext cx="5446644" cy="2794641"/>
        </p:xfrm>
        <a:graphic>
          <a:graphicData uri="http://schemas.openxmlformats.org/drawingml/2006/table">
            <a:tbl>
              <a:tblPr firstRow="1" bandRow="1">
                <a:tableStyleId>{5C22544A-7EE6-4342-B048-85BDC9FD1C3A}</a:tableStyleId>
              </a:tblPr>
              <a:tblGrid>
                <a:gridCol w="2421595">
                  <a:extLst>
                    <a:ext uri="{9D8B030D-6E8A-4147-A177-3AD203B41FA5}">
                      <a16:colId xmlns:a16="http://schemas.microsoft.com/office/drawing/2014/main" xmlns="" val="20000"/>
                    </a:ext>
                  </a:extLst>
                </a:gridCol>
                <a:gridCol w="1452957">
                  <a:extLst>
                    <a:ext uri="{9D8B030D-6E8A-4147-A177-3AD203B41FA5}">
                      <a16:colId xmlns:a16="http://schemas.microsoft.com/office/drawing/2014/main" xmlns="" val="20001"/>
                    </a:ext>
                  </a:extLst>
                </a:gridCol>
                <a:gridCol w="1572092">
                  <a:extLst>
                    <a:ext uri="{9D8B030D-6E8A-4147-A177-3AD203B41FA5}">
                      <a16:colId xmlns:a16="http://schemas.microsoft.com/office/drawing/2014/main" xmlns="" val="20002"/>
                    </a:ext>
                  </a:extLst>
                </a:gridCol>
              </a:tblGrid>
              <a:tr h="408057">
                <a:tc>
                  <a:txBody>
                    <a:bodyPr/>
                    <a:lstStyle/>
                    <a:p>
                      <a:endParaRPr lang="en-US" dirty="0"/>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Normal</a:t>
                      </a:r>
                      <a:r>
                        <a:rPr lang="en-US" baseline="0" dirty="0" smtClean="0"/>
                        <a:t> Range</a:t>
                      </a:r>
                      <a:endParaRPr lang="en-US" dirty="0" smtClean="0"/>
                    </a:p>
                  </a:txBody>
                  <a:tcPr marL="81348" marR="81348"/>
                </a:tc>
                <a:extLst>
                  <a:ext uri="{0D108BD9-81ED-4DB2-BD59-A6C34878D82A}">
                    <a16:rowId xmlns:a16="http://schemas.microsoft.com/office/drawing/2014/main" xmlns="" val="10000"/>
                  </a:ext>
                </a:extLst>
              </a:tr>
              <a:tr h="397764">
                <a:tc>
                  <a:txBody>
                    <a:bodyPr/>
                    <a:lstStyle/>
                    <a:p>
                      <a:r>
                        <a:rPr lang="en-US" dirty="0" smtClean="0"/>
                        <a:t>AST (U/L)</a:t>
                      </a:r>
                      <a:endParaRPr lang="en-US" dirty="0"/>
                    </a:p>
                  </a:txBody>
                  <a:tcPr marL="81348" marR="81348"/>
                </a:tc>
                <a:tc>
                  <a:txBody>
                    <a:bodyPr/>
                    <a:lstStyle/>
                    <a:p>
                      <a:r>
                        <a:rPr lang="en-US" dirty="0" smtClean="0"/>
                        <a:t>11</a:t>
                      </a:r>
                      <a:endParaRPr lang="en-US" dirty="0"/>
                    </a:p>
                  </a:txBody>
                  <a:tcPr marL="81348" marR="81348"/>
                </a:tc>
                <a:tc>
                  <a:txBody>
                    <a:bodyPr/>
                    <a:lstStyle/>
                    <a:p>
                      <a:r>
                        <a:rPr lang="en-US" dirty="0" smtClean="0"/>
                        <a:t>Up to 41</a:t>
                      </a:r>
                      <a:endParaRPr lang="en-US" dirty="0"/>
                    </a:p>
                  </a:txBody>
                  <a:tcPr marL="81348" marR="81348"/>
                </a:tc>
                <a:extLst>
                  <a:ext uri="{0D108BD9-81ED-4DB2-BD59-A6C34878D82A}">
                    <a16:rowId xmlns:a16="http://schemas.microsoft.com/office/drawing/2014/main" xmlns="" val="10001"/>
                  </a:ext>
                </a:extLst>
              </a:tr>
              <a:tr h="397764">
                <a:tc>
                  <a:txBody>
                    <a:bodyPr/>
                    <a:lstStyle/>
                    <a:p>
                      <a:r>
                        <a:rPr lang="en-US" dirty="0" smtClean="0"/>
                        <a:t>ALT (U/L)</a:t>
                      </a:r>
                      <a:endParaRPr lang="en-US" dirty="0"/>
                    </a:p>
                  </a:txBody>
                  <a:tcPr marL="81348" marR="81348"/>
                </a:tc>
                <a:tc>
                  <a:txBody>
                    <a:bodyPr/>
                    <a:lstStyle/>
                    <a:p>
                      <a:r>
                        <a:rPr lang="en-US" dirty="0" smtClean="0"/>
                        <a:t>25</a:t>
                      </a:r>
                      <a:endParaRPr lang="en-US" dirty="0"/>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Up to 41</a:t>
                      </a:r>
                    </a:p>
                  </a:txBody>
                  <a:tcPr marL="81348" marR="81348"/>
                </a:tc>
                <a:extLst>
                  <a:ext uri="{0D108BD9-81ED-4DB2-BD59-A6C34878D82A}">
                    <a16:rowId xmlns:a16="http://schemas.microsoft.com/office/drawing/2014/main" xmlns="" val="10002"/>
                  </a:ext>
                </a:extLst>
              </a:tr>
              <a:tr h="3977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ALP (U/L)</a:t>
                      </a:r>
                    </a:p>
                  </a:txBody>
                  <a:tcPr marL="81348" marR="81348"/>
                </a:tc>
                <a:tc>
                  <a:txBody>
                    <a:bodyPr/>
                    <a:lstStyle/>
                    <a:p>
                      <a:r>
                        <a:rPr lang="en-US" dirty="0" smtClean="0"/>
                        <a:t>190</a:t>
                      </a:r>
                      <a:endParaRPr lang="en-US" dirty="0"/>
                    </a:p>
                  </a:txBody>
                  <a:tcPr marL="81348" marR="81348"/>
                </a:tc>
                <a:tc>
                  <a:txBody>
                    <a:bodyPr/>
                    <a:lstStyle/>
                    <a:p>
                      <a:r>
                        <a:rPr lang="en-US" dirty="0" smtClean="0"/>
                        <a:t>64-306</a:t>
                      </a:r>
                      <a:endParaRPr lang="en-US" dirty="0"/>
                    </a:p>
                  </a:txBody>
                  <a:tcPr marL="81348" marR="81348"/>
                </a:tc>
                <a:extLst>
                  <a:ext uri="{0D108BD9-81ED-4DB2-BD59-A6C34878D82A}">
                    <a16:rowId xmlns:a16="http://schemas.microsoft.com/office/drawing/2014/main" xmlns="" val="10003"/>
                  </a:ext>
                </a:extLst>
              </a:tr>
              <a:tr h="397764">
                <a:tc>
                  <a:txBody>
                    <a:bodyPr/>
                    <a:lstStyle/>
                    <a:p>
                      <a:r>
                        <a:rPr lang="en-US" dirty="0" smtClean="0"/>
                        <a:t>T.</a:t>
                      </a:r>
                      <a:r>
                        <a:rPr lang="en-US" baseline="0" dirty="0" smtClean="0"/>
                        <a:t> </a:t>
                      </a:r>
                      <a:r>
                        <a:rPr lang="en-US" dirty="0" smtClean="0"/>
                        <a:t>Bilirubin (mg/dl)</a:t>
                      </a:r>
                      <a:endParaRPr lang="en-US" dirty="0"/>
                    </a:p>
                  </a:txBody>
                  <a:tcPr marL="81348" marR="81348"/>
                </a:tc>
                <a:tc>
                  <a:txBody>
                    <a:bodyPr/>
                    <a:lstStyle/>
                    <a:p>
                      <a:r>
                        <a:rPr lang="en-US" dirty="0" smtClean="0"/>
                        <a:t>0.7</a:t>
                      </a:r>
                      <a:endParaRPr lang="en-US" dirty="0"/>
                    </a:p>
                  </a:txBody>
                  <a:tcPr marL="81348" marR="81348"/>
                </a:tc>
                <a:tc>
                  <a:txBody>
                    <a:bodyPr/>
                    <a:lstStyle/>
                    <a:p>
                      <a:r>
                        <a:rPr lang="en-US" dirty="0" smtClean="0"/>
                        <a:t>Up to 1.5</a:t>
                      </a:r>
                      <a:endParaRPr lang="en-US" dirty="0"/>
                    </a:p>
                  </a:txBody>
                  <a:tcPr marL="81348" marR="81348"/>
                </a:tc>
                <a:extLst>
                  <a:ext uri="{0D108BD9-81ED-4DB2-BD59-A6C34878D82A}">
                    <a16:rowId xmlns:a16="http://schemas.microsoft.com/office/drawing/2014/main" xmlns="" val="10004"/>
                  </a:ext>
                </a:extLst>
              </a:tr>
              <a:tr h="397764">
                <a:tc>
                  <a:txBody>
                    <a:bodyPr/>
                    <a:lstStyle/>
                    <a:p>
                      <a:r>
                        <a:rPr lang="en-US" dirty="0" smtClean="0"/>
                        <a:t>D.</a:t>
                      </a:r>
                      <a:r>
                        <a:rPr lang="en-US" baseline="0" dirty="0" smtClean="0"/>
                        <a:t> </a:t>
                      </a:r>
                      <a:r>
                        <a:rPr lang="en-US" dirty="0" smtClean="0"/>
                        <a:t>Bilirubin</a:t>
                      </a:r>
                      <a:r>
                        <a:rPr lang="en-US" baseline="0" dirty="0" smtClean="0"/>
                        <a:t> </a:t>
                      </a:r>
                      <a:r>
                        <a:rPr lang="en-US" dirty="0" smtClean="0"/>
                        <a:t>(mg/dl)</a:t>
                      </a:r>
                      <a:endParaRPr lang="en-US" dirty="0"/>
                    </a:p>
                  </a:txBody>
                  <a:tcPr marL="81348" marR="81348"/>
                </a:tc>
                <a:tc>
                  <a:txBody>
                    <a:bodyPr/>
                    <a:lstStyle/>
                    <a:p>
                      <a:r>
                        <a:rPr lang="en-US" dirty="0" smtClean="0"/>
                        <a:t>0.2</a:t>
                      </a:r>
                      <a:endParaRPr lang="en-US" dirty="0"/>
                    </a:p>
                  </a:txBody>
                  <a:tcPr marL="81348" marR="81348"/>
                </a:tc>
                <a:tc>
                  <a:txBody>
                    <a:bodyPr/>
                    <a:lstStyle/>
                    <a:p>
                      <a:r>
                        <a:rPr lang="en-US" dirty="0" smtClean="0"/>
                        <a:t>Up to 0.7</a:t>
                      </a:r>
                      <a:endParaRPr lang="en-US" dirty="0"/>
                    </a:p>
                  </a:txBody>
                  <a:tcPr marL="81348" marR="81348"/>
                </a:tc>
                <a:extLst>
                  <a:ext uri="{0D108BD9-81ED-4DB2-BD59-A6C34878D82A}">
                    <a16:rowId xmlns:a16="http://schemas.microsoft.com/office/drawing/2014/main" xmlns="" val="10005"/>
                  </a:ext>
                </a:extLst>
              </a:tr>
              <a:tr h="3977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PT, PTT, INR</a:t>
                      </a:r>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Normal</a:t>
                      </a:r>
                    </a:p>
                  </a:txBody>
                  <a:tcPr marL="81348" marR="81348"/>
                </a:tc>
                <a:tc>
                  <a:txBody>
                    <a:bodyPr/>
                    <a:lstStyle/>
                    <a:p>
                      <a:endParaRPr lang="en-US" dirty="0"/>
                    </a:p>
                  </a:txBody>
                  <a:tcPr marL="81348" marR="81348"/>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94570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en-US" dirty="0" smtClean="0"/>
              <a:t>Laboratory tests:</a:t>
            </a:r>
            <a:endParaRPr lang="en-US" dirty="0"/>
          </a:p>
        </p:txBody>
      </p:sp>
      <p:sp>
        <p:nvSpPr>
          <p:cNvPr id="3" name="Content Placeholder 2"/>
          <p:cNvSpPr>
            <a:spLocks noGrp="1"/>
          </p:cNvSpPr>
          <p:nvPr>
            <p:ph idx="1"/>
          </p:nvPr>
        </p:nvSpPr>
        <p:spPr/>
        <p:txBody>
          <a:bodyPr>
            <a:normAutofit/>
          </a:bodyPr>
          <a:lstStyle/>
          <a:p>
            <a:pPr rtl="1"/>
            <a:endParaRPr lang="en-US" dirty="0" smtClean="0"/>
          </a:p>
          <a:p>
            <a:pPr rtl="1"/>
            <a:endParaRPr lang="en-US" dirty="0" smtClean="0"/>
          </a:p>
          <a:p>
            <a:pPr rtl="1"/>
            <a:endParaRPr lang="fa-IR" dirty="0" smtClean="0"/>
          </a:p>
          <a:p>
            <a:pPr rtl="1"/>
            <a:endParaRPr lang="en-US" dirty="0" smtClean="0"/>
          </a:p>
          <a:p>
            <a:pPr rtl="1"/>
            <a:endParaRPr lang="fa-IR" dirty="0"/>
          </a:p>
          <a:p>
            <a:pPr rtl="1"/>
            <a:r>
              <a:rPr lang="en-US" b="1" dirty="0" smtClean="0"/>
              <a:t>MRI </a:t>
            </a:r>
            <a:r>
              <a:rPr lang="fa-IR" b="1" dirty="0" smtClean="0"/>
              <a:t> هیپوفیز: </a:t>
            </a:r>
            <a:r>
              <a:rPr lang="fa-IR" dirty="0" smtClean="0"/>
              <a:t>نرمال</a:t>
            </a:r>
            <a:endParaRPr lang="en-US" dirty="0" smtClean="0"/>
          </a:p>
        </p:txBody>
      </p:sp>
      <p:graphicFrame>
        <p:nvGraphicFramePr>
          <p:cNvPr id="7" name="Content Placeholder 4"/>
          <p:cNvGraphicFramePr>
            <a:graphicFrameLocks/>
          </p:cNvGraphicFramePr>
          <p:nvPr>
            <p:extLst>
              <p:ext uri="{D42A27DB-BD31-4B8C-83A1-F6EECF244321}">
                <p14:modId xmlns:p14="http://schemas.microsoft.com/office/powerpoint/2010/main" val="389382685"/>
              </p:ext>
            </p:extLst>
          </p:nvPr>
        </p:nvGraphicFramePr>
        <p:xfrm>
          <a:off x="914400" y="1845734"/>
          <a:ext cx="10241281" cy="3562664"/>
        </p:xfrm>
        <a:graphic>
          <a:graphicData uri="http://schemas.openxmlformats.org/drawingml/2006/table">
            <a:tbl>
              <a:tblPr firstRow="1" bandRow="1">
                <a:tableStyleId>{5C22544A-7EE6-4342-B048-85BDC9FD1C3A}</a:tableStyleId>
              </a:tblPr>
              <a:tblGrid>
                <a:gridCol w="1719943"/>
                <a:gridCol w="3450771"/>
                <a:gridCol w="1913827"/>
                <a:gridCol w="3156740"/>
              </a:tblGrid>
              <a:tr h="417512">
                <a:tc>
                  <a:txBody>
                    <a:bodyPr/>
                    <a:lstStyle/>
                    <a:p>
                      <a:pPr marL="0" algn="l" defTabSz="914400" rtl="0" eaLnBrk="1" latinLnBrk="0" hangingPunct="1"/>
                      <a:r>
                        <a:rPr lang="en-US" dirty="0" smtClean="0"/>
                        <a:t>Date</a:t>
                      </a:r>
                      <a:endParaRPr lang="en-US" dirty="0"/>
                    </a:p>
                  </a:txBody>
                  <a:tcPr/>
                </a:tc>
                <a:tc>
                  <a:txBody>
                    <a:bodyPr/>
                    <a:lstStyle/>
                    <a:p>
                      <a:pPr marL="0" algn="l" defTabSz="914400" rtl="0" eaLnBrk="1" latinLnBrk="0" hangingPunct="1"/>
                      <a:r>
                        <a:rPr lang="en-US" dirty="0" smtClean="0"/>
                        <a:t>Test</a:t>
                      </a:r>
                      <a:endParaRPr lang="en-US" dirty="0"/>
                    </a:p>
                  </a:txBody>
                  <a:tcPr/>
                </a:tc>
                <a:tc>
                  <a:txBody>
                    <a:bodyPr/>
                    <a:lstStyle/>
                    <a:p>
                      <a:r>
                        <a:rPr lang="en-US" dirty="0" smtClean="0"/>
                        <a:t>Result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endParaRPr lang="en-US" dirty="0" smtClean="0"/>
                    </a:p>
                  </a:txBody>
                  <a:tcPr/>
                </a:tc>
              </a:tr>
              <a:tr h="417512">
                <a:tc>
                  <a:txBody>
                    <a:bodyPr/>
                    <a:lstStyle/>
                    <a:p>
                      <a:r>
                        <a:rPr lang="en-US" b="0" i="0" dirty="0" smtClean="0">
                          <a:latin typeface="Times New Roman" charset="0"/>
                          <a:ea typeface="Times New Roman" charset="0"/>
                          <a:cs typeface="Times New Roman" charset="0"/>
                        </a:rPr>
                        <a:t>1400.11.27</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 free cortisol </a:t>
                      </a:r>
                      <a:endParaRPr lang="en-US" b="0" i="0" dirty="0">
                        <a:latin typeface="Times New Roman" charset="0"/>
                        <a:ea typeface="Times New Roman" charset="0"/>
                        <a:cs typeface="Times New Roman" charset="0"/>
                      </a:endParaRPr>
                    </a:p>
                  </a:txBody>
                  <a:tcPr/>
                </a:tc>
                <a:tc>
                  <a:txBody>
                    <a:bodyPr/>
                    <a:lstStyle/>
                    <a:p>
                      <a:r>
                        <a:rPr lang="en-US" b="1" i="0" dirty="0" smtClean="0">
                          <a:latin typeface="Times New Roman" charset="0"/>
                          <a:ea typeface="Times New Roman" charset="0"/>
                          <a:cs typeface="Times New Roman" charset="0"/>
                        </a:rPr>
                        <a:t>803 mcg/ 24</a:t>
                      </a:r>
                      <a:r>
                        <a:rPr lang="en-US" b="1" i="0" baseline="0" dirty="0" smtClean="0">
                          <a:latin typeface="Times New Roman" charset="0"/>
                          <a:ea typeface="Times New Roman" charset="0"/>
                          <a:cs typeface="Times New Roman" charset="0"/>
                        </a:rPr>
                        <a:t> h</a:t>
                      </a:r>
                      <a:endParaRPr lang="en-US" b="1" i="0" dirty="0">
                        <a:latin typeface="Times New Roman" charset="0"/>
                        <a:ea typeface="Times New Roman" charset="0"/>
                        <a:cs typeface="Times New Roman" charset="0"/>
                      </a:endParaRPr>
                    </a:p>
                  </a:txBody>
                  <a:tcPr/>
                </a:tc>
                <a:tc>
                  <a:txBody>
                    <a:bodyPr/>
                    <a:lstStyle/>
                    <a:p>
                      <a:r>
                        <a:rPr lang="en-US" b="0" dirty="0" smtClean="0"/>
                        <a:t>1.5 - 63</a:t>
                      </a:r>
                      <a:endParaRPr lang="en-US" b="0" dirty="0"/>
                    </a:p>
                  </a:txBody>
                  <a:tcPr/>
                </a:tc>
              </a:tr>
              <a:tr h="417512">
                <a:tc>
                  <a:txBody>
                    <a:bodyPr/>
                    <a:lstStyle/>
                    <a:p>
                      <a:r>
                        <a:rPr lang="en-US" b="0" i="0" dirty="0" smtClean="0">
                          <a:latin typeface="Times New Roman" charset="0"/>
                          <a:ea typeface="Times New Roman" charset="0"/>
                          <a:cs typeface="Times New Roman" charset="0"/>
                        </a:rPr>
                        <a:t>1400.12.1</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 free cortisol </a:t>
                      </a:r>
                      <a:endParaRPr lang="en-US"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547 mcg/ 24</a:t>
                      </a:r>
                      <a:r>
                        <a:rPr lang="en-US" b="1" i="0" baseline="0" dirty="0" smtClean="0">
                          <a:latin typeface="Times New Roman" charset="0"/>
                          <a:ea typeface="Times New Roman" charset="0"/>
                          <a:cs typeface="Times New Roman" charset="0"/>
                        </a:rPr>
                        <a:t> h</a:t>
                      </a:r>
                      <a:endParaRPr lang="en-US" b="1"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1.5 - 63</a:t>
                      </a:r>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1400.12.8</a:t>
                      </a:r>
                    </a:p>
                  </a:txBody>
                  <a:tcPr/>
                </a:tc>
                <a:tc>
                  <a:txBody>
                    <a:bodyPr/>
                    <a:lstStyle/>
                    <a:p>
                      <a:r>
                        <a:rPr lang="en-US" b="0" i="0" dirty="0" smtClean="0">
                          <a:latin typeface="Times New Roman" charset="0"/>
                          <a:ea typeface="Times New Roman" charset="0"/>
                          <a:cs typeface="Times New Roman" charset="0"/>
                        </a:rPr>
                        <a:t>ACTH</a:t>
                      </a:r>
                      <a:endParaRPr lang="en-US" b="0" i="0" dirty="0">
                        <a:latin typeface="Times New Roman" charset="0"/>
                        <a:ea typeface="Times New Roman" charset="0"/>
                        <a:cs typeface="Times New Roman" charset="0"/>
                      </a:endParaRPr>
                    </a:p>
                  </a:txBody>
                  <a:tcPr/>
                </a:tc>
                <a:tc>
                  <a:txBody>
                    <a:bodyPr/>
                    <a:lstStyle/>
                    <a:p>
                      <a:r>
                        <a:rPr lang="en-US" b="1" i="0" dirty="0" smtClean="0">
                          <a:latin typeface="Times New Roman" charset="0"/>
                          <a:ea typeface="Times New Roman" charset="0"/>
                          <a:cs typeface="Times New Roman" charset="0"/>
                        </a:rPr>
                        <a:t>84.35 pg/ ml</a:t>
                      </a:r>
                      <a:endParaRPr lang="en-US" b="1"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b="0" dirty="0" smtClean="0"/>
                        <a:t>7.2 </a:t>
                      </a:r>
                      <a:r>
                        <a:rPr lang="mr-IN" b="0" dirty="0" smtClean="0"/>
                        <a:t>–</a:t>
                      </a:r>
                      <a:r>
                        <a:rPr lang="en-US" b="0" dirty="0" smtClean="0"/>
                        <a:t> 63.3 (7 am </a:t>
                      </a:r>
                      <a:r>
                        <a:rPr lang="mr-IN" b="0" dirty="0" smtClean="0"/>
                        <a:t>–</a:t>
                      </a:r>
                      <a:r>
                        <a:rPr lang="en-US" b="0" dirty="0" smtClean="0"/>
                        <a:t> 10 am)</a:t>
                      </a:r>
                      <a:endParaRPr lang="en-US" b="0" dirty="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1400.12.14</a:t>
                      </a:r>
                    </a:p>
                  </a:txBody>
                  <a:tcPr/>
                </a:tc>
                <a:tc>
                  <a:txBody>
                    <a:bodyPr/>
                    <a:lstStyle/>
                    <a:p>
                      <a:r>
                        <a:rPr lang="en-US" b="0" i="0" dirty="0" smtClean="0">
                          <a:latin typeface="Times New Roman" charset="0"/>
                          <a:ea typeface="Times New Roman" charset="0"/>
                          <a:cs typeface="Times New Roman" charset="0"/>
                        </a:rPr>
                        <a:t>ACTH</a:t>
                      </a:r>
                      <a:endParaRPr lang="en-US" b="0" i="0" dirty="0">
                        <a:latin typeface="Times New Roman" charset="0"/>
                        <a:ea typeface="Times New Roman" charset="0"/>
                        <a:cs typeface="Times New Roman" charset="0"/>
                      </a:endParaRPr>
                    </a:p>
                  </a:txBody>
                  <a:tcPr/>
                </a:tc>
                <a:tc>
                  <a:txBody>
                    <a:bodyPr/>
                    <a:lstStyle/>
                    <a:p>
                      <a:r>
                        <a:rPr lang="en-US" b="1" i="0" dirty="0" smtClean="0">
                          <a:latin typeface="Times New Roman" charset="0"/>
                          <a:ea typeface="Times New Roman" charset="0"/>
                          <a:cs typeface="Times New Roman" charset="0"/>
                        </a:rPr>
                        <a:t>101.1 pg/ ml</a:t>
                      </a:r>
                      <a:endParaRPr lang="en-US" b="1"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b="0" dirty="0" smtClean="0"/>
                        <a:t>7.2 </a:t>
                      </a:r>
                      <a:r>
                        <a:rPr lang="mr-IN" b="0" dirty="0" smtClean="0"/>
                        <a:t>–</a:t>
                      </a:r>
                      <a:r>
                        <a:rPr lang="en-US" b="0" dirty="0" smtClean="0"/>
                        <a:t> 63.3 (7 am </a:t>
                      </a:r>
                      <a:r>
                        <a:rPr lang="mr-IN" b="0" dirty="0" smtClean="0"/>
                        <a:t>–</a:t>
                      </a:r>
                      <a:r>
                        <a:rPr lang="en-US" b="0" dirty="0" smtClean="0"/>
                        <a:t> 10 am)</a:t>
                      </a:r>
                      <a:endParaRPr lang="en-US" b="0" dirty="0"/>
                    </a:p>
                  </a:txBody>
                  <a:tcPr/>
                </a:tc>
              </a:tr>
              <a:tr h="417512">
                <a:tc>
                  <a:txBody>
                    <a:bodyPr/>
                    <a:lstStyle/>
                    <a:p>
                      <a:r>
                        <a:rPr lang="en-US" b="0" i="0" dirty="0" smtClean="0">
                          <a:latin typeface="Times New Roman" charset="0"/>
                          <a:ea typeface="Times New Roman" charset="0"/>
                          <a:cs typeface="Times New Roman" charset="0"/>
                        </a:rPr>
                        <a:t>1400.12.21</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 free cortisol </a:t>
                      </a:r>
                      <a:endParaRPr lang="en-US" b="0" i="0" dirty="0" smtClean="0">
                        <a:latin typeface="Times New Roman" charset="0"/>
                        <a:ea typeface="Times New Roman" charset="0"/>
                        <a:cs typeface="Times New Roman" charset="0"/>
                      </a:endParaRPr>
                    </a:p>
                    <a:p>
                      <a:r>
                        <a:rPr lang="en-US" b="0" i="0" dirty="0" smtClean="0">
                          <a:latin typeface="Times New Roman" charset="0"/>
                          <a:ea typeface="Times New Roman" charset="0"/>
                          <a:cs typeface="Times New Roman" charset="0"/>
                        </a:rPr>
                        <a:t>(HIGH-DOSE DST)</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6.4 mcg/ 24</a:t>
                      </a:r>
                      <a:r>
                        <a:rPr lang="en-US" b="1" i="0" baseline="0" dirty="0" smtClean="0">
                          <a:latin typeface="Times New Roman" charset="0"/>
                          <a:ea typeface="Times New Roman" charset="0"/>
                          <a:cs typeface="Times New Roman" charset="0"/>
                        </a:rPr>
                        <a:t> h</a:t>
                      </a:r>
                      <a:endParaRPr lang="en-US" b="1"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1.5 - 63</a:t>
                      </a:r>
                    </a:p>
                    <a:p>
                      <a:pPr marL="0" algn="l" defTabSz="914400" rtl="0" eaLnBrk="1" latinLnBrk="0" hangingPunct="1"/>
                      <a:endParaRPr lang="en-US" dirty="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1400.12.19</a:t>
                      </a:r>
                    </a:p>
                  </a:txBody>
                  <a:tcPr/>
                </a:tc>
                <a:tc>
                  <a:txBody>
                    <a:bodyPr/>
                    <a:lstStyle/>
                    <a:p>
                      <a:r>
                        <a:rPr lang="en-US" b="0" i="0" dirty="0" smtClean="0">
                          <a:latin typeface="Times New Roman" charset="0"/>
                          <a:ea typeface="Times New Roman" charset="0"/>
                          <a:cs typeface="Times New Roman" charset="0"/>
                        </a:rPr>
                        <a:t>Morning Cortisol</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20.4 mcg/ dl</a:t>
                      </a:r>
                      <a:endParaRPr lang="en-US" b="0"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dirty="0" smtClean="0"/>
                        <a:t>3.7- 19.4 </a:t>
                      </a:r>
                      <a:r>
                        <a:rPr lang="en-US" b="0" dirty="0" smtClean="0"/>
                        <a:t>(6 am </a:t>
                      </a:r>
                      <a:r>
                        <a:rPr lang="mr-IN" b="0" dirty="0" smtClean="0"/>
                        <a:t>–</a:t>
                      </a:r>
                      <a:r>
                        <a:rPr lang="en-US" b="0" dirty="0" smtClean="0"/>
                        <a:t> 10 am)</a:t>
                      </a:r>
                      <a:endParaRPr lang="en-US" dirty="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1400.12.21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Morning (Dexamethasone)</a:t>
                      </a:r>
                    </a:p>
                  </a:txBody>
                  <a:tcPr/>
                </a:tc>
                <a:tc>
                  <a:txBody>
                    <a:bodyPr/>
                    <a:lstStyle/>
                    <a:p>
                      <a:r>
                        <a:rPr lang="en-US" b="0" i="0" dirty="0" smtClean="0">
                          <a:latin typeface="Times New Roman" charset="0"/>
                          <a:ea typeface="Times New Roman" charset="0"/>
                          <a:cs typeface="Times New Roman" charset="0"/>
                        </a:rPr>
                        <a:t>9.3 mcg/ dl</a:t>
                      </a:r>
                      <a:endParaRPr lang="en-US" b="0"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dirty="0" smtClean="0"/>
                        <a:t>DST&lt;5</a:t>
                      </a:r>
                      <a:endParaRPr lang="en-US" dirty="0"/>
                    </a:p>
                  </a:txBody>
                  <a:tcPr/>
                </a:tc>
              </a:tr>
            </a:tbl>
          </a:graphicData>
        </a:graphic>
      </p:graphicFrame>
    </p:spTree>
    <p:extLst>
      <p:ext uri="{BB962C8B-B14F-4D97-AF65-F5344CB8AC3E}">
        <p14:creationId xmlns:p14="http://schemas.microsoft.com/office/powerpoint/2010/main" val="362538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859" y="314960"/>
            <a:ext cx="10515600" cy="1325563"/>
          </a:xfrm>
        </p:spPr>
        <p:txBody>
          <a:bodyPr/>
          <a:lstStyle/>
          <a:p>
            <a:pPr>
              <a:lnSpc>
                <a:spcPct val="90000"/>
              </a:lnSpc>
            </a:pPr>
            <a:r>
              <a:rPr lang="en-US" b="1" dirty="0">
                <a:latin typeface="Times New Roman" charset="0"/>
                <a:ea typeface="Times New Roman" charset="0"/>
                <a:cs typeface="Times New Roman" charset="0"/>
              </a:rPr>
              <a:t>1400.11.2</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279800239"/>
              </p:ext>
            </p:extLst>
          </p:nvPr>
        </p:nvGraphicFramePr>
        <p:xfrm>
          <a:off x="2428277" y="2232962"/>
          <a:ext cx="6912765" cy="2794641"/>
        </p:xfrm>
        <a:graphic>
          <a:graphicData uri="http://schemas.openxmlformats.org/drawingml/2006/table">
            <a:tbl>
              <a:tblPr firstRow="1" bandRow="1">
                <a:tableStyleId>{5C22544A-7EE6-4342-B048-85BDC9FD1C3A}</a:tableStyleId>
              </a:tblPr>
              <a:tblGrid>
                <a:gridCol w="2539447">
                  <a:extLst>
                    <a:ext uri="{9D8B030D-6E8A-4147-A177-3AD203B41FA5}">
                      <a16:colId xmlns:a16="http://schemas.microsoft.com/office/drawing/2014/main" xmlns="" val="20000"/>
                    </a:ext>
                  </a:extLst>
                </a:gridCol>
                <a:gridCol w="2073465">
                  <a:extLst>
                    <a:ext uri="{9D8B030D-6E8A-4147-A177-3AD203B41FA5}">
                      <a16:colId xmlns:a16="http://schemas.microsoft.com/office/drawing/2014/main" xmlns="" val="20001"/>
                    </a:ext>
                  </a:extLst>
                </a:gridCol>
                <a:gridCol w="2299853">
                  <a:extLst>
                    <a:ext uri="{9D8B030D-6E8A-4147-A177-3AD203B41FA5}">
                      <a16:colId xmlns:a16="http://schemas.microsoft.com/office/drawing/2014/main" xmlns="" val="20002"/>
                    </a:ext>
                  </a:extLst>
                </a:gridCol>
              </a:tblGrid>
              <a:tr h="408057">
                <a:tc>
                  <a:txBody>
                    <a:bodyPr/>
                    <a:lstStyle/>
                    <a:p>
                      <a:endParaRPr lang="en-US" dirty="0"/>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marL="81348" marR="813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Reference </a:t>
                      </a:r>
                      <a:r>
                        <a:rPr lang="en-US" baseline="0" dirty="0" smtClean="0"/>
                        <a:t>Range</a:t>
                      </a:r>
                      <a:endParaRPr lang="en-US" dirty="0" smtClean="0"/>
                    </a:p>
                  </a:txBody>
                  <a:tcPr marL="81348" marR="81348"/>
                </a:tc>
                <a:extLst>
                  <a:ext uri="{0D108BD9-81ED-4DB2-BD59-A6C34878D82A}">
                    <a16:rowId xmlns:a16="http://schemas.microsoft.com/office/drawing/2014/main" xmlns="" val="10000"/>
                  </a:ext>
                </a:extLst>
              </a:tr>
              <a:tr h="397764">
                <a:tc>
                  <a:txBody>
                    <a:bodyPr/>
                    <a:lstStyle/>
                    <a:p>
                      <a:pPr marL="0" algn="l" defTabSz="914400" rtl="0" eaLnBrk="1" latinLnBrk="0" hangingPunct="1"/>
                      <a:r>
                        <a:rPr lang="en-US" sz="1800" kern="1200" dirty="0" smtClean="0">
                          <a:solidFill>
                            <a:schemeClr val="dk1"/>
                          </a:solidFill>
                          <a:latin typeface="+mn-lt"/>
                          <a:ea typeface="+mn-ea"/>
                          <a:cs typeface="+mn-cs"/>
                        </a:rPr>
                        <a:t>Prolactin (</a:t>
                      </a:r>
                      <a:r>
                        <a:rPr lang="en-US" sz="1800" kern="1200" dirty="0" err="1" smtClean="0">
                          <a:solidFill>
                            <a:schemeClr val="dk1"/>
                          </a:solidFill>
                          <a:latin typeface="+mn-lt"/>
                          <a:ea typeface="+mn-ea"/>
                          <a:cs typeface="+mn-cs"/>
                        </a:rPr>
                        <a:t>mIU</a:t>
                      </a:r>
                      <a:r>
                        <a:rPr lang="en-US" sz="1800" kern="1200" dirty="0" smtClean="0">
                          <a:solidFill>
                            <a:schemeClr val="dk1"/>
                          </a:solidFill>
                          <a:latin typeface="+mn-lt"/>
                          <a:ea typeface="+mn-ea"/>
                          <a:cs typeface="+mn-cs"/>
                        </a:rPr>
                        <a:t>/ml)</a:t>
                      </a:r>
                    </a:p>
                  </a:txBody>
                  <a:tcPr marL="81348" marR="81348"/>
                </a:tc>
                <a:tc>
                  <a:txBody>
                    <a:bodyPr/>
                    <a:lstStyle/>
                    <a:p>
                      <a:pPr marL="0" algn="l" defTabSz="914400" rtl="0" eaLnBrk="1" latinLnBrk="0" hangingPunct="1"/>
                      <a:r>
                        <a:rPr lang="en-US" sz="1800" kern="1200" dirty="0" smtClean="0">
                          <a:solidFill>
                            <a:schemeClr val="dk1"/>
                          </a:solidFill>
                          <a:latin typeface="+mn-lt"/>
                          <a:ea typeface="+mn-ea"/>
                          <a:cs typeface="+mn-cs"/>
                        </a:rPr>
                        <a:t>320</a:t>
                      </a:r>
                      <a:endParaRPr lang="en-US" sz="1800" kern="1200" dirty="0">
                        <a:solidFill>
                          <a:schemeClr val="dk1"/>
                        </a:solidFill>
                        <a:latin typeface="+mn-lt"/>
                        <a:ea typeface="+mn-ea"/>
                        <a:cs typeface="+mn-cs"/>
                      </a:endParaRPr>
                    </a:p>
                  </a:txBody>
                  <a:tcPr marL="81348" marR="81348"/>
                </a:tc>
                <a:tc>
                  <a:txBody>
                    <a:bodyPr/>
                    <a:lstStyle/>
                    <a:p>
                      <a:pPr marL="0" algn="l" defTabSz="914400" rtl="0" eaLnBrk="1" latinLnBrk="0" hangingPunct="1"/>
                      <a:r>
                        <a:rPr lang="en-US" sz="1800" kern="1200" dirty="0" smtClean="0">
                          <a:solidFill>
                            <a:schemeClr val="dk1"/>
                          </a:solidFill>
                          <a:latin typeface="+mn-lt"/>
                          <a:ea typeface="+mn-ea"/>
                          <a:cs typeface="+mn-cs"/>
                        </a:rPr>
                        <a:t>106 - 850</a:t>
                      </a:r>
                      <a:endParaRPr lang="en-US" sz="1800" kern="1200" dirty="0">
                        <a:solidFill>
                          <a:schemeClr val="dk1"/>
                        </a:solidFill>
                        <a:latin typeface="+mn-lt"/>
                        <a:ea typeface="+mn-ea"/>
                        <a:cs typeface="+mn-cs"/>
                      </a:endParaRPr>
                    </a:p>
                  </a:txBody>
                  <a:tcPr marL="81348" marR="81348"/>
                </a:tc>
              </a:tr>
              <a:tr h="397764">
                <a:tc>
                  <a:txBody>
                    <a:bodyPr/>
                    <a:lstStyle/>
                    <a:p>
                      <a:pPr marL="0" algn="l" defTabSz="914400" rtl="0" eaLnBrk="1" latinLnBrk="0" hangingPunct="1"/>
                      <a:r>
                        <a:rPr lang="en-US" sz="1800" kern="1200" dirty="0" smtClean="0">
                          <a:solidFill>
                            <a:schemeClr val="dk1"/>
                          </a:solidFill>
                          <a:latin typeface="+mn-lt"/>
                          <a:ea typeface="+mn-ea"/>
                          <a:cs typeface="+mn-cs"/>
                        </a:rPr>
                        <a:t>LH (</a:t>
                      </a:r>
                      <a:r>
                        <a:rPr lang="en-US" sz="1800" kern="1200" dirty="0" err="1" smtClean="0">
                          <a:solidFill>
                            <a:schemeClr val="dk1"/>
                          </a:solidFill>
                          <a:latin typeface="+mn-lt"/>
                          <a:ea typeface="+mn-ea"/>
                          <a:cs typeface="+mn-cs"/>
                        </a:rPr>
                        <a:t>mIU</a:t>
                      </a:r>
                      <a:r>
                        <a:rPr lang="en-US" sz="1800" kern="1200" dirty="0" smtClean="0">
                          <a:solidFill>
                            <a:schemeClr val="dk1"/>
                          </a:solidFill>
                          <a:latin typeface="+mn-lt"/>
                          <a:ea typeface="+mn-ea"/>
                          <a:cs typeface="+mn-cs"/>
                        </a:rPr>
                        <a:t>/ml)</a:t>
                      </a:r>
                      <a:endParaRPr lang="en-US" sz="1800" kern="1200" dirty="0">
                        <a:solidFill>
                          <a:schemeClr val="dk1"/>
                        </a:solidFill>
                        <a:latin typeface="+mn-lt"/>
                        <a:ea typeface="+mn-ea"/>
                        <a:cs typeface="+mn-cs"/>
                      </a:endParaRPr>
                    </a:p>
                  </a:txBody>
                  <a:tcPr marL="81348" marR="81348"/>
                </a:tc>
                <a:tc>
                  <a:txBody>
                    <a:bodyPr/>
                    <a:lstStyle/>
                    <a:p>
                      <a:pPr marL="0" algn="l" defTabSz="914400" rtl="0" eaLnBrk="1" latinLnBrk="0" hangingPunct="1"/>
                      <a:r>
                        <a:rPr lang="en-US" sz="1800" kern="1200" dirty="0" smtClean="0">
                          <a:solidFill>
                            <a:schemeClr val="dk1"/>
                          </a:solidFill>
                          <a:latin typeface="+mn-lt"/>
                          <a:ea typeface="+mn-ea"/>
                          <a:cs typeface="+mn-cs"/>
                        </a:rPr>
                        <a:t>0.57</a:t>
                      </a:r>
                      <a:endParaRPr lang="en-US" sz="1800" kern="1200" dirty="0">
                        <a:solidFill>
                          <a:schemeClr val="dk1"/>
                        </a:solidFill>
                        <a:latin typeface="+mn-lt"/>
                        <a:ea typeface="+mn-ea"/>
                        <a:cs typeface="+mn-cs"/>
                      </a:endParaRPr>
                    </a:p>
                  </a:txBody>
                  <a:tcPr marL="81348" marR="81348"/>
                </a:tc>
                <a:tc>
                  <a:txBody>
                    <a:bodyPr/>
                    <a:lstStyle/>
                    <a:p>
                      <a:pPr marL="0" algn="l" defTabSz="914400" rtl="0" eaLnBrk="1" latinLnBrk="0" hangingPunct="1"/>
                      <a:r>
                        <a:rPr lang="en-US" sz="1800" kern="1200" dirty="0" smtClean="0">
                          <a:solidFill>
                            <a:schemeClr val="dk1"/>
                          </a:solidFill>
                          <a:latin typeface="+mn-lt"/>
                          <a:ea typeface="+mn-ea"/>
                          <a:cs typeface="+mn-cs"/>
                        </a:rPr>
                        <a:t>1.8 </a:t>
                      </a:r>
                      <a:r>
                        <a:rPr lang="mr-IN" sz="1800" kern="1200" dirty="0" smtClean="0">
                          <a:solidFill>
                            <a:schemeClr val="dk1"/>
                          </a:solidFill>
                          <a:latin typeface="+mn-lt"/>
                          <a:ea typeface="+mn-ea"/>
                          <a:cs typeface="+mn-cs"/>
                        </a:rPr>
                        <a:t>–</a:t>
                      </a:r>
                      <a:r>
                        <a:rPr lang="en-US" sz="1800" kern="1200" dirty="0" smtClean="0">
                          <a:solidFill>
                            <a:schemeClr val="dk1"/>
                          </a:solidFill>
                          <a:latin typeface="+mn-lt"/>
                          <a:ea typeface="+mn-ea"/>
                          <a:cs typeface="+mn-cs"/>
                        </a:rPr>
                        <a:t> 11.8</a:t>
                      </a:r>
                      <a:endParaRPr lang="en-US" sz="1800" kern="1200" dirty="0">
                        <a:solidFill>
                          <a:schemeClr val="dk1"/>
                        </a:solidFill>
                        <a:latin typeface="+mn-lt"/>
                        <a:ea typeface="+mn-ea"/>
                        <a:cs typeface="+mn-cs"/>
                      </a:endParaRPr>
                    </a:p>
                  </a:txBody>
                  <a:tcPr marL="81348" marR="81348"/>
                </a:tc>
              </a:tr>
              <a:tr h="397764">
                <a:tc>
                  <a:txBody>
                    <a:bodyPr/>
                    <a:lstStyle/>
                    <a:p>
                      <a:pPr marL="0" algn="l" defTabSz="914400" rtl="0" eaLnBrk="1" latinLnBrk="0" hangingPunct="1"/>
                      <a:r>
                        <a:rPr lang="en-US" sz="1800" kern="1200" dirty="0" smtClean="0">
                          <a:solidFill>
                            <a:schemeClr val="dk1"/>
                          </a:solidFill>
                          <a:latin typeface="+mn-lt"/>
                          <a:ea typeface="+mn-ea"/>
                          <a:cs typeface="+mn-cs"/>
                        </a:rPr>
                        <a:t>FSH (</a:t>
                      </a:r>
                      <a:r>
                        <a:rPr lang="en-US" sz="1800" kern="1200" dirty="0" err="1" smtClean="0">
                          <a:solidFill>
                            <a:schemeClr val="dk1"/>
                          </a:solidFill>
                          <a:latin typeface="+mn-lt"/>
                          <a:ea typeface="+mn-ea"/>
                          <a:cs typeface="+mn-cs"/>
                        </a:rPr>
                        <a:t>mIU</a:t>
                      </a:r>
                      <a:r>
                        <a:rPr lang="en-US" sz="1800" kern="1200" dirty="0" smtClean="0">
                          <a:solidFill>
                            <a:schemeClr val="dk1"/>
                          </a:solidFill>
                          <a:latin typeface="+mn-lt"/>
                          <a:ea typeface="+mn-ea"/>
                          <a:cs typeface="+mn-cs"/>
                        </a:rPr>
                        <a:t>/ml)</a:t>
                      </a:r>
                      <a:endParaRPr lang="en-US" sz="1800" kern="1200" dirty="0">
                        <a:solidFill>
                          <a:schemeClr val="dk1"/>
                        </a:solidFill>
                        <a:latin typeface="+mn-lt"/>
                        <a:ea typeface="+mn-ea"/>
                        <a:cs typeface="+mn-cs"/>
                      </a:endParaRPr>
                    </a:p>
                  </a:txBody>
                  <a:tcPr marL="81348" marR="81348"/>
                </a:tc>
                <a:tc>
                  <a:txBody>
                    <a:bodyPr/>
                    <a:lstStyle/>
                    <a:p>
                      <a:pPr marL="0" algn="l" defTabSz="914400" rtl="0" eaLnBrk="1" latinLnBrk="0" hangingPunct="1"/>
                      <a:r>
                        <a:rPr lang="en-US" sz="1800" kern="1200" dirty="0" smtClean="0">
                          <a:solidFill>
                            <a:schemeClr val="dk1"/>
                          </a:solidFill>
                          <a:latin typeface="+mn-lt"/>
                          <a:ea typeface="+mn-ea"/>
                          <a:cs typeface="+mn-cs"/>
                        </a:rPr>
                        <a:t>0.5</a:t>
                      </a:r>
                      <a:endParaRPr lang="en-US" sz="1800" kern="1200" dirty="0">
                        <a:solidFill>
                          <a:schemeClr val="dk1"/>
                        </a:solidFill>
                        <a:latin typeface="+mn-lt"/>
                        <a:ea typeface="+mn-ea"/>
                        <a:cs typeface="+mn-cs"/>
                      </a:endParaRPr>
                    </a:p>
                  </a:txBody>
                  <a:tcPr marL="81348" marR="81348"/>
                </a:tc>
                <a:tc>
                  <a:txBody>
                    <a:bodyPr/>
                    <a:lstStyle/>
                    <a:p>
                      <a:pPr marL="0" algn="l" defTabSz="914400" rtl="0" eaLnBrk="1" latinLnBrk="0" hangingPunct="1"/>
                      <a:r>
                        <a:rPr lang="en-US" sz="1800" kern="1200" dirty="0" smtClean="0">
                          <a:solidFill>
                            <a:schemeClr val="dk1"/>
                          </a:solidFill>
                          <a:latin typeface="+mn-lt"/>
                          <a:ea typeface="+mn-ea"/>
                          <a:cs typeface="+mn-cs"/>
                        </a:rPr>
                        <a:t>1.2 - 21</a:t>
                      </a:r>
                      <a:endParaRPr lang="en-US" sz="1800" kern="1200" dirty="0">
                        <a:solidFill>
                          <a:schemeClr val="dk1"/>
                        </a:solidFill>
                        <a:latin typeface="+mn-lt"/>
                        <a:ea typeface="+mn-ea"/>
                        <a:cs typeface="+mn-cs"/>
                      </a:endParaRPr>
                    </a:p>
                  </a:txBody>
                  <a:tcPr marL="81348" marR="81348"/>
                </a:tc>
              </a:tr>
              <a:tr h="3977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T4 (</a:t>
                      </a:r>
                      <a:r>
                        <a:rPr lang="mr-IN" b="0" i="0" dirty="0" smtClean="0">
                          <a:latin typeface="Times New Roman" charset="0"/>
                          <a:ea typeface="Times New Roman" charset="0"/>
                          <a:cs typeface="Times New Roman" charset="0"/>
                        </a:rPr>
                        <a:t>μ</a:t>
                      </a:r>
                      <a:r>
                        <a:rPr lang="en-US" b="0" i="0" dirty="0" smtClean="0">
                          <a:latin typeface="Times New Roman" charset="0"/>
                          <a:ea typeface="Times New Roman" charset="0"/>
                          <a:cs typeface="Times New Roman" charset="0"/>
                        </a:rPr>
                        <a:t>g/dl)</a:t>
                      </a:r>
                    </a:p>
                  </a:txBody>
                  <a:tcPr marL="81348" marR="81348"/>
                </a:tc>
                <a:tc>
                  <a:txBody>
                    <a:bodyPr/>
                    <a:lstStyle/>
                    <a:p>
                      <a:r>
                        <a:rPr lang="en-US" dirty="0" smtClean="0"/>
                        <a:t>4.7</a:t>
                      </a:r>
                      <a:endParaRPr lang="en-US" dirty="0"/>
                    </a:p>
                  </a:txBody>
                  <a:tcPr marL="81348" marR="81348"/>
                </a:tc>
                <a:tc>
                  <a:txBody>
                    <a:bodyPr/>
                    <a:lstStyle/>
                    <a:p>
                      <a:r>
                        <a:rPr lang="en-US" dirty="0" smtClean="0"/>
                        <a:t>4.65 </a:t>
                      </a:r>
                      <a:r>
                        <a:rPr lang="mr-IN" dirty="0" smtClean="0"/>
                        <a:t>–</a:t>
                      </a:r>
                      <a:r>
                        <a:rPr lang="en-US" dirty="0" smtClean="0"/>
                        <a:t> 9.31</a:t>
                      </a:r>
                      <a:endParaRPr lang="en-US" dirty="0"/>
                    </a:p>
                  </a:txBody>
                  <a:tcPr marL="81348" marR="81348"/>
                </a:tc>
              </a:tr>
              <a:tr h="397764">
                <a:tc>
                  <a:txBody>
                    <a:bodyPr/>
                    <a:lstStyle/>
                    <a:p>
                      <a:r>
                        <a:rPr lang="en-US" dirty="0" smtClean="0"/>
                        <a:t>TSH</a:t>
                      </a:r>
                      <a:endParaRPr lang="en-US" dirty="0"/>
                    </a:p>
                  </a:txBody>
                  <a:tcPr marL="81348" marR="81348"/>
                </a:tc>
                <a:tc>
                  <a:txBody>
                    <a:bodyPr/>
                    <a:lstStyle/>
                    <a:p>
                      <a:r>
                        <a:rPr lang="en-US" dirty="0" smtClean="0"/>
                        <a:t>0.8 mu/l</a:t>
                      </a:r>
                      <a:endParaRPr lang="en-US" dirty="0"/>
                    </a:p>
                  </a:txBody>
                  <a:tcPr marL="81348" marR="81348"/>
                </a:tc>
                <a:tc>
                  <a:txBody>
                    <a:bodyPr/>
                    <a:lstStyle/>
                    <a:p>
                      <a:r>
                        <a:rPr lang="en-US" dirty="0" smtClean="0"/>
                        <a:t>0.4- 4.5</a:t>
                      </a:r>
                      <a:endParaRPr lang="en-US" dirty="0"/>
                    </a:p>
                  </a:txBody>
                  <a:tcPr marL="81348" marR="81348"/>
                </a:tc>
              </a:tr>
              <a:tr h="397764">
                <a:tc>
                  <a:txBody>
                    <a:bodyPr/>
                    <a:lstStyle/>
                    <a:p>
                      <a:r>
                        <a:rPr lang="en-US" dirty="0" smtClean="0"/>
                        <a:t>DHEAS (</a:t>
                      </a:r>
                      <a:r>
                        <a:rPr lang="mr-IN" b="0" i="0" dirty="0" smtClean="0">
                          <a:latin typeface="Times New Roman" charset="0"/>
                          <a:ea typeface="Times New Roman" charset="0"/>
                          <a:cs typeface="Times New Roman" charset="0"/>
                        </a:rPr>
                        <a:t>μ</a:t>
                      </a:r>
                      <a:r>
                        <a:rPr lang="en-US" b="0" i="0" dirty="0" smtClean="0">
                          <a:latin typeface="Times New Roman" charset="0"/>
                          <a:ea typeface="Times New Roman" charset="0"/>
                          <a:cs typeface="Times New Roman" charset="0"/>
                        </a:rPr>
                        <a:t>g/dl)</a:t>
                      </a:r>
                      <a:endParaRPr lang="en-US" dirty="0"/>
                    </a:p>
                  </a:txBody>
                  <a:tcPr marL="81348" marR="81348"/>
                </a:tc>
                <a:tc>
                  <a:txBody>
                    <a:bodyPr/>
                    <a:lstStyle/>
                    <a:p>
                      <a:r>
                        <a:rPr lang="en-US" dirty="0" smtClean="0"/>
                        <a:t>178.6</a:t>
                      </a:r>
                      <a:endParaRPr lang="en-US" dirty="0"/>
                    </a:p>
                  </a:txBody>
                  <a:tcPr marL="81348" marR="81348"/>
                </a:tc>
                <a:tc>
                  <a:txBody>
                    <a:bodyPr/>
                    <a:lstStyle/>
                    <a:p>
                      <a:r>
                        <a:rPr lang="en-US" dirty="0" smtClean="0"/>
                        <a:t>99- 340</a:t>
                      </a:r>
                      <a:endParaRPr lang="en-US" dirty="0"/>
                    </a:p>
                  </a:txBody>
                  <a:tcPr marL="81348" marR="81348"/>
                </a:tc>
              </a:tr>
            </a:tbl>
          </a:graphicData>
        </a:graphic>
      </p:graphicFrame>
    </p:spTree>
    <p:extLst>
      <p:ext uri="{BB962C8B-B14F-4D97-AF65-F5344CB8AC3E}">
        <p14:creationId xmlns:p14="http://schemas.microsoft.com/office/powerpoint/2010/main" val="1498517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660" y="365125"/>
            <a:ext cx="9992139" cy="1325563"/>
          </a:xfrm>
        </p:spPr>
        <p:txBody>
          <a:bodyPr>
            <a:normAutofit/>
          </a:bodyPr>
          <a:lstStyle/>
          <a:p>
            <a:r>
              <a:rPr lang="en-US" sz="4000" b="1" dirty="0" smtClean="0"/>
              <a:t>Patient ID:</a:t>
            </a:r>
            <a:endParaRPr lang="en-US" sz="4000" b="1" dirty="0"/>
          </a:p>
        </p:txBody>
      </p:sp>
      <p:sp>
        <p:nvSpPr>
          <p:cNvPr id="3" name="Content Placeholder 2"/>
          <p:cNvSpPr>
            <a:spLocks noGrp="1"/>
          </p:cNvSpPr>
          <p:nvPr>
            <p:ph idx="1"/>
          </p:nvPr>
        </p:nvSpPr>
        <p:spPr>
          <a:xfrm>
            <a:off x="1242391" y="1825625"/>
            <a:ext cx="10111409" cy="4351338"/>
          </a:xfrm>
        </p:spPr>
        <p:txBody>
          <a:bodyPr/>
          <a:lstStyle/>
          <a:p>
            <a:pPr marL="342900" indent="-342900"/>
            <a:endParaRPr lang="en-US" sz="2800" dirty="0" smtClean="0">
              <a:latin typeface="Times New Roman" panose="02020603050405020304" pitchFamily="18" charset="0"/>
              <a:cs typeface="Times New Roman" panose="02020603050405020304" pitchFamily="18" charset="0"/>
            </a:endParaRPr>
          </a:p>
          <a:p>
            <a:pPr marL="342900" indent="-342900"/>
            <a:r>
              <a:rPr lang="en-US" sz="2800" dirty="0" smtClean="0">
                <a:latin typeface="Times New Roman" panose="02020603050405020304" pitchFamily="18" charset="0"/>
                <a:cs typeface="Times New Roman" panose="02020603050405020304" pitchFamily="18" charset="0"/>
              </a:rPr>
              <a:t>32 </a:t>
            </a:r>
            <a:r>
              <a:rPr lang="en-US" sz="2800" dirty="0">
                <a:latin typeface="Times New Roman" panose="02020603050405020304" pitchFamily="18" charset="0"/>
                <a:cs typeface="Times New Roman" panose="02020603050405020304" pitchFamily="18" charset="0"/>
              </a:rPr>
              <a:t>y/o </a:t>
            </a:r>
            <a:r>
              <a:rPr lang="en-US" sz="2800" dirty="0" smtClean="0">
                <a:latin typeface="Times New Roman" panose="02020603050405020304" pitchFamily="18" charset="0"/>
                <a:cs typeface="Times New Roman" panose="02020603050405020304" pitchFamily="18" charset="0"/>
              </a:rPr>
              <a:t>woman </a:t>
            </a:r>
            <a:endParaRPr lang="en-US" sz="2800" dirty="0">
              <a:latin typeface="Times New Roman" panose="02020603050405020304" pitchFamily="18" charset="0"/>
              <a:cs typeface="Times New Roman" panose="02020603050405020304" pitchFamily="18" charset="0"/>
            </a:endParaRPr>
          </a:p>
          <a:p>
            <a:pPr marL="342900" indent="-342900"/>
            <a:r>
              <a:rPr lang="en-US" sz="2800" dirty="0">
                <a:latin typeface="Times New Roman" panose="02020603050405020304" pitchFamily="18" charset="0"/>
                <a:cs typeface="Times New Roman" panose="02020603050405020304" pitchFamily="18" charset="0"/>
              </a:rPr>
              <a:t>Born  </a:t>
            </a:r>
            <a:r>
              <a:rPr lang="en-US" sz="2800" dirty="0" smtClean="0">
                <a:latin typeface="Times New Roman" panose="02020603050405020304" pitchFamily="18" charset="0"/>
                <a:cs typeface="Times New Roman" panose="02020603050405020304" pitchFamily="18" charset="0"/>
              </a:rPr>
              <a:t>in Shabestar, live </a:t>
            </a:r>
            <a:r>
              <a:rPr lang="en-US" sz="2800" dirty="0">
                <a:latin typeface="Times New Roman" panose="02020603050405020304" pitchFamily="18" charset="0"/>
                <a:cs typeface="Times New Roman" panose="02020603050405020304" pitchFamily="18" charset="0"/>
              </a:rPr>
              <a:t>in </a:t>
            </a:r>
            <a:r>
              <a:rPr lang="en-US" sz="2800" dirty="0" smtClean="0">
                <a:latin typeface="Times New Roman" panose="02020603050405020304" pitchFamily="18" charset="0"/>
                <a:cs typeface="Times New Roman" panose="02020603050405020304" pitchFamily="18" charset="0"/>
              </a:rPr>
              <a:t>Pakdasht</a:t>
            </a:r>
            <a:endParaRPr lang="en-US" sz="2800" dirty="0">
              <a:latin typeface="Times New Roman" panose="02020603050405020304" pitchFamily="18" charset="0"/>
              <a:cs typeface="Times New Roman" panose="02020603050405020304" pitchFamily="18" charset="0"/>
            </a:endParaRPr>
          </a:p>
          <a:p>
            <a:pPr marL="342900" indent="-342900"/>
            <a:r>
              <a:rPr lang="en-US" sz="2800" dirty="0">
                <a:latin typeface="Times New Roman" panose="02020603050405020304" pitchFamily="18" charset="0"/>
                <a:cs typeface="Times New Roman" panose="02020603050405020304" pitchFamily="18" charset="0"/>
              </a:rPr>
              <a:t>Housewife</a:t>
            </a:r>
          </a:p>
          <a:p>
            <a:pPr marL="342900" indent="-342900"/>
            <a:r>
              <a:rPr lang="en-US" sz="2800" dirty="0">
                <a:latin typeface="Times New Roman" panose="02020603050405020304" pitchFamily="18" charset="0"/>
                <a:cs typeface="Times New Roman" panose="02020603050405020304" pitchFamily="18" charset="0"/>
              </a:rPr>
              <a:t>History of </a:t>
            </a:r>
            <a:r>
              <a:rPr lang="en-US" sz="2800" dirty="0" smtClean="0">
                <a:latin typeface="Times New Roman" panose="02020603050405020304" pitchFamily="18" charset="0"/>
                <a:cs typeface="Times New Roman" panose="02020603050405020304" pitchFamily="18" charset="0"/>
              </a:rPr>
              <a:t>multiple </a:t>
            </a:r>
            <a:r>
              <a:rPr lang="en-US" sz="2800" dirty="0">
                <a:latin typeface="Times New Roman" panose="02020603050405020304" pitchFamily="18" charset="0"/>
                <a:cs typeface="Times New Roman" panose="02020603050405020304" pitchFamily="18" charset="0"/>
              </a:rPr>
              <a:t>hospital </a:t>
            </a:r>
            <a:r>
              <a:rPr lang="en-US" sz="2800" dirty="0" smtClean="0">
                <a:latin typeface="Times New Roman" panose="02020603050405020304" pitchFamily="18" charset="0"/>
                <a:cs typeface="Times New Roman" panose="02020603050405020304" pitchFamily="18" charset="0"/>
              </a:rPr>
              <a:t>admissions (3 childbirth, 3 surgery)</a:t>
            </a:r>
          </a:p>
          <a:p>
            <a:pPr marL="342900" indent="-342900"/>
            <a:r>
              <a:rPr lang="en-US" sz="2800" dirty="0" smtClean="0">
                <a:latin typeface="Times New Roman" panose="02020603050405020304" pitchFamily="18" charset="0"/>
                <a:cs typeface="Times New Roman" panose="02020603050405020304" pitchFamily="18" charset="0"/>
              </a:rPr>
              <a:t>Source </a:t>
            </a:r>
            <a:r>
              <a:rPr lang="en-US" sz="2800" dirty="0">
                <a:latin typeface="Times New Roman" panose="02020603050405020304" pitchFamily="18" charset="0"/>
                <a:cs typeface="Times New Roman" panose="02020603050405020304" pitchFamily="18" charset="0"/>
              </a:rPr>
              <a:t>of </a:t>
            </a:r>
            <a:r>
              <a:rPr lang="en-US" sz="2800" dirty="0" smtClean="0">
                <a:latin typeface="Times New Roman" panose="02020603050405020304" pitchFamily="18" charset="0"/>
                <a:cs typeface="Times New Roman" panose="02020603050405020304" pitchFamily="18" charset="0"/>
              </a:rPr>
              <a:t>history: patient, reliable</a:t>
            </a:r>
            <a:endParaRPr lang="en-US" sz="2800" dirty="0">
              <a:latin typeface="Times New Roman" panose="02020603050405020304" pitchFamily="18" charset="0"/>
              <a:cs typeface="Times New Roman" panose="02020603050405020304" pitchFamily="18" charset="0"/>
            </a:endParaRPr>
          </a:p>
          <a:p>
            <a:endParaRPr lang="en-US" dirty="0">
              <a:solidFill>
                <a:schemeClr val="tx1"/>
              </a:solidFill>
            </a:endParaRPr>
          </a:p>
        </p:txBody>
      </p:sp>
    </p:spTree>
    <p:extLst>
      <p:ext uri="{BB962C8B-B14F-4D97-AF65-F5344CB8AC3E}">
        <p14:creationId xmlns:p14="http://schemas.microsoft.com/office/powerpoint/2010/main" val="829298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52" y="362804"/>
            <a:ext cx="10058400" cy="1188624"/>
          </a:xfrm>
        </p:spPr>
        <p:txBody>
          <a:bodyPr/>
          <a:lstStyle/>
          <a:p>
            <a:pPr algn="l"/>
            <a:r>
              <a:rPr lang="en-US" dirty="0" smtClean="0"/>
              <a:t>1400.12.21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40149" y="724113"/>
            <a:ext cx="8599026" cy="5144981"/>
          </a:xfrm>
          <a:prstGeom prst="rect">
            <a:avLst/>
          </a:prstGeom>
        </p:spPr>
      </p:pic>
    </p:spTree>
    <p:extLst>
      <p:ext uri="{BB962C8B-B14F-4D97-AF65-F5344CB8AC3E}">
        <p14:creationId xmlns:p14="http://schemas.microsoft.com/office/powerpoint/2010/main" val="1530783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PROBLEM LIST </a:t>
            </a:r>
            <a:endParaRPr lang="en-US" dirty="0"/>
          </a:p>
        </p:txBody>
      </p:sp>
      <p:sp>
        <p:nvSpPr>
          <p:cNvPr id="3" name="Content Placeholder 2"/>
          <p:cNvSpPr>
            <a:spLocks noGrp="1"/>
          </p:cNvSpPr>
          <p:nvPr>
            <p:ph idx="1"/>
          </p:nvPr>
        </p:nvSpPr>
        <p:spPr/>
        <p:txBody>
          <a:bodyPr>
            <a:normAutofit fontScale="62500" lnSpcReduction="20000"/>
          </a:bodyPr>
          <a:lstStyle/>
          <a:p>
            <a:pPr>
              <a:lnSpc>
                <a:spcPct val="170000"/>
              </a:lnSpc>
            </a:pPr>
            <a:r>
              <a:rPr lang="en-US" dirty="0">
                <a:latin typeface="Times New Roman" panose="02020603050405020304" pitchFamily="18" charset="0"/>
                <a:cs typeface="Times New Roman" panose="02020603050405020304" pitchFamily="18" charset="0"/>
              </a:rPr>
              <a:t>A 32-year-old woman </a:t>
            </a:r>
          </a:p>
          <a:p>
            <a:pPr>
              <a:lnSpc>
                <a:spcPct val="170000"/>
              </a:lnSpc>
            </a:pPr>
            <a:r>
              <a:rPr lang="en-US" dirty="0">
                <a:latin typeface="Times New Roman" panose="02020603050405020304" pitchFamily="18" charset="0"/>
                <a:cs typeface="Times New Roman" panose="02020603050405020304" pitchFamily="18" charset="0"/>
              </a:rPr>
              <a:t>History of Cushing’s syndrome, adrenal adenoma and Laparoscopic right adrenalectomy (1388)</a:t>
            </a:r>
          </a:p>
          <a:p>
            <a:pPr>
              <a:lnSpc>
                <a:spcPct val="170000"/>
              </a:lnSpc>
            </a:pPr>
            <a:r>
              <a:rPr lang="en-US" dirty="0" smtClean="0">
                <a:latin typeface="Times New Roman" panose="02020603050405020304" pitchFamily="18" charset="0"/>
                <a:cs typeface="Times New Roman" panose="02020603050405020304" pitchFamily="18" charset="0"/>
              </a:rPr>
              <a:t>Striae</a:t>
            </a:r>
            <a:r>
              <a:rPr lang="en-US" dirty="0">
                <a:latin typeface="Times New Roman" panose="02020603050405020304" pitchFamily="18" charset="0"/>
                <a:cs typeface="Times New Roman" panose="02020603050405020304" pitchFamily="18" charset="0"/>
              </a:rPr>
              <a:t>, progressive </a:t>
            </a:r>
            <a:r>
              <a:rPr lang="en-US" dirty="0" smtClean="0">
                <a:latin typeface="Times New Roman" panose="02020603050405020304" pitchFamily="18" charset="0"/>
                <a:cs typeface="Times New Roman" panose="02020603050405020304" pitchFamily="18" charset="0"/>
              </a:rPr>
              <a:t>obesity, proximal </a:t>
            </a:r>
            <a:r>
              <a:rPr lang="en-US" dirty="0">
                <a:latin typeface="Times New Roman" panose="02020603050405020304" pitchFamily="18" charset="0"/>
                <a:cs typeface="Times New Roman" panose="02020603050405020304" pitchFamily="18" charset="0"/>
              </a:rPr>
              <a:t>muscle </a:t>
            </a:r>
            <a:r>
              <a:rPr lang="en-US" dirty="0" smtClean="0">
                <a:latin typeface="Times New Roman" panose="02020603050405020304" pitchFamily="18" charset="0"/>
                <a:cs typeface="Times New Roman" panose="02020603050405020304" pitchFamily="18" charset="0"/>
              </a:rPr>
              <a:t>weakness, HTN and abnormal </a:t>
            </a:r>
            <a:r>
              <a:rPr lang="en-US" dirty="0">
                <a:latin typeface="Times New Roman" panose="02020603050405020304" pitchFamily="18" charset="0"/>
                <a:cs typeface="Times New Roman" panose="02020603050405020304" pitchFamily="18" charset="0"/>
              </a:rPr>
              <a:t>glucose </a:t>
            </a:r>
            <a:r>
              <a:rPr lang="en-US" dirty="0" smtClean="0">
                <a:latin typeface="Times New Roman" panose="02020603050405020304" pitchFamily="18" charset="0"/>
                <a:cs typeface="Times New Roman" panose="02020603050405020304" pitchFamily="18" charset="0"/>
              </a:rPr>
              <a:t>tolerance: since 6 months ago</a:t>
            </a:r>
          </a:p>
          <a:p>
            <a:pPr>
              <a:lnSpc>
                <a:spcPct val="170000"/>
              </a:lnSpc>
            </a:pPr>
            <a:r>
              <a:rPr lang="en-US" dirty="0" smtClean="0">
                <a:latin typeface="Times New Roman" panose="02020603050405020304" pitchFamily="18" charset="0"/>
                <a:cs typeface="Times New Roman" panose="02020603050405020304" pitchFamily="18" charset="0"/>
              </a:rPr>
              <a:t>Increased UFC, Increased ACTH, &gt;90% Cortisol suppression following High-dose DSTs</a:t>
            </a:r>
          </a:p>
          <a:p>
            <a:pPr>
              <a:lnSpc>
                <a:spcPct val="170000"/>
              </a:lnSpc>
            </a:pPr>
            <a:r>
              <a:rPr lang="en-US" dirty="0" smtClean="0">
                <a:latin typeface="Times New Roman" panose="02020603050405020304" pitchFamily="18" charset="0"/>
                <a:cs typeface="Times New Roman" panose="02020603050405020304" pitchFamily="18" charset="0"/>
              </a:rPr>
              <a:t>Pituitary micro adenoma: 4.5 mm</a:t>
            </a:r>
          </a:p>
          <a:p>
            <a:pPr>
              <a:lnSpc>
                <a:spcPct val="170000"/>
              </a:lnSpc>
            </a:pPr>
            <a:endParaRPr lang="en-US" dirty="0" smtClean="0">
              <a:latin typeface="Times New Roman" panose="02020603050405020304" pitchFamily="18" charset="0"/>
              <a:cs typeface="Times New Roman" panose="02020603050405020304" pitchFamily="18" charset="0"/>
            </a:endParaRPr>
          </a:p>
          <a:p>
            <a:pPr>
              <a:lnSpc>
                <a:spcPct val="170000"/>
              </a:lnSpc>
            </a:pPr>
            <a:endParaRPr lang="en-US" dirty="0" smtClean="0">
              <a:latin typeface="Times New Roman" panose="02020603050405020304" pitchFamily="18" charset="0"/>
              <a:cs typeface="Times New Roman" panose="02020603050405020304" pitchFamily="18" charset="0"/>
            </a:endParaRPr>
          </a:p>
          <a:p>
            <a:pPr>
              <a:lnSpc>
                <a:spcPct val="170000"/>
              </a:lnSpc>
            </a:pPr>
            <a:endParaRPr lang="en-US" dirty="0" smtClean="0">
              <a:latin typeface="Times New Roman" panose="02020603050405020304" pitchFamily="18" charset="0"/>
              <a:cs typeface="Times New Roman" panose="02020603050405020304" pitchFamily="18" charset="0"/>
            </a:endParaRPr>
          </a:p>
          <a:p>
            <a:pPr>
              <a:lnSpc>
                <a:spcPct val="170000"/>
              </a:lnSpc>
            </a:pPr>
            <a:endParaRPr lang="en-US" dirty="0">
              <a:solidFill>
                <a:schemeClr val="tx1"/>
              </a:solidFill>
            </a:endParaRPr>
          </a:p>
        </p:txBody>
      </p:sp>
    </p:spTree>
    <p:extLst>
      <p:ext uri="{BB962C8B-B14F-4D97-AF65-F5344CB8AC3E}">
        <p14:creationId xmlns:p14="http://schemas.microsoft.com/office/powerpoint/2010/main" val="2109251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Diagnosis:</a:t>
            </a:r>
            <a:endParaRPr lang="en-US" dirty="0"/>
          </a:p>
        </p:txBody>
      </p:sp>
      <p:sp>
        <p:nvSpPr>
          <p:cNvPr id="3" name="Content Placeholder 2"/>
          <p:cNvSpPr>
            <a:spLocks noGrp="1"/>
          </p:cNvSpPr>
          <p:nvPr>
            <p:ph idx="1"/>
          </p:nvPr>
        </p:nvSpPr>
        <p:spPr/>
        <p:txBody>
          <a:bodyPr/>
          <a:lstStyle/>
          <a:p>
            <a:r>
              <a:rPr lang="en-US" dirty="0" smtClean="0"/>
              <a:t>Cushing’s disease</a:t>
            </a:r>
          </a:p>
          <a:p>
            <a:r>
              <a:rPr lang="en-US" dirty="0" smtClean="0"/>
              <a:t>Ectopic ACTH syndrome</a:t>
            </a:r>
          </a:p>
          <a:p>
            <a:r>
              <a:rPr lang="en-US" dirty="0" smtClean="0"/>
              <a:t>Ectopic CRH syndrome</a:t>
            </a:r>
            <a:endParaRPr lang="en-US" dirty="0"/>
          </a:p>
          <a:p>
            <a:endParaRPr lang="en-US" dirty="0"/>
          </a:p>
        </p:txBody>
      </p:sp>
    </p:spTree>
    <p:extLst>
      <p:ext uri="{BB962C8B-B14F-4D97-AF65-F5344CB8AC3E}">
        <p14:creationId xmlns:p14="http://schemas.microsoft.com/office/powerpoint/2010/main" val="1042026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7930"/>
            <a:ext cx="10058400" cy="1310632"/>
          </a:xfrm>
        </p:spPr>
        <p:txBody>
          <a:bodyPr/>
          <a:lstStyle/>
          <a:p>
            <a:pPr rtl="1"/>
            <a:r>
              <a:rPr lang="en-US" dirty="0" smtClean="0"/>
              <a:t>Desmopressin stimulation test, 1401.1.23</a:t>
            </a:r>
            <a:endParaRPr lang="en-US" dirty="0"/>
          </a:p>
        </p:txBody>
      </p:sp>
      <p:sp>
        <p:nvSpPr>
          <p:cNvPr id="3" name="Content Placeholder 2"/>
          <p:cNvSpPr>
            <a:spLocks noGrp="1"/>
          </p:cNvSpPr>
          <p:nvPr>
            <p:ph idx="1"/>
          </p:nvPr>
        </p:nvSpPr>
        <p:spPr/>
        <p:txBody>
          <a:bodyPr>
            <a:normAutofit/>
          </a:bodyPr>
          <a:lstStyle/>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p:txBody>
      </p:sp>
      <p:graphicFrame>
        <p:nvGraphicFramePr>
          <p:cNvPr id="7" name="Content Placeholder 4"/>
          <p:cNvGraphicFramePr>
            <a:graphicFrameLocks/>
          </p:cNvGraphicFramePr>
          <p:nvPr>
            <p:extLst>
              <p:ext uri="{D42A27DB-BD31-4B8C-83A1-F6EECF244321}">
                <p14:modId xmlns:p14="http://schemas.microsoft.com/office/powerpoint/2010/main" val="2012752244"/>
              </p:ext>
            </p:extLst>
          </p:nvPr>
        </p:nvGraphicFramePr>
        <p:xfrm>
          <a:off x="1097281" y="2240079"/>
          <a:ext cx="10058399" cy="2922584"/>
        </p:xfrm>
        <a:graphic>
          <a:graphicData uri="http://schemas.openxmlformats.org/drawingml/2006/table">
            <a:tbl>
              <a:tblPr firstRow="1" bandRow="1">
                <a:tableStyleId>{5C22544A-7EE6-4342-B048-85BDC9FD1C3A}</a:tableStyleId>
              </a:tblPr>
              <a:tblGrid>
                <a:gridCol w="1320198"/>
                <a:gridCol w="1669099"/>
                <a:gridCol w="2222982"/>
                <a:gridCol w="2423060"/>
                <a:gridCol w="2423060"/>
              </a:tblGrid>
              <a:tr h="417512">
                <a:tc>
                  <a:txBody>
                    <a:bodyPr/>
                    <a:lstStyle/>
                    <a:p>
                      <a:pPr marL="0" algn="l" defTabSz="914400" rtl="0" eaLnBrk="1" latinLnBrk="0" hangingPunct="1"/>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 Cortisol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ACTH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417512">
                <a:tc>
                  <a:txBody>
                    <a:bodyPr/>
                    <a:lstStyle/>
                    <a:p>
                      <a:pPr marL="0" algn="l" defTabSz="914400" rtl="0" eaLnBrk="1" latinLnBrk="0" hangingPunct="1"/>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0" dirty="0" smtClean="0"/>
                        <a:t>6.2 </a:t>
                      </a:r>
                      <a:r>
                        <a:rPr lang="mr-IN" b="0" dirty="0" smtClean="0"/>
                        <a:t>–</a:t>
                      </a:r>
                      <a:r>
                        <a:rPr lang="en-US" b="0" dirty="0" smtClean="0"/>
                        <a:t> 20 </a:t>
                      </a:r>
                      <a:r>
                        <a:rPr lang="en-US" b="0" i="0" dirty="0" smtClean="0">
                          <a:latin typeface="Times New Roman" charset="0"/>
                          <a:ea typeface="Times New Roman" charset="0"/>
                          <a:cs typeface="Times New Roman" charset="0"/>
                        </a:rPr>
                        <a:t>mcg/ dl</a:t>
                      </a:r>
                      <a:r>
                        <a:rPr lang="en-US" b="0" i="0" dirty="0" smtClean="0">
                          <a:latin typeface="+mn-lt"/>
                          <a:ea typeface="+mn-ea"/>
                          <a:cs typeface="+mn-cs"/>
                        </a:rPr>
                        <a:t>)</a:t>
                      </a:r>
                      <a:endParaRPr lang="en-US"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( 7.2 </a:t>
                      </a:r>
                      <a:r>
                        <a:rPr lang="mr-IN" b="0" dirty="0" smtClean="0"/>
                        <a:t>–</a:t>
                      </a:r>
                      <a:r>
                        <a:rPr lang="en-US" b="0" dirty="0" smtClean="0"/>
                        <a:t> 64 </a:t>
                      </a:r>
                      <a:r>
                        <a:rPr lang="en-US" b="0" i="0" dirty="0" smtClean="0">
                          <a:latin typeface="Times New Roman" charset="0"/>
                          <a:ea typeface="Times New Roman" charset="0"/>
                          <a:cs typeface="Times New Roman" charset="0"/>
                        </a:rPr>
                        <a:t>pg/ ml</a:t>
                      </a:r>
                      <a:r>
                        <a:rPr lang="en-US" b="0" i="0" dirty="0" smtClean="0">
                          <a:latin typeface="+mn-lt"/>
                          <a:ea typeface="+mn-ea"/>
                          <a:cs typeface="+mn-cs"/>
                        </a:rPr>
                        <a:t>)</a:t>
                      </a:r>
                      <a:endParaRPr lang="en-US" b="0" dirty="0" smtClean="0"/>
                    </a:p>
                  </a:txBody>
                  <a:tcPr/>
                </a:tc>
              </a:tr>
              <a:tr h="417512">
                <a:tc>
                  <a:txBody>
                    <a:bodyPr/>
                    <a:lstStyle/>
                    <a:p>
                      <a:r>
                        <a:rPr lang="en-US" b="0" i="0" dirty="0" smtClean="0">
                          <a:latin typeface="Times New Roman" charset="0"/>
                          <a:ea typeface="Times New Roman" charset="0"/>
                          <a:cs typeface="Times New Roman" charset="0"/>
                        </a:rPr>
                        <a:t>-15</a:t>
                      </a:r>
                      <a:r>
                        <a:rPr lang="en-US" b="0" i="0" baseline="0" dirty="0" smtClean="0">
                          <a:latin typeface="Times New Roman" charset="0"/>
                          <a:ea typeface="Times New Roman" charset="0"/>
                          <a:cs typeface="Times New Roman" charset="0"/>
                        </a:rPr>
                        <a:t>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16.02 mcg/ dl</a:t>
                      </a:r>
                    </a:p>
                  </a:txBody>
                  <a:tcPr/>
                </a:tc>
                <a:tc vMerge="1">
                  <a:txBody>
                    <a:bodyPr/>
                    <a:lstStyle/>
                    <a:p>
                      <a:endParaRPr lang="en-US" b="0" dirty="0"/>
                    </a:p>
                  </a:txBody>
                  <a:tcPr/>
                </a:tc>
                <a:tc>
                  <a:txBody>
                    <a:bodyPr/>
                    <a:lstStyle/>
                    <a:p>
                      <a:r>
                        <a:rPr lang="en-US" b="0" i="0" dirty="0" smtClean="0">
                          <a:latin typeface="Times New Roman" charset="0"/>
                          <a:ea typeface="Times New Roman" charset="0"/>
                          <a:cs typeface="Times New Roman" charset="0"/>
                        </a:rPr>
                        <a:t>52.68 pg/ ml</a:t>
                      </a:r>
                      <a:endParaRPr lang="en-US" b="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r>
                        <a:rPr lang="en-US" b="0" i="0" dirty="0" smtClean="0">
                          <a:latin typeface="Times New Roman" charset="0"/>
                          <a:ea typeface="Times New Roman" charset="0"/>
                          <a:cs typeface="Times New Roman" charset="0"/>
                        </a:rPr>
                        <a:t>0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15.01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129.5 pg/ ml?</a:t>
                      </a:r>
                      <a:endParaRPr lang="en-US" b="1"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+15</a:t>
                      </a:r>
                      <a:r>
                        <a:rPr lang="en-US" b="0" i="0" baseline="0" dirty="0" smtClean="0">
                          <a:latin typeface="Times New Roman" charset="0"/>
                          <a:ea typeface="Times New Roman" charset="0"/>
                          <a:cs typeface="Times New Roman" charset="0"/>
                        </a:rPr>
                        <a:t>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18.75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98.46 pg/ ml</a:t>
                      </a:r>
                      <a:endParaRPr lang="en-US" b="0"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21.20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58.42 pg/ ml</a:t>
                      </a:r>
                      <a:endParaRPr lang="en-US" b="0" dirty="0" smtClean="0"/>
                    </a:p>
                  </a:txBody>
                  <a:tcPr/>
                </a:tc>
                <a:tc vMerge="1">
                  <a:txBody>
                    <a:bodyPr/>
                    <a:lstStyle/>
                    <a:p>
                      <a:pPr marL="0" algn="l" defTabSz="914400" rtl="0" eaLnBrk="1" latinLnBrk="0" hangingPunct="1"/>
                      <a:endParaRPr lang="en-US" b="0" dirty="0"/>
                    </a:p>
                  </a:txBody>
                  <a:tcPr/>
                </a:tc>
              </a:tr>
              <a:tr h="417512">
                <a:tc>
                  <a:txBody>
                    <a:bodyPr/>
                    <a:lstStyle/>
                    <a:p>
                      <a:r>
                        <a:rPr lang="en-US" b="0" i="0" dirty="0" smtClean="0">
                          <a:latin typeface="Times New Roman" charset="0"/>
                          <a:ea typeface="Times New Roman" charset="0"/>
                          <a:cs typeface="Times New Roman" charset="0"/>
                        </a:rPr>
                        <a:t>+ 45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23.55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99.14 pg/ ml</a:t>
                      </a:r>
                      <a:endParaRPr lang="en-US" b="1" dirty="0" smtClean="0"/>
                    </a:p>
                  </a:txBody>
                  <a:tcPr/>
                </a:tc>
                <a:tc vMerge="1">
                  <a:txBody>
                    <a:bodyPr/>
                    <a:lstStyle/>
                    <a:p>
                      <a:pPr marL="0" algn="l" defTabSz="914400" rtl="0" eaLnBrk="1" latinLnBrk="0" hangingPunct="1"/>
                      <a:endParaRPr lang="en-US" dirty="0"/>
                    </a:p>
                  </a:txBody>
                  <a:tcPr/>
                </a:tc>
              </a:tr>
            </a:tbl>
          </a:graphicData>
        </a:graphic>
      </p:graphicFrame>
    </p:spTree>
    <p:extLst>
      <p:ext uri="{BB962C8B-B14F-4D97-AF65-F5344CB8AC3E}">
        <p14:creationId xmlns:p14="http://schemas.microsoft.com/office/powerpoint/2010/main" val="2084283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7930"/>
            <a:ext cx="10058400" cy="1310632"/>
          </a:xfrm>
        </p:spPr>
        <p:txBody>
          <a:bodyPr/>
          <a:lstStyle/>
          <a:p>
            <a:pPr rtl="1"/>
            <a:r>
              <a:rPr lang="en-US" dirty="0" smtClean="0"/>
              <a:t>IPSS,  1401.1.27</a:t>
            </a:r>
            <a:endParaRPr lang="en-US" dirty="0"/>
          </a:p>
        </p:txBody>
      </p:sp>
      <p:sp>
        <p:nvSpPr>
          <p:cNvPr id="3" name="Content Placeholder 2"/>
          <p:cNvSpPr>
            <a:spLocks noGrp="1"/>
          </p:cNvSpPr>
          <p:nvPr>
            <p:ph idx="1"/>
          </p:nvPr>
        </p:nvSpPr>
        <p:spPr/>
        <p:txBody>
          <a:bodyPr>
            <a:normAutofit fontScale="85000" lnSpcReduction="20000"/>
          </a:bodyPr>
          <a:lstStyle/>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a:p>
          <a:p>
            <a:pPr algn="l">
              <a:lnSpc>
                <a:spcPct val="100000"/>
              </a:lnSpc>
              <a:spcBef>
                <a:spcPts val="0"/>
              </a:spcBef>
              <a:spcAft>
                <a:spcPts val="0"/>
              </a:spcAft>
              <a:buClrTx/>
              <a:buSzTx/>
              <a:buFont typeface="Wingdings" charset="2"/>
              <a:buChar char="v"/>
              <a:defRPr/>
            </a:pPr>
            <a:endParaRPr lang="en-US" dirty="0" smtClean="0"/>
          </a:p>
          <a:p>
            <a:pPr algn="l">
              <a:lnSpc>
                <a:spcPct val="100000"/>
              </a:lnSpc>
              <a:spcBef>
                <a:spcPts val="0"/>
              </a:spcBef>
              <a:spcAft>
                <a:spcPts val="0"/>
              </a:spcAft>
              <a:buClrTx/>
              <a:buSzTx/>
              <a:buFont typeface="Wingdings" charset="2"/>
              <a:buChar char="v"/>
              <a:defRPr/>
            </a:pPr>
            <a:endParaRPr lang="en-US" dirty="0"/>
          </a:p>
          <a:p>
            <a:pPr algn="l">
              <a:lnSpc>
                <a:spcPct val="100000"/>
              </a:lnSpc>
              <a:spcBef>
                <a:spcPts val="0"/>
              </a:spcBef>
              <a:spcAft>
                <a:spcPts val="0"/>
              </a:spcAft>
              <a:buClrTx/>
              <a:buSzTx/>
              <a:buFont typeface="Wingdings" charset="2"/>
              <a:buChar char="v"/>
              <a:defRPr/>
            </a:pPr>
            <a:r>
              <a:rPr lang="en-US" dirty="0" smtClean="0"/>
              <a:t>ACTH Reference Range(7.2 </a:t>
            </a:r>
            <a:r>
              <a:rPr lang="mr-IN" dirty="0"/>
              <a:t>–</a:t>
            </a:r>
            <a:r>
              <a:rPr lang="en-US" dirty="0"/>
              <a:t> 64 </a:t>
            </a:r>
            <a:r>
              <a:rPr lang="en-US" dirty="0">
                <a:latin typeface="Times New Roman" charset="0"/>
                <a:ea typeface="Times New Roman" charset="0"/>
                <a:cs typeface="Times New Roman" charset="0"/>
              </a:rPr>
              <a:t>pg/ml</a:t>
            </a:r>
            <a:r>
              <a:rPr lang="en-US" sz="4800" dirty="0" smtClean="0"/>
              <a:t>)</a:t>
            </a:r>
            <a:endParaRPr lang="en-US" dirty="0">
              <a:latin typeface="Times New Roman" charset="0"/>
              <a:ea typeface="Times New Roman" charset="0"/>
              <a:cs typeface="Times New Roman"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val="1622980715"/>
              </p:ext>
            </p:extLst>
          </p:nvPr>
        </p:nvGraphicFramePr>
        <p:xfrm>
          <a:off x="1097281" y="1833670"/>
          <a:ext cx="10058399" cy="2922584"/>
        </p:xfrm>
        <a:graphic>
          <a:graphicData uri="http://schemas.openxmlformats.org/drawingml/2006/table">
            <a:tbl>
              <a:tblPr firstRow="1" bandRow="1">
                <a:tableStyleId>{5C22544A-7EE6-4342-B048-85BDC9FD1C3A}</a:tableStyleId>
              </a:tblPr>
              <a:tblGrid>
                <a:gridCol w="1716708"/>
                <a:gridCol w="2017403"/>
                <a:gridCol w="3173482"/>
                <a:gridCol w="3150806"/>
              </a:tblGrid>
              <a:tr h="417512">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ACTH</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417512">
                <a:tc>
                  <a:txBody>
                    <a:bodyPr/>
                    <a:lstStyle/>
                    <a:p>
                      <a:pPr marL="0" algn="ctr" defTabSz="914400" rtl="0" eaLnBrk="1" latinLnBrk="0" hangingPunct="1"/>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Right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Left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Peripheral</a:t>
                      </a:r>
                    </a:p>
                  </a:txBody>
                  <a:tcPr/>
                </a:tc>
              </a:tr>
              <a:tr h="417512">
                <a:tc>
                  <a:txBody>
                    <a:bodyPr/>
                    <a:lstStyle/>
                    <a:p>
                      <a:pPr algn="ctr"/>
                      <a:r>
                        <a:rPr lang="en-US" b="0" i="0" dirty="0" smtClean="0">
                          <a:latin typeface="Times New Roman" charset="0"/>
                          <a:ea typeface="Times New Roman" charset="0"/>
                          <a:cs typeface="Times New Roman" charset="0"/>
                        </a:rPr>
                        <a:t>-5</a:t>
                      </a:r>
                      <a:r>
                        <a:rPr lang="en-US" b="0" i="0" baseline="0" dirty="0" smtClean="0">
                          <a:latin typeface="Times New Roman" charset="0"/>
                          <a:ea typeface="Times New Roman" charset="0"/>
                          <a:cs typeface="Times New Roman" charset="0"/>
                        </a:rPr>
                        <a:t> min</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143.1</a:t>
                      </a:r>
                    </a:p>
                  </a:txBody>
                  <a:tcPr/>
                </a:tc>
                <a:tc>
                  <a:txBody>
                    <a:bodyPr/>
                    <a:lstStyle/>
                    <a:p>
                      <a:pPr algn="ctr"/>
                      <a:r>
                        <a:rPr lang="en-US" b="0" dirty="0" smtClean="0"/>
                        <a:t>54.91</a:t>
                      </a:r>
                      <a:endParaRPr lang="en-US" b="0" dirty="0"/>
                    </a:p>
                  </a:txBody>
                  <a:tcPr/>
                </a:tc>
                <a:tc>
                  <a:txBody>
                    <a:bodyPr/>
                    <a:lstStyle/>
                    <a:p>
                      <a:pPr algn="ctr"/>
                      <a:r>
                        <a:rPr lang="en-US" b="1" dirty="0" smtClean="0"/>
                        <a:t>56</a:t>
                      </a:r>
                      <a:endParaRPr lang="en-US" b="1" dirty="0"/>
                    </a:p>
                  </a:txBody>
                  <a:tcPr/>
                </a:tc>
              </a:tr>
              <a:tr h="417512">
                <a:tc>
                  <a:txBody>
                    <a:bodyPr/>
                    <a:lstStyle/>
                    <a:p>
                      <a:pPr algn="ctr"/>
                      <a:r>
                        <a:rPr lang="en-US" b="0" i="0" dirty="0" smtClean="0">
                          <a:latin typeface="Times New Roman" charset="0"/>
                          <a:ea typeface="Times New Roman" charset="0"/>
                          <a:cs typeface="Times New Roman" charset="0"/>
                        </a:rPr>
                        <a:t>0 min</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169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41.2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49.54</a:t>
                      </a:r>
                    </a:p>
                  </a:txBody>
                  <a:tcPr/>
                </a:tc>
              </a:tr>
              <a:tr h="4175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+3</a:t>
                      </a:r>
                      <a:r>
                        <a:rPr lang="en-US" b="0" i="0" baseline="0" dirty="0" smtClean="0">
                          <a:latin typeface="Times New Roman" charset="0"/>
                          <a:ea typeface="Times New Roman" charset="0"/>
                          <a:cs typeface="Times New Roman" charset="0"/>
                        </a:rPr>
                        <a:t> min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291.3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87.51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83.75</a:t>
                      </a:r>
                    </a:p>
                  </a:txBody>
                  <a:tcPr/>
                </a:tc>
              </a:tr>
              <a:tr h="4175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+5 min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265.3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128.4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135.6</a:t>
                      </a:r>
                    </a:p>
                  </a:txBody>
                  <a:tcPr/>
                </a:tc>
              </a:tr>
              <a:tr h="417512">
                <a:tc>
                  <a:txBody>
                    <a:bodyPr/>
                    <a:lstStyle/>
                    <a:p>
                      <a:pPr algn="ctr"/>
                      <a:r>
                        <a:rPr lang="en-US" b="0" i="0" dirty="0" smtClean="0">
                          <a:latin typeface="Times New Roman" charset="0"/>
                          <a:ea typeface="Times New Roman" charset="0"/>
                          <a:cs typeface="Times New Roman" charset="0"/>
                        </a:rPr>
                        <a:t>+ 10 min</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319.3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13.83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172.9</a:t>
                      </a:r>
                    </a:p>
                  </a:txBody>
                  <a:tcPr/>
                </a:tc>
              </a:tr>
            </a:tbl>
          </a:graphicData>
        </a:graphic>
      </p:graphicFrame>
    </p:spTree>
    <p:extLst>
      <p:ext uri="{BB962C8B-B14F-4D97-AF65-F5344CB8AC3E}">
        <p14:creationId xmlns:p14="http://schemas.microsoft.com/office/powerpoint/2010/main" val="499839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mass resection, 1401.2.1</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148080" y="2595154"/>
            <a:ext cx="9956800" cy="1981200"/>
          </a:xfrm>
          <a:prstGeom prst="rect">
            <a:avLst/>
          </a:prstGeom>
        </p:spPr>
      </p:pic>
    </p:spTree>
    <p:extLst>
      <p:ext uri="{BB962C8B-B14F-4D97-AF65-F5344CB8AC3E}">
        <p14:creationId xmlns:p14="http://schemas.microsoft.com/office/powerpoint/2010/main" val="765772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1524000" cy="3741463"/>
          </a:xfrm>
        </p:spPr>
        <p:txBody>
          <a:bodyPr>
            <a:normAutofit lnSpcReduction="10000"/>
          </a:bodyPr>
          <a:lstStyle/>
          <a:p>
            <a:endParaRPr lang="en-US" dirty="0" smtClean="0"/>
          </a:p>
          <a:p>
            <a:r>
              <a:rPr lang="en-US" dirty="0" smtClean="0"/>
              <a:t>1400.2.4</a:t>
            </a:r>
            <a:endParaRPr lang="en-US" dirty="0"/>
          </a:p>
          <a:p>
            <a:endParaRPr lang="en-US" dirty="0" smtClean="0"/>
          </a:p>
          <a:p>
            <a:endParaRPr lang="en-US" dirty="0"/>
          </a:p>
          <a:p>
            <a:r>
              <a:rPr lang="en-US" dirty="0" smtClean="0"/>
              <a:t>1400.2.8</a:t>
            </a:r>
            <a:endParaRPr lang="en-US" dirty="0"/>
          </a:p>
        </p:txBody>
      </p:sp>
      <p:pic>
        <p:nvPicPr>
          <p:cNvPr id="4" name="Picture 3"/>
          <p:cNvPicPr>
            <a:picLocks noChangeAspect="1"/>
          </p:cNvPicPr>
          <p:nvPr/>
        </p:nvPicPr>
        <p:blipFill>
          <a:blip r:embed="rId2"/>
          <a:stretch>
            <a:fillRect/>
          </a:stretch>
        </p:blipFill>
        <p:spPr>
          <a:xfrm>
            <a:off x="2153264" y="285559"/>
            <a:ext cx="9193161" cy="2903601"/>
          </a:xfrm>
          <a:prstGeom prst="rect">
            <a:avLst/>
          </a:prstGeom>
        </p:spPr>
      </p:pic>
      <p:pic>
        <p:nvPicPr>
          <p:cNvPr id="5" name="Picture 4"/>
          <p:cNvPicPr>
            <a:picLocks noChangeAspect="1"/>
          </p:cNvPicPr>
          <p:nvPr/>
        </p:nvPicPr>
        <p:blipFill>
          <a:blip r:embed="rId3"/>
          <a:stretch>
            <a:fillRect/>
          </a:stretch>
        </p:blipFill>
        <p:spPr>
          <a:xfrm>
            <a:off x="2153264" y="2359910"/>
            <a:ext cx="7818694" cy="3829906"/>
          </a:xfrm>
          <a:prstGeom prst="rect">
            <a:avLst/>
          </a:prstGeom>
        </p:spPr>
      </p:pic>
    </p:spTree>
    <p:extLst>
      <p:ext uri="{BB962C8B-B14F-4D97-AF65-F5344CB8AC3E}">
        <p14:creationId xmlns:p14="http://schemas.microsoft.com/office/powerpoint/2010/main" val="3044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AGENDA:</a:t>
            </a:r>
            <a:endParaRPr lang="en-US" dirty="0">
              <a:solidFill>
                <a:schemeClr val="tx1">
                  <a:lumMod val="95000"/>
                  <a:lumOff val="5000"/>
                </a:schemeClr>
              </a:solidFill>
            </a:endParaRPr>
          </a:p>
        </p:txBody>
      </p:sp>
      <p:sp>
        <p:nvSpPr>
          <p:cNvPr id="3" name="Content Placeholder 2"/>
          <p:cNvSpPr>
            <a:spLocks noGrp="1"/>
          </p:cNvSpPr>
          <p:nvPr>
            <p:ph idx="1"/>
          </p:nvPr>
        </p:nvSpPr>
        <p:spPr>
          <a:xfrm>
            <a:off x="1168400" y="1737360"/>
            <a:ext cx="9987280" cy="4309437"/>
          </a:xfrm>
        </p:spPr>
        <p:txBody>
          <a:bodyPr>
            <a:normAutofit fontScale="85000" lnSpcReduction="20000"/>
          </a:bodyPr>
          <a:lstStyle/>
          <a:p>
            <a:r>
              <a:rPr lang="en-US" sz="2800" dirty="0" smtClean="0">
                <a:latin typeface="Times New Roman" panose="02020603050405020304" pitchFamily="18" charset="0"/>
                <a:cs typeface="Times New Roman" panose="02020603050405020304" pitchFamily="18" charset="0"/>
              </a:rPr>
              <a:t>Interpretation of laboratory tests</a:t>
            </a:r>
          </a:p>
          <a:p>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ACTH rise after IV catheterization and injection</a:t>
            </a: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Coexistence of ACTH- Dependent and </a:t>
            </a:r>
            <a:r>
              <a:rPr lang="en-US" sz="2800" dirty="0">
                <a:latin typeface="Times New Roman" panose="02020603050405020304" pitchFamily="18" charset="0"/>
                <a:cs typeface="Times New Roman" panose="02020603050405020304" pitchFamily="18" charset="0"/>
              </a:rPr>
              <a:t>ACTH- </a:t>
            </a:r>
            <a:r>
              <a:rPr lang="en-US" sz="2800" dirty="0" smtClean="0">
                <a:latin typeface="Times New Roman" panose="02020603050405020304" pitchFamily="18" charset="0"/>
                <a:cs typeface="Times New Roman" panose="02020603050405020304" pitchFamily="18" charset="0"/>
              </a:rPr>
              <a:t>independent Cushing Syndrome</a:t>
            </a: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Genetic Background </a:t>
            </a:r>
            <a:r>
              <a:rPr lang="en-US" sz="2800" dirty="0">
                <a:latin typeface="Times New Roman" panose="02020603050405020304" pitchFamily="18" charset="0"/>
                <a:cs typeface="Times New Roman" panose="02020603050405020304" pitchFamily="18" charset="0"/>
              </a:rPr>
              <a:t>of simultaneous ACTH- Dependent and ACTH- independent Cushing </a:t>
            </a:r>
            <a:r>
              <a:rPr lang="en-US" sz="2800" dirty="0" smtClean="0">
                <a:latin typeface="Times New Roman" panose="02020603050405020304" pitchFamily="18" charset="0"/>
                <a:cs typeface="Times New Roman" panose="02020603050405020304" pitchFamily="18" charset="0"/>
              </a:rPr>
              <a:t>Syndrome</a:t>
            </a:r>
          </a:p>
          <a:p>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Persistent Cushing’s disease</a:t>
            </a:r>
          </a:p>
          <a:p>
            <a:endParaRPr lang="en-US" sz="28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830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Interpretation of laboratory tests</a:t>
            </a:r>
            <a:r>
              <a:rPr lang="en-US" dirty="0" smtClean="0">
                <a:latin typeface="Times New Roman" panose="02020603050405020304" pitchFamily="18" charset="0"/>
                <a:cs typeface="Times New Roman" panose="02020603050405020304" pitchFamily="18" charset="0"/>
              </a:rPr>
              <a:t>:</a:t>
            </a:r>
            <a:endParaRPr lang="en-US" dirty="0"/>
          </a:p>
        </p:txBody>
      </p:sp>
      <p:sp>
        <p:nvSpPr>
          <p:cNvPr id="3" name="Content Placeholder 2"/>
          <p:cNvSpPr>
            <a:spLocks noGrp="1"/>
          </p:cNvSpPr>
          <p:nvPr>
            <p:ph idx="1"/>
          </p:nvPr>
        </p:nvSpPr>
        <p:spPr/>
        <p:txBody>
          <a:bodyPr/>
          <a:lstStyle/>
          <a:p>
            <a:pPr marL="0" indent="0" algn="ctr">
              <a:buNone/>
            </a:pPr>
            <a:r>
              <a:rPr lang="en-US" sz="3600" b="1" dirty="0" smtClean="0">
                <a:latin typeface="Times New Roman" panose="02020603050405020304" pitchFamily="18" charset="0"/>
                <a:cs typeface="Times New Roman" panose="02020603050405020304" pitchFamily="18" charset="0"/>
              </a:rPr>
              <a:t> </a:t>
            </a:r>
          </a:p>
          <a:p>
            <a:pPr marL="0" indent="0" algn="ctr">
              <a:buNone/>
            </a:pPr>
            <a:r>
              <a:rPr lang="en-US" dirty="0"/>
              <a:t>HIGH-DOSE DSTs </a:t>
            </a:r>
            <a:endParaRPr lang="en-US" dirty="0" smtClean="0"/>
          </a:p>
          <a:p>
            <a:pPr marL="0" indent="0" algn="ctr">
              <a:buNone/>
            </a:pPr>
            <a:r>
              <a:rPr lang="en-US" dirty="0" smtClean="0">
                <a:latin typeface="Times New Roman" panose="02020603050405020304" pitchFamily="18" charset="0"/>
                <a:cs typeface="Times New Roman" panose="02020603050405020304" pitchFamily="18" charset="0"/>
              </a:rPr>
              <a:t>desmopressin </a:t>
            </a:r>
            <a:r>
              <a:rPr lang="en-US" dirty="0">
                <a:latin typeface="Times New Roman" panose="02020603050405020304" pitchFamily="18" charset="0"/>
                <a:cs typeface="Times New Roman" panose="02020603050405020304" pitchFamily="18" charset="0"/>
              </a:rPr>
              <a:t>stimulation </a:t>
            </a:r>
            <a:r>
              <a:rPr lang="en-US" dirty="0" smtClean="0">
                <a:latin typeface="Times New Roman" panose="02020603050405020304" pitchFamily="18" charset="0"/>
                <a:cs typeface="Times New Roman" panose="02020603050405020304" pitchFamily="18" charset="0"/>
              </a:rPr>
              <a:t>test</a:t>
            </a:r>
          </a:p>
          <a:p>
            <a:pPr marL="0" indent="0" algn="ctr">
              <a:buNone/>
            </a:pPr>
            <a:r>
              <a:rPr lang="en-US" dirty="0" smtClean="0">
                <a:latin typeface="Times New Roman" panose="02020603050405020304" pitchFamily="18" charset="0"/>
                <a:cs typeface="Times New Roman" panose="02020603050405020304" pitchFamily="18" charset="0"/>
              </a:rPr>
              <a:t>Inferior Petrosal venous sinus catheterization</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3049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944880" y="5834741"/>
            <a:ext cx="10058400" cy="504703"/>
          </a:xfrm>
        </p:spPr>
        <p:txBody>
          <a:bodyPr>
            <a:noAutofit/>
          </a:bodyPr>
          <a:lstStyle/>
          <a:p>
            <a:r>
              <a:rPr lang="en-US" sz="1800" dirty="0" smtClean="0"/>
              <a:t>diabetes-endocrinology October 2021, Consensus </a:t>
            </a:r>
            <a:r>
              <a:rPr lang="en-US" sz="1800" dirty="0"/>
              <a:t>on diagnosis and management of Cushing’s </a:t>
            </a:r>
            <a:r>
              <a:rPr lang="en-US" sz="1800" dirty="0" smtClean="0"/>
              <a:t>disease</a:t>
            </a:r>
            <a:r>
              <a:rPr lang="en-US" sz="1800" dirty="0"/>
              <a:t>: a guideline update </a:t>
            </a:r>
          </a:p>
        </p:txBody>
      </p:sp>
      <p:pic>
        <p:nvPicPr>
          <p:cNvPr id="6" name="Google Shape;495;g2a4ec30507bfdd82_1"/>
          <p:cNvPicPr preferRelativeResize="0">
            <a:picLocks noGrp="1"/>
          </p:cNvPicPr>
          <p:nvPr>
            <p:ph sz="half" idx="2"/>
          </p:nvPr>
        </p:nvPicPr>
        <p:blipFill>
          <a:blip r:embed="rId2">
            <a:alphaModFix/>
          </a:blip>
          <a:stretch>
            <a:fillRect/>
          </a:stretch>
        </p:blipFill>
        <p:spPr>
          <a:xfrm>
            <a:off x="478971" y="1"/>
            <a:ext cx="7832255" cy="5649686"/>
          </a:xfrm>
          <a:prstGeom prst="rect">
            <a:avLst/>
          </a:prstGeom>
          <a:noFill/>
          <a:ln>
            <a:noFill/>
          </a:ln>
        </p:spPr>
      </p:pic>
      <p:graphicFrame>
        <p:nvGraphicFramePr>
          <p:cNvPr id="7" name="Content Placeholder 4"/>
          <p:cNvGraphicFramePr>
            <a:graphicFrameLocks/>
          </p:cNvGraphicFramePr>
          <p:nvPr>
            <p:extLst>
              <p:ext uri="{D42A27DB-BD31-4B8C-83A1-F6EECF244321}">
                <p14:modId xmlns:p14="http://schemas.microsoft.com/office/powerpoint/2010/main" val="2102084541"/>
              </p:ext>
            </p:extLst>
          </p:nvPr>
        </p:nvGraphicFramePr>
        <p:xfrm>
          <a:off x="8311226" y="1011981"/>
          <a:ext cx="3824749" cy="3200400"/>
        </p:xfrm>
        <a:graphic>
          <a:graphicData uri="http://schemas.openxmlformats.org/drawingml/2006/table">
            <a:tbl>
              <a:tblPr firstRow="1" bandRow="1">
                <a:tableStyleId>{5C22544A-7EE6-4342-B048-85BDC9FD1C3A}</a:tableStyleId>
              </a:tblPr>
              <a:tblGrid>
                <a:gridCol w="1129886"/>
                <a:gridCol w="1269186"/>
                <a:gridCol w="1425677"/>
              </a:tblGrid>
              <a:tr h="340742">
                <a:tc>
                  <a:txBody>
                    <a:bodyPr/>
                    <a:lstStyle/>
                    <a:p>
                      <a:pPr marL="0" algn="l" defTabSz="914400" rtl="0" eaLnBrk="1" latinLnBrk="0" hangingPunct="1"/>
                      <a:r>
                        <a:rPr lang="en-US" dirty="0" smtClean="0"/>
                        <a:t>Test</a:t>
                      </a:r>
                      <a:endParaRPr lang="en-US" dirty="0"/>
                    </a:p>
                  </a:txBody>
                  <a:tcPr/>
                </a:tc>
                <a:tc>
                  <a:txBody>
                    <a:bodyPr/>
                    <a:lstStyle/>
                    <a:p>
                      <a:r>
                        <a:rPr lang="en-US" dirty="0" smtClean="0"/>
                        <a:t>Result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endParaRPr lang="en-US" dirty="0" smtClean="0"/>
                    </a:p>
                  </a:txBody>
                  <a:tcPr/>
                </a:tc>
              </a:tr>
              <a:tr h="340742">
                <a:tc>
                  <a:txBody>
                    <a:bodyPr/>
                    <a:lstStyle/>
                    <a:p>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F.C</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803 </a:t>
                      </a:r>
                    </a:p>
                    <a:p>
                      <a:r>
                        <a:rPr lang="en-US" b="0" i="0" dirty="0" smtClean="0">
                          <a:latin typeface="Times New Roman" charset="0"/>
                          <a:ea typeface="Times New Roman" charset="0"/>
                          <a:cs typeface="Times New Roman" charset="0"/>
                        </a:rPr>
                        <a:t>mcg/ 24</a:t>
                      </a:r>
                      <a:r>
                        <a:rPr lang="en-US" b="0" i="0" baseline="0" dirty="0" smtClean="0">
                          <a:latin typeface="Times New Roman" charset="0"/>
                          <a:ea typeface="Times New Roman" charset="0"/>
                          <a:cs typeface="Times New Roman" charset="0"/>
                        </a:rPr>
                        <a:t> h</a:t>
                      </a:r>
                      <a:endParaRPr lang="en-US" b="0" i="0" dirty="0">
                        <a:latin typeface="Times New Roman" charset="0"/>
                        <a:ea typeface="Times New Roman" charset="0"/>
                        <a:cs typeface="Times New Roman" charset="0"/>
                      </a:endParaRPr>
                    </a:p>
                  </a:txBody>
                  <a:tcPr/>
                </a:tc>
                <a:tc>
                  <a:txBody>
                    <a:bodyPr/>
                    <a:lstStyle/>
                    <a:p>
                      <a:r>
                        <a:rPr lang="en-US" b="0" dirty="0" smtClean="0"/>
                        <a:t>1.5 - 63</a:t>
                      </a:r>
                      <a:endParaRPr lang="en-US" b="0" dirty="0"/>
                    </a:p>
                  </a:txBody>
                  <a:tcPr/>
                </a:tc>
              </a:tr>
              <a:tr h="3407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F.C</a:t>
                      </a:r>
                      <a:endParaRPr lang="en-US"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547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mcg/ 24</a:t>
                      </a:r>
                      <a:r>
                        <a:rPr lang="en-US" b="0" i="0" baseline="0" dirty="0" smtClean="0">
                          <a:latin typeface="Times New Roman" charset="0"/>
                          <a:ea typeface="Times New Roman" charset="0"/>
                          <a:cs typeface="Times New Roman" charset="0"/>
                        </a:rPr>
                        <a:t> h</a:t>
                      </a:r>
                      <a:endParaRPr lang="en-US"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1.5 - 63</a:t>
                      </a:r>
                    </a:p>
                  </a:txBody>
                  <a:tcPr/>
                </a:tc>
              </a:tr>
              <a:tr h="340742">
                <a:tc>
                  <a:txBody>
                    <a:bodyPr/>
                    <a:lstStyle/>
                    <a:p>
                      <a:r>
                        <a:rPr lang="en-US" b="0" i="0" dirty="0" smtClean="0">
                          <a:latin typeface="Times New Roman" charset="0"/>
                          <a:ea typeface="Times New Roman" charset="0"/>
                          <a:cs typeface="Times New Roman" charset="0"/>
                        </a:rPr>
                        <a:t>ACTH</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84.35 </a:t>
                      </a:r>
                    </a:p>
                    <a:p>
                      <a:r>
                        <a:rPr lang="en-US" b="0" i="0" dirty="0" smtClean="0">
                          <a:latin typeface="Times New Roman" charset="0"/>
                          <a:ea typeface="Times New Roman" charset="0"/>
                          <a:cs typeface="Times New Roman" charset="0"/>
                        </a:rPr>
                        <a:t>pg/ ml</a:t>
                      </a:r>
                      <a:endParaRPr lang="en-US" b="0"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b="0" dirty="0" smtClean="0"/>
                        <a:t>7.2 </a:t>
                      </a:r>
                      <a:r>
                        <a:rPr lang="mr-IN" b="0" dirty="0" smtClean="0"/>
                        <a:t>–</a:t>
                      </a:r>
                      <a:r>
                        <a:rPr lang="en-US" b="0" dirty="0" smtClean="0"/>
                        <a:t> 63.3</a:t>
                      </a:r>
                      <a:endParaRPr lang="en-US" b="0" dirty="0"/>
                    </a:p>
                  </a:txBody>
                  <a:tcPr/>
                </a:tc>
              </a:tr>
              <a:tr h="340742">
                <a:tc>
                  <a:txBody>
                    <a:bodyPr/>
                    <a:lstStyle/>
                    <a:p>
                      <a:r>
                        <a:rPr lang="en-US" b="0" i="0" dirty="0" smtClean="0">
                          <a:latin typeface="Times New Roman" charset="0"/>
                          <a:ea typeface="Times New Roman" charset="0"/>
                          <a:cs typeface="Times New Roman" charset="0"/>
                        </a:rPr>
                        <a:t>ACTH</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101.1 </a:t>
                      </a:r>
                    </a:p>
                    <a:p>
                      <a:r>
                        <a:rPr lang="en-US" b="0" i="0" dirty="0" smtClean="0">
                          <a:latin typeface="Times New Roman" charset="0"/>
                          <a:ea typeface="Times New Roman" charset="0"/>
                          <a:cs typeface="Times New Roman" charset="0"/>
                        </a:rPr>
                        <a:t>pg/ ml</a:t>
                      </a:r>
                      <a:endParaRPr lang="en-US" b="0"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b="0" dirty="0" smtClean="0"/>
                        <a:t>7.2 </a:t>
                      </a:r>
                      <a:r>
                        <a:rPr lang="mr-IN" b="0" dirty="0" smtClean="0"/>
                        <a:t>–</a:t>
                      </a:r>
                      <a:r>
                        <a:rPr lang="en-US" b="0" dirty="0" smtClean="0"/>
                        <a:t> 63.3</a:t>
                      </a:r>
                      <a:endParaRPr lang="en-US" b="0" dirty="0"/>
                    </a:p>
                  </a:txBody>
                  <a:tcPr/>
                </a:tc>
              </a:tr>
            </a:tbl>
          </a:graphicData>
        </a:graphic>
      </p:graphicFrame>
    </p:spTree>
    <p:extLst>
      <p:ext uri="{BB962C8B-B14F-4D97-AF65-F5344CB8AC3E}">
        <p14:creationId xmlns:p14="http://schemas.microsoft.com/office/powerpoint/2010/main" val="175427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Times New Roman" panose="02020603050405020304" pitchFamily="18" charset="0"/>
                <a:cs typeface="Times New Roman" panose="02020603050405020304" pitchFamily="18" charset="0"/>
              </a:rPr>
              <a:t>Chief Complaint:</a:t>
            </a:r>
            <a:endParaRPr lang="en-US" sz="4000" dirty="0"/>
          </a:p>
        </p:txBody>
      </p:sp>
      <p:sp>
        <p:nvSpPr>
          <p:cNvPr id="3" name="Content Placeholder 2"/>
          <p:cNvSpPr>
            <a:spLocks noGrp="1"/>
          </p:cNvSpPr>
          <p:nvPr>
            <p:ph idx="1"/>
          </p:nvPr>
        </p:nvSpPr>
        <p:spPr/>
        <p:txBody>
          <a:bodyPr/>
          <a:lstStyle/>
          <a:p>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Striae and Obesity</a:t>
            </a:r>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856701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646707"/>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pic>
        <p:nvPicPr>
          <p:cNvPr id="6" name="Google Shape;505;g4662730aa67f01e7_60"/>
          <p:cNvPicPr preferRelativeResize="0">
            <a:picLocks noGrp="1"/>
          </p:cNvPicPr>
          <p:nvPr>
            <p:ph sz="half" idx="2"/>
          </p:nvPr>
        </p:nvPicPr>
        <p:blipFill>
          <a:blip r:embed="rId2">
            <a:alphaModFix/>
          </a:blip>
          <a:stretch>
            <a:fillRect/>
          </a:stretch>
        </p:blipFill>
        <p:spPr>
          <a:xfrm>
            <a:off x="287476" y="204976"/>
            <a:ext cx="8388438" cy="5129024"/>
          </a:xfrm>
          <a:prstGeom prst="rect">
            <a:avLst/>
          </a:prstGeom>
          <a:noFill/>
          <a:ln>
            <a:noFill/>
          </a:ln>
        </p:spPr>
      </p:pic>
      <p:graphicFrame>
        <p:nvGraphicFramePr>
          <p:cNvPr id="7" name="Content Placeholder 4"/>
          <p:cNvGraphicFramePr>
            <a:graphicFrameLocks/>
          </p:cNvGraphicFramePr>
          <p:nvPr>
            <p:extLst>
              <p:ext uri="{D42A27DB-BD31-4B8C-83A1-F6EECF244321}">
                <p14:modId xmlns:p14="http://schemas.microsoft.com/office/powerpoint/2010/main" val="1281586448"/>
              </p:ext>
            </p:extLst>
          </p:nvPr>
        </p:nvGraphicFramePr>
        <p:xfrm>
          <a:off x="8109857" y="203201"/>
          <a:ext cx="3791975" cy="3826989"/>
        </p:xfrm>
        <a:graphic>
          <a:graphicData uri="http://schemas.openxmlformats.org/drawingml/2006/table">
            <a:tbl>
              <a:tblPr firstRow="1" bandRow="1">
                <a:tableStyleId>{5C22544A-7EE6-4342-B048-85BDC9FD1C3A}</a:tableStyleId>
              </a:tblPr>
              <a:tblGrid>
                <a:gridCol w="1328057"/>
                <a:gridCol w="1059176"/>
                <a:gridCol w="1404742"/>
              </a:tblGrid>
              <a:tr h="487580">
                <a:tc>
                  <a:txBody>
                    <a:bodyPr/>
                    <a:lstStyle/>
                    <a:p>
                      <a:pPr marL="0" algn="l" defTabSz="914400" rtl="0" eaLnBrk="1" latinLnBrk="0" hangingPunct="1"/>
                      <a:r>
                        <a:rPr lang="en-US" sz="1600" dirty="0" smtClean="0"/>
                        <a:t>Test</a:t>
                      </a:r>
                      <a:endParaRPr lang="en-US" sz="1600" dirty="0"/>
                    </a:p>
                  </a:txBody>
                  <a:tcPr/>
                </a:tc>
                <a:tc>
                  <a:txBody>
                    <a:bodyPr/>
                    <a:lstStyle/>
                    <a:p>
                      <a:r>
                        <a:rPr lang="en-US" sz="1600" dirty="0" smtClean="0"/>
                        <a:t>Result</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Reference</a:t>
                      </a:r>
                      <a:r>
                        <a:rPr lang="en-US" sz="1600" baseline="0" dirty="0" smtClean="0"/>
                        <a:t> Range</a:t>
                      </a:r>
                      <a:endParaRPr lang="en-US" sz="1600" dirty="0" smtClean="0"/>
                    </a:p>
                  </a:txBody>
                  <a:tcPr/>
                </a:tc>
              </a:tr>
              <a:tr h="696543">
                <a:tc>
                  <a:txBody>
                    <a:bodyPr/>
                    <a:lstStyle/>
                    <a:p>
                      <a:r>
                        <a:rPr lang="en-US" sz="1600" b="0" i="0" dirty="0" smtClean="0">
                          <a:latin typeface="Times New Roman" charset="0"/>
                          <a:ea typeface="Times New Roman" charset="0"/>
                          <a:cs typeface="Times New Roman" charset="0"/>
                        </a:rPr>
                        <a:t>U.</a:t>
                      </a:r>
                      <a:r>
                        <a:rPr lang="en-US" sz="1600" b="0" i="0" baseline="0" dirty="0" smtClean="0">
                          <a:latin typeface="Times New Roman" charset="0"/>
                          <a:ea typeface="Times New Roman" charset="0"/>
                          <a:cs typeface="Times New Roman" charset="0"/>
                        </a:rPr>
                        <a:t>F.C </a:t>
                      </a:r>
                      <a:endParaRPr lang="en-US" sz="1600" b="0" i="0" dirty="0">
                        <a:latin typeface="Times New Roman" charset="0"/>
                        <a:ea typeface="Times New Roman" charset="0"/>
                        <a:cs typeface="Times New Roman" charset="0"/>
                      </a:endParaRPr>
                    </a:p>
                  </a:txBody>
                  <a:tcPr/>
                </a:tc>
                <a:tc>
                  <a:txBody>
                    <a:bodyPr/>
                    <a:lstStyle/>
                    <a:p>
                      <a:r>
                        <a:rPr lang="en-US" sz="1600" b="0" i="0" dirty="0" smtClean="0">
                          <a:latin typeface="Times New Roman" charset="0"/>
                          <a:ea typeface="Times New Roman" charset="0"/>
                          <a:cs typeface="Times New Roman" charset="0"/>
                        </a:rPr>
                        <a:t>803 </a:t>
                      </a:r>
                    </a:p>
                    <a:p>
                      <a:r>
                        <a:rPr lang="en-US" sz="1600" b="0" i="0" dirty="0" smtClean="0">
                          <a:latin typeface="Times New Roman" charset="0"/>
                          <a:ea typeface="Times New Roman" charset="0"/>
                          <a:cs typeface="Times New Roman" charset="0"/>
                        </a:rPr>
                        <a:t>mcg/ 24</a:t>
                      </a:r>
                      <a:r>
                        <a:rPr lang="en-US" sz="1600" b="0" i="0" baseline="0" dirty="0" smtClean="0">
                          <a:latin typeface="Times New Roman" charset="0"/>
                          <a:ea typeface="Times New Roman" charset="0"/>
                          <a:cs typeface="Times New Roman" charset="0"/>
                        </a:rPr>
                        <a:t> h</a:t>
                      </a:r>
                      <a:endParaRPr lang="en-US" sz="1600" b="0" i="0" dirty="0">
                        <a:latin typeface="Times New Roman" charset="0"/>
                        <a:ea typeface="Times New Roman" charset="0"/>
                        <a:cs typeface="Times New Roman" charset="0"/>
                      </a:endParaRPr>
                    </a:p>
                  </a:txBody>
                  <a:tcPr/>
                </a:tc>
                <a:tc>
                  <a:txBody>
                    <a:bodyPr/>
                    <a:lstStyle/>
                    <a:p>
                      <a:r>
                        <a:rPr lang="en-US" sz="1600" b="0" dirty="0" smtClean="0"/>
                        <a:t>1.5 - 63</a:t>
                      </a:r>
                      <a:endParaRPr lang="en-US" sz="1600" b="0" dirty="0"/>
                    </a:p>
                  </a:txBody>
                  <a:tcPr/>
                </a:tc>
              </a:tr>
              <a:tr h="696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U.</a:t>
                      </a:r>
                      <a:r>
                        <a:rPr lang="en-US" sz="1600" b="0" i="0" baseline="0" dirty="0" smtClean="0">
                          <a:latin typeface="Times New Roman" charset="0"/>
                          <a:ea typeface="Times New Roman" charset="0"/>
                          <a:cs typeface="Times New Roman" charset="0"/>
                        </a:rPr>
                        <a:t>F.C </a:t>
                      </a:r>
                      <a:endParaRPr lang="en-US" sz="1600"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547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mcg/ 24</a:t>
                      </a:r>
                      <a:r>
                        <a:rPr lang="en-US" sz="1600" b="0" i="0" baseline="0" dirty="0" smtClean="0">
                          <a:latin typeface="Times New Roman" charset="0"/>
                          <a:ea typeface="Times New Roman" charset="0"/>
                          <a:cs typeface="Times New Roman" charset="0"/>
                        </a:rPr>
                        <a:t> h</a:t>
                      </a:r>
                      <a:endParaRPr lang="en-US" sz="1600"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1.5 - 63</a:t>
                      </a:r>
                    </a:p>
                  </a:txBody>
                  <a:tcPr/>
                </a:tc>
              </a:tr>
              <a:tr h="487580">
                <a:tc>
                  <a:txBody>
                    <a:bodyPr/>
                    <a:lstStyle/>
                    <a:p>
                      <a:r>
                        <a:rPr lang="en-US" sz="1600" b="0" i="0" dirty="0" smtClean="0">
                          <a:latin typeface="Times New Roman" charset="0"/>
                          <a:ea typeface="Times New Roman" charset="0"/>
                          <a:cs typeface="Times New Roman" charset="0"/>
                        </a:rPr>
                        <a:t>ACTH</a:t>
                      </a:r>
                      <a:endParaRPr lang="en-US" sz="1600" b="0" i="0" dirty="0">
                        <a:latin typeface="Times New Roman" charset="0"/>
                        <a:ea typeface="Times New Roman" charset="0"/>
                        <a:cs typeface="Times New Roman" charset="0"/>
                      </a:endParaRPr>
                    </a:p>
                  </a:txBody>
                  <a:tcPr/>
                </a:tc>
                <a:tc>
                  <a:txBody>
                    <a:bodyPr/>
                    <a:lstStyle/>
                    <a:p>
                      <a:r>
                        <a:rPr lang="en-US" sz="1600" b="0" i="0" dirty="0" smtClean="0">
                          <a:latin typeface="Times New Roman" charset="0"/>
                          <a:ea typeface="Times New Roman" charset="0"/>
                          <a:cs typeface="Times New Roman" charset="0"/>
                        </a:rPr>
                        <a:t>84.35 </a:t>
                      </a:r>
                    </a:p>
                    <a:p>
                      <a:r>
                        <a:rPr lang="en-US" sz="1600" b="0" i="0" dirty="0" smtClean="0">
                          <a:latin typeface="Times New Roman" charset="0"/>
                          <a:ea typeface="Times New Roman" charset="0"/>
                          <a:cs typeface="Times New Roman" charset="0"/>
                        </a:rPr>
                        <a:t>pg/ ml</a:t>
                      </a:r>
                      <a:endParaRPr lang="en-US" sz="1600" b="0"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sz="1600" b="0" dirty="0" smtClean="0"/>
                        <a:t>7.2 </a:t>
                      </a:r>
                      <a:r>
                        <a:rPr lang="mr-IN" sz="1600" b="0" dirty="0" smtClean="0"/>
                        <a:t>–</a:t>
                      </a:r>
                      <a:r>
                        <a:rPr lang="en-US" sz="1600" b="0" dirty="0" smtClean="0"/>
                        <a:t> 63.3</a:t>
                      </a:r>
                      <a:endParaRPr lang="en-US" sz="1600" b="0" dirty="0"/>
                    </a:p>
                  </a:txBody>
                  <a:tcPr/>
                </a:tc>
              </a:tr>
              <a:tr h="487580">
                <a:tc>
                  <a:txBody>
                    <a:bodyPr/>
                    <a:lstStyle/>
                    <a:p>
                      <a:r>
                        <a:rPr lang="en-US" sz="1600" b="0" i="0" dirty="0" smtClean="0">
                          <a:latin typeface="Times New Roman" charset="0"/>
                          <a:ea typeface="Times New Roman" charset="0"/>
                          <a:cs typeface="Times New Roman" charset="0"/>
                        </a:rPr>
                        <a:t>ACTH</a:t>
                      </a:r>
                      <a:endParaRPr lang="en-US" sz="1600" b="0" i="0" dirty="0">
                        <a:latin typeface="Times New Roman" charset="0"/>
                        <a:ea typeface="Times New Roman" charset="0"/>
                        <a:cs typeface="Times New Roman" charset="0"/>
                      </a:endParaRPr>
                    </a:p>
                  </a:txBody>
                  <a:tcPr/>
                </a:tc>
                <a:tc>
                  <a:txBody>
                    <a:bodyPr/>
                    <a:lstStyle/>
                    <a:p>
                      <a:r>
                        <a:rPr lang="en-US" sz="1600" b="0" i="0" dirty="0" smtClean="0">
                          <a:latin typeface="Times New Roman" charset="0"/>
                          <a:ea typeface="Times New Roman" charset="0"/>
                          <a:cs typeface="Times New Roman" charset="0"/>
                        </a:rPr>
                        <a:t>101.1 </a:t>
                      </a:r>
                    </a:p>
                    <a:p>
                      <a:r>
                        <a:rPr lang="en-US" sz="1600" b="0" i="0" dirty="0" smtClean="0">
                          <a:latin typeface="Times New Roman" charset="0"/>
                          <a:ea typeface="Times New Roman" charset="0"/>
                          <a:cs typeface="Times New Roman" charset="0"/>
                        </a:rPr>
                        <a:t>pg/ ml</a:t>
                      </a:r>
                      <a:endParaRPr lang="en-US" sz="1600" b="0" i="0" dirty="0">
                        <a:latin typeface="Times New Roman" charset="0"/>
                        <a:ea typeface="Times New Roman" charset="0"/>
                        <a:cs typeface="Times New Roman" charset="0"/>
                      </a:endParaRPr>
                    </a:p>
                  </a:txBody>
                  <a:tcPr/>
                </a:tc>
                <a:tc>
                  <a:txBody>
                    <a:bodyPr/>
                    <a:lstStyle/>
                    <a:p>
                      <a:pPr marL="0" algn="l" defTabSz="914400" rtl="0" eaLnBrk="1" latinLnBrk="0" hangingPunct="1"/>
                      <a:r>
                        <a:rPr lang="en-US" sz="1600" b="0" dirty="0" smtClean="0"/>
                        <a:t>7.2 </a:t>
                      </a:r>
                      <a:r>
                        <a:rPr lang="mr-IN" sz="1600" b="0" dirty="0" smtClean="0"/>
                        <a:t>–</a:t>
                      </a:r>
                      <a:r>
                        <a:rPr lang="en-US" sz="1600" b="0" dirty="0" smtClean="0"/>
                        <a:t> 63.3</a:t>
                      </a:r>
                      <a:endParaRPr lang="en-US" sz="1600" b="0" dirty="0"/>
                    </a:p>
                  </a:txBody>
                  <a:tcPr/>
                </a:tc>
              </a:tr>
              <a:tr h="696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U.</a:t>
                      </a:r>
                      <a:r>
                        <a:rPr lang="en-US" sz="1600" b="0" i="0" baseline="0" dirty="0" smtClean="0">
                          <a:latin typeface="Times New Roman" charset="0"/>
                          <a:ea typeface="Times New Roman" charset="0"/>
                          <a:cs typeface="Times New Roman" charset="0"/>
                        </a:rPr>
                        <a:t>F.C </a:t>
                      </a:r>
                      <a:r>
                        <a:rPr lang="en-US" sz="1600" b="0" i="0" dirty="0" smtClean="0">
                          <a:latin typeface="Times New Roman" charset="0"/>
                          <a:ea typeface="Times New Roman" charset="0"/>
                          <a:cs typeface="Times New Roman" charset="0"/>
                        </a:rPr>
                        <a:t>(DST)</a:t>
                      </a:r>
                      <a:endParaRPr lang="en-US" sz="1600"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6.4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mcg/ 24</a:t>
                      </a:r>
                      <a:r>
                        <a:rPr lang="en-US" sz="1600" b="0" i="0" baseline="0" dirty="0" smtClean="0">
                          <a:latin typeface="Times New Roman" charset="0"/>
                          <a:ea typeface="Times New Roman" charset="0"/>
                          <a:cs typeface="Times New Roman" charset="0"/>
                        </a:rPr>
                        <a:t> h</a:t>
                      </a:r>
                      <a:endParaRPr lang="en-US" sz="1600"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1.5 - 63</a:t>
                      </a:r>
                    </a:p>
                    <a:p>
                      <a:pPr marL="0" algn="l" defTabSz="914400" rtl="0" eaLnBrk="1" latinLnBrk="0" hangingPunct="1"/>
                      <a:endParaRPr lang="en-US" sz="1600" dirty="0"/>
                    </a:p>
                  </a:txBody>
                  <a:tcPr/>
                </a:tc>
              </a:tr>
            </a:tbl>
          </a:graphicData>
        </a:graphic>
      </p:graphicFrame>
    </p:spTree>
    <p:extLst>
      <p:ext uri="{BB962C8B-B14F-4D97-AF65-F5344CB8AC3E}">
        <p14:creationId xmlns:p14="http://schemas.microsoft.com/office/powerpoint/2010/main" val="445501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en-US" dirty="0" smtClean="0"/>
              <a:t>HIGH-DOSE DSTs:</a:t>
            </a:r>
            <a:endParaRPr lang="en-US" dirty="0"/>
          </a:p>
        </p:txBody>
      </p:sp>
      <p:sp>
        <p:nvSpPr>
          <p:cNvPr id="3" name="Content Placeholder 2"/>
          <p:cNvSpPr>
            <a:spLocks noGrp="1"/>
          </p:cNvSpPr>
          <p:nvPr>
            <p:ph idx="1"/>
          </p:nvPr>
        </p:nvSpPr>
        <p:spPr/>
        <p:txBody>
          <a:bodyPr>
            <a:normAutofit/>
          </a:bodyPr>
          <a:lstStyle/>
          <a:p>
            <a:pPr rtl="1"/>
            <a:endParaRPr lang="en-US" dirty="0" smtClean="0"/>
          </a:p>
          <a:p>
            <a:pPr rtl="1"/>
            <a:endParaRPr lang="en-US" dirty="0" smtClean="0"/>
          </a:p>
          <a:p>
            <a:pPr rtl="1"/>
            <a:endParaRPr lang="fa-IR" dirty="0" smtClean="0"/>
          </a:p>
          <a:p>
            <a:pPr rtl="1"/>
            <a:endParaRPr lang="en-US" dirty="0" smtClean="0"/>
          </a:p>
          <a:p>
            <a:pPr rtl="1"/>
            <a:endParaRPr lang="fa-IR" dirty="0"/>
          </a:p>
        </p:txBody>
      </p:sp>
      <p:graphicFrame>
        <p:nvGraphicFramePr>
          <p:cNvPr id="7" name="Content Placeholder 4"/>
          <p:cNvGraphicFramePr>
            <a:graphicFrameLocks/>
          </p:cNvGraphicFramePr>
          <p:nvPr>
            <p:extLst>
              <p:ext uri="{D42A27DB-BD31-4B8C-83A1-F6EECF244321}">
                <p14:modId xmlns:p14="http://schemas.microsoft.com/office/powerpoint/2010/main" val="3196437251"/>
              </p:ext>
            </p:extLst>
          </p:nvPr>
        </p:nvGraphicFramePr>
        <p:xfrm>
          <a:off x="914399" y="2661811"/>
          <a:ext cx="10241281" cy="1892616"/>
        </p:xfrm>
        <a:graphic>
          <a:graphicData uri="http://schemas.openxmlformats.org/drawingml/2006/table">
            <a:tbl>
              <a:tblPr firstRow="1" bandRow="1">
                <a:tableStyleId>{5C22544A-7EE6-4342-B048-85BDC9FD1C3A}</a:tableStyleId>
              </a:tblPr>
              <a:tblGrid>
                <a:gridCol w="1719943"/>
                <a:gridCol w="3450771"/>
                <a:gridCol w="1913827"/>
                <a:gridCol w="3156740"/>
              </a:tblGrid>
              <a:tr h="417512">
                <a:tc>
                  <a:txBody>
                    <a:bodyPr/>
                    <a:lstStyle/>
                    <a:p>
                      <a:pPr marL="0" algn="l" defTabSz="914400" rtl="0" eaLnBrk="1" latinLnBrk="0" hangingPunct="1"/>
                      <a:r>
                        <a:rPr lang="en-US" dirty="0" smtClean="0"/>
                        <a:t>Date</a:t>
                      </a:r>
                      <a:endParaRPr lang="en-US" dirty="0"/>
                    </a:p>
                  </a:txBody>
                  <a:tcPr/>
                </a:tc>
                <a:tc>
                  <a:txBody>
                    <a:bodyPr/>
                    <a:lstStyle/>
                    <a:p>
                      <a:pPr marL="0" algn="l" defTabSz="914400" rtl="0" eaLnBrk="1" latinLnBrk="0" hangingPunct="1"/>
                      <a:r>
                        <a:rPr lang="en-US" dirty="0" smtClean="0"/>
                        <a:t>Test</a:t>
                      </a:r>
                      <a:endParaRPr lang="en-US" dirty="0"/>
                    </a:p>
                  </a:txBody>
                  <a:tcPr/>
                </a:tc>
                <a:tc>
                  <a:txBody>
                    <a:bodyPr/>
                    <a:lstStyle/>
                    <a:p>
                      <a:r>
                        <a:rPr lang="en-US" dirty="0" smtClean="0"/>
                        <a:t>Result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endParaRPr lang="en-US" dirty="0" smtClean="0"/>
                    </a:p>
                  </a:txBody>
                  <a:tcPr/>
                </a:tc>
              </a:tr>
              <a:tr h="417512">
                <a:tc>
                  <a:txBody>
                    <a:bodyPr/>
                    <a:lstStyle/>
                    <a:p>
                      <a:r>
                        <a:rPr lang="en-US" b="0" i="0" dirty="0" smtClean="0">
                          <a:latin typeface="Times New Roman" charset="0"/>
                          <a:ea typeface="Times New Roman" charset="0"/>
                          <a:cs typeface="Times New Roman" charset="0"/>
                        </a:rPr>
                        <a:t>1400.11.27</a:t>
                      </a:r>
                      <a:endParaRPr lang="en-US" b="0" i="0" dirty="0">
                        <a:latin typeface="Times New Roman" charset="0"/>
                        <a:ea typeface="Times New Roman" charset="0"/>
                        <a:cs typeface="Times New Roman" charset="0"/>
                      </a:endParaRPr>
                    </a:p>
                  </a:txBody>
                  <a:tcPr/>
                </a:tc>
                <a:tc>
                  <a:txBody>
                    <a:bodyPr/>
                    <a:lstStyle/>
                    <a:p>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 free cortisol </a:t>
                      </a:r>
                      <a:endParaRPr lang="en-US" b="0" i="0" dirty="0">
                        <a:latin typeface="Times New Roman" charset="0"/>
                        <a:ea typeface="Times New Roman" charset="0"/>
                        <a:cs typeface="Times New Roman" charset="0"/>
                      </a:endParaRPr>
                    </a:p>
                  </a:txBody>
                  <a:tcPr/>
                </a:tc>
                <a:tc>
                  <a:txBody>
                    <a:bodyPr/>
                    <a:lstStyle/>
                    <a:p>
                      <a:r>
                        <a:rPr lang="en-US" b="1" i="0" dirty="0" smtClean="0">
                          <a:latin typeface="Times New Roman" charset="0"/>
                          <a:ea typeface="Times New Roman" charset="0"/>
                          <a:cs typeface="Times New Roman" charset="0"/>
                        </a:rPr>
                        <a:t>803 mcg/ 24</a:t>
                      </a:r>
                      <a:r>
                        <a:rPr lang="en-US" b="1" i="0" baseline="0" dirty="0" smtClean="0">
                          <a:latin typeface="Times New Roman" charset="0"/>
                          <a:ea typeface="Times New Roman" charset="0"/>
                          <a:cs typeface="Times New Roman" charset="0"/>
                        </a:rPr>
                        <a:t> h</a:t>
                      </a:r>
                      <a:endParaRPr lang="en-US" b="1" i="0" dirty="0">
                        <a:latin typeface="Times New Roman" charset="0"/>
                        <a:ea typeface="Times New Roman" charset="0"/>
                        <a:cs typeface="Times New Roman" charset="0"/>
                      </a:endParaRPr>
                    </a:p>
                  </a:txBody>
                  <a:tcPr/>
                </a:tc>
                <a:tc>
                  <a:txBody>
                    <a:bodyPr/>
                    <a:lstStyle/>
                    <a:p>
                      <a:r>
                        <a:rPr lang="en-US" b="0" dirty="0" smtClean="0"/>
                        <a:t>1.5 - 63</a:t>
                      </a:r>
                      <a:endParaRPr lang="en-US" b="0" dirty="0"/>
                    </a:p>
                  </a:txBody>
                  <a:tcPr/>
                </a:tc>
              </a:tr>
              <a:tr h="417512">
                <a:tc>
                  <a:txBody>
                    <a:bodyPr/>
                    <a:lstStyle/>
                    <a:p>
                      <a:r>
                        <a:rPr lang="en-US" b="0" i="0" dirty="0" smtClean="0">
                          <a:latin typeface="Times New Roman" charset="0"/>
                          <a:ea typeface="Times New Roman" charset="0"/>
                          <a:cs typeface="Times New Roman" charset="0"/>
                        </a:rPr>
                        <a:t>1400.12.1</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 free cortisol </a:t>
                      </a:r>
                      <a:endParaRPr lang="en-US"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547 mcg/ 24</a:t>
                      </a:r>
                      <a:r>
                        <a:rPr lang="en-US" b="1" i="0" baseline="0" dirty="0" smtClean="0">
                          <a:latin typeface="Times New Roman" charset="0"/>
                          <a:ea typeface="Times New Roman" charset="0"/>
                          <a:cs typeface="Times New Roman" charset="0"/>
                        </a:rPr>
                        <a:t> h</a:t>
                      </a:r>
                      <a:endParaRPr lang="en-US" b="1"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1.5 - 63</a:t>
                      </a:r>
                    </a:p>
                  </a:txBody>
                  <a:tcPr/>
                </a:tc>
              </a:tr>
              <a:tr h="417512">
                <a:tc>
                  <a:txBody>
                    <a:bodyPr/>
                    <a:lstStyle/>
                    <a:p>
                      <a:r>
                        <a:rPr lang="en-US" b="0" i="0" dirty="0" smtClean="0">
                          <a:latin typeface="Times New Roman" charset="0"/>
                          <a:ea typeface="Times New Roman" charset="0"/>
                          <a:cs typeface="Times New Roman" charset="0"/>
                        </a:rPr>
                        <a:t>1400.12.21</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24 hr. U.</a:t>
                      </a:r>
                      <a:r>
                        <a:rPr lang="en-US" b="0" i="0" baseline="0" dirty="0" smtClean="0">
                          <a:latin typeface="Times New Roman" charset="0"/>
                          <a:ea typeface="Times New Roman" charset="0"/>
                          <a:cs typeface="Times New Roman" charset="0"/>
                        </a:rPr>
                        <a:t> free cortisol </a:t>
                      </a:r>
                      <a:endParaRPr lang="en-US" b="0" i="0" dirty="0" smtClean="0">
                        <a:latin typeface="Times New Roman" charset="0"/>
                        <a:ea typeface="Times New Roman" charset="0"/>
                        <a:cs typeface="Times New Roman" charset="0"/>
                      </a:endParaRPr>
                    </a:p>
                    <a:p>
                      <a:r>
                        <a:rPr lang="en-US" b="0" i="0" dirty="0" smtClean="0">
                          <a:latin typeface="Times New Roman" charset="0"/>
                          <a:ea typeface="Times New Roman" charset="0"/>
                          <a:cs typeface="Times New Roman" charset="0"/>
                        </a:rPr>
                        <a:t>(HIGH-DOSE</a:t>
                      </a:r>
                      <a:r>
                        <a:rPr lang="en-US" b="0" i="0" baseline="0" dirty="0" smtClean="0">
                          <a:latin typeface="Times New Roman" charset="0"/>
                          <a:ea typeface="Times New Roman" charset="0"/>
                          <a:cs typeface="Times New Roman" charset="0"/>
                        </a:rPr>
                        <a:t> </a:t>
                      </a:r>
                      <a:r>
                        <a:rPr lang="en-US" b="0" i="0" dirty="0" smtClean="0">
                          <a:latin typeface="Times New Roman" charset="0"/>
                          <a:ea typeface="Times New Roman" charset="0"/>
                          <a:cs typeface="Times New Roman" charset="0"/>
                        </a:rPr>
                        <a:t>DST)</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6.4 mcg/ 24</a:t>
                      </a:r>
                      <a:r>
                        <a:rPr lang="en-US" b="1" i="0" baseline="0" dirty="0" smtClean="0">
                          <a:latin typeface="Times New Roman" charset="0"/>
                          <a:ea typeface="Times New Roman" charset="0"/>
                          <a:cs typeface="Times New Roman" charset="0"/>
                        </a:rPr>
                        <a:t> h</a:t>
                      </a:r>
                      <a:endParaRPr lang="en-US" b="1"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1.5 - 63</a:t>
                      </a:r>
                    </a:p>
                    <a:p>
                      <a:pPr marL="0" algn="l" defTabSz="914400" rtl="0" eaLnBrk="1" latinLnBrk="0" hangingPunct="1"/>
                      <a:endParaRPr lang="en-US" dirty="0"/>
                    </a:p>
                  </a:txBody>
                  <a:tcPr/>
                </a:tc>
              </a:tr>
            </a:tbl>
          </a:graphicData>
        </a:graphic>
      </p:graphicFrame>
    </p:spTree>
    <p:extLst>
      <p:ext uri="{BB962C8B-B14F-4D97-AF65-F5344CB8AC3E}">
        <p14:creationId xmlns:p14="http://schemas.microsoft.com/office/powerpoint/2010/main" val="1968640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HIGH-DOSE DSTs</a:t>
            </a:r>
          </a:p>
        </p:txBody>
      </p:sp>
      <p:sp>
        <p:nvSpPr>
          <p:cNvPr id="4" name="Content Placeholder 3"/>
          <p:cNvSpPr>
            <a:spLocks noGrp="1"/>
          </p:cNvSpPr>
          <p:nvPr>
            <p:ph sz="half" idx="2"/>
          </p:nvPr>
        </p:nvSpPr>
        <p:spPr>
          <a:xfrm>
            <a:off x="1097280" y="1894076"/>
            <a:ext cx="10058400" cy="3378200"/>
          </a:xfrm>
        </p:spPr>
        <p:txBody>
          <a:bodyPr>
            <a:normAutofit fontScale="85000" lnSpcReduction="10000"/>
          </a:bodyPr>
          <a:lstStyle/>
          <a:p>
            <a:pPr algn="just">
              <a:buFont typeface="Wingdings" charset="2"/>
              <a:buChar char="§"/>
            </a:pPr>
            <a:r>
              <a:rPr lang="en-US" b="1" dirty="0" smtClean="0"/>
              <a:t>More than 50 percent suppression: </a:t>
            </a:r>
          </a:p>
          <a:p>
            <a:pPr marL="504000" indent="0" algn="just">
              <a:buNone/>
            </a:pPr>
            <a:r>
              <a:rPr lang="en-US" sz="2600" dirty="0" smtClean="0"/>
              <a:t>81 </a:t>
            </a:r>
            <a:r>
              <a:rPr lang="en-US" sz="2600" dirty="0"/>
              <a:t>to 88 percent of patients with Cushing's disease showed suppression, </a:t>
            </a:r>
            <a:endParaRPr lang="en-US" sz="2600" dirty="0" smtClean="0"/>
          </a:p>
          <a:p>
            <a:pPr marL="504000" indent="0" algn="just">
              <a:buNone/>
            </a:pPr>
            <a:r>
              <a:rPr lang="en-US" sz="2600" dirty="0" smtClean="0"/>
              <a:t>31 </a:t>
            </a:r>
            <a:r>
              <a:rPr lang="en-US" sz="2600" dirty="0"/>
              <a:t>to 57 percent of patients with ectopic ACTH secretion failed to suppress, yielding a high number of false-positive </a:t>
            </a:r>
            <a:r>
              <a:rPr lang="en-US" sz="2600" dirty="0" smtClean="0"/>
              <a:t>results.</a:t>
            </a:r>
          </a:p>
          <a:p>
            <a:pPr marL="504000" indent="0" algn="just">
              <a:buNone/>
            </a:pPr>
            <a:endParaRPr lang="en-US" sz="2600" dirty="0" smtClean="0"/>
          </a:p>
          <a:p>
            <a:pPr algn="just">
              <a:buFont typeface="Wingdings" charset="2"/>
              <a:buChar char="§"/>
            </a:pPr>
            <a:r>
              <a:rPr lang="en-US" b="1" dirty="0"/>
              <a:t>80 or 90 percent suppression: </a:t>
            </a:r>
          </a:p>
          <a:p>
            <a:pPr marL="504000" indent="0" algn="just">
              <a:buNone/>
            </a:pPr>
            <a:r>
              <a:rPr lang="en-US" sz="2600" dirty="0" smtClean="0"/>
              <a:t>improve </a:t>
            </a:r>
            <a:r>
              <a:rPr lang="en-US" sz="2600" dirty="0"/>
              <a:t>specificity to 100 percent </a:t>
            </a:r>
            <a:endParaRPr lang="en-US" sz="2600" dirty="0" smtClean="0"/>
          </a:p>
          <a:p>
            <a:pPr marL="504000" indent="0" algn="just">
              <a:buNone/>
            </a:pPr>
            <a:r>
              <a:rPr lang="en-US" sz="2600" dirty="0" smtClean="0"/>
              <a:t>found </a:t>
            </a:r>
            <a:r>
              <a:rPr lang="en-US" sz="2600" dirty="0"/>
              <a:t>a sensitivity of 47 to 83 percent.</a:t>
            </a:r>
          </a:p>
        </p:txBody>
      </p:sp>
      <p:sp>
        <p:nvSpPr>
          <p:cNvPr id="5" name="Text Placeholder 4"/>
          <p:cNvSpPr>
            <a:spLocks noGrp="1"/>
          </p:cNvSpPr>
          <p:nvPr>
            <p:ph type="body" sz="quarter" idx="3"/>
          </p:nvPr>
        </p:nvSpPr>
        <p:spPr>
          <a:xfrm>
            <a:off x="1097280" y="5428992"/>
            <a:ext cx="10058400" cy="736282"/>
          </a:xfrm>
        </p:spPr>
        <p:txBody>
          <a:bodyPr/>
          <a:lstStyle/>
          <a:p>
            <a:r>
              <a:rPr lang="en-US" dirty="0"/>
              <a:t>J </a:t>
            </a:r>
            <a:r>
              <a:rPr lang="en-US" dirty="0" err="1"/>
              <a:t>Clin</a:t>
            </a:r>
            <a:r>
              <a:rPr lang="en-US" dirty="0"/>
              <a:t> </a:t>
            </a:r>
            <a:r>
              <a:rPr lang="en-US" dirty="0" err="1"/>
              <a:t>Endocrinol</a:t>
            </a:r>
            <a:r>
              <a:rPr lang="en-US" dirty="0"/>
              <a:t> </a:t>
            </a:r>
            <a:r>
              <a:rPr lang="en-US" dirty="0" err="1"/>
              <a:t>Metab</a:t>
            </a:r>
            <a:r>
              <a:rPr lang="en-US" dirty="0"/>
              <a:t> 1994; 78:418</a:t>
            </a:r>
          </a:p>
        </p:txBody>
      </p:sp>
      <p:graphicFrame>
        <p:nvGraphicFramePr>
          <p:cNvPr id="6" name="Content Placeholder 4"/>
          <p:cNvGraphicFramePr>
            <a:graphicFrameLocks/>
          </p:cNvGraphicFramePr>
          <p:nvPr>
            <p:extLst>
              <p:ext uri="{D42A27DB-BD31-4B8C-83A1-F6EECF244321}">
                <p14:modId xmlns:p14="http://schemas.microsoft.com/office/powerpoint/2010/main" val="1421976581"/>
              </p:ext>
            </p:extLst>
          </p:nvPr>
        </p:nvGraphicFramePr>
        <p:xfrm>
          <a:off x="8763001" y="286603"/>
          <a:ext cx="3243942" cy="1937298"/>
        </p:xfrm>
        <a:graphic>
          <a:graphicData uri="http://schemas.openxmlformats.org/drawingml/2006/table">
            <a:tbl>
              <a:tblPr firstRow="1" bandRow="1">
                <a:tableStyleId>{5C22544A-7EE6-4342-B048-85BDC9FD1C3A}</a:tableStyleId>
              </a:tblPr>
              <a:tblGrid>
                <a:gridCol w="1646925"/>
                <a:gridCol w="1597017"/>
              </a:tblGrid>
              <a:tr h="427369">
                <a:tc>
                  <a:txBody>
                    <a:bodyPr/>
                    <a:lstStyle/>
                    <a:p>
                      <a:pPr marL="0" algn="l" defTabSz="914400" rtl="0" eaLnBrk="1" latinLnBrk="0" hangingPunct="1"/>
                      <a:r>
                        <a:rPr lang="en-US" dirty="0" smtClean="0"/>
                        <a:t>Test</a:t>
                      </a:r>
                      <a:endParaRPr lang="en-US" dirty="0"/>
                    </a:p>
                  </a:txBody>
                  <a:tcPr/>
                </a:tc>
                <a:tc>
                  <a:txBody>
                    <a:bodyPr/>
                    <a:lstStyle/>
                    <a:p>
                      <a:r>
                        <a:rPr lang="en-US" dirty="0" smtClean="0"/>
                        <a:t>Result</a:t>
                      </a:r>
                      <a:endParaRPr lang="en-US" dirty="0"/>
                    </a:p>
                  </a:txBody>
                  <a:tcPr/>
                </a:tc>
              </a:tr>
              <a:tr h="427369">
                <a:tc>
                  <a:txBody>
                    <a:bodyPr/>
                    <a:lstStyle/>
                    <a:p>
                      <a:r>
                        <a:rPr lang="en-US" b="0" i="0" dirty="0" smtClean="0">
                          <a:latin typeface="Times New Roman" charset="0"/>
                          <a:ea typeface="Times New Roman" charset="0"/>
                          <a:cs typeface="Times New Roman" charset="0"/>
                        </a:rPr>
                        <a:t>UFC</a:t>
                      </a:r>
                      <a:endParaRPr lang="en-US" b="0" i="0" dirty="0">
                        <a:latin typeface="Times New Roman" charset="0"/>
                        <a:ea typeface="Times New Roman" charset="0"/>
                        <a:cs typeface="Times New Roman" charset="0"/>
                      </a:endParaRPr>
                    </a:p>
                  </a:txBody>
                  <a:tcPr/>
                </a:tc>
                <a:tc>
                  <a:txBody>
                    <a:bodyPr/>
                    <a:lstStyle/>
                    <a:p>
                      <a:r>
                        <a:rPr lang="en-US" b="1" i="0" dirty="0" smtClean="0">
                          <a:latin typeface="Times New Roman" charset="0"/>
                          <a:ea typeface="Times New Roman" charset="0"/>
                          <a:cs typeface="Times New Roman" charset="0"/>
                        </a:rPr>
                        <a:t>803 mcg/ 24</a:t>
                      </a:r>
                      <a:r>
                        <a:rPr lang="en-US" b="1" i="0" baseline="0" dirty="0" smtClean="0">
                          <a:latin typeface="Times New Roman" charset="0"/>
                          <a:ea typeface="Times New Roman" charset="0"/>
                          <a:cs typeface="Times New Roman" charset="0"/>
                        </a:rPr>
                        <a:t> h</a:t>
                      </a:r>
                      <a:endParaRPr lang="en-US" b="1" i="0" dirty="0">
                        <a:latin typeface="Times New Roman" charset="0"/>
                        <a:ea typeface="Times New Roman" charset="0"/>
                        <a:cs typeface="Times New Roman" charset="0"/>
                      </a:endParaRPr>
                    </a:p>
                  </a:txBody>
                  <a:tcPr/>
                </a:tc>
              </a:tr>
              <a:tr h="4273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UFC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547 mcg/ 24</a:t>
                      </a:r>
                      <a:r>
                        <a:rPr lang="en-US" b="1" i="0" baseline="0" dirty="0" smtClean="0">
                          <a:latin typeface="Times New Roman" charset="0"/>
                          <a:ea typeface="Times New Roman" charset="0"/>
                          <a:cs typeface="Times New Roman" charset="0"/>
                        </a:rPr>
                        <a:t> h</a:t>
                      </a:r>
                      <a:endParaRPr lang="en-US" b="1" i="0" dirty="0" smtClean="0">
                        <a:latin typeface="Times New Roman" charset="0"/>
                        <a:ea typeface="Times New Roman" charset="0"/>
                        <a:cs typeface="Times New Roman" charset="0"/>
                      </a:endParaRPr>
                    </a:p>
                  </a:txBody>
                  <a:tcPr/>
                </a:tc>
              </a:tr>
              <a:tr h="655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DST</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6.4 mcg/ 24</a:t>
                      </a:r>
                      <a:r>
                        <a:rPr lang="en-US" b="1" i="0" baseline="0" dirty="0" smtClean="0">
                          <a:latin typeface="Times New Roman" charset="0"/>
                          <a:ea typeface="Times New Roman" charset="0"/>
                          <a:cs typeface="Times New Roman" charset="0"/>
                        </a:rPr>
                        <a:t> h</a:t>
                      </a:r>
                      <a:endParaRPr lang="en-US" b="1" i="0" dirty="0" smtClean="0">
                        <a:latin typeface="Times New Roman" charset="0"/>
                        <a:ea typeface="Times New Roman" charset="0"/>
                        <a:cs typeface="Times New Roman" charset="0"/>
                      </a:endParaRPr>
                    </a:p>
                  </a:txBody>
                  <a:tcPr/>
                </a:tc>
              </a:tr>
            </a:tbl>
          </a:graphicData>
        </a:graphic>
      </p:graphicFrame>
    </p:spTree>
    <p:extLst>
      <p:ext uri="{BB962C8B-B14F-4D97-AF65-F5344CB8AC3E}">
        <p14:creationId xmlns:p14="http://schemas.microsoft.com/office/powerpoint/2010/main" val="645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7930"/>
            <a:ext cx="10058400" cy="1310632"/>
          </a:xfrm>
        </p:spPr>
        <p:txBody>
          <a:bodyPr/>
          <a:lstStyle/>
          <a:p>
            <a:pPr rtl="1"/>
            <a:r>
              <a:rPr lang="en-US" dirty="0" smtClean="0"/>
              <a:t>Desmopressin stimulation test, 1401.1.23</a:t>
            </a:r>
            <a:endParaRPr lang="en-US" dirty="0"/>
          </a:p>
        </p:txBody>
      </p:sp>
      <p:sp>
        <p:nvSpPr>
          <p:cNvPr id="3" name="Content Placeholder 2"/>
          <p:cNvSpPr>
            <a:spLocks noGrp="1"/>
          </p:cNvSpPr>
          <p:nvPr>
            <p:ph idx="1"/>
          </p:nvPr>
        </p:nvSpPr>
        <p:spPr/>
        <p:txBody>
          <a:bodyPr>
            <a:normAutofit/>
          </a:bodyPr>
          <a:lstStyle/>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p:txBody>
      </p:sp>
      <p:graphicFrame>
        <p:nvGraphicFramePr>
          <p:cNvPr id="7" name="Content Placeholder 4"/>
          <p:cNvGraphicFramePr>
            <a:graphicFrameLocks/>
          </p:cNvGraphicFramePr>
          <p:nvPr>
            <p:extLst/>
          </p:nvPr>
        </p:nvGraphicFramePr>
        <p:xfrm>
          <a:off x="1097281" y="2240079"/>
          <a:ext cx="10058399" cy="2922584"/>
        </p:xfrm>
        <a:graphic>
          <a:graphicData uri="http://schemas.openxmlformats.org/drawingml/2006/table">
            <a:tbl>
              <a:tblPr firstRow="1" bandRow="1">
                <a:tableStyleId>{5C22544A-7EE6-4342-B048-85BDC9FD1C3A}</a:tableStyleId>
              </a:tblPr>
              <a:tblGrid>
                <a:gridCol w="1320198"/>
                <a:gridCol w="1669099"/>
                <a:gridCol w="2222982"/>
                <a:gridCol w="2423060"/>
                <a:gridCol w="2423060"/>
              </a:tblGrid>
              <a:tr h="417512">
                <a:tc>
                  <a:txBody>
                    <a:bodyPr/>
                    <a:lstStyle/>
                    <a:p>
                      <a:pPr marL="0" algn="l" defTabSz="914400" rtl="0" eaLnBrk="1" latinLnBrk="0" hangingPunct="1"/>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 Cortisol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ACTH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417512">
                <a:tc>
                  <a:txBody>
                    <a:bodyPr/>
                    <a:lstStyle/>
                    <a:p>
                      <a:pPr marL="0" algn="l" defTabSz="914400" rtl="0" eaLnBrk="1" latinLnBrk="0" hangingPunct="1"/>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0" dirty="0" smtClean="0"/>
                        <a:t>6.2 </a:t>
                      </a:r>
                      <a:r>
                        <a:rPr lang="mr-IN" b="0" dirty="0" smtClean="0"/>
                        <a:t>–</a:t>
                      </a:r>
                      <a:r>
                        <a:rPr lang="en-US" b="0" dirty="0" smtClean="0"/>
                        <a:t> 20 </a:t>
                      </a:r>
                      <a:r>
                        <a:rPr lang="en-US" b="0" i="0" dirty="0" smtClean="0">
                          <a:latin typeface="Times New Roman" charset="0"/>
                          <a:ea typeface="Times New Roman" charset="0"/>
                          <a:cs typeface="Times New Roman" charset="0"/>
                        </a:rPr>
                        <a:t>mcg/ dl</a:t>
                      </a:r>
                      <a:r>
                        <a:rPr lang="en-US" b="0" i="0" dirty="0" smtClean="0">
                          <a:latin typeface="+mn-lt"/>
                          <a:ea typeface="+mn-ea"/>
                          <a:cs typeface="+mn-cs"/>
                        </a:rPr>
                        <a:t>)</a:t>
                      </a:r>
                      <a:endParaRPr lang="en-US"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( 7.2 </a:t>
                      </a:r>
                      <a:r>
                        <a:rPr lang="mr-IN" b="0" dirty="0" smtClean="0"/>
                        <a:t>–</a:t>
                      </a:r>
                      <a:r>
                        <a:rPr lang="en-US" b="0" dirty="0" smtClean="0"/>
                        <a:t> 64 </a:t>
                      </a:r>
                      <a:r>
                        <a:rPr lang="en-US" b="0" i="0" dirty="0" smtClean="0">
                          <a:latin typeface="Times New Roman" charset="0"/>
                          <a:ea typeface="Times New Roman" charset="0"/>
                          <a:cs typeface="Times New Roman" charset="0"/>
                        </a:rPr>
                        <a:t>pg/ ml</a:t>
                      </a:r>
                      <a:r>
                        <a:rPr lang="en-US" b="0" i="0" dirty="0" smtClean="0">
                          <a:latin typeface="+mn-lt"/>
                          <a:ea typeface="+mn-ea"/>
                          <a:cs typeface="+mn-cs"/>
                        </a:rPr>
                        <a:t>)</a:t>
                      </a:r>
                      <a:endParaRPr lang="en-US" b="0" dirty="0" smtClean="0"/>
                    </a:p>
                  </a:txBody>
                  <a:tcPr/>
                </a:tc>
              </a:tr>
              <a:tr h="417512">
                <a:tc>
                  <a:txBody>
                    <a:bodyPr/>
                    <a:lstStyle/>
                    <a:p>
                      <a:r>
                        <a:rPr lang="en-US" b="0" i="0" dirty="0" smtClean="0">
                          <a:latin typeface="Times New Roman" charset="0"/>
                          <a:ea typeface="Times New Roman" charset="0"/>
                          <a:cs typeface="Times New Roman" charset="0"/>
                        </a:rPr>
                        <a:t>-15</a:t>
                      </a:r>
                      <a:r>
                        <a:rPr lang="en-US" b="0" i="0" baseline="0" dirty="0" smtClean="0">
                          <a:latin typeface="Times New Roman" charset="0"/>
                          <a:ea typeface="Times New Roman" charset="0"/>
                          <a:cs typeface="Times New Roman" charset="0"/>
                        </a:rPr>
                        <a:t>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16.02 mcg/ dl</a:t>
                      </a:r>
                    </a:p>
                  </a:txBody>
                  <a:tcPr/>
                </a:tc>
                <a:tc vMerge="1">
                  <a:txBody>
                    <a:bodyPr/>
                    <a:lstStyle/>
                    <a:p>
                      <a:endParaRPr lang="en-US" b="0" dirty="0"/>
                    </a:p>
                  </a:txBody>
                  <a:tcPr/>
                </a:tc>
                <a:tc>
                  <a:txBody>
                    <a:bodyPr/>
                    <a:lstStyle/>
                    <a:p>
                      <a:r>
                        <a:rPr lang="en-US" b="0" i="0" dirty="0" smtClean="0">
                          <a:latin typeface="Times New Roman" charset="0"/>
                          <a:ea typeface="Times New Roman" charset="0"/>
                          <a:cs typeface="Times New Roman" charset="0"/>
                        </a:rPr>
                        <a:t>52.68 pg/ ml</a:t>
                      </a:r>
                      <a:endParaRPr lang="en-US" b="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r>
                        <a:rPr lang="en-US" b="0" i="0" dirty="0" smtClean="0">
                          <a:latin typeface="Times New Roman" charset="0"/>
                          <a:ea typeface="Times New Roman" charset="0"/>
                          <a:cs typeface="Times New Roman" charset="0"/>
                        </a:rPr>
                        <a:t>0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15.01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129.5 pg/ ml</a:t>
                      </a:r>
                      <a:endParaRPr lang="en-US" b="0"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+15</a:t>
                      </a:r>
                      <a:r>
                        <a:rPr lang="en-US" b="0" i="0" baseline="0" dirty="0" smtClean="0">
                          <a:latin typeface="Times New Roman" charset="0"/>
                          <a:ea typeface="Times New Roman" charset="0"/>
                          <a:cs typeface="Times New Roman" charset="0"/>
                        </a:rPr>
                        <a:t>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18.75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98.46 pg/ ml</a:t>
                      </a:r>
                      <a:endParaRPr lang="en-US" b="0"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21.20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58.42 pg/ ml</a:t>
                      </a:r>
                      <a:endParaRPr lang="en-US" b="0" dirty="0" smtClean="0"/>
                    </a:p>
                  </a:txBody>
                  <a:tcPr/>
                </a:tc>
                <a:tc vMerge="1">
                  <a:txBody>
                    <a:bodyPr/>
                    <a:lstStyle/>
                    <a:p>
                      <a:pPr marL="0" algn="l" defTabSz="914400" rtl="0" eaLnBrk="1" latinLnBrk="0" hangingPunct="1"/>
                      <a:endParaRPr lang="en-US" b="0" dirty="0"/>
                    </a:p>
                  </a:txBody>
                  <a:tcPr/>
                </a:tc>
              </a:tr>
              <a:tr h="417512">
                <a:tc>
                  <a:txBody>
                    <a:bodyPr/>
                    <a:lstStyle/>
                    <a:p>
                      <a:r>
                        <a:rPr lang="en-US" b="0" i="0" dirty="0" smtClean="0">
                          <a:latin typeface="Times New Roman" charset="0"/>
                          <a:ea typeface="Times New Roman" charset="0"/>
                          <a:cs typeface="Times New Roman" charset="0"/>
                        </a:rPr>
                        <a:t>+ 45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23.55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99.14 pg/ ml</a:t>
                      </a:r>
                      <a:endParaRPr lang="en-US" b="1" dirty="0" smtClean="0"/>
                    </a:p>
                  </a:txBody>
                  <a:tcPr/>
                </a:tc>
                <a:tc vMerge="1">
                  <a:txBody>
                    <a:bodyPr/>
                    <a:lstStyle/>
                    <a:p>
                      <a:pPr marL="0" algn="l" defTabSz="914400" rtl="0" eaLnBrk="1" latinLnBrk="0" hangingPunct="1"/>
                      <a:endParaRPr lang="en-US" dirty="0"/>
                    </a:p>
                  </a:txBody>
                  <a:tcPr/>
                </a:tc>
              </a:tr>
            </a:tbl>
          </a:graphicData>
        </a:graphic>
      </p:graphicFrame>
    </p:spTree>
    <p:extLst>
      <p:ext uri="{BB962C8B-B14F-4D97-AF65-F5344CB8AC3E}">
        <p14:creationId xmlns:p14="http://schemas.microsoft.com/office/powerpoint/2010/main" val="931920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CRH</a:t>
            </a:r>
          </a:p>
        </p:txBody>
      </p:sp>
      <p:sp>
        <p:nvSpPr>
          <p:cNvPr id="4" name="Content Placeholder 3"/>
          <p:cNvSpPr>
            <a:spLocks noGrp="1"/>
          </p:cNvSpPr>
          <p:nvPr>
            <p:ph sz="half" idx="2"/>
          </p:nvPr>
        </p:nvSpPr>
        <p:spPr>
          <a:xfrm>
            <a:off x="1097280" y="1894076"/>
            <a:ext cx="10058400" cy="3378200"/>
          </a:xfrm>
        </p:spPr>
        <p:txBody>
          <a:bodyPr>
            <a:normAutofit fontScale="77500" lnSpcReduction="20000"/>
          </a:bodyPr>
          <a:lstStyle/>
          <a:p>
            <a:pPr>
              <a:buFont typeface="Wingdings" charset="2"/>
              <a:buChar char="§"/>
            </a:pPr>
            <a:r>
              <a:rPr lang="en-US" b="1" dirty="0" smtClean="0"/>
              <a:t>Serum </a:t>
            </a:r>
            <a:r>
              <a:rPr lang="en-US" b="1" dirty="0"/>
              <a:t>cortisol </a:t>
            </a:r>
            <a:r>
              <a:rPr lang="en-US" b="1" dirty="0" smtClean="0"/>
              <a:t>concentrations: </a:t>
            </a:r>
          </a:p>
          <a:p>
            <a:pPr marL="612000" indent="0">
              <a:buNone/>
            </a:pPr>
            <a:r>
              <a:rPr lang="en-US" b="1" dirty="0">
                <a:solidFill>
                  <a:schemeClr val="accent2">
                    <a:lumMod val="75000"/>
                  </a:schemeClr>
                </a:solidFill>
              </a:rPr>
              <a:t>increase 20 </a:t>
            </a:r>
            <a:r>
              <a:rPr lang="en-US" dirty="0"/>
              <a:t>to 600 percent (mean 250 percent) </a:t>
            </a:r>
          </a:p>
          <a:p>
            <a:pPr marL="612000" indent="0">
              <a:buNone/>
            </a:pPr>
            <a:r>
              <a:rPr lang="en-US" dirty="0"/>
              <a:t>to 13 to 36 mcg/dL (mean 25 </a:t>
            </a:r>
            <a:r>
              <a:rPr lang="en-US" dirty="0" smtClean="0"/>
              <a:t>mcg/dL), </a:t>
            </a:r>
            <a:endParaRPr lang="en-US" dirty="0"/>
          </a:p>
          <a:p>
            <a:pPr marL="612000" indent="0">
              <a:buNone/>
            </a:pPr>
            <a:r>
              <a:rPr lang="en-US" dirty="0"/>
              <a:t>reaching a peak 30 to 60 minutes after CRH injection</a:t>
            </a:r>
            <a:r>
              <a:rPr lang="en-US" dirty="0" smtClean="0"/>
              <a:t>.</a:t>
            </a:r>
          </a:p>
          <a:p>
            <a:pPr marL="612000" indent="0">
              <a:buNone/>
            </a:pPr>
            <a:endParaRPr lang="en-US" dirty="0"/>
          </a:p>
          <a:p>
            <a:pPr>
              <a:buFont typeface="Wingdings" charset="2"/>
              <a:buChar char="§"/>
            </a:pPr>
            <a:r>
              <a:rPr lang="en-US" b="1" dirty="0"/>
              <a:t>Plasma ACTH concentrations: </a:t>
            </a:r>
          </a:p>
          <a:p>
            <a:pPr marL="612000" indent="0">
              <a:buNone/>
            </a:pPr>
            <a:r>
              <a:rPr lang="en-US" b="1" dirty="0">
                <a:solidFill>
                  <a:schemeClr val="accent2">
                    <a:lumMod val="75000"/>
                  </a:schemeClr>
                </a:solidFill>
              </a:rPr>
              <a:t>increase 35 </a:t>
            </a:r>
            <a:r>
              <a:rPr lang="en-US" dirty="0"/>
              <a:t>to 900 percent (mean 400 percent)</a:t>
            </a:r>
          </a:p>
          <a:p>
            <a:pPr marL="612000" indent="0">
              <a:buNone/>
            </a:pPr>
            <a:r>
              <a:rPr lang="en-US" dirty="0"/>
              <a:t>reach a peak of around 20 to 120 pg/mL 30 minutes after CRH injection.</a:t>
            </a:r>
          </a:p>
          <a:p>
            <a:pPr marL="612000" indent="0">
              <a:buNone/>
            </a:pPr>
            <a:endParaRPr lang="en-US" dirty="0"/>
          </a:p>
        </p:txBody>
      </p:sp>
      <p:sp>
        <p:nvSpPr>
          <p:cNvPr id="5" name="Text Placeholder 4"/>
          <p:cNvSpPr>
            <a:spLocks noGrp="1"/>
          </p:cNvSpPr>
          <p:nvPr>
            <p:ph type="body" sz="quarter" idx="3"/>
          </p:nvPr>
        </p:nvSpPr>
        <p:spPr>
          <a:xfrm>
            <a:off x="1097280" y="5428992"/>
            <a:ext cx="10058400" cy="736282"/>
          </a:xfrm>
        </p:spPr>
        <p:txBody>
          <a:bodyPr/>
          <a:lstStyle/>
          <a:p>
            <a:r>
              <a:rPr lang="en-US" dirty="0"/>
              <a:t>Ann Intern Med 1990; 112:434</a:t>
            </a:r>
          </a:p>
        </p:txBody>
      </p:sp>
      <p:graphicFrame>
        <p:nvGraphicFramePr>
          <p:cNvPr id="6" name="Content Placeholder 4"/>
          <p:cNvGraphicFramePr>
            <a:graphicFrameLocks/>
          </p:cNvGraphicFramePr>
          <p:nvPr>
            <p:extLst>
              <p:ext uri="{D42A27DB-BD31-4B8C-83A1-F6EECF244321}">
                <p14:modId xmlns:p14="http://schemas.microsoft.com/office/powerpoint/2010/main" val="1992910303"/>
              </p:ext>
            </p:extLst>
          </p:nvPr>
        </p:nvGraphicFramePr>
        <p:xfrm>
          <a:off x="9199974" y="0"/>
          <a:ext cx="2992026" cy="3870960"/>
        </p:xfrm>
        <a:graphic>
          <a:graphicData uri="http://schemas.openxmlformats.org/drawingml/2006/table">
            <a:tbl>
              <a:tblPr firstRow="1" bandRow="1">
                <a:tableStyleId>{5C22544A-7EE6-4342-B048-85BDC9FD1C3A}</a:tableStyleId>
              </a:tblPr>
              <a:tblGrid>
                <a:gridCol w="729824"/>
                <a:gridCol w="922701"/>
                <a:gridCol w="1339501"/>
              </a:tblGrid>
              <a:tr h="227385">
                <a:tc>
                  <a:txBody>
                    <a:bodyPr/>
                    <a:lstStyle/>
                    <a:p>
                      <a:pPr marL="0" algn="l" defTabSz="914400" rtl="0" eaLnBrk="1" latinLnBrk="0" hangingPunct="1"/>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 Cortisol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ACTH</a:t>
                      </a:r>
                    </a:p>
                  </a:txBody>
                  <a:tcPr/>
                </a:tc>
              </a:tr>
              <a:tr h="227385">
                <a:tc>
                  <a:txBody>
                    <a:bodyPr/>
                    <a:lstStyle/>
                    <a:p>
                      <a:pPr marL="0" algn="l" defTabSz="914400" rtl="0" eaLnBrk="1" latinLnBrk="0" hangingPunct="1"/>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Result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Result</a:t>
                      </a:r>
                    </a:p>
                  </a:txBody>
                  <a:tcPr/>
                </a:tc>
              </a:tr>
              <a:tr h="227385">
                <a:tc>
                  <a:txBody>
                    <a:bodyPr/>
                    <a:lstStyle/>
                    <a:p>
                      <a:r>
                        <a:rPr lang="en-US" sz="1600" b="0" i="0" dirty="0" smtClean="0">
                          <a:latin typeface="Times New Roman" charset="0"/>
                          <a:ea typeface="Times New Roman" charset="0"/>
                          <a:cs typeface="Times New Roman" charset="0"/>
                        </a:rPr>
                        <a:t>-15</a:t>
                      </a:r>
                      <a:r>
                        <a:rPr lang="en-US" sz="1600" b="0" i="0" baseline="0" dirty="0" smtClean="0">
                          <a:latin typeface="Times New Roman" charset="0"/>
                          <a:ea typeface="Times New Roman" charset="0"/>
                          <a:cs typeface="Times New Roman" charset="0"/>
                        </a:rPr>
                        <a:t> min</a:t>
                      </a:r>
                      <a:endParaRPr lang="en-US" sz="1600"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16.02 mcg/ dl</a:t>
                      </a:r>
                    </a:p>
                  </a:txBody>
                  <a:tcPr/>
                </a:tc>
                <a:tc>
                  <a:txBody>
                    <a:bodyPr/>
                    <a:lstStyle/>
                    <a:p>
                      <a:r>
                        <a:rPr lang="en-US" sz="1600" b="0" i="0" dirty="0" smtClean="0">
                          <a:latin typeface="Times New Roman" charset="0"/>
                          <a:ea typeface="Times New Roman" charset="0"/>
                          <a:cs typeface="Times New Roman" charset="0"/>
                        </a:rPr>
                        <a:t>52.68 </a:t>
                      </a:r>
                    </a:p>
                    <a:p>
                      <a:r>
                        <a:rPr lang="en-US" sz="1600" b="0" i="0" dirty="0" smtClean="0">
                          <a:latin typeface="Times New Roman" charset="0"/>
                          <a:ea typeface="Times New Roman" charset="0"/>
                          <a:cs typeface="Times New Roman" charset="0"/>
                        </a:rPr>
                        <a:t>pg/ ml</a:t>
                      </a:r>
                      <a:endParaRPr lang="en-US" sz="1600" b="0" dirty="0"/>
                    </a:p>
                  </a:txBody>
                  <a:tcPr/>
                </a:tc>
              </a:tr>
              <a:tr h="227385">
                <a:tc>
                  <a:txBody>
                    <a:bodyPr/>
                    <a:lstStyle/>
                    <a:p>
                      <a:r>
                        <a:rPr lang="en-US" sz="1600" b="0" i="0" dirty="0" smtClean="0">
                          <a:latin typeface="Times New Roman" charset="0"/>
                          <a:ea typeface="Times New Roman" charset="0"/>
                          <a:cs typeface="Times New Roman" charset="0"/>
                        </a:rPr>
                        <a:t>0 min</a:t>
                      </a:r>
                      <a:endParaRPr lang="en-US" sz="1600"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15.01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129.5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pg/ ml</a:t>
                      </a:r>
                      <a:endParaRPr lang="en-US" sz="1600" b="0" dirty="0" smtClean="0"/>
                    </a:p>
                  </a:txBody>
                  <a:tcPr/>
                </a:tc>
              </a:tr>
              <a:tr h="227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+15</a:t>
                      </a:r>
                      <a:r>
                        <a:rPr lang="en-US" sz="1600" b="0" i="0" baseline="0" dirty="0" smtClean="0">
                          <a:latin typeface="Times New Roman" charset="0"/>
                          <a:ea typeface="Times New Roman" charset="0"/>
                          <a:cs typeface="Times New Roman" charset="0"/>
                        </a:rPr>
                        <a:t>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18.75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98.46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pg/ ml</a:t>
                      </a:r>
                      <a:endParaRPr lang="en-US" sz="1600" b="0" dirty="0" smtClean="0"/>
                    </a:p>
                  </a:txBody>
                  <a:tcPr/>
                </a:tc>
              </a:tr>
              <a:tr h="227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21.20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58.42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pg/ ml</a:t>
                      </a:r>
                      <a:endParaRPr lang="en-US" sz="1600" b="0" dirty="0" smtClean="0"/>
                    </a:p>
                  </a:txBody>
                  <a:tcPr/>
                </a:tc>
              </a:tr>
              <a:tr h="227385">
                <a:tc>
                  <a:txBody>
                    <a:bodyPr/>
                    <a:lstStyle/>
                    <a:p>
                      <a:r>
                        <a:rPr lang="en-US" sz="1600" b="0" i="0" dirty="0" smtClean="0">
                          <a:latin typeface="Times New Roman" charset="0"/>
                          <a:ea typeface="Times New Roman" charset="0"/>
                          <a:cs typeface="Times New Roman" charset="0"/>
                        </a:rPr>
                        <a:t>+ 45 min</a:t>
                      </a:r>
                      <a:endParaRPr lang="en-US" sz="1600"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smtClean="0">
                          <a:latin typeface="Times New Roman" charset="0"/>
                          <a:ea typeface="Times New Roman" charset="0"/>
                          <a:cs typeface="Times New Roman" charset="0"/>
                        </a:rPr>
                        <a:t>23.55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smtClean="0">
                          <a:latin typeface="Times New Roman" charset="0"/>
                          <a:ea typeface="Times New Roman" charset="0"/>
                          <a:cs typeface="Times New Roman" charset="0"/>
                        </a:rPr>
                        <a:t>99.14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smtClean="0">
                          <a:latin typeface="Times New Roman" charset="0"/>
                          <a:ea typeface="Times New Roman" charset="0"/>
                          <a:cs typeface="Times New Roman" charset="0"/>
                        </a:rPr>
                        <a:t>pg/ ml</a:t>
                      </a:r>
                      <a:endParaRPr lang="en-US" sz="1600" b="1" dirty="0" smtClean="0"/>
                    </a:p>
                  </a:txBody>
                  <a:tcPr/>
                </a:tc>
              </a:tr>
            </a:tbl>
          </a:graphicData>
        </a:graphic>
      </p:graphicFrame>
    </p:spTree>
    <p:extLst>
      <p:ext uri="{BB962C8B-B14F-4D97-AF65-F5344CB8AC3E}">
        <p14:creationId xmlns:p14="http://schemas.microsoft.com/office/powerpoint/2010/main" val="104859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23" y="401538"/>
            <a:ext cx="10058400" cy="1450757"/>
          </a:xfrm>
        </p:spPr>
        <p:txBody>
          <a:bodyPr>
            <a:normAutofit/>
          </a:bodyPr>
          <a:lstStyle/>
          <a:p>
            <a:r>
              <a:rPr lang="en-US" sz="4400" dirty="0"/>
              <a:t>DESMOPRESSIN STIMULATION TEST</a:t>
            </a:r>
          </a:p>
        </p:txBody>
      </p:sp>
      <p:sp>
        <p:nvSpPr>
          <p:cNvPr id="4" name="Content Placeholder 3"/>
          <p:cNvSpPr>
            <a:spLocks noGrp="1"/>
          </p:cNvSpPr>
          <p:nvPr>
            <p:ph sz="half" idx="2"/>
          </p:nvPr>
        </p:nvSpPr>
        <p:spPr>
          <a:xfrm>
            <a:off x="367937" y="1973580"/>
            <a:ext cx="9668692" cy="3378200"/>
          </a:xfrm>
        </p:spPr>
        <p:txBody>
          <a:bodyPr>
            <a:normAutofit fontScale="92500" lnSpcReduction="20000"/>
          </a:bodyPr>
          <a:lstStyle/>
          <a:p>
            <a:pPr algn="just">
              <a:lnSpc>
                <a:spcPct val="100000"/>
              </a:lnSpc>
              <a:buFont typeface="Wingdings" charset="2"/>
              <a:buChar char="§"/>
            </a:pPr>
            <a:r>
              <a:rPr lang="en-US" sz="2600" b="1" dirty="0" smtClean="0">
                <a:solidFill>
                  <a:schemeClr val="tx1"/>
                </a:solidFill>
              </a:rPr>
              <a:t>serum </a:t>
            </a:r>
            <a:r>
              <a:rPr lang="en-US" sz="2600" b="1" dirty="0">
                <a:solidFill>
                  <a:schemeClr val="tx1"/>
                </a:solidFill>
              </a:rPr>
              <a:t>cortisol:</a:t>
            </a:r>
          </a:p>
          <a:p>
            <a:pPr marL="631440" algn="just"/>
            <a:r>
              <a:rPr lang="en-US" sz="2600" dirty="0" smtClean="0"/>
              <a:t>using </a:t>
            </a:r>
            <a:r>
              <a:rPr lang="en-US" sz="2600" dirty="0"/>
              <a:t>the criterion of a </a:t>
            </a:r>
            <a:r>
              <a:rPr lang="en-US" sz="2600" b="1" dirty="0">
                <a:solidFill>
                  <a:schemeClr val="accent2">
                    <a:lumMod val="75000"/>
                  </a:schemeClr>
                </a:solidFill>
              </a:rPr>
              <a:t>greater than 20 percent </a:t>
            </a:r>
            <a:r>
              <a:rPr lang="en-US" sz="2600" dirty="0"/>
              <a:t>increase in serum cortisol, 80 to 85 percent of patients </a:t>
            </a:r>
            <a:r>
              <a:rPr lang="en-US" sz="2600" dirty="0" smtClean="0"/>
              <a:t>respond.</a:t>
            </a:r>
          </a:p>
          <a:p>
            <a:pPr marL="631440" algn="just"/>
            <a:r>
              <a:rPr lang="en-US" sz="2600" dirty="0" smtClean="0"/>
              <a:t>However</a:t>
            </a:r>
            <a:r>
              <a:rPr lang="en-US" sz="2600" dirty="0"/>
              <a:t>, in some reports, 8 of 25 (32 percent) of patients with ectopic ACTH syndrome, mostly benign carcinoid tumors, also </a:t>
            </a:r>
            <a:r>
              <a:rPr lang="en-US" sz="2600" dirty="0" smtClean="0"/>
              <a:t>responded.</a:t>
            </a:r>
          </a:p>
          <a:p>
            <a:pPr algn="just">
              <a:buFont typeface="Wingdings" charset="2"/>
              <a:buChar char="§"/>
            </a:pPr>
            <a:r>
              <a:rPr lang="en-US" sz="2600" b="1" dirty="0">
                <a:solidFill>
                  <a:schemeClr val="tx1"/>
                </a:solidFill>
              </a:rPr>
              <a:t>plasma ACTH:</a:t>
            </a:r>
          </a:p>
          <a:p>
            <a:pPr marL="631440" algn="just"/>
            <a:r>
              <a:rPr lang="en-US" sz="2600" dirty="0"/>
              <a:t>using criteria of a </a:t>
            </a:r>
            <a:r>
              <a:rPr lang="en-US" sz="2600" b="1" dirty="0">
                <a:solidFill>
                  <a:schemeClr val="accent2">
                    <a:lumMod val="75000"/>
                  </a:schemeClr>
                </a:solidFill>
              </a:rPr>
              <a:t>30 or 50 percent </a:t>
            </a:r>
            <a:r>
              <a:rPr lang="en-US" sz="2600" dirty="0"/>
              <a:t>increase 95 and 81 percent of patients respond, respectively. </a:t>
            </a:r>
          </a:p>
          <a:p>
            <a:pPr marL="631440"/>
            <a:endParaRPr lang="en-US" dirty="0"/>
          </a:p>
        </p:txBody>
      </p:sp>
      <p:sp>
        <p:nvSpPr>
          <p:cNvPr id="5" name="Text Placeholder 4"/>
          <p:cNvSpPr>
            <a:spLocks noGrp="1"/>
          </p:cNvSpPr>
          <p:nvPr>
            <p:ph type="body" sz="quarter" idx="3"/>
          </p:nvPr>
        </p:nvSpPr>
        <p:spPr>
          <a:xfrm>
            <a:off x="1097280" y="5428992"/>
            <a:ext cx="10058400" cy="736282"/>
          </a:xfrm>
        </p:spPr>
        <p:txBody>
          <a:bodyPr/>
          <a:lstStyle/>
          <a:p>
            <a:r>
              <a:rPr lang="it-IT" dirty="0" err="1"/>
              <a:t>Endocr</a:t>
            </a:r>
            <a:r>
              <a:rPr lang="it-IT" dirty="0"/>
              <a:t> J 1997; 44:687</a:t>
            </a: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625871049"/>
              </p:ext>
            </p:extLst>
          </p:nvPr>
        </p:nvGraphicFramePr>
        <p:xfrm>
          <a:off x="10295709" y="933396"/>
          <a:ext cx="1896291" cy="4629204"/>
        </p:xfrm>
        <a:graphic>
          <a:graphicData uri="http://schemas.openxmlformats.org/drawingml/2006/table">
            <a:tbl>
              <a:tblPr firstRow="1" bandRow="1">
                <a:tableStyleId>{5C22544A-7EE6-4342-B048-85BDC9FD1C3A}</a:tableStyleId>
              </a:tblPr>
              <a:tblGrid>
                <a:gridCol w="514217"/>
                <a:gridCol w="650113"/>
                <a:gridCol w="731961"/>
              </a:tblGrid>
              <a:tr h="514404">
                <a:tc>
                  <a:txBody>
                    <a:bodyPr/>
                    <a:lstStyle/>
                    <a:p>
                      <a:pPr marL="0" algn="l" defTabSz="914400" rtl="0" eaLnBrk="1" latinLnBrk="0" hangingPunct="1"/>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Cortisol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ACTH</a:t>
                      </a:r>
                    </a:p>
                  </a:txBody>
                  <a:tcPr/>
                </a:tc>
              </a:tr>
              <a:tr h="721426">
                <a:tc>
                  <a:txBody>
                    <a:bodyPr/>
                    <a:lstStyle/>
                    <a:p>
                      <a:r>
                        <a:rPr lang="en-US" sz="1600" b="0" i="0" dirty="0" smtClean="0">
                          <a:latin typeface="Times New Roman" charset="0"/>
                          <a:ea typeface="Times New Roman" charset="0"/>
                          <a:cs typeface="Times New Roman" charset="0"/>
                        </a:rPr>
                        <a:t>-15</a:t>
                      </a:r>
                      <a:r>
                        <a:rPr lang="en-US" sz="1600" b="0" i="0" baseline="0" dirty="0" smtClean="0">
                          <a:latin typeface="Times New Roman" charset="0"/>
                          <a:ea typeface="Times New Roman" charset="0"/>
                          <a:cs typeface="Times New Roman" charset="0"/>
                        </a:rPr>
                        <a:t> min</a:t>
                      </a:r>
                      <a:endParaRPr lang="en-US" sz="1600"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16.02 mcg/ dl</a:t>
                      </a:r>
                    </a:p>
                  </a:txBody>
                  <a:tcPr/>
                </a:tc>
                <a:tc>
                  <a:txBody>
                    <a:bodyPr/>
                    <a:lstStyle/>
                    <a:p>
                      <a:r>
                        <a:rPr lang="en-US" sz="1600" b="0" i="0" dirty="0" smtClean="0">
                          <a:latin typeface="Times New Roman" charset="0"/>
                          <a:ea typeface="Times New Roman" charset="0"/>
                          <a:cs typeface="Times New Roman" charset="0"/>
                        </a:rPr>
                        <a:t>52.68 </a:t>
                      </a:r>
                    </a:p>
                    <a:p>
                      <a:r>
                        <a:rPr lang="en-US" sz="1600" b="0" i="0" dirty="0" smtClean="0">
                          <a:latin typeface="Times New Roman" charset="0"/>
                          <a:ea typeface="Times New Roman" charset="0"/>
                          <a:cs typeface="Times New Roman" charset="0"/>
                        </a:rPr>
                        <a:t>pg/ ml</a:t>
                      </a:r>
                      <a:endParaRPr lang="en-US" sz="1600" b="0" dirty="0"/>
                    </a:p>
                  </a:txBody>
                  <a:tcPr/>
                </a:tc>
              </a:tr>
              <a:tr h="721426">
                <a:tc>
                  <a:txBody>
                    <a:bodyPr/>
                    <a:lstStyle/>
                    <a:p>
                      <a:r>
                        <a:rPr lang="en-US" sz="1600" b="0" i="0" dirty="0" smtClean="0">
                          <a:latin typeface="Times New Roman" charset="0"/>
                          <a:ea typeface="Times New Roman" charset="0"/>
                          <a:cs typeface="Times New Roman" charset="0"/>
                        </a:rPr>
                        <a:t>0 min</a:t>
                      </a:r>
                      <a:endParaRPr lang="en-US" sz="1600"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15.01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129.5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pg/ ml</a:t>
                      </a:r>
                      <a:endParaRPr lang="en-US" sz="1600" b="0" dirty="0" smtClean="0"/>
                    </a:p>
                  </a:txBody>
                  <a:tcPr/>
                </a:tc>
              </a:tr>
              <a:tr h="721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+15</a:t>
                      </a:r>
                      <a:r>
                        <a:rPr lang="en-US" sz="1600" b="0" i="0" baseline="0" dirty="0" smtClean="0">
                          <a:latin typeface="Times New Roman" charset="0"/>
                          <a:ea typeface="Times New Roman" charset="0"/>
                          <a:cs typeface="Times New Roman" charset="0"/>
                        </a:rPr>
                        <a:t>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18.75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98.46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pg/ ml</a:t>
                      </a:r>
                      <a:endParaRPr lang="en-US" sz="1600" b="0" dirty="0" smtClean="0"/>
                    </a:p>
                  </a:txBody>
                  <a:tcPr/>
                </a:tc>
              </a:tr>
              <a:tr h="721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21.20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58.42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pg/ ml</a:t>
                      </a:r>
                      <a:endParaRPr lang="en-US" sz="1600" b="0" dirty="0" smtClean="0"/>
                    </a:p>
                  </a:txBody>
                  <a:tcPr/>
                </a:tc>
              </a:tr>
              <a:tr h="721426">
                <a:tc>
                  <a:txBody>
                    <a:bodyPr/>
                    <a:lstStyle/>
                    <a:p>
                      <a:r>
                        <a:rPr lang="en-US" sz="1600" b="0" i="0" dirty="0" smtClean="0">
                          <a:latin typeface="Times New Roman" charset="0"/>
                          <a:ea typeface="Times New Roman" charset="0"/>
                          <a:cs typeface="Times New Roman" charset="0"/>
                        </a:rPr>
                        <a:t>+ 45 min</a:t>
                      </a:r>
                      <a:endParaRPr lang="en-US" sz="1600"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23.55 mcg/ dl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99.14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smtClean="0">
                          <a:latin typeface="Times New Roman" charset="0"/>
                          <a:ea typeface="Times New Roman" charset="0"/>
                          <a:cs typeface="Times New Roman" charset="0"/>
                        </a:rPr>
                        <a:t>pg/ ml</a:t>
                      </a:r>
                      <a:endParaRPr lang="en-US" sz="1600" b="0" dirty="0" smtClean="0"/>
                    </a:p>
                  </a:txBody>
                  <a:tcPr/>
                </a:tc>
              </a:tr>
            </a:tbl>
          </a:graphicData>
        </a:graphic>
      </p:graphicFrame>
    </p:spTree>
    <p:extLst>
      <p:ext uri="{BB962C8B-B14F-4D97-AF65-F5344CB8AC3E}">
        <p14:creationId xmlns:p14="http://schemas.microsoft.com/office/powerpoint/2010/main" val="9542810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7930"/>
            <a:ext cx="10058400" cy="1310632"/>
          </a:xfrm>
        </p:spPr>
        <p:txBody>
          <a:bodyPr/>
          <a:lstStyle/>
          <a:p>
            <a:pPr rtl="1"/>
            <a:r>
              <a:rPr lang="en-US" dirty="0" smtClean="0"/>
              <a:t>IPSS,  1401.1.27</a:t>
            </a:r>
            <a:endParaRPr lang="en-US" dirty="0"/>
          </a:p>
        </p:txBody>
      </p:sp>
      <p:sp>
        <p:nvSpPr>
          <p:cNvPr id="3" name="Content Placeholder 2"/>
          <p:cNvSpPr>
            <a:spLocks noGrp="1"/>
          </p:cNvSpPr>
          <p:nvPr>
            <p:ph idx="1"/>
          </p:nvPr>
        </p:nvSpPr>
        <p:spPr/>
        <p:txBody>
          <a:bodyPr>
            <a:normAutofit fontScale="85000" lnSpcReduction="20000"/>
          </a:bodyPr>
          <a:lstStyle/>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a:p>
          <a:p>
            <a:pPr algn="l">
              <a:lnSpc>
                <a:spcPct val="100000"/>
              </a:lnSpc>
              <a:spcBef>
                <a:spcPts val="0"/>
              </a:spcBef>
              <a:spcAft>
                <a:spcPts val="0"/>
              </a:spcAft>
              <a:buClrTx/>
              <a:buSzTx/>
              <a:buFont typeface="Wingdings" charset="2"/>
              <a:buChar char="v"/>
              <a:defRPr/>
            </a:pPr>
            <a:endParaRPr lang="en-US" dirty="0" smtClean="0"/>
          </a:p>
          <a:p>
            <a:pPr algn="l">
              <a:lnSpc>
                <a:spcPct val="100000"/>
              </a:lnSpc>
              <a:spcBef>
                <a:spcPts val="0"/>
              </a:spcBef>
              <a:spcAft>
                <a:spcPts val="0"/>
              </a:spcAft>
              <a:buClrTx/>
              <a:buSzTx/>
              <a:buFont typeface="Wingdings" charset="2"/>
              <a:buChar char="v"/>
              <a:defRPr/>
            </a:pPr>
            <a:endParaRPr lang="en-US" dirty="0"/>
          </a:p>
          <a:p>
            <a:pPr algn="l">
              <a:lnSpc>
                <a:spcPct val="100000"/>
              </a:lnSpc>
              <a:spcBef>
                <a:spcPts val="0"/>
              </a:spcBef>
              <a:spcAft>
                <a:spcPts val="0"/>
              </a:spcAft>
              <a:buClrTx/>
              <a:buSzTx/>
              <a:buFont typeface="Wingdings" charset="2"/>
              <a:buChar char="v"/>
              <a:defRPr/>
            </a:pPr>
            <a:r>
              <a:rPr lang="en-US" dirty="0" smtClean="0"/>
              <a:t>ACTH Reference Range(7.2 </a:t>
            </a:r>
            <a:r>
              <a:rPr lang="mr-IN" dirty="0"/>
              <a:t>–</a:t>
            </a:r>
            <a:r>
              <a:rPr lang="en-US" dirty="0"/>
              <a:t> 64 </a:t>
            </a:r>
            <a:r>
              <a:rPr lang="en-US" dirty="0">
                <a:latin typeface="Times New Roman" charset="0"/>
                <a:ea typeface="Times New Roman" charset="0"/>
                <a:cs typeface="Times New Roman" charset="0"/>
              </a:rPr>
              <a:t>pg/ml</a:t>
            </a:r>
            <a:r>
              <a:rPr lang="en-US" sz="4800" dirty="0" smtClean="0"/>
              <a:t>)</a:t>
            </a:r>
            <a:endParaRPr lang="en-US" dirty="0">
              <a:latin typeface="Times New Roman" charset="0"/>
              <a:ea typeface="Times New Roman" charset="0"/>
              <a:cs typeface="Times New Roman" charset="0"/>
            </a:endParaRPr>
          </a:p>
        </p:txBody>
      </p:sp>
      <p:graphicFrame>
        <p:nvGraphicFramePr>
          <p:cNvPr id="7" name="Content Placeholder 4"/>
          <p:cNvGraphicFramePr>
            <a:graphicFrameLocks/>
          </p:cNvGraphicFramePr>
          <p:nvPr>
            <p:extLst>
              <p:ext uri="{D42A27DB-BD31-4B8C-83A1-F6EECF244321}">
                <p14:modId xmlns:p14="http://schemas.microsoft.com/office/powerpoint/2010/main" val="1528272382"/>
              </p:ext>
            </p:extLst>
          </p:nvPr>
        </p:nvGraphicFramePr>
        <p:xfrm>
          <a:off x="1097281" y="1833670"/>
          <a:ext cx="10058399" cy="2922584"/>
        </p:xfrm>
        <a:graphic>
          <a:graphicData uri="http://schemas.openxmlformats.org/drawingml/2006/table">
            <a:tbl>
              <a:tblPr firstRow="1" bandRow="1">
                <a:tableStyleId>{5C22544A-7EE6-4342-B048-85BDC9FD1C3A}</a:tableStyleId>
              </a:tblPr>
              <a:tblGrid>
                <a:gridCol w="1716708"/>
                <a:gridCol w="2017403"/>
                <a:gridCol w="3173482"/>
                <a:gridCol w="3150806"/>
              </a:tblGrid>
              <a:tr h="417512">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ACTH</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417512">
                <a:tc>
                  <a:txBody>
                    <a:bodyPr/>
                    <a:lstStyle/>
                    <a:p>
                      <a:pPr marL="0" algn="ctr" defTabSz="914400" rtl="0" eaLnBrk="1" latinLnBrk="0" hangingPunct="1"/>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Right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Left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Peripheral</a:t>
                      </a:r>
                    </a:p>
                  </a:txBody>
                  <a:tcPr/>
                </a:tc>
              </a:tr>
              <a:tr h="417512">
                <a:tc>
                  <a:txBody>
                    <a:bodyPr/>
                    <a:lstStyle/>
                    <a:p>
                      <a:pPr algn="ctr"/>
                      <a:r>
                        <a:rPr lang="en-US" b="0" i="0" dirty="0" smtClean="0">
                          <a:latin typeface="Times New Roman" charset="0"/>
                          <a:ea typeface="Times New Roman" charset="0"/>
                          <a:cs typeface="Times New Roman" charset="0"/>
                        </a:rPr>
                        <a:t>-5</a:t>
                      </a:r>
                      <a:r>
                        <a:rPr lang="en-US" b="0" i="0" baseline="0" dirty="0" smtClean="0">
                          <a:latin typeface="Times New Roman" charset="0"/>
                          <a:ea typeface="Times New Roman" charset="0"/>
                          <a:cs typeface="Times New Roman" charset="0"/>
                        </a:rPr>
                        <a:t> min</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143.1</a:t>
                      </a:r>
                    </a:p>
                  </a:txBody>
                  <a:tcPr/>
                </a:tc>
                <a:tc>
                  <a:txBody>
                    <a:bodyPr/>
                    <a:lstStyle/>
                    <a:p>
                      <a:pPr algn="ctr"/>
                      <a:r>
                        <a:rPr lang="en-US" b="0" dirty="0" smtClean="0"/>
                        <a:t>54.91</a:t>
                      </a:r>
                      <a:endParaRPr lang="en-US" b="0" dirty="0"/>
                    </a:p>
                  </a:txBody>
                  <a:tcPr/>
                </a:tc>
                <a:tc>
                  <a:txBody>
                    <a:bodyPr/>
                    <a:lstStyle/>
                    <a:p>
                      <a:pPr algn="ctr"/>
                      <a:r>
                        <a:rPr lang="en-US" b="1" dirty="0" smtClean="0"/>
                        <a:t>56</a:t>
                      </a:r>
                      <a:endParaRPr lang="en-US" b="1" dirty="0"/>
                    </a:p>
                  </a:txBody>
                  <a:tcPr/>
                </a:tc>
              </a:tr>
              <a:tr h="417512">
                <a:tc>
                  <a:txBody>
                    <a:bodyPr/>
                    <a:lstStyle/>
                    <a:p>
                      <a:pPr algn="ctr"/>
                      <a:r>
                        <a:rPr lang="en-US" b="0" i="0" dirty="0" smtClean="0">
                          <a:latin typeface="Times New Roman" charset="0"/>
                          <a:ea typeface="Times New Roman" charset="0"/>
                          <a:cs typeface="Times New Roman" charset="0"/>
                        </a:rPr>
                        <a:t>0 min</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169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41.2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49.54</a:t>
                      </a:r>
                    </a:p>
                  </a:txBody>
                  <a:tcPr/>
                </a:tc>
              </a:tr>
              <a:tr h="4175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+3</a:t>
                      </a:r>
                      <a:r>
                        <a:rPr lang="en-US" b="0" i="0" baseline="0" dirty="0" smtClean="0">
                          <a:latin typeface="Times New Roman" charset="0"/>
                          <a:ea typeface="Times New Roman" charset="0"/>
                          <a:cs typeface="Times New Roman" charset="0"/>
                        </a:rPr>
                        <a:t> min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291.3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87.51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83.75</a:t>
                      </a:r>
                    </a:p>
                  </a:txBody>
                  <a:tcPr/>
                </a:tc>
              </a:tr>
              <a:tr h="4175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+5 min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265.3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128.4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135.6</a:t>
                      </a:r>
                    </a:p>
                  </a:txBody>
                  <a:tcPr/>
                </a:tc>
              </a:tr>
              <a:tr h="417512">
                <a:tc>
                  <a:txBody>
                    <a:bodyPr/>
                    <a:lstStyle/>
                    <a:p>
                      <a:pPr algn="ctr"/>
                      <a:r>
                        <a:rPr lang="en-US" b="0" i="0" dirty="0" smtClean="0">
                          <a:latin typeface="Times New Roman" charset="0"/>
                          <a:ea typeface="Times New Roman" charset="0"/>
                          <a:cs typeface="Times New Roman" charset="0"/>
                        </a:rPr>
                        <a:t>+ 10 min</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319.3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13.83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172.9</a:t>
                      </a:r>
                    </a:p>
                  </a:txBody>
                  <a:tcPr/>
                </a:tc>
              </a:tr>
            </a:tbl>
          </a:graphicData>
        </a:graphic>
      </p:graphicFrame>
    </p:spTree>
    <p:extLst>
      <p:ext uri="{BB962C8B-B14F-4D97-AF65-F5344CB8AC3E}">
        <p14:creationId xmlns:p14="http://schemas.microsoft.com/office/powerpoint/2010/main" val="1190647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a:t>
            </a:r>
          </a:p>
        </p:txBody>
      </p:sp>
      <p:sp>
        <p:nvSpPr>
          <p:cNvPr id="4" name="Content Placeholder 3"/>
          <p:cNvSpPr>
            <a:spLocks noGrp="1"/>
          </p:cNvSpPr>
          <p:nvPr>
            <p:ph sz="half" idx="2"/>
          </p:nvPr>
        </p:nvSpPr>
        <p:spPr>
          <a:xfrm>
            <a:off x="1097280" y="1894076"/>
            <a:ext cx="10058400" cy="3378200"/>
          </a:xfrm>
        </p:spPr>
        <p:txBody>
          <a:bodyPr/>
          <a:lstStyle/>
          <a:p>
            <a:r>
              <a:rPr lang="en-US" b="1" dirty="0"/>
              <a:t>Pituitary source of ACTH </a:t>
            </a:r>
          </a:p>
          <a:p>
            <a:pPr>
              <a:buFont typeface="Wingdings" charset="2"/>
              <a:buChar char="§"/>
            </a:pPr>
            <a:r>
              <a:rPr lang="en-US" dirty="0" smtClean="0"/>
              <a:t>A </a:t>
            </a:r>
            <a:r>
              <a:rPr lang="en-US" dirty="0"/>
              <a:t>central-to-peripheral plasma </a:t>
            </a:r>
            <a:r>
              <a:rPr lang="en-US" dirty="0" err="1"/>
              <a:t>corticotropin</a:t>
            </a:r>
            <a:r>
              <a:rPr lang="en-US" dirty="0"/>
              <a:t> (ACTH) gradient </a:t>
            </a:r>
            <a:r>
              <a:rPr lang="en-US" dirty="0" smtClean="0"/>
              <a:t>of:</a:t>
            </a:r>
          </a:p>
          <a:p>
            <a:pPr marL="631440"/>
            <a:r>
              <a:rPr lang="en-US" dirty="0" smtClean="0"/>
              <a:t> </a:t>
            </a:r>
            <a:r>
              <a:rPr lang="en-US" dirty="0"/>
              <a:t>≥2 before CRH administration, </a:t>
            </a:r>
            <a:endParaRPr lang="en-US" dirty="0" smtClean="0"/>
          </a:p>
          <a:p>
            <a:pPr marL="631440"/>
            <a:r>
              <a:rPr lang="en-US" dirty="0" smtClean="0"/>
              <a:t>or </a:t>
            </a:r>
            <a:r>
              <a:rPr lang="en-US" dirty="0"/>
              <a:t>≥3 after CRH </a:t>
            </a:r>
            <a:r>
              <a:rPr lang="en-US" dirty="0" smtClean="0"/>
              <a:t>administration.</a:t>
            </a:r>
            <a:endParaRPr lang="en-US" dirty="0"/>
          </a:p>
        </p:txBody>
      </p:sp>
      <p:sp>
        <p:nvSpPr>
          <p:cNvPr id="5" name="Text Placeholder 4"/>
          <p:cNvSpPr>
            <a:spLocks noGrp="1"/>
          </p:cNvSpPr>
          <p:nvPr>
            <p:ph type="body" sz="quarter" idx="3"/>
          </p:nvPr>
        </p:nvSpPr>
        <p:spPr>
          <a:xfrm>
            <a:off x="1097280" y="5428992"/>
            <a:ext cx="10058400" cy="736282"/>
          </a:xfrm>
        </p:spPr>
        <p:txBody>
          <a:bodyPr/>
          <a:lstStyle/>
          <a:p>
            <a:r>
              <a:rPr lang="cs-CZ" dirty="0"/>
              <a:t>N </a:t>
            </a:r>
            <a:r>
              <a:rPr lang="cs-CZ" dirty="0" err="1"/>
              <a:t>Engl</a:t>
            </a:r>
            <a:r>
              <a:rPr lang="cs-CZ" dirty="0"/>
              <a:t> J Med 1991; 325:897</a:t>
            </a:r>
            <a:endParaRPr lang="en-US" dirty="0"/>
          </a:p>
        </p:txBody>
      </p:sp>
    </p:spTree>
    <p:extLst>
      <p:ext uri="{BB962C8B-B14F-4D97-AF65-F5344CB8AC3E}">
        <p14:creationId xmlns:p14="http://schemas.microsoft.com/office/powerpoint/2010/main" val="1043562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Petrosal venous sinus catheterization</a:t>
            </a:r>
          </a:p>
        </p:txBody>
      </p:sp>
      <p:sp>
        <p:nvSpPr>
          <p:cNvPr id="4" name="Content Placeholder 3"/>
          <p:cNvSpPr>
            <a:spLocks noGrp="1"/>
          </p:cNvSpPr>
          <p:nvPr>
            <p:ph sz="half" idx="2"/>
          </p:nvPr>
        </p:nvSpPr>
        <p:spPr>
          <a:xfrm>
            <a:off x="1097280" y="1894076"/>
            <a:ext cx="10058400" cy="3378200"/>
          </a:xfrm>
        </p:spPr>
        <p:txBody>
          <a:bodyPr/>
          <a:lstStyle/>
          <a:p>
            <a:pPr algn="just">
              <a:buFont typeface="Wingdings" charset="2"/>
              <a:buChar char="§"/>
            </a:pPr>
            <a:endParaRPr lang="en-US" dirty="0" smtClean="0"/>
          </a:p>
          <a:p>
            <a:pPr algn="just">
              <a:buFont typeface="Wingdings" charset="2"/>
              <a:buChar char="§"/>
            </a:pPr>
            <a:r>
              <a:rPr lang="en-US" dirty="0" smtClean="0"/>
              <a:t>Some </a:t>
            </a:r>
            <a:r>
              <a:rPr lang="en-US" dirty="0"/>
              <a:t>studies have shown that a </a:t>
            </a:r>
            <a:r>
              <a:rPr lang="en-US" b="1" dirty="0">
                <a:solidFill>
                  <a:schemeClr val="accent2">
                    <a:lumMod val="75000"/>
                  </a:schemeClr>
                </a:solidFill>
              </a:rPr>
              <a:t>gradient of ≥1.4 between </a:t>
            </a:r>
            <a:r>
              <a:rPr lang="en-US" dirty="0"/>
              <a:t>the ACTH concentrations in the two sinuses predicted the side of the tumor with </a:t>
            </a:r>
            <a:r>
              <a:rPr lang="en-US" b="1" dirty="0"/>
              <a:t>up to 71 percent accuracy</a:t>
            </a:r>
            <a:r>
              <a:rPr lang="en-US" dirty="0"/>
              <a:t> if catheters were appropriately </a:t>
            </a:r>
            <a:r>
              <a:rPr lang="en-US" dirty="0" smtClean="0"/>
              <a:t>placed.</a:t>
            </a:r>
            <a:endParaRPr lang="en-US" dirty="0"/>
          </a:p>
        </p:txBody>
      </p:sp>
      <p:sp>
        <p:nvSpPr>
          <p:cNvPr id="5" name="Text Placeholder 4"/>
          <p:cNvSpPr>
            <a:spLocks noGrp="1"/>
          </p:cNvSpPr>
          <p:nvPr>
            <p:ph type="body" sz="quarter" idx="3"/>
          </p:nvPr>
        </p:nvSpPr>
        <p:spPr>
          <a:xfrm>
            <a:off x="1097280" y="5428992"/>
            <a:ext cx="10058400" cy="736282"/>
          </a:xfrm>
        </p:spPr>
        <p:txBody>
          <a:bodyPr>
            <a:normAutofit/>
          </a:bodyPr>
          <a:lstStyle/>
          <a:p>
            <a:r>
              <a:rPr lang="en-US" dirty="0" smtClean="0"/>
              <a:t>2022 </a:t>
            </a:r>
            <a:r>
              <a:rPr lang="en-US" dirty="0" err="1" smtClean="0"/>
              <a:t>uptodate</a:t>
            </a:r>
            <a:r>
              <a:rPr lang="en-US" dirty="0" smtClean="0"/>
              <a:t>, </a:t>
            </a:r>
            <a:r>
              <a:rPr lang="en-US" dirty="0"/>
              <a:t>Establishing The cause of Cushing </a:t>
            </a:r>
            <a:r>
              <a:rPr lang="en-US" dirty="0" smtClean="0"/>
              <a:t>syndrome </a:t>
            </a:r>
            <a:endParaRPr lang="en-US" dirty="0"/>
          </a:p>
        </p:txBody>
      </p:sp>
    </p:spTree>
    <p:extLst>
      <p:ext uri="{BB962C8B-B14F-4D97-AF65-F5344CB8AC3E}">
        <p14:creationId xmlns:p14="http://schemas.microsoft.com/office/powerpoint/2010/main" val="354607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10058400" cy="3378200"/>
          </a:xfrm>
        </p:spPr>
        <p:txBody>
          <a:bodyPr>
            <a:normAutofit fontScale="77500" lnSpcReduction="20000"/>
          </a:bodyPr>
          <a:lstStyle/>
          <a:p>
            <a:endParaRPr lang="en-US" dirty="0" smtClean="0"/>
          </a:p>
          <a:p>
            <a:endParaRPr lang="en-US" dirty="0"/>
          </a:p>
          <a:p>
            <a:endParaRPr lang="en-US" dirty="0" smtClean="0"/>
          </a:p>
          <a:p>
            <a:endParaRPr lang="en-US" dirty="0"/>
          </a:p>
          <a:p>
            <a:endParaRPr lang="en-US" dirty="0" smtClean="0"/>
          </a:p>
          <a:p>
            <a:pPr algn="just">
              <a:buFont typeface="Wingdings" charset="2"/>
              <a:buChar char="§"/>
            </a:pPr>
            <a:r>
              <a:rPr lang="en-US" dirty="0" smtClean="0"/>
              <a:t>Measurement </a:t>
            </a:r>
            <a:r>
              <a:rPr lang="en-US" dirty="0"/>
              <a:t>of serum </a:t>
            </a:r>
            <a:r>
              <a:rPr lang="en-US" dirty="0" smtClean="0"/>
              <a:t>DHEAS </a:t>
            </a:r>
            <a:r>
              <a:rPr lang="en-US" dirty="0"/>
              <a:t>is </a:t>
            </a:r>
            <a:r>
              <a:rPr lang="en-US" dirty="0" smtClean="0"/>
              <a:t>useful.</a:t>
            </a:r>
          </a:p>
          <a:p>
            <a:pPr algn="just">
              <a:buFont typeface="Wingdings" charset="2"/>
              <a:buChar char="§"/>
            </a:pPr>
            <a:r>
              <a:rPr lang="en-US" dirty="0" smtClean="0"/>
              <a:t>it </a:t>
            </a:r>
            <a:r>
              <a:rPr lang="en-US" dirty="0"/>
              <a:t>is generally decreased in adrenal causes of Cushing's syndrome </a:t>
            </a:r>
            <a:endParaRPr lang="en-US" dirty="0" smtClean="0"/>
          </a:p>
          <a:p>
            <a:pPr algn="just">
              <a:buFont typeface="Wingdings" charset="2"/>
              <a:buChar char="§"/>
            </a:pPr>
            <a:r>
              <a:rPr lang="en-US" dirty="0" smtClean="0"/>
              <a:t>normal </a:t>
            </a:r>
            <a:r>
              <a:rPr lang="en-US" dirty="0"/>
              <a:t>or increased in ACTH-dependent causes </a:t>
            </a:r>
          </a:p>
          <a:p>
            <a:endParaRPr lang="en-US" dirty="0"/>
          </a:p>
        </p:txBody>
      </p:sp>
      <p:sp>
        <p:nvSpPr>
          <p:cNvPr id="5" name="Text Placeholder 4"/>
          <p:cNvSpPr>
            <a:spLocks noGrp="1"/>
          </p:cNvSpPr>
          <p:nvPr>
            <p:ph type="body" sz="quarter" idx="3"/>
          </p:nvPr>
        </p:nvSpPr>
        <p:spPr>
          <a:xfrm>
            <a:off x="1097280" y="5428992"/>
            <a:ext cx="10058400" cy="736282"/>
          </a:xfrm>
        </p:spPr>
        <p:txBody>
          <a:bodyPr/>
          <a:lstStyle/>
          <a:p>
            <a:r>
              <a:rPr lang="en-US" dirty="0"/>
              <a:t>2022 </a:t>
            </a:r>
            <a:r>
              <a:rPr lang="en-US" dirty="0" err="1"/>
              <a:t>uptodate</a:t>
            </a:r>
            <a:r>
              <a:rPr lang="en-US" dirty="0"/>
              <a:t>, Establishing The cause of Cushing syndrome </a:t>
            </a:r>
          </a:p>
          <a:p>
            <a:endParaRPr lang="en-US" dirty="0"/>
          </a:p>
        </p:txBody>
      </p:sp>
      <p:graphicFrame>
        <p:nvGraphicFramePr>
          <p:cNvPr id="6" name="Content Placeholder 4"/>
          <p:cNvGraphicFramePr>
            <a:graphicFrameLocks/>
          </p:cNvGraphicFramePr>
          <p:nvPr>
            <p:extLst/>
          </p:nvPr>
        </p:nvGraphicFramePr>
        <p:xfrm>
          <a:off x="2056518" y="2083610"/>
          <a:ext cx="8398563" cy="1252536"/>
        </p:xfrm>
        <a:graphic>
          <a:graphicData uri="http://schemas.openxmlformats.org/drawingml/2006/table">
            <a:tbl>
              <a:tblPr firstRow="1" bandRow="1">
                <a:tableStyleId>{5C22544A-7EE6-4342-B048-85BDC9FD1C3A}</a:tableStyleId>
              </a:tblPr>
              <a:tblGrid>
                <a:gridCol w="2511314"/>
                <a:gridCol w="2511314"/>
                <a:gridCol w="1413519"/>
                <a:gridCol w="1962416"/>
              </a:tblGrid>
              <a:tr h="417512">
                <a:tc>
                  <a:txBody>
                    <a:bodyPr/>
                    <a:lstStyle/>
                    <a:p>
                      <a:pPr marL="0" algn="ctr" defTabSz="914400" rtl="1" eaLnBrk="1" latinLnBrk="0" hangingPunct="1"/>
                      <a:r>
                        <a:rPr lang="en-US" b="0" dirty="0" smtClean="0"/>
                        <a:t>Date </a:t>
                      </a:r>
                      <a:endParaRPr lang="en-US" b="0" dirty="0"/>
                    </a:p>
                  </a:txBody>
                  <a:tcPr/>
                </a:tc>
                <a:tc>
                  <a:txBody>
                    <a:bodyPr/>
                    <a:lstStyle/>
                    <a:p>
                      <a:pPr marL="0" algn="ctr" defTabSz="914400" rtl="1" eaLnBrk="1" latinLnBrk="0" hangingPunct="1"/>
                      <a:r>
                        <a:rPr lang="en-US" b="0" dirty="0" smtClean="0"/>
                        <a:t>Test</a:t>
                      </a:r>
                      <a:endParaRPr lang="en-US" b="0" dirty="0"/>
                    </a:p>
                  </a:txBody>
                  <a:tcPr/>
                </a:tc>
                <a:tc>
                  <a:txBody>
                    <a:bodyPr/>
                    <a:lstStyle/>
                    <a:p>
                      <a:pPr algn="ctr"/>
                      <a:r>
                        <a:rPr lang="en-US" b="0" dirty="0" smtClean="0"/>
                        <a:t>Result</a:t>
                      </a:r>
                      <a:endParaRPr lang="en-US"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endParaRPr lang="en-US" dirty="0" smtClean="0"/>
                    </a:p>
                  </a:txBody>
                  <a:tcPr/>
                </a:tc>
              </a:tr>
              <a:tr h="417512">
                <a:tc>
                  <a:txBody>
                    <a:bodyPr/>
                    <a:lstStyle/>
                    <a:p>
                      <a:pPr algn="ctr"/>
                      <a:r>
                        <a:rPr lang="en-US" b="0" i="0" dirty="0" smtClean="0">
                          <a:latin typeface="Times New Roman" charset="0"/>
                          <a:ea typeface="Times New Roman" charset="0"/>
                          <a:cs typeface="Times New Roman" charset="0"/>
                        </a:rPr>
                        <a:t>1388</a:t>
                      </a:r>
                      <a:endParaRPr lang="en-US" b="0"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DHEAS</a:t>
                      </a:r>
                      <a:r>
                        <a:rPr lang="en-US" dirty="0" smtClean="0"/>
                        <a:t> (</a:t>
                      </a:r>
                      <a:r>
                        <a:rPr lang="mr-IN" b="0" i="0" dirty="0" smtClean="0">
                          <a:latin typeface="Times New Roman" charset="0"/>
                          <a:ea typeface="Times New Roman" charset="0"/>
                          <a:cs typeface="Times New Roman" charset="0"/>
                        </a:rPr>
                        <a:t>μ</a:t>
                      </a:r>
                      <a:r>
                        <a:rPr lang="en-US" b="0" i="0" dirty="0" smtClean="0">
                          <a:latin typeface="Times New Roman" charset="0"/>
                          <a:ea typeface="Times New Roman" charset="0"/>
                          <a:cs typeface="Times New Roman" charset="0"/>
                        </a:rPr>
                        <a:t>g/dl)</a:t>
                      </a:r>
                      <a:endParaRPr lang="en-US" dirty="0" smtClean="0"/>
                    </a:p>
                  </a:txBody>
                  <a:tcPr/>
                </a:tc>
                <a:tc>
                  <a:txBody>
                    <a:bodyPr/>
                    <a:lstStyle/>
                    <a:p>
                      <a:pPr algn="ctr"/>
                      <a:r>
                        <a:rPr lang="en-US" b="0" i="0" dirty="0" smtClean="0">
                          <a:latin typeface="Times New Roman" charset="0"/>
                          <a:ea typeface="Times New Roman" charset="0"/>
                          <a:cs typeface="Times New Roman" charset="0"/>
                        </a:rPr>
                        <a:t>21</a:t>
                      </a:r>
                      <a:endParaRPr lang="en-US" b="0" i="0" dirty="0">
                        <a:latin typeface="Times New Roman" charset="0"/>
                        <a:ea typeface="Times New Roman" charset="0"/>
                        <a:cs typeface="Times New Roman" charset="0"/>
                      </a:endParaRPr>
                    </a:p>
                  </a:txBody>
                  <a:tcPr/>
                </a:tc>
                <a:tc>
                  <a:txBody>
                    <a:bodyPr/>
                    <a:lstStyle/>
                    <a:p>
                      <a:pPr marL="0" algn="ctr" defTabSz="914400" rtl="0" eaLnBrk="1" latinLnBrk="0" hangingPunct="1"/>
                      <a:r>
                        <a:rPr lang="en-US" dirty="0" smtClean="0"/>
                        <a:t>65- 380</a:t>
                      </a:r>
                      <a:endParaRPr lang="en-US" dirty="0"/>
                    </a:p>
                  </a:txBody>
                  <a:tcPr/>
                </a:tc>
              </a:tr>
              <a:tr h="417512">
                <a:tc>
                  <a:txBody>
                    <a:bodyPr/>
                    <a:lstStyle/>
                    <a:p>
                      <a:pPr algn="ctr"/>
                      <a:r>
                        <a:rPr lang="en-US" dirty="0" smtClean="0"/>
                        <a:t>1400</a:t>
                      </a:r>
                      <a:endParaRPr lang="en-US" dirty="0"/>
                    </a:p>
                  </a:txBody>
                  <a:tcPr marL="81348" marR="8134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DHEAS</a:t>
                      </a:r>
                      <a:r>
                        <a:rPr lang="en-US" dirty="0" smtClean="0"/>
                        <a:t> (</a:t>
                      </a:r>
                      <a:r>
                        <a:rPr lang="mr-IN" b="0" i="0" dirty="0" smtClean="0">
                          <a:latin typeface="Times New Roman" charset="0"/>
                          <a:ea typeface="Times New Roman" charset="0"/>
                          <a:cs typeface="Times New Roman" charset="0"/>
                        </a:rPr>
                        <a:t>μ</a:t>
                      </a:r>
                      <a:r>
                        <a:rPr lang="en-US" b="0" i="0" dirty="0" smtClean="0">
                          <a:latin typeface="Times New Roman" charset="0"/>
                          <a:ea typeface="Times New Roman" charset="0"/>
                          <a:cs typeface="Times New Roman" charset="0"/>
                        </a:rPr>
                        <a:t>g/dl)</a:t>
                      </a:r>
                      <a:endParaRPr lang="en-US" dirty="0"/>
                    </a:p>
                  </a:txBody>
                  <a:tcPr marL="81348" marR="81348"/>
                </a:tc>
                <a:tc>
                  <a:txBody>
                    <a:bodyPr/>
                    <a:lstStyle/>
                    <a:p>
                      <a:pPr algn="ctr"/>
                      <a:r>
                        <a:rPr lang="en-US" dirty="0" smtClean="0"/>
                        <a:t>178.6</a:t>
                      </a:r>
                      <a:endParaRPr lang="en-US" dirty="0"/>
                    </a:p>
                  </a:txBody>
                  <a:tcPr marL="81348" marR="81348"/>
                </a:tc>
                <a:tc>
                  <a:txBody>
                    <a:bodyPr/>
                    <a:lstStyle/>
                    <a:p>
                      <a:pPr algn="ctr"/>
                      <a:r>
                        <a:rPr lang="en-US" dirty="0" smtClean="0"/>
                        <a:t>99- 340</a:t>
                      </a:r>
                      <a:endParaRPr lang="en-US" dirty="0"/>
                    </a:p>
                  </a:txBody>
                  <a:tcPr marL="81348" marR="81348"/>
                </a:tc>
              </a:tr>
            </a:tbl>
          </a:graphicData>
        </a:graphic>
      </p:graphicFrame>
    </p:spTree>
    <p:extLst>
      <p:ext uri="{BB962C8B-B14F-4D97-AF65-F5344CB8AC3E}">
        <p14:creationId xmlns:p14="http://schemas.microsoft.com/office/powerpoint/2010/main" val="898830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Present </a:t>
            </a:r>
            <a:r>
              <a:rPr lang="en-US" dirty="0" smtClean="0">
                <a:latin typeface="Times New Roman" panose="02020603050405020304" pitchFamily="18" charset="0"/>
                <a:cs typeface="Times New Roman" panose="02020603050405020304" pitchFamily="18" charset="0"/>
              </a:rPr>
              <a:t>Illness</a:t>
            </a:r>
            <a:r>
              <a:rPr lang="en-US" dirty="0">
                <a:latin typeface="Times New Roman" panose="02020603050405020304" pitchFamily="18" charset="0"/>
                <a:cs typeface="Times New Roman" panose="02020603050405020304" pitchFamily="18" charset="0"/>
              </a:rPr>
              <a:t>:</a:t>
            </a:r>
            <a:endParaRPr lang="en-US" dirty="0"/>
          </a:p>
        </p:txBody>
      </p:sp>
      <p:sp>
        <p:nvSpPr>
          <p:cNvPr id="3" name="Content Placeholder 2"/>
          <p:cNvSpPr>
            <a:spLocks noGrp="1"/>
          </p:cNvSpPr>
          <p:nvPr>
            <p:ph idx="1"/>
          </p:nvPr>
        </p:nvSpPr>
        <p:spPr>
          <a:xfrm>
            <a:off x="1097280" y="1825625"/>
            <a:ext cx="10058400" cy="4351338"/>
          </a:xfrm>
        </p:spPr>
        <p:txBody>
          <a:bodyPr>
            <a:normAutofit fontScale="92500" lnSpcReduction="20000"/>
          </a:bodyPr>
          <a:lstStyle/>
          <a:p>
            <a:pPr algn="just">
              <a:buFont typeface="Arial" charset="0"/>
              <a:buChar char="•"/>
            </a:pPr>
            <a:r>
              <a:rPr lang="en-US" sz="2800" dirty="0" smtClean="0">
                <a:latin typeface="Times New Roman" panose="02020603050405020304" pitchFamily="18" charset="0"/>
                <a:cs typeface="Times New Roman" panose="02020603050405020304" pitchFamily="18" charset="0"/>
              </a:rPr>
              <a:t>A 32-year-old woman </a:t>
            </a:r>
            <a:endParaRPr lang="en-US" sz="2800" dirty="0">
              <a:latin typeface="Times New Roman" panose="02020603050405020304" pitchFamily="18" charset="0"/>
              <a:cs typeface="Times New Roman" panose="02020603050405020304" pitchFamily="18" charset="0"/>
            </a:endParaRPr>
          </a:p>
          <a:p>
            <a:pPr algn="just">
              <a:buFont typeface="Arial" charset="0"/>
              <a:buChar char="•"/>
            </a:pPr>
            <a:endParaRPr lang="en-US" sz="2800" dirty="0" smtClean="0">
              <a:latin typeface="Times New Roman" panose="02020603050405020304" pitchFamily="18" charset="0"/>
              <a:cs typeface="Times New Roman" panose="02020603050405020304" pitchFamily="18" charset="0"/>
            </a:endParaRPr>
          </a:p>
          <a:p>
            <a:pPr>
              <a:buFont typeface="Arial" charset="0"/>
              <a:buChar char="•"/>
            </a:pPr>
            <a:r>
              <a:rPr lang="en-US" sz="2800" dirty="0" smtClean="0">
                <a:latin typeface="Times New Roman" panose="02020603050405020304" pitchFamily="18" charset="0"/>
                <a:cs typeface="Times New Roman" panose="02020603050405020304" pitchFamily="18" charset="0"/>
              </a:rPr>
              <a:t>History </a:t>
            </a:r>
            <a:r>
              <a:rPr lang="en-US" sz="2800" dirty="0">
                <a:latin typeface="Times New Roman" panose="02020603050405020304" pitchFamily="18" charset="0"/>
                <a:cs typeface="Times New Roman" panose="02020603050405020304" pitchFamily="18" charset="0"/>
              </a:rPr>
              <a:t>of </a:t>
            </a:r>
            <a:r>
              <a:rPr lang="en-US" sz="2800" dirty="0">
                <a:solidFill>
                  <a:schemeClr val="accent2">
                    <a:lumMod val="75000"/>
                  </a:schemeClr>
                </a:solidFill>
                <a:latin typeface="Times New Roman" panose="02020603050405020304" pitchFamily="18" charset="0"/>
                <a:cs typeface="Times New Roman" panose="02020603050405020304" pitchFamily="18" charset="0"/>
              </a:rPr>
              <a:t>Cushing’s syndrome </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and</a:t>
            </a:r>
            <a:r>
              <a:rPr lang="en-US" sz="2800" dirty="0" smtClean="0">
                <a:solidFill>
                  <a:schemeClr val="accent2">
                    <a:lumMod val="75000"/>
                  </a:schemeClr>
                </a:solidFill>
                <a:latin typeface="Times New Roman" panose="02020603050405020304" pitchFamily="18" charset="0"/>
                <a:cs typeface="Times New Roman" panose="02020603050405020304" pitchFamily="18" charset="0"/>
              </a:rPr>
              <a:t> Adrenal adenoma </a:t>
            </a:r>
            <a:r>
              <a:rPr lang="en-US" sz="2800" dirty="0" smtClean="0">
                <a:latin typeface="Times New Roman" panose="02020603050405020304" pitchFamily="18" charset="0"/>
                <a:cs typeface="Times New Roman" panose="02020603050405020304" pitchFamily="18" charset="0"/>
              </a:rPr>
              <a:t>(1386-1388)</a:t>
            </a:r>
          </a:p>
          <a:p>
            <a:pPr algn="just">
              <a:buFont typeface="Arial" charset="0"/>
              <a:buChar char="•"/>
            </a:pPr>
            <a:endParaRPr lang="en-US" sz="2800" dirty="0" smtClean="0">
              <a:latin typeface="Times New Roman" panose="02020603050405020304" pitchFamily="18" charset="0"/>
              <a:cs typeface="Times New Roman" panose="02020603050405020304" pitchFamily="18" charset="0"/>
            </a:endParaRPr>
          </a:p>
          <a:p>
            <a:pPr algn="just">
              <a:buFont typeface="Arial" charset="0"/>
              <a:buChar char="•"/>
            </a:pPr>
            <a:r>
              <a:rPr lang="en-US" sz="2800" dirty="0" smtClean="0">
                <a:latin typeface="Times New Roman" panose="02020603050405020304" pitchFamily="18" charset="0"/>
                <a:cs typeface="Times New Roman" panose="02020603050405020304" pitchFamily="18" charset="0"/>
              </a:rPr>
              <a:t>Laparoscopic right adrenalectomy (1388)</a:t>
            </a:r>
          </a:p>
          <a:p>
            <a:pPr algn="just">
              <a:buFont typeface="Arial" charset="0"/>
              <a:buChar char="•"/>
            </a:pPr>
            <a:endParaRPr lang="en-US" sz="2800" dirty="0">
              <a:latin typeface="Times New Roman" panose="02020603050405020304" pitchFamily="18" charset="0"/>
              <a:cs typeface="Times New Roman" panose="02020603050405020304" pitchFamily="18" charset="0"/>
            </a:endParaRPr>
          </a:p>
          <a:p>
            <a:pPr algn="just">
              <a:buFont typeface="Arial" charset="0"/>
              <a:buChar char="•"/>
            </a:pPr>
            <a:r>
              <a:rPr lang="en-US" sz="2800" dirty="0" smtClean="0">
                <a:latin typeface="Times New Roman" panose="02020603050405020304" pitchFamily="18" charset="0"/>
                <a:cs typeface="Times New Roman" panose="02020603050405020304" pitchFamily="18" charset="0"/>
              </a:rPr>
              <a:t>Headache, dizziness and progressive obesity since 2 years ago</a:t>
            </a:r>
            <a:endParaRPr lang="en-US" sz="2800" dirty="0">
              <a:latin typeface="Times New Roman" panose="02020603050405020304" pitchFamily="18" charset="0"/>
              <a:cs typeface="Times New Roman" panose="02020603050405020304" pitchFamily="18" charset="0"/>
            </a:endParaRPr>
          </a:p>
          <a:p>
            <a:pPr algn="just">
              <a:buFont typeface="Arial" charset="0"/>
              <a:buChar char="•"/>
            </a:pPr>
            <a:endParaRPr lang="en-US" sz="2800" dirty="0" smtClean="0">
              <a:latin typeface="Times New Roman" panose="02020603050405020304" pitchFamily="18" charset="0"/>
              <a:cs typeface="Times New Roman" panose="02020603050405020304" pitchFamily="18" charset="0"/>
            </a:endParaRPr>
          </a:p>
          <a:p>
            <a:pPr algn="just">
              <a:buFont typeface="Arial" charset="0"/>
              <a:buChar char="•"/>
            </a:pPr>
            <a:r>
              <a:rPr lang="en-US" sz="2800" dirty="0" smtClean="0">
                <a:latin typeface="Times New Roman" panose="02020603050405020304" pitchFamily="18" charset="0"/>
                <a:cs typeface="Times New Roman" panose="02020603050405020304" pitchFamily="18" charset="0"/>
              </a:rPr>
              <a:t>Striae, hypertension and proximal muscle weakness since 6 month ago</a:t>
            </a:r>
            <a:endParaRPr lang="en-US" sz="2800" dirty="0">
              <a:solidFill>
                <a:schemeClr val="tx1"/>
              </a:solidFill>
            </a:endParaRPr>
          </a:p>
        </p:txBody>
      </p:sp>
    </p:spTree>
    <p:extLst>
      <p:ext uri="{BB962C8B-B14F-4D97-AF65-F5344CB8AC3E}">
        <p14:creationId xmlns:p14="http://schemas.microsoft.com/office/powerpoint/2010/main" val="18473039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b="1" dirty="0" smtClean="0">
              <a:latin typeface="Times New Roman" panose="02020603050405020304" pitchFamily="18" charset="0"/>
              <a:cs typeface="Times New Roman" panose="02020603050405020304" pitchFamily="18" charset="0"/>
            </a:endParaRPr>
          </a:p>
          <a:p>
            <a:pPr marL="0" indent="0" algn="ctr">
              <a:buNone/>
            </a:pPr>
            <a:endParaRPr lang="en-US" b="1" dirty="0">
              <a:latin typeface="Times New Roman" panose="02020603050405020304" pitchFamily="18" charset="0"/>
              <a:cs typeface="Times New Roman" panose="02020603050405020304" pitchFamily="18" charset="0"/>
            </a:endParaRPr>
          </a:p>
          <a:p>
            <a:pPr marL="0" indent="0" algn="ctr">
              <a:buNone/>
            </a:pPr>
            <a:r>
              <a:rPr lang="en-US" b="1" dirty="0" smtClean="0">
                <a:latin typeface="Times New Roman" panose="02020603050405020304" pitchFamily="18" charset="0"/>
                <a:cs typeface="Times New Roman" panose="02020603050405020304" pitchFamily="18" charset="0"/>
              </a:rPr>
              <a:t>ACTH </a:t>
            </a:r>
            <a:r>
              <a:rPr lang="en-US" b="1" dirty="0">
                <a:latin typeface="Times New Roman" panose="02020603050405020304" pitchFamily="18" charset="0"/>
                <a:cs typeface="Times New Roman" panose="02020603050405020304" pitchFamily="18" charset="0"/>
              </a:rPr>
              <a:t>rise after catheterization and </a:t>
            </a:r>
            <a:r>
              <a:rPr lang="en-US" b="1" dirty="0" smtClean="0">
                <a:latin typeface="Times New Roman" panose="02020603050405020304" pitchFamily="18" charset="0"/>
                <a:cs typeface="Times New Roman" panose="02020603050405020304" pitchFamily="18" charset="0"/>
              </a:rPr>
              <a:t>injection</a:t>
            </a:r>
            <a:endParaRPr lang="en-US"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21884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7930"/>
            <a:ext cx="10058400" cy="1310632"/>
          </a:xfrm>
        </p:spPr>
        <p:txBody>
          <a:bodyPr/>
          <a:lstStyle/>
          <a:p>
            <a:pPr rtl="1"/>
            <a:r>
              <a:rPr lang="en-US" dirty="0" smtClean="0"/>
              <a:t>Desmopressin stimulation test, 1401.1.23</a:t>
            </a:r>
            <a:endParaRPr lang="en-US" dirty="0"/>
          </a:p>
        </p:txBody>
      </p:sp>
      <p:sp>
        <p:nvSpPr>
          <p:cNvPr id="3" name="Content Placeholder 2"/>
          <p:cNvSpPr>
            <a:spLocks noGrp="1"/>
          </p:cNvSpPr>
          <p:nvPr>
            <p:ph idx="1"/>
          </p:nvPr>
        </p:nvSpPr>
        <p:spPr/>
        <p:txBody>
          <a:bodyPr>
            <a:normAutofit/>
          </a:bodyPr>
          <a:lstStyle/>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p:txBody>
      </p:sp>
      <p:graphicFrame>
        <p:nvGraphicFramePr>
          <p:cNvPr id="7" name="Content Placeholder 4"/>
          <p:cNvGraphicFramePr>
            <a:graphicFrameLocks/>
          </p:cNvGraphicFramePr>
          <p:nvPr>
            <p:extLst>
              <p:ext uri="{D42A27DB-BD31-4B8C-83A1-F6EECF244321}">
                <p14:modId xmlns:p14="http://schemas.microsoft.com/office/powerpoint/2010/main" val="1912878755"/>
              </p:ext>
            </p:extLst>
          </p:nvPr>
        </p:nvGraphicFramePr>
        <p:xfrm>
          <a:off x="1097281" y="2240079"/>
          <a:ext cx="10058399" cy="2922584"/>
        </p:xfrm>
        <a:graphic>
          <a:graphicData uri="http://schemas.openxmlformats.org/drawingml/2006/table">
            <a:tbl>
              <a:tblPr firstRow="1" bandRow="1">
                <a:tableStyleId>{5C22544A-7EE6-4342-B048-85BDC9FD1C3A}</a:tableStyleId>
              </a:tblPr>
              <a:tblGrid>
                <a:gridCol w="1320198"/>
                <a:gridCol w="1669099"/>
                <a:gridCol w="2222982"/>
                <a:gridCol w="2423060"/>
                <a:gridCol w="2423060"/>
              </a:tblGrid>
              <a:tr h="417512">
                <a:tc>
                  <a:txBody>
                    <a:bodyPr/>
                    <a:lstStyle/>
                    <a:p>
                      <a:pPr marL="0" algn="l" defTabSz="914400" rtl="0" eaLnBrk="1" latinLnBrk="0" hangingPunct="1"/>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 Cortisol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Test: ACTH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417512">
                <a:tc>
                  <a:txBody>
                    <a:bodyPr/>
                    <a:lstStyle/>
                    <a:p>
                      <a:pPr marL="0" algn="l" defTabSz="914400" rtl="0" eaLnBrk="1" latinLnBrk="0" hangingPunct="1"/>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0" dirty="0" smtClean="0"/>
                        <a:t>6.2 </a:t>
                      </a:r>
                      <a:r>
                        <a:rPr lang="mr-IN" b="0" dirty="0" smtClean="0"/>
                        <a:t>–</a:t>
                      </a:r>
                      <a:r>
                        <a:rPr lang="en-US" b="0" dirty="0" smtClean="0"/>
                        <a:t> 20 </a:t>
                      </a:r>
                      <a:r>
                        <a:rPr lang="en-US" b="0" i="0" dirty="0" smtClean="0">
                          <a:latin typeface="Times New Roman" charset="0"/>
                          <a:ea typeface="Times New Roman" charset="0"/>
                          <a:cs typeface="Times New Roman" charset="0"/>
                        </a:rPr>
                        <a:t>mcg/ dl</a:t>
                      </a:r>
                      <a:r>
                        <a:rPr lang="en-US" b="0" i="0" dirty="0" smtClean="0">
                          <a:latin typeface="+mn-lt"/>
                          <a:ea typeface="+mn-ea"/>
                          <a:cs typeface="+mn-cs"/>
                        </a:rPr>
                        <a:t>)</a:t>
                      </a:r>
                      <a:endParaRPr lang="en-US" b="0" i="0" dirty="0" smtClean="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( 7.2 </a:t>
                      </a:r>
                      <a:r>
                        <a:rPr lang="mr-IN" b="0" dirty="0" smtClean="0"/>
                        <a:t>–</a:t>
                      </a:r>
                      <a:r>
                        <a:rPr lang="en-US" b="0" dirty="0" smtClean="0"/>
                        <a:t> 64 </a:t>
                      </a:r>
                      <a:r>
                        <a:rPr lang="en-US" b="0" i="0" dirty="0" smtClean="0">
                          <a:latin typeface="Times New Roman" charset="0"/>
                          <a:ea typeface="Times New Roman" charset="0"/>
                          <a:cs typeface="Times New Roman" charset="0"/>
                        </a:rPr>
                        <a:t>pg/ ml</a:t>
                      </a:r>
                      <a:r>
                        <a:rPr lang="en-US" b="0" i="0" dirty="0" smtClean="0">
                          <a:latin typeface="+mn-lt"/>
                          <a:ea typeface="+mn-ea"/>
                          <a:cs typeface="+mn-cs"/>
                        </a:rPr>
                        <a:t>)</a:t>
                      </a:r>
                      <a:endParaRPr lang="en-US" b="0" dirty="0" smtClean="0"/>
                    </a:p>
                  </a:txBody>
                  <a:tcPr/>
                </a:tc>
              </a:tr>
              <a:tr h="417512">
                <a:tc>
                  <a:txBody>
                    <a:bodyPr/>
                    <a:lstStyle/>
                    <a:p>
                      <a:r>
                        <a:rPr lang="en-US" b="0" i="0" dirty="0" smtClean="0">
                          <a:latin typeface="Times New Roman" charset="0"/>
                          <a:ea typeface="Times New Roman" charset="0"/>
                          <a:cs typeface="Times New Roman" charset="0"/>
                        </a:rPr>
                        <a:t>-15</a:t>
                      </a:r>
                      <a:r>
                        <a:rPr lang="en-US" b="0" i="0" baseline="0" dirty="0" smtClean="0">
                          <a:latin typeface="Times New Roman" charset="0"/>
                          <a:ea typeface="Times New Roman" charset="0"/>
                          <a:cs typeface="Times New Roman" charset="0"/>
                        </a:rPr>
                        <a:t>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16.02 mcg/ dl</a:t>
                      </a:r>
                    </a:p>
                  </a:txBody>
                  <a:tcPr/>
                </a:tc>
                <a:tc vMerge="1">
                  <a:txBody>
                    <a:bodyPr/>
                    <a:lstStyle/>
                    <a:p>
                      <a:endParaRPr lang="en-US" b="0" dirty="0"/>
                    </a:p>
                  </a:txBody>
                  <a:tcPr/>
                </a:tc>
                <a:tc>
                  <a:txBody>
                    <a:bodyPr/>
                    <a:lstStyle/>
                    <a:p>
                      <a:r>
                        <a:rPr lang="en-US" b="0" i="0" dirty="0" smtClean="0">
                          <a:latin typeface="Times New Roman" charset="0"/>
                          <a:ea typeface="Times New Roman" charset="0"/>
                          <a:cs typeface="Times New Roman" charset="0"/>
                        </a:rPr>
                        <a:t>52.68 pg/ ml</a:t>
                      </a:r>
                      <a:endParaRPr lang="en-US" b="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r>
                        <a:rPr lang="en-US" b="0" i="0" dirty="0" smtClean="0">
                          <a:latin typeface="Times New Roman" charset="0"/>
                          <a:ea typeface="Times New Roman" charset="0"/>
                          <a:cs typeface="Times New Roman" charset="0"/>
                        </a:rPr>
                        <a:t>0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15.01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solidFill>
                            <a:schemeClr val="accent2">
                              <a:lumMod val="75000"/>
                            </a:schemeClr>
                          </a:solidFill>
                          <a:latin typeface="Times New Roman" charset="0"/>
                          <a:ea typeface="Times New Roman" charset="0"/>
                          <a:cs typeface="Times New Roman" charset="0"/>
                        </a:rPr>
                        <a:t>129.5 pg/ ml?</a:t>
                      </a:r>
                      <a:endParaRPr lang="en-US" b="1" dirty="0" smtClean="0">
                        <a:solidFill>
                          <a:schemeClr val="accent2">
                            <a:lumMod val="75000"/>
                          </a:schemeClr>
                        </a:solidFill>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+15</a:t>
                      </a:r>
                      <a:r>
                        <a:rPr lang="en-US" b="0" i="0" baseline="0" dirty="0" smtClean="0">
                          <a:latin typeface="Times New Roman" charset="0"/>
                          <a:ea typeface="Times New Roman" charset="0"/>
                          <a:cs typeface="Times New Roman" charset="0"/>
                        </a:rPr>
                        <a:t>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18.75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98.46 pg/ ml</a:t>
                      </a:r>
                      <a:endParaRPr lang="en-US" b="0"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txBody>
                  <a:tcPr/>
                </a:tc>
              </a:tr>
              <a:tr h="417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21.20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latin typeface="Times New Roman" charset="0"/>
                          <a:ea typeface="Times New Roman" charset="0"/>
                          <a:cs typeface="Times New Roman" charset="0"/>
                        </a:rPr>
                        <a:t>58.42 pg/ ml</a:t>
                      </a:r>
                      <a:endParaRPr lang="en-US" b="0" dirty="0" smtClean="0"/>
                    </a:p>
                  </a:txBody>
                  <a:tcPr/>
                </a:tc>
                <a:tc vMerge="1">
                  <a:txBody>
                    <a:bodyPr/>
                    <a:lstStyle/>
                    <a:p>
                      <a:pPr marL="0" algn="l" defTabSz="914400" rtl="0" eaLnBrk="1" latinLnBrk="0" hangingPunct="1"/>
                      <a:endParaRPr lang="en-US" b="0" dirty="0"/>
                    </a:p>
                  </a:txBody>
                  <a:tcPr/>
                </a:tc>
              </a:tr>
              <a:tr h="417512">
                <a:tc>
                  <a:txBody>
                    <a:bodyPr/>
                    <a:lstStyle/>
                    <a:p>
                      <a:r>
                        <a:rPr lang="en-US" b="0" i="0" dirty="0" smtClean="0">
                          <a:latin typeface="Times New Roman" charset="0"/>
                          <a:ea typeface="Times New Roman" charset="0"/>
                          <a:cs typeface="Times New Roman" charset="0"/>
                        </a:rPr>
                        <a:t>+ 45 min</a:t>
                      </a:r>
                      <a:endParaRPr lang="en-US" b="0" i="0" dirty="0">
                        <a:latin typeface="Times New Roman" charset="0"/>
                        <a:ea typeface="Times New Roman" charset="0"/>
                        <a:cs typeface="Times New Roman"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23.55 mcg/ dl</a:t>
                      </a:r>
                    </a:p>
                  </a:txBody>
                  <a:tcPr/>
                </a:tc>
                <a:tc vMerge="1">
                  <a:txBody>
                    <a:bodyPr/>
                    <a:lstStyle/>
                    <a:p>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99.14 pg/ ml</a:t>
                      </a:r>
                      <a:endParaRPr lang="en-US" b="1" dirty="0" smtClean="0"/>
                    </a:p>
                  </a:txBody>
                  <a:tcPr/>
                </a:tc>
                <a:tc vMerge="1">
                  <a:txBody>
                    <a:bodyPr/>
                    <a:lstStyle/>
                    <a:p>
                      <a:pPr marL="0" algn="l" defTabSz="914400" rtl="0" eaLnBrk="1" latinLnBrk="0" hangingPunct="1"/>
                      <a:endParaRPr lang="en-US" dirty="0"/>
                    </a:p>
                  </a:txBody>
                  <a:tcPr/>
                </a:tc>
              </a:tr>
            </a:tbl>
          </a:graphicData>
        </a:graphic>
      </p:graphicFrame>
    </p:spTree>
    <p:extLst>
      <p:ext uri="{BB962C8B-B14F-4D97-AF65-F5344CB8AC3E}">
        <p14:creationId xmlns:p14="http://schemas.microsoft.com/office/powerpoint/2010/main" val="1953434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4846320" cy="3378200"/>
          </a:xfrm>
        </p:spPr>
        <p:txBody>
          <a:bodyPr>
            <a:normAutofit fontScale="92500" lnSpcReduction="20000"/>
          </a:bodyPr>
          <a:lstStyle/>
          <a:p>
            <a:pPr algn="just">
              <a:buFont typeface="Wingdings" charset="2"/>
              <a:buChar char="§"/>
            </a:pPr>
            <a:r>
              <a:rPr lang="en-US" b="1" dirty="0"/>
              <a:t>compared plasma ACTH and corticosterone </a:t>
            </a:r>
            <a:r>
              <a:rPr lang="en-US" b="1" dirty="0" smtClean="0"/>
              <a:t>concentrations </a:t>
            </a:r>
            <a:r>
              <a:rPr lang="en-US" b="1" dirty="0"/>
              <a:t>in pre- and </a:t>
            </a:r>
            <a:r>
              <a:rPr lang="en-US" b="1" dirty="0" smtClean="0"/>
              <a:t>post stress </a:t>
            </a:r>
            <a:r>
              <a:rPr lang="en-US" b="1" dirty="0"/>
              <a:t>rat blood samples </a:t>
            </a:r>
            <a:endParaRPr lang="en-US" b="1" dirty="0" smtClean="0"/>
          </a:p>
          <a:p>
            <a:pPr marL="595440" algn="just"/>
            <a:r>
              <a:rPr lang="en-US" dirty="0" smtClean="0"/>
              <a:t>obtained </a:t>
            </a:r>
            <a:r>
              <a:rPr lang="en-US" dirty="0"/>
              <a:t>via previously implanted vena cava catheters, tail vein nicks, or clipping the tip off the tail </a:t>
            </a:r>
            <a:endParaRPr lang="en-US" dirty="0" smtClean="0"/>
          </a:p>
          <a:p>
            <a:pPr marL="595440" algn="just"/>
            <a:r>
              <a:rPr lang="en-US" dirty="0" smtClean="0"/>
              <a:t>obtained </a:t>
            </a:r>
            <a:r>
              <a:rPr lang="en-US" dirty="0"/>
              <a:t>by decapitation with and without anesthesia. </a:t>
            </a:r>
          </a:p>
        </p:txBody>
      </p:sp>
      <p:sp>
        <p:nvSpPr>
          <p:cNvPr id="5" name="Text Placeholder 4"/>
          <p:cNvSpPr>
            <a:spLocks noGrp="1"/>
          </p:cNvSpPr>
          <p:nvPr>
            <p:ph type="body" sz="quarter" idx="3"/>
          </p:nvPr>
        </p:nvSpPr>
        <p:spPr>
          <a:xfrm>
            <a:off x="1097280" y="5428992"/>
            <a:ext cx="10058400" cy="736282"/>
          </a:xfrm>
        </p:spPr>
        <p:txBody>
          <a:bodyPr/>
          <a:lstStyle/>
          <a:p>
            <a:r>
              <a:rPr lang="en-US" dirty="0"/>
              <a:t>Am J </a:t>
            </a:r>
            <a:r>
              <a:rPr lang="en-US" dirty="0" err="1"/>
              <a:t>Physiol</a:t>
            </a:r>
            <a:r>
              <a:rPr lang="en-US" dirty="0"/>
              <a:t> </a:t>
            </a:r>
            <a:r>
              <a:rPr lang="en-US" dirty="0" err="1"/>
              <a:t>Endocrinol</a:t>
            </a:r>
            <a:r>
              <a:rPr lang="en-US" dirty="0"/>
              <a:t> </a:t>
            </a:r>
            <a:r>
              <a:rPr lang="en-US" dirty="0" err="1"/>
              <a:t>Metab</a:t>
            </a:r>
            <a:r>
              <a:rPr lang="en-US" dirty="0"/>
              <a:t> 289: E823–E828, 2005</a:t>
            </a:r>
            <a:r>
              <a:rPr lang="en-US" dirty="0" smtClean="0"/>
              <a:t>.</a:t>
            </a:r>
            <a:endParaRPr lang="en-US" dirty="0"/>
          </a:p>
        </p:txBody>
      </p:sp>
      <p:pic>
        <p:nvPicPr>
          <p:cNvPr id="6"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18149" y="-76712"/>
            <a:ext cx="4738274" cy="6850756"/>
          </a:xfrm>
        </p:spPr>
      </p:pic>
    </p:spTree>
    <p:extLst>
      <p:ext uri="{BB962C8B-B14F-4D97-AF65-F5344CB8AC3E}">
        <p14:creationId xmlns:p14="http://schemas.microsoft.com/office/powerpoint/2010/main" val="19321903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10058400" cy="3378200"/>
          </a:xfrm>
        </p:spPr>
        <p:txBody>
          <a:bodyPr/>
          <a:lstStyle/>
          <a:p>
            <a:endParaRPr lang="en-US"/>
          </a:p>
        </p:txBody>
      </p:sp>
      <p:sp>
        <p:nvSpPr>
          <p:cNvPr id="5" name="Text Placeholder 4"/>
          <p:cNvSpPr>
            <a:spLocks noGrp="1"/>
          </p:cNvSpPr>
          <p:nvPr>
            <p:ph type="body" sz="quarter" idx="3"/>
          </p:nvPr>
        </p:nvSpPr>
        <p:spPr>
          <a:xfrm>
            <a:off x="1097280" y="5428992"/>
            <a:ext cx="10058400" cy="736282"/>
          </a:xfrm>
        </p:spPr>
        <p:txBody>
          <a:bodyPr/>
          <a:lstStyle/>
          <a:p>
            <a:endParaRPr lang="en-US" dirty="0"/>
          </a:p>
        </p:txBody>
      </p:sp>
      <p:pic>
        <p:nvPicPr>
          <p:cNvPr id="3" name="Picture 2"/>
          <p:cNvPicPr>
            <a:picLocks noChangeAspect="1"/>
          </p:cNvPicPr>
          <p:nvPr/>
        </p:nvPicPr>
        <p:blipFill>
          <a:blip r:embed="rId2"/>
          <a:stretch>
            <a:fillRect/>
          </a:stretch>
        </p:blipFill>
        <p:spPr>
          <a:xfrm>
            <a:off x="959656" y="1028701"/>
            <a:ext cx="10333648" cy="4400291"/>
          </a:xfrm>
          <a:prstGeom prst="rect">
            <a:avLst/>
          </a:prstGeom>
        </p:spPr>
      </p:pic>
    </p:spTree>
    <p:extLst>
      <p:ext uri="{BB962C8B-B14F-4D97-AF65-F5344CB8AC3E}">
        <p14:creationId xmlns:p14="http://schemas.microsoft.com/office/powerpoint/2010/main" val="3154003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b="1" dirty="0" smtClean="0">
                <a:latin typeface="Times New Roman" panose="02020603050405020304" pitchFamily="18" charset="0"/>
                <a:cs typeface="Times New Roman" panose="02020603050405020304" pitchFamily="18" charset="0"/>
              </a:rPr>
              <a:t>Coexistence </a:t>
            </a:r>
            <a:r>
              <a:rPr lang="en-US" b="1" dirty="0">
                <a:latin typeface="Times New Roman" panose="02020603050405020304" pitchFamily="18" charset="0"/>
                <a:cs typeface="Times New Roman" panose="02020603050405020304" pitchFamily="18" charset="0"/>
              </a:rPr>
              <a:t>of </a:t>
            </a:r>
            <a:endParaRPr lang="en-US" b="1" dirty="0" smtClean="0">
              <a:latin typeface="Times New Roman" panose="02020603050405020304" pitchFamily="18" charset="0"/>
              <a:cs typeface="Times New Roman" panose="02020603050405020304" pitchFamily="18" charset="0"/>
            </a:endParaRPr>
          </a:p>
          <a:p>
            <a:pPr marL="0" indent="0" algn="ctr">
              <a:buNone/>
            </a:pPr>
            <a:r>
              <a:rPr lang="en-US" b="1" dirty="0" smtClean="0">
                <a:solidFill>
                  <a:schemeClr val="accent2">
                    <a:lumMod val="75000"/>
                  </a:schemeClr>
                </a:solidFill>
                <a:latin typeface="Times New Roman" panose="02020603050405020304" pitchFamily="18" charset="0"/>
                <a:cs typeface="Times New Roman" panose="02020603050405020304" pitchFamily="18" charset="0"/>
              </a:rPr>
              <a:t>ACTH- </a:t>
            </a:r>
            <a:r>
              <a:rPr lang="en-US" b="1" dirty="0">
                <a:solidFill>
                  <a:schemeClr val="accent2">
                    <a:lumMod val="75000"/>
                  </a:schemeClr>
                </a:solidFill>
                <a:latin typeface="Times New Roman" panose="02020603050405020304" pitchFamily="18" charset="0"/>
                <a:cs typeface="Times New Roman" panose="02020603050405020304" pitchFamily="18" charset="0"/>
              </a:rPr>
              <a:t>Dependent </a:t>
            </a:r>
            <a:endParaRPr lang="en-US" b="1" dirty="0" smtClean="0">
              <a:solidFill>
                <a:schemeClr val="accent2">
                  <a:lumMod val="75000"/>
                </a:schemeClr>
              </a:solidFill>
              <a:latin typeface="Times New Roman" panose="02020603050405020304" pitchFamily="18" charset="0"/>
              <a:cs typeface="Times New Roman" panose="02020603050405020304" pitchFamily="18" charset="0"/>
            </a:endParaRPr>
          </a:p>
          <a:p>
            <a:pPr marL="0" indent="0" algn="ctr">
              <a:buNone/>
            </a:pPr>
            <a:r>
              <a:rPr lang="en-US" b="1" dirty="0" smtClean="0">
                <a:latin typeface="Times New Roman" panose="02020603050405020304" pitchFamily="18" charset="0"/>
                <a:cs typeface="Times New Roman" panose="02020603050405020304" pitchFamily="18" charset="0"/>
              </a:rPr>
              <a:t>and </a:t>
            </a:r>
          </a:p>
          <a:p>
            <a:pPr marL="0" indent="0" algn="ctr">
              <a:buNone/>
            </a:pPr>
            <a:r>
              <a:rPr lang="en-US" b="1" dirty="0" smtClean="0">
                <a:solidFill>
                  <a:schemeClr val="accent2">
                    <a:lumMod val="75000"/>
                  </a:schemeClr>
                </a:solidFill>
                <a:latin typeface="Times New Roman" panose="02020603050405020304" pitchFamily="18" charset="0"/>
                <a:cs typeface="Times New Roman" panose="02020603050405020304" pitchFamily="18" charset="0"/>
              </a:rPr>
              <a:t>ACTH- </a:t>
            </a:r>
            <a:r>
              <a:rPr lang="en-US" b="1" dirty="0">
                <a:solidFill>
                  <a:schemeClr val="accent2">
                    <a:lumMod val="75000"/>
                  </a:schemeClr>
                </a:solidFill>
                <a:latin typeface="Times New Roman" panose="02020603050405020304" pitchFamily="18" charset="0"/>
                <a:cs typeface="Times New Roman" panose="02020603050405020304" pitchFamily="18" charset="0"/>
              </a:rPr>
              <a:t>independent </a:t>
            </a:r>
            <a:endParaRPr lang="en-US" b="1" dirty="0" smtClean="0">
              <a:solidFill>
                <a:schemeClr val="accent2">
                  <a:lumMod val="75000"/>
                </a:schemeClr>
              </a:solidFill>
              <a:latin typeface="Times New Roman" panose="02020603050405020304" pitchFamily="18" charset="0"/>
              <a:cs typeface="Times New Roman" panose="02020603050405020304" pitchFamily="18" charset="0"/>
            </a:endParaRPr>
          </a:p>
          <a:p>
            <a:pPr marL="0" indent="0" algn="ctr">
              <a:buNone/>
            </a:pPr>
            <a:r>
              <a:rPr lang="en-US" b="1" dirty="0" smtClean="0">
                <a:latin typeface="Times New Roman" panose="02020603050405020304" pitchFamily="18" charset="0"/>
                <a:cs typeface="Times New Roman" panose="02020603050405020304" pitchFamily="18" charset="0"/>
              </a:rPr>
              <a:t>Cushing </a:t>
            </a:r>
            <a:r>
              <a:rPr lang="en-US" b="1" dirty="0">
                <a:latin typeface="Times New Roman" panose="02020603050405020304" pitchFamily="18" charset="0"/>
                <a:cs typeface="Times New Roman" panose="02020603050405020304" pitchFamily="18" charset="0"/>
              </a:rPr>
              <a:t>Syndrome</a:t>
            </a:r>
          </a:p>
          <a:p>
            <a:pPr marL="0" indent="0">
              <a:buNone/>
            </a:pPr>
            <a:endParaRPr lang="en-US" dirty="0"/>
          </a:p>
        </p:txBody>
      </p:sp>
    </p:spTree>
    <p:extLst>
      <p:ext uri="{BB962C8B-B14F-4D97-AF65-F5344CB8AC3E}">
        <p14:creationId xmlns:p14="http://schemas.microsoft.com/office/powerpoint/2010/main" val="8777973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endParaRPr lang="en-US" dirty="0" smtClean="0"/>
          </a:p>
          <a:p>
            <a:endParaRPr lang="en-US" dirty="0"/>
          </a:p>
          <a:p>
            <a:endParaRPr lang="en-US" dirty="0" smtClean="0"/>
          </a:p>
          <a:p>
            <a:endParaRPr lang="en-US" dirty="0"/>
          </a:p>
          <a:p>
            <a:endParaRPr lang="en-US" dirty="0" smtClean="0"/>
          </a:p>
          <a:p>
            <a:r>
              <a:rPr lang="en-US" dirty="0" smtClean="0"/>
              <a:t>To </a:t>
            </a:r>
            <a:r>
              <a:rPr lang="en-US" dirty="0"/>
              <a:t>our knowledge, this is the first case of coexistence of functional pituitary and adrenal adenoma.</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355" y="163286"/>
            <a:ext cx="8062249" cy="4210165"/>
          </a:xfrm>
          <a:prstGeom prst="rect">
            <a:avLst/>
          </a:prstGeom>
        </p:spPr>
      </p:pic>
    </p:spTree>
    <p:extLst>
      <p:ext uri="{BB962C8B-B14F-4D97-AF65-F5344CB8AC3E}">
        <p14:creationId xmlns:p14="http://schemas.microsoft.com/office/powerpoint/2010/main" val="1575478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A </a:t>
            </a:r>
            <a:r>
              <a:rPr lang="en-US" dirty="0"/>
              <a:t>47-year-old woman with a past history of surgery and gamma knife radiosurgery because of </a:t>
            </a:r>
            <a:r>
              <a:rPr lang="en-US" b="1" dirty="0"/>
              <a:t>Cushing’s disease </a:t>
            </a:r>
            <a:endParaRPr lang="en-US" b="1" dirty="0" smtClean="0"/>
          </a:p>
          <a:p>
            <a:endParaRPr lang="en-US" b="1" dirty="0" smtClean="0"/>
          </a:p>
          <a:p>
            <a:r>
              <a:rPr lang="en-US" dirty="0" smtClean="0"/>
              <a:t>Was </a:t>
            </a:r>
            <a:r>
              <a:rPr lang="en-US" dirty="0"/>
              <a:t>admitted </a:t>
            </a:r>
            <a:r>
              <a:rPr lang="en-US" dirty="0" smtClean="0"/>
              <a:t>with </a:t>
            </a:r>
            <a:r>
              <a:rPr lang="en-US" dirty="0"/>
              <a:t>weight gain and unregulated blood glucose levels. </a:t>
            </a:r>
            <a:r>
              <a:rPr lang="en-US" dirty="0" smtClean="0"/>
              <a:t>diagnostic </a:t>
            </a:r>
            <a:r>
              <a:rPr lang="en-US" dirty="0"/>
              <a:t>work-up indicated </a:t>
            </a:r>
            <a:r>
              <a:rPr lang="en-US" b="1" dirty="0"/>
              <a:t>ACTH-independent Cushing’s syndrome</a:t>
            </a:r>
            <a:r>
              <a:rPr lang="en-US" dirty="0"/>
              <a:t>. </a:t>
            </a:r>
            <a:endParaRPr lang="en-US" dirty="0" smtClean="0"/>
          </a:p>
          <a:p>
            <a:endParaRPr lang="en-US" dirty="0" smtClean="0"/>
          </a:p>
        </p:txBody>
      </p:sp>
    </p:spTree>
    <p:extLst>
      <p:ext uri="{BB962C8B-B14F-4D97-AF65-F5344CB8AC3E}">
        <p14:creationId xmlns:p14="http://schemas.microsoft.com/office/powerpoint/2010/main" val="807943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73331" y="1845734"/>
            <a:ext cx="10058400" cy="4023360"/>
          </a:xfrm>
        </p:spPr>
        <p:txBody>
          <a:bodyPr>
            <a:normAutofit/>
          </a:bodyPr>
          <a:lstStyle/>
          <a:p>
            <a:r>
              <a:rPr lang="en-US" dirty="0" smtClean="0"/>
              <a:t>Coincidence </a:t>
            </a:r>
            <a:r>
              <a:rPr lang="en-US" dirty="0"/>
              <a:t>of </a:t>
            </a:r>
            <a:r>
              <a:rPr lang="en-US" dirty="0">
                <a:solidFill>
                  <a:srgbClr val="C00000"/>
                </a:solidFill>
              </a:rPr>
              <a:t>nonfunctioning tumors</a:t>
            </a:r>
            <a:r>
              <a:rPr lang="en-US" dirty="0"/>
              <a:t> in adrenal or pituitary is a </a:t>
            </a:r>
            <a:r>
              <a:rPr lang="en-US" dirty="0">
                <a:solidFill>
                  <a:srgbClr val="C00000"/>
                </a:solidFill>
              </a:rPr>
              <a:t>common finding </a:t>
            </a:r>
            <a:r>
              <a:rPr lang="en-US" dirty="0"/>
              <a:t>in diagnostic steps of </a:t>
            </a:r>
            <a:r>
              <a:rPr lang="en-US" dirty="0" smtClean="0"/>
              <a:t>CS.</a:t>
            </a:r>
          </a:p>
          <a:p>
            <a:endParaRPr lang="en-US" dirty="0" smtClean="0"/>
          </a:p>
          <a:p>
            <a:r>
              <a:rPr lang="en-US" dirty="0" smtClean="0"/>
              <a:t>Coexistence </a:t>
            </a:r>
            <a:r>
              <a:rPr lang="en-US" dirty="0"/>
              <a:t>of </a:t>
            </a:r>
            <a:r>
              <a:rPr lang="en-US" u="sng" dirty="0"/>
              <a:t>both functional pituitary and adrenal </a:t>
            </a:r>
            <a:r>
              <a:rPr lang="en-US" dirty="0"/>
              <a:t>lesions in same patient has been reported </a:t>
            </a:r>
            <a:r>
              <a:rPr lang="en-US" u="sng" dirty="0"/>
              <a:t>in only a few cases.</a:t>
            </a:r>
          </a:p>
          <a:p>
            <a:endParaRPr lang="en-US" dirty="0" smtClean="0"/>
          </a:p>
        </p:txBody>
      </p:sp>
    </p:spTree>
    <p:extLst>
      <p:ext uri="{BB962C8B-B14F-4D97-AF65-F5344CB8AC3E}">
        <p14:creationId xmlns:p14="http://schemas.microsoft.com/office/powerpoint/2010/main" val="1251435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chemeClr val="tx1"/>
                </a:solidFill>
              </a:rPr>
              <a:t>Along with the rare possibility of this coexistence, </a:t>
            </a:r>
            <a:r>
              <a:rPr lang="en-US" dirty="0">
                <a:solidFill>
                  <a:schemeClr val="accent2">
                    <a:lumMod val="75000"/>
                  </a:schemeClr>
                </a:solidFill>
              </a:rPr>
              <a:t>longstanding ACTH hypersecretion can play a role in functional transition of adrenal adenomas. </a:t>
            </a:r>
          </a:p>
          <a:p>
            <a:r>
              <a:rPr lang="en-US" dirty="0" smtClean="0"/>
              <a:t>Despite </a:t>
            </a:r>
            <a:r>
              <a:rPr lang="en-US" b="1" dirty="0"/>
              <a:t>bilateral adrenocortical hyperplasia in CD </a:t>
            </a:r>
            <a:r>
              <a:rPr lang="en-US" dirty="0"/>
              <a:t>is a well-defined entity and </a:t>
            </a:r>
            <a:r>
              <a:rPr lang="en-US" b="1" dirty="0"/>
              <a:t>can be found in 70-80% of patients </a:t>
            </a:r>
            <a:r>
              <a:rPr lang="en-US" dirty="0"/>
              <a:t>with CD, </a:t>
            </a:r>
            <a:r>
              <a:rPr lang="en-US" dirty="0">
                <a:solidFill>
                  <a:schemeClr val="accent2">
                    <a:lumMod val="75000"/>
                  </a:schemeClr>
                </a:solidFill>
              </a:rPr>
              <a:t>autonomic transformation of adrenal glands due to longstanding ACTH hypersecretion is still a matter of debate.</a:t>
            </a:r>
          </a:p>
        </p:txBody>
      </p:sp>
    </p:spTree>
    <p:extLst>
      <p:ext uri="{BB962C8B-B14F-4D97-AF65-F5344CB8AC3E}">
        <p14:creationId xmlns:p14="http://schemas.microsoft.com/office/powerpoint/2010/main" val="1674884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A case </a:t>
            </a:r>
            <a:r>
              <a:rPr lang="en-US" dirty="0"/>
              <a:t>of CD which reoccurred </a:t>
            </a:r>
            <a:r>
              <a:rPr lang="en-US" b="1" dirty="0"/>
              <a:t>after ten months of </a:t>
            </a:r>
            <a:r>
              <a:rPr lang="en-US" b="1" dirty="0" smtClean="0"/>
              <a:t>TSS </a:t>
            </a:r>
            <a:r>
              <a:rPr lang="en-US" dirty="0" smtClean="0"/>
              <a:t>because </a:t>
            </a:r>
            <a:r>
              <a:rPr lang="en-US" dirty="0"/>
              <a:t>of autonomous cortisol secretion of adrenal </a:t>
            </a:r>
            <a:r>
              <a:rPr lang="en-US" dirty="0" err="1"/>
              <a:t>macronodule</a:t>
            </a:r>
            <a:r>
              <a:rPr lang="en-US" dirty="0"/>
              <a:t>. </a:t>
            </a:r>
            <a:endParaRPr lang="en-US" dirty="0" smtClean="0"/>
          </a:p>
          <a:p>
            <a:r>
              <a:rPr lang="en-US" dirty="0" smtClean="0"/>
              <a:t>In </a:t>
            </a:r>
            <a:r>
              <a:rPr lang="en-US" dirty="0"/>
              <a:t>that case, </a:t>
            </a:r>
            <a:r>
              <a:rPr lang="en-US" b="1" dirty="0"/>
              <a:t>coexistent macro and </a:t>
            </a:r>
            <a:r>
              <a:rPr lang="en-US" b="1" dirty="0" err="1"/>
              <a:t>microhyperplasia</a:t>
            </a:r>
            <a:r>
              <a:rPr lang="en-US" b="1" dirty="0"/>
              <a:t> in the resected adrenal gland</a:t>
            </a:r>
            <a:r>
              <a:rPr lang="en-US" dirty="0"/>
              <a:t> suggested that </a:t>
            </a:r>
            <a:r>
              <a:rPr lang="en-US" dirty="0" err="1"/>
              <a:t>macronodular</a:t>
            </a:r>
            <a:r>
              <a:rPr lang="en-US" dirty="0"/>
              <a:t> hyperplasia could be the later stage of </a:t>
            </a:r>
            <a:r>
              <a:rPr lang="en-US" dirty="0" err="1"/>
              <a:t>micronodular</a:t>
            </a:r>
            <a:r>
              <a:rPr lang="en-US" dirty="0"/>
              <a:t> hyperplasia and </a:t>
            </a:r>
            <a:r>
              <a:rPr lang="en-US" dirty="0">
                <a:solidFill>
                  <a:srgbClr val="C00000"/>
                </a:solidFill>
              </a:rPr>
              <a:t>indicated the possible transition of pituitary-dependent to adrenal-dependent </a:t>
            </a:r>
            <a:r>
              <a:rPr lang="en-US" dirty="0" smtClean="0">
                <a:solidFill>
                  <a:srgbClr val="C00000"/>
                </a:solidFill>
              </a:rPr>
              <a:t>CS.</a:t>
            </a:r>
            <a:endParaRPr lang="fa-IR" dirty="0" smtClean="0">
              <a:solidFill>
                <a:srgbClr val="C00000"/>
              </a:solidFill>
            </a:endParaRPr>
          </a:p>
          <a:p>
            <a:endParaRPr lang="fa-IR" dirty="0"/>
          </a:p>
          <a:p>
            <a:r>
              <a:rPr lang="en-US" sz="1900" dirty="0" err="1"/>
              <a:t>Timmers</a:t>
            </a:r>
            <a:r>
              <a:rPr lang="en-US" sz="1900" dirty="0"/>
              <a:t> HJ, </a:t>
            </a:r>
            <a:r>
              <a:rPr lang="en-US" sz="1900" dirty="0" smtClean="0"/>
              <a:t>et al. A </a:t>
            </a:r>
            <a:r>
              <a:rPr lang="en-US" sz="1900" dirty="0"/>
              <a:t>patient with recurrent </a:t>
            </a:r>
            <a:r>
              <a:rPr lang="en-US" sz="1900" dirty="0" err="1"/>
              <a:t>hypercortisolism</a:t>
            </a:r>
            <a:r>
              <a:rPr lang="en-US" sz="1900" dirty="0"/>
              <a:t> after removal of an ACTH-secreting pituitary adenoma due to an adrenal </a:t>
            </a:r>
            <a:r>
              <a:rPr lang="en-US" sz="1900" dirty="0" err="1"/>
              <a:t>macronodule</a:t>
            </a:r>
            <a:r>
              <a:rPr lang="en-US" sz="1900" dirty="0"/>
              <a:t>. J </a:t>
            </a:r>
            <a:r>
              <a:rPr lang="en-US" sz="1900" dirty="0" err="1"/>
              <a:t>Endocrinol</a:t>
            </a:r>
            <a:r>
              <a:rPr lang="en-US" sz="1900" dirty="0"/>
              <a:t> Invest 2006;29:934-9.</a:t>
            </a:r>
          </a:p>
        </p:txBody>
      </p:sp>
    </p:spTree>
    <p:extLst>
      <p:ext uri="{BB962C8B-B14F-4D97-AF65-F5344CB8AC3E}">
        <p14:creationId xmlns:p14="http://schemas.microsoft.com/office/powerpoint/2010/main" val="663234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610"/>
            <a:ext cx="10515600" cy="842276"/>
          </a:xfrm>
        </p:spPr>
        <p:txBody>
          <a:bodyPr>
            <a:noAutofit/>
          </a:bodyPr>
          <a:lstStyle/>
          <a:p>
            <a:r>
              <a:rPr lang="en-US" sz="3600" dirty="0" smtClean="0">
                <a:latin typeface="Times New Roman" panose="02020603050405020304" pitchFamily="18" charset="0"/>
                <a:cs typeface="Times New Roman" panose="02020603050405020304" pitchFamily="18" charset="0"/>
              </a:rPr>
              <a:t>Past Medical History:</a:t>
            </a:r>
            <a:endParaRPr lang="en-US" sz="3600" dirty="0"/>
          </a:p>
        </p:txBody>
      </p:sp>
      <p:sp>
        <p:nvSpPr>
          <p:cNvPr id="3" name="Content Placeholder 2"/>
          <p:cNvSpPr>
            <a:spLocks noGrp="1"/>
          </p:cNvSpPr>
          <p:nvPr>
            <p:ph idx="1"/>
          </p:nvPr>
        </p:nvSpPr>
        <p:spPr>
          <a:xfrm>
            <a:off x="838200" y="2095439"/>
            <a:ext cx="10515600" cy="4678101"/>
          </a:xfrm>
        </p:spPr>
        <p:txBody>
          <a:bodyPr>
            <a:normAutofit/>
          </a:bodyPr>
          <a:lstStyle/>
          <a:p>
            <a:pPr marL="666900" indent="-342900"/>
            <a:r>
              <a:rPr lang="en-US" sz="2400" dirty="0">
                <a:latin typeface="Times New Roman" panose="02020603050405020304" pitchFamily="18" charset="0"/>
                <a:cs typeface="Times New Roman" panose="02020603050405020304" pitchFamily="18" charset="0"/>
              </a:rPr>
              <a:t>Cushing’s syndrome (</a:t>
            </a:r>
            <a:r>
              <a:rPr lang="en-US" sz="2400" dirty="0" smtClean="0">
                <a:latin typeface="Times New Roman" panose="02020603050405020304" pitchFamily="18" charset="0"/>
                <a:cs typeface="Times New Roman" panose="02020603050405020304" pitchFamily="18" charset="0"/>
              </a:rPr>
              <a:t>1386-1388):</a:t>
            </a:r>
          </a:p>
          <a:p>
            <a:pPr marL="1026900" indent="-342900"/>
            <a:r>
              <a:rPr lang="en-US" sz="2000" dirty="0">
                <a:solidFill>
                  <a:schemeClr val="tx1"/>
                </a:solidFill>
                <a:latin typeface="Times New Roman" panose="02020603050405020304" pitchFamily="18" charset="0"/>
                <a:cs typeface="Times New Roman" panose="02020603050405020304" pitchFamily="18" charset="0"/>
              </a:rPr>
              <a:t>Significant Weight gain in </a:t>
            </a:r>
            <a:r>
              <a:rPr lang="en-US" sz="2000" dirty="0" smtClean="0">
                <a:solidFill>
                  <a:schemeClr val="tx1"/>
                </a:solidFill>
                <a:latin typeface="Times New Roman" panose="02020603050405020304" pitchFamily="18" charset="0"/>
                <a:cs typeface="Times New Roman" panose="02020603050405020304" pitchFamily="18" charset="0"/>
              </a:rPr>
              <a:t>1month</a:t>
            </a:r>
          </a:p>
          <a:p>
            <a:pPr marL="1026900" indent="-342900"/>
            <a:r>
              <a:rPr lang="en-US" sz="2000" dirty="0" smtClean="0">
                <a:solidFill>
                  <a:schemeClr val="tx1"/>
                </a:solidFill>
                <a:latin typeface="Times New Roman" panose="02020603050405020304" pitchFamily="18" charset="0"/>
                <a:cs typeface="Times New Roman" panose="02020603050405020304" pitchFamily="18" charset="0"/>
              </a:rPr>
              <a:t>Striae</a:t>
            </a:r>
          </a:p>
          <a:p>
            <a:pPr marL="1026900" indent="-342900"/>
            <a:r>
              <a:rPr lang="en-US" sz="2000" dirty="0" smtClean="0">
                <a:solidFill>
                  <a:schemeClr val="tx1"/>
                </a:solidFill>
                <a:latin typeface="Times New Roman" panose="02020603050405020304" pitchFamily="18" charset="0"/>
                <a:cs typeface="Times New Roman" panose="02020603050405020304" pitchFamily="18" charset="0"/>
              </a:rPr>
              <a:t>Edema</a:t>
            </a:r>
            <a:endParaRPr lang="en-US" sz="2000" dirty="0">
              <a:solidFill>
                <a:schemeClr val="tx1"/>
              </a:solidFill>
              <a:latin typeface="Times New Roman" panose="02020603050405020304" pitchFamily="18" charset="0"/>
              <a:cs typeface="Times New Roman" panose="02020603050405020304" pitchFamily="18" charset="0"/>
            </a:endParaRPr>
          </a:p>
          <a:p>
            <a:pPr marL="1026900" indent="-342900"/>
            <a:r>
              <a:rPr lang="en-US" sz="2000" dirty="0" smtClean="0">
                <a:solidFill>
                  <a:schemeClr val="tx1"/>
                </a:solidFill>
                <a:latin typeface="Times New Roman" panose="02020603050405020304" pitchFamily="18" charset="0"/>
                <a:cs typeface="Times New Roman" panose="02020603050405020304" pitchFamily="18" charset="0"/>
              </a:rPr>
              <a:t>Round face, Plethora</a:t>
            </a:r>
          </a:p>
          <a:p>
            <a:pPr marL="1026900" indent="-342900"/>
            <a:r>
              <a:rPr lang="en-US" sz="2000" dirty="0" smtClean="0">
                <a:solidFill>
                  <a:schemeClr val="tx1"/>
                </a:solidFill>
                <a:latin typeface="Times New Roman" panose="02020603050405020304" pitchFamily="18" charset="0"/>
                <a:cs typeface="Times New Roman" panose="02020603050405020304" pitchFamily="18" charset="0"/>
              </a:rPr>
              <a:t>Dorsal fat pad</a:t>
            </a:r>
            <a:endParaRPr lang="en-US" sz="2000" dirty="0">
              <a:solidFill>
                <a:schemeClr val="tx1"/>
              </a:solidFill>
              <a:latin typeface="Times New Roman" panose="02020603050405020304" pitchFamily="18" charset="0"/>
              <a:cs typeface="Times New Roman" panose="02020603050405020304" pitchFamily="18" charset="0"/>
            </a:endParaRPr>
          </a:p>
          <a:p>
            <a:pPr marL="1026900" indent="-342900"/>
            <a:r>
              <a:rPr lang="en-US" sz="2000" dirty="0" smtClean="0">
                <a:solidFill>
                  <a:schemeClr val="tx1"/>
                </a:solidFill>
                <a:latin typeface="Times New Roman" panose="02020603050405020304" pitchFamily="18" charset="0"/>
                <a:cs typeface="Times New Roman" panose="02020603050405020304" pitchFamily="18" charset="0"/>
              </a:rPr>
              <a:t>Lethargy</a:t>
            </a:r>
            <a:endParaRPr lang="en-US" sz="2000" dirty="0">
              <a:solidFill>
                <a:schemeClr val="tx1"/>
              </a:solidFill>
              <a:latin typeface="Times New Roman" panose="02020603050405020304" pitchFamily="18" charset="0"/>
              <a:cs typeface="Times New Roman" panose="02020603050405020304" pitchFamily="18" charset="0"/>
            </a:endParaRPr>
          </a:p>
          <a:p>
            <a:pPr marL="1026900" indent="-342900"/>
            <a:r>
              <a:rPr lang="en-US" sz="2000" dirty="0" smtClean="0">
                <a:solidFill>
                  <a:schemeClr val="tx1"/>
                </a:solidFill>
                <a:latin typeface="Times New Roman" panose="02020603050405020304" pitchFamily="18" charset="0"/>
                <a:cs typeface="Times New Roman" panose="02020603050405020304" pitchFamily="18" charset="0"/>
              </a:rPr>
              <a:t>Evaluation of infertility in Shariati Hospital</a:t>
            </a:r>
          </a:p>
          <a:p>
            <a:pPr marL="666900" indent="-342900"/>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49800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removal </a:t>
            </a:r>
            <a:r>
              <a:rPr lang="en-US" dirty="0"/>
              <a:t>of ACTH stain-positive </a:t>
            </a:r>
            <a:r>
              <a:rPr lang="en-US" dirty="0">
                <a:solidFill>
                  <a:srgbClr val="C00000"/>
                </a:solidFill>
              </a:rPr>
              <a:t>pituitary adenoma </a:t>
            </a:r>
            <a:r>
              <a:rPr lang="en-US" dirty="0"/>
              <a:t>and subsequent resection of the </a:t>
            </a:r>
            <a:r>
              <a:rPr lang="en-US" dirty="0">
                <a:solidFill>
                  <a:srgbClr val="C00000"/>
                </a:solidFill>
              </a:rPr>
              <a:t>left adrenal gland with 3.5 cm adrenal nodule </a:t>
            </a:r>
            <a:r>
              <a:rPr lang="en-US" dirty="0"/>
              <a:t>which was surrounded by an atrophic cortex did not cure </a:t>
            </a:r>
            <a:r>
              <a:rPr lang="en-US" dirty="0" err="1"/>
              <a:t>hypercortisolism</a:t>
            </a:r>
            <a:r>
              <a:rPr lang="en-US" dirty="0"/>
              <a:t> in a patient with CS. </a:t>
            </a:r>
            <a:endParaRPr lang="en-US" dirty="0" smtClean="0"/>
          </a:p>
          <a:p>
            <a:r>
              <a:rPr lang="en-US" dirty="0" smtClean="0">
                <a:solidFill>
                  <a:srgbClr val="C00000"/>
                </a:solidFill>
              </a:rPr>
              <a:t>Contralateral </a:t>
            </a:r>
            <a:r>
              <a:rPr lang="en-US" dirty="0">
                <a:solidFill>
                  <a:srgbClr val="C00000"/>
                </a:solidFill>
              </a:rPr>
              <a:t>adrenalectomy </a:t>
            </a:r>
            <a:r>
              <a:rPr lang="en-US" dirty="0"/>
              <a:t>which histologically showed </a:t>
            </a:r>
            <a:r>
              <a:rPr lang="en-US" dirty="0" err="1"/>
              <a:t>micronodular</a:t>
            </a:r>
            <a:r>
              <a:rPr lang="en-US" dirty="0"/>
              <a:t> hyperplasia suggested that </a:t>
            </a:r>
            <a:r>
              <a:rPr lang="en-US" dirty="0" smtClean="0"/>
              <a:t>ACTH dependent </a:t>
            </a:r>
            <a:r>
              <a:rPr lang="en-US" dirty="0"/>
              <a:t>CS </a:t>
            </a:r>
            <a:r>
              <a:rPr lang="en-US" u="sng" dirty="0"/>
              <a:t>might lead to </a:t>
            </a:r>
            <a:r>
              <a:rPr lang="en-US" dirty="0"/>
              <a:t>adrenal-dependent </a:t>
            </a:r>
            <a:r>
              <a:rPr lang="en-US" dirty="0" smtClean="0"/>
              <a:t>CS</a:t>
            </a:r>
            <a:endParaRPr lang="fa-IR" dirty="0" smtClean="0"/>
          </a:p>
          <a:p>
            <a:endParaRPr lang="fa-IR" dirty="0"/>
          </a:p>
          <a:p>
            <a:r>
              <a:rPr lang="en-US" sz="2100" dirty="0" err="1"/>
              <a:t>Hermus</a:t>
            </a:r>
            <a:r>
              <a:rPr lang="en-US" sz="2100" dirty="0"/>
              <a:t> AR, </a:t>
            </a:r>
            <a:r>
              <a:rPr lang="en-US" sz="2100" dirty="0" err="1"/>
              <a:t>Pieters</a:t>
            </a:r>
            <a:r>
              <a:rPr lang="en-US" sz="2100" dirty="0"/>
              <a:t> GF, </a:t>
            </a:r>
            <a:r>
              <a:rPr lang="en-US" sz="2100" dirty="0" err="1"/>
              <a:t>Smals</a:t>
            </a:r>
            <a:r>
              <a:rPr lang="en-US" sz="2100" dirty="0"/>
              <a:t> AG, et al. Transition from pituitary-dependent to adrenal-dependent Cushing’s syndrome. N </a:t>
            </a:r>
            <a:r>
              <a:rPr lang="en-US" sz="2100" dirty="0" err="1"/>
              <a:t>Engl</a:t>
            </a:r>
            <a:r>
              <a:rPr lang="en-US" sz="2100" dirty="0"/>
              <a:t> J Med 1988;318:966-70.</a:t>
            </a:r>
          </a:p>
        </p:txBody>
      </p:sp>
    </p:spTree>
    <p:extLst>
      <p:ext uri="{BB962C8B-B14F-4D97-AF65-F5344CB8AC3E}">
        <p14:creationId xmlns:p14="http://schemas.microsoft.com/office/powerpoint/2010/main" val="1738330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742" y="123317"/>
            <a:ext cx="7585476" cy="5582385"/>
          </a:xfrm>
        </p:spPr>
      </p:pic>
    </p:spTree>
    <p:extLst>
      <p:ext uri="{BB962C8B-B14F-4D97-AF65-F5344CB8AC3E}">
        <p14:creationId xmlns:p14="http://schemas.microsoft.com/office/powerpoint/2010/main" val="243824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235911"/>
          </a:xfrm>
        </p:spPr>
        <p:txBody>
          <a:bodyPr>
            <a:normAutofit fontScale="90000"/>
          </a:bodyPr>
          <a:lstStyle/>
          <a:p>
            <a:endParaRPr lang="en-US"/>
          </a:p>
        </p:txBody>
      </p:sp>
      <p:sp>
        <p:nvSpPr>
          <p:cNvPr id="3" name="Content Placeholder 2"/>
          <p:cNvSpPr>
            <a:spLocks noGrp="1"/>
          </p:cNvSpPr>
          <p:nvPr>
            <p:ph idx="1"/>
          </p:nvPr>
        </p:nvSpPr>
        <p:spPr/>
        <p:txBody>
          <a:bodyPr>
            <a:normAutofit fontScale="55000" lnSpcReduction="20000"/>
          </a:bodyPr>
          <a:lstStyle/>
          <a:p>
            <a:r>
              <a:rPr lang="en-US" dirty="0"/>
              <a:t>A 49-year-old woman was admitted for </a:t>
            </a:r>
            <a:r>
              <a:rPr lang="en-US" dirty="0" err="1"/>
              <a:t>urosepsis</a:t>
            </a:r>
            <a:r>
              <a:rPr lang="en-US" dirty="0"/>
              <a:t>. </a:t>
            </a:r>
            <a:endParaRPr lang="en-US" dirty="0" smtClean="0"/>
          </a:p>
          <a:p>
            <a:r>
              <a:rPr lang="en-US" dirty="0" smtClean="0"/>
              <a:t>An </a:t>
            </a:r>
            <a:r>
              <a:rPr lang="en-US" dirty="0"/>
              <a:t>abdominal CT scan </a:t>
            </a:r>
            <a:r>
              <a:rPr lang="en-US" dirty="0" smtClean="0"/>
              <a:t>showed </a:t>
            </a:r>
            <a:r>
              <a:rPr lang="en-US" dirty="0"/>
              <a:t>a </a:t>
            </a:r>
            <a:r>
              <a:rPr lang="en-US" dirty="0">
                <a:solidFill>
                  <a:srgbClr val="C00000"/>
                </a:solidFill>
              </a:rPr>
              <a:t>2.7-cm right adrenal adenoma</a:t>
            </a:r>
            <a:r>
              <a:rPr lang="en-US" dirty="0"/>
              <a:t>. </a:t>
            </a:r>
            <a:endParaRPr lang="en-US" dirty="0" smtClean="0"/>
          </a:p>
          <a:p>
            <a:r>
              <a:rPr lang="en-US" dirty="0" smtClean="0"/>
              <a:t>She </a:t>
            </a:r>
            <a:r>
              <a:rPr lang="en-US" dirty="0"/>
              <a:t>denied any abdominal striae or other symptoms. </a:t>
            </a:r>
            <a:endParaRPr lang="en-US" dirty="0" smtClean="0"/>
          </a:p>
          <a:p>
            <a:r>
              <a:rPr lang="en-US" b="1" dirty="0" smtClean="0"/>
              <a:t>24-hour-urine </a:t>
            </a:r>
            <a:r>
              <a:rPr lang="en-US" b="1" dirty="0"/>
              <a:t>cortisol </a:t>
            </a:r>
            <a:r>
              <a:rPr lang="en-US" dirty="0"/>
              <a:t>294 </a:t>
            </a:r>
            <a:r>
              <a:rPr lang="en-US" dirty="0" smtClean="0"/>
              <a:t>μg, </a:t>
            </a:r>
          </a:p>
          <a:p>
            <a:r>
              <a:rPr lang="en-US" b="1" dirty="0" smtClean="0"/>
              <a:t>midnight </a:t>
            </a:r>
            <a:r>
              <a:rPr lang="en-US" b="1" dirty="0"/>
              <a:t>serum cortisol </a:t>
            </a:r>
            <a:r>
              <a:rPr lang="en-US" dirty="0"/>
              <a:t>23.0 μg/dL (reference &lt; 7.5), </a:t>
            </a:r>
            <a:endParaRPr lang="en-US" dirty="0" smtClean="0"/>
          </a:p>
          <a:p>
            <a:r>
              <a:rPr lang="en-US" b="1" dirty="0" smtClean="0"/>
              <a:t>plasma </a:t>
            </a:r>
            <a:r>
              <a:rPr lang="en-US" b="1" dirty="0"/>
              <a:t>ACTH </a:t>
            </a:r>
            <a:r>
              <a:rPr lang="en-US" dirty="0"/>
              <a:t>level 39 pg/mL (reference 5-27). </a:t>
            </a:r>
            <a:endParaRPr lang="en-US" dirty="0" smtClean="0"/>
          </a:p>
          <a:p>
            <a:r>
              <a:rPr lang="en-US" b="1" dirty="0" smtClean="0"/>
              <a:t>A CRH stimulation </a:t>
            </a:r>
            <a:r>
              <a:rPr lang="en-US" b="1" dirty="0"/>
              <a:t>test </a:t>
            </a:r>
            <a:r>
              <a:rPr lang="en-US" dirty="0"/>
              <a:t>showed &gt;20% rise in serum cortisol and &gt;35% rise in ACTH levels. </a:t>
            </a:r>
            <a:endParaRPr lang="en-US" dirty="0" smtClean="0"/>
          </a:p>
          <a:p>
            <a:r>
              <a:rPr lang="en-US" b="1" dirty="0" smtClean="0"/>
              <a:t>A </a:t>
            </a:r>
            <a:r>
              <a:rPr lang="en-US" b="1" dirty="0"/>
              <a:t>pituitary </a:t>
            </a:r>
            <a:r>
              <a:rPr lang="en-US" b="1" dirty="0" smtClean="0"/>
              <a:t>MRI </a:t>
            </a:r>
            <a:r>
              <a:rPr lang="en-US" dirty="0" smtClean="0"/>
              <a:t>showed </a:t>
            </a:r>
            <a:r>
              <a:rPr lang="en-US" dirty="0"/>
              <a:t>a 5 mm pituitary lesion. </a:t>
            </a:r>
            <a:endParaRPr lang="en-US" dirty="0" smtClean="0"/>
          </a:p>
          <a:p>
            <a:r>
              <a:rPr lang="en-US" dirty="0" smtClean="0"/>
              <a:t>The </a:t>
            </a:r>
            <a:r>
              <a:rPr lang="en-US" dirty="0"/>
              <a:t>patient underwent </a:t>
            </a:r>
            <a:r>
              <a:rPr lang="en-US" dirty="0" err="1"/>
              <a:t>transsphenoidal</a:t>
            </a:r>
            <a:r>
              <a:rPr lang="en-US" dirty="0"/>
              <a:t> pituitary surgery, which confirmed an ACTH-secreting lesion. </a:t>
            </a:r>
            <a:r>
              <a:rPr lang="en-US" dirty="0" smtClean="0"/>
              <a:t>A </a:t>
            </a:r>
            <a:r>
              <a:rPr lang="en-US" dirty="0"/>
              <a:t>follow-up adrenal CT performed 6 months later showed a </a:t>
            </a:r>
            <a:r>
              <a:rPr lang="en-US" dirty="0">
                <a:solidFill>
                  <a:srgbClr val="C00000"/>
                </a:solidFill>
              </a:rPr>
              <a:t>decrease in the size of the adrenal adenoma (1.8 cm).</a:t>
            </a:r>
          </a:p>
        </p:txBody>
      </p:sp>
    </p:spTree>
    <p:extLst>
      <p:ext uri="{BB962C8B-B14F-4D97-AF65-F5344CB8AC3E}">
        <p14:creationId xmlns:p14="http://schemas.microsoft.com/office/powerpoint/2010/main" val="520329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8677" y="286603"/>
            <a:ext cx="9815605" cy="5391790"/>
          </a:xfrm>
        </p:spPr>
      </p:pic>
    </p:spTree>
    <p:extLst>
      <p:ext uri="{BB962C8B-B14F-4D97-AF65-F5344CB8AC3E}">
        <p14:creationId xmlns:p14="http://schemas.microsoft.com/office/powerpoint/2010/main" val="1310222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10058400" cy="3378200"/>
          </a:xfrm>
        </p:spPr>
        <p:txBody>
          <a:bodyPr>
            <a:normAutofit fontScale="92500" lnSpcReduction="20000"/>
          </a:bodyPr>
          <a:lstStyle/>
          <a:p>
            <a:pPr algn="just">
              <a:buFont typeface="Wingdings" charset="2"/>
              <a:buChar char="§"/>
            </a:pPr>
            <a:r>
              <a:rPr lang="en-US" dirty="0"/>
              <a:t>Abs et </a:t>
            </a:r>
            <a:r>
              <a:rPr lang="en-US" dirty="0" smtClean="0"/>
              <a:t>al</a:t>
            </a:r>
            <a:r>
              <a:rPr lang="en-US" baseline="30000" dirty="0"/>
              <a:t> </a:t>
            </a:r>
            <a:r>
              <a:rPr lang="en-US" dirty="0" smtClean="0"/>
              <a:t>reported </a:t>
            </a:r>
            <a:r>
              <a:rPr lang="en-US" dirty="0"/>
              <a:t>a case series of 3 patients with </a:t>
            </a:r>
            <a:r>
              <a:rPr lang="en-US" b="1" dirty="0">
                <a:solidFill>
                  <a:srgbClr val="C00000"/>
                </a:solidFill>
              </a:rPr>
              <a:t>Cushing disease </a:t>
            </a:r>
            <a:r>
              <a:rPr lang="en-US" dirty="0"/>
              <a:t>with bilateral </a:t>
            </a:r>
            <a:r>
              <a:rPr lang="en-US" dirty="0" err="1"/>
              <a:t>macronodular</a:t>
            </a:r>
            <a:r>
              <a:rPr lang="en-US" dirty="0"/>
              <a:t> adrenal hyperplasia, presenting initially as an adrenal </a:t>
            </a:r>
            <a:r>
              <a:rPr lang="en-US" dirty="0" err="1"/>
              <a:t>macronodule</a:t>
            </a:r>
            <a:r>
              <a:rPr lang="en-US" dirty="0"/>
              <a:t>. </a:t>
            </a:r>
            <a:endParaRPr lang="en-US" dirty="0" smtClean="0"/>
          </a:p>
          <a:p>
            <a:pPr algn="just">
              <a:buFont typeface="Wingdings" charset="2"/>
              <a:buChar char="§"/>
            </a:pPr>
            <a:endParaRPr lang="en-US" dirty="0" smtClean="0"/>
          </a:p>
          <a:p>
            <a:pPr algn="just">
              <a:buFont typeface="Wingdings" charset="2"/>
              <a:buChar char="§"/>
            </a:pPr>
            <a:r>
              <a:rPr lang="en-US" dirty="0" smtClean="0"/>
              <a:t>Scintigraphy was </a:t>
            </a:r>
            <a:r>
              <a:rPr lang="en-US" dirty="0"/>
              <a:t>consistent with </a:t>
            </a:r>
            <a:r>
              <a:rPr lang="en-US" dirty="0">
                <a:solidFill>
                  <a:srgbClr val="C00000"/>
                </a:solidFill>
              </a:rPr>
              <a:t>diffuse hyperplasia of both adrenal </a:t>
            </a:r>
            <a:r>
              <a:rPr lang="en-US" dirty="0"/>
              <a:t>glands with </a:t>
            </a:r>
            <a:r>
              <a:rPr lang="en-US" dirty="0">
                <a:solidFill>
                  <a:srgbClr val="C00000"/>
                </a:solidFill>
              </a:rPr>
              <a:t>formation of a single dominant </a:t>
            </a:r>
            <a:r>
              <a:rPr lang="en-US" dirty="0" err="1">
                <a:solidFill>
                  <a:srgbClr val="C00000"/>
                </a:solidFill>
              </a:rPr>
              <a:t>macronodule</a:t>
            </a:r>
            <a:r>
              <a:rPr lang="en-US" dirty="0"/>
              <a:t>. </a:t>
            </a:r>
            <a:endParaRPr lang="en-US" dirty="0" smtClean="0"/>
          </a:p>
          <a:p>
            <a:pPr algn="just">
              <a:buFont typeface="Wingdings" charset="2"/>
              <a:buChar char="§"/>
            </a:pPr>
            <a:endParaRPr lang="en-US" dirty="0" smtClean="0"/>
          </a:p>
          <a:p>
            <a:pPr algn="just">
              <a:buFont typeface="Wingdings" charset="2"/>
              <a:buChar char="§"/>
            </a:pPr>
            <a:r>
              <a:rPr lang="en-US" dirty="0" smtClean="0"/>
              <a:t>Interestingly</a:t>
            </a:r>
            <a:r>
              <a:rPr lang="en-US" dirty="0"/>
              <a:t>, 2 of the nodules developed </a:t>
            </a:r>
            <a:r>
              <a:rPr lang="en-US" b="1" dirty="0"/>
              <a:t>shrinkage</a:t>
            </a:r>
            <a:r>
              <a:rPr lang="en-US" dirty="0"/>
              <a:t> after removal of the pituitary adenoma. </a:t>
            </a:r>
            <a:endParaRPr lang="en-US" dirty="0" smtClean="0"/>
          </a:p>
        </p:txBody>
      </p:sp>
      <p:sp>
        <p:nvSpPr>
          <p:cNvPr id="5" name="Text Placeholder 4"/>
          <p:cNvSpPr>
            <a:spLocks noGrp="1"/>
          </p:cNvSpPr>
          <p:nvPr>
            <p:ph type="body" sz="quarter" idx="3"/>
          </p:nvPr>
        </p:nvSpPr>
        <p:spPr>
          <a:xfrm>
            <a:off x="1097280" y="5428992"/>
            <a:ext cx="10058400" cy="736282"/>
          </a:xfrm>
        </p:spPr>
        <p:txBody>
          <a:bodyPr/>
          <a:lstStyle/>
          <a:p>
            <a:pPr algn="l" rtl="1"/>
            <a:r>
              <a:rPr lang="is-IS" dirty="0"/>
              <a:t>Acta Endocrinol (Copenh), 129 (4) (1993), pp. 284-290</a:t>
            </a:r>
            <a:endParaRPr lang="en-US" dirty="0"/>
          </a:p>
        </p:txBody>
      </p:sp>
    </p:spTree>
    <p:extLst>
      <p:ext uri="{BB962C8B-B14F-4D97-AF65-F5344CB8AC3E}">
        <p14:creationId xmlns:p14="http://schemas.microsoft.com/office/powerpoint/2010/main" val="184597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10058400" cy="3378200"/>
          </a:xfrm>
        </p:spPr>
        <p:txBody>
          <a:bodyPr>
            <a:normAutofit/>
          </a:bodyPr>
          <a:lstStyle/>
          <a:p>
            <a:pPr algn="just">
              <a:buFont typeface="Wingdings" charset="2"/>
              <a:buChar char="§"/>
            </a:pPr>
            <a:r>
              <a:rPr lang="en-US" dirty="0" smtClean="0"/>
              <a:t>These </a:t>
            </a:r>
            <a:r>
              <a:rPr lang="en-US" dirty="0"/>
              <a:t>investigators suggested </a:t>
            </a:r>
            <a:r>
              <a:rPr lang="en-US" dirty="0" smtClean="0"/>
              <a:t>that: </a:t>
            </a:r>
          </a:p>
          <a:p>
            <a:pPr algn="just">
              <a:buFont typeface="Wingdings" charset="2"/>
              <a:buChar char="§"/>
            </a:pPr>
            <a:endParaRPr lang="en-US" dirty="0" smtClean="0"/>
          </a:p>
          <a:p>
            <a:pPr algn="just">
              <a:buFont typeface="Wingdings" charset="2"/>
              <a:buChar char="§"/>
            </a:pPr>
            <a:r>
              <a:rPr lang="en-US" dirty="0" smtClean="0"/>
              <a:t>the </a:t>
            </a:r>
            <a:r>
              <a:rPr lang="en-US" dirty="0" err="1"/>
              <a:t>macronodule</a:t>
            </a:r>
            <a:r>
              <a:rPr lang="en-US" dirty="0"/>
              <a:t> </a:t>
            </a:r>
            <a:r>
              <a:rPr lang="en-US" b="1" dirty="0"/>
              <a:t>may possibly represent an evolutionary stage </a:t>
            </a:r>
            <a:r>
              <a:rPr lang="en-US" dirty="0"/>
              <a:t>of </a:t>
            </a:r>
            <a:r>
              <a:rPr lang="en-US" u="sng" dirty="0"/>
              <a:t>diffuse adrenal hyperplasia</a:t>
            </a:r>
            <a:r>
              <a:rPr lang="en-US" dirty="0"/>
              <a:t> to the </a:t>
            </a:r>
            <a:r>
              <a:rPr lang="en-US" u="sng" dirty="0"/>
              <a:t>autonomous adrenal nodule </a:t>
            </a:r>
            <a:r>
              <a:rPr lang="en-US" dirty="0"/>
              <a:t>after </a:t>
            </a:r>
            <a:r>
              <a:rPr lang="en-US" dirty="0">
                <a:solidFill>
                  <a:srgbClr val="C00000"/>
                </a:solidFill>
              </a:rPr>
              <a:t>prolonged ACTH </a:t>
            </a:r>
            <a:r>
              <a:rPr lang="en-US" dirty="0" smtClean="0">
                <a:solidFill>
                  <a:srgbClr val="C00000"/>
                </a:solidFill>
              </a:rPr>
              <a:t>stimulation</a:t>
            </a:r>
            <a:r>
              <a:rPr lang="en-US" dirty="0" smtClean="0"/>
              <a:t>.</a:t>
            </a:r>
            <a:endParaRPr lang="en-US" dirty="0"/>
          </a:p>
        </p:txBody>
      </p:sp>
      <p:sp>
        <p:nvSpPr>
          <p:cNvPr id="5" name="Text Placeholder 4"/>
          <p:cNvSpPr>
            <a:spLocks noGrp="1"/>
          </p:cNvSpPr>
          <p:nvPr>
            <p:ph type="body" sz="quarter" idx="3"/>
          </p:nvPr>
        </p:nvSpPr>
        <p:spPr>
          <a:xfrm>
            <a:off x="1097280" y="5428992"/>
            <a:ext cx="10058400" cy="736282"/>
          </a:xfrm>
        </p:spPr>
        <p:txBody>
          <a:bodyPr/>
          <a:lstStyle/>
          <a:p>
            <a:pPr algn="l" rtl="1"/>
            <a:r>
              <a:rPr lang="is-IS" dirty="0"/>
              <a:t>Acta Endocrinol (Copenh), 129 (4) (1993), pp. 284-290</a:t>
            </a:r>
            <a:endParaRPr lang="en-US" dirty="0"/>
          </a:p>
        </p:txBody>
      </p:sp>
    </p:spTree>
    <p:extLst>
      <p:ext uri="{BB962C8B-B14F-4D97-AF65-F5344CB8AC3E}">
        <p14:creationId xmlns:p14="http://schemas.microsoft.com/office/powerpoint/2010/main" val="1532428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999" y="754688"/>
            <a:ext cx="8424962" cy="4901579"/>
          </a:xfrm>
        </p:spPr>
      </p:pic>
    </p:spTree>
    <p:extLst>
      <p:ext uri="{BB962C8B-B14F-4D97-AF65-F5344CB8AC3E}">
        <p14:creationId xmlns:p14="http://schemas.microsoft.com/office/powerpoint/2010/main" val="990964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3474" y="0"/>
            <a:ext cx="7946012" cy="6764168"/>
          </a:xfrm>
        </p:spPr>
      </p:pic>
    </p:spTree>
    <p:extLst>
      <p:ext uri="{BB962C8B-B14F-4D97-AF65-F5344CB8AC3E}">
        <p14:creationId xmlns:p14="http://schemas.microsoft.com/office/powerpoint/2010/main" val="961227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
            </a:r>
            <a:br>
              <a:rPr lang="en-US" b="0"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a:t>
            </a:r>
            <a:r>
              <a:rPr lang="en-US" dirty="0"/>
              <a:t>16-year-old girl </a:t>
            </a:r>
            <a:endParaRPr lang="en-US" dirty="0" smtClean="0"/>
          </a:p>
          <a:p>
            <a:r>
              <a:rPr lang="en-US" dirty="0" smtClean="0"/>
              <a:t>who </a:t>
            </a:r>
            <a:r>
              <a:rPr lang="en-US" dirty="0"/>
              <a:t>was not known to have any medical illness </a:t>
            </a:r>
            <a:endParaRPr lang="en-US" dirty="0" smtClean="0"/>
          </a:p>
          <a:p>
            <a:r>
              <a:rPr lang="en-US" dirty="0" smtClean="0"/>
              <a:t>had </a:t>
            </a:r>
            <a:r>
              <a:rPr lang="en-US" dirty="0"/>
              <a:t>no known family history of MEN 1 syndrome </a:t>
            </a:r>
            <a:endParaRPr lang="en-US" dirty="0" smtClean="0"/>
          </a:p>
          <a:p>
            <a:r>
              <a:rPr lang="en-US" dirty="0" smtClean="0">
                <a:solidFill>
                  <a:srgbClr val="C00000"/>
                </a:solidFill>
              </a:rPr>
              <a:t>presented </a:t>
            </a:r>
            <a:r>
              <a:rPr lang="en-US" dirty="0">
                <a:solidFill>
                  <a:srgbClr val="C00000"/>
                </a:solidFill>
              </a:rPr>
              <a:t>with Cushing syndrome </a:t>
            </a:r>
            <a:r>
              <a:rPr lang="en-US" dirty="0"/>
              <a:t>attributable to a </a:t>
            </a:r>
            <a:r>
              <a:rPr lang="en-US" b="1" dirty="0"/>
              <a:t>cortisol-producing adrenal adenoma</a:t>
            </a:r>
            <a:r>
              <a:rPr lang="en-US" dirty="0"/>
              <a:t>. </a:t>
            </a:r>
            <a:endParaRPr lang="en-US" dirty="0" smtClean="0"/>
          </a:p>
          <a:p>
            <a:r>
              <a:rPr lang="en-US" dirty="0" smtClean="0"/>
              <a:t>During </a:t>
            </a:r>
            <a:r>
              <a:rPr lang="en-US" dirty="0"/>
              <a:t>her evaluation, she was found to have </a:t>
            </a:r>
            <a:r>
              <a:rPr lang="en-US" b="1" dirty="0"/>
              <a:t>primary hyperparathyroidism </a:t>
            </a:r>
            <a:r>
              <a:rPr lang="en-US" dirty="0"/>
              <a:t>and a </a:t>
            </a:r>
            <a:r>
              <a:rPr lang="en-US" b="1" dirty="0"/>
              <a:t>pituitary </a:t>
            </a:r>
            <a:r>
              <a:rPr lang="en-US" b="1" dirty="0" err="1"/>
              <a:t>microprolactinoma</a:t>
            </a:r>
            <a:r>
              <a:rPr lang="en-US" dirty="0"/>
              <a:t>. </a:t>
            </a:r>
            <a:endParaRPr lang="en-US" dirty="0" smtClean="0"/>
          </a:p>
          <a:p>
            <a:r>
              <a:rPr lang="en-US" dirty="0"/>
              <a:t>These findings raised the possibility of MEN 1 syndrome. </a:t>
            </a:r>
          </a:p>
          <a:p>
            <a:endParaRPr lang="en-US" dirty="0"/>
          </a:p>
        </p:txBody>
      </p:sp>
    </p:spTree>
    <p:extLst>
      <p:ext uri="{BB962C8B-B14F-4D97-AF65-F5344CB8AC3E}">
        <p14:creationId xmlns:p14="http://schemas.microsoft.com/office/powerpoint/2010/main" val="2015159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
            </a:r>
            <a:br>
              <a:rPr lang="en-US" b="0"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Family </a:t>
            </a:r>
            <a:r>
              <a:rPr lang="en-US" dirty="0"/>
              <a:t>screening showed </a:t>
            </a:r>
            <a:r>
              <a:rPr lang="en-US" b="1" dirty="0"/>
              <a:t>that her father </a:t>
            </a:r>
            <a:r>
              <a:rPr lang="en-US" dirty="0"/>
              <a:t>had evidence of primary hyperparathyroidism, mild hyperprolactinemia, normal findings on magnetic resonance imaging of the pituitary, and a 1.2- cm nodule in the tail of the pancreas in conjunction with slight elevation of serum insulin and normal gastrin levels. </a:t>
            </a:r>
            <a:endParaRPr lang="en-US" dirty="0" smtClean="0"/>
          </a:p>
          <a:p>
            <a:r>
              <a:rPr lang="en-US" dirty="0" smtClean="0"/>
              <a:t>The </a:t>
            </a:r>
            <a:r>
              <a:rPr lang="en-US" b="1" dirty="0"/>
              <a:t>patient’s 5 siblings </a:t>
            </a:r>
            <a:r>
              <a:rPr lang="en-US" dirty="0"/>
              <a:t>had evidence of primary hyperparathyroidism, and 2 of them also had mild hyperprolactinemia. </a:t>
            </a:r>
            <a:endParaRPr lang="en-US" dirty="0" smtClean="0"/>
          </a:p>
          <a:p>
            <a:r>
              <a:rPr lang="en-US" dirty="0" smtClean="0"/>
              <a:t>Genetic </a:t>
            </a:r>
            <a:r>
              <a:rPr lang="en-US" dirty="0"/>
              <a:t>screening </a:t>
            </a:r>
            <a:r>
              <a:rPr lang="en-US" dirty="0">
                <a:solidFill>
                  <a:srgbClr val="C00000"/>
                </a:solidFill>
              </a:rPr>
              <a:t>confirmed the presence of a </a:t>
            </a:r>
            <a:r>
              <a:rPr lang="en-US" i="1" dirty="0">
                <a:solidFill>
                  <a:srgbClr val="C00000"/>
                </a:solidFill>
              </a:rPr>
              <a:t>MEN1</a:t>
            </a:r>
            <a:r>
              <a:rPr lang="en-US" dirty="0">
                <a:solidFill>
                  <a:srgbClr val="C00000"/>
                </a:solidFill>
              </a:rPr>
              <a:t> gene missense G to A mutation in the patient, her father, and her siblings at the splicing site of intron 6 </a:t>
            </a:r>
            <a:r>
              <a:rPr lang="en-US" dirty="0"/>
              <a:t>(IVS6 + 1G &gt; A). </a:t>
            </a:r>
            <a:endParaRPr lang="en-US" dirty="0" smtClean="0"/>
          </a:p>
          <a:p>
            <a:r>
              <a:rPr lang="en-US" dirty="0" smtClean="0"/>
              <a:t>This </a:t>
            </a:r>
            <a:r>
              <a:rPr lang="en-US" dirty="0"/>
              <a:t>mutation leads to frameshift and truncation of the </a:t>
            </a:r>
            <a:r>
              <a:rPr lang="en-US" i="1" dirty="0"/>
              <a:t>MEN1</a:t>
            </a:r>
            <a:r>
              <a:rPr lang="en-US" dirty="0"/>
              <a:t> gene.</a:t>
            </a:r>
          </a:p>
          <a:p>
            <a:pPr marL="91440" indent="-91440" algn="just" defTabSz="914400" rtl="1" eaLnBrk="1" latinLnBrk="0" hangingPunct="1">
              <a:lnSpc>
                <a:spcPct val="90000"/>
              </a:lnSpc>
              <a:spcBef>
                <a:spcPts val="1200"/>
              </a:spcBef>
              <a:spcAft>
                <a:spcPts val="200"/>
              </a:spcAft>
              <a:buClr>
                <a:schemeClr val="accent1"/>
              </a:buClr>
              <a:buSzPct val="100000"/>
              <a:buFont typeface="Wingdings" charset="2"/>
              <a:buChar char="§"/>
            </a:pPr>
            <a:endParaRPr lang="en-US" dirty="0"/>
          </a:p>
        </p:txBody>
      </p:sp>
    </p:spTree>
    <p:extLst>
      <p:ext uri="{BB962C8B-B14F-4D97-AF65-F5344CB8AC3E}">
        <p14:creationId xmlns:p14="http://schemas.microsoft.com/office/powerpoint/2010/main" val="889265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defTabSz="914400" rtl="1" eaLnBrk="1" latinLnBrk="0" hangingPunct="1">
              <a:lnSpc>
                <a:spcPct val="85000"/>
              </a:lnSpc>
              <a:spcBef>
                <a:spcPct val="0"/>
              </a:spcBef>
              <a:buNone/>
            </a:pPr>
            <a:r>
              <a:rPr lang="en-US" dirty="0" smtClean="0"/>
              <a:t>Paraclinic evaluation:</a:t>
            </a:r>
            <a:endParaRPr lang="en-US" dirty="0"/>
          </a:p>
        </p:txBody>
      </p:sp>
      <p:sp>
        <p:nvSpPr>
          <p:cNvPr id="3" name="Content Placeholder 2"/>
          <p:cNvSpPr>
            <a:spLocks noGrp="1"/>
          </p:cNvSpPr>
          <p:nvPr>
            <p:ph idx="1"/>
          </p:nvPr>
        </p:nvSpPr>
        <p:spPr>
          <a:xfrm>
            <a:off x="1207604" y="1862670"/>
            <a:ext cx="10058400" cy="4023360"/>
          </a:xfrm>
        </p:spPr>
        <p:txBody>
          <a:bodyPr>
            <a:normAutofit fontScale="85000" lnSpcReduction="20000"/>
          </a:bodyPr>
          <a:lstStyle/>
          <a:p>
            <a:pPr rtl="1"/>
            <a:endParaRPr lang="en-US" dirty="0" smtClean="0"/>
          </a:p>
          <a:p>
            <a:pPr rtl="1"/>
            <a:endParaRPr lang="en-US" dirty="0" smtClean="0"/>
          </a:p>
          <a:p>
            <a:pPr rtl="1"/>
            <a:endParaRPr lang="fa-IR" dirty="0" smtClean="0"/>
          </a:p>
          <a:p>
            <a:pPr rtl="1"/>
            <a:endParaRPr lang="en-US" dirty="0" smtClean="0"/>
          </a:p>
          <a:p>
            <a:r>
              <a:rPr lang="en-US" b="1" dirty="0" smtClean="0"/>
              <a:t>Abdominopelvic sonography:  </a:t>
            </a:r>
            <a:r>
              <a:rPr lang="en-US" dirty="0" smtClean="0"/>
              <a:t>A 20 *24 cm lesion, at the site of the right adrenal.</a:t>
            </a:r>
          </a:p>
          <a:p>
            <a:r>
              <a:rPr lang="en-US" b="1" dirty="0" smtClean="0"/>
              <a:t>Abdominopelvic CT Scan: </a:t>
            </a:r>
            <a:r>
              <a:rPr lang="en-US" dirty="0" smtClean="0"/>
              <a:t>A 25 *10 mm, </a:t>
            </a:r>
            <a:r>
              <a:rPr lang="en-US" dirty="0"/>
              <a:t>partially </a:t>
            </a:r>
            <a:r>
              <a:rPr lang="en-US" dirty="0" smtClean="0"/>
              <a:t>enhanced, </a:t>
            </a:r>
            <a:r>
              <a:rPr lang="en-US" dirty="0"/>
              <a:t>well defined</a:t>
            </a:r>
            <a:r>
              <a:rPr lang="fa-IR" dirty="0"/>
              <a:t> </a:t>
            </a:r>
            <a:r>
              <a:rPr lang="en-US" dirty="0" smtClean="0"/>
              <a:t> lesion in favor of adrenal adenoma.</a:t>
            </a:r>
          </a:p>
          <a:p>
            <a:r>
              <a:rPr lang="en-US" b="1" dirty="0" smtClean="0"/>
              <a:t>Pituitary MRI: </a:t>
            </a:r>
            <a:r>
              <a:rPr lang="en-US" dirty="0" smtClean="0"/>
              <a:t>Nl</a:t>
            </a:r>
            <a:endParaRPr lang="fa-IR" dirty="0" smtClean="0"/>
          </a:p>
          <a:p>
            <a:pPr rtl="1"/>
            <a:endParaRPr lang="fa-IR" dirty="0"/>
          </a:p>
          <a:p>
            <a:pPr rtl="1"/>
            <a:endParaRPr lang="fa-IR" dirty="0"/>
          </a:p>
        </p:txBody>
      </p:sp>
      <p:graphicFrame>
        <p:nvGraphicFramePr>
          <p:cNvPr id="7" name="Content Placeholder 4"/>
          <p:cNvGraphicFramePr>
            <a:graphicFrameLocks/>
          </p:cNvGraphicFramePr>
          <p:nvPr>
            <p:extLst>
              <p:ext uri="{D42A27DB-BD31-4B8C-83A1-F6EECF244321}">
                <p14:modId xmlns:p14="http://schemas.microsoft.com/office/powerpoint/2010/main" val="1732613104"/>
              </p:ext>
            </p:extLst>
          </p:nvPr>
        </p:nvGraphicFramePr>
        <p:xfrm>
          <a:off x="1570382" y="1845735"/>
          <a:ext cx="9332844" cy="1227551"/>
        </p:xfrm>
        <a:graphic>
          <a:graphicData uri="http://schemas.openxmlformats.org/drawingml/2006/table">
            <a:tbl>
              <a:tblPr firstRow="1" bandRow="1">
                <a:tableStyleId>{5C22544A-7EE6-4342-B048-85BDC9FD1C3A}</a:tableStyleId>
              </a:tblPr>
              <a:tblGrid>
                <a:gridCol w="3110948"/>
                <a:gridCol w="3240157"/>
                <a:gridCol w="2981739"/>
              </a:tblGrid>
              <a:tr h="290170">
                <a:tc>
                  <a:txBody>
                    <a:bodyPr/>
                    <a:lstStyle/>
                    <a:p>
                      <a:pPr marL="0" algn="ctr" defTabSz="914400" rtl="1" eaLnBrk="1" latinLnBrk="0" hangingPunct="1"/>
                      <a:r>
                        <a:rPr lang="en-US" dirty="0" smtClean="0"/>
                        <a:t>Test </a:t>
                      </a:r>
                      <a:endParaRPr lang="en-US" dirty="0"/>
                    </a:p>
                  </a:txBody>
                  <a:tcPr/>
                </a:tc>
                <a:tc>
                  <a:txBody>
                    <a:bodyPr/>
                    <a:lstStyle/>
                    <a:p>
                      <a:pPr algn="ctr"/>
                      <a:r>
                        <a:rPr lang="en-US" dirty="0" smtClean="0"/>
                        <a:t>Result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endParaRPr lang="en-US" dirty="0" smtClean="0"/>
                    </a:p>
                  </a:txBody>
                  <a:tcPr/>
                </a:tc>
              </a:tr>
              <a:tr h="290170">
                <a:tc>
                  <a:txBody>
                    <a:bodyPr/>
                    <a:lstStyle/>
                    <a:p>
                      <a:pPr algn="ctr"/>
                      <a:r>
                        <a:rPr lang="en-US" b="0" i="0" dirty="0" smtClean="0">
                          <a:latin typeface="Times New Roman" charset="0"/>
                          <a:ea typeface="Times New Roman" charset="0"/>
                          <a:cs typeface="Times New Roman" charset="0"/>
                        </a:rPr>
                        <a:t>24hr UFC</a:t>
                      </a:r>
                      <a:endParaRPr lang="en-US" b="0" i="0" dirty="0">
                        <a:latin typeface="Times New Roman" charset="0"/>
                        <a:ea typeface="Times New Roman" charset="0"/>
                        <a:cs typeface="Times New Roman" charset="0"/>
                      </a:endParaRPr>
                    </a:p>
                  </a:txBody>
                  <a:tcPr/>
                </a:tc>
                <a:tc>
                  <a:txBody>
                    <a:bodyPr/>
                    <a:lstStyle/>
                    <a:p>
                      <a:pPr algn="ctr"/>
                      <a:r>
                        <a:rPr lang="en-US" b="1" i="0" dirty="0" smtClean="0">
                          <a:latin typeface="Times New Roman" charset="0"/>
                          <a:ea typeface="Times New Roman" charset="0"/>
                          <a:cs typeface="Times New Roman" charset="0"/>
                        </a:rPr>
                        <a:t>&gt;1250 mcg/24</a:t>
                      </a:r>
                      <a:r>
                        <a:rPr lang="en-US" b="1" i="0" baseline="0" dirty="0" smtClean="0">
                          <a:latin typeface="Times New Roman" charset="0"/>
                          <a:ea typeface="Times New Roman" charset="0"/>
                          <a:cs typeface="Times New Roman" charset="0"/>
                        </a:rPr>
                        <a:t> hr.</a:t>
                      </a:r>
                      <a:endParaRPr lang="en-US"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1.5 - 63</a:t>
                      </a:r>
                    </a:p>
                  </a:txBody>
                  <a:tcPr/>
                </a:tc>
              </a:tr>
              <a:tr h="496031">
                <a:tc>
                  <a:txBody>
                    <a:bodyPr/>
                    <a:lstStyle/>
                    <a:p>
                      <a:pPr algn="ctr"/>
                      <a:r>
                        <a:rPr lang="en-US" b="0" i="0" dirty="0" smtClean="0">
                          <a:latin typeface="Times New Roman" charset="0"/>
                          <a:ea typeface="Times New Roman" charset="0"/>
                          <a:cs typeface="Times New Roman" charset="0"/>
                        </a:rPr>
                        <a:t>ACTH</a:t>
                      </a:r>
                      <a:endParaRPr lang="en-US" b="0" i="0" dirty="0">
                        <a:latin typeface="Times New Roman" charset="0"/>
                        <a:ea typeface="Times New Roman" charset="0"/>
                        <a:cs typeface="Times New Roman" charset="0"/>
                      </a:endParaRPr>
                    </a:p>
                  </a:txBody>
                  <a:tcPr/>
                </a:tc>
                <a:tc>
                  <a:txBody>
                    <a:bodyPr/>
                    <a:lstStyle/>
                    <a:p>
                      <a:pPr algn="ctr"/>
                      <a:r>
                        <a:rPr lang="en-US" b="1" i="0" dirty="0" smtClean="0">
                          <a:latin typeface="Times New Roman" charset="0"/>
                          <a:ea typeface="Times New Roman" charset="0"/>
                          <a:cs typeface="Times New Roman" charset="0"/>
                        </a:rPr>
                        <a:t>2.4 pg/ ml</a:t>
                      </a:r>
                      <a:endParaRPr lang="en-US" b="1" i="0" dirty="0">
                        <a:latin typeface="Times New Roman" charset="0"/>
                        <a:ea typeface="Times New Roman" charset="0"/>
                        <a:cs typeface="Times New Roman"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7.2 </a:t>
                      </a:r>
                      <a:r>
                        <a:rPr lang="mr-IN" b="0" dirty="0" smtClean="0"/>
                        <a:t>–</a:t>
                      </a:r>
                      <a:r>
                        <a:rPr lang="en-US" b="0" dirty="0" smtClean="0"/>
                        <a:t> 63.3</a:t>
                      </a:r>
                    </a:p>
                  </a:txBody>
                  <a:tcPr/>
                </a:tc>
              </a:tr>
            </a:tbl>
          </a:graphicData>
        </a:graphic>
      </p:graphicFrame>
    </p:spTree>
    <p:extLst>
      <p:ext uri="{BB962C8B-B14F-4D97-AF65-F5344CB8AC3E}">
        <p14:creationId xmlns:p14="http://schemas.microsoft.com/office/powerpoint/2010/main" val="1917201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
            </a:r>
            <a:br>
              <a:rPr lang="en-US" b="0" dirty="0"/>
            </a:br>
            <a:endParaRPr lang="en-US" dirty="0"/>
          </a:p>
        </p:txBody>
      </p:sp>
      <p:sp>
        <p:nvSpPr>
          <p:cNvPr id="3" name="Content Placeholder 2"/>
          <p:cNvSpPr>
            <a:spLocks noGrp="1"/>
          </p:cNvSpPr>
          <p:nvPr>
            <p:ph idx="1"/>
          </p:nvPr>
        </p:nvSpPr>
        <p:spPr/>
        <p:txBody>
          <a:bodyPr>
            <a:normAutofit/>
          </a:bodyPr>
          <a:lstStyle/>
          <a:p>
            <a:r>
              <a:rPr lang="en-US" dirty="0" smtClean="0"/>
              <a:t>This case highlights: </a:t>
            </a:r>
          </a:p>
          <a:p>
            <a:pPr marL="504000" indent="0">
              <a:buNone/>
            </a:pPr>
            <a:r>
              <a:rPr lang="en-US" dirty="0" smtClean="0"/>
              <a:t>the </a:t>
            </a:r>
            <a:r>
              <a:rPr lang="en-US" dirty="0"/>
              <a:t>potential for Cushing syndrome to </a:t>
            </a:r>
            <a:r>
              <a:rPr lang="en-US" dirty="0">
                <a:solidFill>
                  <a:srgbClr val="C00000"/>
                </a:solidFill>
              </a:rPr>
              <a:t>be the first manifestation </a:t>
            </a:r>
            <a:r>
              <a:rPr lang="en-US" dirty="0"/>
              <a:t>of </a:t>
            </a:r>
            <a:r>
              <a:rPr lang="en-US" dirty="0" smtClean="0"/>
              <a:t>MEN 1 </a:t>
            </a:r>
            <a:r>
              <a:rPr lang="en-US" dirty="0"/>
              <a:t>syndrome </a:t>
            </a:r>
            <a:endParaRPr lang="en-US" dirty="0" smtClean="0"/>
          </a:p>
          <a:p>
            <a:pPr marL="504000" indent="0">
              <a:buNone/>
            </a:pPr>
            <a:r>
              <a:rPr lang="en-US" dirty="0" smtClean="0"/>
              <a:t>describe </a:t>
            </a:r>
            <a:r>
              <a:rPr lang="en-US" dirty="0"/>
              <a:t>the </a:t>
            </a:r>
            <a:r>
              <a:rPr lang="en-US" dirty="0">
                <a:solidFill>
                  <a:srgbClr val="C00000"/>
                </a:solidFill>
              </a:rPr>
              <a:t>rare underlying genetic </a:t>
            </a:r>
            <a:r>
              <a:rPr lang="en-US" dirty="0" smtClean="0">
                <a:solidFill>
                  <a:srgbClr val="C00000"/>
                </a:solidFill>
              </a:rPr>
              <a:t>mutation</a:t>
            </a:r>
            <a:endParaRPr lang="en-US" dirty="0" smtClean="0"/>
          </a:p>
          <a:p>
            <a:pPr marL="504000" indent="0">
              <a:buNone/>
            </a:pPr>
            <a:r>
              <a:rPr lang="en-US" dirty="0" smtClean="0"/>
              <a:t>the </a:t>
            </a:r>
            <a:r>
              <a:rPr lang="en-US" dirty="0"/>
              <a:t>heterogeneous manifestations of the syndrome within the same </a:t>
            </a:r>
            <a:r>
              <a:rPr lang="en-US" dirty="0" smtClean="0"/>
              <a:t>family, </a:t>
            </a:r>
            <a:r>
              <a:rPr lang="en-US" dirty="0"/>
              <a:t>even </a:t>
            </a:r>
            <a:r>
              <a:rPr lang="en-US" dirty="0" smtClean="0"/>
              <a:t>having </a:t>
            </a:r>
            <a:r>
              <a:rPr lang="en-US" dirty="0"/>
              <a:t>the same genetic mutation.</a:t>
            </a:r>
          </a:p>
          <a:p>
            <a:pPr marL="91440" indent="-91440" algn="just" defTabSz="914400" rtl="1" eaLnBrk="1" latinLnBrk="0" hangingPunct="1">
              <a:lnSpc>
                <a:spcPct val="90000"/>
              </a:lnSpc>
              <a:spcBef>
                <a:spcPts val="1200"/>
              </a:spcBef>
              <a:spcAft>
                <a:spcPts val="200"/>
              </a:spcAft>
              <a:buClr>
                <a:schemeClr val="accent1"/>
              </a:buClr>
              <a:buSzPct val="100000"/>
              <a:buFont typeface="Wingdings" charset="2"/>
              <a:buChar char="§"/>
            </a:pPr>
            <a:endParaRPr lang="en-US" dirty="0"/>
          </a:p>
        </p:txBody>
      </p:sp>
    </p:spTree>
    <p:extLst>
      <p:ext uri="{BB962C8B-B14F-4D97-AF65-F5344CB8AC3E}">
        <p14:creationId xmlns:p14="http://schemas.microsoft.com/office/powerpoint/2010/main" val="471678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44878" y="928861"/>
            <a:ext cx="8216348" cy="3849511"/>
          </a:xfrm>
          <a:prstGeom prst="rect">
            <a:avLst/>
          </a:prstGeom>
        </p:spPr>
      </p:pic>
    </p:spTree>
    <p:extLst>
      <p:ext uri="{BB962C8B-B14F-4D97-AF65-F5344CB8AC3E}">
        <p14:creationId xmlns:p14="http://schemas.microsoft.com/office/powerpoint/2010/main" val="1527695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dirty="0" smtClean="0"/>
          </a:p>
          <a:p>
            <a:r>
              <a:rPr lang="en-US" dirty="0" smtClean="0"/>
              <a:t>A </a:t>
            </a:r>
            <a:r>
              <a:rPr lang="en-US" dirty="0"/>
              <a:t>total of </a:t>
            </a:r>
            <a:r>
              <a:rPr lang="en-US" b="1" dirty="0"/>
              <a:t>twenty-five cases </a:t>
            </a:r>
            <a:r>
              <a:rPr lang="en-US" dirty="0"/>
              <a:t>describing the coexistence of a pituitary adenoma and pheochromocytoma have been reported in the literature over the past 40 years. </a:t>
            </a:r>
            <a:endParaRPr lang="en-US" dirty="0" smtClean="0"/>
          </a:p>
          <a:p>
            <a:r>
              <a:rPr lang="en-US" dirty="0" smtClean="0"/>
              <a:t>Among </a:t>
            </a:r>
            <a:r>
              <a:rPr lang="en-US" dirty="0"/>
              <a:t>pituitary tumors, acromegaly has been the most common. </a:t>
            </a:r>
            <a:endParaRPr lang="en-US" dirty="0" smtClean="0"/>
          </a:p>
        </p:txBody>
      </p:sp>
    </p:spTree>
    <p:extLst>
      <p:ext uri="{BB962C8B-B14F-4D97-AF65-F5344CB8AC3E}">
        <p14:creationId xmlns:p14="http://schemas.microsoft.com/office/powerpoint/2010/main" val="1415215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In </a:t>
            </a:r>
            <a:r>
              <a:rPr lang="en-US" dirty="0"/>
              <a:t>an effort to identify the relationship between the two tumors, multiple theories have been suggested </a:t>
            </a:r>
            <a:r>
              <a:rPr lang="en-US" dirty="0" smtClean="0"/>
              <a:t>including: </a:t>
            </a:r>
          </a:p>
          <a:p>
            <a:endParaRPr lang="en-US" dirty="0" smtClean="0"/>
          </a:p>
          <a:p>
            <a:pPr marL="514350" indent="-514350">
              <a:buFont typeface="+mj-lt"/>
              <a:buAutoNum type="arabicPeriod"/>
            </a:pPr>
            <a:r>
              <a:rPr lang="en-US" dirty="0" smtClean="0"/>
              <a:t>fortuitous </a:t>
            </a:r>
            <a:r>
              <a:rPr lang="en-US" dirty="0"/>
              <a:t>association, </a:t>
            </a:r>
            <a:endParaRPr lang="en-US" dirty="0" smtClean="0"/>
          </a:p>
          <a:p>
            <a:pPr marL="514350" indent="-514350">
              <a:buFont typeface="+mj-lt"/>
              <a:buAutoNum type="arabicPeriod"/>
            </a:pPr>
            <a:r>
              <a:rPr lang="en-US" dirty="0" smtClean="0"/>
              <a:t>overlap </a:t>
            </a:r>
            <a:r>
              <a:rPr lang="en-US" dirty="0"/>
              <a:t>or variants of MEN syndromes, </a:t>
            </a:r>
            <a:endParaRPr lang="en-US" dirty="0" smtClean="0"/>
          </a:p>
        </p:txBody>
      </p:sp>
    </p:spTree>
    <p:extLst>
      <p:ext uri="{BB962C8B-B14F-4D97-AF65-F5344CB8AC3E}">
        <p14:creationId xmlns:p14="http://schemas.microsoft.com/office/powerpoint/2010/main" val="37421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b="1" dirty="0" smtClean="0">
              <a:latin typeface="Times New Roman" panose="02020603050405020304" pitchFamily="18" charset="0"/>
              <a:cs typeface="Times New Roman" panose="02020603050405020304" pitchFamily="18" charset="0"/>
            </a:endParaRPr>
          </a:p>
          <a:p>
            <a:pPr marL="0" indent="0" algn="ctr">
              <a:buNone/>
            </a:pPr>
            <a:r>
              <a:rPr lang="en-US" b="1" dirty="0" smtClean="0">
                <a:latin typeface="Times New Roman" panose="02020603050405020304" pitchFamily="18" charset="0"/>
                <a:cs typeface="Times New Roman" panose="02020603050405020304" pitchFamily="18" charset="0"/>
              </a:rPr>
              <a:t>Genetic </a:t>
            </a:r>
            <a:r>
              <a:rPr lang="en-US" b="1" dirty="0">
                <a:latin typeface="Times New Roman" panose="02020603050405020304" pitchFamily="18" charset="0"/>
                <a:cs typeface="Times New Roman" panose="02020603050405020304" pitchFamily="18" charset="0"/>
              </a:rPr>
              <a:t>Background of </a:t>
            </a:r>
            <a:endParaRPr lang="en-US" b="1" dirty="0" smtClean="0">
              <a:latin typeface="Times New Roman" panose="02020603050405020304" pitchFamily="18" charset="0"/>
              <a:cs typeface="Times New Roman" panose="02020603050405020304" pitchFamily="18" charset="0"/>
            </a:endParaRPr>
          </a:p>
          <a:p>
            <a:pPr marL="0" indent="0" algn="ctr">
              <a:buNone/>
            </a:pPr>
            <a:r>
              <a:rPr lang="en-US" b="1" dirty="0" smtClean="0">
                <a:latin typeface="Times New Roman" panose="02020603050405020304" pitchFamily="18" charset="0"/>
                <a:cs typeface="Times New Roman" panose="02020603050405020304" pitchFamily="18" charset="0"/>
              </a:rPr>
              <a:t>simultaneous </a:t>
            </a:r>
            <a:r>
              <a:rPr lang="en-US" b="1" dirty="0">
                <a:latin typeface="Times New Roman" panose="02020603050405020304" pitchFamily="18" charset="0"/>
                <a:cs typeface="Times New Roman" panose="02020603050405020304" pitchFamily="18" charset="0"/>
              </a:rPr>
              <a:t>ACTH- Dependent </a:t>
            </a:r>
            <a:endParaRPr lang="en-US" b="1" dirty="0" smtClean="0">
              <a:latin typeface="Times New Roman" panose="02020603050405020304" pitchFamily="18" charset="0"/>
              <a:cs typeface="Times New Roman" panose="02020603050405020304" pitchFamily="18" charset="0"/>
            </a:endParaRPr>
          </a:p>
          <a:p>
            <a:pPr marL="0" indent="0" algn="ctr">
              <a:buNone/>
            </a:pPr>
            <a:r>
              <a:rPr lang="en-US" b="1" dirty="0" smtClean="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ACTH- independent </a:t>
            </a:r>
            <a:endParaRPr lang="en-US" b="1" dirty="0" smtClean="0">
              <a:latin typeface="Times New Roman" panose="02020603050405020304" pitchFamily="18" charset="0"/>
              <a:cs typeface="Times New Roman" panose="02020603050405020304" pitchFamily="18" charset="0"/>
            </a:endParaRPr>
          </a:p>
          <a:p>
            <a:pPr marL="0" indent="0" algn="ctr">
              <a:buNone/>
            </a:pPr>
            <a:r>
              <a:rPr lang="en-US" b="1" dirty="0" smtClean="0">
                <a:latin typeface="Times New Roman" panose="02020603050405020304" pitchFamily="18" charset="0"/>
                <a:cs typeface="Times New Roman" panose="02020603050405020304" pitchFamily="18" charset="0"/>
              </a:rPr>
              <a:t>Cushing </a:t>
            </a:r>
            <a:r>
              <a:rPr lang="en-US" b="1" dirty="0">
                <a:latin typeface="Times New Roman" panose="02020603050405020304" pitchFamily="18" charset="0"/>
                <a:cs typeface="Times New Roman" panose="02020603050405020304" pitchFamily="18" charset="0"/>
              </a:rPr>
              <a:t>Syndrome</a:t>
            </a:r>
          </a:p>
          <a:p>
            <a:endParaRPr lang="en-US" dirty="0"/>
          </a:p>
        </p:txBody>
      </p:sp>
    </p:spTree>
    <p:extLst>
      <p:ext uri="{BB962C8B-B14F-4D97-AF65-F5344CB8AC3E}">
        <p14:creationId xmlns:p14="http://schemas.microsoft.com/office/powerpoint/2010/main" val="84200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10058400" cy="3378200"/>
          </a:xfrm>
        </p:spPr>
        <p:txBody>
          <a:bodyPr/>
          <a:lstStyle/>
          <a:p>
            <a:endParaRPr lang="en-US"/>
          </a:p>
        </p:txBody>
      </p:sp>
      <p:sp>
        <p:nvSpPr>
          <p:cNvPr id="5" name="Text Placeholder 4"/>
          <p:cNvSpPr>
            <a:spLocks noGrp="1"/>
          </p:cNvSpPr>
          <p:nvPr>
            <p:ph type="body" sz="quarter" idx="3"/>
          </p:nvPr>
        </p:nvSpPr>
        <p:spPr>
          <a:xfrm>
            <a:off x="1097280" y="5657592"/>
            <a:ext cx="10058400" cy="736282"/>
          </a:xfrm>
        </p:spPr>
        <p:txBody>
          <a:bodyPr/>
          <a:lstStyle/>
          <a:p>
            <a:r>
              <a:rPr lang="en-US" dirty="0"/>
              <a:t>2022 </a:t>
            </a:r>
            <a:r>
              <a:rPr lang="en-US" dirty="0" err="1"/>
              <a:t>uptodate</a:t>
            </a:r>
            <a:r>
              <a:rPr lang="en-US" dirty="0"/>
              <a:t>, Establishing The cause of Cushing syndrome </a:t>
            </a:r>
          </a:p>
        </p:txBody>
      </p:sp>
      <p:pic>
        <p:nvPicPr>
          <p:cNvPr id="3" name="Picture 2"/>
          <p:cNvPicPr>
            <a:picLocks noChangeAspect="1"/>
          </p:cNvPicPr>
          <p:nvPr/>
        </p:nvPicPr>
        <p:blipFill>
          <a:blip r:embed="rId2"/>
          <a:stretch>
            <a:fillRect/>
          </a:stretch>
        </p:blipFill>
        <p:spPr>
          <a:xfrm>
            <a:off x="1737603" y="198927"/>
            <a:ext cx="8777754" cy="5458665"/>
          </a:xfrm>
          <a:prstGeom prst="rect">
            <a:avLst/>
          </a:prstGeom>
        </p:spPr>
      </p:pic>
    </p:spTree>
    <p:extLst>
      <p:ext uri="{BB962C8B-B14F-4D97-AF65-F5344CB8AC3E}">
        <p14:creationId xmlns:p14="http://schemas.microsoft.com/office/powerpoint/2010/main" val="1179222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Genetics of Cushing’s disease </a:t>
            </a:r>
            <a:endParaRPr lang="en-US" dirty="0"/>
          </a:p>
        </p:txBody>
      </p:sp>
      <p:sp>
        <p:nvSpPr>
          <p:cNvPr id="4" name="Content Placeholder 3"/>
          <p:cNvSpPr>
            <a:spLocks noGrp="1"/>
          </p:cNvSpPr>
          <p:nvPr>
            <p:ph sz="half" idx="2"/>
          </p:nvPr>
        </p:nvSpPr>
        <p:spPr>
          <a:xfrm>
            <a:off x="1097280" y="1894076"/>
            <a:ext cx="10058400" cy="3378200"/>
          </a:xfrm>
        </p:spPr>
        <p:txBody>
          <a:bodyPr>
            <a:normAutofit fontScale="62500" lnSpcReduction="20000"/>
          </a:bodyPr>
          <a:lstStyle/>
          <a:p>
            <a:pPr algn="just">
              <a:buFont typeface="Wingdings" charset="2"/>
              <a:buChar char="§"/>
            </a:pPr>
            <a:r>
              <a:rPr lang="en-US" b="1" dirty="0" err="1"/>
              <a:t>Corticotroph</a:t>
            </a:r>
            <a:r>
              <a:rPr lang="en-US" b="1" dirty="0"/>
              <a:t> adenomas are predominantly of sporadic origin</a:t>
            </a:r>
            <a:r>
              <a:rPr lang="en-US" dirty="0"/>
              <a:t>, based on a monoclonal expansion of a singular mutated cell</a:t>
            </a:r>
            <a:r>
              <a:rPr lang="en-US" dirty="0" smtClean="0"/>
              <a:t>.</a:t>
            </a:r>
          </a:p>
          <a:p>
            <a:pPr algn="just">
              <a:buFont typeface="Wingdings" charset="2"/>
              <a:buChar char="§"/>
            </a:pPr>
            <a:r>
              <a:rPr lang="en-US" dirty="0" smtClean="0"/>
              <a:t>These </a:t>
            </a:r>
            <a:r>
              <a:rPr lang="en-US" dirty="0"/>
              <a:t>adenomas abundantly express EGFR, which signals to induce ACTH production</a:t>
            </a:r>
            <a:r>
              <a:rPr lang="en-US" dirty="0" smtClean="0"/>
              <a:t>.</a:t>
            </a:r>
          </a:p>
          <a:p>
            <a:pPr algn="just">
              <a:buFont typeface="Wingdings" charset="2"/>
              <a:buChar char="§"/>
            </a:pPr>
            <a:r>
              <a:rPr lang="en-US" dirty="0" smtClean="0"/>
              <a:t> Somatic </a:t>
            </a:r>
            <a:r>
              <a:rPr lang="en-US" dirty="0"/>
              <a:t>activating driver </a:t>
            </a:r>
            <a:r>
              <a:rPr lang="en-US" b="1" dirty="0">
                <a:solidFill>
                  <a:srgbClr val="C00000"/>
                </a:solidFill>
              </a:rPr>
              <a:t>mutations in </a:t>
            </a:r>
            <a:r>
              <a:rPr lang="en-US" b="1" i="1" dirty="0">
                <a:solidFill>
                  <a:srgbClr val="C00000"/>
                </a:solidFill>
              </a:rPr>
              <a:t>USP8 </a:t>
            </a:r>
            <a:r>
              <a:rPr lang="en-US" b="1" dirty="0">
                <a:solidFill>
                  <a:srgbClr val="C00000"/>
                </a:solidFill>
              </a:rPr>
              <a:t>are present in 36–60% </a:t>
            </a:r>
            <a:r>
              <a:rPr lang="en-US" dirty="0"/>
              <a:t>of </a:t>
            </a:r>
            <a:r>
              <a:rPr lang="en-US" dirty="0" err="1"/>
              <a:t>corticotroph</a:t>
            </a:r>
            <a:r>
              <a:rPr lang="en-US" dirty="0"/>
              <a:t> adenomas</a:t>
            </a:r>
            <a:r>
              <a:rPr lang="en-US" dirty="0" smtClean="0"/>
              <a:t>. </a:t>
            </a:r>
          </a:p>
          <a:p>
            <a:pPr algn="just">
              <a:buFont typeface="Wingdings" charset="2"/>
              <a:buChar char="§"/>
            </a:pPr>
            <a:r>
              <a:rPr lang="en-US" dirty="0" smtClean="0"/>
              <a:t>Rarely</a:t>
            </a:r>
            <a:r>
              <a:rPr lang="en-US" dirty="0"/>
              <a:t>, </a:t>
            </a:r>
            <a:r>
              <a:rPr lang="en-US" dirty="0" smtClean="0"/>
              <a:t>muta­tions </a:t>
            </a:r>
            <a:r>
              <a:rPr lang="en-US" dirty="0"/>
              <a:t>in the </a:t>
            </a:r>
            <a:r>
              <a:rPr lang="en-US" b="1" dirty="0">
                <a:solidFill>
                  <a:srgbClr val="C00000"/>
                </a:solidFill>
              </a:rPr>
              <a:t>glucocorticoid receptor </a:t>
            </a:r>
            <a:r>
              <a:rPr lang="en-US" b="1" i="1" dirty="0">
                <a:solidFill>
                  <a:srgbClr val="C00000"/>
                </a:solidFill>
              </a:rPr>
              <a:t>NR3C1</a:t>
            </a:r>
            <a:r>
              <a:rPr lang="en-US" b="1" dirty="0">
                <a:solidFill>
                  <a:srgbClr val="C00000"/>
                </a:solidFill>
              </a:rPr>
              <a:t>, the </a:t>
            </a:r>
            <a:r>
              <a:rPr lang="en-US" b="1" i="1" dirty="0">
                <a:solidFill>
                  <a:srgbClr val="C00000"/>
                </a:solidFill>
              </a:rPr>
              <a:t>BRAF </a:t>
            </a:r>
            <a:r>
              <a:rPr lang="en-US" b="1" dirty="0">
                <a:solidFill>
                  <a:srgbClr val="C00000"/>
                </a:solidFill>
              </a:rPr>
              <a:t>oncogene, the </a:t>
            </a:r>
            <a:r>
              <a:rPr lang="en-US" b="1" dirty="0" err="1">
                <a:solidFill>
                  <a:srgbClr val="C00000"/>
                </a:solidFill>
              </a:rPr>
              <a:t>deubiquitinase</a:t>
            </a:r>
            <a:r>
              <a:rPr lang="en-US" b="1" dirty="0">
                <a:solidFill>
                  <a:srgbClr val="C00000"/>
                </a:solidFill>
              </a:rPr>
              <a:t> </a:t>
            </a:r>
            <a:r>
              <a:rPr lang="en-US" b="1" i="1" dirty="0">
                <a:solidFill>
                  <a:srgbClr val="C00000"/>
                </a:solidFill>
              </a:rPr>
              <a:t>USP48</a:t>
            </a:r>
            <a:r>
              <a:rPr lang="en-US" b="1" dirty="0">
                <a:solidFill>
                  <a:srgbClr val="C00000"/>
                </a:solidFill>
              </a:rPr>
              <a:t>, and </a:t>
            </a:r>
            <a:r>
              <a:rPr lang="en-US" b="1" i="1" dirty="0">
                <a:solidFill>
                  <a:srgbClr val="C00000"/>
                </a:solidFill>
              </a:rPr>
              <a:t>TP53 </a:t>
            </a:r>
            <a:r>
              <a:rPr lang="en-US" dirty="0"/>
              <a:t>are encountered</a:t>
            </a:r>
            <a:r>
              <a:rPr lang="en-US" dirty="0" smtClean="0"/>
              <a:t>.</a:t>
            </a:r>
          </a:p>
          <a:p>
            <a:pPr algn="just">
              <a:buFont typeface="Wingdings" charset="2"/>
              <a:buChar char="§"/>
            </a:pPr>
            <a:r>
              <a:rPr lang="en-US" dirty="0" smtClean="0"/>
              <a:t>Patients </a:t>
            </a:r>
            <a:r>
              <a:rPr lang="en-US" dirty="0"/>
              <a:t>with </a:t>
            </a:r>
            <a:r>
              <a:rPr lang="en-US" u="sng" dirty="0"/>
              <a:t>familial tumour syndromes</a:t>
            </a:r>
            <a:r>
              <a:rPr lang="en-US" dirty="0"/>
              <a:t>, such as </a:t>
            </a:r>
            <a:r>
              <a:rPr lang="en-US" b="1" i="1" dirty="0">
                <a:solidFill>
                  <a:srgbClr val="C00000"/>
                </a:solidFill>
              </a:rPr>
              <a:t>MEN1, FIPA, </a:t>
            </a:r>
            <a:r>
              <a:rPr lang="en-US" b="1" dirty="0">
                <a:solidFill>
                  <a:srgbClr val="C00000"/>
                </a:solidFill>
              </a:rPr>
              <a:t>and </a:t>
            </a:r>
            <a:r>
              <a:rPr lang="en-US" b="1" i="1" dirty="0">
                <a:solidFill>
                  <a:srgbClr val="C00000"/>
                </a:solidFill>
              </a:rPr>
              <a:t>DICER1</a:t>
            </a:r>
            <a:r>
              <a:rPr lang="en-US" dirty="0"/>
              <a:t>,</a:t>
            </a:r>
            <a:r>
              <a:rPr lang="en-US" u="sng" dirty="0"/>
              <a:t> rarely </a:t>
            </a:r>
            <a:r>
              <a:rPr lang="en-US" dirty="0"/>
              <a:t>develop </a:t>
            </a:r>
            <a:r>
              <a:rPr lang="en-US" dirty="0" err="1"/>
              <a:t>corticotroph</a:t>
            </a:r>
            <a:r>
              <a:rPr lang="en-US" dirty="0"/>
              <a:t> adenomas. </a:t>
            </a:r>
            <a:endParaRPr lang="en-US" dirty="0" smtClean="0"/>
          </a:p>
          <a:p>
            <a:pPr algn="just">
              <a:buFont typeface="Wingdings" charset="2"/>
              <a:buChar char="§"/>
            </a:pPr>
            <a:r>
              <a:rPr lang="en-US" dirty="0" smtClean="0"/>
              <a:t>As </a:t>
            </a:r>
            <a:r>
              <a:rPr lang="en-US" i="1" u="sng" dirty="0"/>
              <a:t>USP8 </a:t>
            </a:r>
            <a:r>
              <a:rPr lang="en-US" u="sng" dirty="0"/>
              <a:t>mutational status </a:t>
            </a:r>
            <a:r>
              <a:rPr lang="en-US" dirty="0"/>
              <a:t>might </a:t>
            </a:r>
            <a:r>
              <a:rPr lang="en-US" u="sng" dirty="0"/>
              <a:t>predict recurrence </a:t>
            </a:r>
            <a:r>
              <a:rPr lang="en-US" dirty="0"/>
              <a:t>after </a:t>
            </a:r>
            <a:r>
              <a:rPr lang="en-US" dirty="0" err="1"/>
              <a:t>transsphenoidal</a:t>
            </a:r>
            <a:r>
              <a:rPr lang="en-US" dirty="0"/>
              <a:t> surgery</a:t>
            </a:r>
            <a:r>
              <a:rPr lang="en-US" dirty="0" smtClean="0"/>
              <a:t>, </a:t>
            </a:r>
            <a:r>
              <a:rPr lang="en-US" dirty="0"/>
              <a:t>such genomic </a:t>
            </a:r>
            <a:r>
              <a:rPr lang="en-US" dirty="0" smtClean="0"/>
              <a:t>classifications </a:t>
            </a:r>
            <a:r>
              <a:rPr lang="en-US" dirty="0"/>
              <a:t>could open new avenues for more targeted, </a:t>
            </a:r>
            <a:r>
              <a:rPr lang="en-US" dirty="0" err="1"/>
              <a:t>personalised</a:t>
            </a:r>
            <a:r>
              <a:rPr lang="en-US" dirty="0"/>
              <a:t> treatment modalities in the future. </a:t>
            </a:r>
          </a:p>
          <a:p>
            <a:pPr algn="just"/>
            <a:endParaRPr lang="en-US" dirty="0"/>
          </a:p>
        </p:txBody>
      </p:sp>
      <p:sp>
        <p:nvSpPr>
          <p:cNvPr id="5" name="Text Placeholder 4"/>
          <p:cNvSpPr>
            <a:spLocks noGrp="1"/>
          </p:cNvSpPr>
          <p:nvPr>
            <p:ph type="body" sz="quarter" idx="3"/>
          </p:nvPr>
        </p:nvSpPr>
        <p:spPr>
          <a:xfrm>
            <a:off x="1097280" y="5428992"/>
            <a:ext cx="10058400" cy="736282"/>
          </a:xfrm>
        </p:spPr>
        <p:txBody>
          <a:bodyPr/>
          <a:lstStyle/>
          <a:p>
            <a:endParaRPr lang="en-US" dirty="0"/>
          </a:p>
        </p:txBody>
      </p:sp>
    </p:spTree>
    <p:extLst>
      <p:ext uri="{BB962C8B-B14F-4D97-AF65-F5344CB8AC3E}">
        <p14:creationId xmlns:p14="http://schemas.microsoft.com/office/powerpoint/2010/main" val="2074671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6412" y="286603"/>
            <a:ext cx="7180136" cy="6112204"/>
          </a:xfrm>
        </p:spPr>
      </p:pic>
    </p:spTree>
    <p:extLst>
      <p:ext uri="{BB962C8B-B14F-4D97-AF65-F5344CB8AC3E}">
        <p14:creationId xmlns:p14="http://schemas.microsoft.com/office/powerpoint/2010/main" val="17829616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681" y="85652"/>
            <a:ext cx="10515600" cy="1325563"/>
          </a:xfrm>
        </p:spPr>
        <p:txBody>
          <a:bodyPr>
            <a:normAutofit/>
          </a:bodyPr>
          <a:lstStyle/>
          <a:p>
            <a:endParaRPr lang="en-US" dirty="0"/>
          </a:p>
        </p:txBody>
      </p:sp>
      <p:sp>
        <p:nvSpPr>
          <p:cNvPr id="3" name="Text Placeholder 2"/>
          <p:cNvSpPr>
            <a:spLocks noGrp="1"/>
          </p:cNvSpPr>
          <p:nvPr>
            <p:ph type="body" idx="1"/>
          </p:nvPr>
        </p:nvSpPr>
        <p:spPr>
          <a:xfrm>
            <a:off x="861559" y="6417602"/>
            <a:ext cx="10515600" cy="159557"/>
          </a:xfrm>
        </p:spPr>
        <p:txBody>
          <a:bodyPr>
            <a:normAutofit fontScale="25000" lnSpcReduction="20000"/>
          </a:bodyPr>
          <a:lstStyle/>
          <a:p>
            <a:endParaRPr lang="en-US" b="0" dirty="0" smtClean="0"/>
          </a:p>
          <a:p>
            <a:endParaRPr lang="en-US" b="0" dirty="0"/>
          </a:p>
          <a:p>
            <a:pPr lvl="0"/>
            <a:r>
              <a:rPr lang="fr-FR" sz="6400" dirty="0" smtClean="0">
                <a:solidFill>
                  <a:prstClr val="white"/>
                </a:solidFill>
              </a:rPr>
              <a:t>Front</a:t>
            </a:r>
            <a:r>
              <a:rPr lang="fr-FR" sz="6400" dirty="0">
                <a:solidFill>
                  <a:prstClr val="white"/>
                </a:solidFill>
              </a:rPr>
              <a:t>. </a:t>
            </a:r>
            <a:r>
              <a:rPr lang="fr-FR" sz="6400" dirty="0" err="1">
                <a:solidFill>
                  <a:prstClr val="white"/>
                </a:solidFill>
              </a:rPr>
              <a:t>Endocrinol</a:t>
            </a:r>
            <a:r>
              <a:rPr lang="fr-FR" sz="6400" dirty="0">
                <a:solidFill>
                  <a:prstClr val="white"/>
                </a:solidFill>
              </a:rPr>
              <a:t>., 11 </a:t>
            </a:r>
            <a:r>
              <a:rPr lang="fr-FR" sz="6400" dirty="0" err="1">
                <a:solidFill>
                  <a:prstClr val="white"/>
                </a:solidFill>
              </a:rPr>
              <a:t>June</a:t>
            </a:r>
            <a:r>
              <a:rPr lang="fr-FR" sz="6400" dirty="0">
                <a:solidFill>
                  <a:prstClr val="white"/>
                </a:solidFill>
              </a:rPr>
              <a:t> </a:t>
            </a:r>
            <a:r>
              <a:rPr lang="fr-FR" sz="6400" dirty="0" smtClean="0">
                <a:solidFill>
                  <a:prstClr val="white"/>
                </a:solidFill>
              </a:rPr>
              <a:t>2019</a:t>
            </a:r>
          </a:p>
        </p:txBody>
      </p:sp>
      <p:graphicFrame>
        <p:nvGraphicFramePr>
          <p:cNvPr id="5" name="Table 4"/>
          <p:cNvGraphicFramePr>
            <a:graphicFrameLocks noGrp="1"/>
          </p:cNvGraphicFramePr>
          <p:nvPr>
            <p:extLst>
              <p:ext uri="{D42A27DB-BD31-4B8C-83A1-F6EECF244321}">
                <p14:modId xmlns:p14="http://schemas.microsoft.com/office/powerpoint/2010/main" val="1591040325"/>
              </p:ext>
            </p:extLst>
          </p:nvPr>
        </p:nvGraphicFramePr>
        <p:xfrm>
          <a:off x="511627" y="85652"/>
          <a:ext cx="10994573" cy="6331950"/>
        </p:xfrm>
        <a:graphic>
          <a:graphicData uri="http://schemas.openxmlformats.org/drawingml/2006/table">
            <a:tbl>
              <a:tblPr firstRow="1" bandRow="1">
                <a:tableStyleId>{5C22544A-7EE6-4342-B048-85BDC9FD1C3A}</a:tableStyleId>
              </a:tblPr>
              <a:tblGrid>
                <a:gridCol w="10994573"/>
              </a:tblGrid>
              <a:tr h="498393">
                <a:tc>
                  <a:txBody>
                    <a:bodyPr/>
                    <a:lstStyle/>
                    <a:p>
                      <a:pPr algn="ctr"/>
                      <a:r>
                        <a:rPr lang="en-US" sz="2800" i="1" dirty="0" smtClean="0">
                          <a:solidFill>
                            <a:schemeClr val="tx1"/>
                          </a:solidFill>
                        </a:rPr>
                        <a:t>Who should be tested for MEN 1?</a:t>
                      </a:r>
                      <a:endParaRPr lang="en-US" sz="2800" dirty="0">
                        <a:solidFill>
                          <a:schemeClr val="tx1"/>
                        </a:solidFill>
                      </a:endParaRPr>
                    </a:p>
                  </a:txBody>
                  <a:tcPr/>
                </a:tc>
              </a:tr>
              <a:tr h="674297">
                <a:tc>
                  <a:txBody>
                    <a:bodyPr/>
                    <a:lstStyle/>
                    <a:p>
                      <a:pPr marL="457200" marR="0" indent="-457200" algn="l" defTabSz="914400" rtl="0" eaLnBrk="1" fontAlgn="auto" latinLnBrk="0" hangingPunct="1">
                        <a:lnSpc>
                          <a:spcPct val="100000"/>
                        </a:lnSpc>
                        <a:spcBef>
                          <a:spcPts val="0"/>
                        </a:spcBef>
                        <a:spcAft>
                          <a:spcPts val="0"/>
                        </a:spcAft>
                        <a:buClrTx/>
                        <a:buSzTx/>
                        <a:buFontTx/>
                        <a:buAutoNum type="arabicParenR"/>
                        <a:tabLst/>
                        <a:defRPr/>
                      </a:pPr>
                      <a:r>
                        <a:rPr lang="en-US" sz="2000" dirty="0" smtClean="0"/>
                        <a:t>an </a:t>
                      </a:r>
                      <a:r>
                        <a:rPr lang="en-US" sz="2000" dirty="0" smtClean="0">
                          <a:solidFill>
                            <a:srgbClr val="FF0000"/>
                          </a:solidFill>
                        </a:rPr>
                        <a:t>index case </a:t>
                      </a:r>
                      <a:r>
                        <a:rPr lang="en-US" sz="2000" dirty="0" smtClean="0"/>
                        <a:t>with </a:t>
                      </a:r>
                      <a:r>
                        <a:rPr lang="en-US" sz="2000" dirty="0" smtClean="0">
                          <a:solidFill>
                            <a:srgbClr val="FF0000"/>
                          </a:solidFill>
                        </a:rPr>
                        <a:t>two or more </a:t>
                      </a:r>
                      <a:r>
                        <a:rPr lang="en-US" sz="2000" dirty="0" smtClean="0"/>
                        <a:t>MEN1-associated endocrine tumors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t>
                      </a:r>
                      <a:r>
                        <a:rPr lang="en-US" sz="2000" i="1" dirty="0" smtClean="0"/>
                        <a:t>i.e. </a:t>
                      </a:r>
                      <a:r>
                        <a:rPr lang="en-US" sz="2000" dirty="0" smtClean="0"/>
                        <a:t>parathyroid, pancreatic, or pituitary tumors)</a:t>
                      </a:r>
                    </a:p>
                  </a:txBody>
                  <a:tcPr/>
                </a:tc>
              </a:tr>
              <a:tr h="2433333">
                <a:tc>
                  <a:txBody>
                    <a:bodyPr/>
                    <a:lstStyle/>
                    <a:p>
                      <a:pPr marL="0" indent="0" algn="just">
                        <a:buNone/>
                      </a:pPr>
                      <a:r>
                        <a:rPr lang="en-US" sz="2000" dirty="0" smtClean="0"/>
                        <a:t>2) </a:t>
                      </a:r>
                      <a:r>
                        <a:rPr lang="en-US" sz="2000" baseline="0" dirty="0" smtClean="0"/>
                        <a:t>    </a:t>
                      </a:r>
                      <a:r>
                        <a:rPr lang="en-US" sz="2000" dirty="0" smtClean="0"/>
                        <a:t>in patients with </a:t>
                      </a:r>
                      <a:r>
                        <a:rPr lang="en-US" sz="2000" dirty="0" smtClean="0">
                          <a:solidFill>
                            <a:srgbClr val="FF0000"/>
                          </a:solidFill>
                        </a:rPr>
                        <a:t>suspicious or atypical MEN1:</a:t>
                      </a:r>
                    </a:p>
                    <a:p>
                      <a:pPr marL="342900" indent="-342900" algn="just">
                        <a:buFont typeface="Arial" charset="0"/>
                        <a:buChar char="•"/>
                      </a:pPr>
                      <a:r>
                        <a:rPr lang="en-US" sz="2000" dirty="0" smtClean="0"/>
                        <a:t>parathyroid adenomas occurring </a:t>
                      </a:r>
                      <a:r>
                        <a:rPr lang="en-US" sz="2000" u="sng" dirty="0" smtClean="0"/>
                        <a:t>before the age of 30 </a:t>
                      </a:r>
                      <a:r>
                        <a:rPr lang="en-US" sz="2000" u="sng" dirty="0" err="1" smtClean="0"/>
                        <a:t>yr</a:t>
                      </a:r>
                      <a:endParaRPr lang="en-US" sz="2000" u="sng" dirty="0" smtClean="0"/>
                    </a:p>
                    <a:p>
                      <a:pPr marL="342900" indent="-342900" algn="just">
                        <a:buFont typeface="Arial" charset="0"/>
                        <a:buChar char="•"/>
                      </a:pPr>
                      <a:r>
                        <a:rPr lang="en-US" sz="2000" u="sng" dirty="0" err="1" smtClean="0"/>
                        <a:t>multigland</a:t>
                      </a:r>
                      <a:r>
                        <a:rPr lang="en-US" sz="2000" dirty="0" smtClean="0"/>
                        <a:t> parathyroid disease</a:t>
                      </a:r>
                    </a:p>
                    <a:p>
                      <a:pPr marL="342900" indent="-342900" algn="just">
                        <a:buFont typeface="Arial" charset="0"/>
                        <a:buChar char="•"/>
                      </a:pPr>
                      <a:r>
                        <a:rPr lang="en-US" sz="2000" u="sng" dirty="0" smtClean="0"/>
                        <a:t>Gastrinoma</a:t>
                      </a:r>
                    </a:p>
                    <a:p>
                      <a:pPr marL="342900" indent="-342900" algn="just">
                        <a:buFont typeface="Arial" charset="0"/>
                        <a:buChar char="•"/>
                      </a:pPr>
                      <a:r>
                        <a:rPr lang="en-US" sz="2000" u="sng" dirty="0" smtClean="0"/>
                        <a:t>multiple pancreatic NET </a:t>
                      </a:r>
                      <a:r>
                        <a:rPr lang="en-US" sz="2000" dirty="0" smtClean="0"/>
                        <a:t>at any age</a:t>
                      </a:r>
                    </a:p>
                    <a:p>
                      <a:pPr marL="342900" indent="-342900" algn="just">
                        <a:buFont typeface="Arial" charset="0"/>
                        <a:buChar char="•"/>
                      </a:pPr>
                      <a:r>
                        <a:rPr lang="en-US" sz="2000" b="1" dirty="0" smtClean="0"/>
                        <a:t>individuals who have two or more MEN1-associated tumors that are not part of the classical triad of parathyroid, pancreatic islet, and anterior pituitary tumors (</a:t>
                      </a:r>
                      <a:r>
                        <a:rPr lang="en-US" sz="2000" b="1" i="1" dirty="0" smtClean="0"/>
                        <a:t>e.g. </a:t>
                      </a:r>
                      <a:r>
                        <a:rPr lang="en-US" sz="2000" b="1" dirty="0" smtClean="0"/>
                        <a:t>parathyroid tumor plus adrenal tumor)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 </a:t>
                      </a:r>
                      <a:endParaRPr lang="en-US" sz="2000" dirty="0"/>
                    </a:p>
                  </a:txBody>
                  <a:tcPr/>
                </a:tc>
              </a:tr>
              <a:tr h="967470">
                <a:tc>
                  <a:txBody>
                    <a:bodyPr/>
                    <a:lstStyle/>
                    <a:p>
                      <a:pPr marL="457200" marR="0" indent="-457200" algn="l" defTabSz="914400" rtl="0" eaLnBrk="1" fontAlgn="auto" latinLnBrk="0" hangingPunct="1">
                        <a:lnSpc>
                          <a:spcPct val="100000"/>
                        </a:lnSpc>
                        <a:spcBef>
                          <a:spcPts val="0"/>
                        </a:spcBef>
                        <a:spcAft>
                          <a:spcPts val="0"/>
                        </a:spcAft>
                        <a:buClrTx/>
                        <a:buSzTx/>
                        <a:buFontTx/>
                        <a:buAutoNum type="arabicParenR" startAt="3"/>
                        <a:tabLst/>
                        <a:defRPr/>
                      </a:pPr>
                      <a:r>
                        <a:rPr lang="en-US" sz="2000" dirty="0" smtClean="0">
                          <a:solidFill>
                            <a:schemeClr val="tx1"/>
                          </a:solidFill>
                        </a:rPr>
                        <a:t>asymptomatic </a:t>
                      </a:r>
                      <a:r>
                        <a:rPr lang="en-US" sz="2000" dirty="0" smtClean="0">
                          <a:solidFill>
                            <a:srgbClr val="FF0000"/>
                          </a:solidFill>
                        </a:rPr>
                        <a:t>first-degree </a:t>
                      </a:r>
                      <a:r>
                        <a:rPr lang="en-US" sz="2000" dirty="0" smtClean="0"/>
                        <a:t>relatives of a known </a:t>
                      </a:r>
                      <a:r>
                        <a:rPr lang="en-US" sz="2000" i="1" dirty="0" smtClean="0"/>
                        <a:t>MEN1 </a:t>
                      </a:r>
                      <a:r>
                        <a:rPr lang="en-US" sz="2000" dirty="0" smtClean="0"/>
                        <a:t>mutation carrier</a:t>
                      </a:r>
                    </a:p>
                  </a:txBody>
                  <a:tcPr/>
                </a:tc>
              </a:tr>
              <a:tr h="938304">
                <a:tc>
                  <a:txBody>
                    <a:bodyPr/>
                    <a:lstStyle/>
                    <a:p>
                      <a:pPr marL="457200" marR="0" indent="-457200" algn="l" defTabSz="914400" rtl="0" eaLnBrk="1" fontAlgn="auto" latinLnBrk="0" hangingPunct="1">
                        <a:lnSpc>
                          <a:spcPct val="100000"/>
                        </a:lnSpc>
                        <a:spcBef>
                          <a:spcPts val="0"/>
                        </a:spcBef>
                        <a:spcAft>
                          <a:spcPts val="0"/>
                        </a:spcAft>
                        <a:buClrTx/>
                        <a:buSzTx/>
                        <a:buFont typeface="+mj-lt"/>
                        <a:buAutoNum type="arabicParenR" startAt="4"/>
                        <a:tabLst/>
                        <a:defRPr/>
                      </a:pPr>
                      <a:r>
                        <a:rPr lang="en-US" sz="2000" dirty="0" smtClean="0"/>
                        <a:t>a </a:t>
                      </a:r>
                      <a:r>
                        <a:rPr lang="en-US" sz="2000" dirty="0" smtClean="0">
                          <a:solidFill>
                            <a:srgbClr val="FF0000"/>
                          </a:solidFill>
                        </a:rPr>
                        <a:t>first-degree relative </a:t>
                      </a:r>
                      <a:r>
                        <a:rPr lang="en-US" sz="2000" dirty="0" smtClean="0"/>
                        <a:t>of an </a:t>
                      </a:r>
                      <a:r>
                        <a:rPr lang="en-US" sz="2000" i="1" dirty="0" smtClean="0">
                          <a:solidFill>
                            <a:srgbClr val="FF0000"/>
                          </a:solidFill>
                        </a:rPr>
                        <a:t>MEN1 </a:t>
                      </a:r>
                      <a:r>
                        <a:rPr lang="en-US" sz="2000" dirty="0" smtClean="0">
                          <a:solidFill>
                            <a:srgbClr val="FF0000"/>
                          </a:solidFill>
                        </a:rPr>
                        <a:t>mutation carrier </a:t>
                      </a:r>
                      <a:r>
                        <a:rPr lang="en-US" sz="2000" dirty="0" smtClean="0"/>
                        <a:t>expressing familial MEN1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t>
                      </a:r>
                      <a:r>
                        <a:rPr lang="en-US" sz="2000" i="1" dirty="0" smtClean="0"/>
                        <a:t>i.e. </a:t>
                      </a:r>
                      <a:r>
                        <a:rPr lang="en-US" sz="2000" dirty="0" smtClean="0"/>
                        <a:t>having symptoms, signs, biochemical or radiological evidence for </a:t>
                      </a:r>
                      <a:r>
                        <a:rPr lang="en-US" sz="2000" u="sng" dirty="0" smtClean="0"/>
                        <a:t>one or more </a:t>
                      </a:r>
                      <a:r>
                        <a:rPr lang="en-US" sz="2000" dirty="0" smtClean="0"/>
                        <a:t>MEN1-associated tumors)</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dirty="0" smtClean="0"/>
                    </a:p>
                  </a:txBody>
                  <a:tcPr/>
                </a:tc>
              </a:tr>
            </a:tbl>
          </a:graphicData>
        </a:graphic>
      </p:graphicFrame>
    </p:spTree>
    <p:extLst>
      <p:ext uri="{BB962C8B-B14F-4D97-AF65-F5344CB8AC3E}">
        <p14:creationId xmlns:p14="http://schemas.microsoft.com/office/powerpoint/2010/main" val="12095302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half" idx="2"/>
          </p:nvPr>
        </p:nvSpPr>
        <p:spPr>
          <a:xfrm>
            <a:off x="1097280" y="1894076"/>
            <a:ext cx="10058400" cy="3378200"/>
          </a:xfrm>
        </p:spPr>
        <p:txBody>
          <a:bodyPr/>
          <a:lstStyle/>
          <a:p>
            <a:pPr algn="just"/>
            <a:r>
              <a:rPr lang="en-US" dirty="0"/>
              <a:t>Most previously reported cases of </a:t>
            </a:r>
            <a:r>
              <a:rPr lang="en-US" dirty="0">
                <a:solidFill>
                  <a:srgbClr val="C00000"/>
                </a:solidFill>
              </a:rPr>
              <a:t>pituitary adenomas </a:t>
            </a:r>
            <a:r>
              <a:rPr lang="en-US" dirty="0"/>
              <a:t>coexisting with </a:t>
            </a:r>
            <a:r>
              <a:rPr lang="en-US" b="1" dirty="0">
                <a:solidFill>
                  <a:srgbClr val="C00000"/>
                </a:solidFill>
              </a:rPr>
              <a:t>adrenal adenoma </a:t>
            </a:r>
            <a:r>
              <a:rPr lang="en-US" dirty="0"/>
              <a:t>are seen </a:t>
            </a:r>
            <a:r>
              <a:rPr lang="en-US" u="sng" dirty="0"/>
              <a:t>in patients with multiple endocrine neoplasia syndrome</a:t>
            </a:r>
          </a:p>
        </p:txBody>
      </p:sp>
      <p:sp>
        <p:nvSpPr>
          <p:cNvPr id="5" name="Text Placeholder 4"/>
          <p:cNvSpPr>
            <a:spLocks noGrp="1"/>
          </p:cNvSpPr>
          <p:nvPr>
            <p:ph type="body" sz="quarter" idx="3"/>
          </p:nvPr>
        </p:nvSpPr>
        <p:spPr>
          <a:xfrm>
            <a:off x="1097280" y="5428992"/>
            <a:ext cx="10058400" cy="736282"/>
          </a:xfrm>
        </p:spPr>
        <p:txBody>
          <a:bodyPr/>
          <a:lstStyle/>
          <a:p>
            <a:pPr algn="l"/>
            <a:r>
              <a:rPr lang="is-IS" dirty="0"/>
              <a:t>Endocr Pract, 14 (5) (2008), pp. 595-602</a:t>
            </a:r>
            <a:endParaRPr lang="en-US" dirty="0"/>
          </a:p>
        </p:txBody>
      </p:sp>
    </p:spTree>
    <p:extLst>
      <p:ext uri="{BB962C8B-B14F-4D97-AF65-F5344CB8AC3E}">
        <p14:creationId xmlns:p14="http://schemas.microsoft.com/office/powerpoint/2010/main" val="2071347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endParaRPr lang="en-US" dirty="0"/>
          </a:p>
        </p:txBody>
      </p:sp>
      <p:sp>
        <p:nvSpPr>
          <p:cNvPr id="3" name="Content Placeholder 2"/>
          <p:cNvSpPr>
            <a:spLocks noGrp="1"/>
          </p:cNvSpPr>
          <p:nvPr>
            <p:ph idx="1"/>
          </p:nvPr>
        </p:nvSpPr>
        <p:spPr/>
        <p:txBody>
          <a:bodyPr>
            <a:normAutofit/>
          </a:bodyPr>
          <a:lstStyle/>
          <a:p>
            <a:pPr rtl="1"/>
            <a:endParaRPr lang="en-US" dirty="0" smtClean="0"/>
          </a:p>
          <a:p>
            <a:pPr rtl="1"/>
            <a:endParaRPr lang="en-US" dirty="0" smtClean="0"/>
          </a:p>
          <a:p>
            <a:pPr rtl="1"/>
            <a:endParaRPr lang="fa-IR" dirty="0" smtClean="0"/>
          </a:p>
          <a:p>
            <a:pPr rtl="1"/>
            <a:endParaRPr lang="en-US" dirty="0" smtClean="0"/>
          </a:p>
        </p:txBody>
      </p:sp>
      <p:graphicFrame>
        <p:nvGraphicFramePr>
          <p:cNvPr id="7" name="Content Placeholder 4"/>
          <p:cNvGraphicFramePr>
            <a:graphicFrameLocks/>
          </p:cNvGraphicFramePr>
          <p:nvPr>
            <p:extLst>
              <p:ext uri="{D42A27DB-BD31-4B8C-83A1-F6EECF244321}">
                <p14:modId xmlns:p14="http://schemas.microsoft.com/office/powerpoint/2010/main" val="1104368131"/>
              </p:ext>
            </p:extLst>
          </p:nvPr>
        </p:nvGraphicFramePr>
        <p:xfrm>
          <a:off x="2097158" y="2114090"/>
          <a:ext cx="8398564" cy="2087560"/>
        </p:xfrm>
        <a:graphic>
          <a:graphicData uri="http://schemas.openxmlformats.org/drawingml/2006/table">
            <a:tbl>
              <a:tblPr firstRow="1" bandRow="1">
                <a:tableStyleId>{5C22544A-7EE6-4342-B048-85BDC9FD1C3A}</a:tableStyleId>
              </a:tblPr>
              <a:tblGrid>
                <a:gridCol w="3582561"/>
                <a:gridCol w="2016482"/>
                <a:gridCol w="2799521"/>
              </a:tblGrid>
              <a:tr h="417512">
                <a:tc>
                  <a:txBody>
                    <a:bodyPr/>
                    <a:lstStyle/>
                    <a:p>
                      <a:pPr marL="0" algn="ctr" defTabSz="914400" rtl="1" eaLnBrk="1" latinLnBrk="0" hangingPunct="1"/>
                      <a:r>
                        <a:rPr lang="en-US" b="0" dirty="0" smtClean="0"/>
                        <a:t>Test</a:t>
                      </a:r>
                      <a:endParaRPr lang="en-US" b="0" dirty="0"/>
                    </a:p>
                  </a:txBody>
                  <a:tcPr/>
                </a:tc>
                <a:tc>
                  <a:txBody>
                    <a:bodyPr/>
                    <a:lstStyle/>
                    <a:p>
                      <a:pPr algn="ctr"/>
                      <a:r>
                        <a:rPr lang="en-US" b="0" dirty="0" smtClean="0"/>
                        <a:t>Result</a:t>
                      </a:r>
                      <a:endParaRPr lang="en-US"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Range</a:t>
                      </a:r>
                      <a:endParaRPr lang="en-US" dirty="0" smtClean="0"/>
                    </a:p>
                  </a:txBody>
                  <a:tcPr/>
                </a:tc>
              </a:tr>
              <a:tr h="417512">
                <a:tc>
                  <a:txBody>
                    <a:bodyPr/>
                    <a:lstStyle/>
                    <a:p>
                      <a:pPr marL="0" algn="ctr" defTabSz="914400" rtl="0" eaLnBrk="1" latinLnBrk="0" hangingPunct="1"/>
                      <a:r>
                        <a:rPr lang="en-US" b="0" i="0" dirty="0" smtClean="0">
                          <a:latin typeface="Times New Roman" charset="0"/>
                          <a:ea typeface="Times New Roman" charset="0"/>
                          <a:cs typeface="Times New Roman" charset="0"/>
                        </a:rPr>
                        <a:t>Urine Metanephrine</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148 </a:t>
                      </a:r>
                      <a:r>
                        <a:rPr lang="mr-IN" b="0" i="0" dirty="0" err="1" smtClean="0">
                          <a:latin typeface="Times New Roman" charset="0"/>
                          <a:ea typeface="Times New Roman" charset="0"/>
                          <a:cs typeface="Times New Roman" charset="0"/>
                        </a:rPr>
                        <a:t>μ</a:t>
                      </a:r>
                      <a:r>
                        <a:rPr lang="en-US" b="0" i="0" dirty="0" smtClean="0">
                          <a:latin typeface="Times New Roman" charset="0"/>
                          <a:ea typeface="Times New Roman" charset="0"/>
                          <a:cs typeface="Times New Roman" charset="0"/>
                        </a:rPr>
                        <a:t>g/ 24hr.</a:t>
                      </a:r>
                      <a:endParaRPr lang="en-US" b="0" i="0" dirty="0">
                        <a:latin typeface="Times New Roman" charset="0"/>
                        <a:ea typeface="Times New Roman" charset="0"/>
                        <a:cs typeface="Times New Roman" charset="0"/>
                      </a:endParaRPr>
                    </a:p>
                  </a:txBody>
                  <a:tcPr/>
                </a:tc>
                <a:tc>
                  <a:txBody>
                    <a:bodyPr/>
                    <a:lstStyle/>
                    <a:p>
                      <a:pPr marL="0" algn="ctr" defTabSz="914400" rtl="1" eaLnBrk="1" latinLnBrk="0" hangingPunct="1"/>
                      <a:r>
                        <a:rPr lang="en-US" dirty="0" smtClean="0"/>
                        <a:t>140- 785 </a:t>
                      </a:r>
                      <a:endParaRPr lang="en-US" dirty="0"/>
                    </a:p>
                  </a:txBody>
                  <a:tcPr/>
                </a:tc>
              </a:tr>
              <a:tr h="417512">
                <a:tc>
                  <a:txBody>
                    <a:bodyPr/>
                    <a:lstStyle/>
                    <a:p>
                      <a:pPr algn="ctr"/>
                      <a:r>
                        <a:rPr lang="en-US" b="0" i="0" dirty="0" smtClean="0">
                          <a:latin typeface="Times New Roman" charset="0"/>
                          <a:ea typeface="Times New Roman" charset="0"/>
                          <a:cs typeface="Times New Roman" charset="0"/>
                        </a:rPr>
                        <a:t>Urine Normetanephrine</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136 </a:t>
                      </a:r>
                      <a:r>
                        <a:rPr lang="mr-IN" b="0" i="0" dirty="0" err="1" smtClean="0">
                          <a:latin typeface="Times New Roman" charset="0"/>
                          <a:ea typeface="Times New Roman" charset="0"/>
                          <a:cs typeface="Times New Roman" charset="0"/>
                        </a:rPr>
                        <a:t>μ</a:t>
                      </a:r>
                      <a:r>
                        <a:rPr lang="en-US" b="0" i="0" dirty="0" smtClean="0">
                          <a:latin typeface="Times New Roman" charset="0"/>
                          <a:ea typeface="Times New Roman" charset="0"/>
                          <a:cs typeface="Times New Roman" charset="0"/>
                        </a:rPr>
                        <a:t>g/ 24hr.</a:t>
                      </a:r>
                      <a:endParaRPr lang="en-US" b="0" i="0" dirty="0">
                        <a:latin typeface="Times New Roman" charset="0"/>
                        <a:ea typeface="Times New Roman" charset="0"/>
                        <a:cs typeface="Times New Roman" charset="0"/>
                      </a:endParaRPr>
                    </a:p>
                  </a:txBody>
                  <a:tcPr/>
                </a:tc>
                <a:tc>
                  <a:txBody>
                    <a:bodyPr/>
                    <a:lstStyle/>
                    <a:p>
                      <a:pPr marL="0" algn="ctr" defTabSz="914400" rtl="0" eaLnBrk="1" latinLnBrk="0" hangingPunct="1"/>
                      <a:r>
                        <a:rPr lang="en-US" dirty="0" smtClean="0"/>
                        <a:t>75- 375</a:t>
                      </a:r>
                      <a:r>
                        <a:rPr lang="en-US" baseline="0" dirty="0" smtClean="0"/>
                        <a:t> </a:t>
                      </a:r>
                      <a:endParaRPr lang="en-US" dirty="0"/>
                    </a:p>
                  </a:txBody>
                  <a:tcPr/>
                </a:tc>
              </a:tr>
              <a:tr h="417512">
                <a:tc>
                  <a:txBody>
                    <a:bodyPr/>
                    <a:lstStyle/>
                    <a:p>
                      <a:pPr algn="ctr"/>
                      <a:r>
                        <a:rPr lang="en-US" b="0" i="0" dirty="0" smtClean="0">
                          <a:latin typeface="Times New Roman" charset="0"/>
                          <a:ea typeface="Times New Roman" charset="0"/>
                          <a:cs typeface="Times New Roman" charset="0"/>
                        </a:rPr>
                        <a:t>Urine VMA</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5.4 </a:t>
                      </a:r>
                      <a:r>
                        <a:rPr lang="mr-IN" b="0" i="0" dirty="0" smtClean="0">
                          <a:latin typeface="Times New Roman" charset="0"/>
                          <a:ea typeface="Times New Roman" charset="0"/>
                          <a:cs typeface="Times New Roman" charset="0"/>
                        </a:rPr>
                        <a:t>μmol/24</a:t>
                      </a:r>
                      <a:endParaRPr lang="en-US" b="0" i="0" dirty="0">
                        <a:latin typeface="Times New Roman" charset="0"/>
                        <a:ea typeface="Times New Roman" charset="0"/>
                        <a:cs typeface="Times New Roman" charset="0"/>
                      </a:endParaRPr>
                    </a:p>
                  </a:txBody>
                  <a:tcPr/>
                </a:tc>
                <a:tc>
                  <a:txBody>
                    <a:bodyPr/>
                    <a:lstStyle/>
                    <a:p>
                      <a:pPr marL="0" algn="ctr" defTabSz="914400" rtl="0" eaLnBrk="1" latinLnBrk="0" hangingPunct="1"/>
                      <a:r>
                        <a:rPr lang="en-US" dirty="0" smtClean="0"/>
                        <a:t>4- 35 </a:t>
                      </a:r>
                      <a:endParaRPr lang="en-US" dirty="0"/>
                    </a:p>
                  </a:txBody>
                  <a:tcPr/>
                </a:tc>
              </a:tr>
              <a:tr h="417512">
                <a:tc>
                  <a:txBody>
                    <a:bodyPr/>
                    <a:lstStyle/>
                    <a:p>
                      <a:pPr algn="ctr"/>
                      <a:r>
                        <a:rPr lang="en-US" b="0" i="0" dirty="0" smtClean="0">
                          <a:latin typeface="Times New Roman" charset="0"/>
                          <a:ea typeface="Times New Roman" charset="0"/>
                          <a:cs typeface="Times New Roman" charset="0"/>
                        </a:rPr>
                        <a:t>DHEAS</a:t>
                      </a:r>
                      <a:endParaRPr lang="en-US" b="0" i="0" dirty="0">
                        <a:latin typeface="Times New Roman" charset="0"/>
                        <a:ea typeface="Times New Roman" charset="0"/>
                        <a:cs typeface="Times New Roman" charset="0"/>
                      </a:endParaRPr>
                    </a:p>
                  </a:txBody>
                  <a:tcPr/>
                </a:tc>
                <a:tc>
                  <a:txBody>
                    <a:bodyPr/>
                    <a:lstStyle/>
                    <a:p>
                      <a:pPr algn="ctr"/>
                      <a:r>
                        <a:rPr lang="en-US" b="0" i="0" dirty="0" smtClean="0">
                          <a:latin typeface="Times New Roman" charset="0"/>
                          <a:ea typeface="Times New Roman" charset="0"/>
                          <a:cs typeface="Times New Roman" charset="0"/>
                        </a:rPr>
                        <a:t>21 </a:t>
                      </a:r>
                      <a:r>
                        <a:rPr lang="mr-IN" b="0" i="0" dirty="0" smtClean="0">
                          <a:latin typeface="Times New Roman" charset="0"/>
                          <a:ea typeface="Times New Roman" charset="0"/>
                          <a:cs typeface="Times New Roman" charset="0"/>
                        </a:rPr>
                        <a:t>μ</a:t>
                      </a:r>
                      <a:r>
                        <a:rPr lang="en-US" b="0" i="0" dirty="0" smtClean="0">
                          <a:latin typeface="Times New Roman" charset="0"/>
                          <a:ea typeface="Times New Roman" charset="0"/>
                          <a:cs typeface="Times New Roman" charset="0"/>
                        </a:rPr>
                        <a:t>g/dl</a:t>
                      </a:r>
                      <a:endParaRPr lang="en-US" b="0" i="0" dirty="0">
                        <a:latin typeface="Times New Roman" charset="0"/>
                        <a:ea typeface="Times New Roman" charset="0"/>
                        <a:cs typeface="Times New Roman" charset="0"/>
                      </a:endParaRPr>
                    </a:p>
                  </a:txBody>
                  <a:tcPr/>
                </a:tc>
                <a:tc>
                  <a:txBody>
                    <a:bodyPr/>
                    <a:lstStyle/>
                    <a:p>
                      <a:pPr marL="0" algn="ctr" defTabSz="914400" rtl="0" eaLnBrk="1" latinLnBrk="0" hangingPunct="1"/>
                      <a:r>
                        <a:rPr lang="en-US" dirty="0" smtClean="0"/>
                        <a:t>65- 380</a:t>
                      </a:r>
                      <a:endParaRPr lang="en-US" dirty="0"/>
                    </a:p>
                  </a:txBody>
                  <a:tcPr/>
                </a:tc>
              </a:tr>
            </a:tbl>
          </a:graphicData>
        </a:graphic>
      </p:graphicFrame>
    </p:spTree>
    <p:extLst>
      <p:ext uri="{BB962C8B-B14F-4D97-AF65-F5344CB8AC3E}">
        <p14:creationId xmlns:p14="http://schemas.microsoft.com/office/powerpoint/2010/main" val="15947954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b="1" dirty="0" smtClean="0">
              <a:latin typeface="Times New Roman" panose="02020603050405020304" pitchFamily="18" charset="0"/>
              <a:cs typeface="Times New Roman" panose="02020603050405020304" pitchFamily="18" charset="0"/>
            </a:endParaRPr>
          </a:p>
          <a:p>
            <a:pPr marL="0" indent="0" algn="ctr">
              <a:buNone/>
            </a:pPr>
            <a:endParaRPr lang="en-US" b="1" dirty="0" smtClean="0">
              <a:latin typeface="Times New Roman" panose="02020603050405020304" pitchFamily="18" charset="0"/>
              <a:cs typeface="Times New Roman" panose="02020603050405020304" pitchFamily="18" charset="0"/>
            </a:endParaRPr>
          </a:p>
          <a:p>
            <a:pPr marL="0" indent="0" algn="ctr">
              <a:buNone/>
            </a:pPr>
            <a:r>
              <a:rPr lang="en-US" sz="4800" b="1" dirty="0" smtClean="0">
                <a:latin typeface="Times New Roman" panose="02020603050405020304" pitchFamily="18" charset="0"/>
                <a:cs typeface="Times New Roman" panose="02020603050405020304" pitchFamily="18" charset="0"/>
              </a:rPr>
              <a:t>Persistent </a:t>
            </a:r>
            <a:r>
              <a:rPr lang="en-US" sz="4800" b="1" dirty="0">
                <a:latin typeface="Times New Roman" panose="02020603050405020304" pitchFamily="18" charset="0"/>
                <a:cs typeface="Times New Roman" panose="02020603050405020304" pitchFamily="18" charset="0"/>
              </a:rPr>
              <a:t>Cushing’s disease</a:t>
            </a:r>
          </a:p>
          <a:p>
            <a:pPr algn="ctr"/>
            <a:endParaRPr lang="en-US" dirty="0"/>
          </a:p>
        </p:txBody>
      </p:sp>
    </p:spTree>
    <p:extLst>
      <p:ext uri="{BB962C8B-B14F-4D97-AF65-F5344CB8AC3E}">
        <p14:creationId xmlns:p14="http://schemas.microsoft.com/office/powerpoint/2010/main" val="2010281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Remission</a:t>
            </a:r>
          </a:p>
        </p:txBody>
      </p:sp>
      <p:sp>
        <p:nvSpPr>
          <p:cNvPr id="4" name="Content Placeholder 3"/>
          <p:cNvSpPr>
            <a:spLocks noGrp="1"/>
          </p:cNvSpPr>
          <p:nvPr>
            <p:ph sz="half" idx="2"/>
          </p:nvPr>
        </p:nvSpPr>
        <p:spPr>
          <a:xfrm>
            <a:off x="1097280" y="1894076"/>
            <a:ext cx="10058400" cy="3378200"/>
          </a:xfrm>
        </p:spPr>
        <p:txBody>
          <a:bodyPr>
            <a:normAutofit fontScale="85000" lnSpcReduction="20000"/>
          </a:bodyPr>
          <a:lstStyle/>
          <a:p>
            <a:pPr algn="just">
              <a:buFont typeface="Wingdings" charset="2"/>
              <a:buChar char="§"/>
            </a:pPr>
            <a:r>
              <a:rPr lang="en-US" dirty="0"/>
              <a:t>The best criteria of cure are</a:t>
            </a:r>
            <a:r>
              <a:rPr lang="en-US" dirty="0" smtClean="0"/>
              <a:t>:</a:t>
            </a:r>
          </a:p>
          <a:p>
            <a:pPr marL="540000" indent="0" algn="just">
              <a:buNone/>
            </a:pPr>
            <a:r>
              <a:rPr lang="en-US" dirty="0" smtClean="0"/>
              <a:t>●</a:t>
            </a:r>
            <a:r>
              <a:rPr lang="en-US" dirty="0"/>
              <a:t>An undetectable serum cortisol </a:t>
            </a:r>
            <a:r>
              <a:rPr lang="en-US" dirty="0" smtClean="0"/>
              <a:t>concentration</a:t>
            </a:r>
          </a:p>
          <a:p>
            <a:pPr marL="540000" indent="0" algn="just">
              <a:buNone/>
            </a:pPr>
            <a:r>
              <a:rPr lang="en-US" dirty="0" smtClean="0"/>
              <a:t>●</a:t>
            </a:r>
            <a:r>
              <a:rPr lang="en-US" dirty="0"/>
              <a:t>An undetectable plasma ACTH </a:t>
            </a:r>
            <a:r>
              <a:rPr lang="en-US" dirty="0" smtClean="0"/>
              <a:t>concentration</a:t>
            </a:r>
          </a:p>
          <a:p>
            <a:pPr algn="just">
              <a:buFont typeface="Wingdings" charset="2"/>
              <a:buChar char="§"/>
            </a:pPr>
            <a:endParaRPr lang="en-US" dirty="0" smtClean="0"/>
          </a:p>
          <a:p>
            <a:pPr algn="just">
              <a:buFont typeface="Wingdings" charset="2"/>
              <a:buChar char="§"/>
            </a:pPr>
            <a:r>
              <a:rPr lang="en-US" dirty="0" smtClean="0"/>
              <a:t>An extremely </a:t>
            </a:r>
            <a:r>
              <a:rPr lang="en-US" dirty="0"/>
              <a:t>low serum cortisol concentration (&lt;1.8 mcg/dL, 50 nmol/L) is </a:t>
            </a:r>
            <a:r>
              <a:rPr lang="en-US" b="1" dirty="0"/>
              <a:t>the best predictor of cure</a:t>
            </a:r>
            <a:r>
              <a:rPr lang="en-US" dirty="0"/>
              <a:t>, </a:t>
            </a:r>
            <a:endParaRPr lang="en-US" dirty="0" smtClean="0"/>
          </a:p>
          <a:p>
            <a:pPr algn="just">
              <a:buFont typeface="Wingdings" charset="2"/>
              <a:buChar char="§"/>
            </a:pPr>
            <a:r>
              <a:rPr lang="en-US" dirty="0" smtClean="0"/>
              <a:t>some </a:t>
            </a:r>
            <a:r>
              <a:rPr lang="en-US" dirty="0"/>
              <a:t>patients with low but detectable serum cortisol concentrations (2 to 4 </a:t>
            </a:r>
            <a:r>
              <a:rPr lang="en-US" dirty="0" smtClean="0"/>
              <a:t>mcg/dL) </a:t>
            </a:r>
            <a:r>
              <a:rPr lang="en-US" dirty="0"/>
              <a:t>that suppress with low-dose dexamethasone </a:t>
            </a:r>
            <a:r>
              <a:rPr lang="en-US" b="1" dirty="0"/>
              <a:t>may remain in </a:t>
            </a:r>
            <a:r>
              <a:rPr lang="en-US" b="1" dirty="0" smtClean="0"/>
              <a:t>remission</a:t>
            </a:r>
            <a:r>
              <a:rPr lang="en-US" dirty="0" smtClean="0"/>
              <a:t>, as </a:t>
            </a:r>
            <a:r>
              <a:rPr lang="en-US" dirty="0"/>
              <a:t>may those with cortisol values &lt;5 </a:t>
            </a:r>
            <a:r>
              <a:rPr lang="en-US" dirty="0" smtClean="0"/>
              <a:t>mcg/dL.</a:t>
            </a:r>
            <a:endParaRPr lang="en-US" dirty="0"/>
          </a:p>
        </p:txBody>
      </p:sp>
      <p:sp>
        <p:nvSpPr>
          <p:cNvPr id="5" name="Text Placeholder 4"/>
          <p:cNvSpPr>
            <a:spLocks noGrp="1"/>
          </p:cNvSpPr>
          <p:nvPr>
            <p:ph type="body" sz="quarter" idx="3"/>
          </p:nvPr>
        </p:nvSpPr>
        <p:spPr>
          <a:xfrm>
            <a:off x="1097280" y="5428992"/>
            <a:ext cx="10058400" cy="736282"/>
          </a:xfrm>
        </p:spPr>
        <p:txBody>
          <a:bodyPr>
            <a:normAutofit fontScale="92500" lnSpcReduction="10000"/>
          </a:bodyPr>
          <a:lstStyle/>
          <a:p>
            <a:r>
              <a:rPr lang="en-US" dirty="0"/>
              <a:t>Esposito F, </a:t>
            </a:r>
            <a:r>
              <a:rPr lang="en-US" dirty="0" err="1"/>
              <a:t>Dusick</a:t>
            </a:r>
            <a:r>
              <a:rPr lang="en-US" dirty="0"/>
              <a:t> JR, Cohan P, et al. Clinical review: Early morning cortisol levels as a predictor of remission after </a:t>
            </a:r>
            <a:r>
              <a:rPr lang="en-US" dirty="0" err="1"/>
              <a:t>transsphenoidal</a:t>
            </a:r>
            <a:r>
              <a:rPr lang="en-US" dirty="0"/>
              <a:t> surgery for Cushing's disease. J </a:t>
            </a:r>
            <a:r>
              <a:rPr lang="en-US" dirty="0" err="1"/>
              <a:t>Clin</a:t>
            </a:r>
            <a:r>
              <a:rPr lang="en-US" dirty="0"/>
              <a:t> </a:t>
            </a:r>
            <a:r>
              <a:rPr lang="en-US" dirty="0" err="1"/>
              <a:t>Endocrinol</a:t>
            </a:r>
            <a:r>
              <a:rPr lang="en-US" dirty="0"/>
              <a:t> </a:t>
            </a:r>
            <a:r>
              <a:rPr lang="en-US" dirty="0" err="1"/>
              <a:t>Metab</a:t>
            </a:r>
            <a:r>
              <a:rPr lang="en-US" dirty="0"/>
              <a:t> 2006; 91:7</a:t>
            </a:r>
          </a:p>
        </p:txBody>
      </p:sp>
    </p:spTree>
    <p:extLst>
      <p:ext uri="{BB962C8B-B14F-4D97-AF65-F5344CB8AC3E}">
        <p14:creationId xmlns:p14="http://schemas.microsoft.com/office/powerpoint/2010/main" val="513298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Remission</a:t>
            </a:r>
          </a:p>
        </p:txBody>
      </p:sp>
      <p:sp>
        <p:nvSpPr>
          <p:cNvPr id="4" name="Content Placeholder 3"/>
          <p:cNvSpPr>
            <a:spLocks noGrp="1"/>
          </p:cNvSpPr>
          <p:nvPr>
            <p:ph sz="half" idx="2"/>
          </p:nvPr>
        </p:nvSpPr>
        <p:spPr>
          <a:xfrm>
            <a:off x="1097280" y="1894076"/>
            <a:ext cx="10058400" cy="3378200"/>
          </a:xfrm>
        </p:spPr>
        <p:txBody>
          <a:bodyPr>
            <a:normAutofit/>
          </a:bodyPr>
          <a:lstStyle/>
          <a:p>
            <a:pPr algn="just">
              <a:buFont typeface="Wingdings" charset="2"/>
              <a:buChar char="§"/>
            </a:pPr>
            <a:r>
              <a:rPr lang="en-US" dirty="0" smtClean="0"/>
              <a:t>typically defined </a:t>
            </a:r>
            <a:r>
              <a:rPr lang="en-US" dirty="0"/>
              <a:t>as postoperative </a:t>
            </a:r>
            <a:r>
              <a:rPr lang="en-US" b="1" dirty="0"/>
              <a:t>serum cortisol </a:t>
            </a:r>
            <a:r>
              <a:rPr lang="en-US" b="1" dirty="0" smtClean="0"/>
              <a:t>concen­trations </a:t>
            </a:r>
            <a:r>
              <a:rPr lang="en-US" b="1" dirty="0"/>
              <a:t>lower than 55 nmol/L (&lt;2 μg/dL),</a:t>
            </a:r>
            <a:r>
              <a:rPr lang="en-US" dirty="0"/>
              <a:t> </a:t>
            </a:r>
            <a:endParaRPr lang="en-US" dirty="0" smtClean="0"/>
          </a:p>
          <a:p>
            <a:pPr marL="360000" indent="0" algn="just">
              <a:buNone/>
            </a:pPr>
            <a:r>
              <a:rPr lang="en-US" dirty="0" smtClean="0"/>
              <a:t>is </a:t>
            </a:r>
            <a:r>
              <a:rPr lang="en-US" dirty="0"/>
              <a:t>seen in approximately 80% of patients with </a:t>
            </a:r>
            <a:r>
              <a:rPr lang="en-US" dirty="0" err="1"/>
              <a:t>microadenomas</a:t>
            </a:r>
            <a:r>
              <a:rPr lang="en-US" dirty="0"/>
              <a:t> </a:t>
            </a:r>
            <a:endParaRPr lang="en-US" dirty="0" smtClean="0"/>
          </a:p>
          <a:p>
            <a:pPr marL="360000" indent="0" algn="just">
              <a:buNone/>
            </a:pPr>
            <a:r>
              <a:rPr lang="en-US" dirty="0" smtClean="0"/>
              <a:t>60</a:t>
            </a:r>
            <a:r>
              <a:rPr lang="en-US" dirty="0"/>
              <a:t>% with macroadenomas </a:t>
            </a:r>
            <a:endParaRPr lang="en-US" dirty="0" smtClean="0"/>
          </a:p>
          <a:p>
            <a:pPr marL="360000" indent="0" algn="just">
              <a:buNone/>
            </a:pPr>
            <a:r>
              <a:rPr lang="en-US" dirty="0" smtClean="0"/>
              <a:t>if </a:t>
            </a:r>
            <a:r>
              <a:rPr lang="en-US" dirty="0"/>
              <a:t>the procedure is performed by an experienced surgeon. </a:t>
            </a:r>
            <a:endParaRPr lang="en-US" dirty="0" smtClean="0"/>
          </a:p>
          <a:p>
            <a:pPr algn="just">
              <a:buFont typeface="Wingdings" charset="2"/>
              <a:buChar char="§"/>
            </a:pPr>
            <a:endParaRPr lang="en-US" dirty="0"/>
          </a:p>
          <a:p>
            <a:pPr algn="just"/>
            <a:endParaRPr lang="en-US" dirty="0"/>
          </a:p>
        </p:txBody>
      </p:sp>
      <p:sp>
        <p:nvSpPr>
          <p:cNvPr id="5" name="Text Placeholder 4"/>
          <p:cNvSpPr>
            <a:spLocks noGrp="1"/>
          </p:cNvSpPr>
          <p:nvPr>
            <p:ph type="body" sz="quarter" idx="3"/>
          </p:nvPr>
        </p:nvSpPr>
        <p:spPr>
          <a:xfrm>
            <a:off x="1097280" y="5428992"/>
            <a:ext cx="10058400" cy="736282"/>
          </a:xfrm>
        </p:spPr>
        <p:txBody>
          <a:bodyPr>
            <a:noAutofit/>
          </a:bodyPr>
          <a:lstStyle/>
          <a:p>
            <a:pPr algn="l"/>
            <a:r>
              <a:rPr lang="en-US" sz="1800" i="1" dirty="0"/>
              <a:t>Pituitary </a:t>
            </a:r>
            <a:r>
              <a:rPr lang="en-US" sz="1800" dirty="0"/>
              <a:t>2020; </a:t>
            </a:r>
            <a:r>
              <a:rPr lang="en-US" sz="1800" b="1" dirty="0"/>
              <a:t>23: </a:t>
            </a:r>
            <a:r>
              <a:rPr lang="en-US" sz="1800" dirty="0"/>
              <a:t>595–609.</a:t>
            </a:r>
            <a:br>
              <a:rPr lang="en-US" sz="1800" dirty="0"/>
            </a:br>
            <a:endParaRPr lang="en-US" sz="1800" dirty="0"/>
          </a:p>
        </p:txBody>
      </p:sp>
      <p:pic>
        <p:nvPicPr>
          <p:cNvPr id="6" name="Picture 5"/>
          <p:cNvPicPr>
            <a:picLocks noChangeAspect="1"/>
          </p:cNvPicPr>
          <p:nvPr/>
        </p:nvPicPr>
        <p:blipFill>
          <a:blip r:embed="rId2"/>
          <a:stretch>
            <a:fillRect/>
          </a:stretch>
        </p:blipFill>
        <p:spPr>
          <a:xfrm>
            <a:off x="6126480" y="4447557"/>
            <a:ext cx="5718511" cy="1806155"/>
          </a:xfrm>
          <a:prstGeom prst="rect">
            <a:avLst/>
          </a:prstGeom>
        </p:spPr>
      </p:pic>
    </p:spTree>
    <p:extLst>
      <p:ext uri="{BB962C8B-B14F-4D97-AF65-F5344CB8AC3E}">
        <p14:creationId xmlns:p14="http://schemas.microsoft.com/office/powerpoint/2010/main" val="15472052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 remission</a:t>
            </a:r>
          </a:p>
        </p:txBody>
      </p:sp>
      <p:sp>
        <p:nvSpPr>
          <p:cNvPr id="4" name="Content Placeholder 3"/>
          <p:cNvSpPr>
            <a:spLocks noGrp="1"/>
          </p:cNvSpPr>
          <p:nvPr>
            <p:ph sz="half" idx="2"/>
          </p:nvPr>
        </p:nvSpPr>
        <p:spPr>
          <a:xfrm>
            <a:off x="1097280" y="1894076"/>
            <a:ext cx="10058400" cy="3378200"/>
          </a:xfrm>
        </p:spPr>
        <p:txBody>
          <a:bodyPr>
            <a:normAutofit/>
          </a:bodyPr>
          <a:lstStyle/>
          <a:p>
            <a:pPr algn="just">
              <a:buFont typeface="Wingdings" charset="2"/>
              <a:buChar char="§"/>
            </a:pPr>
            <a:r>
              <a:rPr lang="en-US" dirty="0" smtClean="0"/>
              <a:t>Some </a:t>
            </a:r>
            <a:r>
              <a:rPr lang="en-US" dirty="0"/>
              <a:t>patients appear to have a late remission, and </a:t>
            </a:r>
            <a:r>
              <a:rPr lang="en-US" u="sng" dirty="0"/>
              <a:t>early postoperative assessment of serum cortisol concentration is not sufficient to</a:t>
            </a:r>
            <a:r>
              <a:rPr lang="en-US" dirty="0"/>
              <a:t> predict </a:t>
            </a:r>
            <a:r>
              <a:rPr lang="en-US" dirty="0" smtClean="0"/>
              <a:t>outcome.</a:t>
            </a:r>
          </a:p>
          <a:p>
            <a:pPr algn="just">
              <a:buFont typeface="Wingdings" charset="2"/>
              <a:buChar char="§"/>
            </a:pPr>
            <a:endParaRPr lang="en-US" dirty="0" smtClean="0"/>
          </a:p>
          <a:p>
            <a:pPr algn="just">
              <a:buFont typeface="Wingdings" charset="2"/>
              <a:buChar char="§"/>
            </a:pPr>
            <a:r>
              <a:rPr lang="en-US" dirty="0" smtClean="0"/>
              <a:t>Some </a:t>
            </a:r>
            <a:r>
              <a:rPr lang="en-US" dirty="0"/>
              <a:t>patients </a:t>
            </a:r>
            <a:r>
              <a:rPr lang="en-US" dirty="0">
                <a:solidFill>
                  <a:srgbClr val="C00000"/>
                </a:solidFill>
              </a:rPr>
              <a:t>show a gradual decline in cortisol during the first three months </a:t>
            </a:r>
            <a:r>
              <a:rPr lang="en-US" dirty="0"/>
              <a:t>after surgery, possibly indicating </a:t>
            </a:r>
            <a:r>
              <a:rPr lang="en-US" b="1" dirty="0"/>
              <a:t>progressive necrosis of remaining tumor cells</a:t>
            </a:r>
            <a:r>
              <a:rPr lang="en-US" dirty="0"/>
              <a:t>. </a:t>
            </a:r>
            <a:endParaRPr lang="en-US" dirty="0" smtClean="0"/>
          </a:p>
        </p:txBody>
      </p:sp>
      <p:sp>
        <p:nvSpPr>
          <p:cNvPr id="5" name="Text Placeholder 4"/>
          <p:cNvSpPr>
            <a:spLocks noGrp="1"/>
          </p:cNvSpPr>
          <p:nvPr>
            <p:ph type="body" sz="quarter" idx="3"/>
          </p:nvPr>
        </p:nvSpPr>
        <p:spPr>
          <a:xfrm>
            <a:off x="1097280" y="5428992"/>
            <a:ext cx="10058400" cy="736282"/>
          </a:xfrm>
        </p:spPr>
        <p:txBody>
          <a:bodyPr>
            <a:normAutofit fontScale="92500" lnSpcReduction="10000"/>
          </a:bodyPr>
          <a:lstStyle/>
          <a:p>
            <a:r>
              <a:rPr lang="en-US" dirty="0" err="1"/>
              <a:t>Valassi</a:t>
            </a:r>
            <a:r>
              <a:rPr lang="en-US" dirty="0"/>
              <a:t> E, Biller BM, Swearingen B, et al. Delayed remission after </a:t>
            </a:r>
            <a:r>
              <a:rPr lang="en-US" dirty="0" err="1"/>
              <a:t>transsphenoidal</a:t>
            </a:r>
            <a:r>
              <a:rPr lang="en-US" dirty="0"/>
              <a:t> surgery in patients with Cushing's disease. J </a:t>
            </a:r>
            <a:r>
              <a:rPr lang="en-US" dirty="0" err="1"/>
              <a:t>Clin</a:t>
            </a:r>
            <a:r>
              <a:rPr lang="en-US" dirty="0"/>
              <a:t> </a:t>
            </a:r>
            <a:r>
              <a:rPr lang="en-US" dirty="0" err="1"/>
              <a:t>Endocrinol</a:t>
            </a:r>
            <a:r>
              <a:rPr lang="en-US" dirty="0"/>
              <a:t> </a:t>
            </a:r>
            <a:r>
              <a:rPr lang="en-US" dirty="0" err="1"/>
              <a:t>Metab</a:t>
            </a:r>
            <a:r>
              <a:rPr lang="en-US" dirty="0"/>
              <a:t> 2010; 95:601</a:t>
            </a:r>
          </a:p>
        </p:txBody>
      </p:sp>
    </p:spTree>
    <p:extLst>
      <p:ext uri="{BB962C8B-B14F-4D97-AF65-F5344CB8AC3E}">
        <p14:creationId xmlns:p14="http://schemas.microsoft.com/office/powerpoint/2010/main" val="113574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 remission</a:t>
            </a:r>
          </a:p>
        </p:txBody>
      </p:sp>
      <p:sp>
        <p:nvSpPr>
          <p:cNvPr id="4" name="Content Placeholder 3"/>
          <p:cNvSpPr>
            <a:spLocks noGrp="1"/>
          </p:cNvSpPr>
          <p:nvPr>
            <p:ph sz="half" idx="2"/>
          </p:nvPr>
        </p:nvSpPr>
        <p:spPr>
          <a:xfrm>
            <a:off x="1097280" y="1894076"/>
            <a:ext cx="10058400" cy="3378200"/>
          </a:xfrm>
        </p:spPr>
        <p:txBody>
          <a:bodyPr>
            <a:normAutofit fontScale="77500" lnSpcReduction="20000"/>
          </a:bodyPr>
          <a:lstStyle/>
          <a:p>
            <a:pPr algn="just">
              <a:buFont typeface="Wingdings" charset="2"/>
              <a:buChar char="§"/>
            </a:pPr>
            <a:r>
              <a:rPr lang="en-US" dirty="0" smtClean="0"/>
              <a:t>In </a:t>
            </a:r>
            <a:r>
              <a:rPr lang="en-US" dirty="0"/>
              <a:t>a study of </a:t>
            </a:r>
            <a:r>
              <a:rPr lang="en-US" b="1" dirty="0"/>
              <a:t>17 patients </a:t>
            </a:r>
            <a:r>
              <a:rPr lang="en-US" dirty="0"/>
              <a:t>whose serum cortisol remained </a:t>
            </a:r>
            <a:r>
              <a:rPr lang="en-US" b="1" dirty="0"/>
              <a:t>higher than 50 nmol/L </a:t>
            </a:r>
            <a:r>
              <a:rPr lang="en-US" dirty="0"/>
              <a:t>(1.8 mcg/dL) within </a:t>
            </a:r>
            <a:r>
              <a:rPr lang="en-US" b="1" dirty="0"/>
              <a:t>the first 14 days </a:t>
            </a:r>
            <a:r>
              <a:rPr lang="en-US" dirty="0"/>
              <a:t>after surgery. </a:t>
            </a:r>
            <a:endParaRPr lang="en-US" dirty="0" smtClean="0"/>
          </a:p>
          <a:p>
            <a:pPr marL="0" indent="0" algn="just">
              <a:buNone/>
            </a:pPr>
            <a:r>
              <a:rPr lang="en-US" dirty="0"/>
              <a:t>S</a:t>
            </a:r>
            <a:r>
              <a:rPr lang="en-US" dirty="0" smtClean="0"/>
              <a:t>erum </a:t>
            </a:r>
            <a:r>
              <a:rPr lang="en-US" dirty="0" err="1"/>
              <a:t>cortisols</a:t>
            </a:r>
            <a:r>
              <a:rPr lang="en-US" dirty="0"/>
              <a:t> had decreased to &lt;50 nmol/L (1.8 mcg/dL) </a:t>
            </a:r>
            <a:r>
              <a:rPr lang="en-US" b="1" dirty="0"/>
              <a:t>by three months </a:t>
            </a:r>
            <a:r>
              <a:rPr lang="en-US" dirty="0"/>
              <a:t>after surgery, and </a:t>
            </a:r>
            <a:r>
              <a:rPr lang="en-US" b="1" dirty="0"/>
              <a:t>all remained in remission during one to eight years </a:t>
            </a:r>
            <a:r>
              <a:rPr lang="en-US" dirty="0"/>
              <a:t>of </a:t>
            </a:r>
            <a:r>
              <a:rPr lang="en-US" dirty="0" smtClean="0"/>
              <a:t>follow-up.</a:t>
            </a:r>
          </a:p>
          <a:p>
            <a:pPr algn="just">
              <a:buFont typeface="Wingdings" charset="2"/>
              <a:buChar char="§"/>
            </a:pPr>
            <a:endParaRPr lang="en-US" dirty="0" smtClean="0"/>
          </a:p>
          <a:p>
            <a:pPr algn="just">
              <a:buFont typeface="Wingdings" charset="2"/>
              <a:buChar char="§"/>
            </a:pPr>
            <a:r>
              <a:rPr lang="en-US" dirty="0" smtClean="0"/>
              <a:t>In </a:t>
            </a:r>
            <a:r>
              <a:rPr lang="en-US" dirty="0"/>
              <a:t>a second study, </a:t>
            </a:r>
            <a:r>
              <a:rPr lang="en-US" b="1" dirty="0"/>
              <a:t>5.6 percent of 620 patients </a:t>
            </a:r>
            <a:r>
              <a:rPr lang="en-US" dirty="0"/>
              <a:t>had late remission </a:t>
            </a:r>
            <a:r>
              <a:rPr lang="en-US" b="1" dirty="0"/>
              <a:t>occurring at 38±50 days</a:t>
            </a:r>
            <a:r>
              <a:rPr lang="en-US" dirty="0"/>
              <a:t>, </a:t>
            </a:r>
            <a:endParaRPr lang="en-US" dirty="0" smtClean="0"/>
          </a:p>
          <a:p>
            <a:pPr marL="0" indent="0" algn="just">
              <a:buNone/>
            </a:pPr>
            <a:r>
              <a:rPr lang="en-US" u="sng" dirty="0" smtClean="0"/>
              <a:t>suggesting </a:t>
            </a:r>
            <a:r>
              <a:rPr lang="en-US" u="sng" dirty="0"/>
              <a:t>that decisions about additional therapy should await additional testing in patients with persistent </a:t>
            </a:r>
            <a:r>
              <a:rPr lang="en-US" u="sng" dirty="0" err="1"/>
              <a:t>hypercortisolism</a:t>
            </a:r>
            <a:r>
              <a:rPr lang="en-US" u="sng" dirty="0"/>
              <a:t> after </a:t>
            </a:r>
            <a:r>
              <a:rPr lang="en-US" u="sng" dirty="0" err="1"/>
              <a:t>transsphenoidal</a:t>
            </a:r>
            <a:r>
              <a:rPr lang="en-US" u="sng" dirty="0"/>
              <a:t> </a:t>
            </a:r>
            <a:r>
              <a:rPr lang="en-US" u="sng" dirty="0" smtClean="0"/>
              <a:t>surgery.</a:t>
            </a:r>
            <a:endParaRPr lang="en-US" u="sng" dirty="0"/>
          </a:p>
        </p:txBody>
      </p:sp>
      <p:sp>
        <p:nvSpPr>
          <p:cNvPr id="5" name="Text Placeholder 4"/>
          <p:cNvSpPr>
            <a:spLocks noGrp="1"/>
          </p:cNvSpPr>
          <p:nvPr>
            <p:ph type="body" sz="quarter" idx="3"/>
          </p:nvPr>
        </p:nvSpPr>
        <p:spPr>
          <a:xfrm>
            <a:off x="1097280" y="5428992"/>
            <a:ext cx="10058400" cy="736282"/>
          </a:xfrm>
        </p:spPr>
        <p:txBody>
          <a:bodyPr>
            <a:normAutofit fontScale="92500" lnSpcReduction="10000"/>
          </a:bodyPr>
          <a:lstStyle/>
          <a:p>
            <a:r>
              <a:rPr lang="en-US" dirty="0" err="1"/>
              <a:t>Valassi</a:t>
            </a:r>
            <a:r>
              <a:rPr lang="en-US" dirty="0"/>
              <a:t> E, Biller BM, Swearingen B, et al. Delayed remission after </a:t>
            </a:r>
            <a:r>
              <a:rPr lang="en-US" dirty="0" err="1"/>
              <a:t>transsphenoidal</a:t>
            </a:r>
            <a:r>
              <a:rPr lang="en-US" dirty="0"/>
              <a:t> surgery in patients with Cushing's disease. J </a:t>
            </a:r>
            <a:r>
              <a:rPr lang="en-US" dirty="0" err="1"/>
              <a:t>Clin</a:t>
            </a:r>
            <a:r>
              <a:rPr lang="en-US" dirty="0"/>
              <a:t> </a:t>
            </a:r>
            <a:r>
              <a:rPr lang="en-US" dirty="0" err="1"/>
              <a:t>Endocrinol</a:t>
            </a:r>
            <a:r>
              <a:rPr lang="en-US" dirty="0"/>
              <a:t> </a:t>
            </a:r>
            <a:r>
              <a:rPr lang="en-US" dirty="0" err="1"/>
              <a:t>Metab</a:t>
            </a:r>
            <a:r>
              <a:rPr lang="en-US" dirty="0"/>
              <a:t> 2010; 95:601</a:t>
            </a:r>
          </a:p>
        </p:txBody>
      </p:sp>
    </p:spTree>
    <p:extLst>
      <p:ext uri="{BB962C8B-B14F-4D97-AF65-F5344CB8AC3E}">
        <p14:creationId xmlns:p14="http://schemas.microsoft.com/office/powerpoint/2010/main" val="999629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if surgery fails</a:t>
            </a:r>
          </a:p>
        </p:txBody>
      </p:sp>
      <p:sp>
        <p:nvSpPr>
          <p:cNvPr id="4" name="Content Placeholder 3"/>
          <p:cNvSpPr>
            <a:spLocks noGrp="1"/>
          </p:cNvSpPr>
          <p:nvPr>
            <p:ph sz="half" idx="2"/>
          </p:nvPr>
        </p:nvSpPr>
        <p:spPr>
          <a:xfrm>
            <a:off x="1097280" y="1894076"/>
            <a:ext cx="10058400" cy="3378200"/>
          </a:xfrm>
        </p:spPr>
        <p:txBody>
          <a:bodyPr>
            <a:normAutofit fontScale="92500" lnSpcReduction="20000"/>
          </a:bodyPr>
          <a:lstStyle/>
          <a:p>
            <a:pPr algn="just"/>
            <a:r>
              <a:rPr lang="en-US" b="1" dirty="0" smtClean="0"/>
              <a:t>Five therapeutic </a:t>
            </a:r>
            <a:r>
              <a:rPr lang="en-US" b="1" dirty="0"/>
              <a:t>options </a:t>
            </a:r>
            <a:r>
              <a:rPr lang="en-US" b="1" dirty="0" smtClean="0"/>
              <a:t>:</a:t>
            </a:r>
          </a:p>
          <a:p>
            <a:pPr algn="just"/>
            <a:r>
              <a:rPr lang="en-US" dirty="0" smtClean="0"/>
              <a:t>●</a:t>
            </a:r>
            <a:r>
              <a:rPr lang="en-US" b="1" dirty="0">
                <a:solidFill>
                  <a:schemeClr val="accent2">
                    <a:lumMod val="75000"/>
                  </a:schemeClr>
                </a:solidFill>
              </a:rPr>
              <a:t>Repeat resection of residual </a:t>
            </a:r>
            <a:r>
              <a:rPr lang="en-US" b="1" dirty="0" err="1">
                <a:solidFill>
                  <a:schemeClr val="accent2">
                    <a:lumMod val="75000"/>
                  </a:schemeClr>
                </a:solidFill>
              </a:rPr>
              <a:t>corticotroph</a:t>
            </a:r>
            <a:r>
              <a:rPr lang="en-US" b="1" dirty="0">
                <a:solidFill>
                  <a:schemeClr val="accent2">
                    <a:lumMod val="75000"/>
                  </a:schemeClr>
                </a:solidFill>
              </a:rPr>
              <a:t> adenoma, </a:t>
            </a:r>
            <a:r>
              <a:rPr lang="en-US" dirty="0"/>
              <a:t>particularly if residual tumor is visible on MRI. </a:t>
            </a:r>
            <a:endParaRPr lang="en-US" dirty="0" smtClean="0"/>
          </a:p>
          <a:p>
            <a:pPr algn="just"/>
            <a:r>
              <a:rPr lang="en-US" dirty="0" smtClean="0"/>
              <a:t>●</a:t>
            </a:r>
            <a:r>
              <a:rPr lang="en-US" b="1" dirty="0">
                <a:solidFill>
                  <a:schemeClr val="accent2">
                    <a:lumMod val="75000"/>
                  </a:schemeClr>
                </a:solidFill>
              </a:rPr>
              <a:t>Irradiation of the pituitary gland. </a:t>
            </a:r>
            <a:endParaRPr lang="en-US" b="1" dirty="0" smtClean="0">
              <a:solidFill>
                <a:schemeClr val="accent2">
                  <a:lumMod val="75000"/>
                </a:schemeClr>
              </a:solidFill>
            </a:endParaRPr>
          </a:p>
          <a:p>
            <a:pPr algn="just"/>
            <a:r>
              <a:rPr lang="en-US" dirty="0" smtClean="0"/>
              <a:t>●</a:t>
            </a:r>
            <a:r>
              <a:rPr lang="en-US" b="1" dirty="0">
                <a:solidFill>
                  <a:schemeClr val="accent2">
                    <a:lumMod val="75000"/>
                  </a:schemeClr>
                </a:solidFill>
              </a:rPr>
              <a:t>Medical therapy. </a:t>
            </a:r>
            <a:endParaRPr lang="en-US" b="1" dirty="0" smtClean="0">
              <a:solidFill>
                <a:schemeClr val="accent2">
                  <a:lumMod val="75000"/>
                </a:schemeClr>
              </a:solidFill>
            </a:endParaRPr>
          </a:p>
          <a:p>
            <a:pPr algn="just"/>
            <a:r>
              <a:rPr lang="en-US" dirty="0" smtClean="0"/>
              <a:t>●</a:t>
            </a:r>
            <a:r>
              <a:rPr lang="en-US" b="1" dirty="0" smtClean="0">
                <a:solidFill>
                  <a:schemeClr val="accent2">
                    <a:lumMod val="75000"/>
                  </a:schemeClr>
                </a:solidFill>
              </a:rPr>
              <a:t>Medical </a:t>
            </a:r>
            <a:r>
              <a:rPr lang="en-US" b="1" dirty="0">
                <a:solidFill>
                  <a:schemeClr val="accent2">
                    <a:lumMod val="75000"/>
                  </a:schemeClr>
                </a:solidFill>
              </a:rPr>
              <a:t>adrenalectomy </a:t>
            </a:r>
            <a:r>
              <a:rPr lang="en-US" dirty="0"/>
              <a:t>with </a:t>
            </a:r>
            <a:r>
              <a:rPr lang="en-US" dirty="0" err="1"/>
              <a:t>mitotane</a:t>
            </a:r>
            <a:r>
              <a:rPr lang="en-US" dirty="0"/>
              <a:t>, for example, may be used in conjunction with pituitary irradiation </a:t>
            </a:r>
            <a:endParaRPr lang="en-US" dirty="0" smtClean="0"/>
          </a:p>
          <a:p>
            <a:pPr algn="just"/>
            <a:r>
              <a:rPr lang="en-US" dirty="0" smtClean="0"/>
              <a:t>•</a:t>
            </a:r>
            <a:r>
              <a:rPr lang="en-US" b="1" dirty="0">
                <a:solidFill>
                  <a:schemeClr val="accent2">
                    <a:lumMod val="75000"/>
                  </a:schemeClr>
                </a:solidFill>
              </a:rPr>
              <a:t>Surgical </a:t>
            </a:r>
            <a:r>
              <a:rPr lang="en-US" b="1" dirty="0" smtClean="0">
                <a:solidFill>
                  <a:schemeClr val="accent2">
                    <a:lumMod val="75000"/>
                  </a:schemeClr>
                </a:solidFill>
              </a:rPr>
              <a:t>adrenalectomy</a:t>
            </a:r>
          </a:p>
        </p:txBody>
      </p:sp>
      <p:sp>
        <p:nvSpPr>
          <p:cNvPr id="5" name="Text Placeholder 4"/>
          <p:cNvSpPr>
            <a:spLocks noGrp="1"/>
          </p:cNvSpPr>
          <p:nvPr>
            <p:ph type="body" sz="quarter" idx="3"/>
          </p:nvPr>
        </p:nvSpPr>
        <p:spPr>
          <a:xfrm>
            <a:off x="1097280" y="5428992"/>
            <a:ext cx="10058400" cy="736282"/>
          </a:xfrm>
        </p:spPr>
        <p:txBody>
          <a:bodyPr>
            <a:normAutofit/>
          </a:bodyPr>
          <a:lstStyle/>
          <a:p>
            <a:r>
              <a:rPr lang="en-US" dirty="0" smtClean="0"/>
              <a:t>J </a:t>
            </a:r>
            <a:r>
              <a:rPr lang="en-US" dirty="0" err="1"/>
              <a:t>Clin</a:t>
            </a:r>
            <a:r>
              <a:rPr lang="en-US" dirty="0"/>
              <a:t> </a:t>
            </a:r>
            <a:r>
              <a:rPr lang="en-US" dirty="0" err="1"/>
              <a:t>Endocrinol</a:t>
            </a:r>
            <a:r>
              <a:rPr lang="en-US" dirty="0"/>
              <a:t> </a:t>
            </a:r>
            <a:r>
              <a:rPr lang="en-US" dirty="0" err="1"/>
              <a:t>Metab</a:t>
            </a:r>
            <a:r>
              <a:rPr lang="en-US" dirty="0"/>
              <a:t> 2005; 90:5478</a:t>
            </a:r>
          </a:p>
        </p:txBody>
      </p:sp>
    </p:spTree>
    <p:extLst>
      <p:ext uri="{BB962C8B-B14F-4D97-AF65-F5344CB8AC3E}">
        <p14:creationId xmlns:p14="http://schemas.microsoft.com/office/powerpoint/2010/main" val="326898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03572" y="12422"/>
            <a:ext cx="6845815" cy="5416570"/>
          </a:xfrm>
        </p:spPr>
      </p:pic>
      <p:sp>
        <p:nvSpPr>
          <p:cNvPr id="5" name="Text Placeholder 4"/>
          <p:cNvSpPr>
            <a:spLocks noGrp="1"/>
          </p:cNvSpPr>
          <p:nvPr>
            <p:ph type="body" sz="quarter" idx="3"/>
          </p:nvPr>
        </p:nvSpPr>
        <p:spPr>
          <a:xfrm>
            <a:off x="1097280" y="5428992"/>
            <a:ext cx="10058400" cy="736282"/>
          </a:xfrm>
        </p:spPr>
        <p:txBody>
          <a:bodyPr/>
          <a:lstStyle/>
          <a:p>
            <a:r>
              <a:rPr lang="en-US" dirty="0" smtClean="0"/>
              <a:t>2022 </a:t>
            </a:r>
            <a:r>
              <a:rPr lang="en-US" dirty="0" err="1" smtClean="0"/>
              <a:t>uptodate</a:t>
            </a:r>
            <a:r>
              <a:rPr lang="en-US" dirty="0"/>
              <a:t>, Primary therapy of Cushing's disease: Transsphenoidal surgery and pituitary irradiation</a:t>
            </a:r>
          </a:p>
        </p:txBody>
      </p:sp>
    </p:spTree>
    <p:extLst>
      <p:ext uri="{BB962C8B-B14F-4D97-AF65-F5344CB8AC3E}">
        <p14:creationId xmlns:p14="http://schemas.microsoft.com/office/powerpoint/2010/main" val="911516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428992"/>
            <a:ext cx="10058400" cy="736282"/>
          </a:xfrm>
        </p:spPr>
        <p:txBody>
          <a:bodyPr/>
          <a:lstStyle/>
          <a:p>
            <a:r>
              <a:rPr lang="en-US" dirty="0"/>
              <a:t>diabetes-endocrinology October 2021, Consensus on diagnosis and management of Cushing’s disease: a guideline update </a:t>
            </a:r>
          </a:p>
        </p:txBody>
      </p:sp>
      <p:pic>
        <p:nvPicPr>
          <p:cNvPr id="6" name="Google Shape;1150;g4d990003e3dcc450_69"/>
          <p:cNvPicPr preferRelativeResize="0">
            <a:picLocks noGrp="1"/>
          </p:cNvPicPr>
          <p:nvPr>
            <p:ph sz="half" idx="2"/>
          </p:nvPr>
        </p:nvPicPr>
        <p:blipFill>
          <a:blip r:embed="rId2">
            <a:alphaModFix/>
          </a:blip>
          <a:stretch>
            <a:fillRect/>
          </a:stretch>
        </p:blipFill>
        <p:spPr>
          <a:xfrm>
            <a:off x="2850820" y="185057"/>
            <a:ext cx="6551320" cy="5163231"/>
          </a:xfrm>
          <a:prstGeom prst="rect">
            <a:avLst/>
          </a:prstGeom>
          <a:noFill/>
          <a:ln>
            <a:noFill/>
          </a:ln>
        </p:spPr>
      </p:pic>
    </p:spTree>
    <p:extLst>
      <p:ext uri="{BB962C8B-B14F-4D97-AF65-F5344CB8AC3E}">
        <p14:creationId xmlns:p14="http://schemas.microsoft.com/office/powerpoint/2010/main" val="777727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b="1" dirty="0" smtClean="0"/>
              <a:t>Repeat </a:t>
            </a:r>
            <a:r>
              <a:rPr lang="en-US" b="1" dirty="0"/>
              <a:t>pituitary surgery </a:t>
            </a:r>
            <a:endParaRPr lang="en-US" dirty="0"/>
          </a:p>
        </p:txBody>
      </p:sp>
      <p:sp>
        <p:nvSpPr>
          <p:cNvPr id="4" name="Content Placeholder 3"/>
          <p:cNvSpPr>
            <a:spLocks noGrp="1"/>
          </p:cNvSpPr>
          <p:nvPr>
            <p:ph sz="half" idx="2"/>
          </p:nvPr>
        </p:nvSpPr>
        <p:spPr>
          <a:xfrm>
            <a:off x="1097280" y="1894076"/>
            <a:ext cx="10058400" cy="3378200"/>
          </a:xfrm>
        </p:spPr>
        <p:txBody>
          <a:bodyPr>
            <a:normAutofit/>
          </a:bodyPr>
          <a:lstStyle/>
          <a:p>
            <a:pPr algn="just">
              <a:buFont typeface="Wingdings" charset="2"/>
              <a:buChar char="§"/>
            </a:pPr>
            <a:r>
              <a:rPr lang="en-US" dirty="0"/>
              <a:t>If there are no contraindications for surgery, we </a:t>
            </a:r>
            <a:r>
              <a:rPr lang="en-US" dirty="0" smtClean="0"/>
              <a:t>suggest </a:t>
            </a:r>
            <a:r>
              <a:rPr lang="en-US" dirty="0" smtClean="0">
                <a:solidFill>
                  <a:schemeClr val="accent2">
                    <a:lumMod val="75000"/>
                  </a:schemeClr>
                </a:solidFill>
              </a:rPr>
              <a:t>repeat trans sphenoidal </a:t>
            </a:r>
            <a:r>
              <a:rPr lang="en-US" dirty="0">
                <a:solidFill>
                  <a:schemeClr val="accent2">
                    <a:lumMod val="75000"/>
                  </a:schemeClr>
                </a:solidFill>
              </a:rPr>
              <a:t>surgery </a:t>
            </a:r>
            <a:r>
              <a:rPr lang="en-US" dirty="0"/>
              <a:t>in patients with </a:t>
            </a:r>
            <a:r>
              <a:rPr lang="en-US" dirty="0" smtClean="0"/>
              <a:t>biochemical </a:t>
            </a:r>
            <a:r>
              <a:rPr lang="en-US" dirty="0"/>
              <a:t>evidence of recurrent Cushing's disease </a:t>
            </a:r>
            <a:endParaRPr lang="en-US" dirty="0" smtClean="0"/>
          </a:p>
          <a:p>
            <a:pPr marL="432000" indent="0" algn="just">
              <a:buNone/>
            </a:pPr>
            <a:r>
              <a:rPr lang="en-US" dirty="0" smtClean="0"/>
              <a:t>if </a:t>
            </a:r>
            <a:r>
              <a:rPr lang="en-US" b="1" dirty="0" smtClean="0"/>
              <a:t>tumour </a:t>
            </a:r>
            <a:r>
              <a:rPr lang="en-US" b="1" dirty="0"/>
              <a:t>is evident on MRI, </a:t>
            </a:r>
            <a:endParaRPr lang="en-US" b="1" dirty="0" smtClean="0"/>
          </a:p>
          <a:p>
            <a:pPr marL="432000" indent="0" algn="just">
              <a:buNone/>
            </a:pPr>
            <a:r>
              <a:rPr lang="en-US" dirty="0" smtClean="0"/>
              <a:t>especially </a:t>
            </a:r>
            <a:r>
              <a:rPr lang="en-US" dirty="0"/>
              <a:t>if the first </a:t>
            </a:r>
            <a:r>
              <a:rPr lang="en-US" dirty="0" smtClean="0"/>
              <a:t>surgery was </a:t>
            </a:r>
            <a:r>
              <a:rPr lang="en-US" dirty="0"/>
              <a:t>not done in a </a:t>
            </a:r>
            <a:r>
              <a:rPr lang="en-US" b="1" dirty="0"/>
              <a:t>pituitary tumour </a:t>
            </a:r>
            <a:r>
              <a:rPr lang="en-US" b="1" dirty="0" err="1"/>
              <a:t>centre</a:t>
            </a:r>
            <a:r>
              <a:rPr lang="en-US" b="1" dirty="0"/>
              <a:t> </a:t>
            </a:r>
            <a:r>
              <a:rPr lang="en-US" dirty="0"/>
              <a:t>of </a:t>
            </a:r>
            <a:r>
              <a:rPr lang="en-US" dirty="0" smtClean="0"/>
              <a:t>excellence </a:t>
            </a:r>
          </a:p>
          <a:p>
            <a:pPr marL="432000" indent="0" algn="just">
              <a:buNone/>
            </a:pPr>
            <a:r>
              <a:rPr lang="en-US" dirty="0" smtClean="0"/>
              <a:t>(</a:t>
            </a:r>
            <a:r>
              <a:rPr lang="en-US" dirty="0"/>
              <a:t>low quality, discretionary recommendation). </a:t>
            </a:r>
            <a:endParaRPr lang="en-US" dirty="0" smtClean="0"/>
          </a:p>
          <a:p>
            <a:pPr algn="just"/>
            <a:endParaRPr lang="en-US" dirty="0"/>
          </a:p>
          <a:p>
            <a:pPr algn="just"/>
            <a:endParaRPr lang="en-US" dirty="0"/>
          </a:p>
        </p:txBody>
      </p:sp>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spTree>
    <p:extLst>
      <p:ext uri="{BB962C8B-B14F-4D97-AF65-F5344CB8AC3E}">
        <p14:creationId xmlns:p14="http://schemas.microsoft.com/office/powerpoint/2010/main" val="577071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b="1" dirty="0" smtClean="0"/>
              <a:t>Repeat </a:t>
            </a:r>
            <a:r>
              <a:rPr lang="en-US" b="1" dirty="0"/>
              <a:t>pituitary surgery </a:t>
            </a:r>
            <a:endParaRPr lang="en-US" dirty="0"/>
          </a:p>
        </p:txBody>
      </p:sp>
      <p:sp>
        <p:nvSpPr>
          <p:cNvPr id="4" name="Content Placeholder 3"/>
          <p:cNvSpPr>
            <a:spLocks noGrp="1"/>
          </p:cNvSpPr>
          <p:nvPr>
            <p:ph sz="half" idx="2"/>
          </p:nvPr>
        </p:nvSpPr>
        <p:spPr>
          <a:xfrm>
            <a:off x="1097280" y="1894076"/>
            <a:ext cx="10058400" cy="3378200"/>
          </a:xfrm>
        </p:spPr>
        <p:txBody>
          <a:bodyPr>
            <a:normAutofit fontScale="62500" lnSpcReduction="20000"/>
          </a:bodyPr>
          <a:lstStyle/>
          <a:p>
            <a:pPr algn="just">
              <a:buFont typeface="Wingdings" charset="2"/>
              <a:buChar char="§"/>
            </a:pPr>
            <a:r>
              <a:rPr lang="en-US" b="1" dirty="0" smtClean="0"/>
              <a:t>If MRI </a:t>
            </a:r>
            <a:r>
              <a:rPr lang="en-US" b="1" dirty="0"/>
              <a:t>does not show tumour </a:t>
            </a:r>
            <a:r>
              <a:rPr lang="en-US" b="1" dirty="0" smtClean="0"/>
              <a:t>presence:</a:t>
            </a:r>
          </a:p>
          <a:p>
            <a:pPr marL="468000" indent="0" algn="just">
              <a:buNone/>
            </a:pPr>
            <a:r>
              <a:rPr lang="en-US" dirty="0" smtClean="0"/>
              <a:t>reoperation </a:t>
            </a:r>
            <a:r>
              <a:rPr lang="en-US" dirty="0"/>
              <a:t>might be appropriate if an </a:t>
            </a:r>
            <a:r>
              <a:rPr lang="en-US" u="sng" dirty="0"/>
              <a:t>experienced surgeon </a:t>
            </a:r>
            <a:r>
              <a:rPr lang="en-US" dirty="0"/>
              <a:t>at a high</a:t>
            </a:r>
            <a:r>
              <a:rPr lang="en-US" dirty="0" smtClean="0"/>
              <a:t>­ volume </a:t>
            </a:r>
            <a:r>
              <a:rPr lang="en-US" dirty="0" err="1"/>
              <a:t>centre</a:t>
            </a:r>
            <a:r>
              <a:rPr lang="en-US" dirty="0"/>
              <a:t> </a:t>
            </a:r>
            <a:r>
              <a:rPr lang="en-US" u="sng" dirty="0"/>
              <a:t>considers it feasible </a:t>
            </a:r>
            <a:endParaRPr lang="en-US" u="sng" dirty="0" smtClean="0"/>
          </a:p>
          <a:p>
            <a:pPr marL="468000" indent="0" algn="just">
              <a:buNone/>
            </a:pPr>
            <a:r>
              <a:rPr lang="en-US" dirty="0" smtClean="0"/>
              <a:t>and </a:t>
            </a:r>
            <a:r>
              <a:rPr lang="en-US" u="sng" dirty="0"/>
              <a:t>positive pathology </a:t>
            </a:r>
            <a:r>
              <a:rPr lang="en-US" dirty="0"/>
              <a:t>or a </a:t>
            </a:r>
            <a:r>
              <a:rPr lang="en-US" u="sng" dirty="0"/>
              <a:t>central gradient on IPSS </a:t>
            </a:r>
            <a:r>
              <a:rPr lang="en-US" dirty="0"/>
              <a:t>was seen before the initial operation </a:t>
            </a:r>
            <a:endParaRPr lang="en-US" dirty="0" smtClean="0"/>
          </a:p>
          <a:p>
            <a:pPr marL="468000" indent="0" algn="just">
              <a:buNone/>
            </a:pPr>
            <a:r>
              <a:rPr lang="en-US" dirty="0" smtClean="0"/>
              <a:t>(</a:t>
            </a:r>
            <a:r>
              <a:rPr lang="en-US" dirty="0"/>
              <a:t>low quality, discretionary recommendation</a:t>
            </a:r>
            <a:r>
              <a:rPr lang="en-US" dirty="0" smtClean="0"/>
              <a:t>).</a:t>
            </a:r>
          </a:p>
          <a:p>
            <a:pPr marL="468000" indent="0" algn="just">
              <a:buNone/>
            </a:pPr>
            <a:r>
              <a:rPr lang="en-US" dirty="0" smtClean="0"/>
              <a:t> </a:t>
            </a:r>
          </a:p>
          <a:p>
            <a:pPr algn="just">
              <a:buFont typeface="Wingdings" charset="2"/>
              <a:buChar char="§"/>
            </a:pPr>
            <a:r>
              <a:rPr lang="en-US" dirty="0"/>
              <a:t>Reoperation has a lower success rate than initial surgery. </a:t>
            </a:r>
            <a:endParaRPr lang="en-US" dirty="0" smtClean="0"/>
          </a:p>
          <a:p>
            <a:pPr marL="468000" indent="0" algn="just">
              <a:buNone/>
            </a:pPr>
            <a:r>
              <a:rPr lang="en-US" u="sng" dirty="0"/>
              <a:t>57 to 71 percent </a:t>
            </a:r>
            <a:r>
              <a:rPr lang="en-US" u="sng" dirty="0" smtClean="0"/>
              <a:t>cure</a:t>
            </a:r>
            <a:endParaRPr lang="en-US" u="sng" dirty="0"/>
          </a:p>
          <a:p>
            <a:pPr marL="468000" indent="0" algn="just">
              <a:buNone/>
            </a:pPr>
            <a:r>
              <a:rPr lang="en-US" dirty="0"/>
              <a:t>many of them developed other </a:t>
            </a:r>
            <a:r>
              <a:rPr lang="en-US" u="sng" dirty="0"/>
              <a:t>pituitary hormone deficiencies </a:t>
            </a:r>
            <a:r>
              <a:rPr lang="en-US" dirty="0"/>
              <a:t>as a result of the second procedure. </a:t>
            </a:r>
          </a:p>
          <a:p>
            <a:pPr algn="just"/>
            <a:endParaRPr lang="en-US" dirty="0"/>
          </a:p>
        </p:txBody>
      </p:sp>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spTree>
    <p:extLst>
      <p:ext uri="{BB962C8B-B14F-4D97-AF65-F5344CB8AC3E}">
        <p14:creationId xmlns:p14="http://schemas.microsoft.com/office/powerpoint/2010/main" val="189198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0029" y="10727"/>
            <a:ext cx="5617028" cy="6803284"/>
          </a:xfrm>
        </p:spPr>
      </p:pic>
    </p:spTree>
    <p:extLst>
      <p:ext uri="{BB962C8B-B14F-4D97-AF65-F5344CB8AC3E}">
        <p14:creationId xmlns:p14="http://schemas.microsoft.com/office/powerpoint/2010/main" val="13347986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Radiotherapy</a:t>
            </a:r>
            <a:endParaRPr lang="en-US" dirty="0"/>
          </a:p>
        </p:txBody>
      </p:sp>
      <p:sp>
        <p:nvSpPr>
          <p:cNvPr id="4" name="Content Placeholder 3"/>
          <p:cNvSpPr>
            <a:spLocks noGrp="1"/>
          </p:cNvSpPr>
          <p:nvPr>
            <p:ph sz="half" idx="2"/>
          </p:nvPr>
        </p:nvSpPr>
        <p:spPr>
          <a:xfrm>
            <a:off x="1097280" y="1894076"/>
            <a:ext cx="10058400" cy="3378200"/>
          </a:xfrm>
        </p:spPr>
        <p:txBody>
          <a:bodyPr>
            <a:normAutofit fontScale="77500" lnSpcReduction="20000"/>
          </a:bodyPr>
          <a:lstStyle/>
          <a:p>
            <a:pPr algn="just">
              <a:buFont typeface="Wingdings" charset="2"/>
              <a:buChar char="§"/>
            </a:pPr>
            <a:r>
              <a:rPr lang="en-US" dirty="0"/>
              <a:t>Radiotherapy is most commonly used in cases of </a:t>
            </a:r>
            <a:endParaRPr lang="en-US" dirty="0" smtClean="0"/>
          </a:p>
          <a:p>
            <a:pPr marL="523440" algn="just">
              <a:buFont typeface="Wingdings" charset="2"/>
              <a:buChar char="§"/>
            </a:pPr>
            <a:r>
              <a:rPr lang="en-US" dirty="0" smtClean="0">
                <a:solidFill>
                  <a:schemeClr val="accent2">
                    <a:lumMod val="75000"/>
                  </a:schemeClr>
                </a:solidFill>
              </a:rPr>
              <a:t>persistent </a:t>
            </a:r>
            <a:r>
              <a:rPr lang="en-US" dirty="0" err="1">
                <a:solidFill>
                  <a:schemeClr val="accent2">
                    <a:lumMod val="75000"/>
                  </a:schemeClr>
                </a:solidFill>
              </a:rPr>
              <a:t>hypercortisolism</a:t>
            </a:r>
            <a:r>
              <a:rPr lang="en-US" dirty="0">
                <a:solidFill>
                  <a:schemeClr val="accent2">
                    <a:lumMod val="75000"/>
                  </a:schemeClr>
                </a:solidFill>
              </a:rPr>
              <a:t> after incomplete </a:t>
            </a:r>
            <a:r>
              <a:rPr lang="en-US" dirty="0" err="1">
                <a:solidFill>
                  <a:schemeClr val="accent2">
                    <a:lumMod val="75000"/>
                  </a:schemeClr>
                </a:solidFill>
              </a:rPr>
              <a:t>corticotroph</a:t>
            </a:r>
            <a:r>
              <a:rPr lang="en-US" dirty="0">
                <a:solidFill>
                  <a:schemeClr val="accent2">
                    <a:lumMod val="75000"/>
                  </a:schemeClr>
                </a:solidFill>
              </a:rPr>
              <a:t> tumour resection,</a:t>
            </a:r>
            <a:r>
              <a:rPr lang="en-US" dirty="0"/>
              <a:t> </a:t>
            </a:r>
            <a:endParaRPr lang="en-US" dirty="0" smtClean="0"/>
          </a:p>
          <a:p>
            <a:pPr marL="523440" algn="just">
              <a:buFont typeface="Wingdings" charset="2"/>
              <a:buChar char="§"/>
            </a:pPr>
            <a:r>
              <a:rPr lang="en-US" dirty="0" smtClean="0"/>
              <a:t>particularly </a:t>
            </a:r>
            <a:r>
              <a:rPr lang="en-US" dirty="0"/>
              <a:t>if the </a:t>
            </a:r>
            <a:r>
              <a:rPr lang="en-US" u="sng" dirty="0"/>
              <a:t>tumour is aggressive </a:t>
            </a:r>
            <a:r>
              <a:rPr lang="en-US" dirty="0"/>
              <a:t>or </a:t>
            </a:r>
            <a:r>
              <a:rPr lang="en-US" u="sng" dirty="0"/>
              <a:t>invasive</a:t>
            </a:r>
            <a:r>
              <a:rPr lang="en-US" dirty="0"/>
              <a:t> or is considered </a:t>
            </a:r>
            <a:r>
              <a:rPr lang="en-US" u="sng" dirty="0"/>
              <a:t>unresectable </a:t>
            </a:r>
            <a:endParaRPr lang="en-US" u="sng" dirty="0" smtClean="0"/>
          </a:p>
          <a:p>
            <a:pPr marL="523440" algn="just">
              <a:buFont typeface="Wingdings" charset="2"/>
              <a:buChar char="§"/>
            </a:pPr>
            <a:r>
              <a:rPr lang="en-US" dirty="0" smtClean="0"/>
              <a:t>(</a:t>
            </a:r>
            <a:r>
              <a:rPr lang="en-US" dirty="0"/>
              <a:t>high quality, strong recommendation). </a:t>
            </a:r>
            <a:endParaRPr lang="en-US" dirty="0" smtClean="0"/>
          </a:p>
          <a:p>
            <a:pPr algn="just">
              <a:buFont typeface="Wingdings" charset="2"/>
              <a:buChar char="§"/>
            </a:pPr>
            <a:endParaRPr lang="en-US" dirty="0" smtClean="0"/>
          </a:p>
          <a:p>
            <a:pPr algn="just">
              <a:buFont typeface="Wingdings" charset="2"/>
              <a:buChar char="§"/>
            </a:pPr>
            <a:r>
              <a:rPr lang="en-US" b="1" dirty="0" smtClean="0"/>
              <a:t>Stereotactic </a:t>
            </a:r>
            <a:r>
              <a:rPr lang="en-US" b="1" dirty="0"/>
              <a:t>radiosurgery </a:t>
            </a:r>
            <a:r>
              <a:rPr lang="en-US" dirty="0"/>
              <a:t>is probably more convenient as few treatment sessions are required, but avoiding optic chiasm exposure is crucial (high quality, strong recommendation). </a:t>
            </a:r>
            <a:endParaRPr lang="en-US" dirty="0" smtClean="0"/>
          </a:p>
          <a:p>
            <a:pPr algn="just">
              <a:buFont typeface="Wingdings" charset="2"/>
              <a:buChar char="§"/>
            </a:pPr>
            <a:endParaRPr lang="en-US" dirty="0"/>
          </a:p>
        </p:txBody>
      </p:sp>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spTree>
    <p:extLst>
      <p:ext uri="{BB962C8B-B14F-4D97-AF65-F5344CB8AC3E}">
        <p14:creationId xmlns:p14="http://schemas.microsoft.com/office/powerpoint/2010/main" val="1367962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Radiotherapy</a:t>
            </a:r>
            <a:endParaRPr lang="en-US" dirty="0"/>
          </a:p>
        </p:txBody>
      </p:sp>
      <p:sp>
        <p:nvSpPr>
          <p:cNvPr id="4" name="Content Placeholder 3"/>
          <p:cNvSpPr>
            <a:spLocks noGrp="1"/>
          </p:cNvSpPr>
          <p:nvPr>
            <p:ph sz="half" idx="2"/>
          </p:nvPr>
        </p:nvSpPr>
        <p:spPr>
          <a:xfrm>
            <a:off x="1097280" y="1894076"/>
            <a:ext cx="10058400" cy="3378200"/>
          </a:xfrm>
        </p:spPr>
        <p:txBody>
          <a:bodyPr>
            <a:normAutofit/>
          </a:bodyPr>
          <a:lstStyle/>
          <a:p>
            <a:pPr algn="just">
              <a:buFont typeface="Wingdings" charset="2"/>
              <a:buChar char="§"/>
            </a:pPr>
            <a:r>
              <a:rPr lang="en-US" dirty="0" smtClean="0"/>
              <a:t>Lifelong </a:t>
            </a:r>
            <a:r>
              <a:rPr lang="en-US" dirty="0"/>
              <a:t>monitoring for </a:t>
            </a:r>
            <a:r>
              <a:rPr lang="en-US" u="sng" dirty="0"/>
              <a:t>pituitary hormone </a:t>
            </a:r>
            <a:r>
              <a:rPr lang="en-US" u="sng" dirty="0" smtClean="0"/>
              <a:t>deficiencies </a:t>
            </a:r>
            <a:r>
              <a:rPr lang="en-US" dirty="0"/>
              <a:t>and </a:t>
            </a:r>
            <a:r>
              <a:rPr lang="en-US" u="sng" dirty="0"/>
              <a:t>recurrence</a:t>
            </a:r>
            <a:r>
              <a:rPr lang="en-US" dirty="0"/>
              <a:t> is required in all patients undergoing radiotherapy (high quality, strong recommendation). </a:t>
            </a:r>
            <a:endParaRPr lang="en-US" dirty="0" smtClean="0"/>
          </a:p>
          <a:p>
            <a:pPr algn="just">
              <a:buFont typeface="Wingdings" charset="2"/>
              <a:buChar char="§"/>
            </a:pPr>
            <a:endParaRPr lang="en-US" dirty="0" smtClean="0"/>
          </a:p>
          <a:p>
            <a:pPr algn="just">
              <a:buFont typeface="Wingdings" charset="2"/>
              <a:buChar char="§"/>
            </a:pPr>
            <a:r>
              <a:rPr lang="en-US" u="sng" dirty="0" smtClean="0"/>
              <a:t>Imaging </a:t>
            </a:r>
            <a:r>
              <a:rPr lang="en-US" u="sng" dirty="0"/>
              <a:t>for secondary neoplasia in the radiation </a:t>
            </a:r>
            <a:r>
              <a:rPr lang="en-US" u="sng" dirty="0" smtClean="0"/>
              <a:t>field </a:t>
            </a:r>
            <a:r>
              <a:rPr lang="en-US" dirty="0"/>
              <a:t>should also be considered (high quality, strong recommendation). </a:t>
            </a:r>
          </a:p>
          <a:p>
            <a:pPr algn="just">
              <a:buFont typeface="Wingdings" charset="2"/>
              <a:buChar char="§"/>
            </a:pPr>
            <a:endParaRPr lang="en-US" dirty="0"/>
          </a:p>
        </p:txBody>
      </p:sp>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spTree>
    <p:extLst>
      <p:ext uri="{BB962C8B-B14F-4D97-AF65-F5344CB8AC3E}">
        <p14:creationId xmlns:p14="http://schemas.microsoft.com/office/powerpoint/2010/main" val="12853503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PITUITARY IRRADIATION</a:t>
            </a:r>
          </a:p>
        </p:txBody>
      </p:sp>
      <p:sp>
        <p:nvSpPr>
          <p:cNvPr id="4" name="Content Placeholder 3"/>
          <p:cNvSpPr>
            <a:spLocks noGrp="1"/>
          </p:cNvSpPr>
          <p:nvPr>
            <p:ph sz="half" idx="2"/>
          </p:nvPr>
        </p:nvSpPr>
        <p:spPr>
          <a:xfrm>
            <a:off x="1097280" y="1894076"/>
            <a:ext cx="10058400" cy="3378200"/>
          </a:xfrm>
        </p:spPr>
        <p:txBody>
          <a:bodyPr>
            <a:normAutofit/>
          </a:bodyPr>
          <a:lstStyle/>
          <a:p>
            <a:pPr algn="just">
              <a:buFont typeface="Wingdings" charset="2"/>
              <a:buChar char="§"/>
            </a:pPr>
            <a:r>
              <a:rPr lang="en-US" dirty="0" smtClean="0"/>
              <a:t>It </a:t>
            </a:r>
            <a:r>
              <a:rPr lang="en-US" dirty="0"/>
              <a:t>may be considered as the </a:t>
            </a:r>
            <a:r>
              <a:rPr lang="en-US" u="sng" dirty="0"/>
              <a:t>initial therapy in children </a:t>
            </a:r>
            <a:r>
              <a:rPr lang="en-US" dirty="0"/>
              <a:t>because it is </a:t>
            </a:r>
            <a:r>
              <a:rPr lang="en-US" u="sng" dirty="0"/>
              <a:t>as successful as </a:t>
            </a:r>
            <a:r>
              <a:rPr lang="en-US" dirty="0" err="1"/>
              <a:t>transsphenoidal</a:t>
            </a:r>
            <a:r>
              <a:rPr lang="en-US" dirty="0"/>
              <a:t> </a:t>
            </a:r>
            <a:r>
              <a:rPr lang="en-US" dirty="0" smtClean="0"/>
              <a:t>surgery.</a:t>
            </a:r>
          </a:p>
          <a:p>
            <a:pPr algn="just">
              <a:buFont typeface="Wingdings" charset="2"/>
              <a:buChar char="§"/>
            </a:pPr>
            <a:endParaRPr lang="en-US" dirty="0" smtClean="0"/>
          </a:p>
          <a:p>
            <a:pPr algn="just">
              <a:buFont typeface="Wingdings" charset="2"/>
              <a:buChar char="§"/>
            </a:pPr>
            <a:r>
              <a:rPr lang="en-US" dirty="0" smtClean="0"/>
              <a:t>Patients </a:t>
            </a:r>
            <a:r>
              <a:rPr lang="en-US" dirty="0"/>
              <a:t>with </a:t>
            </a:r>
            <a:r>
              <a:rPr lang="en-US" dirty="0" err="1"/>
              <a:t>hypercortisolism</a:t>
            </a:r>
            <a:r>
              <a:rPr lang="en-US" dirty="0"/>
              <a:t> should receive adrenal enzyme inhibitors (such as </a:t>
            </a:r>
            <a:r>
              <a:rPr lang="en-US" dirty="0" err="1"/>
              <a:t>mitotane</a:t>
            </a:r>
            <a:r>
              <a:rPr lang="en-US" dirty="0"/>
              <a:t>, </a:t>
            </a:r>
            <a:r>
              <a:rPr lang="en-US" dirty="0" err="1"/>
              <a:t>metyrapone</a:t>
            </a:r>
            <a:r>
              <a:rPr lang="en-US" dirty="0"/>
              <a:t>, or ketoconazole) to </a:t>
            </a:r>
            <a:r>
              <a:rPr lang="en-US" u="sng" dirty="0"/>
              <a:t>achieve </a:t>
            </a:r>
            <a:r>
              <a:rPr lang="en-US" u="sng" dirty="0" err="1"/>
              <a:t>eucortisolism</a:t>
            </a:r>
            <a:r>
              <a:rPr lang="en-US" u="sng" dirty="0"/>
              <a:t> until the radiation therapy is </a:t>
            </a:r>
            <a:r>
              <a:rPr lang="en-US" u="sng" dirty="0" smtClean="0"/>
              <a:t>successful.</a:t>
            </a:r>
          </a:p>
        </p:txBody>
      </p:sp>
      <p:sp>
        <p:nvSpPr>
          <p:cNvPr id="5" name="Text Placeholder 4"/>
          <p:cNvSpPr>
            <a:spLocks noGrp="1"/>
          </p:cNvSpPr>
          <p:nvPr>
            <p:ph type="body" sz="quarter" idx="3"/>
          </p:nvPr>
        </p:nvSpPr>
        <p:spPr>
          <a:xfrm>
            <a:off x="1097280" y="5428992"/>
            <a:ext cx="10058400" cy="736282"/>
          </a:xfrm>
        </p:spPr>
        <p:txBody>
          <a:bodyPr/>
          <a:lstStyle/>
          <a:p>
            <a:r>
              <a:rPr lang="en-US" dirty="0" smtClean="0"/>
              <a:t>2022 </a:t>
            </a:r>
            <a:r>
              <a:rPr lang="en-US" dirty="0" err="1" smtClean="0"/>
              <a:t>uptodate</a:t>
            </a:r>
            <a:r>
              <a:rPr lang="en-US" dirty="0"/>
              <a:t>, Primary therapy of Cushing's disease: Transsphenoidal surgery and pituitary irradiation</a:t>
            </a:r>
          </a:p>
        </p:txBody>
      </p:sp>
    </p:spTree>
    <p:extLst>
      <p:ext uri="{BB962C8B-B14F-4D97-AF65-F5344CB8AC3E}">
        <p14:creationId xmlns:p14="http://schemas.microsoft.com/office/powerpoint/2010/main" val="2053462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PITUITARY IRRADIATION</a:t>
            </a:r>
          </a:p>
        </p:txBody>
      </p:sp>
      <p:sp>
        <p:nvSpPr>
          <p:cNvPr id="4" name="Content Placeholder 3"/>
          <p:cNvSpPr>
            <a:spLocks noGrp="1"/>
          </p:cNvSpPr>
          <p:nvPr>
            <p:ph sz="half" idx="2"/>
          </p:nvPr>
        </p:nvSpPr>
        <p:spPr>
          <a:xfrm>
            <a:off x="1097280" y="1894076"/>
            <a:ext cx="10058400" cy="3378200"/>
          </a:xfrm>
        </p:spPr>
        <p:txBody>
          <a:bodyPr>
            <a:normAutofit/>
          </a:bodyPr>
          <a:lstStyle/>
          <a:p>
            <a:pPr algn="just"/>
            <a:r>
              <a:rPr lang="en-US" dirty="0" smtClean="0"/>
              <a:t>●</a:t>
            </a:r>
            <a:r>
              <a:rPr lang="en-US" b="1" dirty="0">
                <a:solidFill>
                  <a:schemeClr val="accent2">
                    <a:lumMod val="75000"/>
                  </a:schemeClr>
                </a:solidFill>
              </a:rPr>
              <a:t>Efficacy </a:t>
            </a:r>
          </a:p>
          <a:p>
            <a:pPr algn="just">
              <a:buFont typeface="Wingdings" charset="2"/>
              <a:buChar char="§"/>
            </a:pPr>
            <a:r>
              <a:rPr lang="en-US" dirty="0" smtClean="0"/>
              <a:t>Reduction </a:t>
            </a:r>
            <a:r>
              <a:rPr lang="en-US" dirty="0"/>
              <a:t>of cortisol to normal occurs in 50 to 80 percent of subjects. </a:t>
            </a:r>
            <a:endParaRPr lang="en-US" dirty="0" smtClean="0"/>
          </a:p>
          <a:p>
            <a:pPr algn="just">
              <a:buFont typeface="Wingdings" charset="2"/>
              <a:buChar char="§"/>
            </a:pPr>
            <a:r>
              <a:rPr lang="en-US" dirty="0" smtClean="0"/>
              <a:t>Addition </a:t>
            </a:r>
            <a:r>
              <a:rPr lang="en-US" dirty="0"/>
              <a:t>of pharmacologic therapy increases the remission rates to 85 to 100 percent. </a:t>
            </a:r>
            <a:endParaRPr lang="en-US" dirty="0" smtClean="0"/>
          </a:p>
        </p:txBody>
      </p:sp>
      <p:sp>
        <p:nvSpPr>
          <p:cNvPr id="5" name="Text Placeholder 4"/>
          <p:cNvSpPr>
            <a:spLocks noGrp="1"/>
          </p:cNvSpPr>
          <p:nvPr>
            <p:ph type="body" sz="quarter" idx="3"/>
          </p:nvPr>
        </p:nvSpPr>
        <p:spPr>
          <a:xfrm>
            <a:off x="1097280" y="5428992"/>
            <a:ext cx="10058400" cy="736282"/>
          </a:xfrm>
        </p:spPr>
        <p:txBody>
          <a:bodyPr/>
          <a:lstStyle/>
          <a:p>
            <a:r>
              <a:rPr lang="en-US" dirty="0" smtClean="0"/>
              <a:t>2022 </a:t>
            </a:r>
            <a:r>
              <a:rPr lang="en-US" dirty="0" err="1" smtClean="0"/>
              <a:t>uptodate</a:t>
            </a:r>
            <a:r>
              <a:rPr lang="en-US" dirty="0"/>
              <a:t>, Primary therapy of Cushing's disease: Transsphenoidal surgery and pituitary irradiation</a:t>
            </a:r>
          </a:p>
        </p:txBody>
      </p:sp>
    </p:spTree>
    <p:extLst>
      <p:ext uri="{BB962C8B-B14F-4D97-AF65-F5344CB8AC3E}">
        <p14:creationId xmlns:p14="http://schemas.microsoft.com/office/powerpoint/2010/main" val="3833292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Medical therapy for Cushing’s disease </a:t>
            </a:r>
            <a:endParaRPr lang="en-US" dirty="0"/>
          </a:p>
        </p:txBody>
      </p:sp>
      <p:sp>
        <p:nvSpPr>
          <p:cNvPr id="4" name="Content Placeholder 3"/>
          <p:cNvSpPr>
            <a:spLocks noGrp="1"/>
          </p:cNvSpPr>
          <p:nvPr>
            <p:ph sz="half" idx="2"/>
          </p:nvPr>
        </p:nvSpPr>
        <p:spPr>
          <a:xfrm>
            <a:off x="1097280" y="1894076"/>
            <a:ext cx="10058400" cy="3378200"/>
          </a:xfrm>
        </p:spPr>
        <p:txBody>
          <a:bodyPr>
            <a:normAutofit/>
          </a:bodyPr>
          <a:lstStyle/>
          <a:p>
            <a:pPr algn="just"/>
            <a:r>
              <a:rPr lang="en-US" dirty="0" smtClean="0"/>
              <a:t>Drugs </a:t>
            </a:r>
            <a:r>
              <a:rPr lang="en-US" dirty="0"/>
              <a:t>can be used </a:t>
            </a:r>
            <a:r>
              <a:rPr lang="en-US" dirty="0" smtClean="0"/>
              <a:t>to: </a:t>
            </a:r>
          </a:p>
          <a:p>
            <a:pPr marL="514350" indent="-514350" algn="just">
              <a:buFont typeface="+mj-lt"/>
              <a:buAutoNum type="arabicPeriod"/>
            </a:pPr>
            <a:r>
              <a:rPr lang="en-US" dirty="0" smtClean="0"/>
              <a:t>treat </a:t>
            </a:r>
            <a:r>
              <a:rPr lang="en-US" dirty="0" err="1"/>
              <a:t>hypercortisolism</a:t>
            </a:r>
            <a:r>
              <a:rPr lang="en-US" dirty="0"/>
              <a:t> in patients with </a:t>
            </a:r>
            <a:r>
              <a:rPr lang="en-US" dirty="0">
                <a:solidFill>
                  <a:schemeClr val="accent2">
                    <a:lumMod val="75000"/>
                  </a:schemeClr>
                </a:solidFill>
              </a:rPr>
              <a:t>persistent or recurrent </a:t>
            </a:r>
            <a:r>
              <a:rPr lang="en-US" dirty="0"/>
              <a:t>Cushing’s disease </a:t>
            </a:r>
            <a:endParaRPr lang="en-US" dirty="0" smtClean="0"/>
          </a:p>
          <a:p>
            <a:pPr marL="514350" indent="-514350" algn="just">
              <a:buFont typeface="+mj-lt"/>
              <a:buAutoNum type="arabicPeriod"/>
            </a:pPr>
            <a:r>
              <a:rPr lang="en-US" dirty="0" smtClean="0"/>
              <a:t>those </a:t>
            </a:r>
            <a:r>
              <a:rPr lang="en-US" dirty="0"/>
              <a:t>who </a:t>
            </a:r>
            <a:r>
              <a:rPr lang="en-US" dirty="0">
                <a:solidFill>
                  <a:schemeClr val="accent2">
                    <a:lumMod val="75000"/>
                  </a:schemeClr>
                </a:solidFill>
              </a:rPr>
              <a:t>are not candidates or refuse surgery</a:t>
            </a:r>
            <a:r>
              <a:rPr lang="en-US" dirty="0"/>
              <a:t>, </a:t>
            </a:r>
            <a:endParaRPr lang="en-US" dirty="0" smtClean="0"/>
          </a:p>
          <a:p>
            <a:pPr marL="514350" indent="-514350" algn="just">
              <a:buFont typeface="+mj-lt"/>
              <a:buAutoNum type="arabicPeriod"/>
            </a:pPr>
            <a:r>
              <a:rPr lang="en-US" dirty="0" smtClean="0"/>
              <a:t>to </a:t>
            </a:r>
            <a:r>
              <a:rPr lang="en-US" dirty="0"/>
              <a:t>control cortisol concentrations in patients </a:t>
            </a:r>
            <a:r>
              <a:rPr lang="en-US" dirty="0">
                <a:solidFill>
                  <a:schemeClr val="accent2">
                    <a:lumMod val="75000"/>
                  </a:schemeClr>
                </a:solidFill>
              </a:rPr>
              <a:t>undergoing radiotherapy</a:t>
            </a:r>
            <a:r>
              <a:rPr lang="en-US" dirty="0" smtClean="0"/>
              <a:t>.</a:t>
            </a:r>
            <a:endParaRPr lang="en-US" dirty="0"/>
          </a:p>
        </p:txBody>
      </p:sp>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spTree>
    <p:extLst>
      <p:ext uri="{BB962C8B-B14F-4D97-AF65-F5344CB8AC3E}">
        <p14:creationId xmlns:p14="http://schemas.microsoft.com/office/powerpoint/2010/main" val="681337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81993" y="118301"/>
            <a:ext cx="6088974" cy="5099359"/>
          </a:xfrm>
        </p:spPr>
      </p:pic>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spTree>
    <p:extLst>
      <p:ext uri="{BB962C8B-B14F-4D97-AF65-F5344CB8AC3E}">
        <p14:creationId xmlns:p14="http://schemas.microsoft.com/office/powerpoint/2010/main" val="2086790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2122" y="2280100"/>
            <a:ext cx="10071652" cy="395190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22" y="64353"/>
            <a:ext cx="10071652" cy="2345882"/>
          </a:xfrm>
          <a:prstGeom prst="rect">
            <a:avLst/>
          </a:prstGeom>
        </p:spPr>
      </p:pic>
    </p:spTree>
    <p:extLst>
      <p:ext uri="{BB962C8B-B14F-4D97-AF65-F5344CB8AC3E}">
        <p14:creationId xmlns:p14="http://schemas.microsoft.com/office/powerpoint/2010/main" val="16103090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charset="0"/>
                <a:ea typeface="Times New Roman" charset="0"/>
                <a:cs typeface="Times New Roman" charset="0"/>
              </a:rPr>
              <a:t>Treatment Plan:</a:t>
            </a:r>
            <a:endParaRPr lang="en-US" b="1" dirty="0">
              <a:latin typeface="Times New Roman" charset="0"/>
              <a:ea typeface="Times New Roman" charset="0"/>
              <a:cs typeface="Times New Roman" charset="0"/>
            </a:endParaRPr>
          </a:p>
        </p:txBody>
      </p:sp>
      <p:sp>
        <p:nvSpPr>
          <p:cNvPr id="3" name="Text Placeholder 2"/>
          <p:cNvSpPr>
            <a:spLocks noGrp="1"/>
          </p:cNvSpPr>
          <p:nvPr>
            <p:ph type="body" idx="1"/>
          </p:nvPr>
        </p:nvSpPr>
        <p:spPr>
          <a:xfrm>
            <a:off x="839788" y="5920654"/>
            <a:ext cx="10515600" cy="823912"/>
          </a:xfrm>
        </p:spPr>
        <p:txBody>
          <a:bodyPr>
            <a:normAutofit/>
          </a:bodyPr>
          <a:lstStyle/>
          <a:p>
            <a:endParaRPr lang="en-US" dirty="0"/>
          </a:p>
        </p:txBody>
      </p:sp>
      <p:sp>
        <p:nvSpPr>
          <p:cNvPr id="4" name="Content Placeholder 3"/>
          <p:cNvSpPr>
            <a:spLocks noGrp="1"/>
          </p:cNvSpPr>
          <p:nvPr>
            <p:ph sz="half" idx="2"/>
          </p:nvPr>
        </p:nvSpPr>
        <p:spPr>
          <a:xfrm>
            <a:off x="1178560" y="1853911"/>
            <a:ext cx="9977120" cy="3909580"/>
          </a:xfrm>
        </p:spPr>
        <p:txBody>
          <a:bodyPr>
            <a:normAutofit/>
          </a:bodyPr>
          <a:lstStyle/>
          <a:p>
            <a:pPr marL="514350" indent="-514350">
              <a:buFont typeface="+mj-lt"/>
              <a:buAutoNum type="arabicPeriod"/>
            </a:pPr>
            <a:r>
              <a:rPr lang="en-US" dirty="0" smtClean="0"/>
              <a:t>Persistent Cushing's disease confirmation</a:t>
            </a:r>
          </a:p>
          <a:p>
            <a:pPr marL="514350" indent="-514350">
              <a:buFont typeface="+mj-lt"/>
              <a:buAutoNum type="arabicPeriod"/>
            </a:pPr>
            <a:r>
              <a:rPr lang="en-US" dirty="0" smtClean="0"/>
              <a:t>Pituitary MRI (visible tumor) / UFC</a:t>
            </a:r>
          </a:p>
          <a:p>
            <a:pPr marL="1828800" indent="0">
              <a:buNone/>
            </a:pPr>
            <a:r>
              <a:rPr lang="en-US" dirty="0" smtClean="0"/>
              <a:t>Resurgery?</a:t>
            </a:r>
            <a:endParaRPr lang="en-US" dirty="0" smtClean="0"/>
          </a:p>
          <a:p>
            <a:pPr marL="1828800" indent="0">
              <a:buNone/>
            </a:pPr>
            <a:r>
              <a:rPr lang="en-US" dirty="0" smtClean="0"/>
              <a:t>Ketoconazole </a:t>
            </a:r>
            <a:r>
              <a:rPr lang="en-US" dirty="0" smtClean="0"/>
              <a:t>and </a:t>
            </a:r>
            <a:r>
              <a:rPr lang="en-US" dirty="0" smtClean="0"/>
              <a:t>radiotherapy?</a:t>
            </a:r>
            <a:endParaRPr lang="en-US" dirty="0" smtClean="0"/>
          </a:p>
          <a:p>
            <a:pPr marL="514350" indent="-514350">
              <a:buFont typeface="+mj-lt"/>
              <a:buAutoNum type="arabicPeriod"/>
            </a:pPr>
            <a:r>
              <a:rPr lang="en-US" dirty="0" smtClean="0"/>
              <a:t>Evaluation of MEN 1 mutation / Ca, P</a:t>
            </a:r>
          </a:p>
          <a:p>
            <a:pPr marL="514350" indent="-514350">
              <a:buFont typeface="+mj-lt"/>
              <a:buAutoNum type="arabicPeriod"/>
            </a:pPr>
            <a:r>
              <a:rPr lang="en-US" dirty="0" smtClean="0"/>
              <a:t>Control of BP , FBS and other complications of CD</a:t>
            </a:r>
          </a:p>
          <a:p>
            <a:endParaRPr lang="en-US" dirty="0"/>
          </a:p>
        </p:txBody>
      </p:sp>
    </p:spTree>
    <p:extLst>
      <p:ext uri="{BB962C8B-B14F-4D97-AF65-F5344CB8AC3E}">
        <p14:creationId xmlns:p14="http://schemas.microsoft.com/office/powerpoint/2010/main" val="3059979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58449" t="22604" r="4384" b="36017"/>
          <a:stretch/>
        </p:blipFill>
        <p:spPr>
          <a:xfrm>
            <a:off x="-6068" y="0"/>
            <a:ext cx="12198068" cy="6858000"/>
          </a:xfrm>
          <a:prstGeom prst="rect">
            <a:avLst/>
          </a:prstGeom>
        </p:spPr>
      </p:pic>
    </p:spTree>
    <p:extLst>
      <p:ext uri="{BB962C8B-B14F-4D97-AF65-F5344CB8AC3E}">
        <p14:creationId xmlns:p14="http://schemas.microsoft.com/office/powerpoint/2010/main" val="536421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7174" y="2611578"/>
            <a:ext cx="5363633" cy="4022725"/>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92044" y="-394368"/>
            <a:ext cx="3039179" cy="4052240"/>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848353" y="-543917"/>
            <a:ext cx="3263503" cy="4351338"/>
          </a:xfrm>
          <a:prstGeom prst="rect">
            <a:avLst/>
          </a:prstGeo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299302" y="-543917"/>
            <a:ext cx="3263503" cy="4351338"/>
          </a:xfrm>
          <a:prstGeom prst="rect">
            <a:avLst/>
          </a:prstGeom>
        </p:spPr>
      </p:pic>
      <p:pic>
        <p:nvPicPr>
          <p:cNvPr id="8"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48851" y="2607424"/>
            <a:ext cx="3263503" cy="4351338"/>
          </a:xfrm>
          <a:prstGeom prst="rect">
            <a:avLst/>
          </a:prstGeom>
        </p:spPr>
      </p:pic>
    </p:spTree>
    <p:extLst>
      <p:ext uri="{BB962C8B-B14F-4D97-AF65-F5344CB8AC3E}">
        <p14:creationId xmlns:p14="http://schemas.microsoft.com/office/powerpoint/2010/main" val="230300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2081" y="0"/>
            <a:ext cx="9753599" cy="6311812"/>
          </a:xfrm>
        </p:spPr>
      </p:pic>
    </p:spTree>
    <p:extLst>
      <p:ext uri="{BB962C8B-B14F-4D97-AF65-F5344CB8AC3E}">
        <p14:creationId xmlns:p14="http://schemas.microsoft.com/office/powerpoint/2010/main" val="13475575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767675" y="-725257"/>
            <a:ext cx="3466894" cy="4622525"/>
          </a:xfr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337330" y="-583158"/>
            <a:ext cx="3149667" cy="4199557"/>
          </a:xfrm>
          <a:prstGeom prst="rect">
            <a:avLst/>
          </a:prstGeom>
        </p:spPr>
      </p:pic>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532190" y="-614903"/>
            <a:ext cx="3301362" cy="4401816"/>
          </a:xfrm>
          <a:prstGeom prst="rect">
            <a:avLst/>
          </a:prstGeom>
        </p:spPr>
      </p:pic>
      <p:pic>
        <p:nvPicPr>
          <p:cNvPr id="11"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69370" y="2547536"/>
            <a:ext cx="3263503" cy="4351338"/>
          </a:xfrm>
          <a:prstGeom prst="rect">
            <a:avLst/>
          </a:prstGeom>
        </p:spPr>
      </p:pic>
      <p:pic>
        <p:nvPicPr>
          <p:cNvPr id="12"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3055" y="2666083"/>
            <a:ext cx="4918498" cy="3688874"/>
          </a:xfrm>
          <a:prstGeom prst="rect">
            <a:avLst/>
          </a:prstGeom>
        </p:spPr>
      </p:pic>
      <p:pic>
        <p:nvPicPr>
          <p:cNvPr id="13"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5187" y="2834760"/>
            <a:ext cx="4328592" cy="3246444"/>
          </a:xfrm>
          <a:prstGeom prst="rect">
            <a:avLst/>
          </a:prstGeom>
        </p:spPr>
      </p:pic>
    </p:spTree>
    <p:extLst>
      <p:ext uri="{BB962C8B-B14F-4D97-AF65-F5344CB8AC3E}">
        <p14:creationId xmlns:p14="http://schemas.microsoft.com/office/powerpoint/2010/main" val="8892068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2476" y="991740"/>
            <a:ext cx="105156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56337" y="3010871"/>
            <a:ext cx="2796469" cy="3728625"/>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22819" y="-722528"/>
            <a:ext cx="3263503" cy="4351338"/>
          </a:xfrm>
          <a:prstGeom prst="rect">
            <a:avLst/>
          </a:prstGeo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370" y="3398200"/>
            <a:ext cx="3938620" cy="2953965"/>
          </a:xfrm>
          <a:prstGeom prst="rect">
            <a:avLst/>
          </a:prstGeom>
        </p:spPr>
      </p:pic>
      <p:pic>
        <p:nvPicPr>
          <p:cNvPr id="12"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976325" y="2780986"/>
            <a:ext cx="3263503" cy="4351338"/>
          </a:xfrm>
          <a:prstGeom prst="rect">
            <a:avLst/>
          </a:prstGeom>
        </p:spPr>
      </p:pic>
      <p:pic>
        <p:nvPicPr>
          <p:cNvPr id="13"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922390" y="-438973"/>
            <a:ext cx="3263503" cy="4351338"/>
          </a:xfrm>
          <a:prstGeom prst="rect">
            <a:avLst/>
          </a:prstGeom>
        </p:spPr>
      </p:pic>
      <p:pic>
        <p:nvPicPr>
          <p:cNvPr id="1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966287" y="-468726"/>
            <a:ext cx="3263503" cy="4351338"/>
          </a:xfrm>
          <a:prstGeom prst="rect">
            <a:avLst/>
          </a:prstGeom>
        </p:spPr>
      </p:pic>
    </p:spTree>
    <p:extLst>
      <p:ext uri="{BB962C8B-B14F-4D97-AF65-F5344CB8AC3E}">
        <p14:creationId xmlns:p14="http://schemas.microsoft.com/office/powerpoint/2010/main" val="5600721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23968" y="-153168"/>
            <a:ext cx="4114964" cy="5486620"/>
          </a:xfrm>
        </p:spPr>
      </p:pic>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306584" y="414472"/>
            <a:ext cx="3263503" cy="4351338"/>
          </a:xfrm>
          <a:prstGeom prst="rect">
            <a:avLst/>
          </a:prstGeom>
        </p:spPr>
      </p:pic>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979" y="2953405"/>
            <a:ext cx="5801784" cy="4351338"/>
          </a:xfrm>
          <a:prstGeom prst="rect">
            <a:avLst/>
          </a:prstGeom>
        </p:spPr>
      </p:pic>
    </p:spTree>
    <p:extLst>
      <p:ext uri="{BB962C8B-B14F-4D97-AF65-F5344CB8AC3E}">
        <p14:creationId xmlns:p14="http://schemas.microsoft.com/office/powerpoint/2010/main" val="7120019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293639" y="-421535"/>
            <a:ext cx="3263503" cy="4351338"/>
          </a:xfr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16378" y="2563952"/>
            <a:ext cx="3263503" cy="4351338"/>
          </a:xfrm>
          <a:prstGeom prst="rect">
            <a:avLst/>
          </a:prstGeom>
        </p:spPr>
      </p:pic>
    </p:spTree>
    <p:extLst>
      <p:ext uri="{BB962C8B-B14F-4D97-AF65-F5344CB8AC3E}">
        <p14:creationId xmlns:p14="http://schemas.microsoft.com/office/powerpoint/2010/main" val="16081979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37930"/>
            <a:ext cx="10058400" cy="1310632"/>
          </a:xfrm>
        </p:spPr>
        <p:txBody>
          <a:bodyPr/>
          <a:lstStyle/>
          <a:p>
            <a:pPr rtl="1"/>
            <a:r>
              <a:rPr lang="en-US" dirty="0" smtClean="0"/>
              <a:t>IPSS,  1401.1.27</a:t>
            </a:r>
            <a:endParaRPr lang="en-US" dirty="0"/>
          </a:p>
        </p:txBody>
      </p:sp>
      <p:sp>
        <p:nvSpPr>
          <p:cNvPr id="3" name="Content Placeholder 2"/>
          <p:cNvSpPr>
            <a:spLocks noGrp="1"/>
          </p:cNvSpPr>
          <p:nvPr>
            <p:ph idx="1"/>
          </p:nvPr>
        </p:nvSpPr>
        <p:spPr>
          <a:xfrm>
            <a:off x="1097280" y="2315634"/>
            <a:ext cx="10058400" cy="4023360"/>
          </a:xfrm>
        </p:spPr>
        <p:txBody>
          <a:bodyPr>
            <a:normAutofit/>
          </a:bodyPr>
          <a:lstStyle/>
          <a:p>
            <a:pPr marL="0" indent="0" algn="ctr">
              <a:lnSpc>
                <a:spcPct val="100000"/>
              </a:lnSpc>
              <a:spcBef>
                <a:spcPts val="0"/>
              </a:spcBef>
              <a:spcAft>
                <a:spcPts val="0"/>
              </a:spcAft>
              <a:buClrTx/>
              <a:buSzTx/>
              <a:buNone/>
              <a:defRPr/>
            </a:pPr>
            <a:endParaRPr lang="en-US" dirty="0" smtClean="0"/>
          </a:p>
          <a:p>
            <a:pPr marL="0" indent="0" algn="ctr">
              <a:lnSpc>
                <a:spcPct val="100000"/>
              </a:lnSpc>
              <a:spcBef>
                <a:spcPts val="0"/>
              </a:spcBef>
              <a:spcAft>
                <a:spcPts val="0"/>
              </a:spcAft>
              <a:buClrTx/>
              <a:buSzTx/>
              <a:buNone/>
              <a:defRPr/>
            </a:pPr>
            <a:endParaRPr lang="en-US" dirty="0"/>
          </a:p>
          <a:p>
            <a:pPr marL="0" indent="0" algn="l">
              <a:lnSpc>
                <a:spcPct val="100000"/>
              </a:lnSpc>
              <a:spcBef>
                <a:spcPts val="0"/>
              </a:spcBef>
              <a:spcAft>
                <a:spcPts val="0"/>
              </a:spcAft>
              <a:buClrTx/>
              <a:buSzTx/>
              <a:buNone/>
              <a:defRPr/>
            </a:pPr>
            <a:r>
              <a:rPr lang="en-US" dirty="0" smtClean="0"/>
              <a:t> </a:t>
            </a:r>
          </a:p>
          <a:p>
            <a:pPr algn="l">
              <a:lnSpc>
                <a:spcPct val="100000"/>
              </a:lnSpc>
              <a:spcBef>
                <a:spcPts val="0"/>
              </a:spcBef>
              <a:spcAft>
                <a:spcPts val="0"/>
              </a:spcAft>
              <a:buClrTx/>
              <a:buSzTx/>
              <a:buFont typeface="Wingdings" charset="2"/>
              <a:buChar char="v"/>
              <a:defRPr/>
            </a:pPr>
            <a:endParaRPr lang="en-US" dirty="0" smtClean="0"/>
          </a:p>
          <a:p>
            <a:pPr algn="l">
              <a:lnSpc>
                <a:spcPct val="100000"/>
              </a:lnSpc>
              <a:spcBef>
                <a:spcPts val="0"/>
              </a:spcBef>
              <a:spcAft>
                <a:spcPts val="0"/>
              </a:spcAft>
              <a:buClrTx/>
              <a:buSzTx/>
              <a:buFont typeface="Wingdings" charset="2"/>
              <a:buChar char="v"/>
              <a:defRPr/>
            </a:pPr>
            <a:r>
              <a:rPr lang="en-US" dirty="0" smtClean="0"/>
              <a:t>Prolactin Reference Range: (2.8 </a:t>
            </a:r>
            <a:r>
              <a:rPr lang="mr-IN" dirty="0"/>
              <a:t>–</a:t>
            </a:r>
            <a:r>
              <a:rPr lang="en-US" dirty="0"/>
              <a:t> 26 </a:t>
            </a:r>
            <a:r>
              <a:rPr lang="en-US" dirty="0">
                <a:latin typeface="Times New Roman" charset="0"/>
                <a:ea typeface="Times New Roman" charset="0"/>
                <a:cs typeface="Times New Roman" charset="0"/>
              </a:rPr>
              <a:t>ng/ml</a:t>
            </a:r>
            <a:r>
              <a:rPr lang="en-US" sz="4800" dirty="0"/>
              <a:t>)</a:t>
            </a:r>
            <a:endParaRPr lang="en-US" dirty="0">
              <a:latin typeface="Times New Roman" charset="0"/>
              <a:ea typeface="Times New Roman" charset="0"/>
              <a:cs typeface="Times New Roman" charset="0"/>
            </a:endParaRPr>
          </a:p>
          <a:p>
            <a:pPr marL="91440" indent="-91440" algn="just" defTabSz="914400" rtl="0" eaLnBrk="1" latinLnBrk="0" hangingPunct="1">
              <a:lnSpc>
                <a:spcPct val="90000"/>
              </a:lnSpc>
              <a:spcBef>
                <a:spcPts val="1200"/>
              </a:spcBef>
              <a:spcAft>
                <a:spcPts val="200"/>
              </a:spcAft>
              <a:buClr>
                <a:schemeClr val="accent1"/>
              </a:buClr>
              <a:buSzPct val="100000"/>
              <a:buFont typeface="Wingdings" charset="2"/>
              <a:buChar char="§"/>
            </a:pPr>
            <a:endParaRPr lang="en-US" dirty="0" smtClean="0"/>
          </a:p>
        </p:txBody>
      </p:sp>
      <p:graphicFrame>
        <p:nvGraphicFramePr>
          <p:cNvPr id="7" name="Content Placeholder 4"/>
          <p:cNvGraphicFramePr>
            <a:graphicFrameLocks/>
          </p:cNvGraphicFramePr>
          <p:nvPr>
            <p:extLst/>
          </p:nvPr>
        </p:nvGraphicFramePr>
        <p:xfrm>
          <a:off x="1238918" y="2315634"/>
          <a:ext cx="9560261" cy="1669194"/>
        </p:xfrm>
        <a:graphic>
          <a:graphicData uri="http://schemas.openxmlformats.org/drawingml/2006/table">
            <a:tbl>
              <a:tblPr firstRow="1" bandRow="1">
                <a:tableStyleId>{5C22544A-7EE6-4342-B048-85BDC9FD1C3A}</a:tableStyleId>
              </a:tblPr>
              <a:tblGrid>
                <a:gridCol w="3055290"/>
                <a:gridCol w="3368233"/>
                <a:gridCol w="3136738"/>
              </a:tblGrid>
              <a:tr h="55639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Prolactin</a:t>
                      </a:r>
                      <a:r>
                        <a:rPr lang="en-US" baseline="0" dirty="0" smtClean="0"/>
                        <a:t> (0 min)</a:t>
                      </a:r>
                      <a:endParaRPr lang="en-US"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5563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Right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Left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Peripheral</a:t>
                      </a:r>
                    </a:p>
                  </a:txBody>
                  <a:tcPr/>
                </a:tc>
              </a:tr>
              <a:tr h="5563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charset="0"/>
                          <a:ea typeface="Times New Roman" charset="0"/>
                          <a:cs typeface="Times New Roman" charset="0"/>
                        </a:rPr>
                        <a:t>144.2 ng/ml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20.8 </a:t>
                      </a:r>
                      <a:r>
                        <a:rPr lang="en-US" b="0" i="0" dirty="0" smtClean="0">
                          <a:latin typeface="Times New Roman" charset="0"/>
                          <a:ea typeface="Times New Roman" charset="0"/>
                          <a:cs typeface="Times New Roman" charset="0"/>
                        </a:rPr>
                        <a:t>ng/ml</a:t>
                      </a:r>
                      <a:endParaRPr lang="en-US" b="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20.5 </a:t>
                      </a:r>
                      <a:r>
                        <a:rPr lang="en-US" b="0" i="0" dirty="0" smtClean="0">
                          <a:latin typeface="Times New Roman" charset="0"/>
                          <a:ea typeface="Times New Roman" charset="0"/>
                          <a:cs typeface="Times New Roman" charset="0"/>
                        </a:rPr>
                        <a:t>ng/ml</a:t>
                      </a:r>
                      <a:endParaRPr lang="en-US" b="0" dirty="0" smtClean="0"/>
                    </a:p>
                  </a:txBody>
                  <a:tcPr/>
                </a:tc>
              </a:tr>
            </a:tbl>
          </a:graphicData>
        </a:graphic>
      </p:graphicFrame>
    </p:spTree>
    <p:extLst>
      <p:ext uri="{BB962C8B-B14F-4D97-AF65-F5344CB8AC3E}">
        <p14:creationId xmlns:p14="http://schemas.microsoft.com/office/powerpoint/2010/main" val="16419687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59100" y="0"/>
            <a:ext cx="6267961" cy="6858000"/>
          </a:xfrm>
          <a:prstGeom prst="rect">
            <a:avLst/>
          </a:prstGeom>
        </p:spPr>
      </p:pic>
    </p:spTree>
    <p:extLst>
      <p:ext uri="{BB962C8B-B14F-4D97-AF65-F5344CB8AC3E}">
        <p14:creationId xmlns:p14="http://schemas.microsoft.com/office/powerpoint/2010/main" val="21207876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59100" y="0"/>
            <a:ext cx="6267961" cy="6858000"/>
          </a:xfrm>
          <a:prstGeom prst="rect">
            <a:avLst/>
          </a:prstGeom>
        </p:spPr>
      </p:pic>
    </p:spTree>
    <p:extLst>
      <p:ext uri="{BB962C8B-B14F-4D97-AF65-F5344CB8AC3E}">
        <p14:creationId xmlns:p14="http://schemas.microsoft.com/office/powerpoint/2010/main" val="19104317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 Placeholder 4"/>
          <p:cNvSpPr>
            <a:spLocks noGrp="1"/>
          </p:cNvSpPr>
          <p:nvPr>
            <p:ph type="body" sz="quarter" idx="3"/>
          </p:nvPr>
        </p:nvSpPr>
        <p:spPr>
          <a:xfrm>
            <a:off x="1097280" y="5668478"/>
            <a:ext cx="10058400" cy="736282"/>
          </a:xfrm>
        </p:spPr>
        <p:txBody>
          <a:bodyPr/>
          <a:lstStyle/>
          <a:p>
            <a:r>
              <a:rPr lang="en-US" dirty="0" smtClean="0"/>
              <a:t>2022 Uptodate, Establishing The cause of Cushing syndrome</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58886" y="0"/>
            <a:ext cx="6085114" cy="5862488"/>
          </a:xfrm>
          <a:prstGeom prst="rect">
            <a:avLst/>
          </a:prstGeom>
        </p:spPr>
      </p:pic>
    </p:spTree>
    <p:extLst>
      <p:ext uri="{BB962C8B-B14F-4D97-AF65-F5344CB8AC3E}">
        <p14:creationId xmlns:p14="http://schemas.microsoft.com/office/powerpoint/2010/main" val="1174256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strategy</a:t>
            </a:r>
          </a:p>
        </p:txBody>
      </p:sp>
      <p:sp>
        <p:nvSpPr>
          <p:cNvPr id="4" name="Content Placeholder 3"/>
          <p:cNvSpPr>
            <a:spLocks noGrp="1"/>
          </p:cNvSpPr>
          <p:nvPr>
            <p:ph sz="half" idx="2"/>
          </p:nvPr>
        </p:nvSpPr>
        <p:spPr>
          <a:xfrm>
            <a:off x="1097280" y="1894076"/>
            <a:ext cx="10058400" cy="3378200"/>
          </a:xfrm>
        </p:spPr>
        <p:txBody>
          <a:bodyPr>
            <a:normAutofit fontScale="70000" lnSpcReduction="20000"/>
          </a:bodyPr>
          <a:lstStyle/>
          <a:p>
            <a:r>
              <a:rPr lang="en-US" dirty="0" smtClean="0"/>
              <a:t>The </a:t>
            </a:r>
            <a:r>
              <a:rPr lang="en-US" dirty="0"/>
              <a:t>choice of </a:t>
            </a:r>
            <a:r>
              <a:rPr lang="en-US" dirty="0" smtClean="0"/>
              <a:t>tests: vary </a:t>
            </a:r>
            <a:r>
              <a:rPr lang="en-US" dirty="0"/>
              <a:t>depending on availability, diagnostic accuracy, technical expertise, and risk. </a:t>
            </a:r>
            <a:endParaRPr lang="en-US" dirty="0" smtClean="0"/>
          </a:p>
          <a:p>
            <a:r>
              <a:rPr lang="en-US" dirty="0" smtClean="0"/>
              <a:t>There </a:t>
            </a:r>
            <a:r>
              <a:rPr lang="en-US" dirty="0"/>
              <a:t>are three approaches that have been advocated for distinguishing between pituitary and ectopic sources of ACTH</a:t>
            </a:r>
            <a:r>
              <a:rPr lang="en-US" dirty="0" smtClean="0"/>
              <a:t>:</a:t>
            </a:r>
          </a:p>
          <a:p>
            <a:r>
              <a:rPr lang="en-US" dirty="0" smtClean="0"/>
              <a:t>●</a:t>
            </a:r>
            <a:r>
              <a:rPr lang="en-US" dirty="0"/>
              <a:t>Perform noninvasive biochemical testing with CRH and/or desmopressin (DDAVP) and dexamethasone suppression. When at least one of these tests suggests Cushing's disease, perform pituitary magnetic resonance imaging (MRI) and possible petrosal sinus sampling</a:t>
            </a:r>
            <a:r>
              <a:rPr lang="en-US" dirty="0" smtClean="0"/>
              <a:t>.</a:t>
            </a:r>
          </a:p>
          <a:p>
            <a:r>
              <a:rPr lang="en-US" dirty="0" smtClean="0"/>
              <a:t>●</a:t>
            </a:r>
            <a:r>
              <a:rPr lang="en-US" dirty="0"/>
              <a:t>Perform biochemical tests and pituitary MRI, and if Cushing's disease is not diagnosed, perform imaging to identify an ectopic source of ACTH. If such a source is not found, proceed to petrosal sinus sampling </a:t>
            </a:r>
            <a:endParaRPr lang="en-US" dirty="0" smtClean="0"/>
          </a:p>
          <a:p>
            <a:r>
              <a:rPr lang="en-US" dirty="0" smtClean="0"/>
              <a:t>●</a:t>
            </a:r>
            <a:r>
              <a:rPr lang="en-US" dirty="0"/>
              <a:t>Perform pituitary MRI and then petrosal sinus sampling if no mass &gt;6 mm is identified</a:t>
            </a:r>
          </a:p>
        </p:txBody>
      </p:sp>
      <p:sp>
        <p:nvSpPr>
          <p:cNvPr id="5" name="Text Placeholder 4"/>
          <p:cNvSpPr>
            <a:spLocks noGrp="1"/>
          </p:cNvSpPr>
          <p:nvPr>
            <p:ph type="body" sz="quarter" idx="3"/>
          </p:nvPr>
        </p:nvSpPr>
        <p:spPr>
          <a:xfrm>
            <a:off x="1097280" y="5428992"/>
            <a:ext cx="10058400" cy="736282"/>
          </a:xfrm>
        </p:spPr>
        <p:txBody>
          <a:bodyPr/>
          <a:lstStyle/>
          <a:p>
            <a:r>
              <a:rPr lang="en-US" dirty="0"/>
              <a:t>2022 Uptodate, Establishing The cause of Cushing syndrome</a:t>
            </a:r>
          </a:p>
        </p:txBody>
      </p:sp>
    </p:spTree>
    <p:extLst>
      <p:ext uri="{BB962C8B-B14F-4D97-AF65-F5344CB8AC3E}">
        <p14:creationId xmlns:p14="http://schemas.microsoft.com/office/powerpoint/2010/main" val="3505988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2277" y="4037824"/>
            <a:ext cx="8881235" cy="2647900"/>
          </a:xfrm>
        </p:spPr>
      </p:pic>
      <p:sp>
        <p:nvSpPr>
          <p:cNvPr id="5" name="Text Placeholder 4"/>
          <p:cNvSpPr>
            <a:spLocks noGrp="1"/>
          </p:cNvSpPr>
          <p:nvPr>
            <p:ph type="body" sz="quarter" idx="3"/>
          </p:nvPr>
        </p:nvSpPr>
        <p:spPr>
          <a:xfrm>
            <a:off x="1097280" y="5428992"/>
            <a:ext cx="10058400" cy="736282"/>
          </a:xfrm>
        </p:spPr>
        <p:txBody>
          <a:bodyPr>
            <a:noAutofit/>
          </a:bodyPr>
          <a:lstStyle/>
          <a:p>
            <a:r>
              <a:rPr lang="en-US" sz="1800" dirty="0" smtClean="0"/>
              <a:t>diabetes-endocrinology October 2021 </a:t>
            </a:r>
          </a:p>
          <a:p>
            <a:r>
              <a:rPr lang="en-US" sz="1800" dirty="0"/>
              <a:t>Consensus on diagnosis and management of Cushing’s </a:t>
            </a:r>
            <a:r>
              <a:rPr lang="en-US" sz="1800" dirty="0" smtClean="0"/>
              <a:t>disease</a:t>
            </a:r>
            <a:r>
              <a:rPr lang="en-US" sz="1800" dirty="0"/>
              <a:t>: a guideline update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57" y="-111539"/>
            <a:ext cx="9687339" cy="5234774"/>
          </a:xfrm>
          <a:prstGeom prst="rect">
            <a:avLst/>
          </a:prstGeom>
        </p:spPr>
      </p:pic>
    </p:spTree>
    <p:extLst>
      <p:ext uri="{BB962C8B-B14F-4D97-AF65-F5344CB8AC3E}">
        <p14:creationId xmlns:p14="http://schemas.microsoft.com/office/powerpoint/2010/main" val="1605824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14426</TotalTime>
  <Words>4618</Words>
  <Application>Microsoft Office PowerPoint</Application>
  <PresentationFormat>Widescreen</PresentationFormat>
  <Paragraphs>847</Paragraphs>
  <Slides>101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101</vt:i4>
      </vt:variant>
    </vt:vector>
  </HeadingPairs>
  <TitlesOfParts>
    <vt:vector size="110" baseType="lpstr">
      <vt:lpstr>Arial</vt:lpstr>
      <vt:lpstr>Calibri</vt:lpstr>
      <vt:lpstr>Calibri Light</vt:lpstr>
      <vt:lpstr>IRNazanin</vt:lpstr>
      <vt:lpstr>Mangal</vt:lpstr>
      <vt:lpstr>Times New Roman</vt:lpstr>
      <vt:lpstr>Wingdings</vt:lpstr>
      <vt:lpstr>Office Theme</vt:lpstr>
      <vt:lpstr>Retrospect</vt:lpstr>
      <vt:lpstr> A 32-year-old woman with  recurrence of Cushing’s symptoms</vt:lpstr>
      <vt:lpstr>Patient ID:</vt:lpstr>
      <vt:lpstr>Chief Complaint:</vt:lpstr>
      <vt:lpstr>Present Illness:</vt:lpstr>
      <vt:lpstr>Past Medical History:</vt:lpstr>
      <vt:lpstr>Paraclinic evaluation:</vt:lpstr>
      <vt:lpstr>PowerPoint Presentation</vt:lpstr>
      <vt:lpstr>PowerPoint Presentation</vt:lpstr>
      <vt:lpstr>PowerPoint Presentation</vt:lpstr>
      <vt:lpstr>Past Medical History:</vt:lpstr>
      <vt:lpstr>Past Medical History:</vt:lpstr>
      <vt:lpstr>Drug History:</vt:lpstr>
      <vt:lpstr>Habitual and Social History:</vt:lpstr>
      <vt:lpstr>Review of Systems:</vt:lpstr>
      <vt:lpstr>Physical Examination:</vt:lpstr>
      <vt:lpstr>Physical Examination:</vt:lpstr>
      <vt:lpstr>1400.11.2</vt:lpstr>
      <vt:lpstr>Laboratory tests:</vt:lpstr>
      <vt:lpstr>1400.11.2</vt:lpstr>
      <vt:lpstr>1400.12.21    </vt:lpstr>
      <vt:lpstr>PROBLEM LIST </vt:lpstr>
      <vt:lpstr>Differential Diagnosis:</vt:lpstr>
      <vt:lpstr>Desmopressin stimulation test, 1401.1.23</vt:lpstr>
      <vt:lpstr>IPSS,  1401.1.27</vt:lpstr>
      <vt:lpstr>Pituitary mass resection, 1401.2.1</vt:lpstr>
      <vt:lpstr>PowerPoint Presentation</vt:lpstr>
      <vt:lpstr>AGENDA:</vt:lpstr>
      <vt:lpstr>Interpretation of laboratory tests:</vt:lpstr>
      <vt:lpstr>PowerPoint Presentation</vt:lpstr>
      <vt:lpstr>PowerPoint Presentation</vt:lpstr>
      <vt:lpstr>HIGH-DOSE DSTs:</vt:lpstr>
      <vt:lpstr>HIGH-DOSE DSTs</vt:lpstr>
      <vt:lpstr>Desmopressin stimulation test, 1401.1.23</vt:lpstr>
      <vt:lpstr>CRH</vt:lpstr>
      <vt:lpstr>DESMOPRESSIN STIMULATION TEST</vt:lpstr>
      <vt:lpstr>IPSS,  1401.1.27</vt:lpstr>
      <vt:lpstr>Interpretation</vt:lpstr>
      <vt:lpstr>Petrosal venous sinus catheterization</vt:lpstr>
      <vt:lpstr>PowerPoint Presentation</vt:lpstr>
      <vt:lpstr>PowerPoint Presentation</vt:lpstr>
      <vt:lpstr>Desmopressin stimulation test, 1401.1.23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Genetics of Cushing’s disease </vt:lpstr>
      <vt:lpstr>PowerPoint Presentation</vt:lpstr>
      <vt:lpstr>PowerPoint Presentation</vt:lpstr>
      <vt:lpstr>PowerPoint Presentation</vt:lpstr>
      <vt:lpstr>PowerPoint Presentation</vt:lpstr>
      <vt:lpstr>Remission</vt:lpstr>
      <vt:lpstr>Remission</vt:lpstr>
      <vt:lpstr>Late remission</vt:lpstr>
      <vt:lpstr>Late remission</vt:lpstr>
      <vt:lpstr>Treatment if surgery fails</vt:lpstr>
      <vt:lpstr>PowerPoint Presentation</vt:lpstr>
      <vt:lpstr>PowerPoint Presentation</vt:lpstr>
      <vt:lpstr>       Repeat pituitary surgery </vt:lpstr>
      <vt:lpstr>       Repeat pituitary surgery </vt:lpstr>
      <vt:lpstr>Radiotherapy</vt:lpstr>
      <vt:lpstr>Radiotherapy</vt:lpstr>
      <vt:lpstr>PITUITARY IRRADIATION</vt:lpstr>
      <vt:lpstr>PITUITARY IRRADIATION</vt:lpstr>
      <vt:lpstr>Medical therapy for Cushing’s disease </vt:lpstr>
      <vt:lpstr>PowerPoint Presentation</vt:lpstr>
      <vt:lpstr>PowerPoint Presentation</vt:lpstr>
      <vt:lpstr>Treatment Plan:</vt:lpstr>
      <vt:lpstr>PowerPoint Presentation</vt:lpstr>
      <vt:lpstr>PowerPoint Presentation</vt:lpstr>
      <vt:lpstr>PowerPoint Presentation</vt:lpstr>
      <vt:lpstr>PowerPoint Presentation</vt:lpstr>
      <vt:lpstr>PowerPoint Presentation</vt:lpstr>
      <vt:lpstr>PowerPoint Presentation</vt:lpstr>
      <vt:lpstr>IPSS,  1401.1.27</vt:lpstr>
      <vt:lpstr>PowerPoint Presentation</vt:lpstr>
      <vt:lpstr>PowerPoint Presentation</vt:lpstr>
      <vt:lpstr>PowerPoint Presentation</vt:lpstr>
      <vt:lpstr>Test strategy</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user</cp:lastModifiedBy>
  <cp:revision>821</cp:revision>
  <dcterms:created xsi:type="dcterms:W3CDTF">2021-03-27T06:09:24Z</dcterms:created>
  <dcterms:modified xsi:type="dcterms:W3CDTF">2022-05-16T05:11:52Z</dcterms:modified>
</cp:coreProperties>
</file>