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2"/>
  </p:notesMasterIdLst>
  <p:sldIdLst>
    <p:sldId id="256" r:id="rId2"/>
    <p:sldId id="281" r:id="rId3"/>
    <p:sldId id="282" r:id="rId4"/>
    <p:sldId id="257" r:id="rId5"/>
    <p:sldId id="258" r:id="rId6"/>
    <p:sldId id="259" r:id="rId7"/>
    <p:sldId id="283" r:id="rId8"/>
    <p:sldId id="284" r:id="rId9"/>
    <p:sldId id="285" r:id="rId10"/>
    <p:sldId id="286" r:id="rId11"/>
    <p:sldId id="260" r:id="rId12"/>
    <p:sldId id="265" r:id="rId13"/>
    <p:sldId id="268" r:id="rId14"/>
    <p:sldId id="295" r:id="rId15"/>
    <p:sldId id="266" r:id="rId16"/>
    <p:sldId id="287" r:id="rId17"/>
    <p:sldId id="261" r:id="rId18"/>
    <p:sldId id="262" r:id="rId19"/>
    <p:sldId id="263" r:id="rId20"/>
    <p:sldId id="264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0E94C-8BA0-4931-9ADE-445F4260BB5E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E8F00-BB6D-45F8-8D25-80233CCC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F00-BB6D-45F8-8D25-80233CCCC2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5/25/2012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95534"/>
          </a:xfrm>
        </p:spPr>
        <p:txBody>
          <a:bodyPr/>
          <a:lstStyle/>
          <a:p>
            <a:pPr algn="ctr" rtl="1">
              <a:lnSpc>
                <a:spcPct val="200000"/>
              </a:lnSpc>
            </a:pPr>
            <a:r>
              <a:rPr lang="fa-IR" dirty="0" smtClean="0"/>
              <a:t>مديريت طرح‌هاي </a:t>
            </a:r>
            <a:r>
              <a:rPr lang="fa-IR" dirty="0" smtClean="0"/>
              <a:t>تحقيقاتي (پروژه)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113702"/>
            <a:ext cx="5114778" cy="1101248"/>
          </a:xfrm>
        </p:spPr>
        <p:txBody>
          <a:bodyPr/>
          <a:lstStyle/>
          <a:p>
            <a:pPr algn="ctr" rtl="1"/>
            <a:r>
              <a:rPr lang="fa-IR" dirty="0" smtClean="0"/>
              <a:t>دكتر علی </a:t>
            </a:r>
            <a:r>
              <a:rPr lang="fa-IR" dirty="0" smtClean="0"/>
              <a:t>کبیر، </a:t>
            </a:r>
            <a:r>
              <a:rPr lang="en-US" dirty="0" smtClean="0"/>
              <a:t>MD</a:t>
            </a:r>
            <a:r>
              <a:rPr lang="fa-IR" dirty="0" smtClean="0"/>
              <a:t>، </a:t>
            </a:r>
            <a:r>
              <a:rPr lang="en-US" dirty="0" smtClean="0"/>
              <a:t>MPH</a:t>
            </a:r>
            <a:endParaRPr lang="fa-IR" dirty="0" smtClean="0"/>
          </a:p>
          <a:p>
            <a:pPr algn="ctr" rtl="1"/>
            <a:r>
              <a:rPr lang="fa-IR" dirty="0" smtClean="0"/>
              <a:t>دانشگاه علوم پزشکی شهید بهشتی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295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600" y="1771649"/>
            <a:ext cx="7735424" cy="43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ابزار‌هاي مديريت 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168"/>
            <a:ext cx="7472386" cy="3891286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روش جداول گانت </a:t>
            </a:r>
            <a:r>
              <a:rPr lang="fa-IR" dirty="0" smtClean="0"/>
              <a:t>(</a:t>
            </a:r>
            <a:r>
              <a:rPr lang="en-US" dirty="0" smtClean="0"/>
              <a:t>Gant Charts</a:t>
            </a:r>
            <a:r>
              <a:rPr lang="fa-IR" dirty="0" smtClean="0"/>
              <a:t>): </a:t>
            </a:r>
            <a:r>
              <a:rPr lang="fa-IR" sz="2000" dirty="0" smtClean="0"/>
              <a:t>برای طرحهای ساده</a:t>
            </a:r>
            <a:endParaRPr lang="fa-IR" dirty="0" smtClean="0"/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روش مسير </a:t>
            </a:r>
            <a:r>
              <a:rPr lang="fa-IR" dirty="0" smtClean="0"/>
              <a:t>بحراني (</a:t>
            </a:r>
            <a:r>
              <a:rPr lang="en-US" dirty="0" smtClean="0"/>
              <a:t>Critical Path Method: CPM</a:t>
            </a:r>
            <a:r>
              <a:rPr lang="fa-IR" dirty="0" smtClean="0"/>
              <a:t>)</a:t>
            </a:r>
            <a:endParaRPr lang="fa-IR" dirty="0" smtClean="0"/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روش ارزيابي و بازنگري پروژه </a:t>
            </a:r>
            <a:r>
              <a:rPr lang="en-US" dirty="0" smtClean="0"/>
              <a:t>PERT</a:t>
            </a:r>
            <a:endParaRPr lang="fa-IR" dirty="0" smtClean="0"/>
          </a:p>
          <a:p>
            <a:pPr algn="r" rtl="1">
              <a:lnSpc>
                <a:spcPct val="200000"/>
              </a:lnSpc>
              <a:buNone/>
            </a:pPr>
            <a:r>
              <a:rPr lang="fa-IR" dirty="0" smtClean="0"/>
              <a:t>(</a:t>
            </a:r>
            <a:r>
              <a:rPr lang="en-US" dirty="0" smtClean="0"/>
              <a:t>Performance Evaluation and Review Technique</a:t>
            </a:r>
            <a:r>
              <a:rPr lang="fa-IR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142844" y="762000"/>
            <a:ext cx="750099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مديريت زمان و استفاده از جدول گانت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118"/>
          <p:cNvGraphicFramePr>
            <a:graphicFrameLocks/>
          </p:cNvGraphicFramePr>
          <p:nvPr/>
        </p:nvGraphicFramePr>
        <p:xfrm>
          <a:off x="285720" y="2438400"/>
          <a:ext cx="7693025" cy="3124200"/>
        </p:xfrm>
        <a:graphic>
          <a:graphicData uri="http://schemas.openxmlformats.org/drawingml/2006/table">
            <a:tbl>
              <a:tblPr rtl="1"/>
              <a:tblGrid>
                <a:gridCol w="2663825"/>
                <a:gridCol w="1219200"/>
                <a:gridCol w="990600"/>
                <a:gridCol w="990600"/>
                <a:gridCol w="990600"/>
                <a:gridCol w="838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فعاليت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مدت زمان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ماه 2-1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ماه 4-3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ماه 6-5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ماه 8-7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فراهم نمودن مقدمات كار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جمع آوري اطلاعات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تجزيه و تحليل نتايج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تهيه گزارش نهايي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مدت كل پروژه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ماه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1071546"/>
          <a:ext cx="7858182" cy="5552113"/>
        </p:xfrm>
        <a:graphic>
          <a:graphicData uri="http://schemas.openxmlformats.org/drawingml/2006/table">
            <a:tbl>
              <a:tblPr/>
              <a:tblGrid>
                <a:gridCol w="334376"/>
                <a:gridCol w="303669"/>
                <a:gridCol w="293433"/>
                <a:gridCol w="313904"/>
                <a:gridCol w="303669"/>
                <a:gridCol w="314473"/>
                <a:gridCol w="322436"/>
                <a:gridCol w="322436"/>
                <a:gridCol w="322436"/>
                <a:gridCol w="322436"/>
                <a:gridCol w="322436"/>
                <a:gridCol w="322436"/>
                <a:gridCol w="322436"/>
                <a:gridCol w="322436"/>
                <a:gridCol w="94723"/>
                <a:gridCol w="222511"/>
                <a:gridCol w="526166"/>
                <a:gridCol w="2297673"/>
                <a:gridCol w="274097"/>
              </a:tblGrid>
              <a:tr h="596786">
                <a:tc gridSpan="16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ial"/>
                        </a:rPr>
                        <a:t>زمــــان اجـــــــرا</a:t>
                      </a:r>
                      <a:endParaRPr lang="en-US" sz="18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ial"/>
                        </a:rPr>
                        <a:t>طول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ial"/>
                        </a:rPr>
                        <a:t>شرح هر يك از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ial"/>
                        </a:rPr>
                        <a:t>فعاليتهاي اجرائي طرح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ial"/>
                        </a:rPr>
                        <a:t>به تفكيك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Arial"/>
                        </a:rPr>
                        <a:t>رديف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60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15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14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13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12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10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9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8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7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6 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5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4 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3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2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ماه 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Arial"/>
                        </a:rPr>
                        <a:t>مدت (ماه)</a:t>
                      </a:r>
                      <a:endParaRPr lang="en-US" sz="18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57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15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بررسی متون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تهیه پروپوزال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تصویب پروپوزال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فراهم کردن مقدمات اجرائی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فاز اجرا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2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جمع آوری داده ها، ورود به رایانه، اصلاح داده ها و آماده سازی آنها برای آنالیز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1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آنالیز آماری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2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تهیه گزارش نهائی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3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latin typeface="Arial"/>
                          <a:ea typeface="Times New Roman"/>
                          <a:cs typeface="B Nazanin"/>
                        </a:rPr>
                        <a:t>تهیه مقاله</a:t>
                      </a:r>
                      <a:endParaRPr lang="en-US" sz="18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n-US" sz="18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8174" marR="4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96992" y="405450"/>
            <a:ext cx="4589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latin typeface="Arial" pitchFamily="34" charset="0"/>
                <a:ea typeface="Times New Roman" pitchFamily="18" charset="0"/>
                <a:cs typeface="B Titr" pitchFamily="2" charset="-78"/>
              </a:rPr>
              <a:t>زمان لازم براي اجراي كامل طرح :</a:t>
            </a:r>
            <a:endParaRPr lang="en-US" sz="1600" dirty="0" smtClean="0"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2362200"/>
            <a:ext cx="7572427" cy="3724275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زمانهاي تلف شده</a:t>
            </a:r>
          </a:p>
          <a:p>
            <a:pPr marL="521208" marR="0" lvl="1" indent="-22860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fa-I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استاندارهاي بين المللي</a:t>
            </a:r>
          </a:p>
          <a:p>
            <a:pPr marL="521208" marR="0" lvl="1" indent="-22860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fa-I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استانداردهاي ايراني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fa-I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فعاليتهاي حياتي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fa-I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نظر گرفتن زمان كافي بعد از جمع آوري اطلاعات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500034" y="762000"/>
            <a:ext cx="7286676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مديريت زمان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594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781" y="2128838"/>
            <a:ext cx="7616367" cy="38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چند تعريف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شناوري رويدادها</a:t>
            </a:r>
          </a:p>
          <a:p>
            <a:pPr algn="r" rtl="1"/>
            <a:r>
              <a:rPr lang="fa-IR" dirty="0" smtClean="0"/>
              <a:t>رويداد بحراني</a:t>
            </a:r>
          </a:p>
          <a:p>
            <a:pPr algn="r" rtl="1"/>
            <a:r>
              <a:rPr lang="fa-IR" dirty="0" smtClean="0"/>
              <a:t>مسيرها</a:t>
            </a:r>
            <a:endParaRPr lang="fa-IR" dirty="0" smtClean="0"/>
          </a:p>
          <a:p>
            <a:pPr algn="r" rtl="1"/>
            <a:r>
              <a:rPr lang="fa-IR" dirty="0" smtClean="0"/>
              <a:t>شناوري يك مسير</a:t>
            </a:r>
          </a:p>
          <a:p>
            <a:pPr algn="r" rtl="1"/>
            <a:r>
              <a:rPr lang="fa-IR" dirty="0" smtClean="0"/>
              <a:t>مسير بحراني</a:t>
            </a:r>
          </a:p>
          <a:p>
            <a:pPr algn="r" rtl="1"/>
            <a:r>
              <a:rPr lang="fa-IR" dirty="0" smtClean="0"/>
              <a:t>فعاليت بحراني</a:t>
            </a:r>
          </a:p>
          <a:p>
            <a:pPr algn="r" rtl="1"/>
            <a:r>
              <a:rPr lang="fa-IR" dirty="0" smtClean="0"/>
              <a:t>فعاليت معين و فعاليت داراي زمان معين</a:t>
            </a:r>
          </a:p>
          <a:p>
            <a:pPr algn="r" rtl="1"/>
            <a:r>
              <a:rPr lang="fa-IR" dirty="0" smtClean="0"/>
              <a:t>فعاليت احتمالي و فعاليت داراي زمان احتمالي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AE" dirty="0" smtClean="0"/>
              <a:t>بو</a:t>
            </a:r>
            <a:r>
              <a:rPr lang="fa-IR" dirty="0" smtClean="0"/>
              <a:t>دجه بندي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اول</a:t>
            </a:r>
          </a:p>
          <a:p>
            <a:pPr lvl="1" algn="r" rtl="1"/>
            <a:r>
              <a:rPr lang="fa-IR" dirty="0" smtClean="0"/>
              <a:t>هزينه‌هاي پرسنلي</a:t>
            </a:r>
          </a:p>
          <a:p>
            <a:pPr lvl="1" algn="r" rtl="1"/>
            <a:r>
              <a:rPr lang="fa-IR" dirty="0" smtClean="0"/>
              <a:t>هزينه مواد و لوازم مصرفي</a:t>
            </a:r>
          </a:p>
          <a:p>
            <a:pPr lvl="1" algn="r" rtl="1"/>
            <a:r>
              <a:rPr lang="fa-IR" dirty="0" smtClean="0"/>
              <a:t>هزينه مواد و لوازم غير مصرفي</a:t>
            </a:r>
          </a:p>
          <a:p>
            <a:pPr lvl="1" algn="r" rtl="1"/>
            <a:r>
              <a:rPr lang="fa-IR" dirty="0" smtClean="0"/>
              <a:t>هزينه خريد خدمت و قراردادها و آزمايشات</a:t>
            </a:r>
          </a:p>
          <a:p>
            <a:pPr lvl="1" algn="r" rtl="1"/>
            <a:r>
              <a:rPr lang="fa-IR" dirty="0" smtClean="0"/>
              <a:t>هزينه‌هاي مسافرت</a:t>
            </a:r>
          </a:p>
          <a:p>
            <a:pPr lvl="1" algn="r" rtl="1"/>
            <a:r>
              <a:rPr lang="fa-IR" dirty="0" smtClean="0"/>
              <a:t>ساير هزينه‌ها</a:t>
            </a:r>
          </a:p>
          <a:p>
            <a:pPr lvl="1" algn="r" rtl="1"/>
            <a:r>
              <a:rPr lang="fa-IR" dirty="0" smtClean="0"/>
              <a:t>هزينه‌هاي غير قابل پيش بيني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بودجه بندي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دوم</a:t>
            </a:r>
          </a:p>
          <a:p>
            <a:pPr lvl="1" algn="r" rtl="1"/>
            <a:r>
              <a:rPr lang="fa-IR" dirty="0" smtClean="0"/>
              <a:t>مرحله نظري</a:t>
            </a:r>
          </a:p>
          <a:p>
            <a:pPr lvl="1" algn="r" rtl="1"/>
            <a:r>
              <a:rPr lang="fa-IR" dirty="0" smtClean="0"/>
              <a:t>مرحله طراحي و برنامه ريزي</a:t>
            </a:r>
          </a:p>
          <a:p>
            <a:pPr lvl="1" algn="r" rtl="1"/>
            <a:r>
              <a:rPr lang="fa-IR" dirty="0" smtClean="0"/>
              <a:t>مرحله تهيه مقدمات اجرا</a:t>
            </a:r>
          </a:p>
          <a:p>
            <a:pPr lvl="1" algn="r" rtl="1"/>
            <a:r>
              <a:rPr lang="fa-IR" dirty="0" smtClean="0"/>
              <a:t>مرحله اجرا</a:t>
            </a:r>
          </a:p>
          <a:p>
            <a:pPr lvl="1" algn="r" rtl="1"/>
            <a:r>
              <a:rPr lang="fa-IR" dirty="0" smtClean="0"/>
              <a:t>مرحله آناليز و تهيه گزارش</a:t>
            </a:r>
          </a:p>
          <a:p>
            <a:pPr lvl="1" algn="r" rtl="1"/>
            <a:r>
              <a:rPr lang="fa-IR" dirty="0" smtClean="0"/>
              <a:t>مرحله انتشار نتايج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Let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908050"/>
            <a:ext cx="6913563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TEAM WORK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بودجه بندي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تركيبي (اول و دوم)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571480"/>
            <a:ext cx="3590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52650"/>
            <a:ext cx="7714714" cy="36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075" y="500042"/>
            <a:ext cx="3371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67" y="2162174"/>
            <a:ext cx="7799258" cy="369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642918"/>
            <a:ext cx="2381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13" y="2143116"/>
            <a:ext cx="7785973" cy="30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714356"/>
            <a:ext cx="335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6" y="1785938"/>
            <a:ext cx="7950508" cy="41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571480"/>
            <a:ext cx="175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17" y="2071678"/>
            <a:ext cx="7973345" cy="32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642918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4" y="2276474"/>
            <a:ext cx="7881640" cy="30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500042"/>
            <a:ext cx="3581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68" y="2214554"/>
            <a:ext cx="7835094" cy="28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44" y="1106828"/>
          <a:ext cx="7858182" cy="4482610"/>
        </p:xfrm>
        <a:graphic>
          <a:graphicData uri="http://schemas.openxmlformats.org/drawingml/2006/table">
            <a:tbl>
              <a:tblPr/>
              <a:tblGrid>
                <a:gridCol w="955867"/>
                <a:gridCol w="1248770"/>
                <a:gridCol w="769338"/>
                <a:gridCol w="539361"/>
                <a:gridCol w="1609092"/>
                <a:gridCol w="2311009"/>
                <a:gridCol w="424745"/>
              </a:tblGrid>
              <a:tr h="48954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جمع </a:t>
                      </a:r>
                      <a:b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(به ريال )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حق الزحمه در ساعت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ساعات مورد نياز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تعداد افراد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مرتبه </a:t>
                      </a: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 علمي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نوع فعاليت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رديف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</a:tr>
              <a:tr h="50233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دستیار تخصصی، متخصص 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راد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Arial"/>
                        </a:rPr>
                        <a:t>یو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لوژی</a:t>
                      </a: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، متخصص اپیدمیولوژی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بررسی متون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2500000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50000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متخصص 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راد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Arial"/>
                        </a:rPr>
                        <a:t>یو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لوژی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مدیریت پروژه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3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2400000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60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دستیار تخصصی، متخصص 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راد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Arial"/>
                        </a:rPr>
                        <a:t>یو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لوژی</a:t>
                      </a: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، متخصص اپیدمیولوژی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تهیه پروپوزال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تکنسین رادیولوژی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انجام سی تی اسکن توسط تکنسین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600000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دستیار تخصصی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آموزش پرسنل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6000000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30000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لیسانس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جمع آوری داده ها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6000000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150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متخصص آمار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آنالیز آماری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3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1000000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40000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250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دستیار تخصصی، متخصص 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راد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Arial"/>
                        </a:rPr>
                        <a:t>یو</a:t>
                      </a:r>
                      <a:r>
                        <a:rPr lang="ar-SA" sz="1600" dirty="0" smtClean="0">
                          <a:latin typeface="Times New Roman"/>
                          <a:ea typeface="Times New Roman"/>
                          <a:cs typeface="Arial"/>
                        </a:rPr>
                        <a:t>لوژی</a:t>
                      </a:r>
                      <a:r>
                        <a:rPr lang="ar-SA" sz="1600" dirty="0">
                          <a:latin typeface="Times New Roman"/>
                          <a:ea typeface="Times New Roman"/>
                          <a:cs typeface="Arial"/>
                        </a:rPr>
                        <a:t>، متخصص اپیدمیولوژی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Times New Roman"/>
                          <a:ea typeface="Times New Roman"/>
                          <a:cs typeface="Arial"/>
                        </a:rPr>
                        <a:t>تهیه گزارش نهایی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69">
                <a:tc gridSpan="7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1" dirty="0">
                          <a:latin typeface="Times New Roman"/>
                          <a:ea typeface="Times New Roman"/>
                          <a:cs typeface="Arial"/>
                        </a:rPr>
                        <a:t>جمع هزينه هاي پرسنلي :                                          </a:t>
                      </a:r>
                      <a:r>
                        <a:rPr lang="ar-SA" sz="1600" b="1" i="1" dirty="0" smtClean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fa-IR" sz="1600" b="1" i="1" dirty="0" smtClean="0">
                          <a:latin typeface="Times New Roman"/>
                          <a:ea typeface="Times New Roman"/>
                          <a:cs typeface="Arial"/>
                        </a:rPr>
                        <a:t>       </a:t>
                      </a:r>
                      <a:r>
                        <a:rPr lang="ar-SA" sz="1600" b="1" i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</a:t>
                      </a:r>
                      <a:r>
                        <a:rPr lang="ar-SA" sz="1600" b="1" i="1" dirty="0">
                          <a:latin typeface="Times New Roman"/>
                          <a:ea typeface="Times New Roman"/>
                          <a:cs typeface="Arial"/>
                        </a:rPr>
                        <a:t>2650000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2791" marR="6279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438" y="142852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r-SA" altLang="zh-CN" sz="2400" dirty="0" smtClean="0">
                <a:latin typeface="Arial" pitchFamily="34" charset="0"/>
                <a:ea typeface="Times New Roman" pitchFamily="18" charset="0"/>
                <a:cs typeface="B Titr" pitchFamily="2" charset="-78"/>
              </a:rPr>
              <a:t>هزينه پرسنلي با ذكر مشخصات كامل هر نوع فعاليت و حق الزحمه </a:t>
            </a:r>
            <a:r>
              <a:rPr lang="ar-SA" altLang="zh-CN" sz="2400" dirty="0" smtClean="0">
                <a:latin typeface="Arial" pitchFamily="34" charset="0"/>
                <a:ea typeface="Times New Roman" pitchFamily="18" charset="0"/>
                <a:cs typeface="B Titr" pitchFamily="2" charset="-78"/>
              </a:rPr>
              <a:t>آنها</a:t>
            </a:r>
            <a:endParaRPr lang="en-US" altLang="zh-CN" sz="2400" dirty="0" smtClean="0"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2038368"/>
          <a:ext cx="7429552" cy="3962400"/>
        </p:xfrm>
        <a:graphic>
          <a:graphicData uri="http://schemas.openxmlformats.org/drawingml/2006/table">
            <a:tbl>
              <a:tblPr/>
              <a:tblGrid>
                <a:gridCol w="1173602"/>
                <a:gridCol w="953552"/>
                <a:gridCol w="513452"/>
                <a:gridCol w="1687053"/>
                <a:gridCol w="1026901"/>
                <a:gridCol w="2074992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قيمت كل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قيمت واحد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تعداد لازم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شركت فروشنده ايراني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كشور سازنده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نام دستگاه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ايران پنام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انگلستان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تانك ازت بزرگ ذخيره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ست استريليزاسيون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26000000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ايران پنام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انگلستان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تانك ازت كوچك حمل ازت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ایران پنام یا تجهیز گستر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a-I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آلمان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انکوباتور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CO2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اتوکلاو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100000000</a:t>
                      </a:r>
                      <a:endParaRPr lang="en-US" sz="20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ar-SA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S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سانتریفیوژ اپندورف</a:t>
                      </a:r>
                      <a:endParaRPr lang="en-US" sz="20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71802" y="1038509"/>
            <a:ext cx="2148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ar-S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وسايل غير </a:t>
            </a:r>
            <a:r>
              <a:rPr lang="ar-S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مصرفي</a:t>
            </a:r>
            <a:endParaRPr lang="en-US" sz="1400" dirty="0" smtClean="0"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785794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اصول کار تیمی</a:t>
            </a:r>
            <a:endParaRPr lang="en-US" sz="3200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87" y="1857364"/>
            <a:ext cx="7382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Mitra" pitchFamily="2" charset="-78"/>
              </a:rPr>
              <a:t>1- </a:t>
            </a:r>
            <a:r>
              <a:rPr lang="fa-IR" sz="2800" b="1" dirty="0" smtClean="0">
                <a:cs typeface="B Mitra" pitchFamily="2" charset="-78"/>
              </a:rPr>
              <a:t>شفافیت</a:t>
            </a:r>
            <a:r>
              <a:rPr lang="fa-IR" sz="2800" dirty="0" smtClean="0">
                <a:cs typeface="B Mitra" pitchFamily="2" charset="-78"/>
              </a:rPr>
              <a:t>: وظایف، حقوق مادی و معنوی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Mitra" pitchFamily="2" charset="-78"/>
              </a:rPr>
              <a:t>2- </a:t>
            </a:r>
            <a:r>
              <a:rPr lang="fa-IR" sz="2800" b="1" dirty="0" smtClean="0">
                <a:cs typeface="B Mitra" pitchFamily="2" charset="-78"/>
              </a:rPr>
              <a:t>متناسب بودن</a:t>
            </a:r>
            <a:r>
              <a:rPr lang="fa-IR" sz="2800" dirty="0" smtClean="0">
                <a:cs typeface="B Mitra" pitchFamily="2" charset="-78"/>
              </a:rPr>
              <a:t>: حجم کار با وقت و توانمندی هر فرد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Mitra" pitchFamily="2" charset="-78"/>
              </a:rPr>
              <a:t>3- </a:t>
            </a:r>
            <a:r>
              <a:rPr lang="fa-IR" sz="2800" b="1" dirty="0" smtClean="0">
                <a:cs typeface="B Mitra" pitchFamily="2" charset="-78"/>
              </a:rPr>
              <a:t>ایجاد حس کار گروهی</a:t>
            </a:r>
            <a:r>
              <a:rPr lang="fa-IR" sz="2800" dirty="0" smtClean="0">
                <a:cs typeface="B Mitra" pitchFamily="2" charset="-78"/>
              </a:rPr>
              <a:t>: جلب مشارکت فعال و احساس مسؤولیت</a:t>
            </a:r>
            <a:endParaRPr lang="en-US" sz="28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142852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 smtClean="0">
                <a:cs typeface="B Titr" pitchFamily="2" charset="-78"/>
              </a:rPr>
              <a:t>مواد مصرفي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8" y="714356"/>
          <a:ext cx="7429551" cy="5716982"/>
        </p:xfrm>
        <a:graphic>
          <a:graphicData uri="http://schemas.openxmlformats.org/drawingml/2006/table">
            <a:tbl>
              <a:tblPr rtl="1"/>
              <a:tblGrid>
                <a:gridCol w="2274352"/>
                <a:gridCol w="909743"/>
                <a:gridCol w="682306"/>
                <a:gridCol w="758120"/>
                <a:gridCol w="1061362"/>
                <a:gridCol w="1743668"/>
              </a:tblGrid>
              <a:tr h="211881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نام دستگاه /مواد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شركت سازنده/    فر  وشنده</a:t>
                      </a:r>
                      <a:endParaRPr lang="en-US" sz="12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كشور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تعداد لازم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قيمت واحد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قيمت كل (ريال)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7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محيط کشت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αMEM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 </a:t>
                      </a:r>
                      <a:r>
                        <a:rPr lang="fa-I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ليتر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10000000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7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295275" algn="l"/>
                          <a:tab pos="854075" algn="ctr"/>
                          <a:tab pos="1708150" algn="r"/>
                        </a:tabLs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محيط کشت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L-DMEM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50 ليتر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10000000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محيط کشت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H-DMEM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 ليتر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10000000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سرم جنين گوساله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(FCS)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 ليتر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20000000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فيلتر سرسرنگی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0.2 μ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500 عدد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فلاسك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T25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 كارتن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16000000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فلاسک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T75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 كارتن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20000000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دي پتري</a:t>
                      </a:r>
                      <a:r>
                        <a:rPr lang="ar-SA" sz="1050" b="0">
                          <a:latin typeface="Times New Roman"/>
                          <a:cs typeface="Traditional Arabic"/>
                        </a:rPr>
                        <a:t> </a:t>
                      </a: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 ديش کشت سلول       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60 گرم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2700000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پيپت استريل يکبار مصرف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آنزيم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Taq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81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dNTP mix</a:t>
                      </a: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گيبكو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 ميلي ليتر 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RNasin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B Nazanin"/>
                          <a:ea typeface="Times New Roman"/>
                          <a:cs typeface="Traditional Arabic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 عدد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كيت استخراج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mRNA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كياژن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 عدد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10000000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آنزيم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RT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كياژن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500 گرم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2000000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DNA Ladder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كياژن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 عدد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آگارز ملكولار بيولوژي 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سيگما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 گرم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3800000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PCR tube </a:t>
                      </a:r>
                      <a:endParaRPr lang="en-US" sz="1100" b="1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تر</a:t>
                      </a:r>
                      <a:r>
                        <a:rPr lang="ar-SA" sz="1050" b="0" dirty="0">
                          <a:latin typeface="Times New Roman"/>
                          <a:cs typeface="Traditional Arabic"/>
                        </a:rPr>
                        <a:t> </a:t>
                      </a:r>
                      <a:r>
                        <a:rPr lang="ar-SA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EDTA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Nicotinamide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</a:t>
                      </a:r>
                      <a:endParaRPr lang="en-US" sz="12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B-</a:t>
                      </a: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mercaptoethanole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81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B27</a:t>
                      </a:r>
                      <a:r>
                        <a:rPr lang="fa-IR" sz="1200" b="0" dirty="0" smtClean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 </a:t>
                      </a:r>
                      <a:r>
                        <a:rPr lang="fa-I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قرص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PBS</a:t>
                      </a:r>
                      <a:r>
                        <a:rPr lang="fa-I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ar-SA" sz="1050" dirty="0"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Arial"/>
                          <a:cs typeface="B Nazanin"/>
                        </a:rPr>
                        <a:t>Syber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Arial"/>
                          <a:cs typeface="B Nazanin"/>
                        </a:rPr>
                        <a:t> green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فایکول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پروتئین مارکر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a-IR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ساخت پرايمر هاي مختلف 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ar-SA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Protein marker 10-100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kers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2000000</a:t>
                      </a:r>
                      <a:endParaRPr lang="en-US" sz="12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Protein marker 100-1000  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/>
                          <a:cs typeface="B Nazanin"/>
                        </a:rPr>
                        <a:t>kers</a:t>
                      </a:r>
                      <a:endParaRPr lang="en-US" sz="1100" b="1" dirty="0">
                        <a:latin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2000000</a:t>
                      </a:r>
                      <a:endParaRPr lang="en-US" sz="12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26485" marR="2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34" y="857232"/>
          <a:ext cx="7358113" cy="5486400"/>
        </p:xfrm>
        <a:graphic>
          <a:graphicData uri="http://schemas.openxmlformats.org/drawingml/2006/table">
            <a:tbl>
              <a:tblPr rtl="1"/>
              <a:tblGrid>
                <a:gridCol w="349462"/>
                <a:gridCol w="2828549"/>
                <a:gridCol w="1075267"/>
                <a:gridCol w="739247"/>
                <a:gridCol w="1033451"/>
                <a:gridCol w="1332137"/>
              </a:tblGrid>
              <a:tr h="475013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تست آزمایشگاهی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هزینه</a:t>
                      </a:r>
                      <a:r>
                        <a:rPr lang="ar-SA" sz="1050"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هر بار آزمایش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(ریال)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تعداد افراد مورد بررسی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دفعات انجام در طول مطالعه برای هر نفر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هزینه کل این تست 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(ریال)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96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CBC (WBC,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RBC,Hemoglubin,Hct,MCV, MCH, MCHC, Platelet)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25000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Bilirubin (Total+Direct)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279000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Cr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13500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Urea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11000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Na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11300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HBsAg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HBV DNA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1129900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8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HCV ELISA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195600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9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HCV RNA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1501500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HIV ELISA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141100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PT (INR)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22500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Alkaline phosphatase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17700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13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AFP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78800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14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Blood Ammonia level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58800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15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FBS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12100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16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Cholesterol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13600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17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TG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19500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18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Gamma globulin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19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Albumin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15700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Protein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15000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21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AST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17700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8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B Nazanin"/>
                        </a:rPr>
                        <a:t>ALT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17700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40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1679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68" y="142852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Titr" pitchFamily="2" charset="-78"/>
              </a:rPr>
              <a:t>آزمایشات</a:t>
            </a:r>
            <a:endParaRPr lang="en-US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1357298"/>
          <a:ext cx="7286676" cy="3657600"/>
        </p:xfrm>
        <a:graphic>
          <a:graphicData uri="http://schemas.openxmlformats.org/drawingml/2006/table">
            <a:tbl>
              <a:tblPr/>
              <a:tblGrid>
                <a:gridCol w="2292100"/>
                <a:gridCol w="4994576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latin typeface="Times New Roman"/>
                          <a:ea typeface="Times New Roman"/>
                          <a:cs typeface="Arial"/>
                        </a:rPr>
                        <a:t>26500000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1- هزينه پرسنلي 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2- هزينه آزمايشها و خدمات تخصصي 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3- هزينه وسايل غير مصرفي                                     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4- هزينه وسايل مصرفي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5- هزينه مسافرت 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1500000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6- هزينه تايپ و تكثير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28000000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Arial"/>
                        </a:rPr>
                        <a:t>7- جمع كل هزينه ها :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8- مبلغ تامين شده توسط سازمانهاي ديگر</a:t>
                      </a: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rial"/>
                        </a:rPr>
                        <a:t>9- باقيمانده اعتبار مورد نياز كه بايد توسط معاونت پژوهشي تامين گردد</a:t>
                      </a:r>
                      <a:endParaRPr lang="en-US" sz="16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57488" y="428604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zh-CN" sz="2400" b="1" dirty="0" smtClean="0">
                <a:latin typeface="Arial" pitchFamily="34" charset="0"/>
                <a:ea typeface="Times New Roman" pitchFamily="18" charset="0"/>
                <a:cs typeface="B Titr" pitchFamily="2" charset="-78"/>
              </a:rPr>
              <a:t>جمع هزينه هاي </a:t>
            </a:r>
            <a:r>
              <a:rPr lang="ar-SA" altLang="zh-CN" sz="2400" b="1" dirty="0" smtClean="0">
                <a:latin typeface="Arial" pitchFamily="34" charset="0"/>
                <a:ea typeface="Times New Roman" pitchFamily="18" charset="0"/>
                <a:cs typeface="B Titr" pitchFamily="2" charset="-78"/>
              </a:rPr>
              <a:t>طرح </a:t>
            </a:r>
            <a:endParaRPr lang="en-US" altLang="zh-CN" sz="1400" dirty="0" smtClean="0"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گزارشات پژوهش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dirty="0"/>
              <a:t>گزارش پيشرفت طرح</a:t>
            </a:r>
          </a:p>
          <a:p>
            <a:pPr algn="r" rtl="1">
              <a:lnSpc>
                <a:spcPct val="90000"/>
              </a:lnSpc>
            </a:pPr>
            <a:r>
              <a:rPr lang="fa-IR" dirty="0"/>
              <a:t>گزارش پايان طرح</a:t>
            </a:r>
          </a:p>
          <a:p>
            <a:pPr algn="r" rtl="1">
              <a:lnSpc>
                <a:spcPct val="90000"/>
              </a:lnSpc>
            </a:pPr>
            <a:r>
              <a:rPr lang="fa-IR" dirty="0"/>
              <a:t>ارايه نتايج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مقاله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ارايه در كنگره ها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پوستر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كتاب</a:t>
            </a:r>
          </a:p>
          <a:p>
            <a:pPr lvl="1" algn="r" rtl="1">
              <a:lnSpc>
                <a:spcPct val="90000"/>
              </a:lnSpc>
            </a:pPr>
            <a:r>
              <a:rPr lang="fa-IR" dirty="0"/>
              <a:t>محصولات حاصل از پژوهش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گزارش پيشرفت طرح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dirty="0"/>
              <a:t>مقايسه ميزان پيشرفت كار با جدول گانت و شرح دلايل احتمالي تاخير و نحوه جبران آن</a:t>
            </a:r>
          </a:p>
          <a:p>
            <a:pPr algn="r" rtl="1">
              <a:lnSpc>
                <a:spcPct val="90000"/>
              </a:lnSpc>
            </a:pPr>
            <a:endParaRPr lang="fa-IR" dirty="0"/>
          </a:p>
          <a:p>
            <a:pPr algn="r" rtl="1">
              <a:lnSpc>
                <a:spcPct val="90000"/>
              </a:lnSpc>
            </a:pPr>
            <a:r>
              <a:rPr lang="fa-IR" dirty="0"/>
              <a:t>گزارش مختصر مالي</a:t>
            </a:r>
          </a:p>
          <a:p>
            <a:pPr algn="r" rtl="1">
              <a:lnSpc>
                <a:spcPct val="90000"/>
              </a:lnSpc>
            </a:pPr>
            <a:endParaRPr lang="fa-IR" dirty="0"/>
          </a:p>
          <a:p>
            <a:pPr algn="r" rtl="1">
              <a:lnSpc>
                <a:spcPct val="90000"/>
              </a:lnSpc>
            </a:pPr>
            <a:r>
              <a:rPr lang="fa-IR" dirty="0"/>
              <a:t>ارايه مهمترين يافته ها</a:t>
            </a:r>
          </a:p>
          <a:p>
            <a:pPr algn="r" rtl="1">
              <a:lnSpc>
                <a:spcPct val="90000"/>
              </a:lnSpc>
            </a:pPr>
            <a:endParaRPr lang="fa-IR" dirty="0"/>
          </a:p>
          <a:p>
            <a:pPr algn="r" rtl="1">
              <a:lnSpc>
                <a:spcPct val="90000"/>
              </a:lnSpc>
            </a:pPr>
            <a:r>
              <a:rPr lang="fa-IR" dirty="0"/>
              <a:t>بررسي متون و آخرين يافته هاي جديد در آن زمينه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گزارش پايان كار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/>
              <a:t>شبيه به يك پايان نامه شامل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ضرورت تحقيق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بررسي متون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روش كار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يافته ها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بحث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نتيجه گيري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منابع</a:t>
            </a:r>
          </a:p>
          <a:p>
            <a:pPr lvl="1" algn="r" rtl="1">
              <a:lnSpc>
                <a:spcPct val="90000"/>
              </a:lnSpc>
            </a:pPr>
            <a:r>
              <a:rPr lang="fa-IR"/>
              <a:t>تشكرات و تقديرها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2" y="-24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GB">
                <a:cs typeface="Kamran" pitchFamily="2" charset="-78"/>
              </a:rPr>
              <a:t>Utilization of research findings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1357298"/>
            <a:ext cx="7848600" cy="4779963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rtl="0">
              <a:spcBef>
                <a:spcPct val="20000"/>
              </a:spcBef>
            </a:pPr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آنچه در تحقيقات مي يابيم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2192338"/>
            <a:ext cx="7200900" cy="388778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 rtl="0">
              <a:spcBef>
                <a:spcPct val="20000"/>
              </a:spcBef>
            </a:pPr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يافته هايي كه خود با ارزش مي دانيم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2984500"/>
            <a:ext cx="6265862" cy="3095625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 rtl="0">
              <a:spcBef>
                <a:spcPct val="20000"/>
              </a:spcBef>
            </a:pPr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آنچه كه مكتوب مي كنيم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4282" y="3776663"/>
            <a:ext cx="5400675" cy="23034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 rtl="0">
              <a:spcBef>
                <a:spcPct val="20000"/>
              </a:spcBef>
            </a:pPr>
            <a:r>
              <a:rPr lang="fa-IR" sz="4100">
                <a:cs typeface="Kamran" pitchFamily="2" charset="-78"/>
              </a:rPr>
              <a:t>آنچه كه براي چاپ ارسال مي كنيم</a:t>
            </a:r>
            <a:endParaRPr lang="en-GB" sz="4100">
              <a:cs typeface="Kamran" pitchFamily="2" charset="-78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4282" y="4495800"/>
            <a:ext cx="4610100" cy="1582738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marL="342900" indent="-342900" rtl="0">
              <a:spcBef>
                <a:spcPct val="20000"/>
              </a:spcBef>
            </a:pPr>
            <a:r>
              <a:rPr lang="fa-IR" sz="4100">
                <a:cs typeface="Kamran" pitchFamily="2" charset="-78"/>
              </a:rPr>
              <a:t>آنچه كه به چاپ مي رسانيم</a:t>
            </a:r>
            <a:endParaRPr lang="en-GB" sz="4100">
              <a:cs typeface="Kamran" pitchFamily="2" charset="-78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14282" y="5432425"/>
            <a:ext cx="3960812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 algn="ctr" rtl="0">
              <a:spcBef>
                <a:spcPct val="20000"/>
              </a:spcBef>
            </a:pPr>
            <a:r>
              <a:rPr lang="fa-IR" sz="3300">
                <a:effectLst>
                  <a:outerShdw blurRad="38100" dist="38100" dir="2700000" algn="tl">
                    <a:srgbClr val="C0C0C0"/>
                  </a:outerShdw>
                </a:effectLst>
                <a:cs typeface="Kamran" pitchFamily="2" charset="-78"/>
              </a:rPr>
              <a:t>آنچه كه مورد استفاده قرار مي گيرد</a:t>
            </a:r>
            <a:endParaRPr lang="en-GB" sz="3300">
              <a:effectLst>
                <a:outerShdw blurRad="38100" dist="38100" dir="2700000" algn="tl">
                  <a:srgbClr val="C0C0C0"/>
                </a:outerShdw>
              </a:effectLst>
              <a:cs typeface="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we write?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8350" y="2401888"/>
            <a:ext cx="5360988" cy="3225800"/>
          </a:xfrm>
        </p:spPr>
        <p:txBody>
          <a:bodyPr/>
          <a:lstStyle/>
          <a:p>
            <a:pPr algn="l" rtl="0"/>
            <a:r>
              <a:rPr lang="en-GB" sz="2400">
                <a:latin typeface="Comic Sans MS" pitchFamily="66" charset="0"/>
              </a:rPr>
              <a:t>To distribute what we find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present what we know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promote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earn money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enjoy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expand mankind knowledge</a:t>
            </a:r>
          </a:p>
          <a:p>
            <a:pPr algn="l" rtl="0"/>
            <a:r>
              <a:rPr lang="en-GB" sz="2400">
                <a:latin typeface="Comic Sans MS" pitchFamily="66" charset="0"/>
              </a:rPr>
              <a:t>To ……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95400" y="2346325"/>
            <a:ext cx="3603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GB" sz="2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785225" cy="43465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8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Publish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8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Or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8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perish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تعاريف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طرح و پروتكل پروژه</a:t>
            </a:r>
          </a:p>
          <a:p>
            <a:pPr algn="r" rtl="1"/>
            <a:r>
              <a:rPr lang="fa-IR" dirty="0" smtClean="0"/>
              <a:t>سازمان پروژه</a:t>
            </a:r>
          </a:p>
          <a:p>
            <a:pPr algn="r" rtl="1"/>
            <a:r>
              <a:rPr lang="fa-IR" dirty="0" smtClean="0"/>
              <a:t>ارايه دهندگان</a:t>
            </a:r>
          </a:p>
          <a:p>
            <a:pPr algn="r" rtl="1"/>
            <a:r>
              <a:rPr lang="fa-IR" dirty="0" smtClean="0"/>
              <a:t>مشخصات تماس</a:t>
            </a:r>
          </a:p>
          <a:p>
            <a:pPr algn="r" rtl="1"/>
            <a:r>
              <a:rPr lang="fa-IR" dirty="0" smtClean="0"/>
              <a:t>خلاصه اجرايي</a:t>
            </a:r>
          </a:p>
          <a:p>
            <a:pPr algn="r" rtl="1"/>
            <a:r>
              <a:rPr lang="fa-IR" dirty="0" smtClean="0"/>
              <a:t>متدولوژي</a:t>
            </a:r>
          </a:p>
          <a:p>
            <a:pPr algn="r" rtl="1"/>
            <a:r>
              <a:rPr lang="fa-IR" dirty="0" smtClean="0"/>
              <a:t>ملاحظات اخلاقي</a:t>
            </a:r>
          </a:p>
          <a:p>
            <a:pPr algn="r" rtl="1"/>
            <a:r>
              <a:rPr lang="fa-IR" dirty="0" smtClean="0"/>
              <a:t>زمان بندي</a:t>
            </a:r>
          </a:p>
          <a:p>
            <a:pPr algn="r" rtl="1"/>
            <a:r>
              <a:rPr lang="fa-IR" dirty="0" smtClean="0"/>
              <a:t>بودجه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با تشکر از دکتر حقدوست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مراحل پروژه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مرحله نظري</a:t>
            </a:r>
          </a:p>
          <a:p>
            <a:pPr algn="r" rtl="1"/>
            <a:r>
              <a:rPr lang="fa-IR" dirty="0" smtClean="0"/>
              <a:t>مرحلع طرح و برنامه ريزي</a:t>
            </a:r>
          </a:p>
          <a:p>
            <a:pPr algn="r" rtl="1"/>
            <a:r>
              <a:rPr lang="fa-IR" dirty="0" smtClean="0"/>
              <a:t>مرجله پيش اجرا</a:t>
            </a:r>
          </a:p>
          <a:p>
            <a:pPr algn="r" rtl="1"/>
            <a:r>
              <a:rPr lang="fa-IR" dirty="0" smtClean="0"/>
              <a:t>مرحله اجرا</a:t>
            </a:r>
          </a:p>
          <a:p>
            <a:pPr algn="r" rtl="1"/>
            <a:r>
              <a:rPr lang="fa-IR" dirty="0" smtClean="0"/>
              <a:t>مرحله جمع‌بندي و پاياني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8006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وظايف </a:t>
            </a:r>
            <a:r>
              <a:rPr lang="fa-IR" dirty="0" smtClean="0"/>
              <a:t>مدير </a:t>
            </a:r>
            <a:r>
              <a:rPr lang="fa-IR" dirty="0" smtClean="0"/>
              <a:t>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2033898"/>
          </a:xfrm>
        </p:spPr>
        <p:txBody>
          <a:bodyPr/>
          <a:lstStyle/>
          <a:p>
            <a:pPr algn="r" rtl="1"/>
            <a:r>
              <a:rPr lang="en-US" dirty="0" smtClean="0"/>
              <a:t>Planning</a:t>
            </a:r>
            <a:endParaRPr lang="fa-IR" dirty="0" smtClean="0"/>
          </a:p>
          <a:p>
            <a:pPr algn="r" rtl="1"/>
            <a:r>
              <a:rPr lang="en-US" dirty="0" smtClean="0"/>
              <a:t>Organizing</a:t>
            </a:r>
            <a:endParaRPr lang="fa-IR" dirty="0" smtClean="0"/>
          </a:p>
          <a:p>
            <a:pPr algn="r" rtl="1"/>
            <a:r>
              <a:rPr lang="en-US" dirty="0" smtClean="0"/>
              <a:t>Leading</a:t>
            </a:r>
            <a:endParaRPr lang="fa-IR" dirty="0" smtClean="0"/>
          </a:p>
          <a:p>
            <a:pPr algn="r" rtl="1"/>
            <a:r>
              <a:rPr lang="en-US" dirty="0" smtClean="0"/>
              <a:t>Controlling</a:t>
            </a:r>
            <a:endParaRPr lang="fa-IR" dirty="0" smtClean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7539226" cy="39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589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42" y="1771650"/>
            <a:ext cx="7510330" cy="42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714356"/>
            <a:ext cx="350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19313"/>
            <a:ext cx="7943883" cy="330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500042"/>
            <a:ext cx="4591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45" y="1881188"/>
            <a:ext cx="8046755" cy="41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1156</Words>
  <Application>Microsoft Office PowerPoint</Application>
  <PresentationFormat>On-screen Show (4:3)</PresentationFormat>
  <Paragraphs>509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مديريت طرح‌هاي تحقيقاتي (پروژه)</vt:lpstr>
      <vt:lpstr>Slide 2</vt:lpstr>
      <vt:lpstr>Slide 3</vt:lpstr>
      <vt:lpstr>تعاريف</vt:lpstr>
      <vt:lpstr>مراحل پروژه </vt:lpstr>
      <vt:lpstr>وظايف مدير پروژه</vt:lpstr>
      <vt:lpstr>Slide 7</vt:lpstr>
      <vt:lpstr>Slide 8</vt:lpstr>
      <vt:lpstr>Slide 9</vt:lpstr>
      <vt:lpstr>Slide 10</vt:lpstr>
      <vt:lpstr>ابزار‌هاي مديريت پروژه</vt:lpstr>
      <vt:lpstr>Slide 12</vt:lpstr>
      <vt:lpstr>Slide 13</vt:lpstr>
      <vt:lpstr>Slide 14</vt:lpstr>
      <vt:lpstr>Slide 15</vt:lpstr>
      <vt:lpstr>Slide 16</vt:lpstr>
      <vt:lpstr>چند تعريف </vt:lpstr>
      <vt:lpstr>بودجه بندي</vt:lpstr>
      <vt:lpstr>بودجه بندي </vt:lpstr>
      <vt:lpstr>بودجه بندي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گزارشات پژوهش</vt:lpstr>
      <vt:lpstr>گزارش پيشرفت طرح</vt:lpstr>
      <vt:lpstr>گزارش پايان كار</vt:lpstr>
      <vt:lpstr>Utilization of research findings</vt:lpstr>
      <vt:lpstr>Why we write?</vt:lpstr>
      <vt:lpstr>Slide 39</vt:lpstr>
      <vt:lpstr>با تشکر از دکتر حقدوست</vt:lpstr>
    </vt:vector>
  </TitlesOfParts>
  <Company>NHRI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مديريت طرح‌هاي تحقيقاتي</dc:title>
  <dc:creator>Ahmadzad</dc:creator>
  <cp:lastModifiedBy>Payam Rahnama</cp:lastModifiedBy>
  <cp:revision>32</cp:revision>
  <dcterms:created xsi:type="dcterms:W3CDTF">2007-07-31T09:30:05Z</dcterms:created>
  <dcterms:modified xsi:type="dcterms:W3CDTF">2012-05-25T23:19:18Z</dcterms:modified>
</cp:coreProperties>
</file>