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04"/>
  </p:notesMasterIdLst>
  <p:sldIdLst>
    <p:sldId id="256" r:id="rId2"/>
    <p:sldId id="260" r:id="rId3"/>
    <p:sldId id="416" r:id="rId4"/>
    <p:sldId id="261" r:id="rId5"/>
    <p:sldId id="262" r:id="rId6"/>
    <p:sldId id="417" r:id="rId7"/>
    <p:sldId id="415" r:id="rId8"/>
    <p:sldId id="418" r:id="rId9"/>
    <p:sldId id="257" r:id="rId10"/>
    <p:sldId id="263" r:id="rId11"/>
    <p:sldId id="271" r:id="rId12"/>
    <p:sldId id="448" r:id="rId13"/>
    <p:sldId id="446" r:id="rId14"/>
    <p:sldId id="447" r:id="rId15"/>
    <p:sldId id="445" r:id="rId16"/>
    <p:sldId id="449" r:id="rId17"/>
    <p:sldId id="537" r:id="rId18"/>
    <p:sldId id="451" r:id="rId19"/>
    <p:sldId id="549" r:id="rId20"/>
    <p:sldId id="557" r:id="rId21"/>
    <p:sldId id="558" r:id="rId22"/>
    <p:sldId id="559" r:id="rId23"/>
    <p:sldId id="560" r:id="rId24"/>
    <p:sldId id="561" r:id="rId25"/>
    <p:sldId id="552" r:id="rId26"/>
    <p:sldId id="553" r:id="rId27"/>
    <p:sldId id="554" r:id="rId28"/>
    <p:sldId id="555" r:id="rId29"/>
    <p:sldId id="556" r:id="rId30"/>
    <p:sldId id="551" r:id="rId31"/>
    <p:sldId id="562" r:id="rId32"/>
    <p:sldId id="563" r:id="rId33"/>
    <p:sldId id="572" r:id="rId34"/>
    <p:sldId id="569" r:id="rId35"/>
    <p:sldId id="571" r:id="rId36"/>
    <p:sldId id="566" r:id="rId37"/>
    <p:sldId id="567" r:id="rId38"/>
    <p:sldId id="458" r:id="rId39"/>
    <p:sldId id="456" r:id="rId40"/>
    <p:sldId id="457" r:id="rId41"/>
    <p:sldId id="434" r:id="rId42"/>
    <p:sldId id="426" r:id="rId43"/>
    <p:sldId id="423" r:id="rId44"/>
    <p:sldId id="424" r:id="rId45"/>
    <p:sldId id="427" r:id="rId46"/>
    <p:sldId id="429" r:id="rId47"/>
    <p:sldId id="433" r:id="rId48"/>
    <p:sldId id="430" r:id="rId49"/>
    <p:sldId id="432" r:id="rId50"/>
    <p:sldId id="460" r:id="rId51"/>
    <p:sldId id="493" r:id="rId52"/>
    <p:sldId id="463" r:id="rId53"/>
    <p:sldId id="464" r:id="rId54"/>
    <p:sldId id="469" r:id="rId55"/>
    <p:sldId id="307" r:id="rId56"/>
    <p:sldId id="306" r:id="rId57"/>
    <p:sldId id="308" r:id="rId58"/>
    <p:sldId id="503" r:id="rId59"/>
    <p:sldId id="504" r:id="rId60"/>
    <p:sldId id="505" r:id="rId61"/>
    <p:sldId id="506" r:id="rId62"/>
    <p:sldId id="507" r:id="rId63"/>
    <p:sldId id="508" r:id="rId64"/>
    <p:sldId id="509" r:id="rId65"/>
    <p:sldId id="512" r:id="rId66"/>
    <p:sldId id="513" r:id="rId67"/>
    <p:sldId id="547" r:id="rId68"/>
    <p:sldId id="514" r:id="rId69"/>
    <p:sldId id="515" r:id="rId70"/>
    <p:sldId id="516" r:id="rId71"/>
    <p:sldId id="517" r:id="rId72"/>
    <p:sldId id="518" r:id="rId73"/>
    <p:sldId id="519" r:id="rId74"/>
    <p:sldId id="520" r:id="rId75"/>
    <p:sldId id="485" r:id="rId76"/>
    <p:sldId id="489" r:id="rId77"/>
    <p:sldId id="490" r:id="rId78"/>
    <p:sldId id="486" r:id="rId79"/>
    <p:sldId id="487" r:id="rId80"/>
    <p:sldId id="488" r:id="rId81"/>
    <p:sldId id="435" r:id="rId82"/>
    <p:sldId id="436" r:id="rId83"/>
    <p:sldId id="386" r:id="rId84"/>
    <p:sldId id="535" r:id="rId85"/>
    <p:sldId id="536" r:id="rId86"/>
    <p:sldId id="532" r:id="rId87"/>
    <p:sldId id="491" r:id="rId88"/>
    <p:sldId id="533" r:id="rId89"/>
    <p:sldId id="410" r:id="rId90"/>
    <p:sldId id="543" r:id="rId91"/>
    <p:sldId id="472" r:id="rId92"/>
    <p:sldId id="470" r:id="rId93"/>
    <p:sldId id="471" r:id="rId94"/>
    <p:sldId id="544" r:id="rId95"/>
    <p:sldId id="545" r:id="rId96"/>
    <p:sldId id="546" r:id="rId97"/>
    <p:sldId id="542" r:id="rId98"/>
    <p:sldId id="538" r:id="rId99"/>
    <p:sldId id="539" r:id="rId100"/>
    <p:sldId id="540" r:id="rId101"/>
    <p:sldId id="541" r:id="rId102"/>
    <p:sldId id="570" r:id="rId10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243" autoAdjust="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F59A886-A80E-4997-83E5-1E379B11B6DD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B943767-588D-4986-8E56-4655CCEABF1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3079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43767-588D-4986-8E56-4655CCEABF1C}" type="slidenum">
              <a:rPr lang="fa-IR" smtClean="0"/>
              <a:t>101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54069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6FDCC9D-2AB6-42AD-B0D6-0226060069D9}" type="datetimeFigureOut">
              <a:rPr lang="fa-IR" smtClean="0"/>
              <a:t>20/11/1443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217B7D8-A518-4176-8D66-2BC77E388322}" type="slidenum">
              <a:rPr lang="fa-IR" smtClean="0"/>
              <a:t>‹#›</a:t>
            </a:fld>
            <a:endParaRPr lang="fa-I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r" defTabSz="914400" rtl="1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defTabSz="914400" rtl="1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r" defTabSz="914400" rtl="1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6"/>
            <a:ext cx="4419600" cy="1231900"/>
          </a:xfrm>
        </p:spPr>
        <p:txBody>
          <a:bodyPr>
            <a:normAutofit/>
          </a:bodyPr>
          <a:lstStyle/>
          <a:p>
            <a:r>
              <a:rPr lang="en-US" sz="40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Thai" pitchFamily="18" charset="-34"/>
                <a:cs typeface="Adobe Thai" pitchFamily="18" charset="-34"/>
              </a:rPr>
              <a:t>In the name of God</a:t>
            </a:r>
            <a:endParaRPr lang="fa-IR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 rtl="0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presentation</a:t>
            </a:r>
          </a:p>
          <a:p>
            <a:pPr algn="ctr" rtl="0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1401/3/30</a:t>
            </a:r>
          </a:p>
          <a:p>
            <a:pPr algn="ctr"/>
            <a:r>
              <a:rPr lang="en-US" b="1" dirty="0" smtClean="0">
                <a:solidFill>
                  <a:srgbClr val="FFC000"/>
                </a:solidFill>
              </a:rPr>
              <a:t>Prepared by : Dr Atoosa Larijani </a:t>
            </a:r>
          </a:p>
          <a:p>
            <a:pPr algn="ctr"/>
            <a:endParaRPr lang="fa-IR" dirty="0" smtClean="0">
              <a:solidFill>
                <a:schemeClr val="tx1"/>
              </a:solidFill>
            </a:endParaRPr>
          </a:p>
          <a:p>
            <a:pPr algn="ctr"/>
            <a:endParaRPr lang="fa-IR" dirty="0" smtClean="0">
              <a:solidFill>
                <a:schemeClr val="tx1"/>
              </a:solidFill>
            </a:endParaRPr>
          </a:p>
          <a:p>
            <a:pPr algn="ctr"/>
            <a:endParaRPr lang="fa-I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7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68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 smtClean="0">
                <a:solidFill>
                  <a:schemeClr val="tx1">
                    <a:lumMod val="95000"/>
                  </a:schemeClr>
                </a:solidFill>
              </a:rPr>
              <a:t>Physical examination</a:t>
            </a:r>
            <a:endParaRPr lang="fa-IR" sz="3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19"/>
            <a:ext cx="8435280" cy="5558755"/>
          </a:xfrm>
        </p:spPr>
        <p:txBody>
          <a:bodyPr>
            <a:normAutofit fontScale="85000" lnSpcReduction="10000"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A 46-year-old woman 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Lethargic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BP: 150/90   PR: 85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BMI: 17    </a:t>
            </a:r>
            <a:r>
              <a:rPr lang="en-US" sz="2000" dirty="0" smtClean="0">
                <a:latin typeface="Adobe Caslon Pro" pitchFamily="18" charset="0"/>
              </a:rPr>
              <a:t>Height</a:t>
            </a:r>
            <a:r>
              <a:rPr lang="fa-IR" sz="2000" dirty="0" smtClean="0">
                <a:latin typeface="Adobe Caslon Pro" pitchFamily="18" charset="0"/>
              </a:rPr>
              <a:t> :</a:t>
            </a:r>
            <a:r>
              <a:rPr lang="en-US" sz="2000" dirty="0" smtClean="0">
                <a:latin typeface="Adobe Caslon Pro" pitchFamily="18" charset="0"/>
              </a:rPr>
              <a:t>173   Weight</a:t>
            </a:r>
            <a:r>
              <a:rPr lang="fa-IR" sz="2000" dirty="0" smtClean="0">
                <a:latin typeface="Adobe Caslon Pro" pitchFamily="18" charset="0"/>
              </a:rPr>
              <a:t> </a:t>
            </a:r>
            <a:r>
              <a:rPr lang="en-US" sz="2000" dirty="0" smtClean="0">
                <a:latin typeface="Adobe Caslon Pro" pitchFamily="18" charset="0"/>
              </a:rPr>
              <a:t>: 53 kg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  <a:cs typeface="Times New Roman" panose="02020603050405020304" pitchFamily="18" charset="0"/>
              </a:rPr>
              <a:t>Round face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  <a:cs typeface="Times New Roman" panose="02020603050405020304" pitchFamily="18" charset="0"/>
              </a:rPr>
              <a:t>Force of muscles: 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Lower limbs : 3/5  Upper limbs</a:t>
            </a:r>
            <a:r>
              <a:rPr lang="fa-IR" sz="2000" dirty="0" smtClean="0">
                <a:solidFill>
                  <a:srgbClr val="FFC000"/>
                </a:solidFill>
                <a:latin typeface="Adobe Caslon Pro" pitchFamily="18" charset="0"/>
              </a:rPr>
              <a:t> :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3/5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Multiple bruises on the lower and upper limbs and buttocks</a:t>
            </a:r>
            <a:endParaRPr lang="fa-IR" sz="20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Pigmentation on the arm and back of the neck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Dorsal fat </a:t>
            </a:r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Stria : </a:t>
            </a:r>
            <a:r>
              <a:rPr lang="en-US" sz="2000" dirty="0" smtClean="0">
                <a:latin typeface="Adobe Caslon Pro" pitchFamily="18" charset="0"/>
              </a:rPr>
              <a:t>Negative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Skin thinning  :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Positive</a:t>
            </a:r>
            <a:endParaRPr lang="en-US" sz="2000" dirty="0" smtClean="0">
              <a:solidFill>
                <a:schemeClr val="accent4">
                  <a:lumMod val="40000"/>
                  <a:lumOff val="60000"/>
                </a:schemeClr>
              </a:solidFill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Thigh muscle circumference: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33 cm</a:t>
            </a:r>
            <a:endParaRPr lang="fa-IR" sz="2000" dirty="0" smtClean="0">
              <a:solidFill>
                <a:srgbClr val="FFC000"/>
              </a:solidFill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Loss of upper and lower limb muscles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FFC000"/>
              </a:solidFill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 smtClean="0">
              <a:latin typeface="Adobe Caslon Pro" pitchFamily="18" charset="0"/>
              <a:cs typeface="Adobe Arabic" pitchFamily="18" charset="-78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0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000" dirty="0" smtClean="0">
              <a:latin typeface="Adobe Caslon Pro" pitchFamily="18" charset="0"/>
            </a:endParaRPr>
          </a:p>
          <a:p>
            <a:pPr>
              <a:lnSpc>
                <a:spcPct val="150000"/>
              </a:lnSpc>
            </a:pPr>
            <a:endParaRPr lang="fa-IR" sz="20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t="18099" r="25614" b="14557"/>
          <a:stretch/>
        </p:blipFill>
        <p:spPr bwMode="auto">
          <a:xfrm>
            <a:off x="1115616" y="692696"/>
            <a:ext cx="716569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6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5" t="17117" r="41018" b="40320"/>
          <a:stretch/>
        </p:blipFill>
        <p:spPr bwMode="auto">
          <a:xfrm>
            <a:off x="1691680" y="404664"/>
            <a:ext cx="6192688" cy="609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06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147248" cy="5001419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C000"/>
                </a:solidFill>
                <a:latin typeface="Adobe Caslon Pro" pitchFamily="18" charset="0"/>
              </a:rPr>
              <a:t>Anatomic </a:t>
            </a:r>
            <a:r>
              <a:rPr lang="en-US" sz="2400" b="1" dirty="0" smtClean="0">
                <a:solidFill>
                  <a:srgbClr val="FFC000"/>
                </a:solidFill>
                <a:latin typeface="Adobe Caslon Pro" pitchFamily="18" charset="0"/>
              </a:rPr>
              <a:t>imaging: 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Adobe Caslon Pro" pitchFamily="18" charset="0"/>
              </a:rPr>
              <a:t>Chest </a:t>
            </a:r>
            <a:r>
              <a:rPr lang="en-US" sz="2400" dirty="0" smtClean="0">
                <a:latin typeface="Adobe Caslon Pro" pitchFamily="18" charset="0"/>
              </a:rPr>
              <a:t>imaging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Adobe Caslon Pro" pitchFamily="18" charset="0"/>
              </a:rPr>
              <a:t>Abdominal </a:t>
            </a:r>
            <a:r>
              <a:rPr lang="en-US" sz="2400" dirty="0" smtClean="0">
                <a:latin typeface="Adobe Caslon Pro" pitchFamily="18" charset="0"/>
              </a:rPr>
              <a:t>imaging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Adobe Caslon Pro" pitchFamily="18" charset="0"/>
              </a:rPr>
              <a:t>Neck and pelvic </a:t>
            </a:r>
            <a:r>
              <a:rPr lang="en-US" sz="2400" dirty="0" smtClean="0">
                <a:latin typeface="Adobe Caslon Pro" pitchFamily="18" charset="0"/>
              </a:rPr>
              <a:t>imaging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057" y="6147692"/>
            <a:ext cx="8214108" cy="43088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100" dirty="0"/>
              <a:t>MANAGEMENT OF ENDOCRINE DISEASE: Cushing’s syndrome due to ectopic ACTH secretion: an expert operational opinion</a:t>
            </a:r>
          </a:p>
          <a:p>
            <a:pPr algn="ctr" rtl="0"/>
            <a:r>
              <a:rPr lang="en-US" sz="1100" dirty="0" smtClean="0"/>
              <a:t>2020</a:t>
            </a:r>
            <a:endParaRPr lang="fa-IR" sz="1100" dirty="0"/>
          </a:p>
        </p:txBody>
      </p:sp>
    </p:spTree>
    <p:extLst>
      <p:ext uri="{BB962C8B-B14F-4D97-AF65-F5344CB8AC3E}">
        <p14:creationId xmlns:p14="http://schemas.microsoft.com/office/powerpoint/2010/main" val="31830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9218" name="Picture 2" descr="C:\Users\Atoosa\Desktop\گراند کوشینگ\IMG-20220614-WA00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8750" r="2709" b="5417"/>
          <a:stretch/>
        </p:blipFill>
        <p:spPr bwMode="auto">
          <a:xfrm>
            <a:off x="228600" y="432842"/>
            <a:ext cx="8667750" cy="588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ODST</a:t>
            </a:r>
            <a:b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 1400/12/2</a:t>
            </a:r>
            <a:endParaRPr lang="fa-I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170" name="Picture 2" descr="C:\Users\Atoosa\Desktop\گراند کوشینگ\IMG-20220614-WA0021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71343" r="7067" b="17293"/>
          <a:stretch/>
        </p:blipFill>
        <p:spPr bwMode="auto">
          <a:xfrm>
            <a:off x="467544" y="2420888"/>
            <a:ext cx="8352928" cy="16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7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UFC</a:t>
            </a:r>
            <a:b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 1401/2/8 </a:t>
            </a:r>
            <a:endParaRPr lang="fa-I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122" name="Picture 2" descr="C:\Users\Atoosa\Desktop\گراند کوشینگ\IMG-20220618-WA0007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2" r="21922" b="26737"/>
          <a:stretch/>
        </p:blipFill>
        <p:spPr bwMode="auto">
          <a:xfrm rot="16200000">
            <a:off x="3231111" y="-630709"/>
            <a:ext cx="2537766" cy="849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1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ACTH </a:t>
            </a:r>
            <a:b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1401/2/12</a:t>
            </a:r>
            <a:endParaRPr lang="fa-I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146" name="Picture 2" descr="C:\Users\Atoosa\Desktop\گراند کوشینگ\IMG-20220618-WA00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1" t="5805" r="23234" b="11909"/>
          <a:stretch/>
        </p:blipFill>
        <p:spPr bwMode="auto">
          <a:xfrm rot="16200000">
            <a:off x="3167564" y="-783187"/>
            <a:ext cx="2736304" cy="84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6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>High-dose dexamethasone suppression </a:t>
            </a:r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tests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</a:rPr>
              <a:t>1401/2/12</a:t>
            </a:r>
            <a:endParaRPr lang="fa-IR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098" name="Picture 2" descr="C:\Users\Atoosa\Desktop\گراند کوشینگ\IMG-20220618-WA000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5" t="2663" r="24429" b="5581"/>
          <a:stretch/>
        </p:blipFill>
        <p:spPr bwMode="auto">
          <a:xfrm rot="16200000">
            <a:off x="2833976" y="-737632"/>
            <a:ext cx="3456384" cy="86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8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TFT</a:t>
            </a:r>
            <a:b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 1400/12/2</a:t>
            </a:r>
            <a:endParaRPr lang="fa-IR" sz="32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2" descr="C:\Users\Atoosa\Desktop\گراند کوشینگ\IMG-20220614-WA0021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t="58100" r="24746" b="32655"/>
          <a:stretch/>
        </p:blipFill>
        <p:spPr bwMode="auto">
          <a:xfrm>
            <a:off x="395536" y="2348880"/>
            <a:ext cx="8439723" cy="165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1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K </a:t>
            </a:r>
            <a:br>
              <a:rPr lang="en-US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1400/12/2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2" descr="C:\Users\Atoosa\Desktop\گراند کوشینگ\IMG-20220614-WA0021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t="20624" r="28112" b="70958"/>
          <a:stretch/>
        </p:blipFill>
        <p:spPr bwMode="auto">
          <a:xfrm>
            <a:off x="323528" y="2348880"/>
            <a:ext cx="859426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2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VBG </a:t>
            </a:r>
            <a:b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1401/2/28</a:t>
            </a:r>
            <a:endParaRPr lang="fa-I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218" name="Picture 2" descr="C:\Users\Atoosa\Desktop\گراند کوشینگ\IMG-20220618-WA0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14698" r="43164" b="69482"/>
          <a:stretch/>
        </p:blipFill>
        <p:spPr bwMode="auto">
          <a:xfrm>
            <a:off x="539552" y="1829197"/>
            <a:ext cx="819291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6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568952" cy="1440160"/>
          </a:xfrm>
        </p:spPr>
        <p:txBody>
          <a:bodyPr>
            <a:normAutofit fontScale="92500"/>
          </a:bodyPr>
          <a:lstStyle/>
          <a:p>
            <a:pPr marL="0" indent="0" algn="ctr" rtl="0">
              <a:lnSpc>
                <a:spcPct val="150000"/>
              </a:lnSpc>
              <a:buNone/>
            </a:pPr>
            <a:r>
              <a:rPr lang="en-US" sz="3600" b="1" dirty="0">
                <a:latin typeface="Adobe Caslon Pro" pitchFamily="18" charset="0"/>
              </a:rPr>
              <a:t>Source of excess ACTH: Pituitary or ectopic</a:t>
            </a:r>
            <a:r>
              <a:rPr lang="en-US" sz="3600" b="1" dirty="0" smtClean="0">
                <a:latin typeface="Adobe Caslon Pro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2013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Patient history 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dobe Caslon Pro" pitchFamily="18" charset="0"/>
              </a:rPr>
              <a:t>A 46-year-old woman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dobe Caslon Pro" pitchFamily="18" charset="0"/>
                <a:cs typeface="Adobe Arabic" pitchFamily="18" charset="-78"/>
              </a:rPr>
              <a:t>Born &amp; live in </a:t>
            </a:r>
            <a:r>
              <a:rPr lang="en-US" sz="2800" dirty="0" smtClean="0">
                <a:latin typeface="Adobe Caslon Pro" pitchFamily="18" charset="0"/>
              </a:rPr>
              <a:t>Kerman</a:t>
            </a:r>
            <a:endParaRPr lang="fa-IR" sz="28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dobe Caslon Pro" pitchFamily="18" charset="0"/>
                <a:cs typeface="Adobe Arabic" pitchFamily="18" charset="-78"/>
              </a:rPr>
              <a:t> Source of </a:t>
            </a:r>
            <a:r>
              <a:rPr lang="en-US" sz="2800" dirty="0">
                <a:latin typeface="Adobe Caslon Pro" pitchFamily="18" charset="0"/>
                <a:cs typeface="Adobe Arabic" pitchFamily="18" charset="-78"/>
              </a:rPr>
              <a:t>h</a:t>
            </a:r>
            <a:r>
              <a:rPr lang="en-US" sz="2800" dirty="0" smtClean="0">
                <a:latin typeface="Adobe Caslon Pro" pitchFamily="18" charset="0"/>
                <a:cs typeface="Adobe Arabic" pitchFamily="18" charset="-78"/>
              </a:rPr>
              <a:t>istory </a:t>
            </a:r>
            <a:r>
              <a:rPr lang="en-US" sz="2800" dirty="0" smtClean="0">
                <a:latin typeface="Adobe Caslon Pro" pitchFamily="18" charset="0"/>
                <a:cs typeface="Adobe Arabic" pitchFamily="18" charset="-78"/>
              </a:rPr>
              <a:t>: Patient, reliable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dobe Caslon Pro" pitchFamily="18" charset="0"/>
              </a:rPr>
              <a:t>Patient job : Housewife</a:t>
            </a:r>
            <a:endParaRPr lang="fa-IR" sz="28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4522" r="6201" b="13082"/>
          <a:stretch/>
        </p:blipFill>
        <p:spPr bwMode="auto">
          <a:xfrm>
            <a:off x="251520" y="764704"/>
            <a:ext cx="8784976" cy="487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691" y="6197649"/>
            <a:ext cx="681385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fa-IR" sz="1200" dirty="0"/>
          </a:p>
          <a:p>
            <a:r>
              <a:rPr lang="en-US" sz="1200" dirty="0"/>
              <a:t> </a:t>
            </a:r>
            <a:r>
              <a:rPr lang="en-US" sz="1200" b="1" dirty="0"/>
              <a:t>Consensus on diagnosis and management of Cushing’s disease: a guideline update </a:t>
            </a:r>
            <a:r>
              <a:rPr lang="en-US" sz="1200" b="1" dirty="0" smtClean="0"/>
              <a:t> 2021</a:t>
            </a:r>
            <a:endParaRPr lang="fa-IR" sz="1200" dirty="0"/>
          </a:p>
        </p:txBody>
      </p:sp>
      <p:sp>
        <p:nvSpPr>
          <p:cNvPr id="3" name="Rectangle 2"/>
          <p:cNvSpPr/>
          <p:nvPr/>
        </p:nvSpPr>
        <p:spPr>
          <a:xfrm flipH="1">
            <a:off x="3851920" y="1800225"/>
            <a:ext cx="1996430" cy="9810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74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Pituitary MRI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2466" name="Picture 2" descr="C:\Users\Atoosa\Desktop\گراند کوشینگ\IMG-20220616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527204" cy="423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39552" y="1844824"/>
            <a:ext cx="8280920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0486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toosa\Desktop\گراند کوشینگ\IMG-20220618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39"/>
            <a:ext cx="6480720" cy="648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923928" y="2852936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0150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toosa\Desktop\گراند کوشینگ\IMG-20220618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128792" cy="629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572000" y="3717032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62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4522" r="6201" b="13082"/>
          <a:stretch/>
        </p:blipFill>
        <p:spPr bwMode="auto">
          <a:xfrm>
            <a:off x="179512" y="785926"/>
            <a:ext cx="8784976" cy="487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691" y="6197649"/>
            <a:ext cx="681385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fa-IR" sz="1200" dirty="0"/>
          </a:p>
          <a:p>
            <a:r>
              <a:rPr lang="en-US" sz="1200" dirty="0"/>
              <a:t> </a:t>
            </a:r>
            <a:r>
              <a:rPr lang="en-US" sz="1200" b="1" dirty="0"/>
              <a:t>Consensus on diagnosis and management of Cushing’s disease: a guideline update </a:t>
            </a:r>
            <a:r>
              <a:rPr lang="en-US" sz="1200" b="1" dirty="0" smtClean="0"/>
              <a:t> 2021</a:t>
            </a:r>
            <a:endParaRPr lang="fa-IR" sz="1200" dirty="0"/>
          </a:p>
        </p:txBody>
      </p:sp>
      <p:sp>
        <p:nvSpPr>
          <p:cNvPr id="3" name="Rectangle 2"/>
          <p:cNvSpPr/>
          <p:nvPr/>
        </p:nvSpPr>
        <p:spPr>
          <a:xfrm>
            <a:off x="4716016" y="3501008"/>
            <a:ext cx="2304255" cy="1080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424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en-US" sz="2200" dirty="0" smtClean="0">
                <a:solidFill>
                  <a:schemeClr val="tx1">
                    <a:lumMod val="95000"/>
                  </a:schemeClr>
                </a:solidFill>
              </a:rPr>
              <a:t>CT of the chest, abdomen, pelvis and neck with contrast</a:t>
            </a:r>
            <a:endParaRPr lang="fa-IR" sz="22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5538" name="Picture 2" descr="C:\Users\Atoosa\Desktop\گراند کوشینگ\IMG-20220616-WA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91" y="764704"/>
            <a:ext cx="4712148" cy="5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27784" y="5877272"/>
            <a:ext cx="403244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ounded Rectangle 4"/>
          <p:cNvSpPr/>
          <p:nvPr/>
        </p:nvSpPr>
        <p:spPr>
          <a:xfrm>
            <a:off x="2555776" y="4391024"/>
            <a:ext cx="3528392" cy="3341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1746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Atoosa\Desktop\گراند کوشینگ\IMG-20220616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02" y="142126"/>
            <a:ext cx="6624736" cy="65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419872" y="2924943"/>
            <a:ext cx="618728" cy="646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096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EUS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dobe Caslon Pro" pitchFamily="18" charset="0"/>
              </a:rPr>
              <a:t>Multicystic pancreatic uncinate lesion consistant with </a:t>
            </a:r>
            <a:r>
              <a:rPr lang="en-US" sz="2800" dirty="0" smtClean="0">
                <a:solidFill>
                  <a:srgbClr val="FFC000"/>
                </a:solidFill>
                <a:latin typeface="Adobe Caslon Pro" pitchFamily="18" charset="0"/>
              </a:rPr>
              <a:t>BD-IPMN</a:t>
            </a:r>
            <a:r>
              <a:rPr lang="en-US" sz="2800" dirty="0" smtClean="0">
                <a:latin typeface="Adobe Caslon Pro" pitchFamily="18" charset="0"/>
              </a:rPr>
              <a:t> (Branch duct IPMN)</a:t>
            </a:r>
            <a:endParaRPr lang="fa-IR" sz="28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toosa\Desktop\گراند کوشینگ\IMG-20220616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1" y="620688"/>
            <a:ext cx="852594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475656" y="2780928"/>
            <a:ext cx="7200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20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toosa\Desktop\گراند کوشینگ\IMG-20220616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644"/>
            <a:ext cx="840157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915816" y="3068960"/>
            <a:ext cx="3528392" cy="1826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2859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Chief Complaint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algn="l" rtl="0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dobe Caslon Pro" pitchFamily="18" charset="0"/>
              </a:rPr>
              <a:t> Referrals due to laboratory disorders for further investigation</a:t>
            </a:r>
            <a:endParaRPr lang="fa-IR" sz="28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toosa\Desktop\گراند کوشینگ\IMG-20220614-WA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12639" r="8308" b="62083"/>
          <a:stretch/>
        </p:blipFill>
        <p:spPr bwMode="auto">
          <a:xfrm>
            <a:off x="251520" y="980728"/>
            <a:ext cx="830386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0032" y="1484784"/>
            <a:ext cx="3168352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8053" y="3256677"/>
            <a:ext cx="50526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0.8</a:t>
            </a:r>
            <a:endParaRPr lang="fa-IR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796" y="3313827"/>
            <a:ext cx="71045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0.8%</a:t>
            </a:r>
            <a:endParaRPr lang="fa-IR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03648" y="3313827"/>
            <a:ext cx="648072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5076057" y="3715355"/>
            <a:ext cx="93597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81.25</a:t>
            </a:r>
            <a:endParaRPr lang="fa-IR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4279" y="3715355"/>
            <a:ext cx="6463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17%</a:t>
            </a:r>
            <a:endParaRPr lang="fa-IR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27784" y="3715355"/>
            <a:ext cx="432048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ounded Rectangle 8"/>
          <p:cNvSpPr/>
          <p:nvPr/>
        </p:nvSpPr>
        <p:spPr>
          <a:xfrm>
            <a:off x="4860032" y="3286125"/>
            <a:ext cx="1584176" cy="3398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Rounded Rectangle 9"/>
          <p:cNvSpPr/>
          <p:nvPr/>
        </p:nvSpPr>
        <p:spPr>
          <a:xfrm>
            <a:off x="4860032" y="3781426"/>
            <a:ext cx="1584176" cy="3032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TextBox 10"/>
          <p:cNvSpPr txBox="1"/>
          <p:nvPr/>
        </p:nvSpPr>
        <p:spPr>
          <a:xfrm>
            <a:off x="1176983" y="4335487"/>
            <a:ext cx="24670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Nonsignificant</a:t>
            </a:r>
            <a:endParaRPr lang="fa-I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4522" r="6201" b="13082"/>
          <a:stretch/>
        </p:blipFill>
        <p:spPr bwMode="auto">
          <a:xfrm>
            <a:off x="179512" y="785926"/>
            <a:ext cx="8784976" cy="487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691" y="6197649"/>
            <a:ext cx="681385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fa-IR" sz="1200" dirty="0"/>
          </a:p>
          <a:p>
            <a:r>
              <a:rPr lang="en-US" sz="1200" dirty="0"/>
              <a:t> </a:t>
            </a:r>
            <a:r>
              <a:rPr lang="en-US" sz="1200" b="1" dirty="0"/>
              <a:t>Consensus on diagnosis and management of Cushing’s disease: a guideline update </a:t>
            </a:r>
            <a:r>
              <a:rPr lang="en-US" sz="1200" b="1" dirty="0" smtClean="0"/>
              <a:t> 2021</a:t>
            </a:r>
            <a:endParaRPr lang="fa-IR" sz="1200" dirty="0"/>
          </a:p>
        </p:txBody>
      </p:sp>
      <p:sp>
        <p:nvSpPr>
          <p:cNvPr id="3" name="Rectangle 2"/>
          <p:cNvSpPr/>
          <p:nvPr/>
        </p:nvSpPr>
        <p:spPr>
          <a:xfrm flipH="1">
            <a:off x="611560" y="4086225"/>
            <a:ext cx="2226890" cy="552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574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toosa\Desktop\گراند کوشینگ\IMG-20220614-WA00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44684" r="5448" b="19720"/>
          <a:stretch/>
        </p:blipFill>
        <p:spPr bwMode="auto">
          <a:xfrm>
            <a:off x="1295636" y="1412776"/>
            <a:ext cx="6480720" cy="39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19871" y="1495424"/>
            <a:ext cx="2232248" cy="3493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ounded Rectangle 2"/>
          <p:cNvSpPr/>
          <p:nvPr/>
        </p:nvSpPr>
        <p:spPr>
          <a:xfrm>
            <a:off x="2195736" y="2708920"/>
            <a:ext cx="50405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ounded Rectangle 4"/>
          <p:cNvSpPr/>
          <p:nvPr/>
        </p:nvSpPr>
        <p:spPr>
          <a:xfrm>
            <a:off x="2267744" y="3861048"/>
            <a:ext cx="50405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1611749" y="3356992"/>
            <a:ext cx="6335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1.17</a:t>
            </a:r>
            <a:endParaRPr lang="fa-IR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80112" y="2708920"/>
            <a:ext cx="43204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ounded Rectangle 7"/>
          <p:cNvSpPr/>
          <p:nvPr/>
        </p:nvSpPr>
        <p:spPr>
          <a:xfrm>
            <a:off x="5580112" y="3861048"/>
            <a:ext cx="43204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TextBox 8"/>
          <p:cNvSpPr txBox="1"/>
          <p:nvPr/>
        </p:nvSpPr>
        <p:spPr>
          <a:xfrm>
            <a:off x="5146852" y="3356992"/>
            <a:ext cx="50526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1.2</a:t>
            </a:r>
            <a:endParaRPr lang="fa-IR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4706019"/>
            <a:ext cx="252024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 central gradient</a:t>
            </a:r>
            <a:endParaRPr lang="fa-I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  <p:bldP spid="8" grpId="0" animBg="1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640960" cy="5112568"/>
          </a:xfrm>
        </p:spPr>
        <p:txBody>
          <a:bodyPr>
            <a:noAutofit/>
          </a:bodyPr>
          <a:lstStyle/>
          <a:p>
            <a:pPr marL="0" indent="0" algn="l" rtl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C000"/>
                </a:solidFill>
                <a:latin typeface="Adobe Caslon Pro" pitchFamily="18" charset="0"/>
              </a:rPr>
              <a:t>Noninvasive biochemical </a:t>
            </a:r>
            <a:r>
              <a:rPr lang="en-US" sz="2400" b="1" dirty="0" smtClean="0">
                <a:solidFill>
                  <a:srgbClr val="FFC000"/>
                </a:solidFill>
                <a:latin typeface="Adobe Caslon Pro" pitchFamily="18" charset="0"/>
              </a:rPr>
              <a:t>testing : 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FF00"/>
                </a:solidFill>
                <a:latin typeface="Adobe Caslon Pro" pitchFamily="18" charset="0"/>
              </a:rPr>
              <a:t>CRH stimulation </a:t>
            </a:r>
            <a:r>
              <a:rPr lang="en-US" sz="2000" b="1" dirty="0" smtClean="0">
                <a:solidFill>
                  <a:srgbClr val="FFFF00"/>
                </a:solidFill>
                <a:latin typeface="Adobe Caslon Pro" pitchFamily="18" charset="0"/>
              </a:rPr>
              <a:t>test: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2000" dirty="0" smtClean="0">
                <a:latin typeface="Adobe Caslon Pro" pitchFamily="18" charset="0"/>
              </a:rPr>
              <a:t>    up </a:t>
            </a:r>
            <a:r>
              <a:rPr lang="en-US" sz="2000" dirty="0">
                <a:latin typeface="Adobe Caslon Pro" pitchFamily="18" charset="0"/>
              </a:rPr>
              <a:t>to </a:t>
            </a:r>
            <a:r>
              <a:rPr lang="en-US" sz="2000" dirty="0" smtClean="0">
                <a:solidFill>
                  <a:schemeClr val="accent5"/>
                </a:solidFill>
                <a:latin typeface="Adobe Caslon Pro" pitchFamily="18" charset="0"/>
              </a:rPr>
              <a:t>15% </a:t>
            </a:r>
            <a:r>
              <a:rPr lang="en-US" sz="2000" dirty="0" smtClean="0">
                <a:latin typeface="Adobe Caslon Pro" pitchFamily="18" charset="0"/>
              </a:rPr>
              <a:t>misdiagnosed </a:t>
            </a:r>
            <a:r>
              <a:rPr lang="en-US" sz="2000" dirty="0">
                <a:latin typeface="Adobe Caslon Pro" pitchFamily="18" charset="0"/>
              </a:rPr>
              <a:t>by the </a:t>
            </a:r>
            <a:r>
              <a:rPr lang="en-US" sz="2000" dirty="0" smtClean="0">
                <a:latin typeface="Adobe Caslon Pro" pitchFamily="18" charset="0"/>
              </a:rPr>
              <a:t>test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FF00"/>
                </a:solidFill>
                <a:latin typeface="Adobe Caslon Pro" pitchFamily="18" charset="0"/>
              </a:rPr>
              <a:t>High-dose dexamethasone suppression </a:t>
            </a:r>
            <a:r>
              <a:rPr lang="en-US" sz="2000" b="1" dirty="0" smtClean="0">
                <a:solidFill>
                  <a:srgbClr val="FFFF00"/>
                </a:solidFill>
                <a:latin typeface="Adobe Caslon Pro" pitchFamily="18" charset="0"/>
              </a:rPr>
              <a:t>tests : 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2000" b="1" dirty="0" smtClean="0">
                <a:latin typeface="Adobe Caslon Pro" pitchFamily="18" charset="0"/>
              </a:rPr>
              <a:t>    </a:t>
            </a:r>
            <a:r>
              <a:rPr lang="en-US" sz="2000" dirty="0">
                <a:latin typeface="Adobe Caslon Pro" pitchFamily="18" charset="0"/>
              </a:rPr>
              <a:t>up to </a:t>
            </a:r>
            <a:r>
              <a:rPr lang="en-US" sz="2000" dirty="0">
                <a:solidFill>
                  <a:schemeClr val="accent5"/>
                </a:solidFill>
                <a:latin typeface="Adobe Caslon Pro" pitchFamily="18" charset="0"/>
              </a:rPr>
              <a:t>50 </a:t>
            </a:r>
            <a:r>
              <a:rPr lang="en-US" sz="2000" dirty="0" smtClean="0">
                <a:solidFill>
                  <a:schemeClr val="accent5"/>
                </a:solidFill>
                <a:latin typeface="Adobe Caslon Pro" pitchFamily="18" charset="0"/>
              </a:rPr>
              <a:t>%</a:t>
            </a:r>
            <a:r>
              <a:rPr lang="en-US" sz="2000" dirty="0" smtClean="0">
                <a:latin typeface="Adobe Caslon Pro" pitchFamily="18" charset="0"/>
              </a:rPr>
              <a:t> of patients </a:t>
            </a:r>
            <a:r>
              <a:rPr lang="en-US" sz="2000" dirty="0">
                <a:latin typeface="Adobe Caslon Pro" pitchFamily="18" charset="0"/>
              </a:rPr>
              <a:t>with Cushing's disease may fail to </a:t>
            </a:r>
            <a:r>
              <a:rPr lang="en-US" sz="2000" dirty="0" smtClean="0">
                <a:latin typeface="Adobe Caslon Pro" pitchFamily="18" charset="0"/>
              </a:rPr>
              <a:t>respond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Adobe Caslon Pro" pitchFamily="18" charset="0"/>
              </a:rPr>
              <a:t>Desmopressin </a:t>
            </a:r>
            <a:r>
              <a:rPr lang="en-US" sz="2000" b="1" dirty="0">
                <a:solidFill>
                  <a:srgbClr val="FFFF00"/>
                </a:solidFill>
                <a:latin typeface="Adobe Caslon Pro" pitchFamily="18" charset="0"/>
              </a:rPr>
              <a:t>stimulation </a:t>
            </a:r>
            <a:r>
              <a:rPr lang="en-US" sz="2000" b="1" dirty="0" smtClean="0">
                <a:solidFill>
                  <a:srgbClr val="FFFF00"/>
                </a:solidFill>
                <a:latin typeface="Adobe Caslon Pro" pitchFamily="18" charset="0"/>
              </a:rPr>
              <a:t>test: 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2000" dirty="0" smtClean="0">
                <a:latin typeface="Adobe Caslon Pro" pitchFamily="18" charset="0"/>
              </a:rPr>
              <a:t>   up </a:t>
            </a:r>
            <a:r>
              <a:rPr lang="en-US" sz="2000" dirty="0">
                <a:latin typeface="Adobe Caslon Pro" pitchFamily="18" charset="0"/>
              </a:rPr>
              <a:t>to </a:t>
            </a:r>
            <a:r>
              <a:rPr lang="en-US" sz="2000" dirty="0">
                <a:solidFill>
                  <a:schemeClr val="accent5"/>
                </a:solidFill>
                <a:latin typeface="Adobe Caslon Pro" pitchFamily="18" charset="0"/>
              </a:rPr>
              <a:t>20 </a:t>
            </a:r>
            <a:r>
              <a:rPr lang="en-US" sz="2000" dirty="0" smtClean="0">
                <a:solidFill>
                  <a:schemeClr val="accent5"/>
                </a:solidFill>
                <a:latin typeface="Adobe Caslon Pro" pitchFamily="18" charset="0"/>
              </a:rPr>
              <a:t>%</a:t>
            </a:r>
            <a:r>
              <a:rPr lang="en-US" sz="2000" dirty="0" smtClean="0">
                <a:latin typeface="Adobe Caslon Pro" pitchFamily="18" charset="0"/>
              </a:rPr>
              <a:t> of those </a:t>
            </a:r>
            <a:r>
              <a:rPr lang="en-US" sz="2000" dirty="0">
                <a:latin typeface="Adobe Caslon Pro" pitchFamily="18" charset="0"/>
              </a:rPr>
              <a:t>with Cushing's disease do not </a:t>
            </a:r>
            <a:r>
              <a:rPr lang="en-US" sz="2000" dirty="0" smtClean="0">
                <a:latin typeface="Adobe Caslon Pro" pitchFamily="18" charset="0"/>
              </a:rPr>
              <a:t>respond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Adobe Caslon Pro" pitchFamily="18" charset="0"/>
              </a:rPr>
              <a:t>Petrosal </a:t>
            </a:r>
            <a:r>
              <a:rPr lang="en-US" sz="2000" b="1" dirty="0">
                <a:solidFill>
                  <a:srgbClr val="FFFF00"/>
                </a:solidFill>
                <a:latin typeface="Adobe Caslon Pro" pitchFamily="18" charset="0"/>
              </a:rPr>
              <a:t>venous sinus </a:t>
            </a:r>
            <a:r>
              <a:rPr lang="en-US" sz="2000" b="1" dirty="0" smtClean="0">
                <a:solidFill>
                  <a:srgbClr val="FFFF00"/>
                </a:solidFill>
                <a:latin typeface="Adobe Caslon Pro" pitchFamily="18" charset="0"/>
              </a:rPr>
              <a:t>catheterization : 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2000" dirty="0" smtClean="0">
                <a:latin typeface="Adobe Caslon Pro" pitchFamily="18" charset="0"/>
              </a:rPr>
              <a:t>    accuracy approximately </a:t>
            </a:r>
            <a:r>
              <a:rPr lang="en-US" sz="2000" dirty="0">
                <a:solidFill>
                  <a:schemeClr val="accent5"/>
                </a:solidFill>
                <a:latin typeface="Adobe Caslon Pro" pitchFamily="18" charset="0"/>
              </a:rPr>
              <a:t>95 %</a:t>
            </a:r>
            <a:endParaRPr lang="fa-IR" sz="2000" dirty="0">
              <a:solidFill>
                <a:schemeClr val="accent5"/>
              </a:solidFill>
              <a:latin typeface="Adobe Caslon Pr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6309320"/>
            <a:ext cx="457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5" name="TextBox 4"/>
          <p:cNvSpPr txBox="1"/>
          <p:nvPr/>
        </p:nvSpPr>
        <p:spPr>
          <a:xfrm>
            <a:off x="611559" y="6054000"/>
            <a:ext cx="8180015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100" dirty="0"/>
              <a:t>MANAGEMENT OF ENDOCRINE DISEASE: Cushing’s syndrome due to ectopic ACTH secretion: an expert </a:t>
            </a:r>
            <a:r>
              <a:rPr lang="en-US" sz="1100" dirty="0" smtClean="0"/>
              <a:t>operational opinion 2020</a:t>
            </a:r>
            <a:endParaRPr lang="fa-IR" sz="1100" dirty="0"/>
          </a:p>
          <a:p>
            <a:pPr algn="ctr"/>
            <a:endParaRPr lang="fa-IR" sz="1100" dirty="0"/>
          </a:p>
        </p:txBody>
      </p:sp>
    </p:spTree>
    <p:extLst>
      <p:ext uri="{BB962C8B-B14F-4D97-AF65-F5344CB8AC3E}">
        <p14:creationId xmlns:p14="http://schemas.microsoft.com/office/powerpoint/2010/main" val="10687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4522" r="6201" b="13082"/>
          <a:stretch/>
        </p:blipFill>
        <p:spPr bwMode="auto">
          <a:xfrm>
            <a:off x="179512" y="764704"/>
            <a:ext cx="8784976" cy="487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691" y="6197649"/>
            <a:ext cx="681385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fa-IR" sz="1200" dirty="0"/>
          </a:p>
          <a:p>
            <a:r>
              <a:rPr lang="en-US" sz="1200" dirty="0"/>
              <a:t> </a:t>
            </a:r>
            <a:r>
              <a:rPr lang="en-US" sz="1200" b="1" dirty="0"/>
              <a:t>Consensus on diagnosis and management of Cushing’s disease: a guideline update </a:t>
            </a:r>
            <a:r>
              <a:rPr lang="en-US" sz="1200" b="1" dirty="0" smtClean="0"/>
              <a:t> 2021</a:t>
            </a:r>
            <a:endParaRPr lang="fa-IR" sz="1200" dirty="0"/>
          </a:p>
        </p:txBody>
      </p:sp>
      <p:sp>
        <p:nvSpPr>
          <p:cNvPr id="3" name="Rounded Rectangle 2"/>
          <p:cNvSpPr/>
          <p:nvPr/>
        </p:nvSpPr>
        <p:spPr>
          <a:xfrm>
            <a:off x="251520" y="4676775"/>
            <a:ext cx="1512168" cy="10347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51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Adobe Caslon Pro" pitchFamily="18" charset="0"/>
              </a:rPr>
              <a:t>What is the next step </a:t>
            </a:r>
            <a:r>
              <a:rPr lang="en-US" sz="3600" dirty="0" smtClean="0">
                <a:latin typeface="Adobe Caslon Pro" pitchFamily="18" charset="0"/>
              </a:rPr>
              <a:t>to finding Ectopic Cushing ?</a:t>
            </a:r>
            <a:endParaRPr lang="fa-IR" sz="36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03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39"/>
            <a:ext cx="8712968" cy="6145485"/>
          </a:xfrm>
        </p:spPr>
        <p:txBody>
          <a:bodyPr>
            <a:noAutofit/>
          </a:bodyPr>
          <a:lstStyle/>
          <a:p>
            <a:pPr marL="0" indent="0" algn="l" rtl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C000"/>
                </a:solidFill>
                <a:latin typeface="Adobe Caslon Pro" pitchFamily="18" charset="0"/>
              </a:rPr>
              <a:t>Functional </a:t>
            </a:r>
            <a:r>
              <a:rPr lang="en-US" sz="2400" b="1" dirty="0" smtClean="0">
                <a:solidFill>
                  <a:srgbClr val="FFC000"/>
                </a:solidFill>
                <a:latin typeface="Adobe Caslon Pro" pitchFamily="18" charset="0"/>
              </a:rPr>
              <a:t>imaging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FF00"/>
                </a:solidFill>
                <a:latin typeface="Adobe Caslon Pro" pitchFamily="18" charset="0"/>
              </a:rPr>
              <a:t>octreotide scintigraphy</a:t>
            </a:r>
            <a:endParaRPr lang="fa-IR" sz="2400" b="1" dirty="0" smtClean="0">
              <a:solidFill>
                <a:srgbClr val="FFFF00"/>
              </a:solidFill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dobe Caslon Pro" pitchFamily="18" charset="0"/>
              </a:rPr>
              <a:t>The </a:t>
            </a:r>
            <a:r>
              <a:rPr lang="en-US" sz="2400" dirty="0">
                <a:latin typeface="Adobe Caslon Pro" pitchFamily="18" charset="0"/>
              </a:rPr>
              <a:t>sensitivity </a:t>
            </a:r>
            <a:r>
              <a:rPr lang="en-US" sz="2400" dirty="0" smtClean="0">
                <a:latin typeface="Adobe Caslon Pro" pitchFamily="18" charset="0"/>
              </a:rPr>
              <a:t> from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30 to 53 percent </a:t>
            </a:r>
            <a:endParaRPr lang="en-US" sz="2400" dirty="0" smtClean="0">
              <a:solidFill>
                <a:schemeClr val="accent5">
                  <a:lumMod val="40000"/>
                  <a:lumOff val="60000"/>
                </a:schemeClr>
              </a:solidFill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dobe Caslon Pro" pitchFamily="18" charset="0"/>
              </a:rPr>
              <a:t>Failure to </a:t>
            </a:r>
            <a:r>
              <a:rPr lang="en-US" sz="2400" dirty="0">
                <a:latin typeface="Adobe Caslon Pro" pitchFamily="18" charset="0"/>
              </a:rPr>
              <a:t>detect these tumors may be related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to their small size or inadequate 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expression of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somatostatin 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receptors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FF00"/>
                </a:solidFill>
                <a:latin typeface="Adobe Caslon Pro" pitchFamily="18" charset="0"/>
              </a:rPr>
              <a:t>68-Ga </a:t>
            </a:r>
            <a:r>
              <a:rPr lang="en-US" sz="2400" b="1" dirty="0">
                <a:solidFill>
                  <a:srgbClr val="FFFF00"/>
                </a:solidFill>
                <a:latin typeface="Adobe Caslon Pro" pitchFamily="18" charset="0"/>
              </a:rPr>
              <a:t>DOTATATE </a:t>
            </a:r>
            <a:r>
              <a:rPr lang="en-US" sz="2400" b="1" dirty="0" smtClean="0">
                <a:solidFill>
                  <a:srgbClr val="FFFF00"/>
                </a:solidFill>
                <a:latin typeface="Adobe Caslon Pro" pitchFamily="18" charset="0"/>
              </a:rPr>
              <a:t>PET/CT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2400" dirty="0" smtClean="0">
                <a:latin typeface="Adobe Caslon Pro" pitchFamily="18" charset="0"/>
              </a:rPr>
              <a:t>   better </a:t>
            </a:r>
            <a:r>
              <a:rPr lang="en-US" sz="2400" dirty="0">
                <a:latin typeface="Adobe Caslon Pro" pitchFamily="18" charset="0"/>
              </a:rPr>
              <a:t>sensitivity in diagnosis of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bronchial 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carcinoids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   Low 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sensitivity in lesions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&lt; 1 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cm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Adobe Caslon Pro" pitchFamily="18" charset="0"/>
              </a:rPr>
              <a:t>FDG </a:t>
            </a:r>
            <a:r>
              <a:rPr lang="en-US" sz="2400" b="1" dirty="0" smtClean="0">
                <a:solidFill>
                  <a:srgbClr val="FFFF00"/>
                </a:solidFill>
                <a:latin typeface="Adobe Caslon Pro" pitchFamily="18" charset="0"/>
              </a:rPr>
              <a:t>PET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b="1" dirty="0">
                <a:solidFill>
                  <a:srgbClr val="FFFF00"/>
                </a:solidFill>
                <a:latin typeface="Adobe Caslon Pro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Adobe Caslon Pro" pitchFamily="18" charset="0"/>
              </a:rPr>
              <a:t> 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small-cell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lung cancers</a:t>
            </a:r>
            <a:endParaRPr lang="fa-IR" sz="2400" dirty="0">
              <a:solidFill>
                <a:schemeClr val="accent5">
                  <a:lumMod val="40000"/>
                  <a:lumOff val="60000"/>
                </a:schemeClr>
              </a:solidFill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dirty="0" smtClean="0">
              <a:latin typeface="Adobe Caslon Pr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131" y="6341665"/>
            <a:ext cx="8214108" cy="43088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100" dirty="0"/>
              <a:t>MANAGEMENT OF ENDOCRINE DISEASE: Cushing’s syndrome due to ectopic ACTH secretion: an expert operational opinion</a:t>
            </a:r>
          </a:p>
          <a:p>
            <a:pPr algn="ctr" rtl="0"/>
            <a:r>
              <a:rPr lang="en-US" sz="1100" dirty="0" smtClean="0"/>
              <a:t>2020</a:t>
            </a:r>
            <a:endParaRPr lang="fa-IR" sz="1100" dirty="0"/>
          </a:p>
        </p:txBody>
      </p:sp>
    </p:spTree>
    <p:extLst>
      <p:ext uri="{BB962C8B-B14F-4D97-AF65-F5344CB8AC3E}">
        <p14:creationId xmlns:p14="http://schemas.microsoft.com/office/powerpoint/2010/main" val="24761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FC000"/>
                </a:solidFill>
                <a:latin typeface="Adobe Caslon Pro" pitchFamily="18" charset="0"/>
              </a:rPr>
              <a:t>Other functional imaging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Adobe Caslon Pro" pitchFamily="18" charset="0"/>
              </a:rPr>
              <a:t>MIBG scintigraphy and FDOPA </a:t>
            </a:r>
            <a:r>
              <a:rPr lang="en-US" sz="2400" b="1" dirty="0" smtClean="0">
                <a:solidFill>
                  <a:srgbClr val="FFFF00"/>
                </a:solidFill>
                <a:latin typeface="Adobe Caslon Pro" pitchFamily="18" charset="0"/>
              </a:rPr>
              <a:t>PET: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dobe Caslon Pro" pitchFamily="18" charset="0"/>
              </a:rPr>
              <a:t> after </a:t>
            </a:r>
            <a:r>
              <a:rPr lang="en-US" sz="2400" dirty="0">
                <a:latin typeface="Adobe Caslon Pro" pitchFamily="18" charset="0"/>
              </a:rPr>
              <a:t>a negative CT, octreoscan or </a:t>
            </a:r>
            <a:r>
              <a:rPr lang="en-US" sz="2400" baseline="30000" dirty="0">
                <a:latin typeface="Adobe Caslon Pro" pitchFamily="18" charset="0"/>
              </a:rPr>
              <a:t>68</a:t>
            </a:r>
            <a:r>
              <a:rPr lang="en-US" sz="2400" dirty="0">
                <a:latin typeface="Adobe Caslon Pro" pitchFamily="18" charset="0"/>
              </a:rPr>
              <a:t>Ga- SSTR PET/CT and </a:t>
            </a:r>
            <a:r>
              <a:rPr lang="en-US" sz="2400" baseline="30000" dirty="0">
                <a:latin typeface="Adobe Caslon Pro" pitchFamily="18" charset="0"/>
              </a:rPr>
              <a:t>18</a:t>
            </a:r>
            <a:r>
              <a:rPr lang="en-US" sz="2400" dirty="0">
                <a:latin typeface="Adobe Caslon Pro" pitchFamily="18" charset="0"/>
              </a:rPr>
              <a:t>FDG-PET-CT, </a:t>
            </a:r>
            <a:endParaRPr lang="en-US" sz="24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dobe Caslon Pro" pitchFamily="18" charset="0"/>
              </a:rPr>
              <a:t> </a:t>
            </a:r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pheochromocytoma/paraganglioma </a:t>
            </a: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or a specific mid-gut EAT.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a-IR" sz="2400" dirty="0">
              <a:latin typeface="Adobe Caslon Pr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261198"/>
            <a:ext cx="8214108" cy="43088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100" dirty="0"/>
              <a:t>MANAGEMENT OF ENDOCRINE DISEASE: Cushing’s syndrome due to ectopic ACTH secretion: an expert operational opinion</a:t>
            </a:r>
          </a:p>
          <a:p>
            <a:pPr algn="ctr" rtl="0"/>
            <a:r>
              <a:rPr lang="en-US" sz="1100" dirty="0" smtClean="0"/>
              <a:t>2020</a:t>
            </a:r>
            <a:endParaRPr lang="fa-IR" sz="1100" dirty="0"/>
          </a:p>
        </p:txBody>
      </p:sp>
    </p:spTree>
    <p:extLst>
      <p:ext uri="{BB962C8B-B14F-4D97-AF65-F5344CB8AC3E}">
        <p14:creationId xmlns:p14="http://schemas.microsoft.com/office/powerpoint/2010/main" val="21337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octreotide scintigraphy</a:t>
            </a:r>
            <a:endParaRPr lang="fa-IR" sz="32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1266" name="Picture 2" descr="C:\Users\Atoosa\Desktop\گراند کوشینگ\IMG-20220618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200800" cy="50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43608" y="5589240"/>
            <a:ext cx="6624736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724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toosa\Desktop\گراند کوشینگ\IMG-20220618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9910" y="-585693"/>
            <a:ext cx="6084181" cy="80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68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9412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Past history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5112568"/>
          </a:xfrm>
        </p:spPr>
        <p:txBody>
          <a:bodyPr>
            <a:no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Hypertension : </a:t>
            </a:r>
            <a:r>
              <a:rPr lang="en-US" sz="2000" dirty="0" smtClean="0">
                <a:latin typeface="Adobe Caslon Pro" pitchFamily="18" charset="0"/>
              </a:rPr>
              <a:t>From 10 years ago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Diabetes mellitus</a:t>
            </a:r>
            <a:r>
              <a:rPr lang="fa-IR" sz="2000" dirty="0" smtClean="0">
                <a:latin typeface="Adobe Caslon Pro" pitchFamily="18" charset="0"/>
              </a:rPr>
              <a:t>:</a:t>
            </a:r>
            <a:r>
              <a:rPr lang="en-US" sz="2000" dirty="0" smtClean="0">
                <a:latin typeface="Adobe Caslon Pro" pitchFamily="18" charset="0"/>
              </a:rPr>
              <a:t>From 3 years ago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Hypothyroidism : </a:t>
            </a:r>
            <a:r>
              <a:rPr lang="en-US" sz="2000" dirty="0" smtClean="0">
                <a:latin typeface="Adobe Caslon Pro" pitchFamily="18" charset="0"/>
              </a:rPr>
              <a:t>From 6 months ago</a:t>
            </a:r>
            <a:endParaRPr lang="fa-IR" sz="20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RA</a:t>
            </a:r>
            <a:r>
              <a:rPr lang="en-US" sz="2000" dirty="0" smtClean="0">
                <a:latin typeface="Adobe Caslon Pro" pitchFamily="18" charset="0"/>
              </a:rPr>
              <a:t> : From 5 years old</a:t>
            </a:r>
            <a:endParaRPr lang="fa-IR" sz="20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ILD in the field of RA: </a:t>
            </a:r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from 4 years ago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History of heart disease : Negative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Smoking: Negative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Alcohol consumption : Negative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0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46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toosa\Desktop\گراند کوشینگ\IMG-20220618-WA0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0719" y="-436463"/>
            <a:ext cx="5950593" cy="77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00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toosa\Desktop\گراند کوشینگ\IMG-20220616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65" y="256909"/>
            <a:ext cx="5514107" cy="619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06165" y="4005064"/>
            <a:ext cx="5370091" cy="24499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36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Atoosa\Desktop\گراند کوشینگ\IMG-20220616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77778"/>
            <a:ext cx="4977487" cy="624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4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toosa\Desktop\گراند کوشینگ\IMG-20220616-WA0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9"/>
          <a:stretch/>
        </p:blipFill>
        <p:spPr bwMode="auto">
          <a:xfrm>
            <a:off x="325810" y="1628800"/>
            <a:ext cx="8590624" cy="447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648" y="2708920"/>
            <a:ext cx="475252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3209764" y="5085184"/>
            <a:ext cx="13622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Ecocardiography</a:t>
            </a:r>
            <a:endParaRPr lang="fa-I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41648" y="3284984"/>
            <a:ext cx="8090792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3187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Atoosa\Desktop\گراند کوشینگ\IMG-20220616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377190"/>
            <a:ext cx="780288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43608" y="4581128"/>
            <a:ext cx="6840760" cy="1800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86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Atoosa\Desktop\گراند کوشینگ\IMG-20220616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2171700"/>
            <a:ext cx="780288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99592" y="3068960"/>
            <a:ext cx="7344816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onography thyroid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BMD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3490" name="Picture 2" descr="C:\Users\Atoosa\Desktop\گراند کوشینگ\IMG-20220616-WA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43" y="1700808"/>
            <a:ext cx="7802880" cy="454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139952" y="2420888"/>
            <a:ext cx="388843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3747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Atoosa\Desktop\گراند کوشینگ\IMG-20220616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10926" cy="496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668344" y="3933056"/>
            <a:ext cx="504056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395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Atoosa\Desktop\گراند کوشینگ\IMG-20220616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6835"/>
            <a:ext cx="8132205" cy="48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0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toosa\Desktop\گراند کوشینگ\IMG-20220616-WA0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55018"/>
            <a:ext cx="8075187" cy="501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4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98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Family history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The patient had 2 brothers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1 brother with RA and ILD who died </a:t>
            </a:r>
            <a:r>
              <a:rPr lang="en-US" dirty="0" smtClean="0">
                <a:solidFill>
                  <a:srgbClr val="FFC000"/>
                </a:solidFill>
                <a:latin typeface="Adobe Caslon Pro" pitchFamily="18" charset="0"/>
              </a:rPr>
              <a:t>at </a:t>
            </a:r>
            <a:r>
              <a:rPr lang="en-US" dirty="0">
                <a:solidFill>
                  <a:srgbClr val="FFC000"/>
                </a:solidFill>
                <a:latin typeface="Adobe Caslon Pro" pitchFamily="18" charset="0"/>
              </a:rPr>
              <a:t>the age of </a:t>
            </a:r>
            <a:r>
              <a:rPr lang="en-US" dirty="0" smtClean="0">
                <a:solidFill>
                  <a:srgbClr val="FFC000"/>
                </a:solidFill>
                <a:latin typeface="Adobe Caslon Pro" pitchFamily="18" charset="0"/>
              </a:rPr>
              <a:t>35,  1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year ago due to complications from ILD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History of diabetes : Negative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History of  HTN : Negative</a:t>
            </a:r>
          </a:p>
        </p:txBody>
      </p:sp>
    </p:spTree>
    <p:extLst>
      <p:ext uri="{BB962C8B-B14F-4D97-AF65-F5344CB8AC3E}">
        <p14:creationId xmlns:p14="http://schemas.microsoft.com/office/powerpoint/2010/main" val="121438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/>
          </a:bodyPr>
          <a:lstStyle/>
          <a:p>
            <a:pPr algn="ctr" rtl="0"/>
            <a:r>
              <a:rPr lang="en-US" sz="3600" dirty="0" smtClean="0"/>
              <a:t>Problems </a:t>
            </a:r>
            <a:r>
              <a:rPr lang="en-US" sz="3600" dirty="0"/>
              <a:t>List </a:t>
            </a:r>
            <a:r>
              <a:rPr lang="en-US" sz="3600" dirty="0" smtClean="0"/>
              <a:t> 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04631"/>
          </a:xfrm>
        </p:spPr>
        <p:txBody>
          <a:bodyPr>
            <a:no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A 46-year-old woman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Progressive muscle </a:t>
            </a:r>
            <a:r>
              <a:rPr lang="en-US" sz="2000" dirty="0" smtClean="0">
                <a:latin typeface="Adobe Caslon Pro" pitchFamily="18" charset="0"/>
              </a:rPr>
              <a:t>weakness</a:t>
            </a:r>
            <a:endParaRPr lang="fa-IR" sz="20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Hypokalemia and metabolic </a:t>
            </a:r>
            <a:r>
              <a:rPr lang="en-US" sz="2000" dirty="0" smtClean="0">
                <a:latin typeface="Adobe Caslon Pro" pitchFamily="18" charset="0"/>
              </a:rPr>
              <a:t>alkalosis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HDDST  : Non-suppressed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Desmopressin </a:t>
            </a:r>
            <a:r>
              <a:rPr lang="en-US" sz="2000" dirty="0" smtClean="0">
                <a:latin typeface="Adobe Caslon Pro" pitchFamily="18" charset="0"/>
              </a:rPr>
              <a:t>test</a:t>
            </a:r>
            <a:r>
              <a:rPr lang="fa-IR" sz="2000" dirty="0" smtClean="0">
                <a:latin typeface="Adobe Caslon Pro" pitchFamily="18" charset="0"/>
              </a:rPr>
              <a:t> : </a:t>
            </a:r>
            <a:r>
              <a:rPr lang="en-US" sz="2000" dirty="0">
                <a:latin typeface="Adobe Caslon Pro" pitchFamily="18" charset="0"/>
              </a:rPr>
              <a:t>No </a:t>
            </a:r>
            <a:r>
              <a:rPr lang="en-US" sz="2000" dirty="0" smtClean="0">
                <a:latin typeface="Adobe Caslon Pro" pitchFamily="18" charset="0"/>
              </a:rPr>
              <a:t>increased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Pituitary microadenoma</a:t>
            </a:r>
            <a:endParaRPr lang="en-US" sz="20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68-Ga DOTATATE PET/CT : </a:t>
            </a:r>
            <a:r>
              <a:rPr lang="en-US" sz="2000" dirty="0" smtClean="0">
                <a:latin typeface="Adobe Caslon Pro" pitchFamily="18" charset="0"/>
              </a:rPr>
              <a:t>Negative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Octreotide scintigraphy: NL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CT of the </a:t>
            </a:r>
            <a:r>
              <a:rPr lang="en-US" sz="2000" dirty="0" smtClean="0">
                <a:latin typeface="Adobe Caslon Pro" pitchFamily="18" charset="0"/>
              </a:rPr>
              <a:t>chest </a:t>
            </a:r>
            <a:r>
              <a:rPr lang="en-US" sz="2000" dirty="0">
                <a:latin typeface="Adobe Caslon Pro" pitchFamily="18" charset="0"/>
              </a:rPr>
              <a:t>,abdomen</a:t>
            </a:r>
            <a:r>
              <a:rPr lang="en-US" sz="2000" dirty="0">
                <a:solidFill>
                  <a:srgbClr val="FFC000"/>
                </a:solidFill>
                <a:latin typeface="Adobe Caslon Pro" pitchFamily="18" charset="0"/>
              </a:rPr>
              <a:t>: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5 </a:t>
            </a:r>
            <a:r>
              <a:rPr lang="en-US" sz="2000" dirty="0">
                <a:solidFill>
                  <a:srgbClr val="FFC000"/>
                </a:solidFill>
                <a:latin typeface="Adobe Caslon Pro" pitchFamily="18" charset="0"/>
              </a:rPr>
              <a:t>mm </a:t>
            </a:r>
            <a:r>
              <a:rPr lang="en-US" sz="2000" dirty="0">
                <a:solidFill>
                  <a:srgbClr val="FFFF00"/>
                </a:solidFill>
                <a:latin typeface="Adobe Caslon Pro" pitchFamily="18" charset="0"/>
              </a:rPr>
              <a:t>nodule in </a:t>
            </a:r>
            <a:r>
              <a:rPr lang="en-US" sz="2000" dirty="0" smtClean="0">
                <a:solidFill>
                  <a:srgbClr val="FFFF00"/>
                </a:solidFill>
                <a:latin typeface="Adobe Caslon Pro" pitchFamily="18" charset="0"/>
              </a:rPr>
              <a:t>RML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0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6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FFC000"/>
                </a:solidFill>
                <a:latin typeface="Adobe Caslon Pro" pitchFamily="18" charset="0"/>
              </a:rPr>
              <a:t>Ectopic Cushing’s syndrome</a:t>
            </a:r>
          </a:p>
          <a:p>
            <a:pPr marL="0" indent="0" algn="ctr">
              <a:buNone/>
            </a:pPr>
            <a:endParaRPr lang="fa-IR" sz="4000" dirty="0">
              <a:solidFill>
                <a:srgbClr val="FFC000"/>
              </a:solidFill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6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toosa\Desktop\گراند کوشینگ\IMG-20220614-WA00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11527" r="7168" b="41528"/>
          <a:stretch/>
        </p:blipFill>
        <p:spPr bwMode="auto">
          <a:xfrm>
            <a:off x="1835696" y="332657"/>
            <a:ext cx="517115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333043" y="4797152"/>
            <a:ext cx="4176464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/>
          <p:cNvSpPr txBox="1"/>
          <p:nvPr/>
        </p:nvSpPr>
        <p:spPr>
          <a:xfrm>
            <a:off x="179512" y="6228021"/>
            <a:ext cx="1537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Uptodate2022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301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404EB5DF-328C-9449-8011-3A14DDCCF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8392221" cy="5073427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7020272" y="2204864"/>
            <a:ext cx="360040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ounded Rectangle 4"/>
          <p:cNvSpPr/>
          <p:nvPr/>
        </p:nvSpPr>
        <p:spPr>
          <a:xfrm>
            <a:off x="7020272" y="3645024"/>
            <a:ext cx="36004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Rectangle 1"/>
          <p:cNvSpPr/>
          <p:nvPr/>
        </p:nvSpPr>
        <p:spPr>
          <a:xfrm>
            <a:off x="3491880" y="6309320"/>
            <a:ext cx="1537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Uptodate2022</a:t>
            </a:r>
            <a:endParaRPr lang="fa-IR" dirty="0"/>
          </a:p>
        </p:txBody>
      </p:sp>
      <p:sp>
        <p:nvSpPr>
          <p:cNvPr id="6" name="Rounded Rectangle 5"/>
          <p:cNvSpPr/>
          <p:nvPr/>
        </p:nvSpPr>
        <p:spPr>
          <a:xfrm>
            <a:off x="7020272" y="2924944"/>
            <a:ext cx="36004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60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33550"/>
            <a:ext cx="8229600" cy="4392613"/>
          </a:xfrm>
        </p:spPr>
        <p:txBody>
          <a:bodyPr>
            <a:normAutofit/>
          </a:bodyPr>
          <a:lstStyle/>
          <a:p>
            <a:pPr marL="0" indent="0" algn="ctr" rtl="0">
              <a:lnSpc>
                <a:spcPct val="150000"/>
              </a:lnSpc>
              <a:buNone/>
            </a:pPr>
            <a:r>
              <a:rPr lang="en-US" sz="3600" dirty="0">
                <a:latin typeface="Adobe Caslon Pro" pitchFamily="18" charset="0"/>
              </a:rPr>
              <a:t>Conventional and Nuclear Medicine Imaging in Ectopic Cushing's </a:t>
            </a:r>
            <a:r>
              <a:rPr lang="en-US" sz="3600" dirty="0" smtClean="0">
                <a:latin typeface="Adobe Caslon Pro" pitchFamily="18" charset="0"/>
              </a:rPr>
              <a:t>Syndrome?</a:t>
            </a:r>
            <a:endParaRPr lang="fa-IR" sz="36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2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49220" r="32340" b="22128"/>
          <a:stretch/>
        </p:blipFill>
        <p:spPr bwMode="auto">
          <a:xfrm>
            <a:off x="251520" y="1844825"/>
            <a:ext cx="864666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4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8" t="21044" r="7266" b="7822"/>
          <a:stretch/>
        </p:blipFill>
        <p:spPr bwMode="auto">
          <a:xfrm>
            <a:off x="323528" y="548680"/>
            <a:ext cx="86122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195736" y="4725144"/>
            <a:ext cx="93610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ounded Rectangle 3"/>
          <p:cNvSpPr/>
          <p:nvPr/>
        </p:nvSpPr>
        <p:spPr>
          <a:xfrm>
            <a:off x="4139952" y="4725144"/>
            <a:ext cx="86409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ounded Rectangle 4"/>
          <p:cNvSpPr/>
          <p:nvPr/>
        </p:nvSpPr>
        <p:spPr>
          <a:xfrm>
            <a:off x="7812360" y="4725144"/>
            <a:ext cx="79208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785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2" t="29463" r="5726" b="32655"/>
          <a:stretch/>
        </p:blipFill>
        <p:spPr bwMode="auto">
          <a:xfrm>
            <a:off x="179512" y="1556792"/>
            <a:ext cx="8784976" cy="298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123728" y="2924944"/>
            <a:ext cx="72008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ounded Rectangle 2"/>
          <p:cNvSpPr/>
          <p:nvPr/>
        </p:nvSpPr>
        <p:spPr>
          <a:xfrm>
            <a:off x="7812360" y="3861048"/>
            <a:ext cx="79208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ounded Rectangle 3"/>
          <p:cNvSpPr/>
          <p:nvPr/>
        </p:nvSpPr>
        <p:spPr>
          <a:xfrm>
            <a:off x="7812360" y="3140968"/>
            <a:ext cx="79208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ounded Rectangle 4"/>
          <p:cNvSpPr/>
          <p:nvPr/>
        </p:nvSpPr>
        <p:spPr>
          <a:xfrm>
            <a:off x="7812360" y="2636912"/>
            <a:ext cx="79208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ounded Rectangle 5"/>
          <p:cNvSpPr/>
          <p:nvPr/>
        </p:nvSpPr>
        <p:spPr>
          <a:xfrm>
            <a:off x="107504" y="2132856"/>
            <a:ext cx="892899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57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44825"/>
            <a:ext cx="8229600" cy="4176464"/>
          </a:xfrm>
        </p:spPr>
        <p:txBody>
          <a:bodyPr>
            <a:normAutofit/>
          </a:bodyPr>
          <a:lstStyle/>
          <a:p>
            <a:pPr marL="0" indent="0" algn="ctr" rtl="0">
              <a:lnSpc>
                <a:spcPct val="150000"/>
              </a:lnSpc>
              <a:buNone/>
            </a:pPr>
            <a:r>
              <a:rPr lang="en-US" sz="3200" dirty="0">
                <a:latin typeface="Adobe Caslon Pro" pitchFamily="18" charset="0"/>
              </a:rPr>
              <a:t>Diagnostic accuracy of combined </a:t>
            </a:r>
            <a:r>
              <a:rPr lang="en-US" sz="3200" dirty="0">
                <a:solidFill>
                  <a:srgbClr val="FFC000"/>
                </a:solidFill>
                <a:latin typeface="Adobe Caslon Pro" pitchFamily="18" charset="0"/>
              </a:rPr>
              <a:t>HDDST and Desmopressin Stimulation</a:t>
            </a:r>
            <a:r>
              <a:rPr lang="en-US" sz="3200" dirty="0">
                <a:latin typeface="Adobe Caslon Pro" pitchFamily="18" charset="0"/>
              </a:rPr>
              <a:t> </a:t>
            </a:r>
            <a:r>
              <a:rPr lang="en-US" sz="3200" dirty="0" smtClean="0">
                <a:latin typeface="Adobe Caslon Pro" pitchFamily="18" charset="0"/>
              </a:rPr>
              <a:t>test to </a:t>
            </a:r>
            <a:r>
              <a:rPr lang="en-US" sz="3200" dirty="0">
                <a:latin typeface="Adobe Caslon Pro" pitchFamily="18" charset="0"/>
              </a:rPr>
              <a:t>differentiate Cushing's disease from ectopic </a:t>
            </a:r>
            <a:r>
              <a:rPr lang="en-US" sz="3200" dirty="0" smtClean="0">
                <a:latin typeface="Adobe Caslon Pro" pitchFamily="18" charset="0"/>
              </a:rPr>
              <a:t>Cushing ? </a:t>
            </a:r>
            <a:endParaRPr lang="fa-IR" sz="32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41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18528" r="29434" b="44201"/>
          <a:stretch/>
        </p:blipFill>
        <p:spPr bwMode="auto">
          <a:xfrm>
            <a:off x="467544" y="1196752"/>
            <a:ext cx="847030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977" y="1340768"/>
            <a:ext cx="3240360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ectangle 2"/>
          <p:cNvSpPr/>
          <p:nvPr/>
        </p:nvSpPr>
        <p:spPr>
          <a:xfrm>
            <a:off x="7524328" y="1196752"/>
            <a:ext cx="1368152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92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</a:rPr>
              <a:t>Drug History</a:t>
            </a:r>
            <a:endParaRPr lang="fa-I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45" y="1029494"/>
            <a:ext cx="8784976" cy="5184576"/>
          </a:xfrm>
        </p:spPr>
        <p:txBody>
          <a:bodyPr>
            <a:no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Glucophage 1000 : BD 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Levothyroxine 100</a:t>
            </a:r>
            <a:r>
              <a:rPr lang="fa-IR" sz="2000" dirty="0" smtClean="0">
                <a:latin typeface="Adobe Caslon Pro" pitchFamily="18" charset="0"/>
              </a:rPr>
              <a:t> : </a:t>
            </a:r>
            <a:r>
              <a:rPr lang="en-US" sz="2000" dirty="0" smtClean="0">
                <a:latin typeface="Adobe Caslon Pro" pitchFamily="18" charset="0"/>
              </a:rPr>
              <a:t>Daily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Concor 5 : Daily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Sulfasalazine 500 : BD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Hydroxychloroquine 200: BD 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Prednisolone 5 mg: Daily  up to 1 month ago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Valsartan </a:t>
            </a:r>
            <a:r>
              <a:rPr lang="en-US" sz="2000" dirty="0" smtClean="0">
                <a:latin typeface="Adobe Caslon Pro" pitchFamily="18" charset="0"/>
              </a:rPr>
              <a:t>80 : BD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Lantus : 24 units daily</a:t>
            </a:r>
            <a:r>
              <a:rPr lang="fa-IR" sz="2000" dirty="0" smtClean="0">
                <a:latin typeface="Adobe Caslon Pro" pitchFamily="18" charset="0"/>
              </a:rPr>
              <a:t> </a:t>
            </a:r>
            <a:r>
              <a:rPr lang="en-US" sz="2000" dirty="0" smtClean="0">
                <a:latin typeface="Adobe Caslon Pro" pitchFamily="18" charset="0"/>
              </a:rPr>
              <a:t>(From 6 months ago)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Novorpid : 12 units before each meal (from 6months ago)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Potassium citrate 5 mEq : BD (from </a:t>
            </a:r>
            <a:r>
              <a:rPr lang="en-US" sz="2000" dirty="0">
                <a:latin typeface="Adobe Caslon Pro" pitchFamily="18" charset="0"/>
              </a:rPr>
              <a:t>6months </a:t>
            </a:r>
            <a:r>
              <a:rPr lang="en-US" sz="2000" dirty="0" smtClean="0">
                <a:latin typeface="Adobe Caslon Pro" pitchFamily="18" charset="0"/>
              </a:rPr>
              <a:t>ago)</a:t>
            </a:r>
            <a:endParaRPr lang="fa-IR" sz="20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0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4" t="17257" r="27743" b="8754"/>
          <a:stretch/>
        </p:blipFill>
        <p:spPr bwMode="auto">
          <a:xfrm>
            <a:off x="1187624" y="188640"/>
            <a:ext cx="7056784" cy="645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9632" y="5301208"/>
            <a:ext cx="6912768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ounded Rectangle 2"/>
          <p:cNvSpPr/>
          <p:nvPr/>
        </p:nvSpPr>
        <p:spPr>
          <a:xfrm>
            <a:off x="1259632" y="1700808"/>
            <a:ext cx="6912768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760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0" t="50298" r="27205" b="29288"/>
          <a:stretch/>
        </p:blipFill>
        <p:spPr bwMode="auto">
          <a:xfrm>
            <a:off x="251520" y="1988840"/>
            <a:ext cx="8640960" cy="213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1520" y="3501008"/>
            <a:ext cx="8136904" cy="3021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257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0" t="36619" r="25850" b="21922"/>
          <a:stretch/>
        </p:blipFill>
        <p:spPr bwMode="auto">
          <a:xfrm>
            <a:off x="1547664" y="215386"/>
            <a:ext cx="6649588" cy="623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08104" y="234888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Oval 2"/>
          <p:cNvSpPr/>
          <p:nvPr/>
        </p:nvSpPr>
        <p:spPr>
          <a:xfrm>
            <a:off x="5484837" y="5517232"/>
            <a:ext cx="442144" cy="419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84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5"/>
            <a:ext cx="8229600" cy="25922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>
                <a:latin typeface="Adobe Caslon Pro" pitchFamily="18" charset="0"/>
              </a:rPr>
              <a:t>Does negative </a:t>
            </a:r>
            <a:r>
              <a:rPr lang="en-US" sz="4000" dirty="0" smtClean="0">
                <a:latin typeface="Adobe Caslon Pro" pitchFamily="18" charset="0"/>
              </a:rPr>
              <a:t>IPSS </a:t>
            </a:r>
            <a:r>
              <a:rPr lang="en-US" sz="4000" dirty="0">
                <a:latin typeface="Adobe Caslon Pro" pitchFamily="18" charset="0"/>
              </a:rPr>
              <a:t>rule out Cushing's disease?</a:t>
            </a:r>
            <a:endParaRPr lang="fa-IR" sz="40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4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t="40196" r="36031" b="25711"/>
          <a:stretch/>
        </p:blipFill>
        <p:spPr bwMode="auto">
          <a:xfrm>
            <a:off x="683568" y="1412776"/>
            <a:ext cx="785554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7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t="13258" r="11172" b="11610"/>
          <a:stretch/>
        </p:blipFill>
        <p:spPr bwMode="auto">
          <a:xfrm>
            <a:off x="107504" y="803161"/>
            <a:ext cx="8879377" cy="475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Atoosa\Desktop\گراند کوشینگ\IMG-20220614-WA0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52107" r="11671" b="20062"/>
          <a:stretch/>
        </p:blipFill>
        <p:spPr bwMode="auto">
          <a:xfrm>
            <a:off x="4860032" y="188640"/>
            <a:ext cx="3851920" cy="21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3" t="48825" r="5845" b="40442"/>
          <a:stretch/>
        </p:blipFill>
        <p:spPr bwMode="auto">
          <a:xfrm>
            <a:off x="1759453" y="5555690"/>
            <a:ext cx="5764875" cy="111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148064" y="548680"/>
            <a:ext cx="36004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ounded Rectangle 4"/>
          <p:cNvSpPr/>
          <p:nvPr/>
        </p:nvSpPr>
        <p:spPr>
          <a:xfrm>
            <a:off x="5148064" y="1340768"/>
            <a:ext cx="36004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ounded Rectangle 6"/>
          <p:cNvSpPr/>
          <p:nvPr/>
        </p:nvSpPr>
        <p:spPr>
          <a:xfrm>
            <a:off x="6948264" y="1700808"/>
            <a:ext cx="36004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ounded Rectangle 7"/>
          <p:cNvSpPr/>
          <p:nvPr/>
        </p:nvSpPr>
        <p:spPr>
          <a:xfrm>
            <a:off x="6948264" y="2132856"/>
            <a:ext cx="360040" cy="21710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TextBox 8"/>
          <p:cNvSpPr txBox="1"/>
          <p:nvPr/>
        </p:nvSpPr>
        <p:spPr>
          <a:xfrm>
            <a:off x="4694577" y="3429000"/>
            <a:ext cx="6335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1.29</a:t>
            </a:r>
            <a:endParaRPr lang="fa-IR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4143851"/>
            <a:ext cx="5760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0.9</a:t>
            </a:r>
            <a:endParaRPr lang="fa-IR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84168" y="4513183"/>
            <a:ext cx="1296144" cy="1261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Rounded Rectangle 13"/>
          <p:cNvSpPr/>
          <p:nvPr/>
        </p:nvSpPr>
        <p:spPr>
          <a:xfrm>
            <a:off x="5940152" y="3212976"/>
            <a:ext cx="1584176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49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/>
      <p:bldP spid="10" grpId="0"/>
      <p:bldP spid="13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3" t="53435" r="37861" b="28446"/>
          <a:stretch/>
        </p:blipFill>
        <p:spPr bwMode="auto">
          <a:xfrm>
            <a:off x="395536" y="1556792"/>
            <a:ext cx="861543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43808" y="3789040"/>
            <a:ext cx="4320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280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2" t="21188" r="6098" b="10205"/>
          <a:stretch/>
        </p:blipFill>
        <p:spPr bwMode="auto">
          <a:xfrm>
            <a:off x="1979712" y="188640"/>
            <a:ext cx="5328592" cy="655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427984" y="2348880"/>
            <a:ext cx="28803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ounded Rectangle 2"/>
          <p:cNvSpPr/>
          <p:nvPr/>
        </p:nvSpPr>
        <p:spPr>
          <a:xfrm>
            <a:off x="1979712" y="1916832"/>
            <a:ext cx="100811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ounded Rectangle 3"/>
          <p:cNvSpPr/>
          <p:nvPr/>
        </p:nvSpPr>
        <p:spPr>
          <a:xfrm>
            <a:off x="1979712" y="5517232"/>
            <a:ext cx="151216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ounded Rectangle 4"/>
          <p:cNvSpPr/>
          <p:nvPr/>
        </p:nvSpPr>
        <p:spPr>
          <a:xfrm>
            <a:off x="4427984" y="6021288"/>
            <a:ext cx="28803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8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20688"/>
            <a:ext cx="8496944" cy="5616624"/>
          </a:xfrm>
        </p:spPr>
        <p:txBody>
          <a:bodyPr>
            <a:noAutofit/>
          </a:bodyPr>
          <a:lstStyle/>
          <a:p>
            <a:pPr marL="0" indent="0" algn="l" rtl="0" fontAlgn="base">
              <a:lnSpc>
                <a:spcPct val="150000"/>
              </a:lnSpc>
              <a:buNone/>
            </a:pPr>
            <a:r>
              <a:rPr lang="en-US" sz="2200" b="1" dirty="0">
                <a:solidFill>
                  <a:srgbClr val="FFC000"/>
                </a:solidFill>
                <a:latin typeface="Adobe Caslon Pro" pitchFamily="18" charset="0"/>
              </a:rPr>
              <a:t>Case Presentation 3</a:t>
            </a:r>
          </a:p>
          <a:p>
            <a:pPr marL="0" indent="0" algn="l" rtl="0" fontAlgn="base">
              <a:lnSpc>
                <a:spcPct val="150000"/>
              </a:lnSpc>
              <a:buNone/>
            </a:pPr>
            <a:r>
              <a:rPr lang="en-US" sz="2200" dirty="0">
                <a:latin typeface="Adobe Caslon Pro" pitchFamily="18" charset="0"/>
              </a:rPr>
              <a:t>A 30-year-old </a:t>
            </a:r>
            <a:r>
              <a:rPr lang="en-US" sz="2200" dirty="0" smtClean="0">
                <a:latin typeface="Adobe Caslon Pro" pitchFamily="18" charset="0"/>
              </a:rPr>
              <a:t>woman</a:t>
            </a:r>
          </a:p>
          <a:p>
            <a:pPr marL="0" indent="0" algn="l" rtl="0" fontAlgn="base">
              <a:lnSpc>
                <a:spcPct val="150000"/>
              </a:lnSpc>
              <a:buNone/>
            </a:pPr>
            <a:r>
              <a:rPr lang="en-US" sz="2200" dirty="0" smtClean="0">
                <a:latin typeface="Adobe Caslon Pro" pitchFamily="18" charset="0"/>
              </a:rPr>
              <a:t> </a:t>
            </a:r>
            <a:r>
              <a:rPr lang="en-US" sz="2200" dirty="0">
                <a:latin typeface="Adobe Caslon Pro" pitchFamily="18" charset="0"/>
              </a:rPr>
              <a:t>with progressive weight gain, fatigue, muscle weakness, and skin changes suggestive of </a:t>
            </a:r>
            <a:r>
              <a:rPr lang="en-US" sz="2200" dirty="0" smtClean="0">
                <a:latin typeface="Adobe Caslon Pro" pitchFamily="18" charset="0"/>
              </a:rPr>
              <a:t>hypercortisolism. </a:t>
            </a:r>
          </a:p>
          <a:p>
            <a:pPr marL="0" indent="0" algn="l" rtl="0" fontAlgn="base">
              <a:lnSpc>
                <a:spcPct val="150000"/>
              </a:lnSpc>
              <a:buNone/>
            </a:pPr>
            <a:r>
              <a:rPr lang="en-US" sz="2200" dirty="0" smtClean="0">
                <a:latin typeface="Adobe Caslon Pro" pitchFamily="18" charset="0"/>
              </a:rPr>
              <a:t>UFCs :   </a:t>
            </a:r>
            <a:r>
              <a:rPr lang="en-US" sz="2200" dirty="0">
                <a:latin typeface="Adobe Caslon Pro" pitchFamily="18" charset="0"/>
              </a:rPr>
              <a:t>824 and 3515 µg (0-50</a:t>
            </a:r>
            <a:r>
              <a:rPr lang="en-US" sz="2200" dirty="0" smtClean="0">
                <a:latin typeface="Adobe Caslon Pro" pitchFamily="18" charset="0"/>
              </a:rPr>
              <a:t>) </a:t>
            </a:r>
          </a:p>
          <a:p>
            <a:pPr marL="0" indent="0" algn="l" rtl="0" fontAlgn="base">
              <a:lnSpc>
                <a:spcPct val="150000"/>
              </a:lnSpc>
              <a:buNone/>
            </a:pPr>
            <a:r>
              <a:rPr lang="en-US" sz="2200" dirty="0" smtClean="0">
                <a:latin typeface="Adobe Caslon Pro" pitchFamily="18" charset="0"/>
              </a:rPr>
              <a:t>ACTHs : 80 </a:t>
            </a:r>
            <a:r>
              <a:rPr lang="en-US" sz="2200" dirty="0">
                <a:latin typeface="Adobe Caslon Pro" pitchFamily="18" charset="0"/>
              </a:rPr>
              <a:t>and 102 </a:t>
            </a:r>
            <a:r>
              <a:rPr lang="en-US" sz="2200" dirty="0" smtClean="0">
                <a:latin typeface="Adobe Caslon Pro" pitchFamily="18" charset="0"/>
              </a:rPr>
              <a:t>pg/mL</a:t>
            </a:r>
          </a:p>
          <a:p>
            <a:pPr marL="0" indent="0" algn="l" rtl="0" fontAlgn="base">
              <a:lnSpc>
                <a:spcPct val="150000"/>
              </a:lnSpc>
              <a:buNone/>
            </a:pPr>
            <a:r>
              <a:rPr lang="en-US" sz="2200" dirty="0" smtClean="0">
                <a:latin typeface="Adobe Caslon Pro" pitchFamily="18" charset="0"/>
              </a:rPr>
              <a:t>cortisol </a:t>
            </a:r>
            <a:r>
              <a:rPr lang="en-US" sz="2200" dirty="0">
                <a:latin typeface="Adobe Caslon Pro" pitchFamily="18" charset="0"/>
              </a:rPr>
              <a:t>of 44.8 µg/dL after 1 mg DST </a:t>
            </a:r>
            <a:endParaRPr lang="en-US" sz="2200" dirty="0" smtClean="0">
              <a:latin typeface="Adobe Caslon Pro" pitchFamily="18" charset="0"/>
            </a:endParaRPr>
          </a:p>
          <a:p>
            <a:pPr marL="0" indent="0" algn="l" rtl="0" fontAlgn="base">
              <a:lnSpc>
                <a:spcPct val="150000"/>
              </a:lnSpc>
              <a:buNone/>
            </a:pP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MRI: NL</a:t>
            </a:r>
          </a:p>
          <a:p>
            <a:pPr marL="0" indent="0" algn="l" rtl="0" fontAlgn="base">
              <a:lnSpc>
                <a:spcPct val="150000"/>
              </a:lnSpc>
              <a:buNone/>
            </a:pP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whole-body imaging: NL</a:t>
            </a:r>
          </a:p>
          <a:p>
            <a:pPr marL="0" indent="0" algn="l" rtl="0">
              <a:lnSpc>
                <a:spcPct val="150000"/>
              </a:lnSpc>
              <a:buNone/>
            </a:pPr>
            <a:endParaRPr lang="fa-IR" sz="22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9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10733" r="41478" b="33918"/>
          <a:stretch/>
        </p:blipFill>
        <p:spPr bwMode="auto">
          <a:xfrm>
            <a:off x="387414" y="620688"/>
            <a:ext cx="844118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64288" y="2492896"/>
            <a:ext cx="360040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TextBox 2"/>
          <p:cNvSpPr txBox="1"/>
          <p:nvPr/>
        </p:nvSpPr>
        <p:spPr>
          <a:xfrm>
            <a:off x="755576" y="5728184"/>
            <a:ext cx="770485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Is this IPSS result consistent with ectopic ACTH syndrome</a:t>
            </a:r>
            <a:r>
              <a:rPr lang="en-US" sz="2400" b="1" dirty="0" smtClean="0">
                <a:solidFill>
                  <a:srgbClr val="FFC000"/>
                </a:solidFill>
              </a:rPr>
              <a:t>?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0875" y="2492896"/>
            <a:ext cx="362744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/>
          <p:cNvSpPr/>
          <p:nvPr/>
        </p:nvSpPr>
        <p:spPr>
          <a:xfrm>
            <a:off x="4067944" y="2492896"/>
            <a:ext cx="308992" cy="2592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6444208" y="2492896"/>
            <a:ext cx="360040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0461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Illness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A 46-year-old woman with problems starting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2 years ago </a:t>
            </a:r>
            <a:r>
              <a:rPr lang="en-US" sz="2400" dirty="0" smtClean="0">
                <a:latin typeface="Adobe Caslon Pro" pitchFamily="18" charset="0"/>
              </a:rPr>
              <a:t>with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progressive muscle weakness and muscle wasting</a:t>
            </a:r>
            <a:r>
              <a:rPr lang="fa-IR" sz="2400" dirty="0" smtClean="0">
                <a:solidFill>
                  <a:srgbClr val="FFC000"/>
                </a:solidFill>
                <a:latin typeface="Adobe Caslon Pro" pitchFamily="18" charset="0"/>
              </a:rPr>
              <a:t>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Preferably in the lower limbs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Inability to go up and down stairs and do daily chores that have gradually increased</a:t>
            </a:r>
            <a:endParaRPr lang="fa-IR" sz="24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FF00"/>
                </a:solidFill>
                <a:latin typeface="Adobe Caslon Pro" pitchFamily="18" charset="0"/>
              </a:rPr>
              <a:t>Bedridden : from 2 months ago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4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>
            <a:normAutofit lnSpcReduction="10000"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FFC000"/>
                </a:solidFill>
                <a:latin typeface="Adobe Caslon Pro" pitchFamily="18" charset="0"/>
              </a:rPr>
              <a:t>No</a:t>
            </a:r>
            <a:r>
              <a:rPr lang="en-US" sz="2800" dirty="0">
                <a:latin typeface="Adobe Caslon Pro" pitchFamily="18" charset="0"/>
              </a:rPr>
              <a:t>; the presence of a pituitary adenoma on the contralateral side cannot be excluded when there is </a:t>
            </a:r>
            <a:r>
              <a:rPr lang="en-US" sz="2800" dirty="0">
                <a:solidFill>
                  <a:srgbClr val="FFC000"/>
                </a:solidFill>
                <a:latin typeface="Adobe Caslon Pro" pitchFamily="18" charset="0"/>
              </a:rPr>
              <a:t>only unilateral successful IPS catheterization</a:t>
            </a:r>
            <a:r>
              <a:rPr lang="en-US" sz="2800" dirty="0" smtClean="0">
                <a:solidFill>
                  <a:srgbClr val="FFC000"/>
                </a:solidFill>
                <a:latin typeface="Adobe Caslon Pro" pitchFamily="18" charset="0"/>
              </a:rPr>
              <a:t>.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8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Adobe Caslon Pro" pitchFamily="18" charset="0"/>
              </a:rPr>
              <a:t>She had transsphenoidal exploration, which revealed a </a:t>
            </a:r>
            <a:r>
              <a:rPr lang="en-US" sz="2800" dirty="0">
                <a:solidFill>
                  <a:srgbClr val="FFC000"/>
                </a:solidFill>
                <a:latin typeface="Adobe Caslon Pro" pitchFamily="18" charset="0"/>
              </a:rPr>
              <a:t>right-sided adenoma. </a:t>
            </a:r>
            <a:r>
              <a:rPr lang="en-US" sz="2800" dirty="0">
                <a:latin typeface="Adobe Caslon Pro" pitchFamily="18" charset="0"/>
              </a:rPr>
              <a:t>The tumor stained positive for ACTH on surgical pathology. </a:t>
            </a:r>
            <a:endParaRPr lang="fa-IR" sz="28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32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toosa\Desktop\گراند کوشینگ\IMG-20220614-WA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52107" r="11671" b="20062"/>
          <a:stretch/>
        </p:blipFill>
        <p:spPr bwMode="auto">
          <a:xfrm>
            <a:off x="1869841" y="2924944"/>
            <a:ext cx="564666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932040" y="5445224"/>
            <a:ext cx="504056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2" descr="C:\Users\Atoosa\Desktop\گراند کوشینگ\IMG-20220616-WA00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t="245" r="2881" b="68235"/>
          <a:stretch/>
        </p:blipFill>
        <p:spPr bwMode="auto">
          <a:xfrm>
            <a:off x="899592" y="980728"/>
            <a:ext cx="7458075" cy="122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995936" y="1124744"/>
            <a:ext cx="216024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Rounded Rectangle 1"/>
          <p:cNvSpPr/>
          <p:nvPr/>
        </p:nvSpPr>
        <p:spPr>
          <a:xfrm>
            <a:off x="2267744" y="3933056"/>
            <a:ext cx="5184576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991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/>
              <a:t>Is the diagnostic accuracy of desmopressin different from </a:t>
            </a:r>
            <a:r>
              <a:rPr lang="en-US" sz="3600" dirty="0" smtClean="0"/>
              <a:t>CRH  </a:t>
            </a:r>
            <a:r>
              <a:rPr lang="en-US" sz="3600" dirty="0"/>
              <a:t>in </a:t>
            </a:r>
            <a:r>
              <a:rPr lang="en-US" sz="3600" dirty="0" smtClean="0"/>
              <a:t>IPSS?</a:t>
            </a:r>
            <a:endParaRPr lang="fa-IR" sz="3600" dirty="0"/>
          </a:p>
        </p:txBody>
      </p:sp>
    </p:spTree>
    <p:extLst>
      <p:ext uri="{BB962C8B-B14F-4D97-AF65-F5344CB8AC3E}">
        <p14:creationId xmlns:p14="http://schemas.microsoft.com/office/powerpoint/2010/main" val="25184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6" t="23991" r="20997" b="50544"/>
          <a:stretch/>
        </p:blipFill>
        <p:spPr bwMode="auto">
          <a:xfrm>
            <a:off x="971600" y="1916832"/>
            <a:ext cx="737635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79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2" t="15396" r="17939" b="4253"/>
          <a:stretch/>
        </p:blipFill>
        <p:spPr bwMode="auto">
          <a:xfrm>
            <a:off x="1619672" y="169837"/>
            <a:ext cx="5760640" cy="651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47664" y="4941168"/>
            <a:ext cx="5544616" cy="13681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8321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Adobe Caslon Pro" pitchFamily="18" charset="0"/>
              </a:rPr>
              <a:t>Could this patient's lung nodule be the source of ectopic Cushing?</a:t>
            </a:r>
            <a:endParaRPr lang="fa-IR" sz="36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Ectopic Cushing’s Syndrome Secondary to Pulmonary Carcinoid Tumor</a:t>
            </a:r>
            <a:endParaRPr lang="fa-I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algn="l" rtl="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The patient was a 28-year-old woman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 with clinical features starting about </a:t>
            </a:r>
            <a:r>
              <a:rPr lang="en-US" sz="2400" dirty="0" smtClean="0">
                <a:solidFill>
                  <a:srgbClr val="FFFF00"/>
                </a:solidFill>
                <a:latin typeface="Adobe Caslon Pro" pitchFamily="18" charset="0"/>
              </a:rPr>
              <a:t>6 months </a:t>
            </a:r>
            <a:r>
              <a:rPr lang="en-US" sz="2400" dirty="0" smtClean="0">
                <a:latin typeface="Adobe Caslon Pro" pitchFamily="18" charset="0"/>
              </a:rPr>
              <a:t>previously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Full-body CT : a single 4 mm nodule in the inferior lobe of the right lung.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Octreotide scintigraphy with 99-m Tc : NL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PET Scan : NL </a:t>
            </a:r>
            <a:endParaRPr lang="fa-IR" sz="2400" dirty="0">
              <a:latin typeface="Adobe Caslon Pr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6309320"/>
            <a:ext cx="178574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Tabriz, </a:t>
            </a:r>
            <a:r>
              <a:rPr lang="en-US" dirty="0" smtClean="0"/>
              <a:t>Iran 2012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488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2" t="39565" r="37925" b="14135"/>
          <a:stretch/>
        </p:blipFill>
        <p:spPr bwMode="auto">
          <a:xfrm>
            <a:off x="1115616" y="334890"/>
            <a:ext cx="6840760" cy="583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644009" y="3332609"/>
            <a:ext cx="50405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Rounded Rectangle 2"/>
          <p:cNvSpPr/>
          <p:nvPr/>
        </p:nvSpPr>
        <p:spPr>
          <a:xfrm>
            <a:off x="1259632" y="5301208"/>
            <a:ext cx="237626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70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t="17258" r="9396" b="17292"/>
          <a:stretch/>
        </p:blipFill>
        <p:spPr bwMode="auto">
          <a:xfrm>
            <a:off x="1259632" y="1340768"/>
            <a:ext cx="6534150" cy="296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0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6" t="9072" r="24504" b="6962"/>
          <a:stretch/>
        </p:blipFill>
        <p:spPr bwMode="auto">
          <a:xfrm>
            <a:off x="1043608" y="260648"/>
            <a:ext cx="6768752" cy="635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15616" y="2636912"/>
            <a:ext cx="6768752" cy="13681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Rounded Rectangle 3"/>
          <p:cNvSpPr/>
          <p:nvPr/>
        </p:nvSpPr>
        <p:spPr>
          <a:xfrm>
            <a:off x="1115616" y="1916832"/>
            <a:ext cx="676875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ounded Rectangle 4"/>
          <p:cNvSpPr/>
          <p:nvPr/>
        </p:nvSpPr>
        <p:spPr>
          <a:xfrm>
            <a:off x="1115616" y="6237312"/>
            <a:ext cx="6624736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30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Illness</a:t>
            </a:r>
            <a:endParaRPr lang="fa-IR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Arthritis of the left ankle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from 1 month ago </a:t>
            </a:r>
            <a:r>
              <a:rPr lang="en-US" sz="2400" dirty="0">
                <a:latin typeface="Adobe Caslon Pro" pitchFamily="18" charset="0"/>
              </a:rPr>
              <a:t>( Anti CCP&gt;150 ,RF 3+ , </a:t>
            </a:r>
            <a:r>
              <a:rPr lang="en-US" sz="2400" dirty="0" smtClean="0">
                <a:latin typeface="Adobe Caslon Pro" pitchFamily="18" charset="0"/>
              </a:rPr>
              <a:t> Joint </a:t>
            </a:r>
            <a:r>
              <a:rPr lang="en-US" sz="2400" dirty="0">
                <a:latin typeface="Adobe Caslon Pro" pitchFamily="18" charset="0"/>
              </a:rPr>
              <a:t>effusion in ultrasound)</a:t>
            </a:r>
            <a:endParaRPr lang="en-US" sz="24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Exacerbation of hypertension and diabetes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from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6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months </a:t>
            </a:r>
            <a:r>
              <a:rPr lang="en-US" sz="2400" dirty="0" smtClean="0">
                <a:latin typeface="Adobe Caslon Pro" pitchFamily="18" charset="0"/>
              </a:rPr>
              <a:t>ago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5 times, falling due to muscle weakness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Recurrent urinary tract infections and oral candidiasis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4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5" t="46399" r="49106" b="12562"/>
          <a:stretch/>
        </p:blipFill>
        <p:spPr bwMode="auto">
          <a:xfrm>
            <a:off x="323528" y="116632"/>
            <a:ext cx="483296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6" t="48539" r="24411" b="32310"/>
          <a:stretch/>
        </p:blipFill>
        <p:spPr bwMode="auto">
          <a:xfrm>
            <a:off x="3668088" y="4437112"/>
            <a:ext cx="524557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668088" y="5301208"/>
            <a:ext cx="4648328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" name="Oval 2"/>
          <p:cNvSpPr/>
          <p:nvPr/>
        </p:nvSpPr>
        <p:spPr>
          <a:xfrm>
            <a:off x="4067944" y="2780928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Oval 3"/>
          <p:cNvSpPr/>
          <p:nvPr/>
        </p:nvSpPr>
        <p:spPr>
          <a:xfrm>
            <a:off x="4067944" y="3356992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3995936" y="4149080"/>
            <a:ext cx="5040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TextBox 7"/>
          <p:cNvSpPr txBox="1"/>
          <p:nvPr/>
        </p:nvSpPr>
        <p:spPr>
          <a:xfrm>
            <a:off x="5148064" y="2091680"/>
            <a:ext cx="37320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 smtClean="0">
                <a:latin typeface="Adobe Caslon Pro" pitchFamily="18" charset="0"/>
              </a:rPr>
              <a:t>Pulmonary </a:t>
            </a:r>
            <a:r>
              <a:rPr lang="en-US" sz="2000" b="1" dirty="0">
                <a:latin typeface="Adobe Caslon Pro" pitchFamily="18" charset="0"/>
              </a:rPr>
              <a:t>lesions ranged in diameter from </a:t>
            </a:r>
            <a:r>
              <a:rPr lang="en-US" sz="2000" b="1" dirty="0">
                <a:solidFill>
                  <a:srgbClr val="FFC000"/>
                </a:solidFill>
                <a:latin typeface="Adobe Caslon Pro" pitchFamily="18" charset="0"/>
              </a:rPr>
              <a:t>1.1 to 4 cm</a:t>
            </a:r>
            <a:endParaRPr lang="fa-IR" sz="2000" b="1" dirty="0">
              <a:solidFill>
                <a:srgbClr val="FFC000"/>
              </a:solidFill>
              <a:latin typeface="Adobe Caslon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8064" y="1916832"/>
            <a:ext cx="3732034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68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76872"/>
            <a:ext cx="8568952" cy="1944215"/>
          </a:xfrm>
        </p:spPr>
        <p:txBody>
          <a:bodyPr>
            <a:normAutofit/>
          </a:bodyPr>
          <a:lstStyle/>
          <a:p>
            <a:pPr marL="0" indent="0" algn="ctr" rtl="0">
              <a:lnSpc>
                <a:spcPct val="150000"/>
              </a:lnSpc>
              <a:buNone/>
            </a:pPr>
            <a:r>
              <a:rPr lang="en-US" sz="4000" dirty="0" smtClean="0">
                <a:latin typeface="Adobe Caslon Pro" pitchFamily="18" charset="0"/>
              </a:rPr>
              <a:t> Can </a:t>
            </a:r>
            <a:r>
              <a:rPr lang="en-US" sz="4000" dirty="0">
                <a:latin typeface="Adobe Caslon Pro" pitchFamily="18" charset="0"/>
              </a:rPr>
              <a:t>MTC cause ectopic </a:t>
            </a:r>
            <a:r>
              <a:rPr lang="en-US" sz="4000" dirty="0" smtClean="0">
                <a:latin typeface="Adobe Caslon Pro" pitchFamily="18" charset="0"/>
              </a:rPr>
              <a:t>Cushing in </a:t>
            </a:r>
            <a:r>
              <a:rPr lang="en-US" sz="4000" dirty="0">
                <a:latin typeface="Adobe Caslon Pro" pitchFamily="18" charset="0"/>
              </a:rPr>
              <a:t>this patient?</a:t>
            </a:r>
            <a:endParaRPr lang="fa-IR" sz="40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68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toosa\Desktop\گراند کوشینگ\IMG-20220616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80288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71600" y="2852936"/>
            <a:ext cx="7128792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362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20688"/>
            <a:ext cx="8424936" cy="5688631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Ectopic Cushing's syndrome (ECS) induced by medullary thyroid cancer (MTC) is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rare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The </a:t>
            </a:r>
            <a:r>
              <a:rPr lang="en-US" sz="2000" dirty="0">
                <a:latin typeface="Adobe Caslon Pro" pitchFamily="18" charset="0"/>
              </a:rPr>
              <a:t>development of Cushing’s syndrome (CS) in MTC patients is generally associated with 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advanced disease </a:t>
            </a:r>
            <a:r>
              <a:rPr lang="en-US" sz="2000" dirty="0">
                <a:solidFill>
                  <a:srgbClr val="FFC000"/>
                </a:solidFill>
                <a:latin typeface="Adobe Caslon Pro" pitchFamily="18" charset="0"/>
              </a:rPr>
              <a:t>and poor prognosis.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C000"/>
                </a:solidFill>
                <a:latin typeface="Adobe Caslon Pro" pitchFamily="18" charset="0"/>
              </a:rPr>
              <a:t>96 cases </a:t>
            </a:r>
            <a:r>
              <a:rPr lang="en-US" sz="2000" dirty="0">
                <a:latin typeface="Adobe Caslon Pro" pitchFamily="18" charset="0"/>
              </a:rPr>
              <a:t>of ECS due to MTC reported in literature</a:t>
            </a:r>
            <a:endParaRPr lang="en-US" sz="2000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Most </a:t>
            </a:r>
            <a:r>
              <a:rPr lang="en-US" sz="2000" dirty="0">
                <a:latin typeface="Adobe Caslon Pro" pitchFamily="18" charset="0"/>
              </a:rPr>
              <a:t>patients </a:t>
            </a:r>
            <a:r>
              <a:rPr lang="en-US" sz="2000" dirty="0">
                <a:solidFill>
                  <a:srgbClr val="FFC000"/>
                </a:solidFill>
                <a:latin typeface="Adobe Caslon Pro" pitchFamily="18" charset="0"/>
              </a:rPr>
              <a:t>(51%) </a:t>
            </a:r>
            <a:r>
              <a:rPr lang="en-US" sz="2000" dirty="0">
                <a:latin typeface="Adobe Caslon Pro" pitchFamily="18" charset="0"/>
              </a:rPr>
              <a:t>presented with </a:t>
            </a:r>
            <a:r>
              <a:rPr lang="en-US" sz="2000" dirty="0">
                <a:solidFill>
                  <a:srgbClr val="FFC000"/>
                </a:solidFill>
                <a:latin typeface="Adobe Caslon Pro" pitchFamily="18" charset="0"/>
              </a:rPr>
              <a:t>metastatic disease </a:t>
            </a:r>
            <a:r>
              <a:rPr lang="en-US" sz="2000" dirty="0">
                <a:latin typeface="Adobe Caslon Pro" pitchFamily="18" charset="0"/>
              </a:rPr>
              <a:t>at diagnosis and showed </a:t>
            </a:r>
            <a:r>
              <a:rPr lang="en-US" sz="2000" dirty="0" smtClean="0">
                <a:latin typeface="Adobe Caslon Pro" pitchFamily="18" charset="0"/>
              </a:rPr>
              <a:t>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severe </a:t>
            </a:r>
            <a:r>
              <a:rPr lang="en-US" sz="2000" dirty="0">
                <a:solidFill>
                  <a:srgbClr val="FFC000"/>
                </a:solidFill>
                <a:latin typeface="Adobe Caslon Pro" pitchFamily="18" charset="0"/>
              </a:rPr>
              <a:t>hypercortisolism</a:t>
            </a:r>
            <a:r>
              <a:rPr lang="en-US" sz="2000" dirty="0">
                <a:latin typeface="Adobe Caslon Pro" pitchFamily="18" charset="0"/>
              </a:rPr>
              <a:t>. </a:t>
            </a:r>
            <a:endParaRPr lang="en-US" sz="2000" dirty="0" smtClean="0">
              <a:latin typeface="Adobe Caslon Pro" pitchFamily="18" charset="0"/>
            </a:endParaRPr>
          </a:p>
        </p:txBody>
      </p:sp>
      <p:pic>
        <p:nvPicPr>
          <p:cNvPr id="4" name="Picture 2" descr="C:\Users\Atoosa\Desktop\گراند کوشینگ\IMG-20220618-WA0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0642"/>
          <a:stretch/>
        </p:blipFill>
        <p:spPr bwMode="auto">
          <a:xfrm>
            <a:off x="1043608" y="4077072"/>
            <a:ext cx="746018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944" y="6470376"/>
            <a:ext cx="8576386" cy="24622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000" b="1" dirty="0" smtClean="0"/>
              <a:t>Medullary thyroid cancer with ectopic Cushing’s syndrome: a case report and systematic review of detailed cases from the literature 2015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3597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7"/>
            <a:ext cx="8229600" cy="15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Adobe Caslon Pro" pitchFamily="18" charset="0"/>
              </a:rPr>
              <a:t>Most likely location for ectopic </a:t>
            </a:r>
            <a:r>
              <a:rPr lang="en-US" sz="3600" dirty="0" smtClean="0">
                <a:latin typeface="Adobe Caslon Pro" pitchFamily="18" charset="0"/>
              </a:rPr>
              <a:t>cushioning?</a:t>
            </a:r>
            <a:endParaRPr lang="fa-IR" sz="36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 lnSpcReduction="20000"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C000"/>
                </a:solidFill>
                <a:latin typeface="Adobe Caslon Pro" pitchFamily="18" charset="0"/>
              </a:rPr>
              <a:t>Thoracic </a:t>
            </a:r>
            <a:r>
              <a:rPr lang="en-US" sz="2400" dirty="0">
                <a:latin typeface="Adobe Caslon Pro" pitchFamily="18" charset="0"/>
              </a:rPr>
              <a:t>, which is the main source of occult </a:t>
            </a:r>
            <a:r>
              <a:rPr lang="en-US" sz="2400" dirty="0" smtClean="0">
                <a:latin typeface="Adobe Caslon Pro" pitchFamily="18" charset="0"/>
              </a:rPr>
              <a:t>EATs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400" dirty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Adobe Caslon Pro" pitchFamily="18" charset="0"/>
              </a:rPr>
              <a:t>Due to lung </a:t>
            </a:r>
            <a:r>
              <a:rPr lang="en-US" sz="2400" dirty="0" smtClean="0">
                <a:latin typeface="Adobe Caslon Pro" pitchFamily="18" charset="0"/>
              </a:rPr>
              <a:t>nodules</a:t>
            </a:r>
            <a:r>
              <a:rPr lang="en-US" dirty="0">
                <a:solidFill>
                  <a:srgbClr val="FFC000"/>
                </a:solidFill>
                <a:latin typeface="Adobe Caslon Pro" pitchFamily="18" charset="0"/>
              </a:rPr>
              <a:t>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and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the progression of the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disease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bronchial </a:t>
            </a:r>
            <a:r>
              <a:rPr lang="en-US" sz="2400" dirty="0">
                <a:solidFill>
                  <a:srgbClr val="FFC000"/>
                </a:solidFill>
                <a:latin typeface="Adobe Caslon Pro" pitchFamily="18" charset="0"/>
              </a:rPr>
              <a:t>carcinoid </a:t>
            </a:r>
            <a:r>
              <a:rPr lang="en-US" sz="2400" dirty="0">
                <a:latin typeface="Adobe Caslon Pro" pitchFamily="18" charset="0"/>
              </a:rPr>
              <a:t>is the most likely patient's ectopic focus</a:t>
            </a:r>
            <a:r>
              <a:rPr lang="en-US" sz="2400" dirty="0" smtClean="0">
                <a:latin typeface="Adobe Caslon Pro" pitchFamily="18" charset="0"/>
              </a:rPr>
              <a:t>.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68-Ga DOTATATE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PET/CT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: </a:t>
            </a: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Adobe Caslon Pro" pitchFamily="18" charset="0"/>
              </a:rPr>
              <a:t>better </a:t>
            </a:r>
            <a:r>
              <a:rPr lang="en-US" dirty="0">
                <a:latin typeface="Adobe Caslon Pro" pitchFamily="18" charset="0"/>
              </a:rPr>
              <a:t>sensitivity in diagnosis of 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bronchial carcinoids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   Low sensitivity in lesions &lt; 1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dobe Caslon Pro" pitchFamily="18" charset="0"/>
              </a:rPr>
              <a:t>cm</a:t>
            </a:r>
          </a:p>
          <a:p>
            <a:pPr marL="0" indent="0" algn="l" rtl="0">
              <a:lnSpc>
                <a:spcPct val="150000"/>
              </a:lnSpc>
              <a:buNone/>
            </a:pPr>
            <a:endParaRPr lang="en-US" dirty="0" smtClean="0">
              <a:solidFill>
                <a:schemeClr val="accent5">
                  <a:lumMod val="40000"/>
                  <a:lumOff val="60000"/>
                </a:schemeClr>
              </a:solidFill>
              <a:latin typeface="Adobe Caslon Pro" pitchFamily="18" charset="0"/>
            </a:endParaRPr>
          </a:p>
          <a:p>
            <a:pPr marL="0" indent="0" algn="ctr" rtl="0">
              <a:lnSpc>
                <a:spcPct val="150000"/>
              </a:lnSpc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dobe Caslon Pro" pitchFamily="18" charset="0"/>
              </a:rPr>
              <a:t>Due to a 5 mm nodule in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dobe Caslon Pro" pitchFamily="18" charset="0"/>
              </a:rPr>
              <a:t>RML : Negative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dobe Caslon Pro" pitchFamily="18" charset="0"/>
              </a:rPr>
              <a:t>imaging does not rule out bronchial carcinoid </a:t>
            </a:r>
            <a:endParaRPr lang="fa-IR" sz="2400" dirty="0">
              <a:solidFill>
                <a:schemeClr val="accent5">
                  <a:lumMod val="75000"/>
                </a:schemeClr>
              </a:solidFill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37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5"/>
            <a:ext cx="8229600" cy="3672409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4000" dirty="0" smtClean="0">
                <a:latin typeface="Adobe Caslon Pro" pitchFamily="18" charset="0"/>
              </a:rPr>
              <a:t>What </a:t>
            </a:r>
            <a:r>
              <a:rPr lang="en-US" sz="4000" dirty="0">
                <a:latin typeface="Adobe Caslon Pro" pitchFamily="18" charset="0"/>
              </a:rPr>
              <a:t>is the patient's </a:t>
            </a:r>
            <a:r>
              <a:rPr lang="en-US" sz="4000" dirty="0" smtClean="0">
                <a:latin typeface="Adobe Caslon Pro" pitchFamily="18" charset="0"/>
              </a:rPr>
              <a:t>treatment?</a:t>
            </a:r>
            <a:endParaRPr lang="fa-IR" sz="40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50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Treatment </a:t>
            </a:r>
            <a:r>
              <a:rPr lang="en-US" sz="2800" dirty="0"/>
              <a:t>of hypercortisolism</a:t>
            </a:r>
            <a:endParaRPr lang="fa-IR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83EEE7BA-C53C-A948-9ACB-D0F9E097B1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3" y="1628800"/>
            <a:ext cx="8226425" cy="482441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1605" y="2132856"/>
            <a:ext cx="8280920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17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lnSpc>
                <a:spcPct val="150000"/>
              </a:lnSpc>
              <a:buNone/>
            </a:pPr>
            <a:r>
              <a:rPr lang="en-US" dirty="0">
                <a:solidFill>
                  <a:srgbClr val="FFC000"/>
                </a:solidFill>
                <a:latin typeface="Adobe Caslon Pro" pitchFamily="18" charset="0"/>
              </a:rPr>
              <a:t>Bilateral adrenalectomy </a:t>
            </a:r>
            <a:r>
              <a:rPr lang="en-US" dirty="0" smtClean="0">
                <a:solidFill>
                  <a:srgbClr val="FFC000"/>
                </a:solidFill>
                <a:latin typeface="Adobe Caslon Pro" pitchFamily="18" charset="0"/>
              </a:rPr>
              <a:t>: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dobe Caslon Pro" pitchFamily="18" charset="0"/>
              </a:rPr>
              <a:t>Progressive course of the disease </a:t>
            </a:r>
            <a:endParaRPr lang="en-US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dobe Caslon Pro" pitchFamily="18" charset="0"/>
              </a:rPr>
              <a:t>N</a:t>
            </a:r>
            <a:r>
              <a:rPr lang="en-US" dirty="0" smtClean="0">
                <a:latin typeface="Adobe Caslon Pro" pitchFamily="18" charset="0"/>
              </a:rPr>
              <a:t>ot </a:t>
            </a:r>
            <a:r>
              <a:rPr lang="en-US" dirty="0">
                <a:latin typeface="Adobe Caslon Pro" pitchFamily="18" charset="0"/>
              </a:rPr>
              <a:t>finding the location of ectopic </a:t>
            </a:r>
            <a:r>
              <a:rPr lang="en-US" dirty="0" smtClean="0">
                <a:latin typeface="Adobe Caslon Pro" pitchFamily="18" charset="0"/>
              </a:rPr>
              <a:t>cushing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9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634082"/>
          </a:xfrm>
        </p:spPr>
        <p:txBody>
          <a:bodyPr>
            <a:noAutofit/>
          </a:bodyPr>
          <a:lstStyle/>
          <a:p>
            <a:pPr algn="ctr" rtl="0"/>
            <a:r>
              <a:rPr lang="en-US" sz="3600" b="1" dirty="0">
                <a:latin typeface="Times New Roman" charset="0"/>
                <a:ea typeface="Times New Roman" charset="0"/>
              </a:rPr>
              <a:t>Treatment </a:t>
            </a:r>
            <a:r>
              <a:rPr lang="en-US" sz="3600" b="1" dirty="0" smtClean="0">
                <a:latin typeface="Times New Roman" charset="0"/>
                <a:ea typeface="Times New Roman" charset="0"/>
              </a:rPr>
              <a:t>Plan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328592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endParaRPr lang="en-US" sz="2200" dirty="0">
              <a:latin typeface="Adobe Caslon Pro" pitchFamily="18" charset="0"/>
            </a:endParaRPr>
          </a:p>
          <a:p>
            <a:pPr marL="514350" indent="-514350" algn="l" rtl="0">
              <a:buFont typeface="+mj-lt"/>
              <a:buAutoNum type="arabicPeriod"/>
            </a:pPr>
            <a:r>
              <a:rPr lang="en-US" sz="2200" dirty="0" smtClean="0">
                <a:latin typeface="Adobe Caslon Pro" pitchFamily="18" charset="0"/>
              </a:rPr>
              <a:t>Check 8 cortisol 8 AM to check the success of the total adrenalectomy </a:t>
            </a: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( &lt; 1 </a:t>
            </a: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Mg/dl) </a:t>
            </a:r>
            <a:endParaRPr lang="fa-IR" sz="2200" dirty="0" smtClean="0">
              <a:solidFill>
                <a:srgbClr val="FFC000"/>
              </a:solidFill>
              <a:latin typeface="Adobe Caslon Pro" pitchFamily="18" charset="0"/>
            </a:endParaRPr>
          </a:p>
          <a:p>
            <a:pPr marL="514350" indent="-514350" algn="l" rtl="0">
              <a:buFont typeface="+mj-lt"/>
              <a:buAutoNum type="arabicPeriod"/>
            </a:pPr>
            <a:r>
              <a:rPr lang="en-US" sz="2200" dirty="0" smtClean="0">
                <a:latin typeface="Adobe Caslon Pro" pitchFamily="18" charset="0"/>
              </a:rPr>
              <a:t>Treatment of </a:t>
            </a: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osteoporosis </a:t>
            </a:r>
            <a:r>
              <a:rPr lang="en-US" sz="2200" dirty="0" smtClean="0">
                <a:latin typeface="Adobe Caslon Pro" pitchFamily="18" charset="0"/>
              </a:rPr>
              <a:t>with calcium, Alendronate and vitamin D.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200" dirty="0" smtClean="0">
                <a:latin typeface="Adobe Caslon Pro" pitchFamily="18" charset="0"/>
              </a:rPr>
              <a:t>Repeat Chest CT scan to check for increased lung nodule size </a:t>
            </a: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3-6 months later</a:t>
            </a:r>
            <a:endParaRPr lang="fa-IR" sz="2200" dirty="0" smtClean="0">
              <a:solidFill>
                <a:srgbClr val="FFC000"/>
              </a:solidFill>
              <a:latin typeface="Adobe Caslon Pro" pitchFamily="18" charset="0"/>
            </a:endParaRPr>
          </a:p>
          <a:p>
            <a:pPr marL="514350" indent="-514350" algn="l" rtl="0">
              <a:buFont typeface="+mj-lt"/>
              <a:buAutoNum type="arabicPeriod"/>
            </a:pPr>
            <a:r>
              <a:rPr lang="en-US" sz="2200" dirty="0" smtClean="0">
                <a:latin typeface="Adobe Caslon Pro" pitchFamily="18" charset="0"/>
              </a:rPr>
              <a:t>Control of patient's glucose, Blood pressure and K </a:t>
            </a: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(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Spironolactone 100–300 </a:t>
            </a:r>
            <a:r>
              <a:rPr lang="en-US" sz="2000" dirty="0">
                <a:solidFill>
                  <a:srgbClr val="FFC000"/>
                </a:solidFill>
                <a:latin typeface="Adobe Caslon Pro" pitchFamily="18" charset="0"/>
              </a:rPr>
              <a:t>mg/d).</a:t>
            </a:r>
            <a:endParaRPr lang="en-US" sz="2200" dirty="0" smtClean="0">
              <a:solidFill>
                <a:srgbClr val="FFC000"/>
              </a:solidFill>
              <a:latin typeface="Adobe Caslon Pro" pitchFamily="18" charset="0"/>
            </a:endParaRPr>
          </a:p>
          <a:p>
            <a:pPr marL="514350" indent="-514350" algn="l" rtl="0">
              <a:buFont typeface="+mj-lt"/>
              <a:buAutoNum type="arabicPeriod"/>
            </a:pPr>
            <a:r>
              <a:rPr lang="en-US" sz="2200" dirty="0" smtClean="0">
                <a:latin typeface="Adobe Caslon Pro" pitchFamily="18" charset="0"/>
              </a:rPr>
              <a:t>Repeat the patient's </a:t>
            </a: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pituitary MRI </a:t>
            </a:r>
            <a:r>
              <a:rPr lang="en-US" sz="2200" dirty="0">
                <a:solidFill>
                  <a:srgbClr val="FFC000"/>
                </a:solidFill>
                <a:latin typeface="Adobe Caslon Pro" pitchFamily="18" charset="0"/>
              </a:rPr>
              <a:t>3-6 months </a:t>
            </a: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later </a:t>
            </a:r>
            <a:r>
              <a:rPr lang="en-US" sz="2200" dirty="0" smtClean="0">
                <a:latin typeface="Adobe Caslon Pro" pitchFamily="18" charset="0"/>
              </a:rPr>
              <a:t>to evaluate the increase in microadenoma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200" dirty="0" smtClean="0">
                <a:latin typeface="Adobe Caslon Pro" pitchFamily="18" charset="0"/>
              </a:rPr>
              <a:t>Physiotherapy for patient muscle weakness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Fludrocortisone 0.1 mg daily and </a:t>
            </a:r>
            <a:r>
              <a:rPr lang="en-US" sz="2200" dirty="0">
                <a:solidFill>
                  <a:srgbClr val="FFC000"/>
                </a:solidFill>
                <a:latin typeface="Adobe Caslon Pro" pitchFamily="18" charset="0"/>
              </a:rPr>
              <a:t>Dexamethasone 0.5 </a:t>
            </a: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mg</a:t>
            </a:r>
            <a:r>
              <a:rPr lang="fa-IR" sz="2200" dirty="0" smtClean="0">
                <a:solidFill>
                  <a:srgbClr val="FFC000"/>
                </a:solidFill>
                <a:latin typeface="Adobe Caslon Pro" pitchFamily="18" charset="0"/>
              </a:rPr>
              <a:t> </a:t>
            </a:r>
            <a:r>
              <a:rPr lang="en-US" sz="2200" dirty="0" smtClean="0">
                <a:solidFill>
                  <a:srgbClr val="FFC000"/>
                </a:solidFill>
                <a:latin typeface="Adobe Caslon Pro" pitchFamily="18" charset="0"/>
              </a:rPr>
              <a:t>daily </a:t>
            </a:r>
            <a:r>
              <a:rPr lang="en-US" sz="2200" dirty="0" smtClean="0">
                <a:latin typeface="Adobe Caslon Pro" pitchFamily="18" charset="0"/>
              </a:rPr>
              <a:t>and evaluation of the adequacy of treatment </a:t>
            </a:r>
          </a:p>
        </p:txBody>
      </p:sp>
    </p:spTree>
    <p:extLst>
      <p:ext uri="{BB962C8B-B14F-4D97-AF65-F5344CB8AC3E}">
        <p14:creationId xmlns:p14="http://schemas.microsoft.com/office/powerpoint/2010/main" val="14224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Illness</a:t>
            </a:r>
            <a:endParaRPr lang="fa-I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67064"/>
          </a:xfrm>
        </p:spPr>
        <p:txBody>
          <a:bodyPr>
            <a:noAutofit/>
          </a:bodyPr>
          <a:lstStyle/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Blurred vision :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Positive</a:t>
            </a:r>
            <a:endParaRPr lang="fa-IR" sz="2000" dirty="0" smtClean="0">
              <a:solidFill>
                <a:srgbClr val="FFC000"/>
              </a:solidFill>
              <a:latin typeface="Adobe Caslon Pro" pitchFamily="18" charset="0"/>
            </a:endParaRP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M</a:t>
            </a:r>
            <a:r>
              <a:rPr lang="en-US" sz="2000" dirty="0" smtClean="0">
                <a:latin typeface="Adobe Caslon Pro" pitchFamily="18" charset="0"/>
              </a:rPr>
              <a:t>ood disorder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:  Positive</a:t>
            </a: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Weight Loss: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Positive 20 kg in 2 years</a:t>
            </a:r>
            <a:endParaRPr lang="fa-IR" sz="2000" dirty="0" smtClean="0">
              <a:solidFill>
                <a:srgbClr val="FFC000"/>
              </a:solidFill>
              <a:latin typeface="Adobe Caslon Pro" pitchFamily="18" charset="0"/>
            </a:endParaRP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Hair loss :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Positive</a:t>
            </a: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Amenorrhea  :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Positive</a:t>
            </a:r>
            <a:r>
              <a:rPr lang="fa-IR" sz="2000" dirty="0" smtClean="0">
                <a:solidFill>
                  <a:srgbClr val="FFC000"/>
                </a:solidFill>
                <a:latin typeface="Adobe Caslon Pro" pitchFamily="18" charset="0"/>
              </a:rPr>
              <a:t>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From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6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months ago</a:t>
            </a: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Muscle weakness :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Positive</a:t>
            </a:r>
            <a:endParaRPr lang="fa-IR" sz="2000" dirty="0" smtClean="0">
              <a:solidFill>
                <a:srgbClr val="FFC000"/>
              </a:solidFill>
              <a:latin typeface="Adobe Caslon Pro" pitchFamily="18" charset="0"/>
            </a:endParaRP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 Easy bruising : </a:t>
            </a:r>
            <a:r>
              <a:rPr lang="en-US" sz="2000" dirty="0" smtClean="0">
                <a:solidFill>
                  <a:srgbClr val="FFC000"/>
                </a:solidFill>
                <a:latin typeface="Adobe Caslon Pro" pitchFamily="18" charset="0"/>
              </a:rPr>
              <a:t>Positive</a:t>
            </a:r>
            <a:endParaRPr lang="fa-IR" sz="2000" dirty="0" smtClean="0">
              <a:solidFill>
                <a:srgbClr val="FFC000"/>
              </a:solidFill>
              <a:latin typeface="Adobe Caslon Pro" pitchFamily="18" charset="0"/>
            </a:endParaRP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Oily </a:t>
            </a:r>
            <a:r>
              <a:rPr lang="en-US" sz="2000" dirty="0" smtClean="0">
                <a:latin typeface="Adobe Caslon Pro" pitchFamily="18" charset="0"/>
              </a:rPr>
              <a:t>skin,hyperhidrosis : Negative</a:t>
            </a: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Fracture : Negative</a:t>
            </a:r>
            <a:endParaRPr lang="en-US" sz="2000" dirty="0">
              <a:latin typeface="Adobe Caslon Pro" pitchFamily="18" charset="0"/>
            </a:endParaRP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Acne, hirsutism : Negative</a:t>
            </a: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Headache : </a:t>
            </a:r>
            <a:r>
              <a:rPr lang="en-US" sz="2000" dirty="0" smtClean="0">
                <a:latin typeface="Adobe Caslon Pro" pitchFamily="18" charset="0"/>
              </a:rPr>
              <a:t>Negative</a:t>
            </a:r>
            <a:endParaRPr lang="fa-IR" sz="2000" dirty="0" smtClean="0">
              <a:latin typeface="Adobe Caslon Pro" pitchFamily="18" charset="0"/>
            </a:endParaRP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fa-IR" sz="20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Cortisol after bilateral adrenalectomy</a:t>
            </a:r>
            <a:endParaRPr lang="fa-IR" dirty="0"/>
          </a:p>
        </p:txBody>
      </p:sp>
      <p:pic>
        <p:nvPicPr>
          <p:cNvPr id="13314" name="Picture 2" descr="C:\Users\Atoosa\Desktop\گراند کوشینگ\IMG-20220619-WA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6112" r="5027" b="62222"/>
          <a:stretch/>
        </p:blipFill>
        <p:spPr bwMode="auto">
          <a:xfrm>
            <a:off x="511027" y="2060848"/>
            <a:ext cx="8142778" cy="383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76256" y="3076574"/>
            <a:ext cx="896144" cy="136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309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Course after effective therapy</a:t>
            </a: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 Physical </a:t>
            </a:r>
            <a:r>
              <a:rPr lang="en-US" sz="2400" dirty="0">
                <a:solidFill>
                  <a:srgbClr val="FFC000"/>
                </a:solidFill>
                <a:latin typeface="Adobe Caslon Pro" pitchFamily="18" charset="0"/>
              </a:rPr>
              <a:t>symptoms and signs of Cushing's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syndrome :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FF00"/>
                </a:solidFill>
                <a:latin typeface="Adobe Caslon Pro" pitchFamily="18" charset="0"/>
              </a:rPr>
              <a:t> 2 </a:t>
            </a:r>
            <a:r>
              <a:rPr lang="en-US" sz="2400" dirty="0">
                <a:solidFill>
                  <a:srgbClr val="FFFF00"/>
                </a:solidFill>
                <a:latin typeface="Adobe Caslon Pro" pitchFamily="18" charset="0"/>
              </a:rPr>
              <a:t>to 12 </a:t>
            </a:r>
            <a:r>
              <a:rPr lang="en-US" sz="2400" dirty="0" smtClean="0">
                <a:solidFill>
                  <a:srgbClr val="FFFF00"/>
                </a:solidFill>
                <a:latin typeface="Adobe Caslon Pro" pitchFamily="18" charset="0"/>
              </a:rPr>
              <a:t>months</a:t>
            </a:r>
            <a:r>
              <a:rPr lang="en-US" sz="2400" dirty="0" smtClean="0">
                <a:latin typeface="Adobe Caslon Pro" pitchFamily="18" charset="0"/>
              </a:rPr>
              <a:t>.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C000"/>
                </a:solidFill>
                <a:latin typeface="Adobe Caslon Pro" pitchFamily="18" charset="0"/>
              </a:rPr>
              <a:t>H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ypertension</a:t>
            </a:r>
            <a:r>
              <a:rPr lang="en-US" sz="2400" dirty="0">
                <a:solidFill>
                  <a:srgbClr val="FFC000"/>
                </a:solidFill>
                <a:latin typeface="Adobe Caslon Pro" pitchFamily="18" charset="0"/>
              </a:rPr>
              <a:t>, and glucose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intolerance: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dobe Caslon Pro" pitchFamily="18" charset="0"/>
              </a:rPr>
              <a:t> Improve but </a:t>
            </a:r>
            <a:r>
              <a:rPr lang="en-US" sz="2400" dirty="0">
                <a:latin typeface="Adobe Caslon Pro" pitchFamily="18" charset="0"/>
              </a:rPr>
              <a:t>may not disappear</a:t>
            </a:r>
            <a:r>
              <a:rPr lang="en-US" sz="2400" dirty="0" smtClean="0">
                <a:latin typeface="Adobe Caslon Pro" pitchFamily="18" charset="0"/>
              </a:rPr>
              <a:t>.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 Osteoporosis: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FF00"/>
                </a:solidFill>
                <a:latin typeface="Adobe Caslon Pro" pitchFamily="18" charset="0"/>
              </a:rPr>
              <a:t> 6 months to  2 years </a:t>
            </a:r>
            <a:r>
              <a:rPr lang="en-US" sz="2400" dirty="0" smtClean="0">
                <a:latin typeface="Adobe Caslon Pro" pitchFamily="18" charset="0"/>
              </a:rPr>
              <a:t>but </a:t>
            </a:r>
            <a:r>
              <a:rPr lang="en-US" sz="2400" dirty="0">
                <a:latin typeface="Adobe Caslon Pro" pitchFamily="18" charset="0"/>
              </a:rPr>
              <a:t>may not normalize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4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35357" r="72610" b="23815"/>
          <a:stretch/>
        </p:blipFill>
        <p:spPr bwMode="auto">
          <a:xfrm>
            <a:off x="107504" y="44624"/>
            <a:ext cx="2995014" cy="332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t="6734" r="72493" b="53911"/>
          <a:stretch/>
        </p:blipFill>
        <p:spPr bwMode="auto">
          <a:xfrm>
            <a:off x="2843807" y="2035638"/>
            <a:ext cx="3300635" cy="352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t="45879" r="72793" b="17292"/>
          <a:stretch/>
        </p:blipFill>
        <p:spPr bwMode="auto">
          <a:xfrm>
            <a:off x="5751854" y="3389337"/>
            <a:ext cx="3221770" cy="325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067944" y="3057525"/>
            <a:ext cx="288032" cy="299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Oval 6"/>
          <p:cNvSpPr/>
          <p:nvPr/>
        </p:nvSpPr>
        <p:spPr>
          <a:xfrm>
            <a:off x="6943383" y="4347475"/>
            <a:ext cx="304969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734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accent5">
                    <a:lumMod val="75000"/>
                  </a:schemeClr>
                </a:solidFill>
                <a:latin typeface="Caflisch Script Pro Light" pitchFamily="34" charset="0"/>
              </a:rPr>
              <a:t>Thank you for your attention</a:t>
            </a:r>
            <a:endParaRPr lang="fa-IR" sz="8000" b="1" dirty="0">
              <a:solidFill>
                <a:schemeClr val="accent5">
                  <a:lumMod val="75000"/>
                </a:schemeClr>
              </a:solidFill>
              <a:latin typeface="Caflisch Script Pro Light" pitchFamily="34" charset="0"/>
            </a:endParaRPr>
          </a:p>
          <a:p>
            <a:pPr algn="ctr"/>
            <a:endParaRPr lang="fa-IR" sz="8000" dirty="0"/>
          </a:p>
          <a:p>
            <a:pPr algn="ctr"/>
            <a:endParaRPr lang="fa-IR" sz="8000" dirty="0"/>
          </a:p>
        </p:txBody>
      </p:sp>
    </p:spTree>
    <p:extLst>
      <p:ext uri="{BB962C8B-B14F-4D97-AF65-F5344CB8AC3E}">
        <p14:creationId xmlns:p14="http://schemas.microsoft.com/office/powerpoint/2010/main" val="88601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Atoosa\Desktop\گراند کوشینگ\IMG-20220619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4858096" cy="62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427984" y="2492896"/>
            <a:ext cx="2376264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230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2" t="23781" r="5845" b="46966"/>
          <a:stretch/>
        </p:blipFill>
        <p:spPr bwMode="auto">
          <a:xfrm>
            <a:off x="539552" y="1772816"/>
            <a:ext cx="821771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007" y="348814"/>
            <a:ext cx="8229600" cy="4000132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The Prolactin normalized ACTH IPS/ Peripheral ratios were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all &gt;08 </a:t>
            </a:r>
            <a:r>
              <a:rPr lang="en-US" sz="2400" dirty="0" smtClean="0">
                <a:latin typeface="Adobe Caslon Pro" pitchFamily="18" charset="0"/>
              </a:rPr>
              <a:t>in patients with proven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Cushing’s disease</a:t>
            </a:r>
            <a:r>
              <a:rPr lang="en-US" sz="2400" dirty="0" smtClean="0">
                <a:latin typeface="Adobe Caslon Pro" pitchFamily="18" charset="0"/>
              </a:rPr>
              <a:t>, whereas they were all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&lt;0.6</a:t>
            </a:r>
            <a:r>
              <a:rPr lang="en-US" sz="2400" dirty="0" smtClean="0">
                <a:latin typeface="Adobe Caslon Pro" pitchFamily="18" charset="0"/>
              </a:rPr>
              <a:t> in proven </a:t>
            </a:r>
            <a:r>
              <a:rPr lang="en-US" sz="2400" dirty="0" smtClean="0">
                <a:solidFill>
                  <a:srgbClr val="FFC000"/>
                </a:solidFill>
                <a:latin typeface="Adobe Caslon Pro" pitchFamily="18" charset="0"/>
              </a:rPr>
              <a:t>ectopic ACTH syndrome</a:t>
            </a:r>
            <a:endParaRPr lang="fa-IR" sz="2400" dirty="0">
              <a:solidFill>
                <a:srgbClr val="FFC000"/>
              </a:solidFill>
              <a:latin typeface="Adobe Caslon Pro" pitchFamily="18" charset="0"/>
            </a:endParaRPr>
          </a:p>
        </p:txBody>
      </p:sp>
      <p:pic>
        <p:nvPicPr>
          <p:cNvPr id="5" name="Picture 4" descr="C:\Users\Atoosa\Desktop\گراند کوشینگ\IMG-20220614-WA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52107" r="11671" b="20062"/>
          <a:stretch/>
        </p:blipFill>
        <p:spPr bwMode="auto">
          <a:xfrm>
            <a:off x="1547662" y="3135783"/>
            <a:ext cx="6033587" cy="33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724128" y="3717032"/>
            <a:ext cx="43204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Rounded Rectangle 6"/>
          <p:cNvSpPr/>
          <p:nvPr/>
        </p:nvSpPr>
        <p:spPr>
          <a:xfrm>
            <a:off x="5724128" y="5013176"/>
            <a:ext cx="43204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ounded Rectangle 7"/>
          <p:cNvSpPr/>
          <p:nvPr/>
        </p:nvSpPr>
        <p:spPr>
          <a:xfrm>
            <a:off x="4791075" y="5517232"/>
            <a:ext cx="573013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ounded Rectangle 8"/>
          <p:cNvSpPr/>
          <p:nvPr/>
        </p:nvSpPr>
        <p:spPr>
          <a:xfrm>
            <a:off x="4860032" y="6237312"/>
            <a:ext cx="43204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TextBox 9"/>
          <p:cNvSpPr txBox="1"/>
          <p:nvPr/>
        </p:nvSpPr>
        <p:spPr>
          <a:xfrm>
            <a:off x="5508969" y="4508162"/>
            <a:ext cx="6335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0.93</a:t>
            </a:r>
            <a:endParaRPr lang="fa-IR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2938" y="4514690"/>
            <a:ext cx="6335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0.95</a:t>
            </a:r>
            <a:endParaRPr lang="fa-IR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5812" y="4514690"/>
            <a:ext cx="6335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0.99</a:t>
            </a:r>
            <a:endParaRPr lang="fa-IR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5827" y="4530663"/>
            <a:ext cx="6335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0.97</a:t>
            </a:r>
            <a:endParaRPr lang="fa-IR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6628" y="4546716"/>
            <a:ext cx="6335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0.90</a:t>
            </a:r>
            <a:endParaRPr lang="fa-IR" b="1" dirty="0">
              <a:solidFill>
                <a:schemeClr val="bg2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60032" y="3717032"/>
            <a:ext cx="43204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Rounded Rectangle 16"/>
          <p:cNvSpPr/>
          <p:nvPr/>
        </p:nvSpPr>
        <p:spPr>
          <a:xfrm>
            <a:off x="4860032" y="5013176"/>
            <a:ext cx="43204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ounded Rectangle 17"/>
          <p:cNvSpPr/>
          <p:nvPr/>
        </p:nvSpPr>
        <p:spPr>
          <a:xfrm>
            <a:off x="3923928" y="3717032"/>
            <a:ext cx="49540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Rounded Rectangle 18"/>
          <p:cNvSpPr/>
          <p:nvPr/>
        </p:nvSpPr>
        <p:spPr>
          <a:xfrm>
            <a:off x="3923928" y="5013176"/>
            <a:ext cx="49540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ounded Rectangle 19"/>
          <p:cNvSpPr/>
          <p:nvPr/>
        </p:nvSpPr>
        <p:spPr>
          <a:xfrm>
            <a:off x="3059832" y="3717032"/>
            <a:ext cx="36004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Rounded Rectangle 21"/>
          <p:cNvSpPr/>
          <p:nvPr/>
        </p:nvSpPr>
        <p:spPr>
          <a:xfrm>
            <a:off x="3059832" y="5013176"/>
            <a:ext cx="36004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Rounded Rectangle 22"/>
          <p:cNvSpPr/>
          <p:nvPr/>
        </p:nvSpPr>
        <p:spPr>
          <a:xfrm>
            <a:off x="2051720" y="3717032"/>
            <a:ext cx="488415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Rounded Rectangle 23"/>
          <p:cNvSpPr/>
          <p:nvPr/>
        </p:nvSpPr>
        <p:spPr>
          <a:xfrm>
            <a:off x="2051720" y="5013176"/>
            <a:ext cx="488415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TextBox 25"/>
          <p:cNvSpPr txBox="1"/>
          <p:nvPr/>
        </p:nvSpPr>
        <p:spPr>
          <a:xfrm>
            <a:off x="1547662" y="5802267"/>
            <a:ext cx="290361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Adobe Caslon Pro" pitchFamily="18" charset="0"/>
              </a:rPr>
              <a:t>proven Cushing’s disease</a:t>
            </a:r>
            <a:endParaRPr lang="fa-IR" sz="2000" b="1" dirty="0">
              <a:solidFill>
                <a:schemeClr val="bg2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3" t="48825" r="5845" b="40442"/>
          <a:stretch/>
        </p:blipFill>
        <p:spPr bwMode="auto">
          <a:xfrm>
            <a:off x="1682017" y="2204864"/>
            <a:ext cx="5764875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95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dobe Caslon Pro" pitchFamily="18" charset="0"/>
              </a:rPr>
              <a:t>Clinical presentation</a:t>
            </a:r>
          </a:p>
          <a:p>
            <a:pPr marL="0" indent="0" algn="ctr">
              <a:buNone/>
            </a:pPr>
            <a:endParaRPr lang="fa-IR" sz="4400" dirty="0"/>
          </a:p>
        </p:txBody>
      </p:sp>
    </p:spTree>
    <p:extLst>
      <p:ext uri="{BB962C8B-B14F-4D97-AF65-F5344CB8AC3E}">
        <p14:creationId xmlns:p14="http://schemas.microsoft.com/office/powerpoint/2010/main" val="21569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10000"/>
          </a:bodyPr>
          <a:lstStyle/>
          <a:p>
            <a:pPr marL="0" indent="0" algn="l" rtl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  <a:latin typeface="Adobe Caslon Pro" pitchFamily="18" charset="0"/>
              </a:rPr>
              <a:t>Ectopic </a:t>
            </a:r>
            <a:r>
              <a:rPr lang="en-US" sz="2400" b="1" dirty="0">
                <a:solidFill>
                  <a:srgbClr val="FFC000"/>
                </a:solidFill>
                <a:latin typeface="Adobe Caslon Pro" pitchFamily="18" charset="0"/>
              </a:rPr>
              <a:t>ACTH </a:t>
            </a:r>
            <a:r>
              <a:rPr lang="en-US" sz="2400" b="1" dirty="0" smtClean="0">
                <a:solidFill>
                  <a:srgbClr val="FFC000"/>
                </a:solidFill>
                <a:latin typeface="Adobe Caslon Pro" pitchFamily="18" charset="0"/>
              </a:rPr>
              <a:t>secretion </a:t>
            </a:r>
            <a:r>
              <a:rPr lang="en-US" sz="2400" b="1" dirty="0" smtClean="0">
                <a:latin typeface="Adobe Caslon Pro" pitchFamily="18" charset="0"/>
              </a:rPr>
              <a:t>: </a:t>
            </a:r>
          </a:p>
          <a:p>
            <a:pPr algn="l" rtl="0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Depends </a:t>
            </a:r>
            <a:r>
              <a:rPr lang="en-US" sz="2400" dirty="0">
                <a:latin typeface="Adobe Caslon Pro" pitchFamily="18" charset="0"/>
              </a:rPr>
              <a:t>on the characteristics of the tumor (differentiation and </a:t>
            </a:r>
            <a:r>
              <a:rPr lang="en-US" sz="2400" dirty="0" smtClean="0">
                <a:latin typeface="Adobe Caslon Pro" pitchFamily="18" charset="0"/>
              </a:rPr>
              <a:t>spread , age </a:t>
            </a:r>
            <a:r>
              <a:rPr lang="en-US" sz="2400" dirty="0">
                <a:latin typeface="Adobe Caslon Pro" pitchFamily="18" charset="0"/>
              </a:rPr>
              <a:t>of the patient </a:t>
            </a:r>
            <a:r>
              <a:rPr lang="en-US" sz="2400" dirty="0" smtClean="0">
                <a:latin typeface="Adobe Caslon Pro" pitchFamily="18" charset="0"/>
              </a:rPr>
              <a:t>and </a:t>
            </a:r>
            <a:r>
              <a:rPr lang="en-US" sz="2400" dirty="0">
                <a:latin typeface="Adobe Caslon Pro" pitchFamily="18" charset="0"/>
              </a:rPr>
              <a:t>intensity and duration of hypercortisolism </a:t>
            </a:r>
            <a:endParaRPr lang="en-US" sz="2400" b="1" dirty="0" smtClean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dobe Caslon Pro" pitchFamily="18" charset="0"/>
              </a:rPr>
              <a:t>Extremely </a:t>
            </a:r>
            <a:r>
              <a:rPr lang="en-US" sz="2400" dirty="0">
                <a:latin typeface="Adobe Caslon Pro" pitchFamily="18" charset="0"/>
              </a:rPr>
              <a:t>elevated </a:t>
            </a:r>
            <a:r>
              <a:rPr lang="en-US" sz="2400" dirty="0" smtClean="0">
                <a:latin typeface="Adobe Caslon Pro" pitchFamily="18" charset="0"/>
              </a:rPr>
              <a:t>UFC and </a:t>
            </a:r>
            <a:r>
              <a:rPr lang="en-US" sz="2400" dirty="0">
                <a:latin typeface="Adobe Caslon Pro" pitchFamily="18" charset="0"/>
              </a:rPr>
              <a:t>plasma ACTH </a:t>
            </a:r>
            <a:r>
              <a:rPr lang="en-US" sz="2400" dirty="0" smtClean="0">
                <a:latin typeface="Adobe Caslon Pro" pitchFamily="18" charset="0"/>
              </a:rPr>
              <a:t>concentrations</a:t>
            </a:r>
            <a:endParaRPr lang="en-US" sz="2400" dirty="0"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FF00"/>
                </a:solidFill>
                <a:latin typeface="Adobe Caslon Pro" pitchFamily="18" charset="0"/>
              </a:rPr>
              <a:t>Hypokalemia</a:t>
            </a:r>
            <a:r>
              <a:rPr lang="fa-IR" sz="2400" dirty="0" smtClean="0">
                <a:solidFill>
                  <a:srgbClr val="FFFF00"/>
                </a:solidFill>
                <a:latin typeface="Adobe Caslon Pro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dobe Caslon Pro" pitchFamily="18" charset="0"/>
              </a:rPr>
              <a:t>and </a:t>
            </a:r>
            <a:r>
              <a:rPr lang="fa-IR" sz="2400" dirty="0" smtClean="0">
                <a:solidFill>
                  <a:srgbClr val="FFFF00"/>
                </a:solidFill>
                <a:latin typeface="Adobe Caslon Pro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dobe Caslon Pro" pitchFamily="18" charset="0"/>
              </a:rPr>
              <a:t>Metabolic alkalosis</a:t>
            </a:r>
            <a:endParaRPr lang="en-US" sz="2400" dirty="0" smtClean="0">
              <a:solidFill>
                <a:srgbClr val="FFFF00"/>
              </a:solidFill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Adobe Caslon Pro" pitchFamily="18" charset="0"/>
              </a:rPr>
              <a:t>R</a:t>
            </a:r>
            <a:r>
              <a:rPr lang="en-US" sz="2400" dirty="0" smtClean="0">
                <a:latin typeface="Adobe Caslon Pro" pitchFamily="18" charset="0"/>
              </a:rPr>
              <a:t>apid </a:t>
            </a:r>
            <a:r>
              <a:rPr lang="en-US" sz="2400" dirty="0">
                <a:latin typeface="Adobe Caslon Pro" pitchFamily="18" charset="0"/>
              </a:rPr>
              <a:t>onset of </a:t>
            </a:r>
            <a:r>
              <a:rPr lang="en-US" sz="2400" dirty="0" smtClean="0">
                <a:latin typeface="Adobe Caslon Pro" pitchFamily="18" charset="0"/>
              </a:rPr>
              <a:t>hypercortisolism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Adobe Caslon Pro" pitchFamily="18" charset="0"/>
              </a:rPr>
              <a:t>Frank melanodermia at presentation is rare (&lt;20% of patients with EAS) due to the rapidity of the onset of the </a:t>
            </a:r>
            <a:r>
              <a:rPr lang="en-US" sz="2400" dirty="0" smtClean="0">
                <a:latin typeface="Adobe Caslon Pro" pitchFamily="18" charset="0"/>
              </a:rPr>
              <a:t>disease</a:t>
            </a: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Adobe Caslon Pro" pitchFamily="18" charset="0"/>
              </a:rPr>
              <a:t>A</a:t>
            </a:r>
            <a:r>
              <a:rPr lang="en-US" sz="2400" dirty="0" smtClean="0">
                <a:latin typeface="Adobe Caslon Pro" pitchFamily="18" charset="0"/>
              </a:rPr>
              <a:t>bsence </a:t>
            </a:r>
            <a:r>
              <a:rPr lang="en-US" sz="2400" dirty="0">
                <a:latin typeface="Adobe Caslon Pro" pitchFamily="18" charset="0"/>
              </a:rPr>
              <a:t>of weight gain or </a:t>
            </a:r>
            <a:r>
              <a:rPr lang="en-US" sz="2400" dirty="0">
                <a:solidFill>
                  <a:srgbClr val="FFFF00"/>
                </a:solidFill>
                <a:latin typeface="Adobe Caslon Pro" pitchFamily="18" charset="0"/>
              </a:rPr>
              <a:t>even loss of weight</a:t>
            </a:r>
            <a:endParaRPr lang="fa-IR" sz="2400" dirty="0">
              <a:solidFill>
                <a:srgbClr val="FFFF00"/>
              </a:solidFill>
              <a:latin typeface="Adobe Caslon Pro" pitchFamily="18" charset="0"/>
            </a:endParaRPr>
          </a:p>
          <a:p>
            <a:pPr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dirty="0" smtClean="0">
              <a:latin typeface="Adobe Caslon Pro" pitchFamily="18" charset="0"/>
            </a:endParaRPr>
          </a:p>
          <a:p>
            <a:pPr marL="0" indent="0" algn="l" rtl="0">
              <a:lnSpc>
                <a:spcPct val="150000"/>
              </a:lnSpc>
              <a:buNone/>
            </a:pPr>
            <a:endParaRPr lang="fa-IR" sz="24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fa-IR" sz="2800" dirty="0"/>
              <a:t/>
            </a:r>
            <a:br>
              <a:rPr lang="fa-IR" sz="2800" dirty="0"/>
            </a:br>
            <a:r>
              <a:rPr lang="en-US" sz="2800" b="1" dirty="0"/>
              <a:t>Complications of Cushing’s </a:t>
            </a:r>
            <a:r>
              <a:rPr lang="en-US" sz="2800" b="1" dirty="0" smtClean="0"/>
              <a:t>disease</a:t>
            </a:r>
            <a:endParaRPr lang="fa-I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069160"/>
          </a:xfrm>
        </p:spPr>
        <p:txBody>
          <a:bodyPr>
            <a:noAutofit/>
          </a:bodyPr>
          <a:lstStyle/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Hypercoagulability</a:t>
            </a:r>
            <a:endParaRPr lang="fa-IR" sz="2000" dirty="0">
              <a:latin typeface="Adobe Caslon Pro" pitchFamily="18" charset="0"/>
            </a:endParaRP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Cardiovascular </a:t>
            </a:r>
            <a:r>
              <a:rPr lang="en-US" sz="2000" dirty="0" smtClean="0">
                <a:latin typeface="Adobe Caslon Pro" pitchFamily="18" charset="0"/>
              </a:rPr>
              <a:t>disease : left ventricular hypertrophy, concentric remodeling, dilated cardio myopathy, increased intermedia thickness</a:t>
            </a:r>
            <a:endParaRPr lang="fa-IR" sz="2000" dirty="0">
              <a:latin typeface="Adobe Caslon Pro" pitchFamily="18" charset="0"/>
            </a:endParaRP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Bone </a:t>
            </a:r>
            <a:r>
              <a:rPr lang="en-US" sz="2000" dirty="0" smtClean="0">
                <a:latin typeface="Adobe Caslon Pro" pitchFamily="18" charset="0"/>
              </a:rPr>
              <a:t>disease</a:t>
            </a:r>
            <a:endParaRPr lang="fa-IR" sz="2000" dirty="0">
              <a:latin typeface="Adobe Caslon Pro" pitchFamily="18" charset="0"/>
            </a:endParaRP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Growth hormone </a:t>
            </a:r>
            <a:r>
              <a:rPr lang="en-US" sz="2000" dirty="0" smtClean="0">
                <a:latin typeface="Adobe Caslon Pro" pitchFamily="18" charset="0"/>
              </a:rPr>
              <a:t>deficiency : Myopathy might be partially related to growth hormone deficiency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HTN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DM</a:t>
            </a:r>
            <a:endParaRPr lang="fa-IR" sz="2000" dirty="0">
              <a:latin typeface="Adobe Caslon Pro" pitchFamily="18" charset="0"/>
            </a:endParaRP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Increased risk of infection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Dysfunction of one or more pituitary axes such as central hypothyroidism,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G</a:t>
            </a:r>
            <a:r>
              <a:rPr lang="en-US" sz="2000" dirty="0" smtClean="0">
                <a:latin typeface="Adobe Caslon Pro" pitchFamily="18" charset="0"/>
              </a:rPr>
              <a:t>onadal function impairment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Physical and psychological morbidity commonly affects quality of life</a:t>
            </a:r>
            <a:endParaRPr lang="en-US" sz="2000" dirty="0">
              <a:latin typeface="Adobe Caslon Pro" pitchFamily="18" charset="0"/>
            </a:endParaRP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dobe Caslon Pro" pitchFamily="18" charset="0"/>
              </a:rPr>
              <a:t>Proximal myopathy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Adobe Caslon Pro" pitchFamily="18" charset="0"/>
              </a:rPr>
              <a:t>Hypercoagulability</a:t>
            </a:r>
            <a:endParaRPr lang="fa-IR" sz="2000" dirty="0">
              <a:latin typeface="Adobe Caslon Pro" pitchFamily="18" charset="0"/>
            </a:endParaRPr>
          </a:p>
          <a:p>
            <a:pPr algn="l" rtl="0">
              <a:buFont typeface="Wingdings" panose="05000000000000000000" pitchFamily="2" charset="2"/>
              <a:buChar char="Ø"/>
            </a:pPr>
            <a:endParaRPr lang="en-US" sz="2000" dirty="0">
              <a:latin typeface="Adobe Caslon Pro" pitchFamily="18" charset="0"/>
            </a:endParaRPr>
          </a:p>
          <a:p>
            <a:pPr algn="l" rtl="0">
              <a:buFont typeface="Wingdings" panose="05000000000000000000" pitchFamily="2" charset="2"/>
              <a:buChar char="Ø"/>
            </a:pPr>
            <a:endParaRPr lang="fa-IR" sz="20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3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7509</TotalTime>
  <Words>1545</Words>
  <Application>Microsoft Office PowerPoint</Application>
  <PresentationFormat>On-screen Show (4:3)</PresentationFormat>
  <Paragraphs>252</Paragraphs>
  <Slides>102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Thatch</vt:lpstr>
      <vt:lpstr>In the name of God</vt:lpstr>
      <vt:lpstr>Patient history </vt:lpstr>
      <vt:lpstr>Chief Complaint</vt:lpstr>
      <vt:lpstr>Past history</vt:lpstr>
      <vt:lpstr>Family history</vt:lpstr>
      <vt:lpstr>Drug History</vt:lpstr>
      <vt:lpstr>Present Illness</vt:lpstr>
      <vt:lpstr>Present Illness</vt:lpstr>
      <vt:lpstr>Present Illness</vt:lpstr>
      <vt:lpstr>Physical examination</vt:lpstr>
      <vt:lpstr>PowerPoint Presentation</vt:lpstr>
      <vt:lpstr>ODST  1400/12/2</vt:lpstr>
      <vt:lpstr>UFC  1401/2/8 </vt:lpstr>
      <vt:lpstr>ACTH  1401/2/12</vt:lpstr>
      <vt:lpstr>High-dose dexamethasone suppression tests 1401/2/12</vt:lpstr>
      <vt:lpstr>TFT  1400/12/2</vt:lpstr>
      <vt:lpstr>K  1400/12/2</vt:lpstr>
      <vt:lpstr>VBG  1401/2/28</vt:lpstr>
      <vt:lpstr>PowerPoint Presentation</vt:lpstr>
      <vt:lpstr>PowerPoint Presentation</vt:lpstr>
      <vt:lpstr>Pituitary MRI</vt:lpstr>
      <vt:lpstr>PowerPoint Presentation</vt:lpstr>
      <vt:lpstr>PowerPoint Presentation</vt:lpstr>
      <vt:lpstr>PowerPoint Presentation</vt:lpstr>
      <vt:lpstr>CT of the chest, abdomen, pelvis and neck with contrast</vt:lpstr>
      <vt:lpstr>PowerPoint Presentation</vt:lpstr>
      <vt:lpstr>EUS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octreotide scintigraphy</vt:lpstr>
      <vt:lpstr>PowerPoint Presentation</vt:lpstr>
      <vt:lpstr>PowerPoint Presentation</vt:lpstr>
      <vt:lpstr>PowerPoint Presentation</vt:lpstr>
      <vt:lpstr>PowerPoint Presentation</vt:lpstr>
      <vt:lpstr>Ecocardiography</vt:lpstr>
      <vt:lpstr>PowerPoint Presentation</vt:lpstr>
      <vt:lpstr>Sonography thyroid</vt:lpstr>
      <vt:lpstr>BMD</vt:lpstr>
      <vt:lpstr>PowerPoint Presentation</vt:lpstr>
      <vt:lpstr>PowerPoint Presentation</vt:lpstr>
      <vt:lpstr>PowerPoint Presentation</vt:lpstr>
      <vt:lpstr>Problems List  </vt:lpstr>
      <vt:lpstr>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Ectopic Cushing’s Syndrome Secondary to Pulmonary Carcinoid Tumor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of hypercortisolism</vt:lpstr>
      <vt:lpstr>PowerPoint Presentation</vt:lpstr>
      <vt:lpstr>Treatment Plan</vt:lpstr>
      <vt:lpstr>Cortisol after bilateral adrenalectomy</vt:lpstr>
      <vt:lpstr>Course after effective 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Complications of Cushing’s disease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Atoosa</dc:creator>
  <cp:lastModifiedBy>Atoosa</cp:lastModifiedBy>
  <cp:revision>337</cp:revision>
  <dcterms:created xsi:type="dcterms:W3CDTF">2022-06-14T14:46:13Z</dcterms:created>
  <dcterms:modified xsi:type="dcterms:W3CDTF">2022-06-19T20:03:15Z</dcterms:modified>
</cp:coreProperties>
</file>