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85" r:id="rId2"/>
    <p:sldId id="256" r:id="rId3"/>
    <p:sldId id="282" r:id="rId4"/>
    <p:sldId id="257" r:id="rId5"/>
    <p:sldId id="259" r:id="rId6"/>
    <p:sldId id="275" r:id="rId7"/>
    <p:sldId id="260" r:id="rId8"/>
    <p:sldId id="276" r:id="rId9"/>
    <p:sldId id="265" r:id="rId10"/>
    <p:sldId id="266" r:id="rId11"/>
    <p:sldId id="267" r:id="rId12"/>
    <p:sldId id="269" r:id="rId13"/>
    <p:sldId id="270" r:id="rId14"/>
    <p:sldId id="271" r:id="rId15"/>
    <p:sldId id="294" r:id="rId16"/>
    <p:sldId id="295" r:id="rId17"/>
    <p:sldId id="296" r:id="rId18"/>
    <p:sldId id="297" r:id="rId19"/>
    <p:sldId id="284" r:id="rId20"/>
    <p:sldId id="287" r:id="rId21"/>
    <p:sldId id="289" r:id="rId22"/>
    <p:sldId id="290" r:id="rId23"/>
    <p:sldId id="291" r:id="rId24"/>
    <p:sldId id="292" r:id="rId25"/>
    <p:sldId id="298" r:id="rId26"/>
    <p:sldId id="293" r:id="rId27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-96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68D1564-64C4-4F2C-98AA-5FF8F92508FE}" type="datetimeFigureOut">
              <a:rPr lang="fa-IR" smtClean="0"/>
              <a:pPr/>
              <a:t>1439/09/06</a:t>
            </a:fld>
            <a:endParaRPr lang="fa-I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13A2A1A-98CE-47E8-8BF3-ABB402A719E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8D1564-64C4-4F2C-98AA-5FF8F92508FE}" type="datetimeFigureOut">
              <a:rPr lang="fa-IR" smtClean="0"/>
              <a:pPr/>
              <a:t>1439/09/06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3A2A1A-98CE-47E8-8BF3-ABB402A719E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68D1564-64C4-4F2C-98AA-5FF8F92508FE}" type="datetimeFigureOut">
              <a:rPr lang="fa-IR" smtClean="0"/>
              <a:pPr/>
              <a:t>1439/09/06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13A2A1A-98CE-47E8-8BF3-ABB402A719E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8D1564-64C4-4F2C-98AA-5FF8F92508FE}" type="datetimeFigureOut">
              <a:rPr lang="fa-IR" smtClean="0"/>
              <a:pPr/>
              <a:t>1439/09/06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3A2A1A-98CE-47E8-8BF3-ABB402A719E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68D1564-64C4-4F2C-98AA-5FF8F92508FE}" type="datetimeFigureOut">
              <a:rPr lang="fa-IR" smtClean="0"/>
              <a:pPr/>
              <a:t>1439/09/06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13A2A1A-98CE-47E8-8BF3-ABB402A719E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8D1564-64C4-4F2C-98AA-5FF8F92508FE}" type="datetimeFigureOut">
              <a:rPr lang="fa-IR" smtClean="0"/>
              <a:pPr/>
              <a:t>1439/09/06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3A2A1A-98CE-47E8-8BF3-ABB402A719E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8D1564-64C4-4F2C-98AA-5FF8F92508FE}" type="datetimeFigureOut">
              <a:rPr lang="fa-IR" smtClean="0"/>
              <a:pPr/>
              <a:t>1439/09/06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3A2A1A-98CE-47E8-8BF3-ABB402A719E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8D1564-64C4-4F2C-98AA-5FF8F92508FE}" type="datetimeFigureOut">
              <a:rPr lang="fa-IR" smtClean="0"/>
              <a:pPr/>
              <a:t>1439/09/06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3A2A1A-98CE-47E8-8BF3-ABB402A719E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68D1564-64C4-4F2C-98AA-5FF8F92508FE}" type="datetimeFigureOut">
              <a:rPr lang="fa-IR" smtClean="0"/>
              <a:pPr/>
              <a:t>1439/09/06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3A2A1A-98CE-47E8-8BF3-ABB402A719E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8D1564-64C4-4F2C-98AA-5FF8F92508FE}" type="datetimeFigureOut">
              <a:rPr lang="fa-IR" smtClean="0"/>
              <a:pPr/>
              <a:t>1439/09/06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3A2A1A-98CE-47E8-8BF3-ABB402A719E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8D1564-64C4-4F2C-98AA-5FF8F92508FE}" type="datetimeFigureOut">
              <a:rPr lang="fa-IR" smtClean="0"/>
              <a:pPr/>
              <a:t>1439/09/06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3A2A1A-98CE-47E8-8BF3-ABB402A719E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68D1564-64C4-4F2C-98AA-5FF8F92508FE}" type="datetimeFigureOut">
              <a:rPr lang="fa-IR" smtClean="0"/>
              <a:pPr/>
              <a:t>1439/09/06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13A2A1A-98CE-47E8-8BF3-ABB402A719E1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thCA28RVH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advTm="474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6750" b="12750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250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4500" r="1333" b="12750"/>
          <a:stretch>
            <a:fillRect/>
          </a:stretch>
        </p:blipFill>
        <p:spPr>
          <a:xfrm>
            <a:off x="0" y="9947"/>
            <a:ext cx="9144000" cy="6848053"/>
          </a:xfrm>
        </p:spPr>
      </p:pic>
    </p:spTree>
    <p:extLst>
      <p:ext uri="{BB962C8B-B14F-4D97-AF65-F5344CB8AC3E}">
        <p14:creationId xmlns:p14="http://schemas.microsoft.com/office/powerpoint/2010/main" val="252158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15000" r="2667" b="33750"/>
          <a:stretch>
            <a:fillRect/>
          </a:stretch>
        </p:blipFill>
        <p:spPr>
          <a:xfrm>
            <a:off x="-83608" y="990600"/>
            <a:ext cx="9205509" cy="4114800"/>
          </a:xfrm>
        </p:spPr>
      </p:pic>
    </p:spTree>
    <p:extLst>
      <p:ext uri="{BB962C8B-B14F-4D97-AF65-F5344CB8AC3E}">
        <p14:creationId xmlns:p14="http://schemas.microsoft.com/office/powerpoint/2010/main" val="342598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38250" r="2667" b="15750"/>
          <a:stretch>
            <a:fillRect/>
          </a:stretch>
        </p:blipFill>
        <p:spPr>
          <a:xfrm>
            <a:off x="0" y="1061325"/>
            <a:ext cx="9143999" cy="4196475"/>
          </a:xfrm>
        </p:spPr>
      </p:pic>
    </p:spTree>
    <p:extLst>
      <p:ext uri="{BB962C8B-B14F-4D97-AF65-F5344CB8AC3E}">
        <p14:creationId xmlns:p14="http://schemas.microsoft.com/office/powerpoint/2010/main" val="257261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4500" b="12000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6504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381596" cy="1239416"/>
          </a:xfrm>
        </p:spPr>
        <p:txBody>
          <a:bodyPr/>
          <a:lstStyle/>
          <a:p>
            <a:r>
              <a:rPr lang="en-US" dirty="0" smtClean="0"/>
              <a:t>Radiology </a:t>
            </a:r>
            <a:r>
              <a:rPr lang="en-US" dirty="0" err="1" smtClean="0"/>
              <a:t>finidings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4442" y="1916832"/>
            <a:ext cx="5114778" cy="4536504"/>
          </a:xfrm>
        </p:spPr>
        <p:txBody>
          <a:bodyPr>
            <a:noAutofit/>
          </a:bodyPr>
          <a:lstStyle/>
          <a:p>
            <a:r>
              <a:rPr lang="fa-IR" sz="2800" dirty="0" smtClean="0">
                <a:cs typeface="B Lotus" panose="00000400000000000000" pitchFamily="2" charset="-78"/>
              </a:rPr>
              <a:t>در سونو گرافی تاریخ 1396/05/01:</a:t>
            </a:r>
          </a:p>
          <a:p>
            <a:r>
              <a:rPr lang="fa-IR" sz="2800" dirty="0" smtClean="0">
                <a:cs typeface="B Lotus" panose="00000400000000000000" pitchFamily="2" charset="-78"/>
              </a:rPr>
              <a:t>رحم کاملا کوچک به ابعاد 25 میلی متر آندومتر قابل تشخیص نبوده است تخمدان راست به ابعاد 25 × 21م.م تخمدان چپ م.م17× 8</a:t>
            </a:r>
          </a:p>
          <a:p>
            <a:r>
              <a:rPr lang="fa-IR" sz="2800" dirty="0" smtClean="0">
                <a:cs typeface="B Lotus" panose="00000400000000000000" pitchFamily="2" charset="-78"/>
              </a:rPr>
              <a:t> فولیکول قابل رویت در تخمدان ها رویت نشد .</a:t>
            </a:r>
            <a:endParaRPr lang="fa-IR" sz="28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1489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5856" y="15311"/>
            <a:ext cx="5184576" cy="1469473"/>
          </a:xfrm>
        </p:spPr>
        <p:txBody>
          <a:bodyPr/>
          <a:lstStyle/>
          <a:p>
            <a:r>
              <a:rPr lang="en-US" dirty="0" smtClean="0"/>
              <a:t>Sonography </a:t>
            </a:r>
            <a:r>
              <a:rPr lang="en-US" dirty="0" err="1" smtClean="0"/>
              <a:t>findngs</a:t>
            </a:r>
            <a:r>
              <a:rPr lang="en-US" dirty="0" smtClean="0"/>
              <a:t>: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4442" y="1628800"/>
            <a:ext cx="5114778" cy="4968552"/>
          </a:xfrm>
        </p:spPr>
        <p:txBody>
          <a:bodyPr>
            <a:noAutofit/>
          </a:bodyPr>
          <a:lstStyle/>
          <a:p>
            <a:r>
              <a:rPr lang="fa-IR" sz="2800" dirty="0" smtClean="0">
                <a:cs typeface="B Lotus" panose="00000400000000000000" pitchFamily="2" charset="-78"/>
              </a:rPr>
              <a:t>در سونوگرافی تاریخ 1397/1/19</a:t>
            </a:r>
            <a:r>
              <a:rPr lang="en-US" sz="2800" dirty="0" smtClean="0">
                <a:cs typeface="B Lotus" panose="00000400000000000000" pitchFamily="2" charset="-78"/>
              </a:rPr>
              <a:t>:</a:t>
            </a:r>
            <a:endParaRPr lang="fa-IR" sz="2800" dirty="0" smtClean="0">
              <a:cs typeface="B Lotus" panose="00000400000000000000" pitchFamily="2" charset="-78"/>
            </a:endParaRPr>
          </a:p>
          <a:p>
            <a:r>
              <a:rPr lang="fa-IR" sz="2800" dirty="0" smtClean="0">
                <a:cs typeface="B Lotus" panose="00000400000000000000" pitchFamily="2" charset="-78"/>
              </a:rPr>
              <a:t>تصویری واضحی از رحم مشاهده نشد.نسج هایپواکو به ابعاد 15 × 16م.م در محل رحم مشاهده شد تخمدان سایز </a:t>
            </a:r>
            <a:r>
              <a:rPr lang="en-US" sz="2800" dirty="0" err="1" smtClean="0">
                <a:cs typeface="B Lotus" panose="00000400000000000000" pitchFamily="2" charset="-78"/>
              </a:rPr>
              <a:t>infatile</a:t>
            </a:r>
            <a:r>
              <a:rPr lang="fa-IR" sz="2800" dirty="0" smtClean="0">
                <a:cs typeface="B Lotus" panose="00000400000000000000" pitchFamily="2" charset="-78"/>
              </a:rPr>
              <a:t>سمت راست0/3سانتی مترو سمت چپ 0/6سانتی متر. مثانه ذخامت جداره طبیعی و فاقد ضایعه پاتولوژیک</a:t>
            </a:r>
          </a:p>
          <a:p>
            <a:endParaRPr lang="fa-IR" sz="28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433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8315790" cy="6858000"/>
          </a:xfrm>
        </p:spPr>
      </p:pic>
    </p:spTree>
    <p:extLst>
      <p:ext uri="{BB962C8B-B14F-4D97-AF65-F5344CB8AC3E}">
        <p14:creationId xmlns:p14="http://schemas.microsoft.com/office/powerpoint/2010/main" val="39945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743200" y="-762000"/>
            <a:ext cx="5184576" cy="1469473"/>
          </a:xfrm>
        </p:spPr>
        <p:txBody>
          <a:bodyPr/>
          <a:lstStyle/>
          <a:p>
            <a:r>
              <a:rPr lang="en-US" dirty="0" smtClean="0"/>
              <a:t>LAB DATA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4442" y="152400"/>
            <a:ext cx="5114778" cy="4968552"/>
          </a:xfrm>
        </p:spPr>
        <p:txBody>
          <a:bodyPr>
            <a:noAutofit/>
          </a:bodyPr>
          <a:lstStyle/>
          <a:p>
            <a:pPr algn="l" rtl="0"/>
            <a:r>
              <a:rPr lang="en-US" sz="36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CBC</a:t>
            </a:r>
          </a:p>
          <a:p>
            <a:pPr algn="l" rtl="0"/>
            <a:r>
              <a:rPr lang="en-US" sz="2800" dirty="0" smtClean="0">
                <a:cs typeface="B Lotus" panose="00000400000000000000" pitchFamily="2" charset="-78"/>
              </a:rPr>
              <a:t>W.B.C     6.2</a:t>
            </a:r>
          </a:p>
          <a:p>
            <a:pPr algn="l" rtl="0"/>
            <a:r>
              <a:rPr lang="en-US" sz="2800" dirty="0" smtClean="0">
                <a:cs typeface="B Lotus" panose="00000400000000000000" pitchFamily="2" charset="-78"/>
              </a:rPr>
              <a:t>R.B.C      4.7</a:t>
            </a:r>
          </a:p>
          <a:p>
            <a:pPr algn="l" rtl="0"/>
            <a:r>
              <a:rPr lang="en-US" sz="2800" dirty="0" err="1" smtClean="0">
                <a:cs typeface="B Lotus" panose="00000400000000000000" pitchFamily="2" charset="-78"/>
              </a:rPr>
              <a:t>Hb</a:t>
            </a:r>
            <a:r>
              <a:rPr lang="en-US" sz="2800" dirty="0" smtClean="0">
                <a:cs typeface="B Lotus" panose="00000400000000000000" pitchFamily="2" charset="-78"/>
              </a:rPr>
              <a:t>          14.5</a:t>
            </a:r>
          </a:p>
          <a:p>
            <a:pPr algn="l" rtl="0"/>
            <a:r>
              <a:rPr lang="en-US" sz="2800" dirty="0" smtClean="0">
                <a:cs typeface="B Lotus" panose="00000400000000000000" pitchFamily="2" charset="-78"/>
              </a:rPr>
              <a:t>P.L.T       316</a:t>
            </a:r>
          </a:p>
          <a:p>
            <a:pPr algn="l" rtl="0"/>
            <a:r>
              <a:rPr lang="en-US" sz="36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U.A</a:t>
            </a:r>
          </a:p>
          <a:p>
            <a:pPr algn="l" rtl="0"/>
            <a:r>
              <a:rPr lang="en-US" sz="2800" dirty="0" smtClean="0">
                <a:cs typeface="B Lotus" panose="00000400000000000000" pitchFamily="2" charset="-78"/>
              </a:rPr>
              <a:t>Color        </a:t>
            </a:r>
            <a:r>
              <a:rPr lang="en-US" sz="2800" dirty="0" err="1" smtClean="0">
                <a:cs typeface="B Lotus" panose="00000400000000000000" pitchFamily="2" charset="-78"/>
              </a:rPr>
              <a:t>YelloW</a:t>
            </a:r>
            <a:endParaRPr lang="en-US" sz="2800" dirty="0" smtClean="0">
              <a:cs typeface="B Lotus" panose="00000400000000000000" pitchFamily="2" charset="-78"/>
            </a:endParaRPr>
          </a:p>
          <a:p>
            <a:pPr algn="l" rtl="0"/>
            <a:r>
              <a:rPr lang="en-US" sz="2800" dirty="0" smtClean="0">
                <a:cs typeface="B Lotus" panose="00000400000000000000" pitchFamily="2" charset="-78"/>
              </a:rPr>
              <a:t>PH             6</a:t>
            </a:r>
          </a:p>
          <a:p>
            <a:pPr algn="l" rtl="0"/>
            <a:r>
              <a:rPr lang="en-US" sz="2800" dirty="0" smtClean="0">
                <a:cs typeface="B Lotus" panose="00000400000000000000" pitchFamily="2" charset="-78"/>
              </a:rPr>
              <a:t>SG             1024</a:t>
            </a:r>
          </a:p>
          <a:p>
            <a:pPr algn="l" rtl="0"/>
            <a:r>
              <a:rPr lang="en-US" sz="2800" dirty="0" smtClean="0">
                <a:cs typeface="B Lotus" panose="00000400000000000000" pitchFamily="2" charset="-78"/>
              </a:rPr>
              <a:t>Nitrite        Neg.</a:t>
            </a:r>
          </a:p>
          <a:p>
            <a:pPr algn="l" rtl="0"/>
            <a:r>
              <a:rPr lang="en-US" sz="2800" dirty="0" smtClean="0">
                <a:cs typeface="B Lotus" panose="00000400000000000000" pitchFamily="2" charset="-78"/>
              </a:rPr>
              <a:t>WBC           8-10</a:t>
            </a:r>
          </a:p>
          <a:p>
            <a:pPr algn="l" rtl="0"/>
            <a:r>
              <a:rPr lang="en-US" sz="2800" dirty="0" smtClean="0">
                <a:cs typeface="B Lotus" panose="00000400000000000000" pitchFamily="2" charset="-78"/>
              </a:rPr>
              <a:t>RBC            2-3</a:t>
            </a:r>
          </a:p>
          <a:p>
            <a:pPr algn="l" rtl="0"/>
            <a:endParaRPr lang="fa-IR" sz="2800" dirty="0" smtClean="0">
              <a:cs typeface="B Lotus" panose="00000400000000000000" pitchFamily="2" charset="-78"/>
            </a:endParaRPr>
          </a:p>
          <a:p>
            <a:endParaRPr lang="fa-IR" sz="28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433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72752"/>
            <a:ext cx="5093564" cy="1527448"/>
          </a:xfrm>
        </p:spPr>
        <p:txBody>
          <a:bodyPr/>
          <a:lstStyle/>
          <a:p>
            <a:r>
              <a:rPr lang="fa-IR" dirty="0" smtClean="0"/>
              <a:t>كارهاي انجام شده: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4442" y="2564904"/>
            <a:ext cx="5114778" cy="338437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fa-IR" sz="3200" dirty="0" smtClean="0">
                <a:cs typeface="B Lotus" panose="00000400000000000000" pitchFamily="2" charset="-78"/>
              </a:rPr>
              <a:t>سونوگرافي شكم و لگن</a:t>
            </a:r>
          </a:p>
          <a:p>
            <a:pPr>
              <a:buFont typeface="Wingdings" pitchFamily="2" charset="2"/>
              <a:buChar char="v"/>
            </a:pPr>
            <a:r>
              <a:rPr lang="fa-IR" sz="3200" dirty="0" smtClean="0">
                <a:cs typeface="B Lotus" panose="00000400000000000000" pitchFamily="2" charset="-78"/>
              </a:rPr>
              <a:t>مشاوره زنان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cs typeface="B Lotus" panose="00000400000000000000" pitchFamily="2" charset="-78"/>
              </a:rPr>
              <a:t>Abdomen MRI</a:t>
            </a:r>
          </a:p>
          <a:p>
            <a:pPr>
              <a:buFont typeface="Wingdings" pitchFamily="2" charset="2"/>
              <a:buChar char="v"/>
            </a:pPr>
            <a:r>
              <a:rPr lang="fa-IR" sz="3200" dirty="0" smtClean="0">
                <a:cs typeface="B Lotus" panose="00000400000000000000" pitchFamily="2" charset="-78"/>
              </a:rPr>
              <a:t>تست كلونيدين</a:t>
            </a:r>
          </a:p>
          <a:p>
            <a:pPr>
              <a:buFont typeface="Wingdings" pitchFamily="2" charset="2"/>
              <a:buChar char="v"/>
            </a:pPr>
            <a:endParaRPr lang="fa-IR" sz="32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639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605408"/>
            <a:ext cx="5093564" cy="1815480"/>
          </a:xfrm>
        </p:spPr>
        <p:txBody>
          <a:bodyPr/>
          <a:lstStyle/>
          <a:p>
            <a:r>
              <a:rPr lang="fa-IR" dirty="0" smtClean="0"/>
              <a:t>شرح حال</a:t>
            </a:r>
            <a:br>
              <a:rPr lang="fa-IR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4442" y="2636912"/>
            <a:ext cx="5394022" cy="4221088"/>
          </a:xfrm>
        </p:spPr>
        <p:txBody>
          <a:bodyPr>
            <a:noAutofit/>
          </a:bodyPr>
          <a:lstStyle/>
          <a:p>
            <a:r>
              <a:rPr lang="fa-IR" sz="2800" dirty="0" smtClean="0">
                <a:cs typeface="B Lotus" panose="00000400000000000000" pitchFamily="2" charset="-78"/>
              </a:rPr>
              <a:t>خانم 18 ساله بدون سابقه ی بیماری خاص با امنوره اولیه و کوتاهی قد مراجعه کرده است</a:t>
            </a:r>
            <a:endParaRPr lang="fa-IR" sz="28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44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-20180519-WA0001.jpg"/>
          <p:cNvPicPr>
            <a:picLocks noChangeAspect="1" noChangeArrowheads="1"/>
          </p:cNvPicPr>
          <p:nvPr/>
        </p:nvPicPr>
        <p:blipFill>
          <a:blip r:embed="rId2"/>
          <a:srcRect t="6222" b="11556"/>
          <a:stretch>
            <a:fillRect/>
          </a:stretch>
        </p:blipFill>
        <p:spPr bwMode="auto">
          <a:xfrm>
            <a:off x="2371725" y="0"/>
            <a:ext cx="5781675" cy="6883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228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6462184" cy="4846638"/>
          </a:xfrm>
        </p:spPr>
      </p:pic>
    </p:spTree>
    <p:extLst>
      <p:ext uri="{BB962C8B-B14F-4D97-AF65-F5344CB8AC3E}">
        <p14:creationId xmlns:p14="http://schemas.microsoft.com/office/powerpoint/2010/main" val="340825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7239000" cy="1143000"/>
          </a:xfrm>
        </p:spPr>
        <p:txBody>
          <a:bodyPr/>
          <a:lstStyle/>
          <a:p>
            <a:r>
              <a:rPr lang="en-US" dirty="0" smtClean="0"/>
              <a:t>MRI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  <p:extLst>
      <p:ext uri="{BB962C8B-B14F-4D97-AF65-F5344CB8AC3E}">
        <p14:creationId xmlns:p14="http://schemas.microsoft.com/office/powerpoint/2010/main" val="177758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MRI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  <p:extLst>
      <p:ext uri="{BB962C8B-B14F-4D97-AF65-F5344CB8AC3E}">
        <p14:creationId xmlns:p14="http://schemas.microsoft.com/office/powerpoint/2010/main" val="272765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239000" cy="1143000"/>
          </a:xfrm>
        </p:spPr>
        <p:txBody>
          <a:bodyPr/>
          <a:lstStyle/>
          <a:p>
            <a:r>
              <a:rPr lang="en-US" dirty="0" smtClean="0"/>
              <a:t>MRI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  <p:extLst>
      <p:ext uri="{BB962C8B-B14F-4D97-AF65-F5344CB8AC3E}">
        <p14:creationId xmlns:p14="http://schemas.microsoft.com/office/powerpoint/2010/main" val="11025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Mri</a:t>
            </a:r>
            <a:r>
              <a:rPr lang="en-US" dirty="0" smtClean="0"/>
              <a:t>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 our center:                                              </a:t>
            </a:r>
          </a:p>
          <a:p>
            <a:pPr algn="l">
              <a:buNone/>
            </a:pPr>
            <a:r>
              <a:rPr lang="en-US" dirty="0" smtClean="0"/>
              <a:t>Evidence of ovaries containing follicles are seen in both sides.                                                                     </a:t>
            </a:r>
          </a:p>
          <a:p>
            <a:pPr marL="514350" indent="-514350" algn="l">
              <a:buNone/>
            </a:pPr>
            <a:r>
              <a:rPr lang="en-US" dirty="0" smtClean="0"/>
              <a:t>Uterus and cervix is not visualized although apart of vagina is noted.  </a:t>
            </a:r>
          </a:p>
          <a:p>
            <a:pPr algn="l">
              <a:buNone/>
            </a:pPr>
            <a:r>
              <a:rPr lang="en-US" dirty="0" smtClean="0"/>
              <a:t>These findings are suggestive for </a:t>
            </a:r>
            <a:r>
              <a:rPr lang="en-US" dirty="0" err="1" smtClean="0"/>
              <a:t>mayer</a:t>
            </a:r>
            <a:r>
              <a:rPr lang="en-US" dirty="0" smtClean="0"/>
              <a:t> </a:t>
            </a:r>
            <a:r>
              <a:rPr lang="en-US" dirty="0" err="1" smtClean="0"/>
              <a:t>Rokitansky</a:t>
            </a:r>
            <a:r>
              <a:rPr lang="en-US" dirty="0" smtClean="0"/>
              <a:t> syndrome as differential diagnosis.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gray">
          <a:xfrm>
            <a:off x="609600" y="3581400"/>
            <a:ext cx="5041900" cy="647700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en-US" sz="3600" b="1" kern="10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50000"/>
                        <a:shade val="100000"/>
                        <a:satMod val="11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  <a:reflection blurRad="6350" stA="55000" endA="50" endPos="85000" dist="60007" dir="5400000" sy="-100000" algn="bl" rotWithShape="0"/>
                </a:effectLst>
                <a:latin typeface="Bernard MT Condensed" pitchFamily="18" charset="0"/>
                <a:cs typeface="Arial"/>
              </a:rPr>
              <a:t>Thank </a:t>
            </a:r>
            <a:r>
              <a:rPr lang="en-US" sz="3600" b="1" kern="10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50000"/>
                        <a:shade val="100000"/>
                        <a:satMod val="11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  <a:reflection blurRad="6350" stA="55000" endA="50" endPos="85000" dist="60007" dir="5400000" sy="-100000" algn="bl" rotWithShape="0"/>
                </a:effectLst>
                <a:latin typeface="Bernard MT Condensed" pitchFamily="18" charset="0"/>
                <a:cs typeface="Arial"/>
              </a:rPr>
              <a:t>You !</a:t>
            </a:r>
          </a:p>
        </p:txBody>
      </p:sp>
      <p:pic>
        <p:nvPicPr>
          <p:cNvPr id="3" name="Picture 10" descr="C:\Program Files\Microsoft Office\MEDIA\OFFICE12\Bullets\BD21519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0"/>
            <a:ext cx="590550" cy="590550"/>
          </a:xfrm>
          <a:prstGeom prst="rect">
            <a:avLst/>
          </a:prstGeom>
          <a:noFill/>
        </p:spPr>
      </p:pic>
      <p:pic>
        <p:nvPicPr>
          <p:cNvPr id="4" name="Picture 10" descr="C:\Program Files\Microsoft Office\MEDIA\OFFICE12\Bullets\BD21519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609600"/>
            <a:ext cx="590550" cy="590550"/>
          </a:xfrm>
          <a:prstGeom prst="rect">
            <a:avLst/>
          </a:prstGeom>
          <a:noFill/>
        </p:spPr>
      </p:pic>
      <p:pic>
        <p:nvPicPr>
          <p:cNvPr id="5" name="Picture 10" descr="C:\Program Files\Microsoft Office\MEDIA\OFFICE12\Bullets\BD21519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1238250"/>
            <a:ext cx="590550" cy="590550"/>
          </a:xfrm>
          <a:prstGeom prst="rect">
            <a:avLst/>
          </a:prstGeom>
          <a:noFill/>
        </p:spPr>
      </p:pic>
      <p:pic>
        <p:nvPicPr>
          <p:cNvPr id="6" name="Picture 10" descr="C:\Program Files\Microsoft Office\MEDIA\OFFICE12\Bullets\BD21519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00600"/>
            <a:ext cx="590550" cy="590550"/>
          </a:xfrm>
          <a:prstGeom prst="rect">
            <a:avLst/>
          </a:prstGeom>
          <a:noFill/>
        </p:spPr>
      </p:pic>
      <p:pic>
        <p:nvPicPr>
          <p:cNvPr id="7" name="Picture 10" descr="C:\Program Files\Microsoft Office\MEDIA\OFFICE12\Bullets\BD21519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10200"/>
            <a:ext cx="590550" cy="590550"/>
          </a:xfrm>
          <a:prstGeom prst="rect">
            <a:avLst/>
          </a:prstGeom>
          <a:noFill/>
        </p:spPr>
      </p:pic>
      <p:pic>
        <p:nvPicPr>
          <p:cNvPr id="8" name="Picture 10" descr="C:\Program Files\Microsoft Office\MEDIA\OFFICE12\Bullets\BD21519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38850"/>
            <a:ext cx="590550" cy="590550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248400" y="0"/>
            <a:ext cx="28956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 rtl="1">
              <a:lnSpc>
                <a:spcPct val="80000"/>
              </a:lnSpc>
              <a:spcBef>
                <a:spcPct val="0"/>
              </a:spcBef>
              <a:defRPr/>
            </a:pPr>
            <a:endParaRPr kumimoji="0" lang="en-US" sz="3200" b="0" i="0" u="none" strike="noStrike" kern="1200" cap="all" spc="10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Verdana" pitchFamily="34" charset="0"/>
              <a:cs typeface="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605408"/>
            <a:ext cx="5093564" cy="1815480"/>
          </a:xfrm>
        </p:spPr>
        <p:txBody>
          <a:bodyPr/>
          <a:lstStyle/>
          <a:p>
            <a:r>
              <a:rPr lang="fa-IR" dirty="0" smtClean="0"/>
              <a:t>شرح حال</a:t>
            </a:r>
            <a:br>
              <a:rPr lang="fa-IR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4442" y="1905000"/>
            <a:ext cx="5394022" cy="4221088"/>
          </a:xfrm>
        </p:spPr>
        <p:txBody>
          <a:bodyPr>
            <a:noAutofit/>
          </a:bodyPr>
          <a:lstStyle/>
          <a:p>
            <a:r>
              <a:rPr lang="fa-IR" sz="2800" dirty="0" smtClean="0">
                <a:cs typeface="B Lotus" panose="00000400000000000000" pitchFamily="2" charset="-78"/>
              </a:rPr>
              <a:t>دردهايي در ناحيه هيپوگاستر بصورت گهگاهي را ذكر مي كند.</a:t>
            </a:r>
          </a:p>
          <a:p>
            <a:r>
              <a:rPr lang="fa-IR" sz="2800" dirty="0" smtClean="0">
                <a:cs typeface="B Lotus" panose="00000400000000000000" pitchFamily="2" charset="-78"/>
              </a:rPr>
              <a:t>علائم هيرسوتيسم و هايپرآندروژنيسم نداشته است.</a:t>
            </a:r>
            <a:endParaRPr lang="fa-IR" sz="28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44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021556" cy="879376"/>
          </a:xfrm>
        </p:spPr>
        <p:txBody>
          <a:bodyPr/>
          <a:lstStyle/>
          <a:p>
            <a:r>
              <a:rPr lang="en-US" dirty="0" smtClean="0"/>
              <a:t>Past </a:t>
            </a:r>
            <a:r>
              <a:rPr lang="en-US" dirty="0" err="1" smtClean="0"/>
              <a:t>hx</a:t>
            </a:r>
            <a:r>
              <a:rPr lang="en-US" dirty="0" smtClean="0"/>
              <a:t>: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2057400"/>
            <a:ext cx="5867400" cy="4267200"/>
          </a:xfrm>
        </p:spPr>
        <p:txBody>
          <a:bodyPr>
            <a:noAutofit/>
          </a:bodyPr>
          <a:lstStyle/>
          <a:p>
            <a:r>
              <a:rPr lang="en-US" sz="2800" dirty="0" smtClean="0">
                <a:cs typeface="B Lotus" panose="00000400000000000000" pitchFamily="2" charset="-78"/>
              </a:rPr>
              <a:t>Breast bud development</a:t>
            </a:r>
            <a:r>
              <a:rPr lang="fa-IR" sz="2800" dirty="0" smtClean="0">
                <a:cs typeface="B Lotus" panose="00000400000000000000" pitchFamily="2" charset="-78"/>
              </a:rPr>
              <a:t>: درسن 11 سالگی</a:t>
            </a:r>
          </a:p>
          <a:p>
            <a:r>
              <a:rPr lang="en-US" sz="2800" dirty="0" smtClean="0">
                <a:cs typeface="B Lotus" panose="00000400000000000000" pitchFamily="2" charset="-78"/>
              </a:rPr>
              <a:t>Axillary and pubic hair </a:t>
            </a:r>
            <a:r>
              <a:rPr lang="fa-IR" sz="2800" dirty="0" smtClean="0">
                <a:cs typeface="B Lotus" panose="00000400000000000000" pitchFamily="2" charset="-78"/>
              </a:rPr>
              <a:t>:</a:t>
            </a:r>
          </a:p>
          <a:p>
            <a:r>
              <a:rPr lang="fa-IR" sz="2800" dirty="0" smtClean="0">
                <a:cs typeface="B Lotus" panose="00000400000000000000" pitchFamily="2" charset="-78"/>
              </a:rPr>
              <a:t>از سن 13 سالگی</a:t>
            </a:r>
          </a:p>
          <a:p>
            <a:r>
              <a:rPr lang="fa-IR" sz="2800" dirty="0" smtClean="0">
                <a:cs typeface="B Lotus" panose="00000400000000000000" pitchFamily="2" charset="-78"/>
              </a:rPr>
              <a:t> میزان تحصیلات وی :</a:t>
            </a:r>
          </a:p>
          <a:p>
            <a:r>
              <a:rPr lang="fa-IR" sz="2800" dirty="0" smtClean="0">
                <a:cs typeface="B Lotus" panose="00000400000000000000" pitchFamily="2" charset="-78"/>
              </a:rPr>
              <a:t>پیش دانشگاهی معدل حدود 16 </a:t>
            </a:r>
          </a:p>
          <a:p>
            <a:endParaRPr lang="fa-IR" sz="2800" dirty="0" smtClean="0">
              <a:cs typeface="B Lotus" panose="00000400000000000000" pitchFamily="2" charset="-78"/>
            </a:endParaRPr>
          </a:p>
          <a:p>
            <a:r>
              <a:rPr lang="fa-IR" sz="2800" dirty="0" smtClean="0">
                <a:cs typeface="B Lotus" panose="00000400000000000000" pitchFamily="2" charset="-78"/>
              </a:rPr>
              <a:t>شرح حالي از هايپرتنشن نداشته است.</a:t>
            </a:r>
          </a:p>
        </p:txBody>
      </p:sp>
    </p:spTree>
    <p:extLst>
      <p:ext uri="{BB962C8B-B14F-4D97-AF65-F5344CB8AC3E}">
        <p14:creationId xmlns:p14="http://schemas.microsoft.com/office/powerpoint/2010/main" val="196643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453604" cy="1095400"/>
          </a:xfrm>
        </p:spPr>
        <p:txBody>
          <a:bodyPr/>
          <a:lstStyle/>
          <a:p>
            <a:r>
              <a:rPr lang="en-US" dirty="0" smtClean="0"/>
              <a:t>Familial history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4442" y="1987352"/>
            <a:ext cx="5114778" cy="4032448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>
                <a:cs typeface="B Lotus" panose="00000400000000000000" pitchFamily="2" charset="-78"/>
              </a:rPr>
              <a:t> </a:t>
            </a:r>
            <a:r>
              <a:rPr lang="fa-IR" sz="2800" dirty="0" smtClean="0">
                <a:cs typeface="B Lotus" panose="00000400000000000000" pitchFamily="2" charset="-78"/>
              </a:rPr>
              <a:t>بیماری خاصی راذکرنمیکند</a:t>
            </a:r>
          </a:p>
          <a:p>
            <a:pPr algn="just"/>
            <a:r>
              <a:rPr lang="fa-IR" sz="2800" dirty="0" smtClean="0">
                <a:cs typeface="B Lotus" panose="00000400000000000000" pitchFamily="2" charset="-78"/>
              </a:rPr>
              <a:t>قد پدر 175 سانتی متر</a:t>
            </a:r>
          </a:p>
          <a:p>
            <a:pPr algn="just"/>
            <a:r>
              <a:rPr lang="fa-IR" sz="2800" dirty="0" smtClean="0">
                <a:cs typeface="B Lotus" panose="00000400000000000000" pitchFamily="2" charset="-78"/>
              </a:rPr>
              <a:t>قدر مادر 157 سانتی متر </a:t>
            </a:r>
          </a:p>
          <a:p>
            <a:pPr algn="just"/>
            <a:r>
              <a:rPr lang="fa-IR" sz="2800" dirty="0" smtClean="0">
                <a:cs typeface="B Lotus" panose="00000400000000000000" pitchFamily="2" charset="-78"/>
              </a:rPr>
              <a:t>قد خواهر 159 سانتی متر </a:t>
            </a:r>
          </a:p>
          <a:p>
            <a:pPr algn="just"/>
            <a:r>
              <a:rPr lang="fa-IR" sz="2800" dirty="0" smtClean="0">
                <a:cs typeface="B Lotus" panose="00000400000000000000" pitchFamily="2" charset="-78"/>
              </a:rPr>
              <a:t>قد برادر 174 سانتی متر</a:t>
            </a:r>
          </a:p>
          <a:p>
            <a:pPr algn="just"/>
            <a:r>
              <a:rPr lang="fa-IR" sz="2800" dirty="0" smtClean="0">
                <a:cs typeface="B Lotus" panose="00000400000000000000" pitchFamily="2" charset="-78"/>
              </a:rPr>
              <a:t>مادر بيمار در سن 12 سالگي منس شده و خواهر وي هم اكنون 11 ساله مي باشد و هنوز منس نشده است.</a:t>
            </a:r>
          </a:p>
          <a:p>
            <a:pPr algn="just"/>
            <a:endParaRPr lang="fa-IR" sz="28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072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836712"/>
            <a:ext cx="5309588" cy="1368152"/>
          </a:xfrm>
        </p:spPr>
        <p:txBody>
          <a:bodyPr/>
          <a:lstStyle/>
          <a:p>
            <a:r>
              <a:rPr lang="fa-IR" dirty="0" smtClean="0"/>
              <a:t>معاینه بالینی: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5816" y="3140968"/>
            <a:ext cx="5832648" cy="3564632"/>
          </a:xfrm>
        </p:spPr>
        <p:txBody>
          <a:bodyPr>
            <a:noAutofit/>
          </a:bodyPr>
          <a:lstStyle/>
          <a:p>
            <a:r>
              <a:rPr lang="fa-IR" sz="3200" dirty="0" smtClean="0">
                <a:cs typeface="B Lotus" panose="00000400000000000000" pitchFamily="2" charset="-78"/>
              </a:rPr>
              <a:t>قدفعلی:146سانتیمتر  </a:t>
            </a:r>
          </a:p>
          <a:p>
            <a:r>
              <a:rPr lang="fa-IR" sz="3200" dirty="0" smtClean="0">
                <a:cs typeface="B Lotus" panose="00000400000000000000" pitchFamily="2" charset="-78"/>
              </a:rPr>
              <a:t>وزن فعلی:47کیلوگرم</a:t>
            </a:r>
          </a:p>
          <a:p>
            <a:r>
              <a:rPr lang="fa-IR" sz="3200" dirty="0" smtClean="0">
                <a:cs typeface="B Lotus" panose="00000400000000000000" pitchFamily="2" charset="-78"/>
              </a:rPr>
              <a:t>فشار خون: 80/ 120</a:t>
            </a:r>
            <a:endParaRPr lang="en-US" sz="3200" dirty="0" smtClean="0">
              <a:cs typeface="B Lotus" panose="00000400000000000000" pitchFamily="2" charset="-78"/>
            </a:endParaRPr>
          </a:p>
          <a:p>
            <a:r>
              <a:rPr lang="fa-IR" sz="3200" dirty="0" smtClean="0">
                <a:cs typeface="B Lotus" panose="00000400000000000000" pitchFamily="2" charset="-78"/>
              </a:rPr>
              <a:t>6/5-{2/(قدمادر + </a:t>
            </a:r>
            <a:r>
              <a:rPr lang="fa-IR" sz="3200" smtClean="0">
                <a:cs typeface="B Lotus" panose="00000400000000000000" pitchFamily="2" charset="-78"/>
              </a:rPr>
              <a:t>قدپدر)}=161 (قدتخمینی)</a:t>
            </a:r>
            <a:endParaRPr lang="fa-IR" sz="32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4528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093564" cy="1527448"/>
          </a:xfrm>
        </p:spPr>
        <p:txBody>
          <a:bodyPr/>
          <a:lstStyle/>
          <a:p>
            <a:r>
              <a:rPr lang="fa-IR" dirty="0" smtClean="0"/>
              <a:t>معاینه بالینی: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4442" y="2564904"/>
            <a:ext cx="5114778" cy="3384376"/>
          </a:xfrm>
        </p:spPr>
        <p:txBody>
          <a:bodyPr>
            <a:noAutofit/>
          </a:bodyPr>
          <a:lstStyle/>
          <a:p>
            <a:r>
              <a:rPr lang="en-US" sz="3200" dirty="0" smtClean="0">
                <a:cs typeface="B Lotus" panose="00000400000000000000" pitchFamily="2" charset="-78"/>
              </a:rPr>
              <a:t>Breast tanner</a:t>
            </a:r>
            <a:r>
              <a:rPr lang="fa-IR" sz="3200" dirty="0" smtClean="0">
                <a:cs typeface="B Lotus" panose="00000400000000000000" pitchFamily="2" charset="-78"/>
              </a:rPr>
              <a:t>:</a:t>
            </a:r>
            <a:r>
              <a:rPr lang="en-US" sz="3200" dirty="0" smtClean="0">
                <a:cs typeface="B Lotus" panose="00000400000000000000" pitchFamily="2" charset="-78"/>
              </a:rPr>
              <a:t>4</a:t>
            </a:r>
          </a:p>
          <a:p>
            <a:r>
              <a:rPr lang="en-US" sz="3200" dirty="0" smtClean="0">
                <a:cs typeface="B Lotus" panose="00000400000000000000" pitchFamily="2" charset="-78"/>
              </a:rPr>
              <a:t>Pubic tanner</a:t>
            </a:r>
            <a:r>
              <a:rPr lang="fa-IR" sz="3200" dirty="0" smtClean="0">
                <a:cs typeface="B Lotus" panose="00000400000000000000" pitchFamily="2" charset="-78"/>
              </a:rPr>
              <a:t>:</a:t>
            </a:r>
            <a:r>
              <a:rPr lang="en-US" sz="3200" dirty="0" smtClean="0">
                <a:cs typeface="B Lotus" panose="00000400000000000000" pitchFamily="2" charset="-78"/>
              </a:rPr>
              <a:t>5</a:t>
            </a:r>
          </a:p>
          <a:p>
            <a:r>
              <a:rPr lang="fa-IR" sz="3200" dirty="0" smtClean="0">
                <a:cs typeface="B Lotus" panose="00000400000000000000" pitchFamily="2" charset="-78"/>
              </a:rPr>
              <a:t>معاینه ژنیتال و زنان نرمال بوده است</a:t>
            </a:r>
            <a:endParaRPr lang="en-US" sz="3200" dirty="0" smtClean="0">
              <a:cs typeface="B Lotus" panose="00000400000000000000" pitchFamily="2" charset="-78"/>
            </a:endParaRPr>
          </a:p>
          <a:p>
            <a:r>
              <a:rPr lang="fa-IR" sz="3200" dirty="0" smtClean="0">
                <a:cs typeface="B Lotus" panose="00000400000000000000" pitchFamily="2" charset="-78"/>
              </a:rPr>
              <a:t>هماتوكولپوس نداشت. هايمن </a:t>
            </a:r>
            <a:r>
              <a:rPr lang="en-US" sz="3200" dirty="0" smtClean="0">
                <a:cs typeface="B Lotus" panose="00000400000000000000" pitchFamily="2" charset="-78"/>
              </a:rPr>
              <a:t>imperforated </a:t>
            </a:r>
            <a:r>
              <a:rPr lang="fa-IR" sz="3200" dirty="0" smtClean="0">
                <a:cs typeface="B Lotus" panose="00000400000000000000" pitchFamily="2" charset="-78"/>
              </a:rPr>
              <a:t> نبود. </a:t>
            </a:r>
          </a:p>
          <a:p>
            <a:endParaRPr lang="fa-IR" sz="32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639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0038"/>
            <a:ext cx="7239000" cy="6081289"/>
          </a:xfrm>
        </p:spPr>
      </p:pic>
    </p:spTree>
    <p:extLst>
      <p:ext uri="{BB962C8B-B14F-4D97-AF65-F5344CB8AC3E}">
        <p14:creationId xmlns:p14="http://schemas.microsoft.com/office/powerpoint/2010/main" val="347280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9750" b="12750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Lab data: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3529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184</TotalTime>
  <Words>350</Words>
  <Application>Microsoft Office PowerPoint</Application>
  <PresentationFormat>On-screen Show (4:3)</PresentationFormat>
  <Paragraphs>65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Opulent</vt:lpstr>
      <vt:lpstr>PowerPoint Presentation</vt:lpstr>
      <vt:lpstr>شرح حال </vt:lpstr>
      <vt:lpstr>شرح حال </vt:lpstr>
      <vt:lpstr>Past hx:</vt:lpstr>
      <vt:lpstr>Familial history</vt:lpstr>
      <vt:lpstr>معاینه بالینی:</vt:lpstr>
      <vt:lpstr>معاینه بالینی:</vt:lpstr>
      <vt:lpstr>PowerPoint Presentation</vt:lpstr>
      <vt:lpstr>Lab data: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Radiology finidings</vt:lpstr>
      <vt:lpstr>Sonography findngs:</vt:lpstr>
      <vt:lpstr>PowerPoint Presentation</vt:lpstr>
      <vt:lpstr>LAB DATA</vt:lpstr>
      <vt:lpstr>كارهاي انجام شده:</vt:lpstr>
      <vt:lpstr>PowerPoint Presentation</vt:lpstr>
      <vt:lpstr>PowerPoint Presentation</vt:lpstr>
      <vt:lpstr>MRI</vt:lpstr>
      <vt:lpstr>MRI </vt:lpstr>
      <vt:lpstr>MRI</vt:lpstr>
      <vt:lpstr>Mri report</vt:lpstr>
      <vt:lpstr>PowerPoint Presentation</vt:lpstr>
    </vt:vector>
  </TitlesOfParts>
  <Company>Parand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Parand</dc:creator>
  <cp:lastModifiedBy>pezhvak system</cp:lastModifiedBy>
  <cp:revision>34</cp:revision>
  <dcterms:created xsi:type="dcterms:W3CDTF">2018-05-18T14:56:05Z</dcterms:created>
  <dcterms:modified xsi:type="dcterms:W3CDTF">2018-05-20T18:34:26Z</dcterms:modified>
</cp:coreProperties>
</file>