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47" r:id="rId3"/>
    <p:sldMasterId id="2147483759" r:id="rId4"/>
  </p:sldMasterIdLst>
  <p:notesMasterIdLst>
    <p:notesMasterId r:id="rId97"/>
  </p:notesMasterIdLst>
  <p:sldIdLst>
    <p:sldId id="353" r:id="rId5"/>
    <p:sldId id="433" r:id="rId6"/>
    <p:sldId id="418" r:id="rId7"/>
    <p:sldId id="419" r:id="rId8"/>
    <p:sldId id="420" r:id="rId9"/>
    <p:sldId id="421" r:id="rId10"/>
    <p:sldId id="422" r:id="rId11"/>
    <p:sldId id="423" r:id="rId12"/>
    <p:sldId id="424" r:id="rId13"/>
    <p:sldId id="425" r:id="rId14"/>
    <p:sldId id="370" r:id="rId15"/>
    <p:sldId id="371" r:id="rId16"/>
    <p:sldId id="372" r:id="rId17"/>
    <p:sldId id="416" r:id="rId18"/>
    <p:sldId id="417" r:id="rId19"/>
    <p:sldId id="426" r:id="rId20"/>
    <p:sldId id="427" r:id="rId21"/>
    <p:sldId id="428" r:id="rId22"/>
    <p:sldId id="429" r:id="rId23"/>
    <p:sldId id="430" r:id="rId24"/>
    <p:sldId id="431" r:id="rId25"/>
    <p:sldId id="262" r:id="rId26"/>
    <p:sldId id="258" r:id="rId27"/>
    <p:sldId id="438" r:id="rId28"/>
    <p:sldId id="344" r:id="rId29"/>
    <p:sldId id="295" r:id="rId30"/>
    <p:sldId id="317" r:id="rId31"/>
    <p:sldId id="264" r:id="rId32"/>
    <p:sldId id="265" r:id="rId33"/>
    <p:sldId id="345" r:id="rId34"/>
    <p:sldId id="359" r:id="rId35"/>
    <p:sldId id="336" r:id="rId36"/>
    <p:sldId id="337" r:id="rId37"/>
    <p:sldId id="259" r:id="rId38"/>
    <p:sldId id="261" r:id="rId39"/>
    <p:sldId id="342" r:id="rId40"/>
    <p:sldId id="330" r:id="rId41"/>
    <p:sldId id="331" r:id="rId42"/>
    <p:sldId id="332" r:id="rId43"/>
    <p:sldId id="333" r:id="rId44"/>
    <p:sldId id="350" r:id="rId45"/>
    <p:sldId id="362" r:id="rId46"/>
    <p:sldId id="351" r:id="rId47"/>
    <p:sldId id="346" r:id="rId48"/>
    <p:sldId id="363" r:id="rId49"/>
    <p:sldId id="256" r:id="rId50"/>
    <p:sldId id="434" r:id="rId51"/>
    <p:sldId id="374" r:id="rId52"/>
    <p:sldId id="375" r:id="rId53"/>
    <p:sldId id="376" r:id="rId54"/>
    <p:sldId id="377" r:id="rId55"/>
    <p:sldId id="378" r:id="rId56"/>
    <p:sldId id="379" r:id="rId57"/>
    <p:sldId id="380" r:id="rId58"/>
    <p:sldId id="381" r:id="rId59"/>
    <p:sldId id="382" r:id="rId60"/>
    <p:sldId id="383" r:id="rId61"/>
    <p:sldId id="384" r:id="rId62"/>
    <p:sldId id="385" r:id="rId63"/>
    <p:sldId id="386" r:id="rId64"/>
    <p:sldId id="387" r:id="rId65"/>
    <p:sldId id="388" r:id="rId66"/>
    <p:sldId id="389" r:id="rId67"/>
    <p:sldId id="390" r:id="rId68"/>
    <p:sldId id="391" r:id="rId69"/>
    <p:sldId id="392" r:id="rId70"/>
    <p:sldId id="393" r:id="rId71"/>
    <p:sldId id="394" r:id="rId72"/>
    <p:sldId id="395" r:id="rId73"/>
    <p:sldId id="396" r:id="rId74"/>
    <p:sldId id="397" r:id="rId75"/>
    <p:sldId id="398" r:id="rId76"/>
    <p:sldId id="399" r:id="rId77"/>
    <p:sldId id="400" r:id="rId78"/>
    <p:sldId id="401" r:id="rId79"/>
    <p:sldId id="402" r:id="rId80"/>
    <p:sldId id="403" r:id="rId81"/>
    <p:sldId id="404" r:id="rId82"/>
    <p:sldId id="435" r:id="rId83"/>
    <p:sldId id="436" r:id="rId84"/>
    <p:sldId id="437" r:id="rId85"/>
    <p:sldId id="405" r:id="rId86"/>
    <p:sldId id="406" r:id="rId87"/>
    <p:sldId id="407" r:id="rId88"/>
    <p:sldId id="408" r:id="rId89"/>
    <p:sldId id="409" r:id="rId90"/>
    <p:sldId id="410" r:id="rId91"/>
    <p:sldId id="411" r:id="rId92"/>
    <p:sldId id="412" r:id="rId93"/>
    <p:sldId id="413" r:id="rId94"/>
    <p:sldId id="414" r:id="rId95"/>
    <p:sldId id="415"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2E631B-59D4-4C34-BBD4-9DD4EF928874}">
          <p14:sldIdLst>
            <p14:sldId id="353"/>
            <p14:sldId id="433"/>
            <p14:sldId id="418"/>
            <p14:sldId id="419"/>
            <p14:sldId id="420"/>
            <p14:sldId id="421"/>
            <p14:sldId id="422"/>
            <p14:sldId id="423"/>
            <p14:sldId id="424"/>
            <p14:sldId id="425"/>
            <p14:sldId id="370"/>
            <p14:sldId id="371"/>
            <p14:sldId id="372"/>
            <p14:sldId id="416"/>
            <p14:sldId id="417"/>
            <p14:sldId id="426"/>
            <p14:sldId id="427"/>
            <p14:sldId id="428"/>
            <p14:sldId id="429"/>
            <p14:sldId id="430"/>
            <p14:sldId id="431"/>
            <p14:sldId id="262"/>
            <p14:sldId id="258"/>
            <p14:sldId id="438"/>
            <p14:sldId id="344"/>
            <p14:sldId id="295"/>
            <p14:sldId id="317"/>
            <p14:sldId id="264"/>
            <p14:sldId id="265"/>
            <p14:sldId id="345"/>
            <p14:sldId id="359"/>
            <p14:sldId id="336"/>
            <p14:sldId id="337"/>
            <p14:sldId id="259"/>
            <p14:sldId id="261"/>
            <p14:sldId id="342"/>
            <p14:sldId id="330"/>
            <p14:sldId id="331"/>
            <p14:sldId id="332"/>
            <p14:sldId id="333"/>
            <p14:sldId id="350"/>
            <p14:sldId id="362"/>
            <p14:sldId id="351"/>
            <p14:sldId id="346"/>
            <p14:sldId id="363"/>
            <p14:sldId id="256"/>
            <p14:sldId id="434"/>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35"/>
            <p14:sldId id="436"/>
            <p14:sldId id="437"/>
            <p14:sldId id="405"/>
            <p14:sldId id="406"/>
            <p14:sldId id="407"/>
            <p14:sldId id="408"/>
            <p14:sldId id="409"/>
            <p14:sldId id="410"/>
            <p14:sldId id="411"/>
            <p14:sldId id="412"/>
            <p14:sldId id="413"/>
            <p14:sldId id="414"/>
            <p14:sldId id="415"/>
          </p14:sldIdLst>
        </p14:section>
        <p14:section name="Untitled Section" id="{243FB6A8-13F6-4ACE-AFEF-6CD15398238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12" autoAdjust="0"/>
    <p:restoredTop sz="94660"/>
  </p:normalViewPr>
  <p:slideViewPr>
    <p:cSldViewPr snapToGrid="0">
      <p:cViewPr varScale="1">
        <p:scale>
          <a:sx n="92" d="100"/>
          <a:sy n="92" d="100"/>
        </p:scale>
        <p:origin x="738"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93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7DE0E-B156-48F6-8E12-7D8F16E0C72B}" type="datetimeFigureOut">
              <a:rPr lang="en-US" smtClean="0"/>
              <a:t>8/9/2017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62309C-4148-43D7-980E-F4812967F71D}" type="slidenum">
              <a:rPr lang="en-US" smtClean="0"/>
              <a:t>‹#›</a:t>
            </a:fld>
            <a:endParaRPr lang="en-US"/>
          </a:p>
        </p:txBody>
      </p:sp>
    </p:spTree>
    <p:extLst>
      <p:ext uri="{BB962C8B-B14F-4D97-AF65-F5344CB8AC3E}">
        <p14:creationId xmlns:p14="http://schemas.microsoft.com/office/powerpoint/2010/main" val="742714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3461A-2EA5-4446-84AA-453DAF0B11F7}"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341078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53461A-2EA5-4446-84AA-453DAF0B11F7}"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1939836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53461A-2EA5-4446-84AA-453DAF0B11F7}"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3701838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53461A-2EA5-4446-84AA-453DAF0B11F7}"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2563758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53461A-2EA5-4446-84AA-453DAF0B11F7}"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1690510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53461A-2EA5-4446-84AA-453DAF0B11F7}"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3327993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53461A-2EA5-4446-84AA-453DAF0B11F7}"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31323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3461A-2EA5-4446-84AA-453DAF0B11F7}"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308144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53461A-2EA5-4446-84AA-453DAF0B11F7}"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609654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53461A-2EA5-4446-84AA-453DAF0B11F7}"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3055903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53461A-2EA5-4446-84AA-453DAF0B11F7}"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128306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53461A-2EA5-4446-84AA-453DAF0B11F7}"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546548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3461A-2EA5-4446-84AA-453DAF0B11F7}"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2296891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53461A-2EA5-4446-84AA-453DAF0B11F7}"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2938197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3461A-2EA5-4446-84AA-453DAF0B11F7}"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176782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1AFED1-0908-48F3-884E-2D898FD95044}"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0D9D3-9E56-426E-940A-EB27FAD19CFE}" type="slidenum">
              <a:rPr lang="en-US" smtClean="0"/>
              <a:t>‹#›</a:t>
            </a:fld>
            <a:endParaRPr lang="en-US"/>
          </a:p>
        </p:txBody>
      </p:sp>
    </p:spTree>
    <p:extLst>
      <p:ext uri="{BB962C8B-B14F-4D97-AF65-F5344CB8AC3E}">
        <p14:creationId xmlns:p14="http://schemas.microsoft.com/office/powerpoint/2010/main" val="176782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39279-BBA5-4835-AADE-0922046D2E3A}"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0D9D3-9E56-426E-940A-EB27FAD19CFE}" type="slidenum">
              <a:rPr lang="en-US" smtClean="0"/>
              <a:t>‹#›</a:t>
            </a:fld>
            <a:endParaRPr lang="en-US"/>
          </a:p>
        </p:txBody>
      </p:sp>
    </p:spTree>
    <p:extLst>
      <p:ext uri="{BB962C8B-B14F-4D97-AF65-F5344CB8AC3E}">
        <p14:creationId xmlns:p14="http://schemas.microsoft.com/office/powerpoint/2010/main" val="209088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39F698-E460-4D85-8CBB-8D1F4E69E235}"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0D9D3-9E56-426E-940A-EB27FAD19CFE}" type="slidenum">
              <a:rPr lang="en-US" smtClean="0"/>
              <a:t>‹#›</a:t>
            </a:fld>
            <a:endParaRPr lang="en-US"/>
          </a:p>
        </p:txBody>
      </p:sp>
    </p:spTree>
    <p:extLst>
      <p:ext uri="{BB962C8B-B14F-4D97-AF65-F5344CB8AC3E}">
        <p14:creationId xmlns:p14="http://schemas.microsoft.com/office/powerpoint/2010/main" val="2519986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422400" y="687228"/>
            <a:ext cx="11347200" cy="521883"/>
          </a:xfrm>
        </p:spPr>
        <p:txBody>
          <a:bodyPr anchor="ctr"/>
          <a:lstStyle>
            <a:lvl1pPr>
              <a:defRPr sz="3200"/>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345483923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0BAD21-E876-4BA8-B36B-B3CF8D6333A6}" type="datetime1">
              <a:rPr lang="en-US" smtClean="0">
                <a:solidFill>
                  <a:prstClr val="white">
                    <a:tint val="75000"/>
                  </a:prstClr>
                </a:solidFill>
              </a:rPr>
              <a:t>8/9/2017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07EC01D-2358-4BA1-A6E8-BF9F993533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54818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44CF2-5745-4E3F-8A63-F94D86D88BA1}" type="datetime1">
              <a:rPr lang="en-US" smtClean="0">
                <a:solidFill>
                  <a:prstClr val="white">
                    <a:tint val="75000"/>
                  </a:prstClr>
                </a:solidFill>
              </a:rPr>
              <a:t>8/9/2017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07EC01D-2358-4BA1-A6E8-BF9F993533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92108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DDC540-FA7E-4A98-9DED-BAE56A601EF7}" type="datetime1">
              <a:rPr lang="en-US" smtClean="0">
                <a:solidFill>
                  <a:prstClr val="white">
                    <a:tint val="75000"/>
                  </a:prstClr>
                </a:solidFill>
              </a:rPr>
              <a:t>8/9/2017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07EC01D-2358-4BA1-A6E8-BF9F993533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00488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76A5DE-E6AE-4C92-B29C-4DDACA64A2F3}" type="datetime1">
              <a:rPr lang="en-US" smtClean="0">
                <a:solidFill>
                  <a:prstClr val="white">
                    <a:tint val="75000"/>
                  </a:prstClr>
                </a:solidFill>
              </a:rPr>
              <a:t>8/9/2017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07EC01D-2358-4BA1-A6E8-BF9F993533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54217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52E75A-B545-434F-9BE6-247398BCC473}" type="datetime1">
              <a:rPr lang="en-US" smtClean="0">
                <a:solidFill>
                  <a:prstClr val="white">
                    <a:tint val="75000"/>
                  </a:prstClr>
                </a:solidFill>
              </a:rPr>
              <a:t>8/9/2017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D07EC01D-2358-4BA1-A6E8-BF9F993533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31049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0B81E3-8E06-4601-BB35-6EC22B8F7F76}" type="datetime1">
              <a:rPr lang="en-US" smtClean="0">
                <a:solidFill>
                  <a:prstClr val="white">
                    <a:tint val="75000"/>
                  </a:prstClr>
                </a:solidFill>
              </a:rPr>
              <a:t>8/9/2017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D07EC01D-2358-4BA1-A6E8-BF9F993533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54696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FD924-F2A6-42F6-80A0-32DE57CA2908}" type="datetime1">
              <a:rPr lang="en-US" smtClean="0">
                <a:solidFill>
                  <a:prstClr val="white">
                    <a:tint val="75000"/>
                  </a:prstClr>
                </a:solidFill>
              </a:rPr>
              <a:t>8/9/2017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D07EC01D-2358-4BA1-A6E8-BF9F993533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8595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D106D-6BD6-4A5C-927C-9CCB2BEB1EBC}"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0D9D3-9E56-426E-940A-EB27FAD19CFE}" type="slidenum">
              <a:rPr lang="en-US" smtClean="0"/>
              <a:t>‹#›</a:t>
            </a:fld>
            <a:endParaRPr lang="en-US"/>
          </a:p>
        </p:txBody>
      </p:sp>
    </p:spTree>
    <p:extLst>
      <p:ext uri="{BB962C8B-B14F-4D97-AF65-F5344CB8AC3E}">
        <p14:creationId xmlns:p14="http://schemas.microsoft.com/office/powerpoint/2010/main" val="4159471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056FF-2D34-4DFF-9641-5468CCC08410}" type="datetime1">
              <a:rPr lang="en-US" smtClean="0">
                <a:solidFill>
                  <a:prstClr val="white">
                    <a:tint val="75000"/>
                  </a:prstClr>
                </a:solidFill>
              </a:rPr>
              <a:t>8/9/2017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07EC01D-2358-4BA1-A6E8-BF9F993533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40574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D61D5-2271-49EB-B391-7FB352DD9285}" type="datetime1">
              <a:rPr lang="en-US" smtClean="0">
                <a:solidFill>
                  <a:prstClr val="white">
                    <a:tint val="75000"/>
                  </a:prstClr>
                </a:solidFill>
              </a:rPr>
              <a:t>8/9/2017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07EC01D-2358-4BA1-A6E8-BF9F993533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01566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177AB-C62A-4414-A4A2-B5F89A889127}" type="datetime1">
              <a:rPr lang="en-US" smtClean="0">
                <a:solidFill>
                  <a:prstClr val="white">
                    <a:tint val="75000"/>
                  </a:prstClr>
                </a:solidFill>
              </a:rPr>
              <a:t>8/9/2017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07EC01D-2358-4BA1-A6E8-BF9F993533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20266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30639-A5B5-46A4-842E-23F931990098}" type="datetime1">
              <a:rPr lang="en-US" smtClean="0">
                <a:solidFill>
                  <a:prstClr val="white">
                    <a:tint val="75000"/>
                  </a:prstClr>
                </a:solidFill>
              </a:rPr>
              <a:t>8/9/2017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07EC01D-2358-4BA1-A6E8-BF9F993533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61904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12192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ln>
                <a:solidFill>
                  <a:prstClr val="black"/>
                </a:solidFill>
              </a:ln>
              <a:solidFill>
                <a:prstClr val="white"/>
              </a:solidFill>
            </a:endParaRPr>
          </a:p>
        </p:txBody>
      </p:sp>
      <p:sp>
        <p:nvSpPr>
          <p:cNvPr id="5" name="Freeform 4"/>
          <p:cNvSpPr/>
          <p:nvPr userDrawn="1"/>
        </p:nvSpPr>
        <p:spPr>
          <a:xfrm>
            <a:off x="101600" y="6477000"/>
            <a:ext cx="1422400" cy="304800"/>
          </a:xfrm>
          <a:custGeom>
            <a:avLst/>
            <a:gdLst>
              <a:gd name="connsiteX0" fmla="*/ 0 w 1143000"/>
              <a:gd name="connsiteY0" fmla="*/ 0 h 457200"/>
              <a:gd name="connsiteX1" fmla="*/ 1143000 w 1143000"/>
              <a:gd name="connsiteY1" fmla="*/ 0 h 457200"/>
              <a:gd name="connsiteX2" fmla="*/ 1143000 w 1143000"/>
              <a:gd name="connsiteY2" fmla="*/ 457200 h 457200"/>
              <a:gd name="connsiteX3" fmla="*/ 0 w 1143000"/>
              <a:gd name="connsiteY3" fmla="*/ 457200 h 457200"/>
              <a:gd name="connsiteX4" fmla="*/ 0 w 11430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0 w 1828800"/>
              <a:gd name="connsiteY3" fmla="*/ 457200 h 457200"/>
              <a:gd name="connsiteX4" fmla="*/ 0 w 18288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1143000 w 1828800"/>
              <a:gd name="connsiteY3" fmla="*/ 457200 h 457200"/>
              <a:gd name="connsiteX4" fmla="*/ 0 w 1828800"/>
              <a:gd name="connsiteY4" fmla="*/ 457200 h 457200"/>
              <a:gd name="connsiteX5" fmla="*/ 0 w 1828800"/>
              <a:gd name="connsiteY5" fmla="*/ 0 h 457200"/>
              <a:gd name="connsiteX0" fmla="*/ 0 w 1828800"/>
              <a:gd name="connsiteY0" fmla="*/ 0 h 457200"/>
              <a:gd name="connsiteX1" fmla="*/ 857250 w 1828800"/>
              <a:gd name="connsiteY1" fmla="*/ 0 h 457200"/>
              <a:gd name="connsiteX2" fmla="*/ 1143000 w 1828800"/>
              <a:gd name="connsiteY2" fmla="*/ 0 h 457200"/>
              <a:gd name="connsiteX3" fmla="*/ 1828800 w 1828800"/>
              <a:gd name="connsiteY3" fmla="*/ 0 h 457200"/>
              <a:gd name="connsiteX4" fmla="*/ 1143000 w 1828800"/>
              <a:gd name="connsiteY4" fmla="*/ 457200 h 457200"/>
              <a:gd name="connsiteX5" fmla="*/ 0 w 1828800"/>
              <a:gd name="connsiteY5" fmla="*/ 457200 h 457200"/>
              <a:gd name="connsiteX6" fmla="*/ 0 w 18288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457200">
                <a:moveTo>
                  <a:pt x="0" y="0"/>
                </a:moveTo>
                <a:lnTo>
                  <a:pt x="857250" y="0"/>
                </a:lnTo>
                <a:lnTo>
                  <a:pt x="1143000" y="0"/>
                </a:lnTo>
                <a:lnTo>
                  <a:pt x="1828800" y="0"/>
                </a:lnTo>
                <a:lnTo>
                  <a:pt x="1143000" y="457200"/>
                </a:lnTo>
                <a:lnTo>
                  <a:pt x="0" y="45720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6" name="Slide Number Placeholder 5"/>
          <p:cNvSpPr txBox="1">
            <a:spLocks/>
          </p:cNvSpPr>
          <p:nvPr userDrawn="1"/>
        </p:nvSpPr>
        <p:spPr>
          <a:xfrm>
            <a:off x="8737600" y="6356352"/>
            <a:ext cx="2844800" cy="365125"/>
          </a:xfrm>
          <a:prstGeom prst="rect">
            <a:avLst/>
          </a:prstGeom>
        </p:spPr>
        <p:txBody>
          <a:bodyPr anchor="ctr"/>
          <a:lstStyle>
            <a:lvl1pPr>
              <a:defRPr/>
            </a:lvl1pPr>
          </a:lstStyle>
          <a:p>
            <a:pPr algn="r">
              <a:defRPr/>
            </a:pPr>
            <a:endParaRPr lang="en-US" sz="1200" dirty="0">
              <a:solidFill>
                <a:prstClr val="white">
                  <a:tint val="75000"/>
                </a:prstClr>
              </a:solidFill>
            </a:endParaRPr>
          </a:p>
        </p:txBody>
      </p:sp>
      <p:sp>
        <p:nvSpPr>
          <p:cNvPr id="7" name="Freeform 6"/>
          <p:cNvSpPr/>
          <p:nvPr userDrawn="1"/>
        </p:nvSpPr>
        <p:spPr>
          <a:xfrm>
            <a:off x="101600" y="6248400"/>
            <a:ext cx="2438400" cy="533400"/>
          </a:xfrm>
          <a:custGeom>
            <a:avLst/>
            <a:gdLst>
              <a:gd name="connsiteX0" fmla="*/ 0 w 1143000"/>
              <a:gd name="connsiteY0" fmla="*/ 0 h 457200"/>
              <a:gd name="connsiteX1" fmla="*/ 1143000 w 1143000"/>
              <a:gd name="connsiteY1" fmla="*/ 0 h 457200"/>
              <a:gd name="connsiteX2" fmla="*/ 1143000 w 1143000"/>
              <a:gd name="connsiteY2" fmla="*/ 457200 h 457200"/>
              <a:gd name="connsiteX3" fmla="*/ 0 w 1143000"/>
              <a:gd name="connsiteY3" fmla="*/ 457200 h 457200"/>
              <a:gd name="connsiteX4" fmla="*/ 0 w 11430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0 w 1828800"/>
              <a:gd name="connsiteY3" fmla="*/ 457200 h 457200"/>
              <a:gd name="connsiteX4" fmla="*/ 0 w 18288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1143000 w 1828800"/>
              <a:gd name="connsiteY3" fmla="*/ 457200 h 457200"/>
              <a:gd name="connsiteX4" fmla="*/ 0 w 1828800"/>
              <a:gd name="connsiteY4" fmla="*/ 457200 h 457200"/>
              <a:gd name="connsiteX5" fmla="*/ 0 w 1828800"/>
              <a:gd name="connsiteY5" fmla="*/ 0 h 457200"/>
              <a:gd name="connsiteX0" fmla="*/ 0 w 1828800"/>
              <a:gd name="connsiteY0" fmla="*/ 0 h 457200"/>
              <a:gd name="connsiteX1" fmla="*/ 857250 w 1828800"/>
              <a:gd name="connsiteY1" fmla="*/ 0 h 457200"/>
              <a:gd name="connsiteX2" fmla="*/ 1143000 w 1828800"/>
              <a:gd name="connsiteY2" fmla="*/ 0 h 457200"/>
              <a:gd name="connsiteX3" fmla="*/ 1828800 w 1828800"/>
              <a:gd name="connsiteY3" fmla="*/ 0 h 457200"/>
              <a:gd name="connsiteX4" fmla="*/ 1143000 w 1828800"/>
              <a:gd name="connsiteY4" fmla="*/ 457200 h 457200"/>
              <a:gd name="connsiteX5" fmla="*/ 0 w 1828800"/>
              <a:gd name="connsiteY5" fmla="*/ 457200 h 457200"/>
              <a:gd name="connsiteX6" fmla="*/ 0 w 18288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457200">
                <a:moveTo>
                  <a:pt x="0" y="0"/>
                </a:moveTo>
                <a:lnTo>
                  <a:pt x="857250" y="0"/>
                </a:lnTo>
                <a:lnTo>
                  <a:pt x="1143000" y="0"/>
                </a:lnTo>
                <a:lnTo>
                  <a:pt x="1828800" y="0"/>
                </a:lnTo>
                <a:lnTo>
                  <a:pt x="1143000" y="457200"/>
                </a:lnTo>
                <a:lnTo>
                  <a:pt x="0" y="45720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8" name="Picture 11" descr="ADA Logo Gray Cropped.jpg"/>
          <p:cNvPicPr>
            <a:picLocks noChangeAspect="1"/>
          </p:cNvPicPr>
          <p:nvPr userDrawn="1"/>
        </p:nvPicPr>
        <p:blipFill>
          <a:blip r:embed="rId2" cstate="print">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93665" y="6496050"/>
            <a:ext cx="13287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6443663"/>
            <a:ext cx="1219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6037" y="1016000"/>
            <a:ext cx="12293601" cy="0"/>
          </a:xfrm>
          <a:prstGeom prst="line">
            <a:avLst/>
          </a:prstGeom>
          <a:ln w="19050">
            <a:solidFill>
              <a:srgbClr val="F8C206"/>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09600" y="1185332"/>
            <a:ext cx="10972800" cy="2819400"/>
          </a:xfrm>
        </p:spPr>
        <p:txBody>
          <a:bodyPr>
            <a:normAutofit/>
          </a:bodyPr>
          <a:lstStyle>
            <a:lvl1pPr>
              <a:buClr>
                <a:srgbClr val="FFD937"/>
              </a:buClr>
              <a:defRPr sz="2800">
                <a:solidFill>
                  <a:schemeClr val="bg1"/>
                </a:solidFill>
              </a:defRPr>
            </a:lvl1pPr>
            <a:lvl2pPr>
              <a:buClr>
                <a:srgbClr val="FFD937"/>
              </a:buClr>
              <a:defRPr sz="2400">
                <a:solidFill>
                  <a:schemeClr val="bg1"/>
                </a:solidFill>
              </a:defRPr>
            </a:lvl2pPr>
            <a:lvl3pPr>
              <a:buClr>
                <a:srgbClr val="FFD937"/>
              </a:buClr>
              <a:defRPr sz="2000">
                <a:solidFill>
                  <a:schemeClr val="bg1"/>
                </a:solidFill>
              </a:defRPr>
            </a:lvl3pPr>
            <a:lvl4pPr>
              <a:buClr>
                <a:srgbClr val="FFD937"/>
              </a:buClr>
              <a:defRPr sz="2800">
                <a:solidFill>
                  <a:schemeClr val="bg1"/>
                </a:solidFill>
              </a:defRPr>
            </a:lvl4pPr>
            <a:lvl5pPr>
              <a:buClr>
                <a:srgbClr val="FFD937"/>
              </a:buClr>
              <a:defRPr sz="2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20"/>
          <p:cNvSpPr>
            <a:spLocks noGrp="1"/>
          </p:cNvSpPr>
          <p:nvPr>
            <p:ph type="dt" sz="half" idx="10"/>
          </p:nvPr>
        </p:nvSpPr>
        <p:spPr/>
        <p:txBody>
          <a:bodyPr/>
          <a:lstStyle>
            <a:lvl1pPr>
              <a:defRPr/>
            </a:lvl1pPr>
          </a:lstStyle>
          <a:p>
            <a:pPr>
              <a:defRPr/>
            </a:pPr>
            <a:fld id="{82F3B0C0-087D-493A-94B8-AAC5F4172372}" type="datetime1">
              <a:rPr lang="en-US" smtClean="0">
                <a:solidFill>
                  <a:prstClr val="white">
                    <a:tint val="75000"/>
                  </a:prstClr>
                </a:solidFill>
              </a:rPr>
              <a:t>8/9/2017</a:t>
            </a:fld>
            <a:endParaRPr lang="en-US" dirty="0">
              <a:solidFill>
                <a:prstClr val="white">
                  <a:tint val="75000"/>
                </a:prstClr>
              </a:solidFill>
            </a:endParaRPr>
          </a:p>
        </p:txBody>
      </p:sp>
      <p:sp>
        <p:nvSpPr>
          <p:cNvPr id="12" name="Slide Number Placeholder 21"/>
          <p:cNvSpPr>
            <a:spLocks noGrp="1"/>
          </p:cNvSpPr>
          <p:nvPr>
            <p:ph type="sldNum" sz="quarter" idx="11"/>
          </p:nvPr>
        </p:nvSpPr>
        <p:spPr/>
        <p:txBody>
          <a:bodyPr/>
          <a:lstStyle>
            <a:lvl1pPr>
              <a:defRPr smtClean="0"/>
            </a:lvl1pPr>
          </a:lstStyle>
          <a:p>
            <a:pPr>
              <a:defRPr/>
            </a:pPr>
            <a:fld id="{C1D02A1F-96AC-4467-AC0D-3CE326803091}" type="slidenum">
              <a:rPr lang="en-US">
                <a:solidFill>
                  <a:prstClr val="white">
                    <a:tint val="75000"/>
                  </a:prstClr>
                </a:solidFill>
              </a:rPr>
              <a:pPr>
                <a:defRPr/>
              </a:pPr>
              <a:t>‹#›</a:t>
            </a:fld>
            <a:endParaRPr lang="en-US">
              <a:solidFill>
                <a:prstClr val="white">
                  <a:tint val="75000"/>
                </a:prstClr>
              </a:solidFill>
            </a:endParaRPr>
          </a:p>
        </p:txBody>
      </p:sp>
      <p:sp>
        <p:nvSpPr>
          <p:cNvPr id="13" name="Footer Placeholder 22"/>
          <p:cNvSpPr>
            <a:spLocks noGrp="1"/>
          </p:cNvSpPr>
          <p:nvPr>
            <p:ph type="ftr" sz="quarter" idx="12"/>
          </p:nvPr>
        </p:nvSpPr>
        <p:spPr/>
        <p:txBody>
          <a:bodyPr/>
          <a:lstStyle>
            <a:lvl1pPr>
              <a:defRPr/>
            </a:lvl1pPr>
          </a:lstStyle>
          <a:p>
            <a:pPr>
              <a:defRPr/>
            </a:pPr>
            <a:endParaRPr lang="en-US">
              <a:solidFill>
                <a:prstClr val="white">
                  <a:tint val="75000"/>
                </a:prstClr>
              </a:solidFill>
            </a:endParaRPr>
          </a:p>
        </p:txBody>
      </p:sp>
    </p:spTree>
    <p:extLst>
      <p:ext uri="{BB962C8B-B14F-4D97-AF65-F5344CB8AC3E}">
        <p14:creationId xmlns:p14="http://schemas.microsoft.com/office/powerpoint/2010/main" val="2609309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ln>
                <a:solidFill>
                  <a:prstClr val="black"/>
                </a:solidFill>
              </a:ln>
              <a:solidFill>
                <a:prstClr val="white"/>
              </a:solidFill>
            </a:endParaRPr>
          </a:p>
        </p:txBody>
      </p:sp>
      <p:sp>
        <p:nvSpPr>
          <p:cNvPr id="5" name="Freeform 4"/>
          <p:cNvSpPr/>
          <p:nvPr userDrawn="1"/>
        </p:nvSpPr>
        <p:spPr>
          <a:xfrm>
            <a:off x="101600" y="6477000"/>
            <a:ext cx="1422400" cy="304800"/>
          </a:xfrm>
          <a:custGeom>
            <a:avLst/>
            <a:gdLst>
              <a:gd name="connsiteX0" fmla="*/ 0 w 1143000"/>
              <a:gd name="connsiteY0" fmla="*/ 0 h 457200"/>
              <a:gd name="connsiteX1" fmla="*/ 1143000 w 1143000"/>
              <a:gd name="connsiteY1" fmla="*/ 0 h 457200"/>
              <a:gd name="connsiteX2" fmla="*/ 1143000 w 1143000"/>
              <a:gd name="connsiteY2" fmla="*/ 457200 h 457200"/>
              <a:gd name="connsiteX3" fmla="*/ 0 w 1143000"/>
              <a:gd name="connsiteY3" fmla="*/ 457200 h 457200"/>
              <a:gd name="connsiteX4" fmla="*/ 0 w 11430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0 w 1828800"/>
              <a:gd name="connsiteY3" fmla="*/ 457200 h 457200"/>
              <a:gd name="connsiteX4" fmla="*/ 0 w 18288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1143000 w 1828800"/>
              <a:gd name="connsiteY3" fmla="*/ 457200 h 457200"/>
              <a:gd name="connsiteX4" fmla="*/ 0 w 1828800"/>
              <a:gd name="connsiteY4" fmla="*/ 457200 h 457200"/>
              <a:gd name="connsiteX5" fmla="*/ 0 w 1828800"/>
              <a:gd name="connsiteY5" fmla="*/ 0 h 457200"/>
              <a:gd name="connsiteX0" fmla="*/ 0 w 1828800"/>
              <a:gd name="connsiteY0" fmla="*/ 0 h 457200"/>
              <a:gd name="connsiteX1" fmla="*/ 857250 w 1828800"/>
              <a:gd name="connsiteY1" fmla="*/ 0 h 457200"/>
              <a:gd name="connsiteX2" fmla="*/ 1143000 w 1828800"/>
              <a:gd name="connsiteY2" fmla="*/ 0 h 457200"/>
              <a:gd name="connsiteX3" fmla="*/ 1828800 w 1828800"/>
              <a:gd name="connsiteY3" fmla="*/ 0 h 457200"/>
              <a:gd name="connsiteX4" fmla="*/ 1143000 w 1828800"/>
              <a:gd name="connsiteY4" fmla="*/ 457200 h 457200"/>
              <a:gd name="connsiteX5" fmla="*/ 0 w 1828800"/>
              <a:gd name="connsiteY5" fmla="*/ 457200 h 457200"/>
              <a:gd name="connsiteX6" fmla="*/ 0 w 18288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457200">
                <a:moveTo>
                  <a:pt x="0" y="0"/>
                </a:moveTo>
                <a:lnTo>
                  <a:pt x="857250" y="0"/>
                </a:lnTo>
                <a:lnTo>
                  <a:pt x="1143000" y="0"/>
                </a:lnTo>
                <a:lnTo>
                  <a:pt x="1828800" y="0"/>
                </a:lnTo>
                <a:lnTo>
                  <a:pt x="1143000" y="457200"/>
                </a:lnTo>
                <a:lnTo>
                  <a:pt x="0" y="45720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6" name="Slide Number Placeholder 5"/>
          <p:cNvSpPr txBox="1">
            <a:spLocks/>
          </p:cNvSpPr>
          <p:nvPr userDrawn="1"/>
        </p:nvSpPr>
        <p:spPr>
          <a:xfrm>
            <a:off x="8737600" y="6356352"/>
            <a:ext cx="2844800" cy="365125"/>
          </a:xfrm>
          <a:prstGeom prst="rect">
            <a:avLst/>
          </a:prstGeom>
        </p:spPr>
        <p:txBody>
          <a:bodyPr anchor="ctr"/>
          <a:lstStyle>
            <a:lvl1pPr>
              <a:defRPr/>
            </a:lvl1pPr>
          </a:lstStyle>
          <a:p>
            <a:pPr algn="r">
              <a:defRPr/>
            </a:pPr>
            <a:endParaRPr lang="en-US" sz="1200" dirty="0">
              <a:solidFill>
                <a:prstClr val="white">
                  <a:tint val="75000"/>
                </a:prstClr>
              </a:solidFill>
            </a:endParaRPr>
          </a:p>
        </p:txBody>
      </p:sp>
      <p:sp>
        <p:nvSpPr>
          <p:cNvPr id="7" name="Freeform 6"/>
          <p:cNvSpPr/>
          <p:nvPr userDrawn="1"/>
        </p:nvSpPr>
        <p:spPr>
          <a:xfrm>
            <a:off x="101600" y="6248400"/>
            <a:ext cx="2438400" cy="533400"/>
          </a:xfrm>
          <a:custGeom>
            <a:avLst/>
            <a:gdLst>
              <a:gd name="connsiteX0" fmla="*/ 0 w 1143000"/>
              <a:gd name="connsiteY0" fmla="*/ 0 h 457200"/>
              <a:gd name="connsiteX1" fmla="*/ 1143000 w 1143000"/>
              <a:gd name="connsiteY1" fmla="*/ 0 h 457200"/>
              <a:gd name="connsiteX2" fmla="*/ 1143000 w 1143000"/>
              <a:gd name="connsiteY2" fmla="*/ 457200 h 457200"/>
              <a:gd name="connsiteX3" fmla="*/ 0 w 1143000"/>
              <a:gd name="connsiteY3" fmla="*/ 457200 h 457200"/>
              <a:gd name="connsiteX4" fmla="*/ 0 w 11430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0 w 1828800"/>
              <a:gd name="connsiteY3" fmla="*/ 457200 h 457200"/>
              <a:gd name="connsiteX4" fmla="*/ 0 w 18288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1143000 w 1828800"/>
              <a:gd name="connsiteY3" fmla="*/ 457200 h 457200"/>
              <a:gd name="connsiteX4" fmla="*/ 0 w 1828800"/>
              <a:gd name="connsiteY4" fmla="*/ 457200 h 457200"/>
              <a:gd name="connsiteX5" fmla="*/ 0 w 1828800"/>
              <a:gd name="connsiteY5" fmla="*/ 0 h 457200"/>
              <a:gd name="connsiteX0" fmla="*/ 0 w 1828800"/>
              <a:gd name="connsiteY0" fmla="*/ 0 h 457200"/>
              <a:gd name="connsiteX1" fmla="*/ 857250 w 1828800"/>
              <a:gd name="connsiteY1" fmla="*/ 0 h 457200"/>
              <a:gd name="connsiteX2" fmla="*/ 1143000 w 1828800"/>
              <a:gd name="connsiteY2" fmla="*/ 0 h 457200"/>
              <a:gd name="connsiteX3" fmla="*/ 1828800 w 1828800"/>
              <a:gd name="connsiteY3" fmla="*/ 0 h 457200"/>
              <a:gd name="connsiteX4" fmla="*/ 1143000 w 1828800"/>
              <a:gd name="connsiteY4" fmla="*/ 457200 h 457200"/>
              <a:gd name="connsiteX5" fmla="*/ 0 w 1828800"/>
              <a:gd name="connsiteY5" fmla="*/ 457200 h 457200"/>
              <a:gd name="connsiteX6" fmla="*/ 0 w 18288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457200">
                <a:moveTo>
                  <a:pt x="0" y="0"/>
                </a:moveTo>
                <a:lnTo>
                  <a:pt x="857250" y="0"/>
                </a:lnTo>
                <a:lnTo>
                  <a:pt x="1143000" y="0"/>
                </a:lnTo>
                <a:lnTo>
                  <a:pt x="1828800" y="0"/>
                </a:lnTo>
                <a:lnTo>
                  <a:pt x="1143000" y="457200"/>
                </a:lnTo>
                <a:lnTo>
                  <a:pt x="0" y="45720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8" name="Picture 11" descr="ADA Logo Gray Cropped.jpg"/>
          <p:cNvPicPr>
            <a:picLocks noChangeAspect="1"/>
          </p:cNvPicPr>
          <p:nvPr userDrawn="1"/>
        </p:nvPicPr>
        <p:blipFill>
          <a:blip r:embed="rId2" cstate="print">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93665" y="6496050"/>
            <a:ext cx="13287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6443663"/>
            <a:ext cx="1219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6037" y="1016000"/>
            <a:ext cx="12293601" cy="0"/>
          </a:xfrm>
          <a:prstGeom prst="line">
            <a:avLst/>
          </a:prstGeom>
          <a:ln w="19050">
            <a:solidFill>
              <a:srgbClr val="F8C206"/>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09600" y="1185332"/>
            <a:ext cx="10972800" cy="2819400"/>
          </a:xfrm>
        </p:spPr>
        <p:txBody>
          <a:bodyPr>
            <a:normAutofit/>
          </a:bodyPr>
          <a:lstStyle>
            <a:lvl1pPr>
              <a:buClr>
                <a:srgbClr val="FFD937"/>
              </a:buClr>
              <a:defRPr sz="2800">
                <a:solidFill>
                  <a:schemeClr val="bg1"/>
                </a:solidFill>
              </a:defRPr>
            </a:lvl1pPr>
            <a:lvl2pPr>
              <a:buClr>
                <a:srgbClr val="FFD937"/>
              </a:buClr>
              <a:defRPr sz="2400">
                <a:solidFill>
                  <a:schemeClr val="bg1"/>
                </a:solidFill>
              </a:defRPr>
            </a:lvl2pPr>
            <a:lvl3pPr>
              <a:buClr>
                <a:srgbClr val="FFD937"/>
              </a:buClr>
              <a:defRPr sz="2000">
                <a:solidFill>
                  <a:schemeClr val="bg1"/>
                </a:solidFill>
              </a:defRPr>
            </a:lvl3pPr>
            <a:lvl4pPr>
              <a:buClr>
                <a:srgbClr val="FFD937"/>
              </a:buClr>
              <a:defRPr sz="2800">
                <a:solidFill>
                  <a:schemeClr val="bg1"/>
                </a:solidFill>
              </a:defRPr>
            </a:lvl4pPr>
            <a:lvl5pPr>
              <a:buClr>
                <a:srgbClr val="FFD937"/>
              </a:buClr>
              <a:defRPr sz="2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20"/>
          <p:cNvSpPr>
            <a:spLocks noGrp="1"/>
          </p:cNvSpPr>
          <p:nvPr>
            <p:ph type="dt" sz="half" idx="10"/>
          </p:nvPr>
        </p:nvSpPr>
        <p:spPr/>
        <p:txBody>
          <a:bodyPr/>
          <a:lstStyle>
            <a:lvl1pPr>
              <a:defRPr/>
            </a:lvl1pPr>
          </a:lstStyle>
          <a:p>
            <a:pPr>
              <a:defRPr/>
            </a:pPr>
            <a:fld id="{BA8128D0-F701-45D7-9A72-50729B384645}" type="datetime1">
              <a:rPr lang="en-US" smtClean="0">
                <a:solidFill>
                  <a:prstClr val="white">
                    <a:tint val="75000"/>
                  </a:prstClr>
                </a:solidFill>
              </a:rPr>
              <a:t>8/9/2017</a:t>
            </a:fld>
            <a:endParaRPr lang="en-US" dirty="0">
              <a:solidFill>
                <a:prstClr val="white">
                  <a:tint val="75000"/>
                </a:prstClr>
              </a:solidFill>
            </a:endParaRPr>
          </a:p>
        </p:txBody>
      </p:sp>
      <p:sp>
        <p:nvSpPr>
          <p:cNvPr id="12" name="Slide Number Placeholder 21"/>
          <p:cNvSpPr>
            <a:spLocks noGrp="1"/>
          </p:cNvSpPr>
          <p:nvPr>
            <p:ph type="sldNum" sz="quarter" idx="11"/>
          </p:nvPr>
        </p:nvSpPr>
        <p:spPr/>
        <p:txBody>
          <a:bodyPr/>
          <a:lstStyle>
            <a:lvl1pPr>
              <a:defRPr smtClean="0"/>
            </a:lvl1pPr>
          </a:lstStyle>
          <a:p>
            <a:pPr>
              <a:defRPr/>
            </a:pPr>
            <a:fld id="{C1D02A1F-96AC-4467-AC0D-3CE326803091}" type="slidenum">
              <a:rPr lang="en-US">
                <a:solidFill>
                  <a:prstClr val="white">
                    <a:tint val="75000"/>
                  </a:prstClr>
                </a:solidFill>
              </a:rPr>
              <a:pPr>
                <a:defRPr/>
              </a:pPr>
              <a:t>‹#›</a:t>
            </a:fld>
            <a:endParaRPr lang="en-US">
              <a:solidFill>
                <a:prstClr val="white">
                  <a:tint val="75000"/>
                </a:prstClr>
              </a:solidFill>
            </a:endParaRPr>
          </a:p>
        </p:txBody>
      </p:sp>
      <p:sp>
        <p:nvSpPr>
          <p:cNvPr id="13" name="Footer Placeholder 22"/>
          <p:cNvSpPr>
            <a:spLocks noGrp="1"/>
          </p:cNvSpPr>
          <p:nvPr>
            <p:ph type="ftr" sz="quarter" idx="12"/>
          </p:nvPr>
        </p:nvSpPr>
        <p:spPr/>
        <p:txBody>
          <a:bodyPr/>
          <a:lstStyle>
            <a:lvl1pPr>
              <a:defRPr/>
            </a:lvl1pPr>
          </a:lstStyle>
          <a:p>
            <a:pPr>
              <a:defRPr/>
            </a:pPr>
            <a:endParaRPr lang="en-US">
              <a:solidFill>
                <a:prstClr val="white">
                  <a:tint val="75000"/>
                </a:prstClr>
              </a:solidFill>
            </a:endParaRPr>
          </a:p>
        </p:txBody>
      </p:sp>
    </p:spTree>
    <p:extLst>
      <p:ext uri="{BB962C8B-B14F-4D97-AF65-F5344CB8AC3E}">
        <p14:creationId xmlns:p14="http://schemas.microsoft.com/office/powerpoint/2010/main" val="11904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ln>
                <a:solidFill>
                  <a:prstClr val="black"/>
                </a:solidFill>
              </a:ln>
              <a:solidFill>
                <a:prstClr val="white"/>
              </a:solidFill>
            </a:endParaRPr>
          </a:p>
        </p:txBody>
      </p:sp>
      <p:sp>
        <p:nvSpPr>
          <p:cNvPr id="5" name="Freeform 4"/>
          <p:cNvSpPr/>
          <p:nvPr userDrawn="1"/>
        </p:nvSpPr>
        <p:spPr>
          <a:xfrm>
            <a:off x="101600" y="6477000"/>
            <a:ext cx="1422400" cy="304800"/>
          </a:xfrm>
          <a:custGeom>
            <a:avLst/>
            <a:gdLst>
              <a:gd name="connsiteX0" fmla="*/ 0 w 1143000"/>
              <a:gd name="connsiteY0" fmla="*/ 0 h 457200"/>
              <a:gd name="connsiteX1" fmla="*/ 1143000 w 1143000"/>
              <a:gd name="connsiteY1" fmla="*/ 0 h 457200"/>
              <a:gd name="connsiteX2" fmla="*/ 1143000 w 1143000"/>
              <a:gd name="connsiteY2" fmla="*/ 457200 h 457200"/>
              <a:gd name="connsiteX3" fmla="*/ 0 w 1143000"/>
              <a:gd name="connsiteY3" fmla="*/ 457200 h 457200"/>
              <a:gd name="connsiteX4" fmla="*/ 0 w 11430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0 w 1828800"/>
              <a:gd name="connsiteY3" fmla="*/ 457200 h 457200"/>
              <a:gd name="connsiteX4" fmla="*/ 0 w 18288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1143000 w 1828800"/>
              <a:gd name="connsiteY3" fmla="*/ 457200 h 457200"/>
              <a:gd name="connsiteX4" fmla="*/ 0 w 1828800"/>
              <a:gd name="connsiteY4" fmla="*/ 457200 h 457200"/>
              <a:gd name="connsiteX5" fmla="*/ 0 w 1828800"/>
              <a:gd name="connsiteY5" fmla="*/ 0 h 457200"/>
              <a:gd name="connsiteX0" fmla="*/ 0 w 1828800"/>
              <a:gd name="connsiteY0" fmla="*/ 0 h 457200"/>
              <a:gd name="connsiteX1" fmla="*/ 857250 w 1828800"/>
              <a:gd name="connsiteY1" fmla="*/ 0 h 457200"/>
              <a:gd name="connsiteX2" fmla="*/ 1143000 w 1828800"/>
              <a:gd name="connsiteY2" fmla="*/ 0 h 457200"/>
              <a:gd name="connsiteX3" fmla="*/ 1828800 w 1828800"/>
              <a:gd name="connsiteY3" fmla="*/ 0 h 457200"/>
              <a:gd name="connsiteX4" fmla="*/ 1143000 w 1828800"/>
              <a:gd name="connsiteY4" fmla="*/ 457200 h 457200"/>
              <a:gd name="connsiteX5" fmla="*/ 0 w 1828800"/>
              <a:gd name="connsiteY5" fmla="*/ 457200 h 457200"/>
              <a:gd name="connsiteX6" fmla="*/ 0 w 18288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457200">
                <a:moveTo>
                  <a:pt x="0" y="0"/>
                </a:moveTo>
                <a:lnTo>
                  <a:pt x="857250" y="0"/>
                </a:lnTo>
                <a:lnTo>
                  <a:pt x="1143000" y="0"/>
                </a:lnTo>
                <a:lnTo>
                  <a:pt x="1828800" y="0"/>
                </a:lnTo>
                <a:lnTo>
                  <a:pt x="1143000" y="457200"/>
                </a:lnTo>
                <a:lnTo>
                  <a:pt x="0" y="45720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6" name="Slide Number Placeholder 5"/>
          <p:cNvSpPr txBox="1">
            <a:spLocks/>
          </p:cNvSpPr>
          <p:nvPr userDrawn="1"/>
        </p:nvSpPr>
        <p:spPr>
          <a:xfrm>
            <a:off x="8737600" y="6356352"/>
            <a:ext cx="2844800" cy="365125"/>
          </a:xfrm>
          <a:prstGeom prst="rect">
            <a:avLst/>
          </a:prstGeom>
        </p:spPr>
        <p:txBody>
          <a:bodyPr anchor="ctr"/>
          <a:lstStyle>
            <a:lvl1pPr>
              <a:defRPr/>
            </a:lvl1pPr>
          </a:lstStyle>
          <a:p>
            <a:pPr algn="r">
              <a:defRPr/>
            </a:pPr>
            <a:endParaRPr lang="en-US" sz="1200" dirty="0">
              <a:solidFill>
                <a:prstClr val="white">
                  <a:tint val="75000"/>
                </a:prstClr>
              </a:solidFill>
            </a:endParaRPr>
          </a:p>
        </p:txBody>
      </p:sp>
      <p:sp>
        <p:nvSpPr>
          <p:cNvPr id="7" name="Freeform 6"/>
          <p:cNvSpPr/>
          <p:nvPr userDrawn="1"/>
        </p:nvSpPr>
        <p:spPr>
          <a:xfrm>
            <a:off x="101600" y="6248400"/>
            <a:ext cx="2438400" cy="533400"/>
          </a:xfrm>
          <a:custGeom>
            <a:avLst/>
            <a:gdLst>
              <a:gd name="connsiteX0" fmla="*/ 0 w 1143000"/>
              <a:gd name="connsiteY0" fmla="*/ 0 h 457200"/>
              <a:gd name="connsiteX1" fmla="*/ 1143000 w 1143000"/>
              <a:gd name="connsiteY1" fmla="*/ 0 h 457200"/>
              <a:gd name="connsiteX2" fmla="*/ 1143000 w 1143000"/>
              <a:gd name="connsiteY2" fmla="*/ 457200 h 457200"/>
              <a:gd name="connsiteX3" fmla="*/ 0 w 1143000"/>
              <a:gd name="connsiteY3" fmla="*/ 457200 h 457200"/>
              <a:gd name="connsiteX4" fmla="*/ 0 w 11430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0 w 1828800"/>
              <a:gd name="connsiteY3" fmla="*/ 457200 h 457200"/>
              <a:gd name="connsiteX4" fmla="*/ 0 w 18288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1143000 w 1828800"/>
              <a:gd name="connsiteY3" fmla="*/ 457200 h 457200"/>
              <a:gd name="connsiteX4" fmla="*/ 0 w 1828800"/>
              <a:gd name="connsiteY4" fmla="*/ 457200 h 457200"/>
              <a:gd name="connsiteX5" fmla="*/ 0 w 1828800"/>
              <a:gd name="connsiteY5" fmla="*/ 0 h 457200"/>
              <a:gd name="connsiteX0" fmla="*/ 0 w 1828800"/>
              <a:gd name="connsiteY0" fmla="*/ 0 h 457200"/>
              <a:gd name="connsiteX1" fmla="*/ 857250 w 1828800"/>
              <a:gd name="connsiteY1" fmla="*/ 0 h 457200"/>
              <a:gd name="connsiteX2" fmla="*/ 1143000 w 1828800"/>
              <a:gd name="connsiteY2" fmla="*/ 0 h 457200"/>
              <a:gd name="connsiteX3" fmla="*/ 1828800 w 1828800"/>
              <a:gd name="connsiteY3" fmla="*/ 0 h 457200"/>
              <a:gd name="connsiteX4" fmla="*/ 1143000 w 1828800"/>
              <a:gd name="connsiteY4" fmla="*/ 457200 h 457200"/>
              <a:gd name="connsiteX5" fmla="*/ 0 w 1828800"/>
              <a:gd name="connsiteY5" fmla="*/ 457200 h 457200"/>
              <a:gd name="connsiteX6" fmla="*/ 0 w 18288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457200">
                <a:moveTo>
                  <a:pt x="0" y="0"/>
                </a:moveTo>
                <a:lnTo>
                  <a:pt x="857250" y="0"/>
                </a:lnTo>
                <a:lnTo>
                  <a:pt x="1143000" y="0"/>
                </a:lnTo>
                <a:lnTo>
                  <a:pt x="1828800" y="0"/>
                </a:lnTo>
                <a:lnTo>
                  <a:pt x="1143000" y="457200"/>
                </a:lnTo>
                <a:lnTo>
                  <a:pt x="0" y="45720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8" name="Picture 11" descr="ADA Logo Gray Cropped.jpg"/>
          <p:cNvPicPr>
            <a:picLocks noChangeAspect="1"/>
          </p:cNvPicPr>
          <p:nvPr userDrawn="1"/>
        </p:nvPicPr>
        <p:blipFill>
          <a:blip r:embed="rId2" cstate="print">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93665" y="6496050"/>
            <a:ext cx="13287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6443663"/>
            <a:ext cx="1219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6037" y="1016000"/>
            <a:ext cx="12293601" cy="0"/>
          </a:xfrm>
          <a:prstGeom prst="line">
            <a:avLst/>
          </a:prstGeom>
          <a:ln w="19050">
            <a:solidFill>
              <a:srgbClr val="F8C206"/>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09600" y="1185332"/>
            <a:ext cx="10972800" cy="2819400"/>
          </a:xfrm>
        </p:spPr>
        <p:txBody>
          <a:bodyPr>
            <a:normAutofit/>
          </a:bodyPr>
          <a:lstStyle>
            <a:lvl1pPr>
              <a:buClr>
                <a:srgbClr val="FFD937"/>
              </a:buClr>
              <a:defRPr sz="2800">
                <a:solidFill>
                  <a:schemeClr val="bg1"/>
                </a:solidFill>
              </a:defRPr>
            </a:lvl1pPr>
            <a:lvl2pPr>
              <a:buClr>
                <a:srgbClr val="FFD937"/>
              </a:buClr>
              <a:defRPr sz="2400">
                <a:solidFill>
                  <a:schemeClr val="bg1"/>
                </a:solidFill>
              </a:defRPr>
            </a:lvl2pPr>
            <a:lvl3pPr>
              <a:buClr>
                <a:srgbClr val="FFD937"/>
              </a:buClr>
              <a:defRPr sz="2000">
                <a:solidFill>
                  <a:schemeClr val="bg1"/>
                </a:solidFill>
              </a:defRPr>
            </a:lvl3pPr>
            <a:lvl4pPr>
              <a:buClr>
                <a:srgbClr val="FFD937"/>
              </a:buClr>
              <a:defRPr sz="2800">
                <a:solidFill>
                  <a:schemeClr val="bg1"/>
                </a:solidFill>
              </a:defRPr>
            </a:lvl4pPr>
            <a:lvl5pPr>
              <a:buClr>
                <a:srgbClr val="FFD937"/>
              </a:buClr>
              <a:defRPr sz="2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20"/>
          <p:cNvSpPr>
            <a:spLocks noGrp="1"/>
          </p:cNvSpPr>
          <p:nvPr>
            <p:ph type="dt" sz="half" idx="10"/>
          </p:nvPr>
        </p:nvSpPr>
        <p:spPr/>
        <p:txBody>
          <a:bodyPr/>
          <a:lstStyle>
            <a:lvl1pPr>
              <a:defRPr/>
            </a:lvl1pPr>
          </a:lstStyle>
          <a:p>
            <a:pPr>
              <a:defRPr/>
            </a:pPr>
            <a:fld id="{D0DC2205-6AB0-43B7-B8EF-34DC0E4DE7F6}" type="datetime1">
              <a:rPr lang="en-US" smtClean="0">
                <a:solidFill>
                  <a:prstClr val="white">
                    <a:tint val="75000"/>
                  </a:prstClr>
                </a:solidFill>
              </a:rPr>
              <a:t>8/9/2017</a:t>
            </a:fld>
            <a:endParaRPr lang="en-US" dirty="0">
              <a:solidFill>
                <a:prstClr val="white">
                  <a:tint val="75000"/>
                </a:prstClr>
              </a:solidFill>
            </a:endParaRPr>
          </a:p>
        </p:txBody>
      </p:sp>
      <p:sp>
        <p:nvSpPr>
          <p:cNvPr id="12" name="Slide Number Placeholder 21"/>
          <p:cNvSpPr>
            <a:spLocks noGrp="1"/>
          </p:cNvSpPr>
          <p:nvPr>
            <p:ph type="sldNum" sz="quarter" idx="11"/>
          </p:nvPr>
        </p:nvSpPr>
        <p:spPr/>
        <p:txBody>
          <a:bodyPr/>
          <a:lstStyle>
            <a:lvl1pPr>
              <a:defRPr smtClean="0"/>
            </a:lvl1pPr>
          </a:lstStyle>
          <a:p>
            <a:pPr>
              <a:defRPr/>
            </a:pPr>
            <a:fld id="{C1D02A1F-96AC-4467-AC0D-3CE326803091}" type="slidenum">
              <a:rPr lang="en-US">
                <a:solidFill>
                  <a:prstClr val="white">
                    <a:tint val="75000"/>
                  </a:prstClr>
                </a:solidFill>
              </a:rPr>
              <a:pPr>
                <a:defRPr/>
              </a:pPr>
              <a:t>‹#›</a:t>
            </a:fld>
            <a:endParaRPr lang="en-US">
              <a:solidFill>
                <a:prstClr val="white">
                  <a:tint val="75000"/>
                </a:prstClr>
              </a:solidFill>
            </a:endParaRPr>
          </a:p>
        </p:txBody>
      </p:sp>
      <p:sp>
        <p:nvSpPr>
          <p:cNvPr id="13" name="Footer Placeholder 22"/>
          <p:cNvSpPr>
            <a:spLocks noGrp="1"/>
          </p:cNvSpPr>
          <p:nvPr>
            <p:ph type="ftr" sz="quarter" idx="12"/>
          </p:nvPr>
        </p:nvSpPr>
        <p:spPr/>
        <p:txBody>
          <a:bodyPr/>
          <a:lstStyle>
            <a:lvl1pPr>
              <a:defRPr/>
            </a:lvl1pPr>
          </a:lstStyle>
          <a:p>
            <a:pPr>
              <a:defRPr/>
            </a:pPr>
            <a:endParaRPr lang="en-US">
              <a:solidFill>
                <a:prstClr val="white">
                  <a:tint val="75000"/>
                </a:prstClr>
              </a:solidFill>
            </a:endParaRPr>
          </a:p>
        </p:txBody>
      </p:sp>
    </p:spTree>
    <p:extLst>
      <p:ext uri="{BB962C8B-B14F-4D97-AF65-F5344CB8AC3E}">
        <p14:creationId xmlns:p14="http://schemas.microsoft.com/office/powerpoint/2010/main" val="4146753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C55D87F3-612D-447C-BC5D-3DD9CFDAA61E}" type="datetime1">
              <a:rPr lang="en-US" smtClean="0">
                <a:solidFill>
                  <a:prstClr val="white">
                    <a:tint val="75000"/>
                  </a:prstClr>
                </a:solidFill>
              </a:rPr>
              <a:t>8/9/2017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A1515A-2109-4339-B59B-8B6F5603EEC3}" type="slidenum">
              <a:rPr lang="en-GB">
                <a:solidFill>
                  <a:prstClr val="white">
                    <a:tint val="75000"/>
                  </a:prstClr>
                </a:solidFill>
              </a:rPr>
              <a:pPr>
                <a:defRPr/>
              </a:pPr>
              <a:t>‹#›</a:t>
            </a:fld>
            <a:endParaRPr lang="en-GB">
              <a:solidFill>
                <a:prstClr val="white">
                  <a:tint val="75000"/>
                </a:prstClr>
              </a:solidFill>
            </a:endParaRPr>
          </a:p>
        </p:txBody>
      </p:sp>
    </p:spTree>
    <p:extLst>
      <p:ext uri="{BB962C8B-B14F-4D97-AF65-F5344CB8AC3E}">
        <p14:creationId xmlns:p14="http://schemas.microsoft.com/office/powerpoint/2010/main" val="139707824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Rectangle 3"/>
          <p:cNvSpPr/>
          <p:nvPr userDrawn="1"/>
        </p:nvSpPr>
        <p:spPr>
          <a:xfrm>
            <a:off x="0" y="0"/>
            <a:ext cx="12192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ln>
                <a:solidFill>
                  <a:prstClr val="black"/>
                </a:solidFill>
              </a:ln>
              <a:solidFill>
                <a:prstClr val="white"/>
              </a:solidFill>
            </a:endParaRPr>
          </a:p>
        </p:txBody>
      </p:sp>
      <p:sp>
        <p:nvSpPr>
          <p:cNvPr id="5" name="Freeform 4"/>
          <p:cNvSpPr/>
          <p:nvPr userDrawn="1"/>
        </p:nvSpPr>
        <p:spPr>
          <a:xfrm>
            <a:off x="101600" y="6477000"/>
            <a:ext cx="1422400" cy="304800"/>
          </a:xfrm>
          <a:custGeom>
            <a:avLst/>
            <a:gdLst>
              <a:gd name="connsiteX0" fmla="*/ 0 w 1143000"/>
              <a:gd name="connsiteY0" fmla="*/ 0 h 457200"/>
              <a:gd name="connsiteX1" fmla="*/ 1143000 w 1143000"/>
              <a:gd name="connsiteY1" fmla="*/ 0 h 457200"/>
              <a:gd name="connsiteX2" fmla="*/ 1143000 w 1143000"/>
              <a:gd name="connsiteY2" fmla="*/ 457200 h 457200"/>
              <a:gd name="connsiteX3" fmla="*/ 0 w 1143000"/>
              <a:gd name="connsiteY3" fmla="*/ 457200 h 457200"/>
              <a:gd name="connsiteX4" fmla="*/ 0 w 11430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0 w 1828800"/>
              <a:gd name="connsiteY3" fmla="*/ 457200 h 457200"/>
              <a:gd name="connsiteX4" fmla="*/ 0 w 18288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1143000 w 1828800"/>
              <a:gd name="connsiteY3" fmla="*/ 457200 h 457200"/>
              <a:gd name="connsiteX4" fmla="*/ 0 w 1828800"/>
              <a:gd name="connsiteY4" fmla="*/ 457200 h 457200"/>
              <a:gd name="connsiteX5" fmla="*/ 0 w 1828800"/>
              <a:gd name="connsiteY5" fmla="*/ 0 h 457200"/>
              <a:gd name="connsiteX0" fmla="*/ 0 w 1828800"/>
              <a:gd name="connsiteY0" fmla="*/ 0 h 457200"/>
              <a:gd name="connsiteX1" fmla="*/ 857250 w 1828800"/>
              <a:gd name="connsiteY1" fmla="*/ 0 h 457200"/>
              <a:gd name="connsiteX2" fmla="*/ 1143000 w 1828800"/>
              <a:gd name="connsiteY2" fmla="*/ 0 h 457200"/>
              <a:gd name="connsiteX3" fmla="*/ 1828800 w 1828800"/>
              <a:gd name="connsiteY3" fmla="*/ 0 h 457200"/>
              <a:gd name="connsiteX4" fmla="*/ 1143000 w 1828800"/>
              <a:gd name="connsiteY4" fmla="*/ 457200 h 457200"/>
              <a:gd name="connsiteX5" fmla="*/ 0 w 1828800"/>
              <a:gd name="connsiteY5" fmla="*/ 457200 h 457200"/>
              <a:gd name="connsiteX6" fmla="*/ 0 w 18288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457200">
                <a:moveTo>
                  <a:pt x="0" y="0"/>
                </a:moveTo>
                <a:lnTo>
                  <a:pt x="857250" y="0"/>
                </a:lnTo>
                <a:lnTo>
                  <a:pt x="1143000" y="0"/>
                </a:lnTo>
                <a:lnTo>
                  <a:pt x="1828800" y="0"/>
                </a:lnTo>
                <a:lnTo>
                  <a:pt x="1143000" y="457200"/>
                </a:lnTo>
                <a:lnTo>
                  <a:pt x="0" y="45720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6" name="Slide Number Placeholder 5"/>
          <p:cNvSpPr txBox="1">
            <a:spLocks/>
          </p:cNvSpPr>
          <p:nvPr userDrawn="1"/>
        </p:nvSpPr>
        <p:spPr>
          <a:xfrm>
            <a:off x="8737600" y="6356352"/>
            <a:ext cx="2844800" cy="365125"/>
          </a:xfrm>
          <a:prstGeom prst="rect">
            <a:avLst/>
          </a:prstGeom>
        </p:spPr>
        <p:txBody>
          <a:bodyPr anchor="ctr"/>
          <a:lstStyle>
            <a:lvl1pPr>
              <a:defRPr/>
            </a:lvl1pPr>
          </a:lstStyle>
          <a:p>
            <a:pPr algn="r">
              <a:defRPr/>
            </a:pPr>
            <a:endParaRPr lang="en-US" sz="1200" dirty="0">
              <a:solidFill>
                <a:prstClr val="white">
                  <a:tint val="75000"/>
                </a:prstClr>
              </a:solidFill>
            </a:endParaRPr>
          </a:p>
        </p:txBody>
      </p:sp>
      <p:sp>
        <p:nvSpPr>
          <p:cNvPr id="7" name="Freeform 6"/>
          <p:cNvSpPr/>
          <p:nvPr userDrawn="1"/>
        </p:nvSpPr>
        <p:spPr>
          <a:xfrm>
            <a:off x="101600" y="6248400"/>
            <a:ext cx="2438400" cy="533400"/>
          </a:xfrm>
          <a:custGeom>
            <a:avLst/>
            <a:gdLst>
              <a:gd name="connsiteX0" fmla="*/ 0 w 1143000"/>
              <a:gd name="connsiteY0" fmla="*/ 0 h 457200"/>
              <a:gd name="connsiteX1" fmla="*/ 1143000 w 1143000"/>
              <a:gd name="connsiteY1" fmla="*/ 0 h 457200"/>
              <a:gd name="connsiteX2" fmla="*/ 1143000 w 1143000"/>
              <a:gd name="connsiteY2" fmla="*/ 457200 h 457200"/>
              <a:gd name="connsiteX3" fmla="*/ 0 w 1143000"/>
              <a:gd name="connsiteY3" fmla="*/ 457200 h 457200"/>
              <a:gd name="connsiteX4" fmla="*/ 0 w 11430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0 w 1828800"/>
              <a:gd name="connsiteY3" fmla="*/ 457200 h 457200"/>
              <a:gd name="connsiteX4" fmla="*/ 0 w 18288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1143000 w 1828800"/>
              <a:gd name="connsiteY3" fmla="*/ 457200 h 457200"/>
              <a:gd name="connsiteX4" fmla="*/ 0 w 1828800"/>
              <a:gd name="connsiteY4" fmla="*/ 457200 h 457200"/>
              <a:gd name="connsiteX5" fmla="*/ 0 w 1828800"/>
              <a:gd name="connsiteY5" fmla="*/ 0 h 457200"/>
              <a:gd name="connsiteX0" fmla="*/ 0 w 1828800"/>
              <a:gd name="connsiteY0" fmla="*/ 0 h 457200"/>
              <a:gd name="connsiteX1" fmla="*/ 857250 w 1828800"/>
              <a:gd name="connsiteY1" fmla="*/ 0 h 457200"/>
              <a:gd name="connsiteX2" fmla="*/ 1143000 w 1828800"/>
              <a:gd name="connsiteY2" fmla="*/ 0 h 457200"/>
              <a:gd name="connsiteX3" fmla="*/ 1828800 w 1828800"/>
              <a:gd name="connsiteY3" fmla="*/ 0 h 457200"/>
              <a:gd name="connsiteX4" fmla="*/ 1143000 w 1828800"/>
              <a:gd name="connsiteY4" fmla="*/ 457200 h 457200"/>
              <a:gd name="connsiteX5" fmla="*/ 0 w 1828800"/>
              <a:gd name="connsiteY5" fmla="*/ 457200 h 457200"/>
              <a:gd name="connsiteX6" fmla="*/ 0 w 18288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457200">
                <a:moveTo>
                  <a:pt x="0" y="0"/>
                </a:moveTo>
                <a:lnTo>
                  <a:pt x="857250" y="0"/>
                </a:lnTo>
                <a:lnTo>
                  <a:pt x="1143000" y="0"/>
                </a:lnTo>
                <a:lnTo>
                  <a:pt x="1828800" y="0"/>
                </a:lnTo>
                <a:lnTo>
                  <a:pt x="1143000" y="457200"/>
                </a:lnTo>
                <a:lnTo>
                  <a:pt x="0" y="45720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8" name="Picture 11" descr="ADA Logo Gray Cropped.jpg"/>
          <p:cNvPicPr>
            <a:picLocks noChangeAspect="1"/>
          </p:cNvPicPr>
          <p:nvPr userDrawn="1"/>
        </p:nvPicPr>
        <p:blipFill>
          <a:blip r:embed="rId2" cstate="print">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93665" y="6496050"/>
            <a:ext cx="13287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6443663"/>
            <a:ext cx="1219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6037" y="1016000"/>
            <a:ext cx="12293601" cy="0"/>
          </a:xfrm>
          <a:prstGeom prst="line">
            <a:avLst/>
          </a:prstGeom>
          <a:ln w="19050">
            <a:solidFill>
              <a:srgbClr val="F8C206"/>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09600" y="1185332"/>
            <a:ext cx="10972800" cy="2819400"/>
          </a:xfrm>
        </p:spPr>
        <p:txBody>
          <a:bodyPr>
            <a:normAutofit/>
          </a:bodyPr>
          <a:lstStyle>
            <a:lvl1pPr>
              <a:buClr>
                <a:srgbClr val="FFD937"/>
              </a:buClr>
              <a:defRPr sz="2800">
                <a:solidFill>
                  <a:schemeClr val="bg1"/>
                </a:solidFill>
              </a:defRPr>
            </a:lvl1pPr>
            <a:lvl2pPr>
              <a:buClr>
                <a:srgbClr val="FFD937"/>
              </a:buClr>
              <a:defRPr sz="2400">
                <a:solidFill>
                  <a:schemeClr val="bg1"/>
                </a:solidFill>
              </a:defRPr>
            </a:lvl2pPr>
            <a:lvl3pPr>
              <a:buClr>
                <a:srgbClr val="FFD937"/>
              </a:buClr>
              <a:defRPr sz="2000">
                <a:solidFill>
                  <a:schemeClr val="bg1"/>
                </a:solidFill>
              </a:defRPr>
            </a:lvl3pPr>
            <a:lvl4pPr>
              <a:buClr>
                <a:srgbClr val="FFD937"/>
              </a:buClr>
              <a:defRPr sz="2800">
                <a:solidFill>
                  <a:schemeClr val="bg1"/>
                </a:solidFill>
              </a:defRPr>
            </a:lvl4pPr>
            <a:lvl5pPr>
              <a:buClr>
                <a:srgbClr val="FFD937"/>
              </a:buClr>
              <a:defRPr sz="2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20"/>
          <p:cNvSpPr>
            <a:spLocks noGrp="1"/>
          </p:cNvSpPr>
          <p:nvPr>
            <p:ph type="dt" sz="half" idx="10"/>
          </p:nvPr>
        </p:nvSpPr>
        <p:spPr/>
        <p:txBody>
          <a:bodyPr/>
          <a:lstStyle>
            <a:lvl1pPr>
              <a:defRPr/>
            </a:lvl1pPr>
          </a:lstStyle>
          <a:p>
            <a:pPr>
              <a:defRPr/>
            </a:pPr>
            <a:fld id="{6CAAC537-670F-4310-B586-F4C66E96F8CB}" type="datetime1">
              <a:rPr lang="en-US" smtClean="0">
                <a:solidFill>
                  <a:prstClr val="white">
                    <a:tint val="75000"/>
                  </a:prstClr>
                </a:solidFill>
              </a:rPr>
              <a:t>8/9/2017</a:t>
            </a:fld>
            <a:endParaRPr lang="en-US" dirty="0">
              <a:solidFill>
                <a:prstClr val="white">
                  <a:tint val="75000"/>
                </a:prstClr>
              </a:solidFill>
            </a:endParaRPr>
          </a:p>
        </p:txBody>
      </p:sp>
      <p:sp>
        <p:nvSpPr>
          <p:cNvPr id="12" name="Slide Number Placeholder 21"/>
          <p:cNvSpPr>
            <a:spLocks noGrp="1"/>
          </p:cNvSpPr>
          <p:nvPr>
            <p:ph type="sldNum" sz="quarter" idx="11"/>
          </p:nvPr>
        </p:nvSpPr>
        <p:spPr/>
        <p:txBody>
          <a:bodyPr/>
          <a:lstStyle>
            <a:lvl1pPr>
              <a:defRPr smtClean="0"/>
            </a:lvl1pPr>
          </a:lstStyle>
          <a:p>
            <a:pPr>
              <a:defRPr/>
            </a:pPr>
            <a:fld id="{C1D02A1F-96AC-4467-AC0D-3CE326803091}" type="slidenum">
              <a:rPr lang="en-US">
                <a:solidFill>
                  <a:prstClr val="white">
                    <a:tint val="75000"/>
                  </a:prstClr>
                </a:solidFill>
              </a:rPr>
              <a:pPr>
                <a:defRPr/>
              </a:pPr>
              <a:t>‹#›</a:t>
            </a:fld>
            <a:endParaRPr lang="en-US">
              <a:solidFill>
                <a:prstClr val="white">
                  <a:tint val="75000"/>
                </a:prstClr>
              </a:solidFill>
            </a:endParaRPr>
          </a:p>
        </p:txBody>
      </p:sp>
      <p:sp>
        <p:nvSpPr>
          <p:cNvPr id="13" name="Footer Placeholder 22"/>
          <p:cNvSpPr>
            <a:spLocks noGrp="1"/>
          </p:cNvSpPr>
          <p:nvPr>
            <p:ph type="ftr" sz="quarter" idx="12"/>
          </p:nvPr>
        </p:nvSpPr>
        <p:spPr/>
        <p:txBody>
          <a:bodyPr/>
          <a:lstStyle>
            <a:lvl1pPr>
              <a:defRPr/>
            </a:lvl1pPr>
          </a:lstStyle>
          <a:p>
            <a:pPr>
              <a:defRPr/>
            </a:pPr>
            <a:endParaRPr lang="en-US">
              <a:solidFill>
                <a:prstClr val="white">
                  <a:tint val="75000"/>
                </a:prstClr>
              </a:solidFill>
            </a:endParaRPr>
          </a:p>
        </p:txBody>
      </p:sp>
    </p:spTree>
    <p:extLst>
      <p:ext uri="{BB962C8B-B14F-4D97-AF65-F5344CB8AC3E}">
        <p14:creationId xmlns:p14="http://schemas.microsoft.com/office/powerpoint/2010/main" val="544691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Rectangle 3"/>
          <p:cNvSpPr/>
          <p:nvPr userDrawn="1"/>
        </p:nvSpPr>
        <p:spPr>
          <a:xfrm>
            <a:off x="0" y="0"/>
            <a:ext cx="12192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ln>
                <a:solidFill>
                  <a:prstClr val="black"/>
                </a:solidFill>
              </a:ln>
              <a:solidFill>
                <a:prstClr val="white"/>
              </a:solidFill>
            </a:endParaRPr>
          </a:p>
        </p:txBody>
      </p:sp>
      <p:sp>
        <p:nvSpPr>
          <p:cNvPr id="5" name="Freeform 4"/>
          <p:cNvSpPr/>
          <p:nvPr userDrawn="1"/>
        </p:nvSpPr>
        <p:spPr>
          <a:xfrm>
            <a:off x="101600" y="6477000"/>
            <a:ext cx="1422400" cy="304800"/>
          </a:xfrm>
          <a:custGeom>
            <a:avLst/>
            <a:gdLst>
              <a:gd name="connsiteX0" fmla="*/ 0 w 1143000"/>
              <a:gd name="connsiteY0" fmla="*/ 0 h 457200"/>
              <a:gd name="connsiteX1" fmla="*/ 1143000 w 1143000"/>
              <a:gd name="connsiteY1" fmla="*/ 0 h 457200"/>
              <a:gd name="connsiteX2" fmla="*/ 1143000 w 1143000"/>
              <a:gd name="connsiteY2" fmla="*/ 457200 h 457200"/>
              <a:gd name="connsiteX3" fmla="*/ 0 w 1143000"/>
              <a:gd name="connsiteY3" fmla="*/ 457200 h 457200"/>
              <a:gd name="connsiteX4" fmla="*/ 0 w 11430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0 w 1828800"/>
              <a:gd name="connsiteY3" fmla="*/ 457200 h 457200"/>
              <a:gd name="connsiteX4" fmla="*/ 0 w 18288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1143000 w 1828800"/>
              <a:gd name="connsiteY3" fmla="*/ 457200 h 457200"/>
              <a:gd name="connsiteX4" fmla="*/ 0 w 1828800"/>
              <a:gd name="connsiteY4" fmla="*/ 457200 h 457200"/>
              <a:gd name="connsiteX5" fmla="*/ 0 w 1828800"/>
              <a:gd name="connsiteY5" fmla="*/ 0 h 457200"/>
              <a:gd name="connsiteX0" fmla="*/ 0 w 1828800"/>
              <a:gd name="connsiteY0" fmla="*/ 0 h 457200"/>
              <a:gd name="connsiteX1" fmla="*/ 857250 w 1828800"/>
              <a:gd name="connsiteY1" fmla="*/ 0 h 457200"/>
              <a:gd name="connsiteX2" fmla="*/ 1143000 w 1828800"/>
              <a:gd name="connsiteY2" fmla="*/ 0 h 457200"/>
              <a:gd name="connsiteX3" fmla="*/ 1828800 w 1828800"/>
              <a:gd name="connsiteY3" fmla="*/ 0 h 457200"/>
              <a:gd name="connsiteX4" fmla="*/ 1143000 w 1828800"/>
              <a:gd name="connsiteY4" fmla="*/ 457200 h 457200"/>
              <a:gd name="connsiteX5" fmla="*/ 0 w 1828800"/>
              <a:gd name="connsiteY5" fmla="*/ 457200 h 457200"/>
              <a:gd name="connsiteX6" fmla="*/ 0 w 18288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457200">
                <a:moveTo>
                  <a:pt x="0" y="0"/>
                </a:moveTo>
                <a:lnTo>
                  <a:pt x="857250" y="0"/>
                </a:lnTo>
                <a:lnTo>
                  <a:pt x="1143000" y="0"/>
                </a:lnTo>
                <a:lnTo>
                  <a:pt x="1828800" y="0"/>
                </a:lnTo>
                <a:lnTo>
                  <a:pt x="1143000" y="457200"/>
                </a:lnTo>
                <a:lnTo>
                  <a:pt x="0" y="45720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6" name="Slide Number Placeholder 5"/>
          <p:cNvSpPr txBox="1">
            <a:spLocks/>
          </p:cNvSpPr>
          <p:nvPr userDrawn="1"/>
        </p:nvSpPr>
        <p:spPr>
          <a:xfrm>
            <a:off x="8737600" y="6356352"/>
            <a:ext cx="2844800" cy="365125"/>
          </a:xfrm>
          <a:prstGeom prst="rect">
            <a:avLst/>
          </a:prstGeom>
        </p:spPr>
        <p:txBody>
          <a:bodyPr anchor="ctr"/>
          <a:lstStyle>
            <a:lvl1pPr>
              <a:defRPr/>
            </a:lvl1pPr>
          </a:lstStyle>
          <a:p>
            <a:pPr algn="r">
              <a:defRPr/>
            </a:pPr>
            <a:endParaRPr lang="en-US" sz="1200" dirty="0">
              <a:solidFill>
                <a:prstClr val="white">
                  <a:tint val="75000"/>
                </a:prstClr>
              </a:solidFill>
            </a:endParaRPr>
          </a:p>
        </p:txBody>
      </p:sp>
      <p:sp>
        <p:nvSpPr>
          <p:cNvPr id="7" name="Freeform 6"/>
          <p:cNvSpPr/>
          <p:nvPr userDrawn="1"/>
        </p:nvSpPr>
        <p:spPr>
          <a:xfrm>
            <a:off x="101600" y="6248400"/>
            <a:ext cx="2438400" cy="533400"/>
          </a:xfrm>
          <a:custGeom>
            <a:avLst/>
            <a:gdLst>
              <a:gd name="connsiteX0" fmla="*/ 0 w 1143000"/>
              <a:gd name="connsiteY0" fmla="*/ 0 h 457200"/>
              <a:gd name="connsiteX1" fmla="*/ 1143000 w 1143000"/>
              <a:gd name="connsiteY1" fmla="*/ 0 h 457200"/>
              <a:gd name="connsiteX2" fmla="*/ 1143000 w 1143000"/>
              <a:gd name="connsiteY2" fmla="*/ 457200 h 457200"/>
              <a:gd name="connsiteX3" fmla="*/ 0 w 1143000"/>
              <a:gd name="connsiteY3" fmla="*/ 457200 h 457200"/>
              <a:gd name="connsiteX4" fmla="*/ 0 w 11430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0 w 1828800"/>
              <a:gd name="connsiteY3" fmla="*/ 457200 h 457200"/>
              <a:gd name="connsiteX4" fmla="*/ 0 w 18288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1143000 w 1828800"/>
              <a:gd name="connsiteY3" fmla="*/ 457200 h 457200"/>
              <a:gd name="connsiteX4" fmla="*/ 0 w 1828800"/>
              <a:gd name="connsiteY4" fmla="*/ 457200 h 457200"/>
              <a:gd name="connsiteX5" fmla="*/ 0 w 1828800"/>
              <a:gd name="connsiteY5" fmla="*/ 0 h 457200"/>
              <a:gd name="connsiteX0" fmla="*/ 0 w 1828800"/>
              <a:gd name="connsiteY0" fmla="*/ 0 h 457200"/>
              <a:gd name="connsiteX1" fmla="*/ 857250 w 1828800"/>
              <a:gd name="connsiteY1" fmla="*/ 0 h 457200"/>
              <a:gd name="connsiteX2" fmla="*/ 1143000 w 1828800"/>
              <a:gd name="connsiteY2" fmla="*/ 0 h 457200"/>
              <a:gd name="connsiteX3" fmla="*/ 1828800 w 1828800"/>
              <a:gd name="connsiteY3" fmla="*/ 0 h 457200"/>
              <a:gd name="connsiteX4" fmla="*/ 1143000 w 1828800"/>
              <a:gd name="connsiteY4" fmla="*/ 457200 h 457200"/>
              <a:gd name="connsiteX5" fmla="*/ 0 w 1828800"/>
              <a:gd name="connsiteY5" fmla="*/ 457200 h 457200"/>
              <a:gd name="connsiteX6" fmla="*/ 0 w 18288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457200">
                <a:moveTo>
                  <a:pt x="0" y="0"/>
                </a:moveTo>
                <a:lnTo>
                  <a:pt x="857250" y="0"/>
                </a:lnTo>
                <a:lnTo>
                  <a:pt x="1143000" y="0"/>
                </a:lnTo>
                <a:lnTo>
                  <a:pt x="1828800" y="0"/>
                </a:lnTo>
                <a:lnTo>
                  <a:pt x="1143000" y="457200"/>
                </a:lnTo>
                <a:lnTo>
                  <a:pt x="0" y="45720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8" name="Picture 11" descr="ADA Logo Gray Cropped.jpg"/>
          <p:cNvPicPr>
            <a:picLocks noChangeAspect="1"/>
          </p:cNvPicPr>
          <p:nvPr userDrawn="1"/>
        </p:nvPicPr>
        <p:blipFill>
          <a:blip r:embed="rId2" cstate="print">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93665" y="6496050"/>
            <a:ext cx="13287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6443663"/>
            <a:ext cx="1219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6037" y="1016000"/>
            <a:ext cx="12293601" cy="0"/>
          </a:xfrm>
          <a:prstGeom prst="line">
            <a:avLst/>
          </a:prstGeom>
          <a:ln w="19050">
            <a:solidFill>
              <a:srgbClr val="F8C206"/>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09600" y="1185332"/>
            <a:ext cx="10972800" cy="2819400"/>
          </a:xfrm>
        </p:spPr>
        <p:txBody>
          <a:bodyPr>
            <a:normAutofit/>
          </a:bodyPr>
          <a:lstStyle>
            <a:lvl1pPr>
              <a:buClr>
                <a:srgbClr val="FFD937"/>
              </a:buClr>
              <a:defRPr sz="2800">
                <a:solidFill>
                  <a:schemeClr val="bg1"/>
                </a:solidFill>
              </a:defRPr>
            </a:lvl1pPr>
            <a:lvl2pPr>
              <a:buClr>
                <a:srgbClr val="FFD937"/>
              </a:buClr>
              <a:defRPr sz="2400">
                <a:solidFill>
                  <a:schemeClr val="bg1"/>
                </a:solidFill>
              </a:defRPr>
            </a:lvl2pPr>
            <a:lvl3pPr>
              <a:buClr>
                <a:srgbClr val="FFD937"/>
              </a:buClr>
              <a:defRPr sz="2000">
                <a:solidFill>
                  <a:schemeClr val="bg1"/>
                </a:solidFill>
              </a:defRPr>
            </a:lvl3pPr>
            <a:lvl4pPr>
              <a:buClr>
                <a:srgbClr val="FFD937"/>
              </a:buClr>
              <a:defRPr sz="2800">
                <a:solidFill>
                  <a:schemeClr val="bg1"/>
                </a:solidFill>
              </a:defRPr>
            </a:lvl4pPr>
            <a:lvl5pPr>
              <a:buClr>
                <a:srgbClr val="FFD937"/>
              </a:buClr>
              <a:defRPr sz="2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20"/>
          <p:cNvSpPr>
            <a:spLocks noGrp="1"/>
          </p:cNvSpPr>
          <p:nvPr>
            <p:ph type="dt" sz="half" idx="10"/>
          </p:nvPr>
        </p:nvSpPr>
        <p:spPr/>
        <p:txBody>
          <a:bodyPr/>
          <a:lstStyle>
            <a:lvl1pPr>
              <a:defRPr/>
            </a:lvl1pPr>
          </a:lstStyle>
          <a:p>
            <a:pPr>
              <a:defRPr/>
            </a:pPr>
            <a:fld id="{FEC6E456-A095-46F3-9607-6098970AB36E}" type="datetime1">
              <a:rPr lang="en-US" smtClean="0">
                <a:solidFill>
                  <a:prstClr val="white">
                    <a:tint val="75000"/>
                  </a:prstClr>
                </a:solidFill>
              </a:rPr>
              <a:t>8/9/2017</a:t>
            </a:fld>
            <a:endParaRPr lang="en-US" dirty="0">
              <a:solidFill>
                <a:prstClr val="white">
                  <a:tint val="75000"/>
                </a:prstClr>
              </a:solidFill>
            </a:endParaRPr>
          </a:p>
        </p:txBody>
      </p:sp>
      <p:sp>
        <p:nvSpPr>
          <p:cNvPr id="12" name="Slide Number Placeholder 21"/>
          <p:cNvSpPr>
            <a:spLocks noGrp="1"/>
          </p:cNvSpPr>
          <p:nvPr>
            <p:ph type="sldNum" sz="quarter" idx="11"/>
          </p:nvPr>
        </p:nvSpPr>
        <p:spPr/>
        <p:txBody>
          <a:bodyPr/>
          <a:lstStyle>
            <a:lvl1pPr>
              <a:defRPr smtClean="0"/>
            </a:lvl1pPr>
          </a:lstStyle>
          <a:p>
            <a:pPr>
              <a:defRPr/>
            </a:pPr>
            <a:fld id="{C1D02A1F-96AC-4467-AC0D-3CE326803091}" type="slidenum">
              <a:rPr lang="en-US">
                <a:solidFill>
                  <a:prstClr val="white">
                    <a:tint val="75000"/>
                  </a:prstClr>
                </a:solidFill>
              </a:rPr>
              <a:pPr>
                <a:defRPr/>
              </a:pPr>
              <a:t>‹#›</a:t>
            </a:fld>
            <a:endParaRPr lang="en-US">
              <a:solidFill>
                <a:prstClr val="white">
                  <a:tint val="75000"/>
                </a:prstClr>
              </a:solidFill>
            </a:endParaRPr>
          </a:p>
        </p:txBody>
      </p:sp>
      <p:sp>
        <p:nvSpPr>
          <p:cNvPr id="13" name="Footer Placeholder 22"/>
          <p:cNvSpPr>
            <a:spLocks noGrp="1"/>
          </p:cNvSpPr>
          <p:nvPr>
            <p:ph type="ftr" sz="quarter" idx="12"/>
          </p:nvPr>
        </p:nvSpPr>
        <p:spPr/>
        <p:txBody>
          <a:bodyPr/>
          <a:lstStyle>
            <a:lvl1pPr>
              <a:defRPr/>
            </a:lvl1pPr>
          </a:lstStyle>
          <a:p>
            <a:pPr>
              <a:defRPr/>
            </a:pPr>
            <a:endParaRPr lang="en-US">
              <a:solidFill>
                <a:prstClr val="white">
                  <a:tint val="75000"/>
                </a:prstClr>
              </a:solidFill>
            </a:endParaRPr>
          </a:p>
        </p:txBody>
      </p:sp>
    </p:spTree>
    <p:extLst>
      <p:ext uri="{BB962C8B-B14F-4D97-AF65-F5344CB8AC3E}">
        <p14:creationId xmlns:p14="http://schemas.microsoft.com/office/powerpoint/2010/main" val="246547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EDAA1F-C43D-4355-B68F-7D74F19715FE}"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0D9D3-9E56-426E-940A-EB27FAD19CFE}" type="slidenum">
              <a:rPr lang="en-US" smtClean="0"/>
              <a:t>‹#›</a:t>
            </a:fld>
            <a:endParaRPr lang="en-US"/>
          </a:p>
        </p:txBody>
      </p:sp>
    </p:spTree>
    <p:extLst>
      <p:ext uri="{BB962C8B-B14F-4D97-AF65-F5344CB8AC3E}">
        <p14:creationId xmlns:p14="http://schemas.microsoft.com/office/powerpoint/2010/main" val="18874615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12192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ln>
                <a:solidFill>
                  <a:prstClr val="black"/>
                </a:solidFill>
              </a:ln>
              <a:solidFill>
                <a:prstClr val="white"/>
              </a:solidFill>
            </a:endParaRPr>
          </a:p>
        </p:txBody>
      </p:sp>
      <p:sp>
        <p:nvSpPr>
          <p:cNvPr id="5" name="Freeform 4"/>
          <p:cNvSpPr/>
          <p:nvPr userDrawn="1"/>
        </p:nvSpPr>
        <p:spPr>
          <a:xfrm>
            <a:off x="101600" y="6477000"/>
            <a:ext cx="1422400" cy="304800"/>
          </a:xfrm>
          <a:custGeom>
            <a:avLst/>
            <a:gdLst>
              <a:gd name="connsiteX0" fmla="*/ 0 w 1143000"/>
              <a:gd name="connsiteY0" fmla="*/ 0 h 457200"/>
              <a:gd name="connsiteX1" fmla="*/ 1143000 w 1143000"/>
              <a:gd name="connsiteY1" fmla="*/ 0 h 457200"/>
              <a:gd name="connsiteX2" fmla="*/ 1143000 w 1143000"/>
              <a:gd name="connsiteY2" fmla="*/ 457200 h 457200"/>
              <a:gd name="connsiteX3" fmla="*/ 0 w 1143000"/>
              <a:gd name="connsiteY3" fmla="*/ 457200 h 457200"/>
              <a:gd name="connsiteX4" fmla="*/ 0 w 11430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0 w 1828800"/>
              <a:gd name="connsiteY3" fmla="*/ 457200 h 457200"/>
              <a:gd name="connsiteX4" fmla="*/ 0 w 18288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1143000 w 1828800"/>
              <a:gd name="connsiteY3" fmla="*/ 457200 h 457200"/>
              <a:gd name="connsiteX4" fmla="*/ 0 w 1828800"/>
              <a:gd name="connsiteY4" fmla="*/ 457200 h 457200"/>
              <a:gd name="connsiteX5" fmla="*/ 0 w 1828800"/>
              <a:gd name="connsiteY5" fmla="*/ 0 h 457200"/>
              <a:gd name="connsiteX0" fmla="*/ 0 w 1828800"/>
              <a:gd name="connsiteY0" fmla="*/ 0 h 457200"/>
              <a:gd name="connsiteX1" fmla="*/ 857250 w 1828800"/>
              <a:gd name="connsiteY1" fmla="*/ 0 h 457200"/>
              <a:gd name="connsiteX2" fmla="*/ 1143000 w 1828800"/>
              <a:gd name="connsiteY2" fmla="*/ 0 h 457200"/>
              <a:gd name="connsiteX3" fmla="*/ 1828800 w 1828800"/>
              <a:gd name="connsiteY3" fmla="*/ 0 h 457200"/>
              <a:gd name="connsiteX4" fmla="*/ 1143000 w 1828800"/>
              <a:gd name="connsiteY4" fmla="*/ 457200 h 457200"/>
              <a:gd name="connsiteX5" fmla="*/ 0 w 1828800"/>
              <a:gd name="connsiteY5" fmla="*/ 457200 h 457200"/>
              <a:gd name="connsiteX6" fmla="*/ 0 w 18288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457200">
                <a:moveTo>
                  <a:pt x="0" y="0"/>
                </a:moveTo>
                <a:lnTo>
                  <a:pt x="857250" y="0"/>
                </a:lnTo>
                <a:lnTo>
                  <a:pt x="1143000" y="0"/>
                </a:lnTo>
                <a:lnTo>
                  <a:pt x="1828800" y="0"/>
                </a:lnTo>
                <a:lnTo>
                  <a:pt x="1143000" y="457200"/>
                </a:lnTo>
                <a:lnTo>
                  <a:pt x="0" y="45720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6" name="Slide Number Placeholder 5"/>
          <p:cNvSpPr txBox="1">
            <a:spLocks/>
          </p:cNvSpPr>
          <p:nvPr userDrawn="1"/>
        </p:nvSpPr>
        <p:spPr>
          <a:xfrm>
            <a:off x="8737600" y="6356352"/>
            <a:ext cx="2844800" cy="365125"/>
          </a:xfrm>
          <a:prstGeom prst="rect">
            <a:avLst/>
          </a:prstGeom>
        </p:spPr>
        <p:txBody>
          <a:bodyPr anchor="ctr"/>
          <a:lstStyle>
            <a:lvl1pPr>
              <a:defRPr/>
            </a:lvl1pPr>
          </a:lstStyle>
          <a:p>
            <a:pPr algn="r">
              <a:defRPr/>
            </a:pPr>
            <a:endParaRPr lang="en-US" sz="1200" dirty="0">
              <a:solidFill>
                <a:prstClr val="white">
                  <a:tint val="75000"/>
                </a:prstClr>
              </a:solidFill>
            </a:endParaRPr>
          </a:p>
        </p:txBody>
      </p:sp>
      <p:sp>
        <p:nvSpPr>
          <p:cNvPr id="7" name="Freeform 6"/>
          <p:cNvSpPr/>
          <p:nvPr userDrawn="1"/>
        </p:nvSpPr>
        <p:spPr>
          <a:xfrm>
            <a:off x="101600" y="6248400"/>
            <a:ext cx="2438400" cy="533400"/>
          </a:xfrm>
          <a:custGeom>
            <a:avLst/>
            <a:gdLst>
              <a:gd name="connsiteX0" fmla="*/ 0 w 1143000"/>
              <a:gd name="connsiteY0" fmla="*/ 0 h 457200"/>
              <a:gd name="connsiteX1" fmla="*/ 1143000 w 1143000"/>
              <a:gd name="connsiteY1" fmla="*/ 0 h 457200"/>
              <a:gd name="connsiteX2" fmla="*/ 1143000 w 1143000"/>
              <a:gd name="connsiteY2" fmla="*/ 457200 h 457200"/>
              <a:gd name="connsiteX3" fmla="*/ 0 w 1143000"/>
              <a:gd name="connsiteY3" fmla="*/ 457200 h 457200"/>
              <a:gd name="connsiteX4" fmla="*/ 0 w 11430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0 w 1828800"/>
              <a:gd name="connsiteY3" fmla="*/ 457200 h 457200"/>
              <a:gd name="connsiteX4" fmla="*/ 0 w 18288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1143000 w 1828800"/>
              <a:gd name="connsiteY3" fmla="*/ 457200 h 457200"/>
              <a:gd name="connsiteX4" fmla="*/ 0 w 1828800"/>
              <a:gd name="connsiteY4" fmla="*/ 457200 h 457200"/>
              <a:gd name="connsiteX5" fmla="*/ 0 w 1828800"/>
              <a:gd name="connsiteY5" fmla="*/ 0 h 457200"/>
              <a:gd name="connsiteX0" fmla="*/ 0 w 1828800"/>
              <a:gd name="connsiteY0" fmla="*/ 0 h 457200"/>
              <a:gd name="connsiteX1" fmla="*/ 857250 w 1828800"/>
              <a:gd name="connsiteY1" fmla="*/ 0 h 457200"/>
              <a:gd name="connsiteX2" fmla="*/ 1143000 w 1828800"/>
              <a:gd name="connsiteY2" fmla="*/ 0 h 457200"/>
              <a:gd name="connsiteX3" fmla="*/ 1828800 w 1828800"/>
              <a:gd name="connsiteY3" fmla="*/ 0 h 457200"/>
              <a:gd name="connsiteX4" fmla="*/ 1143000 w 1828800"/>
              <a:gd name="connsiteY4" fmla="*/ 457200 h 457200"/>
              <a:gd name="connsiteX5" fmla="*/ 0 w 1828800"/>
              <a:gd name="connsiteY5" fmla="*/ 457200 h 457200"/>
              <a:gd name="connsiteX6" fmla="*/ 0 w 18288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457200">
                <a:moveTo>
                  <a:pt x="0" y="0"/>
                </a:moveTo>
                <a:lnTo>
                  <a:pt x="857250" y="0"/>
                </a:lnTo>
                <a:lnTo>
                  <a:pt x="1143000" y="0"/>
                </a:lnTo>
                <a:lnTo>
                  <a:pt x="1828800" y="0"/>
                </a:lnTo>
                <a:lnTo>
                  <a:pt x="1143000" y="457200"/>
                </a:lnTo>
                <a:lnTo>
                  <a:pt x="0" y="45720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8" name="Picture 11" descr="ADA Logo Gray Cropped.jpg"/>
          <p:cNvPicPr>
            <a:picLocks noChangeAspect="1"/>
          </p:cNvPicPr>
          <p:nvPr userDrawn="1"/>
        </p:nvPicPr>
        <p:blipFill>
          <a:blip r:embed="rId2" cstate="print">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93665" y="6496050"/>
            <a:ext cx="13287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6443663"/>
            <a:ext cx="1219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6037" y="1016000"/>
            <a:ext cx="12293601" cy="0"/>
          </a:xfrm>
          <a:prstGeom prst="line">
            <a:avLst/>
          </a:prstGeom>
          <a:ln w="19050">
            <a:solidFill>
              <a:srgbClr val="F8C206"/>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09600" y="1185332"/>
            <a:ext cx="10972800" cy="2819400"/>
          </a:xfrm>
        </p:spPr>
        <p:txBody>
          <a:bodyPr>
            <a:normAutofit/>
          </a:bodyPr>
          <a:lstStyle>
            <a:lvl1pPr>
              <a:buClr>
                <a:srgbClr val="FFD937"/>
              </a:buClr>
              <a:defRPr sz="2800">
                <a:solidFill>
                  <a:schemeClr val="bg1"/>
                </a:solidFill>
              </a:defRPr>
            </a:lvl1pPr>
            <a:lvl2pPr>
              <a:buClr>
                <a:srgbClr val="FFD937"/>
              </a:buClr>
              <a:defRPr sz="2400">
                <a:solidFill>
                  <a:schemeClr val="bg1"/>
                </a:solidFill>
              </a:defRPr>
            </a:lvl2pPr>
            <a:lvl3pPr>
              <a:buClr>
                <a:srgbClr val="FFD937"/>
              </a:buClr>
              <a:defRPr sz="2000">
                <a:solidFill>
                  <a:schemeClr val="bg1"/>
                </a:solidFill>
              </a:defRPr>
            </a:lvl3pPr>
            <a:lvl4pPr>
              <a:buClr>
                <a:srgbClr val="FFD937"/>
              </a:buClr>
              <a:defRPr sz="2800">
                <a:solidFill>
                  <a:schemeClr val="bg1"/>
                </a:solidFill>
              </a:defRPr>
            </a:lvl4pPr>
            <a:lvl5pPr>
              <a:buClr>
                <a:srgbClr val="FFD937"/>
              </a:buClr>
              <a:defRPr sz="2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20"/>
          <p:cNvSpPr>
            <a:spLocks noGrp="1"/>
          </p:cNvSpPr>
          <p:nvPr>
            <p:ph type="dt" sz="half" idx="10"/>
          </p:nvPr>
        </p:nvSpPr>
        <p:spPr/>
        <p:txBody>
          <a:bodyPr/>
          <a:lstStyle>
            <a:lvl1pPr>
              <a:defRPr/>
            </a:lvl1pPr>
          </a:lstStyle>
          <a:p>
            <a:pPr>
              <a:defRPr/>
            </a:pPr>
            <a:fld id="{AE450E66-B095-4BA6-A3FC-DD7E4422EF56}" type="datetime1">
              <a:rPr lang="en-US" smtClean="0">
                <a:solidFill>
                  <a:prstClr val="white">
                    <a:tint val="75000"/>
                  </a:prstClr>
                </a:solidFill>
              </a:rPr>
              <a:t>8/9/2017</a:t>
            </a:fld>
            <a:endParaRPr lang="en-US" dirty="0">
              <a:solidFill>
                <a:prstClr val="white">
                  <a:tint val="75000"/>
                </a:prstClr>
              </a:solidFill>
            </a:endParaRPr>
          </a:p>
        </p:txBody>
      </p:sp>
      <p:sp>
        <p:nvSpPr>
          <p:cNvPr id="12" name="Slide Number Placeholder 21"/>
          <p:cNvSpPr>
            <a:spLocks noGrp="1"/>
          </p:cNvSpPr>
          <p:nvPr>
            <p:ph type="sldNum" sz="quarter" idx="11"/>
          </p:nvPr>
        </p:nvSpPr>
        <p:spPr/>
        <p:txBody>
          <a:bodyPr/>
          <a:lstStyle>
            <a:lvl1pPr>
              <a:defRPr smtClean="0"/>
            </a:lvl1pPr>
          </a:lstStyle>
          <a:p>
            <a:pPr>
              <a:defRPr/>
            </a:pPr>
            <a:fld id="{C1D02A1F-96AC-4467-AC0D-3CE326803091}" type="slidenum">
              <a:rPr lang="en-US">
                <a:solidFill>
                  <a:prstClr val="white">
                    <a:tint val="75000"/>
                  </a:prstClr>
                </a:solidFill>
              </a:rPr>
              <a:pPr>
                <a:defRPr/>
              </a:pPr>
              <a:t>‹#›</a:t>
            </a:fld>
            <a:endParaRPr lang="en-US">
              <a:solidFill>
                <a:prstClr val="white">
                  <a:tint val="75000"/>
                </a:prstClr>
              </a:solidFill>
            </a:endParaRPr>
          </a:p>
        </p:txBody>
      </p:sp>
      <p:sp>
        <p:nvSpPr>
          <p:cNvPr id="13" name="Footer Placeholder 22"/>
          <p:cNvSpPr>
            <a:spLocks noGrp="1"/>
          </p:cNvSpPr>
          <p:nvPr>
            <p:ph type="ftr" sz="quarter" idx="12"/>
          </p:nvPr>
        </p:nvSpPr>
        <p:spPr/>
        <p:txBody>
          <a:bodyPr/>
          <a:lstStyle>
            <a:lvl1pPr>
              <a:defRPr/>
            </a:lvl1pPr>
          </a:lstStyle>
          <a:p>
            <a:pPr>
              <a:defRPr/>
            </a:pPr>
            <a:endParaRPr lang="en-US">
              <a:solidFill>
                <a:prstClr val="white">
                  <a:tint val="75000"/>
                </a:prstClr>
              </a:solidFill>
            </a:endParaRPr>
          </a:p>
        </p:txBody>
      </p:sp>
    </p:spTree>
    <p:extLst>
      <p:ext uri="{BB962C8B-B14F-4D97-AF65-F5344CB8AC3E}">
        <p14:creationId xmlns:p14="http://schemas.microsoft.com/office/powerpoint/2010/main" val="37073727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Rectangle 3"/>
          <p:cNvSpPr/>
          <p:nvPr userDrawn="1"/>
        </p:nvSpPr>
        <p:spPr>
          <a:xfrm>
            <a:off x="0" y="0"/>
            <a:ext cx="12192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ln>
                <a:solidFill>
                  <a:prstClr val="black"/>
                </a:solidFill>
              </a:ln>
              <a:solidFill>
                <a:prstClr val="white"/>
              </a:solidFill>
            </a:endParaRPr>
          </a:p>
        </p:txBody>
      </p:sp>
      <p:sp>
        <p:nvSpPr>
          <p:cNvPr id="5" name="Freeform 4"/>
          <p:cNvSpPr/>
          <p:nvPr userDrawn="1"/>
        </p:nvSpPr>
        <p:spPr>
          <a:xfrm>
            <a:off x="101600" y="6477000"/>
            <a:ext cx="1422400" cy="304800"/>
          </a:xfrm>
          <a:custGeom>
            <a:avLst/>
            <a:gdLst>
              <a:gd name="connsiteX0" fmla="*/ 0 w 1143000"/>
              <a:gd name="connsiteY0" fmla="*/ 0 h 457200"/>
              <a:gd name="connsiteX1" fmla="*/ 1143000 w 1143000"/>
              <a:gd name="connsiteY1" fmla="*/ 0 h 457200"/>
              <a:gd name="connsiteX2" fmla="*/ 1143000 w 1143000"/>
              <a:gd name="connsiteY2" fmla="*/ 457200 h 457200"/>
              <a:gd name="connsiteX3" fmla="*/ 0 w 1143000"/>
              <a:gd name="connsiteY3" fmla="*/ 457200 h 457200"/>
              <a:gd name="connsiteX4" fmla="*/ 0 w 11430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0 w 1828800"/>
              <a:gd name="connsiteY3" fmla="*/ 457200 h 457200"/>
              <a:gd name="connsiteX4" fmla="*/ 0 w 18288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1143000 w 1828800"/>
              <a:gd name="connsiteY3" fmla="*/ 457200 h 457200"/>
              <a:gd name="connsiteX4" fmla="*/ 0 w 1828800"/>
              <a:gd name="connsiteY4" fmla="*/ 457200 h 457200"/>
              <a:gd name="connsiteX5" fmla="*/ 0 w 1828800"/>
              <a:gd name="connsiteY5" fmla="*/ 0 h 457200"/>
              <a:gd name="connsiteX0" fmla="*/ 0 w 1828800"/>
              <a:gd name="connsiteY0" fmla="*/ 0 h 457200"/>
              <a:gd name="connsiteX1" fmla="*/ 857250 w 1828800"/>
              <a:gd name="connsiteY1" fmla="*/ 0 h 457200"/>
              <a:gd name="connsiteX2" fmla="*/ 1143000 w 1828800"/>
              <a:gd name="connsiteY2" fmla="*/ 0 h 457200"/>
              <a:gd name="connsiteX3" fmla="*/ 1828800 w 1828800"/>
              <a:gd name="connsiteY3" fmla="*/ 0 h 457200"/>
              <a:gd name="connsiteX4" fmla="*/ 1143000 w 1828800"/>
              <a:gd name="connsiteY4" fmla="*/ 457200 h 457200"/>
              <a:gd name="connsiteX5" fmla="*/ 0 w 1828800"/>
              <a:gd name="connsiteY5" fmla="*/ 457200 h 457200"/>
              <a:gd name="connsiteX6" fmla="*/ 0 w 18288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457200">
                <a:moveTo>
                  <a:pt x="0" y="0"/>
                </a:moveTo>
                <a:lnTo>
                  <a:pt x="857250" y="0"/>
                </a:lnTo>
                <a:lnTo>
                  <a:pt x="1143000" y="0"/>
                </a:lnTo>
                <a:lnTo>
                  <a:pt x="1828800" y="0"/>
                </a:lnTo>
                <a:lnTo>
                  <a:pt x="1143000" y="457200"/>
                </a:lnTo>
                <a:lnTo>
                  <a:pt x="0" y="45720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6" name="Slide Number Placeholder 5"/>
          <p:cNvSpPr txBox="1">
            <a:spLocks/>
          </p:cNvSpPr>
          <p:nvPr userDrawn="1"/>
        </p:nvSpPr>
        <p:spPr>
          <a:xfrm>
            <a:off x="8737600" y="6356352"/>
            <a:ext cx="2844800" cy="365125"/>
          </a:xfrm>
          <a:prstGeom prst="rect">
            <a:avLst/>
          </a:prstGeom>
        </p:spPr>
        <p:txBody>
          <a:bodyPr anchor="ctr"/>
          <a:lstStyle>
            <a:lvl1pPr>
              <a:defRPr/>
            </a:lvl1pPr>
          </a:lstStyle>
          <a:p>
            <a:pPr algn="r">
              <a:defRPr/>
            </a:pPr>
            <a:endParaRPr lang="en-US" sz="1200" dirty="0">
              <a:solidFill>
                <a:prstClr val="white">
                  <a:tint val="75000"/>
                </a:prstClr>
              </a:solidFill>
            </a:endParaRPr>
          </a:p>
        </p:txBody>
      </p:sp>
      <p:sp>
        <p:nvSpPr>
          <p:cNvPr id="7" name="Freeform 6"/>
          <p:cNvSpPr/>
          <p:nvPr userDrawn="1"/>
        </p:nvSpPr>
        <p:spPr>
          <a:xfrm>
            <a:off x="101600" y="6248400"/>
            <a:ext cx="2438400" cy="533400"/>
          </a:xfrm>
          <a:custGeom>
            <a:avLst/>
            <a:gdLst>
              <a:gd name="connsiteX0" fmla="*/ 0 w 1143000"/>
              <a:gd name="connsiteY0" fmla="*/ 0 h 457200"/>
              <a:gd name="connsiteX1" fmla="*/ 1143000 w 1143000"/>
              <a:gd name="connsiteY1" fmla="*/ 0 h 457200"/>
              <a:gd name="connsiteX2" fmla="*/ 1143000 w 1143000"/>
              <a:gd name="connsiteY2" fmla="*/ 457200 h 457200"/>
              <a:gd name="connsiteX3" fmla="*/ 0 w 1143000"/>
              <a:gd name="connsiteY3" fmla="*/ 457200 h 457200"/>
              <a:gd name="connsiteX4" fmla="*/ 0 w 11430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0 w 1828800"/>
              <a:gd name="connsiteY3" fmla="*/ 457200 h 457200"/>
              <a:gd name="connsiteX4" fmla="*/ 0 w 18288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1143000 w 1828800"/>
              <a:gd name="connsiteY3" fmla="*/ 457200 h 457200"/>
              <a:gd name="connsiteX4" fmla="*/ 0 w 1828800"/>
              <a:gd name="connsiteY4" fmla="*/ 457200 h 457200"/>
              <a:gd name="connsiteX5" fmla="*/ 0 w 1828800"/>
              <a:gd name="connsiteY5" fmla="*/ 0 h 457200"/>
              <a:gd name="connsiteX0" fmla="*/ 0 w 1828800"/>
              <a:gd name="connsiteY0" fmla="*/ 0 h 457200"/>
              <a:gd name="connsiteX1" fmla="*/ 857250 w 1828800"/>
              <a:gd name="connsiteY1" fmla="*/ 0 h 457200"/>
              <a:gd name="connsiteX2" fmla="*/ 1143000 w 1828800"/>
              <a:gd name="connsiteY2" fmla="*/ 0 h 457200"/>
              <a:gd name="connsiteX3" fmla="*/ 1828800 w 1828800"/>
              <a:gd name="connsiteY3" fmla="*/ 0 h 457200"/>
              <a:gd name="connsiteX4" fmla="*/ 1143000 w 1828800"/>
              <a:gd name="connsiteY4" fmla="*/ 457200 h 457200"/>
              <a:gd name="connsiteX5" fmla="*/ 0 w 1828800"/>
              <a:gd name="connsiteY5" fmla="*/ 457200 h 457200"/>
              <a:gd name="connsiteX6" fmla="*/ 0 w 18288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457200">
                <a:moveTo>
                  <a:pt x="0" y="0"/>
                </a:moveTo>
                <a:lnTo>
                  <a:pt x="857250" y="0"/>
                </a:lnTo>
                <a:lnTo>
                  <a:pt x="1143000" y="0"/>
                </a:lnTo>
                <a:lnTo>
                  <a:pt x="1828800" y="0"/>
                </a:lnTo>
                <a:lnTo>
                  <a:pt x="1143000" y="457200"/>
                </a:lnTo>
                <a:lnTo>
                  <a:pt x="0" y="45720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8" name="Picture 11" descr="ADA Logo Gray Cropped.jpg"/>
          <p:cNvPicPr>
            <a:picLocks noChangeAspect="1"/>
          </p:cNvPicPr>
          <p:nvPr userDrawn="1"/>
        </p:nvPicPr>
        <p:blipFill>
          <a:blip r:embed="rId2" cstate="print">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93665" y="6496050"/>
            <a:ext cx="13287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6443663"/>
            <a:ext cx="1219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6037" y="1016000"/>
            <a:ext cx="12293601" cy="0"/>
          </a:xfrm>
          <a:prstGeom prst="line">
            <a:avLst/>
          </a:prstGeom>
          <a:ln w="19050">
            <a:solidFill>
              <a:srgbClr val="F8C206"/>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09600" y="1185332"/>
            <a:ext cx="10972800" cy="2819400"/>
          </a:xfrm>
        </p:spPr>
        <p:txBody>
          <a:bodyPr>
            <a:normAutofit/>
          </a:bodyPr>
          <a:lstStyle>
            <a:lvl1pPr>
              <a:buClr>
                <a:srgbClr val="FFD937"/>
              </a:buClr>
              <a:defRPr sz="2800">
                <a:solidFill>
                  <a:schemeClr val="bg1"/>
                </a:solidFill>
              </a:defRPr>
            </a:lvl1pPr>
            <a:lvl2pPr>
              <a:buClr>
                <a:srgbClr val="FFD937"/>
              </a:buClr>
              <a:defRPr sz="2400">
                <a:solidFill>
                  <a:schemeClr val="bg1"/>
                </a:solidFill>
              </a:defRPr>
            </a:lvl2pPr>
            <a:lvl3pPr>
              <a:buClr>
                <a:srgbClr val="FFD937"/>
              </a:buClr>
              <a:defRPr sz="2000">
                <a:solidFill>
                  <a:schemeClr val="bg1"/>
                </a:solidFill>
              </a:defRPr>
            </a:lvl3pPr>
            <a:lvl4pPr>
              <a:buClr>
                <a:srgbClr val="FFD937"/>
              </a:buClr>
              <a:defRPr sz="2800">
                <a:solidFill>
                  <a:schemeClr val="bg1"/>
                </a:solidFill>
              </a:defRPr>
            </a:lvl4pPr>
            <a:lvl5pPr>
              <a:buClr>
                <a:srgbClr val="FFD937"/>
              </a:buClr>
              <a:defRPr sz="2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20"/>
          <p:cNvSpPr>
            <a:spLocks noGrp="1"/>
          </p:cNvSpPr>
          <p:nvPr>
            <p:ph type="dt" sz="half" idx="10"/>
          </p:nvPr>
        </p:nvSpPr>
        <p:spPr/>
        <p:txBody>
          <a:bodyPr/>
          <a:lstStyle>
            <a:lvl1pPr>
              <a:defRPr/>
            </a:lvl1pPr>
          </a:lstStyle>
          <a:p>
            <a:pPr>
              <a:defRPr/>
            </a:pPr>
            <a:fld id="{CA60DA82-68F2-4BDA-9911-E7B29797EBFB}" type="datetime1">
              <a:rPr lang="en-US" smtClean="0">
                <a:solidFill>
                  <a:prstClr val="white">
                    <a:tint val="75000"/>
                  </a:prstClr>
                </a:solidFill>
              </a:rPr>
              <a:t>8/9/2017</a:t>
            </a:fld>
            <a:endParaRPr lang="en-US" dirty="0">
              <a:solidFill>
                <a:prstClr val="white">
                  <a:tint val="75000"/>
                </a:prstClr>
              </a:solidFill>
            </a:endParaRPr>
          </a:p>
        </p:txBody>
      </p:sp>
      <p:sp>
        <p:nvSpPr>
          <p:cNvPr id="12" name="Slide Number Placeholder 21"/>
          <p:cNvSpPr>
            <a:spLocks noGrp="1"/>
          </p:cNvSpPr>
          <p:nvPr>
            <p:ph type="sldNum" sz="quarter" idx="11"/>
          </p:nvPr>
        </p:nvSpPr>
        <p:spPr/>
        <p:txBody>
          <a:bodyPr/>
          <a:lstStyle>
            <a:lvl1pPr>
              <a:defRPr smtClean="0"/>
            </a:lvl1pPr>
          </a:lstStyle>
          <a:p>
            <a:pPr>
              <a:defRPr/>
            </a:pPr>
            <a:fld id="{C1D02A1F-96AC-4467-AC0D-3CE326803091}" type="slidenum">
              <a:rPr lang="en-US">
                <a:solidFill>
                  <a:prstClr val="white">
                    <a:tint val="75000"/>
                  </a:prstClr>
                </a:solidFill>
              </a:rPr>
              <a:pPr>
                <a:defRPr/>
              </a:pPr>
              <a:t>‹#›</a:t>
            </a:fld>
            <a:endParaRPr lang="en-US">
              <a:solidFill>
                <a:prstClr val="white">
                  <a:tint val="75000"/>
                </a:prstClr>
              </a:solidFill>
            </a:endParaRPr>
          </a:p>
        </p:txBody>
      </p:sp>
      <p:sp>
        <p:nvSpPr>
          <p:cNvPr id="13" name="Footer Placeholder 22"/>
          <p:cNvSpPr>
            <a:spLocks noGrp="1"/>
          </p:cNvSpPr>
          <p:nvPr>
            <p:ph type="ftr" sz="quarter" idx="12"/>
          </p:nvPr>
        </p:nvSpPr>
        <p:spPr/>
        <p:txBody>
          <a:bodyPr/>
          <a:lstStyle>
            <a:lvl1pPr>
              <a:defRPr/>
            </a:lvl1pPr>
          </a:lstStyle>
          <a:p>
            <a:pPr>
              <a:defRPr/>
            </a:pPr>
            <a:endParaRPr lang="en-US">
              <a:solidFill>
                <a:prstClr val="white">
                  <a:tint val="75000"/>
                </a:prstClr>
              </a:solidFill>
            </a:endParaRPr>
          </a:p>
        </p:txBody>
      </p:sp>
    </p:spTree>
    <p:extLst>
      <p:ext uri="{BB962C8B-B14F-4D97-AF65-F5344CB8AC3E}">
        <p14:creationId xmlns:p14="http://schemas.microsoft.com/office/powerpoint/2010/main" val="3076143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BF9DB1-53D3-49E5-AEAF-C48AF71A46EC}"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1E399-6AAB-4214-B1CF-0F0CECF6E119}"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781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BF9DB1-53D3-49E5-AEAF-C48AF71A46EC}"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1E399-6AAB-4214-B1CF-0F0CECF6E119}" type="slidenum">
              <a:rPr lang="en-US" smtClean="0"/>
              <a:pPr/>
              <a:t>‹#›</a:t>
            </a:fld>
            <a:endParaRPr lang="en-US"/>
          </a:p>
        </p:txBody>
      </p:sp>
    </p:spTree>
    <p:extLst>
      <p:ext uri="{BB962C8B-B14F-4D97-AF65-F5344CB8AC3E}">
        <p14:creationId xmlns:p14="http://schemas.microsoft.com/office/powerpoint/2010/main" val="436611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F9DB1-53D3-49E5-AEAF-C48AF71A46EC}"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1E399-6AAB-4214-B1CF-0F0CECF6E119}"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930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BF9DB1-53D3-49E5-AEAF-C48AF71A46EC}"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D1E399-6AAB-4214-B1CF-0F0CECF6E119}" type="slidenum">
              <a:rPr lang="en-US" smtClean="0"/>
              <a:pPr/>
              <a:t>‹#›</a:t>
            </a:fld>
            <a:endParaRPr lang="en-US"/>
          </a:p>
        </p:txBody>
      </p:sp>
    </p:spTree>
    <p:extLst>
      <p:ext uri="{BB962C8B-B14F-4D97-AF65-F5344CB8AC3E}">
        <p14:creationId xmlns:p14="http://schemas.microsoft.com/office/powerpoint/2010/main" val="31918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BF9DB1-53D3-49E5-AEAF-C48AF71A46EC}" type="datetimeFigureOut">
              <a:rPr lang="en-US" smtClean="0"/>
              <a:pPr/>
              <a:t>8/9/2017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D1E399-6AAB-4214-B1CF-0F0CECF6E119}" type="slidenum">
              <a:rPr lang="en-US" smtClean="0"/>
              <a:pPr/>
              <a:t>‹#›</a:t>
            </a:fld>
            <a:endParaRPr lang="en-US"/>
          </a:p>
        </p:txBody>
      </p:sp>
    </p:spTree>
    <p:extLst>
      <p:ext uri="{BB962C8B-B14F-4D97-AF65-F5344CB8AC3E}">
        <p14:creationId xmlns:p14="http://schemas.microsoft.com/office/powerpoint/2010/main" val="3992095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BF9DB1-53D3-49E5-AEAF-C48AF71A46EC}" type="datetimeFigureOut">
              <a:rPr lang="en-US" smtClean="0"/>
              <a:pPr/>
              <a:t>8/9/2017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D1E399-6AAB-4214-B1CF-0F0CECF6E119}" type="slidenum">
              <a:rPr lang="en-US" smtClean="0"/>
              <a:pPr/>
              <a:t>‹#›</a:t>
            </a:fld>
            <a:endParaRPr lang="en-US"/>
          </a:p>
        </p:txBody>
      </p:sp>
    </p:spTree>
    <p:extLst>
      <p:ext uri="{BB962C8B-B14F-4D97-AF65-F5344CB8AC3E}">
        <p14:creationId xmlns:p14="http://schemas.microsoft.com/office/powerpoint/2010/main" val="34530780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BF9DB1-53D3-49E5-AEAF-C48AF71A46EC}" type="datetimeFigureOut">
              <a:rPr lang="en-US" smtClean="0"/>
              <a:pPr/>
              <a:t>8/9/2017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9D1E399-6AAB-4214-B1CF-0F0CECF6E119}" type="slidenum">
              <a:rPr lang="en-US" smtClean="0"/>
              <a:pPr/>
              <a:t>‹#›</a:t>
            </a:fld>
            <a:endParaRPr lang="en-US"/>
          </a:p>
        </p:txBody>
      </p:sp>
    </p:spTree>
    <p:extLst>
      <p:ext uri="{BB962C8B-B14F-4D97-AF65-F5344CB8AC3E}">
        <p14:creationId xmlns:p14="http://schemas.microsoft.com/office/powerpoint/2010/main" val="15018669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BF9DB1-53D3-49E5-AEAF-C48AF71A46EC}" type="datetimeFigureOut">
              <a:rPr lang="en-US" smtClean="0"/>
              <a:pPr/>
              <a:t>8/9/2017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9D1E399-6AAB-4214-B1CF-0F0CECF6E119}" type="slidenum">
              <a:rPr lang="en-US" smtClean="0">
                <a:solidFill>
                  <a:srgbClr val="344068"/>
                </a:solidFill>
              </a:rPr>
              <a:pPr/>
              <a:t>‹#›</a:t>
            </a:fld>
            <a:endParaRPr lang="en-US">
              <a:solidFill>
                <a:srgbClr val="344068"/>
              </a:solidFill>
            </a:endParaRPr>
          </a:p>
        </p:txBody>
      </p:sp>
    </p:spTree>
    <p:extLst>
      <p:ext uri="{BB962C8B-B14F-4D97-AF65-F5344CB8AC3E}">
        <p14:creationId xmlns:p14="http://schemas.microsoft.com/office/powerpoint/2010/main" val="127772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4FD9CB-9539-4257-A5E9-48C8235D51E2}" type="datetime1">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0D9D3-9E56-426E-940A-EB27FAD19CFE}" type="slidenum">
              <a:rPr lang="en-US" smtClean="0"/>
              <a:t>‹#›</a:t>
            </a:fld>
            <a:endParaRPr lang="en-US"/>
          </a:p>
        </p:txBody>
      </p:sp>
    </p:spTree>
    <p:extLst>
      <p:ext uri="{BB962C8B-B14F-4D97-AF65-F5344CB8AC3E}">
        <p14:creationId xmlns:p14="http://schemas.microsoft.com/office/powerpoint/2010/main" val="41757973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F9DB1-53D3-49E5-AEAF-C48AF71A46EC}"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D1E399-6AAB-4214-B1CF-0F0CECF6E119}" type="slidenum">
              <a:rPr lang="en-US" smtClean="0"/>
              <a:pPr/>
              <a:t>‹#›</a:t>
            </a:fld>
            <a:endParaRPr lang="en-US"/>
          </a:p>
        </p:txBody>
      </p:sp>
    </p:spTree>
    <p:extLst>
      <p:ext uri="{BB962C8B-B14F-4D97-AF65-F5344CB8AC3E}">
        <p14:creationId xmlns:p14="http://schemas.microsoft.com/office/powerpoint/2010/main" val="33033421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BF9DB1-53D3-49E5-AEAF-C48AF71A46EC}"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1E399-6AAB-4214-B1CF-0F0CECF6E119}" type="slidenum">
              <a:rPr lang="en-US" smtClean="0"/>
              <a:pPr/>
              <a:t>‹#›</a:t>
            </a:fld>
            <a:endParaRPr lang="en-US"/>
          </a:p>
        </p:txBody>
      </p:sp>
    </p:spTree>
    <p:extLst>
      <p:ext uri="{BB962C8B-B14F-4D97-AF65-F5344CB8AC3E}">
        <p14:creationId xmlns:p14="http://schemas.microsoft.com/office/powerpoint/2010/main" val="2881317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BF9DB1-53D3-49E5-AEAF-C48AF71A46EC}"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1E399-6AAB-4214-B1CF-0F0CECF6E119}" type="slidenum">
              <a:rPr lang="en-US" smtClean="0"/>
              <a:pPr/>
              <a:t>‹#›</a:t>
            </a:fld>
            <a:endParaRPr lang="en-US"/>
          </a:p>
        </p:txBody>
      </p:sp>
    </p:spTree>
    <p:extLst>
      <p:ext uri="{BB962C8B-B14F-4D97-AF65-F5344CB8AC3E}">
        <p14:creationId xmlns:p14="http://schemas.microsoft.com/office/powerpoint/2010/main" val="649420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1AFED1-0908-48F3-884E-2D898FD95044}" type="datetime1">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10D9D3-9E56-426E-940A-EB27FAD19C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228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D106D-6BD6-4A5C-927C-9CCB2BEB1EBC}" type="datetime1">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10D9D3-9E56-426E-940A-EB27FAD19C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5782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EDAA1F-C43D-4355-B68F-7D74F19715FE}" type="datetime1">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10D9D3-9E56-426E-940A-EB27FAD19C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562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4FD9CB-9539-4257-A5E9-48C8235D51E2}" type="datetime1">
              <a:rPr lang="en-US" smtClean="0">
                <a:solidFill>
                  <a:prstClr val="black">
                    <a:tint val="75000"/>
                  </a:prstClr>
                </a:solidFill>
              </a:rPr>
              <a:pPr/>
              <a:t>8/9/2017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10D9D3-9E56-426E-940A-EB27FAD19C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3990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3B159F-9CC1-4D30-A015-FF67FFEDE64E}" type="datetime1">
              <a:rPr lang="en-US" smtClean="0">
                <a:solidFill>
                  <a:prstClr val="black">
                    <a:tint val="75000"/>
                  </a:prstClr>
                </a:solidFill>
              </a:rPr>
              <a:pPr/>
              <a:t>8/9/2017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710D9D3-9E56-426E-940A-EB27FAD19C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753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DFF0BC-F9EC-4BE2-BC05-9CDBB98879F9}" type="datetime1">
              <a:rPr lang="en-US" smtClean="0">
                <a:solidFill>
                  <a:prstClr val="black">
                    <a:tint val="75000"/>
                  </a:prstClr>
                </a:solidFill>
              </a:rPr>
              <a:pPr/>
              <a:t>8/9/2017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10D9D3-9E56-426E-940A-EB27FAD19C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6300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FC91E-225B-4747-B4E2-062E9CF209D1}" type="datetime1">
              <a:rPr lang="en-US" smtClean="0">
                <a:solidFill>
                  <a:prstClr val="black">
                    <a:tint val="75000"/>
                  </a:prstClr>
                </a:solidFill>
              </a:rPr>
              <a:pPr/>
              <a:t>8/9/2017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710D9D3-9E56-426E-940A-EB27FAD19C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335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3B159F-9CC1-4D30-A015-FF67FFEDE64E}" type="datetime1">
              <a:rPr lang="en-US" smtClean="0"/>
              <a:t>8/9/2017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10D9D3-9E56-426E-940A-EB27FAD19CFE}" type="slidenum">
              <a:rPr lang="en-US" smtClean="0"/>
              <a:t>‹#›</a:t>
            </a:fld>
            <a:endParaRPr lang="en-US"/>
          </a:p>
        </p:txBody>
      </p:sp>
    </p:spTree>
    <p:extLst>
      <p:ext uri="{BB962C8B-B14F-4D97-AF65-F5344CB8AC3E}">
        <p14:creationId xmlns:p14="http://schemas.microsoft.com/office/powerpoint/2010/main" val="30499309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B67E7-9D2E-42A7-92EF-5D82C4BDA99D}" type="datetime1">
              <a:rPr lang="en-US" smtClean="0">
                <a:solidFill>
                  <a:prstClr val="black">
                    <a:tint val="75000"/>
                  </a:prstClr>
                </a:solidFill>
              </a:rPr>
              <a:pPr/>
              <a:t>8/9/2017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10D9D3-9E56-426E-940A-EB27FAD19C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4245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87D9E-0416-4CA4-9249-CA225021E68D}" type="datetime1">
              <a:rPr lang="en-US" smtClean="0">
                <a:solidFill>
                  <a:prstClr val="black">
                    <a:tint val="75000"/>
                  </a:prstClr>
                </a:solidFill>
              </a:rPr>
              <a:pPr/>
              <a:t>8/9/2017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10D9D3-9E56-426E-940A-EB27FAD19C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269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39279-BBA5-4835-AADE-0922046D2E3A}" type="datetime1">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10D9D3-9E56-426E-940A-EB27FAD19C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7977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39F698-E460-4D85-8CBB-8D1F4E69E235}" type="datetime1">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10D9D3-9E56-426E-940A-EB27FAD19C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347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DFF0BC-F9EC-4BE2-BC05-9CDBB98879F9}" type="datetime1">
              <a:rPr lang="en-US" smtClean="0"/>
              <a:t>8/9/2017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10D9D3-9E56-426E-940A-EB27FAD19CFE}" type="slidenum">
              <a:rPr lang="en-US" smtClean="0"/>
              <a:t>‹#›</a:t>
            </a:fld>
            <a:endParaRPr lang="en-US"/>
          </a:p>
        </p:txBody>
      </p:sp>
    </p:spTree>
    <p:extLst>
      <p:ext uri="{BB962C8B-B14F-4D97-AF65-F5344CB8AC3E}">
        <p14:creationId xmlns:p14="http://schemas.microsoft.com/office/powerpoint/2010/main" val="384273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FC91E-225B-4747-B4E2-062E9CF209D1}" type="datetime1">
              <a:rPr lang="en-US" smtClean="0"/>
              <a:t>8/9/2017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10D9D3-9E56-426E-940A-EB27FAD19CFE}" type="slidenum">
              <a:rPr lang="en-US" smtClean="0"/>
              <a:t>‹#›</a:t>
            </a:fld>
            <a:endParaRPr lang="en-US"/>
          </a:p>
        </p:txBody>
      </p:sp>
    </p:spTree>
    <p:extLst>
      <p:ext uri="{BB962C8B-B14F-4D97-AF65-F5344CB8AC3E}">
        <p14:creationId xmlns:p14="http://schemas.microsoft.com/office/powerpoint/2010/main" val="444511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B67E7-9D2E-42A7-92EF-5D82C4BDA99D}" type="datetime1">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0D9D3-9E56-426E-940A-EB27FAD19CFE}" type="slidenum">
              <a:rPr lang="en-US" smtClean="0"/>
              <a:t>‹#›</a:t>
            </a:fld>
            <a:endParaRPr lang="en-US"/>
          </a:p>
        </p:txBody>
      </p:sp>
    </p:spTree>
    <p:extLst>
      <p:ext uri="{BB962C8B-B14F-4D97-AF65-F5344CB8AC3E}">
        <p14:creationId xmlns:p14="http://schemas.microsoft.com/office/powerpoint/2010/main" val="911385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87D9E-0416-4CA4-9249-CA225021E68D}" type="datetime1">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0D9D3-9E56-426E-940A-EB27FAD19CFE}" type="slidenum">
              <a:rPr lang="en-US" smtClean="0"/>
              <a:t>‹#›</a:t>
            </a:fld>
            <a:endParaRPr lang="en-US"/>
          </a:p>
        </p:txBody>
      </p:sp>
    </p:spTree>
    <p:extLst>
      <p:ext uri="{BB962C8B-B14F-4D97-AF65-F5344CB8AC3E}">
        <p14:creationId xmlns:p14="http://schemas.microsoft.com/office/powerpoint/2010/main" val="343676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EC709-EC36-4236-9EBC-0AB06CD5DE06}" type="datetime1">
              <a:rPr lang="en-US" smtClean="0"/>
              <a:t>8/9/2017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0D9D3-9E56-426E-940A-EB27FAD19CFE}" type="slidenum">
              <a:rPr lang="en-US" smtClean="0"/>
              <a:t>‹#›</a:t>
            </a:fld>
            <a:endParaRPr lang="en-US"/>
          </a:p>
        </p:txBody>
      </p:sp>
    </p:spTree>
    <p:extLst>
      <p:ext uri="{BB962C8B-B14F-4D97-AF65-F5344CB8AC3E}">
        <p14:creationId xmlns:p14="http://schemas.microsoft.com/office/powerpoint/2010/main" val="124745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46"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9CEB2-6363-4D7F-89F4-1B60A6F24349}" type="datetime1">
              <a:rPr lang="en-US" smtClean="0">
                <a:solidFill>
                  <a:prstClr val="white">
                    <a:tint val="75000"/>
                  </a:prstClr>
                </a:solidFill>
              </a:rPr>
              <a:t>8/9/2017</a:t>
            </a:fld>
            <a:endParaRPr lang="en-US">
              <a:solidFill>
                <a:prstClr val="white">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EC01D-2358-4BA1-A6E8-BF9F9935339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731344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BF9DB1-53D3-49E5-AEAF-C48AF71A46EC}" type="datetimeFigureOut">
              <a:rPr lang="en-US" smtClean="0"/>
              <a:pPr/>
              <a:t>8/9/2017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9D1E399-6AAB-4214-B1CF-0F0CECF6E119}"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51161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EC709-EC36-4236-9EBC-0AB06CD5DE06}" type="datetime1">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0D9D3-9E56-426E-940A-EB27FAD19C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26964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3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4.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3.xml"/><Relationship Id="rId5" Type="http://schemas.openxmlformats.org/officeDocument/2006/relationships/image" Target="../media/image59.png"/><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image" Target="../media/image65.jpg"/><Relationship Id="rId5" Type="http://schemas.openxmlformats.org/officeDocument/2006/relationships/image" Target="../media/image64.jpg"/><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44.xml"/><Relationship Id="rId6" Type="http://schemas.openxmlformats.org/officeDocument/2006/relationships/image" Target="../media/image65.jpg"/><Relationship Id="rId5" Type="http://schemas.openxmlformats.org/officeDocument/2006/relationships/image" Target="../media/image64.jpg"/><Relationship Id="rId4" Type="http://schemas.openxmlformats.org/officeDocument/2006/relationships/image" Target="../media/image63.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image" Target="../media/image65.jpg"/><Relationship Id="rId5" Type="http://schemas.openxmlformats.org/officeDocument/2006/relationships/image" Target="../media/image64.jpg"/><Relationship Id="rId4" Type="http://schemas.openxmlformats.org/officeDocument/2006/relationships/image" Target="../media/image6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7.jpg"/><Relationship Id="rId1" Type="http://schemas.openxmlformats.org/officeDocument/2006/relationships/slideLayout" Target="../slideLayouts/slideLayout49.xml"/><Relationship Id="rId4" Type="http://schemas.openxmlformats.org/officeDocument/2006/relationships/image" Target="../media/image66.png"/></Relationships>
</file>

<file path=ppt/slides/_rels/slide7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4.jpg"/><Relationship Id="rId1" Type="http://schemas.openxmlformats.org/officeDocument/2006/relationships/slideLayout" Target="../slideLayouts/slideLayout49.xml"/><Relationship Id="rId4" Type="http://schemas.openxmlformats.org/officeDocument/2006/relationships/image" Target="../media/image63.png"/></Relationships>
</file>

<file path=ppt/slides/_rels/slide7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6.xml"/></Relationships>
</file>

<file path=ppt/slides/_rels/slide8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g"/><Relationship Id="rId1" Type="http://schemas.openxmlformats.org/officeDocument/2006/relationships/slideLayout" Target="../slideLayouts/slideLayout49.xml"/><Relationship Id="rId4" Type="http://schemas.openxmlformats.org/officeDocument/2006/relationships/image" Target="../media/image73.jpeg"/></Relationships>
</file>

<file path=ppt/slides/_rels/slide8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4.jpg"/><Relationship Id="rId1" Type="http://schemas.openxmlformats.org/officeDocument/2006/relationships/slideLayout" Target="../slideLayouts/slideLayout49.xml"/><Relationship Id="rId4" Type="http://schemas.openxmlformats.org/officeDocument/2006/relationships/image" Target="../media/image63.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D35908-D290-405D-B247-3A3C3B2AB46F}" type="datetime1">
              <a:rPr lang="en-US" smtClean="0">
                <a:solidFill>
                  <a:schemeClr val="bg1"/>
                </a:solidFill>
                <a:latin typeface="Times New Roman" panose="02020603050405020304" pitchFamily="18" charset="0"/>
                <a:cs typeface="Times New Roman" panose="02020603050405020304" pitchFamily="18" charset="0"/>
              </a:rPr>
              <a:t>8/9/2017</a:t>
            </a:fld>
            <a:endParaRPr lang="en-US" dirty="0">
              <a:solidFill>
                <a:schemeClr val="bg1"/>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E710D9D3-9E56-426E-940A-EB27FAD19CFE}" type="slidenum">
              <a:rPr lang="en-US" smtClean="0">
                <a:solidFill>
                  <a:schemeClr val="bg1"/>
                </a:solidFill>
              </a:rPr>
              <a:t>1</a:t>
            </a:fld>
            <a:endParaRPr lang="en-US" dirty="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2000" cy="6843713"/>
          </a:xfrm>
          <a:prstGeom prst="rect">
            <a:avLst/>
          </a:prstGeom>
        </p:spPr>
      </p:pic>
      <p:pic>
        <p:nvPicPr>
          <p:cNvPr id="9" name="Picture 8"/>
          <p:cNvPicPr>
            <a:picLocks noChangeAspect="1"/>
          </p:cNvPicPr>
          <p:nvPr/>
        </p:nvPicPr>
        <p:blipFill>
          <a:blip r:embed="rId3"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7315200" y="73550"/>
            <a:ext cx="4392277" cy="4296839"/>
          </a:xfrm>
          <a:prstGeom prst="rect">
            <a:avLst/>
          </a:prstGeom>
        </p:spPr>
      </p:pic>
    </p:spTree>
    <p:extLst>
      <p:ext uri="{BB962C8B-B14F-4D97-AF65-F5344CB8AC3E}">
        <p14:creationId xmlns:p14="http://schemas.microsoft.com/office/powerpoint/2010/main" val="1525191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stretch>
            <a:fillRect/>
          </a:stretch>
        </p:blipFill>
        <p:spPr>
          <a:xfrm>
            <a:off x="1273799" y="2265218"/>
            <a:ext cx="9644402" cy="2945760"/>
          </a:xfrm>
          <a:prstGeom prst="rect">
            <a:avLst/>
          </a:prstGeom>
        </p:spPr>
      </p:pic>
      <p:sp>
        <p:nvSpPr>
          <p:cNvPr id="4" name="Date Placeholder 3"/>
          <p:cNvSpPr>
            <a:spLocks noGrp="1"/>
          </p:cNvSpPr>
          <p:nvPr>
            <p:ph type="dt" sz="half" idx="10"/>
          </p:nvPr>
        </p:nvSpPr>
        <p:spPr/>
        <p:txBody>
          <a:bodyPr/>
          <a:lstStyle/>
          <a:p>
            <a:fld id="{D8444CF2-5745-4E3F-8A63-F94D86D88BA1}" type="datetime1">
              <a:rPr lang="en-US" smtClean="0">
                <a:solidFill>
                  <a:schemeClr val="bg1">
                    <a:lumMod val="65000"/>
                  </a:schemeClr>
                </a:solidFill>
              </a:rPr>
              <a:t>8/9/2017</a:t>
            </a:fld>
            <a:endParaRPr lang="en-US" dirty="0">
              <a:solidFill>
                <a:schemeClr val="bg1">
                  <a:lumMod val="65000"/>
                </a:schemeClr>
              </a:solidFill>
            </a:endParaRPr>
          </a:p>
        </p:txBody>
      </p:sp>
      <p:sp>
        <p:nvSpPr>
          <p:cNvPr id="5" name="Slide Number Placeholder 4"/>
          <p:cNvSpPr>
            <a:spLocks noGrp="1"/>
          </p:cNvSpPr>
          <p:nvPr>
            <p:ph type="sldNum" sz="quarter" idx="12"/>
          </p:nvPr>
        </p:nvSpPr>
        <p:spPr/>
        <p:txBody>
          <a:bodyPr/>
          <a:lstStyle/>
          <a:p>
            <a:fld id="{D07EC01D-2358-4BA1-A6E8-BF9F99353394}" type="slidenum">
              <a:rPr lang="en-US" smtClean="0">
                <a:solidFill>
                  <a:schemeClr val="bg1">
                    <a:lumMod val="65000"/>
                  </a:schemeClr>
                </a:solidFill>
              </a:rPr>
              <a:pPr/>
              <a:t>10</a:t>
            </a:fld>
            <a:endParaRPr lang="en-US" dirty="0">
              <a:solidFill>
                <a:schemeClr val="bg1">
                  <a:lumMod val="65000"/>
                </a:schemeClr>
              </a:solidFill>
            </a:endParaRPr>
          </a:p>
        </p:txBody>
      </p:sp>
      <p:pic>
        <p:nvPicPr>
          <p:cNvPr id="12" name="Picture 11"/>
          <p:cNvPicPr>
            <a:picLocks noChangeAspect="1"/>
          </p:cNvPicPr>
          <p:nvPr/>
        </p:nvPicPr>
        <p:blipFill>
          <a:blip r:embed="rId4"/>
          <a:stretch>
            <a:fillRect/>
          </a:stretch>
        </p:blipFill>
        <p:spPr>
          <a:xfrm>
            <a:off x="422563" y="414123"/>
            <a:ext cx="11520617" cy="1607075"/>
          </a:xfrm>
          <a:prstGeom prst="rect">
            <a:avLst/>
          </a:prstGeom>
        </p:spPr>
      </p:pic>
      <p:sp>
        <p:nvSpPr>
          <p:cNvPr id="13" name="Rectangle 12"/>
          <p:cNvSpPr/>
          <p:nvPr/>
        </p:nvSpPr>
        <p:spPr>
          <a:xfrm>
            <a:off x="7445640" y="1410547"/>
            <a:ext cx="4050102" cy="584775"/>
          </a:xfrm>
          <a:prstGeom prst="rect">
            <a:avLst/>
          </a:prstGeom>
        </p:spPr>
        <p:txBody>
          <a:bodyPr wrap="square">
            <a:spAutoFit/>
          </a:bodyPr>
          <a:lstStyle/>
          <a:p>
            <a:pPr algn="r" rtl="1"/>
            <a:r>
              <a:rPr lang="en-US" sz="1600" i="1" dirty="0" err="1">
                <a:latin typeface="Minion-Italic"/>
                <a:cs typeface="Times New Roman" panose="02020603050405020304" pitchFamily="18" charset="0"/>
              </a:rPr>
              <a:t>Kasia</a:t>
            </a:r>
            <a:r>
              <a:rPr lang="en-US" sz="1600" i="1" dirty="0">
                <a:latin typeface="Minion-Italic"/>
                <a:cs typeface="Times New Roman" panose="02020603050405020304" pitchFamily="18" charset="0"/>
              </a:rPr>
              <a:t> J. </a:t>
            </a:r>
            <a:r>
              <a:rPr lang="en-US" sz="1600" i="1" dirty="0" err="1">
                <a:latin typeface="Minion-Italic"/>
                <a:cs typeface="Times New Roman" panose="02020603050405020304" pitchFamily="18" charset="0"/>
              </a:rPr>
              <a:t>Lipska</a:t>
            </a:r>
            <a:r>
              <a:rPr lang="en-US" sz="1600" i="1" dirty="0">
                <a:latin typeface="Minion-Italic"/>
                <a:cs typeface="Times New Roman" panose="02020603050405020304" pitchFamily="18" charset="0"/>
              </a:rPr>
              <a:t>, MD, </a:t>
            </a:r>
            <a:r>
              <a:rPr lang="en-US" sz="1600" i="1" dirty="0" smtClean="0">
                <a:latin typeface="Minion-Italic"/>
                <a:cs typeface="Times New Roman" panose="02020603050405020304" pitchFamily="18" charset="0"/>
              </a:rPr>
              <a:t>MHS  </a:t>
            </a:r>
            <a:r>
              <a:rPr lang="en-US" sz="1600" dirty="0" smtClean="0">
                <a:latin typeface="Minion-Italic"/>
                <a:cs typeface="Times New Roman" panose="02020603050405020304" pitchFamily="18" charset="0"/>
              </a:rPr>
              <a:t> </a:t>
            </a:r>
          </a:p>
          <a:p>
            <a:pPr algn="l" rtl="1"/>
            <a:r>
              <a:rPr lang="en-US" sz="1600" i="1" dirty="0" smtClean="0">
                <a:latin typeface="Minion-Italic"/>
                <a:cs typeface="Times New Roman" panose="02020603050405020304" pitchFamily="18" charset="0"/>
              </a:rPr>
              <a:t>JAMA Published online January 26, 2017</a:t>
            </a:r>
            <a:endParaRPr lang="en-US" sz="1600" dirty="0">
              <a:latin typeface="Minion-Italic"/>
              <a:cs typeface="Times New Roman" panose="02020603050405020304" pitchFamily="18" charset="0"/>
            </a:endParaRPr>
          </a:p>
        </p:txBody>
      </p:sp>
    </p:spTree>
    <p:extLst>
      <p:ext uri="{BB962C8B-B14F-4D97-AF65-F5344CB8AC3E}">
        <p14:creationId xmlns:p14="http://schemas.microsoft.com/office/powerpoint/2010/main" val="4263980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stretch>
            <a:fillRect/>
          </a:stretch>
        </p:blipFill>
        <p:spPr>
          <a:xfrm>
            <a:off x="804231" y="139227"/>
            <a:ext cx="10675345" cy="1242764"/>
          </a:xfrm>
          <a:prstGeom prst="rect">
            <a:avLst/>
          </a:prstGeom>
        </p:spPr>
      </p:pic>
      <p:pic>
        <p:nvPicPr>
          <p:cNvPr id="8" name="Content Placeholder 7"/>
          <p:cNvPicPr>
            <a:picLocks noGrp="1" noChangeAspect="1"/>
          </p:cNvPicPr>
          <p:nvPr>
            <p:ph idx="1"/>
          </p:nvPr>
        </p:nvPicPr>
        <p:blipFill>
          <a:blip r:embed="rId4"/>
          <a:stretch>
            <a:fillRect/>
          </a:stretch>
        </p:blipFill>
        <p:spPr>
          <a:xfrm>
            <a:off x="2790025" y="1421404"/>
            <a:ext cx="6421582" cy="4689457"/>
          </a:xfrm>
          <a:prstGeom prst="rect">
            <a:avLst/>
          </a:prstGeom>
        </p:spPr>
      </p:pic>
      <p:sp>
        <p:nvSpPr>
          <p:cNvPr id="4" name="Date Placeholder 3"/>
          <p:cNvSpPr>
            <a:spLocks noGrp="1"/>
          </p:cNvSpPr>
          <p:nvPr>
            <p:ph type="dt" sz="half" idx="10"/>
          </p:nvPr>
        </p:nvSpPr>
        <p:spPr/>
        <p:txBody>
          <a:bodyPr/>
          <a:lstStyle/>
          <a:p>
            <a:fld id="{479D106D-6BD6-4A5C-927C-9CCB2BEB1EBC}" type="datetime1">
              <a:rPr lang="en-US" smtClean="0">
                <a:solidFill>
                  <a:schemeClr val="bg1">
                    <a:lumMod val="65000"/>
                  </a:schemeClr>
                </a:solidFill>
              </a:rPr>
              <a:t>8/9/2017</a:t>
            </a:fld>
            <a:endParaRPr lang="en-US" dirty="0">
              <a:solidFill>
                <a:schemeClr val="bg1">
                  <a:lumMod val="65000"/>
                </a:schemeClr>
              </a:solidFill>
            </a:endParaRPr>
          </a:p>
        </p:txBody>
      </p:sp>
      <p:sp>
        <p:nvSpPr>
          <p:cNvPr id="5" name="Slide Number Placeholder 4"/>
          <p:cNvSpPr>
            <a:spLocks noGrp="1"/>
          </p:cNvSpPr>
          <p:nvPr>
            <p:ph type="sldNum" sz="quarter" idx="12"/>
          </p:nvPr>
        </p:nvSpPr>
        <p:spPr/>
        <p:txBody>
          <a:bodyPr/>
          <a:lstStyle/>
          <a:p>
            <a:fld id="{E710D9D3-9E56-426E-940A-EB27FAD19CFE}" type="slidenum">
              <a:rPr lang="en-US" smtClean="0">
                <a:solidFill>
                  <a:schemeClr val="bg1">
                    <a:lumMod val="65000"/>
                  </a:schemeClr>
                </a:solidFill>
              </a:rPr>
              <a:t>11</a:t>
            </a:fld>
            <a:endParaRPr lang="en-US" dirty="0">
              <a:solidFill>
                <a:schemeClr val="bg1">
                  <a:lumMod val="65000"/>
                </a:schemeClr>
              </a:solidFill>
            </a:endParaRPr>
          </a:p>
        </p:txBody>
      </p:sp>
      <p:sp>
        <p:nvSpPr>
          <p:cNvPr id="2" name="Rectangle 1"/>
          <p:cNvSpPr/>
          <p:nvPr/>
        </p:nvSpPr>
        <p:spPr>
          <a:xfrm>
            <a:off x="7164781" y="6147140"/>
            <a:ext cx="3970959" cy="584775"/>
          </a:xfrm>
          <a:prstGeom prst="rect">
            <a:avLst/>
          </a:prstGeom>
        </p:spPr>
        <p:txBody>
          <a:bodyPr wrap="none">
            <a:spAutoFit/>
          </a:bodyPr>
          <a:lstStyle/>
          <a:p>
            <a:pPr rtl="1"/>
            <a:r>
              <a:rPr lang="en-US" sz="1600" i="1" dirty="0" err="1">
                <a:solidFill>
                  <a:schemeClr val="bg1"/>
                </a:solidFill>
                <a:latin typeface="Minion-Italic"/>
                <a:cs typeface="Times New Roman" panose="02020603050405020304" pitchFamily="18" charset="0"/>
              </a:rPr>
              <a:t>Makam</a:t>
            </a:r>
            <a:r>
              <a:rPr lang="en-US" sz="1600" i="1" dirty="0">
                <a:solidFill>
                  <a:schemeClr val="bg1"/>
                </a:solidFill>
                <a:latin typeface="Minion-Italic"/>
                <a:cs typeface="Times New Roman" panose="02020603050405020304" pitchFamily="18" charset="0"/>
              </a:rPr>
              <a:t> </a:t>
            </a:r>
            <a:r>
              <a:rPr lang="en-US" sz="1600" i="1" dirty="0" smtClean="0">
                <a:solidFill>
                  <a:schemeClr val="bg1"/>
                </a:solidFill>
                <a:latin typeface="Minion-Italic"/>
                <a:cs typeface="Times New Roman" panose="02020603050405020304" pitchFamily="18" charset="0"/>
              </a:rPr>
              <a:t>AN, </a:t>
            </a:r>
            <a:r>
              <a:rPr lang="en-US" sz="1600" i="1" dirty="0">
                <a:solidFill>
                  <a:schemeClr val="bg1"/>
                </a:solidFill>
                <a:latin typeface="Minion-Italic"/>
                <a:cs typeface="Times New Roman" panose="02020603050405020304" pitchFamily="18" charset="0"/>
              </a:rPr>
              <a:t>Nguyen </a:t>
            </a:r>
            <a:r>
              <a:rPr lang="en-US" sz="1600" i="1" dirty="0" smtClean="0">
                <a:solidFill>
                  <a:schemeClr val="bg1"/>
                </a:solidFill>
                <a:latin typeface="Minion-Italic"/>
                <a:cs typeface="Times New Roman" panose="02020603050405020304" pitchFamily="18" charset="0"/>
              </a:rPr>
              <a:t>OK</a:t>
            </a:r>
          </a:p>
          <a:p>
            <a:r>
              <a:rPr lang="en-US" sz="1600" i="1" dirty="0" smtClean="0">
                <a:solidFill>
                  <a:schemeClr val="bg1"/>
                </a:solidFill>
                <a:latin typeface="Minion-Italic"/>
                <a:cs typeface="Times New Roman" panose="02020603050405020304" pitchFamily="18" charset="0"/>
              </a:rPr>
              <a:t>Circulation</a:t>
            </a:r>
            <a:r>
              <a:rPr lang="en-US" sz="1600" i="1" dirty="0">
                <a:solidFill>
                  <a:schemeClr val="bg1"/>
                </a:solidFill>
                <a:latin typeface="Minion-Italic"/>
                <a:cs typeface="Times New Roman" panose="02020603050405020304" pitchFamily="18" charset="0"/>
              </a:rPr>
              <a:t>. 2017 Jan 10;135(2):180-195.</a:t>
            </a:r>
            <a:endParaRPr lang="en-US" sz="1600" dirty="0">
              <a:solidFill>
                <a:schemeClr val="bg1"/>
              </a:solidFill>
              <a:latin typeface="Minion-Italic"/>
              <a:cs typeface="Times New Roman" panose="02020603050405020304" pitchFamily="18" charset="0"/>
            </a:endParaRPr>
          </a:p>
        </p:txBody>
      </p:sp>
    </p:spTree>
    <p:extLst>
      <p:ext uri="{BB962C8B-B14F-4D97-AF65-F5344CB8AC3E}">
        <p14:creationId xmlns:p14="http://schemas.microsoft.com/office/powerpoint/2010/main" val="3167190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838200" y="1660370"/>
            <a:ext cx="10515600" cy="4814660"/>
          </a:xfrm>
        </p:spPr>
        <p:txBody>
          <a:bodyPr>
            <a:noAutofit/>
          </a:bodyPr>
          <a:lstStyle/>
          <a:p>
            <a:r>
              <a:rPr lang="en-US" dirty="0" smtClean="0">
                <a:solidFill>
                  <a:schemeClr val="bg1"/>
                </a:solidFill>
                <a:latin typeface="Times New Roman" panose="02020603050405020304" pitchFamily="18" charset="0"/>
                <a:cs typeface="Times New Roman" panose="02020603050405020304" pitchFamily="18" charset="0"/>
              </a:rPr>
              <a:t>1.</a:t>
            </a:r>
            <a:r>
              <a:rPr lang="en-US" dirty="0" smtClean="0">
                <a:solidFill>
                  <a:srgbClr val="FFC000"/>
                </a:solidFill>
                <a:latin typeface="Times New Roman" panose="02020603050405020304" pitchFamily="18" charset="0"/>
                <a:cs typeface="Times New Roman" panose="02020603050405020304" pitchFamily="18" charset="0"/>
              </a:rPr>
              <a:t>Absolute </a:t>
            </a:r>
            <a:r>
              <a:rPr lang="en-US" dirty="0">
                <a:solidFill>
                  <a:srgbClr val="FFC000"/>
                </a:solidFill>
                <a:latin typeface="Times New Roman" panose="02020603050405020304" pitchFamily="18" charset="0"/>
                <a:cs typeface="Times New Roman" panose="02020603050405020304" pitchFamily="18" charset="0"/>
              </a:rPr>
              <a:t>estimates of benefit: </a:t>
            </a:r>
            <a:r>
              <a:rPr lang="en-US" dirty="0">
                <a:solidFill>
                  <a:schemeClr val="bg1"/>
                </a:solidFill>
                <a:latin typeface="Times New Roman" panose="02020603050405020304" pitchFamily="18" charset="0"/>
                <a:cs typeface="Times New Roman" panose="02020603050405020304" pitchFamily="18" charset="0"/>
              </a:rPr>
              <a:t>What are the </a:t>
            </a:r>
            <a:r>
              <a:rPr lang="en-US" dirty="0" smtClean="0">
                <a:solidFill>
                  <a:schemeClr val="bg1"/>
                </a:solidFill>
                <a:latin typeface="Times New Roman" panose="02020603050405020304" pitchFamily="18" charset="0"/>
                <a:cs typeface="Times New Roman" panose="02020603050405020304" pitchFamily="18" charset="0"/>
              </a:rPr>
              <a:t>absolute (</a:t>
            </a:r>
            <a:r>
              <a:rPr lang="en-US" dirty="0">
                <a:solidFill>
                  <a:schemeClr val="bg1"/>
                </a:solidFill>
                <a:latin typeface="Times New Roman" panose="02020603050405020304" pitchFamily="18" charset="0"/>
                <a:cs typeface="Times New Roman" panose="02020603050405020304" pitchFamily="18" charset="0"/>
              </a:rPr>
              <a:t>and not relative) benefits of a particular </a:t>
            </a:r>
            <a:r>
              <a:rPr lang="en-US" dirty="0" smtClean="0">
                <a:solidFill>
                  <a:schemeClr val="bg1"/>
                </a:solidFill>
                <a:latin typeface="Times New Roman" panose="02020603050405020304" pitchFamily="18" charset="0"/>
                <a:cs typeface="Times New Roman" panose="02020603050405020304" pitchFamily="18" charset="0"/>
              </a:rPr>
              <a:t>therapy for </a:t>
            </a:r>
            <a:r>
              <a:rPr lang="en-US" dirty="0">
                <a:solidFill>
                  <a:schemeClr val="bg1"/>
                </a:solidFill>
                <a:latin typeface="Times New Roman" panose="02020603050405020304" pitchFamily="18" charset="0"/>
                <a:cs typeface="Times New Roman" panose="02020603050405020304" pitchFamily="18" charset="0"/>
              </a:rPr>
              <a:t>patient-centered outcomes?</a:t>
            </a:r>
          </a:p>
          <a:p>
            <a:r>
              <a:rPr lang="en-US" dirty="0">
                <a:solidFill>
                  <a:schemeClr val="bg1"/>
                </a:solidFill>
                <a:latin typeface="Times New Roman" panose="02020603050405020304" pitchFamily="18" charset="0"/>
                <a:cs typeface="Times New Roman" panose="02020603050405020304" pitchFamily="18" charset="0"/>
              </a:rPr>
              <a:t>2. </a:t>
            </a:r>
            <a:r>
              <a:rPr lang="en-US" dirty="0">
                <a:solidFill>
                  <a:srgbClr val="FFC000"/>
                </a:solidFill>
                <a:latin typeface="Times New Roman" panose="02020603050405020304" pitchFamily="18" charset="0"/>
                <a:cs typeface="Times New Roman" panose="02020603050405020304" pitchFamily="18" charset="0"/>
              </a:rPr>
              <a:t>Time horizon to benefit</a:t>
            </a:r>
            <a:r>
              <a:rPr lang="en-US" dirty="0">
                <a:solidFill>
                  <a:schemeClr val="bg1"/>
                </a:solidFill>
                <a:latin typeface="Times New Roman" panose="02020603050405020304" pitchFamily="18" charset="0"/>
                <a:cs typeface="Times New Roman" panose="02020603050405020304" pitchFamily="18" charset="0"/>
              </a:rPr>
              <a:t>: How long must a patient </a:t>
            </a:r>
            <a:r>
              <a:rPr lang="en-US" dirty="0" smtClean="0">
                <a:solidFill>
                  <a:schemeClr val="bg1"/>
                </a:solidFill>
                <a:latin typeface="Times New Roman" panose="02020603050405020304" pitchFamily="18" charset="0"/>
                <a:cs typeface="Times New Roman" panose="02020603050405020304" pitchFamily="18" charset="0"/>
              </a:rPr>
              <a:t>be on </a:t>
            </a:r>
            <a:r>
              <a:rPr lang="en-US" dirty="0">
                <a:solidFill>
                  <a:schemeClr val="bg1"/>
                </a:solidFill>
                <a:latin typeface="Times New Roman" panose="02020603050405020304" pitchFamily="18" charset="0"/>
                <a:cs typeface="Times New Roman" panose="02020603050405020304" pitchFamily="18" charset="0"/>
              </a:rPr>
              <a:t>a particular therapy to reap the potential </a:t>
            </a:r>
            <a:r>
              <a:rPr lang="en-US" dirty="0" smtClean="0">
                <a:solidFill>
                  <a:schemeClr val="bg1"/>
                </a:solidFill>
                <a:latin typeface="Times New Roman" panose="02020603050405020304" pitchFamily="18" charset="0"/>
                <a:cs typeface="Times New Roman" panose="02020603050405020304" pitchFamily="18" charset="0"/>
              </a:rPr>
              <a:t>benefit in </a:t>
            </a:r>
            <a:r>
              <a:rPr lang="en-US" dirty="0">
                <a:solidFill>
                  <a:schemeClr val="bg1"/>
                </a:solidFill>
                <a:latin typeface="Times New Roman" panose="02020603050405020304" pitchFamily="18" charset="0"/>
                <a:cs typeface="Times New Roman" panose="02020603050405020304" pitchFamily="18" charset="0"/>
              </a:rPr>
              <a:t>comparison with their current life expectancy?</a:t>
            </a:r>
          </a:p>
          <a:p>
            <a:r>
              <a:rPr lang="en-US" dirty="0">
                <a:solidFill>
                  <a:schemeClr val="bg1"/>
                </a:solidFill>
                <a:latin typeface="Times New Roman" panose="02020603050405020304" pitchFamily="18" charset="0"/>
                <a:cs typeface="Times New Roman" panose="02020603050405020304" pitchFamily="18" charset="0"/>
              </a:rPr>
              <a:t>3. </a:t>
            </a:r>
            <a:r>
              <a:rPr lang="en-US" dirty="0">
                <a:solidFill>
                  <a:srgbClr val="FFC000"/>
                </a:solidFill>
                <a:latin typeface="Times New Roman" panose="02020603050405020304" pitchFamily="18" charset="0"/>
                <a:cs typeface="Times New Roman" panose="02020603050405020304" pitchFamily="18" charset="0"/>
              </a:rPr>
              <a:t>Balance of benefits versus harms: </a:t>
            </a:r>
            <a:r>
              <a:rPr lang="en-US" dirty="0">
                <a:solidFill>
                  <a:schemeClr val="bg1"/>
                </a:solidFill>
                <a:latin typeface="Times New Roman" panose="02020603050405020304" pitchFamily="18" charset="0"/>
                <a:cs typeface="Times New Roman" panose="02020603050405020304" pitchFamily="18" charset="0"/>
              </a:rPr>
              <a:t>Do the potential absolute benefits outweigh the potential harms of therapy for the specific patient </a:t>
            </a:r>
            <a:r>
              <a:rPr lang="en-US" dirty="0" smtClean="0">
                <a:solidFill>
                  <a:schemeClr val="bg1"/>
                </a:solidFill>
                <a:latin typeface="Times New Roman" panose="02020603050405020304" pitchFamily="18" charset="0"/>
                <a:cs typeface="Times New Roman" panose="02020603050405020304" pitchFamily="18" charset="0"/>
              </a:rPr>
              <a:t>under consideration</a:t>
            </a:r>
            <a:r>
              <a:rPr lang="en-US" dirty="0">
                <a:solidFill>
                  <a:schemeClr val="bg1"/>
                </a:solidFill>
                <a:latin typeface="Times New Roman" panose="02020603050405020304" pitchFamily="18" charset="0"/>
                <a:cs typeface="Times New Roman" panose="02020603050405020304" pitchFamily="18" charset="0"/>
              </a:rPr>
              <a:t>?</a:t>
            </a:r>
          </a:p>
          <a:p>
            <a:r>
              <a:rPr lang="en-US" dirty="0">
                <a:solidFill>
                  <a:schemeClr val="bg1"/>
                </a:solidFill>
                <a:latin typeface="Times New Roman" panose="02020603050405020304" pitchFamily="18" charset="0"/>
                <a:cs typeface="Times New Roman" panose="02020603050405020304" pitchFamily="18" charset="0"/>
              </a:rPr>
              <a:t>4. </a:t>
            </a:r>
            <a:r>
              <a:rPr lang="en-US" dirty="0">
                <a:solidFill>
                  <a:srgbClr val="FFC000"/>
                </a:solidFill>
                <a:latin typeface="Times New Roman" panose="02020603050405020304" pitchFamily="18" charset="0"/>
                <a:cs typeface="Times New Roman" panose="02020603050405020304" pitchFamily="18" charset="0"/>
              </a:rPr>
              <a:t>Shared decision making: </a:t>
            </a:r>
            <a:r>
              <a:rPr lang="en-US" dirty="0">
                <a:solidFill>
                  <a:schemeClr val="bg1"/>
                </a:solidFill>
                <a:latin typeface="Times New Roman" panose="02020603050405020304" pitchFamily="18" charset="0"/>
                <a:cs typeface="Times New Roman" panose="02020603050405020304" pitchFamily="18" charset="0"/>
              </a:rPr>
              <a:t>Is the decision </a:t>
            </a:r>
            <a:r>
              <a:rPr lang="en-US" dirty="0" smtClean="0">
                <a:solidFill>
                  <a:schemeClr val="bg1"/>
                </a:solidFill>
                <a:latin typeface="Times New Roman" panose="02020603050405020304" pitchFamily="18" charset="0"/>
                <a:cs typeface="Times New Roman" panose="02020603050405020304" pitchFamily="18" charset="0"/>
              </a:rPr>
              <a:t>to treat </a:t>
            </a:r>
            <a:r>
              <a:rPr lang="en-US" dirty="0">
                <a:solidFill>
                  <a:schemeClr val="bg1"/>
                </a:solidFill>
                <a:latin typeface="Times New Roman" panose="02020603050405020304" pitchFamily="18" charset="0"/>
                <a:cs typeface="Times New Roman" panose="02020603050405020304" pitchFamily="18" charset="0"/>
              </a:rPr>
              <a:t>consistent with the patient’s values </a:t>
            </a:r>
            <a:r>
              <a:rPr lang="en-US" dirty="0" smtClean="0">
                <a:solidFill>
                  <a:schemeClr val="bg1"/>
                </a:solidFill>
                <a:latin typeface="Times New Roman" panose="02020603050405020304" pitchFamily="18" charset="0"/>
                <a:cs typeface="Times New Roman" panose="02020603050405020304" pitchFamily="18" charset="0"/>
              </a:rPr>
              <a:t>and preferences</a:t>
            </a:r>
            <a:r>
              <a:rPr lang="en-US" dirty="0">
                <a:solidFill>
                  <a:schemeClr val="bg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479D106D-6BD6-4A5C-927C-9CCB2BEB1EBC}" type="datetime1">
              <a:rPr lang="en-US" smtClean="0"/>
              <a:t>8/9/2017</a:t>
            </a:fld>
            <a:endParaRPr lang="en-US" dirty="0"/>
          </a:p>
        </p:txBody>
      </p:sp>
      <p:sp>
        <p:nvSpPr>
          <p:cNvPr id="5" name="Slide Number Placeholder 4"/>
          <p:cNvSpPr>
            <a:spLocks noGrp="1"/>
          </p:cNvSpPr>
          <p:nvPr>
            <p:ph type="sldNum" sz="quarter" idx="12"/>
          </p:nvPr>
        </p:nvSpPr>
        <p:spPr/>
        <p:txBody>
          <a:bodyPr/>
          <a:lstStyle/>
          <a:p>
            <a:fld id="{E710D9D3-9E56-426E-940A-EB27FAD19CFE}" type="slidenum">
              <a:rPr lang="en-US" smtClean="0"/>
              <a:t>12</a:t>
            </a:fld>
            <a:endParaRPr lang="en-US" dirty="0"/>
          </a:p>
        </p:txBody>
      </p:sp>
      <p:pic>
        <p:nvPicPr>
          <p:cNvPr id="10" name="Picture 9"/>
          <p:cNvPicPr>
            <a:picLocks noChangeAspect="1"/>
          </p:cNvPicPr>
          <p:nvPr/>
        </p:nvPicPr>
        <p:blipFill>
          <a:blip r:embed="rId3"/>
          <a:stretch>
            <a:fillRect/>
          </a:stretch>
        </p:blipFill>
        <p:spPr>
          <a:xfrm>
            <a:off x="804231" y="205329"/>
            <a:ext cx="10675345" cy="1242764"/>
          </a:xfrm>
          <a:prstGeom prst="rect">
            <a:avLst/>
          </a:prstGeom>
        </p:spPr>
      </p:pic>
      <p:sp>
        <p:nvSpPr>
          <p:cNvPr id="8" name="Rectangle 7"/>
          <p:cNvSpPr/>
          <p:nvPr/>
        </p:nvSpPr>
        <p:spPr>
          <a:xfrm>
            <a:off x="7120711" y="6113818"/>
            <a:ext cx="3913251" cy="584775"/>
          </a:xfrm>
          <a:prstGeom prst="rect">
            <a:avLst/>
          </a:prstGeom>
        </p:spPr>
        <p:txBody>
          <a:bodyPr wrap="none">
            <a:spAutoFit/>
          </a:bodyPr>
          <a:lstStyle/>
          <a:p>
            <a:r>
              <a:rPr lang="en-US" sz="1600" i="1" dirty="0" err="1">
                <a:solidFill>
                  <a:schemeClr val="bg1"/>
                </a:solidFill>
                <a:latin typeface="Minion-Italic"/>
                <a:cs typeface="Times New Roman" panose="02020603050405020304" pitchFamily="18" charset="0"/>
              </a:rPr>
              <a:t>Makam</a:t>
            </a:r>
            <a:r>
              <a:rPr lang="en-US" sz="1600" i="1" dirty="0">
                <a:solidFill>
                  <a:schemeClr val="bg1"/>
                </a:solidFill>
                <a:latin typeface="Minion-Italic"/>
                <a:cs typeface="Times New Roman" panose="02020603050405020304" pitchFamily="18" charset="0"/>
              </a:rPr>
              <a:t> </a:t>
            </a:r>
            <a:r>
              <a:rPr lang="en-US" sz="1600" i="1" dirty="0" smtClean="0">
                <a:solidFill>
                  <a:schemeClr val="bg1"/>
                </a:solidFill>
                <a:latin typeface="Minion-Italic"/>
                <a:cs typeface="Times New Roman" panose="02020603050405020304" pitchFamily="18" charset="0"/>
              </a:rPr>
              <a:t>AN, </a:t>
            </a:r>
            <a:r>
              <a:rPr lang="en-US" sz="1600" i="1" dirty="0">
                <a:solidFill>
                  <a:schemeClr val="bg1"/>
                </a:solidFill>
                <a:latin typeface="Minion-Italic"/>
                <a:cs typeface="Times New Roman" panose="02020603050405020304" pitchFamily="18" charset="0"/>
              </a:rPr>
              <a:t>Nguyen </a:t>
            </a:r>
            <a:r>
              <a:rPr lang="en-US" sz="1600" i="1" dirty="0" smtClean="0">
                <a:solidFill>
                  <a:schemeClr val="bg1"/>
                </a:solidFill>
                <a:latin typeface="Minion-Italic"/>
                <a:cs typeface="Times New Roman" panose="02020603050405020304" pitchFamily="18" charset="0"/>
              </a:rPr>
              <a:t>OK</a:t>
            </a:r>
          </a:p>
          <a:p>
            <a:r>
              <a:rPr lang="en-US" sz="1600" i="1" dirty="0" smtClean="0">
                <a:solidFill>
                  <a:schemeClr val="bg1"/>
                </a:solidFill>
                <a:latin typeface="Minion-Italic"/>
                <a:cs typeface="Times New Roman" panose="02020603050405020304" pitchFamily="18" charset="0"/>
              </a:rPr>
              <a:t>Circulation. 2017 Jan 10;135(2):180-195.</a:t>
            </a:r>
            <a:endParaRPr lang="en-US" sz="1600" dirty="0">
              <a:solidFill>
                <a:schemeClr val="bg1"/>
              </a:solidFill>
              <a:latin typeface="Minion-Italic"/>
              <a:cs typeface="Times New Roman" panose="02020603050405020304" pitchFamily="18" charset="0"/>
            </a:endParaRPr>
          </a:p>
        </p:txBody>
      </p:sp>
    </p:spTree>
    <p:extLst>
      <p:ext uri="{BB962C8B-B14F-4D97-AF65-F5344CB8AC3E}">
        <p14:creationId xmlns:p14="http://schemas.microsoft.com/office/powerpoint/2010/main" val="2018637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a:bodyPr>
          <a:lstStyle/>
          <a:p>
            <a:pPr>
              <a:lnSpc>
                <a:spcPct val="110000"/>
              </a:lnSpc>
            </a:pPr>
            <a:r>
              <a:rPr lang="en-US" dirty="0">
                <a:solidFill>
                  <a:schemeClr val="bg1"/>
                </a:solidFill>
                <a:latin typeface="Times New Roman" panose="02020603050405020304" pitchFamily="18" charset="0"/>
                <a:cs typeface="Times New Roman" panose="02020603050405020304" pitchFamily="18" charset="0"/>
              </a:rPr>
              <a:t>if the risk of myocardial infarction for </a:t>
            </a:r>
            <a:r>
              <a:rPr lang="en-US" dirty="0" smtClean="0">
                <a:solidFill>
                  <a:schemeClr val="bg1"/>
                </a:solidFill>
                <a:latin typeface="Times New Roman" panose="02020603050405020304" pitchFamily="18" charset="0"/>
                <a:cs typeface="Times New Roman" panose="02020603050405020304" pitchFamily="18" charset="0"/>
              </a:rPr>
              <a:t>those prescribed </a:t>
            </a:r>
            <a:r>
              <a:rPr lang="en-US" dirty="0">
                <a:solidFill>
                  <a:schemeClr val="bg1"/>
                </a:solidFill>
                <a:latin typeface="Times New Roman" panose="02020603050405020304" pitchFamily="18" charset="0"/>
                <a:cs typeface="Times New Roman" panose="02020603050405020304" pitchFamily="18" charset="0"/>
              </a:rPr>
              <a:t>drug X is only 1% and the risk in the </a:t>
            </a:r>
            <a:r>
              <a:rPr lang="en-US" dirty="0" smtClean="0">
                <a:solidFill>
                  <a:schemeClr val="bg1"/>
                </a:solidFill>
                <a:latin typeface="Times New Roman" panose="02020603050405020304" pitchFamily="18" charset="0"/>
                <a:cs typeface="Times New Roman" panose="02020603050405020304" pitchFamily="18" charset="0"/>
              </a:rPr>
              <a:t>placebo group </a:t>
            </a:r>
            <a:r>
              <a:rPr lang="en-US" dirty="0">
                <a:solidFill>
                  <a:schemeClr val="bg1"/>
                </a:solidFill>
                <a:latin typeface="Times New Roman" panose="02020603050405020304" pitchFamily="18" charset="0"/>
                <a:cs typeface="Times New Roman" panose="02020603050405020304" pitchFamily="18" charset="0"/>
              </a:rPr>
              <a:t>is only 1.5%, the RR remains a deceptively impressive </a:t>
            </a:r>
            <a:r>
              <a:rPr lang="en-US" dirty="0" err="1" smtClean="0">
                <a:solidFill>
                  <a:schemeClr val="bg1"/>
                </a:solidFill>
                <a:latin typeface="Times New Roman" panose="02020603050405020304" pitchFamily="18" charset="0"/>
                <a:cs typeface="Times New Roman" panose="02020603050405020304" pitchFamily="18" charset="0"/>
              </a:rPr>
              <a:t>impressive</a:t>
            </a:r>
            <a:r>
              <a:rPr lang="en-US" dirty="0" smtClean="0">
                <a:solidFill>
                  <a:schemeClr val="bg1"/>
                </a:solidFill>
                <a:latin typeface="Times New Roman" panose="02020603050405020304" pitchFamily="18" charset="0"/>
                <a:cs typeface="Times New Roman" panose="02020603050405020304" pitchFamily="18" charset="0"/>
              </a:rPr>
              <a:t> 0.67 (1/1.5) ; </a:t>
            </a:r>
          </a:p>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   </a:t>
            </a:r>
            <a:r>
              <a:rPr lang="en-US" dirty="0" smtClean="0">
                <a:solidFill>
                  <a:srgbClr val="FFC000"/>
                </a:solidFill>
                <a:latin typeface="Times New Roman" panose="02020603050405020304" pitchFamily="18" charset="0"/>
                <a:cs typeface="Times New Roman" panose="02020603050405020304" pitchFamily="18" charset="0"/>
              </a:rPr>
              <a:t>But </a:t>
            </a:r>
            <a:r>
              <a:rPr lang="en-US" dirty="0">
                <a:solidFill>
                  <a:srgbClr val="FFC000"/>
                </a:solidFill>
                <a:latin typeface="Times New Roman" panose="02020603050405020304" pitchFamily="18" charset="0"/>
                <a:cs typeface="Times New Roman" panose="02020603050405020304" pitchFamily="18" charset="0"/>
              </a:rPr>
              <a:t>the ARR is now only 0.5%, and the </a:t>
            </a:r>
            <a:r>
              <a:rPr lang="en-US" dirty="0" smtClean="0">
                <a:solidFill>
                  <a:srgbClr val="FFC000"/>
                </a:solidFill>
                <a:latin typeface="Times New Roman" panose="02020603050405020304" pitchFamily="18" charset="0"/>
                <a:cs typeface="Times New Roman" panose="02020603050405020304" pitchFamily="18" charset="0"/>
              </a:rPr>
              <a:t>NNT is 200 (1/0.5), </a:t>
            </a:r>
            <a:r>
              <a:rPr lang="en-US" dirty="0">
                <a:solidFill>
                  <a:srgbClr val="FFC000"/>
                </a:solidFill>
                <a:latin typeface="Times New Roman" panose="02020603050405020304" pitchFamily="18" charset="0"/>
                <a:cs typeface="Times New Roman" panose="02020603050405020304" pitchFamily="18" charset="0"/>
              </a:rPr>
              <a:t>indicating a </a:t>
            </a:r>
            <a:r>
              <a:rPr lang="en-US" dirty="0" smtClean="0">
                <a:solidFill>
                  <a:srgbClr val="FFC000"/>
                </a:solidFill>
                <a:latin typeface="Times New Roman" panose="02020603050405020304" pitchFamily="18" charset="0"/>
                <a:cs typeface="Times New Roman" panose="02020603050405020304" pitchFamily="18" charset="0"/>
              </a:rPr>
              <a:t>minimally </a:t>
            </a:r>
            <a:r>
              <a:rPr lang="en-US" dirty="0">
                <a:solidFill>
                  <a:srgbClr val="FFC000"/>
                </a:solidFill>
                <a:latin typeface="Times New Roman" panose="02020603050405020304" pitchFamily="18" charset="0"/>
                <a:cs typeface="Times New Roman" panose="02020603050405020304" pitchFamily="18" charset="0"/>
              </a:rPr>
              <a:t>effective therapy. </a:t>
            </a:r>
          </a:p>
          <a:p>
            <a:pPr marL="0" indent="0" algn="ctr">
              <a:buNone/>
            </a:pPr>
            <a:r>
              <a:rPr lang="en-US" dirty="0" smtClean="0">
                <a:solidFill>
                  <a:srgbClr val="FFC000"/>
                </a:solidFill>
                <a:latin typeface="Times New Roman" panose="02020603050405020304" pitchFamily="18" charset="0"/>
                <a:cs typeface="Times New Roman" panose="02020603050405020304" pitchFamily="18" charset="0"/>
              </a:rPr>
              <a:t>Thus, reports </a:t>
            </a:r>
            <a:r>
              <a:rPr lang="en-US" dirty="0">
                <a:solidFill>
                  <a:srgbClr val="FFC000"/>
                </a:solidFill>
                <a:latin typeface="Times New Roman" panose="02020603050405020304" pitchFamily="18" charset="0"/>
                <a:cs typeface="Times New Roman" panose="02020603050405020304" pitchFamily="18" charset="0"/>
              </a:rPr>
              <a:t>of the RR or RRR do not provide physicians </a:t>
            </a:r>
            <a:r>
              <a:rPr lang="en-US" dirty="0" smtClean="0">
                <a:solidFill>
                  <a:srgbClr val="FFC000"/>
                </a:solidFill>
                <a:latin typeface="Times New Roman" panose="02020603050405020304" pitchFamily="18" charset="0"/>
                <a:cs typeface="Times New Roman" panose="02020603050405020304" pitchFamily="18" charset="0"/>
              </a:rPr>
              <a:t>any    information </a:t>
            </a:r>
            <a:r>
              <a:rPr lang="en-US" dirty="0">
                <a:solidFill>
                  <a:srgbClr val="FFC000"/>
                </a:solidFill>
                <a:latin typeface="Times New Roman" panose="02020603050405020304" pitchFamily="18" charset="0"/>
                <a:cs typeface="Times New Roman" panose="02020603050405020304" pitchFamily="18" charset="0"/>
              </a:rPr>
              <a:t>on the </a:t>
            </a:r>
            <a:r>
              <a:rPr lang="en-US" u="sng" dirty="0">
                <a:solidFill>
                  <a:srgbClr val="FFC000"/>
                </a:solidFill>
                <a:latin typeface="Times New Roman" panose="02020603050405020304" pitchFamily="18" charset="0"/>
                <a:cs typeface="Times New Roman" panose="02020603050405020304" pitchFamily="18" charset="0"/>
              </a:rPr>
              <a:t>magnitude of treatment benefit</a:t>
            </a:r>
            <a:r>
              <a:rPr lang="en-US" dirty="0" smtClean="0">
                <a:solidFill>
                  <a:srgbClr val="FFC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lgn="ctr">
              <a:buNone/>
            </a:pPr>
            <a:r>
              <a:rPr lang="en-US" dirty="0" smtClean="0">
                <a:solidFill>
                  <a:srgbClr val="FFC000"/>
                </a:solidFill>
                <a:latin typeface="Times New Roman" panose="02020603050405020304" pitchFamily="18" charset="0"/>
                <a:cs typeface="Times New Roman" panose="02020603050405020304" pitchFamily="18" charset="0"/>
              </a:rPr>
              <a:t>   ARR </a:t>
            </a:r>
            <a:r>
              <a:rPr lang="en-US" dirty="0">
                <a:solidFill>
                  <a:srgbClr val="FFC000"/>
                </a:solidFill>
                <a:latin typeface="Times New Roman" panose="02020603050405020304" pitchFamily="18" charset="0"/>
                <a:cs typeface="Times New Roman" panose="02020603050405020304" pitchFamily="18" charset="0"/>
              </a:rPr>
              <a:t>and NNT provide </a:t>
            </a:r>
            <a:r>
              <a:rPr lang="en-US" dirty="0" smtClean="0">
                <a:solidFill>
                  <a:srgbClr val="FFC000"/>
                </a:solidFill>
                <a:latin typeface="Times New Roman" panose="02020603050405020304" pitchFamily="18" charset="0"/>
                <a:cs typeface="Times New Roman" panose="02020603050405020304" pitchFamily="18" charset="0"/>
              </a:rPr>
              <a:t>limited information </a:t>
            </a:r>
            <a:r>
              <a:rPr lang="en-US" dirty="0">
                <a:solidFill>
                  <a:srgbClr val="FFC000"/>
                </a:solidFill>
                <a:latin typeface="Times New Roman" panose="02020603050405020304" pitchFamily="18" charset="0"/>
                <a:cs typeface="Times New Roman" panose="02020603050405020304" pitchFamily="18" charset="0"/>
              </a:rPr>
              <a:t>to guide treatment decisions </a:t>
            </a:r>
            <a:r>
              <a:rPr lang="en-US" u="sng" dirty="0">
                <a:solidFill>
                  <a:srgbClr val="FFC000"/>
                </a:solidFill>
                <a:latin typeface="Times New Roman" panose="02020603050405020304" pitchFamily="18" charset="0"/>
                <a:cs typeface="Times New Roman" panose="02020603050405020304" pitchFamily="18" charset="0"/>
              </a:rPr>
              <a:t>beyond </a:t>
            </a:r>
            <a:r>
              <a:rPr lang="en-US" u="sng" dirty="0" smtClean="0">
                <a:solidFill>
                  <a:srgbClr val="FFC000"/>
                </a:solidFill>
                <a:latin typeface="Times New Roman" panose="02020603050405020304" pitchFamily="18" charset="0"/>
                <a:cs typeface="Times New Roman" panose="02020603050405020304" pitchFamily="18" charset="0"/>
              </a:rPr>
              <a:t>the duration </a:t>
            </a:r>
            <a:r>
              <a:rPr lang="en-US" u="sng" dirty="0">
                <a:solidFill>
                  <a:srgbClr val="FFC000"/>
                </a:solidFill>
                <a:latin typeface="Times New Roman" panose="02020603050405020304" pitchFamily="18" charset="0"/>
                <a:cs typeface="Times New Roman" panose="02020603050405020304" pitchFamily="18" charset="0"/>
              </a:rPr>
              <a:t>reported </a:t>
            </a:r>
            <a:r>
              <a:rPr lang="en-US" dirty="0">
                <a:solidFill>
                  <a:srgbClr val="FFC000"/>
                </a:solidFill>
                <a:latin typeface="Times New Roman" panose="02020603050405020304" pitchFamily="18" charset="0"/>
                <a:cs typeface="Times New Roman" panose="02020603050405020304" pitchFamily="18" charset="0"/>
              </a:rPr>
              <a:t>in clinical studies.</a:t>
            </a:r>
            <a:endParaRPr lang="en-US" dirty="0" smtClean="0">
              <a:solidFill>
                <a:srgbClr val="FFC000"/>
              </a:solidFill>
              <a:latin typeface="Times New Roman" panose="02020603050405020304" pitchFamily="18" charset="0"/>
              <a:cs typeface="Times New Roman" panose="02020603050405020304" pitchFamily="18" charset="0"/>
            </a:endParaRPr>
          </a:p>
          <a:p>
            <a:pPr marL="0" indent="0" algn="ctr">
              <a:buNone/>
            </a:pPr>
            <a:endParaRPr lang="en-US" dirty="0">
              <a:solidFill>
                <a:srgbClr val="FFC000"/>
              </a:solidFill>
            </a:endParaRPr>
          </a:p>
        </p:txBody>
      </p:sp>
      <p:sp>
        <p:nvSpPr>
          <p:cNvPr id="4" name="Date Placeholder 3"/>
          <p:cNvSpPr>
            <a:spLocks noGrp="1"/>
          </p:cNvSpPr>
          <p:nvPr>
            <p:ph type="dt" sz="half" idx="10"/>
          </p:nvPr>
        </p:nvSpPr>
        <p:spPr/>
        <p:txBody>
          <a:bodyPr/>
          <a:lstStyle/>
          <a:p>
            <a:fld id="{479D106D-6BD6-4A5C-927C-9CCB2BEB1EBC}" type="datetime1">
              <a:rPr lang="en-US" smtClean="0"/>
              <a:t>8/9/2017</a:t>
            </a:fld>
            <a:endParaRPr lang="en-US"/>
          </a:p>
        </p:txBody>
      </p:sp>
      <p:sp>
        <p:nvSpPr>
          <p:cNvPr id="5" name="Slide Number Placeholder 4"/>
          <p:cNvSpPr>
            <a:spLocks noGrp="1"/>
          </p:cNvSpPr>
          <p:nvPr>
            <p:ph type="sldNum" sz="quarter" idx="12"/>
          </p:nvPr>
        </p:nvSpPr>
        <p:spPr/>
        <p:txBody>
          <a:bodyPr/>
          <a:lstStyle/>
          <a:p>
            <a:fld id="{E710D9D3-9E56-426E-940A-EB27FAD19CFE}" type="slidenum">
              <a:rPr lang="en-US" smtClean="0"/>
              <a:t>13</a:t>
            </a:fld>
            <a:endParaRPr lang="en-US"/>
          </a:p>
        </p:txBody>
      </p:sp>
      <p:sp>
        <p:nvSpPr>
          <p:cNvPr id="6" name="Rounded Rectangle 5"/>
          <p:cNvSpPr/>
          <p:nvPr/>
        </p:nvSpPr>
        <p:spPr>
          <a:xfrm>
            <a:off x="903383" y="3294043"/>
            <a:ext cx="10499075" cy="274265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42746" y="6091783"/>
            <a:ext cx="3913251" cy="584775"/>
          </a:xfrm>
          <a:prstGeom prst="rect">
            <a:avLst/>
          </a:prstGeom>
        </p:spPr>
        <p:txBody>
          <a:bodyPr wrap="none">
            <a:spAutoFit/>
          </a:bodyPr>
          <a:lstStyle/>
          <a:p>
            <a:r>
              <a:rPr lang="en-US" sz="1600" i="1" dirty="0" err="1">
                <a:solidFill>
                  <a:schemeClr val="bg1"/>
                </a:solidFill>
                <a:latin typeface="Minion-Italic"/>
                <a:cs typeface="Times New Roman" panose="02020603050405020304" pitchFamily="18" charset="0"/>
              </a:rPr>
              <a:t>Makam</a:t>
            </a:r>
            <a:r>
              <a:rPr lang="en-US" sz="1600" i="1" dirty="0">
                <a:solidFill>
                  <a:schemeClr val="bg1"/>
                </a:solidFill>
                <a:latin typeface="Minion-Italic"/>
                <a:cs typeface="Times New Roman" panose="02020603050405020304" pitchFamily="18" charset="0"/>
              </a:rPr>
              <a:t> </a:t>
            </a:r>
            <a:r>
              <a:rPr lang="en-US" sz="1600" i="1" dirty="0" smtClean="0">
                <a:solidFill>
                  <a:schemeClr val="bg1"/>
                </a:solidFill>
                <a:latin typeface="Minion-Italic"/>
                <a:cs typeface="Times New Roman" panose="02020603050405020304" pitchFamily="18" charset="0"/>
              </a:rPr>
              <a:t>AN, </a:t>
            </a:r>
            <a:r>
              <a:rPr lang="en-US" sz="1600" i="1" dirty="0">
                <a:solidFill>
                  <a:schemeClr val="bg1"/>
                </a:solidFill>
                <a:latin typeface="Minion-Italic"/>
                <a:cs typeface="Times New Roman" panose="02020603050405020304" pitchFamily="18" charset="0"/>
              </a:rPr>
              <a:t>Nguyen </a:t>
            </a:r>
            <a:r>
              <a:rPr lang="en-US" sz="1600" i="1" dirty="0" smtClean="0">
                <a:solidFill>
                  <a:schemeClr val="bg1"/>
                </a:solidFill>
                <a:latin typeface="Minion-Italic"/>
                <a:cs typeface="Times New Roman" panose="02020603050405020304" pitchFamily="18" charset="0"/>
              </a:rPr>
              <a:t>OK</a:t>
            </a:r>
          </a:p>
          <a:p>
            <a:r>
              <a:rPr lang="en-US" sz="1600" i="1" dirty="0" smtClean="0">
                <a:solidFill>
                  <a:schemeClr val="bg1"/>
                </a:solidFill>
                <a:latin typeface="Minion-Italic"/>
                <a:cs typeface="Times New Roman" panose="02020603050405020304" pitchFamily="18" charset="0"/>
              </a:rPr>
              <a:t>Circulation</a:t>
            </a:r>
            <a:r>
              <a:rPr lang="en-US" sz="1600" i="1" dirty="0">
                <a:solidFill>
                  <a:schemeClr val="bg1"/>
                </a:solidFill>
                <a:latin typeface="Minion-Italic"/>
                <a:cs typeface="Times New Roman" panose="02020603050405020304" pitchFamily="18" charset="0"/>
              </a:rPr>
              <a:t>. 2017 Jan 10;135(2):180-195.</a:t>
            </a:r>
            <a:endParaRPr lang="en-US" sz="1600" dirty="0">
              <a:solidFill>
                <a:schemeClr val="bg1"/>
              </a:solidFill>
              <a:latin typeface="Minion-Italic"/>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804231" y="359567"/>
            <a:ext cx="10675345" cy="1242764"/>
          </a:xfrm>
          <a:prstGeom prst="rect">
            <a:avLst/>
          </a:prstGeom>
        </p:spPr>
      </p:pic>
    </p:spTree>
    <p:extLst>
      <p:ext uri="{BB962C8B-B14F-4D97-AF65-F5344CB8AC3E}">
        <p14:creationId xmlns:p14="http://schemas.microsoft.com/office/powerpoint/2010/main" val="469890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sz="4000" dirty="0">
                <a:solidFill>
                  <a:srgbClr val="FFFF00"/>
                </a:solidFill>
                <a:latin typeface="Times New Roman" panose="02020603050405020304" pitchFamily="18" charset="0"/>
                <a:cs typeface="Times New Roman" panose="02020603050405020304" pitchFamily="18" charset="0"/>
              </a:rPr>
              <a:t>What Are the Estimated Benefits of Intensive</a:t>
            </a:r>
            <a:br>
              <a:rPr lang="en-US" sz="4000" dirty="0">
                <a:solidFill>
                  <a:srgbClr val="FFFF00"/>
                </a:solidFill>
                <a:latin typeface="Times New Roman" panose="02020603050405020304" pitchFamily="18" charset="0"/>
                <a:cs typeface="Times New Roman" panose="02020603050405020304" pitchFamily="18" charset="0"/>
              </a:rPr>
            </a:br>
            <a:r>
              <a:rPr lang="en-US" sz="4000" dirty="0">
                <a:solidFill>
                  <a:srgbClr val="FFFF00"/>
                </a:solidFill>
                <a:latin typeface="Times New Roman" panose="02020603050405020304" pitchFamily="18" charset="0"/>
                <a:cs typeface="Times New Roman" panose="02020603050405020304" pitchFamily="18" charset="0"/>
              </a:rPr>
              <a:t>Glycemic Control in Type 2 Diabetes?</a:t>
            </a:r>
          </a:p>
        </p:txBody>
      </p:sp>
      <p:sp>
        <p:nvSpPr>
          <p:cNvPr id="3" name="Content Placeholder 2"/>
          <p:cNvSpPr>
            <a:spLocks noGrp="1"/>
          </p:cNvSpPr>
          <p:nvPr>
            <p:ph idx="1"/>
          </p:nvPr>
        </p:nvSpPr>
        <p:spPr/>
        <p:txBody>
          <a:bodyPr/>
          <a:lstStyle/>
          <a:p>
            <a:pPr algn="ctr"/>
            <a:r>
              <a:rPr lang="en-US" sz="2400" i="1" dirty="0">
                <a:solidFill>
                  <a:schemeClr val="tx1">
                    <a:lumMod val="95000"/>
                  </a:schemeClr>
                </a:solidFill>
              </a:rPr>
              <a:t>Large Relative Benefits in Preventing (Mostly Surrogate</a:t>
            </a:r>
            <a:r>
              <a:rPr lang="en-US" sz="2400" i="1" dirty="0" smtClean="0">
                <a:solidFill>
                  <a:schemeClr val="tx1">
                    <a:lumMod val="95000"/>
                  </a:schemeClr>
                </a:solidFill>
              </a:rPr>
              <a:t>) Outcomes</a:t>
            </a:r>
          </a:p>
          <a:p>
            <a:endParaRPr lang="en-US" dirty="0">
              <a:solidFill>
                <a:schemeClr val="tx1">
                  <a:lumMod val="95000"/>
                </a:schemeClr>
              </a:solidFill>
            </a:endParaRPr>
          </a:p>
        </p:txBody>
      </p:sp>
      <p:sp>
        <p:nvSpPr>
          <p:cNvPr id="4" name="Date Placeholder 3"/>
          <p:cNvSpPr>
            <a:spLocks noGrp="1"/>
          </p:cNvSpPr>
          <p:nvPr>
            <p:ph type="dt" sz="half" idx="10"/>
          </p:nvPr>
        </p:nvSpPr>
        <p:spPr/>
        <p:txBody>
          <a:bodyPr/>
          <a:lstStyle/>
          <a:p>
            <a:fld id="{D8444CF2-5745-4E3F-8A63-F94D86D88BA1}" type="datetime1">
              <a:rPr lang="en-US" smtClean="0">
                <a:solidFill>
                  <a:schemeClr val="tx1">
                    <a:lumMod val="65000"/>
                  </a:schemeClr>
                </a:solidFill>
              </a:rPr>
              <a:t>8/9/2017</a:t>
            </a:fld>
            <a:endParaRPr lang="en-US" dirty="0">
              <a:solidFill>
                <a:schemeClr val="tx1">
                  <a:lumMod val="65000"/>
                </a:schemeClr>
              </a:solidFill>
            </a:endParaRPr>
          </a:p>
        </p:txBody>
      </p:sp>
      <p:sp>
        <p:nvSpPr>
          <p:cNvPr id="5" name="Slide Number Placeholder 4"/>
          <p:cNvSpPr>
            <a:spLocks noGrp="1"/>
          </p:cNvSpPr>
          <p:nvPr>
            <p:ph type="sldNum" sz="quarter" idx="12"/>
          </p:nvPr>
        </p:nvSpPr>
        <p:spPr/>
        <p:txBody>
          <a:bodyPr/>
          <a:lstStyle/>
          <a:p>
            <a:fld id="{D07EC01D-2358-4BA1-A6E8-BF9F99353394}" type="slidenum">
              <a:rPr lang="en-US" smtClean="0">
                <a:solidFill>
                  <a:schemeClr val="tx1">
                    <a:lumMod val="65000"/>
                  </a:schemeClr>
                </a:solidFill>
              </a:rPr>
              <a:pPr/>
              <a:t>14</a:t>
            </a:fld>
            <a:endParaRPr lang="en-US" dirty="0">
              <a:solidFill>
                <a:schemeClr val="tx1">
                  <a:lumMod val="65000"/>
                </a:schemeClr>
              </a:solidFill>
            </a:endParaRPr>
          </a:p>
        </p:txBody>
      </p:sp>
      <p:pic>
        <p:nvPicPr>
          <p:cNvPr id="6" name="Picture 5"/>
          <p:cNvPicPr>
            <a:picLocks noChangeAspect="1"/>
          </p:cNvPicPr>
          <p:nvPr/>
        </p:nvPicPr>
        <p:blipFill>
          <a:blip r:embed="rId3"/>
          <a:stretch>
            <a:fillRect/>
          </a:stretch>
        </p:blipFill>
        <p:spPr>
          <a:xfrm>
            <a:off x="1972019" y="2040113"/>
            <a:ext cx="5849957" cy="4498800"/>
          </a:xfrm>
          <a:prstGeom prst="rect">
            <a:avLst/>
          </a:prstGeom>
        </p:spPr>
      </p:pic>
      <p:sp>
        <p:nvSpPr>
          <p:cNvPr id="8" name="Rectangle 7"/>
          <p:cNvSpPr/>
          <p:nvPr/>
        </p:nvSpPr>
        <p:spPr>
          <a:xfrm>
            <a:off x="7821976" y="5954138"/>
            <a:ext cx="3913251" cy="584775"/>
          </a:xfrm>
          <a:prstGeom prst="rect">
            <a:avLst/>
          </a:prstGeom>
        </p:spPr>
        <p:txBody>
          <a:bodyPr wrap="none">
            <a:spAutoFit/>
          </a:bodyPr>
          <a:lstStyle/>
          <a:p>
            <a:r>
              <a:rPr lang="en-US" sz="1600" i="1" dirty="0" err="1">
                <a:latin typeface="Minion-Italic"/>
                <a:cs typeface="Times New Roman" panose="02020603050405020304" pitchFamily="18" charset="0"/>
              </a:rPr>
              <a:t>Makam</a:t>
            </a:r>
            <a:r>
              <a:rPr lang="en-US" sz="1600" i="1" dirty="0">
                <a:latin typeface="Minion-Italic"/>
                <a:cs typeface="Times New Roman" panose="02020603050405020304" pitchFamily="18" charset="0"/>
              </a:rPr>
              <a:t> </a:t>
            </a:r>
            <a:r>
              <a:rPr lang="en-US" sz="1600" i="1" dirty="0" smtClean="0">
                <a:latin typeface="Minion-Italic"/>
                <a:cs typeface="Times New Roman" panose="02020603050405020304" pitchFamily="18" charset="0"/>
              </a:rPr>
              <a:t>AN, </a:t>
            </a:r>
            <a:r>
              <a:rPr lang="en-US" sz="1600" i="1" dirty="0">
                <a:latin typeface="Minion-Italic"/>
                <a:cs typeface="Times New Roman" panose="02020603050405020304" pitchFamily="18" charset="0"/>
              </a:rPr>
              <a:t>Nguyen </a:t>
            </a:r>
            <a:r>
              <a:rPr lang="en-US" sz="1600" i="1" dirty="0" smtClean="0">
                <a:latin typeface="Minion-Italic"/>
                <a:cs typeface="Times New Roman" panose="02020603050405020304" pitchFamily="18" charset="0"/>
              </a:rPr>
              <a:t>OK</a:t>
            </a:r>
          </a:p>
          <a:p>
            <a:r>
              <a:rPr lang="en-US" sz="1600" i="1" dirty="0" smtClean="0">
                <a:latin typeface="Minion-Italic"/>
                <a:cs typeface="Times New Roman" panose="02020603050405020304" pitchFamily="18" charset="0"/>
              </a:rPr>
              <a:t>Circulation</a:t>
            </a:r>
            <a:r>
              <a:rPr lang="en-US" sz="1600" i="1" dirty="0">
                <a:latin typeface="Minion-Italic"/>
                <a:cs typeface="Times New Roman" panose="02020603050405020304" pitchFamily="18" charset="0"/>
              </a:rPr>
              <a:t>. 2017 Jan 10;135(2):180-195.</a:t>
            </a:r>
            <a:endParaRPr lang="en-US" sz="1600" dirty="0">
              <a:latin typeface="Minion-Italic"/>
              <a:cs typeface="Times New Roman" panose="02020603050405020304" pitchFamily="18" charset="0"/>
            </a:endParaRPr>
          </a:p>
        </p:txBody>
      </p:sp>
    </p:spTree>
    <p:extLst>
      <p:ext uri="{BB962C8B-B14F-4D97-AF65-F5344CB8AC3E}">
        <p14:creationId xmlns:p14="http://schemas.microsoft.com/office/powerpoint/2010/main" val="3329261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38200" y="592282"/>
            <a:ext cx="10515600" cy="1098406"/>
          </a:xfrm>
        </p:spPr>
        <p:txBody>
          <a:bodyPr>
            <a:normAutofit fontScale="90000"/>
          </a:bodyPr>
          <a:lstStyle/>
          <a:p>
            <a:pPr algn="ctr"/>
            <a:r>
              <a:rPr lang="en-US" dirty="0" smtClean="0">
                <a:solidFill>
                  <a:srgbClr val="FFFF00"/>
                </a:solidFill>
                <a:latin typeface="Times New Roman" panose="02020603050405020304" pitchFamily="18" charset="0"/>
                <a:cs typeface="Times New Roman" panose="02020603050405020304" pitchFamily="18" charset="0"/>
              </a:rPr>
              <a:t> HbA1C :(6.4</a:t>
            </a:r>
            <a:r>
              <a:rPr lang="en-US" dirty="0">
                <a:solidFill>
                  <a:srgbClr val="FFFF00"/>
                </a:solidFill>
                <a:latin typeface="Times New Roman" panose="02020603050405020304" pitchFamily="18" charset="0"/>
                <a:cs typeface="Times New Roman" panose="02020603050405020304" pitchFamily="18" charset="0"/>
              </a:rPr>
              <a:t>% -7.0 ) VS. (7.9% and 8.4%)</a:t>
            </a:r>
            <a:br>
              <a:rPr lang="en-US" dirty="0">
                <a:solidFill>
                  <a:srgbClr val="FFFF00"/>
                </a:solidFill>
                <a:latin typeface="Times New Roman" panose="02020603050405020304" pitchFamily="18" charset="0"/>
                <a:cs typeface="Times New Roman" panose="02020603050405020304" pitchFamily="18" charset="0"/>
              </a:rPr>
            </a:br>
            <a:endParaRPr lang="en-US"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65937" y="1340427"/>
            <a:ext cx="10861713" cy="4836536"/>
          </a:xfrm>
        </p:spPr>
        <p:txBody>
          <a:bodyPr>
            <a:noAutofit/>
          </a:bodyPr>
          <a:lstStyle/>
          <a:p>
            <a:r>
              <a:rPr lang="en-US" sz="3000" dirty="0">
                <a:solidFill>
                  <a:schemeClr val="bg1"/>
                </a:solidFill>
                <a:latin typeface="Times New Roman" panose="02020603050405020304" pitchFamily="18" charset="0"/>
                <a:cs typeface="Times New Roman" panose="02020603050405020304" pitchFamily="18" charset="0"/>
              </a:rPr>
              <a:t>In the landmark UKPDS trial, </a:t>
            </a:r>
            <a:r>
              <a:rPr lang="en-US" sz="3000" dirty="0" smtClean="0">
                <a:solidFill>
                  <a:schemeClr val="bg1"/>
                </a:solidFill>
                <a:latin typeface="Times New Roman" panose="02020603050405020304" pitchFamily="18" charset="0"/>
                <a:cs typeface="Times New Roman" panose="02020603050405020304" pitchFamily="18" charset="0"/>
              </a:rPr>
              <a:t>the relative </a:t>
            </a:r>
            <a:r>
              <a:rPr lang="en-US" sz="3000" dirty="0">
                <a:solidFill>
                  <a:schemeClr val="bg1"/>
                </a:solidFill>
                <a:latin typeface="Times New Roman" panose="02020603050405020304" pitchFamily="18" charset="0"/>
                <a:cs typeface="Times New Roman" panose="02020603050405020304" pitchFamily="18" charset="0"/>
              </a:rPr>
              <a:t>benefits of 10 years of intensive glycemic </a:t>
            </a:r>
            <a:r>
              <a:rPr lang="en-US" sz="3000" dirty="0" smtClean="0">
                <a:solidFill>
                  <a:schemeClr val="bg1"/>
                </a:solidFill>
                <a:latin typeface="Times New Roman" panose="02020603050405020304" pitchFamily="18" charset="0"/>
                <a:cs typeface="Times New Roman" panose="02020603050405020304" pitchFamily="18" charset="0"/>
              </a:rPr>
              <a:t>control for </a:t>
            </a:r>
            <a:r>
              <a:rPr lang="en-US" sz="3000" dirty="0">
                <a:solidFill>
                  <a:schemeClr val="bg1"/>
                </a:solidFill>
                <a:latin typeface="Times New Roman" panose="02020603050405020304" pitchFamily="18" charset="0"/>
                <a:cs typeface="Times New Roman" panose="02020603050405020304" pitchFamily="18" charset="0"/>
              </a:rPr>
              <a:t>individuals with newly diagnosed diabetes </a:t>
            </a:r>
            <a:r>
              <a:rPr lang="en-US" sz="3000" dirty="0" smtClean="0">
                <a:solidFill>
                  <a:schemeClr val="bg1"/>
                </a:solidFill>
                <a:latin typeface="Times New Roman" panose="02020603050405020304" pitchFamily="18" charset="0"/>
                <a:cs typeface="Times New Roman" panose="02020603050405020304" pitchFamily="18" charset="0"/>
              </a:rPr>
              <a:t>were only </a:t>
            </a:r>
            <a:r>
              <a:rPr lang="en-US" sz="3000" dirty="0">
                <a:solidFill>
                  <a:schemeClr val="bg1"/>
                </a:solidFill>
                <a:latin typeface="Times New Roman" panose="02020603050405020304" pitchFamily="18" charset="0"/>
                <a:cs typeface="Times New Roman" panose="02020603050405020304" pitchFamily="18" charset="0"/>
              </a:rPr>
              <a:t>demonstrated for </a:t>
            </a:r>
            <a:r>
              <a:rPr lang="en-US" sz="3000" dirty="0">
                <a:solidFill>
                  <a:srgbClr val="FFC000"/>
                </a:solidFill>
                <a:latin typeface="Times New Roman" panose="02020603050405020304" pitchFamily="18" charset="0"/>
                <a:cs typeface="Times New Roman" panose="02020603050405020304" pitchFamily="18" charset="0"/>
              </a:rPr>
              <a:t>intermediate markers of </a:t>
            </a:r>
            <a:r>
              <a:rPr lang="en-US" sz="3000" dirty="0" smtClean="0">
                <a:solidFill>
                  <a:srgbClr val="FFC000"/>
                </a:solidFill>
                <a:latin typeface="Times New Roman" panose="02020603050405020304" pitchFamily="18" charset="0"/>
                <a:cs typeface="Times New Roman" panose="02020603050405020304" pitchFamily="18" charset="0"/>
              </a:rPr>
              <a:t>microvascular complications ;</a:t>
            </a:r>
          </a:p>
          <a:p>
            <a:pPr marL="0" indent="0" algn="ctr">
              <a:buNone/>
            </a:pPr>
            <a:r>
              <a:rPr lang="en-US" sz="3000" dirty="0">
                <a:solidFill>
                  <a:srgbClr val="FFFF00"/>
                </a:solidFill>
                <a:latin typeface="Times New Roman" panose="02020603050405020304" pitchFamily="18" charset="0"/>
                <a:cs typeface="Times New Roman" panose="02020603050405020304" pitchFamily="18" charset="0"/>
              </a:rPr>
              <a:t>but not for actual meaningful clinical manifestations of microvascular</a:t>
            </a:r>
          </a:p>
          <a:p>
            <a:pPr marL="0" indent="0" algn="ctr">
              <a:buNone/>
            </a:pPr>
            <a:r>
              <a:rPr lang="en-US" sz="3000" dirty="0">
                <a:solidFill>
                  <a:srgbClr val="FFFF00"/>
                </a:solidFill>
                <a:latin typeface="Times New Roman" panose="02020603050405020304" pitchFamily="18" charset="0"/>
                <a:cs typeface="Times New Roman" panose="02020603050405020304" pitchFamily="18" charset="0"/>
              </a:rPr>
              <a:t>disease (</a:t>
            </a:r>
            <a:r>
              <a:rPr lang="en-US" sz="3000" dirty="0" err="1">
                <a:solidFill>
                  <a:srgbClr val="FFFF00"/>
                </a:solidFill>
                <a:latin typeface="Times New Roman" panose="02020603050405020304" pitchFamily="18" charset="0"/>
                <a:cs typeface="Times New Roman" panose="02020603050405020304" pitchFamily="18" charset="0"/>
              </a:rPr>
              <a:t>ie</a:t>
            </a:r>
            <a:r>
              <a:rPr lang="en-US" sz="3000" dirty="0">
                <a:solidFill>
                  <a:srgbClr val="FFFF00"/>
                </a:solidFill>
                <a:latin typeface="Times New Roman" panose="02020603050405020304" pitchFamily="18" charset="0"/>
                <a:cs typeface="Times New Roman" panose="02020603050405020304" pitchFamily="18" charset="0"/>
              </a:rPr>
              <a:t>, vision loss, symptomatic neuropathy, amputation,</a:t>
            </a:r>
          </a:p>
          <a:p>
            <a:pPr marL="0" indent="0" algn="ctr">
              <a:buNone/>
            </a:pPr>
            <a:r>
              <a:rPr lang="en-US" sz="3000" dirty="0">
                <a:solidFill>
                  <a:srgbClr val="FFFF00"/>
                </a:solidFill>
                <a:latin typeface="Times New Roman" panose="02020603050405020304" pitchFamily="18" charset="0"/>
                <a:cs typeface="Times New Roman" panose="02020603050405020304" pitchFamily="18" charset="0"/>
              </a:rPr>
              <a:t>  or end-stage renal disease requiring dialysis).</a:t>
            </a:r>
          </a:p>
          <a:p>
            <a:pPr marL="0" indent="0" algn="ctr">
              <a:buNone/>
            </a:pPr>
            <a:r>
              <a:rPr lang="en-US" sz="3000" dirty="0">
                <a:solidFill>
                  <a:srgbClr val="FFFF00"/>
                </a:solidFill>
                <a:latin typeface="Times New Roman" panose="02020603050405020304" pitchFamily="18" charset="0"/>
                <a:cs typeface="Times New Roman" panose="02020603050405020304" pitchFamily="18" charset="0"/>
              </a:rPr>
              <a:t> Other trials have similarly failed to show improvement in these more clinically meaningful end points.</a:t>
            </a:r>
          </a:p>
        </p:txBody>
      </p:sp>
      <p:sp>
        <p:nvSpPr>
          <p:cNvPr id="4" name="Date Placeholder 3"/>
          <p:cNvSpPr>
            <a:spLocks noGrp="1"/>
          </p:cNvSpPr>
          <p:nvPr>
            <p:ph type="dt" sz="half" idx="10"/>
          </p:nvPr>
        </p:nvSpPr>
        <p:spPr/>
        <p:txBody>
          <a:bodyPr/>
          <a:lstStyle/>
          <a:p>
            <a:fld id="{479D106D-6BD6-4A5C-927C-9CCB2BEB1EBC}" type="datetime1">
              <a:rPr lang="en-US" smtClean="0"/>
              <a:t>8/9/2017</a:t>
            </a:fld>
            <a:endParaRPr lang="en-US"/>
          </a:p>
        </p:txBody>
      </p:sp>
      <p:sp>
        <p:nvSpPr>
          <p:cNvPr id="5" name="Slide Number Placeholder 4"/>
          <p:cNvSpPr>
            <a:spLocks noGrp="1"/>
          </p:cNvSpPr>
          <p:nvPr>
            <p:ph type="sldNum" sz="quarter" idx="12"/>
          </p:nvPr>
        </p:nvSpPr>
        <p:spPr/>
        <p:txBody>
          <a:bodyPr/>
          <a:lstStyle/>
          <a:p>
            <a:fld id="{E710D9D3-9E56-426E-940A-EB27FAD19CFE}" type="slidenum">
              <a:rPr lang="en-US" smtClean="0"/>
              <a:t>15</a:t>
            </a:fld>
            <a:endParaRPr lang="en-US"/>
          </a:p>
        </p:txBody>
      </p:sp>
      <p:sp>
        <p:nvSpPr>
          <p:cNvPr id="7" name="Rectangle 6"/>
          <p:cNvSpPr/>
          <p:nvPr/>
        </p:nvSpPr>
        <p:spPr>
          <a:xfrm>
            <a:off x="616945" y="3062689"/>
            <a:ext cx="10895682" cy="26991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75798" y="6124835"/>
            <a:ext cx="3913251" cy="584775"/>
          </a:xfrm>
          <a:prstGeom prst="rect">
            <a:avLst/>
          </a:prstGeom>
        </p:spPr>
        <p:txBody>
          <a:bodyPr wrap="none">
            <a:spAutoFit/>
          </a:bodyPr>
          <a:lstStyle/>
          <a:p>
            <a:r>
              <a:rPr lang="en-US" sz="1600" i="1" dirty="0" err="1">
                <a:solidFill>
                  <a:schemeClr val="bg1"/>
                </a:solidFill>
                <a:latin typeface="Minion-Italic"/>
                <a:cs typeface="Times New Roman" panose="02020603050405020304" pitchFamily="18" charset="0"/>
              </a:rPr>
              <a:t>Makam</a:t>
            </a:r>
            <a:r>
              <a:rPr lang="en-US" sz="1600" i="1" dirty="0">
                <a:solidFill>
                  <a:schemeClr val="bg1"/>
                </a:solidFill>
                <a:latin typeface="Minion-Italic"/>
                <a:cs typeface="Times New Roman" panose="02020603050405020304" pitchFamily="18" charset="0"/>
              </a:rPr>
              <a:t> </a:t>
            </a:r>
            <a:r>
              <a:rPr lang="en-US" sz="1600" i="1" dirty="0" smtClean="0">
                <a:solidFill>
                  <a:schemeClr val="bg1"/>
                </a:solidFill>
                <a:latin typeface="Minion-Italic"/>
                <a:cs typeface="Times New Roman" panose="02020603050405020304" pitchFamily="18" charset="0"/>
              </a:rPr>
              <a:t>AN, </a:t>
            </a:r>
            <a:r>
              <a:rPr lang="en-US" sz="1600" i="1" dirty="0">
                <a:solidFill>
                  <a:schemeClr val="bg1"/>
                </a:solidFill>
                <a:latin typeface="Minion-Italic"/>
                <a:cs typeface="Times New Roman" panose="02020603050405020304" pitchFamily="18" charset="0"/>
              </a:rPr>
              <a:t>Nguyen </a:t>
            </a:r>
            <a:r>
              <a:rPr lang="en-US" sz="1600" i="1" dirty="0" smtClean="0">
                <a:solidFill>
                  <a:schemeClr val="bg1"/>
                </a:solidFill>
                <a:latin typeface="Minion-Italic"/>
                <a:cs typeface="Times New Roman" panose="02020603050405020304" pitchFamily="18" charset="0"/>
              </a:rPr>
              <a:t>OK</a:t>
            </a:r>
          </a:p>
          <a:p>
            <a:r>
              <a:rPr lang="en-US" sz="1600" i="1" dirty="0" smtClean="0">
                <a:solidFill>
                  <a:schemeClr val="bg1"/>
                </a:solidFill>
                <a:latin typeface="Minion-Italic"/>
                <a:cs typeface="Times New Roman" panose="02020603050405020304" pitchFamily="18" charset="0"/>
              </a:rPr>
              <a:t>Circulation</a:t>
            </a:r>
            <a:r>
              <a:rPr lang="en-US" sz="1600" i="1" dirty="0">
                <a:solidFill>
                  <a:schemeClr val="bg1"/>
                </a:solidFill>
                <a:latin typeface="Minion-Italic"/>
                <a:cs typeface="Times New Roman" panose="02020603050405020304" pitchFamily="18" charset="0"/>
              </a:rPr>
              <a:t>. 2017 Jan 10;135(2):180-195.</a:t>
            </a:r>
            <a:endParaRPr lang="en-US" sz="1600" dirty="0">
              <a:solidFill>
                <a:schemeClr val="bg1"/>
              </a:solidFill>
              <a:latin typeface="Minion-Italic"/>
              <a:cs typeface="Times New Roman" panose="02020603050405020304" pitchFamily="18" charset="0"/>
            </a:endParaRPr>
          </a:p>
        </p:txBody>
      </p:sp>
    </p:spTree>
    <p:extLst>
      <p:ext uri="{BB962C8B-B14F-4D97-AF65-F5344CB8AC3E}">
        <p14:creationId xmlns:p14="http://schemas.microsoft.com/office/powerpoint/2010/main" val="2454832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noChangeAspect="1"/>
          </p:cNvPicPr>
          <p:nvPr>
            <p:ph idx="1"/>
          </p:nvPr>
        </p:nvPicPr>
        <p:blipFill>
          <a:blip r:embed="rId3"/>
          <a:stretch>
            <a:fillRect/>
          </a:stretch>
        </p:blipFill>
        <p:spPr>
          <a:xfrm>
            <a:off x="0" y="1588"/>
            <a:ext cx="12192000" cy="6856412"/>
          </a:xfrm>
          <a:prstGeom prst="rect">
            <a:avLst/>
          </a:prstGeom>
        </p:spPr>
      </p:pic>
      <p:sp>
        <p:nvSpPr>
          <p:cNvPr id="4" name="Date Placeholder 3"/>
          <p:cNvSpPr>
            <a:spLocks noGrp="1"/>
          </p:cNvSpPr>
          <p:nvPr>
            <p:ph type="dt" sz="half" idx="10"/>
          </p:nvPr>
        </p:nvSpPr>
        <p:spPr/>
        <p:txBody>
          <a:bodyPr/>
          <a:lstStyle/>
          <a:p>
            <a:fld id="{D8444CF2-5745-4E3F-8A63-F94D86D88BA1}" type="datetime1">
              <a:rPr lang="en-US" smtClean="0">
                <a:solidFill>
                  <a:prstClr val="white">
                    <a:tint val="75000"/>
                  </a:prstClr>
                </a:solidFill>
              </a:rPr>
              <a:t>8/9/2017</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D07EC01D-2358-4BA1-A6E8-BF9F99353394}" type="slidenum">
              <a:rPr lang="en-US" smtClean="0">
                <a:solidFill>
                  <a:prstClr val="white">
                    <a:tint val="75000"/>
                  </a:prstClr>
                </a:solidFill>
              </a:rPr>
              <a:pPr/>
              <a:t>16</a:t>
            </a:fld>
            <a:endParaRPr lang="en-US">
              <a:solidFill>
                <a:prstClr val="white">
                  <a:tint val="75000"/>
                </a:prstClr>
              </a:solidFill>
            </a:endParaRPr>
          </a:p>
        </p:txBody>
      </p:sp>
      <p:sp>
        <p:nvSpPr>
          <p:cNvPr id="8" name="Rectangle 7"/>
          <p:cNvSpPr/>
          <p:nvPr/>
        </p:nvSpPr>
        <p:spPr>
          <a:xfrm>
            <a:off x="9417449" y="6332047"/>
            <a:ext cx="2845651" cy="430887"/>
          </a:xfrm>
          <a:prstGeom prst="rect">
            <a:avLst/>
          </a:prstGeom>
        </p:spPr>
        <p:txBody>
          <a:bodyPr wrap="none">
            <a:spAutoFit/>
          </a:bodyPr>
          <a:lstStyle/>
          <a:p>
            <a:r>
              <a:rPr lang="en-US" sz="1100" b="1" i="1" dirty="0" err="1">
                <a:solidFill>
                  <a:schemeClr val="bg1"/>
                </a:solidFill>
                <a:latin typeface="Minion-Italic"/>
                <a:cs typeface="Times New Roman" panose="02020603050405020304" pitchFamily="18" charset="0"/>
              </a:rPr>
              <a:t>Makam</a:t>
            </a:r>
            <a:r>
              <a:rPr lang="en-US" sz="1100" b="1" i="1" dirty="0">
                <a:solidFill>
                  <a:schemeClr val="bg1"/>
                </a:solidFill>
                <a:latin typeface="Minion-Italic"/>
                <a:cs typeface="Times New Roman" panose="02020603050405020304" pitchFamily="18" charset="0"/>
              </a:rPr>
              <a:t> </a:t>
            </a:r>
            <a:r>
              <a:rPr lang="en-US" sz="1100" b="1" i="1" dirty="0" smtClean="0">
                <a:solidFill>
                  <a:schemeClr val="bg1"/>
                </a:solidFill>
                <a:latin typeface="Minion-Italic"/>
                <a:cs typeface="Times New Roman" panose="02020603050405020304" pitchFamily="18" charset="0"/>
              </a:rPr>
              <a:t>AN, </a:t>
            </a:r>
            <a:r>
              <a:rPr lang="en-US" sz="1100" b="1" i="1" dirty="0">
                <a:solidFill>
                  <a:schemeClr val="bg1"/>
                </a:solidFill>
                <a:latin typeface="Minion-Italic"/>
                <a:cs typeface="Times New Roman" panose="02020603050405020304" pitchFamily="18" charset="0"/>
              </a:rPr>
              <a:t>Nguyen </a:t>
            </a:r>
            <a:r>
              <a:rPr lang="en-US" sz="1100" b="1" i="1" dirty="0" smtClean="0">
                <a:solidFill>
                  <a:schemeClr val="bg1"/>
                </a:solidFill>
                <a:latin typeface="Minion-Italic"/>
                <a:cs typeface="Times New Roman" panose="02020603050405020304" pitchFamily="18" charset="0"/>
              </a:rPr>
              <a:t>OK</a:t>
            </a:r>
          </a:p>
          <a:p>
            <a:r>
              <a:rPr lang="en-US" sz="1100" b="1" i="1" dirty="0" smtClean="0">
                <a:solidFill>
                  <a:schemeClr val="bg1"/>
                </a:solidFill>
                <a:latin typeface="Minion-Italic"/>
                <a:cs typeface="Times New Roman" panose="02020603050405020304" pitchFamily="18" charset="0"/>
              </a:rPr>
              <a:t>Circulation</a:t>
            </a:r>
            <a:r>
              <a:rPr lang="en-US" sz="1100" b="1" i="1" dirty="0">
                <a:solidFill>
                  <a:schemeClr val="bg1"/>
                </a:solidFill>
                <a:latin typeface="Minion-Italic"/>
                <a:cs typeface="Times New Roman" panose="02020603050405020304" pitchFamily="18" charset="0"/>
              </a:rPr>
              <a:t>. 2017 Jan 10;135(2):180-195.</a:t>
            </a:r>
            <a:endParaRPr lang="en-US" sz="1100" b="1" dirty="0">
              <a:solidFill>
                <a:schemeClr val="bg1"/>
              </a:solidFill>
              <a:latin typeface="Minion-Italic"/>
              <a:cs typeface="Times New Roman" panose="02020603050405020304" pitchFamily="18" charset="0"/>
            </a:endParaRPr>
          </a:p>
        </p:txBody>
      </p:sp>
    </p:spTree>
    <p:extLst>
      <p:ext uri="{BB962C8B-B14F-4D97-AF65-F5344CB8AC3E}">
        <p14:creationId xmlns:p14="http://schemas.microsoft.com/office/powerpoint/2010/main" val="1664894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noChangeAspect="1"/>
          </p:cNvPicPr>
          <p:nvPr>
            <p:ph idx="1"/>
          </p:nvPr>
        </p:nvPicPr>
        <p:blipFill>
          <a:blip r:embed="rId3"/>
          <a:stretch>
            <a:fillRect/>
          </a:stretch>
        </p:blipFill>
        <p:spPr>
          <a:xfrm>
            <a:off x="5448300" y="554329"/>
            <a:ext cx="6400800" cy="5434444"/>
          </a:xfrm>
          <a:prstGeom prst="rect">
            <a:avLst/>
          </a:prstGeom>
        </p:spPr>
      </p:pic>
      <p:sp>
        <p:nvSpPr>
          <p:cNvPr id="4" name="Date Placeholder 3"/>
          <p:cNvSpPr>
            <a:spLocks noGrp="1"/>
          </p:cNvSpPr>
          <p:nvPr>
            <p:ph type="dt" sz="half" idx="10"/>
          </p:nvPr>
        </p:nvSpPr>
        <p:spPr/>
        <p:txBody>
          <a:bodyPr/>
          <a:lstStyle/>
          <a:p>
            <a:fld id="{D8444CF2-5745-4E3F-8A63-F94D86D88BA1}" type="datetime1">
              <a:rPr lang="en-US" smtClean="0">
                <a:solidFill>
                  <a:schemeClr val="tx1">
                    <a:lumMod val="65000"/>
                  </a:schemeClr>
                </a:solidFill>
              </a:rPr>
              <a:t>8/9/2017</a:t>
            </a:fld>
            <a:endParaRPr lang="en-US" dirty="0">
              <a:solidFill>
                <a:schemeClr val="tx1">
                  <a:lumMod val="65000"/>
                </a:schemeClr>
              </a:solidFill>
            </a:endParaRPr>
          </a:p>
        </p:txBody>
      </p:sp>
      <p:sp>
        <p:nvSpPr>
          <p:cNvPr id="5" name="Slide Number Placeholder 4"/>
          <p:cNvSpPr>
            <a:spLocks noGrp="1"/>
          </p:cNvSpPr>
          <p:nvPr>
            <p:ph type="sldNum" sz="quarter" idx="12"/>
          </p:nvPr>
        </p:nvSpPr>
        <p:spPr/>
        <p:txBody>
          <a:bodyPr/>
          <a:lstStyle/>
          <a:p>
            <a:fld id="{D07EC01D-2358-4BA1-A6E8-BF9F99353394}" type="slidenum">
              <a:rPr lang="en-US" smtClean="0">
                <a:solidFill>
                  <a:schemeClr val="tx1">
                    <a:lumMod val="65000"/>
                  </a:schemeClr>
                </a:solidFill>
              </a:rPr>
              <a:pPr/>
              <a:t>17</a:t>
            </a:fld>
            <a:endParaRPr lang="en-US" dirty="0">
              <a:solidFill>
                <a:schemeClr val="tx1">
                  <a:lumMod val="65000"/>
                </a:schemeClr>
              </a:solidFill>
            </a:endParaRPr>
          </a:p>
        </p:txBody>
      </p:sp>
      <p:sp>
        <p:nvSpPr>
          <p:cNvPr id="7" name="Rectangle 6"/>
          <p:cNvSpPr/>
          <p:nvPr/>
        </p:nvSpPr>
        <p:spPr>
          <a:xfrm>
            <a:off x="297455" y="554329"/>
            <a:ext cx="5078776" cy="5847755"/>
          </a:xfrm>
          <a:prstGeom prst="rect">
            <a:avLst/>
          </a:prstGeom>
        </p:spPr>
        <p:txBody>
          <a:bodyPr wrap="square">
            <a:spAutoFit/>
          </a:bodyPr>
          <a:lstStyle/>
          <a:p>
            <a:r>
              <a:rPr lang="en-US" sz="2200" dirty="0">
                <a:solidFill>
                  <a:srgbClr val="FFC000"/>
                </a:solidFill>
                <a:latin typeface="Times New Roman" panose="02020603050405020304" pitchFamily="18" charset="0"/>
                <a:cs typeface="Times New Roman" panose="02020603050405020304" pitchFamily="18" charset="0"/>
              </a:rPr>
              <a:t>The potential for intensive </a:t>
            </a:r>
            <a:r>
              <a:rPr lang="en-US" sz="2200" dirty="0" smtClean="0">
                <a:solidFill>
                  <a:srgbClr val="FFC000"/>
                </a:solidFill>
                <a:latin typeface="Times New Roman" panose="02020603050405020304" pitchFamily="18" charset="0"/>
                <a:cs typeface="Times New Roman" panose="02020603050405020304" pitchFamily="18" charset="0"/>
              </a:rPr>
              <a:t>glycemic control </a:t>
            </a:r>
            <a:r>
              <a:rPr lang="en-US" sz="2200" dirty="0">
                <a:solidFill>
                  <a:srgbClr val="FFC000"/>
                </a:solidFill>
                <a:latin typeface="Times New Roman" panose="02020603050405020304" pitchFamily="18" charset="0"/>
                <a:cs typeface="Times New Roman" panose="02020603050405020304" pitchFamily="18" charset="0"/>
              </a:rPr>
              <a:t>to prevent more meaningful microvascular</a:t>
            </a:r>
          </a:p>
          <a:p>
            <a:r>
              <a:rPr lang="en-US" sz="2200" dirty="0">
                <a:solidFill>
                  <a:srgbClr val="FFC000"/>
                </a:solidFill>
                <a:latin typeface="Times New Roman" panose="02020603050405020304" pitchFamily="18" charset="0"/>
                <a:cs typeface="Times New Roman" panose="02020603050405020304" pitchFamily="18" charset="0"/>
              </a:rPr>
              <a:t>outcomes (</a:t>
            </a:r>
            <a:r>
              <a:rPr lang="en-US" sz="2200" dirty="0" err="1">
                <a:solidFill>
                  <a:srgbClr val="FFC000"/>
                </a:solidFill>
                <a:latin typeface="Times New Roman" panose="02020603050405020304" pitchFamily="18" charset="0"/>
                <a:cs typeface="Times New Roman" panose="02020603050405020304" pitchFamily="18" charset="0"/>
              </a:rPr>
              <a:t>ie</a:t>
            </a:r>
            <a:r>
              <a:rPr lang="en-US" sz="2200" dirty="0">
                <a:solidFill>
                  <a:srgbClr val="FFC000"/>
                </a:solidFill>
                <a:latin typeface="Times New Roman" panose="02020603050405020304" pitchFamily="18" charset="0"/>
                <a:cs typeface="Times New Roman" panose="02020603050405020304" pitchFamily="18" charset="0"/>
              </a:rPr>
              <a:t>, vision loss or ESRD requiring dialysis) </a:t>
            </a:r>
            <a:r>
              <a:rPr lang="en-US" sz="2200" dirty="0" smtClean="0">
                <a:solidFill>
                  <a:srgbClr val="FFC000"/>
                </a:solidFill>
                <a:latin typeface="Times New Roman" panose="02020603050405020304" pitchFamily="18" charset="0"/>
                <a:cs typeface="Times New Roman" panose="02020603050405020304" pitchFamily="18" charset="0"/>
              </a:rPr>
              <a:t>is estimated </a:t>
            </a:r>
            <a:r>
              <a:rPr lang="en-US" sz="2200" dirty="0">
                <a:solidFill>
                  <a:srgbClr val="FFC000"/>
                </a:solidFill>
                <a:latin typeface="Times New Roman" panose="02020603050405020304" pitchFamily="18" charset="0"/>
                <a:cs typeface="Times New Roman" panose="02020603050405020304" pitchFamily="18" charset="0"/>
              </a:rPr>
              <a:t>to take ≥2 decades to </a:t>
            </a:r>
            <a:r>
              <a:rPr lang="en-US" sz="2200" dirty="0" smtClean="0">
                <a:solidFill>
                  <a:srgbClr val="FFC000"/>
                </a:solidFill>
                <a:latin typeface="Times New Roman" panose="02020603050405020304" pitchFamily="18" charset="0"/>
                <a:cs typeface="Times New Roman" panose="02020603050405020304" pitchFamily="18" charset="0"/>
              </a:rPr>
              <a:t>manifest.</a:t>
            </a:r>
          </a:p>
          <a:p>
            <a:r>
              <a:rPr lang="en-US" sz="2200" dirty="0">
                <a:solidFill>
                  <a:srgbClr val="FFC000"/>
                </a:solidFill>
                <a:latin typeface="Times New Roman" panose="02020603050405020304" pitchFamily="18" charset="0"/>
                <a:cs typeface="Times New Roman" panose="02020603050405020304" pitchFamily="18" charset="0"/>
              </a:rPr>
              <a:t>E</a:t>
            </a:r>
            <a:r>
              <a:rPr lang="en-US" sz="2200" dirty="0" smtClean="0">
                <a:solidFill>
                  <a:srgbClr val="FFC000"/>
                </a:solidFill>
                <a:latin typeface="Times New Roman" panose="02020603050405020304" pitchFamily="18" charset="0"/>
                <a:cs typeface="Times New Roman" panose="02020603050405020304" pitchFamily="18" charset="0"/>
              </a:rPr>
              <a:t>ven </a:t>
            </a:r>
            <a:r>
              <a:rPr lang="en-US" sz="2200" dirty="0">
                <a:solidFill>
                  <a:srgbClr val="FFC000"/>
                </a:solidFill>
                <a:latin typeface="Times New Roman" panose="02020603050405020304" pitchFamily="18" charset="0"/>
                <a:cs typeface="Times New Roman" panose="02020603050405020304" pitchFamily="18" charset="0"/>
              </a:rPr>
              <a:t>with an additional 10 years of follow-up in the </a:t>
            </a:r>
            <a:r>
              <a:rPr lang="en-US" sz="2200" dirty="0" smtClean="0">
                <a:solidFill>
                  <a:srgbClr val="FFC000"/>
                </a:solidFill>
                <a:latin typeface="Times New Roman" panose="02020603050405020304" pitchFamily="18" charset="0"/>
                <a:cs typeface="Times New Roman" panose="02020603050405020304" pitchFamily="18" charset="0"/>
              </a:rPr>
              <a:t>UKPDS trial </a:t>
            </a:r>
            <a:r>
              <a:rPr lang="en-US" sz="2200" dirty="0">
                <a:solidFill>
                  <a:srgbClr val="FFC000"/>
                </a:solidFill>
                <a:latin typeface="Times New Roman" panose="02020603050405020304" pitchFamily="18" charset="0"/>
                <a:cs typeface="Times New Roman" panose="02020603050405020304" pitchFamily="18" charset="0"/>
              </a:rPr>
              <a:t>(for a total of 25 years), improvements in </a:t>
            </a:r>
            <a:r>
              <a:rPr lang="en-US" sz="2200" dirty="0" smtClean="0">
                <a:solidFill>
                  <a:srgbClr val="FFC000"/>
                </a:solidFill>
                <a:latin typeface="Times New Roman" panose="02020603050405020304" pitchFamily="18" charset="0"/>
                <a:cs typeface="Times New Roman" panose="02020603050405020304" pitchFamily="18" charset="0"/>
              </a:rPr>
              <a:t>these end </a:t>
            </a:r>
            <a:r>
              <a:rPr lang="en-US" sz="2200" dirty="0">
                <a:solidFill>
                  <a:srgbClr val="FFC000"/>
                </a:solidFill>
                <a:latin typeface="Times New Roman" panose="02020603050405020304" pitchFamily="18" charset="0"/>
                <a:cs typeface="Times New Roman" panose="02020603050405020304" pitchFamily="18" charset="0"/>
              </a:rPr>
              <a:t>points have not yet been </a:t>
            </a:r>
            <a:r>
              <a:rPr lang="en-US" sz="2200" dirty="0" smtClean="0">
                <a:solidFill>
                  <a:srgbClr val="FFC000"/>
                </a:solidFill>
                <a:latin typeface="Times New Roman" panose="02020603050405020304" pitchFamily="18" charset="0"/>
                <a:cs typeface="Times New Roman" panose="02020603050405020304" pitchFamily="18" charset="0"/>
              </a:rPr>
              <a:t>reported.</a:t>
            </a:r>
          </a:p>
          <a:p>
            <a:endParaRPr lang="en-US" sz="2200" dirty="0" smtClean="0">
              <a:solidFill>
                <a:srgbClr val="FFC000"/>
              </a:solidFill>
              <a:latin typeface="Times New Roman" panose="02020603050405020304" pitchFamily="18" charset="0"/>
              <a:cs typeface="Times New Roman" panose="02020603050405020304" pitchFamily="18" charset="0"/>
            </a:endParaRPr>
          </a:p>
          <a:p>
            <a:r>
              <a:rPr lang="en-US" sz="2200" dirty="0">
                <a:solidFill>
                  <a:srgbClr val="FFFF00"/>
                </a:solidFill>
                <a:latin typeface="Times New Roman" panose="02020603050405020304" pitchFamily="18" charset="0"/>
                <a:cs typeface="Times New Roman" panose="02020603050405020304" pitchFamily="18" charset="0"/>
              </a:rPr>
              <a:t>Consequently, a pragmatic approach to avoiding</a:t>
            </a:r>
          </a:p>
          <a:p>
            <a:r>
              <a:rPr lang="en-US" sz="2200" dirty="0">
                <a:solidFill>
                  <a:srgbClr val="FFFF00"/>
                </a:solidFill>
                <a:latin typeface="Times New Roman" panose="02020603050405020304" pitchFamily="18" charset="0"/>
                <a:cs typeface="Times New Roman" panose="02020603050405020304" pitchFamily="18" charset="0"/>
              </a:rPr>
              <a:t>the harms of overtreatment would be to defer </a:t>
            </a:r>
            <a:r>
              <a:rPr lang="en-US" sz="2200" dirty="0" smtClean="0">
                <a:solidFill>
                  <a:srgbClr val="FFFF00"/>
                </a:solidFill>
                <a:latin typeface="Times New Roman" panose="02020603050405020304" pitchFamily="18" charset="0"/>
                <a:cs typeface="Times New Roman" panose="02020603050405020304" pitchFamily="18" charset="0"/>
              </a:rPr>
              <a:t>intensive glycemic </a:t>
            </a:r>
            <a:r>
              <a:rPr lang="en-US" sz="2200" dirty="0">
                <a:solidFill>
                  <a:srgbClr val="FFFF00"/>
                </a:solidFill>
                <a:latin typeface="Times New Roman" panose="02020603050405020304" pitchFamily="18" charset="0"/>
                <a:cs typeface="Times New Roman" panose="02020603050405020304" pitchFamily="18" charset="0"/>
              </a:rPr>
              <a:t>control in individuals with a life expectancy </a:t>
            </a:r>
            <a:r>
              <a:rPr lang="en-US" sz="2200" dirty="0" smtClean="0">
                <a:solidFill>
                  <a:srgbClr val="FFFF00"/>
                </a:solidFill>
                <a:latin typeface="Times New Roman" panose="02020603050405020304" pitchFamily="18" charset="0"/>
                <a:cs typeface="Times New Roman" panose="02020603050405020304" pitchFamily="18" charset="0"/>
              </a:rPr>
              <a:t>that is </a:t>
            </a:r>
            <a:r>
              <a:rPr lang="en-US" sz="2200" dirty="0">
                <a:solidFill>
                  <a:srgbClr val="FFFF00"/>
                </a:solidFill>
                <a:latin typeface="Times New Roman" panose="02020603050405020304" pitchFamily="18" charset="0"/>
                <a:cs typeface="Times New Roman" panose="02020603050405020304" pitchFamily="18" charset="0"/>
              </a:rPr>
              <a:t>clearly &lt;9 years.</a:t>
            </a:r>
          </a:p>
        </p:txBody>
      </p:sp>
      <p:sp>
        <p:nvSpPr>
          <p:cNvPr id="8" name="Rectangle 7"/>
          <p:cNvSpPr/>
          <p:nvPr/>
        </p:nvSpPr>
        <p:spPr>
          <a:xfrm>
            <a:off x="242370" y="4263528"/>
            <a:ext cx="4737253" cy="21275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418171" y="6114157"/>
            <a:ext cx="3913251" cy="584775"/>
          </a:xfrm>
          <a:prstGeom prst="rect">
            <a:avLst/>
          </a:prstGeom>
        </p:spPr>
        <p:txBody>
          <a:bodyPr wrap="none">
            <a:spAutoFit/>
          </a:bodyPr>
          <a:lstStyle/>
          <a:p>
            <a:r>
              <a:rPr lang="en-US" sz="1600" i="1" dirty="0" err="1">
                <a:latin typeface="Minion-Italic"/>
                <a:cs typeface="Times New Roman" panose="02020603050405020304" pitchFamily="18" charset="0"/>
              </a:rPr>
              <a:t>Makam</a:t>
            </a:r>
            <a:r>
              <a:rPr lang="en-US" sz="1600" i="1" dirty="0">
                <a:latin typeface="Minion-Italic"/>
                <a:cs typeface="Times New Roman" panose="02020603050405020304" pitchFamily="18" charset="0"/>
              </a:rPr>
              <a:t> </a:t>
            </a:r>
            <a:r>
              <a:rPr lang="en-US" sz="1600" i="1" dirty="0" smtClean="0">
                <a:latin typeface="Minion-Italic"/>
                <a:cs typeface="Times New Roman" panose="02020603050405020304" pitchFamily="18" charset="0"/>
              </a:rPr>
              <a:t>AN, </a:t>
            </a:r>
            <a:r>
              <a:rPr lang="en-US" sz="1600" i="1" dirty="0">
                <a:latin typeface="Minion-Italic"/>
                <a:cs typeface="Times New Roman" panose="02020603050405020304" pitchFamily="18" charset="0"/>
              </a:rPr>
              <a:t>Nguyen </a:t>
            </a:r>
            <a:r>
              <a:rPr lang="en-US" sz="1600" i="1" dirty="0" smtClean="0">
                <a:latin typeface="Minion-Italic"/>
                <a:cs typeface="Times New Roman" panose="02020603050405020304" pitchFamily="18" charset="0"/>
              </a:rPr>
              <a:t>OK</a:t>
            </a:r>
          </a:p>
          <a:p>
            <a:r>
              <a:rPr lang="en-US" sz="1600" i="1" dirty="0" smtClean="0">
                <a:latin typeface="Minion-Italic"/>
                <a:cs typeface="Times New Roman" panose="02020603050405020304" pitchFamily="18" charset="0"/>
              </a:rPr>
              <a:t>Circulation</a:t>
            </a:r>
            <a:r>
              <a:rPr lang="en-US" sz="1600" i="1" dirty="0">
                <a:latin typeface="Minion-Italic"/>
                <a:cs typeface="Times New Roman" panose="02020603050405020304" pitchFamily="18" charset="0"/>
              </a:rPr>
              <a:t>. 2017 Jan 10;135(2):180-195.</a:t>
            </a:r>
            <a:endParaRPr lang="en-US" sz="1600" dirty="0">
              <a:latin typeface="Minion-Italic"/>
              <a:cs typeface="Times New Roman" panose="02020603050405020304" pitchFamily="18" charset="0"/>
            </a:endParaRPr>
          </a:p>
        </p:txBody>
      </p:sp>
    </p:spTree>
    <p:extLst>
      <p:ext uri="{BB962C8B-B14F-4D97-AF65-F5344CB8AC3E}">
        <p14:creationId xmlns:p14="http://schemas.microsoft.com/office/powerpoint/2010/main" val="1029680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noChangeAspect="1"/>
          </p:cNvPicPr>
          <p:nvPr>
            <p:ph idx="1"/>
          </p:nvPr>
        </p:nvPicPr>
        <p:blipFill>
          <a:blip r:embed="rId3"/>
          <a:stretch>
            <a:fillRect/>
          </a:stretch>
        </p:blipFill>
        <p:spPr>
          <a:xfrm>
            <a:off x="0" y="1588"/>
            <a:ext cx="5091545" cy="6857999"/>
          </a:xfrm>
          <a:prstGeom prst="rect">
            <a:avLst/>
          </a:prstGeom>
        </p:spPr>
      </p:pic>
      <p:sp>
        <p:nvSpPr>
          <p:cNvPr id="4" name="Date Placeholder 3"/>
          <p:cNvSpPr>
            <a:spLocks noGrp="1"/>
          </p:cNvSpPr>
          <p:nvPr>
            <p:ph type="dt" sz="half" idx="10"/>
          </p:nvPr>
        </p:nvSpPr>
        <p:spPr/>
        <p:txBody>
          <a:bodyPr/>
          <a:lstStyle/>
          <a:p>
            <a:fld id="{D8444CF2-5745-4E3F-8A63-F94D86D88BA1}" type="datetime1">
              <a:rPr lang="en-US" smtClean="0">
                <a:solidFill>
                  <a:prstClr val="white">
                    <a:tint val="75000"/>
                  </a:prstClr>
                </a:solidFill>
              </a:rPr>
              <a:t>8/9/2017</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D07EC01D-2358-4BA1-A6E8-BF9F99353394}" type="slidenum">
              <a:rPr lang="en-US" smtClean="0">
                <a:solidFill>
                  <a:prstClr val="white">
                    <a:tint val="75000"/>
                  </a:prstClr>
                </a:solidFill>
              </a:rPr>
              <a:pPr/>
              <a:t>18</a:t>
            </a:fld>
            <a:endParaRPr lang="en-US">
              <a:solidFill>
                <a:prstClr val="white">
                  <a:tint val="75000"/>
                </a:prstClr>
              </a:solidFill>
            </a:endParaRPr>
          </a:p>
        </p:txBody>
      </p:sp>
      <p:pic>
        <p:nvPicPr>
          <p:cNvPr id="7" name="Picture 6"/>
          <p:cNvPicPr>
            <a:picLocks noChangeAspect="1"/>
          </p:cNvPicPr>
          <p:nvPr/>
        </p:nvPicPr>
        <p:blipFill>
          <a:blip r:embed="rId4"/>
          <a:stretch>
            <a:fillRect/>
          </a:stretch>
        </p:blipFill>
        <p:spPr>
          <a:xfrm>
            <a:off x="5091545" y="1588"/>
            <a:ext cx="7100455" cy="6856412"/>
          </a:xfrm>
          <a:prstGeom prst="rect">
            <a:avLst/>
          </a:prstGeom>
        </p:spPr>
      </p:pic>
      <p:sp>
        <p:nvSpPr>
          <p:cNvPr id="9" name="Rectangle 8"/>
          <p:cNvSpPr/>
          <p:nvPr/>
        </p:nvSpPr>
        <p:spPr>
          <a:xfrm>
            <a:off x="8813147" y="6179920"/>
            <a:ext cx="3347390" cy="492443"/>
          </a:xfrm>
          <a:prstGeom prst="rect">
            <a:avLst/>
          </a:prstGeom>
        </p:spPr>
        <p:txBody>
          <a:bodyPr wrap="none">
            <a:spAutoFit/>
          </a:bodyPr>
          <a:lstStyle/>
          <a:p>
            <a:pPr algn="r" rtl="1"/>
            <a:r>
              <a:rPr lang="en-US" sz="1300" b="1" i="1" dirty="0" err="1">
                <a:solidFill>
                  <a:schemeClr val="bg1"/>
                </a:solidFill>
                <a:latin typeface="Minion-Italic"/>
                <a:cs typeface="Times New Roman" panose="02020603050405020304" pitchFamily="18" charset="0"/>
              </a:rPr>
              <a:t>Makam</a:t>
            </a:r>
            <a:r>
              <a:rPr lang="en-US" sz="1300" b="1" i="1" dirty="0">
                <a:solidFill>
                  <a:schemeClr val="bg1"/>
                </a:solidFill>
                <a:latin typeface="Minion-Italic"/>
                <a:cs typeface="Times New Roman" panose="02020603050405020304" pitchFamily="18" charset="0"/>
              </a:rPr>
              <a:t> </a:t>
            </a:r>
            <a:r>
              <a:rPr lang="en-US" sz="1300" b="1" i="1" dirty="0" smtClean="0">
                <a:solidFill>
                  <a:schemeClr val="bg1"/>
                </a:solidFill>
                <a:latin typeface="Minion-Italic"/>
                <a:cs typeface="Times New Roman" panose="02020603050405020304" pitchFamily="18" charset="0"/>
              </a:rPr>
              <a:t>AN, </a:t>
            </a:r>
            <a:r>
              <a:rPr lang="en-US" sz="1300" b="1" i="1" dirty="0">
                <a:solidFill>
                  <a:schemeClr val="bg1"/>
                </a:solidFill>
                <a:latin typeface="Minion-Italic"/>
                <a:cs typeface="Times New Roman" panose="02020603050405020304" pitchFamily="18" charset="0"/>
              </a:rPr>
              <a:t>Nguyen </a:t>
            </a:r>
            <a:r>
              <a:rPr lang="en-US" sz="1300" b="1" i="1" dirty="0" smtClean="0">
                <a:solidFill>
                  <a:schemeClr val="bg1"/>
                </a:solidFill>
                <a:latin typeface="Minion-Italic"/>
                <a:cs typeface="Times New Roman" panose="02020603050405020304" pitchFamily="18" charset="0"/>
              </a:rPr>
              <a:t>OK</a:t>
            </a:r>
          </a:p>
          <a:p>
            <a:pPr algn="r" rtl="1"/>
            <a:r>
              <a:rPr lang="en-US" sz="1300" b="1" i="1" dirty="0" smtClean="0">
                <a:solidFill>
                  <a:schemeClr val="bg1"/>
                </a:solidFill>
                <a:latin typeface="Minion-Italic"/>
                <a:cs typeface="Times New Roman" panose="02020603050405020304" pitchFamily="18" charset="0"/>
              </a:rPr>
              <a:t>Circulation</a:t>
            </a:r>
            <a:r>
              <a:rPr lang="en-US" sz="1300" b="1" i="1" dirty="0">
                <a:solidFill>
                  <a:schemeClr val="bg1"/>
                </a:solidFill>
                <a:latin typeface="Minion-Italic"/>
                <a:cs typeface="Times New Roman" panose="02020603050405020304" pitchFamily="18" charset="0"/>
              </a:rPr>
              <a:t>. 2017 Jan 10;135(2):180-195.</a:t>
            </a:r>
            <a:endParaRPr lang="en-US" sz="1300" b="1" dirty="0">
              <a:solidFill>
                <a:schemeClr val="bg1"/>
              </a:solidFill>
              <a:latin typeface="Minion-Italic"/>
              <a:cs typeface="Times New Roman" panose="02020603050405020304" pitchFamily="18" charset="0"/>
            </a:endParaRPr>
          </a:p>
        </p:txBody>
      </p:sp>
    </p:spTree>
    <p:extLst>
      <p:ext uri="{BB962C8B-B14F-4D97-AF65-F5344CB8AC3E}">
        <p14:creationId xmlns:p14="http://schemas.microsoft.com/office/powerpoint/2010/main" val="3050848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noChangeAspect="1"/>
          </p:cNvPicPr>
          <p:nvPr>
            <p:ph idx="1"/>
          </p:nvPr>
        </p:nvPicPr>
        <p:blipFill>
          <a:blip r:embed="rId3"/>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D8444CF2-5745-4E3F-8A63-F94D86D88BA1}" type="datetime1">
              <a:rPr lang="en-US" smtClean="0">
                <a:solidFill>
                  <a:prstClr val="white">
                    <a:tint val="75000"/>
                  </a:prstClr>
                </a:solidFill>
              </a:rPr>
              <a:t>8/9/2017</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D07EC01D-2358-4BA1-A6E8-BF9F99353394}" type="slidenum">
              <a:rPr lang="en-US" smtClean="0">
                <a:solidFill>
                  <a:prstClr val="white">
                    <a:tint val="75000"/>
                  </a:prstClr>
                </a:solidFill>
              </a:rPr>
              <a:pPr/>
              <a:t>19</a:t>
            </a:fld>
            <a:endParaRPr lang="en-US">
              <a:solidFill>
                <a:prstClr val="white">
                  <a:tint val="75000"/>
                </a:prstClr>
              </a:solidFill>
            </a:endParaRPr>
          </a:p>
        </p:txBody>
      </p:sp>
      <p:sp>
        <p:nvSpPr>
          <p:cNvPr id="8" name="Rectangle 7"/>
          <p:cNvSpPr/>
          <p:nvPr/>
        </p:nvSpPr>
        <p:spPr>
          <a:xfrm>
            <a:off x="9968299" y="142676"/>
            <a:ext cx="2146742" cy="692497"/>
          </a:xfrm>
          <a:prstGeom prst="rect">
            <a:avLst/>
          </a:prstGeom>
        </p:spPr>
        <p:txBody>
          <a:bodyPr wrap="none">
            <a:spAutoFit/>
          </a:bodyPr>
          <a:lstStyle/>
          <a:p>
            <a:pPr algn="l"/>
            <a:r>
              <a:rPr lang="en-US" sz="1300" b="1" i="1" dirty="0" err="1">
                <a:solidFill>
                  <a:schemeClr val="bg1"/>
                </a:solidFill>
                <a:latin typeface="Minion-Italic"/>
                <a:cs typeface="Times New Roman" panose="02020603050405020304" pitchFamily="18" charset="0"/>
              </a:rPr>
              <a:t>Makam</a:t>
            </a:r>
            <a:r>
              <a:rPr lang="en-US" sz="1300" b="1" i="1" dirty="0">
                <a:solidFill>
                  <a:schemeClr val="bg1"/>
                </a:solidFill>
                <a:latin typeface="Minion-Italic"/>
                <a:cs typeface="Times New Roman" panose="02020603050405020304" pitchFamily="18" charset="0"/>
              </a:rPr>
              <a:t> </a:t>
            </a:r>
            <a:r>
              <a:rPr lang="en-US" sz="1300" b="1" i="1" dirty="0" smtClean="0">
                <a:solidFill>
                  <a:schemeClr val="bg1"/>
                </a:solidFill>
                <a:latin typeface="Minion-Italic"/>
                <a:cs typeface="Times New Roman" panose="02020603050405020304" pitchFamily="18" charset="0"/>
              </a:rPr>
              <a:t>AN, </a:t>
            </a:r>
            <a:r>
              <a:rPr lang="en-US" sz="1300" b="1" i="1" dirty="0">
                <a:solidFill>
                  <a:schemeClr val="bg1"/>
                </a:solidFill>
                <a:latin typeface="Minion-Italic"/>
                <a:cs typeface="Times New Roman" panose="02020603050405020304" pitchFamily="18" charset="0"/>
              </a:rPr>
              <a:t>Nguyen </a:t>
            </a:r>
            <a:r>
              <a:rPr lang="en-US" sz="1300" b="1" i="1" dirty="0" smtClean="0">
                <a:solidFill>
                  <a:schemeClr val="bg1"/>
                </a:solidFill>
                <a:latin typeface="Minion-Italic"/>
                <a:cs typeface="Times New Roman" panose="02020603050405020304" pitchFamily="18" charset="0"/>
              </a:rPr>
              <a:t>OK</a:t>
            </a:r>
          </a:p>
          <a:p>
            <a:pPr algn="l"/>
            <a:r>
              <a:rPr lang="en-US" sz="1300" b="1" i="1" dirty="0" smtClean="0">
                <a:solidFill>
                  <a:schemeClr val="bg1"/>
                </a:solidFill>
                <a:latin typeface="Minion-Italic"/>
                <a:cs typeface="Times New Roman" panose="02020603050405020304" pitchFamily="18" charset="0"/>
              </a:rPr>
              <a:t>Circulation</a:t>
            </a:r>
            <a:r>
              <a:rPr lang="en-US" sz="1300" b="1" i="1" dirty="0">
                <a:solidFill>
                  <a:schemeClr val="bg1"/>
                </a:solidFill>
                <a:latin typeface="Minion-Italic"/>
                <a:cs typeface="Times New Roman" panose="02020603050405020304" pitchFamily="18" charset="0"/>
              </a:rPr>
              <a:t>. 2017 Jan 10</a:t>
            </a:r>
            <a:r>
              <a:rPr lang="en-US" sz="1300" b="1" i="1" dirty="0" smtClean="0">
                <a:solidFill>
                  <a:schemeClr val="bg1"/>
                </a:solidFill>
                <a:latin typeface="Minion-Italic"/>
                <a:cs typeface="Times New Roman" panose="02020603050405020304" pitchFamily="18" charset="0"/>
              </a:rPr>
              <a:t>;</a:t>
            </a:r>
          </a:p>
          <a:p>
            <a:pPr algn="l"/>
            <a:r>
              <a:rPr lang="en-US" sz="1300" b="1" i="1" dirty="0" smtClean="0">
                <a:solidFill>
                  <a:schemeClr val="bg1"/>
                </a:solidFill>
                <a:latin typeface="Minion-Italic"/>
                <a:cs typeface="Times New Roman" panose="02020603050405020304" pitchFamily="18" charset="0"/>
              </a:rPr>
              <a:t>135(2</a:t>
            </a:r>
            <a:r>
              <a:rPr lang="en-US" sz="1300" b="1" i="1" dirty="0">
                <a:solidFill>
                  <a:schemeClr val="bg1"/>
                </a:solidFill>
                <a:latin typeface="Minion-Italic"/>
                <a:cs typeface="Times New Roman" panose="02020603050405020304" pitchFamily="18" charset="0"/>
              </a:rPr>
              <a:t>):180-195.</a:t>
            </a:r>
            <a:endParaRPr lang="en-US" sz="1300" b="1" dirty="0">
              <a:solidFill>
                <a:schemeClr val="bg1"/>
              </a:solidFill>
              <a:latin typeface="Minion-Italic"/>
              <a:cs typeface="Times New Roman" panose="02020603050405020304" pitchFamily="18" charset="0"/>
            </a:endParaRPr>
          </a:p>
        </p:txBody>
      </p:sp>
    </p:spTree>
    <p:extLst>
      <p:ext uri="{BB962C8B-B14F-4D97-AF65-F5344CB8AC3E}">
        <p14:creationId xmlns:p14="http://schemas.microsoft.com/office/powerpoint/2010/main" val="2658057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37210" y="788669"/>
            <a:ext cx="11189970" cy="2011681"/>
          </a:xfrm>
        </p:spPr>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65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imes New Roman" panose="02020603050405020304" pitchFamily="18" charset="0"/>
                <a:cs typeface="Times New Roman" panose="02020603050405020304" pitchFamily="18" charset="0"/>
              </a:rPr>
              <a:t>Insulin Therapy in Guidelines</a:t>
            </a:r>
            <a:br>
              <a:rPr lang="en-US" sz="65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imes New Roman" panose="02020603050405020304" pitchFamily="18" charset="0"/>
                <a:cs typeface="Times New Roman" panose="02020603050405020304" pitchFamily="18" charset="0"/>
              </a:rPr>
            </a:br>
            <a:r>
              <a:rPr lang="en-US" sz="65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imes New Roman" panose="02020603050405020304" pitchFamily="18" charset="0"/>
                <a:cs typeface="Times New Roman" panose="02020603050405020304" pitchFamily="18" charset="0"/>
              </a:rPr>
              <a:t>An Overview</a:t>
            </a:r>
            <a:endParaRPr lang="en-US" sz="65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637716" y="3429000"/>
            <a:ext cx="9144000" cy="2592379"/>
          </a:xfrm>
        </p:spPr>
        <p:txBody>
          <a:bodyPr>
            <a:noAutofit/>
          </a:bodyPr>
          <a:lstStyle/>
          <a:p>
            <a:r>
              <a:rPr lang="en-US" sz="2500" dirty="0" smtClean="0">
                <a:solidFill>
                  <a:schemeClr val="bg1"/>
                </a:solidFill>
                <a:latin typeface="Times New Roman" panose="02020603050405020304" pitchFamily="18" charset="0"/>
                <a:cs typeface="Times New Roman" panose="02020603050405020304" pitchFamily="18" charset="0"/>
              </a:rPr>
              <a:t>F.  </a:t>
            </a:r>
            <a:r>
              <a:rPr lang="en-US" sz="2500" dirty="0" err="1" smtClean="0">
                <a:solidFill>
                  <a:schemeClr val="bg1"/>
                </a:solidFill>
                <a:latin typeface="Times New Roman" panose="02020603050405020304" pitchFamily="18" charset="0"/>
                <a:cs typeface="Times New Roman" panose="02020603050405020304" pitchFamily="18" charset="0"/>
              </a:rPr>
              <a:t>Hadaegh</a:t>
            </a:r>
            <a:endParaRPr lang="en-US" sz="2500" dirty="0" smtClean="0">
              <a:solidFill>
                <a:schemeClr val="bg1"/>
              </a:solidFill>
              <a:latin typeface="Times New Roman" panose="02020603050405020304" pitchFamily="18" charset="0"/>
              <a:cs typeface="Times New Roman" panose="02020603050405020304" pitchFamily="18" charset="0"/>
            </a:endParaRPr>
          </a:p>
          <a:p>
            <a:r>
              <a:rPr lang="en-US" sz="2500" dirty="0">
                <a:solidFill>
                  <a:schemeClr val="bg1"/>
                </a:solidFill>
                <a:latin typeface="Times New Roman" panose="02020603050405020304" pitchFamily="18" charset="0"/>
                <a:cs typeface="Times New Roman" panose="02020603050405020304" pitchFamily="18" charset="0"/>
              </a:rPr>
              <a:t>Prevention of Metabolic Disorders Research Center, </a:t>
            </a:r>
            <a:endParaRPr lang="en-US" sz="2500" dirty="0" smtClean="0">
              <a:solidFill>
                <a:schemeClr val="bg1"/>
              </a:solidFill>
              <a:latin typeface="Times New Roman" panose="02020603050405020304" pitchFamily="18" charset="0"/>
              <a:cs typeface="Times New Roman" panose="02020603050405020304" pitchFamily="18" charset="0"/>
            </a:endParaRPr>
          </a:p>
          <a:p>
            <a:r>
              <a:rPr lang="en-US" sz="2500" dirty="0" smtClean="0">
                <a:solidFill>
                  <a:schemeClr val="bg1"/>
                </a:solidFill>
                <a:latin typeface="Times New Roman" panose="02020603050405020304" pitchFamily="18" charset="0"/>
                <a:cs typeface="Times New Roman" panose="02020603050405020304" pitchFamily="18" charset="0"/>
              </a:rPr>
              <a:t>Research </a:t>
            </a:r>
            <a:r>
              <a:rPr lang="en-US" sz="2500" dirty="0">
                <a:solidFill>
                  <a:schemeClr val="bg1"/>
                </a:solidFill>
                <a:latin typeface="Times New Roman" panose="02020603050405020304" pitchFamily="18" charset="0"/>
                <a:cs typeface="Times New Roman" panose="02020603050405020304" pitchFamily="18" charset="0"/>
              </a:rPr>
              <a:t>Institute for Endocrine </a:t>
            </a:r>
            <a:r>
              <a:rPr lang="en-US" sz="2500" dirty="0" smtClean="0">
                <a:solidFill>
                  <a:schemeClr val="bg1"/>
                </a:solidFill>
                <a:latin typeface="Times New Roman" panose="02020603050405020304" pitchFamily="18" charset="0"/>
                <a:cs typeface="Times New Roman" panose="02020603050405020304" pitchFamily="18" charset="0"/>
              </a:rPr>
              <a:t>Sciences,</a:t>
            </a:r>
          </a:p>
          <a:p>
            <a:r>
              <a:rPr lang="en-US" sz="2500" dirty="0" err="1" smtClean="0">
                <a:solidFill>
                  <a:schemeClr val="bg1"/>
                </a:solidFill>
                <a:latin typeface="Times New Roman" panose="02020603050405020304" pitchFamily="18" charset="0"/>
                <a:cs typeface="Times New Roman" panose="02020603050405020304" pitchFamily="18" charset="0"/>
              </a:rPr>
              <a:t>Shahid</a:t>
            </a:r>
            <a:r>
              <a:rPr lang="en-US" sz="2500" dirty="0" smtClean="0">
                <a:solidFill>
                  <a:schemeClr val="bg1"/>
                </a:solidFill>
                <a:latin typeface="Times New Roman" panose="02020603050405020304" pitchFamily="18" charset="0"/>
                <a:cs typeface="Times New Roman" panose="02020603050405020304" pitchFamily="18" charset="0"/>
              </a:rPr>
              <a:t> </a:t>
            </a:r>
            <a:r>
              <a:rPr lang="en-US" sz="2500" dirty="0" err="1" smtClean="0">
                <a:solidFill>
                  <a:schemeClr val="bg1"/>
                </a:solidFill>
                <a:latin typeface="Times New Roman" panose="02020603050405020304" pitchFamily="18" charset="0"/>
                <a:cs typeface="Times New Roman" panose="02020603050405020304" pitchFamily="18" charset="0"/>
              </a:rPr>
              <a:t>Beheshti</a:t>
            </a:r>
            <a:r>
              <a:rPr lang="en-US" sz="2500" dirty="0" smtClean="0">
                <a:solidFill>
                  <a:schemeClr val="bg1"/>
                </a:solidFill>
                <a:latin typeface="Times New Roman" panose="02020603050405020304" pitchFamily="18" charset="0"/>
                <a:cs typeface="Times New Roman" panose="02020603050405020304" pitchFamily="18" charset="0"/>
              </a:rPr>
              <a:t> </a:t>
            </a:r>
            <a:r>
              <a:rPr lang="en-US" sz="2500" dirty="0">
                <a:solidFill>
                  <a:schemeClr val="bg1"/>
                </a:solidFill>
                <a:latin typeface="Times New Roman" panose="02020603050405020304" pitchFamily="18" charset="0"/>
                <a:cs typeface="Times New Roman" panose="02020603050405020304" pitchFamily="18" charset="0"/>
              </a:rPr>
              <a:t>University of Medical Sciences</a:t>
            </a:r>
          </a:p>
          <a:p>
            <a:r>
              <a:rPr lang="en-US" sz="2500" dirty="0" smtClean="0">
                <a:solidFill>
                  <a:schemeClr val="bg1"/>
                </a:solidFill>
                <a:latin typeface="Times New Roman" panose="02020603050405020304" pitchFamily="18" charset="0"/>
                <a:cs typeface="Times New Roman" panose="02020603050405020304" pitchFamily="18" charset="0"/>
              </a:rPr>
              <a:t>August 2017</a:t>
            </a:r>
            <a:endParaRPr lang="en-US" sz="2500" dirty="0">
              <a:solidFill>
                <a:schemeClr val="bg1"/>
              </a:solidFill>
              <a:latin typeface="Times New Roman" panose="02020603050405020304" pitchFamily="18" charset="0"/>
              <a:cs typeface="Times New Roman" panose="02020603050405020304" pitchFamily="18" charset="0"/>
            </a:endParaRPr>
          </a:p>
          <a:p>
            <a:r>
              <a:rPr lang="en-US" sz="2500" dirty="0">
                <a:solidFill>
                  <a:schemeClr val="bg1"/>
                </a:solidFill>
                <a:latin typeface="Times New Roman" panose="02020603050405020304" pitchFamily="18" charset="0"/>
                <a:cs typeface="Times New Roman" panose="02020603050405020304" pitchFamily="18" charset="0"/>
              </a:rPr>
              <a:t>Tehran</a:t>
            </a:r>
          </a:p>
          <a:p>
            <a:endParaRPr lang="en-US" sz="2500"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B6D35908-D290-405D-B247-3A3C3B2AB46F}" type="datetime1">
              <a:rPr lang="en-US" smtClean="0">
                <a:solidFill>
                  <a:schemeClr val="bg1">
                    <a:lumMod val="65000"/>
                  </a:schemeClr>
                </a:solidFill>
                <a:latin typeface="Times New Roman" panose="02020603050405020304" pitchFamily="18" charset="0"/>
                <a:cs typeface="Times New Roman" panose="02020603050405020304" pitchFamily="18" charset="0"/>
              </a:rPr>
              <a:t>8/9/2017</a:t>
            </a:fld>
            <a:endParaRPr lang="en-US"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E710D9D3-9E56-426E-940A-EB27FAD19CFE}" type="slidenum">
              <a:rPr lang="en-US" smtClean="0">
                <a:solidFill>
                  <a:schemeClr val="bg1">
                    <a:lumMod val="65000"/>
                  </a:schemeClr>
                </a:solidFill>
              </a:rPr>
              <a:t>2</a:t>
            </a:fld>
            <a:endParaRPr lang="en-US" dirty="0">
              <a:solidFill>
                <a:schemeClr val="bg1">
                  <a:lumMod val="65000"/>
                </a:schemeClr>
              </a:solidFill>
            </a:endParaRPr>
          </a:p>
        </p:txBody>
      </p:sp>
    </p:spTree>
    <p:extLst>
      <p:ext uri="{BB962C8B-B14F-4D97-AF65-F5344CB8AC3E}">
        <p14:creationId xmlns:p14="http://schemas.microsoft.com/office/powerpoint/2010/main" val="2733854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sz="3500" dirty="0">
                <a:solidFill>
                  <a:srgbClr val="FFFF00"/>
                </a:solidFill>
                <a:latin typeface="Times New Roman" panose="02020603050405020304" pitchFamily="18" charset="0"/>
                <a:cs typeface="Times New Roman" panose="02020603050405020304" pitchFamily="18" charset="0"/>
              </a:rPr>
              <a:t>We should abandon the notion that HbA1c levels ≤7% are well controlled and levels &gt; 7% are uncontrolled</a:t>
            </a:r>
            <a:r>
              <a:rPr lang="en-US" sz="3500" dirty="0" smtClean="0">
                <a:solidFill>
                  <a:srgbClr val="FFFF00"/>
                </a:solidFill>
                <a:latin typeface="Times New Roman" panose="02020603050405020304" pitchFamily="18" charset="0"/>
                <a:cs typeface="Times New Roman" panose="02020603050405020304" pitchFamily="18" charset="0"/>
              </a:rPr>
              <a:t>.</a:t>
            </a:r>
            <a:endParaRPr lang="en-US" sz="35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r>
              <a:rPr lang="en-US" sz="2700" dirty="0" smtClean="0">
                <a:latin typeface="Times New Roman" panose="02020603050405020304" pitchFamily="18" charset="0"/>
                <a:cs typeface="Times New Roman" panose="02020603050405020304" pitchFamily="18" charset="0"/>
              </a:rPr>
              <a:t>This </a:t>
            </a:r>
            <a:r>
              <a:rPr lang="en-US" sz="2700" dirty="0">
                <a:latin typeface="Times New Roman" panose="02020603050405020304" pitchFamily="18" charset="0"/>
                <a:cs typeface="Times New Roman" panose="02020603050405020304" pitchFamily="18" charset="0"/>
              </a:rPr>
              <a:t>arbitrary dichotomy does not adequately </a:t>
            </a:r>
            <a:r>
              <a:rPr lang="en-US" sz="2700" dirty="0" smtClean="0">
                <a:latin typeface="Times New Roman" panose="02020603050405020304" pitchFamily="18" charset="0"/>
                <a:cs typeface="Times New Roman" panose="02020603050405020304" pitchFamily="18" charset="0"/>
              </a:rPr>
              <a:t>portray whether </a:t>
            </a:r>
            <a:r>
              <a:rPr lang="en-US" sz="2700" dirty="0">
                <a:solidFill>
                  <a:srgbClr val="FFC000"/>
                </a:solidFill>
                <a:latin typeface="Times New Roman" panose="02020603050405020304" pitchFamily="18" charset="0"/>
                <a:cs typeface="Times New Roman" panose="02020603050405020304" pitchFamily="18" charset="0"/>
              </a:rPr>
              <a:t>we are optimizing the benefits of treatment</a:t>
            </a:r>
            <a:r>
              <a:rPr lang="en-US" sz="2700" dirty="0" smtClean="0">
                <a:solidFill>
                  <a:srgbClr val="FFC000"/>
                </a:solidFill>
                <a:latin typeface="Times New Roman" panose="02020603050405020304" pitchFamily="18" charset="0"/>
                <a:cs typeface="Times New Roman" panose="02020603050405020304" pitchFamily="18" charset="0"/>
              </a:rPr>
              <a:t>, quality </a:t>
            </a:r>
            <a:r>
              <a:rPr lang="en-US" sz="2700" dirty="0">
                <a:solidFill>
                  <a:srgbClr val="FFC000"/>
                </a:solidFill>
                <a:latin typeface="Times New Roman" panose="02020603050405020304" pitchFamily="18" charset="0"/>
                <a:cs typeface="Times New Roman" panose="02020603050405020304" pitchFamily="18" charset="0"/>
              </a:rPr>
              <a:t>of life, and value for individuals</a:t>
            </a:r>
            <a:r>
              <a:rPr lang="en-US" sz="2700" dirty="0">
                <a:latin typeface="Times New Roman" panose="02020603050405020304" pitchFamily="18" charset="0"/>
                <a:cs typeface="Times New Roman" panose="02020603050405020304" pitchFamily="18" charset="0"/>
              </a:rPr>
              <a:t>, because </a:t>
            </a:r>
            <a:r>
              <a:rPr lang="en-US" sz="2700" dirty="0" smtClean="0">
                <a:latin typeface="Times New Roman" panose="02020603050405020304" pitchFamily="18" charset="0"/>
                <a:cs typeface="Times New Roman" panose="02020603050405020304" pitchFamily="18" charset="0"/>
              </a:rPr>
              <a:t>most people </a:t>
            </a:r>
            <a:r>
              <a:rPr lang="en-US" sz="2700" dirty="0">
                <a:latin typeface="Times New Roman" panose="02020603050405020304" pitchFamily="18" charset="0"/>
                <a:cs typeface="Times New Roman" panose="02020603050405020304" pitchFamily="18" charset="0"/>
              </a:rPr>
              <a:t>with diabetes in the uncontrolled range (</a:t>
            </a:r>
            <a:r>
              <a:rPr lang="en-US" sz="2700" dirty="0" err="1">
                <a:latin typeface="Times New Roman" panose="02020603050405020304" pitchFamily="18" charset="0"/>
                <a:cs typeface="Times New Roman" panose="02020603050405020304" pitchFamily="18" charset="0"/>
              </a:rPr>
              <a:t>ie</a:t>
            </a:r>
            <a:r>
              <a:rPr lang="en-US" sz="2700" dirty="0">
                <a:latin typeface="Times New Roman" panose="02020603050405020304" pitchFamily="18" charset="0"/>
                <a:cs typeface="Times New Roman" panose="02020603050405020304" pitchFamily="18" charset="0"/>
              </a:rPr>
              <a:t>, </a:t>
            </a:r>
            <a:r>
              <a:rPr lang="en-US" sz="2700" dirty="0" smtClean="0">
                <a:latin typeface="Times New Roman" panose="02020603050405020304" pitchFamily="18" charset="0"/>
                <a:cs typeface="Times New Roman" panose="02020603050405020304" pitchFamily="18" charset="0"/>
              </a:rPr>
              <a:t>HbA1c &gt;</a:t>
            </a:r>
            <a:r>
              <a:rPr lang="en-US" sz="2700" dirty="0">
                <a:latin typeface="Times New Roman" panose="02020603050405020304" pitchFamily="18" charset="0"/>
                <a:cs typeface="Times New Roman" panose="02020603050405020304" pitchFamily="18" charset="0"/>
              </a:rPr>
              <a:t>7%) are nonetheless asymptomatic </a:t>
            </a:r>
            <a:endParaRPr lang="en-US" sz="2700" dirty="0" smtClean="0">
              <a:latin typeface="Times New Roman" panose="02020603050405020304" pitchFamily="18" charset="0"/>
              <a:cs typeface="Times New Roman" panose="02020603050405020304" pitchFamily="18" charset="0"/>
            </a:endParaRPr>
          </a:p>
          <a:p>
            <a:r>
              <a:rPr lang="en-US" sz="2700" dirty="0">
                <a:latin typeface="Times New Roman" panose="02020603050405020304" pitchFamily="18" charset="0"/>
                <a:cs typeface="Times New Roman" panose="02020603050405020304" pitchFamily="18" charset="0"/>
              </a:rPr>
              <a:t>A</a:t>
            </a:r>
            <a:r>
              <a:rPr lang="en-US" sz="2700" dirty="0" smtClean="0">
                <a:latin typeface="Times New Roman" panose="02020603050405020304" pitchFamily="18" charset="0"/>
                <a:cs typeface="Times New Roman" panose="02020603050405020304" pitchFamily="18" charset="0"/>
              </a:rPr>
              <a:t>chieving </a:t>
            </a:r>
            <a:r>
              <a:rPr lang="en-US" sz="2700" dirty="0">
                <a:latin typeface="Times New Roman" panose="02020603050405020304" pitchFamily="18" charset="0"/>
                <a:cs typeface="Times New Roman" panose="02020603050405020304" pitchFamily="18" charset="0"/>
              </a:rPr>
              <a:t>tight glycemic control does not </a:t>
            </a:r>
            <a:r>
              <a:rPr lang="en-US" sz="2700" dirty="0" smtClean="0">
                <a:latin typeface="Times New Roman" panose="02020603050405020304" pitchFamily="18" charset="0"/>
                <a:cs typeface="Times New Roman" panose="02020603050405020304" pitchFamily="18" charset="0"/>
              </a:rPr>
              <a:t>meaningfully reduce </a:t>
            </a:r>
            <a:r>
              <a:rPr lang="en-US" sz="2700" dirty="0">
                <a:latin typeface="Times New Roman" panose="02020603050405020304" pitchFamily="18" charset="0"/>
                <a:cs typeface="Times New Roman" panose="02020603050405020304" pitchFamily="18" charset="0"/>
              </a:rPr>
              <a:t>cardiovascular complications. </a:t>
            </a:r>
            <a:endParaRPr lang="en-US" sz="2700" dirty="0" smtClean="0">
              <a:latin typeface="Times New Roman" panose="02020603050405020304" pitchFamily="18" charset="0"/>
              <a:cs typeface="Times New Roman" panose="02020603050405020304" pitchFamily="18" charset="0"/>
            </a:endParaRPr>
          </a:p>
          <a:p>
            <a:r>
              <a:rPr lang="en-US" sz="2700" dirty="0" smtClean="0">
                <a:latin typeface="Times New Roman" panose="02020603050405020304" pitchFamily="18" charset="0"/>
                <a:cs typeface="Times New Roman" panose="02020603050405020304" pitchFamily="18" charset="0"/>
              </a:rPr>
              <a:t>An EBM approach </a:t>
            </a:r>
            <a:r>
              <a:rPr lang="en-US" sz="2700" dirty="0">
                <a:latin typeface="Times New Roman" panose="02020603050405020304" pitchFamily="18" charset="0"/>
                <a:cs typeface="Times New Roman" panose="02020603050405020304" pitchFamily="18" charset="0"/>
              </a:rPr>
              <a:t>would consist of treating to achieve </a:t>
            </a:r>
            <a:r>
              <a:rPr lang="en-US" sz="2700" dirty="0" smtClean="0">
                <a:latin typeface="Times New Roman" panose="02020603050405020304" pitchFamily="18" charset="0"/>
                <a:cs typeface="Times New Roman" panose="02020603050405020304" pitchFamily="18" charset="0"/>
              </a:rPr>
              <a:t>adequate glycemic </a:t>
            </a:r>
            <a:r>
              <a:rPr lang="en-US" sz="2700" dirty="0">
                <a:latin typeface="Times New Roman" panose="02020603050405020304" pitchFamily="18" charset="0"/>
                <a:cs typeface="Times New Roman" panose="02020603050405020304" pitchFamily="18" charset="0"/>
              </a:rPr>
              <a:t>control to prevent symptomatic disease (</a:t>
            </a:r>
            <a:r>
              <a:rPr lang="en-US" sz="2700" dirty="0" err="1" smtClean="0">
                <a:latin typeface="Times New Roman" panose="02020603050405020304" pitchFamily="18" charset="0"/>
                <a:cs typeface="Times New Roman" panose="02020603050405020304" pitchFamily="18" charset="0"/>
              </a:rPr>
              <a:t>eg,polyuria</a:t>
            </a:r>
            <a:r>
              <a:rPr lang="en-US" sz="2700" dirty="0">
                <a:latin typeface="Times New Roman" panose="02020603050405020304" pitchFamily="18" charset="0"/>
                <a:cs typeface="Times New Roman" panose="02020603050405020304" pitchFamily="18" charset="0"/>
              </a:rPr>
              <a:t>, polydipsia), followed by further </a:t>
            </a:r>
            <a:r>
              <a:rPr lang="en-US" sz="2700" dirty="0" smtClean="0">
                <a:latin typeface="Times New Roman" panose="02020603050405020304" pitchFamily="18" charset="0"/>
                <a:cs typeface="Times New Roman" panose="02020603050405020304" pitchFamily="18" charset="0"/>
              </a:rPr>
              <a:t>consideration of </a:t>
            </a:r>
            <a:r>
              <a:rPr lang="en-US" sz="2700" dirty="0">
                <a:latin typeface="Times New Roman" panose="02020603050405020304" pitchFamily="18" charset="0"/>
                <a:cs typeface="Times New Roman" panose="02020603050405020304" pitchFamily="18" charset="0"/>
              </a:rPr>
              <a:t>more intensive treatment if a clinical assessment </a:t>
            </a:r>
            <a:r>
              <a:rPr lang="en-US" sz="2700" dirty="0" smtClean="0">
                <a:latin typeface="Times New Roman" panose="02020603050405020304" pitchFamily="18" charset="0"/>
                <a:cs typeface="Times New Roman" panose="02020603050405020304" pitchFamily="18" charset="0"/>
              </a:rPr>
              <a:t>suggests that </a:t>
            </a:r>
            <a:r>
              <a:rPr lang="en-US" sz="2700" dirty="0">
                <a:latin typeface="Times New Roman" panose="02020603050405020304" pitchFamily="18" charset="0"/>
                <a:cs typeface="Times New Roman" panose="02020603050405020304" pitchFamily="18" charset="0"/>
              </a:rPr>
              <a:t>the </a:t>
            </a:r>
            <a:r>
              <a:rPr lang="en-US" sz="2700" dirty="0">
                <a:solidFill>
                  <a:srgbClr val="FFC000"/>
                </a:solidFill>
                <a:latin typeface="Times New Roman" panose="02020603050405020304" pitchFamily="18" charset="0"/>
                <a:cs typeface="Times New Roman" panose="02020603050405020304" pitchFamily="18" charset="0"/>
              </a:rPr>
              <a:t>potential absolute benefits outweigh </a:t>
            </a:r>
            <a:r>
              <a:rPr lang="en-US" sz="2700" dirty="0" smtClean="0">
                <a:solidFill>
                  <a:srgbClr val="FFC000"/>
                </a:solidFill>
                <a:latin typeface="Times New Roman" panose="02020603050405020304" pitchFamily="18" charset="0"/>
                <a:cs typeface="Times New Roman" panose="02020603050405020304" pitchFamily="18" charset="0"/>
              </a:rPr>
              <a:t>the harms</a:t>
            </a:r>
            <a:r>
              <a:rPr lang="en-US" sz="2700" dirty="0">
                <a:solidFill>
                  <a:srgbClr val="FFC000"/>
                </a:solidFill>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as with any other cardiovascular risk factor</a:t>
            </a:r>
          </a:p>
        </p:txBody>
      </p:sp>
      <p:sp>
        <p:nvSpPr>
          <p:cNvPr id="4" name="Date Placeholder 3"/>
          <p:cNvSpPr>
            <a:spLocks noGrp="1"/>
          </p:cNvSpPr>
          <p:nvPr>
            <p:ph type="dt" sz="half" idx="10"/>
          </p:nvPr>
        </p:nvSpPr>
        <p:spPr/>
        <p:txBody>
          <a:bodyPr/>
          <a:lstStyle/>
          <a:p>
            <a:fld id="{D8444CF2-5745-4E3F-8A63-F94D86D88BA1}" type="datetime1">
              <a:rPr lang="en-US" smtClean="0">
                <a:solidFill>
                  <a:schemeClr val="tx1">
                    <a:lumMod val="65000"/>
                  </a:schemeClr>
                </a:solidFill>
              </a:rPr>
              <a:t>8/9/2017</a:t>
            </a:fld>
            <a:endParaRPr lang="en-US" dirty="0">
              <a:solidFill>
                <a:schemeClr val="tx1">
                  <a:lumMod val="65000"/>
                </a:schemeClr>
              </a:solidFill>
            </a:endParaRPr>
          </a:p>
        </p:txBody>
      </p:sp>
      <p:sp>
        <p:nvSpPr>
          <p:cNvPr id="5" name="Slide Number Placeholder 4"/>
          <p:cNvSpPr>
            <a:spLocks noGrp="1"/>
          </p:cNvSpPr>
          <p:nvPr>
            <p:ph type="sldNum" sz="quarter" idx="12"/>
          </p:nvPr>
        </p:nvSpPr>
        <p:spPr/>
        <p:txBody>
          <a:bodyPr/>
          <a:lstStyle/>
          <a:p>
            <a:fld id="{D07EC01D-2358-4BA1-A6E8-BF9F99353394}" type="slidenum">
              <a:rPr lang="en-US" smtClean="0">
                <a:solidFill>
                  <a:schemeClr val="tx1">
                    <a:lumMod val="65000"/>
                  </a:schemeClr>
                </a:solidFill>
              </a:rPr>
              <a:pPr/>
              <a:t>20</a:t>
            </a:fld>
            <a:endParaRPr lang="en-US" dirty="0">
              <a:solidFill>
                <a:schemeClr val="tx1">
                  <a:lumMod val="65000"/>
                </a:schemeClr>
              </a:solidFill>
            </a:endParaRPr>
          </a:p>
        </p:txBody>
      </p:sp>
      <p:sp>
        <p:nvSpPr>
          <p:cNvPr id="8" name="Rectangle 7"/>
          <p:cNvSpPr/>
          <p:nvPr/>
        </p:nvSpPr>
        <p:spPr>
          <a:xfrm>
            <a:off x="7285968" y="6102259"/>
            <a:ext cx="3913251" cy="584775"/>
          </a:xfrm>
          <a:prstGeom prst="rect">
            <a:avLst/>
          </a:prstGeom>
        </p:spPr>
        <p:txBody>
          <a:bodyPr wrap="none">
            <a:spAutoFit/>
          </a:bodyPr>
          <a:lstStyle/>
          <a:p>
            <a:r>
              <a:rPr lang="en-US" sz="1600" i="1" dirty="0" err="1">
                <a:latin typeface="Minion-Italic"/>
                <a:cs typeface="Times New Roman" panose="02020603050405020304" pitchFamily="18" charset="0"/>
              </a:rPr>
              <a:t>Makam</a:t>
            </a:r>
            <a:r>
              <a:rPr lang="en-US" sz="1600" i="1" dirty="0">
                <a:latin typeface="Minion-Italic"/>
                <a:cs typeface="Times New Roman" panose="02020603050405020304" pitchFamily="18" charset="0"/>
              </a:rPr>
              <a:t> </a:t>
            </a:r>
            <a:r>
              <a:rPr lang="en-US" sz="1600" i="1" dirty="0" smtClean="0">
                <a:latin typeface="Minion-Italic"/>
                <a:cs typeface="Times New Roman" panose="02020603050405020304" pitchFamily="18" charset="0"/>
              </a:rPr>
              <a:t>AN, </a:t>
            </a:r>
            <a:r>
              <a:rPr lang="en-US" sz="1600" i="1" dirty="0">
                <a:latin typeface="Minion-Italic"/>
                <a:cs typeface="Times New Roman" panose="02020603050405020304" pitchFamily="18" charset="0"/>
              </a:rPr>
              <a:t>Nguyen </a:t>
            </a:r>
            <a:r>
              <a:rPr lang="en-US" sz="1600" i="1" dirty="0" smtClean="0">
                <a:latin typeface="Minion-Italic"/>
                <a:cs typeface="Times New Roman" panose="02020603050405020304" pitchFamily="18" charset="0"/>
              </a:rPr>
              <a:t>OK</a:t>
            </a:r>
          </a:p>
          <a:p>
            <a:r>
              <a:rPr lang="en-US" sz="1600" i="1" dirty="0" smtClean="0">
                <a:latin typeface="Minion-Italic"/>
                <a:cs typeface="Times New Roman" panose="02020603050405020304" pitchFamily="18" charset="0"/>
              </a:rPr>
              <a:t>Circulation</a:t>
            </a:r>
            <a:r>
              <a:rPr lang="en-US" sz="1600" i="1" dirty="0">
                <a:latin typeface="Minion-Italic"/>
                <a:cs typeface="Times New Roman" panose="02020603050405020304" pitchFamily="18" charset="0"/>
              </a:rPr>
              <a:t>. 2017 Jan 10;135(2):180-195.</a:t>
            </a:r>
            <a:endParaRPr lang="en-US" sz="1600" dirty="0">
              <a:latin typeface="Minion-Italic"/>
              <a:cs typeface="Times New Roman" panose="02020603050405020304" pitchFamily="18" charset="0"/>
            </a:endParaRPr>
          </a:p>
        </p:txBody>
      </p:sp>
    </p:spTree>
    <p:extLst>
      <p:ext uri="{BB962C8B-B14F-4D97-AF65-F5344CB8AC3E}">
        <p14:creationId xmlns:p14="http://schemas.microsoft.com/office/powerpoint/2010/main" val="1720162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a:bodyPr>
          <a:lstStyle/>
          <a:p>
            <a:r>
              <a:rPr lang="en-US" sz="2500" dirty="0" smtClean="0">
                <a:latin typeface="Times New Roman" panose="02020603050405020304" pitchFamily="18" charset="0"/>
                <a:cs typeface="Times New Roman" panose="02020603050405020304" pitchFamily="18" charset="0"/>
              </a:rPr>
              <a:t>This assessment </a:t>
            </a:r>
            <a:r>
              <a:rPr lang="en-US" sz="2500" dirty="0">
                <a:latin typeface="Times New Roman" panose="02020603050405020304" pitchFamily="18" charset="0"/>
                <a:cs typeface="Times New Roman" panose="02020603050405020304" pitchFamily="18" charset="0"/>
              </a:rPr>
              <a:t>would encompass a thorough </a:t>
            </a:r>
            <a:r>
              <a:rPr lang="en-US" sz="2500" dirty="0" smtClean="0">
                <a:latin typeface="Times New Roman" panose="02020603050405020304" pitchFamily="18" charset="0"/>
                <a:cs typeface="Times New Roman" panose="02020603050405020304" pitchFamily="18" charset="0"/>
              </a:rPr>
              <a:t>understanding of </a:t>
            </a:r>
            <a:r>
              <a:rPr lang="en-US" sz="2500" dirty="0">
                <a:latin typeface="Times New Roman" panose="02020603050405020304" pitchFamily="18" charset="0"/>
                <a:cs typeface="Times New Roman" panose="02020603050405020304" pitchFamily="18" charset="0"/>
              </a:rPr>
              <a:t>the patient’s risks, prognosis (</a:t>
            </a:r>
            <a:r>
              <a:rPr lang="en-US" sz="2500" dirty="0" err="1">
                <a:solidFill>
                  <a:srgbClr val="FFC000"/>
                </a:solidFill>
                <a:latin typeface="Times New Roman" panose="02020603050405020304" pitchFamily="18" charset="0"/>
                <a:cs typeface="Times New Roman" panose="02020603050405020304" pitchFamily="18" charset="0"/>
              </a:rPr>
              <a:t>ie</a:t>
            </a:r>
            <a:r>
              <a:rPr lang="en-US" sz="2500" dirty="0">
                <a:solidFill>
                  <a:srgbClr val="FFC000"/>
                </a:solidFill>
                <a:latin typeface="Times New Roman" panose="02020603050405020304" pitchFamily="18" charset="0"/>
                <a:cs typeface="Times New Roman" panose="02020603050405020304" pitchFamily="18" charset="0"/>
              </a:rPr>
              <a:t>, age, comorbidities</a:t>
            </a:r>
            <a:r>
              <a:rPr lang="en-US" sz="2500" dirty="0" smtClean="0">
                <a:solidFill>
                  <a:srgbClr val="FFC000"/>
                </a:solidFill>
                <a:latin typeface="Times New Roman" panose="02020603050405020304" pitchFamily="18" charset="0"/>
                <a:cs typeface="Times New Roman" panose="02020603050405020304" pitchFamily="18" charset="0"/>
              </a:rPr>
              <a:t>, and </a:t>
            </a:r>
            <a:r>
              <a:rPr lang="en-US" sz="2500" dirty="0">
                <a:solidFill>
                  <a:srgbClr val="FFC000"/>
                </a:solidFill>
                <a:latin typeface="Times New Roman" panose="02020603050405020304" pitchFamily="18" charset="0"/>
                <a:cs typeface="Times New Roman" panose="02020603050405020304" pitchFamily="18" charset="0"/>
              </a:rPr>
              <a:t>functional status</a:t>
            </a:r>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and socio-personal context (</a:t>
            </a:r>
            <a:r>
              <a:rPr lang="en-US" sz="2500" dirty="0" err="1" smtClean="0">
                <a:solidFill>
                  <a:srgbClr val="FFC000"/>
                </a:solidFill>
                <a:latin typeface="Times New Roman" panose="02020603050405020304" pitchFamily="18" charset="0"/>
                <a:cs typeface="Times New Roman" panose="02020603050405020304" pitchFamily="18" charset="0"/>
              </a:rPr>
              <a:t>eg</a:t>
            </a:r>
            <a:r>
              <a:rPr lang="en-US" sz="2500" dirty="0" smtClean="0">
                <a:solidFill>
                  <a:srgbClr val="FFC000"/>
                </a:solidFill>
                <a:latin typeface="Times New Roman" panose="02020603050405020304" pitchFamily="18" charset="0"/>
                <a:cs typeface="Times New Roman" panose="02020603050405020304" pitchFamily="18" charset="0"/>
              </a:rPr>
              <a:t>, lifestyle, social support, workload capacity), </a:t>
            </a:r>
            <a:r>
              <a:rPr lang="en-US" sz="2500" dirty="0" smtClean="0">
                <a:latin typeface="Times New Roman" panose="02020603050405020304" pitchFamily="18" charset="0"/>
                <a:cs typeface="Times New Roman" panose="02020603050405020304" pitchFamily="18" charset="0"/>
              </a:rPr>
              <a:t>as well as </a:t>
            </a:r>
            <a:r>
              <a:rPr lang="en-US" sz="2500" dirty="0">
                <a:latin typeface="Times New Roman" panose="02020603050405020304" pitchFamily="18" charset="0"/>
                <a:cs typeface="Times New Roman" panose="02020603050405020304" pitchFamily="18" charset="0"/>
              </a:rPr>
              <a:t>engaging with the patient to elicit perceived or </a:t>
            </a:r>
            <a:r>
              <a:rPr lang="en-US" sz="2500" dirty="0" smtClean="0">
                <a:latin typeface="Times New Roman" panose="02020603050405020304" pitchFamily="18" charset="0"/>
                <a:cs typeface="Times New Roman" panose="02020603050405020304" pitchFamily="18" charset="0"/>
              </a:rPr>
              <a:t>experienced treatment </a:t>
            </a:r>
            <a:r>
              <a:rPr lang="en-US" sz="2500" dirty="0">
                <a:latin typeface="Times New Roman" panose="02020603050405020304" pitchFamily="18" charset="0"/>
                <a:cs typeface="Times New Roman" panose="02020603050405020304" pitchFamily="18" charset="0"/>
              </a:rPr>
              <a:t>burden, and values and </a:t>
            </a:r>
            <a:r>
              <a:rPr lang="en-US" sz="2500" dirty="0" smtClean="0">
                <a:latin typeface="Times New Roman" panose="02020603050405020304" pitchFamily="18" charset="0"/>
                <a:cs typeface="Times New Roman" panose="02020603050405020304" pitchFamily="18" charset="0"/>
              </a:rPr>
              <a:t>preferences for </a:t>
            </a:r>
            <a:r>
              <a:rPr lang="en-US" sz="2500" dirty="0">
                <a:latin typeface="Times New Roman" panose="02020603050405020304" pitchFamily="18" charset="0"/>
                <a:cs typeface="Times New Roman" panose="02020603050405020304" pitchFamily="18" charset="0"/>
              </a:rPr>
              <a:t>care. </a:t>
            </a:r>
            <a:endParaRPr lang="en-US" sz="2500" dirty="0" smtClean="0">
              <a:latin typeface="Times New Roman" panose="02020603050405020304" pitchFamily="18" charset="0"/>
              <a:cs typeface="Times New Roman" panose="02020603050405020304" pitchFamily="18" charset="0"/>
            </a:endParaRPr>
          </a:p>
          <a:p>
            <a:endParaRPr lang="en-US" sz="2500" dirty="0" smtClean="0">
              <a:latin typeface="Times New Roman" panose="02020603050405020304" pitchFamily="18" charset="0"/>
              <a:cs typeface="Times New Roman" panose="02020603050405020304" pitchFamily="18" charset="0"/>
            </a:endParaRPr>
          </a:p>
          <a:p>
            <a:pPr algn="ctr"/>
            <a:r>
              <a:rPr lang="en-US" sz="2500" dirty="0" smtClean="0">
                <a:latin typeface="Times New Roman" panose="02020603050405020304" pitchFamily="18" charset="0"/>
                <a:cs typeface="Times New Roman" panose="02020603050405020304" pitchFamily="18" charset="0"/>
              </a:rPr>
              <a:t>it </a:t>
            </a:r>
            <a:r>
              <a:rPr lang="en-US" sz="2500" dirty="0">
                <a:latin typeface="Times New Roman" panose="02020603050405020304" pitchFamily="18" charset="0"/>
                <a:cs typeface="Times New Roman" panose="02020603050405020304" pitchFamily="18" charset="0"/>
              </a:rPr>
              <a:t>is imperative for physicians </a:t>
            </a:r>
            <a:r>
              <a:rPr lang="en-US" sz="2500" dirty="0" smtClean="0">
                <a:latin typeface="Times New Roman" panose="02020603050405020304" pitchFamily="18" charset="0"/>
                <a:cs typeface="Times New Roman" panose="02020603050405020304" pitchFamily="18" charset="0"/>
              </a:rPr>
              <a:t>to remember </a:t>
            </a:r>
            <a:r>
              <a:rPr lang="en-US" sz="2500" dirty="0">
                <a:latin typeface="Times New Roman" panose="02020603050405020304" pitchFamily="18" charset="0"/>
                <a:cs typeface="Times New Roman" panose="02020603050405020304" pitchFamily="18" charset="0"/>
              </a:rPr>
              <a:t>that the fundamental goal is to help </a:t>
            </a:r>
            <a:r>
              <a:rPr lang="en-US" sz="2500" dirty="0" smtClean="0">
                <a:latin typeface="Times New Roman" panose="02020603050405020304" pitchFamily="18" charset="0"/>
                <a:cs typeface="Times New Roman" panose="02020603050405020304" pitchFamily="18" charset="0"/>
              </a:rPr>
              <a:t>individuals who </a:t>
            </a:r>
            <a:r>
              <a:rPr lang="en-US" sz="2500" dirty="0">
                <a:latin typeface="Times New Roman" panose="02020603050405020304" pitchFamily="18" charset="0"/>
                <a:cs typeface="Times New Roman" panose="02020603050405020304" pitchFamily="18" charset="0"/>
              </a:rPr>
              <a:t>have diabetes make </a:t>
            </a:r>
            <a:r>
              <a:rPr lang="en-US" sz="2500" dirty="0">
                <a:solidFill>
                  <a:srgbClr val="FFC000"/>
                </a:solidFill>
                <a:latin typeface="Times New Roman" panose="02020603050405020304" pitchFamily="18" charset="0"/>
                <a:cs typeface="Times New Roman" panose="02020603050405020304" pitchFamily="18" charset="0"/>
              </a:rPr>
              <a:t>the best therapeutic </a:t>
            </a:r>
            <a:r>
              <a:rPr lang="en-US" sz="2500" dirty="0" smtClean="0">
                <a:solidFill>
                  <a:srgbClr val="FFC000"/>
                </a:solidFill>
                <a:latin typeface="Times New Roman" panose="02020603050405020304" pitchFamily="18" charset="0"/>
                <a:cs typeface="Times New Roman" panose="02020603050405020304" pitchFamily="18" charset="0"/>
              </a:rPr>
              <a:t>decision to </a:t>
            </a:r>
            <a:r>
              <a:rPr lang="en-US" sz="2500" dirty="0">
                <a:solidFill>
                  <a:srgbClr val="FFC000"/>
                </a:solidFill>
                <a:latin typeface="Times New Roman" panose="02020603050405020304" pitchFamily="18" charset="0"/>
                <a:cs typeface="Times New Roman" panose="02020603050405020304" pitchFamily="18" charset="0"/>
              </a:rPr>
              <a:t>improve their overall health and quality of life, </a:t>
            </a:r>
            <a:r>
              <a:rPr lang="en-US" sz="2500" dirty="0" smtClean="0">
                <a:solidFill>
                  <a:srgbClr val="FFC000"/>
                </a:solidFill>
                <a:latin typeface="Times New Roman" panose="02020603050405020304" pitchFamily="18" charset="0"/>
                <a:cs typeface="Times New Roman" panose="02020603050405020304" pitchFamily="18" charset="0"/>
              </a:rPr>
              <a:t>not to </a:t>
            </a:r>
            <a:r>
              <a:rPr lang="en-US" sz="2500" dirty="0">
                <a:solidFill>
                  <a:srgbClr val="FFC000"/>
                </a:solidFill>
                <a:latin typeface="Times New Roman" panose="02020603050405020304" pitchFamily="18" charset="0"/>
                <a:cs typeface="Times New Roman" panose="02020603050405020304" pitchFamily="18" charset="0"/>
              </a:rPr>
              <a:t>prevent diabetes-related complications by any </a:t>
            </a:r>
            <a:r>
              <a:rPr lang="en-US" sz="2500" dirty="0" smtClean="0">
                <a:solidFill>
                  <a:srgbClr val="FFC000"/>
                </a:solidFill>
                <a:latin typeface="Times New Roman" panose="02020603050405020304" pitchFamily="18" charset="0"/>
                <a:cs typeface="Times New Roman" panose="02020603050405020304" pitchFamily="18" charset="0"/>
              </a:rPr>
              <a:t>means possible</a:t>
            </a:r>
            <a:r>
              <a:rPr lang="en-US" sz="2500" dirty="0">
                <a:solidFill>
                  <a:srgbClr val="FFC000"/>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D8444CF2-5745-4E3F-8A63-F94D86D88BA1}" type="datetime1">
              <a:rPr lang="en-US" smtClean="0">
                <a:solidFill>
                  <a:schemeClr val="tx1">
                    <a:lumMod val="65000"/>
                  </a:schemeClr>
                </a:solidFill>
              </a:rPr>
              <a:t>8/9/2017</a:t>
            </a:fld>
            <a:endParaRPr lang="en-US" dirty="0">
              <a:solidFill>
                <a:schemeClr val="tx1">
                  <a:lumMod val="65000"/>
                </a:schemeClr>
              </a:solidFill>
            </a:endParaRPr>
          </a:p>
        </p:txBody>
      </p:sp>
      <p:sp>
        <p:nvSpPr>
          <p:cNvPr id="5" name="Slide Number Placeholder 4"/>
          <p:cNvSpPr>
            <a:spLocks noGrp="1"/>
          </p:cNvSpPr>
          <p:nvPr>
            <p:ph type="sldNum" sz="quarter" idx="12"/>
          </p:nvPr>
        </p:nvSpPr>
        <p:spPr/>
        <p:txBody>
          <a:bodyPr/>
          <a:lstStyle/>
          <a:p>
            <a:fld id="{D07EC01D-2358-4BA1-A6E8-BF9F99353394}" type="slidenum">
              <a:rPr lang="en-US" smtClean="0">
                <a:solidFill>
                  <a:schemeClr val="tx1">
                    <a:lumMod val="65000"/>
                  </a:schemeClr>
                </a:solidFill>
              </a:rPr>
              <a:pPr/>
              <a:t>21</a:t>
            </a:fld>
            <a:endParaRPr lang="en-US" dirty="0">
              <a:solidFill>
                <a:schemeClr val="tx1">
                  <a:lumMod val="65000"/>
                </a:schemeClr>
              </a:solidFill>
            </a:endParaRPr>
          </a:p>
        </p:txBody>
      </p:sp>
      <p:sp>
        <p:nvSpPr>
          <p:cNvPr id="6" name="Rectangle 5"/>
          <p:cNvSpPr/>
          <p:nvPr/>
        </p:nvSpPr>
        <p:spPr>
          <a:xfrm>
            <a:off x="928253" y="3792683"/>
            <a:ext cx="10654147" cy="20618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804231" y="359567"/>
            <a:ext cx="10675345" cy="1242764"/>
          </a:xfrm>
          <a:prstGeom prst="rect">
            <a:avLst/>
          </a:prstGeom>
        </p:spPr>
      </p:pic>
      <p:sp>
        <p:nvSpPr>
          <p:cNvPr id="11" name="Rectangle 10"/>
          <p:cNvSpPr/>
          <p:nvPr/>
        </p:nvSpPr>
        <p:spPr>
          <a:xfrm>
            <a:off x="7352070" y="6091785"/>
            <a:ext cx="3913251" cy="584775"/>
          </a:xfrm>
          <a:prstGeom prst="rect">
            <a:avLst/>
          </a:prstGeom>
        </p:spPr>
        <p:txBody>
          <a:bodyPr wrap="none">
            <a:spAutoFit/>
          </a:bodyPr>
          <a:lstStyle/>
          <a:p>
            <a:r>
              <a:rPr lang="en-US" sz="1600" i="1" dirty="0" err="1">
                <a:latin typeface="Minion-Italic"/>
                <a:cs typeface="Times New Roman" panose="02020603050405020304" pitchFamily="18" charset="0"/>
              </a:rPr>
              <a:t>Makam</a:t>
            </a:r>
            <a:r>
              <a:rPr lang="en-US" sz="1600" i="1" dirty="0">
                <a:latin typeface="Minion-Italic"/>
                <a:cs typeface="Times New Roman" panose="02020603050405020304" pitchFamily="18" charset="0"/>
              </a:rPr>
              <a:t> </a:t>
            </a:r>
            <a:r>
              <a:rPr lang="en-US" sz="1600" i="1" dirty="0" smtClean="0">
                <a:latin typeface="Minion-Italic"/>
                <a:cs typeface="Times New Roman" panose="02020603050405020304" pitchFamily="18" charset="0"/>
              </a:rPr>
              <a:t>AN, </a:t>
            </a:r>
            <a:r>
              <a:rPr lang="en-US" sz="1600" i="1" dirty="0">
                <a:latin typeface="Minion-Italic"/>
                <a:cs typeface="Times New Roman" panose="02020603050405020304" pitchFamily="18" charset="0"/>
              </a:rPr>
              <a:t>Nguyen </a:t>
            </a:r>
            <a:r>
              <a:rPr lang="en-US" sz="1600" i="1" dirty="0" smtClean="0">
                <a:latin typeface="Minion-Italic"/>
                <a:cs typeface="Times New Roman" panose="02020603050405020304" pitchFamily="18" charset="0"/>
              </a:rPr>
              <a:t>OK</a:t>
            </a:r>
          </a:p>
          <a:p>
            <a:r>
              <a:rPr lang="en-US" sz="1600" i="1" dirty="0" smtClean="0">
                <a:latin typeface="Minion-Italic"/>
                <a:cs typeface="Times New Roman" panose="02020603050405020304" pitchFamily="18" charset="0"/>
              </a:rPr>
              <a:t>Circulation</a:t>
            </a:r>
            <a:r>
              <a:rPr lang="en-US" sz="1600" i="1" dirty="0">
                <a:latin typeface="Minion-Italic"/>
                <a:cs typeface="Times New Roman" panose="02020603050405020304" pitchFamily="18" charset="0"/>
              </a:rPr>
              <a:t>. 2017 Jan 10;135(2):180-195.</a:t>
            </a:r>
            <a:endParaRPr lang="en-US" sz="1600" dirty="0">
              <a:latin typeface="Minion-Italic"/>
              <a:cs typeface="Times New Roman" panose="02020603050405020304" pitchFamily="18" charset="0"/>
            </a:endParaRPr>
          </a:p>
        </p:txBody>
      </p:sp>
    </p:spTree>
    <p:extLst>
      <p:ext uri="{BB962C8B-B14F-4D97-AF65-F5344CB8AC3E}">
        <p14:creationId xmlns:p14="http://schemas.microsoft.com/office/powerpoint/2010/main" val="348863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2847DD2-CE54-4DC2-B74B-0E172BCCD2EE}" type="datetime1">
              <a:rPr lang="en-US" smtClean="0"/>
              <a:t>8/9/2017</a:t>
            </a:fld>
            <a:endParaRPr lang="en-US"/>
          </a:p>
        </p:txBody>
      </p:sp>
      <p:sp>
        <p:nvSpPr>
          <p:cNvPr id="3" name="Slide Number Placeholder 2"/>
          <p:cNvSpPr>
            <a:spLocks noGrp="1"/>
          </p:cNvSpPr>
          <p:nvPr>
            <p:ph type="sldNum" sz="quarter" idx="12"/>
          </p:nvPr>
        </p:nvSpPr>
        <p:spPr/>
        <p:txBody>
          <a:bodyPr/>
          <a:lstStyle/>
          <a:p>
            <a:fld id="{E710D9D3-9E56-426E-940A-EB27FAD19CFE}" type="slidenum">
              <a:rPr lang="en-US" smtClean="0"/>
              <a:t>22</a:t>
            </a:fld>
            <a:endParaRPr lang="en-US"/>
          </a:p>
        </p:txBody>
      </p:sp>
    </p:spTree>
    <p:extLst>
      <p:ext uri="{BB962C8B-B14F-4D97-AF65-F5344CB8AC3E}">
        <p14:creationId xmlns:p14="http://schemas.microsoft.com/office/powerpoint/2010/main" val="3212340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F20E1ECE-D6DC-478C-A0A3-82BA571BBB08}" type="datetime1">
              <a:rPr lang="en-US" smtClean="0"/>
              <a:t>8/9/2017</a:t>
            </a:fld>
            <a:endParaRPr lang="en-US"/>
          </a:p>
        </p:txBody>
      </p:sp>
      <p:sp>
        <p:nvSpPr>
          <p:cNvPr id="5" name="Slide Number Placeholder 4"/>
          <p:cNvSpPr>
            <a:spLocks noGrp="1"/>
          </p:cNvSpPr>
          <p:nvPr>
            <p:ph type="sldNum" sz="quarter" idx="12"/>
          </p:nvPr>
        </p:nvSpPr>
        <p:spPr/>
        <p:txBody>
          <a:bodyPr/>
          <a:lstStyle/>
          <a:p>
            <a:fld id="{E710D9D3-9E56-426E-940A-EB27FAD19CFE}" type="slidenum">
              <a:rPr lang="en-US" smtClean="0"/>
              <a:t>23</a:t>
            </a:fld>
            <a:endParaRPr lang="en-US"/>
          </a:p>
        </p:txBody>
      </p:sp>
      <p:sp>
        <p:nvSpPr>
          <p:cNvPr id="8" name="Notched Right Arrow 7"/>
          <p:cNvSpPr/>
          <p:nvPr/>
        </p:nvSpPr>
        <p:spPr>
          <a:xfrm>
            <a:off x="-22860" y="4400550"/>
            <a:ext cx="902970" cy="605790"/>
          </a:xfrm>
          <a:prstGeom prst="notched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8657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16025 3.7037E-6 L -3.434E-6 3.7037E-6 " pathEditMode="relative" rAng="0" ptsTypes="AA">
                                      <p:cBhvr>
                                        <p:cTn id="6" dur="2000" fill="hold"/>
                                        <p:tgtEl>
                                          <p:spTgt spid="8"/>
                                        </p:tgtEl>
                                        <p:attrNameLst>
                                          <p:attrName>ppt_x</p:attrName>
                                          <p:attrName>ppt_y</p:attrName>
                                        </p:attrNameLst>
                                      </p:cBhvr>
                                      <p:rCtr x="-801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Content Placeholder 1"/>
          <p:cNvPicPr>
            <a:picLocks noGrp="1" noChangeAspect="1"/>
          </p:cNvPicPr>
          <p:nvPr>
            <p:ph idx="1"/>
          </p:nvPr>
        </p:nvPicPr>
        <p:blipFill>
          <a:blip r:embed="rId3"/>
          <a:stretch>
            <a:fillRect/>
          </a:stretch>
        </p:blipFill>
        <p:spPr>
          <a:xfrm>
            <a:off x="838200" y="2109356"/>
            <a:ext cx="10515600" cy="4021280"/>
          </a:xfrm>
          <a:prstGeom prst="rect">
            <a:avLst/>
          </a:prstGeom>
        </p:spPr>
      </p:pic>
      <p:sp>
        <p:nvSpPr>
          <p:cNvPr id="4" name="Date Placeholder 3"/>
          <p:cNvSpPr>
            <a:spLocks noGrp="1"/>
          </p:cNvSpPr>
          <p:nvPr>
            <p:ph type="dt" sz="half" idx="10"/>
          </p:nvPr>
        </p:nvSpPr>
        <p:spPr/>
        <p:txBody>
          <a:bodyPr/>
          <a:lstStyle/>
          <a:p>
            <a:fld id="{D8444CF2-5745-4E3F-8A63-F94D86D88BA1}" type="datetime1">
              <a:rPr lang="en-US" smtClean="0">
                <a:solidFill>
                  <a:schemeClr val="tx1">
                    <a:lumMod val="65000"/>
                  </a:schemeClr>
                </a:solidFill>
              </a:rPr>
              <a:t>8/9/2017</a:t>
            </a:fld>
            <a:endParaRPr lang="en-US" dirty="0">
              <a:solidFill>
                <a:schemeClr val="tx1">
                  <a:lumMod val="65000"/>
                </a:schemeClr>
              </a:solidFill>
            </a:endParaRPr>
          </a:p>
        </p:txBody>
      </p:sp>
      <p:sp>
        <p:nvSpPr>
          <p:cNvPr id="5" name="Slide Number Placeholder 4"/>
          <p:cNvSpPr>
            <a:spLocks noGrp="1"/>
          </p:cNvSpPr>
          <p:nvPr>
            <p:ph type="sldNum" sz="quarter" idx="12"/>
          </p:nvPr>
        </p:nvSpPr>
        <p:spPr/>
        <p:txBody>
          <a:bodyPr/>
          <a:lstStyle/>
          <a:p>
            <a:fld id="{D07EC01D-2358-4BA1-A6E8-BF9F99353394}" type="slidenum">
              <a:rPr lang="en-US" smtClean="0">
                <a:solidFill>
                  <a:schemeClr val="tx1">
                    <a:lumMod val="65000"/>
                  </a:schemeClr>
                </a:solidFill>
              </a:rPr>
              <a:pPr/>
              <a:t>24</a:t>
            </a:fld>
            <a:endParaRPr lang="en-US" dirty="0">
              <a:solidFill>
                <a:schemeClr val="tx1">
                  <a:lumMod val="65000"/>
                </a:schemeClr>
              </a:solidFill>
            </a:endParaRPr>
          </a:p>
        </p:txBody>
      </p:sp>
      <p:pic>
        <p:nvPicPr>
          <p:cNvPr id="7" name="Picture 6"/>
          <p:cNvPicPr>
            <a:picLocks noChangeAspect="1"/>
          </p:cNvPicPr>
          <p:nvPr/>
        </p:nvPicPr>
        <p:blipFill>
          <a:blip r:embed="rId4"/>
          <a:stretch>
            <a:fillRect/>
          </a:stretch>
        </p:blipFill>
        <p:spPr>
          <a:xfrm>
            <a:off x="1891146" y="260532"/>
            <a:ext cx="7564582" cy="1119872"/>
          </a:xfrm>
          <a:prstGeom prst="rect">
            <a:avLst/>
          </a:prstGeom>
        </p:spPr>
      </p:pic>
      <p:pic>
        <p:nvPicPr>
          <p:cNvPr id="8" name="Picture 7"/>
          <p:cNvPicPr>
            <a:picLocks noChangeAspect="1"/>
          </p:cNvPicPr>
          <p:nvPr/>
        </p:nvPicPr>
        <p:blipFill>
          <a:blip r:embed="rId5"/>
          <a:stretch>
            <a:fillRect/>
          </a:stretch>
        </p:blipFill>
        <p:spPr>
          <a:xfrm>
            <a:off x="8610600" y="1440800"/>
            <a:ext cx="2389724" cy="500065"/>
          </a:xfrm>
          <a:prstGeom prst="rect">
            <a:avLst/>
          </a:prstGeom>
        </p:spPr>
      </p:pic>
    </p:spTree>
    <p:extLst>
      <p:ext uri="{BB962C8B-B14F-4D97-AF65-F5344CB8AC3E}">
        <p14:creationId xmlns:p14="http://schemas.microsoft.com/office/powerpoint/2010/main" val="569835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1999" cy="6858000"/>
          </a:xfrm>
          <a:prstGeom prst="rect">
            <a:avLst/>
          </a:prstGeom>
        </p:spPr>
      </p:pic>
      <p:sp>
        <p:nvSpPr>
          <p:cNvPr id="3" name="TextBox 2"/>
          <p:cNvSpPr txBox="1"/>
          <p:nvPr/>
        </p:nvSpPr>
        <p:spPr>
          <a:xfrm>
            <a:off x="9112828" y="3578390"/>
            <a:ext cx="2386445" cy="415498"/>
          </a:xfrm>
          <a:prstGeom prst="rect">
            <a:avLst/>
          </a:prstGeom>
          <a:noFill/>
        </p:spPr>
        <p:txBody>
          <a:bodyPr wrap="square" rtlCol="0">
            <a:spAutoFit/>
          </a:bodyPr>
          <a:lstStyle/>
          <a:p>
            <a:r>
              <a:rPr lang="en-US" sz="2100" b="1" dirty="0" smtClean="0">
                <a:solidFill>
                  <a:srgbClr val="FF0000"/>
                </a:solidFill>
              </a:rPr>
              <a:t>Max:0.5 IU/kg</a:t>
            </a:r>
            <a:endParaRPr lang="en-US" sz="2100" b="1" dirty="0">
              <a:solidFill>
                <a:srgbClr val="FF0000"/>
              </a:solidFill>
            </a:endParaRPr>
          </a:p>
        </p:txBody>
      </p:sp>
      <p:sp>
        <p:nvSpPr>
          <p:cNvPr id="5" name="Date Placeholder 4"/>
          <p:cNvSpPr>
            <a:spLocks noGrp="1"/>
          </p:cNvSpPr>
          <p:nvPr>
            <p:ph type="dt" sz="half" idx="10"/>
          </p:nvPr>
        </p:nvSpPr>
        <p:spPr/>
        <p:txBody>
          <a:bodyPr/>
          <a:lstStyle/>
          <a:p>
            <a:fld id="{C4EA1BFA-6B4A-4D81-B644-A9B6072B9B29}" type="datetime1">
              <a:rPr lang="en-US" smtClean="0"/>
              <a:t>8/9/2017</a:t>
            </a:fld>
            <a:endParaRPr lang="en-US"/>
          </a:p>
        </p:txBody>
      </p:sp>
      <p:sp>
        <p:nvSpPr>
          <p:cNvPr id="6" name="Slide Number Placeholder 5"/>
          <p:cNvSpPr>
            <a:spLocks noGrp="1"/>
          </p:cNvSpPr>
          <p:nvPr>
            <p:ph type="sldNum" sz="quarter" idx="12"/>
          </p:nvPr>
        </p:nvSpPr>
        <p:spPr/>
        <p:txBody>
          <a:bodyPr/>
          <a:lstStyle/>
          <a:p>
            <a:fld id="{E710D9D3-9E56-426E-940A-EB27FAD19CFE}" type="slidenum">
              <a:rPr lang="en-US" smtClean="0"/>
              <a:t>25</a:t>
            </a:fld>
            <a:endParaRPr lang="en-US"/>
          </a:p>
        </p:txBody>
      </p:sp>
    </p:spTree>
    <p:extLst>
      <p:ext uri="{BB962C8B-B14F-4D97-AF65-F5344CB8AC3E}">
        <p14:creationId xmlns:p14="http://schemas.microsoft.com/office/powerpoint/2010/main" val="3436487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1059138" y="3086098"/>
            <a:ext cx="9929951" cy="2631655"/>
          </a:xfrm>
          <a:prstGeom prst="rect">
            <a:avLst/>
          </a:prstGeom>
        </p:spPr>
      </p:pic>
      <p:pic>
        <p:nvPicPr>
          <p:cNvPr id="3" name="Picture 2"/>
          <p:cNvPicPr>
            <a:picLocks noChangeAspect="1"/>
          </p:cNvPicPr>
          <p:nvPr/>
        </p:nvPicPr>
        <p:blipFill>
          <a:blip r:embed="rId4"/>
          <a:stretch>
            <a:fillRect/>
          </a:stretch>
        </p:blipFill>
        <p:spPr>
          <a:xfrm>
            <a:off x="1059138" y="506776"/>
            <a:ext cx="9943197" cy="2339293"/>
          </a:xfrm>
          <a:prstGeom prst="rect">
            <a:avLst/>
          </a:prstGeom>
        </p:spPr>
      </p:pic>
      <p:sp>
        <p:nvSpPr>
          <p:cNvPr id="4" name="Rectangle 3"/>
          <p:cNvSpPr/>
          <p:nvPr/>
        </p:nvSpPr>
        <p:spPr>
          <a:xfrm>
            <a:off x="7977727" y="1708752"/>
            <a:ext cx="1151313" cy="5111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E28350B-4BDF-4F3F-BB1C-3C6E2F100375}" type="datetime1">
              <a:rPr lang="en-US" smtClean="0"/>
              <a:t>8/9/2017</a:t>
            </a:fld>
            <a:endParaRPr lang="en-US"/>
          </a:p>
        </p:txBody>
      </p:sp>
      <p:sp>
        <p:nvSpPr>
          <p:cNvPr id="6" name="Slide Number Placeholder 5"/>
          <p:cNvSpPr>
            <a:spLocks noGrp="1"/>
          </p:cNvSpPr>
          <p:nvPr>
            <p:ph type="sldNum" sz="quarter" idx="12"/>
          </p:nvPr>
        </p:nvSpPr>
        <p:spPr/>
        <p:txBody>
          <a:bodyPr/>
          <a:lstStyle/>
          <a:p>
            <a:fld id="{E710D9D3-9E56-426E-940A-EB27FAD19CFE}" type="slidenum">
              <a:rPr lang="en-US" smtClean="0"/>
              <a:t>26</a:t>
            </a:fld>
            <a:endParaRPr lang="en-US"/>
          </a:p>
        </p:txBody>
      </p:sp>
    </p:spTree>
    <p:extLst>
      <p:ext uri="{BB962C8B-B14F-4D97-AF65-F5344CB8AC3E}">
        <p14:creationId xmlns:p14="http://schemas.microsoft.com/office/powerpoint/2010/main" val="3912726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grayscl/>
          </a:blip>
          <a:stretch>
            <a:fillRect/>
          </a:stretch>
        </p:blipFill>
        <p:spPr>
          <a:xfrm>
            <a:off x="11946" y="0"/>
            <a:ext cx="12180054" cy="6858000"/>
          </a:xfrm>
          <a:prstGeom prst="rect">
            <a:avLst/>
          </a:prstGeom>
        </p:spPr>
      </p:pic>
      <p:sp>
        <p:nvSpPr>
          <p:cNvPr id="4" name="TextBox 3"/>
          <p:cNvSpPr txBox="1"/>
          <p:nvPr/>
        </p:nvSpPr>
        <p:spPr>
          <a:xfrm>
            <a:off x="602673" y="2306782"/>
            <a:ext cx="3886200" cy="492443"/>
          </a:xfrm>
          <a:prstGeom prst="rect">
            <a:avLst/>
          </a:prstGeom>
          <a:noFill/>
        </p:spPr>
        <p:txBody>
          <a:bodyPr wrap="square" rtlCol="0">
            <a:spAutoFit/>
          </a:bodyPr>
          <a:lstStyle/>
          <a:p>
            <a:r>
              <a:rPr lang="en-US" sz="1300" b="1" dirty="0">
                <a:solidFill>
                  <a:srgbClr val="FF0000"/>
                </a:solidFill>
              </a:rPr>
              <a:t>At the end of 24 weeks, the two approaches</a:t>
            </a:r>
          </a:p>
          <a:p>
            <a:r>
              <a:rPr lang="en-US" sz="1300" b="1" dirty="0">
                <a:solidFill>
                  <a:srgbClr val="FF0000"/>
                </a:solidFill>
              </a:rPr>
              <a:t>were shown to be </a:t>
            </a:r>
            <a:r>
              <a:rPr lang="en-US" sz="1300" b="1" dirty="0" smtClean="0">
                <a:solidFill>
                  <a:srgbClr val="FF0000"/>
                </a:solidFill>
              </a:rPr>
              <a:t>clinically equivalent</a:t>
            </a:r>
            <a:r>
              <a:rPr lang="en-US" sz="1300" b="1" dirty="0">
                <a:solidFill>
                  <a:srgbClr val="FF0000"/>
                </a:solidFill>
              </a:rPr>
              <a:t>.</a:t>
            </a:r>
          </a:p>
        </p:txBody>
      </p:sp>
      <p:sp>
        <p:nvSpPr>
          <p:cNvPr id="7" name="TextBox 6"/>
          <p:cNvSpPr txBox="1"/>
          <p:nvPr/>
        </p:nvSpPr>
        <p:spPr>
          <a:xfrm>
            <a:off x="426025" y="5254252"/>
            <a:ext cx="8001001" cy="492443"/>
          </a:xfrm>
          <a:prstGeom prst="rect">
            <a:avLst/>
          </a:prstGeom>
          <a:noFill/>
        </p:spPr>
        <p:txBody>
          <a:bodyPr wrap="square" rtlCol="0">
            <a:spAutoFit/>
          </a:bodyPr>
          <a:lstStyle/>
          <a:p>
            <a:r>
              <a:rPr lang="en-US" sz="1300" b="1" dirty="0">
                <a:solidFill>
                  <a:srgbClr val="FF0000"/>
                </a:solidFill>
              </a:rPr>
              <a:t>Over 32 weeks, participants initiated with the stepwise plan had a similar A1C </a:t>
            </a:r>
            <a:r>
              <a:rPr lang="en-US" sz="1300" b="1" u="sng" dirty="0">
                <a:solidFill>
                  <a:srgbClr val="FF0000"/>
                </a:solidFill>
              </a:rPr>
              <a:t>with significantly lower</a:t>
            </a:r>
          </a:p>
          <a:p>
            <a:r>
              <a:rPr lang="en-US" sz="1300" b="1" u="sng" dirty="0">
                <a:solidFill>
                  <a:srgbClr val="FF0000"/>
                </a:solidFill>
              </a:rPr>
              <a:t>hypoglycemia and better patient satisfaction </a:t>
            </a:r>
            <a:r>
              <a:rPr lang="en-US" sz="1300" b="1" dirty="0">
                <a:solidFill>
                  <a:srgbClr val="FF0000"/>
                </a:solidFill>
              </a:rPr>
              <a:t>compared to the group who initiated three bolus </a:t>
            </a:r>
            <a:r>
              <a:rPr lang="en-US" sz="1300" b="1" dirty="0" smtClean="0">
                <a:solidFill>
                  <a:srgbClr val="FF0000"/>
                </a:solidFill>
              </a:rPr>
              <a:t>injections per </a:t>
            </a:r>
            <a:r>
              <a:rPr lang="en-US" sz="1300" b="1" dirty="0">
                <a:solidFill>
                  <a:srgbClr val="FF0000"/>
                </a:solidFill>
              </a:rPr>
              <a:t>day.</a:t>
            </a:r>
          </a:p>
        </p:txBody>
      </p:sp>
      <p:sp>
        <p:nvSpPr>
          <p:cNvPr id="8" name="Rounded Rectangle 7"/>
          <p:cNvSpPr/>
          <p:nvPr/>
        </p:nvSpPr>
        <p:spPr>
          <a:xfrm>
            <a:off x="568382" y="2341072"/>
            <a:ext cx="3260667" cy="46166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91736" y="5182133"/>
            <a:ext cx="8001000" cy="693701"/>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8644196" y="2435629"/>
            <a:ext cx="3391593" cy="4364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157008" y="2883478"/>
            <a:ext cx="2618509" cy="29718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5D44A4CD-FE00-4E71-B2B2-71C07B0734C0}" type="datetime1">
              <a:rPr lang="en-US" smtClean="0"/>
              <a:t>8/9/2017</a:t>
            </a:fld>
            <a:endParaRPr lang="en-US"/>
          </a:p>
        </p:txBody>
      </p:sp>
      <p:sp>
        <p:nvSpPr>
          <p:cNvPr id="10" name="Slide Number Placeholder 9"/>
          <p:cNvSpPr>
            <a:spLocks noGrp="1"/>
          </p:cNvSpPr>
          <p:nvPr>
            <p:ph type="sldNum" sz="quarter" idx="12"/>
          </p:nvPr>
        </p:nvSpPr>
        <p:spPr/>
        <p:txBody>
          <a:bodyPr/>
          <a:lstStyle/>
          <a:p>
            <a:fld id="{E710D9D3-9E56-426E-940A-EB27FAD19CFE}" type="slidenum">
              <a:rPr lang="en-US" smtClean="0"/>
              <a:t>27</a:t>
            </a:fld>
            <a:endParaRPr lang="en-US"/>
          </a:p>
        </p:txBody>
      </p:sp>
    </p:spTree>
    <p:extLst>
      <p:ext uri="{BB962C8B-B14F-4D97-AF65-F5344CB8AC3E}">
        <p14:creationId xmlns:p14="http://schemas.microsoft.com/office/powerpoint/2010/main" val="2106983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2735889" y="3850809"/>
            <a:ext cx="6733424" cy="2785956"/>
          </a:xfrm>
          <a:prstGeom prst="rect">
            <a:avLst/>
          </a:prstGeom>
        </p:spPr>
      </p:pic>
      <p:pic>
        <p:nvPicPr>
          <p:cNvPr id="4" name="Picture 3"/>
          <p:cNvPicPr>
            <a:picLocks noChangeAspect="1"/>
          </p:cNvPicPr>
          <p:nvPr/>
        </p:nvPicPr>
        <p:blipFill>
          <a:blip r:embed="rId4"/>
          <a:stretch>
            <a:fillRect/>
          </a:stretch>
        </p:blipFill>
        <p:spPr>
          <a:xfrm>
            <a:off x="1655049" y="262059"/>
            <a:ext cx="9049969" cy="3588750"/>
          </a:xfrm>
          <a:prstGeom prst="rect">
            <a:avLst/>
          </a:prstGeom>
        </p:spPr>
      </p:pic>
      <p:sp>
        <p:nvSpPr>
          <p:cNvPr id="2" name="Date Placeholder 1"/>
          <p:cNvSpPr>
            <a:spLocks noGrp="1"/>
          </p:cNvSpPr>
          <p:nvPr>
            <p:ph type="dt" sz="half" idx="10"/>
          </p:nvPr>
        </p:nvSpPr>
        <p:spPr/>
        <p:txBody>
          <a:bodyPr/>
          <a:lstStyle/>
          <a:p>
            <a:fld id="{E8C510F9-8057-454F-88E1-D07EB436551A}" type="datetime1">
              <a:rPr lang="en-US" smtClean="0"/>
              <a:t>8/9/2017</a:t>
            </a:fld>
            <a:endParaRPr lang="en-US"/>
          </a:p>
        </p:txBody>
      </p:sp>
      <p:sp>
        <p:nvSpPr>
          <p:cNvPr id="5" name="Slide Number Placeholder 4"/>
          <p:cNvSpPr>
            <a:spLocks noGrp="1"/>
          </p:cNvSpPr>
          <p:nvPr>
            <p:ph type="sldNum" sz="quarter" idx="12"/>
          </p:nvPr>
        </p:nvSpPr>
        <p:spPr/>
        <p:txBody>
          <a:bodyPr/>
          <a:lstStyle/>
          <a:p>
            <a:fld id="{E710D9D3-9E56-426E-940A-EB27FAD19CFE}" type="slidenum">
              <a:rPr lang="en-US" smtClean="0"/>
              <a:t>28</a:t>
            </a:fld>
            <a:endParaRPr lang="en-US"/>
          </a:p>
        </p:txBody>
      </p:sp>
    </p:spTree>
    <p:extLst>
      <p:ext uri="{BB962C8B-B14F-4D97-AF65-F5344CB8AC3E}">
        <p14:creationId xmlns:p14="http://schemas.microsoft.com/office/powerpoint/2010/main" val="1299495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773523" y="551276"/>
            <a:ext cx="8500056" cy="5653824"/>
          </a:xfrm>
          <a:prstGeom prst="rect">
            <a:avLst/>
          </a:prstGeom>
        </p:spPr>
      </p:pic>
      <p:sp>
        <p:nvSpPr>
          <p:cNvPr id="3" name="Rectangle 2"/>
          <p:cNvSpPr/>
          <p:nvPr/>
        </p:nvSpPr>
        <p:spPr>
          <a:xfrm>
            <a:off x="9497291" y="610377"/>
            <a:ext cx="2410691" cy="3416320"/>
          </a:xfrm>
          <a:prstGeom prst="rect">
            <a:avLst/>
          </a:prstGeom>
        </p:spPr>
        <p:txBody>
          <a:bodyPr wrap="square">
            <a:spAutoFit/>
          </a:bodyPr>
          <a:lstStyle/>
          <a:p>
            <a:r>
              <a:rPr lang="en-US" sz="2700" dirty="0" smtClean="0">
                <a:solidFill>
                  <a:srgbClr val="FFC000"/>
                </a:solidFill>
                <a:latin typeface="Times New Roman" panose="02020603050405020304" pitchFamily="18" charset="0"/>
                <a:cs typeface="Times New Roman" panose="02020603050405020304" pitchFamily="18" charset="0"/>
              </a:rPr>
              <a:t>Over-</a:t>
            </a:r>
            <a:r>
              <a:rPr lang="en-US" sz="2700" dirty="0" err="1" smtClean="0">
                <a:solidFill>
                  <a:srgbClr val="FFC000"/>
                </a:solidFill>
                <a:latin typeface="Times New Roman" panose="02020603050405020304" pitchFamily="18" charset="0"/>
                <a:cs typeface="Times New Roman" panose="02020603050405020304" pitchFamily="18" charset="0"/>
              </a:rPr>
              <a:t>basalization</a:t>
            </a:r>
            <a:r>
              <a:rPr lang="en-US" sz="2700" dirty="0" smtClean="0">
                <a:solidFill>
                  <a:srgbClr val="FFC000"/>
                </a:solidFill>
                <a:latin typeface="Times New Roman" panose="02020603050405020304" pitchFamily="18" charset="0"/>
                <a:cs typeface="Times New Roman" panose="02020603050405020304" pitchFamily="18" charset="0"/>
              </a:rPr>
              <a:t> occurs </a:t>
            </a:r>
            <a:r>
              <a:rPr lang="en-US" sz="2700" dirty="0">
                <a:solidFill>
                  <a:srgbClr val="FFC000"/>
                </a:solidFill>
                <a:latin typeface="Times New Roman" panose="02020603050405020304" pitchFamily="18" charset="0"/>
                <a:cs typeface="Times New Roman" panose="02020603050405020304" pitchFamily="18" charset="0"/>
              </a:rPr>
              <a:t>when the basal dose </a:t>
            </a:r>
            <a:r>
              <a:rPr lang="en-US" sz="2700" dirty="0" smtClean="0">
                <a:solidFill>
                  <a:srgbClr val="FFC000"/>
                </a:solidFill>
                <a:latin typeface="Times New Roman" panose="02020603050405020304" pitchFamily="18" charset="0"/>
                <a:cs typeface="Times New Roman" panose="02020603050405020304" pitchFamily="18" charset="0"/>
              </a:rPr>
              <a:t>is increased</a:t>
            </a:r>
            <a:r>
              <a:rPr lang="en-US" sz="2700" dirty="0">
                <a:solidFill>
                  <a:srgbClr val="FFC000"/>
                </a:solidFill>
                <a:latin typeface="Times New Roman" panose="02020603050405020304" pitchFamily="18" charset="0"/>
                <a:cs typeface="Times New Roman" panose="02020603050405020304" pitchFamily="18" charset="0"/>
              </a:rPr>
              <a:t>, but glycemic targets </a:t>
            </a:r>
            <a:r>
              <a:rPr lang="en-US" sz="2700" dirty="0" smtClean="0">
                <a:solidFill>
                  <a:srgbClr val="FFC000"/>
                </a:solidFill>
                <a:latin typeface="Times New Roman" panose="02020603050405020304" pitchFamily="18" charset="0"/>
                <a:cs typeface="Times New Roman" panose="02020603050405020304" pitchFamily="18" charset="0"/>
              </a:rPr>
              <a:t>are not </a:t>
            </a:r>
            <a:r>
              <a:rPr lang="en-US" sz="2700" dirty="0">
                <a:solidFill>
                  <a:srgbClr val="FFC000"/>
                </a:solidFill>
                <a:latin typeface="Times New Roman" panose="02020603050405020304" pitchFamily="18" charset="0"/>
                <a:cs typeface="Times New Roman" panose="02020603050405020304" pitchFamily="18" charset="0"/>
              </a:rPr>
              <a:t>achieved</a:t>
            </a:r>
          </a:p>
        </p:txBody>
      </p:sp>
      <p:sp>
        <p:nvSpPr>
          <p:cNvPr id="5" name="Right Arrow 4"/>
          <p:cNvSpPr/>
          <p:nvPr/>
        </p:nvSpPr>
        <p:spPr>
          <a:xfrm>
            <a:off x="5680710" y="802737"/>
            <a:ext cx="3816581" cy="437982"/>
          </a:xfrm>
          <a:prstGeom prst="rightArrow">
            <a:avLst>
              <a:gd name="adj1" fmla="val 50000"/>
              <a:gd name="adj2" fmla="val 1491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 name="Date Placeholder 3"/>
          <p:cNvSpPr>
            <a:spLocks noGrp="1"/>
          </p:cNvSpPr>
          <p:nvPr>
            <p:ph type="dt" sz="half" idx="10"/>
          </p:nvPr>
        </p:nvSpPr>
        <p:spPr/>
        <p:txBody>
          <a:bodyPr/>
          <a:lstStyle/>
          <a:p>
            <a:fld id="{625AB103-9522-423D-9241-82BB14C6E047}" type="datetime1">
              <a:rPr lang="en-US" smtClean="0"/>
              <a:t>8/9/2017</a:t>
            </a:fld>
            <a:endParaRPr lang="en-US"/>
          </a:p>
        </p:txBody>
      </p:sp>
      <p:sp>
        <p:nvSpPr>
          <p:cNvPr id="6" name="Slide Number Placeholder 5"/>
          <p:cNvSpPr>
            <a:spLocks noGrp="1"/>
          </p:cNvSpPr>
          <p:nvPr>
            <p:ph type="sldNum" sz="quarter" idx="12"/>
          </p:nvPr>
        </p:nvSpPr>
        <p:spPr/>
        <p:txBody>
          <a:bodyPr/>
          <a:lstStyle/>
          <a:p>
            <a:fld id="{E710D9D3-9E56-426E-940A-EB27FAD19CFE}" type="slidenum">
              <a:rPr lang="en-US" smtClean="0"/>
              <a:t>29</a:t>
            </a:fld>
            <a:endParaRPr lang="en-US"/>
          </a:p>
        </p:txBody>
      </p:sp>
    </p:spTree>
    <p:extLst>
      <p:ext uri="{BB962C8B-B14F-4D97-AF65-F5344CB8AC3E}">
        <p14:creationId xmlns:p14="http://schemas.microsoft.com/office/powerpoint/2010/main" val="136282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88619" y="285655"/>
            <a:ext cx="11432479" cy="1143000"/>
          </a:xfrm>
        </p:spPr>
        <p:txBody>
          <a:bodyPr>
            <a:noAutofit/>
          </a:bodyPr>
          <a:lstStyle/>
          <a:p>
            <a:pPr algn="ctr"/>
            <a:r>
              <a:rPr lang="en-US" sz="3000" dirty="0">
                <a:solidFill>
                  <a:srgbClr val="FFFF00"/>
                </a:solidFill>
                <a:latin typeface="Times New Roman" panose="02020603050405020304" pitchFamily="18" charset="0"/>
                <a:cs typeface="Times New Roman" panose="02020603050405020304" pitchFamily="18" charset="0"/>
              </a:rPr>
              <a:t>Glycemic Control for Patients With Type 2 Diabetes </a:t>
            </a:r>
            <a:r>
              <a:rPr lang="en-US" sz="3000" dirty="0" smtClean="0">
                <a:solidFill>
                  <a:srgbClr val="FFFF00"/>
                </a:solidFill>
                <a:latin typeface="Times New Roman" panose="02020603050405020304" pitchFamily="18" charset="0"/>
                <a:cs typeface="Times New Roman" panose="02020603050405020304" pitchFamily="18" charset="0"/>
              </a:rPr>
              <a:t>Mellitus Our </a:t>
            </a:r>
            <a:r>
              <a:rPr lang="en-US" sz="3000" dirty="0">
                <a:solidFill>
                  <a:srgbClr val="FFFF00"/>
                </a:solidFill>
                <a:latin typeface="Times New Roman" panose="02020603050405020304" pitchFamily="18" charset="0"/>
                <a:cs typeface="Times New Roman" panose="02020603050405020304" pitchFamily="18" charset="0"/>
              </a:rPr>
              <a:t>Evolving Faith in the Face of Evidence </a:t>
            </a:r>
            <a:r>
              <a:rPr lang="en-US" sz="3000" dirty="0" smtClean="0">
                <a:solidFill>
                  <a:srgbClr val="FFFF00"/>
                </a:solidFill>
                <a:latin typeface="Times New Roman" panose="02020603050405020304" pitchFamily="18" charset="0"/>
                <a:cs typeface="Times New Roman" panose="02020603050405020304" pitchFamily="18" charset="0"/>
              </a:rPr>
              <a:t/>
            </a:r>
            <a:br>
              <a:rPr lang="en-US" sz="3000" dirty="0" smtClean="0">
                <a:solidFill>
                  <a:srgbClr val="FFFF00"/>
                </a:solidFill>
                <a:latin typeface="Times New Roman" panose="02020603050405020304" pitchFamily="18" charset="0"/>
                <a:cs typeface="Times New Roman" panose="02020603050405020304" pitchFamily="18" charset="0"/>
              </a:rPr>
            </a:br>
            <a:r>
              <a:rPr lang="pt-BR" sz="3000" dirty="0" smtClean="0">
                <a:solidFill>
                  <a:srgbClr val="FFFF00"/>
                </a:solidFill>
                <a:latin typeface="Times New Roman" panose="02020603050405020304" pitchFamily="18" charset="0"/>
                <a:cs typeface="Times New Roman" panose="02020603050405020304" pitchFamily="18" charset="0"/>
              </a:rPr>
              <a:t>(</a:t>
            </a:r>
            <a:r>
              <a:rPr lang="pt-BR" sz="3000" dirty="0">
                <a:solidFill>
                  <a:srgbClr val="FFFF00"/>
                </a:solidFill>
                <a:latin typeface="Times New Roman" panose="02020603050405020304" pitchFamily="18" charset="0"/>
                <a:cs typeface="Times New Roman" panose="02020603050405020304" pitchFamily="18" charset="0"/>
              </a:rPr>
              <a:t>Circ Cardiovasc Qual Outcomes. 2016;9:504-512</a:t>
            </a:r>
            <a:r>
              <a:rPr lang="pt-BR" sz="3000" dirty="0" smtClean="0">
                <a:solidFill>
                  <a:srgbClr val="FFFF00"/>
                </a:solidFill>
                <a:latin typeface="Times New Roman" panose="02020603050405020304" pitchFamily="18" charset="0"/>
                <a:cs typeface="Times New Roman" panose="02020603050405020304" pitchFamily="18" charset="0"/>
              </a:rPr>
              <a:t>)</a:t>
            </a:r>
            <a:r>
              <a:rPr lang="en-US" sz="3200" dirty="0"/>
              <a:t> </a:t>
            </a:r>
            <a:r>
              <a:rPr lang="en-US" sz="1400" dirty="0">
                <a:solidFill>
                  <a:srgbClr val="FFFF00"/>
                </a:solidFill>
              </a:rPr>
              <a:t>René </a:t>
            </a:r>
            <a:r>
              <a:rPr lang="en-US" sz="1400" dirty="0" smtClean="0">
                <a:solidFill>
                  <a:srgbClr val="FFFF00"/>
                </a:solidFill>
              </a:rPr>
              <a:t>Rodríguez-Gutiérrez et al </a:t>
            </a:r>
            <a:endParaRPr lang="en-US" sz="1400" dirty="0">
              <a:solidFill>
                <a:srgbClr val="FFFF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stretch>
            <a:fillRect/>
          </a:stretch>
        </p:blipFill>
        <p:spPr>
          <a:xfrm>
            <a:off x="716097" y="1598575"/>
            <a:ext cx="10686362" cy="4807874"/>
          </a:xfrm>
          <a:prstGeom prst="rect">
            <a:avLst/>
          </a:prstGeom>
        </p:spPr>
      </p:pic>
      <p:sp>
        <p:nvSpPr>
          <p:cNvPr id="3" name="Date Placeholder 2"/>
          <p:cNvSpPr>
            <a:spLocks noGrp="1"/>
          </p:cNvSpPr>
          <p:nvPr>
            <p:ph type="dt" sz="half" idx="10"/>
          </p:nvPr>
        </p:nvSpPr>
        <p:spPr/>
        <p:txBody>
          <a:bodyPr/>
          <a:lstStyle/>
          <a:p>
            <a:fld id="{561C27DF-D5EB-44E5-8E83-C53AAB6E3828}" type="datetime1">
              <a:rPr lang="en-US" smtClean="0">
                <a:solidFill>
                  <a:schemeClr val="bg1">
                    <a:lumMod val="65000"/>
                  </a:schemeClr>
                </a:solidFill>
              </a:rPr>
              <a:t>8/9/2017</a:t>
            </a:fld>
            <a:endParaRPr lang="en-US" dirty="0">
              <a:solidFill>
                <a:schemeClr val="bg1">
                  <a:lumMod val="65000"/>
                </a:schemeClr>
              </a:solidFill>
            </a:endParaRPr>
          </a:p>
        </p:txBody>
      </p:sp>
      <p:sp>
        <p:nvSpPr>
          <p:cNvPr id="5" name="Slide Number Placeholder 4"/>
          <p:cNvSpPr>
            <a:spLocks noGrp="1"/>
          </p:cNvSpPr>
          <p:nvPr>
            <p:ph type="sldNum" sz="quarter" idx="12"/>
          </p:nvPr>
        </p:nvSpPr>
        <p:spPr/>
        <p:txBody>
          <a:bodyPr/>
          <a:lstStyle/>
          <a:p>
            <a:fld id="{D07EC01D-2358-4BA1-A6E8-BF9F99353394}" type="slidenum">
              <a:rPr lang="en-US" smtClean="0">
                <a:solidFill>
                  <a:schemeClr val="bg1">
                    <a:lumMod val="65000"/>
                  </a:schemeClr>
                </a:solidFill>
              </a:rPr>
              <a:pPr/>
              <a:t>3</a:t>
            </a:fld>
            <a:endParaRPr lang="en-US" dirty="0">
              <a:solidFill>
                <a:schemeClr val="bg1">
                  <a:lumMod val="65000"/>
                </a:schemeClr>
              </a:solidFill>
            </a:endParaRPr>
          </a:p>
        </p:txBody>
      </p:sp>
    </p:spTree>
    <p:extLst>
      <p:ext uri="{BB962C8B-B14F-4D97-AF65-F5344CB8AC3E}">
        <p14:creationId xmlns:p14="http://schemas.microsoft.com/office/powerpoint/2010/main" val="2368260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85900" y="83128"/>
            <a:ext cx="8073736" cy="1714500"/>
          </a:xfrm>
          <a:prstGeom prst="rect">
            <a:avLst/>
          </a:prstGeom>
        </p:spPr>
      </p:pic>
      <p:pic>
        <p:nvPicPr>
          <p:cNvPr id="5" name="Picture 4"/>
          <p:cNvPicPr>
            <a:picLocks noChangeAspect="1"/>
          </p:cNvPicPr>
          <p:nvPr/>
        </p:nvPicPr>
        <p:blipFill>
          <a:blip r:embed="rId3"/>
          <a:stretch>
            <a:fillRect/>
          </a:stretch>
        </p:blipFill>
        <p:spPr>
          <a:xfrm>
            <a:off x="0" y="0"/>
            <a:ext cx="12191999" cy="6858000"/>
          </a:xfrm>
          <a:prstGeom prst="rect">
            <a:avLst/>
          </a:prstGeom>
        </p:spPr>
      </p:pic>
      <p:sp>
        <p:nvSpPr>
          <p:cNvPr id="8" name="Rectangle 7"/>
          <p:cNvSpPr/>
          <p:nvPr/>
        </p:nvSpPr>
        <p:spPr>
          <a:xfrm>
            <a:off x="0" y="1895941"/>
            <a:ext cx="4103077" cy="8520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7261167" y="6562338"/>
            <a:ext cx="4717472" cy="249381"/>
          </a:xfrm>
          <a:prstGeom prst="rect">
            <a:avLst/>
          </a:prstGeom>
        </p:spPr>
      </p:pic>
      <p:sp>
        <p:nvSpPr>
          <p:cNvPr id="3" name="Date Placeholder 2"/>
          <p:cNvSpPr>
            <a:spLocks noGrp="1"/>
          </p:cNvSpPr>
          <p:nvPr>
            <p:ph type="dt" sz="half" idx="10"/>
          </p:nvPr>
        </p:nvSpPr>
        <p:spPr/>
        <p:txBody>
          <a:bodyPr/>
          <a:lstStyle/>
          <a:p>
            <a:fld id="{F03BA195-DCA3-4667-B0F6-047E3D8C5C66}" type="datetime1">
              <a:rPr lang="en-US" smtClean="0"/>
              <a:t>8/9/2017</a:t>
            </a:fld>
            <a:endParaRPr lang="en-US"/>
          </a:p>
        </p:txBody>
      </p:sp>
      <p:sp>
        <p:nvSpPr>
          <p:cNvPr id="6" name="Slide Number Placeholder 5"/>
          <p:cNvSpPr>
            <a:spLocks noGrp="1"/>
          </p:cNvSpPr>
          <p:nvPr>
            <p:ph type="sldNum" sz="quarter" idx="12"/>
          </p:nvPr>
        </p:nvSpPr>
        <p:spPr/>
        <p:txBody>
          <a:bodyPr/>
          <a:lstStyle/>
          <a:p>
            <a:fld id="{E710D9D3-9E56-426E-940A-EB27FAD19CFE}" type="slidenum">
              <a:rPr lang="en-US" smtClean="0"/>
              <a:t>30</a:t>
            </a:fld>
            <a:endParaRPr lang="en-US"/>
          </a:p>
        </p:txBody>
      </p:sp>
      <p:sp>
        <p:nvSpPr>
          <p:cNvPr id="10" name="Rectangle 9"/>
          <p:cNvSpPr/>
          <p:nvPr/>
        </p:nvSpPr>
        <p:spPr>
          <a:xfrm>
            <a:off x="1" y="395398"/>
            <a:ext cx="4103077" cy="8520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511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000" dirty="0" smtClean="0">
                <a:solidFill>
                  <a:srgbClr val="FFFF00"/>
                </a:solidFill>
                <a:latin typeface="Times New Roman" panose="02020603050405020304" pitchFamily="18" charset="0"/>
                <a:cs typeface="Times New Roman" panose="02020603050405020304" pitchFamily="18" charset="0"/>
              </a:rPr>
              <a:t> Key Message</a:t>
            </a:r>
            <a:endParaRPr lang="en-US" sz="4000"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4390" y="1839595"/>
            <a:ext cx="10481310" cy="2355216"/>
          </a:xfrm>
        </p:spPr>
        <p:txBody>
          <a:bodyPr>
            <a:noAutofit/>
          </a:bodyPr>
          <a:lstStyle/>
          <a:p>
            <a:pPr>
              <a:lnSpc>
                <a:spcPct val="150000"/>
              </a:lnSpc>
            </a:pPr>
            <a:r>
              <a:rPr lang="en-US" sz="3000" dirty="0">
                <a:solidFill>
                  <a:schemeClr val="bg1"/>
                </a:solidFill>
                <a:latin typeface="Times New Roman" panose="02020603050405020304" pitchFamily="18" charset="0"/>
                <a:cs typeface="Times New Roman" panose="02020603050405020304" pitchFamily="18" charset="0"/>
              </a:rPr>
              <a:t>Our analyses suggest that there is </a:t>
            </a:r>
            <a:r>
              <a:rPr lang="en-US" sz="3000" dirty="0">
                <a:solidFill>
                  <a:srgbClr val="FFC000"/>
                </a:solidFill>
                <a:latin typeface="Times New Roman" panose="02020603050405020304" pitchFamily="18" charset="0"/>
                <a:cs typeface="Times New Roman" panose="02020603050405020304" pitchFamily="18" charset="0"/>
              </a:rPr>
              <a:t>no clinically </a:t>
            </a:r>
            <a:r>
              <a:rPr lang="en-US" sz="3000" dirty="0">
                <a:solidFill>
                  <a:schemeClr val="bg1"/>
                </a:solidFill>
                <a:latin typeface="Times New Roman" panose="02020603050405020304" pitchFamily="18" charset="0"/>
                <a:cs typeface="Times New Roman" panose="02020603050405020304" pitchFamily="18" charset="0"/>
              </a:rPr>
              <a:t>relevant difference in the efficacy of basal-bolus versus premixed insulin regimens for HbA1c decrease in type 2 diabetic patients who intensified their insulin therapy.</a:t>
            </a:r>
          </a:p>
        </p:txBody>
      </p:sp>
      <p:sp>
        <p:nvSpPr>
          <p:cNvPr id="4" name="Date Placeholder 3"/>
          <p:cNvSpPr>
            <a:spLocks noGrp="1"/>
          </p:cNvSpPr>
          <p:nvPr>
            <p:ph type="dt" sz="half" idx="10"/>
          </p:nvPr>
        </p:nvSpPr>
        <p:spPr/>
        <p:txBody>
          <a:bodyPr/>
          <a:lstStyle/>
          <a:p>
            <a:fld id="{CAFCC2D0-E47D-4012-8F6C-515BE71D6A12}" type="datetime1">
              <a:rPr lang="en-US" smtClean="0"/>
              <a:t>8/9/2017</a:t>
            </a:fld>
            <a:endParaRPr lang="en-US"/>
          </a:p>
        </p:txBody>
      </p:sp>
      <p:sp>
        <p:nvSpPr>
          <p:cNvPr id="5" name="Slide Number Placeholder 4"/>
          <p:cNvSpPr>
            <a:spLocks noGrp="1"/>
          </p:cNvSpPr>
          <p:nvPr>
            <p:ph type="sldNum" sz="quarter" idx="12"/>
          </p:nvPr>
        </p:nvSpPr>
        <p:spPr/>
        <p:txBody>
          <a:bodyPr/>
          <a:lstStyle/>
          <a:p>
            <a:fld id="{E710D9D3-9E56-426E-940A-EB27FAD19CFE}" type="slidenum">
              <a:rPr lang="en-US" smtClean="0"/>
              <a:t>31</a:t>
            </a:fld>
            <a:endParaRPr lang="en-US"/>
          </a:p>
        </p:txBody>
      </p:sp>
    </p:spTree>
    <p:extLst>
      <p:ext uri="{BB962C8B-B14F-4D97-AF65-F5344CB8AC3E}">
        <p14:creationId xmlns:p14="http://schemas.microsoft.com/office/powerpoint/2010/main" val="22407553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522435" y="393119"/>
            <a:ext cx="5496791" cy="3243700"/>
          </a:xfrm>
          <a:prstGeom prst="rect">
            <a:avLst/>
          </a:prstGeom>
        </p:spPr>
      </p:pic>
      <p:sp>
        <p:nvSpPr>
          <p:cNvPr id="3" name="Oval 2"/>
          <p:cNvSpPr/>
          <p:nvPr/>
        </p:nvSpPr>
        <p:spPr>
          <a:xfrm>
            <a:off x="5420939" y="2939588"/>
            <a:ext cx="488372" cy="58189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5112329" y="3768542"/>
            <a:ext cx="6286500" cy="2587336"/>
          </a:xfrm>
          <a:prstGeom prst="rect">
            <a:avLst/>
          </a:prstGeom>
        </p:spPr>
      </p:pic>
      <p:sp>
        <p:nvSpPr>
          <p:cNvPr id="5" name="Rounded Rectangle 4"/>
          <p:cNvSpPr/>
          <p:nvPr/>
        </p:nvSpPr>
        <p:spPr>
          <a:xfrm>
            <a:off x="5158050" y="4880610"/>
            <a:ext cx="6109854" cy="112221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56608" y="4777740"/>
            <a:ext cx="2055322" cy="553998"/>
          </a:xfrm>
          <a:prstGeom prst="rect">
            <a:avLst/>
          </a:prstGeom>
          <a:noFill/>
        </p:spPr>
        <p:txBody>
          <a:bodyPr wrap="square" rtlCol="0">
            <a:spAutoFit/>
          </a:bodyPr>
          <a:lstStyle/>
          <a:p>
            <a:r>
              <a:rPr lang="en-US" sz="3000" b="1" dirty="0" smtClean="0">
                <a:solidFill>
                  <a:srgbClr val="FFFF00"/>
                </a:solidFill>
                <a:latin typeface="Times New Roman" panose="02020603050405020304" pitchFamily="18" charset="0"/>
                <a:cs typeface="Times New Roman" panose="02020603050405020304" pitchFamily="18" charset="0"/>
              </a:rPr>
              <a:t>ADA 2017 </a:t>
            </a:r>
            <a:endParaRPr lang="en-US" sz="3000" b="1" dirty="0">
              <a:solidFill>
                <a:srgbClr val="FFFF00"/>
              </a:solidFill>
              <a:latin typeface="Times New Roman" panose="02020603050405020304" pitchFamily="18" charset="0"/>
              <a:cs typeface="Times New Roman" panose="02020603050405020304" pitchFamily="18" charset="0"/>
            </a:endParaRPr>
          </a:p>
        </p:txBody>
      </p:sp>
      <p:sp>
        <p:nvSpPr>
          <p:cNvPr id="7" name="Date Placeholder 6"/>
          <p:cNvSpPr>
            <a:spLocks noGrp="1"/>
          </p:cNvSpPr>
          <p:nvPr>
            <p:ph type="dt" sz="half" idx="10"/>
          </p:nvPr>
        </p:nvSpPr>
        <p:spPr/>
        <p:txBody>
          <a:bodyPr/>
          <a:lstStyle/>
          <a:p>
            <a:fld id="{C072C79E-0B8B-4251-AF7F-F586F9BBBD09}" type="datetime1">
              <a:rPr lang="en-US" smtClean="0"/>
              <a:t>8/9/2017</a:t>
            </a:fld>
            <a:endParaRPr lang="en-US"/>
          </a:p>
        </p:txBody>
      </p:sp>
      <p:sp>
        <p:nvSpPr>
          <p:cNvPr id="8" name="Slide Number Placeholder 7"/>
          <p:cNvSpPr>
            <a:spLocks noGrp="1"/>
          </p:cNvSpPr>
          <p:nvPr>
            <p:ph type="sldNum" sz="quarter" idx="12"/>
          </p:nvPr>
        </p:nvSpPr>
        <p:spPr/>
        <p:txBody>
          <a:bodyPr/>
          <a:lstStyle/>
          <a:p>
            <a:fld id="{E710D9D3-9E56-426E-940A-EB27FAD19CFE}" type="slidenum">
              <a:rPr lang="en-US" smtClean="0"/>
              <a:t>32</a:t>
            </a:fld>
            <a:endParaRPr lang="en-US"/>
          </a:p>
        </p:txBody>
      </p:sp>
    </p:spTree>
    <p:extLst>
      <p:ext uri="{BB962C8B-B14F-4D97-AF65-F5344CB8AC3E}">
        <p14:creationId xmlns:p14="http://schemas.microsoft.com/office/powerpoint/2010/main" val="2104448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2133255" y="519544"/>
            <a:ext cx="6328062" cy="5593375"/>
          </a:xfrm>
          <a:prstGeom prst="rect">
            <a:avLst/>
          </a:prstGeom>
        </p:spPr>
      </p:pic>
      <p:sp>
        <p:nvSpPr>
          <p:cNvPr id="4" name="Date Placeholder 3"/>
          <p:cNvSpPr>
            <a:spLocks noGrp="1"/>
          </p:cNvSpPr>
          <p:nvPr>
            <p:ph type="dt" sz="half" idx="10"/>
          </p:nvPr>
        </p:nvSpPr>
        <p:spPr/>
        <p:txBody>
          <a:bodyPr/>
          <a:lstStyle/>
          <a:p>
            <a:fld id="{3F009148-C0BF-47EC-A87B-532488E60EEA}" type="datetime1">
              <a:rPr lang="en-US" smtClean="0"/>
              <a:t>8/9/2017</a:t>
            </a:fld>
            <a:endParaRPr lang="en-US"/>
          </a:p>
        </p:txBody>
      </p:sp>
      <p:sp>
        <p:nvSpPr>
          <p:cNvPr id="5" name="Slide Number Placeholder 4"/>
          <p:cNvSpPr>
            <a:spLocks noGrp="1"/>
          </p:cNvSpPr>
          <p:nvPr>
            <p:ph type="sldNum" sz="quarter" idx="12"/>
          </p:nvPr>
        </p:nvSpPr>
        <p:spPr/>
        <p:txBody>
          <a:bodyPr/>
          <a:lstStyle/>
          <a:p>
            <a:fld id="{E710D9D3-9E56-426E-940A-EB27FAD19CFE}" type="slidenum">
              <a:rPr lang="en-US" smtClean="0"/>
              <a:t>33</a:t>
            </a:fld>
            <a:endParaRPr lang="en-US"/>
          </a:p>
        </p:txBody>
      </p:sp>
      <p:sp>
        <p:nvSpPr>
          <p:cNvPr id="6" name="TextBox 5"/>
          <p:cNvSpPr txBox="1"/>
          <p:nvPr/>
        </p:nvSpPr>
        <p:spPr>
          <a:xfrm>
            <a:off x="9134648" y="3039232"/>
            <a:ext cx="2055322" cy="553998"/>
          </a:xfrm>
          <a:prstGeom prst="rect">
            <a:avLst/>
          </a:prstGeom>
          <a:noFill/>
        </p:spPr>
        <p:txBody>
          <a:bodyPr wrap="square" rtlCol="0">
            <a:spAutoFit/>
          </a:bodyPr>
          <a:lstStyle/>
          <a:p>
            <a:r>
              <a:rPr lang="en-US" sz="3000" b="1" dirty="0" smtClean="0">
                <a:solidFill>
                  <a:srgbClr val="FFFF00"/>
                </a:solidFill>
                <a:latin typeface="Times New Roman" panose="02020603050405020304" pitchFamily="18" charset="0"/>
                <a:cs typeface="Times New Roman" panose="02020603050405020304" pitchFamily="18" charset="0"/>
              </a:rPr>
              <a:t>ADA 2017 </a:t>
            </a:r>
            <a:endParaRPr lang="en-US" sz="3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11832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1738647" y="490828"/>
            <a:ext cx="8500057" cy="2318196"/>
          </a:xfrm>
          <a:prstGeom prst="rect">
            <a:avLst/>
          </a:prstGeom>
        </p:spPr>
      </p:pic>
      <p:sp>
        <p:nvSpPr>
          <p:cNvPr id="4" name="Date Placeholder 3"/>
          <p:cNvSpPr>
            <a:spLocks noGrp="1"/>
          </p:cNvSpPr>
          <p:nvPr>
            <p:ph type="dt" sz="half" idx="10"/>
          </p:nvPr>
        </p:nvSpPr>
        <p:spPr/>
        <p:txBody>
          <a:bodyPr/>
          <a:lstStyle/>
          <a:p>
            <a:fld id="{8BEA6203-79F5-4729-9CA5-42B0F35BBBAD}" type="datetime1">
              <a:rPr lang="en-US" smtClean="0"/>
              <a:t>8/9/2017</a:t>
            </a:fld>
            <a:endParaRPr lang="en-US"/>
          </a:p>
        </p:txBody>
      </p:sp>
      <p:sp>
        <p:nvSpPr>
          <p:cNvPr id="5" name="Slide Number Placeholder 4"/>
          <p:cNvSpPr>
            <a:spLocks noGrp="1"/>
          </p:cNvSpPr>
          <p:nvPr>
            <p:ph type="sldNum" sz="quarter" idx="12"/>
          </p:nvPr>
        </p:nvSpPr>
        <p:spPr/>
        <p:txBody>
          <a:bodyPr/>
          <a:lstStyle/>
          <a:p>
            <a:fld id="{E710D9D3-9E56-426E-940A-EB27FAD19CFE}" type="slidenum">
              <a:rPr lang="en-US" smtClean="0"/>
              <a:t>34</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648" y="2899410"/>
            <a:ext cx="8500056" cy="3672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477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0" cy="6857999"/>
          </a:xfrm>
          <a:prstGeom prst="rect">
            <a:avLst/>
          </a:prstGeom>
        </p:spPr>
      </p:pic>
      <p:sp>
        <p:nvSpPr>
          <p:cNvPr id="3" name="TextBox 2"/>
          <p:cNvSpPr txBox="1"/>
          <p:nvPr/>
        </p:nvSpPr>
        <p:spPr>
          <a:xfrm>
            <a:off x="4809320" y="6037118"/>
            <a:ext cx="2379518" cy="646331"/>
          </a:xfrm>
          <a:prstGeom prst="rect">
            <a:avLst/>
          </a:prstGeom>
          <a:noFill/>
          <a:ln w="76200">
            <a:solidFill>
              <a:srgbClr val="FF0000"/>
            </a:solidFill>
          </a:ln>
        </p:spPr>
        <p:txBody>
          <a:bodyPr wrap="square" rtlCol="0">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Changing to Human Insulin ???</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583430" y="3985952"/>
            <a:ext cx="2735294" cy="1015663"/>
          </a:xfrm>
          <a:prstGeom prst="rect">
            <a:avLst/>
          </a:prstGeom>
          <a:noFill/>
        </p:spPr>
        <p:txBody>
          <a:bodyPr wrap="square" rtlCol="0">
            <a:spAutoFit/>
          </a:bodyPr>
          <a:lstStyle/>
          <a:p>
            <a:pPr algn="ctr"/>
            <a:r>
              <a:rPr lang="en-US" sz="2000" b="1" dirty="0" smtClean="0">
                <a:solidFill>
                  <a:srgbClr val="FF0000"/>
                </a:solidFill>
                <a:latin typeface="Times New Roman" panose="02020603050405020304" pitchFamily="18" charset="0"/>
                <a:cs typeface="Times New Roman" panose="02020603050405020304" pitchFamily="18" charset="0"/>
              </a:rPr>
              <a:t>Consider different proportions in Mixed Insulin (75/25, 50/50)</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7" name="Date Placeholder 6"/>
          <p:cNvSpPr>
            <a:spLocks noGrp="1"/>
          </p:cNvSpPr>
          <p:nvPr>
            <p:ph type="dt" sz="half" idx="10"/>
          </p:nvPr>
        </p:nvSpPr>
        <p:spPr/>
        <p:txBody>
          <a:bodyPr/>
          <a:lstStyle/>
          <a:p>
            <a:fld id="{233A33E3-EC21-4658-B66D-41DA274E3BE6}" type="datetime1">
              <a:rPr lang="en-US" smtClean="0"/>
              <a:t>8/9/2017</a:t>
            </a:fld>
            <a:endParaRPr lang="en-US"/>
          </a:p>
        </p:txBody>
      </p:sp>
      <p:sp>
        <p:nvSpPr>
          <p:cNvPr id="9" name="Slide Number Placeholder 8"/>
          <p:cNvSpPr>
            <a:spLocks noGrp="1"/>
          </p:cNvSpPr>
          <p:nvPr>
            <p:ph type="sldNum" sz="quarter" idx="12"/>
          </p:nvPr>
        </p:nvSpPr>
        <p:spPr/>
        <p:txBody>
          <a:bodyPr/>
          <a:lstStyle/>
          <a:p>
            <a:fld id="{E710D9D3-9E56-426E-940A-EB27FAD19CFE}" type="slidenum">
              <a:rPr lang="en-US" smtClean="0"/>
              <a:t>35</a:t>
            </a:fld>
            <a:endParaRPr lang="en-US"/>
          </a:p>
        </p:txBody>
      </p:sp>
      <p:sp>
        <p:nvSpPr>
          <p:cNvPr id="11" name="Chevron 10"/>
          <p:cNvSpPr/>
          <p:nvPr/>
        </p:nvSpPr>
        <p:spPr>
          <a:xfrm>
            <a:off x="4137660" y="6181725"/>
            <a:ext cx="308610" cy="331470"/>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flipH="1">
            <a:off x="7297393" y="6170295"/>
            <a:ext cx="266700" cy="331470"/>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flipH="1">
            <a:off x="7511996" y="6172200"/>
            <a:ext cx="266700" cy="331470"/>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370070" y="6179820"/>
            <a:ext cx="308610" cy="331470"/>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Down Arrow 14"/>
          <p:cNvSpPr/>
          <p:nvPr/>
        </p:nvSpPr>
        <p:spPr>
          <a:xfrm>
            <a:off x="6781412" y="3271054"/>
            <a:ext cx="1528197" cy="754380"/>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38611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38200" y="391702"/>
            <a:ext cx="10515600" cy="1325563"/>
          </a:xfrm>
        </p:spPr>
        <p:txBody>
          <a:bodyPr>
            <a:noAutofit/>
          </a:bodyPr>
          <a:lstStyle/>
          <a:p>
            <a:pPr algn="ctr"/>
            <a:r>
              <a:rPr lang="en-US" sz="4000" dirty="0" smtClean="0">
                <a:solidFill>
                  <a:srgbClr val="FFFF00"/>
                </a:solidFill>
                <a:latin typeface="Times New Roman" panose="02020603050405020304" pitchFamily="18" charset="0"/>
                <a:cs typeface="Times New Roman" panose="02020603050405020304" pitchFamily="18" charset="0"/>
              </a:rPr>
              <a:t>Fixed </a:t>
            </a:r>
            <a:r>
              <a:rPr lang="en-US" sz="4000" dirty="0">
                <a:solidFill>
                  <a:srgbClr val="FFFF00"/>
                </a:solidFill>
                <a:latin typeface="Times New Roman" panose="02020603050405020304" pitchFamily="18" charset="0"/>
                <a:cs typeface="Times New Roman" panose="02020603050405020304" pitchFamily="18" charset="0"/>
              </a:rPr>
              <a:t>combinations of GLP-1 receptor</a:t>
            </a:r>
            <a:br>
              <a:rPr lang="en-US" sz="4000" dirty="0">
                <a:solidFill>
                  <a:srgbClr val="FFFF00"/>
                </a:solidFill>
                <a:latin typeface="Times New Roman" panose="02020603050405020304" pitchFamily="18" charset="0"/>
                <a:cs typeface="Times New Roman" panose="02020603050405020304" pitchFamily="18" charset="0"/>
              </a:rPr>
            </a:br>
            <a:r>
              <a:rPr lang="en-US" sz="4000" dirty="0">
                <a:solidFill>
                  <a:srgbClr val="FFFF00"/>
                </a:solidFill>
                <a:latin typeface="Times New Roman" panose="02020603050405020304" pitchFamily="18" charset="0"/>
                <a:cs typeface="Times New Roman" panose="02020603050405020304" pitchFamily="18" charset="0"/>
              </a:rPr>
              <a:t>agonists with long-acting insulin, </a:t>
            </a:r>
          </a:p>
        </p:txBody>
      </p:sp>
      <p:sp>
        <p:nvSpPr>
          <p:cNvPr id="3" name="Content Placeholder 2"/>
          <p:cNvSpPr>
            <a:spLocks noGrp="1"/>
          </p:cNvSpPr>
          <p:nvPr>
            <p:ph idx="1"/>
          </p:nvPr>
        </p:nvSpPr>
        <p:spPr>
          <a:xfrm>
            <a:off x="891540" y="1801118"/>
            <a:ext cx="10462260" cy="4181039"/>
          </a:xfrm>
        </p:spPr>
        <p:txBody>
          <a:bodyPr>
            <a:normAutofit/>
          </a:bodyPr>
          <a:lstStyle/>
          <a:p>
            <a:r>
              <a:rPr lang="en-US" sz="3000" dirty="0" smtClean="0">
                <a:solidFill>
                  <a:schemeClr val="bg1"/>
                </a:solidFill>
                <a:latin typeface="Times New Roman" panose="02020603050405020304" pitchFamily="18" charset="0"/>
                <a:cs typeface="Times New Roman" panose="02020603050405020304" pitchFamily="18" charset="0"/>
              </a:rPr>
              <a:t>Compared </a:t>
            </a:r>
            <a:r>
              <a:rPr lang="en-US" sz="3000" dirty="0">
                <a:solidFill>
                  <a:schemeClr val="bg1"/>
                </a:solidFill>
                <a:latin typeface="Times New Roman" panose="02020603050405020304" pitchFamily="18" charset="0"/>
                <a:cs typeface="Times New Roman" panose="02020603050405020304" pitchFamily="18" charset="0"/>
              </a:rPr>
              <a:t>with insulin alone, these products such as insulin </a:t>
            </a:r>
            <a:r>
              <a:rPr lang="en-US" sz="3000" dirty="0" err="1">
                <a:solidFill>
                  <a:schemeClr val="bg1"/>
                </a:solidFill>
                <a:latin typeface="Times New Roman" panose="02020603050405020304" pitchFamily="18" charset="0"/>
                <a:cs typeface="Times New Roman" panose="02020603050405020304" pitchFamily="18" charset="0"/>
              </a:rPr>
              <a:t>Degludec</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Liraglutide</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smtClean="0">
                <a:solidFill>
                  <a:schemeClr val="bg1"/>
                </a:solidFill>
                <a:latin typeface="Times New Roman" panose="02020603050405020304" pitchFamily="18" charset="0"/>
                <a:cs typeface="Times New Roman" panose="02020603050405020304" pitchFamily="18" charset="0"/>
              </a:rPr>
              <a:t>Xultophy</a:t>
            </a:r>
            <a:r>
              <a:rPr lang="en-US" sz="3000" dirty="0" smtClean="0">
                <a:solidFill>
                  <a:schemeClr val="bg1"/>
                </a:solidFill>
                <a:latin typeface="Times New Roman" panose="02020603050405020304" pitchFamily="18" charset="0"/>
                <a:cs typeface="Times New Roman" panose="02020603050405020304" pitchFamily="18" charset="0"/>
              </a:rPr>
              <a:t> )or </a:t>
            </a:r>
            <a:r>
              <a:rPr lang="en-US" sz="3000" dirty="0">
                <a:solidFill>
                  <a:schemeClr val="bg1"/>
                </a:solidFill>
                <a:latin typeface="Times New Roman" panose="02020603050405020304" pitchFamily="18" charset="0"/>
                <a:cs typeface="Times New Roman" panose="02020603050405020304" pitchFamily="18" charset="0"/>
              </a:rPr>
              <a:t>insulin </a:t>
            </a:r>
            <a:r>
              <a:rPr lang="en-US" sz="3000" dirty="0" err="1">
                <a:solidFill>
                  <a:schemeClr val="bg1"/>
                </a:solidFill>
                <a:latin typeface="Times New Roman" panose="02020603050405020304" pitchFamily="18" charset="0"/>
                <a:cs typeface="Times New Roman" panose="02020603050405020304" pitchFamily="18" charset="0"/>
              </a:rPr>
              <a:t>Glargine</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smtClean="0">
                <a:solidFill>
                  <a:schemeClr val="bg1"/>
                </a:solidFill>
                <a:latin typeface="Times New Roman" panose="02020603050405020304" pitchFamily="18" charset="0"/>
                <a:cs typeface="Times New Roman" panose="02020603050405020304" pitchFamily="18" charset="0"/>
              </a:rPr>
              <a:t>lixisenatide</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smtClean="0">
                <a:solidFill>
                  <a:schemeClr val="bg1"/>
                </a:solidFill>
                <a:latin typeface="Times New Roman" panose="02020603050405020304" pitchFamily="18" charset="0"/>
                <a:cs typeface="Times New Roman" panose="02020603050405020304" pitchFamily="18" charset="0"/>
              </a:rPr>
              <a:t>(</a:t>
            </a:r>
            <a:r>
              <a:rPr lang="en-US" sz="3000" dirty="0" err="1" smtClean="0">
                <a:solidFill>
                  <a:schemeClr val="bg1"/>
                </a:solidFill>
                <a:latin typeface="Times New Roman" panose="02020603050405020304" pitchFamily="18" charset="0"/>
                <a:cs typeface="Times New Roman" panose="02020603050405020304" pitchFamily="18" charset="0"/>
              </a:rPr>
              <a:t>Soliqua</a:t>
            </a:r>
            <a:r>
              <a:rPr lang="en-US" sz="3000" dirty="0" smtClean="0">
                <a:solidFill>
                  <a:schemeClr val="bg1"/>
                </a:solidFill>
                <a:latin typeface="Times New Roman" panose="02020603050405020304" pitchFamily="18" charset="0"/>
                <a:cs typeface="Times New Roman" panose="02020603050405020304" pitchFamily="18" charset="0"/>
              </a:rPr>
              <a:t> </a:t>
            </a:r>
            <a:r>
              <a:rPr lang="en-US" sz="3000" dirty="0">
                <a:solidFill>
                  <a:schemeClr val="bg1"/>
                </a:solidFill>
                <a:latin typeface="Times New Roman" panose="02020603050405020304" pitchFamily="18" charset="0"/>
                <a:cs typeface="Times New Roman" panose="02020603050405020304" pitchFamily="18" charset="0"/>
              </a:rPr>
              <a:t>100/33 </a:t>
            </a:r>
            <a:r>
              <a:rPr lang="en-US" sz="3000" dirty="0" smtClean="0">
                <a:solidFill>
                  <a:schemeClr val="bg1"/>
                </a:solidFill>
                <a:latin typeface="Times New Roman" panose="02020603050405020304" pitchFamily="18" charset="0"/>
                <a:cs typeface="Times New Roman" panose="02020603050405020304" pitchFamily="18" charset="0"/>
              </a:rPr>
              <a:t>)are </a:t>
            </a:r>
            <a:r>
              <a:rPr lang="en-US" sz="3000" dirty="0">
                <a:solidFill>
                  <a:schemeClr val="bg1"/>
                </a:solidFill>
                <a:latin typeface="Times New Roman" panose="02020603050405020304" pitchFamily="18" charset="0"/>
                <a:cs typeface="Times New Roman" panose="02020603050405020304" pitchFamily="18" charset="0"/>
              </a:rPr>
              <a:t>associated with </a:t>
            </a:r>
            <a:r>
              <a:rPr lang="en-US" sz="3000" dirty="0">
                <a:solidFill>
                  <a:srgbClr val="FFC000"/>
                </a:solidFill>
                <a:latin typeface="Times New Roman" panose="02020603050405020304" pitchFamily="18" charset="0"/>
                <a:cs typeface="Times New Roman" panose="02020603050405020304" pitchFamily="18" charset="0"/>
              </a:rPr>
              <a:t>less </a:t>
            </a:r>
            <a:r>
              <a:rPr lang="en-US" sz="3000" dirty="0" err="1">
                <a:solidFill>
                  <a:srgbClr val="FFC000"/>
                </a:solidFill>
                <a:latin typeface="Times New Roman" panose="02020603050405020304" pitchFamily="18" charset="0"/>
                <a:cs typeface="Times New Roman" panose="02020603050405020304" pitchFamily="18" charset="0"/>
              </a:rPr>
              <a:t>hypoglycaemia</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smtClean="0">
                <a:solidFill>
                  <a:schemeClr val="bg1"/>
                </a:solidFill>
                <a:latin typeface="Times New Roman" panose="02020603050405020304" pitchFamily="18" charset="0"/>
                <a:cs typeface="Times New Roman" panose="02020603050405020304" pitchFamily="18" charset="0"/>
              </a:rPr>
              <a:t>and </a:t>
            </a:r>
            <a:r>
              <a:rPr lang="en-US" sz="3000" dirty="0" smtClean="0">
                <a:solidFill>
                  <a:srgbClr val="FFC000"/>
                </a:solidFill>
                <a:latin typeface="Times New Roman" panose="02020603050405020304" pitchFamily="18" charset="0"/>
                <a:cs typeface="Times New Roman" panose="02020603050405020304" pitchFamily="18" charset="0"/>
              </a:rPr>
              <a:t>weight </a:t>
            </a:r>
            <a:r>
              <a:rPr lang="en-US" sz="3000" dirty="0">
                <a:solidFill>
                  <a:srgbClr val="FFC000"/>
                </a:solidFill>
                <a:latin typeface="Times New Roman" panose="02020603050405020304" pitchFamily="18" charset="0"/>
                <a:cs typeface="Times New Roman" panose="02020603050405020304" pitchFamily="18" charset="0"/>
              </a:rPr>
              <a:t>gain</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a:solidFill>
                  <a:srgbClr val="FFC000"/>
                </a:solidFill>
                <a:latin typeface="Times New Roman" panose="02020603050405020304" pitchFamily="18" charset="0"/>
                <a:cs typeface="Times New Roman" panose="02020603050405020304" pitchFamily="18" charset="0"/>
              </a:rPr>
              <a:t>as well as reduced insulin doses</a:t>
            </a:r>
            <a:r>
              <a:rPr lang="en-US" sz="3000" dirty="0" smtClean="0">
                <a:solidFill>
                  <a:schemeClr val="bg1"/>
                </a:solidFill>
                <a:latin typeface="Times New Roman" panose="02020603050405020304" pitchFamily="18" charset="0"/>
                <a:cs typeface="Times New Roman" panose="02020603050405020304" pitchFamily="18" charset="0"/>
              </a:rPr>
              <a:t>.</a:t>
            </a:r>
          </a:p>
          <a:p>
            <a:endParaRPr lang="en-US" sz="3000" dirty="0" smtClean="0">
              <a:solidFill>
                <a:schemeClr val="bg1"/>
              </a:solidFill>
              <a:latin typeface="Times New Roman" panose="02020603050405020304" pitchFamily="18" charset="0"/>
              <a:cs typeface="Times New Roman" panose="02020603050405020304" pitchFamily="18" charset="0"/>
            </a:endParaRPr>
          </a:p>
          <a:p>
            <a:r>
              <a:rPr lang="en-US" sz="3000" dirty="0">
                <a:solidFill>
                  <a:schemeClr val="bg1"/>
                </a:solidFill>
                <a:latin typeface="Times New Roman" panose="02020603050405020304" pitchFamily="18" charset="0"/>
                <a:cs typeface="Times New Roman" panose="02020603050405020304" pitchFamily="18" charset="0"/>
              </a:rPr>
              <a:t>Findings from head-to-head studies of basal insulin and GLP-1 receptor agonist combinations indicated </a:t>
            </a:r>
            <a:r>
              <a:rPr lang="en-US" sz="3000" dirty="0">
                <a:solidFill>
                  <a:srgbClr val="FFC000"/>
                </a:solidFill>
                <a:latin typeface="Times New Roman" panose="02020603050405020304" pitchFamily="18" charset="0"/>
                <a:cs typeface="Times New Roman" panose="02020603050405020304" pitchFamily="18" charset="0"/>
              </a:rPr>
              <a:t>that the drugs are as effective as basal bolus insulin regimens, </a:t>
            </a:r>
            <a:r>
              <a:rPr lang="en-US" sz="3000" u="sng" dirty="0">
                <a:solidFill>
                  <a:srgbClr val="FFC000"/>
                </a:solidFill>
                <a:latin typeface="Times New Roman" panose="02020603050405020304" pitchFamily="18" charset="0"/>
                <a:cs typeface="Times New Roman" panose="02020603050405020304" pitchFamily="18" charset="0"/>
              </a:rPr>
              <a:t>possibly because GLP-1 receptor agonists reduce postprandial glucose excursions</a:t>
            </a:r>
            <a:r>
              <a:rPr lang="en-US" sz="3000" dirty="0">
                <a:solidFill>
                  <a:schemeClr val="bg1"/>
                </a:solidFill>
                <a:latin typeface="Times New Roman" panose="02020603050405020304" pitchFamily="18" charset="0"/>
                <a:cs typeface="Times New Roman" panose="02020603050405020304" pitchFamily="18" charset="0"/>
              </a:rPr>
              <a:t>.</a:t>
            </a:r>
          </a:p>
          <a:p>
            <a:endParaRPr lang="en-US" sz="3000" dirty="0" smtClean="0">
              <a:solidFill>
                <a:schemeClr val="bg1"/>
              </a:solidFill>
              <a:latin typeface="Times New Roman" panose="02020603050405020304" pitchFamily="18" charset="0"/>
              <a:cs typeface="Times New Roman" panose="02020603050405020304" pitchFamily="18" charset="0"/>
            </a:endParaRPr>
          </a:p>
          <a:p>
            <a:pPr marL="0" indent="0">
              <a:buNone/>
            </a:pPr>
            <a:endParaRPr lang="en-US" sz="3500" dirty="0">
              <a:solidFill>
                <a:schemeClr val="bg1"/>
              </a:solidFill>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3D99850B-12B6-41CB-AEB3-32F361A74F89}" type="datetime1">
              <a:rPr lang="en-US" smtClean="0"/>
              <a:t>8/9/2017</a:t>
            </a:fld>
            <a:endParaRPr lang="en-US"/>
          </a:p>
        </p:txBody>
      </p:sp>
      <p:sp>
        <p:nvSpPr>
          <p:cNvPr id="7" name="Slide Number Placeholder 6"/>
          <p:cNvSpPr>
            <a:spLocks noGrp="1"/>
          </p:cNvSpPr>
          <p:nvPr>
            <p:ph type="sldNum" sz="quarter" idx="12"/>
          </p:nvPr>
        </p:nvSpPr>
        <p:spPr/>
        <p:txBody>
          <a:bodyPr/>
          <a:lstStyle/>
          <a:p>
            <a:fld id="{E710D9D3-9E56-426E-940A-EB27FAD19CFE}" type="slidenum">
              <a:rPr lang="en-US" smtClean="0"/>
              <a:t>36</a:t>
            </a:fld>
            <a:endParaRPr lang="en-US"/>
          </a:p>
        </p:txBody>
      </p:sp>
      <p:sp>
        <p:nvSpPr>
          <p:cNvPr id="8" name="Rectangle 7"/>
          <p:cNvSpPr/>
          <p:nvPr/>
        </p:nvSpPr>
        <p:spPr>
          <a:xfrm>
            <a:off x="5933593" y="5916129"/>
            <a:ext cx="5501640" cy="830997"/>
          </a:xfrm>
          <a:prstGeom prst="rect">
            <a:avLst/>
          </a:prstGeom>
        </p:spPr>
        <p:txBody>
          <a:bodyPr wrap="square">
            <a:spAutoFit/>
          </a:bodyPr>
          <a:lstStyle/>
          <a:p>
            <a:r>
              <a:rPr lang="en-US" sz="1600" i="1" dirty="0">
                <a:solidFill>
                  <a:schemeClr val="bg1"/>
                </a:solidFill>
                <a:latin typeface="Minion-Italic"/>
              </a:rPr>
              <a:t>Type 2 Diabetes</a:t>
            </a:r>
          </a:p>
          <a:p>
            <a:r>
              <a:rPr lang="en-US" sz="1600" i="1" dirty="0" err="1">
                <a:solidFill>
                  <a:schemeClr val="bg1"/>
                </a:solidFill>
                <a:latin typeface="Minion-Italic"/>
              </a:rPr>
              <a:t>Sudensa</a:t>
            </a:r>
            <a:r>
              <a:rPr lang="en-US" sz="1600" i="1" dirty="0">
                <a:solidFill>
                  <a:schemeClr val="bg1"/>
                </a:solidFill>
                <a:latin typeface="Minion-Italic"/>
              </a:rPr>
              <a:t> Chat </a:t>
            </a:r>
            <a:r>
              <a:rPr lang="en-US" sz="1600" i="1" dirty="0" err="1">
                <a:solidFill>
                  <a:schemeClr val="bg1"/>
                </a:solidFill>
                <a:latin typeface="Minion-Italic"/>
              </a:rPr>
              <a:t>terjee</a:t>
            </a:r>
            <a:r>
              <a:rPr lang="en-US" sz="1600" i="1" dirty="0">
                <a:solidFill>
                  <a:schemeClr val="bg1"/>
                </a:solidFill>
                <a:latin typeface="Minion-Italic"/>
              </a:rPr>
              <a:t>, </a:t>
            </a:r>
            <a:r>
              <a:rPr lang="en-US" sz="1600" i="1" dirty="0" err="1">
                <a:solidFill>
                  <a:schemeClr val="bg1"/>
                </a:solidFill>
                <a:latin typeface="Minion-Italic"/>
              </a:rPr>
              <a:t>Kamlesh</a:t>
            </a:r>
            <a:r>
              <a:rPr lang="en-US" sz="1600" i="1" dirty="0">
                <a:solidFill>
                  <a:schemeClr val="bg1"/>
                </a:solidFill>
                <a:latin typeface="Minion-Italic"/>
              </a:rPr>
              <a:t> </a:t>
            </a:r>
            <a:r>
              <a:rPr lang="en-US" sz="1600" i="1" dirty="0" err="1">
                <a:solidFill>
                  <a:schemeClr val="bg1"/>
                </a:solidFill>
                <a:latin typeface="Minion-Italic"/>
              </a:rPr>
              <a:t>Khunti</a:t>
            </a:r>
            <a:r>
              <a:rPr lang="en-US" sz="1600" i="1" dirty="0">
                <a:solidFill>
                  <a:schemeClr val="bg1"/>
                </a:solidFill>
                <a:latin typeface="Minion-Italic"/>
              </a:rPr>
              <a:t>, Melanie J Davies</a:t>
            </a:r>
          </a:p>
          <a:p>
            <a:r>
              <a:rPr lang="en-US" sz="1600" i="1" dirty="0">
                <a:solidFill>
                  <a:schemeClr val="bg1"/>
                </a:solidFill>
                <a:latin typeface="Minion-Italic"/>
              </a:rPr>
              <a:t>www.thelancet Vol389 June3, 3017</a:t>
            </a:r>
          </a:p>
        </p:txBody>
      </p:sp>
    </p:spTree>
    <p:extLst>
      <p:ext uri="{BB962C8B-B14F-4D97-AF65-F5344CB8AC3E}">
        <p14:creationId xmlns:p14="http://schemas.microsoft.com/office/powerpoint/2010/main" val="30923222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stretch>
            <a:fillRect/>
          </a:stretch>
        </p:blipFill>
        <p:spPr>
          <a:xfrm>
            <a:off x="845821" y="220390"/>
            <a:ext cx="10538460" cy="2467680"/>
          </a:xfrm>
          <a:prstGeom prst="rect">
            <a:avLst/>
          </a:prstGeom>
        </p:spPr>
      </p:pic>
      <p:sp>
        <p:nvSpPr>
          <p:cNvPr id="5" name="Content Placeholder 4"/>
          <p:cNvSpPr>
            <a:spLocks noGrp="1"/>
          </p:cNvSpPr>
          <p:nvPr>
            <p:ph idx="1"/>
          </p:nvPr>
        </p:nvSpPr>
        <p:spPr>
          <a:xfrm>
            <a:off x="815340" y="2811779"/>
            <a:ext cx="10797540" cy="3228023"/>
          </a:xfrm>
        </p:spPr>
        <p:txBody>
          <a:bodyPr>
            <a:noAutofit/>
          </a:bodyPr>
          <a:lstStyle/>
          <a:p>
            <a:pPr>
              <a:lnSpc>
                <a:spcPct val="100000"/>
              </a:lnSpc>
            </a:pPr>
            <a:r>
              <a:rPr lang="en-US" sz="3000" dirty="0" smtClean="0">
                <a:solidFill>
                  <a:schemeClr val="bg1"/>
                </a:solidFill>
                <a:latin typeface="Times New Roman" panose="02020603050405020304" pitchFamily="18" charset="0"/>
                <a:cs typeface="Times New Roman" panose="02020603050405020304" pitchFamily="18" charset="0"/>
              </a:rPr>
              <a:t>J </a:t>
            </a:r>
            <a:r>
              <a:rPr lang="en-US" sz="3000" dirty="0">
                <a:solidFill>
                  <a:schemeClr val="bg1"/>
                </a:solidFill>
                <a:latin typeface="Times New Roman" panose="02020603050405020304" pitchFamily="18" charset="0"/>
                <a:cs typeface="Times New Roman" panose="02020603050405020304" pitchFamily="18" charset="0"/>
              </a:rPr>
              <a:t>Diabetes </a:t>
            </a:r>
            <a:r>
              <a:rPr lang="en-US" sz="3000" dirty="0" err="1">
                <a:solidFill>
                  <a:schemeClr val="bg1"/>
                </a:solidFill>
                <a:latin typeface="Times New Roman" panose="02020603050405020304" pitchFamily="18" charset="0"/>
                <a:cs typeface="Times New Roman" panose="02020603050405020304" pitchFamily="18" charset="0"/>
              </a:rPr>
              <a:t>Investig</a:t>
            </a:r>
            <a:r>
              <a:rPr lang="en-US" sz="3000" dirty="0">
                <a:solidFill>
                  <a:schemeClr val="bg1"/>
                </a:solidFill>
                <a:latin typeface="Times New Roman" panose="02020603050405020304" pitchFamily="18" charset="0"/>
                <a:cs typeface="Times New Roman" panose="02020603050405020304" pitchFamily="18" charset="0"/>
              </a:rPr>
              <a:t>. 2017 May </a:t>
            </a:r>
            <a:endParaRPr lang="en-US" sz="3000" dirty="0" smtClean="0">
              <a:solidFill>
                <a:schemeClr val="bg1"/>
              </a:solidFill>
              <a:latin typeface="Times New Roman" panose="02020603050405020304" pitchFamily="18" charset="0"/>
              <a:cs typeface="Times New Roman" panose="02020603050405020304" pitchFamily="18" charset="0"/>
            </a:endParaRPr>
          </a:p>
          <a:p>
            <a:pPr>
              <a:lnSpc>
                <a:spcPct val="100000"/>
              </a:lnSpc>
            </a:pPr>
            <a:r>
              <a:rPr lang="en-US" sz="3000" dirty="0">
                <a:solidFill>
                  <a:schemeClr val="bg1"/>
                </a:solidFill>
                <a:latin typeface="Times New Roman" panose="02020603050405020304" pitchFamily="18" charset="0"/>
                <a:cs typeface="Times New Roman" panose="02020603050405020304" pitchFamily="18" charset="0"/>
              </a:rPr>
              <a:t>we analyzed data of a cohort of </a:t>
            </a:r>
            <a:r>
              <a:rPr lang="en-US" sz="3000" dirty="0">
                <a:solidFill>
                  <a:srgbClr val="FFC000"/>
                </a:solidFill>
                <a:latin typeface="Times New Roman" panose="02020603050405020304" pitchFamily="18" charset="0"/>
                <a:cs typeface="Times New Roman" panose="02020603050405020304" pitchFamily="18" charset="0"/>
              </a:rPr>
              <a:t>Japanese patients </a:t>
            </a:r>
            <a:r>
              <a:rPr lang="en-US" sz="3000" dirty="0">
                <a:solidFill>
                  <a:schemeClr val="bg1"/>
                </a:solidFill>
                <a:latin typeface="Times New Roman" panose="02020603050405020304" pitchFamily="18" charset="0"/>
                <a:cs typeface="Times New Roman" panose="02020603050405020304" pitchFamily="18" charset="0"/>
              </a:rPr>
              <a:t>with diabetes from a </a:t>
            </a:r>
            <a:r>
              <a:rPr lang="en-US" sz="3000" dirty="0" smtClean="0">
                <a:solidFill>
                  <a:schemeClr val="bg1"/>
                </a:solidFill>
                <a:latin typeface="Times New Roman" panose="02020603050405020304" pitchFamily="18" charset="0"/>
                <a:cs typeface="Times New Roman" panose="02020603050405020304" pitchFamily="18" charset="0"/>
              </a:rPr>
              <a:t>large-scale </a:t>
            </a:r>
            <a:r>
              <a:rPr lang="en-US" sz="3000" dirty="0" smtClean="0">
                <a:solidFill>
                  <a:srgbClr val="FFC000"/>
                </a:solidFill>
                <a:latin typeface="Times New Roman" panose="02020603050405020304" pitchFamily="18" charset="0"/>
                <a:cs typeface="Times New Roman" panose="02020603050405020304" pitchFamily="18" charset="0"/>
              </a:rPr>
              <a:t>single-center </a:t>
            </a:r>
            <a:r>
              <a:rPr lang="en-US" sz="3000" dirty="0">
                <a:solidFill>
                  <a:srgbClr val="FFC000"/>
                </a:solidFill>
                <a:latin typeface="Times New Roman" panose="02020603050405020304" pitchFamily="18" charset="0"/>
                <a:cs typeface="Times New Roman" panose="02020603050405020304" pitchFamily="18" charset="0"/>
              </a:rPr>
              <a:t>registry </a:t>
            </a:r>
            <a:r>
              <a:rPr lang="en-US" sz="3000" dirty="0">
                <a:solidFill>
                  <a:schemeClr val="bg1"/>
                </a:solidFill>
                <a:latin typeface="Times New Roman" panose="02020603050405020304" pitchFamily="18" charset="0"/>
                <a:cs typeface="Times New Roman" panose="02020603050405020304" pitchFamily="18" charset="0"/>
              </a:rPr>
              <a:t>to investigate the association between different methods of </a:t>
            </a:r>
            <a:r>
              <a:rPr lang="en-US" sz="3000" dirty="0" smtClean="0">
                <a:solidFill>
                  <a:schemeClr val="bg1"/>
                </a:solidFill>
                <a:latin typeface="Times New Roman" panose="02020603050405020304" pitchFamily="18" charset="0"/>
                <a:cs typeface="Times New Roman" panose="02020603050405020304" pitchFamily="18" charset="0"/>
              </a:rPr>
              <a:t>insulin therapy </a:t>
            </a:r>
            <a:r>
              <a:rPr lang="en-US" sz="3000" dirty="0">
                <a:solidFill>
                  <a:schemeClr val="bg1"/>
                </a:solidFill>
                <a:latin typeface="Times New Roman" panose="02020603050405020304" pitchFamily="18" charset="0"/>
                <a:cs typeface="Times New Roman" panose="02020603050405020304" pitchFamily="18" charset="0"/>
              </a:rPr>
              <a:t>in </a:t>
            </a:r>
            <a:r>
              <a:rPr lang="en-US" sz="3000" dirty="0">
                <a:solidFill>
                  <a:srgbClr val="FFC000"/>
                </a:solidFill>
                <a:latin typeface="Times New Roman" panose="02020603050405020304" pitchFamily="18" charset="0"/>
                <a:cs typeface="Times New Roman" panose="02020603050405020304" pitchFamily="18" charset="0"/>
              </a:rPr>
              <a:t>real-life clinical settings and subsequent changes in glycemic control in </a:t>
            </a:r>
            <a:r>
              <a:rPr lang="en-US" sz="3000" dirty="0" smtClean="0">
                <a:solidFill>
                  <a:srgbClr val="FFC000"/>
                </a:solidFill>
                <a:latin typeface="Times New Roman" panose="02020603050405020304" pitchFamily="18" charset="0"/>
                <a:cs typeface="Times New Roman" panose="02020603050405020304" pitchFamily="18" charset="0"/>
              </a:rPr>
              <a:t>patients with </a:t>
            </a:r>
            <a:r>
              <a:rPr lang="en-US" sz="3000" dirty="0">
                <a:solidFill>
                  <a:srgbClr val="FFC000"/>
                </a:solidFill>
                <a:latin typeface="Times New Roman" panose="02020603050405020304" pitchFamily="18" charset="0"/>
                <a:cs typeface="Times New Roman" panose="02020603050405020304" pitchFamily="18" charset="0"/>
              </a:rPr>
              <a:t>type 2 diabetes.</a:t>
            </a:r>
          </a:p>
        </p:txBody>
      </p:sp>
      <p:sp>
        <p:nvSpPr>
          <p:cNvPr id="2" name="Date Placeholder 1"/>
          <p:cNvSpPr>
            <a:spLocks noGrp="1"/>
          </p:cNvSpPr>
          <p:nvPr>
            <p:ph type="dt" sz="half" idx="10"/>
          </p:nvPr>
        </p:nvSpPr>
        <p:spPr/>
        <p:txBody>
          <a:bodyPr/>
          <a:lstStyle/>
          <a:p>
            <a:fld id="{29034022-A2F7-48E4-AB2A-45BE422248A9}" type="datetime1">
              <a:rPr lang="en-US" smtClean="0"/>
              <a:t>8/9/2017</a:t>
            </a:fld>
            <a:endParaRPr lang="en-US"/>
          </a:p>
        </p:txBody>
      </p:sp>
      <p:sp>
        <p:nvSpPr>
          <p:cNvPr id="3" name="Slide Number Placeholder 2"/>
          <p:cNvSpPr>
            <a:spLocks noGrp="1"/>
          </p:cNvSpPr>
          <p:nvPr>
            <p:ph type="sldNum" sz="quarter" idx="12"/>
          </p:nvPr>
        </p:nvSpPr>
        <p:spPr/>
        <p:txBody>
          <a:bodyPr/>
          <a:lstStyle/>
          <a:p>
            <a:fld id="{E710D9D3-9E56-426E-940A-EB27FAD19CFE}" type="slidenum">
              <a:rPr lang="en-US" smtClean="0"/>
              <a:t>37</a:t>
            </a:fld>
            <a:endParaRPr lang="en-US"/>
          </a:p>
        </p:txBody>
      </p:sp>
    </p:spTree>
    <p:extLst>
      <p:ext uri="{BB962C8B-B14F-4D97-AF65-F5344CB8AC3E}">
        <p14:creationId xmlns:p14="http://schemas.microsoft.com/office/powerpoint/2010/main" val="37775917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0"/>
            <a:ext cx="12192000" cy="6858000"/>
          </a:xfrm>
          <a:prstGeom prst="rect">
            <a:avLst/>
          </a:prstGeom>
        </p:spPr>
      </p:pic>
      <p:sp>
        <p:nvSpPr>
          <p:cNvPr id="3" name="Date Placeholder 2"/>
          <p:cNvSpPr>
            <a:spLocks noGrp="1"/>
          </p:cNvSpPr>
          <p:nvPr>
            <p:ph type="dt" sz="half" idx="10"/>
          </p:nvPr>
        </p:nvSpPr>
        <p:spPr/>
        <p:txBody>
          <a:bodyPr/>
          <a:lstStyle/>
          <a:p>
            <a:fld id="{40C07465-8E1A-4E83-B297-C31B78FBB359}" type="datetime1">
              <a:rPr lang="en-US" smtClean="0"/>
              <a:t>8/9/2017</a:t>
            </a:fld>
            <a:endParaRPr lang="en-US"/>
          </a:p>
        </p:txBody>
      </p:sp>
      <p:sp>
        <p:nvSpPr>
          <p:cNvPr id="5" name="Slide Number Placeholder 4"/>
          <p:cNvSpPr>
            <a:spLocks noGrp="1"/>
          </p:cNvSpPr>
          <p:nvPr>
            <p:ph type="sldNum" sz="quarter" idx="12"/>
          </p:nvPr>
        </p:nvSpPr>
        <p:spPr/>
        <p:txBody>
          <a:bodyPr/>
          <a:lstStyle/>
          <a:p>
            <a:fld id="{E710D9D3-9E56-426E-940A-EB27FAD19CFE}" type="slidenum">
              <a:rPr lang="en-US" smtClean="0"/>
              <a:t>38</a:t>
            </a:fld>
            <a:endParaRPr lang="en-US"/>
          </a:p>
        </p:txBody>
      </p:sp>
    </p:spTree>
    <p:extLst>
      <p:ext uri="{BB962C8B-B14F-4D97-AF65-F5344CB8AC3E}">
        <p14:creationId xmlns:p14="http://schemas.microsoft.com/office/powerpoint/2010/main" val="16213993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5" name="Oval 4"/>
          <p:cNvSpPr/>
          <p:nvPr/>
        </p:nvSpPr>
        <p:spPr>
          <a:xfrm>
            <a:off x="9241675" y="4073237"/>
            <a:ext cx="1205345" cy="6338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flipV="1">
            <a:off x="6138949" y="5907232"/>
            <a:ext cx="1163782" cy="6754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6F5CBBF8-97B7-4BAE-8E30-ECA6DA0A6316}" type="datetime1">
              <a:rPr lang="en-US" smtClean="0"/>
              <a:t>8/9/2017</a:t>
            </a:fld>
            <a:endParaRPr lang="en-US"/>
          </a:p>
        </p:txBody>
      </p:sp>
      <p:sp>
        <p:nvSpPr>
          <p:cNvPr id="7" name="Slide Number Placeholder 6"/>
          <p:cNvSpPr>
            <a:spLocks noGrp="1"/>
          </p:cNvSpPr>
          <p:nvPr>
            <p:ph type="sldNum" sz="quarter" idx="12"/>
          </p:nvPr>
        </p:nvSpPr>
        <p:spPr/>
        <p:txBody>
          <a:bodyPr/>
          <a:lstStyle/>
          <a:p>
            <a:fld id="{E710D9D3-9E56-426E-940A-EB27FAD19CFE}" type="slidenum">
              <a:rPr lang="en-US" smtClean="0"/>
              <a:t>39</a:t>
            </a:fld>
            <a:endParaRPr lang="en-US"/>
          </a:p>
        </p:txBody>
      </p:sp>
    </p:spTree>
    <p:extLst>
      <p:ext uri="{BB962C8B-B14F-4D97-AF65-F5344CB8AC3E}">
        <p14:creationId xmlns:p14="http://schemas.microsoft.com/office/powerpoint/2010/main" val="2949376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340740"/>
            <a:ext cx="11106150" cy="1143000"/>
          </a:xfrm>
        </p:spPr>
        <p:txBody>
          <a:bodyPr>
            <a:noAutofit/>
          </a:bodyPr>
          <a:lstStyle/>
          <a:p>
            <a:pPr algn="ctr"/>
            <a:r>
              <a:rPr lang="en-US" sz="3000" dirty="0">
                <a:solidFill>
                  <a:srgbClr val="FFFF00"/>
                </a:solidFill>
                <a:latin typeface="Times New Roman" panose="02020603050405020304" pitchFamily="18" charset="0"/>
                <a:cs typeface="Times New Roman" panose="02020603050405020304" pitchFamily="18" charset="0"/>
              </a:rPr>
              <a:t>Glycemic Control for Patients With Type 2 Diabetes </a:t>
            </a:r>
            <a:r>
              <a:rPr lang="en-US" sz="3000" dirty="0" smtClean="0">
                <a:solidFill>
                  <a:srgbClr val="FFFF00"/>
                </a:solidFill>
                <a:latin typeface="Times New Roman" panose="02020603050405020304" pitchFamily="18" charset="0"/>
                <a:cs typeface="Times New Roman" panose="02020603050405020304" pitchFamily="18" charset="0"/>
              </a:rPr>
              <a:t>Mellitus Our </a:t>
            </a:r>
            <a:r>
              <a:rPr lang="en-US" sz="3000" dirty="0">
                <a:solidFill>
                  <a:srgbClr val="FFFF00"/>
                </a:solidFill>
                <a:latin typeface="Times New Roman" panose="02020603050405020304" pitchFamily="18" charset="0"/>
                <a:cs typeface="Times New Roman" panose="02020603050405020304" pitchFamily="18" charset="0"/>
              </a:rPr>
              <a:t>Evolving Faith in the Face of Evidence </a:t>
            </a:r>
            <a:r>
              <a:rPr lang="en-US" sz="3000" dirty="0" smtClean="0">
                <a:solidFill>
                  <a:srgbClr val="FFFF00"/>
                </a:solidFill>
                <a:latin typeface="Times New Roman" panose="02020603050405020304" pitchFamily="18" charset="0"/>
                <a:cs typeface="Times New Roman" panose="02020603050405020304" pitchFamily="18" charset="0"/>
              </a:rPr>
              <a:t/>
            </a:r>
            <a:br>
              <a:rPr lang="en-US" sz="3000" dirty="0" smtClean="0">
                <a:solidFill>
                  <a:srgbClr val="FFFF00"/>
                </a:solidFill>
                <a:latin typeface="Times New Roman" panose="02020603050405020304" pitchFamily="18" charset="0"/>
                <a:cs typeface="Times New Roman" panose="02020603050405020304" pitchFamily="18" charset="0"/>
              </a:rPr>
            </a:br>
            <a:r>
              <a:rPr lang="en-US" sz="3000" dirty="0" smtClean="0">
                <a:solidFill>
                  <a:srgbClr val="FFFF00"/>
                </a:solidFill>
                <a:latin typeface="Times New Roman" panose="02020603050405020304" pitchFamily="18" charset="0"/>
                <a:cs typeface="Times New Roman" panose="02020603050405020304" pitchFamily="18" charset="0"/>
              </a:rPr>
              <a:t>(</a:t>
            </a:r>
            <a:r>
              <a:rPr lang="pt-BR" sz="3000" dirty="0" smtClean="0">
                <a:solidFill>
                  <a:srgbClr val="FFFF00"/>
                </a:solidFill>
                <a:latin typeface="Times New Roman" panose="02020603050405020304" pitchFamily="18" charset="0"/>
                <a:cs typeface="Times New Roman" panose="02020603050405020304" pitchFamily="18" charset="0"/>
              </a:rPr>
              <a:t>Circ </a:t>
            </a:r>
            <a:r>
              <a:rPr lang="pt-BR" sz="3000" dirty="0">
                <a:solidFill>
                  <a:srgbClr val="FFFF00"/>
                </a:solidFill>
                <a:latin typeface="Times New Roman" panose="02020603050405020304" pitchFamily="18" charset="0"/>
                <a:cs typeface="Times New Roman" panose="02020603050405020304" pitchFamily="18" charset="0"/>
              </a:rPr>
              <a:t>Cardiovasc Qual Outcomes. 2016;9:504-512</a:t>
            </a:r>
            <a:r>
              <a:rPr lang="pt-BR" sz="3000" dirty="0" smtClean="0">
                <a:solidFill>
                  <a:srgbClr val="FFFF00"/>
                </a:solidFill>
                <a:latin typeface="Times New Roman" panose="02020603050405020304" pitchFamily="18" charset="0"/>
                <a:cs typeface="Times New Roman" panose="02020603050405020304" pitchFamily="18" charset="0"/>
              </a:rPr>
              <a:t>)</a:t>
            </a:r>
            <a:r>
              <a:rPr lang="en-US" sz="1400" dirty="0">
                <a:solidFill>
                  <a:srgbClr val="FFFF00"/>
                </a:solidFill>
              </a:rPr>
              <a:t> René Rodríguez-Gutiérrez et al </a:t>
            </a:r>
            <a:endParaRPr lang="en-US" sz="3000" dirty="0">
              <a:solidFill>
                <a:srgbClr val="FFFF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stretch>
            <a:fillRect/>
          </a:stretch>
        </p:blipFill>
        <p:spPr>
          <a:xfrm>
            <a:off x="826265" y="1672918"/>
            <a:ext cx="10570684" cy="4762212"/>
          </a:xfrm>
          <a:prstGeom prst="rect">
            <a:avLst/>
          </a:prstGeom>
        </p:spPr>
      </p:pic>
      <p:sp>
        <p:nvSpPr>
          <p:cNvPr id="3" name="Date Placeholder 2"/>
          <p:cNvSpPr>
            <a:spLocks noGrp="1"/>
          </p:cNvSpPr>
          <p:nvPr>
            <p:ph type="dt" sz="half" idx="10"/>
          </p:nvPr>
        </p:nvSpPr>
        <p:spPr/>
        <p:txBody>
          <a:bodyPr/>
          <a:lstStyle/>
          <a:p>
            <a:fld id="{9E64E3AC-FFBA-494B-8A8A-FE6D732CDC0F}" type="datetime1">
              <a:rPr lang="en-US" smtClean="0">
                <a:solidFill>
                  <a:schemeClr val="bg1">
                    <a:lumMod val="65000"/>
                  </a:schemeClr>
                </a:solidFill>
              </a:rPr>
              <a:t>8/9/2017</a:t>
            </a:fld>
            <a:endParaRPr lang="en-US" dirty="0">
              <a:solidFill>
                <a:schemeClr val="bg1">
                  <a:lumMod val="65000"/>
                </a:schemeClr>
              </a:solidFill>
            </a:endParaRPr>
          </a:p>
        </p:txBody>
      </p:sp>
      <p:sp>
        <p:nvSpPr>
          <p:cNvPr id="5" name="Slide Number Placeholder 4"/>
          <p:cNvSpPr>
            <a:spLocks noGrp="1"/>
          </p:cNvSpPr>
          <p:nvPr>
            <p:ph type="sldNum" sz="quarter" idx="12"/>
          </p:nvPr>
        </p:nvSpPr>
        <p:spPr/>
        <p:txBody>
          <a:bodyPr/>
          <a:lstStyle/>
          <a:p>
            <a:fld id="{D07EC01D-2358-4BA1-A6E8-BF9F99353394}" type="slidenum">
              <a:rPr lang="en-US" smtClean="0">
                <a:solidFill>
                  <a:schemeClr val="bg1">
                    <a:lumMod val="65000"/>
                  </a:schemeClr>
                </a:solidFill>
              </a:rPr>
              <a:pPr/>
              <a:t>4</a:t>
            </a:fld>
            <a:endParaRPr lang="en-US" dirty="0">
              <a:solidFill>
                <a:schemeClr val="bg1">
                  <a:lumMod val="65000"/>
                </a:schemeClr>
              </a:solidFill>
            </a:endParaRPr>
          </a:p>
        </p:txBody>
      </p:sp>
    </p:spTree>
    <p:extLst>
      <p:ext uri="{BB962C8B-B14F-4D97-AF65-F5344CB8AC3E}">
        <p14:creationId xmlns:p14="http://schemas.microsoft.com/office/powerpoint/2010/main" val="21876042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sp>
        <p:nvSpPr>
          <p:cNvPr id="5" name="Rounded Rectangle 4"/>
          <p:cNvSpPr/>
          <p:nvPr/>
        </p:nvSpPr>
        <p:spPr>
          <a:xfrm>
            <a:off x="235874" y="5211040"/>
            <a:ext cx="11216986" cy="65462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5B9E602E-4645-48CB-8E0B-CBA76DA0E341}" type="datetime1">
              <a:rPr lang="en-US" smtClean="0"/>
              <a:t>8/9/2017</a:t>
            </a:fld>
            <a:endParaRPr lang="en-US"/>
          </a:p>
        </p:txBody>
      </p:sp>
      <p:sp>
        <p:nvSpPr>
          <p:cNvPr id="6" name="Slide Number Placeholder 5"/>
          <p:cNvSpPr>
            <a:spLocks noGrp="1"/>
          </p:cNvSpPr>
          <p:nvPr>
            <p:ph type="sldNum" sz="quarter" idx="12"/>
          </p:nvPr>
        </p:nvSpPr>
        <p:spPr/>
        <p:txBody>
          <a:bodyPr/>
          <a:lstStyle/>
          <a:p>
            <a:fld id="{E710D9D3-9E56-426E-940A-EB27FAD19CFE}" type="slidenum">
              <a:rPr lang="en-US" smtClean="0"/>
              <a:t>40</a:t>
            </a:fld>
            <a:endParaRPr lang="en-US"/>
          </a:p>
        </p:txBody>
      </p:sp>
    </p:spTree>
    <p:extLst>
      <p:ext uri="{BB962C8B-B14F-4D97-AF65-F5344CB8AC3E}">
        <p14:creationId xmlns:p14="http://schemas.microsoft.com/office/powerpoint/2010/main" val="22700787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38200" y="337443"/>
            <a:ext cx="10980420" cy="1325563"/>
          </a:xfrm>
        </p:spPr>
        <p:txBody>
          <a:bodyPr>
            <a:noAutofit/>
          </a:bodyPr>
          <a:lstStyle/>
          <a:p>
            <a:pPr algn="ctr"/>
            <a:r>
              <a:rPr lang="en-US" sz="4000" dirty="0">
                <a:solidFill>
                  <a:srgbClr val="FFFF00"/>
                </a:solidFill>
                <a:latin typeface="Times New Roman" panose="02020603050405020304" pitchFamily="18" charset="0"/>
                <a:cs typeface="Times New Roman" panose="02020603050405020304" pitchFamily="18" charset="0"/>
              </a:rPr>
              <a:t>Challenges in </a:t>
            </a:r>
            <a:r>
              <a:rPr lang="en-US" sz="4000" dirty="0" err="1">
                <a:solidFill>
                  <a:srgbClr val="FFFF00"/>
                </a:solidFill>
                <a:latin typeface="Times New Roman" panose="02020603050405020304" pitchFamily="18" charset="0"/>
                <a:cs typeface="Times New Roman" panose="02020603050405020304" pitchFamily="18" charset="0"/>
              </a:rPr>
              <a:t>optimisation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smtClean="0">
                <a:solidFill>
                  <a:srgbClr val="FFFF00"/>
                </a:solidFill>
                <a:latin typeface="Times New Roman" panose="02020603050405020304" pitchFamily="18" charset="0"/>
                <a:cs typeface="Times New Roman" panose="02020603050405020304" pitchFamily="18" charset="0"/>
              </a:rPr>
              <a:t>and maintenance of </a:t>
            </a:r>
            <a:r>
              <a:rPr lang="en-US" sz="4000" dirty="0" err="1" smtClean="0">
                <a:solidFill>
                  <a:srgbClr val="FFFF00"/>
                </a:solidFill>
                <a:latin typeface="Times New Roman" panose="02020603050405020304" pitchFamily="18" charset="0"/>
                <a:cs typeface="Times New Roman" panose="02020603050405020304" pitchFamily="18" charset="0"/>
              </a:rPr>
              <a:t>glycaemic</a:t>
            </a:r>
            <a:r>
              <a:rPr lang="en-US" sz="4000" dirty="0" smtClean="0">
                <a:solidFill>
                  <a:srgbClr val="FFFF00"/>
                </a:solidFill>
                <a:latin typeface="Times New Roman" panose="02020603050405020304" pitchFamily="18" charset="0"/>
                <a:cs typeface="Times New Roman" panose="02020603050405020304" pitchFamily="18" charset="0"/>
              </a:rPr>
              <a:t> </a:t>
            </a:r>
            <a:r>
              <a:rPr lang="en-US" sz="4000" dirty="0">
                <a:solidFill>
                  <a:srgbClr val="FFFF00"/>
                </a:solidFill>
                <a:latin typeface="Times New Roman" panose="02020603050405020304" pitchFamily="18" charset="0"/>
                <a:cs typeface="Times New Roman" panose="02020603050405020304" pitchFamily="18" charset="0"/>
              </a:rPr>
              <a:t>control</a:t>
            </a:r>
          </a:p>
        </p:txBody>
      </p:sp>
      <p:sp>
        <p:nvSpPr>
          <p:cNvPr id="3" name="Content Placeholder 2"/>
          <p:cNvSpPr>
            <a:spLocks noGrp="1"/>
          </p:cNvSpPr>
          <p:nvPr>
            <p:ph idx="1"/>
          </p:nvPr>
        </p:nvSpPr>
        <p:spPr>
          <a:xfrm>
            <a:off x="925829" y="1787752"/>
            <a:ext cx="10707983" cy="4300855"/>
          </a:xfrm>
        </p:spPr>
        <p:txBody>
          <a:bodyPr>
            <a:noAutofit/>
          </a:bodyPr>
          <a:lstStyle/>
          <a:p>
            <a:pPr>
              <a:lnSpc>
                <a:spcPct val="100000"/>
              </a:lnSpc>
            </a:pPr>
            <a:r>
              <a:rPr lang="en-US" sz="3000" dirty="0">
                <a:solidFill>
                  <a:schemeClr val="bg1"/>
                </a:solidFill>
                <a:latin typeface="Times New Roman" panose="02020603050405020304" pitchFamily="18" charset="0"/>
                <a:cs typeface="Times New Roman" panose="02020603050405020304" pitchFamily="18" charset="0"/>
              </a:rPr>
              <a:t>Major difficulties in </a:t>
            </a:r>
            <a:r>
              <a:rPr lang="en-US" sz="3000" dirty="0" err="1">
                <a:solidFill>
                  <a:schemeClr val="bg1"/>
                </a:solidFill>
                <a:latin typeface="Times New Roman" panose="02020603050405020304" pitchFamily="18" charset="0"/>
                <a:cs typeface="Times New Roman" panose="02020603050405020304" pitchFamily="18" charset="0"/>
              </a:rPr>
              <a:t>optimising</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smtClean="0">
                <a:solidFill>
                  <a:schemeClr val="bg1"/>
                </a:solidFill>
                <a:latin typeface="Times New Roman" panose="02020603050405020304" pitchFamily="18" charset="0"/>
                <a:cs typeface="Times New Roman" panose="02020603050405020304" pitchFamily="18" charset="0"/>
              </a:rPr>
              <a:t>glucose-lowering therapies </a:t>
            </a:r>
            <a:r>
              <a:rPr lang="en-US" sz="3000" dirty="0">
                <a:solidFill>
                  <a:schemeClr val="bg1"/>
                </a:solidFill>
                <a:latin typeface="Times New Roman" panose="02020603050405020304" pitchFamily="18" charset="0"/>
                <a:cs typeface="Times New Roman" panose="02020603050405020304" pitchFamily="18" charset="0"/>
              </a:rPr>
              <a:t>are </a:t>
            </a:r>
            <a:r>
              <a:rPr lang="en-US" sz="3000" dirty="0">
                <a:solidFill>
                  <a:srgbClr val="FFC000"/>
                </a:solidFill>
                <a:latin typeface="Times New Roman" panose="02020603050405020304" pitchFamily="18" charset="0"/>
                <a:cs typeface="Times New Roman" panose="02020603050405020304" pitchFamily="18" charset="0"/>
              </a:rPr>
              <a:t>clinical inertia and </a:t>
            </a:r>
            <a:r>
              <a:rPr lang="en-US" sz="3000" dirty="0" smtClean="0">
                <a:solidFill>
                  <a:srgbClr val="FFC000"/>
                </a:solidFill>
                <a:latin typeface="Times New Roman" panose="02020603050405020304" pitchFamily="18" charset="0"/>
                <a:cs typeface="Times New Roman" panose="02020603050405020304" pitchFamily="18" charset="0"/>
              </a:rPr>
              <a:t>treatment non-adherence</a:t>
            </a:r>
            <a:r>
              <a:rPr lang="en-US" sz="3000" dirty="0" smtClean="0">
                <a:solidFill>
                  <a:schemeClr val="bg1"/>
                </a:solidFill>
                <a:latin typeface="Times New Roman" panose="02020603050405020304" pitchFamily="18" charset="0"/>
                <a:cs typeface="Times New Roman" panose="02020603050405020304" pitchFamily="18" charset="0"/>
              </a:rPr>
              <a:t>. </a:t>
            </a:r>
          </a:p>
          <a:p>
            <a:pPr>
              <a:lnSpc>
                <a:spcPct val="100000"/>
              </a:lnSpc>
            </a:pPr>
            <a:r>
              <a:rPr lang="en-US" sz="3000" dirty="0" smtClean="0">
                <a:solidFill>
                  <a:schemeClr val="bg1"/>
                </a:solidFill>
                <a:latin typeface="Times New Roman" panose="02020603050405020304" pitchFamily="18" charset="0"/>
                <a:cs typeface="Times New Roman" panose="02020603050405020304" pitchFamily="18" charset="0"/>
              </a:rPr>
              <a:t>Clinical </a:t>
            </a:r>
            <a:r>
              <a:rPr lang="en-US" sz="3000" dirty="0">
                <a:solidFill>
                  <a:schemeClr val="bg1"/>
                </a:solidFill>
                <a:latin typeface="Times New Roman" panose="02020603050405020304" pitchFamily="18" charset="0"/>
                <a:cs typeface="Times New Roman" panose="02020603050405020304" pitchFamily="18" charset="0"/>
              </a:rPr>
              <a:t>inertia is the reluctance </a:t>
            </a:r>
            <a:r>
              <a:rPr lang="en-US" sz="3000" dirty="0" smtClean="0">
                <a:solidFill>
                  <a:schemeClr val="bg1"/>
                </a:solidFill>
                <a:latin typeface="Times New Roman" panose="02020603050405020304" pitchFamily="18" charset="0"/>
                <a:cs typeface="Times New Roman" panose="02020603050405020304" pitchFamily="18" charset="0"/>
              </a:rPr>
              <a:t>of health-care </a:t>
            </a:r>
            <a:r>
              <a:rPr lang="en-US" sz="3000" dirty="0">
                <a:solidFill>
                  <a:schemeClr val="bg1"/>
                </a:solidFill>
                <a:latin typeface="Times New Roman" panose="02020603050405020304" pitchFamily="18" charset="0"/>
                <a:cs typeface="Times New Roman" panose="02020603050405020304" pitchFamily="18" charset="0"/>
              </a:rPr>
              <a:t>professionals to </a:t>
            </a:r>
            <a:r>
              <a:rPr lang="en-US" sz="3000" dirty="0" smtClean="0">
                <a:solidFill>
                  <a:schemeClr val="bg1"/>
                </a:solidFill>
                <a:latin typeface="Times New Roman" panose="02020603050405020304" pitchFamily="18" charset="0"/>
                <a:cs typeface="Times New Roman" panose="02020603050405020304" pitchFamily="18" charset="0"/>
              </a:rPr>
              <a:t>initiate </a:t>
            </a:r>
            <a:r>
              <a:rPr lang="en-US" sz="3000" dirty="0">
                <a:solidFill>
                  <a:schemeClr val="bg1"/>
                </a:solidFill>
                <a:latin typeface="Times New Roman" panose="02020603050405020304" pitchFamily="18" charset="0"/>
                <a:cs typeface="Times New Roman" panose="02020603050405020304" pitchFamily="18" charset="0"/>
              </a:rPr>
              <a:t>and titrate </a:t>
            </a:r>
            <a:r>
              <a:rPr lang="en-US" sz="3000" dirty="0" smtClean="0">
                <a:solidFill>
                  <a:schemeClr val="bg1"/>
                </a:solidFill>
                <a:latin typeface="Times New Roman" panose="02020603050405020304" pitchFamily="18" charset="0"/>
                <a:cs typeface="Times New Roman" panose="02020603050405020304" pitchFamily="18" charset="0"/>
              </a:rPr>
              <a:t>therapy appropriately </a:t>
            </a:r>
            <a:r>
              <a:rPr lang="en-US" sz="3000" dirty="0">
                <a:solidFill>
                  <a:schemeClr val="bg1"/>
                </a:solidFill>
                <a:latin typeface="Times New Roman" panose="02020603050405020304" pitchFamily="18" charset="0"/>
                <a:cs typeface="Times New Roman" panose="02020603050405020304" pitchFamily="18" charset="0"/>
              </a:rPr>
              <a:t>to reach </a:t>
            </a:r>
            <a:r>
              <a:rPr lang="en-US" sz="3000" dirty="0" err="1">
                <a:solidFill>
                  <a:schemeClr val="bg1"/>
                </a:solidFill>
                <a:latin typeface="Times New Roman" panose="02020603050405020304" pitchFamily="18" charset="0"/>
                <a:cs typeface="Times New Roman" panose="02020603050405020304" pitchFamily="18" charset="0"/>
              </a:rPr>
              <a:t>glycaemic</a:t>
            </a:r>
            <a:r>
              <a:rPr lang="en-US" sz="3000" dirty="0">
                <a:solidFill>
                  <a:schemeClr val="bg1"/>
                </a:solidFill>
                <a:latin typeface="Times New Roman" panose="02020603050405020304" pitchFamily="18" charset="0"/>
                <a:cs typeface="Times New Roman" panose="02020603050405020304" pitchFamily="18" charset="0"/>
              </a:rPr>
              <a:t> targets and is </a:t>
            </a:r>
            <a:r>
              <a:rPr lang="en-US" sz="3000" dirty="0" smtClean="0">
                <a:solidFill>
                  <a:schemeClr val="bg1"/>
                </a:solidFill>
                <a:latin typeface="Times New Roman" panose="02020603050405020304" pitchFamily="18" charset="0"/>
                <a:cs typeface="Times New Roman" panose="02020603050405020304" pitchFamily="18" charset="0"/>
              </a:rPr>
              <a:t>associated with :</a:t>
            </a:r>
          </a:p>
          <a:p>
            <a:pPr>
              <a:lnSpc>
                <a:spcPct val="100000"/>
              </a:lnSpc>
            </a:pPr>
            <a:r>
              <a:rPr lang="en-US" sz="3000" dirty="0" smtClean="0">
                <a:solidFill>
                  <a:srgbClr val="FFC000"/>
                </a:solidFill>
                <a:latin typeface="Times New Roman" panose="02020603050405020304" pitchFamily="18" charset="0"/>
                <a:cs typeface="Times New Roman" panose="02020603050405020304" pitchFamily="18" charset="0"/>
              </a:rPr>
              <a:t>1-lack </a:t>
            </a:r>
            <a:r>
              <a:rPr lang="en-US" sz="3000" dirty="0">
                <a:solidFill>
                  <a:srgbClr val="FFC000"/>
                </a:solidFill>
                <a:latin typeface="Times New Roman" panose="02020603050405020304" pitchFamily="18" charset="0"/>
                <a:cs typeface="Times New Roman" panose="02020603050405020304" pitchFamily="18" charset="0"/>
              </a:rPr>
              <a:t>of </a:t>
            </a:r>
            <a:r>
              <a:rPr lang="en-US" sz="3000" dirty="0" smtClean="0">
                <a:solidFill>
                  <a:srgbClr val="FFC000"/>
                </a:solidFill>
                <a:latin typeface="Times New Roman" panose="02020603050405020304" pitchFamily="18" charset="0"/>
                <a:cs typeface="Times New Roman" panose="02020603050405020304" pitchFamily="18" charset="0"/>
              </a:rPr>
              <a:t>knowledge, </a:t>
            </a:r>
          </a:p>
          <a:p>
            <a:pPr>
              <a:lnSpc>
                <a:spcPct val="100000"/>
              </a:lnSpc>
            </a:pPr>
            <a:r>
              <a:rPr lang="en-US" sz="3000" dirty="0" smtClean="0">
                <a:solidFill>
                  <a:srgbClr val="FFC000"/>
                </a:solidFill>
                <a:latin typeface="Times New Roman" panose="02020603050405020304" pitchFamily="18" charset="0"/>
                <a:cs typeface="Times New Roman" panose="02020603050405020304" pitchFamily="18" charset="0"/>
              </a:rPr>
              <a:t>2- </a:t>
            </a:r>
            <a:r>
              <a:rPr lang="en-US" sz="3000" dirty="0">
                <a:solidFill>
                  <a:srgbClr val="FFC000"/>
                </a:solidFill>
                <a:latin typeface="Times New Roman" panose="02020603050405020304" pitchFamily="18" charset="0"/>
                <a:cs typeface="Times New Roman" panose="02020603050405020304" pitchFamily="18" charset="0"/>
              </a:rPr>
              <a:t>F</a:t>
            </a:r>
            <a:r>
              <a:rPr lang="en-US" sz="3000" dirty="0" smtClean="0">
                <a:solidFill>
                  <a:srgbClr val="FFC000"/>
                </a:solidFill>
                <a:latin typeface="Times New Roman" panose="02020603050405020304" pitchFamily="18" charset="0"/>
                <a:cs typeface="Times New Roman" panose="02020603050405020304" pitchFamily="18" charset="0"/>
              </a:rPr>
              <a:t>ear </a:t>
            </a:r>
            <a:r>
              <a:rPr lang="en-US" sz="3000" dirty="0">
                <a:solidFill>
                  <a:srgbClr val="FFC000"/>
                </a:solidFill>
                <a:latin typeface="Times New Roman" panose="02020603050405020304" pitchFamily="18" charset="0"/>
                <a:cs typeface="Times New Roman" panose="02020603050405020304" pitchFamily="18" charset="0"/>
              </a:rPr>
              <a:t>of adverse effects such </a:t>
            </a:r>
            <a:r>
              <a:rPr lang="en-US" sz="3000" dirty="0" smtClean="0">
                <a:solidFill>
                  <a:srgbClr val="FFC000"/>
                </a:solidFill>
                <a:latin typeface="Times New Roman" panose="02020603050405020304" pitchFamily="18" charset="0"/>
                <a:cs typeface="Times New Roman" panose="02020603050405020304" pitchFamily="18" charset="0"/>
              </a:rPr>
              <a:t>as </a:t>
            </a:r>
            <a:r>
              <a:rPr lang="en-US" sz="3000" dirty="0" err="1" smtClean="0">
                <a:solidFill>
                  <a:srgbClr val="FFC000"/>
                </a:solidFill>
                <a:latin typeface="Times New Roman" panose="02020603050405020304" pitchFamily="18" charset="0"/>
                <a:cs typeface="Times New Roman" panose="02020603050405020304" pitchFamily="18" charset="0"/>
              </a:rPr>
              <a:t>hypoglycaemia</a:t>
            </a:r>
            <a:r>
              <a:rPr lang="en-US" sz="3000" dirty="0" smtClean="0">
                <a:solidFill>
                  <a:srgbClr val="FFC000"/>
                </a:solidFill>
                <a:latin typeface="Times New Roman" panose="02020603050405020304" pitchFamily="18" charset="0"/>
                <a:cs typeface="Times New Roman" panose="02020603050405020304" pitchFamily="18" charset="0"/>
              </a:rPr>
              <a:t>,</a:t>
            </a:r>
          </a:p>
          <a:p>
            <a:pPr>
              <a:lnSpc>
                <a:spcPct val="100000"/>
              </a:lnSpc>
            </a:pPr>
            <a:r>
              <a:rPr lang="en-US" sz="3000" dirty="0" smtClean="0">
                <a:solidFill>
                  <a:srgbClr val="FFC000"/>
                </a:solidFill>
                <a:latin typeface="Times New Roman" panose="02020603050405020304" pitchFamily="18" charset="0"/>
                <a:cs typeface="Times New Roman" panose="02020603050405020304" pitchFamily="18" charset="0"/>
              </a:rPr>
              <a:t>3-and </a:t>
            </a:r>
            <a:r>
              <a:rPr lang="en-US" sz="3000" dirty="0">
                <a:solidFill>
                  <a:srgbClr val="FFC000"/>
                </a:solidFill>
                <a:latin typeface="Times New Roman" panose="02020603050405020304" pitchFamily="18" charset="0"/>
                <a:cs typeface="Times New Roman" panose="02020603050405020304" pitchFamily="18" charset="0"/>
              </a:rPr>
              <a:t>a perception that patients will </a:t>
            </a:r>
            <a:r>
              <a:rPr lang="en-US" sz="3000" dirty="0" smtClean="0">
                <a:solidFill>
                  <a:srgbClr val="FFC000"/>
                </a:solidFill>
                <a:latin typeface="Times New Roman" panose="02020603050405020304" pitchFamily="18" charset="0"/>
                <a:cs typeface="Times New Roman" panose="02020603050405020304" pitchFamily="18" charset="0"/>
              </a:rPr>
              <a:t>not accept </a:t>
            </a:r>
            <a:r>
              <a:rPr lang="en-US" sz="3000" dirty="0">
                <a:solidFill>
                  <a:srgbClr val="FFC000"/>
                </a:solidFill>
                <a:latin typeface="Times New Roman" panose="02020603050405020304" pitchFamily="18" charset="0"/>
                <a:cs typeface="Times New Roman" panose="02020603050405020304" pitchFamily="18" charset="0"/>
              </a:rPr>
              <a:t>treatment </a:t>
            </a:r>
            <a:r>
              <a:rPr lang="en-US" sz="3000" dirty="0" smtClean="0">
                <a:solidFill>
                  <a:srgbClr val="FFC000"/>
                </a:solidFill>
                <a:latin typeface="Times New Roman" panose="02020603050405020304" pitchFamily="18" charset="0"/>
                <a:cs typeface="Times New Roman" panose="02020603050405020304" pitchFamily="18" charset="0"/>
              </a:rPr>
              <a:t>intensification,</a:t>
            </a:r>
          </a:p>
        </p:txBody>
      </p:sp>
      <p:sp>
        <p:nvSpPr>
          <p:cNvPr id="4" name="Date Placeholder 3"/>
          <p:cNvSpPr>
            <a:spLocks noGrp="1"/>
          </p:cNvSpPr>
          <p:nvPr>
            <p:ph type="dt" sz="half" idx="10"/>
          </p:nvPr>
        </p:nvSpPr>
        <p:spPr/>
        <p:txBody>
          <a:bodyPr/>
          <a:lstStyle/>
          <a:p>
            <a:fld id="{177C94F4-652D-492B-B083-16AF877C2FAD}" type="datetime1">
              <a:rPr lang="en-US" smtClean="0"/>
              <a:t>8/9/2017</a:t>
            </a:fld>
            <a:endParaRPr lang="en-US"/>
          </a:p>
        </p:txBody>
      </p:sp>
      <p:sp>
        <p:nvSpPr>
          <p:cNvPr id="5" name="Slide Number Placeholder 4"/>
          <p:cNvSpPr>
            <a:spLocks noGrp="1"/>
          </p:cNvSpPr>
          <p:nvPr>
            <p:ph type="sldNum" sz="quarter" idx="12"/>
          </p:nvPr>
        </p:nvSpPr>
        <p:spPr/>
        <p:txBody>
          <a:bodyPr/>
          <a:lstStyle/>
          <a:p>
            <a:fld id="{E710D9D3-9E56-426E-940A-EB27FAD19CFE}" type="slidenum">
              <a:rPr lang="en-US" smtClean="0"/>
              <a:t>41</a:t>
            </a:fld>
            <a:endParaRPr lang="en-US"/>
          </a:p>
        </p:txBody>
      </p:sp>
    </p:spTree>
    <p:extLst>
      <p:ext uri="{BB962C8B-B14F-4D97-AF65-F5344CB8AC3E}">
        <p14:creationId xmlns:p14="http://schemas.microsoft.com/office/powerpoint/2010/main" val="5165796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38200" y="513715"/>
            <a:ext cx="10980420" cy="1325563"/>
          </a:xfrm>
        </p:spPr>
        <p:txBody>
          <a:bodyPr>
            <a:noAutofit/>
          </a:bodyPr>
          <a:lstStyle/>
          <a:p>
            <a:pPr algn="ctr"/>
            <a:r>
              <a:rPr lang="en-US" sz="4000" dirty="0" smtClean="0">
                <a:solidFill>
                  <a:srgbClr val="FFFF00"/>
                </a:solidFill>
                <a:latin typeface="Times New Roman" panose="02020603050405020304" pitchFamily="18" charset="0"/>
                <a:cs typeface="Times New Roman" panose="02020603050405020304" pitchFamily="18" charset="0"/>
              </a:rPr>
              <a:t>Challenges in </a:t>
            </a:r>
            <a:r>
              <a:rPr lang="en-US" sz="4000" dirty="0" err="1" smtClean="0">
                <a:solidFill>
                  <a:srgbClr val="FFFF00"/>
                </a:solidFill>
                <a:latin typeface="Times New Roman" panose="02020603050405020304" pitchFamily="18" charset="0"/>
                <a:cs typeface="Times New Roman" panose="02020603050405020304" pitchFamily="18" charset="0"/>
              </a:rPr>
              <a:t>optimisation</a:t>
            </a:r>
            <a:r>
              <a:rPr lang="en-US" sz="4000" dirty="0" smtClean="0">
                <a:solidFill>
                  <a:srgbClr val="FFFF00"/>
                </a:solidFill>
                <a:latin typeface="Times New Roman" panose="02020603050405020304" pitchFamily="18" charset="0"/>
                <a:cs typeface="Times New Roman" panose="02020603050405020304" pitchFamily="18" charset="0"/>
              </a:rPr>
              <a:t> and maintenance of </a:t>
            </a:r>
            <a:r>
              <a:rPr lang="en-US" sz="4000" dirty="0" err="1" smtClean="0">
                <a:solidFill>
                  <a:srgbClr val="FFFF00"/>
                </a:solidFill>
                <a:latin typeface="Times New Roman" panose="02020603050405020304" pitchFamily="18" charset="0"/>
                <a:cs typeface="Times New Roman" panose="02020603050405020304" pitchFamily="18" charset="0"/>
              </a:rPr>
              <a:t>glycaemic</a:t>
            </a:r>
            <a:r>
              <a:rPr lang="en-US" sz="4000" dirty="0" smtClean="0">
                <a:solidFill>
                  <a:srgbClr val="FFFF00"/>
                </a:solidFill>
                <a:latin typeface="Times New Roman" panose="02020603050405020304" pitchFamily="18" charset="0"/>
                <a:cs typeface="Times New Roman" panose="02020603050405020304" pitchFamily="18" charset="0"/>
              </a:rPr>
              <a:t> control</a:t>
            </a:r>
            <a:endParaRPr lang="en-US" sz="4000"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25830" y="2099945"/>
            <a:ext cx="10427970" cy="4351338"/>
          </a:xfrm>
        </p:spPr>
        <p:txBody>
          <a:bodyPr>
            <a:normAutofit/>
          </a:bodyPr>
          <a:lstStyle/>
          <a:p>
            <a:pPr>
              <a:lnSpc>
                <a:spcPct val="100000"/>
              </a:lnSpc>
            </a:pPr>
            <a:r>
              <a:rPr lang="en-US" sz="3000" dirty="0" smtClean="0">
                <a:solidFill>
                  <a:schemeClr val="bg1"/>
                </a:solidFill>
                <a:latin typeface="Times New Roman" panose="02020603050405020304" pitchFamily="18" charset="0"/>
                <a:cs typeface="Times New Roman" panose="02020603050405020304" pitchFamily="18" charset="0"/>
              </a:rPr>
              <a:t>Treatment </a:t>
            </a:r>
            <a:r>
              <a:rPr lang="en-US" sz="3000" dirty="0">
                <a:solidFill>
                  <a:schemeClr val="bg1"/>
                </a:solidFill>
                <a:latin typeface="Times New Roman" panose="02020603050405020304" pitchFamily="18" charset="0"/>
                <a:cs typeface="Times New Roman" panose="02020603050405020304" pitchFamily="18" charset="0"/>
              </a:rPr>
              <a:t>non-adherence places </a:t>
            </a:r>
            <a:r>
              <a:rPr lang="en-US" sz="3000" dirty="0" smtClean="0">
                <a:solidFill>
                  <a:schemeClr val="bg1"/>
                </a:solidFill>
                <a:latin typeface="Times New Roman" panose="02020603050405020304" pitchFamily="18" charset="0"/>
                <a:cs typeface="Times New Roman" panose="02020603050405020304" pitchFamily="18" charset="0"/>
              </a:rPr>
              <a:t>considerable financial </a:t>
            </a:r>
            <a:r>
              <a:rPr lang="en-US" sz="3000" dirty="0">
                <a:solidFill>
                  <a:schemeClr val="bg1"/>
                </a:solidFill>
                <a:latin typeface="Times New Roman" panose="02020603050405020304" pitchFamily="18" charset="0"/>
                <a:cs typeface="Times New Roman" panose="02020603050405020304" pitchFamily="18" charset="0"/>
              </a:rPr>
              <a:t>burden on health-care economies with </a:t>
            </a:r>
            <a:r>
              <a:rPr lang="en-US" sz="3000" dirty="0" smtClean="0">
                <a:solidFill>
                  <a:schemeClr val="bg1"/>
                </a:solidFill>
                <a:latin typeface="Times New Roman" panose="02020603050405020304" pitchFamily="18" charset="0"/>
                <a:cs typeface="Times New Roman" panose="02020603050405020304" pitchFamily="18" charset="0"/>
              </a:rPr>
              <a:t>billions of </a:t>
            </a:r>
            <a:r>
              <a:rPr lang="en-US" sz="3000" dirty="0">
                <a:solidFill>
                  <a:schemeClr val="bg1"/>
                </a:solidFill>
                <a:latin typeface="Times New Roman" panose="02020603050405020304" pitchFamily="18" charset="0"/>
                <a:cs typeface="Times New Roman" panose="02020603050405020304" pitchFamily="18" charset="0"/>
              </a:rPr>
              <a:t>US$ wasted on medication that is prescribed but </a:t>
            </a:r>
            <a:r>
              <a:rPr lang="en-US" sz="3000" dirty="0" smtClean="0">
                <a:solidFill>
                  <a:schemeClr val="bg1"/>
                </a:solidFill>
                <a:latin typeface="Times New Roman" panose="02020603050405020304" pitchFamily="18" charset="0"/>
                <a:cs typeface="Times New Roman" panose="02020603050405020304" pitchFamily="18" charset="0"/>
              </a:rPr>
              <a:t>not consumed.</a:t>
            </a:r>
            <a:endParaRPr lang="en-US" sz="3000" dirty="0">
              <a:solidFill>
                <a:schemeClr val="bg1"/>
              </a:solidFill>
              <a:latin typeface="Times New Roman" panose="02020603050405020304" pitchFamily="18" charset="0"/>
              <a:cs typeface="Times New Roman" panose="02020603050405020304" pitchFamily="18" charset="0"/>
            </a:endParaRPr>
          </a:p>
          <a:p>
            <a:pPr>
              <a:lnSpc>
                <a:spcPct val="100000"/>
              </a:lnSpc>
            </a:pPr>
            <a:r>
              <a:rPr lang="en-US" sz="3000" dirty="0">
                <a:solidFill>
                  <a:schemeClr val="bg1"/>
                </a:solidFill>
                <a:latin typeface="Times New Roman" panose="02020603050405020304" pitchFamily="18" charset="0"/>
                <a:cs typeface="Times New Roman" panose="02020603050405020304" pitchFamily="18" charset="0"/>
              </a:rPr>
              <a:t>Patients can get help to adhere to </a:t>
            </a:r>
            <a:r>
              <a:rPr lang="en-US" sz="3000" dirty="0" smtClean="0">
                <a:solidFill>
                  <a:schemeClr val="bg1"/>
                </a:solidFill>
                <a:latin typeface="Times New Roman" panose="02020603050405020304" pitchFamily="18" charset="0"/>
                <a:cs typeface="Times New Roman" panose="02020603050405020304" pitchFamily="18" charset="0"/>
              </a:rPr>
              <a:t>treatment through </a:t>
            </a:r>
            <a:r>
              <a:rPr lang="en-US" sz="3000" u="sng" dirty="0">
                <a:solidFill>
                  <a:srgbClr val="FFC000"/>
                </a:solidFill>
                <a:latin typeface="Times New Roman" panose="02020603050405020304" pitchFamily="18" charset="0"/>
                <a:cs typeface="Times New Roman" panose="02020603050405020304" pitchFamily="18" charset="0"/>
              </a:rPr>
              <a:t>structured education and </a:t>
            </a:r>
            <a:r>
              <a:rPr lang="en-US" sz="3000" u="sng" dirty="0" smtClean="0">
                <a:solidFill>
                  <a:srgbClr val="FFC000"/>
                </a:solidFill>
                <a:latin typeface="Times New Roman" panose="02020603050405020304" pitchFamily="18" charset="0"/>
                <a:cs typeface="Times New Roman" panose="02020603050405020304" pitchFamily="18" charset="0"/>
              </a:rPr>
              <a:t>self-management </a:t>
            </a:r>
            <a:r>
              <a:rPr lang="en-US" sz="3000" dirty="0" err="1" smtClean="0">
                <a:solidFill>
                  <a:schemeClr val="bg1"/>
                </a:solidFill>
                <a:latin typeface="Times New Roman" panose="02020603050405020304" pitchFamily="18" charset="0"/>
                <a:cs typeface="Times New Roman" panose="02020603050405020304" pitchFamily="18" charset="0"/>
              </a:rPr>
              <a:t>programmes</a:t>
            </a:r>
            <a:r>
              <a:rPr lang="en-US" sz="3000" dirty="0">
                <a:solidFill>
                  <a:schemeClr val="bg1"/>
                </a:solidFill>
                <a:latin typeface="Times New Roman" panose="02020603050405020304" pitchFamily="18" charset="0"/>
                <a:cs typeface="Times New Roman" panose="02020603050405020304" pitchFamily="18" charset="0"/>
              </a:rPr>
              <a:t>, which have been shown to </a:t>
            </a:r>
            <a:r>
              <a:rPr lang="en-US" sz="3000" dirty="0" smtClean="0">
                <a:solidFill>
                  <a:schemeClr val="bg1"/>
                </a:solidFill>
                <a:latin typeface="Times New Roman" panose="02020603050405020304" pitchFamily="18" charset="0"/>
                <a:cs typeface="Times New Roman" panose="02020603050405020304" pitchFamily="18" charset="0"/>
              </a:rPr>
              <a:t>improve personal responsibility </a:t>
            </a:r>
            <a:r>
              <a:rPr lang="en-US" sz="3000" dirty="0">
                <a:solidFill>
                  <a:schemeClr val="bg1"/>
                </a:solidFill>
                <a:latin typeface="Times New Roman" panose="02020603050405020304" pitchFamily="18" charset="0"/>
                <a:cs typeface="Times New Roman" panose="02020603050405020304" pitchFamily="18" charset="0"/>
              </a:rPr>
              <a:t>and should be </a:t>
            </a:r>
            <a:r>
              <a:rPr lang="en-US" sz="3000" dirty="0" err="1">
                <a:solidFill>
                  <a:schemeClr val="bg1"/>
                </a:solidFill>
                <a:latin typeface="Times New Roman" panose="02020603050405020304" pitchFamily="18" charset="0"/>
                <a:cs typeface="Times New Roman" panose="02020603050405020304" pitchFamily="18" charset="0"/>
              </a:rPr>
              <a:t>emphasised</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smtClean="0">
                <a:solidFill>
                  <a:schemeClr val="bg1"/>
                </a:solidFill>
                <a:latin typeface="Times New Roman" panose="02020603050405020304" pitchFamily="18" charset="0"/>
                <a:cs typeface="Times New Roman" panose="02020603050405020304" pitchFamily="18" charset="0"/>
              </a:rPr>
              <a:t>for all </a:t>
            </a:r>
            <a:r>
              <a:rPr lang="en-US" sz="3000" dirty="0">
                <a:solidFill>
                  <a:schemeClr val="bg1"/>
                </a:solidFill>
                <a:latin typeface="Times New Roman" panose="02020603050405020304" pitchFamily="18" charset="0"/>
                <a:cs typeface="Times New Roman" panose="02020603050405020304" pitchFamily="18" charset="0"/>
              </a:rPr>
              <a:t>medications, including </a:t>
            </a:r>
            <a:r>
              <a:rPr lang="en-US" sz="3000" u="sng" dirty="0">
                <a:solidFill>
                  <a:srgbClr val="FFC000"/>
                </a:solidFill>
                <a:latin typeface="Times New Roman" panose="02020603050405020304" pitchFamily="18" charset="0"/>
                <a:cs typeface="Times New Roman" panose="02020603050405020304" pitchFamily="18" charset="0"/>
              </a:rPr>
              <a:t>anti-hypertensive </a:t>
            </a:r>
            <a:r>
              <a:rPr lang="en-US" sz="3000" u="sng" dirty="0" smtClean="0">
                <a:solidFill>
                  <a:srgbClr val="FFC000"/>
                </a:solidFill>
                <a:latin typeface="Times New Roman" panose="02020603050405020304" pitchFamily="18" charset="0"/>
                <a:cs typeface="Times New Roman" panose="02020603050405020304" pitchFamily="18" charset="0"/>
              </a:rPr>
              <a:t>and lipid-lowering </a:t>
            </a:r>
            <a:r>
              <a:rPr lang="en-US" sz="3000" u="sng" dirty="0">
                <a:solidFill>
                  <a:srgbClr val="FFC000"/>
                </a:solidFill>
                <a:latin typeface="Times New Roman" panose="02020603050405020304" pitchFamily="18" charset="0"/>
                <a:cs typeface="Times New Roman" panose="02020603050405020304" pitchFamily="18" charset="0"/>
              </a:rPr>
              <a:t>therapies</a:t>
            </a:r>
          </a:p>
        </p:txBody>
      </p:sp>
      <p:sp>
        <p:nvSpPr>
          <p:cNvPr id="4" name="Date Placeholder 3"/>
          <p:cNvSpPr>
            <a:spLocks noGrp="1"/>
          </p:cNvSpPr>
          <p:nvPr>
            <p:ph type="dt" sz="half" idx="10"/>
          </p:nvPr>
        </p:nvSpPr>
        <p:spPr/>
        <p:txBody>
          <a:bodyPr/>
          <a:lstStyle/>
          <a:p>
            <a:fld id="{177C94F4-652D-492B-B083-16AF877C2FAD}" type="datetime1">
              <a:rPr lang="en-US" smtClean="0"/>
              <a:t>8/9/2017</a:t>
            </a:fld>
            <a:endParaRPr lang="en-US"/>
          </a:p>
        </p:txBody>
      </p:sp>
      <p:sp>
        <p:nvSpPr>
          <p:cNvPr id="5" name="Slide Number Placeholder 4"/>
          <p:cNvSpPr>
            <a:spLocks noGrp="1"/>
          </p:cNvSpPr>
          <p:nvPr>
            <p:ph type="sldNum" sz="quarter" idx="12"/>
          </p:nvPr>
        </p:nvSpPr>
        <p:spPr/>
        <p:txBody>
          <a:bodyPr/>
          <a:lstStyle/>
          <a:p>
            <a:fld id="{E710D9D3-9E56-426E-940A-EB27FAD19CFE}" type="slidenum">
              <a:rPr lang="en-US" smtClean="0"/>
              <a:t>42</a:t>
            </a:fld>
            <a:endParaRPr lang="en-US"/>
          </a:p>
        </p:txBody>
      </p:sp>
    </p:spTree>
    <p:extLst>
      <p:ext uri="{BB962C8B-B14F-4D97-AF65-F5344CB8AC3E}">
        <p14:creationId xmlns:p14="http://schemas.microsoft.com/office/powerpoint/2010/main" val="36736051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3693"/>
            <a:ext cx="12192000" cy="6844307"/>
          </a:xfrm>
          <a:prstGeom prst="rect">
            <a:avLst/>
          </a:prstGeom>
        </p:spPr>
      </p:pic>
      <p:pic>
        <p:nvPicPr>
          <p:cNvPr id="5" name="Picture 4"/>
          <p:cNvPicPr>
            <a:picLocks noChangeAspect="1"/>
          </p:cNvPicPr>
          <p:nvPr/>
        </p:nvPicPr>
        <p:blipFill>
          <a:blip r:embed="rId3"/>
          <a:stretch>
            <a:fillRect/>
          </a:stretch>
        </p:blipFill>
        <p:spPr>
          <a:xfrm>
            <a:off x="8607829" y="6368798"/>
            <a:ext cx="3439391" cy="399840"/>
          </a:xfrm>
          <a:prstGeom prst="rect">
            <a:avLst/>
          </a:prstGeom>
        </p:spPr>
      </p:pic>
    </p:spTree>
    <p:extLst>
      <p:ext uri="{BB962C8B-B14F-4D97-AF65-F5344CB8AC3E}">
        <p14:creationId xmlns:p14="http://schemas.microsoft.com/office/powerpoint/2010/main" val="211702088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000" dirty="0">
                <a:solidFill>
                  <a:srgbClr val="FFFF00"/>
                </a:solidFill>
                <a:latin typeface="Times New Roman" panose="02020603050405020304" pitchFamily="18" charset="0"/>
                <a:cs typeface="Times New Roman" panose="02020603050405020304" pitchFamily="18" charset="0"/>
              </a:rPr>
              <a:t>Take H</a:t>
            </a:r>
            <a:r>
              <a:rPr lang="en-US" sz="4000" dirty="0" smtClean="0">
                <a:solidFill>
                  <a:srgbClr val="FFFF00"/>
                </a:solidFill>
                <a:latin typeface="Times New Roman" panose="02020603050405020304" pitchFamily="18" charset="0"/>
                <a:cs typeface="Times New Roman" panose="02020603050405020304" pitchFamily="18" charset="0"/>
              </a:rPr>
              <a:t>ome </a:t>
            </a:r>
            <a:r>
              <a:rPr lang="en-US" sz="4000" dirty="0">
                <a:solidFill>
                  <a:srgbClr val="FFFF00"/>
                </a:solidFill>
                <a:latin typeface="Times New Roman" panose="02020603050405020304" pitchFamily="18" charset="0"/>
                <a:cs typeface="Times New Roman" panose="02020603050405020304" pitchFamily="18" charset="0"/>
              </a:rPr>
              <a:t>M</a:t>
            </a:r>
            <a:r>
              <a:rPr lang="en-US" sz="4000" dirty="0" smtClean="0">
                <a:solidFill>
                  <a:srgbClr val="FFFF00"/>
                </a:solidFill>
                <a:latin typeface="Times New Roman" panose="02020603050405020304" pitchFamily="18" charset="0"/>
                <a:cs typeface="Times New Roman" panose="02020603050405020304" pitchFamily="18" charset="0"/>
              </a:rPr>
              <a:t>essage</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91540" y="1722755"/>
            <a:ext cx="10462260" cy="4351338"/>
          </a:xfrm>
        </p:spPr>
        <p:txBody>
          <a:bodyPr>
            <a:noAutofit/>
          </a:bodyPr>
          <a:lstStyle/>
          <a:p>
            <a:r>
              <a:rPr lang="en-US" sz="3000" dirty="0">
                <a:solidFill>
                  <a:schemeClr val="bg1"/>
                </a:solidFill>
                <a:latin typeface="Times New Roman" panose="02020603050405020304" pitchFamily="18" charset="0"/>
                <a:cs typeface="Times New Roman" panose="02020603050405020304" pitchFamily="18" charset="0"/>
              </a:rPr>
              <a:t>Different recommendations in different guidelines, in part, can be explained by various contextual variables</a:t>
            </a:r>
          </a:p>
          <a:p>
            <a:endParaRPr lang="en-US" sz="3000" dirty="0">
              <a:solidFill>
                <a:schemeClr val="bg1"/>
              </a:solidFill>
              <a:latin typeface="Times New Roman" panose="02020603050405020304" pitchFamily="18" charset="0"/>
              <a:cs typeface="Times New Roman" panose="02020603050405020304" pitchFamily="18" charset="0"/>
            </a:endParaRPr>
          </a:p>
          <a:p>
            <a:r>
              <a:rPr lang="en-US" sz="3000" dirty="0">
                <a:solidFill>
                  <a:schemeClr val="bg1"/>
                </a:solidFill>
                <a:latin typeface="Times New Roman" panose="02020603050405020304" pitchFamily="18" charset="0"/>
                <a:cs typeface="Times New Roman" panose="02020603050405020304" pitchFamily="18" charset="0"/>
              </a:rPr>
              <a:t>In our country with limited resources, we need to develop a new national evidence based guideline</a:t>
            </a:r>
          </a:p>
          <a:p>
            <a:endParaRPr lang="en-US" sz="3000" dirty="0">
              <a:solidFill>
                <a:schemeClr val="bg1"/>
              </a:solidFill>
              <a:latin typeface="Times New Roman" panose="02020603050405020304" pitchFamily="18" charset="0"/>
              <a:cs typeface="Times New Roman" panose="02020603050405020304" pitchFamily="18" charset="0"/>
            </a:endParaRPr>
          </a:p>
          <a:p>
            <a:r>
              <a:rPr lang="en-US" sz="3000" dirty="0">
                <a:solidFill>
                  <a:schemeClr val="bg1"/>
                </a:solidFill>
                <a:latin typeface="Times New Roman" panose="02020603050405020304" pitchFamily="18" charset="0"/>
                <a:cs typeface="Times New Roman" panose="02020603050405020304" pitchFamily="18" charset="0"/>
              </a:rPr>
              <a:t>Considering difficulties in guideline development, and as an easier task, customizing existing guidelines  seems to be more practical</a:t>
            </a:r>
          </a:p>
          <a:p>
            <a:endParaRPr lang="en-US" sz="30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C62E1655-54FB-482C-BF30-A583494979B8}" type="datetime1">
              <a:rPr lang="en-US" smtClean="0"/>
              <a:t>8/9/2017</a:t>
            </a:fld>
            <a:endParaRPr lang="en-US" dirty="0"/>
          </a:p>
        </p:txBody>
      </p:sp>
      <p:sp>
        <p:nvSpPr>
          <p:cNvPr id="5" name="Slide Number Placeholder 4"/>
          <p:cNvSpPr>
            <a:spLocks noGrp="1"/>
          </p:cNvSpPr>
          <p:nvPr>
            <p:ph type="sldNum" sz="quarter" idx="12"/>
          </p:nvPr>
        </p:nvSpPr>
        <p:spPr/>
        <p:txBody>
          <a:bodyPr/>
          <a:lstStyle/>
          <a:p>
            <a:fld id="{E710D9D3-9E56-426E-940A-EB27FAD19CFE}" type="slidenum">
              <a:rPr lang="en-US" smtClean="0"/>
              <a:t>44</a:t>
            </a:fld>
            <a:endParaRPr lang="en-US"/>
          </a:p>
        </p:txBody>
      </p:sp>
    </p:spTree>
    <p:extLst>
      <p:ext uri="{BB962C8B-B14F-4D97-AF65-F5344CB8AC3E}">
        <p14:creationId xmlns:p14="http://schemas.microsoft.com/office/powerpoint/2010/main" val="28708713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000" dirty="0">
                <a:solidFill>
                  <a:srgbClr val="FFFF00"/>
                </a:solidFill>
                <a:latin typeface="Times New Roman" panose="02020603050405020304" pitchFamily="18" charset="0"/>
                <a:cs typeface="Times New Roman" panose="02020603050405020304" pitchFamily="18" charset="0"/>
              </a:rPr>
              <a:t>Take H</a:t>
            </a:r>
            <a:r>
              <a:rPr lang="en-US" sz="4000" dirty="0" smtClean="0">
                <a:solidFill>
                  <a:srgbClr val="FFFF00"/>
                </a:solidFill>
                <a:latin typeface="Times New Roman" panose="02020603050405020304" pitchFamily="18" charset="0"/>
                <a:cs typeface="Times New Roman" panose="02020603050405020304" pitchFamily="18" charset="0"/>
              </a:rPr>
              <a:t>ome </a:t>
            </a:r>
            <a:r>
              <a:rPr lang="en-US" sz="4000" dirty="0">
                <a:solidFill>
                  <a:srgbClr val="FFFF00"/>
                </a:solidFill>
                <a:latin typeface="Times New Roman" panose="02020603050405020304" pitchFamily="18" charset="0"/>
                <a:cs typeface="Times New Roman" panose="02020603050405020304" pitchFamily="18" charset="0"/>
              </a:rPr>
              <a:t>M</a:t>
            </a:r>
            <a:r>
              <a:rPr lang="en-US" sz="4000" dirty="0" smtClean="0">
                <a:solidFill>
                  <a:srgbClr val="FFFF00"/>
                </a:solidFill>
                <a:latin typeface="Times New Roman" panose="02020603050405020304" pitchFamily="18" charset="0"/>
                <a:cs typeface="Times New Roman" panose="02020603050405020304" pitchFamily="18" charset="0"/>
              </a:rPr>
              <a:t>essage</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91540" y="1722755"/>
            <a:ext cx="10462260" cy="4351338"/>
          </a:xfrm>
        </p:spPr>
        <p:txBody>
          <a:bodyPr>
            <a:noAutofit/>
          </a:bodyPr>
          <a:lstStyle/>
          <a:p>
            <a:r>
              <a:rPr lang="en-US" sz="3000" dirty="0">
                <a:solidFill>
                  <a:schemeClr val="bg1"/>
                </a:solidFill>
                <a:latin typeface="Times New Roman" panose="02020603050405020304" pitchFamily="18" charset="0"/>
                <a:cs typeface="Times New Roman" panose="02020603050405020304" pitchFamily="18" charset="0"/>
              </a:rPr>
              <a:t>Clinicians should discuss treatment options with patients using a </a:t>
            </a:r>
            <a:r>
              <a:rPr lang="en-US" sz="3000" dirty="0" smtClean="0">
                <a:solidFill>
                  <a:schemeClr val="bg1"/>
                </a:solidFill>
                <a:latin typeface="Times New Roman" panose="02020603050405020304" pitchFamily="18" charset="0"/>
                <a:cs typeface="Times New Roman" panose="02020603050405020304" pitchFamily="18" charset="0"/>
              </a:rPr>
              <a:t> shared </a:t>
            </a:r>
            <a:r>
              <a:rPr lang="en-US" sz="3000" dirty="0">
                <a:solidFill>
                  <a:schemeClr val="bg1"/>
                </a:solidFill>
                <a:latin typeface="Times New Roman" panose="02020603050405020304" pitchFamily="18" charset="0"/>
                <a:cs typeface="Times New Roman" panose="02020603050405020304" pitchFamily="18" charset="0"/>
              </a:rPr>
              <a:t>decision-making approach that considers</a:t>
            </a:r>
          </a:p>
          <a:p>
            <a:r>
              <a:rPr lang="en-US" sz="3000" dirty="0">
                <a:solidFill>
                  <a:schemeClr val="bg1"/>
                </a:solidFill>
                <a:latin typeface="Times New Roman" panose="02020603050405020304" pitchFamily="18" charset="0"/>
                <a:cs typeface="Times New Roman" panose="02020603050405020304" pitchFamily="18" charset="0"/>
              </a:rPr>
              <a:t> individual health status,</a:t>
            </a:r>
          </a:p>
          <a:p>
            <a:r>
              <a:rPr lang="en-US" sz="3000" dirty="0">
                <a:solidFill>
                  <a:schemeClr val="bg1"/>
                </a:solidFill>
                <a:latin typeface="Times New Roman" panose="02020603050405020304" pitchFamily="18" charset="0"/>
                <a:cs typeface="Times New Roman" panose="02020603050405020304" pitchFamily="18" charset="0"/>
              </a:rPr>
              <a:t>Resources,</a:t>
            </a:r>
          </a:p>
          <a:p>
            <a:r>
              <a:rPr lang="en-US" sz="3000" dirty="0">
                <a:solidFill>
                  <a:schemeClr val="bg1"/>
                </a:solidFill>
                <a:latin typeface="Times New Roman" panose="02020603050405020304" pitchFamily="18" charset="0"/>
                <a:cs typeface="Times New Roman" panose="02020603050405020304" pitchFamily="18" charset="0"/>
              </a:rPr>
              <a:t>Life context; </a:t>
            </a:r>
          </a:p>
          <a:p>
            <a:r>
              <a:rPr lang="en-US" sz="3000" dirty="0">
                <a:solidFill>
                  <a:schemeClr val="bg1"/>
                </a:solidFill>
                <a:latin typeface="Times New Roman" panose="02020603050405020304" pitchFamily="18" charset="0"/>
                <a:cs typeface="Times New Roman" panose="02020603050405020304" pitchFamily="18" charset="0"/>
              </a:rPr>
              <a:t>Tools are available to support this process</a:t>
            </a:r>
          </a:p>
          <a:p>
            <a:r>
              <a:rPr lang="en-US" sz="3200" dirty="0">
                <a:solidFill>
                  <a:schemeClr val="bg1"/>
                </a:solidFill>
              </a:rPr>
              <a:t>evidence-based </a:t>
            </a:r>
            <a:r>
              <a:rPr lang="en-US" sz="3200" dirty="0" smtClean="0">
                <a:solidFill>
                  <a:schemeClr val="bg1"/>
                </a:solidFill>
              </a:rPr>
              <a:t>medicine approach </a:t>
            </a:r>
            <a:r>
              <a:rPr lang="en-US" sz="3200" dirty="0">
                <a:solidFill>
                  <a:schemeClr val="bg1"/>
                </a:solidFill>
              </a:rPr>
              <a:t>can be used to </a:t>
            </a:r>
            <a:r>
              <a:rPr lang="en-US" sz="3200" dirty="0" smtClean="0">
                <a:solidFill>
                  <a:schemeClr val="bg1"/>
                </a:solidFill>
              </a:rPr>
              <a:t> individualize </a:t>
            </a:r>
            <a:r>
              <a:rPr lang="en-US" sz="3200" dirty="0">
                <a:solidFill>
                  <a:schemeClr val="bg1"/>
                </a:solidFill>
              </a:rPr>
              <a:t>glycemic goals and </a:t>
            </a:r>
            <a:r>
              <a:rPr lang="en-US" sz="3200" dirty="0" smtClean="0">
                <a:solidFill>
                  <a:schemeClr val="bg1"/>
                </a:solidFill>
              </a:rPr>
              <a:t>prevent </a:t>
            </a:r>
            <a:r>
              <a:rPr lang="en-US" sz="3200" dirty="0" smtClean="0">
                <a:solidFill>
                  <a:srgbClr val="FFC000"/>
                </a:solidFill>
              </a:rPr>
              <a:t>OVERTREATMENT,</a:t>
            </a:r>
            <a:endParaRPr lang="en-US" sz="3000" dirty="0">
              <a:solidFill>
                <a:srgbClr val="FFC000"/>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C62E1655-54FB-482C-BF30-A583494979B8}" type="datetime1">
              <a:rPr lang="en-US" smtClean="0"/>
              <a:t>8/9/2017</a:t>
            </a:fld>
            <a:endParaRPr lang="en-US" dirty="0"/>
          </a:p>
        </p:txBody>
      </p:sp>
      <p:sp>
        <p:nvSpPr>
          <p:cNvPr id="5" name="Slide Number Placeholder 4"/>
          <p:cNvSpPr>
            <a:spLocks noGrp="1"/>
          </p:cNvSpPr>
          <p:nvPr>
            <p:ph type="sldNum" sz="quarter" idx="12"/>
          </p:nvPr>
        </p:nvSpPr>
        <p:spPr/>
        <p:txBody>
          <a:bodyPr/>
          <a:lstStyle/>
          <a:p>
            <a:fld id="{E710D9D3-9E56-426E-940A-EB27FAD19CFE}" type="slidenum">
              <a:rPr lang="en-US" smtClean="0"/>
              <a:t>45</a:t>
            </a:fld>
            <a:endParaRPr lang="en-US"/>
          </a:p>
        </p:txBody>
      </p:sp>
    </p:spTree>
    <p:extLst>
      <p:ext uri="{BB962C8B-B14F-4D97-AF65-F5344CB8AC3E}">
        <p14:creationId xmlns:p14="http://schemas.microsoft.com/office/powerpoint/2010/main" val="37541528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D35908-D290-405D-B247-3A3C3B2AB46F}" type="datetime1">
              <a:rPr lang="en-US" smtClean="0">
                <a:solidFill>
                  <a:schemeClr val="bg1"/>
                </a:solidFill>
                <a:latin typeface="Times New Roman" panose="02020603050405020304" pitchFamily="18" charset="0"/>
                <a:cs typeface="Times New Roman" panose="02020603050405020304" pitchFamily="18" charset="0"/>
              </a:rPr>
              <a:t>8/9/2017</a:t>
            </a:fld>
            <a:endParaRPr lang="en-US" dirty="0">
              <a:solidFill>
                <a:schemeClr val="bg1"/>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E710D9D3-9E56-426E-940A-EB27FAD19CFE}" type="slidenum">
              <a:rPr lang="en-US" smtClean="0">
                <a:solidFill>
                  <a:schemeClr val="bg1"/>
                </a:solidFill>
              </a:rPr>
              <a:t>46</a:t>
            </a:fld>
            <a:endParaRPr lang="en-US" dirty="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615315" y="964317"/>
            <a:ext cx="10961369" cy="2246769"/>
          </a:xfrm>
          <a:prstGeom prst="rect">
            <a:avLst/>
          </a:prstGeom>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7000" b="1" i="1" dirty="0">
                <a:ln>
                  <a:solidFill>
                    <a:schemeClr val="bg1"/>
                  </a:solidFill>
                  <a:prstDash val="solid"/>
                </a:ln>
                <a:solidFill>
                  <a:schemeClr val="bg1"/>
                </a:solidFill>
                <a:latin typeface="Times New Roman" pitchFamily="18" charset="0"/>
                <a:cs typeface="Times New Roman" pitchFamily="18" charset="0"/>
              </a:rPr>
              <a:t>Thanks for </a:t>
            </a:r>
            <a:r>
              <a:rPr lang="en-US" sz="7000" b="1" i="1" dirty="0" smtClean="0">
                <a:ln>
                  <a:solidFill>
                    <a:schemeClr val="bg1"/>
                  </a:solidFill>
                  <a:prstDash val="solid"/>
                </a:ln>
                <a:solidFill>
                  <a:schemeClr val="bg1"/>
                </a:solidFill>
                <a:latin typeface="Times New Roman" pitchFamily="18" charset="0"/>
                <a:cs typeface="Times New Roman" pitchFamily="18" charset="0"/>
              </a:rPr>
              <a:t>your patience,</a:t>
            </a:r>
          </a:p>
          <a:p>
            <a:pPr algn="ctr"/>
            <a:r>
              <a:rPr lang="en-US" sz="7000" b="1" i="1" dirty="0" smtClean="0">
                <a:ln>
                  <a:solidFill>
                    <a:schemeClr val="bg1"/>
                  </a:solidFill>
                  <a:prstDash val="solid"/>
                </a:ln>
                <a:solidFill>
                  <a:schemeClr val="bg1"/>
                </a:solidFill>
                <a:latin typeface="Times New Roman" pitchFamily="18" charset="0"/>
                <a:cs typeface="Times New Roman" pitchFamily="18" charset="0"/>
              </a:rPr>
              <a:t> dear </a:t>
            </a:r>
            <a:r>
              <a:rPr lang="en-US" sz="7000" b="1" i="1" dirty="0">
                <a:ln>
                  <a:solidFill>
                    <a:schemeClr val="bg1"/>
                  </a:solidFill>
                  <a:prstDash val="solid"/>
                </a:ln>
                <a:solidFill>
                  <a:schemeClr val="bg1"/>
                </a:solidFill>
                <a:latin typeface="Times New Roman" pitchFamily="18" charset="0"/>
                <a:cs typeface="Times New Roman" pitchFamily="18" charset="0"/>
              </a:rPr>
              <a:t>colleagues!</a:t>
            </a:r>
            <a:endParaRPr lang="fa-IR" sz="7000" b="1" dirty="0">
              <a:ln>
                <a:solidFill>
                  <a:schemeClr val="bg1"/>
                </a:solidFill>
                <a:prstDash val="solid"/>
              </a:ln>
              <a:solidFill>
                <a:schemeClr val="bg1"/>
              </a:solidFill>
            </a:endParaRPr>
          </a:p>
        </p:txBody>
      </p:sp>
    </p:spTree>
    <p:extLst>
      <p:ext uri="{BB962C8B-B14F-4D97-AF65-F5344CB8AC3E}">
        <p14:creationId xmlns:p14="http://schemas.microsoft.com/office/powerpoint/2010/main" val="31152436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000" dirty="0" smtClean="0">
                <a:solidFill>
                  <a:srgbClr val="FFFF00"/>
                </a:solidFill>
                <a:latin typeface="Times New Roman" panose="02020603050405020304" pitchFamily="18" charset="0"/>
                <a:cs typeface="Times New Roman" panose="02020603050405020304" pitchFamily="18" charset="0"/>
              </a:rPr>
              <a:t>Case Studies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91540" y="1722755"/>
            <a:ext cx="10462260" cy="4351338"/>
          </a:xfrm>
        </p:spPr>
        <p:txBody>
          <a:bodyPr>
            <a:noAutofit/>
          </a:bodyPr>
          <a:lstStyle/>
          <a:p>
            <a:pPr marL="0" indent="0">
              <a:buNone/>
            </a:pPr>
            <a:endParaRPr lang="en-US" sz="3000" dirty="0">
              <a:solidFill>
                <a:srgbClr val="FFC000"/>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C62E1655-54FB-482C-BF30-A583494979B8}" type="datetime1">
              <a:rPr lang="en-US" smtClean="0"/>
              <a:t>8/9/2017</a:t>
            </a:fld>
            <a:endParaRPr lang="en-US" dirty="0"/>
          </a:p>
        </p:txBody>
      </p:sp>
      <p:sp>
        <p:nvSpPr>
          <p:cNvPr id="5" name="Slide Number Placeholder 4"/>
          <p:cNvSpPr>
            <a:spLocks noGrp="1"/>
          </p:cNvSpPr>
          <p:nvPr>
            <p:ph type="sldNum" sz="quarter" idx="12"/>
          </p:nvPr>
        </p:nvSpPr>
        <p:spPr/>
        <p:txBody>
          <a:bodyPr/>
          <a:lstStyle/>
          <a:p>
            <a:fld id="{E710D9D3-9E56-426E-940A-EB27FAD19CFE}" type="slidenum">
              <a:rPr lang="en-US" smtClean="0"/>
              <a:t>47</a:t>
            </a:fld>
            <a:endParaRPr lang="en-US"/>
          </a:p>
        </p:txBody>
      </p:sp>
    </p:spTree>
    <p:extLst>
      <p:ext uri="{BB962C8B-B14F-4D97-AF65-F5344CB8AC3E}">
        <p14:creationId xmlns:p14="http://schemas.microsoft.com/office/powerpoint/2010/main" val="19334696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Rounded Rectangle 19"/>
          <p:cNvSpPr/>
          <p:nvPr/>
        </p:nvSpPr>
        <p:spPr>
          <a:xfrm>
            <a:off x="529936" y="509251"/>
            <a:ext cx="11280146" cy="57530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7" name="TextBox 6"/>
          <p:cNvSpPr txBox="1"/>
          <p:nvPr/>
        </p:nvSpPr>
        <p:spPr>
          <a:xfrm>
            <a:off x="256030" y="1691952"/>
            <a:ext cx="6917581" cy="369332"/>
          </a:xfrm>
          <a:prstGeom prst="rect">
            <a:avLst/>
          </a:prstGeom>
          <a:noFill/>
        </p:spPr>
        <p:txBody>
          <a:bodyPr wrap="square" rtlCol="0">
            <a:spAutoFit/>
          </a:bodyPr>
          <a:lstStyle/>
          <a:p>
            <a:endParaRPr lang="en-US" dirty="0">
              <a:solidFill>
                <a:prstClr val="black"/>
              </a:solidFill>
            </a:endParaRPr>
          </a:p>
        </p:txBody>
      </p:sp>
      <p:sp>
        <p:nvSpPr>
          <p:cNvPr id="8" name="TextBox 7"/>
          <p:cNvSpPr txBox="1"/>
          <p:nvPr/>
        </p:nvSpPr>
        <p:spPr>
          <a:xfrm>
            <a:off x="1044138" y="985142"/>
            <a:ext cx="7028688" cy="4801314"/>
          </a:xfrm>
          <a:prstGeom prst="rect">
            <a:avLst/>
          </a:prstGeom>
          <a:noFill/>
        </p:spPr>
        <p:txBody>
          <a:bodyPr wrap="square" rtlCol="0">
            <a:spAutoFit/>
          </a:bodyPr>
          <a:lstStyle/>
          <a:p>
            <a:r>
              <a:rPr lang="en-US" b="1" dirty="0" smtClean="0">
                <a:solidFill>
                  <a:srgbClr val="002060"/>
                </a:solidFill>
              </a:rPr>
              <a:t>Mrs</a:t>
            </a:r>
            <a:r>
              <a:rPr lang="en-US" b="1" dirty="0">
                <a:solidFill>
                  <a:srgbClr val="002060"/>
                </a:solidFill>
              </a:rPr>
              <a:t>. </a:t>
            </a:r>
            <a:r>
              <a:rPr lang="en-US" b="1" dirty="0" smtClean="0">
                <a:solidFill>
                  <a:srgbClr val="002060"/>
                </a:solidFill>
              </a:rPr>
              <a:t>M.   52 year old housewife with T2DM from 10 years ago,</a:t>
            </a:r>
          </a:p>
          <a:p>
            <a:r>
              <a:rPr lang="en-US" b="1" dirty="0" smtClean="0">
                <a:solidFill>
                  <a:srgbClr val="002060"/>
                </a:solidFill>
              </a:rPr>
              <a:t>admitted for control of diabetes. </a:t>
            </a:r>
          </a:p>
          <a:p>
            <a:r>
              <a:rPr lang="en-US" b="1" dirty="0" smtClean="0">
                <a:solidFill>
                  <a:srgbClr val="002060"/>
                </a:solidFill>
              </a:rPr>
              <a:t>She has inactive life but obey diet under observation of a dietician. </a:t>
            </a:r>
          </a:p>
          <a:p>
            <a:endParaRPr lang="en-US" b="1" dirty="0">
              <a:solidFill>
                <a:srgbClr val="002060"/>
              </a:solidFill>
            </a:endParaRPr>
          </a:p>
          <a:p>
            <a:r>
              <a:rPr lang="en-US" b="1" dirty="0">
                <a:solidFill>
                  <a:prstClr val="black"/>
                </a:solidFill>
              </a:rPr>
              <a:t>Clinical history: </a:t>
            </a:r>
          </a:p>
          <a:p>
            <a:r>
              <a:rPr lang="en-US" b="1" dirty="0">
                <a:solidFill>
                  <a:srgbClr val="C00000"/>
                </a:solidFill>
              </a:rPr>
              <a:t>PMH:</a:t>
            </a:r>
          </a:p>
          <a:p>
            <a:r>
              <a:rPr lang="en-US" dirty="0" smtClean="0">
                <a:solidFill>
                  <a:srgbClr val="002060"/>
                </a:solidFill>
              </a:rPr>
              <a:t>HTN </a:t>
            </a:r>
            <a:r>
              <a:rPr lang="en-US" dirty="0">
                <a:solidFill>
                  <a:srgbClr val="002060"/>
                </a:solidFill>
              </a:rPr>
              <a:t>form </a:t>
            </a:r>
            <a:r>
              <a:rPr lang="en-US" dirty="0" smtClean="0">
                <a:solidFill>
                  <a:srgbClr val="002060"/>
                </a:solidFill>
              </a:rPr>
              <a:t>5 </a:t>
            </a:r>
            <a:r>
              <a:rPr lang="en-US" dirty="0">
                <a:solidFill>
                  <a:srgbClr val="002060"/>
                </a:solidFill>
              </a:rPr>
              <a:t>years ago </a:t>
            </a:r>
          </a:p>
          <a:p>
            <a:r>
              <a:rPr lang="en-US" dirty="0">
                <a:solidFill>
                  <a:srgbClr val="C00000"/>
                </a:solidFill>
              </a:rPr>
              <a:t>FH</a:t>
            </a:r>
            <a:r>
              <a:rPr lang="en-US" dirty="0">
                <a:solidFill>
                  <a:srgbClr val="002060"/>
                </a:solidFill>
              </a:rPr>
              <a:t>:DM +</a:t>
            </a:r>
          </a:p>
          <a:p>
            <a:r>
              <a:rPr lang="en-US" dirty="0">
                <a:solidFill>
                  <a:srgbClr val="C00000"/>
                </a:solidFill>
                <a:sym typeface="Wingdings"/>
              </a:rPr>
              <a:t>DH :</a:t>
            </a:r>
            <a:r>
              <a:rPr lang="en-US" dirty="0">
                <a:solidFill>
                  <a:srgbClr val="002060"/>
                </a:solidFill>
                <a:sym typeface="Wingdings"/>
              </a:rPr>
              <a:t> </a:t>
            </a:r>
          </a:p>
          <a:p>
            <a:r>
              <a:rPr lang="en-US" dirty="0">
                <a:solidFill>
                  <a:srgbClr val="002060"/>
                </a:solidFill>
                <a:sym typeface="Wingdings"/>
              </a:rPr>
              <a:t>Tab. Metformin 2000 mg /D</a:t>
            </a:r>
          </a:p>
          <a:p>
            <a:r>
              <a:rPr lang="en-US" dirty="0">
                <a:solidFill>
                  <a:srgbClr val="002060"/>
                </a:solidFill>
                <a:sym typeface="Wingdings"/>
              </a:rPr>
              <a:t>Tab. </a:t>
            </a:r>
            <a:r>
              <a:rPr lang="en-US" dirty="0" err="1">
                <a:solidFill>
                  <a:srgbClr val="002060"/>
                </a:solidFill>
                <a:sym typeface="Wingdings"/>
              </a:rPr>
              <a:t>Gliclazide</a:t>
            </a:r>
            <a:r>
              <a:rPr lang="en-US" dirty="0">
                <a:solidFill>
                  <a:srgbClr val="002060"/>
                </a:solidFill>
                <a:sym typeface="Wingdings"/>
              </a:rPr>
              <a:t>  80 mg/BD</a:t>
            </a:r>
          </a:p>
          <a:p>
            <a:r>
              <a:rPr lang="en-US" dirty="0">
                <a:solidFill>
                  <a:srgbClr val="002060"/>
                </a:solidFill>
                <a:sym typeface="Wingdings"/>
              </a:rPr>
              <a:t>GI intolerance to </a:t>
            </a:r>
            <a:r>
              <a:rPr lang="en-US" dirty="0" err="1">
                <a:solidFill>
                  <a:srgbClr val="002060"/>
                </a:solidFill>
                <a:sym typeface="Wingdings"/>
              </a:rPr>
              <a:t>Liraglutide</a:t>
            </a:r>
            <a:r>
              <a:rPr lang="en-US" dirty="0">
                <a:solidFill>
                  <a:srgbClr val="002060"/>
                </a:solidFill>
                <a:sym typeface="Wingdings"/>
              </a:rPr>
              <a:t> </a:t>
            </a:r>
          </a:p>
          <a:p>
            <a:r>
              <a:rPr lang="en-US" dirty="0">
                <a:solidFill>
                  <a:srgbClr val="002060"/>
                </a:solidFill>
                <a:sym typeface="Wingdings"/>
              </a:rPr>
              <a:t>Tab. ASA 80 mg /D</a:t>
            </a:r>
          </a:p>
          <a:p>
            <a:r>
              <a:rPr lang="en-US" dirty="0">
                <a:solidFill>
                  <a:srgbClr val="002060"/>
                </a:solidFill>
                <a:sym typeface="Wingdings"/>
              </a:rPr>
              <a:t>Tab. Atorvastatin 10 mg /D</a:t>
            </a:r>
          </a:p>
          <a:p>
            <a:r>
              <a:rPr lang="en-US" dirty="0">
                <a:solidFill>
                  <a:srgbClr val="002060"/>
                </a:solidFill>
                <a:sym typeface="Wingdings"/>
              </a:rPr>
              <a:t>Tab. </a:t>
            </a:r>
            <a:r>
              <a:rPr lang="en-US" dirty="0" smtClean="0">
                <a:solidFill>
                  <a:srgbClr val="002060"/>
                </a:solidFill>
                <a:sym typeface="Wingdings"/>
              </a:rPr>
              <a:t>Valsartan 80 </a:t>
            </a:r>
            <a:r>
              <a:rPr lang="en-US" dirty="0">
                <a:solidFill>
                  <a:srgbClr val="002060"/>
                </a:solidFill>
                <a:sym typeface="Wingdings"/>
              </a:rPr>
              <a:t>mg/ BD </a:t>
            </a:r>
          </a:p>
          <a:p>
            <a:endParaRPr lang="en-US" b="1" dirty="0" smtClean="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24119838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p:cNvSpPr txBox="1"/>
          <p:nvPr/>
        </p:nvSpPr>
        <p:spPr>
          <a:xfrm>
            <a:off x="256032" y="1650122"/>
            <a:ext cx="6917581" cy="369332"/>
          </a:xfrm>
          <a:prstGeom prst="rect">
            <a:avLst/>
          </a:prstGeom>
          <a:noFill/>
        </p:spPr>
        <p:txBody>
          <a:bodyPr wrap="square" rtlCol="0">
            <a:spAutoFit/>
          </a:bodyPr>
          <a:lstStyle/>
          <a:p>
            <a:endParaRPr lang="en-US" dirty="0">
              <a:solidFill>
                <a:prstClr val="black"/>
              </a:solidFill>
            </a:endParaRPr>
          </a:p>
        </p:txBody>
      </p:sp>
      <p:graphicFrame>
        <p:nvGraphicFramePr>
          <p:cNvPr id="18" name="Content Placeholder 17"/>
          <p:cNvGraphicFramePr>
            <a:graphicFrameLocks noGrp="1"/>
          </p:cNvGraphicFramePr>
          <p:nvPr>
            <p:ph idx="1"/>
            <p:extLst/>
          </p:nvPr>
        </p:nvGraphicFramePr>
        <p:xfrm>
          <a:off x="6008439" y="1988359"/>
          <a:ext cx="5868988" cy="1112520"/>
        </p:xfrm>
        <a:graphic>
          <a:graphicData uri="http://schemas.openxmlformats.org/drawingml/2006/table">
            <a:tbl>
              <a:tblPr firstRow="1" bandRow="1">
                <a:tableStyleId>{5C22544A-7EE6-4342-B048-85BDC9FD1C3A}</a:tableStyleId>
              </a:tblPr>
              <a:tblGrid>
                <a:gridCol w="1467247"/>
                <a:gridCol w="1467247"/>
                <a:gridCol w="1467247"/>
                <a:gridCol w="1467247"/>
              </a:tblGrid>
              <a:tr h="370840">
                <a:tc>
                  <a:txBody>
                    <a:bodyPr/>
                    <a:lstStyle/>
                    <a:p>
                      <a:r>
                        <a:rPr lang="en-US" dirty="0" smtClean="0"/>
                        <a:t>FBS</a:t>
                      </a:r>
                      <a:endParaRPr lang="en-US" dirty="0"/>
                    </a:p>
                  </a:txBody>
                  <a:tcPr/>
                </a:tc>
                <a:tc>
                  <a:txBody>
                    <a:bodyPr/>
                    <a:lstStyle/>
                    <a:p>
                      <a:r>
                        <a:rPr lang="en-US" dirty="0" smtClean="0"/>
                        <a:t>BS2hB</a:t>
                      </a:r>
                      <a:endParaRPr lang="en-US" dirty="0"/>
                    </a:p>
                  </a:txBody>
                  <a:tcPr/>
                </a:tc>
                <a:tc>
                  <a:txBody>
                    <a:bodyPr/>
                    <a:lstStyle/>
                    <a:p>
                      <a:r>
                        <a:rPr lang="en-US" dirty="0" smtClean="0"/>
                        <a:t>BS2hL</a:t>
                      </a:r>
                      <a:endParaRPr lang="en-US" dirty="0"/>
                    </a:p>
                  </a:txBody>
                  <a:tcPr/>
                </a:tc>
                <a:tc>
                  <a:txBody>
                    <a:bodyPr/>
                    <a:lstStyle/>
                    <a:p>
                      <a:r>
                        <a:rPr lang="en-US" dirty="0" smtClean="0"/>
                        <a:t>BS2hD</a:t>
                      </a:r>
                      <a:endParaRPr lang="en-US" dirty="0"/>
                    </a:p>
                  </a:txBody>
                  <a:tcPr/>
                </a:tc>
              </a:tr>
              <a:tr h="370840">
                <a:tc>
                  <a:txBody>
                    <a:bodyPr/>
                    <a:lstStyle/>
                    <a:p>
                      <a:r>
                        <a:rPr lang="en-US" dirty="0" smtClean="0"/>
                        <a:t>190</a:t>
                      </a:r>
                      <a:endParaRPr lang="en-US" dirty="0"/>
                    </a:p>
                  </a:txBody>
                  <a:tcPr/>
                </a:tc>
                <a:tc>
                  <a:txBody>
                    <a:bodyPr/>
                    <a:lstStyle/>
                    <a:p>
                      <a:r>
                        <a:rPr lang="en-US" dirty="0" smtClean="0"/>
                        <a:t>248</a:t>
                      </a:r>
                      <a:endParaRPr lang="en-US" dirty="0"/>
                    </a:p>
                  </a:txBody>
                  <a:tcPr/>
                </a:tc>
                <a:tc>
                  <a:txBody>
                    <a:bodyPr/>
                    <a:lstStyle/>
                    <a:p>
                      <a:r>
                        <a:rPr lang="en-US" dirty="0" smtClean="0"/>
                        <a:t>260</a:t>
                      </a:r>
                      <a:endParaRPr lang="en-US" dirty="0"/>
                    </a:p>
                  </a:txBody>
                  <a:tcPr/>
                </a:tc>
                <a:tc>
                  <a:txBody>
                    <a:bodyPr/>
                    <a:lstStyle/>
                    <a:p>
                      <a:r>
                        <a:rPr lang="en-US" dirty="0" smtClean="0"/>
                        <a:t>248</a:t>
                      </a:r>
                      <a:endParaRPr lang="en-US" dirty="0"/>
                    </a:p>
                  </a:txBody>
                  <a:tcPr/>
                </a:tc>
              </a:tr>
              <a:tr h="370840">
                <a:tc>
                  <a:txBody>
                    <a:bodyPr/>
                    <a:lstStyle/>
                    <a:p>
                      <a:r>
                        <a:rPr lang="en-US" dirty="0" smtClean="0"/>
                        <a:t>213</a:t>
                      </a:r>
                      <a:endParaRPr lang="en-US" dirty="0"/>
                    </a:p>
                  </a:txBody>
                  <a:tcPr/>
                </a:tc>
                <a:tc>
                  <a:txBody>
                    <a:bodyPr/>
                    <a:lstStyle/>
                    <a:p>
                      <a:r>
                        <a:rPr lang="en-US" dirty="0" smtClean="0"/>
                        <a:t>247</a:t>
                      </a:r>
                      <a:endParaRPr lang="en-US" dirty="0"/>
                    </a:p>
                  </a:txBody>
                  <a:tcPr/>
                </a:tc>
                <a:tc>
                  <a:txBody>
                    <a:bodyPr/>
                    <a:lstStyle/>
                    <a:p>
                      <a:r>
                        <a:rPr lang="en-US" dirty="0" smtClean="0"/>
                        <a:t>257</a:t>
                      </a:r>
                      <a:endParaRPr lang="en-US" dirty="0"/>
                    </a:p>
                  </a:txBody>
                  <a:tcPr/>
                </a:tc>
                <a:tc>
                  <a:txBody>
                    <a:bodyPr/>
                    <a:lstStyle/>
                    <a:p>
                      <a:r>
                        <a:rPr lang="en-US" dirty="0" smtClean="0"/>
                        <a:t>269</a:t>
                      </a:r>
                      <a:endParaRPr lang="en-US" dirty="0"/>
                    </a:p>
                  </a:txBody>
                  <a:tcPr/>
                </a:tc>
              </a:tr>
            </a:tbl>
          </a:graphicData>
        </a:graphic>
      </p:graphicFrame>
      <p:sp>
        <p:nvSpPr>
          <p:cNvPr id="9" name="TextBox 8"/>
          <p:cNvSpPr txBox="1"/>
          <p:nvPr/>
        </p:nvSpPr>
        <p:spPr>
          <a:xfrm>
            <a:off x="6234545" y="1371600"/>
            <a:ext cx="2078182" cy="369332"/>
          </a:xfrm>
          <a:prstGeom prst="rect">
            <a:avLst/>
          </a:prstGeom>
          <a:noFill/>
        </p:spPr>
        <p:txBody>
          <a:bodyPr wrap="square" rtlCol="0">
            <a:spAutoFit/>
          </a:bodyPr>
          <a:lstStyle/>
          <a:p>
            <a:r>
              <a:rPr lang="en-US" b="1" dirty="0" smtClean="0">
                <a:solidFill>
                  <a:srgbClr val="C00000"/>
                </a:solidFill>
              </a:rPr>
              <a:t>SMBG</a:t>
            </a:r>
            <a:endParaRPr lang="en-US" b="1" dirty="0">
              <a:solidFill>
                <a:srgbClr val="C00000"/>
              </a:solidFill>
            </a:endParaRPr>
          </a:p>
        </p:txBody>
      </p:sp>
      <p:sp>
        <p:nvSpPr>
          <p:cNvPr id="11" name="Rounded Rectangle 10"/>
          <p:cNvSpPr/>
          <p:nvPr/>
        </p:nvSpPr>
        <p:spPr>
          <a:xfrm>
            <a:off x="686021" y="683628"/>
            <a:ext cx="5138900" cy="56400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344068"/>
              </a:solidFill>
            </a:endParaRPr>
          </a:p>
        </p:txBody>
      </p:sp>
      <p:sp>
        <p:nvSpPr>
          <p:cNvPr id="6" name="TextBox 5"/>
          <p:cNvSpPr txBox="1"/>
          <p:nvPr/>
        </p:nvSpPr>
        <p:spPr>
          <a:xfrm>
            <a:off x="1225099" y="912960"/>
            <a:ext cx="4663752" cy="369332"/>
          </a:xfrm>
          <a:prstGeom prst="rect">
            <a:avLst/>
          </a:prstGeom>
          <a:noFill/>
        </p:spPr>
        <p:txBody>
          <a:bodyPr wrap="square" rtlCol="0">
            <a:spAutoFit/>
          </a:bodyPr>
          <a:lstStyle/>
          <a:p>
            <a:r>
              <a:rPr lang="en-US" b="1" dirty="0" err="1" smtClean="0">
                <a:solidFill>
                  <a:srgbClr val="C00000"/>
                </a:solidFill>
              </a:rPr>
              <a:t>Ph</a:t>
            </a:r>
            <a:r>
              <a:rPr lang="en-US" b="1" dirty="0" smtClean="0">
                <a:solidFill>
                  <a:srgbClr val="C00000"/>
                </a:solidFill>
              </a:rPr>
              <a:t>/Ex:</a:t>
            </a:r>
            <a:r>
              <a:rPr lang="en-US" dirty="0" smtClean="0">
                <a:solidFill>
                  <a:prstClr val="black"/>
                </a:solidFill>
              </a:rPr>
              <a:t> </a:t>
            </a:r>
            <a:r>
              <a:rPr lang="en-US" dirty="0">
                <a:solidFill>
                  <a:srgbClr val="002060"/>
                </a:solidFill>
              </a:rPr>
              <a:t>no End organ </a:t>
            </a:r>
            <a:r>
              <a:rPr lang="en-US" dirty="0" smtClean="0">
                <a:solidFill>
                  <a:srgbClr val="002060"/>
                </a:solidFill>
              </a:rPr>
              <a:t>damage</a:t>
            </a:r>
          </a:p>
        </p:txBody>
      </p:sp>
      <p:sp>
        <p:nvSpPr>
          <p:cNvPr id="8" name="TextBox 7"/>
          <p:cNvSpPr txBox="1"/>
          <p:nvPr/>
        </p:nvSpPr>
        <p:spPr>
          <a:xfrm>
            <a:off x="1236738" y="1326195"/>
            <a:ext cx="1922831" cy="369332"/>
          </a:xfrm>
          <a:prstGeom prst="rect">
            <a:avLst/>
          </a:prstGeom>
          <a:noFill/>
        </p:spPr>
        <p:txBody>
          <a:bodyPr wrap="square" rtlCol="0">
            <a:spAutoFit/>
          </a:bodyPr>
          <a:lstStyle/>
          <a:p>
            <a:r>
              <a:rPr lang="en-US" b="1" dirty="0" smtClean="0">
                <a:solidFill>
                  <a:srgbClr val="C00000"/>
                </a:solidFill>
              </a:rPr>
              <a:t>BMI:</a:t>
            </a:r>
            <a:r>
              <a:rPr lang="en-US" dirty="0">
                <a:solidFill>
                  <a:srgbClr val="002060"/>
                </a:solidFill>
              </a:rPr>
              <a:t> </a:t>
            </a:r>
            <a:r>
              <a:rPr lang="en-US" dirty="0" smtClean="0">
                <a:solidFill>
                  <a:srgbClr val="002060"/>
                </a:solidFill>
              </a:rPr>
              <a:t>26 </a:t>
            </a:r>
            <a:r>
              <a:rPr lang="en-US" dirty="0">
                <a:solidFill>
                  <a:srgbClr val="002060"/>
                </a:solidFill>
              </a:rPr>
              <a:t>kg/m</a:t>
            </a:r>
            <a:r>
              <a:rPr lang="en-US" sz="1600" dirty="0">
                <a:solidFill>
                  <a:srgbClr val="002060"/>
                </a:solidFill>
              </a:rPr>
              <a:t>2 </a:t>
            </a:r>
            <a:endParaRPr lang="en-US" dirty="0">
              <a:solidFill>
                <a:prstClr val="black"/>
              </a:solidFill>
            </a:endParaRPr>
          </a:p>
        </p:txBody>
      </p:sp>
      <p:sp>
        <p:nvSpPr>
          <p:cNvPr id="17" name="TextBox 16"/>
          <p:cNvSpPr txBox="1"/>
          <p:nvPr/>
        </p:nvSpPr>
        <p:spPr>
          <a:xfrm>
            <a:off x="1225099" y="1870938"/>
            <a:ext cx="1816167" cy="646331"/>
          </a:xfrm>
          <a:prstGeom prst="rect">
            <a:avLst/>
          </a:prstGeom>
          <a:noFill/>
        </p:spPr>
        <p:txBody>
          <a:bodyPr wrap="square" rtlCol="0">
            <a:spAutoFit/>
          </a:bodyPr>
          <a:lstStyle/>
          <a:p>
            <a:r>
              <a:rPr lang="en-US" b="1" dirty="0" smtClean="0">
                <a:solidFill>
                  <a:srgbClr val="C00000"/>
                </a:solidFill>
              </a:rPr>
              <a:t>SBP:</a:t>
            </a:r>
            <a:r>
              <a:rPr lang="en-US" dirty="0" smtClean="0">
                <a:solidFill>
                  <a:srgbClr val="002060"/>
                </a:solidFill>
              </a:rPr>
              <a:t>130</a:t>
            </a:r>
          </a:p>
          <a:p>
            <a:r>
              <a:rPr lang="en-US" dirty="0" smtClean="0">
                <a:solidFill>
                  <a:srgbClr val="C00000"/>
                </a:solidFill>
              </a:rPr>
              <a:t>DBP:</a:t>
            </a:r>
            <a:r>
              <a:rPr lang="en-US" dirty="0" smtClean="0">
                <a:solidFill>
                  <a:srgbClr val="002060"/>
                </a:solidFill>
              </a:rPr>
              <a:t>75mmHg</a:t>
            </a:r>
            <a:endParaRPr lang="en-US" dirty="0">
              <a:solidFill>
                <a:srgbClr val="002060"/>
              </a:solidFill>
            </a:endParaRPr>
          </a:p>
        </p:txBody>
      </p:sp>
      <p:pic>
        <p:nvPicPr>
          <p:cNvPr id="4" name="Picture 3"/>
          <p:cNvPicPr>
            <a:picLocks noChangeAspect="1"/>
          </p:cNvPicPr>
          <p:nvPr/>
        </p:nvPicPr>
        <p:blipFill>
          <a:blip r:embed="rId3"/>
          <a:stretch>
            <a:fillRect/>
          </a:stretch>
        </p:blipFill>
        <p:spPr>
          <a:xfrm>
            <a:off x="1164793" y="2992939"/>
            <a:ext cx="2066723" cy="2962913"/>
          </a:xfrm>
          <a:prstGeom prst="rect">
            <a:avLst/>
          </a:prstGeom>
        </p:spPr>
      </p:pic>
      <p:sp>
        <p:nvSpPr>
          <p:cNvPr id="14" name="TextBox 13"/>
          <p:cNvSpPr txBox="1"/>
          <p:nvPr/>
        </p:nvSpPr>
        <p:spPr>
          <a:xfrm>
            <a:off x="1225099" y="2535043"/>
            <a:ext cx="1063561" cy="369332"/>
          </a:xfrm>
          <a:prstGeom prst="rect">
            <a:avLst/>
          </a:prstGeom>
          <a:noFill/>
        </p:spPr>
        <p:txBody>
          <a:bodyPr wrap="none" rtlCol="0">
            <a:spAutoFit/>
          </a:bodyPr>
          <a:lstStyle/>
          <a:p>
            <a:r>
              <a:rPr lang="en-US" b="1" dirty="0" smtClean="0">
                <a:solidFill>
                  <a:srgbClr val="C00000"/>
                </a:solidFill>
              </a:rPr>
              <a:t>Lab data:</a:t>
            </a:r>
            <a:endParaRPr lang="en-US" b="1" dirty="0">
              <a:solidFill>
                <a:srgbClr val="C00000"/>
              </a:solidFill>
            </a:endParaRPr>
          </a:p>
        </p:txBody>
      </p:sp>
    </p:spTree>
    <p:extLst>
      <p:ext uri="{BB962C8B-B14F-4D97-AF65-F5344CB8AC3E}">
        <p14:creationId xmlns:p14="http://schemas.microsoft.com/office/powerpoint/2010/main" val="3164059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274638"/>
            <a:ext cx="11140440" cy="1143000"/>
          </a:xfrm>
        </p:spPr>
        <p:txBody>
          <a:bodyPr>
            <a:noAutofit/>
          </a:bodyPr>
          <a:lstStyle/>
          <a:p>
            <a:pPr algn="ctr"/>
            <a:r>
              <a:rPr lang="en-US" sz="3000" dirty="0">
                <a:solidFill>
                  <a:srgbClr val="FFFF00"/>
                </a:solidFill>
                <a:latin typeface="Times New Roman" panose="02020603050405020304" pitchFamily="18" charset="0"/>
                <a:cs typeface="Times New Roman" panose="02020603050405020304" pitchFamily="18" charset="0"/>
              </a:rPr>
              <a:t>Glycemic Control for Patients With Type 2 Diabetes </a:t>
            </a:r>
            <a:r>
              <a:rPr lang="en-US" sz="3000" dirty="0" smtClean="0">
                <a:solidFill>
                  <a:srgbClr val="FFFF00"/>
                </a:solidFill>
                <a:latin typeface="Times New Roman" panose="02020603050405020304" pitchFamily="18" charset="0"/>
                <a:cs typeface="Times New Roman" panose="02020603050405020304" pitchFamily="18" charset="0"/>
              </a:rPr>
              <a:t>Mellitus Our </a:t>
            </a:r>
            <a:r>
              <a:rPr lang="en-US" sz="3000" dirty="0">
                <a:solidFill>
                  <a:srgbClr val="FFFF00"/>
                </a:solidFill>
                <a:latin typeface="Times New Roman" panose="02020603050405020304" pitchFamily="18" charset="0"/>
                <a:cs typeface="Times New Roman" panose="02020603050405020304" pitchFamily="18" charset="0"/>
              </a:rPr>
              <a:t>Evolving Faith in the Face of Evidence </a:t>
            </a:r>
            <a:r>
              <a:rPr lang="en-US" sz="3000" dirty="0" smtClean="0">
                <a:solidFill>
                  <a:srgbClr val="FFFF00"/>
                </a:solidFill>
                <a:latin typeface="Times New Roman" panose="02020603050405020304" pitchFamily="18" charset="0"/>
                <a:cs typeface="Times New Roman" panose="02020603050405020304" pitchFamily="18" charset="0"/>
              </a:rPr>
              <a:t/>
            </a:r>
            <a:br>
              <a:rPr lang="en-US" sz="3000" dirty="0" smtClean="0">
                <a:solidFill>
                  <a:srgbClr val="FFFF00"/>
                </a:solidFill>
                <a:latin typeface="Times New Roman" panose="02020603050405020304" pitchFamily="18" charset="0"/>
                <a:cs typeface="Times New Roman" panose="02020603050405020304" pitchFamily="18" charset="0"/>
              </a:rPr>
            </a:br>
            <a:r>
              <a:rPr lang="en-US" sz="3000" dirty="0" smtClean="0">
                <a:solidFill>
                  <a:srgbClr val="FFFF00"/>
                </a:solidFill>
                <a:latin typeface="Times New Roman" panose="02020603050405020304" pitchFamily="18" charset="0"/>
                <a:cs typeface="Times New Roman" panose="02020603050405020304" pitchFamily="18" charset="0"/>
              </a:rPr>
              <a:t>(</a:t>
            </a:r>
            <a:r>
              <a:rPr lang="pt-BR" sz="3000" dirty="0" smtClean="0">
                <a:solidFill>
                  <a:srgbClr val="FFFF00"/>
                </a:solidFill>
                <a:latin typeface="Times New Roman" panose="02020603050405020304" pitchFamily="18" charset="0"/>
                <a:cs typeface="Times New Roman" panose="02020603050405020304" pitchFamily="18" charset="0"/>
              </a:rPr>
              <a:t>Circ </a:t>
            </a:r>
            <a:r>
              <a:rPr lang="pt-BR" sz="3000" dirty="0">
                <a:solidFill>
                  <a:srgbClr val="FFFF00"/>
                </a:solidFill>
                <a:latin typeface="Times New Roman" panose="02020603050405020304" pitchFamily="18" charset="0"/>
                <a:cs typeface="Times New Roman" panose="02020603050405020304" pitchFamily="18" charset="0"/>
              </a:rPr>
              <a:t>Cardiovasc Qual Outcomes. 2016;9:504-512</a:t>
            </a:r>
            <a:r>
              <a:rPr lang="pt-BR" sz="3000" dirty="0" smtClean="0">
                <a:solidFill>
                  <a:srgbClr val="FFFF00"/>
                </a:solidFill>
                <a:latin typeface="Times New Roman" panose="02020603050405020304" pitchFamily="18" charset="0"/>
                <a:cs typeface="Times New Roman" panose="02020603050405020304" pitchFamily="18" charset="0"/>
              </a:rPr>
              <a:t>)</a:t>
            </a:r>
            <a:r>
              <a:rPr lang="en-US" sz="1400" dirty="0">
                <a:solidFill>
                  <a:srgbClr val="FFFF00"/>
                </a:solidFill>
              </a:rPr>
              <a:t> René Rodríguez-Gutiérrez et al </a:t>
            </a:r>
            <a:endParaRPr lang="en-US" sz="3000" dirty="0">
              <a:solidFill>
                <a:srgbClr val="FFFF00"/>
              </a:solidFill>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3"/>
          <a:stretch>
            <a:fillRect/>
          </a:stretch>
        </p:blipFill>
        <p:spPr>
          <a:xfrm>
            <a:off x="787431" y="1604928"/>
            <a:ext cx="8389620" cy="4828656"/>
          </a:xfrm>
          <a:prstGeom prst="rect">
            <a:avLst/>
          </a:prstGeom>
        </p:spPr>
      </p:pic>
      <p:sp>
        <p:nvSpPr>
          <p:cNvPr id="3" name="Date Placeholder 2"/>
          <p:cNvSpPr>
            <a:spLocks noGrp="1"/>
          </p:cNvSpPr>
          <p:nvPr>
            <p:ph type="dt" sz="half" idx="10"/>
          </p:nvPr>
        </p:nvSpPr>
        <p:spPr/>
        <p:txBody>
          <a:bodyPr/>
          <a:lstStyle/>
          <a:p>
            <a:fld id="{3CD66FD9-0CF9-4FF3-8600-322298FF9EBE}" type="datetime1">
              <a:rPr lang="en-US" smtClean="0">
                <a:solidFill>
                  <a:schemeClr val="bg1">
                    <a:lumMod val="65000"/>
                  </a:schemeClr>
                </a:solidFill>
              </a:rPr>
              <a:t>8/9/2017</a:t>
            </a:fld>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D07EC01D-2358-4BA1-A6E8-BF9F99353394}" type="slidenum">
              <a:rPr lang="en-US" smtClean="0">
                <a:solidFill>
                  <a:schemeClr val="bg1">
                    <a:lumMod val="65000"/>
                  </a:schemeClr>
                </a:solidFill>
              </a:rPr>
              <a:pPr/>
              <a:t>5</a:t>
            </a:fld>
            <a:endParaRPr lang="en-US" dirty="0">
              <a:solidFill>
                <a:schemeClr val="bg1">
                  <a:lumMod val="65000"/>
                </a:schemeClr>
              </a:solidFill>
            </a:endParaRPr>
          </a:p>
        </p:txBody>
      </p:sp>
      <p:sp>
        <p:nvSpPr>
          <p:cNvPr id="5" name="Rectangle 4"/>
          <p:cNvSpPr/>
          <p:nvPr/>
        </p:nvSpPr>
        <p:spPr>
          <a:xfrm>
            <a:off x="9210101" y="1642892"/>
            <a:ext cx="2749459" cy="4339650"/>
          </a:xfrm>
          <a:prstGeom prst="rect">
            <a:avLst/>
          </a:prstGeom>
        </p:spPr>
        <p:txBody>
          <a:bodyPr wrap="square">
            <a:spAutoFit/>
          </a:bodyPr>
          <a:lstStyle/>
          <a:p>
            <a:r>
              <a:rPr lang="en-US" sz="2300" dirty="0">
                <a:solidFill>
                  <a:srgbClr val="FFC000"/>
                </a:solidFill>
                <a:latin typeface="Times New Roman" panose="02020603050405020304" pitchFamily="18" charset="0"/>
                <a:cs typeface="Times New Roman" panose="02020603050405020304" pitchFamily="18" charset="0"/>
              </a:rPr>
              <a:t>cardiovascular</a:t>
            </a:r>
          </a:p>
          <a:p>
            <a:r>
              <a:rPr lang="en-US" sz="2300" dirty="0">
                <a:solidFill>
                  <a:srgbClr val="FFC000"/>
                </a:solidFill>
                <a:latin typeface="Times New Roman" panose="02020603050405020304" pitchFamily="18" charset="0"/>
                <a:cs typeface="Times New Roman" panose="02020603050405020304" pitchFamily="18" charset="0"/>
              </a:rPr>
              <a:t>disease-specific mortality (RR, 1.11; 95% </a:t>
            </a:r>
            <a:r>
              <a:rPr lang="en-US" sz="2300" dirty="0" smtClean="0">
                <a:solidFill>
                  <a:srgbClr val="FFC000"/>
                </a:solidFill>
                <a:latin typeface="Times New Roman" panose="02020603050405020304" pitchFamily="18" charset="0"/>
                <a:cs typeface="Times New Roman" panose="02020603050405020304" pitchFamily="18" charset="0"/>
              </a:rPr>
              <a:t>[</a:t>
            </a:r>
            <a:r>
              <a:rPr lang="en-US" sz="2300" dirty="0">
                <a:solidFill>
                  <a:srgbClr val="FFC000"/>
                </a:solidFill>
                <a:latin typeface="Times New Roman" panose="02020603050405020304" pitchFamily="18" charset="0"/>
                <a:cs typeface="Times New Roman" panose="02020603050405020304" pitchFamily="18" charset="0"/>
              </a:rPr>
              <a:t>CI], 0.86–1.43) </a:t>
            </a:r>
            <a:endParaRPr lang="en-US" sz="2300" dirty="0" smtClean="0">
              <a:solidFill>
                <a:srgbClr val="FFC000"/>
              </a:solidFill>
              <a:latin typeface="Times New Roman" panose="02020603050405020304" pitchFamily="18" charset="0"/>
              <a:cs typeface="Times New Roman" panose="02020603050405020304" pitchFamily="18" charset="0"/>
            </a:endParaRPr>
          </a:p>
          <a:p>
            <a:r>
              <a:rPr lang="en-US" sz="2300" dirty="0" smtClean="0">
                <a:solidFill>
                  <a:srgbClr val="FFC000"/>
                </a:solidFill>
                <a:latin typeface="Times New Roman" panose="02020603050405020304" pitchFamily="18" charset="0"/>
                <a:cs typeface="Times New Roman" panose="02020603050405020304" pitchFamily="18" charset="0"/>
              </a:rPr>
              <a:t>or </a:t>
            </a:r>
            <a:r>
              <a:rPr lang="en-US" sz="2300" dirty="0">
                <a:solidFill>
                  <a:srgbClr val="FFC000"/>
                </a:solidFill>
                <a:latin typeface="Times New Roman" panose="02020603050405020304" pitchFamily="18" charset="0"/>
                <a:cs typeface="Times New Roman" panose="02020603050405020304" pitchFamily="18" charset="0"/>
              </a:rPr>
              <a:t>all-cause </a:t>
            </a:r>
            <a:r>
              <a:rPr lang="en-US" sz="2300" dirty="0" smtClean="0">
                <a:solidFill>
                  <a:srgbClr val="FFC000"/>
                </a:solidFill>
                <a:latin typeface="Times New Roman" panose="02020603050405020304" pitchFamily="18" charset="0"/>
                <a:cs typeface="Times New Roman" panose="02020603050405020304" pitchFamily="18" charset="0"/>
              </a:rPr>
              <a:t>mortality </a:t>
            </a:r>
            <a:r>
              <a:rPr lang="en-US" sz="2300" dirty="0">
                <a:solidFill>
                  <a:srgbClr val="FFC000"/>
                </a:solidFill>
                <a:latin typeface="Times New Roman" panose="02020603050405020304" pitchFamily="18" charset="0"/>
                <a:cs typeface="Times New Roman" panose="02020603050405020304" pitchFamily="18" charset="0"/>
              </a:rPr>
              <a:t>(RR, 1.04;</a:t>
            </a:r>
          </a:p>
          <a:p>
            <a:r>
              <a:rPr lang="en-US" sz="2300" dirty="0">
                <a:solidFill>
                  <a:srgbClr val="FFC000"/>
                </a:solidFill>
                <a:latin typeface="Times New Roman" panose="02020603050405020304" pitchFamily="18" charset="0"/>
                <a:cs typeface="Times New Roman" panose="02020603050405020304" pitchFamily="18" charset="0"/>
              </a:rPr>
              <a:t>95% CI, 0.91–1.19), calling into question the reliability</a:t>
            </a:r>
          </a:p>
          <a:p>
            <a:r>
              <a:rPr lang="en-US" sz="2300" dirty="0">
                <a:solidFill>
                  <a:srgbClr val="FFC000"/>
                </a:solidFill>
                <a:latin typeface="Times New Roman" panose="02020603050405020304" pitchFamily="18" charset="0"/>
                <a:cs typeface="Times New Roman" panose="02020603050405020304" pitchFamily="18" charset="0"/>
              </a:rPr>
              <a:t>and significance of the reduced risk in nonfatal </a:t>
            </a:r>
            <a:r>
              <a:rPr lang="en-US" sz="2300" dirty="0" smtClean="0">
                <a:solidFill>
                  <a:srgbClr val="FFC000"/>
                </a:solidFill>
                <a:latin typeface="Times New Roman" panose="02020603050405020304" pitchFamily="18" charset="0"/>
                <a:cs typeface="Times New Roman" panose="02020603050405020304" pitchFamily="18" charset="0"/>
              </a:rPr>
              <a:t>MIs.3</a:t>
            </a:r>
            <a:endParaRPr lang="en-US" sz="23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93359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100000">
              <a:schemeClr val="accent1">
                <a:lumMod val="45000"/>
                <a:lumOff val="55000"/>
              </a:schemeClr>
            </a:gs>
            <a:gs pos="8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1097280" y="1740665"/>
            <a:ext cx="10058400" cy="4128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342900" lvl="0" indent="-342900">
              <a:lnSpc>
                <a:spcPct val="200000"/>
              </a:lnSpc>
              <a:spcBef>
                <a:spcPct val="20000"/>
              </a:spcBef>
              <a:spcAft>
                <a:spcPts val="0"/>
              </a:spcAft>
              <a:buClr>
                <a:srgbClr val="009FDA"/>
              </a:buClr>
              <a:buSzTx/>
              <a:buAutoNum type="arabicParenR"/>
              <a:defRPr/>
            </a:pPr>
            <a:r>
              <a:rPr lang="en-US" sz="1800" b="1" dirty="0" smtClean="0">
                <a:solidFill>
                  <a:srgbClr val="001965"/>
                </a:solidFill>
                <a:latin typeface="Calibri" panose="020F0502020204030204" pitchFamily="34" charset="0"/>
                <a:cs typeface="Arial" panose="020B0604020202020204" pitchFamily="34" charset="0"/>
                <a:sym typeface="Symbol" panose="05050102010706020507" pitchFamily="18" charset="2"/>
              </a:rPr>
              <a:t> </a:t>
            </a:r>
            <a:r>
              <a:rPr lang="en-US" sz="1800" b="1" dirty="0" smtClean="0">
                <a:solidFill>
                  <a:srgbClr val="001965"/>
                </a:solidFill>
                <a:latin typeface="Calibri" panose="020F0502020204030204" pitchFamily="34" charset="0"/>
                <a:cs typeface="Arial" panose="020B0604020202020204" pitchFamily="34" charset="0"/>
              </a:rPr>
              <a:t>Metformin 3000 mg/D &amp; </a:t>
            </a:r>
            <a:r>
              <a:rPr lang="en-US" sz="1800" b="1" dirty="0" err="1" smtClean="0">
                <a:solidFill>
                  <a:srgbClr val="001965"/>
                </a:solidFill>
                <a:latin typeface="Calibri" panose="020F0502020204030204" pitchFamily="34" charset="0"/>
                <a:cs typeface="Arial" panose="020B0604020202020204" pitchFamily="34" charset="0"/>
              </a:rPr>
              <a:t>Gliclazide</a:t>
            </a:r>
            <a:r>
              <a:rPr lang="en-US" sz="1800" b="1" dirty="0" smtClean="0">
                <a:solidFill>
                  <a:srgbClr val="001965"/>
                </a:solidFill>
                <a:latin typeface="Calibri" panose="020F0502020204030204" pitchFamily="34" charset="0"/>
                <a:cs typeface="Arial" panose="020B0604020202020204" pitchFamily="34" charset="0"/>
              </a:rPr>
              <a:t> 320 mg/D</a:t>
            </a:r>
          </a:p>
          <a:p>
            <a:pPr marL="342900" lvl="0" indent="-342900">
              <a:lnSpc>
                <a:spcPct val="200000"/>
              </a:lnSpc>
              <a:spcBef>
                <a:spcPct val="20000"/>
              </a:spcBef>
              <a:spcAft>
                <a:spcPts val="0"/>
              </a:spcAft>
              <a:buClr>
                <a:srgbClr val="009FDA"/>
              </a:buClr>
              <a:buSzTx/>
              <a:buAutoNum type="arabicParenR"/>
              <a:defRPr/>
            </a:pPr>
            <a:r>
              <a:rPr lang="en-US" sz="1800" b="1" dirty="0" smtClean="0">
                <a:solidFill>
                  <a:srgbClr val="001965"/>
                </a:solidFill>
                <a:latin typeface="Calibri" panose="020F0502020204030204" pitchFamily="34" charset="0"/>
                <a:cs typeface="Arial" panose="020B0604020202020204" pitchFamily="34" charset="0"/>
              </a:rPr>
              <a:t>Adding </a:t>
            </a:r>
            <a:r>
              <a:rPr lang="en-US" sz="1800" b="1" dirty="0" err="1" smtClean="0">
                <a:solidFill>
                  <a:srgbClr val="001965"/>
                </a:solidFill>
                <a:latin typeface="Calibri" panose="020F0502020204030204" pitchFamily="34" charset="0"/>
                <a:cs typeface="Arial" panose="020B0604020202020204" pitchFamily="34" charset="0"/>
              </a:rPr>
              <a:t>Sitagliptin</a:t>
            </a:r>
            <a:r>
              <a:rPr lang="en-US" sz="1800" b="1" dirty="0" smtClean="0">
                <a:solidFill>
                  <a:srgbClr val="001965"/>
                </a:solidFill>
                <a:latin typeface="Calibri" panose="020F0502020204030204" pitchFamily="34" charset="0"/>
                <a:cs typeface="Arial" panose="020B0604020202020204" pitchFamily="34" charset="0"/>
              </a:rPr>
              <a:t> 100 mg/D</a:t>
            </a:r>
          </a:p>
          <a:p>
            <a:pPr marL="342900" lvl="0" indent="-342900">
              <a:lnSpc>
                <a:spcPct val="200000"/>
              </a:lnSpc>
              <a:spcBef>
                <a:spcPct val="20000"/>
              </a:spcBef>
              <a:spcAft>
                <a:spcPts val="0"/>
              </a:spcAft>
              <a:buClr>
                <a:srgbClr val="009FDA"/>
              </a:buClr>
              <a:buSzTx/>
              <a:buAutoNum type="arabicParenR"/>
              <a:defRPr/>
            </a:pPr>
            <a:r>
              <a:rPr lang="en-US" sz="1800" b="1" dirty="0" smtClean="0">
                <a:solidFill>
                  <a:srgbClr val="001965"/>
                </a:solidFill>
                <a:latin typeface="Calibri" panose="020F0502020204030204" pitchFamily="34" charset="0"/>
                <a:cs typeface="Arial" panose="020B0604020202020204" pitchFamily="34" charset="0"/>
              </a:rPr>
              <a:t>Adding Pioglitazone 30 mg/D</a:t>
            </a:r>
          </a:p>
          <a:p>
            <a:pPr marL="342900" lvl="0" indent="-342900">
              <a:lnSpc>
                <a:spcPct val="200000"/>
              </a:lnSpc>
              <a:spcBef>
                <a:spcPct val="20000"/>
              </a:spcBef>
              <a:spcAft>
                <a:spcPts val="0"/>
              </a:spcAft>
              <a:buClr>
                <a:srgbClr val="009FDA"/>
              </a:buClr>
              <a:buSzTx/>
              <a:buAutoNum type="arabicParenR"/>
              <a:defRPr/>
            </a:pPr>
            <a:r>
              <a:rPr lang="en-US" sz="1800" b="1" dirty="0" smtClean="0">
                <a:solidFill>
                  <a:srgbClr val="001965"/>
                </a:solidFill>
                <a:latin typeface="Calibri" panose="020F0502020204030204" pitchFamily="34" charset="0"/>
                <a:cs typeface="Arial" panose="020B0604020202020204" pitchFamily="34" charset="0"/>
              </a:rPr>
              <a:t>Adding </a:t>
            </a:r>
            <a:r>
              <a:rPr lang="en-US" sz="1800" b="1" dirty="0">
                <a:solidFill>
                  <a:srgbClr val="001965"/>
                </a:solidFill>
                <a:latin typeface="Calibri" panose="020F0502020204030204" pitchFamily="34" charset="0"/>
                <a:cs typeface="Arial" panose="020B0604020202020204" pitchFamily="34" charset="0"/>
              </a:rPr>
              <a:t>basal </a:t>
            </a:r>
            <a:r>
              <a:rPr lang="en-US" sz="1800" b="1" dirty="0" smtClean="0">
                <a:solidFill>
                  <a:srgbClr val="001965"/>
                </a:solidFill>
                <a:latin typeface="Calibri" panose="020F0502020204030204" pitchFamily="34" charset="0"/>
                <a:cs typeface="Arial" panose="020B0604020202020204" pitchFamily="34" charset="0"/>
              </a:rPr>
              <a:t>Insulin 12 U/D</a:t>
            </a:r>
            <a:endParaRPr lang="en-US" sz="1800" b="1" dirty="0">
              <a:solidFill>
                <a:srgbClr val="001965"/>
              </a:solidFill>
              <a:latin typeface="Calibri" panose="020F0502020204030204" pitchFamily="34" charset="0"/>
              <a:cs typeface="Arial" panose="020B0604020202020204" pitchFamily="34" charset="0"/>
            </a:endParaRPr>
          </a:p>
          <a:p>
            <a:pPr marL="0" lvl="0" indent="0">
              <a:lnSpc>
                <a:spcPct val="200000"/>
              </a:lnSpc>
              <a:spcBef>
                <a:spcPts val="300"/>
              </a:spcBef>
              <a:spcAft>
                <a:spcPts val="0"/>
              </a:spcAft>
              <a:buClr>
                <a:srgbClr val="009FDA"/>
              </a:buClr>
              <a:buSzTx/>
              <a:buNone/>
              <a:defRPr/>
            </a:pPr>
            <a:r>
              <a:rPr lang="en-US" sz="1800" b="1" dirty="0" smtClean="0">
                <a:solidFill>
                  <a:schemeClr val="accent1">
                    <a:lumMod val="75000"/>
                  </a:schemeClr>
                </a:solidFill>
                <a:latin typeface="Calibri" panose="020F0502020204030204" pitchFamily="34" charset="0"/>
                <a:cs typeface="Arial" panose="020B0604020202020204" pitchFamily="34" charset="0"/>
              </a:rPr>
              <a:t>5)   </a:t>
            </a:r>
            <a:r>
              <a:rPr lang="en-US" sz="1800" b="1" dirty="0" smtClean="0">
                <a:solidFill>
                  <a:srgbClr val="001965"/>
                </a:solidFill>
                <a:latin typeface="Calibri" panose="020F0502020204030204" pitchFamily="34" charset="0"/>
                <a:cs typeface="Arial" panose="020B0604020202020204" pitchFamily="34" charset="0"/>
              </a:rPr>
              <a:t>Starting </a:t>
            </a:r>
            <a:r>
              <a:rPr lang="en-US" sz="1800" b="1" dirty="0">
                <a:solidFill>
                  <a:srgbClr val="001965"/>
                </a:solidFill>
                <a:latin typeface="Calibri" panose="020F0502020204030204" pitchFamily="34" charset="0"/>
                <a:cs typeface="Arial" panose="020B0604020202020204" pitchFamily="34" charset="0"/>
              </a:rPr>
              <a:t>basal/prandial Insulin </a:t>
            </a:r>
            <a:r>
              <a:rPr lang="en-US" sz="1800" b="1" dirty="0" smtClean="0">
                <a:solidFill>
                  <a:srgbClr val="001965"/>
                </a:solidFill>
                <a:latin typeface="Calibri" panose="020F0502020204030204" pitchFamily="34" charset="0"/>
                <a:cs typeface="Arial" panose="020B0604020202020204" pitchFamily="34" charset="0"/>
              </a:rPr>
              <a:t>Analogues</a:t>
            </a:r>
            <a:endParaRPr lang="en-US" sz="1800" b="1" dirty="0">
              <a:solidFill>
                <a:srgbClr val="001965"/>
              </a:solidFill>
              <a:latin typeface="Calibri" panose="020F0502020204030204" pitchFamily="34" charset="0"/>
              <a:cs typeface="Arial" panose="020B0604020202020204" pitchFamily="34" charset="0"/>
            </a:endParaRPr>
          </a:p>
        </p:txBody>
      </p:sp>
      <p:sp>
        <p:nvSpPr>
          <p:cNvPr id="5" name="Title 4"/>
          <p:cNvSpPr>
            <a:spLocks noGrp="1"/>
          </p:cNvSpPr>
          <p:nvPr>
            <p:ph type="title"/>
          </p:nvPr>
        </p:nvSpPr>
        <p:spPr>
          <a:xfrm>
            <a:off x="1097280" y="286603"/>
            <a:ext cx="10058400" cy="10905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3200" b="1" dirty="0" smtClean="0">
                <a:solidFill>
                  <a:srgbClr val="800000"/>
                </a:solidFill>
              </a:rPr>
              <a:t>  </a:t>
            </a:r>
            <a:br>
              <a:rPr lang="en-US" sz="3200" b="1" dirty="0" smtClean="0">
                <a:solidFill>
                  <a:srgbClr val="800000"/>
                </a:solidFill>
              </a:rPr>
            </a:br>
            <a:r>
              <a:rPr lang="en-US" sz="3200" b="1" dirty="0" smtClean="0">
                <a:solidFill>
                  <a:srgbClr val="800000"/>
                </a:solidFill>
              </a:rPr>
              <a:t> </a:t>
            </a:r>
            <a:r>
              <a:rPr lang="en-US" sz="3200" b="1" dirty="0" smtClean="0">
                <a:solidFill>
                  <a:srgbClr val="C00000"/>
                </a:solidFill>
              </a:rPr>
              <a:t>Recommendation</a:t>
            </a:r>
            <a:r>
              <a:rPr lang="en-US" sz="3200" b="1" dirty="0">
                <a:solidFill>
                  <a:srgbClr val="C00000"/>
                </a:solidFill>
              </a:rPr>
              <a:t/>
            </a:r>
            <a:br>
              <a:rPr lang="en-US" sz="3200" b="1" dirty="0">
                <a:solidFill>
                  <a:srgbClr val="C00000"/>
                </a:solidFill>
              </a:rPr>
            </a:br>
            <a:endParaRPr lang="en-US" sz="3200" dirty="0">
              <a:solidFill>
                <a:srgbClr val="C00000"/>
              </a:solidFill>
            </a:endParaRPr>
          </a:p>
        </p:txBody>
      </p:sp>
    </p:spTree>
    <p:extLst>
      <p:ext uri="{BB962C8B-B14F-4D97-AF65-F5344CB8AC3E}">
        <p14:creationId xmlns:p14="http://schemas.microsoft.com/office/powerpoint/2010/main" val="32980092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1097280" y="1740665"/>
            <a:ext cx="10058400" cy="4128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lvl="0" indent="0">
              <a:lnSpc>
                <a:spcPct val="200000"/>
              </a:lnSpc>
              <a:spcBef>
                <a:spcPct val="20000"/>
              </a:spcBef>
              <a:spcAft>
                <a:spcPts val="0"/>
              </a:spcAft>
              <a:buClr>
                <a:srgbClr val="009FDA"/>
              </a:buClr>
              <a:buSzTx/>
              <a:buNone/>
              <a:defRPr/>
            </a:pPr>
            <a:r>
              <a:rPr lang="en-US" b="1" dirty="0" smtClean="0">
                <a:solidFill>
                  <a:srgbClr val="001965"/>
                </a:solidFill>
                <a:latin typeface="Calibri" panose="020F0502020204030204" pitchFamily="34" charset="0"/>
                <a:cs typeface="Arial" panose="020B0604020202020204" pitchFamily="34" charset="0"/>
              </a:rPr>
              <a:t>     1- </a:t>
            </a:r>
            <a:r>
              <a:rPr lang="en-US" b="1" dirty="0">
                <a:solidFill>
                  <a:srgbClr val="001965"/>
                </a:solidFill>
                <a:latin typeface="Calibri" panose="020F0502020204030204" pitchFamily="34" charset="0"/>
                <a:cs typeface="Arial" panose="020B0604020202020204" pitchFamily="34" charset="0"/>
              </a:rPr>
              <a:t>Insulin </a:t>
            </a:r>
            <a:r>
              <a:rPr lang="en-US" b="1" dirty="0" err="1" smtClean="0">
                <a:solidFill>
                  <a:srgbClr val="001965"/>
                </a:solidFill>
                <a:latin typeface="Calibri" panose="020F0502020204030204" pitchFamily="34" charset="0"/>
                <a:cs typeface="Arial" panose="020B0604020202020204" pitchFamily="34" charset="0"/>
              </a:rPr>
              <a:t>degludec</a:t>
            </a:r>
            <a:endParaRPr lang="en-US" b="1" dirty="0" smtClean="0">
              <a:solidFill>
                <a:srgbClr val="001965"/>
              </a:solidFill>
              <a:latin typeface="Calibri" panose="020F0502020204030204" pitchFamily="34" charset="0"/>
              <a:cs typeface="Arial" panose="020B0604020202020204" pitchFamily="34" charset="0"/>
            </a:endParaRPr>
          </a:p>
          <a:p>
            <a:pPr marL="0" lvl="0" indent="0">
              <a:lnSpc>
                <a:spcPct val="200000"/>
              </a:lnSpc>
              <a:spcBef>
                <a:spcPct val="20000"/>
              </a:spcBef>
              <a:spcAft>
                <a:spcPts val="0"/>
              </a:spcAft>
              <a:buClr>
                <a:srgbClr val="009FDA"/>
              </a:buClr>
              <a:buSzTx/>
              <a:buNone/>
              <a:defRPr/>
            </a:pPr>
            <a:r>
              <a:rPr lang="en-US" b="1" dirty="0" smtClean="0">
                <a:solidFill>
                  <a:srgbClr val="001965"/>
                </a:solidFill>
                <a:latin typeface="Calibri" panose="020F0502020204030204" pitchFamily="34" charset="0"/>
                <a:cs typeface="Arial" panose="020B0604020202020204" pitchFamily="34" charset="0"/>
              </a:rPr>
              <a:t>     2- </a:t>
            </a:r>
            <a:r>
              <a:rPr lang="en-US" b="1" dirty="0">
                <a:solidFill>
                  <a:srgbClr val="001965"/>
                </a:solidFill>
                <a:latin typeface="Calibri" panose="020F0502020204030204" pitchFamily="34" charset="0"/>
                <a:cs typeface="Arial" panose="020B0604020202020204" pitchFamily="34" charset="0"/>
              </a:rPr>
              <a:t>insulin </a:t>
            </a:r>
            <a:r>
              <a:rPr lang="en-US" b="1" dirty="0" err="1" smtClean="0">
                <a:solidFill>
                  <a:srgbClr val="001965"/>
                </a:solidFill>
                <a:latin typeface="Calibri" panose="020F0502020204030204" pitchFamily="34" charset="0"/>
                <a:cs typeface="Arial" panose="020B0604020202020204" pitchFamily="34" charset="0"/>
              </a:rPr>
              <a:t>detemir</a:t>
            </a:r>
            <a:endParaRPr lang="en-US" b="1" dirty="0" smtClean="0">
              <a:solidFill>
                <a:srgbClr val="001965"/>
              </a:solidFill>
              <a:latin typeface="Calibri" panose="020F0502020204030204" pitchFamily="34" charset="0"/>
              <a:cs typeface="Arial" panose="020B0604020202020204" pitchFamily="34" charset="0"/>
            </a:endParaRPr>
          </a:p>
          <a:p>
            <a:pPr marL="0" lvl="0" indent="0">
              <a:lnSpc>
                <a:spcPct val="200000"/>
              </a:lnSpc>
              <a:spcBef>
                <a:spcPct val="20000"/>
              </a:spcBef>
              <a:spcAft>
                <a:spcPts val="0"/>
              </a:spcAft>
              <a:buClr>
                <a:srgbClr val="009FDA"/>
              </a:buClr>
              <a:buSzTx/>
              <a:buNone/>
              <a:defRPr/>
            </a:pPr>
            <a:r>
              <a:rPr lang="en-US" b="1" dirty="0" smtClean="0">
                <a:solidFill>
                  <a:srgbClr val="001965"/>
                </a:solidFill>
                <a:latin typeface="Calibri" panose="020F0502020204030204" pitchFamily="34" charset="0"/>
                <a:cs typeface="Arial" panose="020B0604020202020204" pitchFamily="34" charset="0"/>
              </a:rPr>
              <a:t>    3- </a:t>
            </a:r>
            <a:r>
              <a:rPr lang="en-US" b="1" dirty="0">
                <a:solidFill>
                  <a:srgbClr val="001965"/>
                </a:solidFill>
                <a:latin typeface="Calibri" panose="020F0502020204030204" pitchFamily="34" charset="0"/>
                <a:cs typeface="Arial" panose="020B0604020202020204" pitchFamily="34" charset="0"/>
              </a:rPr>
              <a:t>Insulin </a:t>
            </a:r>
            <a:r>
              <a:rPr lang="en-US" b="1" dirty="0" err="1" smtClean="0">
                <a:solidFill>
                  <a:srgbClr val="001965"/>
                </a:solidFill>
                <a:latin typeface="Calibri" panose="020F0502020204030204" pitchFamily="34" charset="0"/>
                <a:cs typeface="Arial" panose="020B0604020202020204" pitchFamily="34" charset="0"/>
              </a:rPr>
              <a:t>glargine</a:t>
            </a:r>
            <a:r>
              <a:rPr lang="en-US" b="1" dirty="0" smtClean="0">
                <a:solidFill>
                  <a:srgbClr val="001965"/>
                </a:solidFill>
                <a:latin typeface="Calibri" panose="020F0502020204030204" pitchFamily="34" charset="0"/>
                <a:cs typeface="Arial" panose="020B0604020202020204" pitchFamily="34" charset="0"/>
              </a:rPr>
              <a:t> 100</a:t>
            </a:r>
          </a:p>
          <a:p>
            <a:pPr marL="0" lvl="0" indent="0">
              <a:lnSpc>
                <a:spcPct val="200000"/>
              </a:lnSpc>
              <a:spcBef>
                <a:spcPct val="20000"/>
              </a:spcBef>
              <a:spcAft>
                <a:spcPts val="0"/>
              </a:spcAft>
              <a:buClr>
                <a:srgbClr val="009FDA"/>
              </a:buClr>
              <a:buSzTx/>
              <a:buNone/>
              <a:defRPr/>
            </a:pPr>
            <a:r>
              <a:rPr lang="en-US" b="1" dirty="0" smtClean="0">
                <a:solidFill>
                  <a:srgbClr val="001965"/>
                </a:solidFill>
                <a:latin typeface="Calibri" panose="020F0502020204030204" pitchFamily="34" charset="0"/>
                <a:cs typeface="Arial" panose="020B0604020202020204" pitchFamily="34" charset="0"/>
              </a:rPr>
              <a:t>    4- Insulin premix</a:t>
            </a:r>
            <a:endParaRPr lang="en-US" b="1" dirty="0">
              <a:solidFill>
                <a:srgbClr val="001965"/>
              </a:solidFill>
              <a:latin typeface="Calibri" panose="020F0502020204030204" pitchFamily="34" charset="0"/>
              <a:cs typeface="Arial" panose="020B0604020202020204" pitchFamily="34" charset="0"/>
            </a:endParaRPr>
          </a:p>
        </p:txBody>
      </p:sp>
      <p:sp>
        <p:nvSpPr>
          <p:cNvPr id="5" name="Title 4"/>
          <p:cNvSpPr>
            <a:spLocks noGrp="1"/>
          </p:cNvSpPr>
          <p:nvPr>
            <p:ph type="title"/>
          </p:nvPr>
        </p:nvSpPr>
        <p:spPr>
          <a:xfrm>
            <a:off x="1097280" y="286603"/>
            <a:ext cx="10058400" cy="10905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2400" b="1" dirty="0" smtClean="0">
                <a:solidFill>
                  <a:srgbClr val="C00000"/>
                </a:solidFill>
              </a:rPr>
              <a:t>         Which </a:t>
            </a:r>
            <a:r>
              <a:rPr lang="en-US" sz="2400" b="1" dirty="0">
                <a:solidFill>
                  <a:srgbClr val="C00000"/>
                </a:solidFill>
              </a:rPr>
              <a:t>of the following </a:t>
            </a:r>
            <a:r>
              <a:rPr lang="en-US" sz="2400" b="1" dirty="0" err="1">
                <a:solidFill>
                  <a:srgbClr val="C00000"/>
                </a:solidFill>
              </a:rPr>
              <a:t>insulins</a:t>
            </a:r>
            <a:r>
              <a:rPr lang="en-US" sz="2400" b="1" dirty="0">
                <a:solidFill>
                  <a:srgbClr val="C00000"/>
                </a:solidFill>
              </a:rPr>
              <a:t> has the longest duration of action?</a:t>
            </a:r>
            <a:endParaRPr lang="en-US" sz="2400" dirty="0">
              <a:solidFill>
                <a:srgbClr val="C00000"/>
              </a:solidFill>
            </a:endParaRPr>
          </a:p>
        </p:txBody>
      </p:sp>
    </p:spTree>
    <p:extLst>
      <p:ext uri="{BB962C8B-B14F-4D97-AF65-F5344CB8AC3E}">
        <p14:creationId xmlns:p14="http://schemas.microsoft.com/office/powerpoint/2010/main" val="8482991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1097280" y="1740665"/>
            <a:ext cx="10058400" cy="4128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lvl="0" indent="0">
              <a:lnSpc>
                <a:spcPct val="200000"/>
              </a:lnSpc>
              <a:spcBef>
                <a:spcPct val="20000"/>
              </a:spcBef>
              <a:spcAft>
                <a:spcPts val="0"/>
              </a:spcAft>
              <a:buClr>
                <a:srgbClr val="009FDA"/>
              </a:buClr>
              <a:buSzTx/>
              <a:buNone/>
              <a:defRPr/>
            </a:pPr>
            <a:r>
              <a:rPr lang="en-US" b="1" dirty="0" smtClean="0">
                <a:solidFill>
                  <a:srgbClr val="001965"/>
                </a:solidFill>
                <a:latin typeface="Calibri" panose="020F0502020204030204" pitchFamily="34" charset="0"/>
                <a:cs typeface="Arial" panose="020B0604020202020204" pitchFamily="34" charset="0"/>
              </a:rPr>
              <a:t>     </a:t>
            </a:r>
            <a:r>
              <a:rPr lang="en-US" b="1" dirty="0" smtClean="0">
                <a:solidFill>
                  <a:srgbClr val="C00000"/>
                </a:solidFill>
                <a:latin typeface="Calibri" panose="020F0502020204030204" pitchFamily="34" charset="0"/>
                <a:cs typeface="Arial" panose="020B0604020202020204" pitchFamily="34" charset="0"/>
              </a:rPr>
              <a:t>1- </a:t>
            </a:r>
            <a:r>
              <a:rPr lang="en-US" b="1" dirty="0">
                <a:solidFill>
                  <a:srgbClr val="C00000"/>
                </a:solidFill>
                <a:latin typeface="Calibri" panose="020F0502020204030204" pitchFamily="34" charset="0"/>
                <a:cs typeface="Arial" panose="020B0604020202020204" pitchFamily="34" charset="0"/>
              </a:rPr>
              <a:t>Insulin </a:t>
            </a:r>
            <a:r>
              <a:rPr lang="en-US" b="1" dirty="0" err="1" smtClean="0">
                <a:solidFill>
                  <a:srgbClr val="C00000"/>
                </a:solidFill>
                <a:latin typeface="Calibri" panose="020F0502020204030204" pitchFamily="34" charset="0"/>
                <a:cs typeface="Arial" panose="020B0604020202020204" pitchFamily="34" charset="0"/>
              </a:rPr>
              <a:t>degludec</a:t>
            </a:r>
            <a:endParaRPr lang="en-US" b="1" dirty="0" smtClean="0">
              <a:solidFill>
                <a:srgbClr val="C00000"/>
              </a:solidFill>
              <a:latin typeface="Calibri" panose="020F0502020204030204" pitchFamily="34" charset="0"/>
              <a:cs typeface="Arial" panose="020B0604020202020204" pitchFamily="34" charset="0"/>
            </a:endParaRPr>
          </a:p>
          <a:p>
            <a:pPr marL="0" lvl="0" indent="0">
              <a:lnSpc>
                <a:spcPct val="200000"/>
              </a:lnSpc>
              <a:spcBef>
                <a:spcPct val="20000"/>
              </a:spcBef>
              <a:spcAft>
                <a:spcPts val="0"/>
              </a:spcAft>
              <a:buClr>
                <a:srgbClr val="009FDA"/>
              </a:buClr>
              <a:buSzTx/>
              <a:buNone/>
              <a:defRPr/>
            </a:pPr>
            <a:r>
              <a:rPr lang="en-US" b="1" dirty="0" smtClean="0">
                <a:solidFill>
                  <a:srgbClr val="001965"/>
                </a:solidFill>
                <a:latin typeface="Calibri" panose="020F0502020204030204" pitchFamily="34" charset="0"/>
                <a:cs typeface="Arial" panose="020B0604020202020204" pitchFamily="34" charset="0"/>
              </a:rPr>
              <a:t>     2- </a:t>
            </a:r>
            <a:r>
              <a:rPr lang="en-US" b="1" dirty="0">
                <a:solidFill>
                  <a:srgbClr val="001965"/>
                </a:solidFill>
                <a:latin typeface="Calibri" panose="020F0502020204030204" pitchFamily="34" charset="0"/>
                <a:cs typeface="Arial" panose="020B0604020202020204" pitchFamily="34" charset="0"/>
              </a:rPr>
              <a:t>insulin </a:t>
            </a:r>
            <a:r>
              <a:rPr lang="en-US" b="1" dirty="0" err="1" smtClean="0">
                <a:solidFill>
                  <a:srgbClr val="001965"/>
                </a:solidFill>
                <a:latin typeface="Calibri" panose="020F0502020204030204" pitchFamily="34" charset="0"/>
                <a:cs typeface="Arial" panose="020B0604020202020204" pitchFamily="34" charset="0"/>
              </a:rPr>
              <a:t>detemir</a:t>
            </a:r>
            <a:endParaRPr lang="en-US" b="1" dirty="0" smtClean="0">
              <a:solidFill>
                <a:srgbClr val="001965"/>
              </a:solidFill>
              <a:latin typeface="Calibri" panose="020F0502020204030204" pitchFamily="34" charset="0"/>
              <a:cs typeface="Arial" panose="020B0604020202020204" pitchFamily="34" charset="0"/>
            </a:endParaRPr>
          </a:p>
          <a:p>
            <a:pPr marL="0" lvl="0" indent="0">
              <a:lnSpc>
                <a:spcPct val="200000"/>
              </a:lnSpc>
              <a:spcBef>
                <a:spcPct val="20000"/>
              </a:spcBef>
              <a:spcAft>
                <a:spcPts val="0"/>
              </a:spcAft>
              <a:buClr>
                <a:srgbClr val="009FDA"/>
              </a:buClr>
              <a:buSzTx/>
              <a:buNone/>
              <a:defRPr/>
            </a:pPr>
            <a:r>
              <a:rPr lang="en-US" b="1" dirty="0" smtClean="0">
                <a:solidFill>
                  <a:srgbClr val="001965"/>
                </a:solidFill>
                <a:latin typeface="Calibri" panose="020F0502020204030204" pitchFamily="34" charset="0"/>
                <a:cs typeface="Arial" panose="020B0604020202020204" pitchFamily="34" charset="0"/>
              </a:rPr>
              <a:t>    3- </a:t>
            </a:r>
            <a:r>
              <a:rPr lang="en-US" b="1" dirty="0">
                <a:solidFill>
                  <a:srgbClr val="001965"/>
                </a:solidFill>
                <a:latin typeface="Calibri" panose="020F0502020204030204" pitchFamily="34" charset="0"/>
                <a:cs typeface="Arial" panose="020B0604020202020204" pitchFamily="34" charset="0"/>
              </a:rPr>
              <a:t>Insulin </a:t>
            </a:r>
            <a:r>
              <a:rPr lang="en-US" b="1" dirty="0" err="1" smtClean="0">
                <a:solidFill>
                  <a:srgbClr val="001965"/>
                </a:solidFill>
                <a:latin typeface="Calibri" panose="020F0502020204030204" pitchFamily="34" charset="0"/>
                <a:cs typeface="Arial" panose="020B0604020202020204" pitchFamily="34" charset="0"/>
              </a:rPr>
              <a:t>glargine</a:t>
            </a:r>
            <a:r>
              <a:rPr lang="en-US" b="1" dirty="0" smtClean="0">
                <a:solidFill>
                  <a:srgbClr val="001965"/>
                </a:solidFill>
                <a:latin typeface="Calibri" panose="020F0502020204030204" pitchFamily="34" charset="0"/>
                <a:cs typeface="Arial" panose="020B0604020202020204" pitchFamily="34" charset="0"/>
              </a:rPr>
              <a:t> 100</a:t>
            </a:r>
          </a:p>
          <a:p>
            <a:pPr marL="0" lvl="0" indent="0">
              <a:lnSpc>
                <a:spcPct val="200000"/>
              </a:lnSpc>
              <a:spcBef>
                <a:spcPct val="20000"/>
              </a:spcBef>
              <a:spcAft>
                <a:spcPts val="0"/>
              </a:spcAft>
              <a:buClr>
                <a:srgbClr val="009FDA"/>
              </a:buClr>
              <a:buSzTx/>
              <a:buNone/>
              <a:defRPr/>
            </a:pPr>
            <a:r>
              <a:rPr lang="en-US" b="1" dirty="0" smtClean="0">
                <a:solidFill>
                  <a:srgbClr val="001965"/>
                </a:solidFill>
                <a:latin typeface="Calibri" panose="020F0502020204030204" pitchFamily="34" charset="0"/>
                <a:cs typeface="Arial" panose="020B0604020202020204" pitchFamily="34" charset="0"/>
              </a:rPr>
              <a:t>    4- Insulin premix</a:t>
            </a:r>
            <a:endParaRPr lang="en-US" b="1" dirty="0">
              <a:solidFill>
                <a:srgbClr val="001965"/>
              </a:solidFill>
              <a:latin typeface="Calibri" panose="020F0502020204030204" pitchFamily="34" charset="0"/>
              <a:cs typeface="Arial" panose="020B0604020202020204" pitchFamily="34" charset="0"/>
            </a:endParaRPr>
          </a:p>
        </p:txBody>
      </p:sp>
      <p:sp>
        <p:nvSpPr>
          <p:cNvPr id="5" name="Title 4"/>
          <p:cNvSpPr>
            <a:spLocks noGrp="1"/>
          </p:cNvSpPr>
          <p:nvPr>
            <p:ph type="title"/>
          </p:nvPr>
        </p:nvSpPr>
        <p:spPr>
          <a:xfrm>
            <a:off x="1097280" y="286603"/>
            <a:ext cx="10058400" cy="10905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2400" b="1" dirty="0" smtClean="0">
                <a:solidFill>
                  <a:srgbClr val="C00000"/>
                </a:solidFill>
              </a:rPr>
              <a:t>         Which </a:t>
            </a:r>
            <a:r>
              <a:rPr lang="en-US" sz="2400" b="1" dirty="0">
                <a:solidFill>
                  <a:srgbClr val="C00000"/>
                </a:solidFill>
              </a:rPr>
              <a:t>of the following </a:t>
            </a:r>
            <a:r>
              <a:rPr lang="en-US" sz="2400" b="1" dirty="0" err="1">
                <a:solidFill>
                  <a:srgbClr val="C00000"/>
                </a:solidFill>
              </a:rPr>
              <a:t>insulins</a:t>
            </a:r>
            <a:r>
              <a:rPr lang="en-US" sz="2400" b="1" dirty="0">
                <a:solidFill>
                  <a:srgbClr val="C00000"/>
                </a:solidFill>
              </a:rPr>
              <a:t> has the longest duration of action?</a:t>
            </a:r>
            <a:endParaRPr lang="en-US" sz="2400" dirty="0">
              <a:solidFill>
                <a:srgbClr val="C00000"/>
              </a:solidFill>
            </a:endParaRPr>
          </a:p>
        </p:txBody>
      </p:sp>
    </p:spTree>
    <p:extLst>
      <p:ext uri="{BB962C8B-B14F-4D97-AF65-F5344CB8AC3E}">
        <p14:creationId xmlns:p14="http://schemas.microsoft.com/office/powerpoint/2010/main" val="31579390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1097280" y="1740665"/>
            <a:ext cx="10058400" cy="4128429"/>
          </a:xfrm>
          <a:prstGeom prst="roundRect">
            <a:avLst/>
          </a:prstGeom>
          <a:gradFill>
            <a:gsLst>
              <a:gs pos="100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lvl="0" indent="0">
              <a:lnSpc>
                <a:spcPct val="200000"/>
              </a:lnSpc>
              <a:spcBef>
                <a:spcPct val="20000"/>
              </a:spcBef>
              <a:spcAft>
                <a:spcPts val="0"/>
              </a:spcAft>
              <a:buClr>
                <a:srgbClr val="009FDA"/>
              </a:buClr>
              <a:buSzTx/>
              <a:buNone/>
              <a:defRPr/>
            </a:pPr>
            <a:r>
              <a:rPr lang="en-US" b="1" dirty="0" smtClean="0">
                <a:solidFill>
                  <a:srgbClr val="001965"/>
                </a:solidFill>
                <a:latin typeface="Calibri" panose="020F0502020204030204" pitchFamily="34" charset="0"/>
                <a:cs typeface="Arial" panose="020B0604020202020204" pitchFamily="34" charset="0"/>
              </a:rPr>
              <a:t>      1</a:t>
            </a:r>
            <a:r>
              <a:rPr lang="en-US" sz="1300" b="1" dirty="0" smtClean="0">
                <a:solidFill>
                  <a:srgbClr val="001965"/>
                </a:solidFill>
                <a:latin typeface="Verdana"/>
                <a:cs typeface="Arial" panose="020B0604020202020204" pitchFamily="34" charset="0"/>
              </a:rPr>
              <a:t>- </a:t>
            </a:r>
            <a:r>
              <a:rPr lang="en-US" b="1" dirty="0" smtClean="0">
                <a:solidFill>
                  <a:srgbClr val="001965"/>
                </a:solidFill>
                <a:latin typeface="Calibri" panose="020F0502020204030204" pitchFamily="34" charset="0"/>
                <a:cs typeface="Arial" panose="020B0604020202020204" pitchFamily="34" charset="0"/>
              </a:rPr>
              <a:t>Insulin </a:t>
            </a:r>
            <a:r>
              <a:rPr lang="en-US" b="1" dirty="0" err="1">
                <a:solidFill>
                  <a:srgbClr val="001965"/>
                </a:solidFill>
                <a:latin typeface="Calibri" panose="020F0502020204030204" pitchFamily="34" charset="0"/>
                <a:cs typeface="Arial" panose="020B0604020202020204" pitchFamily="34" charset="0"/>
              </a:rPr>
              <a:t>degludec</a:t>
            </a:r>
            <a:endParaRPr lang="en-US" b="1" dirty="0">
              <a:solidFill>
                <a:srgbClr val="001965"/>
              </a:solidFill>
              <a:latin typeface="Calibri" panose="020F0502020204030204" pitchFamily="34" charset="0"/>
              <a:cs typeface="Arial" panose="020B0604020202020204" pitchFamily="34" charset="0"/>
            </a:endParaRPr>
          </a:p>
          <a:p>
            <a:pPr marL="0" lvl="0" indent="0">
              <a:lnSpc>
                <a:spcPct val="200000"/>
              </a:lnSpc>
              <a:spcBef>
                <a:spcPct val="20000"/>
              </a:spcBef>
              <a:spcAft>
                <a:spcPts val="0"/>
              </a:spcAft>
              <a:buClr>
                <a:srgbClr val="009FDA"/>
              </a:buClr>
              <a:buSzTx/>
              <a:buNone/>
              <a:defRPr/>
            </a:pPr>
            <a:r>
              <a:rPr lang="en-US" b="1" dirty="0" smtClean="0">
                <a:solidFill>
                  <a:srgbClr val="001965"/>
                </a:solidFill>
                <a:latin typeface="Calibri" panose="020F0502020204030204" pitchFamily="34" charset="0"/>
                <a:cs typeface="Arial" panose="020B0604020202020204" pitchFamily="34" charset="0"/>
              </a:rPr>
              <a:t>     2- </a:t>
            </a:r>
            <a:r>
              <a:rPr lang="en-US" b="1" dirty="0">
                <a:solidFill>
                  <a:srgbClr val="001965"/>
                </a:solidFill>
                <a:latin typeface="Calibri" panose="020F0502020204030204" pitchFamily="34" charset="0"/>
                <a:cs typeface="Arial" panose="020B0604020202020204" pitchFamily="34" charset="0"/>
              </a:rPr>
              <a:t>insulin </a:t>
            </a:r>
            <a:r>
              <a:rPr lang="en-US" b="1" dirty="0" err="1">
                <a:solidFill>
                  <a:srgbClr val="001965"/>
                </a:solidFill>
                <a:latin typeface="Calibri" panose="020F0502020204030204" pitchFamily="34" charset="0"/>
                <a:cs typeface="Arial" panose="020B0604020202020204" pitchFamily="34" charset="0"/>
              </a:rPr>
              <a:t>detemir</a:t>
            </a:r>
            <a:endParaRPr lang="en-US" b="1" dirty="0">
              <a:solidFill>
                <a:srgbClr val="001965"/>
              </a:solidFill>
              <a:latin typeface="Calibri" panose="020F0502020204030204" pitchFamily="34" charset="0"/>
              <a:cs typeface="Arial" panose="020B0604020202020204" pitchFamily="34" charset="0"/>
            </a:endParaRPr>
          </a:p>
          <a:p>
            <a:pPr marL="0" lvl="0" indent="0">
              <a:lnSpc>
                <a:spcPct val="200000"/>
              </a:lnSpc>
              <a:spcBef>
                <a:spcPct val="20000"/>
              </a:spcBef>
              <a:spcAft>
                <a:spcPts val="0"/>
              </a:spcAft>
              <a:buClr>
                <a:srgbClr val="009FDA"/>
              </a:buClr>
              <a:buSzTx/>
              <a:buNone/>
              <a:defRPr/>
            </a:pPr>
            <a:r>
              <a:rPr lang="en-US" b="1" dirty="0" smtClean="0">
                <a:solidFill>
                  <a:srgbClr val="001965"/>
                </a:solidFill>
                <a:latin typeface="Calibri" panose="020F0502020204030204" pitchFamily="34" charset="0"/>
                <a:cs typeface="Arial" panose="020B0604020202020204" pitchFamily="34" charset="0"/>
              </a:rPr>
              <a:t>     3- </a:t>
            </a:r>
            <a:r>
              <a:rPr lang="en-US" b="1" dirty="0">
                <a:solidFill>
                  <a:srgbClr val="001965"/>
                </a:solidFill>
                <a:latin typeface="Calibri" panose="020F0502020204030204" pitchFamily="34" charset="0"/>
                <a:cs typeface="Arial" panose="020B0604020202020204" pitchFamily="34" charset="0"/>
              </a:rPr>
              <a:t>Insulin </a:t>
            </a:r>
            <a:r>
              <a:rPr lang="en-US" b="1" dirty="0" err="1">
                <a:solidFill>
                  <a:srgbClr val="001965"/>
                </a:solidFill>
                <a:latin typeface="Calibri" panose="020F0502020204030204" pitchFamily="34" charset="0"/>
                <a:cs typeface="Arial" panose="020B0604020202020204" pitchFamily="34" charset="0"/>
              </a:rPr>
              <a:t>glargine</a:t>
            </a:r>
            <a:r>
              <a:rPr lang="en-US" b="1" dirty="0">
                <a:solidFill>
                  <a:srgbClr val="001965"/>
                </a:solidFill>
                <a:latin typeface="Calibri" panose="020F0502020204030204" pitchFamily="34" charset="0"/>
                <a:cs typeface="Arial" panose="020B0604020202020204" pitchFamily="34" charset="0"/>
              </a:rPr>
              <a:t> </a:t>
            </a:r>
            <a:endParaRPr lang="en-US" b="1" dirty="0" smtClean="0">
              <a:solidFill>
                <a:srgbClr val="001965"/>
              </a:solidFill>
              <a:latin typeface="Calibri" panose="020F0502020204030204" pitchFamily="34" charset="0"/>
              <a:cs typeface="Arial" panose="020B0604020202020204" pitchFamily="34" charset="0"/>
            </a:endParaRPr>
          </a:p>
          <a:p>
            <a:pPr marL="0" lvl="0" indent="0">
              <a:lnSpc>
                <a:spcPct val="200000"/>
              </a:lnSpc>
              <a:spcBef>
                <a:spcPct val="20000"/>
              </a:spcBef>
              <a:spcAft>
                <a:spcPts val="0"/>
              </a:spcAft>
              <a:buClr>
                <a:srgbClr val="009FDA"/>
              </a:buClr>
              <a:buSzTx/>
              <a:buNone/>
              <a:defRPr/>
            </a:pPr>
            <a:r>
              <a:rPr lang="en-US" b="1" dirty="0" smtClean="0">
                <a:solidFill>
                  <a:srgbClr val="001965"/>
                </a:solidFill>
                <a:latin typeface="Calibri" panose="020F0502020204030204" pitchFamily="34" charset="0"/>
                <a:cs typeface="Arial" panose="020B0604020202020204" pitchFamily="34" charset="0"/>
              </a:rPr>
              <a:t>     4- Insulin NPH</a:t>
            </a:r>
            <a:endParaRPr lang="en-US" b="1" dirty="0">
              <a:solidFill>
                <a:srgbClr val="001965"/>
              </a:solidFill>
              <a:latin typeface="Calibri" panose="020F0502020204030204" pitchFamily="34" charset="0"/>
              <a:cs typeface="Arial" panose="020B0604020202020204" pitchFamily="34" charset="0"/>
            </a:endParaRPr>
          </a:p>
        </p:txBody>
      </p:sp>
      <p:sp>
        <p:nvSpPr>
          <p:cNvPr id="5" name="Title 4"/>
          <p:cNvSpPr>
            <a:spLocks noGrp="1"/>
          </p:cNvSpPr>
          <p:nvPr>
            <p:ph type="title"/>
          </p:nvPr>
        </p:nvSpPr>
        <p:spPr>
          <a:xfrm>
            <a:off x="1097280" y="286603"/>
            <a:ext cx="10058400" cy="10905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nSpc>
                <a:spcPct val="200000"/>
              </a:lnSpc>
              <a:spcBef>
                <a:spcPct val="20000"/>
              </a:spcBef>
              <a:buClr>
                <a:srgbClr val="009FDA"/>
              </a:buClr>
              <a:defRPr/>
            </a:pPr>
            <a:r>
              <a:rPr lang="en-US" sz="1800" b="1" dirty="0" smtClean="0">
                <a:solidFill>
                  <a:srgbClr val="C00000"/>
                </a:solidFill>
              </a:rPr>
              <a:t>  </a:t>
            </a:r>
            <a:br>
              <a:rPr lang="en-US" sz="1800" b="1" dirty="0" smtClean="0">
                <a:solidFill>
                  <a:srgbClr val="C00000"/>
                </a:solidFill>
              </a:rPr>
            </a:br>
            <a:r>
              <a:rPr lang="en-US" sz="1800" b="1" dirty="0" smtClean="0">
                <a:solidFill>
                  <a:srgbClr val="C00000"/>
                </a:solidFill>
              </a:rPr>
              <a:t>    </a:t>
            </a:r>
            <a:r>
              <a:rPr lang="en-US" sz="2400" b="1" spc="0" dirty="0" smtClean="0">
                <a:solidFill>
                  <a:srgbClr val="C00000"/>
                </a:solidFill>
                <a:latin typeface="Calibri" panose="020F0502020204030204" pitchFamily="34" charset="0"/>
                <a:cs typeface="Arial" panose="020B0604020202020204" pitchFamily="34" charset="0"/>
              </a:rPr>
              <a:t>Precipitation </a:t>
            </a:r>
            <a:r>
              <a:rPr lang="en-US" sz="2400" b="1" spc="0" dirty="0">
                <a:solidFill>
                  <a:srgbClr val="C00000"/>
                </a:solidFill>
                <a:latin typeface="Calibri" panose="020F0502020204030204" pitchFamily="34" charset="0"/>
                <a:cs typeface="Arial" panose="020B0604020202020204" pitchFamily="34" charset="0"/>
              </a:rPr>
              <a:t>after injection is specific </a:t>
            </a:r>
            <a:r>
              <a:rPr lang="en-US" sz="2400" b="1" spc="0" dirty="0" smtClean="0">
                <a:solidFill>
                  <a:srgbClr val="C00000"/>
                </a:solidFill>
                <a:latin typeface="Calibri" panose="020F0502020204030204" pitchFamily="34" charset="0"/>
                <a:cs typeface="Arial" panose="020B0604020202020204" pitchFamily="34" charset="0"/>
              </a:rPr>
              <a:t>for which </a:t>
            </a:r>
            <a:r>
              <a:rPr lang="en-US" sz="2400" b="1" spc="0" dirty="0">
                <a:solidFill>
                  <a:srgbClr val="C00000"/>
                </a:solidFill>
                <a:latin typeface="Calibri" panose="020F0502020204030204" pitchFamily="34" charset="0"/>
                <a:cs typeface="Arial" panose="020B0604020202020204" pitchFamily="34" charset="0"/>
              </a:rPr>
              <a:t>of the following </a:t>
            </a:r>
            <a:r>
              <a:rPr lang="en-US" sz="2400" b="1" spc="0" dirty="0" err="1" smtClean="0">
                <a:solidFill>
                  <a:srgbClr val="C00000"/>
                </a:solidFill>
                <a:latin typeface="Calibri" panose="020F0502020204030204" pitchFamily="34" charset="0"/>
                <a:cs typeface="Arial" panose="020B0604020202020204" pitchFamily="34" charset="0"/>
              </a:rPr>
              <a:t>insulins</a:t>
            </a:r>
            <a:r>
              <a:rPr lang="en-US" sz="2400" b="1" spc="0" dirty="0" smtClean="0">
                <a:solidFill>
                  <a:srgbClr val="C00000"/>
                </a:solidFill>
                <a:latin typeface="Calibri" panose="020F0502020204030204" pitchFamily="34" charset="0"/>
                <a:cs typeface="Arial" panose="020B0604020202020204" pitchFamily="34" charset="0"/>
              </a:rPr>
              <a:t> ?  </a:t>
            </a:r>
            <a:r>
              <a:rPr lang="en-US" sz="1800" b="1" spc="0" dirty="0">
                <a:solidFill>
                  <a:srgbClr val="C00000"/>
                </a:solidFill>
                <a:latin typeface="Verdana"/>
                <a:cs typeface="Arial" panose="020B0604020202020204" pitchFamily="34" charset="0"/>
              </a:rPr>
              <a:t/>
            </a:r>
            <a:br>
              <a:rPr lang="en-US" sz="1800" b="1" spc="0" dirty="0">
                <a:solidFill>
                  <a:srgbClr val="C00000"/>
                </a:solidFill>
                <a:latin typeface="Verdana"/>
                <a:cs typeface="Arial" panose="020B0604020202020204" pitchFamily="34" charset="0"/>
              </a:rPr>
            </a:br>
            <a:endParaRPr lang="en-US" sz="1800" dirty="0">
              <a:solidFill>
                <a:srgbClr val="C00000"/>
              </a:solidFill>
            </a:endParaRPr>
          </a:p>
        </p:txBody>
      </p:sp>
    </p:spTree>
    <p:extLst>
      <p:ext uri="{BB962C8B-B14F-4D97-AF65-F5344CB8AC3E}">
        <p14:creationId xmlns:p14="http://schemas.microsoft.com/office/powerpoint/2010/main" val="32754606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1097280" y="1740665"/>
            <a:ext cx="10058400" cy="4128429"/>
          </a:xfrm>
          <a:prstGeom prst="roundRect">
            <a:avLst/>
          </a:prstGeom>
          <a:gradFill>
            <a:gsLst>
              <a:gs pos="100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lvl="0" indent="0">
              <a:lnSpc>
                <a:spcPct val="200000"/>
              </a:lnSpc>
              <a:spcBef>
                <a:spcPct val="20000"/>
              </a:spcBef>
              <a:spcAft>
                <a:spcPts val="0"/>
              </a:spcAft>
              <a:buClr>
                <a:srgbClr val="009FDA"/>
              </a:buClr>
              <a:buSzTx/>
              <a:buNone/>
              <a:defRPr/>
            </a:pPr>
            <a:r>
              <a:rPr lang="en-US" b="1" dirty="0" smtClean="0">
                <a:solidFill>
                  <a:srgbClr val="001965"/>
                </a:solidFill>
                <a:latin typeface="Calibri" panose="020F0502020204030204" pitchFamily="34" charset="0"/>
                <a:cs typeface="Arial" panose="020B0604020202020204" pitchFamily="34" charset="0"/>
              </a:rPr>
              <a:t>      1</a:t>
            </a:r>
            <a:r>
              <a:rPr lang="en-US" sz="1300" b="1" dirty="0" smtClean="0">
                <a:solidFill>
                  <a:srgbClr val="001965"/>
                </a:solidFill>
                <a:latin typeface="Verdana"/>
                <a:cs typeface="Arial" panose="020B0604020202020204" pitchFamily="34" charset="0"/>
              </a:rPr>
              <a:t>- </a:t>
            </a:r>
            <a:r>
              <a:rPr lang="en-US" b="1" dirty="0" smtClean="0">
                <a:solidFill>
                  <a:srgbClr val="001965"/>
                </a:solidFill>
                <a:latin typeface="Calibri" panose="020F0502020204030204" pitchFamily="34" charset="0"/>
                <a:cs typeface="Arial" panose="020B0604020202020204" pitchFamily="34" charset="0"/>
              </a:rPr>
              <a:t>Insulin </a:t>
            </a:r>
            <a:r>
              <a:rPr lang="en-US" b="1" dirty="0" err="1">
                <a:solidFill>
                  <a:srgbClr val="001965"/>
                </a:solidFill>
                <a:latin typeface="Calibri" panose="020F0502020204030204" pitchFamily="34" charset="0"/>
                <a:cs typeface="Arial" panose="020B0604020202020204" pitchFamily="34" charset="0"/>
              </a:rPr>
              <a:t>degludec</a:t>
            </a:r>
            <a:endParaRPr lang="en-US" b="1" dirty="0">
              <a:solidFill>
                <a:srgbClr val="001965"/>
              </a:solidFill>
              <a:latin typeface="Calibri" panose="020F0502020204030204" pitchFamily="34" charset="0"/>
              <a:cs typeface="Arial" panose="020B0604020202020204" pitchFamily="34" charset="0"/>
            </a:endParaRPr>
          </a:p>
          <a:p>
            <a:pPr marL="0" lvl="0" indent="0">
              <a:lnSpc>
                <a:spcPct val="200000"/>
              </a:lnSpc>
              <a:spcBef>
                <a:spcPct val="20000"/>
              </a:spcBef>
              <a:spcAft>
                <a:spcPts val="0"/>
              </a:spcAft>
              <a:buClr>
                <a:srgbClr val="009FDA"/>
              </a:buClr>
              <a:buSzTx/>
              <a:buNone/>
              <a:defRPr/>
            </a:pPr>
            <a:r>
              <a:rPr lang="en-US" b="1" dirty="0" smtClean="0">
                <a:solidFill>
                  <a:srgbClr val="001965"/>
                </a:solidFill>
                <a:latin typeface="Calibri" panose="020F0502020204030204" pitchFamily="34" charset="0"/>
                <a:cs typeface="Arial" panose="020B0604020202020204" pitchFamily="34" charset="0"/>
              </a:rPr>
              <a:t>     2- </a:t>
            </a:r>
            <a:r>
              <a:rPr lang="en-US" b="1" dirty="0">
                <a:solidFill>
                  <a:srgbClr val="001965"/>
                </a:solidFill>
                <a:latin typeface="Calibri" panose="020F0502020204030204" pitchFamily="34" charset="0"/>
                <a:cs typeface="Arial" panose="020B0604020202020204" pitchFamily="34" charset="0"/>
              </a:rPr>
              <a:t>insulin </a:t>
            </a:r>
            <a:r>
              <a:rPr lang="en-US" b="1" dirty="0" err="1">
                <a:solidFill>
                  <a:srgbClr val="001965"/>
                </a:solidFill>
                <a:latin typeface="Calibri" panose="020F0502020204030204" pitchFamily="34" charset="0"/>
                <a:cs typeface="Arial" panose="020B0604020202020204" pitchFamily="34" charset="0"/>
              </a:rPr>
              <a:t>detemir</a:t>
            </a:r>
            <a:endParaRPr lang="en-US" b="1" dirty="0">
              <a:solidFill>
                <a:srgbClr val="001965"/>
              </a:solidFill>
              <a:latin typeface="Calibri" panose="020F0502020204030204" pitchFamily="34" charset="0"/>
              <a:cs typeface="Arial" panose="020B0604020202020204" pitchFamily="34" charset="0"/>
            </a:endParaRPr>
          </a:p>
          <a:p>
            <a:pPr marL="0" lvl="0" indent="0">
              <a:lnSpc>
                <a:spcPct val="200000"/>
              </a:lnSpc>
              <a:spcBef>
                <a:spcPct val="20000"/>
              </a:spcBef>
              <a:spcAft>
                <a:spcPts val="0"/>
              </a:spcAft>
              <a:buClr>
                <a:srgbClr val="009FDA"/>
              </a:buClr>
              <a:buSzTx/>
              <a:buNone/>
              <a:defRPr/>
            </a:pPr>
            <a:r>
              <a:rPr lang="en-US" b="1" dirty="0" smtClean="0">
                <a:solidFill>
                  <a:srgbClr val="001965"/>
                </a:solidFill>
                <a:latin typeface="Calibri" panose="020F0502020204030204" pitchFamily="34" charset="0"/>
                <a:cs typeface="Arial" panose="020B0604020202020204" pitchFamily="34" charset="0"/>
              </a:rPr>
              <a:t>     </a:t>
            </a:r>
            <a:r>
              <a:rPr lang="en-US" b="1" dirty="0" smtClean="0">
                <a:solidFill>
                  <a:srgbClr val="C00000"/>
                </a:solidFill>
                <a:latin typeface="Calibri" panose="020F0502020204030204" pitchFamily="34" charset="0"/>
                <a:cs typeface="Arial" panose="020B0604020202020204" pitchFamily="34" charset="0"/>
              </a:rPr>
              <a:t>3- </a:t>
            </a:r>
            <a:r>
              <a:rPr lang="en-US" b="1" dirty="0">
                <a:solidFill>
                  <a:srgbClr val="C00000"/>
                </a:solidFill>
                <a:latin typeface="Calibri" panose="020F0502020204030204" pitchFamily="34" charset="0"/>
                <a:cs typeface="Arial" panose="020B0604020202020204" pitchFamily="34" charset="0"/>
              </a:rPr>
              <a:t>Insulin </a:t>
            </a:r>
            <a:r>
              <a:rPr lang="en-US" b="1" dirty="0" err="1">
                <a:solidFill>
                  <a:srgbClr val="C00000"/>
                </a:solidFill>
                <a:latin typeface="Calibri" panose="020F0502020204030204" pitchFamily="34" charset="0"/>
                <a:cs typeface="Arial" panose="020B0604020202020204" pitchFamily="34" charset="0"/>
              </a:rPr>
              <a:t>glargine</a:t>
            </a:r>
            <a:r>
              <a:rPr lang="en-US" b="1" dirty="0">
                <a:solidFill>
                  <a:srgbClr val="C00000"/>
                </a:solidFill>
                <a:latin typeface="Calibri" panose="020F0502020204030204" pitchFamily="34" charset="0"/>
                <a:cs typeface="Arial" panose="020B0604020202020204" pitchFamily="34" charset="0"/>
              </a:rPr>
              <a:t> </a:t>
            </a:r>
            <a:endParaRPr lang="en-US" b="1" dirty="0" smtClean="0">
              <a:solidFill>
                <a:srgbClr val="C00000"/>
              </a:solidFill>
              <a:latin typeface="Calibri" panose="020F0502020204030204" pitchFamily="34" charset="0"/>
              <a:cs typeface="Arial" panose="020B0604020202020204" pitchFamily="34" charset="0"/>
            </a:endParaRPr>
          </a:p>
          <a:p>
            <a:pPr marL="0" lvl="0" indent="0">
              <a:lnSpc>
                <a:spcPct val="200000"/>
              </a:lnSpc>
              <a:spcBef>
                <a:spcPct val="20000"/>
              </a:spcBef>
              <a:spcAft>
                <a:spcPts val="0"/>
              </a:spcAft>
              <a:buClr>
                <a:srgbClr val="009FDA"/>
              </a:buClr>
              <a:buSzTx/>
              <a:buNone/>
              <a:defRPr/>
            </a:pPr>
            <a:r>
              <a:rPr lang="en-US" b="1" dirty="0" smtClean="0">
                <a:solidFill>
                  <a:srgbClr val="001965"/>
                </a:solidFill>
                <a:latin typeface="Calibri" panose="020F0502020204030204" pitchFamily="34" charset="0"/>
                <a:cs typeface="Arial" panose="020B0604020202020204" pitchFamily="34" charset="0"/>
              </a:rPr>
              <a:t>     4- Insulin NPH</a:t>
            </a:r>
            <a:endParaRPr lang="en-US" b="1" dirty="0">
              <a:solidFill>
                <a:srgbClr val="001965"/>
              </a:solidFill>
              <a:latin typeface="Calibri" panose="020F0502020204030204" pitchFamily="34" charset="0"/>
              <a:cs typeface="Arial" panose="020B0604020202020204" pitchFamily="34" charset="0"/>
            </a:endParaRPr>
          </a:p>
        </p:txBody>
      </p:sp>
      <p:sp>
        <p:nvSpPr>
          <p:cNvPr id="5" name="Title 4"/>
          <p:cNvSpPr>
            <a:spLocks noGrp="1"/>
          </p:cNvSpPr>
          <p:nvPr>
            <p:ph type="title"/>
          </p:nvPr>
        </p:nvSpPr>
        <p:spPr>
          <a:xfrm>
            <a:off x="1097280" y="286603"/>
            <a:ext cx="10058400" cy="10905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nSpc>
                <a:spcPct val="200000"/>
              </a:lnSpc>
              <a:spcBef>
                <a:spcPct val="20000"/>
              </a:spcBef>
              <a:buClr>
                <a:srgbClr val="009FDA"/>
              </a:buClr>
              <a:defRPr/>
            </a:pPr>
            <a:r>
              <a:rPr lang="en-US" sz="1800" b="1" dirty="0" smtClean="0">
                <a:solidFill>
                  <a:srgbClr val="C00000"/>
                </a:solidFill>
              </a:rPr>
              <a:t>  </a:t>
            </a:r>
            <a:br>
              <a:rPr lang="en-US" sz="1800" b="1" dirty="0" smtClean="0">
                <a:solidFill>
                  <a:srgbClr val="C00000"/>
                </a:solidFill>
              </a:rPr>
            </a:br>
            <a:r>
              <a:rPr lang="en-US" sz="1800" b="1" dirty="0" smtClean="0">
                <a:solidFill>
                  <a:srgbClr val="C00000"/>
                </a:solidFill>
              </a:rPr>
              <a:t>    </a:t>
            </a:r>
            <a:r>
              <a:rPr lang="en-US" sz="2400" b="1" spc="0" dirty="0" smtClean="0">
                <a:solidFill>
                  <a:srgbClr val="C00000"/>
                </a:solidFill>
                <a:latin typeface="Calibri" panose="020F0502020204030204" pitchFamily="34" charset="0"/>
                <a:cs typeface="Arial" panose="020B0604020202020204" pitchFamily="34" charset="0"/>
              </a:rPr>
              <a:t>Precipitation </a:t>
            </a:r>
            <a:r>
              <a:rPr lang="en-US" sz="2400" b="1" spc="0" dirty="0">
                <a:solidFill>
                  <a:srgbClr val="C00000"/>
                </a:solidFill>
                <a:latin typeface="Calibri" panose="020F0502020204030204" pitchFamily="34" charset="0"/>
                <a:cs typeface="Arial" panose="020B0604020202020204" pitchFamily="34" charset="0"/>
              </a:rPr>
              <a:t>after injection is specific </a:t>
            </a:r>
            <a:r>
              <a:rPr lang="en-US" sz="2400" b="1" spc="0" dirty="0" smtClean="0">
                <a:solidFill>
                  <a:srgbClr val="C00000"/>
                </a:solidFill>
                <a:latin typeface="Calibri" panose="020F0502020204030204" pitchFamily="34" charset="0"/>
                <a:cs typeface="Arial" panose="020B0604020202020204" pitchFamily="34" charset="0"/>
              </a:rPr>
              <a:t>for which </a:t>
            </a:r>
            <a:r>
              <a:rPr lang="en-US" sz="2400" b="1" spc="0" dirty="0">
                <a:solidFill>
                  <a:srgbClr val="C00000"/>
                </a:solidFill>
                <a:latin typeface="Calibri" panose="020F0502020204030204" pitchFamily="34" charset="0"/>
                <a:cs typeface="Arial" panose="020B0604020202020204" pitchFamily="34" charset="0"/>
              </a:rPr>
              <a:t>of the following </a:t>
            </a:r>
            <a:r>
              <a:rPr lang="en-US" sz="2400" b="1" spc="0" dirty="0" err="1" smtClean="0">
                <a:solidFill>
                  <a:srgbClr val="C00000"/>
                </a:solidFill>
                <a:latin typeface="Calibri" panose="020F0502020204030204" pitchFamily="34" charset="0"/>
                <a:cs typeface="Arial" panose="020B0604020202020204" pitchFamily="34" charset="0"/>
              </a:rPr>
              <a:t>insulins</a:t>
            </a:r>
            <a:r>
              <a:rPr lang="en-US" sz="2400" b="1" spc="0" dirty="0" smtClean="0">
                <a:solidFill>
                  <a:srgbClr val="C00000"/>
                </a:solidFill>
                <a:latin typeface="Calibri" panose="020F0502020204030204" pitchFamily="34" charset="0"/>
                <a:cs typeface="Arial" panose="020B0604020202020204" pitchFamily="34" charset="0"/>
              </a:rPr>
              <a:t> ?  </a:t>
            </a:r>
            <a:r>
              <a:rPr lang="en-US" sz="1800" b="1" spc="0" dirty="0">
                <a:solidFill>
                  <a:srgbClr val="C00000"/>
                </a:solidFill>
                <a:latin typeface="Verdana"/>
                <a:cs typeface="Arial" panose="020B0604020202020204" pitchFamily="34" charset="0"/>
              </a:rPr>
              <a:t/>
            </a:r>
            <a:br>
              <a:rPr lang="en-US" sz="1800" b="1" spc="0" dirty="0">
                <a:solidFill>
                  <a:srgbClr val="C00000"/>
                </a:solidFill>
                <a:latin typeface="Verdana"/>
                <a:cs typeface="Arial" panose="020B0604020202020204" pitchFamily="34" charset="0"/>
              </a:rPr>
            </a:br>
            <a:endParaRPr lang="en-US" sz="1800" dirty="0">
              <a:solidFill>
                <a:srgbClr val="C00000"/>
              </a:solidFill>
            </a:endParaRPr>
          </a:p>
        </p:txBody>
      </p:sp>
    </p:spTree>
    <p:extLst>
      <p:ext uri="{BB962C8B-B14F-4D97-AF65-F5344CB8AC3E}">
        <p14:creationId xmlns:p14="http://schemas.microsoft.com/office/powerpoint/2010/main" val="34338350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D35908-D290-405D-B247-3A3C3B2AB46F}" type="datetime1">
              <a:rPr lang="en-US" smtClean="0">
                <a:solidFill>
                  <a:prstClr val="white"/>
                </a:solidFill>
                <a:latin typeface="Times New Roman" panose="02020603050405020304" pitchFamily="18" charset="0"/>
                <a:cs typeface="Times New Roman" panose="02020603050405020304" pitchFamily="18" charset="0"/>
              </a:rPr>
              <a:pPr/>
              <a:t>8/9/2017</a:t>
            </a:fld>
            <a:endParaRPr lang="en-US" dirty="0">
              <a:solidFill>
                <a:prstClr val="white"/>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E710D9D3-9E56-426E-940A-EB27FAD19CFE}" type="slidenum">
              <a:rPr lang="en-US" smtClean="0">
                <a:solidFill>
                  <a:prstClr val="white"/>
                </a:solidFill>
              </a:rPr>
              <a:pPr/>
              <a:t>55</a:t>
            </a:fld>
            <a:endParaRPr lang="en-US" dirty="0">
              <a:solidFill>
                <a:prstClr val="white"/>
              </a:solidFill>
            </a:endParaRPr>
          </a:p>
        </p:txBody>
      </p:sp>
      <p:sp>
        <p:nvSpPr>
          <p:cNvPr id="6" name="Title 1"/>
          <p:cNvSpPr>
            <a:spLocks noGrp="1"/>
          </p:cNvSpPr>
          <p:nvPr>
            <p:ph type="ctrTitle"/>
          </p:nvPr>
        </p:nvSpPr>
        <p:spPr>
          <a:xfrm>
            <a:off x="1446881" y="694062"/>
            <a:ext cx="9041176" cy="2765233"/>
          </a:xfrm>
        </p:spPr>
        <p:txBody>
          <a:bodyPr>
            <a:noAutofit/>
          </a:bodyPr>
          <a:lstStyle/>
          <a:p>
            <a:pPr marL="342900" lvl="0" indent="-342900" algn="r" rtl="1">
              <a:buFont typeface="Wingdings" panose="05000000000000000000" pitchFamily="2" charset="2"/>
              <a:buChar char="q"/>
            </a:pPr>
            <a:r>
              <a:rPr lang="fa-IR" sz="2500" b="1" dirty="0" smtClean="0">
                <a:cs typeface="B Mitra" panose="00000400000000000000" pitchFamily="2" charset="-78"/>
              </a:rPr>
              <a:t>در </a:t>
            </a:r>
            <a:r>
              <a:rPr lang="fa-IR" sz="2500" b="1" dirty="0">
                <a:cs typeface="B Mitra" panose="00000400000000000000" pitchFamily="2" charset="-78"/>
              </a:rPr>
              <a:t>مطالعه </a:t>
            </a:r>
            <a:r>
              <a:rPr lang="en-US" sz="2500" b="1" dirty="0">
                <a:cs typeface="B Mitra" panose="00000400000000000000" pitchFamily="2" charset="-78"/>
              </a:rPr>
              <a:t>UKPDS</a:t>
            </a:r>
            <a:r>
              <a:rPr lang="fa-IR" sz="2500" b="1" dirty="0">
                <a:cs typeface="B Mitra" panose="00000400000000000000" pitchFamily="2" charset="-78"/>
              </a:rPr>
              <a:t> چند درصد افراد بعد از 6 سال از شروع تشخیص دیابت به درمان با انسولین نیاز داشتند </a:t>
            </a:r>
            <a:r>
              <a:rPr lang="fa-IR" sz="2500" b="1" dirty="0" smtClean="0">
                <a:cs typeface="B Mitra" panose="00000400000000000000" pitchFamily="2" charset="-78"/>
              </a:rPr>
              <a:t>؟</a:t>
            </a:r>
            <a:r>
              <a:rPr lang="en-US" sz="2500" b="1" dirty="0">
                <a:cs typeface="B Mitra" panose="00000400000000000000" pitchFamily="2" charset="-78"/>
              </a:rPr>
              <a:t/>
            </a:r>
            <a:br>
              <a:rPr lang="en-US" sz="2500" b="1" dirty="0">
                <a:cs typeface="B Mitra" panose="00000400000000000000" pitchFamily="2" charset="-78"/>
              </a:rPr>
            </a:br>
            <a:r>
              <a:rPr lang="fa-IR" sz="2500" b="1" dirty="0">
                <a:cs typeface="B Mitra" panose="00000400000000000000" pitchFamily="2" charset="-78"/>
              </a:rPr>
              <a:t>1</a:t>
            </a:r>
            <a:r>
              <a:rPr lang="fa-IR" sz="2500" b="1" dirty="0" smtClean="0">
                <a:cs typeface="B Mitra" panose="00000400000000000000" pitchFamily="2" charset="-78"/>
              </a:rPr>
              <a:t>) 30</a:t>
            </a:r>
            <a:r>
              <a:rPr lang="en-US" sz="2500" b="1" dirty="0">
                <a:cs typeface="B Mitra" panose="00000400000000000000" pitchFamily="2" charset="-78"/>
              </a:rPr>
              <a:t/>
            </a:r>
            <a:br>
              <a:rPr lang="en-US" sz="2500" b="1" dirty="0">
                <a:cs typeface="B Mitra" panose="00000400000000000000" pitchFamily="2" charset="-78"/>
              </a:rPr>
            </a:br>
            <a:r>
              <a:rPr lang="fa-IR" sz="2500" b="1" dirty="0">
                <a:cs typeface="B Mitra" panose="00000400000000000000" pitchFamily="2" charset="-78"/>
              </a:rPr>
              <a:t>2</a:t>
            </a:r>
            <a:r>
              <a:rPr lang="fa-IR" sz="2500" b="1" dirty="0" smtClean="0">
                <a:cs typeface="B Mitra" panose="00000400000000000000" pitchFamily="2" charset="-78"/>
              </a:rPr>
              <a:t>) 40</a:t>
            </a:r>
            <a:r>
              <a:rPr lang="en-US" sz="2500" b="1" dirty="0">
                <a:cs typeface="B Mitra" panose="00000400000000000000" pitchFamily="2" charset="-78"/>
              </a:rPr>
              <a:t/>
            </a:r>
            <a:br>
              <a:rPr lang="en-US" sz="2500" b="1" dirty="0">
                <a:cs typeface="B Mitra" panose="00000400000000000000" pitchFamily="2" charset="-78"/>
              </a:rPr>
            </a:br>
            <a:r>
              <a:rPr lang="fa-IR" sz="2500" b="1" dirty="0">
                <a:cs typeface="B Mitra" panose="00000400000000000000" pitchFamily="2" charset="-78"/>
              </a:rPr>
              <a:t>3</a:t>
            </a:r>
            <a:r>
              <a:rPr lang="fa-IR" sz="2500" b="1" dirty="0" smtClean="0">
                <a:cs typeface="B Mitra" panose="00000400000000000000" pitchFamily="2" charset="-78"/>
              </a:rPr>
              <a:t>) 50</a:t>
            </a:r>
            <a:r>
              <a:rPr lang="en-US" sz="2500" b="1" dirty="0">
                <a:cs typeface="B Mitra" panose="00000400000000000000" pitchFamily="2" charset="-78"/>
              </a:rPr>
              <a:t/>
            </a:r>
            <a:br>
              <a:rPr lang="en-US" sz="2500" b="1" dirty="0">
                <a:cs typeface="B Mitra" panose="00000400000000000000" pitchFamily="2" charset="-78"/>
              </a:rPr>
            </a:br>
            <a:r>
              <a:rPr lang="fa-IR" sz="2500" b="1" dirty="0" smtClean="0">
                <a:cs typeface="B Mitra" panose="00000400000000000000" pitchFamily="2" charset="-78"/>
              </a:rPr>
              <a:t>4) 60</a:t>
            </a:r>
            <a:r>
              <a:rPr lang="en-US" sz="2500" b="1" dirty="0" smtClean="0">
                <a:cs typeface="B Mitra" panose="00000400000000000000" pitchFamily="2" charset="-78"/>
              </a:rPr>
              <a:t/>
            </a:r>
            <a:br>
              <a:rPr lang="en-US" sz="2500" b="1" dirty="0" smtClean="0">
                <a:cs typeface="B Mitra" panose="00000400000000000000" pitchFamily="2" charset="-78"/>
              </a:rPr>
            </a:br>
            <a:endParaRPr lang="en-US" sz="2500" b="1" dirty="0">
              <a:latin typeface="Times" panose="02020603060405020304" pitchFamily="18" charset="0"/>
              <a:cs typeface="B Mitra" panose="00000400000000000000" pitchFamily="2" charset="-78"/>
            </a:endParaRPr>
          </a:p>
        </p:txBody>
      </p:sp>
      <p:sp>
        <p:nvSpPr>
          <p:cNvPr id="7" name="Title 1"/>
          <p:cNvSpPr txBox="1">
            <a:spLocks/>
          </p:cNvSpPr>
          <p:nvPr/>
        </p:nvSpPr>
        <p:spPr>
          <a:xfrm>
            <a:off x="1490949" y="3172858"/>
            <a:ext cx="9041176" cy="30296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r" rtl="1">
              <a:buFont typeface="Wingdings" panose="05000000000000000000" pitchFamily="2" charset="2"/>
              <a:buChar char="q"/>
            </a:pPr>
            <a:r>
              <a:rPr lang="fa-IR" sz="2500" b="1" dirty="0" smtClean="0">
                <a:solidFill>
                  <a:prstClr val="black"/>
                </a:solidFill>
                <a:cs typeface="B Mitra" panose="00000400000000000000" pitchFamily="2" charset="-78"/>
              </a:rPr>
              <a:t>در مطالعه </a:t>
            </a:r>
            <a:r>
              <a:rPr lang="en-US" sz="2500" b="1" dirty="0" smtClean="0">
                <a:solidFill>
                  <a:prstClr val="black"/>
                </a:solidFill>
                <a:cs typeface="B Mitra" panose="00000400000000000000" pitchFamily="2" charset="-78"/>
              </a:rPr>
              <a:t>A 1 </a:t>
            </a:r>
            <a:r>
              <a:rPr lang="en-US" sz="2500" b="1" dirty="0" err="1" smtClean="0">
                <a:solidFill>
                  <a:prstClr val="black"/>
                </a:solidFill>
                <a:cs typeface="B Mitra" panose="00000400000000000000" pitchFamily="2" charset="-78"/>
              </a:rPr>
              <a:t>chieve</a:t>
            </a:r>
            <a:r>
              <a:rPr lang="fa-IR" sz="2500" b="1" dirty="0" smtClean="0">
                <a:solidFill>
                  <a:prstClr val="black"/>
                </a:solidFill>
                <a:cs typeface="B Mitra" panose="00000400000000000000" pitchFamily="2" charset="-78"/>
              </a:rPr>
              <a:t> میزان </a:t>
            </a:r>
            <a:r>
              <a:rPr lang="en-US" sz="2500" b="1" dirty="0" err="1" smtClean="0">
                <a:solidFill>
                  <a:prstClr val="black"/>
                </a:solidFill>
                <a:cs typeface="B Mitra" panose="00000400000000000000" pitchFamily="2" charset="-78"/>
              </a:rPr>
              <a:t>Hb</a:t>
            </a:r>
            <a:r>
              <a:rPr lang="en-US" sz="2500" b="1" dirty="0" smtClean="0">
                <a:solidFill>
                  <a:prstClr val="black"/>
                </a:solidFill>
                <a:cs typeface="B Mitra" panose="00000400000000000000" pitchFamily="2" charset="-78"/>
              </a:rPr>
              <a:t> A1c</a:t>
            </a:r>
            <a:r>
              <a:rPr lang="fa-IR" sz="2500" b="1" dirty="0" smtClean="0">
                <a:solidFill>
                  <a:prstClr val="black"/>
                </a:solidFill>
                <a:cs typeface="B Mitra" panose="00000400000000000000" pitchFamily="2" charset="-78"/>
              </a:rPr>
              <a:t> در هنگام شروع انسولین در بیماران ایرانی چه میزانی بود ؟</a:t>
            </a:r>
            <a:r>
              <a:rPr lang="en-US" sz="2500" b="1" dirty="0" smtClean="0">
                <a:solidFill>
                  <a:prstClr val="black"/>
                </a:solidFill>
                <a:cs typeface="B Mitra" panose="00000400000000000000" pitchFamily="2" charset="-78"/>
              </a:rPr>
              <a:t/>
            </a:r>
            <a:br>
              <a:rPr lang="en-US" sz="2500" b="1" dirty="0" smtClean="0">
                <a:solidFill>
                  <a:prstClr val="black"/>
                </a:solidFill>
                <a:cs typeface="B Mitra" panose="00000400000000000000" pitchFamily="2" charset="-78"/>
              </a:rPr>
            </a:br>
            <a:r>
              <a:rPr lang="fa-IR" sz="2500" b="1" dirty="0" smtClean="0">
                <a:solidFill>
                  <a:prstClr val="black"/>
                </a:solidFill>
                <a:cs typeface="B Mitra" panose="00000400000000000000" pitchFamily="2" charset="-78"/>
              </a:rPr>
              <a:t>1) 7/6</a:t>
            </a:r>
            <a:r>
              <a:rPr lang="en-US" sz="2500" b="1" dirty="0" smtClean="0">
                <a:solidFill>
                  <a:prstClr val="black"/>
                </a:solidFill>
                <a:cs typeface="B Mitra" panose="00000400000000000000" pitchFamily="2" charset="-78"/>
              </a:rPr>
              <a:t/>
            </a:r>
            <a:br>
              <a:rPr lang="en-US" sz="2500" b="1" dirty="0" smtClean="0">
                <a:solidFill>
                  <a:prstClr val="black"/>
                </a:solidFill>
                <a:cs typeface="B Mitra" panose="00000400000000000000" pitchFamily="2" charset="-78"/>
              </a:rPr>
            </a:br>
            <a:r>
              <a:rPr lang="fa-IR" sz="2500" b="1" dirty="0" smtClean="0">
                <a:solidFill>
                  <a:prstClr val="black"/>
                </a:solidFill>
                <a:cs typeface="B Mitra" panose="00000400000000000000" pitchFamily="2" charset="-78"/>
              </a:rPr>
              <a:t>2) 8/6</a:t>
            </a:r>
            <a:r>
              <a:rPr lang="en-US" sz="2500" b="1" dirty="0" smtClean="0">
                <a:solidFill>
                  <a:prstClr val="black"/>
                </a:solidFill>
                <a:cs typeface="B Mitra" panose="00000400000000000000" pitchFamily="2" charset="-78"/>
              </a:rPr>
              <a:t/>
            </a:r>
            <a:br>
              <a:rPr lang="en-US" sz="2500" b="1" dirty="0" smtClean="0">
                <a:solidFill>
                  <a:prstClr val="black"/>
                </a:solidFill>
                <a:cs typeface="B Mitra" panose="00000400000000000000" pitchFamily="2" charset="-78"/>
              </a:rPr>
            </a:br>
            <a:r>
              <a:rPr lang="fa-IR" sz="2500" b="1" dirty="0" smtClean="0">
                <a:solidFill>
                  <a:prstClr val="black"/>
                </a:solidFill>
                <a:cs typeface="B Mitra" panose="00000400000000000000" pitchFamily="2" charset="-78"/>
              </a:rPr>
              <a:t>3) 9/6</a:t>
            </a:r>
            <a:r>
              <a:rPr lang="en-US" sz="2500" b="1" dirty="0" smtClean="0">
                <a:solidFill>
                  <a:prstClr val="black"/>
                </a:solidFill>
                <a:cs typeface="B Mitra" panose="00000400000000000000" pitchFamily="2" charset="-78"/>
              </a:rPr>
              <a:t/>
            </a:r>
            <a:br>
              <a:rPr lang="en-US" sz="2500" b="1" dirty="0" smtClean="0">
                <a:solidFill>
                  <a:prstClr val="black"/>
                </a:solidFill>
                <a:cs typeface="B Mitra" panose="00000400000000000000" pitchFamily="2" charset="-78"/>
              </a:rPr>
            </a:br>
            <a:r>
              <a:rPr lang="fa-IR" sz="2500" b="1" dirty="0" smtClean="0">
                <a:solidFill>
                  <a:prstClr val="black"/>
                </a:solidFill>
                <a:cs typeface="B Mitra" panose="00000400000000000000" pitchFamily="2" charset="-78"/>
              </a:rPr>
              <a:t>4) 10/6 </a:t>
            </a:r>
            <a:r>
              <a:rPr lang="en-US" sz="2500" b="1" dirty="0" smtClean="0">
                <a:solidFill>
                  <a:prstClr val="black"/>
                </a:solidFill>
                <a:cs typeface="B Mitra" panose="00000400000000000000" pitchFamily="2" charset="-78"/>
              </a:rPr>
              <a:t/>
            </a:r>
            <a:br>
              <a:rPr lang="en-US" sz="2500" b="1" dirty="0" smtClean="0">
                <a:solidFill>
                  <a:prstClr val="black"/>
                </a:solidFill>
                <a:cs typeface="B Mitra" panose="00000400000000000000" pitchFamily="2" charset="-78"/>
              </a:rPr>
            </a:br>
            <a:r>
              <a:rPr lang="en-US" sz="2500" b="1" dirty="0" smtClean="0">
                <a:solidFill>
                  <a:prstClr val="black"/>
                </a:solidFill>
                <a:cs typeface="B Mitra" panose="00000400000000000000" pitchFamily="2" charset="-78"/>
              </a:rPr>
              <a:t> </a:t>
            </a:r>
            <a:br>
              <a:rPr lang="en-US" sz="2500" b="1" dirty="0" smtClean="0">
                <a:solidFill>
                  <a:prstClr val="black"/>
                </a:solidFill>
                <a:cs typeface="B Mitra" panose="00000400000000000000" pitchFamily="2" charset="-78"/>
              </a:rPr>
            </a:br>
            <a:endParaRPr lang="en-US" sz="2500" b="1" dirty="0">
              <a:solidFill>
                <a:prstClr val="black"/>
              </a:solidFill>
              <a:latin typeface="Times" panose="02020603060405020304" pitchFamily="18" charset="0"/>
              <a:cs typeface="B Mitra" panose="00000400000000000000" pitchFamily="2" charset="-78"/>
            </a:endParaRPr>
          </a:p>
        </p:txBody>
      </p:sp>
      <p:pic>
        <p:nvPicPr>
          <p:cNvPr id="3074"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43152" y="2316354"/>
            <a:ext cx="905449" cy="440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3744" y="4687677"/>
            <a:ext cx="1052598" cy="402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844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smtClean="0">
                <a:latin typeface="Arial" pitchFamily="34" charset="0"/>
                <a:cs typeface="Arial" pitchFamily="34" charset="0"/>
              </a:rPr>
              <a:t>Case Discussion</a:t>
            </a:r>
            <a:endParaRPr lang="en-US" sz="2800" b="1" dirty="0">
              <a:latin typeface="Arial" pitchFamily="34" charset="0"/>
              <a:cs typeface="Arial" pitchFamily="34" charset="0"/>
            </a:endParaRPr>
          </a:p>
        </p:txBody>
      </p:sp>
      <p:sp>
        <p:nvSpPr>
          <p:cNvPr id="5" name="Content Placeholder 4"/>
          <p:cNvSpPr>
            <a:spLocks noGrp="1"/>
          </p:cNvSpPr>
          <p:nvPr>
            <p:ph idx="1"/>
          </p:nvPr>
        </p:nvSpPr>
        <p:spPr/>
        <p:txBody>
          <a:bodyPr>
            <a:noAutofit/>
          </a:bodyPr>
          <a:lstStyle/>
          <a:p>
            <a:pPr algn="just"/>
            <a:r>
              <a:rPr lang="en-US" sz="2000" dirty="0">
                <a:latin typeface="Arial" pitchFamily="34" charset="0"/>
                <a:cs typeface="Arial" pitchFamily="34" charset="0"/>
              </a:rPr>
              <a:t>A </a:t>
            </a:r>
            <a:r>
              <a:rPr lang="en-US" sz="2000" dirty="0" smtClean="0">
                <a:latin typeface="Arial" pitchFamily="34" charset="0"/>
                <a:cs typeface="Arial" pitchFamily="34" charset="0"/>
              </a:rPr>
              <a:t>64-year-old man with 12-year history of T2DM is referred to you. He is taking metformin 2000 mg and injects </a:t>
            </a:r>
            <a:r>
              <a:rPr lang="en-US" sz="2000" dirty="0" err="1" smtClean="0">
                <a:latin typeface="Arial" pitchFamily="34" charset="0"/>
                <a:cs typeface="Arial" pitchFamily="34" charset="0"/>
              </a:rPr>
              <a:t>glargine</a:t>
            </a:r>
            <a:r>
              <a:rPr lang="en-US" sz="2000" dirty="0" smtClean="0">
                <a:latin typeface="Arial" pitchFamily="34" charset="0"/>
                <a:cs typeface="Arial" pitchFamily="34" charset="0"/>
              </a:rPr>
              <a:t> insulin 32 U at 9 pm daily. In the past few months, his fasting glucose </a:t>
            </a:r>
            <a:r>
              <a:rPr lang="en-US" sz="2000" dirty="0">
                <a:latin typeface="Arial" pitchFamily="34" charset="0"/>
                <a:cs typeface="Arial" pitchFamily="34" charset="0"/>
              </a:rPr>
              <a:t>levels </a:t>
            </a:r>
            <a:r>
              <a:rPr lang="en-US" sz="2000" dirty="0" smtClean="0">
                <a:latin typeface="Arial" pitchFamily="34" charset="0"/>
                <a:cs typeface="Arial" pitchFamily="34" charset="0"/>
              </a:rPr>
              <a:t>have ranged from 110-140 mg/dl. He suffers from a mild background </a:t>
            </a:r>
            <a:r>
              <a:rPr lang="en-US" sz="2000" dirty="0">
                <a:latin typeface="Arial" pitchFamily="34" charset="0"/>
                <a:cs typeface="Arial" pitchFamily="34" charset="0"/>
              </a:rPr>
              <a:t>retinopathy. He fears from hypoglycemia </a:t>
            </a:r>
            <a:r>
              <a:rPr lang="en-US" sz="2000" dirty="0" smtClean="0">
                <a:latin typeface="Arial" pitchFamily="34" charset="0"/>
                <a:cs typeface="Arial" pitchFamily="34" charset="0"/>
              </a:rPr>
              <a:t>and doesn’t follow a regular dietary pattern. He </a:t>
            </a:r>
            <a:r>
              <a:rPr lang="en-US" sz="2000" dirty="0">
                <a:latin typeface="Arial" pitchFamily="34" charset="0"/>
                <a:cs typeface="Arial" pitchFamily="34" charset="0"/>
              </a:rPr>
              <a:t>has no financial problems</a:t>
            </a:r>
            <a:r>
              <a:rPr lang="en-US" sz="2000" dirty="0" smtClean="0">
                <a:latin typeface="Arial" pitchFamily="34" charset="0"/>
                <a:cs typeface="Arial" pitchFamily="34" charset="0"/>
              </a:rPr>
              <a:t>.</a:t>
            </a:r>
          </a:p>
          <a:p>
            <a:pPr marL="0" lvl="0" indent="0" algn="just">
              <a:buNone/>
            </a:pPr>
            <a:r>
              <a:rPr lang="en-US" sz="2000" dirty="0">
                <a:latin typeface="Arial" pitchFamily="34" charset="0"/>
                <a:cs typeface="Arial" pitchFamily="34" charset="0"/>
              </a:rPr>
              <a:t> </a:t>
            </a:r>
            <a:r>
              <a:rPr lang="en-US" sz="2000" dirty="0" smtClean="0">
                <a:latin typeface="Arial" pitchFamily="34" charset="0"/>
                <a:cs typeface="Arial" pitchFamily="34" charset="0"/>
              </a:rPr>
              <a:t>    BMI: 35 kg/m², HbA1c: 8.2%, Cr: 0.8 mg/dl.</a:t>
            </a:r>
          </a:p>
          <a:p>
            <a:pPr lvl="1" indent="-342900" algn="just">
              <a:buFont typeface="Wingdings" pitchFamily="2" charset="2"/>
              <a:buChar char="ü"/>
            </a:pPr>
            <a:r>
              <a:rPr lang="en-US" sz="2000" dirty="0" smtClean="0">
                <a:latin typeface="Arial" pitchFamily="34" charset="0"/>
                <a:cs typeface="Arial" pitchFamily="34" charset="0"/>
              </a:rPr>
              <a:t>In addition to lifestyle modification, which therapeutic approach would you recommend to him?</a:t>
            </a:r>
          </a:p>
          <a:p>
            <a:pPr marL="857250" lvl="1" indent="-457200" algn="just">
              <a:buFont typeface="+mj-lt"/>
              <a:buAutoNum type="alphaUcPeriod"/>
            </a:pPr>
            <a:r>
              <a:rPr lang="en-US" sz="2000" dirty="0" smtClean="0">
                <a:latin typeface="Arial" pitchFamily="34" charset="0"/>
                <a:cs typeface="Arial" pitchFamily="34" charset="0"/>
              </a:rPr>
              <a:t>Add one rapid acting insulin before the largest meal</a:t>
            </a:r>
          </a:p>
          <a:p>
            <a:pPr marL="857250" lvl="1" indent="-457200" algn="just">
              <a:buFont typeface="+mj-lt"/>
              <a:buAutoNum type="alphaUcPeriod"/>
            </a:pPr>
            <a:r>
              <a:rPr lang="en-US" sz="2000" dirty="0" smtClean="0">
                <a:latin typeface="Arial" pitchFamily="34" charset="0"/>
                <a:cs typeface="Arial" pitchFamily="34" charset="0"/>
              </a:rPr>
              <a:t>Titrate insulin </a:t>
            </a:r>
            <a:r>
              <a:rPr lang="en-US" sz="2000" dirty="0" err="1" smtClean="0">
                <a:latin typeface="Arial" pitchFamily="34" charset="0"/>
                <a:cs typeface="Arial" pitchFamily="34" charset="0"/>
              </a:rPr>
              <a:t>glargine</a:t>
            </a:r>
            <a:r>
              <a:rPr lang="en-US" sz="2000" dirty="0" smtClean="0">
                <a:latin typeface="Arial" pitchFamily="34" charset="0"/>
                <a:cs typeface="Arial" pitchFamily="34" charset="0"/>
              </a:rPr>
              <a:t> </a:t>
            </a:r>
          </a:p>
          <a:p>
            <a:pPr marL="857250" lvl="1" indent="-457200" algn="just">
              <a:buFont typeface="+mj-lt"/>
              <a:buAutoNum type="alphaUcPeriod"/>
            </a:pPr>
            <a:r>
              <a:rPr lang="en-US" sz="2000" dirty="0" smtClean="0">
                <a:latin typeface="Arial" pitchFamily="34" charset="0"/>
                <a:cs typeface="Arial" pitchFamily="34" charset="0"/>
              </a:rPr>
              <a:t>a glucagon like peptide 1 agonist (</a:t>
            </a:r>
            <a:r>
              <a:rPr lang="en-US" sz="2000" dirty="0" err="1" smtClean="0">
                <a:latin typeface="Arial" pitchFamily="34" charset="0"/>
                <a:cs typeface="Arial" pitchFamily="34" charset="0"/>
              </a:rPr>
              <a:t>Victoza</a:t>
            </a:r>
            <a:r>
              <a:rPr lang="en-US" sz="2000" dirty="0" smtClean="0">
                <a:latin typeface="Arial" pitchFamily="34" charset="0"/>
                <a:cs typeface="Arial" pitchFamily="34" charset="0"/>
              </a:rPr>
              <a:t>)</a:t>
            </a:r>
          </a:p>
          <a:p>
            <a:pPr marL="857250" lvl="1" indent="-457200" algn="just">
              <a:buFont typeface="+mj-lt"/>
              <a:buAutoNum type="alphaUcPeriod"/>
            </a:pPr>
            <a:r>
              <a:rPr lang="en-US" sz="2000" dirty="0" err="1" smtClean="0">
                <a:latin typeface="Arial" pitchFamily="34" charset="0"/>
                <a:cs typeface="Arial" pitchFamily="34" charset="0"/>
              </a:rPr>
              <a:t>ChaAdd</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glargine</a:t>
            </a:r>
            <a:r>
              <a:rPr lang="en-US" sz="2000" dirty="0" smtClean="0">
                <a:latin typeface="Arial" pitchFamily="34" charset="0"/>
                <a:cs typeface="Arial" pitchFamily="34" charset="0"/>
              </a:rPr>
              <a:t> insulin to twice daily premixed insulin</a:t>
            </a:r>
          </a:p>
          <a:p>
            <a:pPr marL="400050" lvl="1" indent="0" algn="just">
              <a:buNone/>
            </a:pPr>
            <a:endParaRPr lang="en-US" sz="2000" dirty="0" smtClean="0">
              <a:latin typeface="Arial" pitchFamily="34" charset="0"/>
              <a:cs typeface="Arial" pitchFamily="34" charset="0"/>
            </a:endParaRPr>
          </a:p>
          <a:p>
            <a:pPr marL="857250" lvl="1" indent="-457200" algn="just">
              <a:buFont typeface="+mj-lt"/>
              <a:buAutoNum type="alphaUcPeriod"/>
            </a:pPr>
            <a:endParaRPr lang="en-US" sz="2000" dirty="0" smtClean="0">
              <a:latin typeface="Arial" pitchFamily="34" charset="0"/>
              <a:cs typeface="Arial" pitchFamily="34" charset="0"/>
            </a:endParaRPr>
          </a:p>
          <a:p>
            <a:pPr marL="857250" lvl="1" indent="-457200" algn="just">
              <a:buFont typeface="+mj-lt"/>
              <a:buAutoNum type="alphaUcPeriod"/>
            </a:pPr>
            <a:endParaRPr lang="en-US" sz="2000" dirty="0">
              <a:latin typeface="Arial" pitchFamily="34" charset="0"/>
              <a:cs typeface="Arial" pitchFamily="34" charset="0"/>
            </a:endParaRPr>
          </a:p>
          <a:p>
            <a:pPr marL="400050" lvl="1" indent="0" algn="just">
              <a:buNone/>
            </a:pPr>
            <a:r>
              <a:rPr lang="en-US" sz="2000" dirty="0">
                <a:latin typeface="Arial" pitchFamily="34" charset="0"/>
                <a:cs typeface="Arial" pitchFamily="34" charset="0"/>
              </a:rPr>
              <a:t> </a:t>
            </a:r>
          </a:p>
          <a:p>
            <a:pPr algn="just"/>
            <a:endParaRPr lang="en-US" sz="2000" dirty="0">
              <a:latin typeface="Arial" pitchFamily="34" charset="0"/>
              <a:cs typeface="Arial" pitchFamily="34" charset="0"/>
            </a:endParaRPr>
          </a:p>
        </p:txBody>
      </p:sp>
      <p:pic>
        <p:nvPicPr>
          <p:cNvPr id="4098"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8378" y="4949884"/>
            <a:ext cx="5425809" cy="380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854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a:solidFill>
                  <a:prstClr val="black"/>
                </a:solidFill>
                <a:latin typeface="Arial" pitchFamily="34" charset="0"/>
                <a:cs typeface="Arial" pitchFamily="34" charset="0"/>
              </a:rPr>
              <a:t>Case Discussion</a:t>
            </a:r>
            <a:endParaRPr lang="en-US" dirty="0"/>
          </a:p>
        </p:txBody>
      </p:sp>
      <p:sp>
        <p:nvSpPr>
          <p:cNvPr id="5" name="Content Placeholder 4"/>
          <p:cNvSpPr>
            <a:spLocks noGrp="1"/>
          </p:cNvSpPr>
          <p:nvPr>
            <p:ph idx="1"/>
          </p:nvPr>
        </p:nvSpPr>
        <p:spPr/>
        <p:txBody>
          <a:bodyPr>
            <a:noAutofit/>
          </a:bodyPr>
          <a:lstStyle/>
          <a:p>
            <a:pPr algn="just"/>
            <a:r>
              <a:rPr lang="en-US" sz="2000" dirty="0">
                <a:latin typeface="Arial" pitchFamily="34" charset="0"/>
                <a:cs typeface="Arial" pitchFamily="34" charset="0"/>
              </a:rPr>
              <a:t>A </a:t>
            </a:r>
            <a:r>
              <a:rPr lang="en-US" sz="2000" dirty="0" smtClean="0">
                <a:latin typeface="Arial" pitchFamily="34" charset="0"/>
                <a:cs typeface="Arial" pitchFamily="34" charset="0"/>
              </a:rPr>
              <a:t>57-year-old woman with 10-year history of T2DM is referred to you. She is taking metformin 2000 mg and </a:t>
            </a:r>
            <a:r>
              <a:rPr lang="en-US" sz="2000" dirty="0" err="1" smtClean="0">
                <a:latin typeface="Arial" pitchFamily="34" charset="0"/>
                <a:cs typeface="Arial" pitchFamily="34" charset="0"/>
              </a:rPr>
              <a:t>gliclazide</a:t>
            </a:r>
            <a:r>
              <a:rPr lang="en-US" sz="2000" dirty="0" smtClean="0">
                <a:latin typeface="Arial" pitchFamily="34" charset="0"/>
                <a:cs typeface="Arial" pitchFamily="34" charset="0"/>
              </a:rPr>
              <a:t> MR 160 mg daily. She complains of increased hypoglycemic episodes over 3 past months. She has history of coronary artery disease.</a:t>
            </a:r>
          </a:p>
          <a:p>
            <a:pPr marL="0" indent="0" algn="just">
              <a:buNone/>
            </a:pPr>
            <a:r>
              <a:rPr lang="en-US" sz="2000" dirty="0">
                <a:latin typeface="Arial" pitchFamily="34" charset="0"/>
                <a:cs typeface="Arial" pitchFamily="34" charset="0"/>
              </a:rPr>
              <a:t> </a:t>
            </a:r>
            <a:r>
              <a:rPr lang="en-US" sz="2000" dirty="0" smtClean="0">
                <a:latin typeface="Arial" pitchFamily="34" charset="0"/>
                <a:cs typeface="Arial" pitchFamily="34" charset="0"/>
              </a:rPr>
              <a:t>    BMI: 32 kg/m², HbA1c: 9.1 %, Cr: 0.7 mg/dl, no albuminuria.</a:t>
            </a:r>
          </a:p>
          <a:p>
            <a:pPr lvl="1" indent="-342900" algn="just">
              <a:buFont typeface="Wingdings" pitchFamily="2" charset="2"/>
              <a:buChar char="ü"/>
            </a:pPr>
            <a:r>
              <a:rPr lang="en-US" sz="2000" dirty="0" smtClean="0">
                <a:latin typeface="Arial" pitchFamily="34" charset="0"/>
                <a:cs typeface="Arial" pitchFamily="34" charset="0"/>
              </a:rPr>
              <a:t>In addition to lifestyle modification, which therapeutic approach would you recommend to her?</a:t>
            </a:r>
          </a:p>
          <a:p>
            <a:pPr marL="857250" lvl="1" indent="-457200" algn="just">
              <a:buFont typeface="+mj-lt"/>
              <a:buAutoNum type="alphaUcPeriod"/>
            </a:pPr>
            <a:r>
              <a:rPr lang="en-US" sz="2000" dirty="0">
                <a:latin typeface="Arial" pitchFamily="34" charset="0"/>
                <a:cs typeface="Arial" pitchFamily="34" charset="0"/>
              </a:rPr>
              <a:t>Discontinue </a:t>
            </a:r>
            <a:r>
              <a:rPr lang="en-US" sz="2000" dirty="0" err="1" smtClean="0">
                <a:latin typeface="Arial" pitchFamily="34" charset="0"/>
                <a:cs typeface="Arial" pitchFamily="34" charset="0"/>
              </a:rPr>
              <a:t>gliclazide</a:t>
            </a:r>
            <a:r>
              <a:rPr lang="en-US" sz="2000" dirty="0" smtClean="0">
                <a:latin typeface="Arial" pitchFamily="34" charset="0"/>
                <a:cs typeface="Arial" pitchFamily="34" charset="0"/>
              </a:rPr>
              <a:t> and change metformin to </a:t>
            </a:r>
            <a:r>
              <a:rPr lang="en-US" sz="2000" dirty="0" err="1" smtClean="0">
                <a:latin typeface="Arial" pitchFamily="34" charset="0"/>
                <a:cs typeface="Arial" pitchFamily="34" charset="0"/>
              </a:rPr>
              <a:t>sitagliptin</a:t>
            </a:r>
            <a:r>
              <a:rPr lang="en-US" sz="2000" dirty="0" smtClean="0">
                <a:latin typeface="Arial" pitchFamily="34" charset="0"/>
                <a:cs typeface="Arial" pitchFamily="34" charset="0"/>
              </a:rPr>
              <a:t>/metformin 50/1000 mg daily</a:t>
            </a:r>
          </a:p>
          <a:p>
            <a:pPr marL="857250" lvl="1" indent="-457200" algn="just">
              <a:buFont typeface="+mj-lt"/>
              <a:buAutoNum type="alphaUcPeriod"/>
            </a:pPr>
            <a:r>
              <a:rPr lang="en-US" sz="2000" dirty="0">
                <a:latin typeface="Arial" pitchFamily="34" charset="0"/>
                <a:cs typeface="Arial" pitchFamily="34" charset="0"/>
              </a:rPr>
              <a:t>Discontinue </a:t>
            </a:r>
            <a:r>
              <a:rPr lang="en-US" sz="2000" dirty="0" err="1" smtClean="0">
                <a:latin typeface="Arial" pitchFamily="34" charset="0"/>
                <a:cs typeface="Arial" pitchFamily="34" charset="0"/>
              </a:rPr>
              <a:t>gliclazide</a:t>
            </a:r>
            <a:r>
              <a:rPr lang="en-US" sz="2000" dirty="0" smtClean="0">
                <a:latin typeface="Arial" pitchFamily="34" charset="0"/>
                <a:cs typeface="Arial" pitchFamily="34" charset="0"/>
              </a:rPr>
              <a:t>, initiate basal insulin </a:t>
            </a:r>
            <a:r>
              <a:rPr lang="en-US" sz="2000" dirty="0">
                <a:latin typeface="Arial" pitchFamily="34" charset="0"/>
                <a:cs typeface="Arial" pitchFamily="34" charset="0"/>
              </a:rPr>
              <a:t>and change metformin to </a:t>
            </a:r>
            <a:r>
              <a:rPr lang="en-US" sz="2000" dirty="0" err="1">
                <a:latin typeface="Arial" pitchFamily="34" charset="0"/>
                <a:cs typeface="Arial" pitchFamily="34" charset="0"/>
              </a:rPr>
              <a:t>sitagliptin</a:t>
            </a:r>
            <a:r>
              <a:rPr lang="en-US" sz="2000" dirty="0">
                <a:latin typeface="Arial" pitchFamily="34" charset="0"/>
                <a:cs typeface="Arial" pitchFamily="34" charset="0"/>
              </a:rPr>
              <a:t>/metformin 50/1000 mg daily</a:t>
            </a:r>
          </a:p>
          <a:p>
            <a:pPr marL="857250" lvl="1" indent="-457200" algn="just">
              <a:buFont typeface="+mj-lt"/>
              <a:buAutoNum type="alphaUcPeriod"/>
            </a:pPr>
            <a:r>
              <a:rPr lang="en-US" sz="2000" dirty="0" smtClean="0">
                <a:latin typeface="Arial" pitchFamily="34" charset="0"/>
                <a:cs typeface="Arial" pitchFamily="34" charset="0"/>
              </a:rPr>
              <a:t>Add a glucagon like peptide 1 agonist (</a:t>
            </a:r>
            <a:r>
              <a:rPr lang="en-US" sz="2000" dirty="0" err="1" smtClean="0">
                <a:latin typeface="Arial" pitchFamily="34" charset="0"/>
                <a:cs typeface="Arial" pitchFamily="34" charset="0"/>
              </a:rPr>
              <a:t>Victoza</a:t>
            </a:r>
            <a:r>
              <a:rPr lang="en-US" sz="2000" dirty="0" smtClean="0">
                <a:latin typeface="Arial" pitchFamily="34" charset="0"/>
                <a:cs typeface="Arial" pitchFamily="34" charset="0"/>
              </a:rPr>
              <a:t>)</a:t>
            </a:r>
          </a:p>
          <a:p>
            <a:pPr marL="857250" lvl="1" indent="-457200" algn="just">
              <a:buFont typeface="+mj-lt"/>
              <a:buAutoNum type="alphaUcPeriod"/>
            </a:pPr>
            <a:r>
              <a:rPr lang="en-US" sz="2000" dirty="0" smtClean="0">
                <a:latin typeface="Arial" pitchFamily="34" charset="0"/>
                <a:cs typeface="Arial" pitchFamily="34" charset="0"/>
              </a:rPr>
              <a:t>Add pioglitazone 30 mg daily</a:t>
            </a:r>
          </a:p>
          <a:p>
            <a:pPr marL="857250" lvl="1" indent="-457200" algn="just">
              <a:buFont typeface="+mj-lt"/>
              <a:buAutoNum type="alphaUcPeriod"/>
            </a:pPr>
            <a:endParaRPr lang="en-US" sz="2000" dirty="0" smtClean="0">
              <a:latin typeface="Arial" pitchFamily="34" charset="0"/>
              <a:cs typeface="Arial" pitchFamily="34" charset="0"/>
            </a:endParaRPr>
          </a:p>
          <a:p>
            <a:pPr marL="857250" lvl="1" indent="-457200" algn="just">
              <a:buFont typeface="+mj-lt"/>
              <a:buAutoNum type="alphaUcPeriod"/>
            </a:pPr>
            <a:endParaRPr lang="en-US" sz="2000" dirty="0">
              <a:latin typeface="Arial" pitchFamily="34" charset="0"/>
              <a:cs typeface="Arial" pitchFamily="34" charset="0"/>
            </a:endParaRPr>
          </a:p>
          <a:p>
            <a:pPr marL="400050" lvl="1" indent="0" algn="just">
              <a:buNone/>
            </a:pPr>
            <a:r>
              <a:rPr lang="en-US" sz="2000" dirty="0">
                <a:latin typeface="Arial" pitchFamily="34" charset="0"/>
                <a:cs typeface="Arial" pitchFamily="34" charset="0"/>
              </a:rPr>
              <a:t> </a:t>
            </a:r>
          </a:p>
          <a:p>
            <a:pPr algn="just"/>
            <a:endParaRPr lang="en-US" sz="2000" dirty="0">
              <a:latin typeface="Arial" pitchFamily="34" charset="0"/>
              <a:cs typeface="Arial" pitchFamily="34" charset="0"/>
            </a:endParaRPr>
          </a:p>
        </p:txBody>
      </p:sp>
      <p:pic>
        <p:nvPicPr>
          <p:cNvPr id="5122"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41062" y="4300021"/>
            <a:ext cx="10173650" cy="668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13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D35908-D290-405D-B247-3A3C3B2AB46F}" type="datetime1">
              <a:rPr lang="en-US" smtClean="0">
                <a:solidFill>
                  <a:prstClr val="white"/>
                </a:solidFill>
                <a:latin typeface="Times New Roman" panose="02020603050405020304" pitchFamily="18" charset="0"/>
                <a:cs typeface="Times New Roman" panose="02020603050405020304" pitchFamily="18" charset="0"/>
              </a:rPr>
              <a:pPr/>
              <a:t>8/9/2017</a:t>
            </a:fld>
            <a:endParaRPr lang="en-US" dirty="0">
              <a:solidFill>
                <a:prstClr val="white"/>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E710D9D3-9E56-426E-940A-EB27FAD19CFE}" type="slidenum">
              <a:rPr lang="en-US" smtClean="0">
                <a:solidFill>
                  <a:prstClr val="white"/>
                </a:solidFill>
              </a:rPr>
              <a:pPr/>
              <a:t>58</a:t>
            </a:fld>
            <a:endParaRPr lang="en-US" dirty="0">
              <a:solidFill>
                <a:prstClr val="white"/>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13" y="262023"/>
            <a:ext cx="10708395" cy="6193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22299" y="1729649"/>
            <a:ext cx="2936035" cy="504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51424" y="3467846"/>
            <a:ext cx="2007710" cy="401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12684" y="5843188"/>
            <a:ext cx="2390660" cy="405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97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fade">
                                      <p:cBhvr>
                                        <p:cTn id="1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D35908-D290-405D-B247-3A3C3B2AB46F}" type="datetime1">
              <a:rPr lang="en-US" smtClean="0">
                <a:solidFill>
                  <a:prstClr val="white"/>
                </a:solidFill>
                <a:latin typeface="Times New Roman" panose="02020603050405020304" pitchFamily="18" charset="0"/>
                <a:cs typeface="Times New Roman" panose="02020603050405020304" pitchFamily="18" charset="0"/>
              </a:rPr>
              <a:pPr/>
              <a:t>8/9/2017</a:t>
            </a:fld>
            <a:endParaRPr lang="en-US" dirty="0">
              <a:solidFill>
                <a:prstClr val="white"/>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E710D9D3-9E56-426E-940A-EB27FAD19CFE}" type="slidenum">
              <a:rPr lang="en-US" smtClean="0">
                <a:solidFill>
                  <a:prstClr val="white"/>
                </a:solidFill>
              </a:rPr>
              <a:pPr/>
              <a:t>59</a:t>
            </a:fld>
            <a:endParaRPr lang="en-US" dirty="0">
              <a:solidFill>
                <a:prstClr val="white"/>
              </a:solidFill>
            </a:endParaRPr>
          </a:p>
        </p:txBody>
      </p:sp>
      <p:sp>
        <p:nvSpPr>
          <p:cNvPr id="6" name="Title 1"/>
          <p:cNvSpPr>
            <a:spLocks noGrp="1"/>
          </p:cNvSpPr>
          <p:nvPr>
            <p:ph type="ctrTitle"/>
          </p:nvPr>
        </p:nvSpPr>
        <p:spPr>
          <a:xfrm>
            <a:off x="1490949" y="1652530"/>
            <a:ext cx="9144000" cy="2633031"/>
          </a:xfrm>
        </p:spPr>
        <p:txBody>
          <a:bodyPr>
            <a:noAutofit/>
          </a:bodyPr>
          <a:lstStyle/>
          <a:p>
            <a:pPr algn="ctr"/>
            <a:r>
              <a:rPr lang="en-US" sz="9000" b="1" dirty="0" smtClean="0">
                <a:latin typeface="Times" panose="02020603060405020304" pitchFamily="18" charset="0"/>
              </a:rPr>
              <a:t>Case Discussion (1)</a:t>
            </a:r>
            <a:endParaRPr lang="en-US" sz="9000" b="1" dirty="0">
              <a:latin typeface="Times" panose="02020603060405020304" pitchFamily="18" charset="0"/>
            </a:endParaRPr>
          </a:p>
        </p:txBody>
      </p:sp>
    </p:spTree>
    <p:extLst>
      <p:ext uri="{BB962C8B-B14F-4D97-AF65-F5344CB8AC3E}">
        <p14:creationId xmlns:p14="http://schemas.microsoft.com/office/powerpoint/2010/main" val="1030866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3"/>
          <a:stretch>
            <a:fillRect/>
          </a:stretch>
        </p:blipFill>
        <p:spPr>
          <a:xfrm>
            <a:off x="422563" y="215817"/>
            <a:ext cx="11520617" cy="1607075"/>
          </a:xfrm>
          <a:prstGeom prst="rect">
            <a:avLst/>
          </a:prstGeom>
        </p:spPr>
      </p:pic>
      <p:pic>
        <p:nvPicPr>
          <p:cNvPr id="6" name="Content Placeholder 5"/>
          <p:cNvPicPr>
            <a:picLocks noGrp="1" noChangeAspect="1"/>
          </p:cNvPicPr>
          <p:nvPr>
            <p:ph idx="1"/>
          </p:nvPr>
        </p:nvPicPr>
        <p:blipFill>
          <a:blip r:embed="rId4"/>
          <a:stretch>
            <a:fillRect/>
          </a:stretch>
        </p:blipFill>
        <p:spPr>
          <a:xfrm>
            <a:off x="2975578" y="1905161"/>
            <a:ext cx="6395761" cy="2630239"/>
          </a:xfrm>
          <a:prstGeom prst="rect">
            <a:avLst/>
          </a:prstGeom>
        </p:spPr>
      </p:pic>
      <p:sp>
        <p:nvSpPr>
          <p:cNvPr id="4" name="Date Placeholder 3"/>
          <p:cNvSpPr>
            <a:spLocks noGrp="1"/>
          </p:cNvSpPr>
          <p:nvPr>
            <p:ph type="dt" sz="half" idx="10"/>
          </p:nvPr>
        </p:nvSpPr>
        <p:spPr/>
        <p:txBody>
          <a:bodyPr/>
          <a:lstStyle/>
          <a:p>
            <a:fld id="{479D106D-6BD6-4A5C-927C-9CCB2BEB1EBC}" type="datetime1">
              <a:rPr lang="en-US" smtClean="0"/>
              <a:t>8/9/2017</a:t>
            </a:fld>
            <a:endParaRPr lang="en-US"/>
          </a:p>
        </p:txBody>
      </p:sp>
      <p:sp>
        <p:nvSpPr>
          <p:cNvPr id="5" name="Slide Number Placeholder 4"/>
          <p:cNvSpPr>
            <a:spLocks noGrp="1"/>
          </p:cNvSpPr>
          <p:nvPr>
            <p:ph type="sldNum" sz="quarter" idx="12"/>
          </p:nvPr>
        </p:nvSpPr>
        <p:spPr/>
        <p:txBody>
          <a:bodyPr/>
          <a:lstStyle/>
          <a:p>
            <a:fld id="{E710D9D3-9E56-426E-940A-EB27FAD19CFE}" type="slidenum">
              <a:rPr lang="en-US" smtClean="0"/>
              <a:t>6</a:t>
            </a:fld>
            <a:endParaRPr lang="en-US"/>
          </a:p>
        </p:txBody>
      </p:sp>
      <p:pic>
        <p:nvPicPr>
          <p:cNvPr id="8" name="Picture 7"/>
          <p:cNvPicPr>
            <a:picLocks noChangeAspect="1"/>
          </p:cNvPicPr>
          <p:nvPr/>
        </p:nvPicPr>
        <p:blipFill>
          <a:blip r:embed="rId5"/>
          <a:stretch>
            <a:fillRect/>
          </a:stretch>
        </p:blipFill>
        <p:spPr>
          <a:xfrm>
            <a:off x="1551134" y="4572223"/>
            <a:ext cx="2894890" cy="2051598"/>
          </a:xfrm>
          <a:prstGeom prst="rect">
            <a:avLst/>
          </a:prstGeom>
        </p:spPr>
      </p:pic>
      <p:pic>
        <p:nvPicPr>
          <p:cNvPr id="9" name="Picture 8"/>
          <p:cNvPicPr>
            <a:picLocks noChangeAspect="1"/>
          </p:cNvPicPr>
          <p:nvPr/>
        </p:nvPicPr>
        <p:blipFill>
          <a:blip r:embed="rId6"/>
          <a:stretch>
            <a:fillRect/>
          </a:stretch>
        </p:blipFill>
        <p:spPr>
          <a:xfrm>
            <a:off x="5172594" y="4590781"/>
            <a:ext cx="4225511" cy="2033040"/>
          </a:xfrm>
          <a:prstGeom prst="rect">
            <a:avLst/>
          </a:prstGeom>
        </p:spPr>
      </p:pic>
      <p:sp>
        <p:nvSpPr>
          <p:cNvPr id="3" name="Rectangle 2"/>
          <p:cNvSpPr/>
          <p:nvPr/>
        </p:nvSpPr>
        <p:spPr>
          <a:xfrm>
            <a:off x="295065" y="3434420"/>
            <a:ext cx="2670463" cy="1015663"/>
          </a:xfrm>
          <a:prstGeom prst="rect">
            <a:avLst/>
          </a:prstGeom>
        </p:spPr>
        <p:txBody>
          <a:bodyPr wrap="square">
            <a:spAutoFit/>
          </a:bodyPr>
          <a:lstStyle/>
          <a:p>
            <a:r>
              <a:rPr lang="en-US" sz="2000" dirty="0">
                <a:solidFill>
                  <a:srgbClr val="FFC000"/>
                </a:solidFill>
                <a:latin typeface="Times New Roman" panose="02020603050405020304" pitchFamily="18" charset="0"/>
                <a:cs typeface="Times New Roman" panose="02020603050405020304" pitchFamily="18" charset="0"/>
              </a:rPr>
              <a:t>there was</a:t>
            </a:r>
          </a:p>
          <a:p>
            <a:r>
              <a:rPr lang="en-US" sz="2000" dirty="0">
                <a:solidFill>
                  <a:srgbClr val="FFC000"/>
                </a:solidFill>
                <a:latin typeface="Times New Roman" panose="02020603050405020304" pitchFamily="18" charset="0"/>
                <a:cs typeface="Times New Roman" panose="02020603050405020304" pitchFamily="18" charset="0"/>
              </a:rPr>
              <a:t>only a modest reduction in HbA1c of 0.4</a:t>
            </a:r>
          </a:p>
        </p:txBody>
      </p:sp>
      <p:sp>
        <p:nvSpPr>
          <p:cNvPr id="10" name="Curved Down Arrow 9"/>
          <p:cNvSpPr/>
          <p:nvPr/>
        </p:nvSpPr>
        <p:spPr>
          <a:xfrm>
            <a:off x="1160552" y="2827138"/>
            <a:ext cx="1749848" cy="587311"/>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flipH="1">
            <a:off x="9369491" y="1909955"/>
            <a:ext cx="2782111" cy="4401205"/>
          </a:xfrm>
          <a:prstGeom prst="rect">
            <a:avLst/>
          </a:prstGeom>
        </p:spPr>
        <p:txBody>
          <a:bodyPr wrap="square">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the </a:t>
            </a:r>
            <a:r>
              <a:rPr lang="en-US" sz="2000" dirty="0">
                <a:solidFill>
                  <a:srgbClr val="FFC000"/>
                </a:solidFill>
                <a:latin typeface="Times New Roman" panose="02020603050405020304" pitchFamily="18" charset="0"/>
                <a:cs typeface="Times New Roman" panose="02020603050405020304" pitchFamily="18" charset="0"/>
              </a:rPr>
              <a:t>improvement in cardiovascular mortality</a:t>
            </a:r>
          </a:p>
          <a:p>
            <a:r>
              <a:rPr lang="en-US" sz="2000" dirty="0">
                <a:solidFill>
                  <a:srgbClr val="FFC000"/>
                </a:solidFill>
                <a:latin typeface="Times New Roman" panose="02020603050405020304" pitchFamily="18" charset="0"/>
                <a:cs typeface="Times New Roman" panose="02020603050405020304" pitchFamily="18" charset="0"/>
              </a:rPr>
              <a:t>in both of these trials emerged far earlier than expected</a:t>
            </a:r>
          </a:p>
          <a:p>
            <a:r>
              <a:rPr lang="en-US" sz="2000" dirty="0">
                <a:solidFill>
                  <a:srgbClr val="FFC000"/>
                </a:solidFill>
                <a:latin typeface="Times New Roman" panose="02020603050405020304" pitchFamily="18" charset="0"/>
                <a:cs typeface="Times New Roman" panose="02020603050405020304" pitchFamily="18" charset="0"/>
              </a:rPr>
              <a:t>(within the first 3 months for </a:t>
            </a:r>
            <a:r>
              <a:rPr lang="en-US" sz="2000" dirty="0" err="1">
                <a:solidFill>
                  <a:srgbClr val="FFC000"/>
                </a:solidFill>
                <a:latin typeface="Times New Roman" panose="02020603050405020304" pitchFamily="18" charset="0"/>
                <a:cs typeface="Times New Roman" panose="02020603050405020304" pitchFamily="18" charset="0"/>
              </a:rPr>
              <a:t>empagliflozin</a:t>
            </a:r>
            <a:r>
              <a:rPr lang="en-US" sz="2000" dirty="0">
                <a:solidFill>
                  <a:srgbClr val="FFC000"/>
                </a:solidFill>
                <a:latin typeface="Times New Roman" panose="02020603050405020304" pitchFamily="18" charset="0"/>
                <a:cs typeface="Times New Roman" panose="02020603050405020304" pitchFamily="18" charset="0"/>
              </a:rPr>
              <a:t> and 6 months</a:t>
            </a:r>
          </a:p>
          <a:p>
            <a:r>
              <a:rPr lang="en-US" sz="2000" dirty="0">
                <a:solidFill>
                  <a:srgbClr val="FFC000"/>
                </a:solidFill>
                <a:latin typeface="Times New Roman" panose="02020603050405020304" pitchFamily="18" charset="0"/>
                <a:cs typeface="Times New Roman" panose="02020603050405020304" pitchFamily="18" charset="0"/>
              </a:rPr>
              <a:t>for </a:t>
            </a:r>
            <a:r>
              <a:rPr lang="en-US" sz="2000" dirty="0" err="1">
                <a:solidFill>
                  <a:srgbClr val="FFC000"/>
                </a:solidFill>
                <a:latin typeface="Times New Roman" panose="02020603050405020304" pitchFamily="18" charset="0"/>
                <a:cs typeface="Times New Roman" panose="02020603050405020304" pitchFamily="18" charset="0"/>
              </a:rPr>
              <a:t>liraglutide</a:t>
            </a:r>
            <a:r>
              <a:rPr lang="en-US" sz="2000" dirty="0">
                <a:solidFill>
                  <a:srgbClr val="FFC000"/>
                </a:solidFill>
                <a:latin typeface="Times New Roman" panose="02020603050405020304" pitchFamily="18" charset="0"/>
                <a:cs typeface="Times New Roman" panose="02020603050405020304" pitchFamily="18" charset="0"/>
              </a:rPr>
              <a:t>) given the natural history of the progression</a:t>
            </a:r>
          </a:p>
          <a:p>
            <a:r>
              <a:rPr lang="en-US" sz="2000" dirty="0">
                <a:solidFill>
                  <a:srgbClr val="FFC000"/>
                </a:solidFill>
                <a:latin typeface="Times New Roman" panose="02020603050405020304" pitchFamily="18" charset="0"/>
                <a:cs typeface="Times New Roman" panose="02020603050405020304" pitchFamily="18" charset="0"/>
              </a:rPr>
              <a:t>of atherosclerosis attributable to hyperglycemia</a:t>
            </a:r>
          </a:p>
        </p:txBody>
      </p:sp>
      <p:sp>
        <p:nvSpPr>
          <p:cNvPr id="15" name="Rectangle 14"/>
          <p:cNvSpPr/>
          <p:nvPr/>
        </p:nvSpPr>
        <p:spPr>
          <a:xfrm>
            <a:off x="7566827" y="1118160"/>
            <a:ext cx="4050102" cy="584775"/>
          </a:xfrm>
          <a:prstGeom prst="rect">
            <a:avLst/>
          </a:prstGeom>
        </p:spPr>
        <p:txBody>
          <a:bodyPr wrap="square">
            <a:spAutoFit/>
          </a:bodyPr>
          <a:lstStyle/>
          <a:p>
            <a:pPr algn="r" rtl="1"/>
            <a:r>
              <a:rPr lang="en-US" sz="1600" i="1" dirty="0" err="1">
                <a:latin typeface="Minion-Italic"/>
                <a:cs typeface="Times New Roman" panose="02020603050405020304" pitchFamily="18" charset="0"/>
              </a:rPr>
              <a:t>Kasia</a:t>
            </a:r>
            <a:r>
              <a:rPr lang="en-US" sz="1600" i="1" dirty="0">
                <a:latin typeface="Minion-Italic"/>
                <a:cs typeface="Times New Roman" panose="02020603050405020304" pitchFamily="18" charset="0"/>
              </a:rPr>
              <a:t> J. </a:t>
            </a:r>
            <a:r>
              <a:rPr lang="en-US" sz="1600" i="1" dirty="0" err="1">
                <a:latin typeface="Minion-Italic"/>
                <a:cs typeface="Times New Roman" panose="02020603050405020304" pitchFamily="18" charset="0"/>
              </a:rPr>
              <a:t>Lipska</a:t>
            </a:r>
            <a:r>
              <a:rPr lang="en-US" sz="1600" i="1" dirty="0">
                <a:latin typeface="Minion-Italic"/>
                <a:cs typeface="Times New Roman" panose="02020603050405020304" pitchFamily="18" charset="0"/>
              </a:rPr>
              <a:t>, MD, </a:t>
            </a:r>
            <a:r>
              <a:rPr lang="en-US" sz="1600" i="1" dirty="0" smtClean="0">
                <a:latin typeface="Minion-Italic"/>
                <a:cs typeface="Times New Roman" panose="02020603050405020304" pitchFamily="18" charset="0"/>
              </a:rPr>
              <a:t>MHS  </a:t>
            </a:r>
            <a:r>
              <a:rPr lang="en-US" sz="1600" dirty="0" smtClean="0">
                <a:latin typeface="Minion-Italic"/>
                <a:cs typeface="Times New Roman" panose="02020603050405020304" pitchFamily="18" charset="0"/>
              </a:rPr>
              <a:t> </a:t>
            </a:r>
            <a:endParaRPr lang="en-US" sz="1600" dirty="0">
              <a:latin typeface="Minion-Italic"/>
              <a:cs typeface="Times New Roman" panose="02020603050405020304" pitchFamily="18" charset="0"/>
            </a:endParaRPr>
          </a:p>
          <a:p>
            <a:pPr algn="l" rtl="1"/>
            <a:r>
              <a:rPr lang="en-US" sz="1600" i="1" dirty="0">
                <a:latin typeface="Minion-Italic"/>
                <a:cs typeface="Times New Roman" panose="02020603050405020304" pitchFamily="18" charset="0"/>
              </a:rPr>
              <a:t>JAMA Published online January 26, 2017</a:t>
            </a:r>
            <a:endParaRPr lang="en-US" sz="1600" dirty="0">
              <a:latin typeface="Minion-Italic"/>
              <a:cs typeface="Times New Roman" panose="02020603050405020304" pitchFamily="18" charset="0"/>
            </a:endParaRPr>
          </a:p>
        </p:txBody>
      </p:sp>
    </p:spTree>
    <p:extLst>
      <p:ext uri="{BB962C8B-B14F-4D97-AF65-F5344CB8AC3E}">
        <p14:creationId xmlns:p14="http://schemas.microsoft.com/office/powerpoint/2010/main" val="1181723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246692" y="1097405"/>
            <a:ext cx="7339449" cy="530073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 name="Title 1"/>
          <p:cNvSpPr>
            <a:spLocks noGrp="1"/>
          </p:cNvSpPr>
          <p:nvPr>
            <p:ph type="title" idx="4294967295"/>
          </p:nvPr>
        </p:nvSpPr>
        <p:spPr>
          <a:xfrm>
            <a:off x="25847" y="186021"/>
            <a:ext cx="12166153" cy="894924"/>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CASE 1</a:t>
            </a:r>
            <a:endParaRPr lang="en-US" sz="4000" b="1"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7676336" y="1103200"/>
            <a:ext cx="4202055" cy="52949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8224974" y="2151519"/>
            <a:ext cx="3035635" cy="3139321"/>
          </a:xfrm>
          <a:prstGeom prst="rect">
            <a:avLst/>
          </a:prstGeom>
          <a:noFill/>
        </p:spPr>
        <p:txBody>
          <a:bodyPr wrap="square" rtlCol="0">
            <a:spAutoFit/>
          </a:bodyPr>
          <a:lstStyle/>
          <a:p>
            <a:pPr algn="ctr"/>
            <a:r>
              <a:rPr lang="en-US" b="1" dirty="0" smtClean="0">
                <a:solidFill>
                  <a:prstClr val="black"/>
                </a:solidFill>
              </a:rPr>
              <a:t>Clinical history:</a:t>
            </a:r>
          </a:p>
          <a:p>
            <a:pPr algn="ctr"/>
            <a:endParaRPr lang="en-US" b="1" dirty="0" smtClean="0">
              <a:solidFill>
                <a:prstClr val="black"/>
              </a:solidFill>
            </a:endParaRPr>
          </a:p>
          <a:p>
            <a:pPr algn="ctr"/>
            <a:r>
              <a:rPr lang="en-US" dirty="0">
                <a:solidFill>
                  <a:prstClr val="black"/>
                </a:solidFill>
              </a:rPr>
              <a:t>T2DM: 20 </a:t>
            </a:r>
            <a:r>
              <a:rPr lang="en-US" dirty="0" smtClean="0">
                <a:solidFill>
                  <a:prstClr val="black"/>
                </a:solidFill>
              </a:rPr>
              <a:t>years </a:t>
            </a:r>
            <a:r>
              <a:rPr lang="en-US" dirty="0">
                <a:solidFill>
                  <a:prstClr val="black"/>
                </a:solidFill>
              </a:rPr>
              <a:t>duration</a:t>
            </a:r>
          </a:p>
          <a:p>
            <a:pPr algn="ctr"/>
            <a:r>
              <a:rPr lang="en-US" dirty="0">
                <a:solidFill>
                  <a:prstClr val="black"/>
                </a:solidFill>
              </a:rPr>
              <a:t>IHD (Stent): 7 years ago</a:t>
            </a:r>
          </a:p>
          <a:p>
            <a:pPr algn="ctr"/>
            <a:r>
              <a:rPr lang="en-US" dirty="0" smtClean="0">
                <a:solidFill>
                  <a:prstClr val="black"/>
                </a:solidFill>
              </a:rPr>
              <a:t>Thyroid </a:t>
            </a:r>
            <a:r>
              <a:rPr lang="en-US" dirty="0">
                <a:solidFill>
                  <a:prstClr val="black"/>
                </a:solidFill>
              </a:rPr>
              <a:t>surgery </a:t>
            </a:r>
            <a:r>
              <a:rPr lang="en-US" dirty="0" smtClean="0">
                <a:solidFill>
                  <a:prstClr val="black"/>
                </a:solidFill>
              </a:rPr>
              <a:t>(Goiter</a:t>
            </a:r>
            <a:r>
              <a:rPr lang="en-US" dirty="0">
                <a:solidFill>
                  <a:prstClr val="black"/>
                </a:solidFill>
              </a:rPr>
              <a:t>)</a:t>
            </a:r>
          </a:p>
          <a:p>
            <a:pPr algn="ctr"/>
            <a:r>
              <a:rPr lang="en-US" dirty="0">
                <a:solidFill>
                  <a:prstClr val="black"/>
                </a:solidFill>
              </a:rPr>
              <a:t>Kidney surgery</a:t>
            </a:r>
          </a:p>
          <a:p>
            <a:pPr algn="ctr"/>
            <a:r>
              <a:rPr lang="en-US" dirty="0" smtClean="0">
                <a:solidFill>
                  <a:prstClr val="black"/>
                </a:solidFill>
              </a:rPr>
              <a:t>HTN</a:t>
            </a:r>
          </a:p>
          <a:p>
            <a:pPr algn="ctr"/>
            <a:endParaRPr lang="en-US" dirty="0">
              <a:solidFill>
                <a:prstClr val="black"/>
              </a:solidFill>
            </a:endParaRPr>
          </a:p>
          <a:p>
            <a:pPr algn="ctr"/>
            <a:endParaRPr lang="en-US" dirty="0">
              <a:solidFill>
                <a:prstClr val="black"/>
              </a:solidFill>
            </a:endParaRPr>
          </a:p>
          <a:p>
            <a:pPr algn="ctr"/>
            <a:r>
              <a:rPr lang="en-US" dirty="0" smtClean="0">
                <a:solidFill>
                  <a:prstClr val="black"/>
                </a:solidFill>
              </a:rPr>
              <a:t>Retinopathy</a:t>
            </a:r>
            <a:r>
              <a:rPr lang="en-US" dirty="0">
                <a:solidFill>
                  <a:prstClr val="black"/>
                </a:solidFill>
              </a:rPr>
              <a:t>: </a:t>
            </a:r>
            <a:r>
              <a:rPr lang="en-US" dirty="0" smtClean="0">
                <a:solidFill>
                  <a:prstClr val="black"/>
                </a:solidFill>
              </a:rPr>
              <a:t>Bilateral NPDR</a:t>
            </a:r>
            <a:endParaRPr lang="en-US" dirty="0">
              <a:solidFill>
                <a:prstClr val="black"/>
              </a:solidFill>
            </a:endParaRPr>
          </a:p>
          <a:p>
            <a:endParaRPr lang="en-US" b="1" dirty="0">
              <a:solidFill>
                <a:prstClr val="black"/>
              </a:solidFill>
            </a:endParaRPr>
          </a:p>
        </p:txBody>
      </p:sp>
      <p:sp>
        <p:nvSpPr>
          <p:cNvPr id="7" name="TextBox 6"/>
          <p:cNvSpPr txBox="1"/>
          <p:nvPr/>
        </p:nvSpPr>
        <p:spPr>
          <a:xfrm>
            <a:off x="256030" y="1945343"/>
            <a:ext cx="6917581" cy="369332"/>
          </a:xfrm>
          <a:prstGeom prst="rect">
            <a:avLst/>
          </a:prstGeom>
          <a:noFill/>
        </p:spPr>
        <p:txBody>
          <a:bodyPr wrap="square" rtlCol="0">
            <a:spAutoFit/>
          </a:bodyPr>
          <a:lstStyle/>
          <a:p>
            <a:endParaRPr lang="en-US" dirty="0">
              <a:solidFill>
                <a:prstClr val="black"/>
              </a:solidFill>
            </a:endParaRPr>
          </a:p>
        </p:txBody>
      </p:sp>
      <p:sp>
        <p:nvSpPr>
          <p:cNvPr id="8" name="TextBox 7"/>
          <p:cNvSpPr txBox="1"/>
          <p:nvPr/>
        </p:nvSpPr>
        <p:spPr>
          <a:xfrm>
            <a:off x="486106" y="1609601"/>
            <a:ext cx="7028688" cy="4524315"/>
          </a:xfrm>
          <a:prstGeom prst="rect">
            <a:avLst/>
          </a:prstGeom>
          <a:noFill/>
        </p:spPr>
        <p:txBody>
          <a:bodyPr wrap="square" rtlCol="0">
            <a:spAutoFit/>
          </a:bodyPr>
          <a:lstStyle/>
          <a:p>
            <a:r>
              <a:rPr lang="en-US" b="1" dirty="0" smtClean="0">
                <a:solidFill>
                  <a:prstClr val="black"/>
                </a:solidFill>
              </a:rPr>
              <a:t>1</a:t>
            </a:r>
            <a:r>
              <a:rPr lang="en-US" b="1" baseline="30000" dirty="0" smtClean="0">
                <a:solidFill>
                  <a:prstClr val="black"/>
                </a:solidFill>
              </a:rPr>
              <a:t>st</a:t>
            </a:r>
            <a:r>
              <a:rPr lang="en-US" b="1" dirty="0" smtClean="0">
                <a:solidFill>
                  <a:prstClr val="black"/>
                </a:solidFill>
              </a:rPr>
              <a:t> visit: 95/11/23</a:t>
            </a:r>
          </a:p>
          <a:p>
            <a:endParaRPr lang="en-US" b="1" dirty="0">
              <a:solidFill>
                <a:prstClr val="black"/>
              </a:solidFill>
            </a:endParaRPr>
          </a:p>
          <a:p>
            <a:r>
              <a:rPr lang="en-US" dirty="0" smtClean="0">
                <a:solidFill>
                  <a:prstClr val="black"/>
                </a:solidFill>
              </a:rPr>
              <a:t>Mr</a:t>
            </a:r>
            <a:r>
              <a:rPr lang="en-US" dirty="0">
                <a:solidFill>
                  <a:prstClr val="black"/>
                </a:solidFill>
              </a:rPr>
              <a:t>. M. Ch., a 70-year-old man with </a:t>
            </a:r>
            <a:r>
              <a:rPr lang="en-US" dirty="0" smtClean="0">
                <a:solidFill>
                  <a:prstClr val="black"/>
                </a:solidFill>
              </a:rPr>
              <a:t>T2DM for 20 years came </a:t>
            </a:r>
            <a:r>
              <a:rPr lang="en-US" dirty="0">
                <a:solidFill>
                  <a:prstClr val="black"/>
                </a:solidFill>
              </a:rPr>
              <a:t>to </a:t>
            </a:r>
            <a:r>
              <a:rPr lang="en-US" dirty="0" smtClean="0">
                <a:solidFill>
                  <a:prstClr val="black"/>
                </a:solidFill>
              </a:rPr>
              <a:t>my office.</a:t>
            </a:r>
          </a:p>
          <a:p>
            <a:r>
              <a:rPr lang="en-US" dirty="0" smtClean="0">
                <a:solidFill>
                  <a:prstClr val="black"/>
                </a:solidFill>
              </a:rPr>
              <a:t>He complained of </a:t>
            </a:r>
            <a:r>
              <a:rPr lang="en-US" dirty="0">
                <a:solidFill>
                  <a:prstClr val="black"/>
                </a:solidFill>
              </a:rPr>
              <a:t>fluctuation in blood sugars and repeated </a:t>
            </a:r>
            <a:r>
              <a:rPr lang="en-US" dirty="0" smtClean="0">
                <a:solidFill>
                  <a:prstClr val="black"/>
                </a:solidFill>
              </a:rPr>
              <a:t>hypoglycemic  </a:t>
            </a:r>
            <a:r>
              <a:rPr lang="en-US" dirty="0">
                <a:solidFill>
                  <a:prstClr val="black"/>
                </a:solidFill>
              </a:rPr>
              <a:t>episode and </a:t>
            </a:r>
            <a:r>
              <a:rPr lang="en-US" dirty="0" smtClean="0">
                <a:solidFill>
                  <a:prstClr val="black"/>
                </a:solidFill>
              </a:rPr>
              <a:t>inability </a:t>
            </a:r>
            <a:r>
              <a:rPr lang="en-US" dirty="0">
                <a:solidFill>
                  <a:prstClr val="black"/>
                </a:solidFill>
              </a:rPr>
              <a:t>to lose </a:t>
            </a:r>
            <a:r>
              <a:rPr lang="en-US" dirty="0" smtClean="0">
                <a:solidFill>
                  <a:prstClr val="black"/>
                </a:solidFill>
              </a:rPr>
              <a:t>weight. He admitted </a:t>
            </a:r>
            <a:r>
              <a:rPr lang="en-US" dirty="0">
                <a:solidFill>
                  <a:prstClr val="black"/>
                </a:solidFill>
              </a:rPr>
              <a:t>to a few dietary indiscretions, such as having multiple servings of dessert when going out with retired friends. For exercise, he has been walking only 10 minutes a day. </a:t>
            </a:r>
            <a:endParaRPr lang="en-US" dirty="0" smtClean="0">
              <a:solidFill>
                <a:prstClr val="black"/>
              </a:solidFill>
            </a:endParaRPr>
          </a:p>
          <a:p>
            <a:endParaRPr lang="en-US" b="1" dirty="0">
              <a:solidFill>
                <a:prstClr val="black"/>
              </a:solidFill>
            </a:endParaRPr>
          </a:p>
          <a:p>
            <a:r>
              <a:rPr lang="en-US" b="1" dirty="0" smtClean="0">
                <a:solidFill>
                  <a:prstClr val="black"/>
                </a:solidFill>
              </a:rPr>
              <a:t>Social </a:t>
            </a:r>
            <a:r>
              <a:rPr lang="en-US" b="1" dirty="0">
                <a:solidFill>
                  <a:prstClr val="black"/>
                </a:solidFill>
              </a:rPr>
              <a:t>History</a:t>
            </a:r>
            <a:r>
              <a:rPr lang="en-US" b="1" dirty="0" smtClean="0">
                <a:solidFill>
                  <a:prstClr val="black"/>
                </a:solidFill>
              </a:rPr>
              <a:t>:</a:t>
            </a:r>
          </a:p>
          <a:p>
            <a:endParaRPr lang="en-US" dirty="0">
              <a:solidFill>
                <a:prstClr val="black"/>
              </a:solidFill>
            </a:endParaRPr>
          </a:p>
          <a:p>
            <a:r>
              <a:rPr lang="en-US" dirty="0">
                <a:solidFill>
                  <a:prstClr val="black"/>
                </a:solidFill>
              </a:rPr>
              <a:t>The patient had worked as a </a:t>
            </a:r>
            <a:r>
              <a:rPr lang="en-US" dirty="0" smtClean="0">
                <a:solidFill>
                  <a:prstClr val="black"/>
                </a:solidFill>
              </a:rPr>
              <a:t>successful traditional dealer till 5 years ago, now has very little activity in that field and rather retired. </a:t>
            </a:r>
            <a:r>
              <a:rPr lang="en-US" dirty="0">
                <a:solidFill>
                  <a:prstClr val="black"/>
                </a:solidFill>
              </a:rPr>
              <a:t>He is married and lives with his wife and one </a:t>
            </a:r>
            <a:r>
              <a:rPr lang="en-US" dirty="0" smtClean="0">
                <a:solidFill>
                  <a:prstClr val="black"/>
                </a:solidFill>
              </a:rPr>
              <a:t>son, an engineer.</a:t>
            </a:r>
          </a:p>
          <a:p>
            <a:r>
              <a:rPr lang="en-US" dirty="0">
                <a:solidFill>
                  <a:prstClr val="black"/>
                </a:solidFill>
              </a:rPr>
              <a:t>He does not smoke, no drink. </a:t>
            </a:r>
          </a:p>
          <a:p>
            <a:r>
              <a:rPr lang="en-US" dirty="0" smtClean="0">
                <a:solidFill>
                  <a:prstClr val="black"/>
                </a:solidFill>
              </a:rPr>
              <a:t> </a:t>
            </a:r>
            <a:endParaRPr lang="en-US" dirty="0">
              <a:solidFill>
                <a:prstClr val="black"/>
              </a:solidFill>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7546" y="1160441"/>
            <a:ext cx="705807" cy="7058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6601" y="1160442"/>
            <a:ext cx="661524" cy="7058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63695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02144" y="3876027"/>
            <a:ext cx="6850229" cy="264933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black"/>
                </a:solidFill>
              </a:rPr>
              <a:t>Medication</a:t>
            </a:r>
            <a:endParaRPr lang="en-US" b="1" dirty="0" smtClean="0">
              <a:solidFill>
                <a:prstClr val="black"/>
              </a:solidFill>
            </a:endParaRPr>
          </a:p>
          <a:p>
            <a:pPr algn="ctr"/>
            <a:endParaRPr lang="en-US" dirty="0" smtClean="0">
              <a:solidFill>
                <a:prstClr val="black"/>
              </a:solidFill>
            </a:endParaRPr>
          </a:p>
          <a:p>
            <a:pPr algn="ctr"/>
            <a:r>
              <a:rPr lang="en-US" b="1" dirty="0" err="1" smtClean="0">
                <a:solidFill>
                  <a:prstClr val="black"/>
                </a:solidFill>
              </a:rPr>
              <a:t>Novomix</a:t>
            </a:r>
            <a:r>
              <a:rPr lang="en-US" b="1" dirty="0" smtClean="0">
                <a:solidFill>
                  <a:prstClr val="black"/>
                </a:solidFill>
              </a:rPr>
              <a:t> </a:t>
            </a:r>
            <a:r>
              <a:rPr lang="en-US" b="1" dirty="0">
                <a:solidFill>
                  <a:prstClr val="black"/>
                </a:solidFill>
              </a:rPr>
              <a:t>20-10-20 (TID)</a:t>
            </a:r>
          </a:p>
          <a:p>
            <a:pPr algn="ctr"/>
            <a:r>
              <a:rPr lang="en-US" b="1" dirty="0" smtClean="0">
                <a:solidFill>
                  <a:prstClr val="black"/>
                </a:solidFill>
              </a:rPr>
              <a:t>Metformin </a:t>
            </a:r>
            <a:r>
              <a:rPr lang="en-US" b="1" dirty="0">
                <a:solidFill>
                  <a:prstClr val="black"/>
                </a:solidFill>
              </a:rPr>
              <a:t>500 (TDS</a:t>
            </a:r>
            <a:r>
              <a:rPr lang="en-US" b="1" dirty="0" smtClean="0">
                <a:solidFill>
                  <a:prstClr val="black"/>
                </a:solidFill>
              </a:rPr>
              <a:t>)</a:t>
            </a:r>
          </a:p>
          <a:p>
            <a:pPr algn="ctr"/>
            <a:r>
              <a:rPr lang="en-US" dirty="0" smtClean="0">
                <a:solidFill>
                  <a:prstClr val="black"/>
                </a:solidFill>
              </a:rPr>
              <a:t>Atorvastatin </a:t>
            </a:r>
            <a:r>
              <a:rPr lang="en-US" dirty="0">
                <a:solidFill>
                  <a:prstClr val="black"/>
                </a:solidFill>
              </a:rPr>
              <a:t>20 mg/d</a:t>
            </a:r>
          </a:p>
          <a:p>
            <a:pPr algn="ctr"/>
            <a:r>
              <a:rPr lang="en-US" dirty="0">
                <a:solidFill>
                  <a:prstClr val="black"/>
                </a:solidFill>
              </a:rPr>
              <a:t>Losartan 50 mg BID</a:t>
            </a:r>
          </a:p>
          <a:p>
            <a:pPr algn="ctr"/>
            <a:r>
              <a:rPr lang="en-US" dirty="0" smtClean="0">
                <a:solidFill>
                  <a:prstClr val="black"/>
                </a:solidFill>
              </a:rPr>
              <a:t>Atenolol </a:t>
            </a:r>
            <a:r>
              <a:rPr lang="en-US" dirty="0">
                <a:solidFill>
                  <a:prstClr val="black"/>
                </a:solidFill>
              </a:rPr>
              <a:t>50 mg/d</a:t>
            </a:r>
          </a:p>
          <a:p>
            <a:pPr algn="ctr"/>
            <a:r>
              <a:rPr lang="en-US" dirty="0">
                <a:solidFill>
                  <a:prstClr val="black"/>
                </a:solidFill>
              </a:rPr>
              <a:t>ASA 80 </a:t>
            </a:r>
            <a:r>
              <a:rPr lang="en-US" dirty="0" smtClean="0">
                <a:solidFill>
                  <a:prstClr val="black"/>
                </a:solidFill>
              </a:rPr>
              <a:t>mg/HS</a:t>
            </a:r>
          </a:p>
          <a:p>
            <a:pPr algn="ctr"/>
            <a:r>
              <a:rPr lang="en-US" dirty="0" smtClean="0">
                <a:solidFill>
                  <a:prstClr val="black"/>
                </a:solidFill>
              </a:rPr>
              <a:t>LT4 </a:t>
            </a:r>
            <a:r>
              <a:rPr lang="en-US" dirty="0">
                <a:solidFill>
                  <a:prstClr val="black"/>
                </a:solidFill>
              </a:rPr>
              <a:t>400 </a:t>
            </a:r>
            <a:r>
              <a:rPr lang="en-US" dirty="0" smtClean="0">
                <a:solidFill>
                  <a:prstClr val="black"/>
                </a:solidFill>
              </a:rPr>
              <a:t>µg/w</a:t>
            </a:r>
            <a:endParaRPr lang="en-US" b="1" dirty="0">
              <a:solidFill>
                <a:srgbClr val="44546A"/>
              </a:solidFill>
            </a:endParaRPr>
          </a:p>
        </p:txBody>
      </p:sp>
      <p:sp>
        <p:nvSpPr>
          <p:cNvPr id="7" name="TextBox 6"/>
          <p:cNvSpPr txBox="1"/>
          <p:nvPr/>
        </p:nvSpPr>
        <p:spPr>
          <a:xfrm>
            <a:off x="256032" y="1903513"/>
            <a:ext cx="6917581" cy="369332"/>
          </a:xfrm>
          <a:prstGeom prst="rect">
            <a:avLst/>
          </a:prstGeom>
          <a:noFill/>
        </p:spPr>
        <p:txBody>
          <a:bodyPr wrap="square" rtlCol="0">
            <a:spAutoFit/>
          </a:bodyPr>
          <a:lstStyle/>
          <a:p>
            <a:endParaRPr lang="en-US" dirty="0">
              <a:solidFill>
                <a:prstClr val="black"/>
              </a:solidFill>
            </a:endParaRPr>
          </a:p>
        </p:txBody>
      </p:sp>
      <p:sp>
        <p:nvSpPr>
          <p:cNvPr id="12" name="Rectangle 11"/>
          <p:cNvSpPr/>
          <p:nvPr/>
        </p:nvSpPr>
        <p:spPr>
          <a:xfrm>
            <a:off x="157488" y="292547"/>
            <a:ext cx="11854840" cy="615553"/>
          </a:xfrm>
          <a:prstGeom prst="rect">
            <a:avLst/>
          </a:prstGeom>
        </p:spPr>
        <p:txBody>
          <a:bodyPr wrap="square">
            <a:spAutoFit/>
          </a:bodyPr>
          <a:lstStyle/>
          <a:p>
            <a:pPr algn="ctr">
              <a:lnSpc>
                <a:spcPct val="85000"/>
              </a:lnSpc>
              <a:spcBef>
                <a:spcPct val="0"/>
              </a:spcBef>
            </a:pPr>
            <a:r>
              <a:rPr lang="en-US" sz="4000" b="1" spc="-50" dirty="0">
                <a:solidFill>
                  <a:prstClr val="black">
                    <a:lumMod val="75000"/>
                    <a:lumOff val="25000"/>
                  </a:prstClr>
                </a:solidFill>
                <a:latin typeface="Times New Roman" panose="02020603050405020304" pitchFamily="18" charset="0"/>
                <a:cs typeface="Times New Roman" panose="02020603050405020304" pitchFamily="18" charset="0"/>
              </a:rPr>
              <a:t>CASE 1</a:t>
            </a:r>
            <a:r>
              <a:rPr lang="en-US" sz="3200" b="1" spc="-50" dirty="0" smtClean="0">
                <a:solidFill>
                  <a:prstClr val="black">
                    <a:lumMod val="75000"/>
                    <a:lumOff val="25000"/>
                  </a:prstClr>
                </a:solidFill>
                <a:latin typeface="Times New Roman" panose="02020603050405020304" pitchFamily="18" charset="0"/>
                <a:cs typeface="Times New Roman" panose="02020603050405020304" pitchFamily="18" charset="0"/>
              </a:rPr>
              <a:t>: </a:t>
            </a:r>
            <a:r>
              <a:rPr lang="en-US" sz="4000" b="1" spc="-50" dirty="0" smtClean="0">
                <a:solidFill>
                  <a:prstClr val="black">
                    <a:lumMod val="75000"/>
                    <a:lumOff val="25000"/>
                  </a:prstClr>
                </a:solidFill>
                <a:latin typeface="Times New Roman" panose="02020603050405020304" pitchFamily="18" charset="0"/>
                <a:cs typeface="Times New Roman" panose="02020603050405020304" pitchFamily="18" charset="0"/>
              </a:rPr>
              <a:t>1</a:t>
            </a:r>
            <a:r>
              <a:rPr lang="en-US" sz="4000" b="1" spc="-50" baseline="30000" dirty="0" smtClean="0">
                <a:solidFill>
                  <a:prstClr val="black">
                    <a:lumMod val="75000"/>
                    <a:lumOff val="25000"/>
                  </a:prstClr>
                </a:solidFill>
                <a:latin typeface="Times New Roman" panose="02020603050405020304" pitchFamily="18" charset="0"/>
                <a:cs typeface="Times New Roman" panose="02020603050405020304" pitchFamily="18" charset="0"/>
              </a:rPr>
              <a:t>st</a:t>
            </a:r>
            <a:r>
              <a:rPr lang="en-US" sz="4000" b="1" spc="-50" dirty="0" smtClean="0">
                <a:solidFill>
                  <a:prstClr val="black">
                    <a:lumMod val="75000"/>
                    <a:lumOff val="25000"/>
                  </a:prstClr>
                </a:solidFill>
                <a:latin typeface="Times New Roman" panose="02020603050405020304" pitchFamily="18" charset="0"/>
                <a:cs typeface="Times New Roman" panose="02020603050405020304" pitchFamily="18" charset="0"/>
              </a:rPr>
              <a:t> visit </a:t>
            </a:r>
            <a:r>
              <a:rPr lang="en-US" sz="2400" b="1" spc="-50" dirty="0" smtClean="0">
                <a:solidFill>
                  <a:prstClr val="black">
                    <a:lumMod val="75000"/>
                    <a:lumOff val="25000"/>
                  </a:prstClr>
                </a:solidFill>
                <a:latin typeface="Times New Roman" panose="02020603050405020304" pitchFamily="18" charset="0"/>
                <a:cs typeface="Times New Roman" panose="02020603050405020304" pitchFamily="18" charset="0"/>
              </a:rPr>
              <a:t>(23/11/95</a:t>
            </a:r>
            <a:r>
              <a:rPr lang="en-US" sz="2400" b="1" dirty="0">
                <a:solidFill>
                  <a:prstClr val="black"/>
                </a:solidFill>
                <a:latin typeface="Times New Roman" panose="02020603050405020304" pitchFamily="18" charset="0"/>
                <a:cs typeface="Times New Roman" panose="02020603050405020304" pitchFamily="18" charset="0"/>
              </a:rPr>
              <a:t>)</a:t>
            </a:r>
            <a:endParaRPr lang="en-US" sz="2400" b="1" spc="-5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14" name="Content Placeholder 13"/>
          <p:cNvSpPr>
            <a:spLocks noGrp="1"/>
          </p:cNvSpPr>
          <p:nvPr>
            <p:ph idx="1"/>
          </p:nvPr>
        </p:nvSpPr>
        <p:spPr>
          <a:xfrm>
            <a:off x="7341274" y="908100"/>
            <a:ext cx="4415780" cy="560763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endParaRPr lang="en-US" sz="1800" dirty="0">
              <a:solidFill>
                <a:schemeClr val="tx2"/>
              </a:solidFill>
            </a:endParaRPr>
          </a:p>
        </p:txBody>
      </p:sp>
      <p:sp>
        <p:nvSpPr>
          <p:cNvPr id="9" name="TextBox 8"/>
          <p:cNvSpPr txBox="1"/>
          <p:nvPr/>
        </p:nvSpPr>
        <p:spPr>
          <a:xfrm>
            <a:off x="7408827" y="1076349"/>
            <a:ext cx="4225358" cy="5078313"/>
          </a:xfrm>
          <a:prstGeom prst="rect">
            <a:avLst/>
          </a:prstGeom>
          <a:noFill/>
        </p:spPr>
        <p:txBody>
          <a:bodyPr wrap="square" rtlCol="0">
            <a:spAutoFit/>
          </a:bodyPr>
          <a:lstStyle/>
          <a:p>
            <a:pPr algn="ctr"/>
            <a:r>
              <a:rPr lang="en-US" sz="2000" b="1" dirty="0" smtClean="0">
                <a:solidFill>
                  <a:prstClr val="black"/>
                </a:solidFill>
              </a:rPr>
              <a:t>Lab Data</a:t>
            </a:r>
          </a:p>
          <a:p>
            <a:pPr algn="ctr"/>
            <a:endParaRPr lang="en-US" b="1" dirty="0">
              <a:solidFill>
                <a:prstClr val="black"/>
              </a:solidFill>
            </a:endParaRPr>
          </a:p>
          <a:p>
            <a:pPr algn="ctr"/>
            <a:r>
              <a:rPr lang="en-US" b="1" dirty="0">
                <a:solidFill>
                  <a:prstClr val="black"/>
                </a:solidFill>
              </a:rPr>
              <a:t>A1C = </a:t>
            </a:r>
            <a:r>
              <a:rPr lang="en-US" b="1" dirty="0" smtClean="0">
                <a:solidFill>
                  <a:prstClr val="black"/>
                </a:solidFill>
              </a:rPr>
              <a:t>6.7%</a:t>
            </a:r>
          </a:p>
          <a:p>
            <a:pPr algn="ctr"/>
            <a:r>
              <a:rPr lang="en-US" dirty="0" smtClean="0">
                <a:solidFill>
                  <a:prstClr val="black"/>
                </a:solidFill>
              </a:rPr>
              <a:t>Creatinine </a:t>
            </a:r>
            <a:r>
              <a:rPr lang="en-US" dirty="0">
                <a:solidFill>
                  <a:prstClr val="black"/>
                </a:solidFill>
              </a:rPr>
              <a:t>= </a:t>
            </a:r>
            <a:r>
              <a:rPr lang="en-US" dirty="0" smtClean="0">
                <a:solidFill>
                  <a:prstClr val="black"/>
                </a:solidFill>
              </a:rPr>
              <a:t>1.2 mg/</a:t>
            </a:r>
            <a:r>
              <a:rPr lang="en-US" dirty="0" err="1" smtClean="0">
                <a:solidFill>
                  <a:prstClr val="black"/>
                </a:solidFill>
              </a:rPr>
              <a:t>dL</a:t>
            </a:r>
            <a:endParaRPr lang="en-US" dirty="0" smtClean="0">
              <a:solidFill>
                <a:prstClr val="black"/>
              </a:solidFill>
            </a:endParaRPr>
          </a:p>
          <a:p>
            <a:pPr algn="ctr"/>
            <a:r>
              <a:rPr lang="en-US" b="1" dirty="0" err="1" smtClean="0">
                <a:solidFill>
                  <a:prstClr val="black"/>
                </a:solidFill>
              </a:rPr>
              <a:t>eGFR</a:t>
            </a:r>
            <a:r>
              <a:rPr lang="en-US" b="1" dirty="0" smtClean="0">
                <a:solidFill>
                  <a:prstClr val="black"/>
                </a:solidFill>
              </a:rPr>
              <a:t>= 61 mL/min/1.73 m</a:t>
            </a:r>
            <a:r>
              <a:rPr lang="en-US" b="1" baseline="30000" dirty="0" smtClean="0">
                <a:solidFill>
                  <a:prstClr val="black"/>
                </a:solidFill>
              </a:rPr>
              <a:t>2</a:t>
            </a:r>
            <a:endParaRPr lang="en-US" b="1" baseline="30000" dirty="0">
              <a:solidFill>
                <a:prstClr val="black"/>
              </a:solidFill>
            </a:endParaRPr>
          </a:p>
          <a:p>
            <a:pPr algn="ctr"/>
            <a:endParaRPr lang="en-US" dirty="0" smtClean="0">
              <a:solidFill>
                <a:prstClr val="black"/>
              </a:solidFill>
            </a:endParaRPr>
          </a:p>
          <a:p>
            <a:pPr algn="ctr"/>
            <a:r>
              <a:rPr lang="en-US" dirty="0" smtClean="0">
                <a:solidFill>
                  <a:prstClr val="black"/>
                </a:solidFill>
              </a:rPr>
              <a:t>FPG= </a:t>
            </a:r>
            <a:r>
              <a:rPr lang="en-US" dirty="0">
                <a:solidFill>
                  <a:prstClr val="black"/>
                </a:solidFill>
              </a:rPr>
              <a:t>125 </a:t>
            </a:r>
            <a:r>
              <a:rPr lang="en-US" dirty="0" smtClean="0">
                <a:solidFill>
                  <a:prstClr val="black"/>
                </a:solidFill>
              </a:rPr>
              <a:t>mg/</a:t>
            </a:r>
            <a:r>
              <a:rPr lang="en-US" dirty="0" err="1" smtClean="0">
                <a:solidFill>
                  <a:prstClr val="black"/>
                </a:solidFill>
              </a:rPr>
              <a:t>dL</a:t>
            </a:r>
            <a:endParaRPr lang="en-US" dirty="0" smtClean="0">
              <a:solidFill>
                <a:prstClr val="black"/>
              </a:solidFill>
            </a:endParaRPr>
          </a:p>
          <a:p>
            <a:pPr algn="ctr"/>
            <a:r>
              <a:rPr lang="en-US" dirty="0" smtClean="0">
                <a:solidFill>
                  <a:prstClr val="black"/>
                </a:solidFill>
              </a:rPr>
              <a:t>2hpp= 197 mg/</a:t>
            </a:r>
            <a:r>
              <a:rPr lang="en-US" dirty="0" err="1" smtClean="0">
                <a:solidFill>
                  <a:prstClr val="black"/>
                </a:solidFill>
              </a:rPr>
              <a:t>dL</a:t>
            </a:r>
            <a:endParaRPr lang="en-US" dirty="0">
              <a:solidFill>
                <a:prstClr val="black"/>
              </a:solidFill>
            </a:endParaRPr>
          </a:p>
          <a:p>
            <a:pPr algn="ctr"/>
            <a:r>
              <a:rPr lang="en-US" dirty="0" smtClean="0">
                <a:solidFill>
                  <a:prstClr val="black"/>
                </a:solidFill>
              </a:rPr>
              <a:t>Total </a:t>
            </a:r>
            <a:r>
              <a:rPr lang="en-US" dirty="0" err="1" smtClean="0">
                <a:solidFill>
                  <a:prstClr val="black"/>
                </a:solidFill>
              </a:rPr>
              <a:t>Chol</a:t>
            </a:r>
            <a:r>
              <a:rPr lang="en-US" dirty="0" smtClean="0">
                <a:solidFill>
                  <a:prstClr val="black"/>
                </a:solidFill>
              </a:rPr>
              <a:t>= </a:t>
            </a:r>
            <a:r>
              <a:rPr lang="en-US" dirty="0">
                <a:solidFill>
                  <a:prstClr val="black"/>
                </a:solidFill>
              </a:rPr>
              <a:t>128 mg/</a:t>
            </a:r>
            <a:r>
              <a:rPr lang="en-US" dirty="0" err="1">
                <a:solidFill>
                  <a:prstClr val="black"/>
                </a:solidFill>
              </a:rPr>
              <a:t>dL</a:t>
            </a:r>
            <a:r>
              <a:rPr lang="en-US" dirty="0">
                <a:solidFill>
                  <a:prstClr val="black"/>
                </a:solidFill>
              </a:rPr>
              <a:t/>
            </a:r>
            <a:br>
              <a:rPr lang="en-US" dirty="0">
                <a:solidFill>
                  <a:prstClr val="black"/>
                </a:solidFill>
              </a:rPr>
            </a:br>
            <a:r>
              <a:rPr lang="en-US" dirty="0" smtClean="0">
                <a:solidFill>
                  <a:prstClr val="black"/>
                </a:solidFill>
              </a:rPr>
              <a:t>HDL= </a:t>
            </a:r>
            <a:r>
              <a:rPr lang="en-US" dirty="0">
                <a:solidFill>
                  <a:prstClr val="black"/>
                </a:solidFill>
              </a:rPr>
              <a:t>27 mg/</a:t>
            </a:r>
            <a:r>
              <a:rPr lang="en-US" dirty="0" err="1">
                <a:solidFill>
                  <a:prstClr val="black"/>
                </a:solidFill>
              </a:rPr>
              <a:t>dL</a:t>
            </a:r>
            <a:r>
              <a:rPr lang="en-US" dirty="0">
                <a:solidFill>
                  <a:prstClr val="black"/>
                </a:solidFill>
              </a:rPr>
              <a:t/>
            </a:r>
            <a:br>
              <a:rPr lang="en-US" dirty="0">
                <a:solidFill>
                  <a:prstClr val="black"/>
                </a:solidFill>
              </a:rPr>
            </a:br>
            <a:r>
              <a:rPr lang="en-US" b="1" dirty="0" smtClean="0">
                <a:solidFill>
                  <a:prstClr val="black"/>
                </a:solidFill>
              </a:rPr>
              <a:t>LDL= </a:t>
            </a:r>
            <a:r>
              <a:rPr lang="en-US" b="1" dirty="0">
                <a:solidFill>
                  <a:prstClr val="black"/>
                </a:solidFill>
              </a:rPr>
              <a:t>75 mg/</a:t>
            </a:r>
            <a:r>
              <a:rPr lang="en-US" b="1" dirty="0" err="1">
                <a:solidFill>
                  <a:prstClr val="black"/>
                </a:solidFill>
              </a:rPr>
              <a:t>dL</a:t>
            </a:r>
            <a:r>
              <a:rPr lang="en-US" b="1" dirty="0">
                <a:solidFill>
                  <a:prstClr val="black"/>
                </a:solidFill>
              </a:rPr>
              <a:t/>
            </a:r>
            <a:br>
              <a:rPr lang="en-US" b="1" dirty="0">
                <a:solidFill>
                  <a:prstClr val="black"/>
                </a:solidFill>
              </a:rPr>
            </a:br>
            <a:r>
              <a:rPr lang="en-US" dirty="0" smtClean="0">
                <a:solidFill>
                  <a:prstClr val="black"/>
                </a:solidFill>
              </a:rPr>
              <a:t>TG= </a:t>
            </a:r>
            <a:r>
              <a:rPr lang="en-US" dirty="0">
                <a:solidFill>
                  <a:prstClr val="black"/>
                </a:solidFill>
              </a:rPr>
              <a:t>115 mg/</a:t>
            </a:r>
            <a:r>
              <a:rPr lang="en-US" dirty="0" err="1">
                <a:solidFill>
                  <a:prstClr val="black"/>
                </a:solidFill>
              </a:rPr>
              <a:t>dL</a:t>
            </a:r>
            <a:r>
              <a:rPr lang="en-US" dirty="0">
                <a:solidFill>
                  <a:prstClr val="black"/>
                </a:solidFill>
              </a:rPr>
              <a:t/>
            </a:r>
            <a:br>
              <a:rPr lang="en-US" dirty="0">
                <a:solidFill>
                  <a:prstClr val="black"/>
                </a:solidFill>
              </a:rPr>
            </a:br>
            <a:endParaRPr lang="en-US" dirty="0" smtClean="0">
              <a:solidFill>
                <a:prstClr val="black"/>
              </a:solidFill>
            </a:endParaRPr>
          </a:p>
          <a:p>
            <a:pPr algn="ctr"/>
            <a:r>
              <a:rPr lang="en-US" dirty="0" smtClean="0">
                <a:solidFill>
                  <a:prstClr val="black"/>
                </a:solidFill>
              </a:rPr>
              <a:t>ALT</a:t>
            </a:r>
            <a:r>
              <a:rPr lang="en-US" dirty="0">
                <a:solidFill>
                  <a:prstClr val="black"/>
                </a:solidFill>
              </a:rPr>
              <a:t>= 16 U/L</a:t>
            </a:r>
          </a:p>
          <a:p>
            <a:pPr algn="ctr"/>
            <a:r>
              <a:rPr lang="en-US" dirty="0" err="1" smtClean="0">
                <a:solidFill>
                  <a:prstClr val="black"/>
                </a:solidFill>
              </a:rPr>
              <a:t>Alk</a:t>
            </a:r>
            <a:r>
              <a:rPr lang="en-US" dirty="0" smtClean="0">
                <a:solidFill>
                  <a:prstClr val="black"/>
                </a:solidFill>
              </a:rPr>
              <a:t> </a:t>
            </a:r>
            <a:r>
              <a:rPr lang="en-US" dirty="0" err="1" smtClean="0">
                <a:solidFill>
                  <a:prstClr val="black"/>
                </a:solidFill>
              </a:rPr>
              <a:t>Ph</a:t>
            </a:r>
            <a:r>
              <a:rPr lang="en-US" dirty="0" smtClean="0">
                <a:solidFill>
                  <a:prstClr val="black"/>
                </a:solidFill>
              </a:rPr>
              <a:t>= 152</a:t>
            </a:r>
            <a:endParaRPr lang="en-US" dirty="0">
              <a:solidFill>
                <a:prstClr val="black"/>
              </a:solidFill>
            </a:endParaRPr>
          </a:p>
          <a:p>
            <a:pPr algn="ctr"/>
            <a:r>
              <a:rPr lang="en-US" dirty="0" err="1" smtClean="0">
                <a:solidFill>
                  <a:prstClr val="black"/>
                </a:solidFill>
              </a:rPr>
              <a:t>Hb</a:t>
            </a:r>
            <a:r>
              <a:rPr lang="en-US" dirty="0" smtClean="0">
                <a:solidFill>
                  <a:prstClr val="black"/>
                </a:solidFill>
              </a:rPr>
              <a:t>= 13.2</a:t>
            </a:r>
            <a:endParaRPr lang="en-US" dirty="0">
              <a:solidFill>
                <a:prstClr val="black"/>
              </a:solidFill>
            </a:endParaRPr>
          </a:p>
          <a:p>
            <a:pPr algn="ctr"/>
            <a:r>
              <a:rPr lang="en-US" dirty="0" err="1">
                <a:solidFill>
                  <a:prstClr val="black"/>
                </a:solidFill>
              </a:rPr>
              <a:t>Plt</a:t>
            </a:r>
            <a:r>
              <a:rPr lang="en-US" dirty="0" smtClean="0">
                <a:solidFill>
                  <a:prstClr val="black"/>
                </a:solidFill>
              </a:rPr>
              <a:t>= 280000</a:t>
            </a:r>
            <a:endParaRPr lang="en-US" dirty="0">
              <a:solidFill>
                <a:prstClr val="black"/>
              </a:solidFill>
            </a:endParaRPr>
          </a:p>
          <a:p>
            <a:pPr algn="ctr"/>
            <a:r>
              <a:rPr lang="en-US" dirty="0" smtClean="0">
                <a:solidFill>
                  <a:prstClr val="black"/>
                </a:solidFill>
              </a:rPr>
              <a:t>WBC=5100</a:t>
            </a:r>
            <a:endParaRPr lang="en-US" dirty="0">
              <a:solidFill>
                <a:prstClr val="black"/>
              </a:solidFill>
            </a:endParaRPr>
          </a:p>
        </p:txBody>
      </p:sp>
      <p:sp>
        <p:nvSpPr>
          <p:cNvPr id="11" name="Rounded Rectangle 10"/>
          <p:cNvSpPr/>
          <p:nvPr/>
        </p:nvSpPr>
        <p:spPr>
          <a:xfrm>
            <a:off x="428470" y="908604"/>
            <a:ext cx="6823904" cy="287937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44546A"/>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44" y="1335912"/>
            <a:ext cx="461644" cy="781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01301" y="1487272"/>
            <a:ext cx="581673" cy="5576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348922" y="940743"/>
            <a:ext cx="6797575" cy="400110"/>
          </a:xfrm>
          <a:prstGeom prst="rect">
            <a:avLst/>
          </a:prstGeom>
          <a:noFill/>
        </p:spPr>
        <p:txBody>
          <a:bodyPr wrap="square" rtlCol="0">
            <a:spAutoFit/>
          </a:bodyPr>
          <a:lstStyle/>
          <a:p>
            <a:pPr algn="ctr"/>
            <a:r>
              <a:rPr lang="en-US" sz="2000" b="1" dirty="0" smtClean="0">
                <a:solidFill>
                  <a:prstClr val="black"/>
                </a:solidFill>
              </a:rPr>
              <a:t>Physical Examination</a:t>
            </a:r>
            <a:endParaRPr lang="en-US" sz="2000" b="1" dirty="0">
              <a:solidFill>
                <a:prstClr val="black"/>
              </a:solidFill>
            </a:endParaRPr>
          </a:p>
        </p:txBody>
      </p:sp>
      <p:sp>
        <p:nvSpPr>
          <p:cNvPr id="8" name="TextBox 7"/>
          <p:cNvSpPr txBox="1"/>
          <p:nvPr/>
        </p:nvSpPr>
        <p:spPr>
          <a:xfrm>
            <a:off x="1356438" y="1295961"/>
            <a:ext cx="2198878" cy="1200329"/>
          </a:xfrm>
          <a:prstGeom prst="rect">
            <a:avLst/>
          </a:prstGeom>
          <a:noFill/>
        </p:spPr>
        <p:txBody>
          <a:bodyPr wrap="square" rtlCol="0">
            <a:spAutoFit/>
          </a:bodyPr>
          <a:lstStyle/>
          <a:p>
            <a:r>
              <a:rPr lang="en-US" b="1" dirty="0" smtClean="0">
                <a:solidFill>
                  <a:prstClr val="black"/>
                </a:solidFill>
              </a:rPr>
              <a:t>BMI:30.7 kg/m</a:t>
            </a:r>
            <a:r>
              <a:rPr lang="en-US" b="1" baseline="30000" dirty="0" smtClean="0">
                <a:solidFill>
                  <a:prstClr val="black"/>
                </a:solidFill>
              </a:rPr>
              <a:t>2</a:t>
            </a:r>
          </a:p>
          <a:p>
            <a:r>
              <a:rPr lang="en-US" b="1" dirty="0">
                <a:solidFill>
                  <a:prstClr val="black"/>
                </a:solidFill>
              </a:rPr>
              <a:t>Weight: 92 kg</a:t>
            </a:r>
          </a:p>
          <a:p>
            <a:r>
              <a:rPr lang="en-US" dirty="0" smtClean="0">
                <a:solidFill>
                  <a:prstClr val="black"/>
                </a:solidFill>
              </a:rPr>
              <a:t>Height: 173 cm</a:t>
            </a:r>
          </a:p>
          <a:p>
            <a:endParaRPr lang="en-US" dirty="0">
              <a:solidFill>
                <a:prstClr val="black"/>
              </a:solidFill>
            </a:endParaRPr>
          </a:p>
        </p:txBody>
      </p:sp>
      <p:sp>
        <p:nvSpPr>
          <p:cNvPr id="17" name="TextBox 16"/>
          <p:cNvSpPr txBox="1"/>
          <p:nvPr/>
        </p:nvSpPr>
        <p:spPr>
          <a:xfrm>
            <a:off x="5016184" y="1295961"/>
            <a:ext cx="1774441" cy="923330"/>
          </a:xfrm>
          <a:prstGeom prst="rect">
            <a:avLst/>
          </a:prstGeom>
          <a:noFill/>
        </p:spPr>
        <p:txBody>
          <a:bodyPr wrap="square" rtlCol="0">
            <a:spAutoFit/>
          </a:bodyPr>
          <a:lstStyle/>
          <a:p>
            <a:r>
              <a:rPr lang="en-US" dirty="0" smtClean="0">
                <a:solidFill>
                  <a:prstClr val="black"/>
                </a:solidFill>
              </a:rPr>
              <a:t>SBP: 140 </a:t>
            </a:r>
            <a:r>
              <a:rPr lang="en-US" sz="1600" dirty="0" smtClean="0">
                <a:solidFill>
                  <a:prstClr val="black"/>
                </a:solidFill>
              </a:rPr>
              <a:t>mmHg</a:t>
            </a:r>
          </a:p>
          <a:p>
            <a:r>
              <a:rPr lang="en-US" dirty="0" smtClean="0">
                <a:solidFill>
                  <a:prstClr val="black"/>
                </a:solidFill>
              </a:rPr>
              <a:t>DBP: 70 </a:t>
            </a:r>
            <a:r>
              <a:rPr lang="en-US" sz="1600" dirty="0" smtClean="0">
                <a:solidFill>
                  <a:prstClr val="black"/>
                </a:solidFill>
              </a:rPr>
              <a:t>mmHg</a:t>
            </a:r>
          </a:p>
          <a:p>
            <a:r>
              <a:rPr lang="en-US" dirty="0" smtClean="0">
                <a:solidFill>
                  <a:prstClr val="black"/>
                </a:solidFill>
              </a:rPr>
              <a:t>PR: 68/min</a:t>
            </a:r>
            <a:endParaRPr lang="en-US" dirty="0">
              <a:solidFill>
                <a:prstClr val="black"/>
              </a:solidFill>
            </a:endParaRPr>
          </a:p>
        </p:txBody>
      </p:sp>
      <p:sp>
        <p:nvSpPr>
          <p:cNvPr id="4" name="TextBox 3"/>
          <p:cNvSpPr txBox="1"/>
          <p:nvPr/>
        </p:nvSpPr>
        <p:spPr>
          <a:xfrm>
            <a:off x="570297" y="2232686"/>
            <a:ext cx="6797575" cy="1477328"/>
          </a:xfrm>
          <a:prstGeom prst="rect">
            <a:avLst/>
          </a:prstGeom>
          <a:noFill/>
        </p:spPr>
        <p:txBody>
          <a:bodyPr wrap="square" rtlCol="0">
            <a:spAutoFit/>
          </a:bodyPr>
          <a:lstStyle/>
          <a:p>
            <a:r>
              <a:rPr lang="en-US" dirty="0" smtClean="0">
                <a:solidFill>
                  <a:prstClr val="black"/>
                </a:solidFill>
              </a:rPr>
              <a:t>On </a:t>
            </a:r>
            <a:r>
              <a:rPr lang="en-US" dirty="0">
                <a:solidFill>
                  <a:prstClr val="black"/>
                </a:solidFill>
              </a:rPr>
              <a:t>exam, the lungs are clear to auscultation, the heart has </a:t>
            </a:r>
            <a:r>
              <a:rPr lang="en-US" dirty="0" smtClean="0">
                <a:solidFill>
                  <a:prstClr val="black"/>
                </a:solidFill>
              </a:rPr>
              <a:t>a regular </a:t>
            </a:r>
            <a:r>
              <a:rPr lang="en-US" dirty="0">
                <a:solidFill>
                  <a:prstClr val="black"/>
                </a:solidFill>
              </a:rPr>
              <a:t>rate and rhythm without murmurs, and the abdomen </a:t>
            </a:r>
            <a:r>
              <a:rPr lang="en-US" dirty="0" smtClean="0">
                <a:solidFill>
                  <a:prstClr val="black"/>
                </a:solidFill>
              </a:rPr>
              <a:t>is non-tender.</a:t>
            </a:r>
          </a:p>
          <a:p>
            <a:r>
              <a:rPr lang="en-US" dirty="0" smtClean="0">
                <a:solidFill>
                  <a:prstClr val="black"/>
                </a:solidFill>
              </a:rPr>
              <a:t>Peripheral </a:t>
            </a:r>
            <a:r>
              <a:rPr lang="en-US" b="1" dirty="0">
                <a:solidFill>
                  <a:prstClr val="black"/>
                </a:solidFill>
              </a:rPr>
              <a:t>pulses are normal</a:t>
            </a:r>
            <a:r>
              <a:rPr lang="en-US" dirty="0">
                <a:solidFill>
                  <a:prstClr val="black"/>
                </a:solidFill>
              </a:rPr>
              <a:t>, and there is no </a:t>
            </a:r>
            <a:r>
              <a:rPr lang="en-US" dirty="0" smtClean="0">
                <a:solidFill>
                  <a:prstClr val="black"/>
                </a:solidFill>
              </a:rPr>
              <a:t>lower extremity </a:t>
            </a:r>
            <a:r>
              <a:rPr lang="en-US" dirty="0">
                <a:solidFill>
                  <a:prstClr val="black"/>
                </a:solidFill>
              </a:rPr>
              <a:t>edema. The foot exam shows </a:t>
            </a:r>
            <a:r>
              <a:rPr lang="en-US" b="1" dirty="0">
                <a:solidFill>
                  <a:prstClr val="black"/>
                </a:solidFill>
              </a:rPr>
              <a:t>normal </a:t>
            </a:r>
            <a:r>
              <a:rPr lang="en-US" b="1" dirty="0" smtClean="0">
                <a:solidFill>
                  <a:prstClr val="black"/>
                </a:solidFill>
              </a:rPr>
              <a:t>mono-filament test </a:t>
            </a:r>
            <a:r>
              <a:rPr lang="en-US" dirty="0">
                <a:solidFill>
                  <a:prstClr val="black"/>
                </a:solidFill>
              </a:rPr>
              <a:t>and no skin or toe nail lesions</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568538" y="1226825"/>
            <a:ext cx="780075" cy="6982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058" y="4061630"/>
            <a:ext cx="521380" cy="465863"/>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8671" y="4062669"/>
            <a:ext cx="383061" cy="476598"/>
          </a:xfrm>
          <a:prstGeom prst="rect">
            <a:avLst/>
          </a:prstGeom>
        </p:spPr>
      </p:pic>
    </p:spTree>
    <p:extLst>
      <p:ext uri="{BB962C8B-B14F-4D97-AF65-F5344CB8AC3E}">
        <p14:creationId xmlns:p14="http://schemas.microsoft.com/office/powerpoint/2010/main" val="28865599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87142" y="973057"/>
          <a:ext cx="11030550" cy="5142120"/>
        </p:xfrm>
        <a:graphic>
          <a:graphicData uri="http://schemas.openxmlformats.org/drawingml/2006/table">
            <a:tbl>
              <a:tblPr firstRow="1" bandRow="1">
                <a:tableStyleId>{5C22544A-7EE6-4342-B048-85BDC9FD1C3A}</a:tableStyleId>
              </a:tblPr>
              <a:tblGrid>
                <a:gridCol w="1103055"/>
                <a:gridCol w="1103055"/>
                <a:gridCol w="1103055"/>
                <a:gridCol w="1103055"/>
                <a:gridCol w="1103055"/>
                <a:gridCol w="1103055"/>
                <a:gridCol w="1103055"/>
                <a:gridCol w="1103055"/>
                <a:gridCol w="1103055"/>
                <a:gridCol w="1103055"/>
              </a:tblGrid>
              <a:tr h="1339482">
                <a:tc>
                  <a:txBody>
                    <a:bodyPr/>
                    <a:lstStyle/>
                    <a:p>
                      <a:pPr algn="ctr" rtl="1"/>
                      <a:r>
                        <a:rPr lang="fa-IR" dirty="0" smtClean="0"/>
                        <a:t>رژیم درمانی</a:t>
                      </a:r>
                      <a:endParaRPr lang="en-US" dirty="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غیره</a:t>
                      </a:r>
                      <a:endParaRPr lang="en-US" dirty="0" smtClean="0"/>
                    </a:p>
                  </a:txBody>
                  <a:tcPr anchor="ctr"/>
                </a:tc>
                <a:tc>
                  <a:txBody>
                    <a:bodyPr/>
                    <a:lstStyle/>
                    <a:p>
                      <a:pPr algn="ctr" rtl="1"/>
                      <a:r>
                        <a:rPr lang="fa-IR" dirty="0" smtClean="0"/>
                        <a:t>3 نیمه شب</a:t>
                      </a:r>
                      <a:endParaRPr lang="en-US" dirty="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2 ساعت پس از </a:t>
                      </a:r>
                      <a:r>
                        <a:rPr lang="fa-IR" baseline="0" dirty="0" smtClean="0"/>
                        <a:t> شام</a:t>
                      </a:r>
                      <a:endParaRPr lang="en-US" dirty="0" smtClean="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قبل از شام</a:t>
                      </a:r>
                      <a:endParaRPr lang="en-US" dirty="0" smtClean="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2 ساعت پس از ناهار</a:t>
                      </a:r>
                      <a:endParaRPr lang="en-US" dirty="0"/>
                    </a:p>
                  </a:txBody>
                  <a:tcPr anchor="ctr"/>
                </a:tc>
                <a:tc>
                  <a:txBody>
                    <a:bodyPr/>
                    <a:lstStyle/>
                    <a:p>
                      <a:pPr algn="ctr" rtl="1"/>
                      <a:r>
                        <a:rPr lang="fa-IR" dirty="0" smtClean="0"/>
                        <a:t>قبل از ناهلر</a:t>
                      </a:r>
                      <a:endParaRPr lang="en-US" dirty="0"/>
                    </a:p>
                  </a:txBody>
                  <a:tcPr anchor="ctr"/>
                </a:tc>
                <a:tc>
                  <a:txBody>
                    <a:bodyPr/>
                    <a:lstStyle/>
                    <a:p>
                      <a:pPr algn="ctr" rtl="1"/>
                      <a:r>
                        <a:rPr lang="fa-IR" dirty="0" smtClean="0"/>
                        <a:t>2 ساعت پس از صبحانه</a:t>
                      </a:r>
                      <a:endParaRPr lang="en-US" dirty="0"/>
                    </a:p>
                  </a:txBody>
                  <a:tcPr anchor="ctr"/>
                </a:tc>
                <a:tc>
                  <a:txBody>
                    <a:bodyPr/>
                    <a:lstStyle/>
                    <a:p>
                      <a:pPr algn="ctr" rtl="1"/>
                      <a:r>
                        <a:rPr lang="fa-IR" dirty="0" smtClean="0"/>
                        <a:t>ناشتا</a:t>
                      </a:r>
                      <a:endParaRPr lang="en-US" dirty="0"/>
                    </a:p>
                  </a:txBody>
                  <a:tcPr anchor="ctr"/>
                </a:tc>
                <a:tc>
                  <a:txBody>
                    <a:bodyPr/>
                    <a:lstStyle/>
                    <a:p>
                      <a:pPr algn="r" rtl="1"/>
                      <a:endParaRPr lang="en-US" b="1" dirty="0"/>
                    </a:p>
                  </a:txBody>
                  <a:tcPr anchor="ctr"/>
                </a:tc>
              </a:tr>
              <a:tr h="543234">
                <a:tc rowSpan="7">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800" dirty="0" smtClean="0">
                          <a:solidFill>
                            <a:schemeClr val="tx1"/>
                          </a:solidFill>
                        </a:rPr>
                        <a:t>Metformin 500 (TDS)</a:t>
                      </a:r>
                      <a:br>
                        <a:rPr lang="en-US" sz="1800" dirty="0" smtClean="0">
                          <a:solidFill>
                            <a:schemeClr val="tx1"/>
                          </a:solidFill>
                        </a:rPr>
                      </a:br>
                      <a:r>
                        <a:rPr lang="en-US" sz="1800" dirty="0" err="1" smtClean="0">
                          <a:solidFill>
                            <a:schemeClr val="tx1"/>
                          </a:solidFill>
                        </a:rPr>
                        <a:t>Novomix</a:t>
                      </a:r>
                      <a:r>
                        <a:rPr lang="en-US" sz="1800" dirty="0" smtClean="0">
                          <a:solidFill>
                            <a:schemeClr val="tx1"/>
                          </a:solidFill>
                        </a:rPr>
                        <a:t> 20-10-20 (TID)</a:t>
                      </a:r>
                    </a:p>
                  </a:txBody>
                  <a:tcPr vert="vert270"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r>
                        <a:rPr lang="en-US" dirty="0" smtClean="0"/>
                        <a:t>92</a:t>
                      </a:r>
                      <a:endParaRPr lang="en-US" dirty="0"/>
                    </a:p>
                  </a:txBody>
                  <a:tcPr anchor="ctr"/>
                </a:tc>
                <a:tc>
                  <a:txBody>
                    <a:bodyPr/>
                    <a:lstStyle/>
                    <a:p>
                      <a:pPr algn="ctr" rtl="0"/>
                      <a:endParaRPr lang="en-US"/>
                    </a:p>
                  </a:txBody>
                  <a:tcPr anchor="ctr"/>
                </a:tc>
                <a:tc>
                  <a:txBody>
                    <a:bodyPr/>
                    <a:lstStyle/>
                    <a:p>
                      <a:pPr algn="ctr" rtl="0"/>
                      <a:r>
                        <a:rPr lang="en-US" dirty="0" smtClean="0"/>
                        <a:t>120</a:t>
                      </a:r>
                      <a:endParaRPr lang="en-US" dirty="0"/>
                    </a:p>
                  </a:txBody>
                  <a:tcPr anchor="ctr"/>
                </a:tc>
                <a:tc>
                  <a:txBody>
                    <a:bodyPr/>
                    <a:lstStyle/>
                    <a:p>
                      <a:pPr algn="r" rtl="1"/>
                      <a:r>
                        <a:rPr lang="fa-IR" b="1" dirty="0" smtClean="0"/>
                        <a:t>شنبه</a:t>
                      </a:r>
                      <a:endParaRPr lang="en-US" b="1" dirty="0"/>
                    </a:p>
                  </a:txBody>
                  <a:tcPr anchor="ctr"/>
                </a:tc>
              </a:tr>
              <a:tr h="543234">
                <a:tc vMerge="1">
                  <a:txBody>
                    <a:bodyPr/>
                    <a:lstStyle/>
                    <a:p>
                      <a:endParaRPr lang="en-US" dirty="0"/>
                    </a:p>
                  </a:txBody>
                  <a:tcPr/>
                </a:tc>
                <a:tc>
                  <a:txBody>
                    <a:bodyPr/>
                    <a:lstStyle/>
                    <a:p>
                      <a:pPr algn="ctr" rtl="0"/>
                      <a:endParaRPr lang="en-US"/>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r>
                        <a:rPr lang="en-US" dirty="0" smtClean="0"/>
                        <a:t>240</a:t>
                      </a:r>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r>
                        <a:rPr lang="en-US" dirty="0" smtClean="0"/>
                        <a:t>68</a:t>
                      </a:r>
                      <a:endParaRPr lang="en-US" dirty="0"/>
                    </a:p>
                  </a:txBody>
                  <a:tcPr anchor="ctr"/>
                </a:tc>
                <a:tc>
                  <a:txBody>
                    <a:bodyPr/>
                    <a:lstStyle/>
                    <a:p>
                      <a:pPr algn="r" rtl="1"/>
                      <a:r>
                        <a:rPr lang="fa-IR" b="1" dirty="0" smtClean="0"/>
                        <a:t>یکشنبه</a:t>
                      </a:r>
                      <a:endParaRPr lang="en-US" b="1" dirty="0"/>
                    </a:p>
                  </a:txBody>
                  <a:tcPr anchor="ctr"/>
                </a:tc>
              </a:tr>
              <a:tr h="543234">
                <a:tc vMerge="1">
                  <a:txBody>
                    <a:bodyPr/>
                    <a:lstStyle/>
                    <a:p>
                      <a:endParaRPr lang="en-US" dirty="0"/>
                    </a:p>
                  </a:txBody>
                  <a:tcP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ctr" rtl="0"/>
                      <a:r>
                        <a:rPr lang="en-US" dirty="0" smtClean="0"/>
                        <a:t>54</a:t>
                      </a:r>
                      <a:endParaRPr lang="en-US" dirty="0"/>
                    </a:p>
                  </a:txBody>
                  <a:tcPr anchor="ctr"/>
                </a:tc>
                <a:tc>
                  <a:txBody>
                    <a:bodyPr/>
                    <a:lstStyle/>
                    <a:p>
                      <a:pPr algn="ctr" rtl="0"/>
                      <a:endParaRPr lang="en-US" dirty="0"/>
                    </a:p>
                  </a:txBody>
                  <a:tcPr anchor="ctr"/>
                </a:tc>
                <a:tc>
                  <a:txBody>
                    <a:bodyPr/>
                    <a:lstStyle/>
                    <a:p>
                      <a:pPr algn="r" rtl="1"/>
                      <a:r>
                        <a:rPr lang="fa-IR" b="1" dirty="0" smtClean="0"/>
                        <a:t>دوشنبه</a:t>
                      </a:r>
                      <a:endParaRPr lang="en-US" b="1" dirty="0"/>
                    </a:p>
                  </a:txBody>
                  <a:tcPr anchor="ctr"/>
                </a:tc>
              </a:tr>
              <a:tr h="543234">
                <a:tc vMerge="1">
                  <a:txBody>
                    <a:bodyPr/>
                    <a:lstStyle/>
                    <a:p>
                      <a:endParaRPr lang="en-US" dirty="0"/>
                    </a:p>
                  </a:txBody>
                  <a:tcPr/>
                </a:tc>
                <a:tc>
                  <a:txBody>
                    <a:bodyPr/>
                    <a:lstStyle/>
                    <a:p>
                      <a:pPr algn="ctr" rtl="0"/>
                      <a:endParaRPr lang="en-US" dirty="0"/>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r>
                        <a:rPr lang="en-US" dirty="0" smtClean="0"/>
                        <a:t>144</a:t>
                      </a:r>
                      <a:endParaRPr lang="en-US" dirty="0"/>
                    </a:p>
                  </a:txBody>
                  <a:tcPr anchor="ctr"/>
                </a:tc>
                <a:tc>
                  <a:txBody>
                    <a:bodyPr/>
                    <a:lstStyle/>
                    <a:p>
                      <a:pPr algn="r" rtl="1"/>
                      <a:r>
                        <a:rPr lang="fa-IR" b="1" dirty="0" smtClean="0"/>
                        <a:t>سه شنبه</a:t>
                      </a:r>
                      <a:endParaRPr lang="en-US" b="1" dirty="0"/>
                    </a:p>
                  </a:txBody>
                  <a:tcPr anchor="ctr"/>
                </a:tc>
              </a:tr>
              <a:tr h="543234">
                <a:tc vMerge="1">
                  <a:txBody>
                    <a:bodyPr/>
                    <a:lstStyle/>
                    <a:p>
                      <a:endParaRPr lang="en-US" dirty="0"/>
                    </a:p>
                  </a:txBody>
                  <a:tcPr/>
                </a:tc>
                <a:tc>
                  <a:txBody>
                    <a:bodyPr/>
                    <a:lstStyle/>
                    <a:p>
                      <a:pPr algn="ctr" rtl="0"/>
                      <a:endParaRPr lang="en-US" dirty="0"/>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r" rtl="1"/>
                      <a:r>
                        <a:rPr lang="fa-IR" b="1" dirty="0" smtClean="0"/>
                        <a:t>چهارشنبه</a:t>
                      </a:r>
                      <a:endParaRPr lang="en-US" b="1" dirty="0"/>
                    </a:p>
                  </a:txBody>
                  <a:tcPr anchor="ctr"/>
                </a:tc>
              </a:tr>
              <a:tr h="543234">
                <a:tc vMerge="1">
                  <a:txBody>
                    <a:bodyPr/>
                    <a:lstStyle/>
                    <a:p>
                      <a:endParaRPr lang="en-US" dirty="0"/>
                    </a:p>
                  </a:txBody>
                  <a:tcPr/>
                </a:tc>
                <a:tc>
                  <a:txBody>
                    <a:bodyPr/>
                    <a:lstStyle/>
                    <a:p>
                      <a:pPr algn="ctr" rtl="0"/>
                      <a:endParaRPr lang="en-US" dirty="0"/>
                    </a:p>
                  </a:txBody>
                  <a:tcPr anchor="ctr"/>
                </a:tc>
                <a:tc>
                  <a:txBody>
                    <a:bodyPr/>
                    <a:lstStyle/>
                    <a:p>
                      <a:pPr algn="ctr" rtl="0"/>
                      <a:endParaRPr lang="en-US"/>
                    </a:p>
                  </a:txBody>
                  <a:tcPr anchor="ctr"/>
                </a:tc>
                <a:tc>
                  <a:txBody>
                    <a:bodyPr/>
                    <a:lstStyle/>
                    <a:p>
                      <a:pPr algn="ctr" rtl="0"/>
                      <a:r>
                        <a:rPr lang="en-US" dirty="0" smtClean="0"/>
                        <a:t>61</a:t>
                      </a:r>
                      <a:endParaRPr lang="en-US" dirty="0"/>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r" rtl="1"/>
                      <a:r>
                        <a:rPr lang="fa-IR" b="1" dirty="0" smtClean="0"/>
                        <a:t>پنجشنبه</a:t>
                      </a:r>
                      <a:endParaRPr lang="en-US" b="1" dirty="0"/>
                    </a:p>
                  </a:txBody>
                  <a:tcPr anchor="ctr"/>
                </a:tc>
              </a:tr>
              <a:tr h="543234">
                <a:tc vMerge="1">
                  <a:txBody>
                    <a:bodyPr/>
                    <a:lstStyle/>
                    <a:p>
                      <a:pPr algn="r" rtl="1"/>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a:txBody>
                    <a:bodyPr/>
                    <a:lstStyle/>
                    <a:p>
                      <a:pPr algn="ctr" rtl="0"/>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tc>
                  <a:txBody>
                    <a:bodyPr/>
                    <a:lstStyle/>
                    <a:p>
                      <a:pPr algn="ctr" rtl="0"/>
                      <a:r>
                        <a:rPr lang="en-US" dirty="0" smtClean="0"/>
                        <a:t>256</a:t>
                      </a:r>
                      <a:endParaRPr lang="en-US" dirty="0"/>
                    </a:p>
                  </a:txBody>
                  <a:tcPr anchor="ctr"/>
                </a:tc>
                <a:tc>
                  <a:txBody>
                    <a:bodyPr/>
                    <a:lstStyle/>
                    <a:p>
                      <a:pPr algn="ctr" rtl="0"/>
                      <a:endParaRPr lang="en-US" dirty="0"/>
                    </a:p>
                  </a:txBody>
                  <a:tcPr anchor="ctr"/>
                </a:tc>
                <a:tc>
                  <a:txBody>
                    <a:bodyPr/>
                    <a:lstStyle/>
                    <a:p>
                      <a:pPr algn="ctr" rtl="0"/>
                      <a:r>
                        <a:rPr lang="en-US" dirty="0" smtClean="0"/>
                        <a:t>200</a:t>
                      </a:r>
                      <a:endParaRPr lang="en-US" dirty="0"/>
                    </a:p>
                  </a:txBody>
                  <a:tcPr anchor="ctr"/>
                </a:tc>
                <a:tc>
                  <a:txBody>
                    <a:bodyPr/>
                    <a:lstStyle/>
                    <a:p>
                      <a:pPr algn="r" rtl="1"/>
                      <a:r>
                        <a:rPr lang="fa-IR" b="1" dirty="0" smtClean="0"/>
                        <a:t>جمعه</a:t>
                      </a:r>
                      <a:endParaRPr lang="en-US" b="1" dirty="0"/>
                    </a:p>
                  </a:txBody>
                  <a:tcPr anchor="ctr"/>
                </a:tc>
              </a:tr>
            </a:tbl>
          </a:graphicData>
        </a:graphic>
      </p:graphicFrame>
      <p:sp>
        <p:nvSpPr>
          <p:cNvPr id="3" name="Rectangle 2"/>
          <p:cNvSpPr/>
          <p:nvPr/>
        </p:nvSpPr>
        <p:spPr>
          <a:xfrm>
            <a:off x="157488" y="292547"/>
            <a:ext cx="11854840" cy="615553"/>
          </a:xfrm>
          <a:prstGeom prst="rect">
            <a:avLst/>
          </a:prstGeom>
        </p:spPr>
        <p:txBody>
          <a:bodyPr wrap="square">
            <a:spAutoFit/>
          </a:bodyPr>
          <a:lstStyle/>
          <a:p>
            <a:pPr algn="ctr">
              <a:lnSpc>
                <a:spcPct val="85000"/>
              </a:lnSpc>
              <a:spcBef>
                <a:spcPct val="0"/>
              </a:spcBef>
            </a:pPr>
            <a:r>
              <a:rPr lang="en-US" sz="4000" b="1" spc="-50" dirty="0">
                <a:solidFill>
                  <a:prstClr val="black">
                    <a:lumMod val="75000"/>
                    <a:lumOff val="25000"/>
                  </a:prstClr>
                </a:solidFill>
                <a:latin typeface="Times New Roman" panose="02020603050405020304" pitchFamily="18" charset="0"/>
                <a:cs typeface="Times New Roman" panose="02020603050405020304" pitchFamily="18" charset="0"/>
              </a:rPr>
              <a:t>CASE 1</a:t>
            </a:r>
            <a:r>
              <a:rPr lang="en-US" sz="4000" b="1" spc="-50" dirty="0" smtClean="0">
                <a:solidFill>
                  <a:prstClr val="black">
                    <a:lumMod val="75000"/>
                    <a:lumOff val="25000"/>
                  </a:prstClr>
                </a:solidFill>
                <a:latin typeface="Times New Roman" panose="02020603050405020304" pitchFamily="18" charset="0"/>
                <a:cs typeface="Times New Roman" panose="02020603050405020304" pitchFamily="18" charset="0"/>
              </a:rPr>
              <a:t>: SMBG chart, 1</a:t>
            </a:r>
            <a:r>
              <a:rPr lang="en-US" sz="4000" b="1" spc="-50" baseline="30000" dirty="0" smtClean="0">
                <a:solidFill>
                  <a:prstClr val="black">
                    <a:lumMod val="75000"/>
                    <a:lumOff val="25000"/>
                  </a:prstClr>
                </a:solidFill>
                <a:latin typeface="Times New Roman" panose="02020603050405020304" pitchFamily="18" charset="0"/>
                <a:cs typeface="Times New Roman" panose="02020603050405020304" pitchFamily="18" charset="0"/>
              </a:rPr>
              <a:t>st</a:t>
            </a:r>
            <a:r>
              <a:rPr lang="en-US" sz="4000" b="1" spc="-50" dirty="0" smtClean="0">
                <a:solidFill>
                  <a:prstClr val="black">
                    <a:lumMod val="75000"/>
                    <a:lumOff val="25000"/>
                  </a:prstClr>
                </a:solidFill>
                <a:latin typeface="Times New Roman" panose="02020603050405020304" pitchFamily="18" charset="0"/>
                <a:cs typeface="Times New Roman" panose="02020603050405020304" pitchFamily="18" charset="0"/>
              </a:rPr>
              <a:t> visit </a:t>
            </a:r>
            <a:r>
              <a:rPr lang="en-US" sz="2400" b="1" spc="-50" dirty="0" smtClean="0">
                <a:solidFill>
                  <a:prstClr val="black">
                    <a:lumMod val="75000"/>
                    <a:lumOff val="25000"/>
                  </a:prstClr>
                </a:solidFill>
                <a:latin typeface="Times New Roman" panose="02020603050405020304" pitchFamily="18" charset="0"/>
                <a:cs typeface="Times New Roman" panose="02020603050405020304" pitchFamily="18" charset="0"/>
              </a:rPr>
              <a:t>(23/11/95</a:t>
            </a:r>
            <a:r>
              <a:rPr lang="en-US" sz="2400" b="1" dirty="0">
                <a:solidFill>
                  <a:prstClr val="black"/>
                </a:solidFill>
                <a:latin typeface="Times New Roman" panose="02020603050405020304" pitchFamily="18" charset="0"/>
                <a:cs typeface="Times New Roman" panose="02020603050405020304" pitchFamily="18" charset="0"/>
              </a:rPr>
              <a:t>)</a:t>
            </a:r>
            <a:endParaRPr lang="en-US" sz="2400" b="1" spc="-5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2117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smtClean="0">
                <a:latin typeface="Times New Roman" panose="02020603050405020304" pitchFamily="18" charset="0"/>
                <a:cs typeface="Times New Roman" panose="02020603050405020304" pitchFamily="18" charset="0"/>
              </a:rPr>
              <a:t>Case1:</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t>Which of the following is the most appropriate next step in management?</a:t>
            </a:r>
          </a:p>
          <a:p>
            <a:endParaRPr lang="en-US" dirty="0"/>
          </a:p>
          <a:p>
            <a:pPr marL="457200" indent="-457200">
              <a:buFont typeface="+mj-lt"/>
              <a:buAutoNum type="arabicPeriod"/>
            </a:pPr>
            <a:r>
              <a:rPr lang="en-US" dirty="0">
                <a:solidFill>
                  <a:schemeClr val="tx1"/>
                </a:solidFill>
              </a:rPr>
              <a:t>Switch </a:t>
            </a:r>
            <a:r>
              <a:rPr lang="en-US" dirty="0" smtClean="0">
                <a:solidFill>
                  <a:schemeClr val="tx1"/>
                </a:solidFill>
              </a:rPr>
              <a:t> to basal plus/bolus regimen</a:t>
            </a:r>
            <a:endParaRPr lang="en-US" dirty="0">
              <a:solidFill>
                <a:schemeClr val="tx1"/>
              </a:solidFill>
            </a:endParaRPr>
          </a:p>
          <a:p>
            <a:pPr marL="457200" indent="-457200">
              <a:buFont typeface="+mj-lt"/>
              <a:buAutoNum type="arabicPeriod"/>
            </a:pPr>
            <a:r>
              <a:rPr lang="en-US" dirty="0">
                <a:solidFill>
                  <a:schemeClr val="tx1"/>
                </a:solidFill>
              </a:rPr>
              <a:t>Switch </a:t>
            </a:r>
            <a:r>
              <a:rPr lang="en-US" dirty="0" smtClean="0">
                <a:solidFill>
                  <a:schemeClr val="tx1"/>
                </a:solidFill>
              </a:rPr>
              <a:t> to basal </a:t>
            </a:r>
            <a:r>
              <a:rPr lang="en-US" dirty="0">
                <a:solidFill>
                  <a:schemeClr val="tx1"/>
                </a:solidFill>
              </a:rPr>
              <a:t>+ </a:t>
            </a:r>
            <a:r>
              <a:rPr lang="en-US" dirty="0" smtClean="0">
                <a:solidFill>
                  <a:schemeClr val="tx1"/>
                </a:solidFill>
              </a:rPr>
              <a:t>GLP1-RA regimen</a:t>
            </a:r>
            <a:endParaRPr lang="en-US" dirty="0">
              <a:solidFill>
                <a:schemeClr val="tx1"/>
              </a:solidFill>
            </a:endParaRPr>
          </a:p>
          <a:p>
            <a:pPr marL="457200" indent="-457200">
              <a:buFont typeface="+mj-lt"/>
              <a:buAutoNum type="arabicPeriod"/>
            </a:pPr>
            <a:r>
              <a:rPr lang="en-US" dirty="0" smtClean="0">
                <a:solidFill>
                  <a:schemeClr val="tx1"/>
                </a:solidFill>
              </a:rPr>
              <a:t>Adjustment </a:t>
            </a:r>
            <a:r>
              <a:rPr lang="en-US" dirty="0">
                <a:solidFill>
                  <a:schemeClr val="tx1"/>
                </a:solidFill>
              </a:rPr>
              <a:t>of </a:t>
            </a:r>
            <a:r>
              <a:rPr lang="en-US" dirty="0" smtClean="0">
                <a:solidFill>
                  <a:schemeClr val="tx1"/>
                </a:solidFill>
              </a:rPr>
              <a:t>current </a:t>
            </a:r>
            <a:r>
              <a:rPr lang="en-US" dirty="0" err="1" smtClean="0">
                <a:solidFill>
                  <a:schemeClr val="tx1"/>
                </a:solidFill>
              </a:rPr>
              <a:t>Novomix</a:t>
            </a:r>
            <a:r>
              <a:rPr lang="en-US" dirty="0" smtClean="0">
                <a:solidFill>
                  <a:schemeClr val="tx1"/>
                </a:solidFill>
              </a:rPr>
              <a:t> doses</a:t>
            </a:r>
          </a:p>
          <a:p>
            <a:pPr marL="457200" indent="-457200">
              <a:buFont typeface="+mj-lt"/>
              <a:buAutoNum type="arabicPeriod"/>
            </a:pPr>
            <a:r>
              <a:rPr lang="en-US" dirty="0" smtClean="0">
                <a:solidFill>
                  <a:schemeClr val="tx1"/>
                </a:solidFill>
              </a:rPr>
              <a:t>Using </a:t>
            </a:r>
            <a:r>
              <a:rPr lang="en-US" dirty="0" err="1" smtClean="0">
                <a:solidFill>
                  <a:schemeClr val="tx1"/>
                </a:solidFill>
              </a:rPr>
              <a:t>Novomix</a:t>
            </a:r>
            <a:r>
              <a:rPr lang="en-US" dirty="0" smtClean="0">
                <a:solidFill>
                  <a:schemeClr val="tx1"/>
                </a:solidFill>
              </a:rPr>
              <a:t> twice daily (BID) with adjusted doses</a:t>
            </a:r>
            <a:endParaRPr lang="en-US" dirty="0">
              <a:solidFill>
                <a:schemeClr val="tx1"/>
              </a:solidFill>
            </a:endParaRPr>
          </a:p>
          <a:p>
            <a:pPr marL="457200" indent="-457200">
              <a:buFont typeface="+mj-lt"/>
              <a:buAutoNum type="arabicPeriod"/>
            </a:pPr>
            <a:r>
              <a:rPr lang="en-US" dirty="0" smtClean="0">
                <a:solidFill>
                  <a:schemeClr val="tx1"/>
                </a:solidFill>
              </a:rPr>
              <a:t>Others</a:t>
            </a:r>
            <a:endParaRPr lang="en-US" dirty="0">
              <a:solidFill>
                <a:schemeClr val="tx1"/>
              </a:solidFill>
            </a:endParaRPr>
          </a:p>
          <a:p>
            <a:endParaRPr lang="en-US" dirty="0"/>
          </a:p>
        </p:txBody>
      </p:sp>
    </p:spTree>
    <p:extLst>
      <p:ext uri="{BB962C8B-B14F-4D97-AF65-F5344CB8AC3E}">
        <p14:creationId xmlns:p14="http://schemas.microsoft.com/office/powerpoint/2010/main" val="37706430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lvl="0" algn="ctr"/>
            <a:r>
              <a:rPr lang="en-US" b="1" dirty="0" smtClean="0">
                <a:latin typeface="Times New Roman" panose="02020603050405020304" pitchFamily="18" charset="0"/>
                <a:cs typeface="Times New Roman" panose="02020603050405020304" pitchFamily="18" charset="0"/>
              </a:rPr>
              <a:t>Final decision </a:t>
            </a:r>
            <a:r>
              <a:rPr lang="en-US" sz="2400" b="1" dirty="0" smtClean="0">
                <a:solidFill>
                  <a:prstClr val="black">
                    <a:lumMod val="75000"/>
                    <a:lumOff val="25000"/>
                  </a:prstClr>
                </a:solidFill>
                <a:latin typeface="Times New Roman" panose="02020603050405020304" pitchFamily="18" charset="0"/>
                <a:cs typeface="Times New Roman" panose="02020603050405020304" pitchFamily="18" charset="0"/>
              </a:rPr>
              <a:t>(</a:t>
            </a:r>
            <a:r>
              <a:rPr lang="en-US" sz="2400" b="1" dirty="0">
                <a:solidFill>
                  <a:prstClr val="black">
                    <a:lumMod val="75000"/>
                    <a:lumOff val="25000"/>
                  </a:prstClr>
                </a:solidFill>
                <a:latin typeface="Times New Roman" panose="02020603050405020304" pitchFamily="18" charset="0"/>
                <a:cs typeface="Times New Roman" panose="02020603050405020304" pitchFamily="18" charset="0"/>
              </a:rPr>
              <a:t>23/11/95</a:t>
            </a:r>
            <a:r>
              <a:rPr lang="en-US" sz="2400" b="1" spc="0" dirty="0" smtClean="0">
                <a:solidFill>
                  <a:prstClr val="black"/>
                </a:solidFill>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24026" y="1845734"/>
            <a:ext cx="10712919" cy="4023360"/>
          </a:xfrm>
        </p:spPr>
        <p:txBody>
          <a:bodyPr>
            <a:normAutofit fontScale="85000" lnSpcReduction="20000"/>
          </a:bodyPr>
          <a:lstStyle/>
          <a:p>
            <a:r>
              <a:rPr lang="en-US" dirty="0" smtClean="0"/>
              <a:t>After complete discussion on all available options to treating him better, we agreed on the followings:</a:t>
            </a:r>
            <a:endParaRPr lang="en-US" dirty="0"/>
          </a:p>
          <a:p>
            <a:endParaRPr lang="en-US" dirty="0"/>
          </a:p>
          <a:p>
            <a:pPr marL="457200" indent="-457200">
              <a:buFont typeface="+mj-lt"/>
              <a:buAutoNum type="arabicPeriod"/>
            </a:pPr>
            <a:r>
              <a:rPr lang="en-US" dirty="0" err="1" smtClean="0">
                <a:solidFill>
                  <a:schemeClr val="tx1"/>
                </a:solidFill>
              </a:rPr>
              <a:t>Novomix</a:t>
            </a:r>
            <a:r>
              <a:rPr lang="en-US" dirty="0" smtClean="0">
                <a:solidFill>
                  <a:schemeClr val="tx1"/>
                </a:solidFill>
              </a:rPr>
              <a:t> was stopped</a:t>
            </a:r>
            <a:endParaRPr lang="en-US" dirty="0">
              <a:solidFill>
                <a:schemeClr val="tx1"/>
              </a:solidFill>
            </a:endParaRPr>
          </a:p>
          <a:p>
            <a:pPr marL="457200" indent="-457200">
              <a:buFont typeface="+mj-lt"/>
              <a:buAutoNum type="arabicPeriod"/>
            </a:pPr>
            <a:r>
              <a:rPr lang="en-US" dirty="0" smtClean="0">
                <a:solidFill>
                  <a:schemeClr val="tx1"/>
                </a:solidFill>
              </a:rPr>
              <a:t>Lantus started, 27 IU, HS</a:t>
            </a:r>
            <a:endParaRPr lang="en-US" dirty="0">
              <a:solidFill>
                <a:schemeClr val="tx1"/>
              </a:solidFill>
            </a:endParaRPr>
          </a:p>
          <a:p>
            <a:pPr marL="457200" indent="-457200">
              <a:buFont typeface="+mj-lt"/>
              <a:buAutoNum type="arabicPeriod"/>
            </a:pPr>
            <a:r>
              <a:rPr lang="en-US" dirty="0" err="1" smtClean="0">
                <a:solidFill>
                  <a:schemeClr val="tx1"/>
                </a:solidFill>
              </a:rPr>
              <a:t>Victoza</a:t>
            </a:r>
            <a:r>
              <a:rPr lang="en-US" dirty="0" smtClean="0">
                <a:solidFill>
                  <a:schemeClr val="tx1"/>
                </a:solidFill>
              </a:rPr>
              <a:t> started, 0.6 mg/d</a:t>
            </a:r>
          </a:p>
          <a:p>
            <a:pPr marL="457200" indent="-457200">
              <a:buFont typeface="+mj-lt"/>
              <a:buAutoNum type="arabicPeriod"/>
            </a:pPr>
            <a:r>
              <a:rPr lang="en-US" dirty="0" smtClean="0">
                <a:solidFill>
                  <a:schemeClr val="tx1"/>
                </a:solidFill>
              </a:rPr>
              <a:t>Metformin up titrated to 1000 mg BID</a:t>
            </a:r>
            <a:endParaRPr lang="en-US" dirty="0">
              <a:solidFill>
                <a:schemeClr val="tx1"/>
              </a:solidFill>
            </a:endParaRPr>
          </a:p>
          <a:p>
            <a:pPr marL="457200" indent="-457200">
              <a:buFont typeface="+mj-lt"/>
              <a:buAutoNum type="arabicPeriod"/>
            </a:pPr>
            <a:r>
              <a:rPr lang="en-US" dirty="0" smtClean="0">
                <a:solidFill>
                  <a:schemeClr val="tx1"/>
                </a:solidFill>
              </a:rPr>
              <a:t>Atorvastatin up </a:t>
            </a:r>
            <a:r>
              <a:rPr lang="en-US" dirty="0">
                <a:solidFill>
                  <a:schemeClr val="tx1"/>
                </a:solidFill>
              </a:rPr>
              <a:t>titrated to 4</a:t>
            </a:r>
            <a:r>
              <a:rPr lang="en-US" dirty="0" smtClean="0">
                <a:solidFill>
                  <a:schemeClr val="tx1"/>
                </a:solidFill>
              </a:rPr>
              <a:t>0 mg</a:t>
            </a:r>
          </a:p>
          <a:p>
            <a:pPr marL="457200" indent="-457200">
              <a:buFont typeface="+mj-lt"/>
              <a:buAutoNum type="arabicPeriod"/>
            </a:pPr>
            <a:endParaRPr lang="en-US" dirty="0">
              <a:solidFill>
                <a:schemeClr val="tx1"/>
              </a:solidFill>
            </a:endParaRPr>
          </a:p>
          <a:p>
            <a:r>
              <a:rPr lang="en-US" dirty="0" smtClean="0">
                <a:solidFill>
                  <a:schemeClr val="tx1"/>
                </a:solidFill>
              </a:rPr>
              <a:t>He accepted to take part in diabetes educational class and make me regularly informed about his SMBG chart by fax.</a:t>
            </a:r>
            <a:endParaRPr lang="en-US" dirty="0">
              <a:solidFill>
                <a:schemeClr val="tx1"/>
              </a:solidFill>
            </a:endParaRPr>
          </a:p>
          <a:p>
            <a:endParaRPr lang="en-US" dirty="0"/>
          </a:p>
        </p:txBody>
      </p:sp>
    </p:spTree>
    <p:extLst>
      <p:ext uri="{BB962C8B-B14F-4D97-AF65-F5344CB8AC3E}">
        <p14:creationId xmlns:p14="http://schemas.microsoft.com/office/powerpoint/2010/main" val="26949017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87142" y="1094244"/>
          <a:ext cx="11030550" cy="5142120"/>
        </p:xfrm>
        <a:graphic>
          <a:graphicData uri="http://schemas.openxmlformats.org/drawingml/2006/table">
            <a:tbl>
              <a:tblPr firstRow="1" bandRow="1">
                <a:tableStyleId>{5C22544A-7EE6-4342-B048-85BDC9FD1C3A}</a:tableStyleId>
              </a:tblPr>
              <a:tblGrid>
                <a:gridCol w="1103055"/>
                <a:gridCol w="1103055"/>
                <a:gridCol w="1103055"/>
                <a:gridCol w="1103055"/>
                <a:gridCol w="1103055"/>
                <a:gridCol w="1103055"/>
                <a:gridCol w="1103055"/>
                <a:gridCol w="1103055"/>
                <a:gridCol w="1103055"/>
                <a:gridCol w="1103055"/>
              </a:tblGrid>
              <a:tr h="1339482">
                <a:tc>
                  <a:txBody>
                    <a:bodyPr/>
                    <a:lstStyle/>
                    <a:p>
                      <a:pPr algn="ctr" rtl="1"/>
                      <a:r>
                        <a:rPr lang="fa-IR" dirty="0" smtClean="0"/>
                        <a:t>رژیم درمانی</a:t>
                      </a:r>
                      <a:endParaRPr lang="en-US" dirty="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غیره</a:t>
                      </a:r>
                      <a:endParaRPr lang="en-US" dirty="0" smtClean="0"/>
                    </a:p>
                  </a:txBody>
                  <a:tcPr anchor="ctr"/>
                </a:tc>
                <a:tc>
                  <a:txBody>
                    <a:bodyPr/>
                    <a:lstStyle/>
                    <a:p>
                      <a:pPr algn="ctr" rtl="1"/>
                      <a:r>
                        <a:rPr lang="fa-IR" dirty="0" smtClean="0"/>
                        <a:t>3 نیمه شب</a:t>
                      </a:r>
                      <a:endParaRPr lang="en-US" dirty="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2 ساعت پس از </a:t>
                      </a:r>
                      <a:r>
                        <a:rPr lang="fa-IR" baseline="0" dirty="0" smtClean="0"/>
                        <a:t> شام</a:t>
                      </a:r>
                      <a:endParaRPr lang="en-US" dirty="0" smtClean="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قبل از شام</a:t>
                      </a:r>
                      <a:endParaRPr lang="en-US" dirty="0" smtClean="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2 ساعت پس از ناهار</a:t>
                      </a:r>
                      <a:endParaRPr lang="en-US" dirty="0"/>
                    </a:p>
                  </a:txBody>
                  <a:tcPr anchor="ctr"/>
                </a:tc>
                <a:tc>
                  <a:txBody>
                    <a:bodyPr/>
                    <a:lstStyle/>
                    <a:p>
                      <a:pPr algn="ctr" rtl="1"/>
                      <a:r>
                        <a:rPr lang="fa-IR" dirty="0" smtClean="0"/>
                        <a:t>قبل از ناهلر</a:t>
                      </a:r>
                      <a:endParaRPr lang="en-US" dirty="0"/>
                    </a:p>
                  </a:txBody>
                  <a:tcPr anchor="ctr"/>
                </a:tc>
                <a:tc>
                  <a:txBody>
                    <a:bodyPr/>
                    <a:lstStyle/>
                    <a:p>
                      <a:pPr algn="ctr" rtl="1"/>
                      <a:r>
                        <a:rPr lang="fa-IR" dirty="0" smtClean="0"/>
                        <a:t>2 ساعت پس از صبحانه</a:t>
                      </a:r>
                      <a:endParaRPr lang="en-US" dirty="0"/>
                    </a:p>
                  </a:txBody>
                  <a:tcPr anchor="ctr"/>
                </a:tc>
                <a:tc>
                  <a:txBody>
                    <a:bodyPr/>
                    <a:lstStyle/>
                    <a:p>
                      <a:pPr algn="ctr" rtl="1"/>
                      <a:r>
                        <a:rPr lang="fa-IR" dirty="0" smtClean="0"/>
                        <a:t>ناشتا</a:t>
                      </a:r>
                      <a:endParaRPr lang="en-US" dirty="0"/>
                    </a:p>
                  </a:txBody>
                  <a:tcPr anchor="ctr"/>
                </a:tc>
                <a:tc>
                  <a:txBody>
                    <a:bodyPr/>
                    <a:lstStyle/>
                    <a:p>
                      <a:pPr algn="r" rtl="1"/>
                      <a:endParaRPr lang="en-US" b="1" dirty="0"/>
                    </a:p>
                  </a:txBody>
                  <a:tcPr anchor="ctr"/>
                </a:tc>
              </a:tr>
              <a:tr h="543234">
                <a:tc row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Metformin 1000 (BID)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rPr>
                        <a:t>Latus</a:t>
                      </a:r>
                      <a:r>
                        <a:rPr lang="en-US" sz="1800" dirty="0" smtClean="0">
                          <a:solidFill>
                            <a:schemeClr val="tx1"/>
                          </a:solidFill>
                        </a:rPr>
                        <a:t> 27 IU, HS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rPr>
                        <a:t>Victoza</a:t>
                      </a:r>
                      <a:r>
                        <a:rPr lang="en-US" sz="1800" baseline="0" dirty="0" smtClean="0">
                          <a:solidFill>
                            <a:schemeClr val="tx1"/>
                          </a:solidFill>
                        </a:rPr>
                        <a:t> 0.6 mg</a:t>
                      </a:r>
                      <a:endParaRPr lang="en-US" sz="1800" dirty="0" smtClean="0">
                        <a:solidFill>
                          <a:schemeClr val="tx1"/>
                        </a:solidFill>
                      </a:endParaRPr>
                    </a:p>
                  </a:txBody>
                  <a:tcPr vert="vert270"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r>
                        <a:rPr lang="en-US" dirty="0" smtClean="0"/>
                        <a:t>92</a:t>
                      </a:r>
                      <a:endParaRPr lang="en-US" dirty="0"/>
                    </a:p>
                  </a:txBody>
                  <a:tcPr anchor="ctr"/>
                </a:tc>
                <a:tc>
                  <a:txBody>
                    <a:bodyPr/>
                    <a:lstStyle/>
                    <a:p>
                      <a:pPr algn="ctr" rtl="0"/>
                      <a:endParaRPr lang="en-US"/>
                    </a:p>
                  </a:txBody>
                  <a:tcPr anchor="ctr"/>
                </a:tc>
                <a:tc>
                  <a:txBody>
                    <a:bodyPr/>
                    <a:lstStyle/>
                    <a:p>
                      <a:pPr algn="ctr" rtl="0"/>
                      <a:r>
                        <a:rPr lang="en-US" dirty="0" smtClean="0"/>
                        <a:t>100</a:t>
                      </a:r>
                      <a:endParaRPr lang="en-US" dirty="0"/>
                    </a:p>
                  </a:txBody>
                  <a:tcPr anchor="ctr"/>
                </a:tc>
                <a:tc>
                  <a:txBody>
                    <a:bodyPr/>
                    <a:lstStyle/>
                    <a:p>
                      <a:pPr algn="r" rtl="1"/>
                      <a:r>
                        <a:rPr lang="fa-IR" b="1" dirty="0" smtClean="0"/>
                        <a:t>شنبه</a:t>
                      </a:r>
                      <a:endParaRPr lang="en-US" b="1" dirty="0"/>
                    </a:p>
                  </a:txBody>
                  <a:tcPr anchor="ctr"/>
                </a:tc>
              </a:tr>
              <a:tr h="543234">
                <a:tc vMerge="1">
                  <a:txBody>
                    <a:bodyPr/>
                    <a:lstStyle/>
                    <a:p>
                      <a:endParaRPr lang="en-US" dirty="0"/>
                    </a:p>
                  </a:txBody>
                  <a:tcPr/>
                </a:tc>
                <a:tc>
                  <a:txBody>
                    <a:bodyPr/>
                    <a:lstStyle/>
                    <a:p>
                      <a:pPr algn="ctr" rtl="0"/>
                      <a:endParaRPr lang="en-US"/>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r>
                        <a:rPr lang="en-US" dirty="0" smtClean="0"/>
                        <a:t>171</a:t>
                      </a:r>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r>
                        <a:rPr lang="en-US" dirty="0" smtClean="0"/>
                        <a:t>128</a:t>
                      </a:r>
                      <a:endParaRPr lang="en-US" dirty="0"/>
                    </a:p>
                  </a:txBody>
                  <a:tcPr anchor="ctr"/>
                </a:tc>
                <a:tc>
                  <a:txBody>
                    <a:bodyPr/>
                    <a:lstStyle/>
                    <a:p>
                      <a:pPr algn="r" rtl="1"/>
                      <a:r>
                        <a:rPr lang="fa-IR" b="1" dirty="0" smtClean="0"/>
                        <a:t>یکشنبه</a:t>
                      </a:r>
                      <a:endParaRPr lang="en-US" b="1" dirty="0"/>
                    </a:p>
                  </a:txBody>
                  <a:tcPr anchor="ctr"/>
                </a:tc>
              </a:tr>
              <a:tr h="543234">
                <a:tc vMerge="1">
                  <a:txBody>
                    <a:bodyPr/>
                    <a:lstStyle/>
                    <a:p>
                      <a:endParaRPr lang="en-US" dirty="0"/>
                    </a:p>
                  </a:txBody>
                  <a:tcPr/>
                </a:tc>
                <a:tc>
                  <a:txBody>
                    <a:bodyPr/>
                    <a:lstStyle/>
                    <a:p>
                      <a:pPr algn="ctr" rtl="0"/>
                      <a:endParaRPr lang="en-US"/>
                    </a:p>
                  </a:txBody>
                  <a:tcPr anchor="ctr"/>
                </a:tc>
                <a:tc>
                  <a:txBody>
                    <a:bodyPr/>
                    <a:lstStyle/>
                    <a:p>
                      <a:pPr algn="ctr" rtl="0"/>
                      <a:endParaRPr lang="en-US"/>
                    </a:p>
                  </a:txBody>
                  <a:tcPr anchor="ctr"/>
                </a:tc>
                <a:tc>
                  <a:txBody>
                    <a:bodyPr/>
                    <a:lstStyle/>
                    <a:p>
                      <a:pPr algn="ctr" rtl="0"/>
                      <a:r>
                        <a:rPr lang="en-US" dirty="0" smtClean="0"/>
                        <a:t>230</a:t>
                      </a:r>
                      <a:endParaRPr lang="en-US" dirty="0"/>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ctr" rtl="0"/>
                      <a:r>
                        <a:rPr lang="en-US" dirty="0" smtClean="0"/>
                        <a:t>160</a:t>
                      </a:r>
                      <a:endParaRPr lang="en-US" dirty="0"/>
                    </a:p>
                  </a:txBody>
                  <a:tcPr anchor="ctr"/>
                </a:tc>
                <a:tc>
                  <a:txBody>
                    <a:bodyPr/>
                    <a:lstStyle/>
                    <a:p>
                      <a:pPr algn="ctr" rtl="0"/>
                      <a:endParaRPr lang="en-US" dirty="0"/>
                    </a:p>
                  </a:txBody>
                  <a:tcPr anchor="ctr"/>
                </a:tc>
                <a:tc>
                  <a:txBody>
                    <a:bodyPr/>
                    <a:lstStyle/>
                    <a:p>
                      <a:pPr algn="r" rtl="1"/>
                      <a:r>
                        <a:rPr lang="fa-IR" b="1" dirty="0" smtClean="0"/>
                        <a:t>دوشنبه</a:t>
                      </a:r>
                      <a:endParaRPr lang="en-US" b="1" dirty="0"/>
                    </a:p>
                  </a:txBody>
                  <a:tcPr anchor="ctr"/>
                </a:tc>
              </a:tr>
              <a:tr h="543234">
                <a:tc vMerge="1">
                  <a:txBody>
                    <a:bodyPr/>
                    <a:lstStyle/>
                    <a:p>
                      <a:endParaRPr lang="en-US" dirty="0"/>
                    </a:p>
                  </a:txBody>
                  <a:tcPr/>
                </a:tc>
                <a:tc>
                  <a:txBody>
                    <a:bodyPr/>
                    <a:lstStyle/>
                    <a:p>
                      <a:pPr algn="ctr" rtl="0"/>
                      <a:endParaRPr lang="en-US" dirty="0"/>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r>
                        <a:rPr lang="en-US" dirty="0" smtClean="0"/>
                        <a:t>128</a:t>
                      </a:r>
                      <a:endParaRPr lang="en-US" dirty="0"/>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r>
                        <a:rPr lang="en-US" dirty="0" smtClean="0"/>
                        <a:t>96</a:t>
                      </a:r>
                      <a:endParaRPr lang="en-US" dirty="0"/>
                    </a:p>
                  </a:txBody>
                  <a:tcPr anchor="ctr"/>
                </a:tc>
                <a:tc>
                  <a:txBody>
                    <a:bodyPr/>
                    <a:lstStyle/>
                    <a:p>
                      <a:pPr algn="r" rtl="1"/>
                      <a:r>
                        <a:rPr lang="fa-IR" b="1" dirty="0" smtClean="0"/>
                        <a:t>سه شنبه</a:t>
                      </a:r>
                      <a:endParaRPr lang="en-US" b="1" dirty="0"/>
                    </a:p>
                  </a:txBody>
                  <a:tcPr anchor="ctr"/>
                </a:tc>
              </a:tr>
              <a:tr h="543234">
                <a:tc vMerge="1">
                  <a:txBody>
                    <a:bodyPr/>
                    <a:lstStyle/>
                    <a:p>
                      <a:endParaRPr lang="en-US" dirty="0"/>
                    </a:p>
                  </a:txBody>
                  <a:tcPr/>
                </a:tc>
                <a:tc>
                  <a:txBody>
                    <a:bodyPr/>
                    <a:lstStyle/>
                    <a:p>
                      <a:pPr algn="ctr" rtl="0"/>
                      <a:endParaRPr lang="en-US" dirty="0"/>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r" rtl="1"/>
                      <a:r>
                        <a:rPr lang="fa-IR" b="1" dirty="0" smtClean="0"/>
                        <a:t>چهارشنبه</a:t>
                      </a:r>
                      <a:endParaRPr lang="en-US" b="1" dirty="0"/>
                    </a:p>
                  </a:txBody>
                  <a:tcPr anchor="ctr"/>
                </a:tc>
              </a:tr>
              <a:tr h="543234">
                <a:tc vMerge="1">
                  <a:txBody>
                    <a:bodyPr/>
                    <a:lstStyle/>
                    <a:p>
                      <a:endParaRPr lang="en-US" dirty="0"/>
                    </a:p>
                  </a:txBody>
                  <a:tcPr/>
                </a:tc>
                <a:tc>
                  <a:txBody>
                    <a:bodyPr/>
                    <a:lstStyle/>
                    <a:p>
                      <a:pPr algn="ctr" rtl="0"/>
                      <a:endParaRPr lang="en-US" dirty="0"/>
                    </a:p>
                  </a:txBody>
                  <a:tcPr anchor="ctr"/>
                </a:tc>
                <a:tc>
                  <a:txBody>
                    <a:bodyPr/>
                    <a:lstStyle/>
                    <a:p>
                      <a:pPr algn="ctr" rtl="0"/>
                      <a:endParaRPr lang="en-US"/>
                    </a:p>
                  </a:txBody>
                  <a:tcPr anchor="ctr"/>
                </a:tc>
                <a:tc>
                  <a:txBody>
                    <a:bodyPr/>
                    <a:lstStyle/>
                    <a:p>
                      <a:pPr algn="ctr" rtl="0"/>
                      <a:r>
                        <a:rPr lang="en-US" dirty="0" smtClean="0"/>
                        <a:t>195</a:t>
                      </a:r>
                      <a:endParaRPr lang="en-US" dirty="0"/>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r" rtl="1"/>
                      <a:r>
                        <a:rPr lang="fa-IR" b="1" dirty="0" smtClean="0"/>
                        <a:t>پنجشنبه</a:t>
                      </a:r>
                      <a:endParaRPr lang="en-US" b="1" dirty="0"/>
                    </a:p>
                  </a:txBody>
                  <a:tcPr anchor="ctr"/>
                </a:tc>
              </a:tr>
              <a:tr h="543234">
                <a:tc vMerge="1">
                  <a:txBody>
                    <a:bodyPr/>
                    <a:lstStyle/>
                    <a:p>
                      <a:pPr algn="r" rtl="1"/>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a:txBody>
                    <a:bodyPr/>
                    <a:lstStyle/>
                    <a:p>
                      <a:pPr algn="ctr" rtl="0"/>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228</a:t>
                      </a:r>
                      <a:endParaRPr lang="en-US" dirty="0"/>
                    </a:p>
                  </a:txBody>
                  <a:tcPr anchor="ctr"/>
                </a:tc>
                <a:tc>
                  <a:txBody>
                    <a:bodyPr/>
                    <a:lstStyle/>
                    <a:p>
                      <a:pPr algn="ctr" rtl="0"/>
                      <a:r>
                        <a:rPr lang="en-US" dirty="0" smtClean="0"/>
                        <a:t>25</a:t>
                      </a:r>
                      <a:endParaRPr lang="en-US" dirty="0"/>
                    </a:p>
                  </a:txBody>
                  <a:tcPr anchor="ctr"/>
                </a:tc>
                <a:tc>
                  <a:txBody>
                    <a:bodyPr/>
                    <a:lstStyle/>
                    <a:p>
                      <a:pPr algn="ctr" rtl="0"/>
                      <a:endParaRPr lang="en-US" dirty="0"/>
                    </a:p>
                  </a:txBody>
                  <a:tcPr anchor="ctr"/>
                </a:tc>
                <a:tc>
                  <a:txBody>
                    <a:bodyPr/>
                    <a:lstStyle/>
                    <a:p>
                      <a:pPr algn="ctr" rtl="0"/>
                      <a:r>
                        <a:rPr lang="en-US" dirty="0" smtClean="0"/>
                        <a:t>143</a:t>
                      </a:r>
                      <a:endParaRPr lang="en-US" dirty="0"/>
                    </a:p>
                  </a:txBody>
                  <a:tcPr anchor="ctr"/>
                </a:tc>
                <a:tc>
                  <a:txBody>
                    <a:bodyPr/>
                    <a:lstStyle/>
                    <a:p>
                      <a:pPr algn="r" rtl="1"/>
                      <a:r>
                        <a:rPr lang="fa-IR" b="1" dirty="0" smtClean="0"/>
                        <a:t>جمعه</a:t>
                      </a:r>
                      <a:endParaRPr lang="en-US" b="1" dirty="0"/>
                    </a:p>
                  </a:txBody>
                  <a:tcPr anchor="ctr"/>
                </a:tc>
              </a:tr>
            </a:tbl>
          </a:graphicData>
        </a:graphic>
      </p:graphicFrame>
      <p:sp>
        <p:nvSpPr>
          <p:cNvPr id="3" name="Rectangle 2"/>
          <p:cNvSpPr/>
          <p:nvPr/>
        </p:nvSpPr>
        <p:spPr>
          <a:xfrm>
            <a:off x="157488" y="413734"/>
            <a:ext cx="11854840" cy="615553"/>
          </a:xfrm>
          <a:prstGeom prst="rect">
            <a:avLst/>
          </a:prstGeom>
        </p:spPr>
        <p:txBody>
          <a:bodyPr wrap="square">
            <a:spAutoFit/>
          </a:bodyPr>
          <a:lstStyle/>
          <a:p>
            <a:pPr algn="ctr">
              <a:lnSpc>
                <a:spcPct val="85000"/>
              </a:lnSpc>
              <a:spcBef>
                <a:spcPct val="0"/>
              </a:spcBef>
            </a:pPr>
            <a:r>
              <a:rPr lang="en-US" sz="4000" b="1" spc="-50" dirty="0">
                <a:solidFill>
                  <a:prstClr val="black">
                    <a:lumMod val="75000"/>
                    <a:lumOff val="25000"/>
                  </a:prstClr>
                </a:solidFill>
                <a:latin typeface="Times New Roman" panose="02020603050405020304" pitchFamily="18" charset="0"/>
                <a:cs typeface="Times New Roman" panose="02020603050405020304" pitchFamily="18" charset="0"/>
              </a:rPr>
              <a:t>CASE 1</a:t>
            </a:r>
            <a:r>
              <a:rPr lang="en-US" sz="4000" b="1" spc="-50" dirty="0" smtClean="0">
                <a:solidFill>
                  <a:prstClr val="black">
                    <a:lumMod val="75000"/>
                    <a:lumOff val="25000"/>
                  </a:prstClr>
                </a:solidFill>
                <a:latin typeface="Times New Roman" panose="02020603050405020304" pitchFamily="18" charset="0"/>
                <a:cs typeface="Times New Roman" panose="02020603050405020304" pitchFamily="18" charset="0"/>
              </a:rPr>
              <a:t>: SMBG chart, 1</a:t>
            </a:r>
            <a:r>
              <a:rPr lang="en-US" sz="4000" b="1" spc="-50" baseline="30000" dirty="0" smtClean="0">
                <a:solidFill>
                  <a:prstClr val="black">
                    <a:lumMod val="75000"/>
                    <a:lumOff val="25000"/>
                  </a:prstClr>
                </a:solidFill>
                <a:latin typeface="Times New Roman" panose="02020603050405020304" pitchFamily="18" charset="0"/>
                <a:cs typeface="Times New Roman" panose="02020603050405020304" pitchFamily="18" charset="0"/>
              </a:rPr>
              <a:t>st</a:t>
            </a:r>
            <a:r>
              <a:rPr lang="en-US" sz="4000" b="1" spc="-50" dirty="0" smtClean="0">
                <a:solidFill>
                  <a:prstClr val="black">
                    <a:lumMod val="75000"/>
                    <a:lumOff val="25000"/>
                  </a:prstClr>
                </a:solidFill>
                <a:latin typeface="Times New Roman" panose="02020603050405020304" pitchFamily="18" charset="0"/>
                <a:cs typeface="Times New Roman" panose="02020603050405020304" pitchFamily="18" charset="0"/>
              </a:rPr>
              <a:t> fax </a:t>
            </a:r>
            <a:r>
              <a:rPr lang="en-US" sz="2400" b="1" spc="-50" dirty="0" smtClean="0">
                <a:solidFill>
                  <a:prstClr val="black">
                    <a:lumMod val="75000"/>
                    <a:lumOff val="25000"/>
                  </a:prstClr>
                </a:solidFill>
                <a:latin typeface="Times New Roman" panose="02020603050405020304" pitchFamily="18" charset="0"/>
                <a:cs typeface="Times New Roman" panose="02020603050405020304" pitchFamily="18" charset="0"/>
              </a:rPr>
              <a:t>(2/12/95</a:t>
            </a:r>
            <a:r>
              <a:rPr lang="en-US" sz="2400" b="1" dirty="0">
                <a:solidFill>
                  <a:prstClr val="black"/>
                </a:solidFill>
                <a:latin typeface="Times New Roman" panose="02020603050405020304" pitchFamily="18" charset="0"/>
                <a:cs typeface="Times New Roman" panose="02020603050405020304" pitchFamily="18" charset="0"/>
              </a:rPr>
              <a:t>)</a:t>
            </a:r>
            <a:endParaRPr lang="en-US" sz="2400" b="1" spc="-5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27599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smtClean="0">
                <a:latin typeface="Times New Roman" panose="02020603050405020304" pitchFamily="18" charset="0"/>
                <a:cs typeface="Times New Roman" panose="02020603050405020304" pitchFamily="18" charset="0"/>
              </a:rPr>
              <a:t>Plan after 1</a:t>
            </a:r>
            <a:r>
              <a:rPr lang="en-US" b="1" baseline="30000" dirty="0" smtClean="0">
                <a:latin typeface="Times New Roman" panose="02020603050405020304" pitchFamily="18" charset="0"/>
                <a:cs typeface="Times New Roman" panose="02020603050405020304" pitchFamily="18" charset="0"/>
              </a:rPr>
              <a:t>st</a:t>
            </a:r>
            <a:r>
              <a:rPr lang="en-US" b="1" dirty="0" smtClean="0">
                <a:latin typeface="Times New Roman" panose="02020603050405020304" pitchFamily="18" charset="0"/>
                <a:cs typeface="Times New Roman" panose="02020603050405020304" pitchFamily="18" charset="0"/>
              </a:rPr>
              <a:t> fax</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24026" y="1845734"/>
            <a:ext cx="10712919" cy="4023360"/>
          </a:xfrm>
        </p:spPr>
        <p:txBody>
          <a:bodyPr>
            <a:normAutofit/>
          </a:bodyPr>
          <a:lstStyle/>
          <a:p>
            <a:endParaRPr lang="en-US" b="1" dirty="0"/>
          </a:p>
          <a:p>
            <a:pPr marL="749808" lvl="1" indent="-457200" algn="ctr">
              <a:lnSpc>
                <a:spcPct val="150000"/>
              </a:lnSpc>
              <a:buFont typeface="+mj-lt"/>
              <a:buAutoNum type="arabicPeriod"/>
            </a:pPr>
            <a:r>
              <a:rPr lang="en-US" sz="2800" b="1" dirty="0" smtClean="0">
                <a:solidFill>
                  <a:schemeClr val="tx1"/>
                </a:solidFill>
              </a:rPr>
              <a:t>Lantus down titrated </a:t>
            </a:r>
            <a:r>
              <a:rPr lang="en-US" sz="2800" b="1" i="1" dirty="0" smtClean="0">
                <a:solidFill>
                  <a:schemeClr val="tx1"/>
                </a:solidFill>
              </a:rPr>
              <a:t>(27 to 23 IU, HS)</a:t>
            </a:r>
            <a:endParaRPr lang="en-US" sz="2800" b="1" i="1" dirty="0">
              <a:solidFill>
                <a:schemeClr val="tx1"/>
              </a:solidFill>
            </a:endParaRPr>
          </a:p>
          <a:p>
            <a:pPr marL="749808" lvl="1" indent="-457200" algn="ctr">
              <a:lnSpc>
                <a:spcPct val="150000"/>
              </a:lnSpc>
              <a:buFont typeface="+mj-lt"/>
              <a:buAutoNum type="arabicPeriod"/>
            </a:pPr>
            <a:r>
              <a:rPr lang="en-US" sz="2800" b="1" dirty="0" err="1" smtClean="0">
                <a:solidFill>
                  <a:schemeClr val="tx1"/>
                </a:solidFill>
              </a:rPr>
              <a:t>Victoza</a:t>
            </a:r>
            <a:r>
              <a:rPr lang="en-US" sz="2800" b="1" dirty="0">
                <a:solidFill>
                  <a:schemeClr val="tx1"/>
                </a:solidFill>
              </a:rPr>
              <a:t> </a:t>
            </a:r>
            <a:r>
              <a:rPr lang="en-US" sz="2800" b="1" dirty="0" smtClean="0">
                <a:solidFill>
                  <a:schemeClr val="tx1"/>
                </a:solidFill>
              </a:rPr>
              <a:t>up titrated </a:t>
            </a:r>
            <a:r>
              <a:rPr lang="en-US" sz="2800" b="1" i="1" dirty="0" smtClean="0">
                <a:solidFill>
                  <a:schemeClr val="tx1"/>
                </a:solidFill>
              </a:rPr>
              <a:t>(0.6 to 1.2 mg/d)</a:t>
            </a:r>
          </a:p>
        </p:txBody>
      </p:sp>
    </p:spTree>
    <p:extLst>
      <p:ext uri="{BB962C8B-B14F-4D97-AF65-F5344CB8AC3E}">
        <p14:creationId xmlns:p14="http://schemas.microsoft.com/office/powerpoint/2010/main" val="6815629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87142" y="1050176"/>
          <a:ext cx="11030550" cy="5142120"/>
        </p:xfrm>
        <a:graphic>
          <a:graphicData uri="http://schemas.openxmlformats.org/drawingml/2006/table">
            <a:tbl>
              <a:tblPr firstRow="1" bandRow="1">
                <a:tableStyleId>{5C22544A-7EE6-4342-B048-85BDC9FD1C3A}</a:tableStyleId>
              </a:tblPr>
              <a:tblGrid>
                <a:gridCol w="1103055"/>
                <a:gridCol w="1103055"/>
                <a:gridCol w="1103055"/>
                <a:gridCol w="1103055"/>
                <a:gridCol w="1103055"/>
                <a:gridCol w="1103055"/>
                <a:gridCol w="1103055"/>
                <a:gridCol w="1103055"/>
                <a:gridCol w="1103055"/>
                <a:gridCol w="1103055"/>
              </a:tblGrid>
              <a:tr h="1339482">
                <a:tc>
                  <a:txBody>
                    <a:bodyPr/>
                    <a:lstStyle/>
                    <a:p>
                      <a:pPr algn="ctr" rtl="1"/>
                      <a:r>
                        <a:rPr lang="fa-IR" dirty="0" smtClean="0"/>
                        <a:t>رژیم درمانی</a:t>
                      </a:r>
                      <a:endParaRPr lang="en-US" dirty="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غیره</a:t>
                      </a:r>
                      <a:endParaRPr lang="en-US" dirty="0" smtClean="0"/>
                    </a:p>
                  </a:txBody>
                  <a:tcPr anchor="ctr"/>
                </a:tc>
                <a:tc>
                  <a:txBody>
                    <a:bodyPr/>
                    <a:lstStyle/>
                    <a:p>
                      <a:pPr algn="ctr" rtl="1"/>
                      <a:r>
                        <a:rPr lang="fa-IR" dirty="0" smtClean="0"/>
                        <a:t>3 نیمه شب</a:t>
                      </a:r>
                      <a:endParaRPr lang="en-US" dirty="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2 ساعت پس از </a:t>
                      </a:r>
                      <a:r>
                        <a:rPr lang="fa-IR" baseline="0" dirty="0" smtClean="0"/>
                        <a:t> شام</a:t>
                      </a:r>
                      <a:endParaRPr lang="en-US" dirty="0" smtClean="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قبل از شام</a:t>
                      </a:r>
                      <a:endParaRPr lang="en-US" dirty="0" smtClean="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2 ساعت پس از ناهار</a:t>
                      </a:r>
                      <a:endParaRPr lang="en-US" dirty="0"/>
                    </a:p>
                  </a:txBody>
                  <a:tcPr anchor="ctr"/>
                </a:tc>
                <a:tc>
                  <a:txBody>
                    <a:bodyPr/>
                    <a:lstStyle/>
                    <a:p>
                      <a:pPr algn="ctr" rtl="1"/>
                      <a:r>
                        <a:rPr lang="fa-IR" dirty="0" smtClean="0"/>
                        <a:t>قبل از ناهلر</a:t>
                      </a:r>
                      <a:endParaRPr lang="en-US" dirty="0"/>
                    </a:p>
                  </a:txBody>
                  <a:tcPr anchor="ctr"/>
                </a:tc>
                <a:tc>
                  <a:txBody>
                    <a:bodyPr/>
                    <a:lstStyle/>
                    <a:p>
                      <a:pPr algn="ctr" rtl="1"/>
                      <a:r>
                        <a:rPr lang="fa-IR" dirty="0" smtClean="0"/>
                        <a:t>2 ساعت پس از صبحانه</a:t>
                      </a:r>
                      <a:endParaRPr lang="en-US" dirty="0"/>
                    </a:p>
                  </a:txBody>
                  <a:tcPr anchor="ctr"/>
                </a:tc>
                <a:tc>
                  <a:txBody>
                    <a:bodyPr/>
                    <a:lstStyle/>
                    <a:p>
                      <a:pPr algn="ctr" rtl="1"/>
                      <a:r>
                        <a:rPr lang="fa-IR" dirty="0" smtClean="0"/>
                        <a:t>ناشتا</a:t>
                      </a:r>
                      <a:endParaRPr lang="en-US" dirty="0"/>
                    </a:p>
                  </a:txBody>
                  <a:tcPr anchor="ctr"/>
                </a:tc>
                <a:tc>
                  <a:txBody>
                    <a:bodyPr/>
                    <a:lstStyle/>
                    <a:p>
                      <a:pPr algn="r" rtl="1"/>
                      <a:endParaRPr lang="en-US" b="1" dirty="0"/>
                    </a:p>
                  </a:txBody>
                  <a:tcPr anchor="ctr"/>
                </a:tc>
              </a:tr>
              <a:tr h="543234">
                <a:tc row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Metformin 1000 (BID)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rPr>
                        <a:t>Latus</a:t>
                      </a:r>
                      <a:r>
                        <a:rPr lang="en-US" sz="1800" dirty="0" smtClean="0">
                          <a:solidFill>
                            <a:schemeClr val="tx1"/>
                          </a:solidFill>
                        </a:rPr>
                        <a:t> 23 IU, HS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rPr>
                        <a:t>Victoza</a:t>
                      </a:r>
                      <a:r>
                        <a:rPr lang="en-US" sz="1800" baseline="0" dirty="0" smtClean="0">
                          <a:solidFill>
                            <a:schemeClr val="tx1"/>
                          </a:solidFill>
                        </a:rPr>
                        <a:t> 1.2 mg</a:t>
                      </a:r>
                      <a:endParaRPr lang="en-US" sz="1800" dirty="0" smtClean="0">
                        <a:solidFill>
                          <a:schemeClr val="tx1"/>
                        </a:solidFill>
                      </a:endParaRPr>
                    </a:p>
                  </a:txBody>
                  <a:tcPr vert="vert270"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r>
                        <a:rPr lang="en-US" dirty="0" smtClean="0"/>
                        <a:t>163</a:t>
                      </a:r>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a:p>
                  </a:txBody>
                  <a:tcPr anchor="ctr"/>
                </a:tc>
                <a:tc>
                  <a:txBody>
                    <a:bodyPr/>
                    <a:lstStyle/>
                    <a:p>
                      <a:pPr algn="ctr" rtl="0"/>
                      <a:r>
                        <a:rPr lang="en-US" dirty="0" smtClean="0"/>
                        <a:t>150</a:t>
                      </a:r>
                      <a:endParaRPr lang="en-US" dirty="0"/>
                    </a:p>
                  </a:txBody>
                  <a:tcPr anchor="ctr"/>
                </a:tc>
                <a:tc>
                  <a:txBody>
                    <a:bodyPr/>
                    <a:lstStyle/>
                    <a:p>
                      <a:pPr algn="r" rtl="1"/>
                      <a:r>
                        <a:rPr lang="fa-IR" b="1" dirty="0" smtClean="0"/>
                        <a:t>شنبه</a:t>
                      </a:r>
                      <a:endParaRPr lang="en-US" b="1" dirty="0"/>
                    </a:p>
                  </a:txBody>
                  <a:tcPr anchor="ctr"/>
                </a:tc>
              </a:tr>
              <a:tr h="543234">
                <a:tc vMerge="1">
                  <a:txBody>
                    <a:bodyPr/>
                    <a:lstStyle/>
                    <a:p>
                      <a:endParaRPr lang="en-US" dirty="0"/>
                    </a:p>
                  </a:txBody>
                  <a:tcPr/>
                </a:tc>
                <a:tc>
                  <a:txBody>
                    <a:bodyPr/>
                    <a:lstStyle/>
                    <a:p>
                      <a:pPr algn="ctr" rtl="0"/>
                      <a:endParaRPr lang="en-US"/>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r>
                        <a:rPr lang="en-US" dirty="0" smtClean="0"/>
                        <a:t>114</a:t>
                      </a:r>
                      <a:endParaRPr lang="en-US" dirty="0"/>
                    </a:p>
                  </a:txBody>
                  <a:tcPr anchor="ctr"/>
                </a:tc>
                <a:tc>
                  <a:txBody>
                    <a:bodyPr/>
                    <a:lstStyle/>
                    <a:p>
                      <a:pPr algn="r" rtl="1"/>
                      <a:r>
                        <a:rPr lang="fa-IR" b="1" dirty="0" smtClean="0"/>
                        <a:t>یکشنبه</a:t>
                      </a:r>
                      <a:endParaRPr lang="en-US" b="1" dirty="0"/>
                    </a:p>
                  </a:txBody>
                  <a:tcPr anchor="ctr"/>
                </a:tc>
              </a:tr>
              <a:tr h="543234">
                <a:tc vMerge="1">
                  <a:txBody>
                    <a:bodyPr/>
                    <a:lstStyle/>
                    <a:p>
                      <a:endParaRPr lang="en-US" dirty="0"/>
                    </a:p>
                  </a:txBody>
                  <a:tcPr/>
                </a:tc>
                <a:tc>
                  <a:txBody>
                    <a:bodyPr/>
                    <a:lstStyle/>
                    <a:p>
                      <a:pPr algn="ctr" rtl="0"/>
                      <a:endParaRPr lang="en-US"/>
                    </a:p>
                  </a:txBody>
                  <a:tcPr anchor="ctr"/>
                </a:tc>
                <a:tc>
                  <a:txBody>
                    <a:bodyPr/>
                    <a:lstStyle/>
                    <a:p>
                      <a:pPr algn="ctr" rtl="0"/>
                      <a:endParaRPr lang="en-US"/>
                    </a:p>
                  </a:txBody>
                  <a:tcPr anchor="ctr"/>
                </a:tc>
                <a:tc>
                  <a:txBody>
                    <a:bodyPr/>
                    <a:lstStyle/>
                    <a:p>
                      <a:pPr algn="ctr" rtl="0"/>
                      <a:r>
                        <a:rPr lang="en-US" dirty="0" smtClean="0"/>
                        <a:t>240</a:t>
                      </a:r>
                      <a:endParaRPr lang="en-US" dirty="0"/>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ctr" rtl="0"/>
                      <a:r>
                        <a:rPr lang="en-US" dirty="0" smtClean="0"/>
                        <a:t>166</a:t>
                      </a:r>
                      <a:endParaRPr lang="en-US" dirty="0"/>
                    </a:p>
                  </a:txBody>
                  <a:tcPr anchor="ctr"/>
                </a:tc>
                <a:tc>
                  <a:txBody>
                    <a:bodyPr/>
                    <a:lstStyle/>
                    <a:p>
                      <a:pPr algn="ctr" rtl="0"/>
                      <a:endParaRPr lang="en-US" dirty="0"/>
                    </a:p>
                  </a:txBody>
                  <a:tcPr anchor="ctr"/>
                </a:tc>
                <a:tc>
                  <a:txBody>
                    <a:bodyPr/>
                    <a:lstStyle/>
                    <a:p>
                      <a:pPr algn="r" rtl="1"/>
                      <a:r>
                        <a:rPr lang="fa-IR" b="1" dirty="0" smtClean="0"/>
                        <a:t>دوشنبه</a:t>
                      </a:r>
                      <a:endParaRPr lang="en-US" b="1" dirty="0"/>
                    </a:p>
                  </a:txBody>
                  <a:tcPr anchor="ctr"/>
                </a:tc>
              </a:tr>
              <a:tr h="543234">
                <a:tc vMerge="1">
                  <a:txBody>
                    <a:bodyPr/>
                    <a:lstStyle/>
                    <a:p>
                      <a:endParaRPr lang="en-US" dirty="0"/>
                    </a:p>
                  </a:txBody>
                  <a:tcP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ctr" rtl="0"/>
                      <a:r>
                        <a:rPr lang="en-US" dirty="0" smtClean="0"/>
                        <a:t>196</a:t>
                      </a:r>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r" rtl="1"/>
                      <a:r>
                        <a:rPr lang="fa-IR" b="1" dirty="0" smtClean="0"/>
                        <a:t>سه شنبه</a:t>
                      </a:r>
                      <a:endParaRPr lang="en-US" b="1" dirty="0"/>
                    </a:p>
                  </a:txBody>
                  <a:tcPr anchor="ctr"/>
                </a:tc>
              </a:tr>
              <a:tr h="543234">
                <a:tc vMerge="1">
                  <a:txBody>
                    <a:bodyPr/>
                    <a:lstStyle/>
                    <a:p>
                      <a:endParaRPr lang="en-US" dirty="0"/>
                    </a:p>
                  </a:txBody>
                  <a:tcPr/>
                </a:tc>
                <a:tc>
                  <a:txBody>
                    <a:bodyPr/>
                    <a:lstStyle/>
                    <a:p>
                      <a:pPr algn="ctr" rtl="0"/>
                      <a:endParaRPr lang="en-US" dirty="0"/>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ctr" rtl="0"/>
                      <a:r>
                        <a:rPr lang="en-US" dirty="0" smtClean="0"/>
                        <a:t>156</a:t>
                      </a:r>
                      <a:endParaRPr lang="en-US" dirty="0"/>
                    </a:p>
                  </a:txBody>
                  <a:tcPr anchor="ctr"/>
                </a:tc>
                <a:tc>
                  <a:txBody>
                    <a:bodyPr/>
                    <a:lstStyle/>
                    <a:p>
                      <a:pPr algn="r" rtl="1"/>
                      <a:r>
                        <a:rPr lang="fa-IR" b="1" dirty="0" smtClean="0"/>
                        <a:t>چهارشنبه</a:t>
                      </a:r>
                      <a:endParaRPr lang="en-US" b="1" dirty="0"/>
                    </a:p>
                  </a:txBody>
                  <a:tcPr anchor="ctr"/>
                </a:tc>
              </a:tr>
              <a:tr h="543234">
                <a:tc vMerge="1">
                  <a:txBody>
                    <a:bodyPr/>
                    <a:lstStyle/>
                    <a:p>
                      <a:endParaRPr lang="en-US" dirty="0"/>
                    </a:p>
                  </a:txBody>
                  <a:tcPr/>
                </a:tc>
                <a:tc>
                  <a:txBody>
                    <a:bodyPr/>
                    <a:lstStyle/>
                    <a:p>
                      <a:pPr algn="ctr" rtl="0"/>
                      <a:endParaRPr lang="en-US" dirty="0"/>
                    </a:p>
                  </a:txBody>
                  <a:tcPr anchor="ctr"/>
                </a:tc>
                <a:tc>
                  <a:txBody>
                    <a:bodyPr/>
                    <a:lstStyle/>
                    <a:p>
                      <a:pPr algn="ctr" rtl="0"/>
                      <a:endParaRPr lang="en-US"/>
                    </a:p>
                  </a:txBody>
                  <a:tcPr anchor="ctr"/>
                </a:tc>
                <a:tc>
                  <a:txBody>
                    <a:bodyPr/>
                    <a:lstStyle/>
                    <a:p>
                      <a:pPr algn="ctr" rtl="0"/>
                      <a:r>
                        <a:rPr lang="en-US" dirty="0" smtClean="0"/>
                        <a:t>195</a:t>
                      </a:r>
                      <a:endParaRPr lang="en-US" dirty="0"/>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r>
                        <a:rPr lang="en-US" dirty="0" smtClean="0"/>
                        <a:t>148</a:t>
                      </a:r>
                      <a:endParaRPr lang="en-US" dirty="0"/>
                    </a:p>
                  </a:txBody>
                  <a:tcPr anchor="ctr"/>
                </a:tc>
                <a:tc>
                  <a:txBody>
                    <a:bodyPr/>
                    <a:lstStyle/>
                    <a:p>
                      <a:pPr algn="r" rtl="1"/>
                      <a:r>
                        <a:rPr lang="fa-IR" b="1" dirty="0" smtClean="0"/>
                        <a:t>پنجشنبه</a:t>
                      </a:r>
                      <a:endParaRPr lang="en-US" b="1" dirty="0"/>
                    </a:p>
                  </a:txBody>
                  <a:tcPr anchor="ctr"/>
                </a:tc>
              </a:tr>
              <a:tr h="543234">
                <a:tc vMerge="1">
                  <a:txBody>
                    <a:bodyPr/>
                    <a:lstStyle/>
                    <a:p>
                      <a:pPr algn="r" rtl="1"/>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a:txBody>
                    <a:bodyPr/>
                    <a:lstStyle/>
                    <a:p>
                      <a:pPr algn="ctr" rtl="0"/>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240</a:t>
                      </a:r>
                      <a:endParaRPr lang="en-US" dirty="0"/>
                    </a:p>
                  </a:txBody>
                  <a:tcPr anchor="ctr"/>
                </a:tc>
                <a:tc>
                  <a:txBody>
                    <a:bodyPr/>
                    <a:lstStyle/>
                    <a:p>
                      <a:pPr algn="ctr" rtl="0"/>
                      <a:r>
                        <a:rPr lang="en-US" dirty="0" smtClean="0"/>
                        <a:t>250</a:t>
                      </a:r>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r" rtl="1"/>
                      <a:r>
                        <a:rPr lang="fa-IR" b="1" dirty="0" smtClean="0"/>
                        <a:t>جمعه</a:t>
                      </a:r>
                      <a:endParaRPr lang="en-US" b="1" dirty="0"/>
                    </a:p>
                  </a:txBody>
                  <a:tcPr anchor="ctr"/>
                </a:tc>
              </a:tr>
            </a:tbl>
          </a:graphicData>
        </a:graphic>
      </p:graphicFrame>
      <p:sp>
        <p:nvSpPr>
          <p:cNvPr id="3" name="Rectangle 2"/>
          <p:cNvSpPr/>
          <p:nvPr/>
        </p:nvSpPr>
        <p:spPr>
          <a:xfrm>
            <a:off x="157488" y="369666"/>
            <a:ext cx="11854840" cy="615553"/>
          </a:xfrm>
          <a:prstGeom prst="rect">
            <a:avLst/>
          </a:prstGeom>
        </p:spPr>
        <p:txBody>
          <a:bodyPr wrap="square">
            <a:spAutoFit/>
          </a:bodyPr>
          <a:lstStyle/>
          <a:p>
            <a:pPr algn="ctr">
              <a:lnSpc>
                <a:spcPct val="85000"/>
              </a:lnSpc>
              <a:spcBef>
                <a:spcPct val="0"/>
              </a:spcBef>
            </a:pPr>
            <a:r>
              <a:rPr lang="en-US" sz="4000" b="1" spc="-50" dirty="0">
                <a:solidFill>
                  <a:prstClr val="black">
                    <a:lumMod val="75000"/>
                    <a:lumOff val="25000"/>
                  </a:prstClr>
                </a:solidFill>
                <a:latin typeface="Times New Roman" panose="02020603050405020304" pitchFamily="18" charset="0"/>
                <a:cs typeface="Times New Roman" panose="02020603050405020304" pitchFamily="18" charset="0"/>
              </a:rPr>
              <a:t>CASE 1</a:t>
            </a:r>
            <a:r>
              <a:rPr lang="en-US" sz="4000" b="1" spc="-50" dirty="0" smtClean="0">
                <a:solidFill>
                  <a:prstClr val="black">
                    <a:lumMod val="75000"/>
                    <a:lumOff val="25000"/>
                  </a:prstClr>
                </a:solidFill>
                <a:latin typeface="Times New Roman" panose="02020603050405020304" pitchFamily="18" charset="0"/>
                <a:cs typeface="Times New Roman" panose="02020603050405020304" pitchFamily="18" charset="0"/>
              </a:rPr>
              <a:t>: SMBG chart, 2</a:t>
            </a:r>
            <a:r>
              <a:rPr lang="en-US" sz="4000" b="1" spc="-50" baseline="30000" dirty="0" smtClean="0">
                <a:solidFill>
                  <a:prstClr val="black">
                    <a:lumMod val="75000"/>
                    <a:lumOff val="25000"/>
                  </a:prstClr>
                </a:solidFill>
                <a:latin typeface="Times New Roman" panose="02020603050405020304" pitchFamily="18" charset="0"/>
                <a:cs typeface="Times New Roman" panose="02020603050405020304" pitchFamily="18" charset="0"/>
              </a:rPr>
              <a:t>nd</a:t>
            </a:r>
            <a:r>
              <a:rPr lang="en-US" sz="4000" b="1" spc="-50" dirty="0" smtClean="0">
                <a:solidFill>
                  <a:prstClr val="black">
                    <a:lumMod val="75000"/>
                    <a:lumOff val="25000"/>
                  </a:prstClr>
                </a:solidFill>
                <a:latin typeface="Times New Roman" panose="02020603050405020304" pitchFamily="18" charset="0"/>
                <a:cs typeface="Times New Roman" panose="02020603050405020304" pitchFamily="18" charset="0"/>
              </a:rPr>
              <a:t> fax </a:t>
            </a:r>
            <a:r>
              <a:rPr lang="en-US" sz="2400" b="1" spc="-50" dirty="0" smtClean="0">
                <a:solidFill>
                  <a:prstClr val="black">
                    <a:lumMod val="75000"/>
                    <a:lumOff val="25000"/>
                  </a:prstClr>
                </a:solidFill>
                <a:latin typeface="Times New Roman" panose="02020603050405020304" pitchFamily="18" charset="0"/>
                <a:cs typeface="Times New Roman" panose="02020603050405020304" pitchFamily="18" charset="0"/>
              </a:rPr>
              <a:t>(11/12/95</a:t>
            </a:r>
            <a:r>
              <a:rPr lang="en-US" sz="2400" b="1" dirty="0">
                <a:solidFill>
                  <a:prstClr val="black"/>
                </a:solidFill>
                <a:latin typeface="Times New Roman" panose="02020603050405020304" pitchFamily="18" charset="0"/>
                <a:cs typeface="Times New Roman" panose="02020603050405020304" pitchFamily="18" charset="0"/>
              </a:rPr>
              <a:t>)</a:t>
            </a:r>
            <a:endParaRPr lang="en-US" sz="2400" b="1" spc="-5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10445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lvl="0" algn="ctr"/>
            <a:r>
              <a:rPr lang="en-US" b="1" dirty="0" smtClean="0">
                <a:latin typeface="Times New Roman" panose="02020603050405020304" pitchFamily="18" charset="0"/>
                <a:cs typeface="Times New Roman" panose="02020603050405020304" pitchFamily="18" charset="0"/>
              </a:rPr>
              <a:t>Plan after 2</a:t>
            </a:r>
            <a:r>
              <a:rPr lang="en-US" b="1" baseline="30000" dirty="0" smtClean="0">
                <a:latin typeface="Times New Roman" panose="02020603050405020304" pitchFamily="18" charset="0"/>
                <a:cs typeface="Times New Roman" panose="02020603050405020304" pitchFamily="18" charset="0"/>
              </a:rPr>
              <a:t>nd</a:t>
            </a:r>
            <a:r>
              <a:rPr lang="en-US" b="1" dirty="0" smtClean="0">
                <a:latin typeface="Times New Roman" panose="02020603050405020304" pitchFamily="18" charset="0"/>
                <a:cs typeface="Times New Roman" panose="02020603050405020304" pitchFamily="18" charset="0"/>
              </a:rPr>
              <a:t> </a:t>
            </a:r>
            <a:r>
              <a:rPr lang="en-US" b="1" dirty="0">
                <a:solidFill>
                  <a:prstClr val="black">
                    <a:lumMod val="75000"/>
                    <a:lumOff val="25000"/>
                  </a:prstClr>
                </a:solidFill>
                <a:latin typeface="Times New Roman" panose="02020603050405020304" pitchFamily="18" charset="0"/>
                <a:cs typeface="Times New Roman" panose="02020603050405020304" pitchFamily="18" charset="0"/>
              </a:rPr>
              <a:t>fax</a:t>
            </a:r>
            <a:r>
              <a:rPr lang="en-US" sz="4000" b="1"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2400" b="1" dirty="0">
                <a:solidFill>
                  <a:prstClr val="black">
                    <a:lumMod val="75000"/>
                    <a:lumOff val="25000"/>
                  </a:prstClr>
                </a:solidFill>
                <a:latin typeface="Times New Roman" panose="02020603050405020304" pitchFamily="18" charset="0"/>
                <a:cs typeface="Times New Roman" panose="02020603050405020304" pitchFamily="18" charset="0"/>
              </a:rPr>
              <a:t>(11/12/95</a:t>
            </a:r>
            <a:r>
              <a:rPr lang="en-US" sz="2400" b="1" spc="0" dirty="0">
                <a:solidFill>
                  <a:prstClr val="black"/>
                </a:solidFill>
                <a:latin typeface="Times New Roman" panose="02020603050405020304" pitchFamily="18" charset="0"/>
                <a:cs typeface="Times New Roman" panose="02020603050405020304" pitchFamily="18" charset="0"/>
              </a:rPr>
              <a:t>)</a:t>
            </a:r>
            <a:endParaRPr lang="en-US" sz="2400" b="1"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24026" y="1845734"/>
            <a:ext cx="10712919" cy="4023360"/>
          </a:xfrm>
        </p:spPr>
        <p:txBody>
          <a:bodyPr>
            <a:normAutofit/>
          </a:bodyPr>
          <a:lstStyle/>
          <a:p>
            <a:endParaRPr lang="en-US" b="1" dirty="0"/>
          </a:p>
          <a:p>
            <a:pPr marL="749808" lvl="1" indent="-457200" algn="ctr">
              <a:lnSpc>
                <a:spcPct val="150000"/>
              </a:lnSpc>
              <a:buFont typeface="+mj-lt"/>
              <a:buAutoNum type="arabicPeriod"/>
            </a:pPr>
            <a:r>
              <a:rPr lang="en-US" sz="2800" b="1" dirty="0" smtClean="0">
                <a:solidFill>
                  <a:schemeClr val="tx1"/>
                </a:solidFill>
              </a:rPr>
              <a:t>Lantus up titrated </a:t>
            </a:r>
            <a:r>
              <a:rPr lang="en-US" sz="2800" b="1" i="1" dirty="0" smtClean="0">
                <a:solidFill>
                  <a:schemeClr val="tx1"/>
                </a:solidFill>
              </a:rPr>
              <a:t>(23 to 24 IU, HS)</a:t>
            </a:r>
            <a:endParaRPr lang="en-US" sz="2800" b="1" i="1" dirty="0">
              <a:solidFill>
                <a:schemeClr val="tx1"/>
              </a:solidFill>
            </a:endParaRPr>
          </a:p>
          <a:p>
            <a:pPr marL="749808" lvl="1" indent="-457200" algn="ctr">
              <a:lnSpc>
                <a:spcPct val="150000"/>
              </a:lnSpc>
              <a:buFont typeface="+mj-lt"/>
              <a:buAutoNum type="arabicPeriod"/>
            </a:pPr>
            <a:r>
              <a:rPr lang="en-US" sz="2800" b="1" dirty="0" err="1" smtClean="0">
                <a:solidFill>
                  <a:schemeClr val="tx1"/>
                </a:solidFill>
              </a:rPr>
              <a:t>Victoza</a:t>
            </a:r>
            <a:r>
              <a:rPr lang="en-US" sz="2800" b="1" dirty="0">
                <a:solidFill>
                  <a:schemeClr val="tx1"/>
                </a:solidFill>
              </a:rPr>
              <a:t> </a:t>
            </a:r>
            <a:r>
              <a:rPr lang="en-US" sz="2800" b="1" dirty="0" smtClean="0">
                <a:solidFill>
                  <a:schemeClr val="tx1"/>
                </a:solidFill>
              </a:rPr>
              <a:t>up titrated </a:t>
            </a:r>
            <a:r>
              <a:rPr lang="en-US" sz="2800" b="1" i="1" dirty="0" smtClean="0">
                <a:solidFill>
                  <a:schemeClr val="tx1"/>
                </a:solidFill>
              </a:rPr>
              <a:t>(</a:t>
            </a:r>
            <a:r>
              <a:rPr lang="en-US" sz="2800" b="1" i="1" dirty="0">
                <a:solidFill>
                  <a:schemeClr val="tx1"/>
                </a:solidFill>
              </a:rPr>
              <a:t>1</a:t>
            </a:r>
            <a:r>
              <a:rPr lang="en-US" sz="2800" b="1" i="1" dirty="0" smtClean="0">
                <a:solidFill>
                  <a:schemeClr val="tx1"/>
                </a:solidFill>
              </a:rPr>
              <a:t>.2 to 1.8 mg/d)</a:t>
            </a:r>
          </a:p>
        </p:txBody>
      </p:sp>
    </p:spTree>
    <p:extLst>
      <p:ext uri="{BB962C8B-B14F-4D97-AF65-F5344CB8AC3E}">
        <p14:creationId xmlns:p14="http://schemas.microsoft.com/office/powerpoint/2010/main" val="22817733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02144" y="2625006"/>
            <a:ext cx="6850229" cy="25248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black"/>
                </a:solidFill>
              </a:rPr>
              <a:t>Medication</a:t>
            </a:r>
            <a:endParaRPr lang="en-US" b="1" dirty="0" smtClean="0">
              <a:solidFill>
                <a:prstClr val="black"/>
              </a:solidFill>
            </a:endParaRPr>
          </a:p>
          <a:p>
            <a:pPr algn="ctr"/>
            <a:r>
              <a:rPr lang="en-US" b="1" dirty="0" smtClean="0">
                <a:solidFill>
                  <a:prstClr val="black"/>
                </a:solidFill>
              </a:rPr>
              <a:t>Lantus 26 IU/HS</a:t>
            </a:r>
          </a:p>
          <a:p>
            <a:pPr algn="ctr"/>
            <a:r>
              <a:rPr lang="en-US" b="1" dirty="0" err="1" smtClean="0">
                <a:solidFill>
                  <a:prstClr val="black"/>
                </a:solidFill>
              </a:rPr>
              <a:t>Victoza</a:t>
            </a:r>
            <a:r>
              <a:rPr lang="en-US" b="1" dirty="0" smtClean="0">
                <a:solidFill>
                  <a:prstClr val="black"/>
                </a:solidFill>
              </a:rPr>
              <a:t> 1.8 mg/d</a:t>
            </a:r>
            <a:endParaRPr lang="en-US" b="1" dirty="0">
              <a:solidFill>
                <a:prstClr val="black"/>
              </a:solidFill>
            </a:endParaRPr>
          </a:p>
          <a:p>
            <a:pPr algn="ctr"/>
            <a:r>
              <a:rPr lang="en-US" b="1" dirty="0" smtClean="0">
                <a:solidFill>
                  <a:prstClr val="black"/>
                </a:solidFill>
              </a:rPr>
              <a:t>Metformin </a:t>
            </a:r>
            <a:r>
              <a:rPr lang="en-US" b="1" dirty="0">
                <a:solidFill>
                  <a:prstClr val="black"/>
                </a:solidFill>
              </a:rPr>
              <a:t>500 </a:t>
            </a:r>
            <a:r>
              <a:rPr lang="en-US" b="1" dirty="0" smtClean="0">
                <a:solidFill>
                  <a:prstClr val="black"/>
                </a:solidFill>
              </a:rPr>
              <a:t>(BID)</a:t>
            </a:r>
          </a:p>
          <a:p>
            <a:pPr algn="ctr"/>
            <a:r>
              <a:rPr lang="en-US" dirty="0" smtClean="0">
                <a:solidFill>
                  <a:prstClr val="black"/>
                </a:solidFill>
              </a:rPr>
              <a:t>Atorvastatin 40 </a:t>
            </a:r>
            <a:r>
              <a:rPr lang="en-US" dirty="0">
                <a:solidFill>
                  <a:prstClr val="black"/>
                </a:solidFill>
              </a:rPr>
              <a:t>mg/d</a:t>
            </a:r>
          </a:p>
          <a:p>
            <a:pPr algn="ctr"/>
            <a:r>
              <a:rPr lang="en-US" dirty="0">
                <a:solidFill>
                  <a:prstClr val="black"/>
                </a:solidFill>
              </a:rPr>
              <a:t>Losartan 50 mg BID</a:t>
            </a:r>
          </a:p>
          <a:p>
            <a:pPr algn="ctr"/>
            <a:r>
              <a:rPr lang="en-US" dirty="0" smtClean="0">
                <a:solidFill>
                  <a:prstClr val="black"/>
                </a:solidFill>
              </a:rPr>
              <a:t>Atenolol </a:t>
            </a:r>
            <a:r>
              <a:rPr lang="en-US" dirty="0">
                <a:solidFill>
                  <a:prstClr val="black"/>
                </a:solidFill>
              </a:rPr>
              <a:t>50 mg/d</a:t>
            </a:r>
          </a:p>
          <a:p>
            <a:pPr algn="ctr"/>
            <a:r>
              <a:rPr lang="en-US" dirty="0">
                <a:solidFill>
                  <a:prstClr val="black"/>
                </a:solidFill>
              </a:rPr>
              <a:t>ASA 80 </a:t>
            </a:r>
            <a:r>
              <a:rPr lang="en-US" dirty="0" smtClean="0">
                <a:solidFill>
                  <a:prstClr val="black"/>
                </a:solidFill>
              </a:rPr>
              <a:t>mg/HS</a:t>
            </a:r>
          </a:p>
          <a:p>
            <a:pPr algn="ctr"/>
            <a:r>
              <a:rPr lang="en-US" dirty="0" smtClean="0">
                <a:solidFill>
                  <a:prstClr val="black"/>
                </a:solidFill>
              </a:rPr>
              <a:t>LT4 </a:t>
            </a:r>
            <a:r>
              <a:rPr lang="en-US" dirty="0">
                <a:solidFill>
                  <a:prstClr val="black"/>
                </a:solidFill>
              </a:rPr>
              <a:t>400 </a:t>
            </a:r>
            <a:r>
              <a:rPr lang="en-US" dirty="0" smtClean="0">
                <a:solidFill>
                  <a:prstClr val="black"/>
                </a:solidFill>
              </a:rPr>
              <a:t>µg/w</a:t>
            </a:r>
          </a:p>
        </p:txBody>
      </p:sp>
      <p:sp>
        <p:nvSpPr>
          <p:cNvPr id="7" name="TextBox 6"/>
          <p:cNvSpPr txBox="1"/>
          <p:nvPr/>
        </p:nvSpPr>
        <p:spPr>
          <a:xfrm>
            <a:off x="256032" y="1881479"/>
            <a:ext cx="6917581" cy="369332"/>
          </a:xfrm>
          <a:prstGeom prst="rect">
            <a:avLst/>
          </a:prstGeom>
          <a:noFill/>
        </p:spPr>
        <p:txBody>
          <a:bodyPr wrap="square" rtlCol="0">
            <a:spAutoFit/>
          </a:bodyPr>
          <a:lstStyle/>
          <a:p>
            <a:endParaRPr lang="en-US" dirty="0">
              <a:solidFill>
                <a:prstClr val="black"/>
              </a:solidFill>
            </a:endParaRPr>
          </a:p>
        </p:txBody>
      </p:sp>
      <p:sp>
        <p:nvSpPr>
          <p:cNvPr id="12" name="Rectangle 11"/>
          <p:cNvSpPr/>
          <p:nvPr/>
        </p:nvSpPr>
        <p:spPr>
          <a:xfrm>
            <a:off x="157488" y="270513"/>
            <a:ext cx="11854840" cy="615553"/>
          </a:xfrm>
          <a:prstGeom prst="rect">
            <a:avLst/>
          </a:prstGeom>
        </p:spPr>
        <p:txBody>
          <a:bodyPr wrap="square">
            <a:spAutoFit/>
          </a:bodyPr>
          <a:lstStyle/>
          <a:p>
            <a:pPr algn="ctr">
              <a:lnSpc>
                <a:spcPct val="85000"/>
              </a:lnSpc>
              <a:spcBef>
                <a:spcPct val="0"/>
              </a:spcBef>
            </a:pPr>
            <a:r>
              <a:rPr lang="en-US" sz="4000" b="1" spc="-50" dirty="0">
                <a:solidFill>
                  <a:prstClr val="black">
                    <a:lumMod val="75000"/>
                    <a:lumOff val="25000"/>
                  </a:prstClr>
                </a:solidFill>
                <a:latin typeface="Times New Roman" panose="02020603050405020304" pitchFamily="18" charset="0"/>
                <a:cs typeface="Times New Roman" panose="02020603050405020304" pitchFamily="18" charset="0"/>
              </a:rPr>
              <a:t>CASE 1</a:t>
            </a:r>
            <a:r>
              <a:rPr lang="en-US" sz="3200" b="1" spc="-50"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4000" b="1" spc="-50" dirty="0">
                <a:solidFill>
                  <a:prstClr val="black">
                    <a:lumMod val="75000"/>
                    <a:lumOff val="25000"/>
                  </a:prstClr>
                </a:solidFill>
                <a:latin typeface="Times New Roman" panose="02020603050405020304" pitchFamily="18" charset="0"/>
                <a:cs typeface="Times New Roman" panose="02020603050405020304" pitchFamily="18" charset="0"/>
              </a:rPr>
              <a:t>2</a:t>
            </a:r>
            <a:r>
              <a:rPr lang="en-US" sz="4000" b="1" spc="-50" baseline="30000" dirty="0">
                <a:solidFill>
                  <a:prstClr val="black">
                    <a:lumMod val="75000"/>
                    <a:lumOff val="25000"/>
                  </a:prstClr>
                </a:solidFill>
                <a:latin typeface="Times New Roman" panose="02020603050405020304" pitchFamily="18" charset="0"/>
                <a:cs typeface="Times New Roman" panose="02020603050405020304" pitchFamily="18" charset="0"/>
              </a:rPr>
              <a:t>nd</a:t>
            </a:r>
            <a:r>
              <a:rPr lang="en-US" sz="4000" b="1" spc="-50" dirty="0">
                <a:solidFill>
                  <a:prstClr val="black">
                    <a:lumMod val="75000"/>
                    <a:lumOff val="25000"/>
                  </a:prstClr>
                </a:solidFill>
                <a:latin typeface="Times New Roman" panose="02020603050405020304" pitchFamily="18" charset="0"/>
                <a:cs typeface="Times New Roman" panose="02020603050405020304" pitchFamily="18" charset="0"/>
              </a:rPr>
              <a:t> visit </a:t>
            </a:r>
            <a:r>
              <a:rPr lang="en-US" sz="2400" b="1" spc="-50" dirty="0">
                <a:solidFill>
                  <a:prstClr val="black">
                    <a:lumMod val="75000"/>
                    <a:lumOff val="25000"/>
                  </a:prstClr>
                </a:solidFill>
                <a:latin typeface="Times New Roman" panose="02020603050405020304" pitchFamily="18" charset="0"/>
                <a:cs typeface="Times New Roman" panose="02020603050405020304" pitchFamily="18" charset="0"/>
              </a:rPr>
              <a:t>(20/2/96</a:t>
            </a:r>
            <a:r>
              <a:rPr lang="en-US" sz="2400" b="1" dirty="0">
                <a:solidFill>
                  <a:prstClr val="black"/>
                </a:solidFill>
                <a:latin typeface="Times New Roman" panose="02020603050405020304" pitchFamily="18" charset="0"/>
                <a:cs typeface="Times New Roman" panose="02020603050405020304" pitchFamily="18" charset="0"/>
              </a:rPr>
              <a:t>)</a:t>
            </a:r>
            <a:endParaRPr lang="en-US" sz="2400" b="1" spc="-5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14" name="Content Placeholder 13"/>
          <p:cNvSpPr>
            <a:spLocks noGrp="1"/>
          </p:cNvSpPr>
          <p:nvPr>
            <p:ph idx="1"/>
          </p:nvPr>
        </p:nvSpPr>
        <p:spPr>
          <a:xfrm>
            <a:off x="7341274" y="1054315"/>
            <a:ext cx="4415780" cy="53446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endParaRPr lang="en-US" sz="1800" dirty="0">
              <a:solidFill>
                <a:schemeClr val="tx2"/>
              </a:solidFill>
            </a:endParaRPr>
          </a:p>
        </p:txBody>
      </p:sp>
      <p:sp>
        <p:nvSpPr>
          <p:cNvPr id="9" name="TextBox 8"/>
          <p:cNvSpPr txBox="1"/>
          <p:nvPr/>
        </p:nvSpPr>
        <p:spPr>
          <a:xfrm>
            <a:off x="7408827" y="1054315"/>
            <a:ext cx="4225358" cy="5386090"/>
          </a:xfrm>
          <a:prstGeom prst="rect">
            <a:avLst/>
          </a:prstGeom>
          <a:noFill/>
        </p:spPr>
        <p:txBody>
          <a:bodyPr wrap="square" rtlCol="0">
            <a:spAutoFit/>
          </a:bodyPr>
          <a:lstStyle/>
          <a:p>
            <a:pPr algn="ctr"/>
            <a:r>
              <a:rPr lang="en-US" sz="2000" b="1" dirty="0" smtClean="0">
                <a:solidFill>
                  <a:prstClr val="black"/>
                </a:solidFill>
              </a:rPr>
              <a:t>Lab Data</a:t>
            </a:r>
          </a:p>
          <a:p>
            <a:pPr algn="ctr"/>
            <a:endParaRPr lang="en-US" b="1" dirty="0">
              <a:solidFill>
                <a:prstClr val="black"/>
              </a:solidFill>
            </a:endParaRPr>
          </a:p>
          <a:p>
            <a:pPr algn="ctr"/>
            <a:r>
              <a:rPr lang="en-US" b="1" dirty="0">
                <a:solidFill>
                  <a:prstClr val="black"/>
                </a:solidFill>
              </a:rPr>
              <a:t>A1C = </a:t>
            </a:r>
            <a:r>
              <a:rPr lang="en-US" b="1" dirty="0" smtClean="0">
                <a:solidFill>
                  <a:prstClr val="black"/>
                </a:solidFill>
              </a:rPr>
              <a:t>7.2%</a:t>
            </a:r>
          </a:p>
          <a:p>
            <a:pPr algn="ctr"/>
            <a:r>
              <a:rPr lang="en-US" dirty="0" smtClean="0">
                <a:solidFill>
                  <a:prstClr val="black"/>
                </a:solidFill>
              </a:rPr>
              <a:t>Creatinine </a:t>
            </a:r>
            <a:r>
              <a:rPr lang="en-US" dirty="0">
                <a:solidFill>
                  <a:prstClr val="black"/>
                </a:solidFill>
              </a:rPr>
              <a:t>= </a:t>
            </a:r>
            <a:r>
              <a:rPr lang="en-US" dirty="0" smtClean="0">
                <a:solidFill>
                  <a:prstClr val="black"/>
                </a:solidFill>
              </a:rPr>
              <a:t>1.2 mg/</a:t>
            </a:r>
            <a:r>
              <a:rPr lang="en-US" dirty="0" err="1" smtClean="0">
                <a:solidFill>
                  <a:prstClr val="black"/>
                </a:solidFill>
              </a:rPr>
              <a:t>dL</a:t>
            </a:r>
            <a:endParaRPr lang="en-US" dirty="0" smtClean="0">
              <a:solidFill>
                <a:prstClr val="black"/>
              </a:solidFill>
            </a:endParaRPr>
          </a:p>
          <a:p>
            <a:pPr algn="ctr"/>
            <a:r>
              <a:rPr lang="en-US" b="1" dirty="0" err="1" smtClean="0">
                <a:solidFill>
                  <a:prstClr val="black"/>
                </a:solidFill>
              </a:rPr>
              <a:t>eGFR</a:t>
            </a:r>
            <a:r>
              <a:rPr lang="en-US" b="1" dirty="0" smtClean="0">
                <a:solidFill>
                  <a:prstClr val="black"/>
                </a:solidFill>
              </a:rPr>
              <a:t>= 61 mL/min/1.73 m</a:t>
            </a:r>
            <a:r>
              <a:rPr lang="en-US" b="1" baseline="30000" dirty="0" smtClean="0">
                <a:solidFill>
                  <a:prstClr val="black"/>
                </a:solidFill>
              </a:rPr>
              <a:t>2</a:t>
            </a:r>
            <a:endParaRPr lang="en-US" b="1" baseline="30000" dirty="0">
              <a:solidFill>
                <a:prstClr val="black"/>
              </a:solidFill>
            </a:endParaRPr>
          </a:p>
          <a:p>
            <a:pPr algn="ctr"/>
            <a:endParaRPr lang="en-US" dirty="0" smtClean="0">
              <a:solidFill>
                <a:prstClr val="black"/>
              </a:solidFill>
            </a:endParaRPr>
          </a:p>
          <a:p>
            <a:pPr algn="ctr"/>
            <a:r>
              <a:rPr lang="en-US" dirty="0" smtClean="0">
                <a:solidFill>
                  <a:prstClr val="black"/>
                </a:solidFill>
              </a:rPr>
              <a:t>FPG= 134mg/</a:t>
            </a:r>
            <a:r>
              <a:rPr lang="en-US" dirty="0" err="1" smtClean="0">
                <a:solidFill>
                  <a:prstClr val="black"/>
                </a:solidFill>
              </a:rPr>
              <a:t>dL</a:t>
            </a:r>
            <a:endParaRPr lang="en-US" dirty="0" smtClean="0">
              <a:solidFill>
                <a:prstClr val="black"/>
              </a:solidFill>
            </a:endParaRPr>
          </a:p>
          <a:p>
            <a:pPr algn="ctr"/>
            <a:r>
              <a:rPr lang="en-US" dirty="0" smtClean="0">
                <a:solidFill>
                  <a:prstClr val="black"/>
                </a:solidFill>
              </a:rPr>
              <a:t>Total </a:t>
            </a:r>
            <a:r>
              <a:rPr lang="en-US" dirty="0" err="1" smtClean="0">
                <a:solidFill>
                  <a:prstClr val="black"/>
                </a:solidFill>
              </a:rPr>
              <a:t>Chol</a:t>
            </a:r>
            <a:r>
              <a:rPr lang="en-US" dirty="0" smtClean="0">
                <a:solidFill>
                  <a:prstClr val="black"/>
                </a:solidFill>
              </a:rPr>
              <a:t>= 127mg/</a:t>
            </a:r>
            <a:r>
              <a:rPr lang="en-US" dirty="0" err="1" smtClean="0">
                <a:solidFill>
                  <a:prstClr val="black"/>
                </a:solidFill>
              </a:rPr>
              <a:t>dL</a:t>
            </a:r>
            <a:r>
              <a:rPr lang="en-US" dirty="0">
                <a:solidFill>
                  <a:prstClr val="black"/>
                </a:solidFill>
              </a:rPr>
              <a:t/>
            </a:r>
            <a:br>
              <a:rPr lang="en-US" dirty="0">
                <a:solidFill>
                  <a:prstClr val="black"/>
                </a:solidFill>
              </a:rPr>
            </a:br>
            <a:r>
              <a:rPr lang="en-US" dirty="0" smtClean="0">
                <a:solidFill>
                  <a:prstClr val="black"/>
                </a:solidFill>
              </a:rPr>
              <a:t>HDL= 36mg/</a:t>
            </a:r>
            <a:r>
              <a:rPr lang="en-US" dirty="0" err="1" smtClean="0">
                <a:solidFill>
                  <a:prstClr val="black"/>
                </a:solidFill>
              </a:rPr>
              <a:t>dL</a:t>
            </a:r>
            <a:r>
              <a:rPr lang="en-US" dirty="0">
                <a:solidFill>
                  <a:prstClr val="black"/>
                </a:solidFill>
              </a:rPr>
              <a:t/>
            </a:r>
            <a:br>
              <a:rPr lang="en-US" dirty="0">
                <a:solidFill>
                  <a:prstClr val="black"/>
                </a:solidFill>
              </a:rPr>
            </a:br>
            <a:r>
              <a:rPr lang="en-US" b="1" dirty="0" smtClean="0">
                <a:solidFill>
                  <a:prstClr val="black"/>
                </a:solidFill>
              </a:rPr>
              <a:t>LDL= 53mg/</a:t>
            </a:r>
            <a:r>
              <a:rPr lang="en-US" b="1" dirty="0" err="1" smtClean="0">
                <a:solidFill>
                  <a:prstClr val="black"/>
                </a:solidFill>
              </a:rPr>
              <a:t>dL</a:t>
            </a:r>
            <a:r>
              <a:rPr lang="en-US" b="1" dirty="0">
                <a:solidFill>
                  <a:prstClr val="black"/>
                </a:solidFill>
              </a:rPr>
              <a:t/>
            </a:r>
            <a:br>
              <a:rPr lang="en-US" b="1" dirty="0">
                <a:solidFill>
                  <a:prstClr val="black"/>
                </a:solidFill>
              </a:rPr>
            </a:br>
            <a:r>
              <a:rPr lang="en-US" dirty="0" smtClean="0">
                <a:solidFill>
                  <a:prstClr val="black"/>
                </a:solidFill>
              </a:rPr>
              <a:t>TG= 188mg/</a:t>
            </a:r>
            <a:r>
              <a:rPr lang="en-US" dirty="0" err="1" smtClean="0">
                <a:solidFill>
                  <a:prstClr val="black"/>
                </a:solidFill>
              </a:rPr>
              <a:t>dL</a:t>
            </a:r>
            <a:endParaRPr lang="en-US" dirty="0" smtClean="0">
              <a:solidFill>
                <a:prstClr val="black"/>
              </a:solidFill>
            </a:endParaRPr>
          </a:p>
          <a:p>
            <a:pPr algn="ctr"/>
            <a:r>
              <a:rPr lang="en-US" dirty="0">
                <a:solidFill>
                  <a:prstClr val="black"/>
                </a:solidFill>
              </a:rPr>
              <a:t/>
            </a:r>
            <a:br>
              <a:rPr lang="en-US" dirty="0">
                <a:solidFill>
                  <a:prstClr val="black"/>
                </a:solidFill>
              </a:rPr>
            </a:br>
            <a:r>
              <a:rPr lang="en-US" dirty="0" smtClean="0">
                <a:solidFill>
                  <a:prstClr val="black"/>
                </a:solidFill>
              </a:rPr>
              <a:t>Urine </a:t>
            </a:r>
            <a:r>
              <a:rPr lang="en-US" dirty="0" err="1" smtClean="0">
                <a:solidFill>
                  <a:prstClr val="black"/>
                </a:solidFill>
              </a:rPr>
              <a:t>Microalbumin</a:t>
            </a:r>
            <a:r>
              <a:rPr lang="en-US" dirty="0" smtClean="0">
                <a:solidFill>
                  <a:prstClr val="black"/>
                </a:solidFill>
              </a:rPr>
              <a:t>= 17 mg/24hrs</a:t>
            </a:r>
          </a:p>
          <a:p>
            <a:pPr algn="ctr"/>
            <a:r>
              <a:rPr lang="en-US" dirty="0" smtClean="0">
                <a:solidFill>
                  <a:prstClr val="black"/>
                </a:solidFill>
              </a:rPr>
              <a:t>TSH= 2.7</a:t>
            </a:r>
          </a:p>
          <a:p>
            <a:pPr algn="ctr"/>
            <a:r>
              <a:rPr lang="en-US" dirty="0" smtClean="0">
                <a:solidFill>
                  <a:prstClr val="black"/>
                </a:solidFill>
              </a:rPr>
              <a:t>ALT</a:t>
            </a:r>
            <a:r>
              <a:rPr lang="en-US" dirty="0">
                <a:solidFill>
                  <a:prstClr val="black"/>
                </a:solidFill>
              </a:rPr>
              <a:t>= </a:t>
            </a:r>
            <a:r>
              <a:rPr lang="en-US" dirty="0" smtClean="0">
                <a:solidFill>
                  <a:prstClr val="black"/>
                </a:solidFill>
              </a:rPr>
              <a:t>28 IU/L</a:t>
            </a:r>
            <a:endParaRPr lang="en-US" dirty="0">
              <a:solidFill>
                <a:prstClr val="black"/>
              </a:solidFill>
            </a:endParaRPr>
          </a:p>
          <a:p>
            <a:pPr algn="ctr"/>
            <a:r>
              <a:rPr lang="en-US" dirty="0" err="1" smtClean="0">
                <a:solidFill>
                  <a:prstClr val="black"/>
                </a:solidFill>
              </a:rPr>
              <a:t>Alk</a:t>
            </a:r>
            <a:r>
              <a:rPr lang="en-US" dirty="0" smtClean="0">
                <a:solidFill>
                  <a:prstClr val="black"/>
                </a:solidFill>
              </a:rPr>
              <a:t> </a:t>
            </a:r>
            <a:r>
              <a:rPr lang="en-US" dirty="0" err="1" smtClean="0">
                <a:solidFill>
                  <a:prstClr val="black"/>
                </a:solidFill>
              </a:rPr>
              <a:t>Ph</a:t>
            </a:r>
            <a:r>
              <a:rPr lang="en-US" dirty="0" smtClean="0">
                <a:solidFill>
                  <a:prstClr val="black"/>
                </a:solidFill>
              </a:rPr>
              <a:t>= 152</a:t>
            </a:r>
            <a:endParaRPr lang="en-US" dirty="0">
              <a:solidFill>
                <a:prstClr val="black"/>
              </a:solidFill>
            </a:endParaRPr>
          </a:p>
          <a:p>
            <a:pPr algn="ctr"/>
            <a:r>
              <a:rPr lang="en-US" dirty="0" err="1" smtClean="0">
                <a:solidFill>
                  <a:prstClr val="black"/>
                </a:solidFill>
              </a:rPr>
              <a:t>Hb</a:t>
            </a:r>
            <a:r>
              <a:rPr lang="en-US" dirty="0" smtClean="0">
                <a:solidFill>
                  <a:prstClr val="black"/>
                </a:solidFill>
              </a:rPr>
              <a:t>= 13.2</a:t>
            </a:r>
            <a:endParaRPr lang="en-US" dirty="0">
              <a:solidFill>
                <a:prstClr val="black"/>
              </a:solidFill>
            </a:endParaRPr>
          </a:p>
          <a:p>
            <a:pPr algn="ctr"/>
            <a:r>
              <a:rPr lang="en-US" dirty="0" err="1">
                <a:solidFill>
                  <a:prstClr val="black"/>
                </a:solidFill>
              </a:rPr>
              <a:t>Plt</a:t>
            </a:r>
            <a:r>
              <a:rPr lang="en-US" dirty="0" smtClean="0">
                <a:solidFill>
                  <a:prstClr val="black"/>
                </a:solidFill>
              </a:rPr>
              <a:t>= 280000</a:t>
            </a:r>
            <a:endParaRPr lang="en-US" dirty="0">
              <a:solidFill>
                <a:prstClr val="black"/>
              </a:solidFill>
            </a:endParaRPr>
          </a:p>
          <a:p>
            <a:pPr algn="ctr"/>
            <a:r>
              <a:rPr lang="en-US" dirty="0" smtClean="0">
                <a:solidFill>
                  <a:prstClr val="black"/>
                </a:solidFill>
              </a:rPr>
              <a:t>WBC=5100</a:t>
            </a:r>
            <a:endParaRPr lang="en-US" dirty="0">
              <a:solidFill>
                <a:prstClr val="black"/>
              </a:solidFill>
            </a:endParaRPr>
          </a:p>
        </p:txBody>
      </p:sp>
      <p:sp>
        <p:nvSpPr>
          <p:cNvPr id="11" name="Rounded Rectangle 10"/>
          <p:cNvSpPr/>
          <p:nvPr/>
        </p:nvSpPr>
        <p:spPr>
          <a:xfrm>
            <a:off x="428470" y="1050196"/>
            <a:ext cx="6823904" cy="14875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44546A"/>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302" y="1544887"/>
            <a:ext cx="553186" cy="781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359247" y="1647056"/>
            <a:ext cx="623727" cy="5979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348922" y="1014959"/>
            <a:ext cx="6797575" cy="400110"/>
          </a:xfrm>
          <a:prstGeom prst="rect">
            <a:avLst/>
          </a:prstGeom>
          <a:noFill/>
        </p:spPr>
        <p:txBody>
          <a:bodyPr wrap="square" rtlCol="0">
            <a:spAutoFit/>
          </a:bodyPr>
          <a:lstStyle/>
          <a:p>
            <a:pPr algn="ctr"/>
            <a:r>
              <a:rPr lang="en-US" sz="2000" b="1" dirty="0" smtClean="0">
                <a:solidFill>
                  <a:prstClr val="black"/>
                </a:solidFill>
              </a:rPr>
              <a:t>Physical Examination</a:t>
            </a:r>
            <a:endParaRPr lang="en-US" sz="2000" b="1" dirty="0">
              <a:solidFill>
                <a:prstClr val="black"/>
              </a:solidFill>
            </a:endParaRPr>
          </a:p>
        </p:txBody>
      </p:sp>
      <p:sp>
        <p:nvSpPr>
          <p:cNvPr id="8" name="TextBox 7"/>
          <p:cNvSpPr txBox="1"/>
          <p:nvPr/>
        </p:nvSpPr>
        <p:spPr>
          <a:xfrm>
            <a:off x="1356438" y="1485686"/>
            <a:ext cx="2198878" cy="1200329"/>
          </a:xfrm>
          <a:prstGeom prst="rect">
            <a:avLst/>
          </a:prstGeom>
          <a:noFill/>
        </p:spPr>
        <p:txBody>
          <a:bodyPr wrap="square" rtlCol="0">
            <a:spAutoFit/>
          </a:bodyPr>
          <a:lstStyle/>
          <a:p>
            <a:r>
              <a:rPr lang="en-US" b="1" dirty="0" smtClean="0">
                <a:solidFill>
                  <a:prstClr val="black"/>
                </a:solidFill>
              </a:rPr>
              <a:t>BMI:29.9 kg/m</a:t>
            </a:r>
            <a:r>
              <a:rPr lang="en-US" b="1" baseline="30000" dirty="0" smtClean="0">
                <a:solidFill>
                  <a:prstClr val="black"/>
                </a:solidFill>
              </a:rPr>
              <a:t>2</a:t>
            </a:r>
          </a:p>
          <a:p>
            <a:r>
              <a:rPr lang="en-US" b="1" dirty="0">
                <a:solidFill>
                  <a:prstClr val="black"/>
                </a:solidFill>
              </a:rPr>
              <a:t>Weight: </a:t>
            </a:r>
            <a:r>
              <a:rPr lang="en-US" b="1" dirty="0" smtClean="0">
                <a:solidFill>
                  <a:prstClr val="black"/>
                </a:solidFill>
              </a:rPr>
              <a:t>89.5 </a:t>
            </a:r>
            <a:r>
              <a:rPr lang="en-US" b="1" dirty="0">
                <a:solidFill>
                  <a:prstClr val="black"/>
                </a:solidFill>
              </a:rPr>
              <a:t>kg</a:t>
            </a:r>
          </a:p>
          <a:p>
            <a:r>
              <a:rPr lang="en-US" dirty="0" smtClean="0">
                <a:solidFill>
                  <a:prstClr val="black"/>
                </a:solidFill>
              </a:rPr>
              <a:t>Height: 173 cm</a:t>
            </a:r>
          </a:p>
          <a:p>
            <a:endParaRPr lang="en-US" dirty="0">
              <a:solidFill>
                <a:prstClr val="black"/>
              </a:solidFill>
            </a:endParaRPr>
          </a:p>
        </p:txBody>
      </p:sp>
      <p:sp>
        <p:nvSpPr>
          <p:cNvPr id="17" name="TextBox 16"/>
          <p:cNvSpPr txBox="1"/>
          <p:nvPr/>
        </p:nvSpPr>
        <p:spPr>
          <a:xfrm>
            <a:off x="5016184" y="1485686"/>
            <a:ext cx="1774441" cy="923330"/>
          </a:xfrm>
          <a:prstGeom prst="rect">
            <a:avLst/>
          </a:prstGeom>
          <a:noFill/>
        </p:spPr>
        <p:txBody>
          <a:bodyPr wrap="square" rtlCol="0">
            <a:spAutoFit/>
          </a:bodyPr>
          <a:lstStyle/>
          <a:p>
            <a:r>
              <a:rPr lang="en-US" dirty="0" smtClean="0">
                <a:solidFill>
                  <a:prstClr val="black"/>
                </a:solidFill>
              </a:rPr>
              <a:t>SBP: 125 </a:t>
            </a:r>
            <a:r>
              <a:rPr lang="en-US" sz="1600" dirty="0" smtClean="0">
                <a:solidFill>
                  <a:prstClr val="black"/>
                </a:solidFill>
              </a:rPr>
              <a:t>mmHg</a:t>
            </a:r>
          </a:p>
          <a:p>
            <a:r>
              <a:rPr lang="en-US" dirty="0" smtClean="0">
                <a:solidFill>
                  <a:prstClr val="black"/>
                </a:solidFill>
              </a:rPr>
              <a:t>DBP: 70 </a:t>
            </a:r>
            <a:r>
              <a:rPr lang="en-US" sz="1600" dirty="0" smtClean="0">
                <a:solidFill>
                  <a:prstClr val="black"/>
                </a:solidFill>
              </a:rPr>
              <a:t>mmHg</a:t>
            </a:r>
          </a:p>
          <a:p>
            <a:r>
              <a:rPr lang="en-US" dirty="0" smtClean="0">
                <a:solidFill>
                  <a:prstClr val="black"/>
                </a:solidFill>
              </a:rPr>
              <a:t>PR: 72/min</a:t>
            </a:r>
            <a:endParaRPr lang="en-US" dirty="0">
              <a:solidFill>
                <a:prstClr val="black"/>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719454" y="1195168"/>
            <a:ext cx="611478" cy="547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058" y="2692066"/>
            <a:ext cx="553614" cy="465863"/>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8671" y="2693105"/>
            <a:ext cx="449754" cy="476598"/>
          </a:xfrm>
          <a:prstGeom prst="rect">
            <a:avLst/>
          </a:prstGeom>
        </p:spPr>
      </p:pic>
      <p:sp>
        <p:nvSpPr>
          <p:cNvPr id="22" name="Rounded Rectangle 21"/>
          <p:cNvSpPr/>
          <p:nvPr/>
        </p:nvSpPr>
        <p:spPr>
          <a:xfrm>
            <a:off x="436492" y="5225966"/>
            <a:ext cx="6823904" cy="11730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0000"/>
              </a:buClr>
              <a:buFont typeface="Wingdings" panose="05000000000000000000" pitchFamily="2" charset="2"/>
              <a:buChar char="§"/>
            </a:pPr>
            <a:r>
              <a:rPr lang="en-US" dirty="0" smtClean="0">
                <a:solidFill>
                  <a:prstClr val="black"/>
                </a:solidFill>
              </a:rPr>
              <a:t>He was quite satisfied with treatment, no hypo, no GI side effect.</a:t>
            </a:r>
          </a:p>
          <a:p>
            <a:pPr marL="285750" indent="-285750">
              <a:buClr>
                <a:srgbClr val="FF0000"/>
              </a:buClr>
              <a:buFont typeface="Wingdings" panose="05000000000000000000" pitchFamily="2" charset="2"/>
              <a:buChar char="§"/>
            </a:pPr>
            <a:r>
              <a:rPr lang="en-US" dirty="0" smtClean="0">
                <a:solidFill>
                  <a:prstClr val="black"/>
                </a:solidFill>
              </a:rPr>
              <a:t>had </a:t>
            </a:r>
            <a:r>
              <a:rPr lang="en-US" dirty="0">
                <a:solidFill>
                  <a:prstClr val="black"/>
                </a:solidFill>
              </a:rPr>
              <a:t>decreased </a:t>
            </a:r>
            <a:r>
              <a:rPr lang="en-US" dirty="0" smtClean="0">
                <a:solidFill>
                  <a:prstClr val="black"/>
                </a:solidFill>
              </a:rPr>
              <a:t>MFN dose </a:t>
            </a:r>
            <a:r>
              <a:rPr lang="en-US" dirty="0">
                <a:solidFill>
                  <a:prstClr val="black"/>
                </a:solidFill>
              </a:rPr>
              <a:t>due to fear about its renal side effects.</a:t>
            </a:r>
          </a:p>
          <a:p>
            <a:pPr marL="285750" indent="-285750">
              <a:buClr>
                <a:srgbClr val="FF0000"/>
              </a:buClr>
              <a:buFont typeface="Wingdings" panose="05000000000000000000" pitchFamily="2" charset="2"/>
              <a:buChar char="§"/>
            </a:pPr>
            <a:r>
              <a:rPr lang="en-US" dirty="0">
                <a:solidFill>
                  <a:prstClr val="black"/>
                </a:solidFill>
              </a:rPr>
              <a:t>Had appropriately increased Lantus dose to 26 IU</a:t>
            </a:r>
            <a:r>
              <a:rPr lang="en-US" dirty="0" smtClean="0">
                <a:solidFill>
                  <a:prstClr val="black"/>
                </a:solidFill>
              </a:rPr>
              <a:t>.</a:t>
            </a:r>
            <a:endParaRPr lang="en-US" dirty="0">
              <a:solidFill>
                <a:srgbClr val="344068"/>
              </a:solidFill>
            </a:endParaRPr>
          </a:p>
        </p:txBody>
      </p:sp>
    </p:spTree>
    <p:extLst>
      <p:ext uri="{BB962C8B-B14F-4D97-AF65-F5344CB8AC3E}">
        <p14:creationId xmlns:p14="http://schemas.microsoft.com/office/powerpoint/2010/main" val="853809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479D106D-6BD6-4A5C-927C-9CCB2BEB1EBC}" type="datetime1">
              <a:rPr lang="en-US" smtClean="0">
                <a:solidFill>
                  <a:schemeClr val="bg1">
                    <a:lumMod val="65000"/>
                  </a:schemeClr>
                </a:solidFill>
              </a:rPr>
              <a:pPr/>
              <a:t>8/9/2017</a:t>
            </a:fld>
            <a:endParaRPr lang="en-US" dirty="0">
              <a:solidFill>
                <a:schemeClr val="bg1">
                  <a:lumMod val="65000"/>
                </a:schemeClr>
              </a:solidFill>
            </a:endParaRPr>
          </a:p>
        </p:txBody>
      </p:sp>
      <p:sp>
        <p:nvSpPr>
          <p:cNvPr id="5" name="Slide Number Placeholder 4"/>
          <p:cNvSpPr>
            <a:spLocks noGrp="1"/>
          </p:cNvSpPr>
          <p:nvPr>
            <p:ph type="sldNum" sz="quarter" idx="12"/>
          </p:nvPr>
        </p:nvSpPr>
        <p:spPr/>
        <p:txBody>
          <a:bodyPr/>
          <a:lstStyle/>
          <a:p>
            <a:fld id="{E710D9D3-9E56-426E-940A-EB27FAD19CFE}" type="slidenum">
              <a:rPr lang="en-US" smtClean="0">
                <a:solidFill>
                  <a:schemeClr val="bg1">
                    <a:lumMod val="65000"/>
                  </a:schemeClr>
                </a:solidFill>
              </a:rPr>
              <a:pPr/>
              <a:t>7</a:t>
            </a:fld>
            <a:endParaRPr lang="en-US" dirty="0">
              <a:solidFill>
                <a:schemeClr val="bg1">
                  <a:lumMod val="65000"/>
                </a:schemeClr>
              </a:solidFill>
            </a:endParaRPr>
          </a:p>
        </p:txBody>
      </p:sp>
      <p:pic>
        <p:nvPicPr>
          <p:cNvPr id="11" name="Content Placeholder 5"/>
          <p:cNvPicPr>
            <a:picLocks noGrp="1" noChangeAspect="1"/>
          </p:cNvPicPr>
          <p:nvPr>
            <p:ph idx="1"/>
          </p:nvPr>
        </p:nvPicPr>
        <p:blipFill>
          <a:blip r:embed="rId3"/>
          <a:stretch>
            <a:fillRect/>
          </a:stretch>
        </p:blipFill>
        <p:spPr>
          <a:xfrm>
            <a:off x="2395046" y="2012950"/>
            <a:ext cx="7575650" cy="4525963"/>
          </a:xfrm>
          <a:prstGeom prst="rect">
            <a:avLst/>
          </a:prstGeom>
        </p:spPr>
      </p:pic>
      <p:pic>
        <p:nvPicPr>
          <p:cNvPr id="9" name="Picture 8"/>
          <p:cNvPicPr>
            <a:picLocks noChangeAspect="1"/>
          </p:cNvPicPr>
          <p:nvPr/>
        </p:nvPicPr>
        <p:blipFill>
          <a:blip r:embed="rId4"/>
          <a:stretch>
            <a:fillRect/>
          </a:stretch>
        </p:blipFill>
        <p:spPr>
          <a:xfrm>
            <a:off x="422563" y="215817"/>
            <a:ext cx="11520617" cy="1607075"/>
          </a:xfrm>
          <a:prstGeom prst="rect">
            <a:avLst/>
          </a:prstGeom>
        </p:spPr>
      </p:pic>
      <p:sp>
        <p:nvSpPr>
          <p:cNvPr id="10" name="Rectangle 9"/>
          <p:cNvSpPr/>
          <p:nvPr/>
        </p:nvSpPr>
        <p:spPr>
          <a:xfrm>
            <a:off x="7555810" y="1118160"/>
            <a:ext cx="4050102" cy="584775"/>
          </a:xfrm>
          <a:prstGeom prst="rect">
            <a:avLst/>
          </a:prstGeom>
        </p:spPr>
        <p:txBody>
          <a:bodyPr wrap="square">
            <a:spAutoFit/>
          </a:bodyPr>
          <a:lstStyle/>
          <a:p>
            <a:pPr algn="r" rtl="1"/>
            <a:r>
              <a:rPr lang="en-US" sz="1600" i="1" dirty="0" err="1">
                <a:latin typeface="Minion-Italic"/>
                <a:cs typeface="Times New Roman" panose="02020603050405020304" pitchFamily="18" charset="0"/>
              </a:rPr>
              <a:t>Kasia</a:t>
            </a:r>
            <a:r>
              <a:rPr lang="en-US" sz="1600" i="1" dirty="0">
                <a:latin typeface="Minion-Italic"/>
                <a:cs typeface="Times New Roman" panose="02020603050405020304" pitchFamily="18" charset="0"/>
              </a:rPr>
              <a:t> J. </a:t>
            </a:r>
            <a:r>
              <a:rPr lang="en-US" sz="1600" i="1" dirty="0" err="1">
                <a:latin typeface="Minion-Italic"/>
                <a:cs typeface="Times New Roman" panose="02020603050405020304" pitchFamily="18" charset="0"/>
              </a:rPr>
              <a:t>Lipska</a:t>
            </a:r>
            <a:r>
              <a:rPr lang="en-US" sz="1600" i="1" dirty="0">
                <a:latin typeface="Minion-Italic"/>
                <a:cs typeface="Times New Roman" panose="02020603050405020304" pitchFamily="18" charset="0"/>
              </a:rPr>
              <a:t>, MD, </a:t>
            </a:r>
            <a:r>
              <a:rPr lang="en-US" sz="1600" i="1" dirty="0" smtClean="0">
                <a:latin typeface="Minion-Italic"/>
                <a:cs typeface="Times New Roman" panose="02020603050405020304" pitchFamily="18" charset="0"/>
              </a:rPr>
              <a:t>MHS  </a:t>
            </a:r>
            <a:r>
              <a:rPr lang="en-US" sz="1600" dirty="0" smtClean="0">
                <a:latin typeface="Minion-Italic"/>
                <a:cs typeface="Times New Roman" panose="02020603050405020304" pitchFamily="18" charset="0"/>
              </a:rPr>
              <a:t> </a:t>
            </a:r>
            <a:endParaRPr lang="en-US" sz="1600" dirty="0">
              <a:latin typeface="Minion-Italic"/>
              <a:cs typeface="Times New Roman" panose="02020603050405020304" pitchFamily="18" charset="0"/>
            </a:endParaRPr>
          </a:p>
          <a:p>
            <a:pPr algn="l" rtl="1"/>
            <a:r>
              <a:rPr lang="en-US" sz="1600" i="1" dirty="0">
                <a:latin typeface="Minion-Italic"/>
                <a:cs typeface="Times New Roman" panose="02020603050405020304" pitchFamily="18" charset="0"/>
              </a:rPr>
              <a:t>JAMA Published online January 26, 2017</a:t>
            </a:r>
            <a:endParaRPr lang="en-US" sz="1600" dirty="0">
              <a:latin typeface="Minion-Italic"/>
              <a:cs typeface="Times New Roman" panose="02020603050405020304" pitchFamily="18" charset="0"/>
            </a:endParaRPr>
          </a:p>
        </p:txBody>
      </p:sp>
    </p:spTree>
    <p:extLst>
      <p:ext uri="{BB962C8B-B14F-4D97-AF65-F5344CB8AC3E}">
        <p14:creationId xmlns:p14="http://schemas.microsoft.com/office/powerpoint/2010/main" val="8091934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87142" y="1039159"/>
          <a:ext cx="11030550" cy="5142120"/>
        </p:xfrm>
        <a:graphic>
          <a:graphicData uri="http://schemas.openxmlformats.org/drawingml/2006/table">
            <a:tbl>
              <a:tblPr firstRow="1" bandRow="1">
                <a:tableStyleId>{5C22544A-7EE6-4342-B048-85BDC9FD1C3A}</a:tableStyleId>
              </a:tblPr>
              <a:tblGrid>
                <a:gridCol w="1103055"/>
                <a:gridCol w="1103055"/>
                <a:gridCol w="1103055"/>
                <a:gridCol w="1103055"/>
                <a:gridCol w="1103055"/>
                <a:gridCol w="1103055"/>
                <a:gridCol w="1103055"/>
                <a:gridCol w="1103055"/>
                <a:gridCol w="1103055"/>
                <a:gridCol w="1103055"/>
              </a:tblGrid>
              <a:tr h="1339482">
                <a:tc>
                  <a:txBody>
                    <a:bodyPr/>
                    <a:lstStyle/>
                    <a:p>
                      <a:pPr algn="ctr" rtl="1"/>
                      <a:r>
                        <a:rPr lang="fa-IR" dirty="0" smtClean="0"/>
                        <a:t>رژیم درمانی</a:t>
                      </a:r>
                      <a:endParaRPr lang="en-US" dirty="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غیره</a:t>
                      </a:r>
                      <a:endParaRPr lang="en-US" dirty="0" smtClean="0"/>
                    </a:p>
                  </a:txBody>
                  <a:tcPr anchor="ctr"/>
                </a:tc>
                <a:tc>
                  <a:txBody>
                    <a:bodyPr/>
                    <a:lstStyle/>
                    <a:p>
                      <a:pPr algn="ctr" rtl="1"/>
                      <a:r>
                        <a:rPr lang="fa-IR" dirty="0" smtClean="0"/>
                        <a:t>3 نیمه شب</a:t>
                      </a:r>
                      <a:endParaRPr lang="en-US" dirty="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2 ساعت پس از </a:t>
                      </a:r>
                      <a:r>
                        <a:rPr lang="fa-IR" baseline="0" dirty="0" smtClean="0"/>
                        <a:t> شام</a:t>
                      </a:r>
                      <a:endParaRPr lang="en-US" dirty="0" smtClean="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قبل از شام</a:t>
                      </a:r>
                      <a:endParaRPr lang="en-US" dirty="0" smtClean="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2 ساعت پس از ناهار</a:t>
                      </a:r>
                      <a:endParaRPr lang="en-US" dirty="0"/>
                    </a:p>
                  </a:txBody>
                  <a:tcPr anchor="ctr"/>
                </a:tc>
                <a:tc>
                  <a:txBody>
                    <a:bodyPr/>
                    <a:lstStyle/>
                    <a:p>
                      <a:pPr algn="ctr" rtl="1"/>
                      <a:r>
                        <a:rPr lang="fa-IR" dirty="0" smtClean="0"/>
                        <a:t>قبل از ناهلر</a:t>
                      </a:r>
                      <a:endParaRPr lang="en-US" dirty="0"/>
                    </a:p>
                  </a:txBody>
                  <a:tcPr anchor="ctr"/>
                </a:tc>
                <a:tc>
                  <a:txBody>
                    <a:bodyPr/>
                    <a:lstStyle/>
                    <a:p>
                      <a:pPr algn="ctr" rtl="1"/>
                      <a:r>
                        <a:rPr lang="fa-IR" dirty="0" smtClean="0"/>
                        <a:t>2 ساعت پس از صبحانه</a:t>
                      </a:r>
                      <a:endParaRPr lang="en-US" dirty="0"/>
                    </a:p>
                  </a:txBody>
                  <a:tcPr anchor="ctr"/>
                </a:tc>
                <a:tc>
                  <a:txBody>
                    <a:bodyPr/>
                    <a:lstStyle/>
                    <a:p>
                      <a:pPr algn="ctr" rtl="1"/>
                      <a:r>
                        <a:rPr lang="fa-IR" dirty="0" smtClean="0"/>
                        <a:t>ناشتا</a:t>
                      </a:r>
                      <a:endParaRPr lang="en-US" dirty="0"/>
                    </a:p>
                  </a:txBody>
                  <a:tcPr anchor="ctr"/>
                </a:tc>
                <a:tc>
                  <a:txBody>
                    <a:bodyPr/>
                    <a:lstStyle/>
                    <a:p>
                      <a:pPr algn="r" rtl="1"/>
                      <a:endParaRPr lang="en-US" b="1" dirty="0"/>
                    </a:p>
                  </a:txBody>
                  <a:tcPr anchor="ctr"/>
                </a:tc>
              </a:tr>
              <a:tr h="543234">
                <a:tc row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Metformin 500 (BID)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rPr>
                        <a:t>Latus</a:t>
                      </a:r>
                      <a:r>
                        <a:rPr lang="en-US" sz="1800" dirty="0" smtClean="0">
                          <a:solidFill>
                            <a:schemeClr val="tx1"/>
                          </a:solidFill>
                        </a:rPr>
                        <a:t> 26 IU, HS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rPr>
                        <a:t>Victoza</a:t>
                      </a:r>
                      <a:r>
                        <a:rPr lang="en-US" sz="1800" baseline="0" dirty="0" smtClean="0">
                          <a:solidFill>
                            <a:schemeClr val="tx1"/>
                          </a:solidFill>
                        </a:rPr>
                        <a:t> 1.8 mg</a:t>
                      </a:r>
                      <a:endParaRPr lang="en-US" sz="1800" dirty="0" smtClean="0">
                        <a:solidFill>
                          <a:schemeClr val="tx1"/>
                        </a:solidFill>
                      </a:endParaRPr>
                    </a:p>
                  </a:txBody>
                  <a:tcPr vert="vert270"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r>
                        <a:rPr lang="en-US" dirty="0" smtClean="0"/>
                        <a:t>194</a:t>
                      </a:r>
                      <a:endParaRPr lang="en-US" dirty="0"/>
                    </a:p>
                  </a:txBody>
                  <a:tcPr anchor="ctr"/>
                </a:tc>
                <a:tc>
                  <a:txBody>
                    <a:bodyPr/>
                    <a:lstStyle/>
                    <a:p>
                      <a:pPr algn="ctr" rtl="0"/>
                      <a:endParaRPr lang="en-US" dirty="0"/>
                    </a:p>
                  </a:txBody>
                  <a:tcPr anchor="ctr"/>
                </a:tc>
                <a:tc>
                  <a:txBody>
                    <a:bodyPr/>
                    <a:lstStyle/>
                    <a:p>
                      <a:pPr algn="ctr" rtl="0"/>
                      <a:endParaRPr lang="en-US"/>
                    </a:p>
                  </a:txBody>
                  <a:tcPr anchor="ctr"/>
                </a:tc>
                <a:tc>
                  <a:txBody>
                    <a:bodyPr/>
                    <a:lstStyle/>
                    <a:p>
                      <a:pPr algn="ctr" rtl="0"/>
                      <a:r>
                        <a:rPr lang="en-US" dirty="0" smtClean="0"/>
                        <a:t>110</a:t>
                      </a:r>
                      <a:endParaRPr lang="en-US" dirty="0"/>
                    </a:p>
                  </a:txBody>
                  <a:tcPr anchor="ctr"/>
                </a:tc>
                <a:tc>
                  <a:txBody>
                    <a:bodyPr/>
                    <a:lstStyle/>
                    <a:p>
                      <a:pPr algn="r" rtl="1"/>
                      <a:r>
                        <a:rPr lang="fa-IR" b="1" dirty="0" smtClean="0"/>
                        <a:t>شنبه</a:t>
                      </a:r>
                      <a:endParaRPr lang="en-US" b="1" dirty="0"/>
                    </a:p>
                  </a:txBody>
                  <a:tcPr anchor="ctr"/>
                </a:tc>
              </a:tr>
              <a:tr h="543234">
                <a:tc vMerge="1">
                  <a:txBody>
                    <a:bodyPr/>
                    <a:lstStyle/>
                    <a:p>
                      <a:endParaRPr lang="en-US" dirty="0"/>
                    </a:p>
                  </a:txBody>
                  <a:tcPr/>
                </a:tc>
                <a:tc>
                  <a:txBody>
                    <a:bodyPr/>
                    <a:lstStyle/>
                    <a:p>
                      <a:pPr algn="ctr" rtl="0"/>
                      <a:endParaRPr lang="en-US"/>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r>
                        <a:rPr lang="en-US" dirty="0" smtClean="0"/>
                        <a:t>120</a:t>
                      </a:r>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r>
                        <a:rPr lang="en-US" dirty="0" smtClean="0"/>
                        <a:t>122</a:t>
                      </a:r>
                      <a:endParaRPr lang="en-US" dirty="0"/>
                    </a:p>
                  </a:txBody>
                  <a:tcPr anchor="ctr"/>
                </a:tc>
                <a:tc>
                  <a:txBody>
                    <a:bodyPr/>
                    <a:lstStyle/>
                    <a:p>
                      <a:pPr algn="r" rtl="1"/>
                      <a:r>
                        <a:rPr lang="fa-IR" b="1" dirty="0" smtClean="0"/>
                        <a:t>یکشنبه</a:t>
                      </a:r>
                      <a:endParaRPr lang="en-US" b="1" dirty="0"/>
                    </a:p>
                  </a:txBody>
                  <a:tcPr anchor="ctr"/>
                </a:tc>
              </a:tr>
              <a:tr h="543234">
                <a:tc vMerge="1">
                  <a:txBody>
                    <a:bodyPr/>
                    <a:lstStyle/>
                    <a:p>
                      <a:endParaRPr lang="en-US" dirty="0"/>
                    </a:p>
                  </a:txBody>
                  <a:tcPr/>
                </a:tc>
                <a:tc>
                  <a:txBody>
                    <a:bodyPr/>
                    <a:lstStyle/>
                    <a:p>
                      <a:pPr algn="ctr" rtl="0"/>
                      <a:endParaRPr lang="en-US"/>
                    </a:p>
                  </a:txBody>
                  <a:tcPr anchor="ctr"/>
                </a:tc>
                <a:tc>
                  <a:txBody>
                    <a:bodyPr/>
                    <a:lstStyle/>
                    <a:p>
                      <a:pPr algn="ctr" rtl="0"/>
                      <a:endParaRPr lang="en-US"/>
                    </a:p>
                  </a:txBody>
                  <a:tcPr anchor="ctr"/>
                </a:tc>
                <a:tc>
                  <a:txBody>
                    <a:bodyPr/>
                    <a:lstStyle/>
                    <a:p>
                      <a:pPr algn="ctr" rtl="0"/>
                      <a:r>
                        <a:rPr lang="en-US" dirty="0" smtClean="0"/>
                        <a:t>195</a:t>
                      </a:r>
                      <a:endParaRPr lang="en-US" dirty="0"/>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ctr" rtl="0"/>
                      <a:r>
                        <a:rPr lang="en-US" dirty="0" smtClean="0"/>
                        <a:t>160</a:t>
                      </a:r>
                      <a:endParaRPr lang="en-US" dirty="0"/>
                    </a:p>
                  </a:txBody>
                  <a:tcPr anchor="ctr"/>
                </a:tc>
                <a:tc>
                  <a:txBody>
                    <a:bodyPr/>
                    <a:lstStyle/>
                    <a:p>
                      <a:pPr algn="ctr" rtl="0"/>
                      <a:endParaRPr lang="en-US" dirty="0"/>
                    </a:p>
                  </a:txBody>
                  <a:tcPr anchor="ctr"/>
                </a:tc>
                <a:tc>
                  <a:txBody>
                    <a:bodyPr/>
                    <a:lstStyle/>
                    <a:p>
                      <a:pPr algn="r" rtl="1"/>
                      <a:r>
                        <a:rPr lang="fa-IR" b="1" dirty="0" smtClean="0"/>
                        <a:t>دوشنبه</a:t>
                      </a:r>
                      <a:endParaRPr lang="en-US" b="1" dirty="0"/>
                    </a:p>
                  </a:txBody>
                  <a:tcPr anchor="ctr"/>
                </a:tc>
              </a:tr>
              <a:tr h="543234">
                <a:tc vMerge="1">
                  <a:txBody>
                    <a:bodyPr/>
                    <a:lstStyle/>
                    <a:p>
                      <a:endParaRPr lang="en-US" dirty="0"/>
                    </a:p>
                  </a:txBody>
                  <a:tcP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ctr" rtl="0"/>
                      <a:r>
                        <a:rPr lang="en-US" dirty="0" smtClean="0"/>
                        <a:t>205</a:t>
                      </a:r>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r>
                        <a:rPr lang="en-US" dirty="0" smtClean="0"/>
                        <a:t>106</a:t>
                      </a:r>
                      <a:endParaRPr lang="en-US" dirty="0"/>
                    </a:p>
                  </a:txBody>
                  <a:tcPr anchor="ctr"/>
                </a:tc>
                <a:tc>
                  <a:txBody>
                    <a:bodyPr/>
                    <a:lstStyle/>
                    <a:p>
                      <a:pPr algn="r" rtl="1"/>
                      <a:r>
                        <a:rPr lang="fa-IR" b="1" dirty="0" smtClean="0"/>
                        <a:t>سه شنبه</a:t>
                      </a:r>
                      <a:endParaRPr lang="en-US" b="1" dirty="0"/>
                    </a:p>
                  </a:txBody>
                  <a:tcPr anchor="ctr"/>
                </a:tc>
              </a:tr>
              <a:tr h="543234">
                <a:tc vMerge="1">
                  <a:txBody>
                    <a:bodyPr/>
                    <a:lstStyle/>
                    <a:p>
                      <a:endParaRPr lang="en-US" dirty="0"/>
                    </a:p>
                  </a:txBody>
                  <a:tcPr/>
                </a:tc>
                <a:tc>
                  <a:txBody>
                    <a:bodyPr/>
                    <a:lstStyle/>
                    <a:p>
                      <a:pPr algn="ctr" rtl="0"/>
                      <a:endParaRPr lang="en-US" dirty="0"/>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r" rtl="1"/>
                      <a:r>
                        <a:rPr lang="fa-IR" b="1" dirty="0" smtClean="0"/>
                        <a:t>چهارشنبه</a:t>
                      </a:r>
                      <a:endParaRPr lang="en-US" b="1" dirty="0"/>
                    </a:p>
                  </a:txBody>
                  <a:tcPr anchor="ctr"/>
                </a:tc>
              </a:tr>
              <a:tr h="543234">
                <a:tc vMerge="1">
                  <a:txBody>
                    <a:bodyPr/>
                    <a:lstStyle/>
                    <a:p>
                      <a:endParaRPr lang="en-US" dirty="0"/>
                    </a:p>
                  </a:txBody>
                  <a:tcPr/>
                </a:tc>
                <a:tc>
                  <a:txBody>
                    <a:bodyPr/>
                    <a:lstStyle/>
                    <a:p>
                      <a:pPr algn="ctr" rtl="0"/>
                      <a:endParaRPr lang="en-US" dirty="0"/>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ctr" rtl="0"/>
                      <a:r>
                        <a:rPr lang="en-US" dirty="0" smtClean="0"/>
                        <a:t>134</a:t>
                      </a:r>
                      <a:endParaRPr lang="en-US" dirty="0"/>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r" rtl="1"/>
                      <a:r>
                        <a:rPr lang="fa-IR" b="1" dirty="0" smtClean="0"/>
                        <a:t>پنجشنبه</a:t>
                      </a:r>
                      <a:endParaRPr lang="en-US" b="1" dirty="0"/>
                    </a:p>
                  </a:txBody>
                  <a:tcPr anchor="ctr"/>
                </a:tc>
              </a:tr>
              <a:tr h="543234">
                <a:tc vMerge="1">
                  <a:txBody>
                    <a:bodyPr/>
                    <a:lstStyle/>
                    <a:p>
                      <a:pPr algn="r" rtl="1"/>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a:txBody>
                    <a:bodyPr/>
                    <a:lstStyle/>
                    <a:p>
                      <a:pPr algn="ctr" rtl="0"/>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tc>
                  <a:txBody>
                    <a:bodyPr/>
                    <a:lstStyle/>
                    <a:p>
                      <a:pPr algn="ctr" rtl="0"/>
                      <a:r>
                        <a:rPr lang="en-US" dirty="0" smtClean="0"/>
                        <a:t>140</a:t>
                      </a:r>
                      <a:endParaRPr lang="en-US" dirty="0"/>
                    </a:p>
                  </a:txBody>
                  <a:tcPr anchor="ctr"/>
                </a:tc>
                <a:tc>
                  <a:txBody>
                    <a:bodyPr/>
                    <a:lstStyle/>
                    <a:p>
                      <a:pPr algn="ctr" rtl="0"/>
                      <a:endParaRPr lang="en-US" dirty="0"/>
                    </a:p>
                  </a:txBody>
                  <a:tcPr anchor="ctr"/>
                </a:tc>
                <a:tc>
                  <a:txBody>
                    <a:bodyPr/>
                    <a:lstStyle/>
                    <a:p>
                      <a:pPr algn="ctr" rtl="0"/>
                      <a:r>
                        <a:rPr lang="en-US" dirty="0" smtClean="0"/>
                        <a:t>130</a:t>
                      </a:r>
                      <a:endParaRPr lang="en-US" dirty="0"/>
                    </a:p>
                  </a:txBody>
                  <a:tcPr anchor="ctr"/>
                </a:tc>
                <a:tc>
                  <a:txBody>
                    <a:bodyPr/>
                    <a:lstStyle/>
                    <a:p>
                      <a:pPr algn="r" rtl="1"/>
                      <a:r>
                        <a:rPr lang="fa-IR" b="1" dirty="0" smtClean="0"/>
                        <a:t>جمعه</a:t>
                      </a:r>
                      <a:endParaRPr lang="en-US" b="1" dirty="0"/>
                    </a:p>
                  </a:txBody>
                  <a:tcPr anchor="ctr"/>
                </a:tc>
              </a:tr>
            </a:tbl>
          </a:graphicData>
        </a:graphic>
      </p:graphicFrame>
      <p:sp>
        <p:nvSpPr>
          <p:cNvPr id="3" name="Rectangle 2"/>
          <p:cNvSpPr/>
          <p:nvPr/>
        </p:nvSpPr>
        <p:spPr>
          <a:xfrm>
            <a:off x="157488" y="358649"/>
            <a:ext cx="11854840" cy="615553"/>
          </a:xfrm>
          <a:prstGeom prst="rect">
            <a:avLst/>
          </a:prstGeom>
        </p:spPr>
        <p:txBody>
          <a:bodyPr wrap="square">
            <a:spAutoFit/>
          </a:bodyPr>
          <a:lstStyle/>
          <a:p>
            <a:pPr algn="ctr">
              <a:lnSpc>
                <a:spcPct val="85000"/>
              </a:lnSpc>
              <a:spcBef>
                <a:spcPct val="0"/>
              </a:spcBef>
            </a:pPr>
            <a:r>
              <a:rPr lang="en-US" sz="4000" b="1" spc="-50" dirty="0">
                <a:solidFill>
                  <a:prstClr val="black">
                    <a:lumMod val="75000"/>
                    <a:lumOff val="25000"/>
                  </a:prstClr>
                </a:solidFill>
                <a:latin typeface="Times New Roman" panose="02020603050405020304" pitchFamily="18" charset="0"/>
                <a:cs typeface="Times New Roman" panose="02020603050405020304" pitchFamily="18" charset="0"/>
              </a:rPr>
              <a:t>CASE 1</a:t>
            </a:r>
            <a:r>
              <a:rPr lang="en-US" sz="4000" b="1" spc="-50" dirty="0" smtClean="0">
                <a:solidFill>
                  <a:prstClr val="black">
                    <a:lumMod val="75000"/>
                    <a:lumOff val="25000"/>
                  </a:prstClr>
                </a:solidFill>
                <a:latin typeface="Times New Roman" panose="02020603050405020304" pitchFamily="18" charset="0"/>
                <a:cs typeface="Times New Roman" panose="02020603050405020304" pitchFamily="18" charset="0"/>
              </a:rPr>
              <a:t>: SMBG chart, 2</a:t>
            </a:r>
            <a:r>
              <a:rPr lang="en-US" sz="4000" b="1" spc="-50" baseline="30000" dirty="0" smtClean="0">
                <a:solidFill>
                  <a:prstClr val="black">
                    <a:lumMod val="75000"/>
                    <a:lumOff val="25000"/>
                  </a:prstClr>
                </a:solidFill>
                <a:latin typeface="Times New Roman" panose="02020603050405020304" pitchFamily="18" charset="0"/>
                <a:cs typeface="Times New Roman" panose="02020603050405020304" pitchFamily="18" charset="0"/>
              </a:rPr>
              <a:t>nd</a:t>
            </a:r>
            <a:r>
              <a:rPr lang="en-US" sz="4000" b="1" spc="-50" dirty="0" smtClean="0">
                <a:solidFill>
                  <a:prstClr val="black">
                    <a:lumMod val="75000"/>
                    <a:lumOff val="25000"/>
                  </a:prstClr>
                </a:solidFill>
                <a:latin typeface="Times New Roman" panose="02020603050405020304" pitchFamily="18" charset="0"/>
                <a:cs typeface="Times New Roman" panose="02020603050405020304" pitchFamily="18" charset="0"/>
              </a:rPr>
              <a:t> visit </a:t>
            </a:r>
            <a:r>
              <a:rPr lang="en-US" sz="2400" b="1" spc="-50" dirty="0" smtClean="0">
                <a:solidFill>
                  <a:prstClr val="black">
                    <a:lumMod val="75000"/>
                    <a:lumOff val="25000"/>
                  </a:prstClr>
                </a:solidFill>
                <a:latin typeface="Times New Roman" panose="02020603050405020304" pitchFamily="18" charset="0"/>
                <a:cs typeface="Times New Roman" panose="02020603050405020304" pitchFamily="18" charset="0"/>
              </a:rPr>
              <a:t>(20/2/96</a:t>
            </a:r>
            <a:r>
              <a:rPr lang="en-US" sz="2400" b="1" dirty="0" smtClean="0">
                <a:solidFill>
                  <a:prstClr val="black"/>
                </a:solidFill>
                <a:latin typeface="Times New Roman" panose="02020603050405020304" pitchFamily="18" charset="0"/>
                <a:cs typeface="Times New Roman" panose="02020603050405020304" pitchFamily="18" charset="0"/>
              </a:rPr>
              <a:t>)</a:t>
            </a:r>
            <a:endParaRPr lang="en-US" sz="2400" b="1" spc="-5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59969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lvl="0" algn="ctr"/>
            <a:r>
              <a:rPr lang="en-US" b="1" dirty="0" smtClean="0">
                <a:latin typeface="Times New Roman" panose="02020603050405020304" pitchFamily="18" charset="0"/>
                <a:cs typeface="Times New Roman" panose="02020603050405020304" pitchFamily="18" charset="0"/>
              </a:rPr>
              <a:t>Plan after 2</a:t>
            </a:r>
            <a:r>
              <a:rPr lang="en-US" b="1" baseline="30000" dirty="0" smtClean="0">
                <a:latin typeface="Times New Roman" panose="02020603050405020304" pitchFamily="18" charset="0"/>
                <a:cs typeface="Times New Roman" panose="02020603050405020304" pitchFamily="18" charset="0"/>
              </a:rPr>
              <a:t>nd</a:t>
            </a:r>
            <a:r>
              <a:rPr lang="en-US" b="1" dirty="0" smtClean="0">
                <a:latin typeface="Times New Roman" panose="02020603050405020304" pitchFamily="18" charset="0"/>
                <a:cs typeface="Times New Roman" panose="02020603050405020304" pitchFamily="18" charset="0"/>
              </a:rPr>
              <a:t> visit </a:t>
            </a:r>
            <a:r>
              <a:rPr lang="en-US" sz="2400" b="1" dirty="0" smtClean="0">
                <a:solidFill>
                  <a:prstClr val="black">
                    <a:lumMod val="75000"/>
                    <a:lumOff val="25000"/>
                  </a:prstClr>
                </a:solidFill>
                <a:latin typeface="Times New Roman" panose="02020603050405020304" pitchFamily="18" charset="0"/>
                <a:cs typeface="Times New Roman" panose="02020603050405020304" pitchFamily="18" charset="0"/>
              </a:rPr>
              <a:t>(20/2/96</a:t>
            </a:r>
            <a:r>
              <a:rPr lang="en-US" sz="2400" b="1" spc="0" dirty="0" smtClean="0">
                <a:solidFill>
                  <a:prstClr val="black"/>
                </a:solidFill>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24026" y="1845734"/>
            <a:ext cx="10712919" cy="4023360"/>
          </a:xfrm>
        </p:spPr>
        <p:txBody>
          <a:bodyPr>
            <a:normAutofit/>
          </a:bodyPr>
          <a:lstStyle/>
          <a:p>
            <a:endParaRPr lang="en-US" b="1" dirty="0"/>
          </a:p>
          <a:p>
            <a:pPr marL="749808" lvl="1" indent="-457200" algn="ctr">
              <a:lnSpc>
                <a:spcPct val="150000"/>
              </a:lnSpc>
              <a:buFont typeface="+mj-lt"/>
              <a:buAutoNum type="arabicPeriod"/>
            </a:pPr>
            <a:r>
              <a:rPr lang="en-US" sz="2400" b="1" dirty="0" smtClean="0">
                <a:solidFill>
                  <a:schemeClr val="tx1"/>
                </a:solidFill>
              </a:rPr>
              <a:t>Metformin up titrated to 1000 mg BID</a:t>
            </a:r>
          </a:p>
          <a:p>
            <a:pPr marL="749808" lvl="1" indent="-457200" algn="ctr">
              <a:lnSpc>
                <a:spcPct val="150000"/>
              </a:lnSpc>
              <a:buFont typeface="+mj-lt"/>
              <a:buAutoNum type="arabicPeriod"/>
            </a:pPr>
            <a:r>
              <a:rPr lang="en-US" sz="2400" b="1" dirty="0" smtClean="0">
                <a:solidFill>
                  <a:schemeClr val="tx1"/>
                </a:solidFill>
              </a:rPr>
              <a:t>Lantus </a:t>
            </a:r>
            <a:r>
              <a:rPr lang="en-US" sz="2400" b="1" i="1" dirty="0" smtClean="0">
                <a:solidFill>
                  <a:schemeClr val="tx1"/>
                </a:solidFill>
              </a:rPr>
              <a:t>(26 IU, HS) &amp; </a:t>
            </a:r>
            <a:r>
              <a:rPr lang="en-US" sz="2400" b="1" dirty="0" err="1" smtClean="0">
                <a:solidFill>
                  <a:schemeClr val="tx1"/>
                </a:solidFill>
              </a:rPr>
              <a:t>Victoza</a:t>
            </a:r>
            <a:r>
              <a:rPr lang="en-US" sz="2400" b="1" dirty="0" smtClean="0">
                <a:solidFill>
                  <a:schemeClr val="tx1"/>
                </a:solidFill>
              </a:rPr>
              <a:t> </a:t>
            </a:r>
            <a:r>
              <a:rPr lang="en-US" sz="2400" b="1" i="1" dirty="0" smtClean="0">
                <a:solidFill>
                  <a:schemeClr val="tx1"/>
                </a:solidFill>
              </a:rPr>
              <a:t>(1.8 mg/d) </a:t>
            </a:r>
            <a:r>
              <a:rPr lang="en-US" sz="2400" b="1" dirty="0" smtClean="0">
                <a:solidFill>
                  <a:schemeClr val="tx1"/>
                </a:solidFill>
              </a:rPr>
              <a:t>were continued as before.</a:t>
            </a:r>
            <a:endParaRPr lang="en-US" sz="2400" b="1" dirty="0">
              <a:solidFill>
                <a:schemeClr val="tx1"/>
              </a:solidFill>
            </a:endParaRPr>
          </a:p>
          <a:p>
            <a:pPr marL="749808" lvl="1" indent="-457200" algn="ctr">
              <a:lnSpc>
                <a:spcPct val="150000"/>
              </a:lnSpc>
              <a:buFont typeface="+mj-lt"/>
              <a:buAutoNum type="arabicPeriod"/>
            </a:pPr>
            <a:r>
              <a:rPr lang="en-US" sz="2400" b="1" dirty="0" smtClean="0">
                <a:solidFill>
                  <a:schemeClr val="tx1"/>
                </a:solidFill>
              </a:rPr>
              <a:t>Advised not to change the dosages by himself alone.</a:t>
            </a:r>
          </a:p>
          <a:p>
            <a:pPr marL="749808" lvl="1" indent="-457200" algn="ctr">
              <a:lnSpc>
                <a:spcPct val="150000"/>
              </a:lnSpc>
              <a:buFont typeface="+mj-lt"/>
              <a:buAutoNum type="arabicPeriod"/>
            </a:pPr>
            <a:r>
              <a:rPr lang="en-US" sz="2400" b="1" dirty="0" smtClean="0">
                <a:solidFill>
                  <a:schemeClr val="tx1"/>
                </a:solidFill>
              </a:rPr>
              <a:t>More exercise was recommended.</a:t>
            </a:r>
          </a:p>
        </p:txBody>
      </p:sp>
    </p:spTree>
    <p:extLst>
      <p:ext uri="{BB962C8B-B14F-4D97-AF65-F5344CB8AC3E}">
        <p14:creationId xmlns:p14="http://schemas.microsoft.com/office/powerpoint/2010/main" val="9985996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341274" y="3615924"/>
            <a:ext cx="4415780" cy="25248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black"/>
                </a:solidFill>
              </a:rPr>
              <a:t>Medication</a:t>
            </a:r>
            <a:endParaRPr lang="en-US" b="1" dirty="0" smtClean="0">
              <a:solidFill>
                <a:prstClr val="black"/>
              </a:solidFill>
            </a:endParaRPr>
          </a:p>
          <a:p>
            <a:pPr algn="ctr"/>
            <a:r>
              <a:rPr lang="en-US" b="1" dirty="0" smtClean="0">
                <a:solidFill>
                  <a:prstClr val="black"/>
                </a:solidFill>
              </a:rPr>
              <a:t>Lantus 26 IU/HS</a:t>
            </a:r>
          </a:p>
          <a:p>
            <a:pPr algn="ctr"/>
            <a:r>
              <a:rPr lang="en-US" b="1" dirty="0" err="1" smtClean="0">
                <a:solidFill>
                  <a:prstClr val="black"/>
                </a:solidFill>
              </a:rPr>
              <a:t>Victoza</a:t>
            </a:r>
            <a:r>
              <a:rPr lang="en-US" b="1" dirty="0" smtClean="0">
                <a:solidFill>
                  <a:prstClr val="black"/>
                </a:solidFill>
              </a:rPr>
              <a:t> 1.8 mg/d</a:t>
            </a:r>
            <a:endParaRPr lang="en-US" b="1" dirty="0">
              <a:solidFill>
                <a:prstClr val="black"/>
              </a:solidFill>
            </a:endParaRPr>
          </a:p>
          <a:p>
            <a:pPr algn="ctr"/>
            <a:r>
              <a:rPr lang="en-US" b="1" dirty="0" smtClean="0">
                <a:solidFill>
                  <a:prstClr val="black"/>
                </a:solidFill>
              </a:rPr>
              <a:t>Metformin 1000 (BID)</a:t>
            </a:r>
          </a:p>
          <a:p>
            <a:pPr algn="ctr"/>
            <a:r>
              <a:rPr lang="en-US" dirty="0" smtClean="0">
                <a:solidFill>
                  <a:prstClr val="black"/>
                </a:solidFill>
              </a:rPr>
              <a:t>Atorvastatin 40 </a:t>
            </a:r>
            <a:r>
              <a:rPr lang="en-US" dirty="0">
                <a:solidFill>
                  <a:prstClr val="black"/>
                </a:solidFill>
              </a:rPr>
              <a:t>mg/d</a:t>
            </a:r>
          </a:p>
          <a:p>
            <a:pPr algn="ctr"/>
            <a:r>
              <a:rPr lang="en-US" dirty="0">
                <a:solidFill>
                  <a:prstClr val="black"/>
                </a:solidFill>
              </a:rPr>
              <a:t>Losartan 50 mg BID</a:t>
            </a:r>
          </a:p>
          <a:p>
            <a:pPr algn="ctr"/>
            <a:r>
              <a:rPr lang="en-US" dirty="0" smtClean="0">
                <a:solidFill>
                  <a:prstClr val="black"/>
                </a:solidFill>
              </a:rPr>
              <a:t>Atenolol </a:t>
            </a:r>
            <a:r>
              <a:rPr lang="en-US" dirty="0">
                <a:solidFill>
                  <a:prstClr val="black"/>
                </a:solidFill>
              </a:rPr>
              <a:t>50 mg/d</a:t>
            </a:r>
          </a:p>
          <a:p>
            <a:pPr algn="ctr"/>
            <a:r>
              <a:rPr lang="en-US" dirty="0">
                <a:solidFill>
                  <a:prstClr val="black"/>
                </a:solidFill>
              </a:rPr>
              <a:t>ASA 80 </a:t>
            </a:r>
            <a:r>
              <a:rPr lang="en-US" dirty="0" smtClean="0">
                <a:solidFill>
                  <a:prstClr val="black"/>
                </a:solidFill>
              </a:rPr>
              <a:t>mg/HS</a:t>
            </a:r>
          </a:p>
          <a:p>
            <a:pPr algn="ctr"/>
            <a:r>
              <a:rPr lang="en-US" dirty="0" smtClean="0">
                <a:solidFill>
                  <a:prstClr val="black"/>
                </a:solidFill>
              </a:rPr>
              <a:t>LT4 </a:t>
            </a:r>
            <a:r>
              <a:rPr lang="en-US" dirty="0">
                <a:solidFill>
                  <a:prstClr val="black"/>
                </a:solidFill>
              </a:rPr>
              <a:t>400 </a:t>
            </a:r>
            <a:r>
              <a:rPr lang="en-US" dirty="0" smtClean="0">
                <a:solidFill>
                  <a:prstClr val="black"/>
                </a:solidFill>
              </a:rPr>
              <a:t>µg/w</a:t>
            </a:r>
          </a:p>
        </p:txBody>
      </p:sp>
      <p:sp>
        <p:nvSpPr>
          <p:cNvPr id="7" name="TextBox 6"/>
          <p:cNvSpPr txBox="1"/>
          <p:nvPr/>
        </p:nvSpPr>
        <p:spPr>
          <a:xfrm>
            <a:off x="256032" y="1881479"/>
            <a:ext cx="6917581" cy="369332"/>
          </a:xfrm>
          <a:prstGeom prst="rect">
            <a:avLst/>
          </a:prstGeom>
          <a:noFill/>
        </p:spPr>
        <p:txBody>
          <a:bodyPr wrap="square" rtlCol="0">
            <a:spAutoFit/>
          </a:bodyPr>
          <a:lstStyle/>
          <a:p>
            <a:endParaRPr lang="en-US" dirty="0">
              <a:solidFill>
                <a:prstClr val="black"/>
              </a:solidFill>
            </a:endParaRPr>
          </a:p>
        </p:txBody>
      </p:sp>
      <p:sp>
        <p:nvSpPr>
          <p:cNvPr id="12" name="Rectangle 11"/>
          <p:cNvSpPr/>
          <p:nvPr/>
        </p:nvSpPr>
        <p:spPr>
          <a:xfrm>
            <a:off x="157488" y="501520"/>
            <a:ext cx="11854840" cy="615553"/>
          </a:xfrm>
          <a:prstGeom prst="rect">
            <a:avLst/>
          </a:prstGeom>
        </p:spPr>
        <p:txBody>
          <a:bodyPr wrap="square">
            <a:spAutoFit/>
          </a:bodyPr>
          <a:lstStyle/>
          <a:p>
            <a:pPr algn="ctr">
              <a:lnSpc>
                <a:spcPct val="85000"/>
              </a:lnSpc>
              <a:spcBef>
                <a:spcPct val="0"/>
              </a:spcBef>
            </a:pPr>
            <a:r>
              <a:rPr lang="en-US" sz="4000" b="1" spc="-50" dirty="0">
                <a:solidFill>
                  <a:prstClr val="black">
                    <a:lumMod val="75000"/>
                    <a:lumOff val="25000"/>
                  </a:prstClr>
                </a:solidFill>
                <a:latin typeface="Times New Roman" panose="02020603050405020304" pitchFamily="18" charset="0"/>
                <a:cs typeface="Times New Roman" panose="02020603050405020304" pitchFamily="18" charset="0"/>
              </a:rPr>
              <a:t>CASE 1</a:t>
            </a:r>
            <a:r>
              <a:rPr lang="en-US" sz="3200" b="1" spc="-50"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4000" b="1" spc="-50" dirty="0" smtClean="0">
                <a:solidFill>
                  <a:prstClr val="black">
                    <a:lumMod val="75000"/>
                    <a:lumOff val="25000"/>
                  </a:prstClr>
                </a:solidFill>
                <a:latin typeface="Times New Roman" panose="02020603050405020304" pitchFamily="18" charset="0"/>
                <a:cs typeface="Times New Roman" panose="02020603050405020304" pitchFamily="18" charset="0"/>
              </a:rPr>
              <a:t>3</a:t>
            </a:r>
            <a:r>
              <a:rPr lang="en-US" sz="4000" b="1" spc="-50" baseline="30000" dirty="0" smtClean="0">
                <a:solidFill>
                  <a:prstClr val="black">
                    <a:lumMod val="75000"/>
                    <a:lumOff val="25000"/>
                  </a:prstClr>
                </a:solidFill>
                <a:latin typeface="Times New Roman" panose="02020603050405020304" pitchFamily="18" charset="0"/>
                <a:cs typeface="Times New Roman" panose="02020603050405020304" pitchFamily="18" charset="0"/>
              </a:rPr>
              <a:t>rd</a:t>
            </a:r>
            <a:r>
              <a:rPr lang="en-US" sz="4000" b="1" spc="-50" dirty="0" smtClean="0">
                <a:solidFill>
                  <a:prstClr val="black">
                    <a:lumMod val="75000"/>
                    <a:lumOff val="25000"/>
                  </a:prstClr>
                </a:solidFill>
                <a:latin typeface="Times New Roman" panose="02020603050405020304" pitchFamily="18" charset="0"/>
                <a:cs typeface="Times New Roman" panose="02020603050405020304" pitchFamily="18" charset="0"/>
              </a:rPr>
              <a:t> visit </a:t>
            </a:r>
            <a:r>
              <a:rPr lang="en-US" sz="2400" b="1" spc="-50" dirty="0">
                <a:solidFill>
                  <a:prstClr val="black">
                    <a:lumMod val="75000"/>
                    <a:lumOff val="25000"/>
                  </a:prstClr>
                </a:solidFill>
                <a:latin typeface="Times New Roman" panose="02020603050405020304" pitchFamily="18" charset="0"/>
                <a:cs typeface="Times New Roman" panose="02020603050405020304" pitchFamily="18" charset="0"/>
              </a:rPr>
              <a:t>(</a:t>
            </a:r>
            <a:r>
              <a:rPr lang="en-US" sz="2400" b="1" spc="-50" dirty="0" smtClean="0">
                <a:solidFill>
                  <a:prstClr val="black">
                    <a:lumMod val="75000"/>
                    <a:lumOff val="25000"/>
                  </a:prstClr>
                </a:solidFill>
                <a:latin typeface="Times New Roman" panose="02020603050405020304" pitchFamily="18" charset="0"/>
                <a:cs typeface="Times New Roman" panose="02020603050405020304" pitchFamily="18" charset="0"/>
              </a:rPr>
              <a:t>20/3/96</a:t>
            </a:r>
            <a:r>
              <a:rPr lang="en-US" sz="2400" b="1" dirty="0">
                <a:solidFill>
                  <a:prstClr val="black"/>
                </a:solidFill>
                <a:latin typeface="Times New Roman" panose="02020603050405020304" pitchFamily="18" charset="0"/>
                <a:cs typeface="Times New Roman" panose="02020603050405020304" pitchFamily="18" charset="0"/>
              </a:rPr>
              <a:t>)</a:t>
            </a:r>
            <a:endParaRPr lang="en-US" sz="2400" b="1" spc="-5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14" name="Content Placeholder 13"/>
          <p:cNvSpPr>
            <a:spLocks noGrp="1"/>
          </p:cNvSpPr>
          <p:nvPr>
            <p:ph idx="1"/>
          </p:nvPr>
        </p:nvSpPr>
        <p:spPr>
          <a:xfrm>
            <a:off x="7341274" y="1415068"/>
            <a:ext cx="4415780" cy="206000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endParaRPr lang="en-US" sz="1800" dirty="0" smtClean="0">
              <a:solidFill>
                <a:schemeClr val="tx2"/>
              </a:solidFill>
            </a:endParaRPr>
          </a:p>
          <a:p>
            <a:pPr marL="0" indent="0" algn="ctr">
              <a:buNone/>
            </a:pPr>
            <a:r>
              <a:rPr lang="en-US" sz="1800" dirty="0" smtClean="0">
                <a:solidFill>
                  <a:schemeClr val="tx2"/>
                </a:solidFill>
              </a:rPr>
              <a:t>No new data</a:t>
            </a:r>
            <a:endParaRPr lang="en-US" sz="1800" dirty="0">
              <a:solidFill>
                <a:schemeClr val="tx2"/>
              </a:solidFill>
            </a:endParaRPr>
          </a:p>
        </p:txBody>
      </p:sp>
      <p:sp>
        <p:nvSpPr>
          <p:cNvPr id="9" name="TextBox 8"/>
          <p:cNvSpPr txBox="1"/>
          <p:nvPr/>
        </p:nvSpPr>
        <p:spPr>
          <a:xfrm>
            <a:off x="7408827" y="1554829"/>
            <a:ext cx="4225358" cy="677108"/>
          </a:xfrm>
          <a:prstGeom prst="rect">
            <a:avLst/>
          </a:prstGeom>
          <a:noFill/>
        </p:spPr>
        <p:txBody>
          <a:bodyPr wrap="square" rtlCol="0">
            <a:spAutoFit/>
          </a:bodyPr>
          <a:lstStyle/>
          <a:p>
            <a:pPr algn="ctr"/>
            <a:r>
              <a:rPr lang="en-US" sz="2000" b="1" dirty="0" smtClean="0">
                <a:solidFill>
                  <a:prstClr val="black"/>
                </a:solidFill>
              </a:rPr>
              <a:t>Lab Data</a:t>
            </a:r>
          </a:p>
          <a:p>
            <a:pPr algn="ctr"/>
            <a:endParaRPr lang="en-US" b="1" dirty="0">
              <a:solidFill>
                <a:prstClr val="black"/>
              </a:solidFill>
            </a:endParaRPr>
          </a:p>
        </p:txBody>
      </p:sp>
      <p:sp>
        <p:nvSpPr>
          <p:cNvPr id="11" name="Rounded Rectangle 10"/>
          <p:cNvSpPr/>
          <p:nvPr/>
        </p:nvSpPr>
        <p:spPr>
          <a:xfrm>
            <a:off x="428470" y="1415068"/>
            <a:ext cx="6823904" cy="206000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44546A"/>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44" y="2103151"/>
            <a:ext cx="461644" cy="781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22280" y="2127496"/>
            <a:ext cx="460694" cy="4416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348922" y="1515473"/>
            <a:ext cx="6797575" cy="400110"/>
          </a:xfrm>
          <a:prstGeom prst="rect">
            <a:avLst/>
          </a:prstGeom>
          <a:noFill/>
        </p:spPr>
        <p:txBody>
          <a:bodyPr wrap="square" rtlCol="0">
            <a:spAutoFit/>
          </a:bodyPr>
          <a:lstStyle/>
          <a:p>
            <a:pPr algn="ctr"/>
            <a:r>
              <a:rPr lang="en-US" sz="2000" b="1" dirty="0" smtClean="0">
                <a:solidFill>
                  <a:prstClr val="black"/>
                </a:solidFill>
              </a:rPr>
              <a:t>Physical Examination</a:t>
            </a:r>
            <a:endParaRPr lang="en-US" sz="2000" b="1" dirty="0">
              <a:solidFill>
                <a:prstClr val="black"/>
              </a:solidFill>
            </a:endParaRPr>
          </a:p>
        </p:txBody>
      </p:sp>
      <p:sp>
        <p:nvSpPr>
          <p:cNvPr id="8" name="TextBox 7"/>
          <p:cNvSpPr txBox="1"/>
          <p:nvPr/>
        </p:nvSpPr>
        <p:spPr>
          <a:xfrm>
            <a:off x="1356438" y="2043950"/>
            <a:ext cx="2198878" cy="1200329"/>
          </a:xfrm>
          <a:prstGeom prst="rect">
            <a:avLst/>
          </a:prstGeom>
          <a:noFill/>
        </p:spPr>
        <p:txBody>
          <a:bodyPr wrap="square" rtlCol="0">
            <a:spAutoFit/>
          </a:bodyPr>
          <a:lstStyle/>
          <a:p>
            <a:r>
              <a:rPr lang="en-US" b="1" dirty="0" smtClean="0">
                <a:solidFill>
                  <a:prstClr val="black"/>
                </a:solidFill>
              </a:rPr>
              <a:t>BMI:28.9 kg/m</a:t>
            </a:r>
            <a:r>
              <a:rPr lang="en-US" b="1" baseline="30000" dirty="0" smtClean="0">
                <a:solidFill>
                  <a:prstClr val="black"/>
                </a:solidFill>
              </a:rPr>
              <a:t>2</a:t>
            </a:r>
          </a:p>
          <a:p>
            <a:r>
              <a:rPr lang="en-US" b="1" dirty="0">
                <a:solidFill>
                  <a:prstClr val="black"/>
                </a:solidFill>
              </a:rPr>
              <a:t>Weight: </a:t>
            </a:r>
            <a:r>
              <a:rPr lang="en-US" b="1" dirty="0" smtClean="0">
                <a:solidFill>
                  <a:prstClr val="black"/>
                </a:solidFill>
              </a:rPr>
              <a:t>86.6 </a:t>
            </a:r>
            <a:r>
              <a:rPr lang="en-US" b="1" dirty="0">
                <a:solidFill>
                  <a:prstClr val="black"/>
                </a:solidFill>
              </a:rPr>
              <a:t>kg</a:t>
            </a:r>
          </a:p>
          <a:p>
            <a:r>
              <a:rPr lang="en-US" dirty="0" smtClean="0">
                <a:solidFill>
                  <a:prstClr val="black"/>
                </a:solidFill>
              </a:rPr>
              <a:t>Height: 173 cm</a:t>
            </a:r>
          </a:p>
          <a:p>
            <a:endParaRPr lang="en-US" dirty="0">
              <a:solidFill>
                <a:prstClr val="black"/>
              </a:solidFill>
            </a:endParaRPr>
          </a:p>
        </p:txBody>
      </p:sp>
      <p:sp>
        <p:nvSpPr>
          <p:cNvPr id="17" name="TextBox 16"/>
          <p:cNvSpPr txBox="1"/>
          <p:nvPr/>
        </p:nvSpPr>
        <p:spPr>
          <a:xfrm>
            <a:off x="5016184" y="2043950"/>
            <a:ext cx="1774441" cy="923330"/>
          </a:xfrm>
          <a:prstGeom prst="rect">
            <a:avLst/>
          </a:prstGeom>
          <a:noFill/>
        </p:spPr>
        <p:txBody>
          <a:bodyPr wrap="square" rtlCol="0">
            <a:spAutoFit/>
          </a:bodyPr>
          <a:lstStyle/>
          <a:p>
            <a:r>
              <a:rPr lang="en-US" dirty="0" smtClean="0">
                <a:solidFill>
                  <a:prstClr val="black"/>
                </a:solidFill>
              </a:rPr>
              <a:t>SBP: 120 </a:t>
            </a:r>
            <a:r>
              <a:rPr lang="en-US" sz="1600" dirty="0" smtClean="0">
                <a:solidFill>
                  <a:prstClr val="black"/>
                </a:solidFill>
              </a:rPr>
              <a:t>mmHg</a:t>
            </a:r>
          </a:p>
          <a:p>
            <a:r>
              <a:rPr lang="en-US" dirty="0" smtClean="0">
                <a:solidFill>
                  <a:prstClr val="black"/>
                </a:solidFill>
              </a:rPr>
              <a:t>DBP: 72 </a:t>
            </a:r>
            <a:r>
              <a:rPr lang="en-US" sz="1600" dirty="0" smtClean="0">
                <a:solidFill>
                  <a:prstClr val="black"/>
                </a:solidFill>
              </a:rPr>
              <a:t>mmHg</a:t>
            </a:r>
          </a:p>
          <a:p>
            <a:r>
              <a:rPr lang="en-US" dirty="0" smtClean="0">
                <a:solidFill>
                  <a:prstClr val="black"/>
                </a:solidFill>
              </a:rPr>
              <a:t>PR: 70/min</a:t>
            </a:r>
            <a:endParaRPr lang="en-US" dirty="0">
              <a:solidFill>
                <a:prstClr val="black"/>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719454" y="1695682"/>
            <a:ext cx="576610" cy="5161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7895" y="3693095"/>
            <a:ext cx="553614" cy="465863"/>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96321" y="3694134"/>
            <a:ext cx="449754" cy="476598"/>
          </a:xfrm>
          <a:prstGeom prst="rect">
            <a:avLst/>
          </a:prstGeom>
        </p:spPr>
      </p:pic>
      <p:sp>
        <p:nvSpPr>
          <p:cNvPr id="22" name="Rounded Rectangle 21"/>
          <p:cNvSpPr/>
          <p:nvPr/>
        </p:nvSpPr>
        <p:spPr>
          <a:xfrm>
            <a:off x="436492" y="3615924"/>
            <a:ext cx="6823904" cy="25248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Clr>
                <a:srgbClr val="FF0000"/>
              </a:buClr>
              <a:buFont typeface="Wingdings" panose="05000000000000000000" pitchFamily="2" charset="2"/>
              <a:buChar char="§"/>
            </a:pPr>
            <a:r>
              <a:rPr lang="en-US" dirty="0" smtClean="0">
                <a:solidFill>
                  <a:prstClr val="black"/>
                </a:solidFill>
              </a:rPr>
              <a:t>He came </a:t>
            </a:r>
            <a:r>
              <a:rPr lang="en-US" dirty="0">
                <a:solidFill>
                  <a:prstClr val="black"/>
                </a:solidFill>
              </a:rPr>
              <a:t>t</a:t>
            </a:r>
            <a:r>
              <a:rPr lang="en-US" dirty="0" smtClean="0">
                <a:solidFill>
                  <a:prstClr val="black"/>
                </a:solidFill>
              </a:rPr>
              <a:t>o me earlier than planned before because was worried about possible harms induced by </a:t>
            </a:r>
            <a:r>
              <a:rPr lang="en-US" dirty="0" err="1" smtClean="0">
                <a:solidFill>
                  <a:prstClr val="black"/>
                </a:solidFill>
              </a:rPr>
              <a:t>Victoza</a:t>
            </a:r>
            <a:r>
              <a:rPr lang="en-US" dirty="0" smtClean="0">
                <a:solidFill>
                  <a:prstClr val="black"/>
                </a:solidFill>
              </a:rPr>
              <a:t> on his  prostate and kidneys. Has stopped </a:t>
            </a:r>
            <a:r>
              <a:rPr lang="en-US" dirty="0" err="1" smtClean="0">
                <a:solidFill>
                  <a:prstClr val="black"/>
                </a:solidFill>
              </a:rPr>
              <a:t>Victoza</a:t>
            </a:r>
            <a:r>
              <a:rPr lang="en-US" dirty="0" smtClean="0">
                <a:solidFill>
                  <a:prstClr val="black"/>
                </a:solidFill>
              </a:rPr>
              <a:t> since 2 days ago.</a:t>
            </a:r>
          </a:p>
        </p:txBody>
      </p:sp>
    </p:spTree>
    <p:extLst>
      <p:ext uri="{BB962C8B-B14F-4D97-AF65-F5344CB8AC3E}">
        <p14:creationId xmlns:p14="http://schemas.microsoft.com/office/powerpoint/2010/main" val="26557670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87142" y="1039159"/>
          <a:ext cx="11030550" cy="5142120"/>
        </p:xfrm>
        <a:graphic>
          <a:graphicData uri="http://schemas.openxmlformats.org/drawingml/2006/table">
            <a:tbl>
              <a:tblPr firstRow="1" bandRow="1">
                <a:tableStyleId>{5C22544A-7EE6-4342-B048-85BDC9FD1C3A}</a:tableStyleId>
              </a:tblPr>
              <a:tblGrid>
                <a:gridCol w="1103055"/>
                <a:gridCol w="1103055"/>
                <a:gridCol w="1103055"/>
                <a:gridCol w="1103055"/>
                <a:gridCol w="1103055"/>
                <a:gridCol w="1103055"/>
                <a:gridCol w="1103055"/>
                <a:gridCol w="1103055"/>
                <a:gridCol w="1103055"/>
                <a:gridCol w="1103055"/>
              </a:tblGrid>
              <a:tr h="1339482">
                <a:tc>
                  <a:txBody>
                    <a:bodyPr/>
                    <a:lstStyle/>
                    <a:p>
                      <a:pPr algn="ctr" rtl="1"/>
                      <a:r>
                        <a:rPr lang="fa-IR" dirty="0" smtClean="0"/>
                        <a:t>رژیم درمانی</a:t>
                      </a:r>
                      <a:endParaRPr lang="en-US" dirty="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غیره</a:t>
                      </a:r>
                      <a:endParaRPr lang="en-US" dirty="0" smtClean="0"/>
                    </a:p>
                  </a:txBody>
                  <a:tcPr anchor="ctr"/>
                </a:tc>
                <a:tc>
                  <a:txBody>
                    <a:bodyPr/>
                    <a:lstStyle/>
                    <a:p>
                      <a:pPr algn="ctr" rtl="1"/>
                      <a:r>
                        <a:rPr lang="fa-IR" dirty="0" smtClean="0"/>
                        <a:t>3 نیمه شب</a:t>
                      </a:r>
                      <a:endParaRPr lang="en-US" dirty="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2 ساعت پس از </a:t>
                      </a:r>
                      <a:r>
                        <a:rPr lang="fa-IR" baseline="0" dirty="0" smtClean="0"/>
                        <a:t> شام</a:t>
                      </a:r>
                      <a:endParaRPr lang="en-US" dirty="0" smtClean="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قبل از شام</a:t>
                      </a:r>
                      <a:endParaRPr lang="en-US" dirty="0" smtClean="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2 ساعت پس از ناهار</a:t>
                      </a:r>
                      <a:endParaRPr lang="en-US" dirty="0"/>
                    </a:p>
                  </a:txBody>
                  <a:tcPr anchor="ctr"/>
                </a:tc>
                <a:tc>
                  <a:txBody>
                    <a:bodyPr/>
                    <a:lstStyle/>
                    <a:p>
                      <a:pPr algn="ctr" rtl="1"/>
                      <a:r>
                        <a:rPr lang="fa-IR" dirty="0" smtClean="0"/>
                        <a:t>قبل از ناهلر</a:t>
                      </a:r>
                      <a:endParaRPr lang="en-US" dirty="0"/>
                    </a:p>
                  </a:txBody>
                  <a:tcPr anchor="ctr"/>
                </a:tc>
                <a:tc>
                  <a:txBody>
                    <a:bodyPr/>
                    <a:lstStyle/>
                    <a:p>
                      <a:pPr algn="ctr" rtl="1"/>
                      <a:r>
                        <a:rPr lang="fa-IR" dirty="0" smtClean="0"/>
                        <a:t>2 ساعت پس از صبحانه</a:t>
                      </a:r>
                      <a:endParaRPr lang="en-US" dirty="0"/>
                    </a:p>
                  </a:txBody>
                  <a:tcPr anchor="ctr"/>
                </a:tc>
                <a:tc>
                  <a:txBody>
                    <a:bodyPr/>
                    <a:lstStyle/>
                    <a:p>
                      <a:pPr algn="ctr" rtl="1"/>
                      <a:r>
                        <a:rPr lang="fa-IR" dirty="0" smtClean="0"/>
                        <a:t>ناشتا</a:t>
                      </a:r>
                      <a:endParaRPr lang="en-US" dirty="0"/>
                    </a:p>
                  </a:txBody>
                  <a:tcPr anchor="ctr"/>
                </a:tc>
                <a:tc>
                  <a:txBody>
                    <a:bodyPr/>
                    <a:lstStyle/>
                    <a:p>
                      <a:pPr algn="r" rtl="1"/>
                      <a:endParaRPr lang="en-US" b="1" dirty="0"/>
                    </a:p>
                  </a:txBody>
                  <a:tcPr anchor="ctr"/>
                </a:tc>
              </a:tr>
              <a:tr h="543234">
                <a:tc row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Metformin 1000 (BID)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rPr>
                        <a:t>Latus</a:t>
                      </a:r>
                      <a:r>
                        <a:rPr lang="en-US" sz="1800" dirty="0" smtClean="0">
                          <a:solidFill>
                            <a:schemeClr val="tx1"/>
                          </a:solidFill>
                        </a:rPr>
                        <a:t> 26 IU, HS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rPr>
                        <a:t>Victoza</a:t>
                      </a:r>
                      <a:r>
                        <a:rPr lang="en-US" sz="1800" baseline="0" dirty="0" smtClean="0">
                          <a:solidFill>
                            <a:schemeClr val="tx1"/>
                          </a:solidFill>
                        </a:rPr>
                        <a:t> 1.8 mg</a:t>
                      </a:r>
                      <a:endParaRPr lang="en-US" sz="1800" dirty="0" smtClean="0">
                        <a:solidFill>
                          <a:schemeClr val="tx1"/>
                        </a:solidFill>
                      </a:endParaRPr>
                    </a:p>
                  </a:txBody>
                  <a:tcPr vert="vert270"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r>
                        <a:rPr lang="en-US" dirty="0" smtClean="0"/>
                        <a:t>155</a:t>
                      </a:r>
                      <a:endParaRPr lang="en-US" dirty="0"/>
                    </a:p>
                  </a:txBody>
                  <a:tcPr anchor="ctr"/>
                </a:tc>
                <a:tc>
                  <a:txBody>
                    <a:bodyPr/>
                    <a:lstStyle/>
                    <a:p>
                      <a:pPr algn="ctr" rtl="0"/>
                      <a:endParaRPr lang="en-US" dirty="0"/>
                    </a:p>
                  </a:txBody>
                  <a:tcPr anchor="ctr"/>
                </a:tc>
                <a:tc>
                  <a:txBody>
                    <a:bodyPr/>
                    <a:lstStyle/>
                    <a:p>
                      <a:pPr algn="ctr" rtl="0"/>
                      <a:endParaRPr lang="en-US"/>
                    </a:p>
                  </a:txBody>
                  <a:tcPr anchor="ctr"/>
                </a:tc>
                <a:tc>
                  <a:txBody>
                    <a:bodyPr/>
                    <a:lstStyle/>
                    <a:p>
                      <a:pPr algn="ctr" rtl="0"/>
                      <a:r>
                        <a:rPr lang="en-US" dirty="0" smtClean="0"/>
                        <a:t>100</a:t>
                      </a:r>
                      <a:endParaRPr lang="en-US" dirty="0"/>
                    </a:p>
                  </a:txBody>
                  <a:tcPr anchor="ctr"/>
                </a:tc>
                <a:tc>
                  <a:txBody>
                    <a:bodyPr/>
                    <a:lstStyle/>
                    <a:p>
                      <a:pPr algn="r" rtl="1"/>
                      <a:r>
                        <a:rPr lang="fa-IR" b="1" dirty="0" smtClean="0"/>
                        <a:t>شنبه</a:t>
                      </a:r>
                      <a:endParaRPr lang="en-US" b="1" dirty="0"/>
                    </a:p>
                  </a:txBody>
                  <a:tcPr anchor="ctr"/>
                </a:tc>
              </a:tr>
              <a:tr h="543234">
                <a:tc vMerge="1">
                  <a:txBody>
                    <a:bodyPr/>
                    <a:lstStyle/>
                    <a:p>
                      <a:endParaRPr lang="en-US" dirty="0"/>
                    </a:p>
                  </a:txBody>
                  <a:tcPr/>
                </a:tc>
                <a:tc>
                  <a:txBody>
                    <a:bodyPr/>
                    <a:lstStyle/>
                    <a:p>
                      <a:pPr algn="ctr" rtl="0"/>
                      <a:endParaRPr lang="en-US"/>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r>
                        <a:rPr lang="en-US" dirty="0" smtClean="0"/>
                        <a:t>98</a:t>
                      </a:r>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r>
                        <a:rPr lang="en-US" dirty="0" smtClean="0"/>
                        <a:t>153</a:t>
                      </a:r>
                      <a:endParaRPr lang="en-US" dirty="0"/>
                    </a:p>
                  </a:txBody>
                  <a:tcPr anchor="ctr"/>
                </a:tc>
                <a:tc>
                  <a:txBody>
                    <a:bodyPr/>
                    <a:lstStyle/>
                    <a:p>
                      <a:pPr algn="ctr" rtl="0"/>
                      <a:endParaRPr lang="en-US" dirty="0"/>
                    </a:p>
                  </a:txBody>
                  <a:tcPr anchor="ctr"/>
                </a:tc>
                <a:tc>
                  <a:txBody>
                    <a:bodyPr/>
                    <a:lstStyle/>
                    <a:p>
                      <a:pPr algn="r" rtl="1"/>
                      <a:r>
                        <a:rPr lang="fa-IR" b="1" dirty="0" smtClean="0"/>
                        <a:t>یکشنبه</a:t>
                      </a:r>
                      <a:endParaRPr lang="en-US" b="1" dirty="0"/>
                    </a:p>
                  </a:txBody>
                  <a:tcPr anchor="ctr"/>
                </a:tc>
              </a:tr>
              <a:tr h="543234">
                <a:tc vMerge="1">
                  <a:txBody>
                    <a:bodyPr/>
                    <a:lstStyle/>
                    <a:p>
                      <a:endParaRPr lang="en-US" dirty="0"/>
                    </a:p>
                  </a:txBody>
                  <a:tcP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r" rtl="1"/>
                      <a:r>
                        <a:rPr lang="fa-IR" b="1" dirty="0" smtClean="0"/>
                        <a:t>دوشنبه</a:t>
                      </a:r>
                      <a:endParaRPr lang="en-US" b="1" dirty="0"/>
                    </a:p>
                  </a:txBody>
                  <a:tcPr anchor="ctr"/>
                </a:tc>
              </a:tr>
              <a:tr h="543234">
                <a:tc vMerge="1">
                  <a:txBody>
                    <a:bodyPr/>
                    <a:lstStyle/>
                    <a:p>
                      <a:endParaRPr lang="en-US" dirty="0"/>
                    </a:p>
                  </a:txBody>
                  <a:tcP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ctr" rtl="0"/>
                      <a:r>
                        <a:rPr lang="en-US" dirty="0" smtClean="0"/>
                        <a:t>131</a:t>
                      </a:r>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r>
                        <a:rPr lang="en-US" dirty="0" smtClean="0"/>
                        <a:t>88</a:t>
                      </a:r>
                      <a:endParaRPr lang="en-US" dirty="0"/>
                    </a:p>
                  </a:txBody>
                  <a:tcPr anchor="ctr"/>
                </a:tc>
                <a:tc>
                  <a:txBody>
                    <a:bodyPr/>
                    <a:lstStyle/>
                    <a:p>
                      <a:pPr algn="r" rtl="1"/>
                      <a:r>
                        <a:rPr lang="fa-IR" b="1" dirty="0" smtClean="0"/>
                        <a:t>سه شنبه</a:t>
                      </a:r>
                      <a:endParaRPr lang="en-US" b="1" dirty="0"/>
                    </a:p>
                  </a:txBody>
                  <a:tcPr anchor="ctr"/>
                </a:tc>
              </a:tr>
              <a:tr h="543234">
                <a:tc vMerge="1">
                  <a:txBody>
                    <a:bodyPr/>
                    <a:lstStyle/>
                    <a:p>
                      <a:endParaRPr lang="en-US" dirty="0"/>
                    </a:p>
                  </a:txBody>
                  <a:tcPr/>
                </a:tc>
                <a:tc>
                  <a:txBody>
                    <a:bodyPr/>
                    <a:lstStyle/>
                    <a:p>
                      <a:pPr algn="ctr" rtl="0"/>
                      <a:endParaRPr lang="en-US" dirty="0"/>
                    </a:p>
                  </a:txBody>
                  <a:tcPr anchor="ctr"/>
                </a:tc>
                <a:tc>
                  <a:txBody>
                    <a:bodyPr/>
                    <a:lstStyle/>
                    <a:p>
                      <a:pPr algn="ctr" rtl="0"/>
                      <a:endParaRPr lang="en-US"/>
                    </a:p>
                  </a:txBody>
                  <a:tcPr anchor="ctr"/>
                </a:tc>
                <a:tc>
                  <a:txBody>
                    <a:bodyPr/>
                    <a:lstStyle/>
                    <a:p>
                      <a:pPr algn="ctr" rtl="0"/>
                      <a:r>
                        <a:rPr lang="en-US" dirty="0" smtClean="0"/>
                        <a:t>149</a:t>
                      </a:r>
                      <a:endParaRPr lang="en-US" dirty="0"/>
                    </a:p>
                  </a:txBody>
                  <a:tcPr anchor="ctr"/>
                </a:tc>
                <a:tc>
                  <a:txBody>
                    <a:bodyPr/>
                    <a:lstStyle/>
                    <a:p>
                      <a:pPr algn="ctr" rtl="0"/>
                      <a:endParaRPr lang="en-US" dirty="0"/>
                    </a:p>
                  </a:txBody>
                  <a:tcPr anchor="ctr"/>
                </a:tc>
                <a:tc>
                  <a:txBody>
                    <a:bodyPr/>
                    <a:lstStyle/>
                    <a:p>
                      <a:pPr algn="ctr" rtl="0"/>
                      <a:endParaRPr lang="en-US"/>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r" rtl="1"/>
                      <a:r>
                        <a:rPr lang="fa-IR" b="1" dirty="0" smtClean="0"/>
                        <a:t>چهارشنبه</a:t>
                      </a:r>
                      <a:endParaRPr lang="en-US" b="1" dirty="0"/>
                    </a:p>
                  </a:txBody>
                  <a:tcPr anchor="ctr"/>
                </a:tc>
              </a:tr>
              <a:tr h="543234">
                <a:tc vMerge="1">
                  <a:txBody>
                    <a:bodyPr/>
                    <a:lstStyle/>
                    <a:p>
                      <a:endParaRPr lang="en-US" dirty="0"/>
                    </a:p>
                  </a:txBody>
                  <a:tcPr/>
                </a:tc>
                <a:tc>
                  <a:txBody>
                    <a:bodyPr/>
                    <a:lstStyle/>
                    <a:p>
                      <a:pPr algn="ctr" rtl="0"/>
                      <a:endParaRPr lang="en-US" dirty="0"/>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endParaRPr lang="en-US"/>
                    </a:p>
                  </a:txBody>
                  <a:tcPr anchor="ctr"/>
                </a:tc>
                <a:tc>
                  <a:txBody>
                    <a:bodyPr/>
                    <a:lstStyle/>
                    <a:p>
                      <a:pPr algn="ctr" rtl="0"/>
                      <a:r>
                        <a:rPr lang="en-US" dirty="0" smtClean="0"/>
                        <a:t>117</a:t>
                      </a:r>
                      <a:endParaRPr lang="en-US" dirty="0"/>
                    </a:p>
                  </a:txBody>
                  <a:tcPr anchor="ctr"/>
                </a:tc>
                <a:tc>
                  <a:txBody>
                    <a:bodyPr/>
                    <a:lstStyle/>
                    <a:p>
                      <a:pPr algn="ctr" rtl="0"/>
                      <a:endParaRPr lang="en-US"/>
                    </a:p>
                  </a:txBody>
                  <a:tcPr anchor="ctr"/>
                </a:tc>
                <a:tc>
                  <a:txBody>
                    <a:bodyPr/>
                    <a:lstStyle/>
                    <a:p>
                      <a:pPr algn="ctr" rtl="0"/>
                      <a:endParaRPr lang="en-US" dirty="0"/>
                    </a:p>
                  </a:txBody>
                  <a:tcPr anchor="ctr"/>
                </a:tc>
                <a:tc>
                  <a:txBody>
                    <a:bodyPr/>
                    <a:lstStyle/>
                    <a:p>
                      <a:pPr algn="r" rtl="1"/>
                      <a:r>
                        <a:rPr lang="fa-IR" b="1" dirty="0" smtClean="0"/>
                        <a:t>پنجشنبه</a:t>
                      </a:r>
                      <a:endParaRPr lang="en-US" b="1" dirty="0"/>
                    </a:p>
                  </a:txBody>
                  <a:tcPr anchor="ctr"/>
                </a:tc>
              </a:tr>
              <a:tr h="543234">
                <a:tc vMerge="1">
                  <a:txBody>
                    <a:bodyPr/>
                    <a:lstStyle/>
                    <a:p>
                      <a:pPr algn="r" rtl="1"/>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a:txBody>
                    <a:bodyPr/>
                    <a:lstStyle/>
                    <a:p>
                      <a:pPr algn="ctr" rtl="0"/>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194</a:t>
                      </a:r>
                      <a:endParaRPr lang="en-US" dirty="0"/>
                    </a:p>
                  </a:txBody>
                  <a:tcPr anchor="ctr"/>
                </a:tc>
                <a:tc>
                  <a:txBody>
                    <a:bodyPr/>
                    <a:lstStyle/>
                    <a:p>
                      <a:pPr algn="ctr" rtl="0"/>
                      <a:endParaRPr lang="en-US" dirty="0"/>
                    </a:p>
                  </a:txBody>
                  <a:tcPr anchor="ctr"/>
                </a:tc>
                <a:tc>
                  <a:txBody>
                    <a:bodyPr/>
                    <a:lstStyle/>
                    <a:p>
                      <a:pPr algn="ctr" rtl="0"/>
                      <a:endParaRPr lang="en-US" dirty="0"/>
                    </a:p>
                  </a:txBody>
                  <a:tcPr anchor="ctr"/>
                </a:tc>
                <a:tc>
                  <a:txBody>
                    <a:bodyPr/>
                    <a:lstStyle/>
                    <a:p>
                      <a:pPr algn="ctr" rtl="0"/>
                      <a:r>
                        <a:rPr lang="en-US" dirty="0" smtClean="0"/>
                        <a:t>92</a:t>
                      </a:r>
                      <a:endParaRPr lang="en-US" dirty="0"/>
                    </a:p>
                  </a:txBody>
                  <a:tcPr anchor="ctr"/>
                </a:tc>
                <a:tc>
                  <a:txBody>
                    <a:bodyPr/>
                    <a:lstStyle/>
                    <a:p>
                      <a:pPr algn="r" rtl="1"/>
                      <a:r>
                        <a:rPr lang="fa-IR" b="1" dirty="0" smtClean="0"/>
                        <a:t>جمعه</a:t>
                      </a:r>
                      <a:endParaRPr lang="en-US" b="1" dirty="0"/>
                    </a:p>
                  </a:txBody>
                  <a:tcPr anchor="ctr"/>
                </a:tc>
              </a:tr>
            </a:tbl>
          </a:graphicData>
        </a:graphic>
      </p:graphicFrame>
      <p:sp>
        <p:nvSpPr>
          <p:cNvPr id="3" name="Rectangle 2"/>
          <p:cNvSpPr/>
          <p:nvPr/>
        </p:nvSpPr>
        <p:spPr>
          <a:xfrm>
            <a:off x="157488" y="358649"/>
            <a:ext cx="11854840" cy="615553"/>
          </a:xfrm>
          <a:prstGeom prst="rect">
            <a:avLst/>
          </a:prstGeom>
        </p:spPr>
        <p:txBody>
          <a:bodyPr wrap="square">
            <a:spAutoFit/>
          </a:bodyPr>
          <a:lstStyle/>
          <a:p>
            <a:pPr algn="ctr">
              <a:lnSpc>
                <a:spcPct val="85000"/>
              </a:lnSpc>
              <a:spcBef>
                <a:spcPct val="0"/>
              </a:spcBef>
            </a:pPr>
            <a:r>
              <a:rPr lang="en-US" sz="4000" b="1" spc="-50" dirty="0">
                <a:solidFill>
                  <a:prstClr val="black">
                    <a:lumMod val="75000"/>
                    <a:lumOff val="25000"/>
                  </a:prstClr>
                </a:solidFill>
                <a:latin typeface="Times New Roman" panose="02020603050405020304" pitchFamily="18" charset="0"/>
                <a:cs typeface="Times New Roman" panose="02020603050405020304" pitchFamily="18" charset="0"/>
              </a:rPr>
              <a:t>CASE 1</a:t>
            </a:r>
            <a:r>
              <a:rPr lang="en-US" sz="4000" b="1" spc="-50" dirty="0" smtClean="0">
                <a:solidFill>
                  <a:prstClr val="black">
                    <a:lumMod val="75000"/>
                    <a:lumOff val="25000"/>
                  </a:prstClr>
                </a:solidFill>
                <a:latin typeface="Times New Roman" panose="02020603050405020304" pitchFamily="18" charset="0"/>
                <a:cs typeface="Times New Roman" panose="02020603050405020304" pitchFamily="18" charset="0"/>
              </a:rPr>
              <a:t>: SMBG chart, 3</a:t>
            </a:r>
            <a:r>
              <a:rPr lang="en-US" sz="4000" b="1" spc="-50" baseline="30000" dirty="0" smtClean="0">
                <a:solidFill>
                  <a:prstClr val="black">
                    <a:lumMod val="75000"/>
                    <a:lumOff val="25000"/>
                  </a:prstClr>
                </a:solidFill>
                <a:latin typeface="Times New Roman" panose="02020603050405020304" pitchFamily="18" charset="0"/>
                <a:cs typeface="Times New Roman" panose="02020603050405020304" pitchFamily="18" charset="0"/>
              </a:rPr>
              <a:t>rd</a:t>
            </a:r>
            <a:r>
              <a:rPr lang="en-US" sz="4000" b="1" spc="-50" dirty="0" smtClean="0">
                <a:solidFill>
                  <a:prstClr val="black">
                    <a:lumMod val="75000"/>
                    <a:lumOff val="25000"/>
                  </a:prstClr>
                </a:solidFill>
                <a:latin typeface="Times New Roman" panose="02020603050405020304" pitchFamily="18" charset="0"/>
                <a:cs typeface="Times New Roman" panose="02020603050405020304" pitchFamily="18" charset="0"/>
              </a:rPr>
              <a:t> visit </a:t>
            </a:r>
            <a:r>
              <a:rPr lang="en-US" sz="2400" b="1" spc="-50" dirty="0" smtClean="0">
                <a:solidFill>
                  <a:prstClr val="black">
                    <a:lumMod val="75000"/>
                    <a:lumOff val="25000"/>
                  </a:prstClr>
                </a:solidFill>
                <a:latin typeface="Times New Roman" panose="02020603050405020304" pitchFamily="18" charset="0"/>
                <a:cs typeface="Times New Roman" panose="02020603050405020304" pitchFamily="18" charset="0"/>
              </a:rPr>
              <a:t>(20/3/96</a:t>
            </a:r>
            <a:r>
              <a:rPr lang="en-US" sz="2400" b="1" dirty="0" smtClean="0">
                <a:solidFill>
                  <a:prstClr val="black"/>
                </a:solidFill>
                <a:latin typeface="Times New Roman" panose="02020603050405020304" pitchFamily="18" charset="0"/>
                <a:cs typeface="Times New Roman" panose="02020603050405020304" pitchFamily="18" charset="0"/>
              </a:rPr>
              <a:t>)</a:t>
            </a:r>
            <a:endParaRPr lang="en-US" sz="2400" b="1" spc="-5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89170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603"/>
            <a:ext cx="12192000" cy="1450757"/>
          </a:xfrm>
        </p:spPr>
        <p:txBody>
          <a:bodyPr anchor="ctr"/>
          <a:lstStyle/>
          <a:p>
            <a:pPr lvl="0" algn="ctr"/>
            <a:r>
              <a:rPr lang="en-US" b="1" dirty="0" smtClean="0">
                <a:latin typeface="Times New Roman" panose="02020603050405020304" pitchFamily="18" charset="0"/>
                <a:cs typeface="Times New Roman" panose="02020603050405020304" pitchFamily="18" charset="0"/>
              </a:rPr>
              <a:t>Plan after 3</a:t>
            </a:r>
            <a:r>
              <a:rPr lang="en-US" b="1" baseline="30000" dirty="0" smtClean="0">
                <a:latin typeface="Times New Roman" panose="02020603050405020304" pitchFamily="18" charset="0"/>
                <a:cs typeface="Times New Roman" panose="02020603050405020304" pitchFamily="18" charset="0"/>
              </a:rPr>
              <a:t>rd</a:t>
            </a:r>
            <a:r>
              <a:rPr lang="en-US" b="1" dirty="0" smtClean="0">
                <a:latin typeface="Times New Roman" panose="02020603050405020304" pitchFamily="18" charset="0"/>
                <a:cs typeface="Times New Roman" panose="02020603050405020304" pitchFamily="18" charset="0"/>
              </a:rPr>
              <a:t> visit </a:t>
            </a:r>
            <a:r>
              <a:rPr lang="en-US" sz="2400" b="1" dirty="0" smtClean="0">
                <a:solidFill>
                  <a:prstClr val="black">
                    <a:lumMod val="75000"/>
                    <a:lumOff val="25000"/>
                  </a:prstClr>
                </a:solidFill>
                <a:latin typeface="Times New Roman" panose="02020603050405020304" pitchFamily="18" charset="0"/>
                <a:cs typeface="Times New Roman" panose="02020603050405020304" pitchFamily="18" charset="0"/>
              </a:rPr>
              <a:t>(20/3/96</a:t>
            </a:r>
            <a:r>
              <a:rPr lang="en-US" sz="2400" b="1" spc="0" dirty="0" smtClean="0">
                <a:solidFill>
                  <a:prstClr val="black"/>
                </a:solidFill>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845734"/>
            <a:ext cx="12192000" cy="4023360"/>
          </a:xfrm>
        </p:spPr>
        <p:txBody>
          <a:bodyPr>
            <a:normAutofit/>
          </a:bodyPr>
          <a:lstStyle/>
          <a:p>
            <a:pPr marL="749808" lvl="1" indent="-457200" algn="ctr">
              <a:lnSpc>
                <a:spcPct val="150000"/>
              </a:lnSpc>
            </a:pPr>
            <a:r>
              <a:rPr lang="en-US" sz="2800" b="1" dirty="0" smtClean="0">
                <a:solidFill>
                  <a:schemeClr val="tx1"/>
                </a:solidFill>
              </a:rPr>
              <a:t>Reassurance on medication side effects</a:t>
            </a:r>
          </a:p>
          <a:p>
            <a:pPr marL="749808" lvl="1" indent="-457200" algn="ctr">
              <a:lnSpc>
                <a:spcPct val="150000"/>
              </a:lnSpc>
            </a:pPr>
            <a:endParaRPr lang="en-US" sz="2400" b="1" dirty="0" smtClean="0">
              <a:solidFill>
                <a:schemeClr val="tx1"/>
              </a:solidFill>
            </a:endParaRPr>
          </a:p>
          <a:p>
            <a:pPr marL="749808" lvl="1" indent="-457200" algn="ctr">
              <a:lnSpc>
                <a:spcPct val="150000"/>
              </a:lnSpc>
              <a:buFont typeface="+mj-lt"/>
              <a:buAutoNum type="arabicPeriod"/>
            </a:pPr>
            <a:r>
              <a:rPr lang="en-US" sz="2400" b="1" dirty="0" smtClean="0">
                <a:solidFill>
                  <a:schemeClr val="tx1"/>
                </a:solidFill>
              </a:rPr>
              <a:t>Lantus down titrated </a:t>
            </a:r>
            <a:r>
              <a:rPr lang="en-US" sz="2400" b="1" i="1" dirty="0" smtClean="0">
                <a:solidFill>
                  <a:schemeClr val="tx1"/>
                </a:solidFill>
              </a:rPr>
              <a:t>(26 to 24 IU, HS)</a:t>
            </a:r>
          </a:p>
          <a:p>
            <a:pPr marL="749808" lvl="1" indent="-457200" algn="ctr">
              <a:lnSpc>
                <a:spcPct val="150000"/>
              </a:lnSpc>
              <a:buFont typeface="+mj-lt"/>
              <a:buAutoNum type="arabicPeriod"/>
            </a:pPr>
            <a:r>
              <a:rPr lang="en-US" sz="2400" b="1" dirty="0" err="1" smtClean="0">
                <a:solidFill>
                  <a:schemeClr val="tx1"/>
                </a:solidFill>
              </a:rPr>
              <a:t>Victoza</a:t>
            </a:r>
            <a:r>
              <a:rPr lang="en-US" sz="2400" b="1" dirty="0" smtClean="0">
                <a:solidFill>
                  <a:schemeClr val="tx1"/>
                </a:solidFill>
              </a:rPr>
              <a:t> </a:t>
            </a:r>
            <a:r>
              <a:rPr lang="en-US" sz="2400" b="1" i="1" dirty="0" smtClean="0">
                <a:solidFill>
                  <a:schemeClr val="tx1"/>
                </a:solidFill>
              </a:rPr>
              <a:t>(1.8 mg/d) </a:t>
            </a:r>
            <a:r>
              <a:rPr lang="en-US" sz="2400" b="1" dirty="0" smtClean="0">
                <a:solidFill>
                  <a:schemeClr val="tx1"/>
                </a:solidFill>
              </a:rPr>
              <a:t>was started again.</a:t>
            </a:r>
            <a:endParaRPr lang="en-US" sz="2400" b="1" dirty="0">
              <a:solidFill>
                <a:schemeClr val="tx1"/>
              </a:solidFill>
            </a:endParaRPr>
          </a:p>
          <a:p>
            <a:pPr marL="749808" lvl="1" indent="-457200" algn="ctr">
              <a:lnSpc>
                <a:spcPct val="150000"/>
              </a:lnSpc>
              <a:buFont typeface="+mj-lt"/>
              <a:buAutoNum type="arabicPeriod"/>
            </a:pPr>
            <a:r>
              <a:rPr lang="en-US" sz="2400" b="1" dirty="0">
                <a:solidFill>
                  <a:schemeClr val="tx1"/>
                </a:solidFill>
              </a:rPr>
              <a:t>Metformin </a:t>
            </a:r>
            <a:r>
              <a:rPr lang="en-US" sz="2400" b="1" dirty="0" smtClean="0">
                <a:solidFill>
                  <a:schemeClr val="tx1"/>
                </a:solidFill>
              </a:rPr>
              <a:t>continued by 1000 </a:t>
            </a:r>
            <a:r>
              <a:rPr lang="en-US" sz="2400" b="1" dirty="0">
                <a:solidFill>
                  <a:schemeClr val="tx1"/>
                </a:solidFill>
              </a:rPr>
              <a:t>mg </a:t>
            </a:r>
            <a:r>
              <a:rPr lang="en-US" sz="2400" b="1" dirty="0" smtClean="0">
                <a:solidFill>
                  <a:schemeClr val="tx1"/>
                </a:solidFill>
              </a:rPr>
              <a:t>BID</a:t>
            </a:r>
            <a:endParaRPr lang="en-US" sz="2400" b="1" dirty="0">
              <a:solidFill>
                <a:schemeClr val="tx1"/>
              </a:solidFill>
            </a:endParaRPr>
          </a:p>
        </p:txBody>
      </p:sp>
    </p:spTree>
    <p:extLst>
      <p:ext uri="{BB962C8B-B14F-4D97-AF65-F5344CB8AC3E}">
        <p14:creationId xmlns:p14="http://schemas.microsoft.com/office/powerpoint/2010/main" val="38378754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
            <a:ext cx="10058400" cy="1737360"/>
          </a:xfrm>
        </p:spPr>
        <p:txBody>
          <a:bodyPr anchor="ctr">
            <a:normAutofit/>
          </a:bodyPr>
          <a:lstStyle/>
          <a:p>
            <a:pPr lvl="0" algn="ctr"/>
            <a:r>
              <a:rPr lang="en-US" b="1" dirty="0" smtClean="0">
                <a:latin typeface="Times New Roman" panose="02020603050405020304" pitchFamily="18" charset="0"/>
                <a:cs typeface="Times New Roman" panose="02020603050405020304" pitchFamily="18" charset="0"/>
              </a:rPr>
              <a:t>Summary of case 1</a:t>
            </a:r>
            <a:br>
              <a:rPr lang="en-US" b="1" dirty="0" smtClean="0">
                <a:latin typeface="Times New Roman" panose="02020603050405020304" pitchFamily="18" charset="0"/>
                <a:cs typeface="Times New Roman" panose="02020603050405020304" pitchFamily="18" charset="0"/>
              </a:rPr>
            </a:br>
            <a:r>
              <a:rPr lang="en-US" sz="2800" u="sng" dirty="0" err="1" smtClean="0">
                <a:solidFill>
                  <a:srgbClr val="0070C0"/>
                </a:solidFill>
                <a:latin typeface="Times New Roman" panose="02020603050405020304" pitchFamily="18" charset="0"/>
                <a:cs typeface="Times New Roman" panose="02020603050405020304" pitchFamily="18" charset="0"/>
              </a:rPr>
              <a:t>Novomix</a:t>
            </a:r>
            <a:r>
              <a:rPr lang="en-US" sz="2800" u="sng" dirty="0" smtClean="0">
                <a:solidFill>
                  <a:srgbClr val="0070C0"/>
                </a:solidFill>
                <a:latin typeface="Times New Roman" panose="02020603050405020304" pitchFamily="18" charset="0"/>
                <a:cs typeface="Times New Roman" panose="02020603050405020304" pitchFamily="18" charset="0"/>
              </a:rPr>
              <a:t> </a:t>
            </a:r>
            <a:r>
              <a:rPr lang="en-US" sz="2800" u="sng" dirty="0">
                <a:solidFill>
                  <a:srgbClr val="0070C0"/>
                </a:solidFill>
                <a:latin typeface="Times New Roman" panose="02020603050405020304" pitchFamily="18" charset="0"/>
                <a:cs typeface="Times New Roman" panose="02020603050405020304" pitchFamily="18" charset="0"/>
              </a:rPr>
              <a:t>TID to “Lantus+ </a:t>
            </a:r>
            <a:r>
              <a:rPr lang="en-US" sz="2800" u="sng" dirty="0" err="1">
                <a:solidFill>
                  <a:srgbClr val="0070C0"/>
                </a:solidFill>
                <a:latin typeface="Times New Roman" panose="02020603050405020304" pitchFamily="18" charset="0"/>
                <a:cs typeface="Times New Roman" panose="02020603050405020304" pitchFamily="18" charset="0"/>
              </a:rPr>
              <a:t>Victoza</a:t>
            </a:r>
            <a:r>
              <a:rPr lang="en-US" sz="2800" u="sng" dirty="0">
                <a:solidFill>
                  <a:srgbClr val="0070C0"/>
                </a:solidFill>
                <a:latin typeface="Times New Roman" panose="02020603050405020304" pitchFamily="18" charset="0"/>
                <a:cs typeface="Times New Roman" panose="02020603050405020304" pitchFamily="18" charset="0"/>
              </a:rPr>
              <a:t>” in an old IHD case</a:t>
            </a:r>
            <a:endParaRPr lang="en-US" u="sng"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22407" y="2192244"/>
            <a:ext cx="9933273" cy="4023360"/>
          </a:xfrm>
        </p:spPr>
        <p:txBody>
          <a:bodyPr>
            <a:normAutofit/>
          </a:bodyPr>
          <a:lstStyle/>
          <a:p>
            <a:pPr algn="just"/>
            <a:r>
              <a:rPr lang="en-US" sz="2600" b="1" dirty="0" smtClean="0"/>
              <a:t>After four months, changing the diabetes treatment from </a:t>
            </a:r>
            <a:r>
              <a:rPr lang="en-US" sz="2600" b="1" i="1" dirty="0" err="1" smtClean="0"/>
              <a:t>Novomix</a:t>
            </a:r>
            <a:r>
              <a:rPr lang="en-US" sz="2600" b="1" dirty="0" smtClean="0"/>
              <a:t> </a:t>
            </a:r>
            <a:r>
              <a:rPr lang="en-US" sz="2600" b="1" i="1" dirty="0" smtClean="0"/>
              <a:t>TID</a:t>
            </a:r>
            <a:r>
              <a:rPr lang="en-US" sz="2600" b="1" dirty="0" smtClean="0"/>
              <a:t> to </a:t>
            </a:r>
            <a:r>
              <a:rPr lang="en-US" sz="2600" b="1" i="1" dirty="0" err="1" smtClean="0"/>
              <a:t>Lantus+Victoza</a:t>
            </a:r>
            <a:r>
              <a:rPr lang="en-US" sz="2600" b="1" dirty="0" smtClean="0"/>
              <a:t> in an old patient with documented IHD, considering LEADER trial, resulted in:</a:t>
            </a:r>
          </a:p>
          <a:p>
            <a:pPr marL="749808" lvl="1" indent="-457200">
              <a:buClr>
                <a:srgbClr val="FF0000"/>
              </a:buClr>
              <a:buFont typeface="+mj-lt"/>
              <a:buAutoNum type="alphaLcPeriod"/>
            </a:pPr>
            <a:endParaRPr lang="en-US" b="1" dirty="0" smtClean="0"/>
          </a:p>
          <a:p>
            <a:pPr marL="749808" lvl="1" indent="-457200">
              <a:buClr>
                <a:srgbClr val="FF0000"/>
              </a:buClr>
              <a:buFont typeface="+mj-lt"/>
              <a:buAutoNum type="alphaLcPeriod"/>
            </a:pPr>
            <a:r>
              <a:rPr lang="en-US" sz="2200" b="1" dirty="0" smtClean="0"/>
              <a:t>Disappearance of hypoglycemia</a:t>
            </a:r>
          </a:p>
          <a:p>
            <a:pPr marL="749808" lvl="1" indent="-457200">
              <a:buClr>
                <a:srgbClr val="FF0000"/>
              </a:buClr>
              <a:buFont typeface="+mj-lt"/>
              <a:buAutoNum type="alphaLcPeriod"/>
            </a:pPr>
            <a:r>
              <a:rPr lang="en-US" sz="2200" b="1" dirty="0" smtClean="0"/>
              <a:t>No fluctuation in BGs</a:t>
            </a:r>
          </a:p>
          <a:p>
            <a:pPr marL="749808" lvl="1" indent="-457200">
              <a:buClr>
                <a:srgbClr val="FF0000"/>
              </a:buClr>
              <a:buFont typeface="+mj-lt"/>
              <a:buAutoNum type="alphaLcPeriod"/>
            </a:pPr>
            <a:r>
              <a:rPr lang="en-US" sz="2200" b="1" dirty="0" smtClean="0"/>
              <a:t>Weight loss (5.5 kg)</a:t>
            </a:r>
          </a:p>
          <a:p>
            <a:pPr marL="749808" lvl="1" indent="-457200">
              <a:buClr>
                <a:srgbClr val="FF0000"/>
              </a:buClr>
              <a:buFont typeface="+mj-lt"/>
              <a:buAutoNum type="alphaLcPeriod"/>
            </a:pPr>
            <a:r>
              <a:rPr lang="en-US" sz="2200" b="1" dirty="0" smtClean="0"/>
              <a:t>Less injections per day</a:t>
            </a:r>
          </a:p>
          <a:p>
            <a:pPr marL="749808" lvl="1" indent="-457200">
              <a:buClr>
                <a:srgbClr val="FF0000"/>
              </a:buClr>
              <a:buFont typeface="+mj-lt"/>
              <a:buAutoNum type="alphaLcPeriod"/>
            </a:pPr>
            <a:r>
              <a:rPr lang="en-US" sz="2200" b="1" dirty="0" smtClean="0"/>
              <a:t>Patient satisfaction</a:t>
            </a:r>
          </a:p>
          <a:p>
            <a:pPr marL="749808" lvl="1" indent="-457200">
              <a:buClr>
                <a:srgbClr val="FF0000"/>
              </a:buClr>
              <a:buFont typeface="+mj-lt"/>
              <a:buAutoNum type="alphaLcPeriod"/>
            </a:pPr>
            <a:r>
              <a:rPr lang="en-US" sz="2200" b="1" dirty="0" smtClean="0"/>
              <a:t>No important loss of control (HbA1c 6.7% to 7.2%)</a:t>
            </a:r>
          </a:p>
          <a:p>
            <a:endParaRPr lang="en-US" b="1" dirty="0"/>
          </a:p>
        </p:txBody>
      </p:sp>
    </p:spTree>
    <p:extLst>
      <p:ext uri="{BB962C8B-B14F-4D97-AF65-F5344CB8AC3E}">
        <p14:creationId xmlns:p14="http://schemas.microsoft.com/office/powerpoint/2010/main" val="23438130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D35908-D290-405D-B247-3A3C3B2AB46F}" type="datetime1">
              <a:rPr lang="en-US" smtClean="0">
                <a:solidFill>
                  <a:prstClr val="white"/>
                </a:solidFill>
                <a:latin typeface="Times New Roman" panose="02020603050405020304" pitchFamily="18" charset="0"/>
                <a:cs typeface="Times New Roman" panose="02020603050405020304" pitchFamily="18" charset="0"/>
              </a:rPr>
              <a:pPr/>
              <a:t>8/9/2017</a:t>
            </a:fld>
            <a:endParaRPr lang="en-US" dirty="0">
              <a:solidFill>
                <a:prstClr val="white"/>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E710D9D3-9E56-426E-940A-EB27FAD19CFE}" type="slidenum">
              <a:rPr lang="en-US" smtClean="0">
                <a:solidFill>
                  <a:prstClr val="white"/>
                </a:solidFill>
              </a:rPr>
              <a:pPr/>
              <a:t>76</a:t>
            </a:fld>
            <a:endParaRPr lang="en-US" dirty="0">
              <a:solidFill>
                <a:prstClr val="white"/>
              </a:solidFill>
            </a:endParaRPr>
          </a:p>
        </p:txBody>
      </p:sp>
      <p:sp>
        <p:nvSpPr>
          <p:cNvPr id="6" name="Title 1"/>
          <p:cNvSpPr>
            <a:spLocks noGrp="1"/>
          </p:cNvSpPr>
          <p:nvPr>
            <p:ph type="ctrTitle"/>
          </p:nvPr>
        </p:nvSpPr>
        <p:spPr>
          <a:xfrm>
            <a:off x="1490949" y="1652530"/>
            <a:ext cx="9144000" cy="2633031"/>
          </a:xfrm>
        </p:spPr>
        <p:txBody>
          <a:bodyPr>
            <a:noAutofit/>
          </a:bodyPr>
          <a:lstStyle/>
          <a:p>
            <a:pPr algn="ctr"/>
            <a:r>
              <a:rPr lang="en-US" sz="9000" b="1" dirty="0" smtClean="0">
                <a:latin typeface="Times" panose="02020603060405020304" pitchFamily="18" charset="0"/>
              </a:rPr>
              <a:t>Case Discussion (2)</a:t>
            </a:r>
            <a:endParaRPr lang="en-US" sz="9000" b="1" dirty="0">
              <a:latin typeface="Times" panose="02020603060405020304" pitchFamily="18" charset="0"/>
            </a:endParaRPr>
          </a:p>
        </p:txBody>
      </p:sp>
    </p:spTree>
    <p:extLst>
      <p:ext uri="{BB962C8B-B14F-4D97-AF65-F5344CB8AC3E}">
        <p14:creationId xmlns:p14="http://schemas.microsoft.com/office/powerpoint/2010/main" val="19512339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99098" y="1154698"/>
            <a:ext cx="7339449" cy="529493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 name="Title 1"/>
          <p:cNvSpPr>
            <a:spLocks noGrp="1"/>
          </p:cNvSpPr>
          <p:nvPr>
            <p:ph type="title" idx="4294967295"/>
          </p:nvPr>
        </p:nvSpPr>
        <p:spPr>
          <a:xfrm>
            <a:off x="60032" y="153718"/>
            <a:ext cx="12073109" cy="894924"/>
          </a:xfrm>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CASE 2: 1</a:t>
            </a:r>
            <a:r>
              <a:rPr lang="en-US" sz="3600" b="1" baseline="30000" dirty="0" smtClean="0">
                <a:latin typeface="Times New Roman" panose="02020603050405020304" pitchFamily="18" charset="0"/>
                <a:cs typeface="Times New Roman" panose="02020603050405020304" pitchFamily="18" charset="0"/>
              </a:rPr>
              <a:t>st</a:t>
            </a:r>
            <a:r>
              <a:rPr lang="en-US" sz="3600" b="1" dirty="0" smtClean="0">
                <a:latin typeface="Times New Roman" panose="02020603050405020304" pitchFamily="18" charset="0"/>
                <a:cs typeface="Times New Roman" panose="02020603050405020304" pitchFamily="18" charset="0"/>
              </a:rPr>
              <a:t> visit </a:t>
            </a:r>
            <a:r>
              <a:rPr lang="en-US" sz="2400" b="1" dirty="0" smtClean="0">
                <a:latin typeface="Times New Roman" panose="02020603050405020304" pitchFamily="18" charset="0"/>
                <a:cs typeface="Times New Roman" panose="02020603050405020304" pitchFamily="18" charset="0"/>
              </a:rPr>
              <a:t>(2/5/92)</a:t>
            </a:r>
            <a:endParaRPr lang="en-US" sz="2800" b="1"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7595479" y="1113264"/>
            <a:ext cx="4349594" cy="53363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7733707" y="1658833"/>
            <a:ext cx="4047616" cy="3831818"/>
          </a:xfrm>
          <a:prstGeom prst="rect">
            <a:avLst/>
          </a:prstGeom>
          <a:noFill/>
        </p:spPr>
        <p:txBody>
          <a:bodyPr wrap="square" rtlCol="0">
            <a:spAutoFit/>
          </a:bodyPr>
          <a:lstStyle/>
          <a:p>
            <a:pPr algn="ctr">
              <a:lnSpc>
                <a:spcPct val="150000"/>
              </a:lnSpc>
              <a:buClr>
                <a:srgbClr val="C00000"/>
              </a:buClr>
            </a:pPr>
            <a:r>
              <a:rPr lang="en-US" b="1" dirty="0" smtClean="0">
                <a:solidFill>
                  <a:prstClr val="black"/>
                </a:solidFill>
              </a:rPr>
              <a:t>Medication</a:t>
            </a:r>
          </a:p>
          <a:p>
            <a:pPr algn="ctr">
              <a:lnSpc>
                <a:spcPct val="150000"/>
              </a:lnSpc>
              <a:buClr>
                <a:srgbClr val="C00000"/>
              </a:buClr>
            </a:pPr>
            <a:endParaRPr lang="en-US" b="1" dirty="0">
              <a:solidFill>
                <a:prstClr val="black"/>
              </a:solidFill>
            </a:endParaRPr>
          </a:p>
          <a:p>
            <a:pPr marL="285750" indent="-285750">
              <a:lnSpc>
                <a:spcPct val="150000"/>
              </a:lnSpc>
              <a:buClr>
                <a:srgbClr val="C00000"/>
              </a:buClr>
              <a:buFont typeface="Arial" panose="020B0604020202020204" pitchFamily="34" charset="0"/>
              <a:buChar char="•"/>
            </a:pPr>
            <a:r>
              <a:rPr lang="en-US" b="1" dirty="0" err="1" smtClean="0">
                <a:solidFill>
                  <a:prstClr val="black"/>
                </a:solidFill>
              </a:rPr>
              <a:t>Novomix</a:t>
            </a:r>
            <a:r>
              <a:rPr lang="en-US" b="1" dirty="0" smtClean="0">
                <a:solidFill>
                  <a:prstClr val="black"/>
                </a:solidFill>
              </a:rPr>
              <a:t> 24 IU </a:t>
            </a:r>
            <a:r>
              <a:rPr lang="en-US" sz="1600" b="1" dirty="0" smtClean="0">
                <a:solidFill>
                  <a:prstClr val="black"/>
                </a:solidFill>
              </a:rPr>
              <a:t>(morning)</a:t>
            </a:r>
            <a:r>
              <a:rPr lang="en-US" b="1" dirty="0" smtClean="0">
                <a:solidFill>
                  <a:prstClr val="black"/>
                </a:solidFill>
              </a:rPr>
              <a:t>,</a:t>
            </a:r>
            <a:r>
              <a:rPr lang="en-US" sz="1600" b="1" dirty="0" smtClean="0">
                <a:solidFill>
                  <a:prstClr val="black"/>
                </a:solidFill>
              </a:rPr>
              <a:t> </a:t>
            </a:r>
            <a:r>
              <a:rPr lang="en-US" b="1" dirty="0" smtClean="0">
                <a:solidFill>
                  <a:prstClr val="black"/>
                </a:solidFill>
              </a:rPr>
              <a:t>34 IU </a:t>
            </a:r>
            <a:r>
              <a:rPr lang="en-US" sz="1600" b="1" dirty="0" smtClean="0">
                <a:solidFill>
                  <a:prstClr val="black"/>
                </a:solidFill>
              </a:rPr>
              <a:t>(night) </a:t>
            </a:r>
            <a:r>
              <a:rPr lang="en-US" i="1" dirty="0" smtClean="0">
                <a:solidFill>
                  <a:prstClr val="black"/>
                </a:solidFill>
              </a:rPr>
              <a:t>[0.66 IU/kg]</a:t>
            </a:r>
            <a:endParaRPr lang="en-US" i="1" dirty="0">
              <a:solidFill>
                <a:prstClr val="black"/>
              </a:solidFill>
            </a:endParaRPr>
          </a:p>
          <a:p>
            <a:pPr marL="285750" indent="-285750">
              <a:lnSpc>
                <a:spcPct val="150000"/>
              </a:lnSpc>
              <a:buClr>
                <a:srgbClr val="C00000"/>
              </a:buClr>
              <a:buFont typeface="Arial" panose="020B0604020202020204" pitchFamily="34" charset="0"/>
              <a:buChar char="•"/>
            </a:pPr>
            <a:r>
              <a:rPr lang="en-US" b="1" dirty="0" smtClean="0">
                <a:solidFill>
                  <a:prstClr val="black"/>
                </a:solidFill>
              </a:rPr>
              <a:t>Metformin </a:t>
            </a:r>
            <a:r>
              <a:rPr lang="en-US" b="1" dirty="0">
                <a:solidFill>
                  <a:prstClr val="black"/>
                </a:solidFill>
              </a:rPr>
              <a:t>5</a:t>
            </a:r>
            <a:r>
              <a:rPr lang="en-US" b="1" dirty="0" smtClean="0">
                <a:solidFill>
                  <a:prstClr val="black"/>
                </a:solidFill>
              </a:rPr>
              <a:t>00 TDS</a:t>
            </a:r>
          </a:p>
          <a:p>
            <a:pPr marL="285750" indent="-285750">
              <a:lnSpc>
                <a:spcPct val="150000"/>
              </a:lnSpc>
              <a:buClr>
                <a:srgbClr val="C00000"/>
              </a:buClr>
              <a:buFont typeface="Arial" panose="020B0604020202020204" pitchFamily="34" charset="0"/>
              <a:buChar char="•"/>
            </a:pPr>
            <a:r>
              <a:rPr lang="en-US" dirty="0" smtClean="0">
                <a:solidFill>
                  <a:prstClr val="black"/>
                </a:solidFill>
              </a:rPr>
              <a:t>Atorvastatin 20 mg/d</a:t>
            </a:r>
          </a:p>
          <a:p>
            <a:pPr marL="285750" indent="-285750">
              <a:lnSpc>
                <a:spcPct val="150000"/>
              </a:lnSpc>
              <a:buClr>
                <a:srgbClr val="C00000"/>
              </a:buClr>
              <a:buFont typeface="Arial" panose="020B0604020202020204" pitchFamily="34" charset="0"/>
              <a:buChar char="•"/>
            </a:pPr>
            <a:r>
              <a:rPr lang="en-US" dirty="0" smtClean="0">
                <a:solidFill>
                  <a:prstClr val="black"/>
                </a:solidFill>
              </a:rPr>
              <a:t>ASA 80 mg/HS</a:t>
            </a:r>
          </a:p>
          <a:p>
            <a:pPr marL="285750" indent="-285750">
              <a:lnSpc>
                <a:spcPct val="150000"/>
              </a:lnSpc>
              <a:buClr>
                <a:srgbClr val="C00000"/>
              </a:buClr>
              <a:buFont typeface="Arial" panose="020B0604020202020204" pitchFamily="34" charset="0"/>
              <a:buChar char="•"/>
            </a:pPr>
            <a:r>
              <a:rPr lang="en-US" dirty="0" smtClean="0">
                <a:solidFill>
                  <a:prstClr val="black"/>
                </a:solidFill>
              </a:rPr>
              <a:t>Losartan 25 mg BID</a:t>
            </a:r>
          </a:p>
          <a:p>
            <a:pPr marL="285750" indent="-285750">
              <a:lnSpc>
                <a:spcPct val="150000"/>
              </a:lnSpc>
              <a:buClr>
                <a:srgbClr val="C00000"/>
              </a:buClr>
              <a:buFont typeface="Arial" panose="020B0604020202020204" pitchFamily="34" charset="0"/>
              <a:buChar char="•"/>
            </a:pPr>
            <a:r>
              <a:rPr lang="en-US" dirty="0" err="1" smtClean="0">
                <a:solidFill>
                  <a:prstClr val="black"/>
                </a:solidFill>
              </a:rPr>
              <a:t>Enalapril</a:t>
            </a:r>
            <a:r>
              <a:rPr lang="en-US" dirty="0" smtClean="0">
                <a:solidFill>
                  <a:prstClr val="black"/>
                </a:solidFill>
              </a:rPr>
              <a:t> 5 mg BID</a:t>
            </a:r>
          </a:p>
        </p:txBody>
      </p:sp>
      <p:sp>
        <p:nvSpPr>
          <p:cNvPr id="7" name="TextBox 6"/>
          <p:cNvSpPr txBox="1"/>
          <p:nvPr/>
        </p:nvSpPr>
        <p:spPr>
          <a:xfrm>
            <a:off x="508408" y="1809313"/>
            <a:ext cx="6774556" cy="5078313"/>
          </a:xfrm>
          <a:prstGeom prst="rect">
            <a:avLst/>
          </a:prstGeom>
          <a:noFill/>
        </p:spPr>
        <p:txBody>
          <a:bodyPr wrap="square" rtlCol="0">
            <a:spAutoFit/>
          </a:bodyPr>
          <a:lstStyle/>
          <a:p>
            <a:r>
              <a:rPr lang="en-US" dirty="0">
                <a:solidFill>
                  <a:prstClr val="black"/>
                </a:solidFill>
              </a:rPr>
              <a:t>Mrs. M. F., A </a:t>
            </a:r>
            <a:r>
              <a:rPr lang="en-US" dirty="0" smtClean="0">
                <a:solidFill>
                  <a:prstClr val="black"/>
                </a:solidFill>
              </a:rPr>
              <a:t>52-year-old </a:t>
            </a:r>
            <a:r>
              <a:rPr lang="en-US" dirty="0">
                <a:solidFill>
                  <a:prstClr val="black"/>
                </a:solidFill>
              </a:rPr>
              <a:t>obese </a:t>
            </a:r>
            <a:r>
              <a:rPr lang="en-US" dirty="0" smtClean="0">
                <a:solidFill>
                  <a:prstClr val="black"/>
                </a:solidFill>
              </a:rPr>
              <a:t>woman, </a:t>
            </a:r>
            <a:r>
              <a:rPr lang="en-US" dirty="0">
                <a:solidFill>
                  <a:prstClr val="black"/>
                </a:solidFill>
              </a:rPr>
              <a:t>with </a:t>
            </a:r>
            <a:r>
              <a:rPr lang="en-US" dirty="0" smtClean="0">
                <a:solidFill>
                  <a:prstClr val="black"/>
                </a:solidFill>
              </a:rPr>
              <a:t>T2DM from 20 </a:t>
            </a:r>
            <a:r>
              <a:rPr lang="en-US" dirty="0">
                <a:solidFill>
                  <a:prstClr val="black"/>
                </a:solidFill>
              </a:rPr>
              <a:t>years ago, </a:t>
            </a:r>
            <a:r>
              <a:rPr lang="en-US" dirty="0" smtClean="0">
                <a:solidFill>
                  <a:prstClr val="black"/>
                </a:solidFill>
              </a:rPr>
              <a:t>came </a:t>
            </a:r>
            <a:r>
              <a:rPr lang="en-US" dirty="0">
                <a:solidFill>
                  <a:prstClr val="black"/>
                </a:solidFill>
              </a:rPr>
              <a:t>to </a:t>
            </a:r>
            <a:r>
              <a:rPr lang="en-US" dirty="0" smtClean="0">
                <a:solidFill>
                  <a:prstClr val="black"/>
                </a:solidFill>
              </a:rPr>
              <a:t>my office for severe paresthesia in feet. </a:t>
            </a:r>
            <a:r>
              <a:rPr lang="en-US" dirty="0">
                <a:solidFill>
                  <a:prstClr val="black"/>
                </a:solidFill>
              </a:rPr>
              <a:t>She </a:t>
            </a:r>
            <a:r>
              <a:rPr lang="en-US" dirty="0" smtClean="0">
                <a:solidFill>
                  <a:prstClr val="black"/>
                </a:solidFill>
              </a:rPr>
              <a:t>also complained of 10 kg weight gain &amp; some non-severe but annoying </a:t>
            </a:r>
            <a:r>
              <a:rPr lang="en-US" dirty="0">
                <a:solidFill>
                  <a:prstClr val="black"/>
                </a:solidFill>
              </a:rPr>
              <a:t>hypoglycemia </a:t>
            </a:r>
            <a:r>
              <a:rPr lang="en-US" dirty="0" smtClean="0">
                <a:solidFill>
                  <a:prstClr val="black"/>
                </a:solidFill>
              </a:rPr>
              <a:t>episodes since she had been on insulin 4 years ago. She thought hypoglycemic episode has made her eat more than needed resulting in progressive weight gain and variation in BGs, in spite of her really eagerness to care of herself and have better control.</a:t>
            </a:r>
          </a:p>
          <a:p>
            <a:endParaRPr lang="en-US" dirty="0">
              <a:solidFill>
                <a:prstClr val="black"/>
              </a:solidFill>
            </a:endParaRPr>
          </a:p>
          <a:p>
            <a:r>
              <a:rPr lang="en-US" b="1" dirty="0" smtClean="0">
                <a:solidFill>
                  <a:prstClr val="black"/>
                </a:solidFill>
              </a:rPr>
              <a:t>Social </a:t>
            </a:r>
            <a:r>
              <a:rPr lang="en-US" b="1" dirty="0">
                <a:solidFill>
                  <a:prstClr val="black"/>
                </a:solidFill>
              </a:rPr>
              <a:t>History</a:t>
            </a:r>
            <a:r>
              <a:rPr lang="en-US" b="1" dirty="0" smtClean="0">
                <a:solidFill>
                  <a:prstClr val="black"/>
                </a:solidFill>
              </a:rPr>
              <a:t>:</a:t>
            </a:r>
          </a:p>
          <a:p>
            <a:pPr algn="just"/>
            <a:r>
              <a:rPr lang="en-US" dirty="0" smtClean="0">
                <a:solidFill>
                  <a:prstClr val="black"/>
                </a:solidFill>
              </a:rPr>
              <a:t>She was </a:t>
            </a:r>
            <a:r>
              <a:rPr lang="en-US" dirty="0">
                <a:solidFill>
                  <a:prstClr val="black"/>
                </a:solidFill>
              </a:rPr>
              <a:t>a house </a:t>
            </a:r>
            <a:r>
              <a:rPr lang="en-US" dirty="0" smtClean="0">
                <a:solidFill>
                  <a:prstClr val="black"/>
                </a:solidFill>
              </a:rPr>
              <a:t>wife from a rather </a:t>
            </a:r>
            <a:r>
              <a:rPr lang="en-US" dirty="0">
                <a:solidFill>
                  <a:prstClr val="black"/>
                </a:solidFill>
              </a:rPr>
              <a:t>low income </a:t>
            </a:r>
            <a:r>
              <a:rPr lang="en-US" dirty="0" smtClean="0">
                <a:solidFill>
                  <a:prstClr val="black"/>
                </a:solidFill>
              </a:rPr>
              <a:t>family; married </a:t>
            </a:r>
            <a:r>
              <a:rPr lang="en-US" dirty="0">
                <a:solidFill>
                  <a:prstClr val="black"/>
                </a:solidFill>
              </a:rPr>
              <a:t>and </a:t>
            </a:r>
            <a:r>
              <a:rPr lang="en-US" dirty="0" smtClean="0">
                <a:solidFill>
                  <a:prstClr val="black"/>
                </a:solidFill>
              </a:rPr>
              <a:t>had </a:t>
            </a:r>
            <a:r>
              <a:rPr lang="en-US" dirty="0">
                <a:solidFill>
                  <a:prstClr val="black"/>
                </a:solidFill>
              </a:rPr>
              <a:t>3 children. </a:t>
            </a:r>
            <a:r>
              <a:rPr lang="en-US" dirty="0" smtClean="0">
                <a:solidFill>
                  <a:prstClr val="black"/>
                </a:solidFill>
              </a:rPr>
              <a:t>She had planned to have walking bi-weekly, but actually that was not done  regularly. No smoke, no drink.</a:t>
            </a:r>
          </a:p>
          <a:p>
            <a:endParaRPr lang="en-US" dirty="0">
              <a:solidFill>
                <a:prstClr val="black"/>
              </a:solidFill>
            </a:endParaRPr>
          </a:p>
          <a:p>
            <a:r>
              <a:rPr lang="en-US" dirty="0">
                <a:solidFill>
                  <a:prstClr val="black"/>
                </a:solidFill>
              </a:rPr>
              <a:t>Her family history is </a:t>
            </a:r>
            <a:r>
              <a:rPr lang="en-US" dirty="0" smtClean="0">
                <a:solidFill>
                  <a:prstClr val="black"/>
                </a:solidFill>
              </a:rPr>
              <a:t>positive for </a:t>
            </a:r>
            <a:r>
              <a:rPr lang="en-US" dirty="0">
                <a:solidFill>
                  <a:prstClr val="black"/>
                </a:solidFill>
              </a:rPr>
              <a:t>obesity, </a:t>
            </a:r>
            <a:r>
              <a:rPr lang="en-US" dirty="0" smtClean="0">
                <a:solidFill>
                  <a:prstClr val="black"/>
                </a:solidFill>
              </a:rPr>
              <a:t>CAD </a:t>
            </a:r>
            <a:r>
              <a:rPr lang="en-US" dirty="0">
                <a:solidFill>
                  <a:prstClr val="black"/>
                </a:solidFill>
              </a:rPr>
              <a:t>and </a:t>
            </a:r>
            <a:r>
              <a:rPr lang="en-US" dirty="0" smtClean="0">
                <a:solidFill>
                  <a:prstClr val="black"/>
                </a:solidFill>
              </a:rPr>
              <a:t>T2DM in </a:t>
            </a:r>
            <a:r>
              <a:rPr lang="en-US" dirty="0">
                <a:solidFill>
                  <a:prstClr val="black"/>
                </a:solidFill>
              </a:rPr>
              <a:t>several </a:t>
            </a:r>
            <a:r>
              <a:rPr lang="en-US" dirty="0" smtClean="0">
                <a:solidFill>
                  <a:prstClr val="black"/>
                </a:solidFill>
              </a:rPr>
              <a:t>relatives.</a:t>
            </a:r>
          </a:p>
          <a:p>
            <a:endParaRPr lang="en-US" dirty="0">
              <a:solidFill>
                <a:prstClr val="black"/>
              </a:solidFill>
            </a:endParaRPr>
          </a:p>
          <a:p>
            <a:endParaRPr lang="en-US" dirty="0">
              <a:solidFill>
                <a:prstClr val="black"/>
              </a:solidFill>
            </a:endParaRPr>
          </a:p>
          <a:p>
            <a:endParaRPr lang="en-US" dirty="0">
              <a:solidFill>
                <a:prstClr val="black"/>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112" y="1249894"/>
            <a:ext cx="559419" cy="5594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7364" y="1216134"/>
            <a:ext cx="521380" cy="48561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8744" y="1218565"/>
            <a:ext cx="462536" cy="479375"/>
          </a:xfrm>
          <a:prstGeom prst="rect">
            <a:avLst/>
          </a:prstGeom>
        </p:spPr>
      </p:pic>
    </p:spTree>
    <p:extLst>
      <p:ext uri="{BB962C8B-B14F-4D97-AF65-F5344CB8AC3E}">
        <p14:creationId xmlns:p14="http://schemas.microsoft.com/office/powerpoint/2010/main" val="17314870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907133" y="1119431"/>
            <a:ext cx="4815068" cy="49638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7036067" y="1239873"/>
            <a:ext cx="4469168" cy="5355312"/>
          </a:xfrm>
          <a:prstGeom prst="rect">
            <a:avLst/>
          </a:prstGeom>
          <a:noFill/>
        </p:spPr>
        <p:txBody>
          <a:bodyPr wrap="square" rtlCol="0">
            <a:spAutoFit/>
          </a:bodyPr>
          <a:lstStyle/>
          <a:p>
            <a:pPr algn="ctr"/>
            <a:r>
              <a:rPr lang="en-US" b="1" dirty="0" smtClean="0">
                <a:solidFill>
                  <a:prstClr val="black"/>
                </a:solidFill>
              </a:rPr>
              <a:t>Lab data:16/04/92</a:t>
            </a:r>
          </a:p>
          <a:p>
            <a:endParaRPr lang="en-US" b="1" dirty="0">
              <a:solidFill>
                <a:prstClr val="black"/>
              </a:solidFill>
            </a:endParaRPr>
          </a:p>
          <a:p>
            <a:pPr algn="ctr"/>
            <a:r>
              <a:rPr lang="en-US" b="1" dirty="0">
                <a:solidFill>
                  <a:prstClr val="black"/>
                </a:solidFill>
              </a:rPr>
              <a:t>A1C = </a:t>
            </a:r>
            <a:r>
              <a:rPr lang="en-US" b="1" dirty="0" smtClean="0">
                <a:solidFill>
                  <a:prstClr val="black"/>
                </a:solidFill>
              </a:rPr>
              <a:t>7.9 %</a:t>
            </a:r>
            <a:endParaRPr lang="en-US" b="1" dirty="0">
              <a:solidFill>
                <a:prstClr val="black"/>
              </a:solidFill>
            </a:endParaRPr>
          </a:p>
          <a:p>
            <a:pPr algn="ctr"/>
            <a:r>
              <a:rPr lang="en-US" dirty="0">
                <a:solidFill>
                  <a:prstClr val="black"/>
                </a:solidFill>
              </a:rPr>
              <a:t>Creatinine = 0</a:t>
            </a:r>
            <a:r>
              <a:rPr lang="en-US" dirty="0" smtClean="0">
                <a:solidFill>
                  <a:prstClr val="black"/>
                </a:solidFill>
              </a:rPr>
              <a:t>.9 </a:t>
            </a:r>
            <a:r>
              <a:rPr lang="en-US" dirty="0">
                <a:solidFill>
                  <a:prstClr val="black"/>
                </a:solidFill>
              </a:rPr>
              <a:t>mg/</a:t>
            </a:r>
            <a:r>
              <a:rPr lang="en-US" dirty="0" err="1">
                <a:solidFill>
                  <a:prstClr val="black"/>
                </a:solidFill>
              </a:rPr>
              <a:t>dL</a:t>
            </a:r>
            <a:endParaRPr lang="en-US" dirty="0">
              <a:solidFill>
                <a:prstClr val="black"/>
              </a:solidFill>
            </a:endParaRPr>
          </a:p>
          <a:p>
            <a:pPr algn="ctr"/>
            <a:r>
              <a:rPr lang="en-US" b="1" dirty="0" err="1">
                <a:solidFill>
                  <a:prstClr val="black"/>
                </a:solidFill>
              </a:rPr>
              <a:t>eGFR</a:t>
            </a:r>
            <a:r>
              <a:rPr lang="en-US" b="1" dirty="0">
                <a:solidFill>
                  <a:prstClr val="black"/>
                </a:solidFill>
              </a:rPr>
              <a:t>= </a:t>
            </a:r>
            <a:r>
              <a:rPr lang="en-US" b="1" dirty="0" smtClean="0">
                <a:solidFill>
                  <a:prstClr val="black"/>
                </a:solidFill>
              </a:rPr>
              <a:t>74 mL/min/1.73 </a:t>
            </a:r>
            <a:r>
              <a:rPr lang="en-US" b="1" dirty="0">
                <a:solidFill>
                  <a:prstClr val="black"/>
                </a:solidFill>
              </a:rPr>
              <a:t>m</a:t>
            </a:r>
            <a:r>
              <a:rPr lang="en-US" b="1" baseline="30000" dirty="0">
                <a:solidFill>
                  <a:prstClr val="black"/>
                </a:solidFill>
              </a:rPr>
              <a:t>2</a:t>
            </a:r>
          </a:p>
          <a:p>
            <a:pPr algn="ctr"/>
            <a:endParaRPr lang="en-US" dirty="0">
              <a:solidFill>
                <a:prstClr val="black"/>
              </a:solidFill>
            </a:endParaRPr>
          </a:p>
          <a:p>
            <a:pPr algn="ctr"/>
            <a:r>
              <a:rPr lang="en-US" dirty="0">
                <a:solidFill>
                  <a:prstClr val="black"/>
                </a:solidFill>
              </a:rPr>
              <a:t>FPG= </a:t>
            </a:r>
            <a:r>
              <a:rPr lang="en-US" dirty="0" smtClean="0">
                <a:solidFill>
                  <a:prstClr val="black"/>
                </a:solidFill>
              </a:rPr>
              <a:t>150 </a:t>
            </a:r>
            <a:r>
              <a:rPr lang="en-US" dirty="0">
                <a:solidFill>
                  <a:prstClr val="black"/>
                </a:solidFill>
              </a:rPr>
              <a:t>mg/</a:t>
            </a:r>
            <a:r>
              <a:rPr lang="en-US" dirty="0" err="1">
                <a:solidFill>
                  <a:prstClr val="black"/>
                </a:solidFill>
              </a:rPr>
              <a:t>dL</a:t>
            </a:r>
            <a:endParaRPr lang="en-US" dirty="0">
              <a:solidFill>
                <a:prstClr val="black"/>
              </a:solidFill>
            </a:endParaRPr>
          </a:p>
          <a:p>
            <a:pPr algn="ctr"/>
            <a:r>
              <a:rPr lang="en-US" dirty="0" smtClean="0">
                <a:solidFill>
                  <a:prstClr val="black"/>
                </a:solidFill>
              </a:rPr>
              <a:t>Total </a:t>
            </a:r>
            <a:r>
              <a:rPr lang="en-US" dirty="0" err="1">
                <a:solidFill>
                  <a:prstClr val="black"/>
                </a:solidFill>
              </a:rPr>
              <a:t>Chol</a:t>
            </a:r>
            <a:r>
              <a:rPr lang="en-US" dirty="0">
                <a:solidFill>
                  <a:prstClr val="black"/>
                </a:solidFill>
              </a:rPr>
              <a:t>= </a:t>
            </a:r>
            <a:r>
              <a:rPr lang="en-US" dirty="0" smtClean="0">
                <a:solidFill>
                  <a:prstClr val="black"/>
                </a:solidFill>
              </a:rPr>
              <a:t>145 </a:t>
            </a:r>
            <a:r>
              <a:rPr lang="en-US" dirty="0">
                <a:solidFill>
                  <a:prstClr val="black"/>
                </a:solidFill>
              </a:rPr>
              <a:t>mg/</a:t>
            </a:r>
            <a:r>
              <a:rPr lang="en-US" dirty="0" err="1">
                <a:solidFill>
                  <a:prstClr val="black"/>
                </a:solidFill>
              </a:rPr>
              <a:t>dL</a:t>
            </a:r>
            <a:r>
              <a:rPr lang="en-US" dirty="0">
                <a:solidFill>
                  <a:prstClr val="black"/>
                </a:solidFill>
              </a:rPr>
              <a:t/>
            </a:r>
            <a:br>
              <a:rPr lang="en-US" dirty="0">
                <a:solidFill>
                  <a:prstClr val="black"/>
                </a:solidFill>
              </a:rPr>
            </a:br>
            <a:r>
              <a:rPr lang="en-US" dirty="0">
                <a:solidFill>
                  <a:prstClr val="black"/>
                </a:solidFill>
              </a:rPr>
              <a:t>HDL= </a:t>
            </a:r>
            <a:r>
              <a:rPr lang="en-US" dirty="0" smtClean="0">
                <a:solidFill>
                  <a:prstClr val="black"/>
                </a:solidFill>
              </a:rPr>
              <a:t>41 </a:t>
            </a:r>
            <a:r>
              <a:rPr lang="en-US" dirty="0">
                <a:solidFill>
                  <a:prstClr val="black"/>
                </a:solidFill>
              </a:rPr>
              <a:t>mg/</a:t>
            </a:r>
            <a:r>
              <a:rPr lang="en-US" dirty="0" err="1">
                <a:solidFill>
                  <a:prstClr val="black"/>
                </a:solidFill>
              </a:rPr>
              <a:t>dL</a:t>
            </a:r>
            <a:r>
              <a:rPr lang="en-US" dirty="0">
                <a:solidFill>
                  <a:prstClr val="black"/>
                </a:solidFill>
              </a:rPr>
              <a:t/>
            </a:r>
            <a:br>
              <a:rPr lang="en-US" dirty="0">
                <a:solidFill>
                  <a:prstClr val="black"/>
                </a:solidFill>
              </a:rPr>
            </a:br>
            <a:r>
              <a:rPr lang="en-US" b="1" dirty="0">
                <a:solidFill>
                  <a:prstClr val="black"/>
                </a:solidFill>
              </a:rPr>
              <a:t>LDL= </a:t>
            </a:r>
            <a:r>
              <a:rPr lang="en-US" b="1" dirty="0" smtClean="0">
                <a:solidFill>
                  <a:prstClr val="black"/>
                </a:solidFill>
              </a:rPr>
              <a:t>73 </a:t>
            </a:r>
            <a:r>
              <a:rPr lang="en-US" b="1" dirty="0">
                <a:solidFill>
                  <a:prstClr val="black"/>
                </a:solidFill>
              </a:rPr>
              <a:t>mg/</a:t>
            </a:r>
            <a:r>
              <a:rPr lang="en-US" b="1" dirty="0" err="1">
                <a:solidFill>
                  <a:prstClr val="black"/>
                </a:solidFill>
              </a:rPr>
              <a:t>dL</a:t>
            </a:r>
            <a:r>
              <a:rPr lang="en-US" b="1" dirty="0">
                <a:solidFill>
                  <a:prstClr val="black"/>
                </a:solidFill>
              </a:rPr>
              <a:t/>
            </a:r>
            <a:br>
              <a:rPr lang="en-US" b="1" dirty="0">
                <a:solidFill>
                  <a:prstClr val="black"/>
                </a:solidFill>
              </a:rPr>
            </a:br>
            <a:r>
              <a:rPr lang="en-US" dirty="0">
                <a:solidFill>
                  <a:prstClr val="black"/>
                </a:solidFill>
              </a:rPr>
              <a:t>TG= </a:t>
            </a:r>
            <a:r>
              <a:rPr lang="en-US" dirty="0" smtClean="0">
                <a:solidFill>
                  <a:prstClr val="black"/>
                </a:solidFill>
              </a:rPr>
              <a:t>155 </a:t>
            </a:r>
            <a:r>
              <a:rPr lang="en-US" dirty="0">
                <a:solidFill>
                  <a:prstClr val="black"/>
                </a:solidFill>
              </a:rPr>
              <a:t>mg/</a:t>
            </a:r>
            <a:r>
              <a:rPr lang="en-US" dirty="0" err="1">
                <a:solidFill>
                  <a:prstClr val="black"/>
                </a:solidFill>
              </a:rPr>
              <a:t>dL</a:t>
            </a:r>
            <a:r>
              <a:rPr lang="en-US" dirty="0">
                <a:solidFill>
                  <a:prstClr val="black"/>
                </a:solidFill>
              </a:rPr>
              <a:t/>
            </a:r>
            <a:br>
              <a:rPr lang="en-US" dirty="0">
                <a:solidFill>
                  <a:prstClr val="black"/>
                </a:solidFill>
              </a:rPr>
            </a:br>
            <a:endParaRPr lang="en-US" dirty="0">
              <a:solidFill>
                <a:prstClr val="black"/>
              </a:solidFill>
            </a:endParaRPr>
          </a:p>
          <a:p>
            <a:pPr algn="ctr"/>
            <a:r>
              <a:rPr lang="en-US" dirty="0">
                <a:solidFill>
                  <a:prstClr val="black"/>
                </a:solidFill>
              </a:rPr>
              <a:t>ALT= </a:t>
            </a:r>
            <a:r>
              <a:rPr lang="en-US" dirty="0" smtClean="0">
                <a:solidFill>
                  <a:prstClr val="black"/>
                </a:solidFill>
              </a:rPr>
              <a:t>31 </a:t>
            </a:r>
            <a:r>
              <a:rPr lang="en-US" dirty="0">
                <a:solidFill>
                  <a:prstClr val="black"/>
                </a:solidFill>
              </a:rPr>
              <a:t>U/L</a:t>
            </a:r>
          </a:p>
          <a:p>
            <a:pPr algn="ctr"/>
            <a:r>
              <a:rPr lang="en-US" dirty="0" err="1" smtClean="0">
                <a:solidFill>
                  <a:prstClr val="black"/>
                </a:solidFill>
              </a:rPr>
              <a:t>Hb</a:t>
            </a:r>
            <a:r>
              <a:rPr lang="en-US" dirty="0">
                <a:solidFill>
                  <a:prstClr val="black"/>
                </a:solidFill>
              </a:rPr>
              <a:t>= </a:t>
            </a:r>
            <a:r>
              <a:rPr lang="en-US" dirty="0" smtClean="0">
                <a:solidFill>
                  <a:prstClr val="black"/>
                </a:solidFill>
              </a:rPr>
              <a:t>10.8</a:t>
            </a:r>
            <a:endParaRPr lang="en-US" dirty="0">
              <a:solidFill>
                <a:prstClr val="black"/>
              </a:solidFill>
            </a:endParaRPr>
          </a:p>
          <a:p>
            <a:pPr algn="ctr"/>
            <a:r>
              <a:rPr lang="en-US" dirty="0" err="1">
                <a:solidFill>
                  <a:prstClr val="black"/>
                </a:solidFill>
              </a:rPr>
              <a:t>Plt</a:t>
            </a:r>
            <a:r>
              <a:rPr lang="en-US" dirty="0">
                <a:solidFill>
                  <a:prstClr val="black"/>
                </a:solidFill>
              </a:rPr>
              <a:t>= </a:t>
            </a:r>
            <a:r>
              <a:rPr lang="en-US" dirty="0" smtClean="0">
                <a:solidFill>
                  <a:prstClr val="black"/>
                </a:solidFill>
              </a:rPr>
              <a:t>285000</a:t>
            </a:r>
            <a:endParaRPr lang="en-US" dirty="0">
              <a:solidFill>
                <a:prstClr val="black"/>
              </a:solidFill>
            </a:endParaRPr>
          </a:p>
          <a:p>
            <a:pPr algn="ctr"/>
            <a:r>
              <a:rPr lang="en-US" dirty="0" smtClean="0">
                <a:solidFill>
                  <a:prstClr val="black"/>
                </a:solidFill>
              </a:rPr>
              <a:t>WBC=5600</a:t>
            </a:r>
          </a:p>
          <a:p>
            <a:pPr algn="ctr"/>
            <a:r>
              <a:rPr lang="en-US" dirty="0" smtClean="0">
                <a:solidFill>
                  <a:prstClr val="black"/>
                </a:solidFill>
              </a:rPr>
              <a:t>Ferritin= 5</a:t>
            </a:r>
            <a:endParaRPr lang="en-US" dirty="0">
              <a:solidFill>
                <a:prstClr val="black"/>
              </a:solidFill>
            </a:endParaRPr>
          </a:p>
          <a:p>
            <a:endParaRPr lang="en-US" b="1" dirty="0" smtClean="0">
              <a:solidFill>
                <a:prstClr val="black"/>
              </a:solidFill>
            </a:endParaRPr>
          </a:p>
          <a:p>
            <a:endParaRPr lang="en-US" dirty="0" smtClean="0">
              <a:solidFill>
                <a:prstClr val="black"/>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422159" y="1258027"/>
            <a:ext cx="772185" cy="4817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ounded Rectangle 9"/>
          <p:cNvSpPr/>
          <p:nvPr/>
        </p:nvSpPr>
        <p:spPr>
          <a:xfrm>
            <a:off x="327259" y="1119431"/>
            <a:ext cx="6455506" cy="49638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black"/>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241" y="1440908"/>
            <a:ext cx="586182" cy="7960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796877" y="1546783"/>
            <a:ext cx="575400" cy="5516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TextBox 17"/>
          <p:cNvSpPr txBox="1"/>
          <p:nvPr/>
        </p:nvSpPr>
        <p:spPr>
          <a:xfrm>
            <a:off x="1579104" y="1352157"/>
            <a:ext cx="1683616" cy="923330"/>
          </a:xfrm>
          <a:prstGeom prst="rect">
            <a:avLst/>
          </a:prstGeom>
          <a:noFill/>
        </p:spPr>
        <p:txBody>
          <a:bodyPr wrap="square" rtlCol="0">
            <a:spAutoFit/>
          </a:bodyPr>
          <a:lstStyle/>
          <a:p>
            <a:r>
              <a:rPr lang="en-US" dirty="0">
                <a:solidFill>
                  <a:prstClr val="black"/>
                </a:solidFill>
              </a:rPr>
              <a:t>Height= </a:t>
            </a:r>
            <a:r>
              <a:rPr lang="en-US" dirty="0" smtClean="0">
                <a:solidFill>
                  <a:prstClr val="black"/>
                </a:solidFill>
              </a:rPr>
              <a:t>155 cm </a:t>
            </a:r>
            <a:endParaRPr lang="en-US" dirty="0">
              <a:solidFill>
                <a:prstClr val="black"/>
              </a:solidFill>
            </a:endParaRPr>
          </a:p>
          <a:p>
            <a:r>
              <a:rPr lang="en-US" dirty="0" smtClean="0">
                <a:solidFill>
                  <a:prstClr val="black"/>
                </a:solidFill>
              </a:rPr>
              <a:t>Weight=88 Kg</a:t>
            </a:r>
          </a:p>
          <a:p>
            <a:r>
              <a:rPr lang="en-US" dirty="0" smtClean="0">
                <a:solidFill>
                  <a:prstClr val="black"/>
                </a:solidFill>
              </a:rPr>
              <a:t>BMI=36.7</a:t>
            </a:r>
            <a:endParaRPr lang="en-US" dirty="0">
              <a:solidFill>
                <a:prstClr val="black"/>
              </a:solidFill>
            </a:endParaRPr>
          </a:p>
        </p:txBody>
      </p:sp>
      <p:sp>
        <p:nvSpPr>
          <p:cNvPr id="19" name="TextBox 18"/>
          <p:cNvSpPr txBox="1"/>
          <p:nvPr/>
        </p:nvSpPr>
        <p:spPr>
          <a:xfrm>
            <a:off x="4381133" y="1352157"/>
            <a:ext cx="1817376" cy="923330"/>
          </a:xfrm>
          <a:prstGeom prst="rect">
            <a:avLst/>
          </a:prstGeom>
          <a:noFill/>
        </p:spPr>
        <p:txBody>
          <a:bodyPr wrap="square" rtlCol="0">
            <a:spAutoFit/>
          </a:bodyPr>
          <a:lstStyle/>
          <a:p>
            <a:r>
              <a:rPr lang="en-US" dirty="0" smtClean="0">
                <a:solidFill>
                  <a:prstClr val="black"/>
                </a:solidFill>
              </a:rPr>
              <a:t>SBP: 140 mmHg</a:t>
            </a:r>
            <a:endParaRPr lang="en-US" dirty="0">
              <a:solidFill>
                <a:prstClr val="black"/>
              </a:solidFill>
            </a:endParaRPr>
          </a:p>
          <a:p>
            <a:r>
              <a:rPr lang="en-US" dirty="0" smtClean="0">
                <a:solidFill>
                  <a:prstClr val="black"/>
                </a:solidFill>
              </a:rPr>
              <a:t>DBP: 85 mmHg</a:t>
            </a:r>
            <a:endParaRPr lang="en-US" dirty="0">
              <a:solidFill>
                <a:prstClr val="black"/>
              </a:solidFill>
            </a:endParaRPr>
          </a:p>
          <a:p>
            <a:r>
              <a:rPr lang="en-US" dirty="0" smtClean="0">
                <a:solidFill>
                  <a:prstClr val="black"/>
                </a:solidFill>
              </a:rPr>
              <a:t>PR: 68/m </a:t>
            </a:r>
            <a:endParaRPr lang="en-US" dirty="0">
              <a:solidFill>
                <a:prstClr val="black"/>
              </a:solidFill>
            </a:endParaRPr>
          </a:p>
        </p:txBody>
      </p:sp>
      <p:sp>
        <p:nvSpPr>
          <p:cNvPr id="20" name="TextBox 19"/>
          <p:cNvSpPr txBox="1"/>
          <p:nvPr/>
        </p:nvSpPr>
        <p:spPr>
          <a:xfrm>
            <a:off x="553133" y="3035405"/>
            <a:ext cx="6023008" cy="1015663"/>
          </a:xfrm>
          <a:prstGeom prst="rect">
            <a:avLst/>
          </a:prstGeom>
          <a:noFill/>
        </p:spPr>
        <p:txBody>
          <a:bodyPr wrap="square" rtlCol="0">
            <a:spAutoFit/>
          </a:bodyPr>
          <a:lstStyle/>
          <a:p>
            <a:r>
              <a:rPr lang="en-US" sz="2000" dirty="0" smtClean="0">
                <a:solidFill>
                  <a:prstClr val="black"/>
                </a:solidFill>
              </a:rPr>
              <a:t>Physical exam was unremarkable except for obesity, </a:t>
            </a:r>
            <a:r>
              <a:rPr lang="en-US" sz="2000" b="1" dirty="0" smtClean="0">
                <a:solidFill>
                  <a:prstClr val="black"/>
                </a:solidFill>
              </a:rPr>
              <a:t>moderate </a:t>
            </a:r>
            <a:r>
              <a:rPr lang="en-US" sz="2000" b="1" dirty="0" err="1" smtClean="0">
                <a:solidFill>
                  <a:prstClr val="black"/>
                </a:solidFill>
              </a:rPr>
              <a:t>acanthosis</a:t>
            </a:r>
            <a:r>
              <a:rPr lang="en-US" sz="2000" b="1" dirty="0" smtClean="0">
                <a:solidFill>
                  <a:prstClr val="black"/>
                </a:solidFill>
              </a:rPr>
              <a:t> </a:t>
            </a:r>
            <a:r>
              <a:rPr lang="en-US" sz="2000" b="1" dirty="0" err="1" smtClean="0">
                <a:solidFill>
                  <a:prstClr val="black"/>
                </a:solidFill>
              </a:rPr>
              <a:t>nigricans</a:t>
            </a:r>
            <a:r>
              <a:rPr lang="en-US" sz="2000" b="1" dirty="0" smtClean="0">
                <a:solidFill>
                  <a:prstClr val="black"/>
                </a:solidFill>
              </a:rPr>
              <a:t> </a:t>
            </a:r>
            <a:r>
              <a:rPr lang="en-US" sz="2000" dirty="0" smtClean="0">
                <a:solidFill>
                  <a:prstClr val="black"/>
                </a:solidFill>
              </a:rPr>
              <a:t>and </a:t>
            </a:r>
            <a:r>
              <a:rPr lang="en-US" sz="2000" b="1" dirty="0" smtClean="0">
                <a:solidFill>
                  <a:prstClr val="black"/>
                </a:solidFill>
              </a:rPr>
              <a:t>loss of sensation in mono-filament test. </a:t>
            </a:r>
            <a:r>
              <a:rPr lang="en-US" sz="2000" dirty="0" smtClean="0">
                <a:solidFill>
                  <a:prstClr val="black"/>
                </a:solidFill>
              </a:rPr>
              <a:t>Peripheral </a:t>
            </a:r>
            <a:r>
              <a:rPr lang="en-US" sz="2000" b="1" dirty="0">
                <a:solidFill>
                  <a:prstClr val="black"/>
                </a:solidFill>
              </a:rPr>
              <a:t>pulses </a:t>
            </a:r>
            <a:r>
              <a:rPr lang="en-US" sz="2000" b="1" dirty="0" smtClean="0">
                <a:solidFill>
                  <a:prstClr val="black"/>
                </a:solidFill>
              </a:rPr>
              <a:t>were normal</a:t>
            </a:r>
            <a:r>
              <a:rPr lang="en-US" sz="2000" dirty="0">
                <a:solidFill>
                  <a:prstClr val="black"/>
                </a:solidFill>
              </a:rPr>
              <a:t>.</a:t>
            </a:r>
          </a:p>
        </p:txBody>
      </p:sp>
      <p:sp>
        <p:nvSpPr>
          <p:cNvPr id="22" name="Title 1"/>
          <p:cNvSpPr txBox="1">
            <a:spLocks/>
          </p:cNvSpPr>
          <p:nvPr/>
        </p:nvSpPr>
        <p:spPr>
          <a:xfrm>
            <a:off x="45097" y="31783"/>
            <a:ext cx="12073109" cy="89492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smtClean="0">
                <a:solidFill>
                  <a:prstClr val="black">
                    <a:lumMod val="75000"/>
                    <a:lumOff val="25000"/>
                  </a:prstClr>
                </a:solidFill>
                <a:latin typeface="Times New Roman" panose="02020603050405020304" pitchFamily="18" charset="0"/>
                <a:cs typeface="Times New Roman" panose="02020603050405020304" pitchFamily="18" charset="0"/>
              </a:rPr>
              <a:t>CASE 2: 1</a:t>
            </a:r>
            <a:r>
              <a:rPr lang="en-US" sz="3600" b="1" baseline="30000" dirty="0" smtClean="0">
                <a:solidFill>
                  <a:prstClr val="black">
                    <a:lumMod val="75000"/>
                    <a:lumOff val="25000"/>
                  </a:prstClr>
                </a:solidFill>
                <a:latin typeface="Times New Roman" panose="02020603050405020304" pitchFamily="18" charset="0"/>
                <a:cs typeface="Times New Roman" panose="02020603050405020304" pitchFamily="18" charset="0"/>
              </a:rPr>
              <a:t>st</a:t>
            </a:r>
            <a:r>
              <a:rPr lang="en-US" sz="3600" b="1" dirty="0" smtClean="0">
                <a:solidFill>
                  <a:prstClr val="black">
                    <a:lumMod val="75000"/>
                    <a:lumOff val="25000"/>
                  </a:prstClr>
                </a:solidFill>
                <a:latin typeface="Times New Roman" panose="02020603050405020304" pitchFamily="18" charset="0"/>
                <a:cs typeface="Times New Roman" panose="02020603050405020304" pitchFamily="18" charset="0"/>
              </a:rPr>
              <a:t> visit </a:t>
            </a:r>
            <a:r>
              <a:rPr lang="en-US" sz="2400" b="1" dirty="0" smtClean="0">
                <a:solidFill>
                  <a:prstClr val="black">
                    <a:lumMod val="75000"/>
                    <a:lumOff val="25000"/>
                  </a:prstClr>
                </a:solidFill>
                <a:latin typeface="Times New Roman" panose="02020603050405020304" pitchFamily="18" charset="0"/>
                <a:cs typeface="Times New Roman" panose="02020603050405020304" pitchFamily="18" charset="0"/>
              </a:rPr>
              <a:t>(2/5/92)</a:t>
            </a:r>
            <a:endParaRPr lang="en-US" sz="2800" b="1"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7850221" y="1830675"/>
            <a:ext cx="2821022" cy="90467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295730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b="1" dirty="0" smtClean="0">
                <a:latin typeface="Times New Roman" pitchFamily="18" charset="0"/>
                <a:cs typeface="Times New Roman" pitchFamily="18" charset="0"/>
              </a:rPr>
              <a:t>Factors that affect interpretation of HbA1C</a:t>
            </a:r>
            <a:endParaRPr lang="en-US" sz="4000" dirty="0"/>
          </a:p>
        </p:txBody>
      </p:sp>
      <p:sp>
        <p:nvSpPr>
          <p:cNvPr id="5" name="Content Placeholder 4"/>
          <p:cNvSpPr>
            <a:spLocks noGrp="1"/>
          </p:cNvSpPr>
          <p:nvPr>
            <p:ph sz="half" idx="1"/>
          </p:nvPr>
        </p:nvSpPr>
        <p:spPr>
          <a:xfrm>
            <a:off x="495300" y="1600201"/>
            <a:ext cx="5791200" cy="4525963"/>
          </a:xfrm>
        </p:spPr>
        <p:txBody>
          <a:bodyPr>
            <a:normAutofit fontScale="92500" lnSpcReduction="20000"/>
          </a:bodyPr>
          <a:lstStyle/>
          <a:p>
            <a:pPr marL="0" indent="0">
              <a:lnSpc>
                <a:spcPct val="150000"/>
              </a:lnSpc>
              <a:buFont typeface="Wingdings" pitchFamily="2" charset="2"/>
              <a:buChar char="ü"/>
            </a:pPr>
            <a:r>
              <a:rPr lang="en-US" sz="3200" dirty="0" smtClean="0">
                <a:latin typeface="Times New Roman" panose="02020603050405020304" pitchFamily="18" charset="0"/>
                <a:cs typeface="Times New Roman" panose="02020603050405020304" pitchFamily="18" charset="0"/>
              </a:rPr>
              <a:t>Any condition that shorten RBC survival</a:t>
            </a:r>
          </a:p>
          <a:p>
            <a:pPr marL="0" indent="0">
              <a:buNone/>
            </a:pPr>
            <a:r>
              <a:rPr lang="en-US" sz="3200" dirty="0" smtClean="0">
                <a:latin typeface="Times New Roman" panose="02020603050405020304" pitchFamily="18" charset="0"/>
                <a:cs typeface="Times New Roman" panose="02020603050405020304" pitchFamily="18" charset="0"/>
              </a:rPr>
              <a:t>  - recovery from acute blood loss</a:t>
            </a:r>
          </a:p>
          <a:p>
            <a:pPr marL="0" indent="0">
              <a:buNone/>
            </a:pPr>
            <a:r>
              <a:rPr lang="en-US" sz="3200" dirty="0" smtClean="0">
                <a:latin typeface="Times New Roman" panose="02020603050405020304" pitchFamily="18" charset="0"/>
                <a:cs typeface="Times New Roman" panose="02020603050405020304" pitchFamily="18" charset="0"/>
              </a:rPr>
              <a:t>  - hemolytic anemia</a:t>
            </a:r>
          </a:p>
          <a:p>
            <a:pPr marL="0" indent="0">
              <a:buNone/>
            </a:pPr>
            <a:r>
              <a:rPr lang="en-US" sz="3200" dirty="0" smtClean="0">
                <a:latin typeface="Times New Roman" panose="02020603050405020304" pitchFamily="18" charset="0"/>
                <a:cs typeface="Times New Roman" panose="02020603050405020304" pitchFamily="18" charset="0"/>
              </a:rPr>
              <a:t>  - poorly controlled diabetes</a:t>
            </a:r>
          </a:p>
          <a:p>
            <a:pPr marL="0" indent="0">
              <a:buNone/>
            </a:pPr>
            <a:endParaRPr lang="en-US" sz="3200" dirty="0" smtClean="0">
              <a:latin typeface="Times New Roman" panose="02020603050405020304" pitchFamily="18" charset="0"/>
              <a:cs typeface="Times New Roman" panose="02020603050405020304" pitchFamily="18" charset="0"/>
            </a:endParaRPr>
          </a:p>
          <a:p>
            <a:pPr marL="0" indent="0">
              <a:buNone/>
            </a:pPr>
            <a:endParaRPr lang="en-US" sz="3200" dirty="0" smtClean="0">
              <a:latin typeface="Times New Roman" panose="02020603050405020304" pitchFamily="18" charset="0"/>
              <a:cs typeface="Times New Roman" panose="02020603050405020304" pitchFamily="18" charset="0"/>
            </a:endParaRPr>
          </a:p>
          <a:p>
            <a:pPr marL="0" indent="0">
              <a:lnSpc>
                <a:spcPct val="150000"/>
              </a:lnSpc>
              <a:buFont typeface="Wingdings" pitchFamily="2" charset="2"/>
              <a:buChar char="ü"/>
            </a:pPr>
            <a:r>
              <a:rPr lang="en-US" sz="3200" dirty="0" smtClean="0">
                <a:latin typeface="Times New Roman" panose="02020603050405020304" pitchFamily="18" charset="0"/>
                <a:cs typeface="Times New Roman" panose="02020603050405020304" pitchFamily="18" charset="0"/>
              </a:rPr>
              <a:t> Blood transfusion</a:t>
            </a:r>
          </a:p>
          <a:p>
            <a:pPr>
              <a:buNone/>
            </a:pPr>
            <a:endParaRPr lang="en-US" sz="3200"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6318428" y="1605926"/>
            <a:ext cx="2857143" cy="272381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9124950" y="4052888"/>
            <a:ext cx="2386013" cy="2257425"/>
          </a:xfrm>
          <a:prstGeom prst="rect">
            <a:avLst/>
          </a:prstGeom>
          <a:noFill/>
          <a:ln w="9525">
            <a:noFill/>
            <a:miter lim="800000"/>
            <a:headEnd/>
            <a:tailEnd/>
          </a:ln>
        </p:spPr>
      </p:pic>
      <p:sp>
        <p:nvSpPr>
          <p:cNvPr id="11" name="Round Diagonal Corner Rectangle 10"/>
          <p:cNvSpPr/>
          <p:nvPr/>
        </p:nvSpPr>
        <p:spPr>
          <a:xfrm>
            <a:off x="4229100" y="5048250"/>
            <a:ext cx="4572000" cy="1428750"/>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smtClean="0">
                <a:solidFill>
                  <a:schemeClr val="tx1"/>
                </a:solidFill>
                <a:latin typeface="Times New Roman" pitchFamily="18" charset="0"/>
                <a:cs typeface="Times New Roman" pitchFamily="18" charset="0"/>
              </a:rPr>
              <a:t>Falsely low HbA1C regardless of assay method</a:t>
            </a:r>
            <a:endParaRPr lang="en-US" sz="2800" b="1" dirty="0">
              <a:solidFill>
                <a:schemeClr val="tx1"/>
              </a:solidFill>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3FDA6E82-336E-4E3B-8174-F7BB46B7D0A5}" type="slidenum">
              <a:rPr lang="en-US" smtClean="0">
                <a:solidFill>
                  <a:prstClr val="black">
                    <a:tint val="75000"/>
                  </a:prstClr>
                </a:solidFill>
              </a:rPr>
              <a:pPr/>
              <a:t>79</a:t>
            </a:fld>
            <a:endParaRPr lang="en-US">
              <a:solidFill>
                <a:prstClr val="black">
                  <a:tint val="75000"/>
                </a:prstClr>
              </a:solidFill>
            </a:endParaRPr>
          </a:p>
        </p:txBody>
      </p:sp>
      <p:sp>
        <p:nvSpPr>
          <p:cNvPr id="9" name="TextBox 8"/>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extLst>
      <p:ext uri="{BB962C8B-B14F-4D97-AF65-F5344CB8AC3E}">
        <p14:creationId xmlns:p14="http://schemas.microsoft.com/office/powerpoint/2010/main" val="2451671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000" dirty="0">
                <a:solidFill>
                  <a:srgbClr val="FFFF00"/>
                </a:solidFill>
                <a:latin typeface="Times New Roman" panose="02020603050405020304" pitchFamily="18" charset="0"/>
                <a:cs typeface="Times New Roman" panose="02020603050405020304" pitchFamily="18" charset="0"/>
              </a:rPr>
              <a:t>Implications for Design of </a:t>
            </a:r>
            <a:r>
              <a:rPr lang="en-US" sz="4000" dirty="0" smtClean="0">
                <a:solidFill>
                  <a:srgbClr val="FFFF00"/>
                </a:solidFill>
                <a:latin typeface="Times New Roman" panose="02020603050405020304" pitchFamily="18" charset="0"/>
                <a:cs typeface="Times New Roman" panose="02020603050405020304" pitchFamily="18" charset="0"/>
              </a:rPr>
              <a:t>Trials</a:t>
            </a:r>
            <a:endParaRPr lang="en-US" sz="4000"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66077" y="1737489"/>
            <a:ext cx="10461434" cy="4696361"/>
          </a:xfrm>
        </p:spPr>
        <p:txBody>
          <a:bodyPr>
            <a:normAutofit/>
          </a:bodyPr>
          <a:lstStyle/>
          <a:p>
            <a:r>
              <a:rPr lang="en-US" sz="3000" dirty="0" smtClean="0">
                <a:solidFill>
                  <a:schemeClr val="bg1"/>
                </a:solidFill>
                <a:latin typeface="Times New Roman" panose="02020603050405020304" pitchFamily="18" charset="0"/>
                <a:cs typeface="Times New Roman" panose="02020603050405020304" pitchFamily="18" charset="0"/>
              </a:rPr>
              <a:t>The FDA does </a:t>
            </a:r>
            <a:r>
              <a:rPr lang="en-US" sz="3000" dirty="0">
                <a:solidFill>
                  <a:srgbClr val="FF0000"/>
                </a:solidFill>
                <a:latin typeface="Times New Roman" panose="02020603050405020304" pitchFamily="18" charset="0"/>
                <a:cs typeface="Times New Roman" panose="02020603050405020304" pitchFamily="18" charset="0"/>
              </a:rPr>
              <a:t>not </a:t>
            </a:r>
            <a:r>
              <a:rPr lang="en-US" sz="3000" dirty="0" smtClean="0">
                <a:solidFill>
                  <a:srgbClr val="FF0000"/>
                </a:solidFill>
                <a:latin typeface="Times New Roman" panose="02020603050405020304" pitchFamily="18" charset="0"/>
                <a:cs typeface="Times New Roman" panose="02020603050405020304" pitchFamily="18" charset="0"/>
              </a:rPr>
              <a:t>require </a:t>
            </a:r>
            <a:r>
              <a:rPr lang="en-US" sz="3000" dirty="0" smtClean="0">
                <a:solidFill>
                  <a:schemeClr val="bg1"/>
                </a:solidFill>
                <a:latin typeface="Times New Roman" panose="02020603050405020304" pitchFamily="18" charset="0"/>
                <a:cs typeface="Times New Roman" panose="02020603050405020304" pitchFamily="18" charset="0"/>
              </a:rPr>
              <a:t>post marketing studies to ensure </a:t>
            </a:r>
            <a:r>
              <a:rPr lang="en-US" sz="3000" dirty="0">
                <a:solidFill>
                  <a:schemeClr val="bg1"/>
                </a:solidFill>
                <a:latin typeface="Times New Roman" panose="02020603050405020304" pitchFamily="18" charset="0"/>
                <a:cs typeface="Times New Roman" panose="02020603050405020304" pitchFamily="18" charset="0"/>
              </a:rPr>
              <a:t>that </a:t>
            </a:r>
            <a:r>
              <a:rPr lang="en-US" sz="3000" dirty="0" smtClean="0">
                <a:solidFill>
                  <a:schemeClr val="bg1"/>
                </a:solidFill>
                <a:latin typeface="Times New Roman" panose="02020603050405020304" pitchFamily="18" charset="0"/>
                <a:cs typeface="Times New Roman" panose="02020603050405020304" pitchFamily="18" charset="0"/>
              </a:rPr>
              <a:t>drugs used </a:t>
            </a:r>
            <a:r>
              <a:rPr lang="en-US" sz="3000" dirty="0">
                <a:solidFill>
                  <a:schemeClr val="bg1"/>
                </a:solidFill>
                <a:latin typeface="Times New Roman" panose="02020603050405020304" pitchFamily="18" charset="0"/>
                <a:cs typeface="Times New Roman" panose="02020603050405020304" pitchFamily="18" charset="0"/>
              </a:rPr>
              <a:t>for the treatment of </a:t>
            </a:r>
            <a:r>
              <a:rPr lang="en-US" sz="3000" dirty="0" smtClean="0">
                <a:solidFill>
                  <a:schemeClr val="bg1"/>
                </a:solidFill>
                <a:latin typeface="Times New Roman" panose="02020603050405020304" pitchFamily="18" charset="0"/>
                <a:cs typeface="Times New Roman" panose="02020603050405020304" pitchFamily="18" charset="0"/>
              </a:rPr>
              <a:t>T2D do </a:t>
            </a:r>
            <a:r>
              <a:rPr lang="en-US" sz="3000" dirty="0">
                <a:solidFill>
                  <a:schemeClr val="bg1"/>
                </a:solidFill>
                <a:latin typeface="Times New Roman" panose="02020603050405020304" pitchFamily="18" charset="0"/>
                <a:cs typeface="Times New Roman" panose="02020603050405020304" pitchFamily="18" charset="0"/>
              </a:rPr>
              <a:t>not increase (and </a:t>
            </a:r>
            <a:r>
              <a:rPr lang="en-US" sz="3000" dirty="0" smtClean="0">
                <a:solidFill>
                  <a:schemeClr val="bg1"/>
                </a:solidFill>
                <a:latin typeface="Times New Roman" panose="02020603050405020304" pitchFamily="18" charset="0"/>
                <a:cs typeface="Times New Roman" panose="02020603050405020304" pitchFamily="18" charset="0"/>
              </a:rPr>
              <a:t>instead hopefully </a:t>
            </a:r>
            <a:r>
              <a:rPr lang="en-US" sz="3000" dirty="0">
                <a:solidFill>
                  <a:schemeClr val="bg1"/>
                </a:solidFill>
                <a:latin typeface="Times New Roman" panose="02020603050405020304" pitchFamily="18" charset="0"/>
                <a:cs typeface="Times New Roman" panose="02020603050405020304" pitchFamily="18" charset="0"/>
              </a:rPr>
              <a:t>reduce) microvascular </a:t>
            </a:r>
            <a:r>
              <a:rPr lang="en-US" sz="3000" dirty="0" smtClean="0">
                <a:solidFill>
                  <a:schemeClr val="bg1"/>
                </a:solidFill>
                <a:latin typeface="Times New Roman" panose="02020603050405020304" pitchFamily="18" charset="0"/>
                <a:cs typeface="Times New Roman" panose="02020603050405020304" pitchFamily="18" charset="0"/>
              </a:rPr>
              <a:t>events.</a:t>
            </a:r>
          </a:p>
          <a:p>
            <a:pPr marL="0" indent="0">
              <a:buNone/>
            </a:pPr>
            <a:endParaRPr lang="en-US" sz="3000" dirty="0" smtClean="0">
              <a:solidFill>
                <a:schemeClr val="bg1"/>
              </a:solidFill>
              <a:latin typeface="Times New Roman" panose="02020603050405020304" pitchFamily="18" charset="0"/>
              <a:cs typeface="Times New Roman" panose="02020603050405020304" pitchFamily="18" charset="0"/>
            </a:endParaRPr>
          </a:p>
          <a:p>
            <a:r>
              <a:rPr lang="en-US" sz="3000" dirty="0" smtClean="0">
                <a:solidFill>
                  <a:schemeClr val="bg1"/>
                </a:solidFill>
                <a:latin typeface="Times New Roman" panose="02020603050405020304" pitchFamily="18" charset="0"/>
                <a:cs typeface="Times New Roman" panose="02020603050405020304" pitchFamily="18" charset="0"/>
              </a:rPr>
              <a:t>In </a:t>
            </a:r>
            <a:r>
              <a:rPr lang="en-US" sz="3000" dirty="0">
                <a:solidFill>
                  <a:schemeClr val="bg1"/>
                </a:solidFill>
                <a:latin typeface="Times New Roman" panose="02020603050405020304" pitchFamily="18" charset="0"/>
                <a:cs typeface="Times New Roman" panose="02020603050405020304" pitchFamily="18" charset="0"/>
              </a:rPr>
              <a:t>fact, the FDA </a:t>
            </a:r>
            <a:r>
              <a:rPr lang="en-US" sz="3000" dirty="0" smtClean="0">
                <a:solidFill>
                  <a:schemeClr val="bg1"/>
                </a:solidFill>
                <a:latin typeface="Times New Roman" panose="02020603050405020304" pitchFamily="18" charset="0"/>
                <a:cs typeface="Times New Roman" panose="02020603050405020304" pitchFamily="18" charset="0"/>
              </a:rPr>
              <a:t>advises that </a:t>
            </a:r>
            <a:r>
              <a:rPr lang="en-US" sz="3000" dirty="0">
                <a:solidFill>
                  <a:schemeClr val="bg1"/>
                </a:solidFill>
                <a:latin typeface="Times New Roman" panose="02020603050405020304" pitchFamily="18" charset="0"/>
                <a:cs typeface="Times New Roman" panose="02020603050405020304" pitchFamily="18" charset="0"/>
              </a:rPr>
              <a:t>drugs that lower HbA1c levels can be “reasonably </a:t>
            </a:r>
            <a:r>
              <a:rPr lang="en-US" sz="3000" dirty="0" smtClean="0">
                <a:solidFill>
                  <a:schemeClr val="bg1"/>
                </a:solidFill>
                <a:latin typeface="Times New Roman" panose="02020603050405020304" pitchFamily="18" charset="0"/>
                <a:cs typeface="Times New Roman" panose="02020603050405020304" pitchFamily="18" charset="0"/>
              </a:rPr>
              <a:t>expected to </a:t>
            </a:r>
            <a:r>
              <a:rPr lang="en-US" sz="3000" dirty="0">
                <a:solidFill>
                  <a:schemeClr val="bg1"/>
                </a:solidFill>
                <a:latin typeface="Times New Roman" panose="02020603050405020304" pitchFamily="18" charset="0"/>
                <a:cs typeface="Times New Roman" panose="02020603050405020304" pitchFamily="18" charset="0"/>
              </a:rPr>
              <a:t>reduce the long-term risk of microvascular complications</a:t>
            </a:r>
            <a:r>
              <a:rPr lang="en-US" sz="3000" dirty="0" smtClean="0">
                <a:solidFill>
                  <a:schemeClr val="bg1"/>
                </a:solidFill>
                <a:latin typeface="Times New Roman" panose="02020603050405020304" pitchFamily="18" charset="0"/>
                <a:cs typeface="Times New Roman" panose="02020603050405020304" pitchFamily="18" charset="0"/>
              </a:rPr>
              <a:t>” and</a:t>
            </a:r>
            <a:r>
              <a:rPr lang="en-US" sz="3000" dirty="0">
                <a:solidFill>
                  <a:schemeClr val="bg1"/>
                </a:solidFill>
                <a:latin typeface="Times New Roman" panose="02020603050405020304" pitchFamily="18" charset="0"/>
                <a:cs typeface="Times New Roman" panose="02020603050405020304" pitchFamily="18" charset="0"/>
              </a:rPr>
              <a:t>, therefore, “</a:t>
            </a:r>
            <a:r>
              <a:rPr lang="en-US" sz="3000" dirty="0">
                <a:solidFill>
                  <a:srgbClr val="FFC000"/>
                </a:solidFill>
                <a:latin typeface="Times New Roman" panose="02020603050405020304" pitchFamily="18" charset="0"/>
                <a:cs typeface="Times New Roman" panose="02020603050405020304" pitchFamily="18" charset="0"/>
              </a:rPr>
              <a:t>reliance on HbA1c remains an acceptable </a:t>
            </a:r>
            <a:r>
              <a:rPr lang="en-US" sz="3000" dirty="0" smtClean="0">
                <a:solidFill>
                  <a:srgbClr val="FFC000"/>
                </a:solidFill>
                <a:latin typeface="Times New Roman" panose="02020603050405020304" pitchFamily="18" charset="0"/>
                <a:cs typeface="Times New Roman" panose="02020603050405020304" pitchFamily="18" charset="0"/>
              </a:rPr>
              <a:t>primary efficacy </a:t>
            </a:r>
            <a:r>
              <a:rPr lang="en-US" sz="3000" dirty="0">
                <a:solidFill>
                  <a:srgbClr val="FFC000"/>
                </a:solidFill>
                <a:latin typeface="Times New Roman" panose="02020603050405020304" pitchFamily="18" charset="0"/>
                <a:cs typeface="Times New Roman" panose="02020603050405020304" pitchFamily="18" charset="0"/>
              </a:rPr>
              <a:t>endpoint for </a:t>
            </a:r>
            <a:r>
              <a:rPr lang="en-US" sz="3000" dirty="0" smtClean="0">
                <a:solidFill>
                  <a:srgbClr val="FFC000"/>
                </a:solidFill>
                <a:latin typeface="Times New Roman" panose="02020603050405020304" pitchFamily="18" charset="0"/>
                <a:cs typeface="Times New Roman" panose="02020603050405020304" pitchFamily="18" charset="0"/>
              </a:rPr>
              <a:t>approval of </a:t>
            </a:r>
            <a:r>
              <a:rPr lang="en-US" sz="3000" dirty="0">
                <a:solidFill>
                  <a:srgbClr val="FFC000"/>
                </a:solidFill>
                <a:latin typeface="Times New Roman" panose="02020603050405020304" pitchFamily="18" charset="0"/>
                <a:cs typeface="Times New Roman" panose="02020603050405020304" pitchFamily="18" charset="0"/>
              </a:rPr>
              <a:t>drugs seeking </a:t>
            </a:r>
            <a:r>
              <a:rPr lang="en-US" sz="3000" dirty="0" smtClean="0">
                <a:solidFill>
                  <a:srgbClr val="FFC000"/>
                </a:solidFill>
                <a:latin typeface="Times New Roman" panose="02020603050405020304" pitchFamily="18" charset="0"/>
                <a:cs typeface="Times New Roman" panose="02020603050405020304" pitchFamily="18" charset="0"/>
              </a:rPr>
              <a:t>an indication </a:t>
            </a:r>
            <a:r>
              <a:rPr lang="en-US" sz="3000" dirty="0">
                <a:solidFill>
                  <a:srgbClr val="FFC000"/>
                </a:solidFill>
                <a:latin typeface="Times New Roman" panose="02020603050405020304" pitchFamily="18" charset="0"/>
                <a:cs typeface="Times New Roman" panose="02020603050405020304" pitchFamily="18" charset="0"/>
              </a:rPr>
              <a:t>to </a:t>
            </a:r>
            <a:r>
              <a:rPr lang="en-US" sz="3000" dirty="0" smtClean="0">
                <a:solidFill>
                  <a:srgbClr val="FFC000"/>
                </a:solidFill>
                <a:latin typeface="Times New Roman" panose="02020603050405020304" pitchFamily="18" charset="0"/>
                <a:cs typeface="Times New Roman" panose="02020603050405020304" pitchFamily="18" charset="0"/>
              </a:rPr>
              <a:t>treat </a:t>
            </a:r>
            <a:r>
              <a:rPr lang="pt-BR" sz="3000" dirty="0" smtClean="0">
                <a:solidFill>
                  <a:srgbClr val="FFC000"/>
                </a:solidFill>
                <a:latin typeface="Times New Roman" panose="02020603050405020304" pitchFamily="18" charset="0"/>
                <a:cs typeface="Times New Roman" panose="02020603050405020304" pitchFamily="18" charset="0"/>
              </a:rPr>
              <a:t>hyperglycemia </a:t>
            </a:r>
            <a:r>
              <a:rPr lang="pt-BR" sz="3000" dirty="0">
                <a:solidFill>
                  <a:srgbClr val="FFC000"/>
                </a:solidFill>
                <a:latin typeface="Times New Roman" panose="02020603050405020304" pitchFamily="18" charset="0"/>
                <a:cs typeface="Times New Roman" panose="02020603050405020304" pitchFamily="18" charset="0"/>
              </a:rPr>
              <a:t>secondary to </a:t>
            </a:r>
            <a:r>
              <a:rPr lang="pt-BR" sz="3000" dirty="0" smtClean="0">
                <a:solidFill>
                  <a:srgbClr val="FFC000"/>
                </a:solidFill>
                <a:latin typeface="Times New Roman" panose="02020603050405020304" pitchFamily="18" charset="0"/>
                <a:cs typeface="Times New Roman" panose="02020603050405020304" pitchFamily="18" charset="0"/>
              </a:rPr>
              <a:t>T2D</a:t>
            </a:r>
            <a:r>
              <a:rPr lang="pt-BR" sz="3000" dirty="0" smtClean="0">
                <a:solidFill>
                  <a:schemeClr val="bg1"/>
                </a:solidFill>
                <a:latin typeface="Times New Roman" panose="02020603050405020304" pitchFamily="18" charset="0"/>
                <a:cs typeface="Times New Roman" panose="02020603050405020304" pitchFamily="18" charset="0"/>
              </a:rPr>
              <a:t>.</a:t>
            </a:r>
            <a:endParaRPr lang="en-US" sz="3000"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D8444CF2-5745-4E3F-8A63-F94D86D88BA1}" type="datetime1">
              <a:rPr lang="en-US" smtClean="0">
                <a:solidFill>
                  <a:schemeClr val="bg1">
                    <a:lumMod val="65000"/>
                  </a:schemeClr>
                </a:solidFill>
              </a:rPr>
              <a:t>8/9/2017</a:t>
            </a:fld>
            <a:endParaRPr lang="en-US" dirty="0">
              <a:solidFill>
                <a:schemeClr val="bg1">
                  <a:lumMod val="65000"/>
                </a:schemeClr>
              </a:solidFill>
            </a:endParaRPr>
          </a:p>
        </p:txBody>
      </p:sp>
      <p:sp>
        <p:nvSpPr>
          <p:cNvPr id="5" name="Slide Number Placeholder 4"/>
          <p:cNvSpPr>
            <a:spLocks noGrp="1"/>
          </p:cNvSpPr>
          <p:nvPr>
            <p:ph type="sldNum" sz="quarter" idx="12"/>
          </p:nvPr>
        </p:nvSpPr>
        <p:spPr/>
        <p:txBody>
          <a:bodyPr/>
          <a:lstStyle/>
          <a:p>
            <a:fld id="{D07EC01D-2358-4BA1-A6E8-BF9F99353394}" type="slidenum">
              <a:rPr lang="en-US" smtClean="0">
                <a:solidFill>
                  <a:schemeClr val="bg1">
                    <a:lumMod val="65000"/>
                  </a:schemeClr>
                </a:solidFill>
              </a:rPr>
              <a:pPr/>
              <a:t>8</a:t>
            </a:fld>
            <a:endParaRPr lang="en-US" dirty="0">
              <a:solidFill>
                <a:schemeClr val="bg1">
                  <a:lumMod val="65000"/>
                </a:schemeClr>
              </a:solidFill>
            </a:endParaRPr>
          </a:p>
        </p:txBody>
      </p:sp>
      <p:sp>
        <p:nvSpPr>
          <p:cNvPr id="9" name="Rectangle 8"/>
          <p:cNvSpPr/>
          <p:nvPr/>
        </p:nvSpPr>
        <p:spPr>
          <a:xfrm>
            <a:off x="7038022" y="6042700"/>
            <a:ext cx="4050102" cy="584775"/>
          </a:xfrm>
          <a:prstGeom prst="rect">
            <a:avLst/>
          </a:prstGeom>
        </p:spPr>
        <p:txBody>
          <a:bodyPr wrap="square">
            <a:spAutoFit/>
          </a:bodyPr>
          <a:lstStyle/>
          <a:p>
            <a:r>
              <a:rPr lang="en-US" sz="1600" i="1" dirty="0" err="1">
                <a:solidFill>
                  <a:schemeClr val="bg1"/>
                </a:solidFill>
                <a:latin typeface="Minion-Italic"/>
                <a:cs typeface="Times New Roman" panose="02020603050405020304" pitchFamily="18" charset="0"/>
              </a:rPr>
              <a:t>Kasia</a:t>
            </a:r>
            <a:r>
              <a:rPr lang="en-US" sz="1600" i="1" dirty="0">
                <a:solidFill>
                  <a:schemeClr val="bg1"/>
                </a:solidFill>
                <a:latin typeface="Minion-Italic"/>
                <a:cs typeface="Times New Roman" panose="02020603050405020304" pitchFamily="18" charset="0"/>
              </a:rPr>
              <a:t> J. </a:t>
            </a:r>
            <a:r>
              <a:rPr lang="en-US" sz="1600" i="1" dirty="0" err="1">
                <a:solidFill>
                  <a:schemeClr val="bg1"/>
                </a:solidFill>
                <a:latin typeface="Minion-Italic"/>
                <a:cs typeface="Times New Roman" panose="02020603050405020304" pitchFamily="18" charset="0"/>
              </a:rPr>
              <a:t>Lipska</a:t>
            </a:r>
            <a:r>
              <a:rPr lang="en-US" sz="1600" i="1" dirty="0">
                <a:solidFill>
                  <a:schemeClr val="bg1"/>
                </a:solidFill>
                <a:latin typeface="Minion-Italic"/>
                <a:cs typeface="Times New Roman" panose="02020603050405020304" pitchFamily="18" charset="0"/>
              </a:rPr>
              <a:t>, MD, MHS</a:t>
            </a:r>
            <a:r>
              <a:rPr lang="en-US" sz="1600" dirty="0">
                <a:solidFill>
                  <a:schemeClr val="bg1"/>
                </a:solidFill>
                <a:latin typeface="Minion-Italic"/>
                <a:cs typeface="Times New Roman" panose="02020603050405020304" pitchFamily="18" charset="0"/>
              </a:rPr>
              <a:t> </a:t>
            </a:r>
          </a:p>
          <a:p>
            <a:r>
              <a:rPr lang="en-US" sz="1600" i="1" dirty="0">
                <a:solidFill>
                  <a:schemeClr val="bg1"/>
                </a:solidFill>
                <a:latin typeface="Minion-Italic"/>
                <a:cs typeface="Times New Roman" panose="02020603050405020304" pitchFamily="18" charset="0"/>
              </a:rPr>
              <a:t>JAMA Published online January 26, 2017</a:t>
            </a:r>
            <a:endParaRPr lang="en-US" sz="1600" dirty="0">
              <a:solidFill>
                <a:schemeClr val="bg1"/>
              </a:solidFill>
              <a:latin typeface="Minion-Italic"/>
              <a:cs typeface="Times New Roman" panose="02020603050405020304" pitchFamily="18" charset="0"/>
            </a:endParaRPr>
          </a:p>
        </p:txBody>
      </p:sp>
    </p:spTree>
    <p:extLst>
      <p:ext uri="{BB962C8B-B14F-4D97-AF65-F5344CB8AC3E}">
        <p14:creationId xmlns:p14="http://schemas.microsoft.com/office/powerpoint/2010/main" val="13438696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11277600" cy="887412"/>
          </a:xfrm>
        </p:spPr>
        <p:txBody>
          <a:bodyPr>
            <a:normAutofit/>
          </a:bodyPr>
          <a:lstStyle/>
          <a:p>
            <a:pPr algn="l"/>
            <a:r>
              <a:rPr lang="en-US" sz="4000" b="1" dirty="0" smtClean="0">
                <a:latin typeface="Times New Roman" pitchFamily="18" charset="0"/>
                <a:cs typeface="Times New Roman" pitchFamily="18" charset="0"/>
              </a:rPr>
              <a:t>Factors that affect interpretation of HbA1C</a:t>
            </a:r>
            <a:endParaRPr lang="en-US" sz="4000" dirty="0"/>
          </a:p>
        </p:txBody>
      </p:sp>
      <p:sp>
        <p:nvSpPr>
          <p:cNvPr id="5" name="Content Placeholder 4"/>
          <p:cNvSpPr>
            <a:spLocks noGrp="1"/>
          </p:cNvSpPr>
          <p:nvPr>
            <p:ph sz="half" idx="1"/>
          </p:nvPr>
        </p:nvSpPr>
        <p:spPr>
          <a:xfrm>
            <a:off x="304800" y="1314451"/>
            <a:ext cx="7600950" cy="5276850"/>
          </a:xfrm>
        </p:spPr>
        <p:txBody>
          <a:bodyPr>
            <a:normAutofit fontScale="25000" lnSpcReduction="20000"/>
          </a:bodyPr>
          <a:lstStyle/>
          <a:p>
            <a:pPr marL="0" indent="0">
              <a:lnSpc>
                <a:spcPct val="150000"/>
              </a:lnSpc>
              <a:buFont typeface="Wingdings" pitchFamily="2" charset="2"/>
              <a:buChar char="ü"/>
            </a:pPr>
            <a:r>
              <a:rPr lang="en-US" sz="11200" b="1" dirty="0" smtClean="0">
                <a:latin typeface="Times New Roman" panose="02020603050405020304" pitchFamily="18" charset="0"/>
                <a:cs typeface="Times New Roman" panose="02020603050405020304" pitchFamily="18" charset="0"/>
              </a:rPr>
              <a:t>Iron deficiency anemia</a:t>
            </a:r>
          </a:p>
          <a:p>
            <a:pPr marL="0" indent="0">
              <a:lnSpc>
                <a:spcPct val="150000"/>
              </a:lnSpc>
              <a:buNone/>
            </a:pPr>
            <a:r>
              <a:rPr lang="en-US" sz="11200" dirty="0" err="1" smtClean="0">
                <a:latin typeface="Times New Roman" panose="02020603050405020304" pitchFamily="18" charset="0"/>
                <a:cs typeface="Times New Roman" panose="02020603050405020304" pitchFamily="18" charset="0"/>
              </a:rPr>
              <a:t>Malondialdehyde</a:t>
            </a:r>
            <a:r>
              <a:rPr lang="en-US" sz="11200" dirty="0" smtClean="0">
                <a:latin typeface="Times New Roman" panose="02020603050405020304" pitchFamily="18" charset="0"/>
                <a:cs typeface="Times New Roman" panose="02020603050405020304" pitchFamily="18" charset="0"/>
              </a:rPr>
              <a:t>, which is increased in patients with iron deficiency anemia enhances the </a:t>
            </a:r>
            <a:r>
              <a:rPr lang="en-US" sz="11200" dirty="0" err="1" smtClean="0">
                <a:latin typeface="Times New Roman" panose="02020603050405020304" pitchFamily="18" charset="0"/>
                <a:cs typeface="Times New Roman" panose="02020603050405020304" pitchFamily="18" charset="0"/>
              </a:rPr>
              <a:t>glycation</a:t>
            </a:r>
            <a:r>
              <a:rPr lang="en-US" sz="11200" dirty="0" smtClean="0">
                <a:latin typeface="Times New Roman" panose="02020603050405020304" pitchFamily="18" charset="0"/>
                <a:cs typeface="Times New Roman" panose="02020603050405020304" pitchFamily="18" charset="0"/>
              </a:rPr>
              <a:t> of hemoglobin.</a:t>
            </a:r>
          </a:p>
          <a:p>
            <a:pPr marL="0" indent="0">
              <a:lnSpc>
                <a:spcPct val="150000"/>
              </a:lnSpc>
              <a:buNone/>
            </a:pPr>
            <a:endParaRPr lang="en-US" dirty="0" smtClean="0">
              <a:latin typeface="Times New Roman" panose="02020603050405020304" pitchFamily="18" charset="0"/>
              <a:cs typeface="Times New Roman" panose="02020603050405020304" pitchFamily="18" charset="0"/>
            </a:endParaRPr>
          </a:p>
          <a:p>
            <a:pPr marL="0" indent="0">
              <a:lnSpc>
                <a:spcPct val="150000"/>
              </a:lnSpc>
              <a:buFont typeface="Wingdings" pitchFamily="2" charset="2"/>
              <a:buChar char="ü"/>
            </a:pPr>
            <a:r>
              <a:rPr lang="en-US" sz="11200" dirty="0" smtClean="0">
                <a:latin typeface="Times New Roman" panose="02020603050405020304" pitchFamily="18" charset="0"/>
                <a:cs typeface="Times New Roman" panose="02020603050405020304" pitchFamily="18" charset="0"/>
              </a:rPr>
              <a:t>Elevated HbA1C but not </a:t>
            </a:r>
            <a:r>
              <a:rPr lang="en-US" sz="11200" dirty="0" err="1" smtClean="0">
                <a:latin typeface="Times New Roman" panose="02020603050405020304" pitchFamily="18" charset="0"/>
                <a:cs typeface="Times New Roman" panose="02020603050405020304" pitchFamily="18" charset="0"/>
              </a:rPr>
              <a:t>glycated</a:t>
            </a:r>
            <a:r>
              <a:rPr lang="en-US" sz="11200" dirty="0" smtClean="0">
                <a:latin typeface="Times New Roman" panose="02020603050405020304" pitchFamily="18" charset="0"/>
                <a:cs typeface="Times New Roman" panose="02020603050405020304" pitchFamily="18" charset="0"/>
              </a:rPr>
              <a:t> albumin in late pregnancy in non-diabetic women is related to iron deficiency.</a:t>
            </a:r>
          </a:p>
          <a:p>
            <a:pPr marL="0" indent="0">
              <a:lnSpc>
                <a:spcPct val="150000"/>
              </a:lnSpc>
              <a:buNone/>
            </a:pPr>
            <a:endParaRPr lang="en-US" sz="59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500" dirty="0" smtClean="0">
              <a:latin typeface="Times New Roman" panose="02020603050405020304" pitchFamily="18" charset="0"/>
              <a:cs typeface="Times New Roman" panose="02020603050405020304" pitchFamily="18" charset="0"/>
            </a:endParaRPr>
          </a:p>
          <a:p>
            <a:pPr marL="0" indent="0">
              <a:lnSpc>
                <a:spcPct val="150000"/>
              </a:lnSpc>
              <a:buNone/>
            </a:pPr>
            <a:r>
              <a:rPr lang="en-US" sz="6400" b="1" i="1" dirty="0" smtClean="0">
                <a:latin typeface="Times New Roman" panose="02020603050405020304" pitchFamily="18" charset="0"/>
                <a:cs typeface="Times New Roman" panose="02020603050405020304" pitchFamily="18" charset="0"/>
              </a:rPr>
              <a:t>Hashimoto K, et al.: A1C but not serum </a:t>
            </a:r>
            <a:r>
              <a:rPr lang="en-US" sz="6400" b="1" i="1" dirty="0" err="1" smtClean="0">
                <a:latin typeface="Times New Roman" panose="02020603050405020304" pitchFamily="18" charset="0"/>
                <a:cs typeface="Times New Roman" panose="02020603050405020304" pitchFamily="18" charset="0"/>
              </a:rPr>
              <a:t>glycated</a:t>
            </a:r>
            <a:r>
              <a:rPr lang="en-US" sz="6400" b="1" i="1" dirty="0" smtClean="0">
                <a:latin typeface="Times New Roman" panose="02020603050405020304" pitchFamily="18" charset="0"/>
                <a:cs typeface="Times New Roman" panose="02020603050405020304" pitchFamily="18" charset="0"/>
              </a:rPr>
              <a:t> albumin is elevated in late pregnancy owing to iron deficiency. Diabetes Care 2008;31:1945-8</a:t>
            </a:r>
            <a:r>
              <a:rPr lang="en-US" sz="6400" dirty="0" smtClean="0">
                <a:latin typeface="Times New Roman" panose="02020603050405020304" pitchFamily="18" charset="0"/>
                <a:cs typeface="Times New Roman" panose="02020603050405020304" pitchFamily="18" charset="0"/>
              </a:rPr>
              <a:t>.</a:t>
            </a:r>
          </a:p>
          <a:p>
            <a:pPr>
              <a:buNone/>
            </a:pPr>
            <a:endParaRPr lang="en-US" sz="3200" dirty="0"/>
          </a:p>
        </p:txBody>
      </p:sp>
      <p:sp>
        <p:nvSpPr>
          <p:cNvPr id="11" name="Round Diagonal Corner Rectangle 10"/>
          <p:cNvSpPr/>
          <p:nvPr/>
        </p:nvSpPr>
        <p:spPr>
          <a:xfrm>
            <a:off x="8267700" y="4991100"/>
            <a:ext cx="3295650" cy="1162050"/>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smtClean="0">
                <a:solidFill>
                  <a:schemeClr val="tx1"/>
                </a:solidFill>
                <a:latin typeface="Times New Roman" pitchFamily="18" charset="0"/>
                <a:cs typeface="Times New Roman" pitchFamily="18" charset="0"/>
              </a:rPr>
              <a:t>Higher HbA1C</a:t>
            </a:r>
            <a:endParaRPr lang="en-US" sz="2800" b="1" dirty="0">
              <a:solidFill>
                <a:schemeClr val="tx1"/>
              </a:solidFill>
              <a:latin typeface="Times New Roman" pitchFamily="18" charset="0"/>
              <a:cs typeface="Times New Roman" pitchFamily="18" charset="0"/>
            </a:endParaRPr>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8197850" y="1714501"/>
            <a:ext cx="3403600" cy="22669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3FDA6E82-336E-4E3B-8174-F7BB46B7D0A5}" type="slidenum">
              <a:rPr lang="en-US" smtClean="0">
                <a:solidFill>
                  <a:prstClr val="black">
                    <a:tint val="75000"/>
                  </a:prstClr>
                </a:solidFill>
              </a:rPr>
              <a:pPr/>
              <a:t>80</a:t>
            </a:fld>
            <a:endParaRPr lang="en-US">
              <a:solidFill>
                <a:prstClr val="black">
                  <a:tint val="75000"/>
                </a:prstClr>
              </a:solidFill>
            </a:endParaRPr>
          </a:p>
        </p:txBody>
      </p:sp>
      <p:sp>
        <p:nvSpPr>
          <p:cNvPr id="8" name="TextBox 7"/>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extLst>
      <p:ext uri="{BB962C8B-B14F-4D97-AF65-F5344CB8AC3E}">
        <p14:creationId xmlns:p14="http://schemas.microsoft.com/office/powerpoint/2010/main" val="18573727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11277600" cy="887412"/>
          </a:xfrm>
        </p:spPr>
        <p:txBody>
          <a:bodyPr>
            <a:normAutofit/>
          </a:bodyPr>
          <a:lstStyle/>
          <a:p>
            <a:pPr algn="l"/>
            <a:r>
              <a:rPr lang="en-US" sz="4000" b="1" dirty="0" smtClean="0">
                <a:latin typeface="Times New Roman" pitchFamily="18" charset="0"/>
                <a:cs typeface="Times New Roman" pitchFamily="18" charset="0"/>
              </a:rPr>
              <a:t>Factors that affect interpretation of HbA1C</a:t>
            </a:r>
            <a:endParaRPr lang="en-US" sz="4000" dirty="0"/>
          </a:p>
        </p:txBody>
      </p:sp>
      <p:sp>
        <p:nvSpPr>
          <p:cNvPr id="5" name="Content Placeholder 4"/>
          <p:cNvSpPr>
            <a:spLocks noGrp="1"/>
          </p:cNvSpPr>
          <p:nvPr>
            <p:ph sz="half" idx="1"/>
          </p:nvPr>
        </p:nvSpPr>
        <p:spPr>
          <a:xfrm>
            <a:off x="304800" y="1314451"/>
            <a:ext cx="7600950" cy="5276850"/>
          </a:xfrm>
        </p:spPr>
        <p:txBody>
          <a:bodyPr>
            <a:normAutofit/>
          </a:bodyPr>
          <a:lstStyle/>
          <a:p>
            <a:pPr marL="0" indent="0">
              <a:lnSpc>
                <a:spcPct val="150000"/>
              </a:lnSpc>
              <a:buFont typeface="Wingdings" pitchFamily="2" charset="2"/>
              <a:buChar char="ü"/>
            </a:pPr>
            <a:r>
              <a:rPr lang="en-US" sz="32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Chronic renal failure</a:t>
            </a:r>
          </a:p>
          <a:p>
            <a:pPr marL="0" indent="0">
              <a:lnSpc>
                <a:spcPct val="150000"/>
              </a:lnSpc>
              <a:buFontTx/>
              <a:buChar char="-"/>
            </a:pPr>
            <a:r>
              <a:rPr lang="en-US" sz="3200" b="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Interference from </a:t>
            </a:r>
            <a:r>
              <a:rPr lang="en-US" sz="3200" dirty="0" err="1" smtClean="0">
                <a:latin typeface="Times New Roman" panose="02020603050405020304" pitchFamily="18" charset="0"/>
                <a:cs typeface="Times New Roman" panose="02020603050405020304" pitchFamily="18" charset="0"/>
              </a:rPr>
              <a:t>carbamylated</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Hb</a:t>
            </a:r>
            <a:endParaRPr lang="en-US" sz="3200" dirty="0" smtClean="0">
              <a:latin typeface="Times New Roman" panose="02020603050405020304" pitchFamily="18" charset="0"/>
              <a:cs typeface="Times New Roman" panose="02020603050405020304" pitchFamily="18" charset="0"/>
            </a:endParaRPr>
          </a:p>
          <a:p>
            <a:pPr marL="0" indent="0">
              <a:lnSpc>
                <a:spcPct val="150000"/>
              </a:lnSpc>
              <a:buFontTx/>
              <a:buChar char="-"/>
            </a:pPr>
            <a:r>
              <a:rPr lang="en-US" sz="3200" dirty="0" smtClean="0">
                <a:latin typeface="Times New Roman" panose="02020603050405020304" pitchFamily="18" charset="0"/>
                <a:cs typeface="Times New Roman" panose="02020603050405020304" pitchFamily="18" charset="0"/>
              </a:rPr>
              <a:t> Renal anemia</a:t>
            </a:r>
          </a:p>
          <a:p>
            <a:pPr marL="0" indent="0">
              <a:lnSpc>
                <a:spcPct val="150000"/>
              </a:lnSpc>
              <a:buFontTx/>
              <a:buChar char="-"/>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Erythropoetin</a:t>
            </a:r>
            <a:r>
              <a:rPr lang="en-US" sz="3200" dirty="0" smtClean="0">
                <a:latin typeface="Times New Roman" panose="02020603050405020304" pitchFamily="18" charset="0"/>
                <a:cs typeface="Times New Roman" panose="02020603050405020304" pitchFamily="18" charset="0"/>
              </a:rPr>
              <a:t> intake </a:t>
            </a:r>
          </a:p>
          <a:p>
            <a:pPr marL="0" indent="0">
              <a:lnSpc>
                <a:spcPct val="150000"/>
              </a:lnSpc>
              <a:buNone/>
            </a:pPr>
            <a:endParaRPr lang="en-US" sz="32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500" dirty="0" smtClean="0">
              <a:latin typeface="Times New Roman" panose="02020603050405020304" pitchFamily="18" charset="0"/>
              <a:cs typeface="Times New Roman" panose="02020603050405020304" pitchFamily="18" charset="0"/>
            </a:endParaRPr>
          </a:p>
        </p:txBody>
      </p:sp>
      <p:sp>
        <p:nvSpPr>
          <p:cNvPr id="7" name="Round Diagonal Corner Rectangle 6"/>
          <p:cNvSpPr/>
          <p:nvPr/>
        </p:nvSpPr>
        <p:spPr>
          <a:xfrm>
            <a:off x="304800" y="4819652"/>
            <a:ext cx="11068050" cy="1924050"/>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Times New Roman" pitchFamily="18" charset="0"/>
                <a:cs typeface="Times New Roman" pitchFamily="18" charset="0"/>
              </a:rPr>
              <a:t>These factors make it difficult to interpret  the HbA1C results in diabetic patients with chronic renal failure.</a:t>
            </a:r>
            <a:endParaRPr lang="en-US" sz="3200" dirty="0">
              <a:solidFill>
                <a:schemeClr val="tx1"/>
              </a:solidFill>
              <a:latin typeface="Times New Roman" pitchFamily="18" charset="0"/>
              <a:cs typeface="Times New Roman" pitchFamily="18" charset="0"/>
            </a:endParaRPr>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7486650" y="1904999"/>
            <a:ext cx="3848100" cy="1943101"/>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3FDA6E82-336E-4E3B-8174-F7BB46B7D0A5}" type="slidenum">
              <a:rPr lang="en-US" smtClean="0">
                <a:solidFill>
                  <a:prstClr val="black">
                    <a:tint val="75000"/>
                  </a:prstClr>
                </a:solidFill>
              </a:rPr>
              <a:pPr/>
              <a:t>81</a:t>
            </a:fld>
            <a:endParaRPr lang="en-US">
              <a:solidFill>
                <a:prstClr val="black">
                  <a:tint val="75000"/>
                </a:prstClr>
              </a:solidFill>
            </a:endParaRPr>
          </a:p>
        </p:txBody>
      </p:sp>
      <p:sp>
        <p:nvSpPr>
          <p:cNvPr id="9" name="TextBox 8"/>
          <p:cNvSpPr txBox="1"/>
          <p:nvPr/>
        </p:nvSpPr>
        <p:spPr>
          <a:xfrm>
            <a:off x="9817768" y="6352674"/>
            <a:ext cx="1395664" cy="369332"/>
          </a:xfrm>
          <a:prstGeom prst="rect">
            <a:avLst/>
          </a:prstGeom>
          <a:noFill/>
        </p:spPr>
        <p:txBody>
          <a:bodyPr wrap="square" rtlCol="0">
            <a:spAutoFit/>
          </a:bodyPr>
          <a:lstStyle/>
          <a:p>
            <a:r>
              <a:rPr lang="en-US" dirty="0" smtClean="0">
                <a:solidFill>
                  <a:schemeClr val="accent5">
                    <a:lumMod val="20000"/>
                    <a:lumOff val="80000"/>
                  </a:schemeClr>
                </a:solidFill>
                <a:latin typeface="Thames New" pitchFamily="2" charset="0"/>
              </a:rPr>
              <a:t>     </a:t>
            </a:r>
            <a:r>
              <a:rPr lang="en-US" dirty="0" err="1" smtClean="0">
                <a:solidFill>
                  <a:schemeClr val="accent5">
                    <a:lumMod val="20000"/>
                    <a:lumOff val="80000"/>
                  </a:schemeClr>
                </a:solidFill>
                <a:latin typeface="Thames New" pitchFamily="2" charset="0"/>
              </a:rPr>
              <a:t>M.Tohidi</a:t>
            </a:r>
            <a:endParaRPr lang="en-US" dirty="0">
              <a:solidFill>
                <a:schemeClr val="accent5">
                  <a:lumMod val="20000"/>
                  <a:lumOff val="80000"/>
                </a:schemeClr>
              </a:solidFill>
              <a:latin typeface="Thames New" pitchFamily="2" charset="0"/>
            </a:endParaRPr>
          </a:p>
        </p:txBody>
      </p:sp>
    </p:spTree>
    <p:extLst>
      <p:ext uri="{BB962C8B-B14F-4D97-AF65-F5344CB8AC3E}">
        <p14:creationId xmlns:p14="http://schemas.microsoft.com/office/powerpoint/2010/main" val="378099019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smtClean="0">
                <a:latin typeface="Times New Roman" panose="02020603050405020304" pitchFamily="18" charset="0"/>
                <a:cs typeface="Times New Roman" panose="02020603050405020304" pitchFamily="18" charset="0"/>
              </a:rPr>
              <a:t>Case 2:</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Considering the presented data, what is the proper therapeutic advise for her?</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Using </a:t>
            </a:r>
            <a:r>
              <a:rPr lang="en-US" dirty="0" err="1">
                <a:solidFill>
                  <a:schemeClr val="tx1"/>
                </a:solidFill>
                <a:latin typeface="Times New Roman" panose="02020603050405020304" pitchFamily="18" charset="0"/>
                <a:cs typeface="Times New Roman" panose="02020603050405020304" pitchFamily="18" charset="0"/>
              </a:rPr>
              <a:t>Novomix</a:t>
            </a:r>
            <a:r>
              <a:rPr lang="en-US" dirty="0">
                <a:solidFill>
                  <a:schemeClr val="tx1"/>
                </a:solidFill>
                <a:latin typeface="Times New Roman" panose="02020603050405020304" pitchFamily="18" charset="0"/>
                <a:cs typeface="Times New Roman" panose="02020603050405020304" pitchFamily="18" charset="0"/>
              </a:rPr>
              <a:t> three times daily (TDS) with adjusted doses</a:t>
            </a:r>
          </a:p>
          <a:p>
            <a:pPr marL="457200" indent="-457200">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Adjustment (increase) of </a:t>
            </a:r>
            <a:r>
              <a:rPr lang="en-US" dirty="0">
                <a:solidFill>
                  <a:schemeClr val="tx1"/>
                </a:solidFill>
                <a:latin typeface="Times New Roman" panose="02020603050405020304" pitchFamily="18" charset="0"/>
                <a:cs typeface="Times New Roman" panose="02020603050405020304" pitchFamily="18" charset="0"/>
              </a:rPr>
              <a:t>current </a:t>
            </a:r>
            <a:r>
              <a:rPr lang="en-US" dirty="0" err="1">
                <a:solidFill>
                  <a:schemeClr val="tx1"/>
                </a:solidFill>
                <a:latin typeface="Times New Roman" panose="02020603050405020304" pitchFamily="18" charset="0"/>
                <a:cs typeface="Times New Roman" panose="02020603050405020304" pitchFamily="18" charset="0"/>
              </a:rPr>
              <a:t>Novomix</a:t>
            </a:r>
            <a:r>
              <a:rPr lang="en-US" dirty="0">
                <a:solidFill>
                  <a:schemeClr val="tx1"/>
                </a:solidFill>
                <a:latin typeface="Times New Roman" panose="02020603050405020304" pitchFamily="18" charset="0"/>
                <a:cs typeface="Times New Roman" panose="02020603050405020304" pitchFamily="18" charset="0"/>
              </a:rPr>
              <a:t> doses</a:t>
            </a:r>
          </a:p>
          <a:p>
            <a:pPr marL="457200" indent="-457200">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Switch  to 2-3 OADs + basal insulin regimen</a:t>
            </a:r>
            <a:endParaRPr lang="en-US" dirty="0">
              <a:solidFill>
                <a:schemeClr val="tx1"/>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Switch </a:t>
            </a:r>
            <a:r>
              <a:rPr lang="en-US" dirty="0" smtClean="0">
                <a:solidFill>
                  <a:schemeClr val="tx1"/>
                </a:solidFill>
                <a:latin typeface="Times New Roman" panose="02020603050405020304" pitchFamily="18" charset="0"/>
                <a:cs typeface="Times New Roman" panose="02020603050405020304" pitchFamily="18" charset="0"/>
              </a:rPr>
              <a:t> to basal </a:t>
            </a: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GLP1-RA regimen</a:t>
            </a:r>
          </a:p>
          <a:p>
            <a:pPr marL="457200" indent="-457200">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Switch  to basal plus/bolus regimen</a:t>
            </a:r>
          </a:p>
          <a:p>
            <a:pPr marL="457200" indent="-457200">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Others</a:t>
            </a:r>
            <a:endParaRPr lang="en-US" dirty="0">
              <a:solidFill>
                <a:schemeClr val="tx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29937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81"/>
            <a:ext cx="12192000" cy="1770888"/>
          </a:xfrm>
        </p:spPr>
        <p:txBody>
          <a:bodyPr anchor="ctr">
            <a:normAutofit/>
          </a:bodyPr>
          <a:lstStyle/>
          <a:p>
            <a:pPr algn="ctr"/>
            <a:r>
              <a:rPr lang="en-US" sz="4000" b="1" dirty="0" smtClean="0">
                <a:latin typeface="Times New Roman" panose="02020603050405020304" pitchFamily="18" charset="0"/>
                <a:cs typeface="Times New Roman" panose="02020603050405020304" pitchFamily="18" charset="0"/>
              </a:rPr>
              <a:t>How we proceeded?</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01027" y="1759107"/>
            <a:ext cx="10279781" cy="4670570"/>
          </a:xfrm>
        </p:spPr>
        <p:txBody>
          <a:bodyPr>
            <a:normAutofit fontScale="92500" lnSpcReduction="20000"/>
          </a:bodyPr>
          <a:lstStyle/>
          <a:p>
            <a:pPr lvl="1" algn="just">
              <a:buClr>
                <a:srgbClr val="C00000"/>
              </a:buClr>
              <a:buFont typeface="Arial" panose="020B0604020202020204" pitchFamily="34" charset="0"/>
              <a:buChar char="•"/>
            </a:pPr>
            <a:r>
              <a:rPr lang="en-US" sz="2400" b="1" dirty="0" smtClean="0"/>
              <a:t>We completely discussed on different options for better management &amp; emphasized &amp; agreed on the need for losing weight. She participated in educational classes of diabetes &amp; really tried to follow the instruction learned there as much as she could.</a:t>
            </a:r>
          </a:p>
          <a:p>
            <a:pPr lvl="1">
              <a:buClr>
                <a:srgbClr val="C00000"/>
              </a:buClr>
              <a:buFont typeface="Arial" panose="020B0604020202020204" pitchFamily="34" charset="0"/>
              <a:buChar char="•"/>
            </a:pPr>
            <a:endParaRPr lang="en-US" sz="2400" b="1" dirty="0" smtClean="0"/>
          </a:p>
          <a:p>
            <a:pPr lvl="1">
              <a:buClr>
                <a:srgbClr val="C00000"/>
              </a:buClr>
              <a:buFont typeface="Arial" panose="020B0604020202020204" pitchFamily="34" charset="0"/>
              <a:buChar char="•"/>
            </a:pPr>
            <a:r>
              <a:rPr lang="en-US" sz="2400" b="1" dirty="0"/>
              <a:t>Oral Iron therapy made her feel better and she could have more physical activity</a:t>
            </a:r>
            <a:r>
              <a:rPr lang="en-US" sz="2400" b="1" dirty="0" smtClean="0"/>
              <a:t>.</a:t>
            </a:r>
          </a:p>
          <a:p>
            <a:pPr lvl="1">
              <a:buClr>
                <a:srgbClr val="C00000"/>
              </a:buClr>
              <a:buFont typeface="Arial" panose="020B0604020202020204" pitchFamily="34" charset="0"/>
              <a:buChar char="•"/>
            </a:pPr>
            <a:endParaRPr lang="en-US" sz="2400" b="1" dirty="0"/>
          </a:p>
          <a:p>
            <a:pPr lvl="1">
              <a:buClr>
                <a:srgbClr val="C00000"/>
              </a:buClr>
              <a:buFont typeface="Arial" panose="020B0604020202020204" pitchFamily="34" charset="0"/>
              <a:buChar char="•"/>
            </a:pPr>
            <a:r>
              <a:rPr lang="en-US" sz="2400" b="1" dirty="0" smtClean="0"/>
              <a:t>Metformin was up titrated to 1000 mg BID and maintained constantly after that. Gabapentin was effectively used from the first visit and she responded well.</a:t>
            </a:r>
          </a:p>
          <a:p>
            <a:pPr lvl="1">
              <a:buClr>
                <a:srgbClr val="C00000"/>
              </a:buClr>
              <a:buFont typeface="Arial" panose="020B0604020202020204" pitchFamily="34" charset="0"/>
              <a:buChar char="•"/>
            </a:pPr>
            <a:endParaRPr lang="en-US" sz="2400" b="1" dirty="0" smtClean="0"/>
          </a:p>
          <a:p>
            <a:pPr lvl="1">
              <a:buClr>
                <a:srgbClr val="C00000"/>
              </a:buClr>
              <a:buFont typeface="Arial" panose="020B0604020202020204" pitchFamily="34" charset="0"/>
              <a:buChar char="•"/>
            </a:pPr>
            <a:r>
              <a:rPr lang="en-US" sz="2400" b="1" dirty="0" smtClean="0"/>
              <a:t>With full w/u, no micro or </a:t>
            </a:r>
            <a:r>
              <a:rPr lang="en-US" sz="2400" b="1" dirty="0" err="1" smtClean="0"/>
              <a:t>macrovascular</a:t>
            </a:r>
            <a:r>
              <a:rPr lang="en-US" sz="2400" b="1" dirty="0" smtClean="0"/>
              <a:t> complications of diabetes were revealed.</a:t>
            </a:r>
          </a:p>
          <a:p>
            <a:pPr lvl="1">
              <a:buClr>
                <a:srgbClr val="C00000"/>
              </a:buClr>
              <a:buFont typeface="Arial" panose="020B0604020202020204" pitchFamily="34" charset="0"/>
              <a:buChar char="•"/>
            </a:pPr>
            <a:endParaRPr lang="en-US" sz="2400" b="1" dirty="0" smtClean="0"/>
          </a:p>
          <a:p>
            <a:pPr lvl="1">
              <a:buClr>
                <a:srgbClr val="C00000"/>
              </a:buClr>
              <a:buFont typeface="Arial" panose="020B0604020202020204" pitchFamily="34" charset="0"/>
              <a:buChar char="•"/>
            </a:pPr>
            <a:r>
              <a:rPr lang="en-US" sz="2400" b="1" dirty="0" smtClean="0"/>
              <a:t>Metabolic surgery was explained for her but still she has not accepted it due to different matters, mainly economic issues.</a:t>
            </a:r>
          </a:p>
          <a:p>
            <a:pPr lvl="2">
              <a:buClr>
                <a:srgbClr val="C00000"/>
              </a:buClr>
              <a:buFont typeface="Wingdings" panose="05000000000000000000" pitchFamily="2" charset="2"/>
              <a:buChar char="ü"/>
            </a:pPr>
            <a:r>
              <a:rPr lang="en-US" sz="2200" b="1" dirty="0" smtClean="0"/>
              <a:t>She could not afford use of GLP-I RA.</a:t>
            </a:r>
            <a:endParaRPr lang="en-US" sz="1900" b="1" dirty="0"/>
          </a:p>
        </p:txBody>
      </p:sp>
    </p:spTree>
    <p:extLst>
      <p:ext uri="{BB962C8B-B14F-4D97-AF65-F5344CB8AC3E}">
        <p14:creationId xmlns:p14="http://schemas.microsoft.com/office/powerpoint/2010/main" val="14532153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52381" y="1185535"/>
          <a:ext cx="11386695" cy="4894446"/>
        </p:xfrm>
        <a:graphic>
          <a:graphicData uri="http://schemas.openxmlformats.org/drawingml/2006/table">
            <a:tbl>
              <a:tblPr firstRow="1" bandRow="1">
                <a:tableStyleId>{5C22544A-7EE6-4342-B048-85BDC9FD1C3A}</a:tableStyleId>
              </a:tblPr>
              <a:tblGrid>
                <a:gridCol w="471644"/>
                <a:gridCol w="1046582"/>
                <a:gridCol w="759113"/>
                <a:gridCol w="759113"/>
                <a:gridCol w="759113"/>
                <a:gridCol w="759113"/>
                <a:gridCol w="759113"/>
                <a:gridCol w="759113"/>
                <a:gridCol w="759113"/>
                <a:gridCol w="759113"/>
                <a:gridCol w="759113"/>
                <a:gridCol w="759113"/>
                <a:gridCol w="759113"/>
                <a:gridCol w="759113"/>
                <a:gridCol w="759113"/>
              </a:tblGrid>
              <a:tr h="1578542">
                <a:tc>
                  <a:txBody>
                    <a:bodyPr/>
                    <a:lstStyle/>
                    <a:p>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effectLst/>
                          <a:latin typeface="Calibri" panose="020F0502020204030204" pitchFamily="34" charset="0"/>
                          <a:ea typeface="Calibri" panose="020F0502020204030204" pitchFamily="34" charset="0"/>
                          <a:cs typeface="Arial" panose="020B0604020202020204" pitchFamily="34" charset="0"/>
                        </a:rPr>
                        <a:t>1392-04-16</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txBody>
                  <a:tcPr vert="vert270" anchor="ctr"/>
                </a:tc>
                <a:tc>
                  <a:txBody>
                    <a:bodyPr/>
                    <a:lstStyle/>
                    <a:p>
                      <a:pPr algn="ctr">
                        <a:lnSpc>
                          <a:spcPct val="115000"/>
                        </a:lnSpc>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1392-08-26</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15000"/>
                        </a:lnSpc>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1392-12-05</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15000"/>
                        </a:lnSpc>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1393-03-25</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15000"/>
                        </a:lnSpc>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1393-07-20</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15000"/>
                        </a:lnSpc>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1393-11-20</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15000"/>
                        </a:lnSpc>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1394-03-18</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15000"/>
                        </a:lnSpc>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1394-07-12</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15000"/>
                        </a:lnSpc>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1394-11-04</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15000"/>
                        </a:lnSpc>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1395-02-19</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15000"/>
                        </a:lnSpc>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1395-06-13</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15000"/>
                        </a:lnSpc>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1395-10-23</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15000"/>
                        </a:lnSpc>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1396-02-07</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r>
              <a:tr h="596767">
                <a:tc rowSpan="2">
                  <a:txBody>
                    <a:bodyPr/>
                    <a:lstStyle/>
                    <a:p>
                      <a:pPr algn="ctr"/>
                      <a:r>
                        <a:rPr lang="en-US" sz="2000" b="1" dirty="0" err="1" smtClean="0"/>
                        <a:t>Novomix</a:t>
                      </a:r>
                      <a:endParaRPr lang="en-US" sz="2000" b="1" dirty="0"/>
                    </a:p>
                  </a:txBody>
                  <a:tcPr vert="vert270" anchor="ctr"/>
                </a:tc>
                <a:tc>
                  <a:txBody>
                    <a:bodyPr/>
                    <a:lstStyle/>
                    <a:p>
                      <a:pPr algn="ctr"/>
                      <a:r>
                        <a:rPr lang="en-US" sz="1800" b="1" dirty="0" smtClean="0"/>
                        <a:t>morning</a:t>
                      </a:r>
                      <a:endParaRPr lang="en-US" sz="1800" b="1" dirty="0"/>
                    </a:p>
                  </a:txBody>
                  <a:tcPr anchor="ctr"/>
                </a:tc>
                <a:tc>
                  <a:txBody>
                    <a:bodyPr/>
                    <a:lstStyle/>
                    <a:p>
                      <a:pPr algn="ctr"/>
                      <a:r>
                        <a:rPr lang="en-US" dirty="0" smtClean="0"/>
                        <a:t>20</a:t>
                      </a:r>
                      <a:endParaRPr lang="en-US" dirty="0"/>
                    </a:p>
                  </a:txBody>
                  <a:tcPr anchor="ctr"/>
                </a:tc>
                <a:tc>
                  <a:txBody>
                    <a:bodyPr/>
                    <a:lstStyle/>
                    <a:p>
                      <a:pPr algn="ctr"/>
                      <a:r>
                        <a:rPr lang="en-US" dirty="0" smtClean="0"/>
                        <a:t>18</a:t>
                      </a:r>
                      <a:endParaRPr lang="en-US" dirty="0"/>
                    </a:p>
                  </a:txBody>
                  <a:tcPr anchor="ctr"/>
                </a:tc>
                <a:tc>
                  <a:txBody>
                    <a:bodyPr/>
                    <a:lstStyle/>
                    <a:p>
                      <a:pPr algn="ctr"/>
                      <a:r>
                        <a:rPr lang="en-US" dirty="0" smtClean="0"/>
                        <a:t>14</a:t>
                      </a:r>
                      <a:endParaRPr lang="en-US" dirty="0"/>
                    </a:p>
                  </a:txBody>
                  <a:tcPr anchor="ctr"/>
                </a:tc>
                <a:tc>
                  <a:txBody>
                    <a:bodyPr/>
                    <a:lstStyle/>
                    <a:p>
                      <a:pPr algn="ctr"/>
                      <a:r>
                        <a:rPr lang="en-US" dirty="0" smtClean="0"/>
                        <a:t>15</a:t>
                      </a:r>
                      <a:endParaRPr lang="en-US" dirty="0"/>
                    </a:p>
                  </a:txBody>
                  <a:tcPr anchor="ctr"/>
                </a:tc>
                <a:tc>
                  <a:txBody>
                    <a:bodyPr/>
                    <a:lstStyle/>
                    <a:p>
                      <a:pPr algn="ctr"/>
                      <a:r>
                        <a:rPr lang="en-US" dirty="0" smtClean="0"/>
                        <a:t>10</a:t>
                      </a:r>
                      <a:endParaRPr lang="en-US" dirty="0"/>
                    </a:p>
                  </a:txBody>
                  <a:tcPr anchor="ctr"/>
                </a:tc>
                <a:tc>
                  <a:txBody>
                    <a:bodyPr/>
                    <a:lstStyle/>
                    <a:p>
                      <a:pPr algn="ctr"/>
                      <a:r>
                        <a:rPr lang="en-US" dirty="0" smtClean="0"/>
                        <a:t>9</a:t>
                      </a:r>
                      <a:endParaRPr lang="en-US" dirty="0"/>
                    </a:p>
                  </a:txBody>
                  <a:tcPr anchor="ctr"/>
                </a:tc>
                <a:tc>
                  <a:txBody>
                    <a:bodyPr/>
                    <a:lstStyle/>
                    <a:p>
                      <a:pPr algn="ctr"/>
                      <a:r>
                        <a:rPr lang="en-US" dirty="0" smtClean="0"/>
                        <a:t>7</a:t>
                      </a:r>
                      <a:endParaRPr lang="en-US" dirty="0"/>
                    </a:p>
                  </a:txBody>
                  <a:tcPr anchor="ctr"/>
                </a:tc>
                <a:tc>
                  <a:txBody>
                    <a:bodyPr/>
                    <a:lstStyle/>
                    <a:p>
                      <a:pPr algn="ctr"/>
                      <a:r>
                        <a:rPr lang="en-US" dirty="0" smtClean="0"/>
                        <a:t>3</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r>
              <a:tr h="539014">
                <a:tc vMerge="1">
                  <a:txBody>
                    <a:bodyPr/>
                    <a:lstStyle/>
                    <a:p>
                      <a:endParaRPr lang="en-US" dirty="0"/>
                    </a:p>
                  </a:txBody>
                  <a:tcPr/>
                </a:tc>
                <a:tc>
                  <a:txBody>
                    <a:bodyPr/>
                    <a:lstStyle/>
                    <a:p>
                      <a:pPr algn="ctr"/>
                      <a:r>
                        <a:rPr lang="en-US" sz="1800" b="1" dirty="0" smtClean="0"/>
                        <a:t>night</a:t>
                      </a:r>
                      <a:endParaRPr lang="en-US" sz="1800" b="1" dirty="0"/>
                    </a:p>
                  </a:txBody>
                  <a:tcPr anchor="ctr"/>
                </a:tc>
                <a:tc>
                  <a:txBody>
                    <a:bodyPr/>
                    <a:lstStyle/>
                    <a:p>
                      <a:pPr algn="ctr"/>
                      <a:r>
                        <a:rPr lang="en-US" dirty="0" smtClean="0"/>
                        <a:t>30</a:t>
                      </a:r>
                      <a:endParaRPr lang="en-US" dirty="0"/>
                    </a:p>
                  </a:txBody>
                  <a:tcPr anchor="ctr"/>
                </a:tc>
                <a:tc>
                  <a:txBody>
                    <a:bodyPr/>
                    <a:lstStyle/>
                    <a:p>
                      <a:pPr algn="ctr"/>
                      <a:r>
                        <a:rPr lang="en-US" dirty="0" smtClean="0"/>
                        <a:t>28</a:t>
                      </a:r>
                      <a:endParaRPr lang="en-US" dirty="0"/>
                    </a:p>
                  </a:txBody>
                  <a:tcPr anchor="ctr"/>
                </a:tc>
                <a:tc>
                  <a:txBody>
                    <a:bodyPr/>
                    <a:lstStyle/>
                    <a:p>
                      <a:pPr algn="ctr"/>
                      <a:r>
                        <a:rPr lang="en-US" dirty="0" smtClean="0"/>
                        <a:t>24</a:t>
                      </a:r>
                      <a:endParaRPr lang="en-US" dirty="0"/>
                    </a:p>
                  </a:txBody>
                  <a:tcPr anchor="ctr"/>
                </a:tc>
                <a:tc>
                  <a:txBody>
                    <a:bodyPr/>
                    <a:lstStyle/>
                    <a:p>
                      <a:pPr algn="ctr"/>
                      <a:r>
                        <a:rPr lang="en-US" dirty="0" smtClean="0"/>
                        <a:t>25</a:t>
                      </a:r>
                      <a:endParaRPr lang="en-US" dirty="0"/>
                    </a:p>
                  </a:txBody>
                  <a:tcPr anchor="ctr"/>
                </a:tc>
                <a:tc>
                  <a:txBody>
                    <a:bodyPr/>
                    <a:lstStyle/>
                    <a:p>
                      <a:pPr algn="ctr"/>
                      <a:r>
                        <a:rPr lang="en-US" dirty="0" smtClean="0"/>
                        <a:t>22</a:t>
                      </a:r>
                      <a:endParaRPr lang="en-US" dirty="0"/>
                    </a:p>
                  </a:txBody>
                  <a:tcPr anchor="ctr"/>
                </a:tc>
                <a:tc>
                  <a:txBody>
                    <a:bodyPr/>
                    <a:lstStyle/>
                    <a:p>
                      <a:pPr algn="ctr"/>
                      <a:r>
                        <a:rPr lang="en-US" dirty="0" smtClean="0"/>
                        <a:t>20</a:t>
                      </a:r>
                      <a:endParaRPr lang="en-US" dirty="0"/>
                    </a:p>
                  </a:txBody>
                  <a:tcPr anchor="ctr"/>
                </a:tc>
                <a:tc>
                  <a:txBody>
                    <a:bodyPr/>
                    <a:lstStyle/>
                    <a:p>
                      <a:pPr algn="ctr"/>
                      <a:r>
                        <a:rPr lang="en-US" dirty="0" smtClean="0"/>
                        <a:t>20</a:t>
                      </a:r>
                      <a:endParaRPr lang="en-US" dirty="0"/>
                    </a:p>
                  </a:txBody>
                  <a:tcPr anchor="ctr"/>
                </a:tc>
                <a:tc>
                  <a:txBody>
                    <a:bodyPr/>
                    <a:lstStyle/>
                    <a:p>
                      <a:pPr algn="ctr"/>
                      <a:r>
                        <a:rPr lang="en-US" dirty="0" smtClean="0"/>
                        <a:t>16</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519765">
                <a:tc gridSpan="2">
                  <a:txBody>
                    <a:bodyPr/>
                    <a:lstStyle/>
                    <a:p>
                      <a:r>
                        <a:rPr lang="en-US" sz="2000" b="1" dirty="0" smtClean="0"/>
                        <a:t>Lantus </a:t>
                      </a:r>
                      <a:r>
                        <a:rPr lang="en-US" sz="1600" b="1" dirty="0" smtClean="0"/>
                        <a:t>(IU)</a:t>
                      </a:r>
                      <a:endParaRPr lang="en-US" sz="1600" b="1" dirty="0"/>
                    </a:p>
                  </a:txBody>
                  <a:tcPr anchor="ctr"/>
                </a:tc>
                <a:tc hMerge="1">
                  <a:txBody>
                    <a:bodyPr/>
                    <a:lstStyle/>
                    <a:p>
                      <a:endParaRPr lang="en-US"/>
                    </a:p>
                  </a:txBody>
                  <a:tcP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12</a:t>
                      </a:r>
                      <a:endParaRPr lang="en-US" dirty="0"/>
                    </a:p>
                  </a:txBody>
                  <a:tcPr anchor="ctr"/>
                </a:tc>
                <a:tc>
                  <a:txBody>
                    <a:bodyPr/>
                    <a:lstStyle/>
                    <a:p>
                      <a:pPr algn="ctr"/>
                      <a:r>
                        <a:rPr lang="en-US" dirty="0" smtClean="0"/>
                        <a:t>20</a:t>
                      </a:r>
                      <a:endParaRPr lang="en-US" dirty="0"/>
                    </a:p>
                  </a:txBody>
                  <a:tcPr anchor="ctr"/>
                </a:tc>
                <a:tc>
                  <a:txBody>
                    <a:bodyPr/>
                    <a:lstStyle/>
                    <a:p>
                      <a:pPr algn="ctr"/>
                      <a:r>
                        <a:rPr lang="en-US" dirty="0" smtClean="0"/>
                        <a:t>18</a:t>
                      </a:r>
                      <a:endParaRPr lang="en-US" dirty="0"/>
                    </a:p>
                  </a:txBody>
                  <a:tcPr anchor="ctr"/>
                </a:tc>
                <a:tc>
                  <a:txBody>
                    <a:bodyPr/>
                    <a:lstStyle/>
                    <a:p>
                      <a:pPr algn="ctr"/>
                      <a:r>
                        <a:rPr lang="en-US" dirty="0" smtClean="0"/>
                        <a:t>20</a:t>
                      </a:r>
                      <a:endParaRPr lang="en-US" dirty="0"/>
                    </a:p>
                  </a:txBody>
                  <a:tcPr anchor="ctr"/>
                </a:tc>
                <a:tc>
                  <a:txBody>
                    <a:bodyPr/>
                    <a:lstStyle/>
                    <a:p>
                      <a:pPr algn="ctr"/>
                      <a:r>
                        <a:rPr lang="en-US" dirty="0" smtClean="0"/>
                        <a:t>20</a:t>
                      </a:r>
                      <a:endParaRPr lang="en-US" dirty="0"/>
                    </a:p>
                  </a:txBody>
                  <a:tcPr anchor="ctr"/>
                </a:tc>
              </a:tr>
              <a:tr h="558265">
                <a:tc gridSpan="2">
                  <a:txBody>
                    <a:bodyPr/>
                    <a:lstStyle/>
                    <a:p>
                      <a:r>
                        <a:rPr lang="en-US" sz="2000" b="1" dirty="0" err="1" smtClean="0"/>
                        <a:t>Sitagliptin</a:t>
                      </a:r>
                      <a:r>
                        <a:rPr lang="en-US" sz="2000" b="1" dirty="0" smtClean="0"/>
                        <a:t> </a:t>
                      </a:r>
                      <a:r>
                        <a:rPr lang="en-US" sz="1600" b="1" dirty="0" smtClean="0"/>
                        <a:t>(mg)</a:t>
                      </a:r>
                      <a:endParaRPr lang="en-US" sz="1600" b="1" dirty="0"/>
                    </a:p>
                  </a:txBody>
                  <a:tcPr anchor="ctr"/>
                </a:tc>
                <a:tc hMerge="1">
                  <a:txBody>
                    <a:bodyPr/>
                    <a:lstStyle/>
                    <a:p>
                      <a:endParaRPr lang="en-US"/>
                    </a:p>
                  </a:txBody>
                  <a:tcPr/>
                </a:tc>
                <a:tc>
                  <a:txBody>
                    <a:bodyPr/>
                    <a:lstStyle/>
                    <a:p>
                      <a:pPr algn="ctr"/>
                      <a:endParaRPr lang="en-US" dirty="0"/>
                    </a:p>
                  </a:txBody>
                  <a:tcPr anchor="ctr"/>
                </a:tc>
                <a:tc>
                  <a:txBody>
                    <a:bodyPr/>
                    <a:lstStyle/>
                    <a:p>
                      <a:pPr algn="ctr">
                        <a:lnSpc>
                          <a:spcPct val="115000"/>
                        </a:lnSpc>
                        <a:spcAft>
                          <a:spcPts val="0"/>
                        </a:spcAft>
                      </a:pP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smtClean="0">
                          <a:effectLst/>
                          <a:latin typeface="Calibri" panose="020F0502020204030204" pitchFamily="34" charset="0"/>
                          <a:ea typeface="Calibri" panose="020F0502020204030204" pitchFamily="34" charset="0"/>
                          <a:cs typeface="Arial" panose="020B0604020202020204" pitchFamily="34" charset="0"/>
                        </a:rPr>
                        <a:t>100</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smtClean="0">
                          <a:effectLst/>
                          <a:latin typeface="Calibri" panose="020F0502020204030204" pitchFamily="34" charset="0"/>
                          <a:ea typeface="Calibri" panose="020F0502020204030204" pitchFamily="34" charset="0"/>
                          <a:cs typeface="Arial" panose="020B0604020202020204" pitchFamily="34" charset="0"/>
                        </a:rPr>
                        <a:t>50</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smtClean="0">
                          <a:effectLst/>
                          <a:latin typeface="Calibri" panose="020F0502020204030204" pitchFamily="34" charset="0"/>
                          <a:ea typeface="Calibri" panose="020F0502020204030204" pitchFamily="34" charset="0"/>
                          <a:cs typeface="Arial" panose="020B0604020202020204" pitchFamily="34" charset="0"/>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smtClean="0">
                          <a:effectLst/>
                          <a:latin typeface="Calibri" panose="020F0502020204030204" pitchFamily="34" charset="0"/>
                          <a:ea typeface="Calibri" panose="020F0502020204030204" pitchFamily="34" charset="0"/>
                          <a:cs typeface="Arial" panose="020B0604020202020204" pitchFamily="34" charset="0"/>
                        </a:rPr>
                        <a:t>100</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smtClean="0">
                          <a:effectLst/>
                          <a:latin typeface="Calibri" panose="020F0502020204030204" pitchFamily="34" charset="0"/>
                          <a:ea typeface="Calibri" panose="020F0502020204030204" pitchFamily="34" charset="0"/>
                          <a:cs typeface="Arial" panose="020B0604020202020204" pitchFamily="34" charset="0"/>
                        </a:rPr>
                        <a:t>100</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529389">
                <a:tc gridSpan="2">
                  <a:txBody>
                    <a:bodyPr/>
                    <a:lstStyle/>
                    <a:p>
                      <a:r>
                        <a:rPr lang="en-US" sz="2000" b="1" dirty="0" smtClean="0"/>
                        <a:t>HbA1c </a:t>
                      </a:r>
                      <a:r>
                        <a:rPr lang="en-US" sz="1600" b="1" dirty="0" smtClean="0"/>
                        <a:t>%</a:t>
                      </a:r>
                      <a:endParaRPr lang="en-US" sz="1600" b="1" dirty="0"/>
                    </a:p>
                  </a:txBody>
                  <a:tcPr anchor="ctr"/>
                </a:tc>
                <a:tc hMerge="1">
                  <a:txBody>
                    <a:bodyPr/>
                    <a:lstStyle/>
                    <a:p>
                      <a:endParaRPr lang="en-US"/>
                    </a:p>
                  </a:txBody>
                  <a:tcPr/>
                </a:tc>
                <a:tc>
                  <a:txBody>
                    <a:bodyPr/>
                    <a:lstStyle/>
                    <a:p>
                      <a:pPr algn="ctr"/>
                      <a:r>
                        <a:rPr lang="en-US" dirty="0" smtClean="0"/>
                        <a:t>7.9</a:t>
                      </a:r>
                      <a:endParaRPr lang="en-US" dirty="0"/>
                    </a:p>
                  </a:txBody>
                  <a:tcPr anchor="ctr"/>
                </a:tc>
                <a:tc>
                  <a:txBody>
                    <a:bodyPr/>
                    <a:lstStyle/>
                    <a:p>
                      <a:pPr algn="ctr">
                        <a:lnSpc>
                          <a:spcPct val="115000"/>
                        </a:lnSpc>
                        <a:spcAft>
                          <a:spcPts val="0"/>
                        </a:spcAft>
                      </a:pPr>
                      <a:r>
                        <a:rPr lang="en-US" sz="1800" dirty="0" smtClean="0">
                          <a:effectLst/>
                          <a:latin typeface="Calibri" panose="020F0502020204030204" pitchFamily="34" charset="0"/>
                          <a:ea typeface="Calibri" panose="020F0502020204030204" pitchFamily="34" charset="0"/>
                          <a:cs typeface="Arial" panose="020B0604020202020204" pitchFamily="34" charset="0"/>
                        </a:rPr>
                        <a:t>6.6</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smtClean="0">
                          <a:effectLst/>
                          <a:latin typeface="Calibri" panose="020F0502020204030204" pitchFamily="34" charset="0"/>
                          <a:ea typeface="Calibri" panose="020F0502020204030204" pitchFamily="34" charset="0"/>
                          <a:cs typeface="Arial" panose="020B0604020202020204" pitchFamily="34" charset="0"/>
                        </a:rPr>
                        <a:t>4.6</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smtClean="0">
                          <a:effectLst/>
                          <a:latin typeface="Calibri" panose="020F0502020204030204" pitchFamily="34" charset="0"/>
                          <a:ea typeface="Calibri" panose="020F0502020204030204" pitchFamily="34" charset="0"/>
                          <a:cs typeface="Arial" panose="020B0604020202020204" pitchFamily="34" charset="0"/>
                        </a:rPr>
                        <a:t>5.3</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smtClean="0">
                          <a:effectLst/>
                          <a:latin typeface="Calibri" panose="020F0502020204030204" pitchFamily="34" charset="0"/>
                          <a:ea typeface="Calibri" panose="020F0502020204030204" pitchFamily="34" charset="0"/>
                          <a:cs typeface="Arial" panose="020B0604020202020204" pitchFamily="34" charset="0"/>
                        </a:rPr>
                        <a:t>6</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smtClean="0">
                          <a:effectLst/>
                          <a:latin typeface="Calibri" panose="020F0502020204030204" pitchFamily="34" charset="0"/>
                          <a:ea typeface="Calibri" panose="020F0502020204030204" pitchFamily="34" charset="0"/>
                          <a:cs typeface="Arial" panose="020B0604020202020204" pitchFamily="34" charset="0"/>
                        </a:rPr>
                        <a:t>7.5</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smtClean="0">
                          <a:effectLst/>
                          <a:latin typeface="Calibri" panose="020F0502020204030204" pitchFamily="34" charset="0"/>
                          <a:ea typeface="Calibri" panose="020F0502020204030204" pitchFamily="34" charset="0"/>
                          <a:cs typeface="Arial" panose="020B0604020202020204" pitchFamily="34" charset="0"/>
                        </a:rPr>
                        <a:t>6.3</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smtClean="0">
                          <a:effectLst/>
                          <a:latin typeface="Calibri" panose="020F0502020204030204" pitchFamily="34" charset="0"/>
                          <a:ea typeface="Calibri" panose="020F0502020204030204" pitchFamily="34" charset="0"/>
                          <a:cs typeface="Arial" panose="020B0604020202020204" pitchFamily="34" charset="0"/>
                        </a:rPr>
                        <a:t>6.2</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smtClean="0">
                          <a:effectLst/>
                          <a:latin typeface="Calibri" panose="020F0502020204030204" pitchFamily="34" charset="0"/>
                          <a:ea typeface="Calibri" panose="020F0502020204030204" pitchFamily="34" charset="0"/>
                          <a:cs typeface="Arial" panose="020B0604020202020204" pitchFamily="34" charset="0"/>
                        </a:rPr>
                        <a:t>6</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smtClean="0">
                          <a:effectLst/>
                          <a:latin typeface="Calibri" panose="020F0502020204030204" pitchFamily="34" charset="0"/>
                          <a:ea typeface="Calibri" panose="020F0502020204030204" pitchFamily="34" charset="0"/>
                          <a:cs typeface="Arial" panose="020B0604020202020204" pitchFamily="34" charset="0"/>
                        </a:rPr>
                        <a:t>5.9</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smtClean="0">
                          <a:effectLst/>
                          <a:latin typeface="Calibri" panose="020F0502020204030204" pitchFamily="34" charset="0"/>
                          <a:ea typeface="Calibri" panose="020F0502020204030204" pitchFamily="34" charset="0"/>
                          <a:cs typeface="Arial" panose="020B0604020202020204" pitchFamily="34" charset="0"/>
                        </a:rPr>
                        <a:t>7.4</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smtClean="0">
                          <a:effectLst/>
                          <a:latin typeface="Calibri" panose="020F0502020204030204" pitchFamily="34" charset="0"/>
                          <a:ea typeface="Calibri" panose="020F0502020204030204" pitchFamily="34" charset="0"/>
                          <a:cs typeface="Arial" panose="020B0604020202020204" pitchFamily="34" charset="0"/>
                        </a:rPr>
                        <a:t>6.7</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smtClean="0">
                          <a:effectLst/>
                          <a:latin typeface="Calibri" panose="020F0502020204030204" pitchFamily="34" charset="0"/>
                          <a:ea typeface="Calibri" panose="020F0502020204030204" pitchFamily="34" charset="0"/>
                          <a:cs typeface="Arial" panose="020B0604020202020204" pitchFamily="34" charset="0"/>
                        </a:rPr>
                        <a:t>6.4</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90889">
                <a:tc gridSpan="2">
                  <a:txBody>
                    <a:bodyPr/>
                    <a:lstStyle/>
                    <a:p>
                      <a:r>
                        <a:rPr lang="en-US" sz="2000" b="1" dirty="0" smtClean="0"/>
                        <a:t>Weight </a:t>
                      </a:r>
                      <a:r>
                        <a:rPr lang="en-US" sz="1600" b="1" dirty="0" smtClean="0"/>
                        <a:t>(kg)</a:t>
                      </a:r>
                      <a:endParaRPr lang="en-US" sz="1600" b="1" dirty="0"/>
                    </a:p>
                  </a:txBody>
                  <a:tcPr anchor="ctr"/>
                </a:tc>
                <a:tc hMerge="1">
                  <a:txBody>
                    <a:bodyPr/>
                    <a:lstStyle/>
                    <a:p>
                      <a:endParaRPr lang="en-US"/>
                    </a:p>
                  </a:txBody>
                  <a:tcPr/>
                </a:tc>
                <a:tc>
                  <a:txBody>
                    <a:bodyPr/>
                    <a:lstStyle/>
                    <a:p>
                      <a:pPr algn="ctr"/>
                      <a:r>
                        <a:rPr lang="en-US" dirty="0" smtClean="0"/>
                        <a:t>88.1</a:t>
                      </a:r>
                      <a:endParaRPr lang="en-US" dirty="0"/>
                    </a:p>
                  </a:txBody>
                  <a:tcPr anchor="ctr"/>
                </a:tc>
                <a:tc>
                  <a:txBody>
                    <a:bodyPr/>
                    <a:lstStyle/>
                    <a:p>
                      <a:pPr algn="ctr"/>
                      <a:r>
                        <a:rPr lang="en-US" dirty="0" smtClean="0"/>
                        <a:t>86.5</a:t>
                      </a:r>
                      <a:endParaRPr lang="en-US" dirty="0"/>
                    </a:p>
                  </a:txBody>
                  <a:tcPr anchor="ctr"/>
                </a:tc>
                <a:tc>
                  <a:txBody>
                    <a:bodyPr/>
                    <a:lstStyle/>
                    <a:p>
                      <a:pPr algn="ctr"/>
                      <a:r>
                        <a:rPr lang="en-US" dirty="0" smtClean="0"/>
                        <a:t>86.3</a:t>
                      </a:r>
                      <a:endParaRPr lang="en-US" dirty="0"/>
                    </a:p>
                  </a:txBody>
                  <a:tcPr anchor="ctr"/>
                </a:tc>
                <a:tc>
                  <a:txBody>
                    <a:bodyPr/>
                    <a:lstStyle/>
                    <a:p>
                      <a:pPr algn="ctr"/>
                      <a:r>
                        <a:rPr lang="en-US" dirty="0" smtClean="0"/>
                        <a:t>85.2</a:t>
                      </a:r>
                      <a:endParaRPr lang="en-US" dirty="0"/>
                    </a:p>
                  </a:txBody>
                  <a:tcPr anchor="ctr"/>
                </a:tc>
                <a:tc>
                  <a:txBody>
                    <a:bodyPr/>
                    <a:lstStyle/>
                    <a:p>
                      <a:pPr algn="ctr"/>
                      <a:r>
                        <a:rPr lang="en-US" dirty="0" smtClean="0"/>
                        <a:t>82.8</a:t>
                      </a:r>
                      <a:endParaRPr lang="en-US" dirty="0"/>
                    </a:p>
                  </a:txBody>
                  <a:tcPr anchor="ctr"/>
                </a:tc>
                <a:tc>
                  <a:txBody>
                    <a:bodyPr/>
                    <a:lstStyle/>
                    <a:p>
                      <a:pPr algn="ctr"/>
                      <a:r>
                        <a:rPr lang="en-US" dirty="0" smtClean="0"/>
                        <a:t>81.4</a:t>
                      </a:r>
                      <a:endParaRPr lang="en-US" dirty="0"/>
                    </a:p>
                  </a:txBody>
                  <a:tcPr anchor="ctr"/>
                </a:tc>
                <a:tc>
                  <a:txBody>
                    <a:bodyPr/>
                    <a:lstStyle/>
                    <a:p>
                      <a:pPr algn="ctr"/>
                      <a:r>
                        <a:rPr lang="en-US" dirty="0" smtClean="0"/>
                        <a:t>84</a:t>
                      </a:r>
                      <a:endParaRPr lang="en-US" dirty="0"/>
                    </a:p>
                  </a:txBody>
                  <a:tcPr anchor="ctr"/>
                </a:tc>
                <a:tc>
                  <a:txBody>
                    <a:bodyPr/>
                    <a:lstStyle/>
                    <a:p>
                      <a:pPr algn="ctr"/>
                      <a:r>
                        <a:rPr lang="en-US" dirty="0" smtClean="0"/>
                        <a:t>83</a:t>
                      </a:r>
                      <a:endParaRPr lang="en-US" dirty="0"/>
                    </a:p>
                  </a:txBody>
                  <a:tcPr anchor="ctr"/>
                </a:tc>
                <a:tc>
                  <a:txBody>
                    <a:bodyPr/>
                    <a:lstStyle/>
                    <a:p>
                      <a:pPr algn="ctr"/>
                      <a:r>
                        <a:rPr lang="en-US" dirty="0" smtClean="0"/>
                        <a:t>82</a:t>
                      </a:r>
                      <a:endParaRPr lang="en-US" dirty="0"/>
                    </a:p>
                  </a:txBody>
                  <a:tcPr anchor="ctr"/>
                </a:tc>
                <a:tc>
                  <a:txBody>
                    <a:bodyPr/>
                    <a:lstStyle/>
                    <a:p>
                      <a:pPr algn="ctr"/>
                      <a:r>
                        <a:rPr lang="en-US" dirty="0" smtClean="0"/>
                        <a:t>81.8</a:t>
                      </a:r>
                      <a:endParaRPr lang="en-US" dirty="0"/>
                    </a:p>
                  </a:txBody>
                  <a:tcPr anchor="ctr"/>
                </a:tc>
                <a:tc>
                  <a:txBody>
                    <a:bodyPr/>
                    <a:lstStyle/>
                    <a:p>
                      <a:pPr algn="ctr"/>
                      <a:r>
                        <a:rPr lang="en-US" dirty="0" smtClean="0"/>
                        <a:t>81.2</a:t>
                      </a:r>
                      <a:endParaRPr lang="en-US" dirty="0"/>
                    </a:p>
                  </a:txBody>
                  <a:tcPr anchor="ctr"/>
                </a:tc>
                <a:tc>
                  <a:txBody>
                    <a:bodyPr/>
                    <a:lstStyle/>
                    <a:p>
                      <a:pPr algn="ctr"/>
                      <a:r>
                        <a:rPr lang="en-US" dirty="0" smtClean="0"/>
                        <a:t>82.7</a:t>
                      </a:r>
                      <a:endParaRPr lang="en-US" dirty="0"/>
                    </a:p>
                  </a:txBody>
                  <a:tcPr anchor="ctr"/>
                </a:tc>
                <a:tc>
                  <a:txBody>
                    <a:bodyPr/>
                    <a:lstStyle/>
                    <a:p>
                      <a:pPr algn="ctr"/>
                      <a:r>
                        <a:rPr lang="en-US" dirty="0" smtClean="0"/>
                        <a:t>83</a:t>
                      </a:r>
                      <a:endParaRPr lang="en-US" dirty="0"/>
                    </a:p>
                  </a:txBody>
                  <a:tcPr anchor="ctr"/>
                </a:tc>
              </a:tr>
            </a:tbl>
          </a:graphicData>
        </a:graphic>
      </p:graphicFrame>
      <p:sp>
        <p:nvSpPr>
          <p:cNvPr id="3" name="Title 1"/>
          <p:cNvSpPr txBox="1">
            <a:spLocks/>
          </p:cNvSpPr>
          <p:nvPr/>
        </p:nvSpPr>
        <p:spPr>
          <a:xfrm>
            <a:off x="0" y="240103"/>
            <a:ext cx="12192000" cy="897304"/>
          </a:xfrm>
          <a:prstGeom prst="rect">
            <a:avLst/>
          </a:prstGeom>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1" dirty="0" smtClean="0">
                <a:solidFill>
                  <a:prstClr val="black">
                    <a:lumMod val="75000"/>
                    <a:lumOff val="25000"/>
                  </a:prstClr>
                </a:solidFill>
                <a:latin typeface="Times New Roman" panose="02020603050405020304" pitchFamily="18" charset="0"/>
                <a:cs typeface="Times New Roman" panose="02020603050405020304" pitchFamily="18" charset="0"/>
              </a:rPr>
              <a:t>Case 2: 4-years follow up chart</a:t>
            </a:r>
            <a:endParaRPr lang="en-US" sz="4400" b="1"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64089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91440" lvl="0" indent="-91440" algn="ctr">
              <a:lnSpc>
                <a:spcPct val="90000"/>
              </a:lnSpc>
              <a:spcBef>
                <a:spcPts val="1200"/>
              </a:spcBef>
              <a:spcAft>
                <a:spcPts val="200"/>
              </a:spcAft>
              <a:buClr>
                <a:srgbClr val="1CADE4"/>
              </a:buClr>
              <a:buSzPct val="100000"/>
              <a:buFont typeface="Calibri" panose="020F0502020204030204" pitchFamily="34" charset="0"/>
              <a:buChar char=" "/>
            </a:pPr>
            <a:r>
              <a:rPr lang="en-US" sz="4400" b="1" dirty="0" smtClean="0">
                <a:latin typeface="Times New Roman" panose="02020603050405020304" pitchFamily="18" charset="0"/>
                <a:cs typeface="Times New Roman" panose="02020603050405020304" pitchFamily="18" charset="0"/>
              </a:rPr>
              <a:t>Summary of case 2</a:t>
            </a: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2400" u="sng" spc="0" dirty="0">
                <a:solidFill>
                  <a:srgbClr val="0070C0"/>
                </a:solidFill>
                <a:latin typeface="Times New Roman" panose="02020603050405020304" pitchFamily="18" charset="0"/>
                <a:cs typeface="Times New Roman" panose="02020603050405020304" pitchFamily="18" charset="0"/>
              </a:rPr>
              <a:t>Four years follow up in an obese middle-aged diabetic housewife on </a:t>
            </a:r>
            <a:r>
              <a:rPr lang="en-US" sz="2400" u="sng" spc="0" dirty="0" err="1" smtClean="0">
                <a:solidFill>
                  <a:srgbClr val="0070C0"/>
                </a:solidFill>
                <a:latin typeface="Times New Roman" panose="02020603050405020304" pitchFamily="18" charset="0"/>
                <a:cs typeface="Times New Roman" panose="02020603050405020304" pitchFamily="18" charset="0"/>
              </a:rPr>
              <a:t>Novomix</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22407" y="1797609"/>
            <a:ext cx="9933273" cy="4362561"/>
          </a:xfrm>
        </p:spPr>
        <p:txBody>
          <a:bodyPr>
            <a:normAutofit/>
          </a:bodyPr>
          <a:lstStyle/>
          <a:p>
            <a:pPr>
              <a:lnSpc>
                <a:spcPct val="160000"/>
              </a:lnSpc>
            </a:pPr>
            <a:r>
              <a:rPr lang="en-US" sz="2400" b="1" dirty="0" smtClean="0"/>
              <a:t>Gradual dose adjustment (decrement) of </a:t>
            </a:r>
            <a:r>
              <a:rPr lang="en-US" sz="2400" b="1" i="1" dirty="0" err="1" smtClean="0"/>
              <a:t>Novomix</a:t>
            </a:r>
            <a:r>
              <a:rPr lang="en-US" sz="2400" b="1" i="1" dirty="0" smtClean="0"/>
              <a:t> </a:t>
            </a:r>
            <a:r>
              <a:rPr lang="en-US" sz="2400" b="1" i="1" dirty="0"/>
              <a:t>BID </a:t>
            </a:r>
            <a:r>
              <a:rPr lang="en-US" sz="2400" b="1" dirty="0" smtClean="0"/>
              <a:t>and finally switching it to </a:t>
            </a:r>
            <a:r>
              <a:rPr lang="en-US" sz="2400" b="1" dirty="0"/>
              <a:t>“</a:t>
            </a:r>
            <a:r>
              <a:rPr lang="en-US" sz="2400" b="1" i="1" dirty="0" err="1" smtClean="0"/>
              <a:t>Lantus+Sitagliptin</a:t>
            </a:r>
            <a:r>
              <a:rPr lang="en-US" sz="2400" b="1" dirty="0" smtClean="0"/>
              <a:t>” resulted in:</a:t>
            </a:r>
          </a:p>
          <a:p>
            <a:pPr marL="749808" lvl="1" indent="-457200">
              <a:lnSpc>
                <a:spcPct val="200000"/>
              </a:lnSpc>
              <a:buClr>
                <a:srgbClr val="FF0000"/>
              </a:buClr>
              <a:buFont typeface="+mj-lt"/>
              <a:buAutoNum type="alphaLcPeriod"/>
            </a:pPr>
            <a:r>
              <a:rPr lang="en-US" sz="2200" b="1" dirty="0" smtClean="0"/>
              <a:t>Disappearance of hypoglycemia</a:t>
            </a:r>
          </a:p>
          <a:p>
            <a:pPr marL="749808" lvl="1" indent="-457200">
              <a:buClr>
                <a:srgbClr val="FF0000"/>
              </a:buClr>
              <a:buFont typeface="+mj-lt"/>
              <a:buAutoNum type="alphaLcPeriod"/>
            </a:pPr>
            <a:r>
              <a:rPr lang="en-US" sz="2200" b="1" dirty="0" smtClean="0"/>
              <a:t>Less fluctuation in BGs</a:t>
            </a:r>
          </a:p>
          <a:p>
            <a:pPr marL="749808" lvl="1" indent="-457200">
              <a:buClr>
                <a:srgbClr val="FF0000"/>
              </a:buClr>
              <a:buFont typeface="+mj-lt"/>
              <a:buAutoNum type="alphaLcPeriod"/>
            </a:pPr>
            <a:r>
              <a:rPr lang="en-US" sz="2200" b="1" dirty="0" smtClean="0"/>
              <a:t>Weight loss (5 kg)</a:t>
            </a:r>
          </a:p>
          <a:p>
            <a:pPr marL="749808" lvl="1" indent="-457200">
              <a:buClr>
                <a:srgbClr val="FF0000"/>
              </a:buClr>
              <a:buFont typeface="+mj-lt"/>
              <a:buAutoNum type="alphaLcPeriod"/>
            </a:pPr>
            <a:r>
              <a:rPr lang="en-US" sz="2200" b="1" dirty="0" smtClean="0"/>
              <a:t>Less injections per day (2 to 1)</a:t>
            </a:r>
          </a:p>
          <a:p>
            <a:pPr marL="749808" lvl="1" indent="-457200">
              <a:buClr>
                <a:srgbClr val="FF0000"/>
              </a:buClr>
              <a:buFont typeface="+mj-lt"/>
              <a:buAutoNum type="alphaLcPeriod"/>
            </a:pPr>
            <a:r>
              <a:rPr lang="en-US" sz="2200" b="1" dirty="0" smtClean="0"/>
              <a:t>Patient satisfaction</a:t>
            </a:r>
          </a:p>
          <a:p>
            <a:pPr marL="749808" lvl="1" indent="-457200">
              <a:buClr>
                <a:srgbClr val="FF0000"/>
              </a:buClr>
              <a:buFont typeface="+mj-lt"/>
              <a:buAutoNum type="alphaLcPeriod"/>
            </a:pPr>
            <a:r>
              <a:rPr lang="en-US" sz="2200" b="1" dirty="0" smtClean="0"/>
              <a:t>Stable good diabetes control (HbA1c &lt;7% in rather all times)</a:t>
            </a:r>
          </a:p>
          <a:p>
            <a:endParaRPr lang="en-US" b="1" dirty="0"/>
          </a:p>
        </p:txBody>
      </p:sp>
    </p:spTree>
    <p:extLst>
      <p:ext uri="{BB962C8B-B14F-4D97-AF65-F5344CB8AC3E}">
        <p14:creationId xmlns:p14="http://schemas.microsoft.com/office/powerpoint/2010/main" val="6240398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D35908-D290-405D-B247-3A3C3B2AB46F}" type="datetime1">
              <a:rPr lang="en-US" smtClean="0">
                <a:solidFill>
                  <a:prstClr val="white"/>
                </a:solidFill>
                <a:latin typeface="Times New Roman" panose="02020603050405020304" pitchFamily="18" charset="0"/>
                <a:cs typeface="Times New Roman" panose="02020603050405020304" pitchFamily="18" charset="0"/>
              </a:rPr>
              <a:pPr/>
              <a:t>8/9/2017</a:t>
            </a:fld>
            <a:endParaRPr lang="en-US" dirty="0">
              <a:solidFill>
                <a:prstClr val="white"/>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E710D9D3-9E56-426E-940A-EB27FAD19CFE}" type="slidenum">
              <a:rPr lang="en-US" smtClean="0">
                <a:solidFill>
                  <a:prstClr val="white"/>
                </a:solidFill>
              </a:rPr>
              <a:pPr/>
              <a:t>86</a:t>
            </a:fld>
            <a:endParaRPr lang="en-US" dirty="0">
              <a:solidFill>
                <a:prstClr val="white"/>
              </a:solidFill>
            </a:endParaRPr>
          </a:p>
        </p:txBody>
      </p:sp>
      <p:sp>
        <p:nvSpPr>
          <p:cNvPr id="6" name="Title 1"/>
          <p:cNvSpPr>
            <a:spLocks noGrp="1"/>
          </p:cNvSpPr>
          <p:nvPr>
            <p:ph type="ctrTitle"/>
          </p:nvPr>
        </p:nvSpPr>
        <p:spPr>
          <a:xfrm>
            <a:off x="1490949" y="1652530"/>
            <a:ext cx="9144000" cy="2633031"/>
          </a:xfrm>
        </p:spPr>
        <p:txBody>
          <a:bodyPr>
            <a:noAutofit/>
          </a:bodyPr>
          <a:lstStyle/>
          <a:p>
            <a:pPr algn="ctr"/>
            <a:r>
              <a:rPr lang="en-US" sz="9000" b="1" dirty="0" smtClean="0">
                <a:latin typeface="Times" panose="02020603060405020304" pitchFamily="18" charset="0"/>
              </a:rPr>
              <a:t>Case Discussion (3)</a:t>
            </a:r>
            <a:endParaRPr lang="en-US" sz="9000" b="1" dirty="0">
              <a:latin typeface="Times" panose="02020603060405020304" pitchFamily="18" charset="0"/>
            </a:endParaRPr>
          </a:p>
        </p:txBody>
      </p:sp>
    </p:spTree>
    <p:extLst>
      <p:ext uri="{BB962C8B-B14F-4D97-AF65-F5344CB8AC3E}">
        <p14:creationId xmlns:p14="http://schemas.microsoft.com/office/powerpoint/2010/main" val="7668760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87305" y="1113264"/>
            <a:ext cx="7339449" cy="529493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 name="Title 1"/>
          <p:cNvSpPr>
            <a:spLocks noGrp="1"/>
          </p:cNvSpPr>
          <p:nvPr>
            <p:ph type="title" idx="4294967295"/>
          </p:nvPr>
        </p:nvSpPr>
        <p:spPr>
          <a:xfrm>
            <a:off x="45097" y="119919"/>
            <a:ext cx="12073109" cy="894924"/>
          </a:xfrm>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CASE 3: 1</a:t>
            </a:r>
            <a:r>
              <a:rPr lang="en-US" sz="3600" b="1" baseline="30000" dirty="0" smtClean="0">
                <a:latin typeface="Times New Roman" panose="02020603050405020304" pitchFamily="18" charset="0"/>
                <a:cs typeface="Times New Roman" panose="02020603050405020304" pitchFamily="18" charset="0"/>
              </a:rPr>
              <a:t>st</a:t>
            </a:r>
            <a:r>
              <a:rPr lang="en-US" sz="3600" b="1" dirty="0" smtClean="0">
                <a:latin typeface="Times New Roman" panose="02020603050405020304" pitchFamily="18" charset="0"/>
                <a:cs typeface="Times New Roman" panose="02020603050405020304" pitchFamily="18" charset="0"/>
              </a:rPr>
              <a:t> visit </a:t>
            </a:r>
            <a:r>
              <a:rPr lang="en-US" sz="2400" b="1" dirty="0" smtClean="0">
                <a:latin typeface="Times New Roman" panose="02020603050405020304" pitchFamily="18" charset="0"/>
                <a:cs typeface="Times New Roman" panose="02020603050405020304" pitchFamily="18" charset="0"/>
              </a:rPr>
              <a:t>(3/2/91)</a:t>
            </a:r>
            <a:endParaRPr lang="en-US" sz="2800" b="1"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7595479" y="1113264"/>
            <a:ext cx="4349594" cy="53363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7733707" y="1658833"/>
            <a:ext cx="4047616" cy="2585323"/>
          </a:xfrm>
          <a:prstGeom prst="rect">
            <a:avLst/>
          </a:prstGeom>
          <a:noFill/>
        </p:spPr>
        <p:txBody>
          <a:bodyPr wrap="square" rtlCol="0">
            <a:spAutoFit/>
          </a:bodyPr>
          <a:lstStyle/>
          <a:p>
            <a:pPr algn="ctr">
              <a:lnSpc>
                <a:spcPct val="150000"/>
              </a:lnSpc>
              <a:buClr>
                <a:srgbClr val="C00000"/>
              </a:buClr>
            </a:pPr>
            <a:r>
              <a:rPr lang="en-US" b="1" dirty="0" smtClean="0">
                <a:solidFill>
                  <a:prstClr val="black"/>
                </a:solidFill>
              </a:rPr>
              <a:t>Medication</a:t>
            </a:r>
          </a:p>
          <a:p>
            <a:pPr algn="ctr">
              <a:lnSpc>
                <a:spcPct val="150000"/>
              </a:lnSpc>
              <a:buClr>
                <a:srgbClr val="C00000"/>
              </a:buClr>
            </a:pPr>
            <a:endParaRPr lang="en-US" b="1" dirty="0">
              <a:solidFill>
                <a:prstClr val="black"/>
              </a:solidFill>
            </a:endParaRPr>
          </a:p>
          <a:p>
            <a:pPr marL="285750" indent="-285750">
              <a:lnSpc>
                <a:spcPct val="150000"/>
              </a:lnSpc>
              <a:buClr>
                <a:srgbClr val="C00000"/>
              </a:buClr>
              <a:buFont typeface="Arial" panose="020B0604020202020204" pitchFamily="34" charset="0"/>
              <a:buChar char="•"/>
            </a:pPr>
            <a:r>
              <a:rPr lang="en-US" b="1" dirty="0" smtClean="0">
                <a:solidFill>
                  <a:prstClr val="black"/>
                </a:solidFill>
              </a:rPr>
              <a:t>Metformin </a:t>
            </a:r>
            <a:r>
              <a:rPr lang="en-US" b="1" dirty="0">
                <a:solidFill>
                  <a:prstClr val="black"/>
                </a:solidFill>
              </a:rPr>
              <a:t>5</a:t>
            </a:r>
            <a:r>
              <a:rPr lang="en-US" b="1" dirty="0" smtClean="0">
                <a:solidFill>
                  <a:prstClr val="black"/>
                </a:solidFill>
              </a:rPr>
              <a:t>00 BID</a:t>
            </a:r>
          </a:p>
          <a:p>
            <a:pPr marL="285750" indent="-285750">
              <a:lnSpc>
                <a:spcPct val="150000"/>
              </a:lnSpc>
              <a:buClr>
                <a:srgbClr val="C00000"/>
              </a:buClr>
              <a:buFont typeface="Arial" panose="020B0604020202020204" pitchFamily="34" charset="0"/>
              <a:buChar char="•"/>
            </a:pPr>
            <a:r>
              <a:rPr lang="en-US" b="1" dirty="0" err="1" smtClean="0">
                <a:solidFill>
                  <a:srgbClr val="000000"/>
                </a:solidFill>
              </a:rPr>
              <a:t>Glibenclamide</a:t>
            </a:r>
            <a:r>
              <a:rPr lang="en-US" b="1" dirty="0" smtClean="0">
                <a:solidFill>
                  <a:srgbClr val="000000"/>
                </a:solidFill>
              </a:rPr>
              <a:t> 2.5 mg, morni</a:t>
            </a:r>
            <a:r>
              <a:rPr lang="en-US" b="1" dirty="0" smtClean="0">
                <a:solidFill>
                  <a:prstClr val="black"/>
                </a:solidFill>
              </a:rPr>
              <a:t>ng</a:t>
            </a:r>
          </a:p>
          <a:p>
            <a:pPr marL="285750" indent="-285750">
              <a:lnSpc>
                <a:spcPct val="150000"/>
              </a:lnSpc>
              <a:buClr>
                <a:srgbClr val="C00000"/>
              </a:buClr>
              <a:buFont typeface="Arial" panose="020B0604020202020204" pitchFamily="34" charset="0"/>
              <a:buChar char="•"/>
            </a:pPr>
            <a:r>
              <a:rPr lang="en-US" dirty="0" smtClean="0">
                <a:solidFill>
                  <a:srgbClr val="000000"/>
                </a:solidFill>
              </a:rPr>
              <a:t>Atorvastatin 10 mg/d</a:t>
            </a:r>
          </a:p>
          <a:p>
            <a:pPr marL="285750" indent="-285750">
              <a:lnSpc>
                <a:spcPct val="150000"/>
              </a:lnSpc>
              <a:buClr>
                <a:srgbClr val="C00000"/>
              </a:buClr>
              <a:buFont typeface="Arial" panose="020B0604020202020204" pitchFamily="34" charset="0"/>
              <a:buChar char="•"/>
            </a:pPr>
            <a:r>
              <a:rPr lang="en-US" dirty="0" smtClean="0">
                <a:solidFill>
                  <a:srgbClr val="000000"/>
                </a:solidFill>
              </a:rPr>
              <a:t>ASA 80 mg, PRN</a:t>
            </a:r>
          </a:p>
        </p:txBody>
      </p:sp>
      <p:sp>
        <p:nvSpPr>
          <p:cNvPr id="7" name="TextBox 6"/>
          <p:cNvSpPr txBox="1"/>
          <p:nvPr/>
        </p:nvSpPr>
        <p:spPr>
          <a:xfrm>
            <a:off x="496615" y="1767879"/>
            <a:ext cx="6774556" cy="4524315"/>
          </a:xfrm>
          <a:prstGeom prst="rect">
            <a:avLst/>
          </a:prstGeom>
          <a:noFill/>
        </p:spPr>
        <p:txBody>
          <a:bodyPr wrap="square" rtlCol="0">
            <a:spAutoFit/>
          </a:bodyPr>
          <a:lstStyle/>
          <a:p>
            <a:r>
              <a:rPr lang="en-US" dirty="0">
                <a:solidFill>
                  <a:prstClr val="black"/>
                </a:solidFill>
              </a:rPr>
              <a:t>Mr. H.Z</a:t>
            </a:r>
            <a:r>
              <a:rPr lang="en-US" dirty="0" smtClean="0">
                <a:solidFill>
                  <a:prstClr val="black"/>
                </a:solidFill>
              </a:rPr>
              <a:t>., 58-year-old, with 18 years history of T2DM came to me for the first time on 91/2/3. He said he had not been so complaint with diabetes recommendations but had decided to take care of himself better and request me to settle the treatment from the first step again. adherent quite good.</a:t>
            </a:r>
            <a:r>
              <a:rPr lang="en-US" dirty="0" smtClean="0">
                <a:solidFill>
                  <a:srgbClr val="4472C4">
                    <a:lumMod val="60000"/>
                    <a:lumOff val="40000"/>
                  </a:srgbClr>
                </a:solidFill>
              </a:rPr>
              <a:t> </a:t>
            </a:r>
          </a:p>
          <a:p>
            <a:endParaRPr lang="en-US" dirty="0">
              <a:solidFill>
                <a:srgbClr val="4472C4">
                  <a:lumMod val="60000"/>
                  <a:lumOff val="40000"/>
                </a:srgbClr>
              </a:solidFill>
            </a:endParaRPr>
          </a:p>
          <a:p>
            <a:r>
              <a:rPr lang="en-US" b="1" dirty="0" smtClean="0">
                <a:solidFill>
                  <a:prstClr val="black"/>
                </a:solidFill>
              </a:rPr>
              <a:t>Social </a:t>
            </a:r>
            <a:r>
              <a:rPr lang="en-US" b="1" dirty="0">
                <a:solidFill>
                  <a:prstClr val="black"/>
                </a:solidFill>
              </a:rPr>
              <a:t>History</a:t>
            </a:r>
            <a:r>
              <a:rPr lang="en-US" b="1" dirty="0" smtClean="0">
                <a:solidFill>
                  <a:prstClr val="black"/>
                </a:solidFill>
              </a:rPr>
              <a:t>:</a:t>
            </a:r>
          </a:p>
          <a:p>
            <a:pPr algn="just"/>
            <a:r>
              <a:rPr lang="en-US" dirty="0" smtClean="0">
                <a:solidFill>
                  <a:prstClr val="black"/>
                </a:solidFill>
              </a:rPr>
              <a:t>He was a retired businessman but was active as a land developer just </a:t>
            </a:r>
            <a:r>
              <a:rPr lang="en-US" dirty="0">
                <a:solidFill>
                  <a:prstClr val="black"/>
                </a:solidFill>
              </a:rPr>
              <a:t>for satisfaction of himself and his self-confidence. </a:t>
            </a:r>
            <a:r>
              <a:rPr lang="en-US" dirty="0" smtClean="0">
                <a:solidFill>
                  <a:prstClr val="black"/>
                </a:solidFill>
              </a:rPr>
              <a:t>Although had no economic barrier for treatment but did not prefer to pay a lot in that field!</a:t>
            </a:r>
          </a:p>
          <a:p>
            <a:pPr algn="just"/>
            <a:r>
              <a:rPr lang="en-US" dirty="0" smtClean="0">
                <a:solidFill>
                  <a:prstClr val="black"/>
                </a:solidFill>
              </a:rPr>
              <a:t>He was married </a:t>
            </a:r>
            <a:r>
              <a:rPr lang="en-US" dirty="0">
                <a:solidFill>
                  <a:prstClr val="black"/>
                </a:solidFill>
              </a:rPr>
              <a:t>and lives with his </a:t>
            </a:r>
            <a:r>
              <a:rPr lang="en-US" dirty="0" smtClean="0">
                <a:solidFill>
                  <a:prstClr val="black"/>
                </a:solidFill>
              </a:rPr>
              <a:t>wife. No smoke, no drink.</a:t>
            </a:r>
          </a:p>
          <a:p>
            <a:pPr algn="just"/>
            <a:endParaRPr lang="en-US" dirty="0">
              <a:solidFill>
                <a:prstClr val="black"/>
              </a:solidFill>
            </a:endParaRPr>
          </a:p>
          <a:p>
            <a:r>
              <a:rPr lang="en-US" b="1" dirty="0">
                <a:solidFill>
                  <a:prstClr val="black"/>
                </a:solidFill>
              </a:rPr>
              <a:t>Medical History:</a:t>
            </a:r>
          </a:p>
          <a:p>
            <a:r>
              <a:rPr lang="en-US" dirty="0">
                <a:solidFill>
                  <a:prstClr val="black"/>
                </a:solidFill>
              </a:rPr>
              <a:t>T2M: </a:t>
            </a:r>
            <a:r>
              <a:rPr lang="en-US" dirty="0" smtClean="0">
                <a:solidFill>
                  <a:prstClr val="black"/>
                </a:solidFill>
              </a:rPr>
              <a:t>for 18 years</a:t>
            </a:r>
            <a:r>
              <a:rPr lang="en-US" dirty="0">
                <a:solidFill>
                  <a:prstClr val="black"/>
                </a:solidFill>
              </a:rPr>
              <a:t/>
            </a:r>
            <a:br>
              <a:rPr lang="en-US" dirty="0">
                <a:solidFill>
                  <a:prstClr val="black"/>
                </a:solidFill>
              </a:rPr>
            </a:br>
            <a:r>
              <a:rPr lang="en-US" dirty="0" smtClean="0">
                <a:solidFill>
                  <a:prstClr val="black"/>
                </a:solidFill>
              </a:rPr>
              <a:t>HLP: for &gt; </a:t>
            </a:r>
            <a:r>
              <a:rPr lang="en-US" dirty="0">
                <a:solidFill>
                  <a:prstClr val="black"/>
                </a:solidFill>
              </a:rPr>
              <a:t>10 years </a:t>
            </a:r>
            <a:r>
              <a:rPr lang="en-US" dirty="0" smtClean="0">
                <a:solidFill>
                  <a:prstClr val="black"/>
                </a:solidFill>
              </a:rPr>
              <a:t>duration</a:t>
            </a:r>
            <a:endParaRPr lang="en-US" dirty="0">
              <a:solidFill>
                <a:prstClr val="black"/>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7364" y="1216134"/>
            <a:ext cx="521380" cy="48561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8744" y="1218565"/>
            <a:ext cx="462536" cy="47937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9676" y="1180978"/>
            <a:ext cx="594703" cy="5881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1941764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907133" y="1119431"/>
            <a:ext cx="4815068" cy="49638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7036067" y="1182118"/>
            <a:ext cx="4469168" cy="4832092"/>
          </a:xfrm>
          <a:prstGeom prst="rect">
            <a:avLst/>
          </a:prstGeom>
          <a:noFill/>
        </p:spPr>
        <p:txBody>
          <a:bodyPr wrap="square" rtlCol="0">
            <a:spAutoFit/>
          </a:bodyPr>
          <a:lstStyle/>
          <a:p>
            <a:pPr algn="ctr"/>
            <a:r>
              <a:rPr lang="en-US" b="1" dirty="0" smtClean="0">
                <a:solidFill>
                  <a:prstClr val="black"/>
                </a:solidFill>
              </a:rPr>
              <a:t>Lab data: 29/10/91</a:t>
            </a:r>
          </a:p>
          <a:p>
            <a:endParaRPr lang="en-US" b="1" dirty="0">
              <a:solidFill>
                <a:prstClr val="black"/>
              </a:solidFill>
            </a:endParaRPr>
          </a:p>
          <a:p>
            <a:pPr algn="ctr"/>
            <a:r>
              <a:rPr lang="en-US" sz="1700" b="1" dirty="0">
                <a:solidFill>
                  <a:prstClr val="black"/>
                </a:solidFill>
              </a:rPr>
              <a:t>A1C = </a:t>
            </a:r>
            <a:r>
              <a:rPr lang="en-US" sz="1700" b="1" dirty="0" smtClean="0">
                <a:solidFill>
                  <a:prstClr val="black"/>
                </a:solidFill>
              </a:rPr>
              <a:t>9.4 %</a:t>
            </a:r>
            <a:endParaRPr lang="en-US" sz="1700" b="1" dirty="0">
              <a:solidFill>
                <a:prstClr val="black"/>
              </a:solidFill>
            </a:endParaRPr>
          </a:p>
          <a:p>
            <a:pPr algn="ctr"/>
            <a:r>
              <a:rPr lang="en-US" sz="1700" dirty="0">
                <a:solidFill>
                  <a:prstClr val="black"/>
                </a:solidFill>
              </a:rPr>
              <a:t>Creatinine = </a:t>
            </a:r>
            <a:r>
              <a:rPr lang="en-US" sz="1700" dirty="0" smtClean="0">
                <a:solidFill>
                  <a:prstClr val="black"/>
                </a:solidFill>
              </a:rPr>
              <a:t>1.3 </a:t>
            </a:r>
            <a:r>
              <a:rPr lang="en-US" sz="1700" dirty="0">
                <a:solidFill>
                  <a:prstClr val="black"/>
                </a:solidFill>
              </a:rPr>
              <a:t>mg/</a:t>
            </a:r>
            <a:r>
              <a:rPr lang="en-US" sz="1700" dirty="0" err="1">
                <a:solidFill>
                  <a:prstClr val="black"/>
                </a:solidFill>
              </a:rPr>
              <a:t>dL</a:t>
            </a:r>
            <a:endParaRPr lang="en-US" sz="1700" dirty="0">
              <a:solidFill>
                <a:prstClr val="black"/>
              </a:solidFill>
            </a:endParaRPr>
          </a:p>
          <a:p>
            <a:pPr algn="ctr"/>
            <a:r>
              <a:rPr lang="en-US" sz="1700" b="1" dirty="0" err="1">
                <a:solidFill>
                  <a:prstClr val="black"/>
                </a:solidFill>
              </a:rPr>
              <a:t>eGFR</a:t>
            </a:r>
            <a:r>
              <a:rPr lang="en-US" sz="1700" b="1" dirty="0">
                <a:solidFill>
                  <a:prstClr val="black"/>
                </a:solidFill>
              </a:rPr>
              <a:t>= </a:t>
            </a:r>
            <a:r>
              <a:rPr lang="en-US" sz="1700" b="1" dirty="0" smtClean="0">
                <a:solidFill>
                  <a:prstClr val="black"/>
                </a:solidFill>
              </a:rPr>
              <a:t>60 mL/min/1.73 </a:t>
            </a:r>
            <a:r>
              <a:rPr lang="en-US" sz="1700" b="1" dirty="0">
                <a:solidFill>
                  <a:prstClr val="black"/>
                </a:solidFill>
              </a:rPr>
              <a:t>m</a:t>
            </a:r>
            <a:r>
              <a:rPr lang="en-US" sz="1700" b="1" baseline="30000" dirty="0">
                <a:solidFill>
                  <a:prstClr val="black"/>
                </a:solidFill>
              </a:rPr>
              <a:t>2</a:t>
            </a:r>
          </a:p>
          <a:p>
            <a:pPr algn="ctr"/>
            <a:endParaRPr lang="en-US" sz="1700" dirty="0">
              <a:solidFill>
                <a:prstClr val="black"/>
              </a:solidFill>
            </a:endParaRPr>
          </a:p>
          <a:p>
            <a:pPr algn="ctr"/>
            <a:r>
              <a:rPr lang="en-US" sz="1700" dirty="0">
                <a:solidFill>
                  <a:prstClr val="black"/>
                </a:solidFill>
              </a:rPr>
              <a:t>FPG= </a:t>
            </a:r>
            <a:r>
              <a:rPr lang="en-US" sz="1700" dirty="0" smtClean="0">
                <a:solidFill>
                  <a:prstClr val="black"/>
                </a:solidFill>
              </a:rPr>
              <a:t>179 </a:t>
            </a:r>
            <a:r>
              <a:rPr lang="en-US" sz="1700" dirty="0">
                <a:solidFill>
                  <a:prstClr val="black"/>
                </a:solidFill>
              </a:rPr>
              <a:t>mg/</a:t>
            </a:r>
            <a:r>
              <a:rPr lang="en-US" sz="1700" dirty="0" err="1">
                <a:solidFill>
                  <a:prstClr val="black"/>
                </a:solidFill>
              </a:rPr>
              <a:t>dL</a:t>
            </a:r>
            <a:endParaRPr lang="en-US" sz="1700" dirty="0">
              <a:solidFill>
                <a:prstClr val="black"/>
              </a:solidFill>
            </a:endParaRPr>
          </a:p>
          <a:p>
            <a:pPr algn="ctr"/>
            <a:r>
              <a:rPr lang="en-US" sz="1700" dirty="0" smtClean="0">
                <a:solidFill>
                  <a:prstClr val="black"/>
                </a:solidFill>
              </a:rPr>
              <a:t>Total </a:t>
            </a:r>
            <a:r>
              <a:rPr lang="en-US" sz="1700" dirty="0" err="1">
                <a:solidFill>
                  <a:prstClr val="black"/>
                </a:solidFill>
              </a:rPr>
              <a:t>Chol</a:t>
            </a:r>
            <a:r>
              <a:rPr lang="en-US" sz="1700" dirty="0">
                <a:solidFill>
                  <a:prstClr val="black"/>
                </a:solidFill>
              </a:rPr>
              <a:t>= </a:t>
            </a:r>
            <a:r>
              <a:rPr lang="en-US" sz="1700" dirty="0" smtClean="0">
                <a:solidFill>
                  <a:prstClr val="black"/>
                </a:solidFill>
              </a:rPr>
              <a:t>143 </a:t>
            </a:r>
            <a:r>
              <a:rPr lang="en-US" sz="1700" dirty="0">
                <a:solidFill>
                  <a:prstClr val="black"/>
                </a:solidFill>
              </a:rPr>
              <a:t>mg/</a:t>
            </a:r>
            <a:r>
              <a:rPr lang="en-US" sz="1700" dirty="0" err="1">
                <a:solidFill>
                  <a:prstClr val="black"/>
                </a:solidFill>
              </a:rPr>
              <a:t>dL</a:t>
            </a:r>
            <a:r>
              <a:rPr lang="en-US" sz="1700" dirty="0">
                <a:solidFill>
                  <a:prstClr val="black"/>
                </a:solidFill>
              </a:rPr>
              <a:t/>
            </a:r>
            <a:br>
              <a:rPr lang="en-US" sz="1700" dirty="0">
                <a:solidFill>
                  <a:prstClr val="black"/>
                </a:solidFill>
              </a:rPr>
            </a:br>
            <a:r>
              <a:rPr lang="en-US" sz="1700" dirty="0">
                <a:solidFill>
                  <a:prstClr val="black"/>
                </a:solidFill>
              </a:rPr>
              <a:t>HDL= </a:t>
            </a:r>
            <a:r>
              <a:rPr lang="en-US" sz="1700" dirty="0" smtClean="0">
                <a:solidFill>
                  <a:prstClr val="black"/>
                </a:solidFill>
              </a:rPr>
              <a:t>45 </a:t>
            </a:r>
            <a:r>
              <a:rPr lang="en-US" sz="1700" dirty="0">
                <a:solidFill>
                  <a:prstClr val="black"/>
                </a:solidFill>
              </a:rPr>
              <a:t>mg/</a:t>
            </a:r>
            <a:r>
              <a:rPr lang="en-US" sz="1700" dirty="0" err="1">
                <a:solidFill>
                  <a:prstClr val="black"/>
                </a:solidFill>
              </a:rPr>
              <a:t>dL</a:t>
            </a:r>
            <a:r>
              <a:rPr lang="en-US" sz="1700" dirty="0">
                <a:solidFill>
                  <a:prstClr val="black"/>
                </a:solidFill>
              </a:rPr>
              <a:t/>
            </a:r>
            <a:br>
              <a:rPr lang="en-US" sz="1700" dirty="0">
                <a:solidFill>
                  <a:prstClr val="black"/>
                </a:solidFill>
              </a:rPr>
            </a:br>
            <a:r>
              <a:rPr lang="en-US" sz="1700" b="1" dirty="0">
                <a:solidFill>
                  <a:prstClr val="black"/>
                </a:solidFill>
              </a:rPr>
              <a:t>LDL= </a:t>
            </a:r>
            <a:r>
              <a:rPr lang="en-US" sz="1700" b="1" dirty="0" smtClean="0">
                <a:solidFill>
                  <a:prstClr val="black"/>
                </a:solidFill>
              </a:rPr>
              <a:t>70 </a:t>
            </a:r>
            <a:r>
              <a:rPr lang="en-US" sz="1700" b="1" dirty="0">
                <a:solidFill>
                  <a:prstClr val="black"/>
                </a:solidFill>
              </a:rPr>
              <a:t>mg/</a:t>
            </a:r>
            <a:r>
              <a:rPr lang="en-US" sz="1700" b="1" dirty="0" err="1">
                <a:solidFill>
                  <a:prstClr val="black"/>
                </a:solidFill>
              </a:rPr>
              <a:t>dL</a:t>
            </a:r>
            <a:r>
              <a:rPr lang="en-US" sz="1700" b="1" dirty="0">
                <a:solidFill>
                  <a:prstClr val="black"/>
                </a:solidFill>
              </a:rPr>
              <a:t/>
            </a:r>
            <a:br>
              <a:rPr lang="en-US" sz="1700" b="1" dirty="0">
                <a:solidFill>
                  <a:prstClr val="black"/>
                </a:solidFill>
              </a:rPr>
            </a:br>
            <a:r>
              <a:rPr lang="en-US" sz="1700" dirty="0">
                <a:solidFill>
                  <a:prstClr val="black"/>
                </a:solidFill>
              </a:rPr>
              <a:t>TG= </a:t>
            </a:r>
            <a:r>
              <a:rPr lang="en-US" sz="1700" dirty="0" smtClean="0">
                <a:solidFill>
                  <a:prstClr val="black"/>
                </a:solidFill>
              </a:rPr>
              <a:t>142 </a:t>
            </a:r>
            <a:r>
              <a:rPr lang="en-US" sz="1700" dirty="0">
                <a:solidFill>
                  <a:prstClr val="black"/>
                </a:solidFill>
              </a:rPr>
              <a:t>mg/</a:t>
            </a:r>
            <a:r>
              <a:rPr lang="en-US" sz="1700" dirty="0" err="1">
                <a:solidFill>
                  <a:prstClr val="black"/>
                </a:solidFill>
              </a:rPr>
              <a:t>dL</a:t>
            </a:r>
            <a:r>
              <a:rPr lang="en-US" sz="1700" dirty="0">
                <a:solidFill>
                  <a:prstClr val="black"/>
                </a:solidFill>
              </a:rPr>
              <a:t/>
            </a:r>
            <a:br>
              <a:rPr lang="en-US" sz="1700" dirty="0">
                <a:solidFill>
                  <a:prstClr val="black"/>
                </a:solidFill>
              </a:rPr>
            </a:br>
            <a:endParaRPr lang="en-US" sz="1700" dirty="0">
              <a:solidFill>
                <a:prstClr val="black"/>
              </a:solidFill>
            </a:endParaRPr>
          </a:p>
          <a:p>
            <a:pPr algn="ctr"/>
            <a:r>
              <a:rPr lang="en-US" sz="1700" dirty="0">
                <a:solidFill>
                  <a:prstClr val="black"/>
                </a:solidFill>
              </a:rPr>
              <a:t>ALT= </a:t>
            </a:r>
            <a:r>
              <a:rPr lang="en-US" sz="1700" dirty="0" smtClean="0">
                <a:solidFill>
                  <a:prstClr val="black"/>
                </a:solidFill>
              </a:rPr>
              <a:t>17 IU/L</a:t>
            </a:r>
            <a:endParaRPr lang="en-US" sz="1700" dirty="0">
              <a:solidFill>
                <a:prstClr val="black"/>
              </a:solidFill>
            </a:endParaRPr>
          </a:p>
          <a:p>
            <a:pPr algn="ctr"/>
            <a:r>
              <a:rPr lang="en-US" sz="1700" dirty="0" err="1" smtClean="0">
                <a:solidFill>
                  <a:prstClr val="black"/>
                </a:solidFill>
              </a:rPr>
              <a:t>Hb</a:t>
            </a:r>
            <a:r>
              <a:rPr lang="en-US" sz="1700" dirty="0">
                <a:solidFill>
                  <a:prstClr val="black"/>
                </a:solidFill>
              </a:rPr>
              <a:t>= </a:t>
            </a:r>
            <a:r>
              <a:rPr lang="en-US" sz="1700" dirty="0" smtClean="0">
                <a:solidFill>
                  <a:prstClr val="black"/>
                </a:solidFill>
              </a:rPr>
              <a:t>14.3</a:t>
            </a:r>
            <a:endParaRPr lang="en-US" sz="1700" dirty="0">
              <a:solidFill>
                <a:prstClr val="black"/>
              </a:solidFill>
            </a:endParaRPr>
          </a:p>
          <a:p>
            <a:pPr algn="ctr"/>
            <a:r>
              <a:rPr lang="en-US" sz="1700" dirty="0" err="1">
                <a:solidFill>
                  <a:prstClr val="black"/>
                </a:solidFill>
              </a:rPr>
              <a:t>Plt</a:t>
            </a:r>
            <a:r>
              <a:rPr lang="en-US" sz="1700" dirty="0">
                <a:solidFill>
                  <a:prstClr val="black"/>
                </a:solidFill>
              </a:rPr>
              <a:t>= </a:t>
            </a:r>
            <a:r>
              <a:rPr lang="en-US" sz="1700" dirty="0" smtClean="0">
                <a:solidFill>
                  <a:prstClr val="black"/>
                </a:solidFill>
              </a:rPr>
              <a:t>202000</a:t>
            </a:r>
            <a:endParaRPr lang="en-US" sz="1700" dirty="0">
              <a:solidFill>
                <a:prstClr val="black"/>
              </a:solidFill>
            </a:endParaRPr>
          </a:p>
          <a:p>
            <a:pPr algn="ctr"/>
            <a:r>
              <a:rPr lang="en-US" sz="1700" dirty="0" smtClean="0">
                <a:solidFill>
                  <a:prstClr val="black"/>
                </a:solidFill>
              </a:rPr>
              <a:t>WBC=6600</a:t>
            </a:r>
          </a:p>
          <a:p>
            <a:pPr algn="ctr"/>
            <a:endParaRPr lang="en-US" sz="1700" dirty="0" smtClean="0">
              <a:solidFill>
                <a:prstClr val="black"/>
              </a:solidFill>
            </a:endParaRPr>
          </a:p>
          <a:p>
            <a:pPr algn="ctr"/>
            <a:r>
              <a:rPr lang="en-US" sz="1700" b="1" dirty="0" smtClean="0">
                <a:solidFill>
                  <a:srgbClr val="002060"/>
                </a:solidFill>
              </a:rPr>
              <a:t>Infrequent SMBG showed FBSs around 180.</a:t>
            </a:r>
            <a:endParaRPr lang="en-US" b="1" dirty="0" smtClean="0">
              <a:solidFill>
                <a:srgbClr val="002060"/>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422159" y="1258027"/>
            <a:ext cx="772185" cy="4817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ounded Rectangle 9"/>
          <p:cNvSpPr/>
          <p:nvPr/>
        </p:nvSpPr>
        <p:spPr>
          <a:xfrm>
            <a:off x="327259" y="1119431"/>
            <a:ext cx="6455506" cy="49638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black"/>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241" y="1835544"/>
            <a:ext cx="586182" cy="7960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796877" y="1941419"/>
            <a:ext cx="575400" cy="5516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TextBox 17"/>
          <p:cNvSpPr txBox="1"/>
          <p:nvPr/>
        </p:nvSpPr>
        <p:spPr>
          <a:xfrm>
            <a:off x="1579104" y="1746793"/>
            <a:ext cx="1789738" cy="923330"/>
          </a:xfrm>
          <a:prstGeom prst="rect">
            <a:avLst/>
          </a:prstGeom>
          <a:noFill/>
        </p:spPr>
        <p:txBody>
          <a:bodyPr wrap="square" rtlCol="0">
            <a:spAutoFit/>
          </a:bodyPr>
          <a:lstStyle/>
          <a:p>
            <a:pPr algn="ctr"/>
            <a:r>
              <a:rPr lang="en-US" dirty="0" smtClean="0">
                <a:solidFill>
                  <a:prstClr val="black"/>
                </a:solidFill>
              </a:rPr>
              <a:t>Height=174 cm </a:t>
            </a:r>
            <a:endParaRPr lang="en-US" dirty="0">
              <a:solidFill>
                <a:prstClr val="black"/>
              </a:solidFill>
            </a:endParaRPr>
          </a:p>
          <a:p>
            <a:pPr algn="ctr"/>
            <a:r>
              <a:rPr lang="en-US" dirty="0" smtClean="0">
                <a:solidFill>
                  <a:prstClr val="black"/>
                </a:solidFill>
              </a:rPr>
              <a:t>Weight=82.3 Kg</a:t>
            </a:r>
            <a:endParaRPr lang="en-US" dirty="0">
              <a:solidFill>
                <a:prstClr val="black"/>
              </a:solidFill>
            </a:endParaRPr>
          </a:p>
          <a:p>
            <a:pPr algn="ctr"/>
            <a:r>
              <a:rPr lang="en-US" dirty="0" smtClean="0">
                <a:solidFill>
                  <a:prstClr val="black"/>
                </a:solidFill>
              </a:rPr>
              <a:t>BMI=27.3 kg/m2</a:t>
            </a:r>
            <a:endParaRPr lang="en-US" dirty="0">
              <a:solidFill>
                <a:prstClr val="black"/>
              </a:solidFill>
            </a:endParaRPr>
          </a:p>
        </p:txBody>
      </p:sp>
      <p:sp>
        <p:nvSpPr>
          <p:cNvPr id="19" name="TextBox 18"/>
          <p:cNvSpPr txBox="1"/>
          <p:nvPr/>
        </p:nvSpPr>
        <p:spPr>
          <a:xfrm>
            <a:off x="4381133" y="1746793"/>
            <a:ext cx="1817376" cy="923330"/>
          </a:xfrm>
          <a:prstGeom prst="rect">
            <a:avLst/>
          </a:prstGeom>
          <a:noFill/>
        </p:spPr>
        <p:txBody>
          <a:bodyPr wrap="square" rtlCol="0">
            <a:spAutoFit/>
          </a:bodyPr>
          <a:lstStyle/>
          <a:p>
            <a:r>
              <a:rPr lang="en-US" dirty="0" smtClean="0">
                <a:solidFill>
                  <a:prstClr val="black"/>
                </a:solidFill>
              </a:rPr>
              <a:t>SBP:120 mmHg </a:t>
            </a:r>
            <a:endParaRPr lang="en-US" dirty="0">
              <a:solidFill>
                <a:prstClr val="black"/>
              </a:solidFill>
            </a:endParaRPr>
          </a:p>
          <a:p>
            <a:r>
              <a:rPr lang="en-US" dirty="0" smtClean="0">
                <a:solidFill>
                  <a:prstClr val="black"/>
                </a:solidFill>
              </a:rPr>
              <a:t>DBP:80 mmHg</a:t>
            </a:r>
            <a:endParaRPr lang="en-US" dirty="0">
              <a:solidFill>
                <a:prstClr val="black"/>
              </a:solidFill>
            </a:endParaRPr>
          </a:p>
          <a:p>
            <a:r>
              <a:rPr lang="en-US" dirty="0">
                <a:solidFill>
                  <a:prstClr val="black"/>
                </a:solidFill>
              </a:rPr>
              <a:t>Heart </a:t>
            </a:r>
            <a:r>
              <a:rPr lang="en-US" dirty="0" smtClean="0">
                <a:solidFill>
                  <a:prstClr val="black"/>
                </a:solidFill>
              </a:rPr>
              <a:t>rate:68/m</a:t>
            </a:r>
            <a:endParaRPr lang="en-US" dirty="0">
              <a:solidFill>
                <a:prstClr val="black"/>
              </a:solidFill>
            </a:endParaRPr>
          </a:p>
        </p:txBody>
      </p:sp>
      <p:sp>
        <p:nvSpPr>
          <p:cNvPr id="20" name="TextBox 19"/>
          <p:cNvSpPr txBox="1"/>
          <p:nvPr/>
        </p:nvSpPr>
        <p:spPr>
          <a:xfrm>
            <a:off x="659010" y="3218286"/>
            <a:ext cx="6023008" cy="1323439"/>
          </a:xfrm>
          <a:prstGeom prst="rect">
            <a:avLst/>
          </a:prstGeom>
          <a:noFill/>
        </p:spPr>
        <p:txBody>
          <a:bodyPr wrap="square" rtlCol="0">
            <a:spAutoFit/>
          </a:bodyPr>
          <a:lstStyle/>
          <a:p>
            <a:r>
              <a:rPr lang="en-US" sz="2000" dirty="0" smtClean="0">
                <a:solidFill>
                  <a:srgbClr val="44546A"/>
                </a:solidFill>
              </a:rPr>
              <a:t>Physical exam was unremarkable except for excess weight, and dry skin with fissuring in his feet. He felt mono-filament normally and peripheral </a:t>
            </a:r>
            <a:r>
              <a:rPr lang="en-US" sz="2000" dirty="0">
                <a:solidFill>
                  <a:srgbClr val="44546A"/>
                </a:solidFill>
              </a:rPr>
              <a:t>pulses </a:t>
            </a:r>
            <a:r>
              <a:rPr lang="en-US" sz="2000" dirty="0" smtClean="0">
                <a:solidFill>
                  <a:srgbClr val="44546A"/>
                </a:solidFill>
              </a:rPr>
              <a:t>were normal</a:t>
            </a:r>
            <a:r>
              <a:rPr lang="en-US" sz="2000" dirty="0">
                <a:solidFill>
                  <a:srgbClr val="44546A"/>
                </a:solidFill>
              </a:rPr>
              <a:t>.</a:t>
            </a:r>
          </a:p>
        </p:txBody>
      </p:sp>
      <p:sp>
        <p:nvSpPr>
          <p:cNvPr id="22" name="Title 1"/>
          <p:cNvSpPr txBox="1">
            <a:spLocks/>
          </p:cNvSpPr>
          <p:nvPr/>
        </p:nvSpPr>
        <p:spPr>
          <a:xfrm>
            <a:off x="45097" y="31783"/>
            <a:ext cx="12073109" cy="89492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smtClean="0">
                <a:solidFill>
                  <a:prstClr val="black">
                    <a:lumMod val="75000"/>
                    <a:lumOff val="25000"/>
                  </a:prstClr>
                </a:solidFill>
                <a:latin typeface="Times New Roman" panose="02020603050405020304" pitchFamily="18" charset="0"/>
                <a:cs typeface="Times New Roman" panose="02020603050405020304" pitchFamily="18" charset="0"/>
              </a:rPr>
              <a:t>CASE 3: 1</a:t>
            </a:r>
            <a:r>
              <a:rPr lang="en-US" sz="3600" b="1" baseline="30000" dirty="0" smtClean="0">
                <a:solidFill>
                  <a:prstClr val="black">
                    <a:lumMod val="75000"/>
                    <a:lumOff val="25000"/>
                  </a:prstClr>
                </a:solidFill>
                <a:latin typeface="Times New Roman" panose="02020603050405020304" pitchFamily="18" charset="0"/>
                <a:cs typeface="Times New Roman" panose="02020603050405020304" pitchFamily="18" charset="0"/>
              </a:rPr>
              <a:t>st</a:t>
            </a:r>
            <a:r>
              <a:rPr lang="en-US" sz="3600" b="1" dirty="0" smtClean="0">
                <a:solidFill>
                  <a:prstClr val="black">
                    <a:lumMod val="75000"/>
                    <a:lumOff val="25000"/>
                  </a:prstClr>
                </a:solidFill>
                <a:latin typeface="Times New Roman" panose="02020603050405020304" pitchFamily="18" charset="0"/>
                <a:cs typeface="Times New Roman" panose="02020603050405020304" pitchFamily="18" charset="0"/>
              </a:rPr>
              <a:t> visit </a:t>
            </a:r>
            <a:r>
              <a:rPr lang="en-US" sz="2400" b="1" dirty="0" smtClean="0">
                <a:solidFill>
                  <a:prstClr val="black">
                    <a:lumMod val="75000"/>
                    <a:lumOff val="25000"/>
                  </a:prstClr>
                </a:solidFill>
                <a:latin typeface="Times New Roman" panose="02020603050405020304" pitchFamily="18" charset="0"/>
                <a:cs typeface="Times New Roman" panose="02020603050405020304" pitchFamily="18" charset="0"/>
              </a:rPr>
              <a:t>(3/2/91)</a:t>
            </a:r>
            <a:endParaRPr lang="en-US" sz="2800" b="1"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7850221" y="1791764"/>
            <a:ext cx="2821022" cy="8398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362983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smtClean="0">
                <a:latin typeface="Times New Roman" panose="02020603050405020304" pitchFamily="18" charset="0"/>
                <a:cs typeface="Times New Roman" panose="02020603050405020304" pitchFamily="18" charset="0"/>
              </a:rPr>
              <a:t>Case 3:</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b="1" dirty="0" smtClean="0"/>
              <a:t>Considering the presented data, what is the proper therapeutic advise for him?</a:t>
            </a:r>
            <a:endParaRPr lang="en-US" b="1" dirty="0"/>
          </a:p>
          <a:p>
            <a:endParaRPr lang="en-US" b="1" dirty="0"/>
          </a:p>
          <a:p>
            <a:pPr marL="457200" indent="-457200">
              <a:buFont typeface="+mj-lt"/>
              <a:buAutoNum type="arabicPeriod"/>
            </a:pPr>
            <a:r>
              <a:rPr lang="en-US" b="1" dirty="0" smtClean="0">
                <a:solidFill>
                  <a:schemeClr val="tx1"/>
                </a:solidFill>
              </a:rPr>
              <a:t>Adjustment of current therapy with 2 OADs</a:t>
            </a:r>
          </a:p>
          <a:p>
            <a:pPr marL="457200" indent="-457200">
              <a:buFont typeface="+mj-lt"/>
              <a:buAutoNum type="arabicPeriod"/>
            </a:pPr>
            <a:r>
              <a:rPr lang="en-US" b="1" dirty="0" smtClean="0">
                <a:solidFill>
                  <a:schemeClr val="tx1"/>
                </a:solidFill>
              </a:rPr>
              <a:t>Adding 3</a:t>
            </a:r>
            <a:r>
              <a:rPr lang="en-US" b="1" baseline="30000" dirty="0" smtClean="0">
                <a:solidFill>
                  <a:schemeClr val="tx1"/>
                </a:solidFill>
              </a:rPr>
              <a:t>rd</a:t>
            </a:r>
            <a:r>
              <a:rPr lang="en-US" b="1" dirty="0" smtClean="0">
                <a:solidFill>
                  <a:schemeClr val="tx1"/>
                </a:solidFill>
              </a:rPr>
              <a:t> OAD to the current therapy</a:t>
            </a:r>
            <a:endParaRPr lang="en-US" b="1" dirty="0">
              <a:solidFill>
                <a:schemeClr val="tx1"/>
              </a:solidFill>
            </a:endParaRPr>
          </a:p>
          <a:p>
            <a:pPr marL="457200" indent="-457200">
              <a:buFont typeface="+mj-lt"/>
              <a:buAutoNum type="arabicPeriod"/>
            </a:pPr>
            <a:r>
              <a:rPr lang="en-US" b="1" dirty="0" smtClean="0">
                <a:solidFill>
                  <a:schemeClr val="tx1"/>
                </a:solidFill>
              </a:rPr>
              <a:t>Adding basal insulin to current regimen</a:t>
            </a:r>
            <a:endParaRPr lang="en-US" b="1" dirty="0">
              <a:solidFill>
                <a:schemeClr val="tx1"/>
              </a:solidFill>
            </a:endParaRPr>
          </a:p>
          <a:p>
            <a:pPr marL="457200" indent="-457200">
              <a:buFont typeface="+mj-lt"/>
              <a:buAutoNum type="arabicPeriod"/>
            </a:pPr>
            <a:r>
              <a:rPr lang="en-US" b="1" dirty="0">
                <a:solidFill>
                  <a:schemeClr val="tx1"/>
                </a:solidFill>
              </a:rPr>
              <a:t>Adding GLP1-RA </a:t>
            </a:r>
            <a:r>
              <a:rPr lang="en-US" b="1" dirty="0" smtClean="0">
                <a:solidFill>
                  <a:schemeClr val="tx1"/>
                </a:solidFill>
              </a:rPr>
              <a:t>to </a:t>
            </a:r>
            <a:r>
              <a:rPr lang="en-US" b="1" dirty="0">
                <a:solidFill>
                  <a:schemeClr val="tx1"/>
                </a:solidFill>
              </a:rPr>
              <a:t>current regimen</a:t>
            </a:r>
          </a:p>
          <a:p>
            <a:pPr marL="457200" indent="-457200">
              <a:buFont typeface="+mj-lt"/>
              <a:buAutoNum type="arabicPeriod"/>
            </a:pPr>
            <a:r>
              <a:rPr lang="en-US" b="1" dirty="0" smtClean="0">
                <a:solidFill>
                  <a:schemeClr val="tx1"/>
                </a:solidFill>
              </a:rPr>
              <a:t>Switch  to Premix insulin regimens</a:t>
            </a:r>
          </a:p>
          <a:p>
            <a:pPr marL="457200" indent="-457200">
              <a:buFont typeface="+mj-lt"/>
              <a:buAutoNum type="arabicPeriod"/>
            </a:pPr>
            <a:r>
              <a:rPr lang="en-US" b="1" dirty="0">
                <a:solidFill>
                  <a:schemeClr val="tx1"/>
                </a:solidFill>
              </a:rPr>
              <a:t>Switch  to basal plus/bolus regimen</a:t>
            </a:r>
          </a:p>
          <a:p>
            <a:pPr marL="457200" indent="-457200">
              <a:buFont typeface="+mj-lt"/>
              <a:buAutoNum type="arabicPeriod"/>
            </a:pPr>
            <a:r>
              <a:rPr lang="en-US" b="1" dirty="0" smtClean="0">
                <a:solidFill>
                  <a:schemeClr val="tx1"/>
                </a:solidFill>
              </a:rPr>
              <a:t>Others</a:t>
            </a:r>
            <a:endParaRPr lang="en-US" b="1" dirty="0">
              <a:solidFill>
                <a:schemeClr val="tx1"/>
              </a:solidFill>
            </a:endParaRPr>
          </a:p>
          <a:p>
            <a:endParaRPr lang="en-US" b="1" dirty="0"/>
          </a:p>
        </p:txBody>
      </p:sp>
    </p:spTree>
    <p:extLst>
      <p:ext uri="{BB962C8B-B14F-4D97-AF65-F5344CB8AC3E}">
        <p14:creationId xmlns:p14="http://schemas.microsoft.com/office/powerpoint/2010/main" val="2356962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5255" y="436335"/>
            <a:ext cx="12008428" cy="1143000"/>
          </a:xfrm>
        </p:spPr>
        <p:txBody>
          <a:bodyPr>
            <a:noAutofit/>
          </a:bodyPr>
          <a:lstStyle/>
          <a:p>
            <a:pPr algn="ctr"/>
            <a:r>
              <a:rPr lang="en-US" sz="3700" dirty="0">
                <a:solidFill>
                  <a:srgbClr val="FFFF00"/>
                </a:solidFill>
                <a:latin typeface="Times New Roman" panose="02020603050405020304" pitchFamily="18" charset="0"/>
                <a:cs typeface="Times New Roman" panose="02020603050405020304" pitchFamily="18" charset="0"/>
              </a:rPr>
              <a:t>Any drug that lowers </a:t>
            </a:r>
            <a:r>
              <a:rPr lang="en-US" sz="3700" dirty="0" smtClean="0">
                <a:solidFill>
                  <a:srgbClr val="FFFF00"/>
                </a:solidFill>
                <a:latin typeface="Times New Roman" panose="02020603050405020304" pitchFamily="18" charset="0"/>
                <a:cs typeface="Times New Roman" panose="02020603050405020304" pitchFamily="18" charset="0"/>
              </a:rPr>
              <a:t>glucose levels may </a:t>
            </a:r>
            <a:r>
              <a:rPr lang="en-US" sz="3700" dirty="0">
                <a:solidFill>
                  <a:srgbClr val="FFFF00"/>
                </a:solidFill>
                <a:latin typeface="Times New Roman" panose="02020603050405020304" pitchFamily="18" charset="0"/>
                <a:cs typeface="Times New Roman" panose="02020603050405020304" pitchFamily="18" charset="0"/>
              </a:rPr>
              <a:t>not </a:t>
            </a:r>
            <a:r>
              <a:rPr lang="en-US" sz="3700" dirty="0" smtClean="0">
                <a:solidFill>
                  <a:srgbClr val="FFFF00"/>
                </a:solidFill>
                <a:latin typeface="Times New Roman" panose="02020603050405020304" pitchFamily="18" charset="0"/>
                <a:cs typeface="Times New Roman" panose="02020603050405020304" pitchFamily="18" charset="0"/>
              </a:rPr>
              <a:t/>
            </a:r>
            <a:br>
              <a:rPr lang="en-US" sz="3700" dirty="0" smtClean="0">
                <a:solidFill>
                  <a:srgbClr val="FFFF00"/>
                </a:solidFill>
                <a:latin typeface="Times New Roman" panose="02020603050405020304" pitchFamily="18" charset="0"/>
                <a:cs typeface="Times New Roman" panose="02020603050405020304" pitchFamily="18" charset="0"/>
              </a:rPr>
            </a:br>
            <a:r>
              <a:rPr lang="en-US" sz="3700" dirty="0" smtClean="0">
                <a:solidFill>
                  <a:srgbClr val="FFFF00"/>
                </a:solidFill>
                <a:latin typeface="Times New Roman" panose="02020603050405020304" pitchFamily="18" charset="0"/>
                <a:cs typeface="Times New Roman" panose="02020603050405020304" pitchFamily="18" charset="0"/>
              </a:rPr>
              <a:t>predictably </a:t>
            </a:r>
            <a:r>
              <a:rPr lang="en-US" sz="3700" dirty="0">
                <a:solidFill>
                  <a:srgbClr val="FFFF00"/>
                </a:solidFill>
                <a:latin typeface="Times New Roman" panose="02020603050405020304" pitchFamily="18" charset="0"/>
                <a:cs typeface="Times New Roman" panose="02020603050405020304" pitchFamily="18" charset="0"/>
              </a:rPr>
              <a:t>reduce the risk </a:t>
            </a:r>
            <a:r>
              <a:rPr lang="en-US" sz="3700" dirty="0" smtClean="0">
                <a:solidFill>
                  <a:srgbClr val="FFFF00"/>
                </a:solidFill>
                <a:latin typeface="Times New Roman" panose="02020603050405020304" pitchFamily="18" charset="0"/>
                <a:cs typeface="Times New Roman" panose="02020603050405020304" pitchFamily="18" charset="0"/>
              </a:rPr>
              <a:t>of </a:t>
            </a:r>
            <a:r>
              <a:rPr lang="en-US" sz="3700" dirty="0" err="1" smtClean="0">
                <a:solidFill>
                  <a:srgbClr val="FFFF00"/>
                </a:solidFill>
                <a:latin typeface="Times New Roman" panose="02020603050405020304" pitchFamily="18" charset="0"/>
                <a:cs typeface="Times New Roman" panose="02020603050405020304" pitchFamily="18" charset="0"/>
              </a:rPr>
              <a:t>microvascularcomplications</a:t>
            </a:r>
            <a:endParaRPr lang="en-US" sz="3700"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4351338"/>
          </a:xfrm>
        </p:spPr>
        <p:txBody>
          <a:bodyPr>
            <a:noAutofit/>
          </a:bodyPr>
          <a:lstStyle/>
          <a:p>
            <a:pPr>
              <a:buClr>
                <a:schemeClr val="bg1"/>
              </a:buClr>
            </a:pPr>
            <a:r>
              <a:rPr lang="en-US" sz="3000" dirty="0" err="1">
                <a:solidFill>
                  <a:srgbClr val="FFC000"/>
                </a:solidFill>
                <a:latin typeface="Times New Roman" panose="02020603050405020304" pitchFamily="18" charset="0"/>
                <a:cs typeface="Times New Roman" panose="02020603050405020304" pitchFamily="18" charset="0"/>
              </a:rPr>
              <a:t>E</a:t>
            </a:r>
            <a:r>
              <a:rPr lang="en-US" sz="3000" dirty="0" err="1" smtClean="0">
                <a:solidFill>
                  <a:srgbClr val="FFC000"/>
                </a:solidFill>
                <a:latin typeface="Times New Roman" panose="02020603050405020304" pitchFamily="18" charset="0"/>
                <a:cs typeface="Times New Roman" panose="02020603050405020304" pitchFamily="18" charset="0"/>
              </a:rPr>
              <a:t>mpagliflozin</a:t>
            </a:r>
            <a:r>
              <a:rPr lang="en-US" sz="3000" dirty="0" smtClean="0">
                <a:latin typeface="Times New Roman" panose="02020603050405020304" pitchFamily="18" charset="0"/>
                <a:cs typeface="Times New Roman" panose="02020603050405020304" pitchFamily="18" charset="0"/>
              </a:rPr>
              <a:t> </a:t>
            </a:r>
            <a:r>
              <a:rPr lang="en-US" sz="3000" dirty="0">
                <a:solidFill>
                  <a:schemeClr val="bg1"/>
                </a:solidFill>
                <a:latin typeface="Times New Roman" panose="02020603050405020304" pitchFamily="18" charset="0"/>
                <a:cs typeface="Times New Roman" panose="02020603050405020304" pitchFamily="18" charset="0"/>
              </a:rPr>
              <a:t>reduced the risk of several </a:t>
            </a:r>
            <a:r>
              <a:rPr lang="en-US" sz="3000" dirty="0" smtClean="0">
                <a:solidFill>
                  <a:schemeClr val="bg1"/>
                </a:solidFill>
                <a:latin typeface="Times New Roman" panose="02020603050405020304" pitchFamily="18" charset="0"/>
                <a:cs typeface="Times New Roman" panose="02020603050405020304" pitchFamily="18" charset="0"/>
              </a:rPr>
              <a:t>kidney outcomes </a:t>
            </a:r>
            <a:r>
              <a:rPr lang="en-US" sz="3000" dirty="0">
                <a:solidFill>
                  <a:schemeClr val="bg1"/>
                </a:solidFill>
                <a:latin typeface="Times New Roman" panose="02020603050405020304" pitchFamily="18" charset="0"/>
                <a:cs typeface="Times New Roman" panose="02020603050405020304" pitchFamily="18" charset="0"/>
              </a:rPr>
              <a:t>despite minimal differences in glycemic </a:t>
            </a:r>
            <a:r>
              <a:rPr lang="en-US" sz="3000" dirty="0" smtClean="0">
                <a:solidFill>
                  <a:schemeClr val="bg1"/>
                </a:solidFill>
                <a:latin typeface="Times New Roman" panose="02020603050405020304" pitchFamily="18" charset="0"/>
                <a:cs typeface="Times New Roman" panose="02020603050405020304" pitchFamily="18" charset="0"/>
              </a:rPr>
              <a:t>control between study </a:t>
            </a:r>
            <a:r>
              <a:rPr lang="en-US" sz="3000" dirty="0">
                <a:solidFill>
                  <a:schemeClr val="bg1"/>
                </a:solidFill>
                <a:latin typeface="Times New Roman" panose="02020603050405020304" pitchFamily="18" charset="0"/>
                <a:cs typeface="Times New Roman" panose="02020603050405020304" pitchFamily="18" charset="0"/>
              </a:rPr>
              <a:t>groups</a:t>
            </a:r>
            <a:r>
              <a:rPr lang="en-US" sz="3000" dirty="0" smtClean="0">
                <a:latin typeface="Times New Roman" panose="02020603050405020304" pitchFamily="18" charset="0"/>
                <a:cs typeface="Times New Roman" panose="02020603050405020304" pitchFamily="18" charset="0"/>
              </a:rPr>
              <a:t>.</a:t>
            </a:r>
          </a:p>
          <a:p>
            <a:pPr>
              <a:buClr>
                <a:schemeClr val="bg1"/>
              </a:buClr>
            </a:pPr>
            <a:r>
              <a:rPr lang="en-US" sz="3000" dirty="0" err="1">
                <a:solidFill>
                  <a:srgbClr val="FFC000"/>
                </a:solidFill>
                <a:latin typeface="Times New Roman" panose="02020603050405020304" pitchFamily="18" charset="0"/>
                <a:cs typeface="Times New Roman" panose="02020603050405020304" pitchFamily="18" charset="0"/>
              </a:rPr>
              <a:t>Semaglutide</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smtClean="0">
                <a:solidFill>
                  <a:schemeClr val="bg1"/>
                </a:solidFill>
                <a:latin typeface="Times New Roman" panose="02020603050405020304" pitchFamily="18" charset="0"/>
                <a:cs typeface="Times New Roman" panose="02020603050405020304" pitchFamily="18" charset="0"/>
              </a:rPr>
              <a:t>also improved nephropathy end points</a:t>
            </a:r>
            <a:r>
              <a:rPr lang="en-US" sz="3000" dirty="0">
                <a:solidFill>
                  <a:schemeClr val="bg1"/>
                </a:solidFill>
                <a:latin typeface="Times New Roman" panose="02020603050405020304" pitchFamily="18" charset="0"/>
                <a:cs typeface="Times New Roman" panose="02020603050405020304" pitchFamily="18" charset="0"/>
              </a:rPr>
              <a:t>, but </a:t>
            </a:r>
            <a:r>
              <a:rPr lang="en-US" sz="3000" dirty="0">
                <a:solidFill>
                  <a:srgbClr val="FFC000"/>
                </a:solidFill>
                <a:latin typeface="Times New Roman" panose="02020603050405020304" pitchFamily="18" charset="0"/>
                <a:cs typeface="Times New Roman" panose="02020603050405020304" pitchFamily="18" charset="0"/>
              </a:rPr>
              <a:t>increased the risk of </a:t>
            </a:r>
            <a:r>
              <a:rPr lang="en-US" sz="3000" dirty="0" smtClean="0">
                <a:solidFill>
                  <a:srgbClr val="FFC000"/>
                </a:solidFill>
                <a:latin typeface="Times New Roman" panose="02020603050405020304" pitchFamily="18" charset="0"/>
                <a:cs typeface="Times New Roman" panose="02020603050405020304" pitchFamily="18" charset="0"/>
              </a:rPr>
              <a:t>retinopathy</a:t>
            </a:r>
          </a:p>
          <a:p>
            <a:pPr>
              <a:buClr>
                <a:schemeClr val="bg1"/>
              </a:buClr>
            </a:pPr>
            <a:r>
              <a:rPr lang="en-US" sz="3000" dirty="0">
                <a:solidFill>
                  <a:schemeClr val="bg1"/>
                </a:solidFill>
                <a:latin typeface="Times New Roman" panose="02020603050405020304" pitchFamily="18" charset="0"/>
                <a:cs typeface="Times New Roman" panose="02020603050405020304" pitchFamily="18" charset="0"/>
              </a:rPr>
              <a:t>In the </a:t>
            </a:r>
            <a:r>
              <a:rPr lang="en-US" sz="3000" dirty="0" smtClean="0">
                <a:solidFill>
                  <a:schemeClr val="bg1"/>
                </a:solidFill>
                <a:latin typeface="Times New Roman" panose="02020603050405020304" pitchFamily="18" charset="0"/>
                <a:cs typeface="Times New Roman" panose="02020603050405020304" pitchFamily="18" charset="0"/>
              </a:rPr>
              <a:t>ongoing </a:t>
            </a:r>
            <a:r>
              <a:rPr lang="en-US" sz="3000" dirty="0" err="1" smtClean="0">
                <a:solidFill>
                  <a:schemeClr val="bg1"/>
                </a:solidFill>
                <a:latin typeface="Times New Roman" panose="02020603050405020304" pitchFamily="18" charset="0"/>
                <a:cs typeface="Times New Roman" panose="02020603050405020304" pitchFamily="18" charset="0"/>
              </a:rPr>
              <a:t>Canagliflozin</a:t>
            </a:r>
            <a:r>
              <a:rPr lang="en-US" sz="3000" dirty="0" smtClean="0">
                <a:solidFill>
                  <a:schemeClr val="bg1"/>
                </a:solidFill>
                <a:latin typeface="Times New Roman" panose="02020603050405020304" pitchFamily="18" charset="0"/>
                <a:cs typeface="Times New Roman" panose="02020603050405020304" pitchFamily="18" charset="0"/>
              </a:rPr>
              <a:t> </a:t>
            </a:r>
            <a:r>
              <a:rPr lang="en-US" sz="3000" dirty="0" err="1" smtClean="0">
                <a:solidFill>
                  <a:schemeClr val="bg1"/>
                </a:solidFill>
                <a:latin typeface="Times New Roman" panose="02020603050405020304" pitchFamily="18" charset="0"/>
                <a:cs typeface="Times New Roman" panose="02020603050405020304" pitchFamily="18" charset="0"/>
              </a:rPr>
              <a:t>CardiovascularAssessment</a:t>
            </a:r>
            <a:r>
              <a:rPr lang="en-US" sz="3000" dirty="0" smtClean="0">
                <a:solidFill>
                  <a:schemeClr val="bg1"/>
                </a:solidFill>
                <a:latin typeface="Times New Roman" panose="02020603050405020304" pitchFamily="18" charset="0"/>
                <a:cs typeface="Times New Roman" panose="02020603050405020304" pitchFamily="18" charset="0"/>
              </a:rPr>
              <a:t> Study(CANVAS) clinical trial the </a:t>
            </a:r>
            <a:r>
              <a:rPr lang="en-US" sz="3000" dirty="0">
                <a:solidFill>
                  <a:schemeClr val="bg1"/>
                </a:solidFill>
                <a:latin typeface="Times New Roman" panose="02020603050405020304" pitchFamily="18" charset="0"/>
                <a:cs typeface="Times New Roman" panose="02020603050405020304" pitchFamily="18" charset="0"/>
              </a:rPr>
              <a:t>independent </a:t>
            </a:r>
            <a:r>
              <a:rPr lang="en-US" sz="3000" dirty="0" smtClean="0">
                <a:solidFill>
                  <a:schemeClr val="bg1"/>
                </a:solidFill>
                <a:latin typeface="Times New Roman" panose="02020603050405020304" pitchFamily="18" charset="0"/>
                <a:cs typeface="Times New Roman" panose="02020603050405020304" pitchFamily="18" charset="0"/>
              </a:rPr>
              <a:t>data monitoring </a:t>
            </a:r>
            <a:r>
              <a:rPr lang="en-US" sz="3000" dirty="0">
                <a:solidFill>
                  <a:schemeClr val="bg1"/>
                </a:solidFill>
                <a:latin typeface="Times New Roman" panose="02020603050405020304" pitchFamily="18" charset="0"/>
                <a:cs typeface="Times New Roman" panose="02020603050405020304" pitchFamily="18" charset="0"/>
              </a:rPr>
              <a:t>committee identified an increased risk of </a:t>
            </a:r>
            <a:r>
              <a:rPr lang="en-US" sz="3000" dirty="0">
                <a:solidFill>
                  <a:srgbClr val="FFC000"/>
                </a:solidFill>
                <a:latin typeface="Times New Roman" panose="02020603050405020304" pitchFamily="18" charset="0"/>
                <a:cs typeface="Times New Roman" panose="02020603050405020304" pitchFamily="18" charset="0"/>
              </a:rPr>
              <a:t>leg and </a:t>
            </a:r>
            <a:r>
              <a:rPr lang="en-US" sz="3000" dirty="0" smtClean="0">
                <a:solidFill>
                  <a:srgbClr val="FFC000"/>
                </a:solidFill>
                <a:latin typeface="Times New Roman" panose="02020603050405020304" pitchFamily="18" charset="0"/>
                <a:cs typeface="Times New Roman" panose="02020603050405020304" pitchFamily="18" charset="0"/>
              </a:rPr>
              <a:t>foot amputations</a:t>
            </a:r>
            <a:r>
              <a:rPr lang="en-US" sz="3000" dirty="0" smtClean="0">
                <a:latin typeface="Times New Roman" panose="02020603050405020304" pitchFamily="18" charset="0"/>
                <a:cs typeface="Times New Roman" panose="02020603050405020304" pitchFamily="18" charset="0"/>
              </a:rPr>
              <a:t> </a:t>
            </a:r>
            <a:r>
              <a:rPr lang="en-US" sz="3000" dirty="0">
                <a:solidFill>
                  <a:schemeClr val="bg1"/>
                </a:solidFill>
                <a:latin typeface="Times New Roman" panose="02020603050405020304" pitchFamily="18" charset="0"/>
                <a:cs typeface="Times New Roman" panose="02020603050405020304" pitchFamily="18" charset="0"/>
              </a:rPr>
              <a:t>associated with </a:t>
            </a:r>
            <a:r>
              <a:rPr lang="en-US" sz="3000" dirty="0" err="1">
                <a:solidFill>
                  <a:schemeClr val="bg1"/>
                </a:solidFill>
                <a:latin typeface="Times New Roman" panose="02020603050405020304" pitchFamily="18" charset="0"/>
                <a:cs typeface="Times New Roman" panose="02020603050405020304" pitchFamily="18" charset="0"/>
              </a:rPr>
              <a:t>canagliflozin</a:t>
            </a:r>
            <a:r>
              <a:rPr lang="en-US" sz="3000" dirty="0">
                <a:solidFill>
                  <a:schemeClr val="bg1"/>
                </a:solidFill>
                <a:latin typeface="Times New Roman" panose="02020603050405020304" pitchFamily="18" charset="0"/>
                <a:cs typeface="Times New Roman" panose="02020603050405020304" pitchFamily="18" charset="0"/>
              </a:rPr>
              <a:t> use, which is currently </a:t>
            </a:r>
            <a:r>
              <a:rPr lang="en-US" sz="3000" dirty="0" smtClean="0">
                <a:solidFill>
                  <a:schemeClr val="bg1"/>
                </a:solidFill>
                <a:latin typeface="Times New Roman" panose="02020603050405020304" pitchFamily="18" charset="0"/>
                <a:cs typeface="Times New Roman" panose="02020603050405020304" pitchFamily="18" charset="0"/>
              </a:rPr>
              <a:t>under investigation</a:t>
            </a:r>
            <a:r>
              <a:rPr lang="en-US" sz="3000" dirty="0">
                <a:solidFill>
                  <a:schemeClr val="bg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D8444CF2-5745-4E3F-8A63-F94D86D88BA1}" type="datetime1">
              <a:rPr lang="en-US" smtClean="0">
                <a:solidFill>
                  <a:schemeClr val="bg1">
                    <a:lumMod val="65000"/>
                  </a:schemeClr>
                </a:solidFill>
              </a:rPr>
              <a:t>8/9/2017</a:t>
            </a:fld>
            <a:endParaRPr lang="en-US" dirty="0">
              <a:solidFill>
                <a:schemeClr val="bg1">
                  <a:lumMod val="65000"/>
                </a:schemeClr>
              </a:solidFill>
            </a:endParaRPr>
          </a:p>
        </p:txBody>
      </p:sp>
      <p:sp>
        <p:nvSpPr>
          <p:cNvPr id="5" name="Slide Number Placeholder 4"/>
          <p:cNvSpPr>
            <a:spLocks noGrp="1"/>
          </p:cNvSpPr>
          <p:nvPr>
            <p:ph type="sldNum" sz="quarter" idx="12"/>
          </p:nvPr>
        </p:nvSpPr>
        <p:spPr/>
        <p:txBody>
          <a:bodyPr/>
          <a:lstStyle/>
          <a:p>
            <a:fld id="{D07EC01D-2358-4BA1-A6E8-BF9F99353394}" type="slidenum">
              <a:rPr lang="en-US" smtClean="0">
                <a:solidFill>
                  <a:schemeClr val="bg1">
                    <a:lumMod val="65000"/>
                  </a:schemeClr>
                </a:solidFill>
              </a:rPr>
              <a:pPr/>
              <a:t>9</a:t>
            </a:fld>
            <a:endParaRPr lang="en-US" dirty="0">
              <a:solidFill>
                <a:schemeClr val="bg1">
                  <a:lumMod val="65000"/>
                </a:schemeClr>
              </a:solidFill>
            </a:endParaRPr>
          </a:p>
        </p:txBody>
      </p:sp>
      <p:sp>
        <p:nvSpPr>
          <p:cNvPr id="7" name="Rectangle 6"/>
          <p:cNvSpPr/>
          <p:nvPr/>
        </p:nvSpPr>
        <p:spPr>
          <a:xfrm>
            <a:off x="7093107" y="6086766"/>
            <a:ext cx="4050102" cy="584775"/>
          </a:xfrm>
          <a:prstGeom prst="rect">
            <a:avLst/>
          </a:prstGeom>
        </p:spPr>
        <p:txBody>
          <a:bodyPr wrap="square">
            <a:spAutoFit/>
          </a:bodyPr>
          <a:lstStyle/>
          <a:p>
            <a:r>
              <a:rPr lang="en-US" sz="1600" i="1" dirty="0" err="1">
                <a:solidFill>
                  <a:schemeClr val="bg1"/>
                </a:solidFill>
                <a:latin typeface="Minion-Italic"/>
                <a:cs typeface="Times New Roman" panose="02020603050405020304" pitchFamily="18" charset="0"/>
              </a:rPr>
              <a:t>Kasia</a:t>
            </a:r>
            <a:r>
              <a:rPr lang="en-US" sz="1600" i="1" dirty="0">
                <a:solidFill>
                  <a:schemeClr val="bg1"/>
                </a:solidFill>
                <a:latin typeface="Minion-Italic"/>
                <a:cs typeface="Times New Roman" panose="02020603050405020304" pitchFamily="18" charset="0"/>
              </a:rPr>
              <a:t> J. </a:t>
            </a:r>
            <a:r>
              <a:rPr lang="en-US" sz="1600" i="1" dirty="0" err="1">
                <a:solidFill>
                  <a:schemeClr val="bg1"/>
                </a:solidFill>
                <a:latin typeface="Minion-Italic"/>
                <a:cs typeface="Times New Roman" panose="02020603050405020304" pitchFamily="18" charset="0"/>
              </a:rPr>
              <a:t>Lipska</a:t>
            </a:r>
            <a:r>
              <a:rPr lang="en-US" sz="1600" i="1" dirty="0">
                <a:solidFill>
                  <a:schemeClr val="bg1"/>
                </a:solidFill>
                <a:latin typeface="Minion-Italic"/>
                <a:cs typeface="Times New Roman" panose="02020603050405020304" pitchFamily="18" charset="0"/>
              </a:rPr>
              <a:t>, MD, MHS</a:t>
            </a:r>
            <a:r>
              <a:rPr lang="en-US" sz="1600" dirty="0">
                <a:solidFill>
                  <a:schemeClr val="bg1"/>
                </a:solidFill>
                <a:latin typeface="Minion-Italic"/>
                <a:cs typeface="Times New Roman" panose="02020603050405020304" pitchFamily="18" charset="0"/>
              </a:rPr>
              <a:t> </a:t>
            </a:r>
          </a:p>
          <a:p>
            <a:r>
              <a:rPr lang="en-US" sz="1600" i="1" dirty="0">
                <a:solidFill>
                  <a:schemeClr val="bg1"/>
                </a:solidFill>
                <a:latin typeface="Minion-Italic"/>
                <a:cs typeface="Times New Roman" panose="02020603050405020304" pitchFamily="18" charset="0"/>
              </a:rPr>
              <a:t>JAMA Published online January 26, 2017</a:t>
            </a:r>
            <a:endParaRPr lang="en-US" sz="1600" dirty="0">
              <a:solidFill>
                <a:schemeClr val="bg1"/>
              </a:solidFill>
              <a:latin typeface="Minion-Italic"/>
              <a:cs typeface="Times New Roman" panose="02020603050405020304" pitchFamily="18" charset="0"/>
            </a:endParaRPr>
          </a:p>
        </p:txBody>
      </p:sp>
    </p:spTree>
    <p:extLst>
      <p:ext uri="{BB962C8B-B14F-4D97-AF65-F5344CB8AC3E}">
        <p14:creationId xmlns:p14="http://schemas.microsoft.com/office/powerpoint/2010/main" val="372641559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81"/>
            <a:ext cx="12192000" cy="1770888"/>
          </a:xfrm>
        </p:spPr>
        <p:txBody>
          <a:bodyPr anchor="ctr">
            <a:normAutofit/>
          </a:bodyPr>
          <a:lstStyle/>
          <a:p>
            <a:pPr algn="ctr"/>
            <a:r>
              <a:rPr lang="en-US" sz="4000" b="1" dirty="0" smtClean="0"/>
              <a:t>How we proceeded?</a:t>
            </a:r>
            <a:endParaRPr lang="en-US" sz="4000" b="1" dirty="0"/>
          </a:p>
        </p:txBody>
      </p:sp>
      <p:sp>
        <p:nvSpPr>
          <p:cNvPr id="3" name="Content Placeholder 2"/>
          <p:cNvSpPr>
            <a:spLocks noGrp="1"/>
          </p:cNvSpPr>
          <p:nvPr>
            <p:ph idx="1"/>
          </p:nvPr>
        </p:nvSpPr>
        <p:spPr>
          <a:xfrm>
            <a:off x="1001027" y="1759107"/>
            <a:ext cx="10279781" cy="4670570"/>
          </a:xfrm>
        </p:spPr>
        <p:txBody>
          <a:bodyPr>
            <a:normAutofit lnSpcReduction="10000"/>
          </a:bodyPr>
          <a:lstStyle/>
          <a:p>
            <a:pPr lvl="1" algn="just">
              <a:buClr>
                <a:srgbClr val="C00000"/>
              </a:buClr>
              <a:buFont typeface="Arial" panose="020B0604020202020204" pitchFamily="34" charset="0"/>
              <a:buChar char="•"/>
            </a:pPr>
            <a:r>
              <a:rPr lang="en-US" sz="2000" dirty="0" smtClean="0">
                <a:solidFill>
                  <a:schemeClr val="tx1"/>
                </a:solidFill>
              </a:rPr>
              <a:t>We completely discussed on different options for better management &amp; emphasized &amp; agreed on the need for losing weight. </a:t>
            </a:r>
            <a:r>
              <a:rPr lang="en-US" sz="2000" dirty="0">
                <a:solidFill>
                  <a:schemeClr val="tx1"/>
                </a:solidFill>
              </a:rPr>
              <a:t>H</a:t>
            </a:r>
            <a:r>
              <a:rPr lang="en-US" sz="2000" dirty="0" smtClean="0">
                <a:solidFill>
                  <a:schemeClr val="tx1"/>
                </a:solidFill>
              </a:rPr>
              <a:t>e actively participated in diabetes educational classes &amp; acceptably tried to follow the instruction learned there.</a:t>
            </a:r>
          </a:p>
          <a:p>
            <a:pPr marL="201168" lvl="1" indent="0" algn="just">
              <a:buClr>
                <a:srgbClr val="C00000"/>
              </a:buClr>
              <a:buNone/>
            </a:pPr>
            <a:r>
              <a:rPr lang="en-US" sz="2000" dirty="0" smtClean="0">
                <a:solidFill>
                  <a:schemeClr val="tx1"/>
                </a:solidFill>
              </a:rPr>
              <a:t> </a:t>
            </a:r>
          </a:p>
          <a:p>
            <a:pPr lvl="1" algn="just">
              <a:buClr>
                <a:srgbClr val="C00000"/>
              </a:buClr>
              <a:buFont typeface="Arial" panose="020B0604020202020204" pitchFamily="34" charset="0"/>
              <a:buChar char="•"/>
            </a:pPr>
            <a:r>
              <a:rPr lang="en-US" sz="2000" dirty="0" smtClean="0">
                <a:solidFill>
                  <a:schemeClr val="tx1"/>
                </a:solidFill>
              </a:rPr>
              <a:t>Metformin was up titrated to 1000 mg BID and maintained constantly after that.</a:t>
            </a:r>
          </a:p>
          <a:p>
            <a:pPr lvl="1" algn="just">
              <a:buClr>
                <a:srgbClr val="C00000"/>
              </a:buClr>
              <a:buFont typeface="Arial" panose="020B0604020202020204" pitchFamily="34" charset="0"/>
              <a:buChar char="•"/>
            </a:pPr>
            <a:endParaRPr lang="en-US" sz="2000" dirty="0" smtClean="0">
              <a:solidFill>
                <a:schemeClr val="tx1"/>
              </a:solidFill>
            </a:endParaRPr>
          </a:p>
          <a:p>
            <a:pPr lvl="1" algn="just">
              <a:buClr>
                <a:srgbClr val="C00000"/>
              </a:buClr>
              <a:buFont typeface="Arial" panose="020B0604020202020204" pitchFamily="34" charset="0"/>
              <a:buChar char="•"/>
            </a:pPr>
            <a:r>
              <a:rPr lang="en-US" sz="2000" dirty="0" smtClean="0">
                <a:solidFill>
                  <a:schemeClr val="tx1"/>
                </a:solidFill>
              </a:rPr>
              <a:t>He responded very well </a:t>
            </a:r>
            <a:r>
              <a:rPr lang="en-US" sz="2000" dirty="0">
                <a:solidFill>
                  <a:schemeClr val="tx1"/>
                </a:solidFill>
              </a:rPr>
              <a:t>initially </a:t>
            </a:r>
            <a:r>
              <a:rPr lang="en-US" sz="2000" dirty="0" smtClean="0">
                <a:solidFill>
                  <a:schemeClr val="tx1"/>
                </a:solidFill>
              </a:rPr>
              <a:t>to sub-maximal doses of 2OADs after losing 6 kg in 3 months.</a:t>
            </a:r>
          </a:p>
          <a:p>
            <a:pPr lvl="1" algn="just">
              <a:buClr>
                <a:srgbClr val="C00000"/>
              </a:buClr>
              <a:buFont typeface="Arial" panose="020B0604020202020204" pitchFamily="34" charset="0"/>
              <a:buChar char="•"/>
            </a:pPr>
            <a:endParaRPr lang="en-US" sz="2000" dirty="0" smtClean="0">
              <a:solidFill>
                <a:schemeClr val="tx1"/>
              </a:solidFill>
            </a:endParaRPr>
          </a:p>
          <a:p>
            <a:pPr lvl="1" algn="just">
              <a:buClr>
                <a:srgbClr val="C00000"/>
              </a:buClr>
              <a:buFont typeface="Arial" panose="020B0604020202020204" pitchFamily="34" charset="0"/>
              <a:buChar char="•"/>
            </a:pPr>
            <a:r>
              <a:rPr lang="en-US" sz="2000" dirty="0" smtClean="0">
                <a:solidFill>
                  <a:schemeClr val="tx1"/>
                </a:solidFill>
              </a:rPr>
              <a:t>Secondary failure to 2OADs were found after 2.5 years concurrent with gaining weight, </a:t>
            </a:r>
            <a:r>
              <a:rPr lang="en-US" sz="2000" dirty="0" err="1" smtClean="0">
                <a:solidFill>
                  <a:schemeClr val="tx1"/>
                </a:solidFill>
              </a:rPr>
              <a:t>Sitagliptin</a:t>
            </a:r>
            <a:r>
              <a:rPr lang="en-US" sz="2000" dirty="0" smtClean="0">
                <a:solidFill>
                  <a:schemeClr val="tx1"/>
                </a:solidFill>
              </a:rPr>
              <a:t> was added and worked well for a year. Due to persistent problem in controlling FPGs, </a:t>
            </a:r>
            <a:r>
              <a:rPr lang="en-US" sz="2000" dirty="0" err="1" smtClean="0">
                <a:solidFill>
                  <a:schemeClr val="tx1"/>
                </a:solidFill>
              </a:rPr>
              <a:t>Glargine</a:t>
            </a:r>
            <a:r>
              <a:rPr lang="en-US" sz="2000" dirty="0" smtClean="0">
                <a:solidFill>
                  <a:schemeClr val="tx1"/>
                </a:solidFill>
              </a:rPr>
              <a:t> was finally added to 3OADs regimen and is still working well with dose adjustment.</a:t>
            </a:r>
          </a:p>
          <a:p>
            <a:pPr lvl="1" algn="just">
              <a:buClr>
                <a:srgbClr val="C00000"/>
              </a:buClr>
              <a:buFont typeface="Arial" panose="020B0604020202020204" pitchFamily="34" charset="0"/>
              <a:buChar char="•"/>
            </a:pPr>
            <a:endParaRPr lang="en-US" sz="2000" dirty="0" smtClean="0">
              <a:solidFill>
                <a:schemeClr val="tx1"/>
              </a:solidFill>
            </a:endParaRPr>
          </a:p>
          <a:p>
            <a:pPr lvl="1">
              <a:buClr>
                <a:srgbClr val="C00000"/>
              </a:buClr>
              <a:buFont typeface="Arial" panose="020B0604020202020204" pitchFamily="34" charset="0"/>
              <a:buChar char="•"/>
            </a:pPr>
            <a:r>
              <a:rPr lang="en-US" sz="2000" dirty="0" smtClean="0">
                <a:solidFill>
                  <a:schemeClr val="tx1"/>
                </a:solidFill>
              </a:rPr>
              <a:t>During close follow up, no </a:t>
            </a:r>
            <a:r>
              <a:rPr lang="en-US" sz="2000" dirty="0" err="1" smtClean="0">
                <a:solidFill>
                  <a:schemeClr val="tx1"/>
                </a:solidFill>
              </a:rPr>
              <a:t>microvascular</a:t>
            </a:r>
            <a:r>
              <a:rPr lang="en-US" sz="2000" dirty="0" smtClean="0">
                <a:solidFill>
                  <a:schemeClr val="tx1"/>
                </a:solidFill>
              </a:rPr>
              <a:t> complications were revealed. Due to positive ETT test, he will undergo a coronary CT-angiography.</a:t>
            </a:r>
            <a:endParaRPr lang="en-US" sz="2400" dirty="0" smtClean="0">
              <a:solidFill>
                <a:schemeClr val="tx1"/>
              </a:solidFill>
            </a:endParaRPr>
          </a:p>
        </p:txBody>
      </p:sp>
    </p:spTree>
    <p:extLst>
      <p:ext uri="{BB962C8B-B14F-4D97-AF65-F5344CB8AC3E}">
        <p14:creationId xmlns:p14="http://schemas.microsoft.com/office/powerpoint/2010/main" val="420357582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50794" y="1174284"/>
          <a:ext cx="11861535" cy="4976259"/>
        </p:xfrm>
        <a:graphic>
          <a:graphicData uri="http://schemas.openxmlformats.org/drawingml/2006/table">
            <a:tbl>
              <a:tblPr firstRow="1" bandRow="1">
                <a:tableStyleId>{5C22544A-7EE6-4342-B048-85BDC9FD1C3A}</a:tableStyleId>
              </a:tblPr>
              <a:tblGrid>
                <a:gridCol w="790769"/>
                <a:gridCol w="838009"/>
                <a:gridCol w="743529"/>
                <a:gridCol w="790769"/>
                <a:gridCol w="790769"/>
                <a:gridCol w="790769"/>
                <a:gridCol w="790769"/>
                <a:gridCol w="790769"/>
                <a:gridCol w="790769"/>
                <a:gridCol w="790769"/>
                <a:gridCol w="790769"/>
                <a:gridCol w="790769"/>
                <a:gridCol w="790769"/>
                <a:gridCol w="790769"/>
                <a:gridCol w="790769"/>
              </a:tblGrid>
              <a:tr h="1228787">
                <a:tc>
                  <a:txBody>
                    <a:bodyPr/>
                    <a:lstStyle/>
                    <a:p>
                      <a:pPr algn="l">
                        <a:lnSpc>
                          <a:spcPct val="115000"/>
                        </a:lnSpc>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Date</a:t>
                      </a:r>
                    </a:p>
                  </a:txBody>
                  <a:tcPr marL="68580" marR="68580" marT="0" marB="0" anchor="ctr"/>
                </a:tc>
                <a:tc>
                  <a:txBody>
                    <a:bodyPr/>
                    <a:lstStyle/>
                    <a:p>
                      <a:pPr algn="ctr"/>
                      <a:r>
                        <a:rPr lang="en-US" sz="1400" dirty="0" smtClean="0"/>
                        <a:t>1390-10-29</a:t>
                      </a:r>
                      <a:endParaRPr lang="en-US" dirty="0"/>
                    </a:p>
                  </a:txBody>
                  <a:tcPr marL="68580" marR="68580" marT="0" marB="0" vert="vert270" anchor="ctr"/>
                </a:tc>
                <a:tc>
                  <a:txBody>
                    <a:bodyPr/>
                    <a:lstStyle/>
                    <a:p>
                      <a:pPr algn="ctr">
                        <a:lnSpc>
                          <a:spcPct val="115000"/>
                        </a:lnSpc>
                        <a:spcAft>
                          <a:spcPts val="0"/>
                        </a:spcAft>
                      </a:pPr>
                      <a:r>
                        <a:rPr lang="en-US" sz="1400" dirty="0" smtClean="0">
                          <a:effectLst/>
                          <a:latin typeface="Calibri" panose="020F0502020204030204" pitchFamily="34" charset="0"/>
                          <a:ea typeface="Calibri" panose="020F0502020204030204" pitchFamily="34" charset="0"/>
                          <a:cs typeface="Arial" panose="020B0604020202020204" pitchFamily="34" charset="0"/>
                        </a:rPr>
                        <a:t>1391-2-3</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15000"/>
                        </a:lnSpc>
                        <a:spcAft>
                          <a:spcPts val="0"/>
                        </a:spcAft>
                      </a:pPr>
                      <a:r>
                        <a:rPr lang="en-US" sz="1400" b="1" dirty="0" smtClean="0">
                          <a:effectLst/>
                          <a:latin typeface="Calibri" panose="020F0502020204030204" pitchFamily="34" charset="0"/>
                          <a:ea typeface="Calibri" panose="020F0502020204030204" pitchFamily="34" charset="0"/>
                          <a:cs typeface="Arial" panose="020B0604020202020204" pitchFamily="34" charset="0"/>
                        </a:rPr>
                        <a:t>1391-3-18</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15000"/>
                        </a:lnSpc>
                        <a:spcAft>
                          <a:spcPts val="0"/>
                        </a:spcAft>
                      </a:pPr>
                      <a:r>
                        <a:rPr lang="en-US" sz="1400" b="1" dirty="0" smtClean="0">
                          <a:effectLst/>
                          <a:latin typeface="Calibri" panose="020F0502020204030204" pitchFamily="34" charset="0"/>
                          <a:ea typeface="Calibri" panose="020F0502020204030204" pitchFamily="34" charset="0"/>
                          <a:cs typeface="Arial" panose="020B0604020202020204" pitchFamily="34" charset="0"/>
                        </a:rPr>
                        <a:t>1391-5-15</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15000"/>
                        </a:lnSpc>
                        <a:spcAft>
                          <a:spcPts val="0"/>
                        </a:spcAft>
                      </a:pPr>
                      <a:r>
                        <a:rPr lang="en-US" sz="1400" b="1" dirty="0" smtClean="0">
                          <a:effectLst/>
                          <a:latin typeface="Calibri" panose="020F0502020204030204" pitchFamily="34" charset="0"/>
                          <a:ea typeface="Calibri" panose="020F0502020204030204" pitchFamily="34" charset="0"/>
                          <a:cs typeface="Arial" panose="020B0604020202020204" pitchFamily="34" charset="0"/>
                        </a:rPr>
                        <a:t>1391-8-28</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15000"/>
                        </a:lnSpc>
                        <a:spcAft>
                          <a:spcPts val="0"/>
                        </a:spcAft>
                      </a:pPr>
                      <a:r>
                        <a:rPr lang="en-US" sz="1400" b="1" dirty="0" smtClean="0">
                          <a:effectLst/>
                          <a:latin typeface="Calibri" panose="020F0502020204030204" pitchFamily="34" charset="0"/>
                          <a:ea typeface="Calibri" panose="020F0502020204030204" pitchFamily="34" charset="0"/>
                          <a:cs typeface="Arial" panose="020B0604020202020204" pitchFamily="34" charset="0"/>
                        </a:rPr>
                        <a:t>1391-11-21</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15000"/>
                        </a:lnSpc>
                        <a:spcAft>
                          <a:spcPts val="0"/>
                        </a:spcAft>
                      </a:pPr>
                      <a:r>
                        <a:rPr lang="en-US" sz="1400" b="1" dirty="0" smtClean="0">
                          <a:effectLst/>
                          <a:latin typeface="Calibri" panose="020F0502020204030204" pitchFamily="34" charset="0"/>
                          <a:ea typeface="Calibri" panose="020F0502020204030204" pitchFamily="34" charset="0"/>
                          <a:cs typeface="Arial" panose="020B0604020202020204" pitchFamily="34" charset="0"/>
                        </a:rPr>
                        <a:t>1392-3-8</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15000"/>
                        </a:lnSpc>
                        <a:spcAft>
                          <a:spcPts val="0"/>
                        </a:spcAft>
                      </a:pPr>
                      <a:r>
                        <a:rPr lang="en-US" sz="1400" b="1" dirty="0" smtClean="0">
                          <a:effectLst/>
                          <a:latin typeface="Calibri" panose="020F0502020204030204" pitchFamily="34" charset="0"/>
                          <a:ea typeface="Calibri" panose="020F0502020204030204" pitchFamily="34" charset="0"/>
                          <a:cs typeface="Arial" panose="020B0604020202020204" pitchFamily="34" charset="0"/>
                        </a:rPr>
                        <a:t>1392-8-4</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15000"/>
                        </a:lnSpc>
                        <a:spcAft>
                          <a:spcPts val="0"/>
                        </a:spcAft>
                      </a:pPr>
                      <a:r>
                        <a:rPr lang="en-US" sz="1400" b="1" dirty="0" smtClean="0">
                          <a:effectLst/>
                          <a:latin typeface="Calibri" panose="020F0502020204030204" pitchFamily="34" charset="0"/>
                          <a:ea typeface="Calibri" panose="020F0502020204030204" pitchFamily="34" charset="0"/>
                          <a:cs typeface="Arial" panose="020B0604020202020204" pitchFamily="34" charset="0"/>
                        </a:rPr>
                        <a:t>1393-7-26</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15000"/>
                        </a:lnSpc>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1393-10-30</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15000"/>
                        </a:lnSpc>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1394-02-15</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15000"/>
                        </a:lnSpc>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1394-12-08</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15000"/>
                        </a:lnSpc>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1395-03-27</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15000"/>
                        </a:lnSpc>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1395-08-27</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r>
              <a:tr h="646058">
                <a:tc>
                  <a:txBody>
                    <a:bodyPr/>
                    <a:lstStyle/>
                    <a:p>
                      <a:pPr algn="l"/>
                      <a:r>
                        <a:rPr lang="en-US" sz="1400" b="1" dirty="0" smtClean="0"/>
                        <a:t>MFN</a:t>
                      </a:r>
                      <a:endParaRPr lang="en-US" sz="1400" b="1" dirty="0"/>
                    </a:p>
                  </a:txBody>
                  <a:tcPr anchor="ctr"/>
                </a:tc>
                <a:tc>
                  <a:txBody>
                    <a:bodyPr/>
                    <a:lstStyle/>
                    <a:p>
                      <a:pPr algn="ctr"/>
                      <a:r>
                        <a:rPr lang="en-US" sz="1400" dirty="0" smtClean="0"/>
                        <a:t>500 mg BD</a:t>
                      </a:r>
                      <a:endParaRPr lang="en-US"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rPr>
                        <a:t>1000 mg BD</a:t>
                      </a:r>
                    </a:p>
                  </a:txBody>
                  <a:tcPr anchor="ctr"/>
                </a:tc>
                <a:tc>
                  <a:txBody>
                    <a:bodyPr/>
                    <a:lstStyle/>
                    <a:p>
                      <a:pPr algn="ctr"/>
                      <a:r>
                        <a:rPr lang="en-US" sz="1400" dirty="0" smtClean="0"/>
                        <a:t>1000 mg BD</a:t>
                      </a:r>
                      <a:endParaRPr lang="en-US" sz="1400" dirty="0"/>
                    </a:p>
                  </a:txBody>
                  <a:tcPr anchor="ctr"/>
                </a:tc>
                <a:tc>
                  <a:txBody>
                    <a:bodyPr/>
                    <a:lstStyle/>
                    <a:p>
                      <a:pPr algn="ctr"/>
                      <a:r>
                        <a:rPr lang="en-US" sz="1400" smtClean="0"/>
                        <a:t>1000 mg BD</a:t>
                      </a:r>
                      <a:endParaRPr lang="en-US" sz="1400" dirty="0"/>
                    </a:p>
                  </a:txBody>
                  <a:tcPr anchor="ctr"/>
                </a:tc>
                <a:tc>
                  <a:txBody>
                    <a:bodyPr/>
                    <a:lstStyle/>
                    <a:p>
                      <a:pPr algn="ctr"/>
                      <a:r>
                        <a:rPr lang="en-US" sz="1400" smtClean="0"/>
                        <a:t>1000 mg BD</a:t>
                      </a:r>
                      <a:endParaRPr lang="en-US" sz="1400" dirty="0"/>
                    </a:p>
                  </a:txBody>
                  <a:tcPr anchor="ctr"/>
                </a:tc>
                <a:tc>
                  <a:txBody>
                    <a:bodyPr/>
                    <a:lstStyle/>
                    <a:p>
                      <a:pPr algn="ctr"/>
                      <a:r>
                        <a:rPr lang="en-US" sz="1400" smtClean="0"/>
                        <a:t>1000 mg BD</a:t>
                      </a:r>
                      <a:endParaRPr lang="en-US" sz="1400" dirty="0"/>
                    </a:p>
                  </a:txBody>
                  <a:tcPr anchor="ctr"/>
                </a:tc>
                <a:tc>
                  <a:txBody>
                    <a:bodyPr/>
                    <a:lstStyle/>
                    <a:p>
                      <a:pPr algn="ctr"/>
                      <a:r>
                        <a:rPr lang="en-US" sz="1400" smtClean="0"/>
                        <a:t>1000 mg BD</a:t>
                      </a:r>
                      <a:endParaRPr lang="en-US" sz="1400" dirty="0"/>
                    </a:p>
                  </a:txBody>
                  <a:tcPr anchor="ctr"/>
                </a:tc>
                <a:tc>
                  <a:txBody>
                    <a:bodyPr/>
                    <a:lstStyle/>
                    <a:p>
                      <a:pPr algn="ctr"/>
                      <a:r>
                        <a:rPr lang="en-US" sz="1400" smtClean="0"/>
                        <a:t>1000 mg BD</a:t>
                      </a:r>
                      <a:endParaRPr lang="en-US" sz="1400" dirty="0"/>
                    </a:p>
                  </a:txBody>
                  <a:tcPr anchor="ctr"/>
                </a:tc>
                <a:tc>
                  <a:txBody>
                    <a:bodyPr/>
                    <a:lstStyle/>
                    <a:p>
                      <a:pPr algn="ctr"/>
                      <a:r>
                        <a:rPr lang="en-US" sz="1400" smtClean="0"/>
                        <a:t>1000 mg BD</a:t>
                      </a:r>
                      <a:endParaRPr lang="en-US" sz="1400" dirty="0"/>
                    </a:p>
                  </a:txBody>
                  <a:tcPr anchor="ctr"/>
                </a:tc>
                <a:tc>
                  <a:txBody>
                    <a:bodyPr/>
                    <a:lstStyle/>
                    <a:p>
                      <a:pPr algn="ctr"/>
                      <a:r>
                        <a:rPr lang="en-US" sz="1400" smtClean="0"/>
                        <a:t>1000 mg BD</a:t>
                      </a:r>
                      <a:endParaRPr lang="en-US" sz="1400" dirty="0"/>
                    </a:p>
                  </a:txBody>
                  <a:tcPr anchor="ctr"/>
                </a:tc>
                <a:tc>
                  <a:txBody>
                    <a:bodyPr/>
                    <a:lstStyle/>
                    <a:p>
                      <a:pPr algn="ctr"/>
                      <a:r>
                        <a:rPr lang="en-US" sz="1400" smtClean="0"/>
                        <a:t>1000 mg BD</a:t>
                      </a:r>
                      <a:endParaRPr lang="en-US" sz="1400" dirty="0"/>
                    </a:p>
                  </a:txBody>
                  <a:tcPr anchor="ctr"/>
                </a:tc>
                <a:tc>
                  <a:txBody>
                    <a:bodyPr/>
                    <a:lstStyle/>
                    <a:p>
                      <a:pPr algn="ctr"/>
                      <a:r>
                        <a:rPr lang="en-US" sz="1400" dirty="0" smtClean="0"/>
                        <a:t>1000 mg BD</a:t>
                      </a:r>
                      <a:endParaRPr lang="en-US" sz="1400" dirty="0"/>
                    </a:p>
                  </a:txBody>
                  <a:tcPr anchor="ctr"/>
                </a:tc>
                <a:tc>
                  <a:txBody>
                    <a:bodyPr/>
                    <a:lstStyle/>
                    <a:p>
                      <a:pPr algn="ctr"/>
                      <a:r>
                        <a:rPr lang="en-US" sz="1400" smtClean="0"/>
                        <a:t>1000 mg BD</a:t>
                      </a:r>
                      <a:endParaRPr lang="en-US" sz="1400" dirty="0"/>
                    </a:p>
                  </a:txBody>
                  <a:tcPr anchor="ctr"/>
                </a:tc>
                <a:tc>
                  <a:txBody>
                    <a:bodyPr/>
                    <a:lstStyle/>
                    <a:p>
                      <a:pPr algn="ctr"/>
                      <a:r>
                        <a:rPr lang="en-US" sz="1400" dirty="0" smtClean="0"/>
                        <a:t>1000 mg BD</a:t>
                      </a:r>
                      <a:endParaRPr lang="en-US" sz="1400" dirty="0"/>
                    </a:p>
                  </a:txBody>
                  <a:tcPr anchor="ctr"/>
                </a:tc>
              </a:tr>
              <a:tr h="646058">
                <a:tc>
                  <a:txBody>
                    <a:bodyPr/>
                    <a:lstStyle/>
                    <a:p>
                      <a:pPr algn="l"/>
                      <a:r>
                        <a:rPr lang="en-US" sz="1400" b="1" dirty="0" smtClean="0"/>
                        <a:t>GLC</a:t>
                      </a:r>
                      <a:endParaRPr lang="en-US" sz="1400" b="1" dirty="0"/>
                    </a:p>
                  </a:txBody>
                  <a:tcPr anchor="ctr"/>
                </a:tc>
                <a:tc>
                  <a:txBody>
                    <a:bodyPr/>
                    <a:lstStyle/>
                    <a:p>
                      <a:pPr algn="ctr"/>
                      <a:r>
                        <a:rPr lang="en-US" sz="1400" dirty="0" smtClean="0"/>
                        <a:t>GLB</a:t>
                      </a:r>
                      <a:r>
                        <a:rPr lang="en-US" sz="1400" baseline="0" dirty="0" smtClean="0"/>
                        <a:t> ½, morning</a:t>
                      </a:r>
                      <a:endParaRPr lang="en-US" sz="1400" dirty="0"/>
                    </a:p>
                  </a:txBody>
                  <a:tcPr anchor="ctr"/>
                </a:tc>
                <a:tc>
                  <a:txBody>
                    <a:bodyPr/>
                    <a:lstStyle/>
                    <a:p>
                      <a:pPr algn="ctr"/>
                      <a:r>
                        <a:rPr lang="en-US" sz="1400" dirty="0" smtClean="0"/>
                        <a:t>40 mg BID</a:t>
                      </a:r>
                      <a:endParaRPr lang="en-US" sz="1400" dirty="0"/>
                    </a:p>
                  </a:txBody>
                  <a:tcPr anchor="ctr"/>
                </a:tc>
                <a:tc>
                  <a:txBody>
                    <a:bodyPr/>
                    <a:lstStyle/>
                    <a:p>
                      <a:pPr algn="ctr"/>
                      <a:r>
                        <a:rPr lang="en-US" sz="1400" smtClean="0"/>
                        <a:t>40 mg BID</a:t>
                      </a:r>
                      <a:endParaRPr lang="en-US" sz="1400" dirty="0"/>
                    </a:p>
                  </a:txBody>
                  <a:tcPr anchor="ctr"/>
                </a:tc>
                <a:tc>
                  <a:txBody>
                    <a:bodyPr/>
                    <a:lstStyle/>
                    <a:p>
                      <a:pPr algn="ctr"/>
                      <a:r>
                        <a:rPr lang="en-US" sz="1400" dirty="0" smtClean="0"/>
                        <a:t>40 mg BID</a:t>
                      </a:r>
                      <a:endParaRPr lang="en-US" sz="1400" dirty="0"/>
                    </a:p>
                  </a:txBody>
                  <a:tcPr anchor="ctr"/>
                </a:tc>
                <a:tc>
                  <a:txBody>
                    <a:bodyPr/>
                    <a:lstStyle/>
                    <a:p>
                      <a:pPr algn="ctr"/>
                      <a:r>
                        <a:rPr lang="en-US" sz="1400" dirty="0" smtClean="0"/>
                        <a:t>40 m, 80 n</a:t>
                      </a:r>
                      <a:endParaRPr lang="en-US" sz="1400" dirty="0"/>
                    </a:p>
                  </a:txBody>
                  <a:tcPr anchor="ctr"/>
                </a:tc>
                <a:tc>
                  <a:txBody>
                    <a:bodyPr/>
                    <a:lstStyle/>
                    <a:p>
                      <a:pPr algn="ctr"/>
                      <a:r>
                        <a:rPr lang="en-US" sz="1400" smtClean="0"/>
                        <a:t>40 m, 120 n</a:t>
                      </a:r>
                      <a:endParaRPr lang="en-US" sz="1400" dirty="0"/>
                    </a:p>
                  </a:txBody>
                  <a:tcPr anchor="ctr"/>
                </a:tc>
                <a:tc>
                  <a:txBody>
                    <a:bodyPr/>
                    <a:lstStyle/>
                    <a:p>
                      <a:pPr algn="ctr"/>
                      <a:r>
                        <a:rPr lang="en-US" sz="1400" smtClean="0"/>
                        <a:t>40 m, 120 n</a:t>
                      </a:r>
                      <a:endParaRPr lang="en-US" sz="1400" dirty="0"/>
                    </a:p>
                  </a:txBody>
                  <a:tcPr anchor="ctr"/>
                </a:tc>
                <a:tc>
                  <a:txBody>
                    <a:bodyPr/>
                    <a:lstStyle/>
                    <a:p>
                      <a:pPr algn="ctr"/>
                      <a:r>
                        <a:rPr lang="en-US" sz="1400" smtClean="0"/>
                        <a:t>40 m, 120 n</a:t>
                      </a:r>
                      <a:endParaRPr lang="en-US" sz="1400" dirty="0"/>
                    </a:p>
                  </a:txBody>
                  <a:tcPr anchor="ctr"/>
                </a:tc>
                <a:tc>
                  <a:txBody>
                    <a:bodyPr/>
                    <a:lstStyle/>
                    <a:p>
                      <a:pPr algn="ctr"/>
                      <a:r>
                        <a:rPr lang="en-US" sz="1400" dirty="0" smtClean="0"/>
                        <a:t>40 m, 120 n</a:t>
                      </a:r>
                      <a:endParaRPr lang="en-US" sz="1400" dirty="0"/>
                    </a:p>
                  </a:txBody>
                  <a:tcPr anchor="ctr"/>
                </a:tc>
                <a:tc>
                  <a:txBody>
                    <a:bodyPr/>
                    <a:lstStyle/>
                    <a:p>
                      <a:pPr algn="ctr"/>
                      <a:r>
                        <a:rPr lang="en-US" sz="1400" dirty="0" smtClean="0"/>
                        <a:t>40 m, 120 n</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40 m, 120 n</a:t>
                      </a:r>
                    </a:p>
                  </a:txBody>
                  <a:tcPr anchor="ctr"/>
                </a:tc>
                <a:tc>
                  <a:txBody>
                    <a:bodyPr/>
                    <a:lstStyle/>
                    <a:p>
                      <a:pPr algn="ctr"/>
                      <a:r>
                        <a:rPr lang="en-US" sz="1400" dirty="0" smtClean="0"/>
                        <a:t>40 mg BID</a:t>
                      </a:r>
                      <a:endParaRPr lang="en-US" sz="1400" dirty="0"/>
                    </a:p>
                  </a:txBody>
                  <a:tcPr anchor="ctr"/>
                </a:tc>
                <a:tc>
                  <a:txBody>
                    <a:bodyPr/>
                    <a:lstStyle/>
                    <a:p>
                      <a:pPr algn="ctr"/>
                      <a:r>
                        <a:rPr lang="en-US" sz="1400" dirty="0" smtClean="0"/>
                        <a:t>MR 30 mg</a:t>
                      </a:r>
                      <a:endParaRPr lang="en-US" sz="1400" dirty="0"/>
                    </a:p>
                  </a:txBody>
                  <a:tcPr anchor="ctr"/>
                </a:tc>
                <a:tc>
                  <a:txBody>
                    <a:bodyPr/>
                    <a:lstStyle/>
                    <a:p>
                      <a:pPr algn="ctr"/>
                      <a:r>
                        <a:rPr lang="en-US" sz="1400" dirty="0" smtClean="0"/>
                        <a:t>MR 30 mg</a:t>
                      </a:r>
                      <a:endParaRPr lang="en-US" sz="1400" dirty="0"/>
                    </a:p>
                  </a:txBody>
                  <a:tcPr anchor="ctr"/>
                </a:tc>
              </a:tr>
              <a:tr h="613839">
                <a:tc>
                  <a:txBody>
                    <a:bodyPr/>
                    <a:lstStyle/>
                    <a:p>
                      <a:pPr algn="l"/>
                      <a:r>
                        <a:rPr lang="en-US" sz="1400" b="1" dirty="0" err="1" smtClean="0"/>
                        <a:t>Ziptin</a:t>
                      </a:r>
                      <a:endParaRPr lang="en-US" sz="1400" b="1" dirty="0"/>
                    </a:p>
                  </a:txBody>
                  <a:tcPr anchor="ctr"/>
                </a:tc>
                <a:tc>
                  <a:txBody>
                    <a:bodyPr/>
                    <a:lstStyle/>
                    <a:p>
                      <a:pPr algn="ctr"/>
                      <a:r>
                        <a:rPr lang="en-US" sz="1400" smtClean="0"/>
                        <a:t>-</a:t>
                      </a:r>
                      <a:endParaRPr lang="en-US" sz="1400" dirty="0"/>
                    </a:p>
                  </a:txBody>
                  <a:tcPr anchor="ctr"/>
                </a:tc>
                <a:tc>
                  <a:txBody>
                    <a:bodyPr/>
                    <a:lstStyle/>
                    <a:p>
                      <a:pPr algn="ctr"/>
                      <a:r>
                        <a:rPr lang="en-US" sz="1400" smtClean="0"/>
                        <a:t>-</a:t>
                      </a:r>
                      <a:endParaRPr lang="en-US" sz="1400" dirty="0"/>
                    </a:p>
                  </a:txBody>
                  <a:tcPr anchor="ctr"/>
                </a:tc>
                <a:tc>
                  <a:txBody>
                    <a:bodyPr/>
                    <a:lstStyle/>
                    <a:p>
                      <a:pPr algn="ctr"/>
                      <a:r>
                        <a:rPr lang="en-US" sz="1400" smtClean="0"/>
                        <a:t>-</a:t>
                      </a:r>
                      <a:endParaRPr lang="en-US" sz="1400" dirty="0"/>
                    </a:p>
                  </a:txBody>
                  <a:tcPr anchor="ctr"/>
                </a:tc>
                <a:tc>
                  <a:txBody>
                    <a:bodyPr/>
                    <a:lstStyle/>
                    <a:p>
                      <a:pPr algn="ctr"/>
                      <a:r>
                        <a:rPr lang="en-US" sz="1400" smtClean="0"/>
                        <a:t>-</a:t>
                      </a:r>
                      <a:endParaRPr lang="en-US" sz="1400" dirty="0"/>
                    </a:p>
                  </a:txBody>
                  <a:tcPr anchor="ctr"/>
                </a:tc>
                <a:tc>
                  <a:txBody>
                    <a:bodyPr/>
                    <a:lstStyle/>
                    <a:p>
                      <a:pPr algn="ctr"/>
                      <a:r>
                        <a:rPr lang="en-US" sz="140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smtClean="0"/>
                        <a:t>-</a:t>
                      </a:r>
                      <a:endParaRPr lang="en-US" sz="1400" dirty="0"/>
                    </a:p>
                  </a:txBody>
                  <a:tcPr anchor="ctr"/>
                </a:tc>
                <a:tc>
                  <a:txBody>
                    <a:bodyPr/>
                    <a:lstStyle/>
                    <a:p>
                      <a:pPr algn="ctr"/>
                      <a:r>
                        <a:rPr lang="en-US" sz="140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100 mg</a:t>
                      </a:r>
                      <a:endParaRPr lang="en-US" sz="1400" dirty="0"/>
                    </a:p>
                  </a:txBody>
                  <a:tcPr anchor="ctr"/>
                </a:tc>
                <a:tc>
                  <a:txBody>
                    <a:bodyPr/>
                    <a:lstStyle/>
                    <a:p>
                      <a:pPr algn="ctr"/>
                      <a:r>
                        <a:rPr lang="en-US" sz="1400" smtClean="0"/>
                        <a:t>100 mg</a:t>
                      </a:r>
                      <a:endParaRPr lang="en-US" sz="1400" dirty="0"/>
                    </a:p>
                  </a:txBody>
                  <a:tcPr anchor="ctr"/>
                </a:tc>
                <a:tc>
                  <a:txBody>
                    <a:bodyPr/>
                    <a:lstStyle/>
                    <a:p>
                      <a:pPr algn="ctr"/>
                      <a:r>
                        <a:rPr lang="en-US" sz="1400" smtClean="0"/>
                        <a:t>100 mg</a:t>
                      </a:r>
                      <a:endParaRPr lang="en-US" sz="1400" dirty="0"/>
                    </a:p>
                  </a:txBody>
                  <a:tcPr anchor="ctr"/>
                </a:tc>
                <a:tc>
                  <a:txBody>
                    <a:bodyPr/>
                    <a:lstStyle/>
                    <a:p>
                      <a:pPr algn="ctr"/>
                      <a:r>
                        <a:rPr lang="en-US" sz="1400" smtClean="0"/>
                        <a:t>100 mg</a:t>
                      </a:r>
                      <a:endParaRPr lang="en-US" sz="1400" dirty="0"/>
                    </a:p>
                  </a:txBody>
                  <a:tcPr anchor="ctr"/>
                </a:tc>
                <a:tc>
                  <a:txBody>
                    <a:bodyPr/>
                    <a:lstStyle/>
                    <a:p>
                      <a:pPr algn="ctr"/>
                      <a:r>
                        <a:rPr lang="en-US" sz="1400" dirty="0" smtClean="0"/>
                        <a:t>100 mg</a:t>
                      </a:r>
                      <a:endParaRPr lang="en-US" sz="1400" dirty="0"/>
                    </a:p>
                  </a:txBody>
                  <a:tcPr anchor="ctr"/>
                </a:tc>
              </a:tr>
              <a:tr h="613839">
                <a:tc>
                  <a:txBody>
                    <a:bodyPr/>
                    <a:lstStyle/>
                    <a:p>
                      <a:pPr algn="l"/>
                      <a:r>
                        <a:rPr lang="en-US" sz="1400" b="1" dirty="0" smtClean="0"/>
                        <a:t>Lantus</a:t>
                      </a:r>
                      <a:endParaRPr lang="en-US" sz="1400" b="1" dirty="0"/>
                    </a:p>
                  </a:txBody>
                  <a:tcPr anchor="ctr"/>
                </a:tc>
                <a:tc>
                  <a:txBody>
                    <a:bodyPr/>
                    <a:lstStyle/>
                    <a:p>
                      <a:pPr algn="ctr"/>
                      <a:r>
                        <a:rPr lang="en-US" sz="1400" smtClean="0"/>
                        <a:t>-</a:t>
                      </a:r>
                      <a:endParaRPr lang="en-US" sz="1400" dirty="0"/>
                    </a:p>
                  </a:txBody>
                  <a:tcPr anchor="ctr"/>
                </a:tc>
                <a:tc>
                  <a:txBody>
                    <a:bodyPr/>
                    <a:lstStyle/>
                    <a:p>
                      <a:pPr algn="ctr"/>
                      <a:r>
                        <a:rPr lang="en-US" sz="1400" smtClean="0"/>
                        <a:t>-</a:t>
                      </a:r>
                      <a:endParaRPr lang="en-US" sz="1400" dirty="0"/>
                    </a:p>
                  </a:txBody>
                  <a:tcPr anchor="ctr"/>
                </a:tc>
                <a:tc>
                  <a:txBody>
                    <a:bodyPr/>
                    <a:lstStyle/>
                    <a:p>
                      <a:pPr algn="ctr"/>
                      <a:r>
                        <a:rPr lang="en-US" sz="1400" smtClean="0"/>
                        <a:t>-</a:t>
                      </a:r>
                      <a:endParaRPr lang="en-US" sz="1400" dirty="0"/>
                    </a:p>
                  </a:txBody>
                  <a:tcPr anchor="ctr"/>
                </a:tc>
                <a:tc>
                  <a:txBody>
                    <a:bodyPr/>
                    <a:lstStyle/>
                    <a:p>
                      <a:pPr algn="ctr"/>
                      <a:r>
                        <a:rPr lang="en-US" sz="1400" smtClean="0"/>
                        <a:t>-</a:t>
                      </a:r>
                      <a:endParaRPr lang="en-US" sz="1400" dirty="0"/>
                    </a:p>
                  </a:txBody>
                  <a:tcPr anchor="ctr"/>
                </a:tc>
                <a:tc>
                  <a:txBody>
                    <a:bodyPr/>
                    <a:lstStyle/>
                    <a:p>
                      <a:pPr algn="ctr"/>
                      <a:r>
                        <a:rPr lang="en-US" sz="1400" smtClean="0"/>
                        <a:t>-</a:t>
                      </a:r>
                      <a:endParaRPr lang="en-US" sz="1400" dirty="0"/>
                    </a:p>
                  </a:txBody>
                  <a:tcPr anchor="ctr"/>
                </a:tc>
                <a:tc>
                  <a:txBody>
                    <a:bodyPr/>
                    <a:lstStyle/>
                    <a:p>
                      <a:pPr algn="ctr"/>
                      <a:r>
                        <a:rPr lang="en-US" sz="1400" smtClean="0"/>
                        <a:t>-</a:t>
                      </a:r>
                      <a:endParaRPr lang="en-US" sz="1400" dirty="0"/>
                    </a:p>
                  </a:txBody>
                  <a:tcPr anchor="ctr"/>
                </a:tc>
                <a:tc>
                  <a:txBody>
                    <a:bodyPr/>
                    <a:lstStyle/>
                    <a:p>
                      <a:pPr algn="ctr"/>
                      <a:r>
                        <a:rPr lang="en-US" sz="140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12</a:t>
                      </a:r>
                      <a:endParaRPr lang="en-US" sz="1400" dirty="0"/>
                    </a:p>
                  </a:txBody>
                  <a:tcPr anchor="ctr"/>
                </a:tc>
                <a:tc>
                  <a:txBody>
                    <a:bodyPr/>
                    <a:lstStyle/>
                    <a:p>
                      <a:pPr algn="ctr"/>
                      <a:r>
                        <a:rPr lang="en-US" sz="1400" dirty="0" smtClean="0"/>
                        <a:t>20</a:t>
                      </a:r>
                      <a:endParaRPr lang="en-US" sz="1400" dirty="0"/>
                    </a:p>
                  </a:txBody>
                  <a:tcPr anchor="ctr"/>
                </a:tc>
                <a:tc>
                  <a:txBody>
                    <a:bodyPr/>
                    <a:lstStyle/>
                    <a:p>
                      <a:pPr algn="ctr"/>
                      <a:r>
                        <a:rPr lang="en-US" sz="1400" dirty="0" smtClean="0"/>
                        <a:t>25</a:t>
                      </a:r>
                      <a:endParaRPr lang="en-US" sz="1400" dirty="0"/>
                    </a:p>
                  </a:txBody>
                  <a:tcPr anchor="ctr"/>
                </a:tc>
              </a:tr>
              <a:tr h="613839">
                <a:tc>
                  <a:txBody>
                    <a:bodyPr/>
                    <a:lstStyle/>
                    <a:p>
                      <a:pPr algn="l">
                        <a:lnSpc>
                          <a:spcPct val="115000"/>
                        </a:lnSpc>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HbA1c</a:t>
                      </a:r>
                    </a:p>
                  </a:txBody>
                  <a:tcPr marL="68580" marR="68580" marT="0" marB="0" anchor="ctr"/>
                </a:tc>
                <a:tc>
                  <a:txBody>
                    <a:bodyPr/>
                    <a:lstStyle/>
                    <a:p>
                      <a:endParaRPr lang="en-US" sz="1400" dirty="0"/>
                    </a:p>
                  </a:txBody>
                  <a:tcPr marL="68580" marR="68580" marT="0" marB="0" anchor="ctr"/>
                </a:tc>
                <a:tc>
                  <a:txBody>
                    <a:bodyPr/>
                    <a:lstStyle/>
                    <a:p>
                      <a:pPr algn="ctr"/>
                      <a:r>
                        <a:rPr lang="en-US" sz="1400" dirty="0" smtClean="0"/>
                        <a:t>9.4</a:t>
                      </a:r>
                      <a:endParaRPr lang="en-US" sz="1400" dirty="0"/>
                    </a:p>
                  </a:txBody>
                  <a:tcPr marL="68580" marR="68580" marT="0" marB="0" anchor="ctr"/>
                </a:tc>
                <a:tc>
                  <a:txBody>
                    <a:bodyPr/>
                    <a:lstStyle/>
                    <a:p>
                      <a:pPr algn="ctr">
                        <a:lnSpc>
                          <a:spcPct val="115000"/>
                        </a:lnSpc>
                        <a:spcAft>
                          <a:spcPts val="0"/>
                        </a:spcAft>
                      </a:pPr>
                      <a:r>
                        <a:rPr lang="en-US" sz="1400" dirty="0" smtClean="0">
                          <a:effectLst/>
                          <a:latin typeface="Calibri" panose="020F0502020204030204" pitchFamily="34" charset="0"/>
                          <a:ea typeface="Calibri" panose="020F0502020204030204" pitchFamily="34" charset="0"/>
                          <a:cs typeface="Arial" panose="020B0604020202020204" pitchFamily="34" charset="0"/>
                        </a:rPr>
                        <a:t>7.3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dirty="0" smtClean="0">
                          <a:effectLst/>
                          <a:latin typeface="Calibri" panose="020F0502020204030204" pitchFamily="34" charset="0"/>
                          <a:ea typeface="Calibri" panose="020F0502020204030204" pitchFamily="34" charset="0"/>
                          <a:cs typeface="Arial" panose="020B0604020202020204" pitchFamily="34" charset="0"/>
                        </a:rPr>
                        <a:t>6.8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dirty="0" smtClean="0">
                          <a:effectLst/>
                          <a:latin typeface="Calibri" panose="020F0502020204030204" pitchFamily="34" charset="0"/>
                          <a:ea typeface="Calibri" panose="020F0502020204030204" pitchFamily="34" charset="0"/>
                          <a:cs typeface="Arial" panose="020B0604020202020204" pitchFamily="34" charset="0"/>
                        </a:rPr>
                        <a:t>7.5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tc>
                <a:tc>
                  <a:txBody>
                    <a:bodyPr/>
                    <a:lstStyle/>
                    <a:p>
                      <a:pPr algn="ctr">
                        <a:lnSpc>
                          <a:spcPct val="115000"/>
                        </a:lnSpc>
                        <a:spcAft>
                          <a:spcPts val="0"/>
                        </a:spcAft>
                      </a:pPr>
                      <a:r>
                        <a:rPr lang="en-US" sz="1400" dirty="0" smtClean="0">
                          <a:effectLst/>
                          <a:latin typeface="Calibri" panose="020F0502020204030204" pitchFamily="34" charset="0"/>
                          <a:ea typeface="Calibri" panose="020F0502020204030204" pitchFamily="34" charset="0"/>
                          <a:cs typeface="Arial" panose="020B0604020202020204" pitchFamily="34" charset="0"/>
                        </a:rPr>
                        <a:t>6.8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dirty="0" smtClean="0">
                          <a:effectLst/>
                          <a:latin typeface="Calibri" panose="020F0502020204030204" pitchFamily="34" charset="0"/>
                          <a:ea typeface="Calibri" panose="020F0502020204030204" pitchFamily="34" charset="0"/>
                          <a:cs typeface="Arial" panose="020B0604020202020204" pitchFamily="34" charset="0"/>
                        </a:rPr>
                        <a:t>6.6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dirty="0" smtClean="0">
                          <a:effectLst/>
                          <a:latin typeface="Calibri" panose="020F0502020204030204" pitchFamily="34" charset="0"/>
                          <a:ea typeface="Calibri" panose="020F0502020204030204" pitchFamily="34" charset="0"/>
                          <a:cs typeface="Arial" panose="020B0604020202020204" pitchFamily="34" charset="0"/>
                        </a:rPr>
                        <a:t>7.4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tc>
                <a:tc>
                  <a:txBody>
                    <a:bodyPr/>
                    <a:lstStyle/>
                    <a:p>
                      <a:pPr algn="ctr">
                        <a:lnSpc>
                          <a:spcPct val="115000"/>
                        </a:lnSpc>
                        <a:spcAft>
                          <a:spcPts val="0"/>
                        </a:spcAft>
                      </a:pPr>
                      <a:r>
                        <a:rPr lang="en-US" sz="1400" dirty="0" smtClean="0">
                          <a:effectLst/>
                          <a:latin typeface="Calibri" panose="020F0502020204030204" pitchFamily="34" charset="0"/>
                          <a:ea typeface="Calibri" panose="020F0502020204030204" pitchFamily="34" charset="0"/>
                          <a:cs typeface="Arial" panose="020B0604020202020204" pitchFamily="34" charset="0"/>
                        </a:rPr>
                        <a:t>6.8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dirty="0" smtClean="0">
                          <a:effectLst/>
                          <a:latin typeface="Calibri" panose="020F0502020204030204" pitchFamily="34" charset="0"/>
                          <a:ea typeface="Calibri" panose="020F0502020204030204" pitchFamily="34" charset="0"/>
                          <a:cs typeface="Arial" panose="020B0604020202020204" pitchFamily="34" charset="0"/>
                        </a:rPr>
                        <a:t>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dirty="0" smtClean="0">
                          <a:effectLst/>
                          <a:latin typeface="Calibri" panose="020F0502020204030204" pitchFamily="34" charset="0"/>
                          <a:ea typeface="Calibri" panose="020F0502020204030204" pitchFamily="34" charset="0"/>
                          <a:cs typeface="Arial" panose="020B0604020202020204" pitchFamily="34" charset="0"/>
                        </a:rPr>
                        <a:t>6.8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400" dirty="0" smtClean="0">
                          <a:effectLst/>
                          <a:latin typeface="Calibri" panose="020F0502020204030204" pitchFamily="34" charset="0"/>
                          <a:ea typeface="Calibri" panose="020F0502020204030204" pitchFamily="34" charset="0"/>
                          <a:cs typeface="Arial" panose="020B0604020202020204" pitchFamily="34" charset="0"/>
                        </a:rPr>
                        <a:t>7.4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613839">
                <a:tc>
                  <a:txBody>
                    <a:bodyPr/>
                    <a:lstStyle/>
                    <a:p>
                      <a:pPr algn="l"/>
                      <a:r>
                        <a:rPr lang="en-US" sz="1400" b="1" dirty="0" smtClean="0"/>
                        <a:t>Weight</a:t>
                      </a:r>
                      <a:endParaRPr lang="en-US" sz="1400" b="1" dirty="0"/>
                    </a:p>
                  </a:txBody>
                  <a:tcPr anchor="ctr"/>
                </a:tc>
                <a:tc>
                  <a:txBody>
                    <a:bodyPr/>
                    <a:lstStyle/>
                    <a:p>
                      <a:endParaRPr lang="en-US" sz="1400"/>
                    </a:p>
                  </a:txBody>
                  <a:tcPr anchor="ctr"/>
                </a:tc>
                <a:tc>
                  <a:txBody>
                    <a:bodyPr/>
                    <a:lstStyle/>
                    <a:p>
                      <a:pPr algn="ctr"/>
                      <a:r>
                        <a:rPr lang="en-US" sz="1400" dirty="0" smtClean="0"/>
                        <a:t>82.3</a:t>
                      </a:r>
                      <a:endParaRPr lang="en-US" sz="1400" dirty="0"/>
                    </a:p>
                  </a:txBody>
                  <a:tcPr anchor="ctr"/>
                </a:tc>
                <a:tc>
                  <a:txBody>
                    <a:bodyPr/>
                    <a:lstStyle/>
                    <a:p>
                      <a:pPr algn="ctr"/>
                      <a:r>
                        <a:rPr lang="en-US" sz="1400" dirty="0" smtClean="0"/>
                        <a:t>76</a:t>
                      </a:r>
                      <a:endParaRPr lang="en-US" sz="1400" dirty="0"/>
                    </a:p>
                  </a:txBody>
                  <a:tcPr anchor="ctr"/>
                </a:tc>
                <a:tc>
                  <a:txBody>
                    <a:bodyPr/>
                    <a:lstStyle/>
                    <a:p>
                      <a:pPr algn="ctr"/>
                      <a:r>
                        <a:rPr lang="en-US" sz="1400" dirty="0" smtClean="0"/>
                        <a:t>76</a:t>
                      </a:r>
                      <a:endParaRPr lang="en-US" sz="1400" dirty="0"/>
                    </a:p>
                  </a:txBody>
                  <a:tcPr anchor="ctr"/>
                </a:tc>
                <a:tc>
                  <a:txBody>
                    <a:bodyPr/>
                    <a:lstStyle/>
                    <a:p>
                      <a:pPr algn="ctr"/>
                      <a:r>
                        <a:rPr lang="en-US" sz="1400" dirty="0" smtClean="0"/>
                        <a:t>73.7</a:t>
                      </a:r>
                      <a:endParaRPr lang="en-US" sz="1400" dirty="0"/>
                    </a:p>
                  </a:txBody>
                  <a:tcPr anchor="ctr"/>
                </a:tc>
                <a:tc>
                  <a:txBody>
                    <a:bodyPr/>
                    <a:lstStyle/>
                    <a:p>
                      <a:pPr algn="ctr"/>
                      <a:r>
                        <a:rPr lang="en-US" sz="1400" dirty="0" smtClean="0"/>
                        <a:t>71.6</a:t>
                      </a:r>
                      <a:endParaRPr lang="en-US" sz="1400" dirty="0"/>
                    </a:p>
                  </a:txBody>
                  <a:tcPr anchor="ctr"/>
                </a:tc>
                <a:tc>
                  <a:txBody>
                    <a:bodyPr/>
                    <a:lstStyle/>
                    <a:p>
                      <a:pPr algn="ctr"/>
                      <a:r>
                        <a:rPr lang="en-US" sz="1400" dirty="0" smtClean="0"/>
                        <a:t>75</a:t>
                      </a:r>
                      <a:endParaRPr lang="en-US" sz="1400" dirty="0"/>
                    </a:p>
                  </a:txBody>
                  <a:tcPr anchor="ctr"/>
                </a:tc>
                <a:tc>
                  <a:txBody>
                    <a:bodyPr/>
                    <a:lstStyle/>
                    <a:p>
                      <a:pPr algn="ctr"/>
                      <a:r>
                        <a:rPr lang="en-US" sz="1400" dirty="0" smtClean="0"/>
                        <a:t>78</a:t>
                      </a:r>
                      <a:endParaRPr lang="en-US" sz="1400" dirty="0"/>
                    </a:p>
                  </a:txBody>
                  <a:tcPr anchor="ctr"/>
                </a:tc>
                <a:tc>
                  <a:txBody>
                    <a:bodyPr/>
                    <a:lstStyle/>
                    <a:p>
                      <a:pPr algn="ctr"/>
                      <a:endParaRPr lang="en-US" sz="1400" dirty="0"/>
                    </a:p>
                  </a:txBody>
                  <a:tcPr anchor="ctr"/>
                </a:tc>
                <a:tc>
                  <a:txBody>
                    <a:bodyPr/>
                    <a:lstStyle/>
                    <a:p>
                      <a:pPr algn="ctr"/>
                      <a:r>
                        <a:rPr lang="en-US" sz="1400" dirty="0" smtClean="0"/>
                        <a:t>83</a:t>
                      </a:r>
                      <a:endParaRPr lang="en-US" sz="1400" dirty="0"/>
                    </a:p>
                  </a:txBody>
                  <a:tcPr anchor="ctr"/>
                </a:tc>
                <a:tc>
                  <a:txBody>
                    <a:bodyPr/>
                    <a:lstStyle/>
                    <a:p>
                      <a:pPr algn="ctr"/>
                      <a:r>
                        <a:rPr lang="en-US" sz="1400" dirty="0" smtClean="0"/>
                        <a:t>80.5</a:t>
                      </a:r>
                      <a:endParaRPr lang="en-US" sz="1400" dirty="0"/>
                    </a:p>
                  </a:txBody>
                  <a:tcPr anchor="ctr"/>
                </a:tc>
                <a:tc>
                  <a:txBody>
                    <a:bodyPr/>
                    <a:lstStyle/>
                    <a:p>
                      <a:pPr algn="ctr"/>
                      <a:r>
                        <a:rPr lang="en-US" sz="1400" dirty="0" smtClean="0"/>
                        <a:t>81</a:t>
                      </a:r>
                      <a:endParaRPr lang="en-US" sz="1400" dirty="0"/>
                    </a:p>
                  </a:txBody>
                  <a:tcPr anchor="ctr"/>
                </a:tc>
                <a:tc>
                  <a:txBody>
                    <a:bodyPr/>
                    <a:lstStyle/>
                    <a:p>
                      <a:pPr algn="ctr"/>
                      <a:r>
                        <a:rPr lang="en-US" sz="1400" dirty="0" smtClean="0"/>
                        <a:t>82.6</a:t>
                      </a:r>
                      <a:endParaRPr lang="en-US" sz="1400" dirty="0"/>
                    </a:p>
                  </a:txBody>
                  <a:tcPr anchor="ctr"/>
                </a:tc>
                <a:tc>
                  <a:txBody>
                    <a:bodyPr/>
                    <a:lstStyle/>
                    <a:p>
                      <a:pPr algn="ctr"/>
                      <a:r>
                        <a:rPr lang="en-US" sz="1400" dirty="0" smtClean="0"/>
                        <a:t>83.5</a:t>
                      </a:r>
                      <a:endParaRPr lang="en-US" sz="1400" dirty="0"/>
                    </a:p>
                  </a:txBody>
                  <a:tcPr anchor="ctr"/>
                </a:tc>
              </a:tr>
            </a:tbl>
          </a:graphicData>
        </a:graphic>
      </p:graphicFrame>
      <p:sp>
        <p:nvSpPr>
          <p:cNvPr id="3" name="Title 1"/>
          <p:cNvSpPr txBox="1">
            <a:spLocks/>
          </p:cNvSpPr>
          <p:nvPr/>
        </p:nvSpPr>
        <p:spPr>
          <a:xfrm>
            <a:off x="0" y="74848"/>
            <a:ext cx="12192000" cy="897304"/>
          </a:xfrm>
          <a:prstGeom prst="rect">
            <a:avLst/>
          </a:prstGeom>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1" dirty="0" smtClean="0">
                <a:solidFill>
                  <a:prstClr val="black">
                    <a:lumMod val="75000"/>
                    <a:lumOff val="25000"/>
                  </a:prstClr>
                </a:solidFill>
                <a:latin typeface="Times New Roman" panose="02020603050405020304" pitchFamily="18" charset="0"/>
                <a:cs typeface="Times New Roman" panose="02020603050405020304" pitchFamily="18" charset="0"/>
              </a:rPr>
              <a:t>Case 3: five years follow up chart</a:t>
            </a:r>
            <a:endParaRPr lang="en-US" sz="4400" b="1"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8054501" y="1157590"/>
            <a:ext cx="787943" cy="31323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9636868" y="1154343"/>
            <a:ext cx="787943" cy="37775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55419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97460"/>
            <a:ext cx="10058400" cy="1530416"/>
          </a:xfrm>
        </p:spPr>
        <p:txBody>
          <a:bodyPr anchor="ctr">
            <a:normAutofit fontScale="90000"/>
          </a:bodyPr>
          <a:lstStyle/>
          <a:p>
            <a:pPr algn="ctr">
              <a:lnSpc>
                <a:spcPct val="150000"/>
              </a:lnSpc>
            </a:pPr>
            <a:r>
              <a:rPr lang="en-US" sz="4900" b="1" dirty="0" smtClean="0">
                <a:latin typeface="Times New Roman" panose="02020603050405020304" pitchFamily="18" charset="0"/>
                <a:cs typeface="Times New Roman" panose="02020603050405020304" pitchFamily="18" charset="0"/>
              </a:rPr>
              <a:t>Summary of case 3</a:t>
            </a:r>
            <a:r>
              <a:rPr lang="en-US" sz="4900" b="1" dirty="0">
                <a:latin typeface="Times New Roman" panose="02020603050405020304" pitchFamily="18" charset="0"/>
                <a:cs typeface="Times New Roman" panose="02020603050405020304" pitchFamily="18" charset="0"/>
              </a:rPr>
              <a:t/>
            </a:r>
            <a:br>
              <a:rPr lang="en-US" sz="4900" b="1" dirty="0">
                <a:latin typeface="Times New Roman" panose="02020603050405020304" pitchFamily="18" charset="0"/>
                <a:cs typeface="Times New Roman" panose="02020603050405020304" pitchFamily="18" charset="0"/>
              </a:rPr>
            </a:br>
            <a:r>
              <a:rPr lang="en-US" sz="3100" u="sng" dirty="0">
                <a:solidFill>
                  <a:srgbClr val="0070C0"/>
                </a:solidFill>
                <a:latin typeface="Times New Roman" panose="02020603050405020304" pitchFamily="18" charset="0"/>
                <a:cs typeface="Times New Roman" panose="02020603050405020304" pitchFamily="18" charset="0"/>
              </a:rPr>
              <a:t>Stepwise intensification with OADs, then “basal insulin” was </a:t>
            </a:r>
            <a:r>
              <a:rPr lang="en-US" sz="3100" u="sng" dirty="0" smtClean="0">
                <a:solidFill>
                  <a:srgbClr val="0070C0"/>
                </a:solidFill>
                <a:latin typeface="Times New Roman" panose="02020603050405020304" pitchFamily="18" charset="0"/>
                <a:cs typeface="Times New Roman" panose="02020603050405020304" pitchFamily="18" charset="0"/>
              </a:rPr>
              <a:t>added</a:t>
            </a:r>
            <a:endParaRPr lang="en-US" sz="31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08522" y="2451201"/>
            <a:ext cx="10260531" cy="4362561"/>
          </a:xfrm>
        </p:spPr>
        <p:txBody>
          <a:bodyPr>
            <a:normAutofit/>
          </a:bodyPr>
          <a:lstStyle/>
          <a:p>
            <a:pPr lvl="2" algn="just">
              <a:buClr>
                <a:srgbClr val="C00000"/>
              </a:buClr>
              <a:buFont typeface="Wingdings" panose="05000000000000000000" pitchFamily="2" charset="2"/>
              <a:buChar char="§"/>
            </a:pPr>
            <a:r>
              <a:rPr lang="en-US" sz="2400" dirty="0" smtClean="0">
                <a:solidFill>
                  <a:srgbClr val="002060"/>
                </a:solidFill>
              </a:rPr>
              <a:t>The presented case is a real usual case of T2DM. It shows the effect of weight loss and education together with changes in life style.</a:t>
            </a:r>
          </a:p>
          <a:p>
            <a:pPr lvl="2" algn="just">
              <a:buClr>
                <a:srgbClr val="C00000"/>
              </a:buClr>
              <a:buFont typeface="Wingdings" panose="05000000000000000000" pitchFamily="2" charset="2"/>
              <a:buChar char="§"/>
            </a:pPr>
            <a:endParaRPr lang="en-US" sz="2400" dirty="0" smtClean="0">
              <a:solidFill>
                <a:srgbClr val="002060"/>
              </a:solidFill>
            </a:endParaRPr>
          </a:p>
          <a:p>
            <a:pPr lvl="2" algn="just">
              <a:buClr>
                <a:srgbClr val="C00000"/>
              </a:buClr>
              <a:buFont typeface="Wingdings" panose="05000000000000000000" pitchFamily="2" charset="2"/>
              <a:buChar char="§"/>
            </a:pPr>
            <a:r>
              <a:rPr lang="en-US" sz="2400" dirty="0" smtClean="0">
                <a:solidFill>
                  <a:srgbClr val="002060"/>
                </a:solidFill>
              </a:rPr>
              <a:t>We may follow him in a 5 years journey to see the usual natural history of diabetes treatment, from gradual increase in OADs use, facing secondary failure to each steps, then adding basal insulin to OADs as a </a:t>
            </a:r>
            <a:r>
              <a:rPr lang="en-US" sz="2400" dirty="0">
                <a:solidFill>
                  <a:srgbClr val="002060"/>
                </a:solidFill>
              </a:rPr>
              <a:t>simple </a:t>
            </a:r>
            <a:r>
              <a:rPr lang="en-US" sz="2400" dirty="0" smtClean="0">
                <a:solidFill>
                  <a:srgbClr val="002060"/>
                </a:solidFill>
              </a:rPr>
              <a:t>outpatient measure</a:t>
            </a:r>
            <a:r>
              <a:rPr lang="en-US" sz="2400" dirty="0">
                <a:solidFill>
                  <a:srgbClr val="002060"/>
                </a:solidFill>
              </a:rPr>
              <a:t>. </a:t>
            </a:r>
            <a:endParaRPr lang="en-US" sz="2400" dirty="0" smtClean="0">
              <a:solidFill>
                <a:srgbClr val="002060"/>
              </a:solidFill>
            </a:endParaRPr>
          </a:p>
        </p:txBody>
      </p:sp>
    </p:spTree>
    <p:extLst>
      <p:ext uri="{BB962C8B-B14F-4D97-AF65-F5344CB8AC3E}">
        <p14:creationId xmlns:p14="http://schemas.microsoft.com/office/powerpoint/2010/main" val="2455033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2409</TotalTime>
  <Words>4905</Words>
  <Application>Microsoft Office PowerPoint</Application>
  <PresentationFormat>Widescreen</PresentationFormat>
  <Paragraphs>990</Paragraphs>
  <Slides>92</Slides>
  <Notes>15</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92</vt:i4>
      </vt:variant>
    </vt:vector>
  </HeadingPairs>
  <TitlesOfParts>
    <vt:vector size="107" baseType="lpstr">
      <vt:lpstr>Arial</vt:lpstr>
      <vt:lpstr>B Mitra</vt:lpstr>
      <vt:lpstr>Calibri</vt:lpstr>
      <vt:lpstr>Calibri Light</vt:lpstr>
      <vt:lpstr>Minion-Italic</vt:lpstr>
      <vt:lpstr>Symbol</vt:lpstr>
      <vt:lpstr>Thames New</vt:lpstr>
      <vt:lpstr>Times</vt:lpstr>
      <vt:lpstr>Times New Roman</vt:lpstr>
      <vt:lpstr>Verdana</vt:lpstr>
      <vt:lpstr>Wingdings</vt:lpstr>
      <vt:lpstr>Office Theme</vt:lpstr>
      <vt:lpstr>1_Office Theme</vt:lpstr>
      <vt:lpstr>Retrospect</vt:lpstr>
      <vt:lpstr>2_Office Theme</vt:lpstr>
      <vt:lpstr>PowerPoint Presentation</vt:lpstr>
      <vt:lpstr>Insulin Therapy in Guidelines An Overview</vt:lpstr>
      <vt:lpstr>Glycemic Control for Patients With Type 2 Diabetes Mellitus Our Evolving Faith in the Face of Evidence  (Circ Cardiovasc Qual Outcomes. 2016;9:504-512) René Rodríguez-Gutiérrez et al </vt:lpstr>
      <vt:lpstr>Glycemic Control for Patients With Type 2 Diabetes Mellitus Our Evolving Faith in the Face of Evidence  (Circ Cardiovasc Qual Outcomes. 2016;9:504-512) René Rodríguez-Gutiérrez et al </vt:lpstr>
      <vt:lpstr>Glycemic Control for Patients With Type 2 Diabetes Mellitus Our Evolving Faith in the Face of Evidence  (Circ Cardiovasc Qual Outcomes. 2016;9:504-512) René Rodríguez-Gutiérrez et al </vt:lpstr>
      <vt:lpstr>PowerPoint Presentation</vt:lpstr>
      <vt:lpstr>PowerPoint Presentation</vt:lpstr>
      <vt:lpstr>Implications for Design of Trials</vt:lpstr>
      <vt:lpstr>Any drug that lowers glucose levels may not  predictably reduce the risk of microvascularcomplications</vt:lpstr>
      <vt:lpstr>PowerPoint Presentation</vt:lpstr>
      <vt:lpstr>PowerPoint Presentation</vt:lpstr>
      <vt:lpstr>PowerPoint Presentation</vt:lpstr>
      <vt:lpstr>PowerPoint Presentation</vt:lpstr>
      <vt:lpstr>What Are the Estimated Benefits of Intensive Glycemic Control in Type 2 Diabetes?</vt:lpstr>
      <vt:lpstr> HbA1C :(6.4% -7.0 ) VS. (7.9% and 8.4%) </vt:lpstr>
      <vt:lpstr>PowerPoint Presentation</vt:lpstr>
      <vt:lpstr>PowerPoint Presentation</vt:lpstr>
      <vt:lpstr>PowerPoint Presentation</vt:lpstr>
      <vt:lpstr>PowerPoint Presentation</vt:lpstr>
      <vt:lpstr>We should abandon the notion that HbA1c levels ≤7% are well controlled and levels &gt; 7% are uncontrolled.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Key Message</vt:lpstr>
      <vt:lpstr>PowerPoint Presentation</vt:lpstr>
      <vt:lpstr>PowerPoint Presentation</vt:lpstr>
      <vt:lpstr>PowerPoint Presentation</vt:lpstr>
      <vt:lpstr>PowerPoint Presentation</vt:lpstr>
      <vt:lpstr>Fixed combinations of GLP-1 receptor agonists with long-acting insulin, </vt:lpstr>
      <vt:lpstr>PowerPoint Presentation</vt:lpstr>
      <vt:lpstr>PowerPoint Presentation</vt:lpstr>
      <vt:lpstr>PowerPoint Presentation</vt:lpstr>
      <vt:lpstr>PowerPoint Presentation</vt:lpstr>
      <vt:lpstr>Challenges in optimisation and maintenance of glycaemic control</vt:lpstr>
      <vt:lpstr>Challenges in optimisation and maintenance of glycaemic control</vt:lpstr>
      <vt:lpstr>PowerPoint Presentation</vt:lpstr>
      <vt:lpstr>Take Home Message</vt:lpstr>
      <vt:lpstr>Take Home Message</vt:lpstr>
      <vt:lpstr>PowerPoint Presentation</vt:lpstr>
      <vt:lpstr>Case Studies</vt:lpstr>
      <vt:lpstr>PowerPoint Presentation</vt:lpstr>
      <vt:lpstr>PowerPoint Presentation</vt:lpstr>
      <vt:lpstr>    Recommendation </vt:lpstr>
      <vt:lpstr>         Which of the following insulins has the longest duration of action?</vt:lpstr>
      <vt:lpstr>         Which of the following insulins has the longest duration of action?</vt:lpstr>
      <vt:lpstr>       Precipitation after injection is specific for which of the following insulins ?   </vt:lpstr>
      <vt:lpstr>       Precipitation after injection is specific for which of the following insulins ?   </vt:lpstr>
      <vt:lpstr>در مطالعه UKPDS چند درصد افراد بعد از 6 سال از شروع تشخیص دیابت به درمان با انسولین نیاز داشتند ؟ 1) 30 2) 40 3) 50 4) 60 </vt:lpstr>
      <vt:lpstr>Case Discussion</vt:lpstr>
      <vt:lpstr>Case Discussion</vt:lpstr>
      <vt:lpstr>PowerPoint Presentation</vt:lpstr>
      <vt:lpstr>Case Discussion (1)</vt:lpstr>
      <vt:lpstr>CASE 1</vt:lpstr>
      <vt:lpstr>PowerPoint Presentation</vt:lpstr>
      <vt:lpstr>PowerPoint Presentation</vt:lpstr>
      <vt:lpstr>Case1:</vt:lpstr>
      <vt:lpstr>Final decision (23/11/95)</vt:lpstr>
      <vt:lpstr>PowerPoint Presentation</vt:lpstr>
      <vt:lpstr>Plan after 1st fax</vt:lpstr>
      <vt:lpstr>PowerPoint Presentation</vt:lpstr>
      <vt:lpstr>Plan after 2nd fax (11/12/95)</vt:lpstr>
      <vt:lpstr>PowerPoint Presentation</vt:lpstr>
      <vt:lpstr>PowerPoint Presentation</vt:lpstr>
      <vt:lpstr>Plan after 2nd visit (20/2/96) </vt:lpstr>
      <vt:lpstr>PowerPoint Presentation</vt:lpstr>
      <vt:lpstr>PowerPoint Presentation</vt:lpstr>
      <vt:lpstr>Plan after 3rd visit (20/3/96)</vt:lpstr>
      <vt:lpstr>Summary of case 1 Novomix TID to “Lantus+ Victoza” in an old IHD case</vt:lpstr>
      <vt:lpstr>Case Discussion (2)</vt:lpstr>
      <vt:lpstr>CASE 2: 1st visit (2/5/92)</vt:lpstr>
      <vt:lpstr>PowerPoint Presentation</vt:lpstr>
      <vt:lpstr>Factors that affect interpretation of HbA1C</vt:lpstr>
      <vt:lpstr>Factors that affect interpretation of HbA1C</vt:lpstr>
      <vt:lpstr>Factors that affect interpretation of HbA1C</vt:lpstr>
      <vt:lpstr>Case 2:</vt:lpstr>
      <vt:lpstr>How we proceeded?</vt:lpstr>
      <vt:lpstr>PowerPoint Presentation</vt:lpstr>
      <vt:lpstr>Summary of case 2 Four years follow up in an obese middle-aged diabetic housewife on Novomix</vt:lpstr>
      <vt:lpstr>Case Discussion (3)</vt:lpstr>
      <vt:lpstr>CASE 3: 1st visit (3/2/91)</vt:lpstr>
      <vt:lpstr>PowerPoint Presentation</vt:lpstr>
      <vt:lpstr>Case 3:</vt:lpstr>
      <vt:lpstr>How we proceeded?</vt:lpstr>
      <vt:lpstr>PowerPoint Presentation</vt:lpstr>
      <vt:lpstr>Summary of case 3 Stepwise intensification with OADs, then “basal insulin” was added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Dr.hadaegh</cp:lastModifiedBy>
  <cp:revision>333</cp:revision>
  <dcterms:created xsi:type="dcterms:W3CDTF">2017-02-09T07:53:00Z</dcterms:created>
  <dcterms:modified xsi:type="dcterms:W3CDTF">2017-08-09T11:12:49Z</dcterms:modified>
</cp:coreProperties>
</file>