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51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2C6FDEC3-5BF1-4A36-9159-28053B4878AC}" type="datetimeFigureOut">
              <a:rPr lang="en-US" smtClean="0"/>
              <a:pPr/>
              <a:t>10/3/2016</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E3655FCB-351D-4EE0-AD7D-1EA7A911B7D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C6FDEC3-5BF1-4A36-9159-28053B4878AC}" type="datetimeFigureOut">
              <a:rPr lang="en-US" smtClean="0"/>
              <a:pPr/>
              <a:t>10/3/2016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3655FCB-351D-4EE0-AD7D-1EA7A911B7D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2C6FDEC3-5BF1-4A36-9159-28053B4878AC}" type="datetimeFigureOut">
              <a:rPr lang="en-US" smtClean="0"/>
              <a:pPr/>
              <a:t>10/3/2016</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E3655FCB-351D-4EE0-AD7D-1EA7A911B7D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C6FDEC3-5BF1-4A36-9159-28053B4878AC}" type="datetimeFigureOut">
              <a:rPr lang="en-US" smtClean="0"/>
              <a:pPr/>
              <a:t>10/3/2016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3655FCB-351D-4EE0-AD7D-1EA7A911B7D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2C6FDEC3-5BF1-4A36-9159-28053B4878AC}" type="datetimeFigureOut">
              <a:rPr lang="en-US" smtClean="0"/>
              <a:pPr/>
              <a:t>10/3/2016</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E3655FCB-351D-4EE0-AD7D-1EA7A911B7D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C6FDEC3-5BF1-4A36-9159-28053B4878AC}" type="datetimeFigureOut">
              <a:rPr lang="en-US" smtClean="0"/>
              <a:pPr/>
              <a:t>10/3/2016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3655FCB-351D-4EE0-AD7D-1EA7A911B7D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2C6FDEC3-5BF1-4A36-9159-28053B4878AC}" type="datetimeFigureOut">
              <a:rPr lang="en-US" smtClean="0"/>
              <a:pPr/>
              <a:t>10/3/2016</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E3655FCB-351D-4EE0-AD7D-1EA7A911B7D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2C6FDEC3-5BF1-4A36-9159-28053B4878AC}" type="datetimeFigureOut">
              <a:rPr lang="en-US" smtClean="0"/>
              <a:pPr/>
              <a:t>10/3/2016</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E3655FCB-351D-4EE0-AD7D-1EA7A911B7D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2C6FDEC3-5BF1-4A36-9159-28053B4878AC}" type="datetimeFigureOut">
              <a:rPr lang="en-US" smtClean="0"/>
              <a:pPr/>
              <a:t>10/3/2016</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E3655FCB-351D-4EE0-AD7D-1EA7A911B7D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C6FDEC3-5BF1-4A36-9159-28053B4878AC}" type="datetimeFigureOut">
              <a:rPr lang="en-US" smtClean="0"/>
              <a:pPr/>
              <a:t>10/3/2016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3655FCB-351D-4EE0-AD7D-1EA7A911B7D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2C6FDEC3-5BF1-4A36-9159-28053B4878AC}" type="datetimeFigureOut">
              <a:rPr lang="en-US" smtClean="0"/>
              <a:pPr/>
              <a:t>10/3/2016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3655FCB-351D-4EE0-AD7D-1EA7A911B7D4}"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2C6FDEC3-5BF1-4A36-9159-28053B4878AC}" type="datetimeFigureOut">
              <a:rPr lang="en-US" smtClean="0"/>
              <a:pPr/>
              <a:t>10/3/2016</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E3655FCB-351D-4EE0-AD7D-1EA7A911B7D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r>
              <a:rPr lang="en-US" dirty="0" err="1" smtClean="0"/>
              <a:t>Dr.khyamzadeh</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Plasma triglyceride (TG) concentration normally increases 2- to 4-fold in uncomplicated late </a:t>
            </a:r>
            <a:r>
              <a:rPr lang="en-US" dirty="0" err="1" smtClean="0"/>
              <a:t>gestation,but</a:t>
            </a:r>
            <a:r>
              <a:rPr lang="en-US" dirty="0" smtClean="0"/>
              <a:t> for most women with normal baseline TG levels and no compromise in metabolic pathways, such increases are well tolerated.</a:t>
            </a:r>
          </a:p>
          <a:p>
            <a:r>
              <a:rPr lang="en-US" dirty="0" smtClean="0"/>
              <a:t>However, in rare instances, sometimes associated with genomic alterations that affect key metabolic </a:t>
            </a:r>
            <a:r>
              <a:rPr lang="en-US" dirty="0" err="1" smtClean="0"/>
              <a:t>entities,pregnant</a:t>
            </a:r>
            <a:r>
              <a:rPr lang="en-US" dirty="0" smtClean="0"/>
              <a:t> women can develop HTG, defined as </a:t>
            </a:r>
            <a:r>
              <a:rPr lang="en-US" dirty="0" err="1" smtClean="0"/>
              <a:t>plasmaTG</a:t>
            </a:r>
            <a:r>
              <a:rPr lang="en-US" dirty="0" smtClean="0"/>
              <a:t> above the 95th percentile for age.</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In particular, the very rare subgroup of pregnant women that develops severe HTG, defined as plasma TG greater than 11.4 </a:t>
            </a:r>
            <a:r>
              <a:rPr lang="en-US" dirty="0" err="1" smtClean="0"/>
              <a:t>mmol</a:t>
            </a:r>
            <a:r>
              <a:rPr lang="en-US" dirty="0" smtClean="0"/>
              <a:t>/liter(1000 mg/dl), show an increased risk of </a:t>
            </a:r>
            <a:r>
              <a:rPr lang="en-US" smtClean="0"/>
              <a:t>acute complications and </a:t>
            </a:r>
            <a:r>
              <a:rPr lang="en-US" dirty="0" smtClean="0"/>
              <a:t>are at risk of expressing </a:t>
            </a:r>
            <a:r>
              <a:rPr lang="en-US" dirty="0" err="1" smtClean="0"/>
              <a:t>hyperlipidemia</a:t>
            </a:r>
            <a:r>
              <a:rPr lang="en-US" dirty="0" smtClean="0"/>
              <a:t> in the future.</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Given that anecdotal observational data are the only source for recommendations of rare conditions such as gestational HTG, we must rely on case reports </a:t>
            </a:r>
            <a:r>
              <a:rPr lang="en-US" smtClean="0"/>
              <a:t>and experience to </a:t>
            </a:r>
            <a:r>
              <a:rPr lang="en-US" dirty="0" smtClean="0"/>
              <a:t>recommend management principles.</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smtClean="0"/>
              <a:t>Low-fat diet</a:t>
            </a:r>
          </a:p>
          <a:p>
            <a:r>
              <a:rPr lang="en-US" dirty="0" smtClean="0"/>
              <a:t>Dietary counseling remains the foundation of the multidisciplinary approach. A very low-fat diet, defined by dietary fat below 20% of caloric intake, is the current mainstay of clinical management of severe </a:t>
            </a:r>
            <a:r>
              <a:rPr lang="en-US" dirty="0" err="1" smtClean="0"/>
              <a:t>hypertriglyceridemia</a:t>
            </a:r>
            <a:r>
              <a:rPr lang="en-US" dirty="0" smtClean="0"/>
              <a:t> in both the pregnant and </a:t>
            </a:r>
            <a:r>
              <a:rPr lang="en-US" dirty="0" err="1" smtClean="0"/>
              <a:t>nonpregnant</a:t>
            </a:r>
            <a:r>
              <a:rPr lang="en-US" dirty="0" smtClean="0"/>
              <a:t> states</a:t>
            </a:r>
            <a:r>
              <a:rPr lang="en-US" smtClean="0"/>
              <a:t>. </a:t>
            </a:r>
            <a:endParaRPr lang="en-US"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Hospital admission may be required for initiation and/or maintenance of the stringent </a:t>
            </a:r>
            <a:r>
              <a:rPr lang="en-US" dirty="0" err="1" smtClean="0"/>
              <a:t>diet.Aconsequence</a:t>
            </a:r>
            <a:r>
              <a:rPr lang="en-US" dirty="0" smtClean="0"/>
              <a:t> of adherence to such dietary restrictions can be weight loss, which has known associated risks such as low birth weight, prematurity</a:t>
            </a:r>
            <a:r>
              <a:rPr lang="en-US" smtClean="0"/>
              <a:t>, and maternal complications.</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Intravenous dextrose (iv administration of 5% dextrose in 0.45% sodium chloride solution was initiated and continued for 2 to 4 d, until plasma TG levels fell by at least half) or total </a:t>
            </a:r>
            <a:r>
              <a:rPr lang="en-US" dirty="0" err="1" smtClean="0"/>
              <a:t>parenteral</a:t>
            </a:r>
            <a:r>
              <a:rPr lang="en-US" dirty="0" smtClean="0"/>
              <a:t> nutrition (TPN) has been used to maintain caloric balance in a controlled manner, and these interventions have been associated with reductions in plasma TG </a:t>
            </a:r>
            <a:r>
              <a:rPr lang="en-US" smtClean="0"/>
              <a:t>concentration in the </a:t>
            </a:r>
            <a:r>
              <a:rPr lang="en-US" dirty="0" smtClean="0"/>
              <a:t>context of severe </a:t>
            </a:r>
            <a:r>
              <a:rPr lang="en-US" smtClean="0"/>
              <a:t>gestational HTG.</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Nutritional fat supplements</a:t>
            </a:r>
          </a:p>
          <a:p>
            <a:r>
              <a:rPr lang="en-US" dirty="0" smtClean="0"/>
              <a:t>  oral administration of medium chain TG (MCT) or omega-3-acid ethyl esters has become an integral part of management. MCT, unlike long chain TG, are transported via the portal circulation directly to the liver for rapid </a:t>
            </a:r>
            <a:r>
              <a:rPr lang="en-US" dirty="0" err="1" smtClean="0"/>
              <a:t>oxidation,avoiding</a:t>
            </a:r>
            <a:r>
              <a:rPr lang="en-US" dirty="0" smtClean="0"/>
              <a:t> incorporation into </a:t>
            </a:r>
            <a:r>
              <a:rPr lang="en-US" dirty="0" err="1" smtClean="0"/>
              <a:t>chylomicrons</a:t>
            </a:r>
            <a:r>
              <a:rPr lang="en-US" dirty="0" smtClean="0"/>
              <a:t> and uptake into adipose tissue.</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omega-3-acid ethyl esters may directly stimulate LPL, enhancing removal of TG-rich</a:t>
            </a:r>
          </a:p>
          <a:p>
            <a:pPr>
              <a:buNone/>
            </a:pPr>
            <a:r>
              <a:rPr lang="en-US" dirty="0" smtClean="0"/>
              <a:t>  </a:t>
            </a:r>
            <a:r>
              <a:rPr lang="en-US" dirty="0" err="1" smtClean="0"/>
              <a:t>lipoproteins.Clinically</a:t>
            </a:r>
            <a:r>
              <a:rPr lang="en-US" dirty="0" smtClean="0"/>
              <a:t>, omega-3 fatty acids have been reported to reduce serum TG by 25 to 30% .</a:t>
            </a:r>
          </a:p>
          <a:p>
            <a:r>
              <a:rPr lang="en-US" dirty="0" smtClean="0"/>
              <a:t>Adverse pregnancy outcome from exposure to both MCT and omega-3 ethyl esters appears unlikely.</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err="1" smtClean="0"/>
              <a:t>Fibrat</a:t>
            </a:r>
            <a:endParaRPr lang="en-US" b="1" dirty="0" smtClean="0"/>
          </a:p>
          <a:p>
            <a:r>
              <a:rPr lang="en-US" dirty="0" err="1" smtClean="0"/>
              <a:t>fibrates</a:t>
            </a:r>
            <a:r>
              <a:rPr lang="en-US" dirty="0" smtClean="0"/>
              <a:t> appear to effectively reduce plasma TG concentrations, but their efficacy can be modulated by particular genotypes; for instance, carriers of apoE2 may have a better than predicted response, whereas individuals with complete LPL deficiency may have an attenuated response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smtClean="0"/>
              <a:t>Niacin-based preparations</a:t>
            </a:r>
          </a:p>
          <a:p>
            <a:r>
              <a:rPr lang="en-US" dirty="0" smtClean="0"/>
              <a:t>pharmacological doses of niacin are required (2 to 3 g/d), and the effects of such high pharmacological doses of niacin on pregnancy have not been </a:t>
            </a:r>
            <a:r>
              <a:rPr lang="en-US" dirty="0" err="1" smtClean="0"/>
              <a:t>studied.one</a:t>
            </a:r>
            <a:r>
              <a:rPr lang="en-US" dirty="0" smtClean="0"/>
              <a:t> of the cases received niacin 500 mg four times daily in addition to </a:t>
            </a:r>
            <a:r>
              <a:rPr lang="en-US" dirty="0" err="1" smtClean="0"/>
              <a:t>fenofibrate</a:t>
            </a:r>
            <a:r>
              <a:rPr lang="en-US" dirty="0" smtClean="0"/>
              <a:t>, with no reported adverse effects. However, despite aggressive pharmaceutical management, this patient did progress to developing pancreatitis and required a cesarean section at 29.</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p:cNvPicPr>
            <a:picLocks noGrp="1" noChangeAspect="1" noChangeArrowheads="1"/>
          </p:cNvPicPr>
          <p:nvPr/>
        </p:nvPicPr>
        <p:blipFill>
          <a:blip r:embed="rId2" cstate="print"/>
          <a:srcRect/>
          <a:stretch>
            <a:fillRect/>
          </a:stretch>
        </p:blipFill>
        <p:spPr bwMode="auto">
          <a:xfrm>
            <a:off x="1250133" y="780908"/>
            <a:ext cx="6643734" cy="529618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b="1" dirty="0" smtClean="0"/>
              <a:t>Heparin</a:t>
            </a:r>
          </a:p>
          <a:p>
            <a:r>
              <a:rPr lang="en-US" dirty="0" smtClean="0"/>
              <a:t>Heparin was used as part of the management plan in one case in the absence of </a:t>
            </a:r>
            <a:r>
              <a:rPr lang="en-US" dirty="0" err="1" smtClean="0"/>
              <a:t>thromboembolic</a:t>
            </a:r>
            <a:r>
              <a:rPr lang="en-US" dirty="0" smtClean="0"/>
              <a:t> disease. In that case, heparin may have contributed to the subsequent elevation in TG concentrations at 37 wk gestation. Although there are theoretical reasons to consider </a:t>
            </a:r>
            <a:r>
              <a:rPr lang="en-US" dirty="0" err="1" smtClean="0"/>
              <a:t>parenteral</a:t>
            </a:r>
            <a:r>
              <a:rPr lang="en-US" dirty="0" smtClean="0"/>
              <a:t> heparin—for instance, its ability to liberate LPL from the endothelium —the effects are transient, with depletion of LPL with chronic use.</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There is also evidence of the development of secondary paradoxical </a:t>
            </a:r>
            <a:r>
              <a:rPr lang="en-US" dirty="0" err="1" smtClean="0"/>
              <a:t>HTG.When</a:t>
            </a:r>
            <a:r>
              <a:rPr lang="en-US" dirty="0" smtClean="0"/>
              <a:t> iv </a:t>
            </a:r>
            <a:r>
              <a:rPr lang="en-US" dirty="0" err="1" smtClean="0"/>
              <a:t>unfractionated</a:t>
            </a:r>
            <a:r>
              <a:rPr lang="en-US" dirty="0" smtClean="0"/>
              <a:t> heparin was used to manage a pulmonary embolism in a patient with pregnancy-associated HTG, </a:t>
            </a:r>
            <a:r>
              <a:rPr lang="en-US" dirty="0" err="1" smtClean="0"/>
              <a:t>plasmaTG</a:t>
            </a:r>
            <a:r>
              <a:rPr lang="en-US" dirty="0" smtClean="0"/>
              <a:t> concentration dropped initially but returned to previous levels after a few days of continuous heparin </a:t>
            </a:r>
            <a:r>
              <a:rPr lang="en-US" dirty="0" err="1" smtClean="0"/>
              <a:t>infusion.Given</a:t>
            </a:r>
            <a:r>
              <a:rPr lang="en-US" dirty="0" smtClean="0"/>
              <a:t> the questionable efficacy, and its associated risks, heparin cannot be recommended as part of the treatment of severe HTG in pregnancy.</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b="1" dirty="0" smtClean="0"/>
              <a:t>Insulin</a:t>
            </a:r>
          </a:p>
          <a:p>
            <a:r>
              <a:rPr lang="en-US" dirty="0" smtClean="0"/>
              <a:t>Insulin is required for proper functioning of LPL in </a:t>
            </a:r>
            <a:r>
              <a:rPr lang="en-US" dirty="0" err="1" smtClean="0"/>
              <a:t>lipolysis</a:t>
            </a:r>
            <a:r>
              <a:rPr lang="en-US" dirty="0" smtClean="0"/>
              <a:t> of TG-rich </a:t>
            </a:r>
            <a:r>
              <a:rPr lang="en-US" dirty="0" err="1" smtClean="0"/>
              <a:t>lipoproteins.Dramatic</a:t>
            </a:r>
            <a:r>
              <a:rPr lang="en-US" dirty="0" smtClean="0"/>
              <a:t> and immediate reduction of TG in patients with risk of HTG induced pancreatitis has been shown using a single dose of sc regular insulin (0.1 U/kg) in the context of associated poorly controlled </a:t>
            </a:r>
            <a:r>
              <a:rPr lang="en-US" dirty="0" err="1" smtClean="0"/>
              <a:t>hyperglycemia.However</a:t>
            </a:r>
            <a:r>
              <a:rPr lang="en-US" dirty="0" smtClean="0"/>
              <a:t>, in the</a:t>
            </a:r>
          </a:p>
          <a:p>
            <a:pPr>
              <a:buNone/>
            </a:pPr>
            <a:r>
              <a:rPr lang="en-US" dirty="0" smtClean="0"/>
              <a:t>   absence of hyperglycemia, we cannot recommend insulin to correct severe pregnancy-associated HTG.</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b="1" dirty="0" smtClean="0"/>
              <a:t>Therapeutic plasma exchange</a:t>
            </a:r>
          </a:p>
          <a:p>
            <a:r>
              <a:rPr lang="en-US" dirty="0" smtClean="0"/>
              <a:t>TPE has been described in case reports as a treatment of gestational HTG-induced </a:t>
            </a:r>
            <a:r>
              <a:rPr lang="en-US" dirty="0" err="1" smtClean="0"/>
              <a:t>pancreatitis,but</a:t>
            </a:r>
            <a:r>
              <a:rPr lang="en-US" dirty="0" smtClean="0"/>
              <a:t> safety and utility have not been thoroughly </a:t>
            </a:r>
            <a:r>
              <a:rPr lang="en-US" dirty="0" err="1" smtClean="0"/>
              <a:t>assessed.</a:t>
            </a:r>
            <a:r>
              <a:rPr lang="en-US" i="1" dirty="0" err="1" smtClean="0"/>
              <a:t>in</a:t>
            </a:r>
            <a:r>
              <a:rPr lang="en-US" i="1" dirty="0" smtClean="0"/>
              <a:t> one of the cases TPE used in the prevention of pancreatitis </a:t>
            </a:r>
            <a:r>
              <a:rPr lang="en-US" dirty="0" smtClean="0"/>
              <a:t>in gestational HTG, suggesting that aggressive TPE can be used safely to prevent pancreatitis and achieve a full-term </a:t>
            </a:r>
            <a:r>
              <a:rPr lang="en-US" dirty="0" err="1" smtClean="0"/>
              <a:t>birth.However</a:t>
            </a:r>
            <a:r>
              <a:rPr lang="en-US" dirty="0" smtClean="0"/>
              <a:t>, experience with </a:t>
            </a:r>
            <a:r>
              <a:rPr lang="en-US" dirty="0" err="1" smtClean="0"/>
              <a:t>nonpregnant</a:t>
            </a:r>
            <a:r>
              <a:rPr lang="en-US" dirty="0" smtClean="0"/>
              <a:t> patients with severe HTG suggests that the effects of TPE are very transient in the absence of efforts to control other aspects of </a:t>
            </a:r>
            <a:r>
              <a:rPr lang="en-US" dirty="0" err="1" smtClean="0"/>
              <a:t>pathophysiology</a:t>
            </a:r>
            <a:r>
              <a:rPr lang="en-US" dirty="0" smtClean="0"/>
              <a:t>, including fat restriction.</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A newer development is targeted gene therapy, using </a:t>
            </a:r>
            <a:r>
              <a:rPr lang="en-US" dirty="0" err="1" smtClean="0"/>
              <a:t>alipogene</a:t>
            </a:r>
            <a:r>
              <a:rPr lang="en-US" dirty="0" smtClean="0"/>
              <a:t> </a:t>
            </a:r>
            <a:r>
              <a:rPr lang="en-US" dirty="0" err="1" smtClean="0"/>
              <a:t>tiparvovec</a:t>
            </a:r>
            <a:r>
              <a:rPr lang="en-US" dirty="0" smtClean="0"/>
              <a:t>, which is an adenoviral-mediated gene therapy that contains thehumanLPLp.S447X “</a:t>
            </a:r>
            <a:r>
              <a:rPr lang="en-US" dirty="0" err="1" smtClean="0"/>
              <a:t>gainof</a:t>
            </a:r>
            <a:r>
              <a:rPr lang="en-US" dirty="0" smtClean="0"/>
              <a:t>-</a:t>
            </a:r>
          </a:p>
          <a:p>
            <a:pPr>
              <a:buNone/>
            </a:pPr>
            <a:r>
              <a:rPr lang="en-US" dirty="0" smtClean="0"/>
              <a:t>   function” variant and is administered </a:t>
            </a:r>
            <a:r>
              <a:rPr lang="en-US" dirty="0" err="1" smtClean="0"/>
              <a:t>im</a:t>
            </a:r>
            <a:r>
              <a:rPr lang="en-US" dirty="0" smtClean="0"/>
              <a:t>, provides hope for future therapeutic options for this rare, but serious genetic condition.</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In fasting conditions, TG is predominantly carried in VLDL particles and their remnants, with </a:t>
            </a:r>
            <a:r>
              <a:rPr lang="en-US" dirty="0" err="1" smtClean="0"/>
              <a:t>chylomicrons</a:t>
            </a:r>
            <a:r>
              <a:rPr lang="en-US" dirty="0" smtClean="0"/>
              <a:t> absent from the plasma of a </a:t>
            </a:r>
            <a:r>
              <a:rPr lang="en-US" dirty="0" err="1" smtClean="0"/>
              <a:t>normolipidemic</a:t>
            </a:r>
            <a:r>
              <a:rPr lang="en-US" dirty="0" smtClean="0"/>
              <a:t> individual after a </a:t>
            </a:r>
            <a:r>
              <a:rPr lang="en-US" dirty="0" smtClean="0">
                <a:solidFill>
                  <a:srgbClr val="7030A0"/>
                </a:solidFill>
              </a:rPr>
              <a:t>14hour</a:t>
            </a:r>
            <a:r>
              <a:rPr lang="en-US" dirty="0" smtClean="0"/>
              <a:t> fast. In the postprandial state, TG is additionally carried in </a:t>
            </a:r>
            <a:r>
              <a:rPr lang="en-US" dirty="0" err="1" smtClean="0"/>
              <a:t>chylomicrons</a:t>
            </a:r>
            <a:r>
              <a:rPr lang="en-US" dirty="0" smtClean="0"/>
              <a:t> and their  remnants.</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At a certain point that varies from individual to individual (when plasma </a:t>
            </a:r>
            <a:r>
              <a:rPr lang="en-US" dirty="0" smtClean="0">
                <a:solidFill>
                  <a:srgbClr val="7030A0"/>
                </a:solidFill>
              </a:rPr>
              <a:t>TG rises to&gt;  500 to 1000 mg/</a:t>
            </a:r>
            <a:r>
              <a:rPr lang="en-US" dirty="0" err="1" smtClean="0">
                <a:solidFill>
                  <a:srgbClr val="7030A0"/>
                </a:solidFill>
              </a:rPr>
              <a:t>dL</a:t>
            </a:r>
            <a:r>
              <a:rPr lang="en-US" dirty="0" smtClean="0"/>
              <a:t>) </a:t>
            </a:r>
            <a:r>
              <a:rPr lang="en-US" dirty="0" err="1" smtClean="0">
                <a:solidFill>
                  <a:schemeClr val="accent2">
                    <a:lumMod val="75000"/>
                  </a:schemeClr>
                </a:solidFill>
              </a:rPr>
              <a:t>chylomicrons</a:t>
            </a:r>
            <a:r>
              <a:rPr lang="en-US" dirty="0" smtClean="0"/>
              <a:t> will also begin to accumulate in fasting plasma. </a:t>
            </a:r>
          </a:p>
          <a:p>
            <a:r>
              <a:rPr lang="en-US" dirty="0" smtClean="0"/>
              <a:t>HTG has generally been classified as ‘primary’ when a definite familial or inherited basis is suspected, while ‘secondary’ HTG refers to cases where there coexist one or more identifiable secondary conditions such as metabolic syndrome, T2D, alcohol consumption, various medications, renal insufficiency and </a:t>
            </a:r>
            <a:r>
              <a:rPr lang="en-US" dirty="0" err="1" smtClean="0"/>
              <a:t>pregnancy,etc</a:t>
            </a:r>
            <a:r>
              <a:rPr lang="en-US" dirty="0" smtClean="0"/>
              <a:t>.</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a:p>
        </p:txBody>
      </p:sp>
      <p:pic>
        <p:nvPicPr>
          <p:cNvPr id="4" name="Picture 2"/>
          <p:cNvPicPr>
            <a:picLocks noChangeAspect="1" noChangeArrowheads="1"/>
          </p:cNvPicPr>
          <p:nvPr/>
        </p:nvPicPr>
        <p:blipFill>
          <a:blip r:embed="rId2" cstate="print"/>
          <a:srcRect/>
          <a:stretch>
            <a:fillRect/>
          </a:stretch>
        </p:blipFill>
        <p:spPr bwMode="auto">
          <a:xfrm>
            <a:off x="838200" y="457200"/>
            <a:ext cx="6705600" cy="57912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itchFamily="2" charset="2"/>
              <a:buChar char="Ø"/>
            </a:pPr>
            <a:r>
              <a:rPr lang="en-US" dirty="0" smtClean="0"/>
              <a:t>monogenic HTG is caused by mutations in genes that encode proteins needed for the efficient metabolism of TRL, including </a:t>
            </a:r>
          </a:p>
          <a:p>
            <a:pPr>
              <a:buNone/>
            </a:pPr>
            <a:r>
              <a:rPr lang="en-US" i="1" dirty="0" smtClean="0"/>
              <a:t>LPL </a:t>
            </a:r>
          </a:p>
          <a:p>
            <a:pPr>
              <a:buNone/>
            </a:pPr>
            <a:r>
              <a:rPr lang="en-US" i="1" dirty="0" smtClean="0"/>
              <a:t>APOC2</a:t>
            </a:r>
          </a:p>
          <a:p>
            <a:pPr>
              <a:buNone/>
            </a:pPr>
            <a:r>
              <a:rPr lang="en-US" i="1" dirty="0" smtClean="0"/>
              <a:t>APOA5</a:t>
            </a:r>
          </a:p>
          <a:p>
            <a:pPr>
              <a:buNone/>
            </a:pPr>
            <a:r>
              <a:rPr lang="en-US" i="1" dirty="0" smtClean="0"/>
              <a:t>LMF1</a:t>
            </a:r>
          </a:p>
          <a:p>
            <a:pPr>
              <a:buNone/>
            </a:pPr>
            <a:r>
              <a:rPr lang="en-US" i="1" dirty="0" smtClean="0"/>
              <a:t>GPIHBP1</a:t>
            </a:r>
          </a:p>
          <a:p>
            <a:pPr>
              <a:buNone/>
            </a:pP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Picture 2"/>
          <p:cNvPicPr>
            <a:picLocks noGrp="1" noChangeAspect="1" noChangeArrowheads="1"/>
          </p:cNvPicPr>
          <p:nvPr>
            <p:ph idx="1"/>
          </p:nvPr>
        </p:nvPicPr>
        <p:blipFill>
          <a:blip r:embed="rId2" cstate="print"/>
          <a:srcRect/>
          <a:stretch>
            <a:fillRect/>
          </a:stretch>
        </p:blipFill>
        <p:spPr bwMode="auto">
          <a:xfrm>
            <a:off x="381000" y="1600200"/>
            <a:ext cx="7239000" cy="1357597"/>
          </a:xfrm>
          <a:prstGeom prst="rect">
            <a:avLst/>
          </a:prstGeom>
          <a:noFill/>
          <a:ln w="9525">
            <a:noFill/>
            <a:miter lim="800000"/>
            <a:headEnd/>
            <a:tailEnd/>
          </a:ln>
          <a:effectLst/>
        </p:spPr>
      </p:pic>
      <p:pic>
        <p:nvPicPr>
          <p:cNvPr id="5" name="Picture 4"/>
          <p:cNvPicPr>
            <a:picLocks noChangeAspect="1" noChangeArrowheads="1"/>
          </p:cNvPicPr>
          <p:nvPr/>
        </p:nvPicPr>
        <p:blipFill>
          <a:blip r:embed="rId3" cstate="print"/>
          <a:srcRect/>
          <a:stretch>
            <a:fillRect/>
          </a:stretch>
        </p:blipFill>
        <p:spPr bwMode="auto">
          <a:xfrm>
            <a:off x="0" y="3286124"/>
            <a:ext cx="8358214" cy="278608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familial </a:t>
            </a:r>
            <a:r>
              <a:rPr lang="en-US" dirty="0" err="1" smtClean="0"/>
              <a:t>chylomicronemia</a:t>
            </a:r>
            <a:r>
              <a:rPr lang="en-US" dirty="0" smtClean="0"/>
              <a:t> syndrome</a:t>
            </a:r>
            <a:endParaRPr lang="en-US" dirty="0"/>
          </a:p>
        </p:txBody>
      </p:sp>
      <p:sp>
        <p:nvSpPr>
          <p:cNvPr id="3" name="Content Placeholder 2"/>
          <p:cNvSpPr>
            <a:spLocks noGrp="1"/>
          </p:cNvSpPr>
          <p:nvPr>
            <p:ph idx="1"/>
          </p:nvPr>
        </p:nvSpPr>
        <p:spPr/>
        <p:txBody>
          <a:bodyPr>
            <a:normAutofit/>
          </a:bodyPr>
          <a:lstStyle/>
          <a:p>
            <a:pPr>
              <a:buFont typeface="Wingdings" pitchFamily="2" charset="2"/>
              <a:buChar char="Ø"/>
            </a:pPr>
            <a:r>
              <a:rPr lang="en-US" dirty="0" smtClean="0"/>
              <a:t>Patients with this syndrome have plasma triglyceride levels ranging from 10 to 100 times the normal value (1500 to 15,000 mg per deciliter [17 to 170 </a:t>
            </a:r>
            <a:r>
              <a:rPr lang="en-US" dirty="0" err="1" smtClean="0"/>
              <a:t>mmol</a:t>
            </a:r>
            <a:r>
              <a:rPr lang="en-US" dirty="0" smtClean="0"/>
              <a:t> per liter]), the plasma to have a milky ("</a:t>
            </a:r>
            <a:r>
              <a:rPr lang="en-US" dirty="0" err="1" smtClean="0"/>
              <a:t>lactescent</a:t>
            </a:r>
            <a:r>
              <a:rPr lang="en-US" dirty="0" smtClean="0"/>
              <a:t>" or "</a:t>
            </a:r>
            <a:r>
              <a:rPr lang="en-US" dirty="0" err="1" smtClean="0"/>
              <a:t>lipemic</a:t>
            </a:r>
            <a:r>
              <a:rPr lang="en-US" dirty="0" smtClean="0"/>
              <a:t>") appearance.</a:t>
            </a:r>
          </a:p>
          <a:p>
            <a:pPr>
              <a:buFont typeface="Wingdings" pitchFamily="2" charset="2"/>
              <a:buChar char="ü"/>
            </a:pPr>
            <a:r>
              <a:rPr lang="en-US" dirty="0" smtClean="0"/>
              <a:t>eruptive </a:t>
            </a:r>
            <a:r>
              <a:rPr lang="en-US" dirty="0" err="1" smtClean="0"/>
              <a:t>xanthomas</a:t>
            </a:r>
            <a:r>
              <a:rPr lang="en-US" dirty="0" smtClean="0"/>
              <a:t> </a:t>
            </a:r>
          </a:p>
          <a:p>
            <a:pPr>
              <a:buFont typeface="Wingdings" pitchFamily="2" charset="2"/>
              <a:buChar char="ü"/>
            </a:pPr>
            <a:r>
              <a:rPr lang="en-US" dirty="0" err="1" smtClean="0"/>
              <a:t>Arthralgias</a:t>
            </a:r>
            <a:endParaRPr lang="en-US" dirty="0" smtClean="0"/>
          </a:p>
          <a:p>
            <a:pPr>
              <a:buFont typeface="Wingdings" pitchFamily="2" charset="2"/>
              <a:buChar char="ü"/>
            </a:pPr>
            <a:r>
              <a:rPr lang="en-US" dirty="0" smtClean="0"/>
              <a:t>neurologic symptoms</a:t>
            </a:r>
          </a:p>
          <a:p>
            <a:pPr>
              <a:buFont typeface="Wingdings" pitchFamily="2" charset="2"/>
              <a:buChar char="ü"/>
            </a:pPr>
            <a:r>
              <a:rPr lang="en-US" dirty="0" err="1" smtClean="0"/>
              <a:t>lipemia</a:t>
            </a:r>
            <a:r>
              <a:rPr lang="en-US" dirty="0" smtClean="0"/>
              <a:t> </a:t>
            </a:r>
            <a:r>
              <a:rPr lang="en-US" dirty="0" err="1" smtClean="0"/>
              <a:t>retinalis</a:t>
            </a:r>
            <a:endParaRPr lang="en-US" dirty="0" smtClean="0"/>
          </a:p>
          <a:p>
            <a:pPr>
              <a:buFont typeface="Wingdings" pitchFamily="2" charset="2"/>
              <a:buChar char="ü"/>
            </a:pPr>
            <a:r>
              <a:rPr lang="en-US" dirty="0" err="1" smtClean="0"/>
              <a:t>hepatosplenomegaly</a:t>
            </a:r>
            <a:r>
              <a:rPr lang="en-US" dirty="0" smtClean="0"/>
              <a:t> </a:t>
            </a:r>
          </a:p>
          <a:p>
            <a:pPr>
              <a:buFont typeface="Wingdings" pitchFamily="2" charset="2"/>
              <a:buChar char="ü"/>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smtClean="0"/>
              <a:t>Plasma lipid concentrations become altered within the </a:t>
            </a:r>
            <a:r>
              <a:rPr lang="en-US" dirty="0" smtClean="0"/>
              <a:t>hormonal milieu of pregnancy, but these rarely have clinical consequences . A rare exception is pregnancy related</a:t>
            </a:r>
          </a:p>
          <a:p>
            <a:pPr>
              <a:buNone/>
            </a:pPr>
            <a:r>
              <a:rPr lang="en-US" dirty="0" smtClean="0"/>
              <a:t>   </a:t>
            </a:r>
            <a:r>
              <a:rPr lang="en-US" dirty="0" err="1" smtClean="0"/>
              <a:t>hypertriglyceridemia</a:t>
            </a:r>
            <a:r>
              <a:rPr lang="en-US" dirty="0" smtClean="0"/>
              <a:t> (HTG), whose </a:t>
            </a:r>
            <a:r>
              <a:rPr lang="en-US" dirty="0" err="1" smtClean="0"/>
              <a:t>complications,namely</a:t>
            </a:r>
            <a:r>
              <a:rPr lang="en-US" dirty="0" smtClean="0"/>
              <a:t> acute pancreatitis, </a:t>
            </a:r>
            <a:r>
              <a:rPr lang="en-US" dirty="0" err="1" smtClean="0"/>
              <a:t>hyperviscosity</a:t>
            </a:r>
            <a:r>
              <a:rPr lang="en-US" dirty="0" smtClean="0"/>
              <a:t> </a:t>
            </a:r>
            <a:r>
              <a:rPr lang="en-US" dirty="0" err="1" smtClean="0"/>
              <a:t>syndrome,and</a:t>
            </a:r>
            <a:r>
              <a:rPr lang="en-US" dirty="0" smtClean="0"/>
              <a:t> possibly </a:t>
            </a:r>
            <a:r>
              <a:rPr lang="en-US" dirty="0" err="1" smtClean="0"/>
              <a:t>preeclampsia,are</a:t>
            </a:r>
            <a:r>
              <a:rPr lang="en-US" dirty="0" smtClean="0"/>
              <a:t> life threatening</a:t>
            </a:r>
          </a:p>
          <a:p>
            <a:pPr>
              <a:buNone/>
            </a:pPr>
            <a:r>
              <a:rPr lang="en-US" dirty="0" smtClean="0"/>
              <a:t>   but likely preventable with timely intervention.</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247</TotalTime>
  <Words>1131</Words>
  <Application>Microsoft Office PowerPoint</Application>
  <PresentationFormat>On-screen Show (4:3)</PresentationFormat>
  <Paragraphs>47</Paragraphs>
  <Slides>24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Trebuchet MS</vt:lpstr>
      <vt:lpstr>Wingdings</vt:lpstr>
      <vt:lpstr>Wingdings 2</vt:lpstr>
      <vt:lpstr>Opulent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familial chylomicronemia syndrome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Grizli777</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Marjan</dc:creator>
  <cp:lastModifiedBy>Saloon3</cp:lastModifiedBy>
  <cp:revision>51</cp:revision>
  <dcterms:created xsi:type="dcterms:W3CDTF">2016-10-02T01:47:04Z</dcterms:created>
  <dcterms:modified xsi:type="dcterms:W3CDTF">2016-10-03T08:16:33Z</dcterms:modified>
</cp:coreProperties>
</file>