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41" r:id="rId1"/>
  </p:sldMasterIdLst>
  <p:notesMasterIdLst>
    <p:notesMasterId r:id="rId16"/>
  </p:notesMasterIdLst>
  <p:sldIdLst>
    <p:sldId id="256" r:id="rId2"/>
    <p:sldId id="277" r:id="rId3"/>
    <p:sldId id="289" r:id="rId4"/>
    <p:sldId id="284" r:id="rId5"/>
    <p:sldId id="290" r:id="rId6"/>
    <p:sldId id="258" r:id="rId7"/>
    <p:sldId id="291" r:id="rId8"/>
    <p:sldId id="285" r:id="rId9"/>
    <p:sldId id="286" r:id="rId10"/>
    <p:sldId id="264" r:id="rId11"/>
    <p:sldId id="269" r:id="rId12"/>
    <p:sldId id="270" r:id="rId13"/>
    <p:sldId id="271" r:id="rId14"/>
    <p:sldId id="28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097DE73-8A31-4F2D-8A04-F58B1C030ECC}">
          <p14:sldIdLst>
            <p14:sldId id="256"/>
            <p14:sldId id="277"/>
            <p14:sldId id="289"/>
            <p14:sldId id="284"/>
            <p14:sldId id="290"/>
            <p14:sldId id="258"/>
            <p14:sldId id="291"/>
            <p14:sldId id="285"/>
            <p14:sldId id="286"/>
            <p14:sldId id="264"/>
          </p14:sldIdLst>
        </p14:section>
        <p14:section name="Untitled Section" id="{B14BB873-7279-42C5-9594-E248CA49B961}">
          <p14:sldIdLst>
            <p14:sldId id="269"/>
            <p14:sldId id="270"/>
            <p14:sldId id="271"/>
            <p14:sldId id="2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08" autoAdjust="0"/>
    <p:restoredTop sz="94660"/>
  </p:normalViewPr>
  <p:slideViewPr>
    <p:cSldViewPr>
      <p:cViewPr varScale="1">
        <p:scale>
          <a:sx n="70" d="100"/>
          <a:sy n="70" d="100"/>
        </p:scale>
        <p:origin x="139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8208BEF-1A5C-4455-B8B2-6CD91FFA4618}" type="datetimeFigureOut">
              <a:rPr lang="fa-IR" smtClean="0"/>
              <a:t>1438/05/23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9C24165-A151-4E32-8B1D-3CC24C3575A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4097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24165-A151-4E32-8B1D-3CC24C3575A7}" type="slidenum">
              <a:rPr lang="fa-IR" smtClean="0"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62773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February 19,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998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B13E-D5AF-485E-81A1-82A140076526}" type="datetime4">
              <a:rPr lang="en-US" smtClean="0"/>
              <a:pPr/>
              <a:t>February 19,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13063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B13E-D5AF-485E-81A1-82A140076526}" type="datetime4">
              <a:rPr lang="en-US" smtClean="0"/>
              <a:pPr/>
              <a:t>February 19,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054475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B13E-D5AF-485E-81A1-82A140076526}" type="datetime4">
              <a:rPr lang="en-US" smtClean="0"/>
              <a:pPr/>
              <a:t>February 19,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49469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B13E-D5AF-485E-81A1-82A140076526}" type="datetime4">
              <a:rPr lang="en-US" smtClean="0"/>
              <a:pPr/>
              <a:t>February 19,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153019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B13E-D5AF-485E-81A1-82A140076526}" type="datetime4">
              <a:rPr lang="en-US" smtClean="0"/>
              <a:pPr/>
              <a:t>February 19,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187650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February 19,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968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February 19,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75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February 19,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32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February 19,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29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February 19,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045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February 19,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563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February 19,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34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February 19,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31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February 19,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295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February 19,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60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February 19,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134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6" r:id="rId15"/>
    <p:sldLayoutId id="2147483957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84784"/>
            <a:ext cx="8892480" cy="3015208"/>
          </a:xfrm>
        </p:spPr>
        <p:txBody>
          <a:bodyPr>
            <a:noAutofit/>
          </a:bodyPr>
          <a:lstStyle/>
          <a:p>
            <a:pPr algn="r" rtl="1"/>
            <a:r>
              <a:rPr lang="fa-IR" sz="8800" dirty="0" smtClean="0">
                <a:solidFill>
                  <a:schemeClr val="tx1"/>
                </a:solidFill>
                <a:latin typeface="Nabi" panose="02000500000000020002" pitchFamily="2" charset="0"/>
                <a:cs typeface="Nabi" panose="02000500000000020002" pitchFamily="2" charset="0"/>
              </a:rPr>
              <a:t>بسم الله الرحمن الرحیم</a:t>
            </a:r>
            <a:endParaRPr lang="fa-IR" sz="8800" dirty="0">
              <a:solidFill>
                <a:schemeClr val="tx1"/>
              </a:solidFill>
              <a:latin typeface="Nabi" panose="02000500000000020002" pitchFamily="2" charset="0"/>
              <a:cs typeface="Nabi" panose="0200050000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34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60648"/>
            <a:ext cx="7704856" cy="6264696"/>
          </a:xfrm>
        </p:spPr>
        <p:txBody>
          <a:bodyPr>
            <a:normAutofit fontScale="92500" lnSpcReduction="10000"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en-US" sz="2000" b="1" dirty="0" smtClean="0">
                <a:cs typeface="B Nazanin" panose="00000400000000000000" pitchFamily="2" charset="-78"/>
              </a:rPr>
              <a:t>PMH</a:t>
            </a:r>
            <a:r>
              <a:rPr lang="en-US" sz="2000" b="1" dirty="0">
                <a:cs typeface="B Nazanin" panose="00000400000000000000" pitchFamily="2" charset="-78"/>
              </a:rPr>
              <a:t> </a:t>
            </a:r>
            <a:r>
              <a:rPr lang="fa-IR" sz="2000" b="1" dirty="0" smtClean="0">
                <a:cs typeface="B Nazanin" panose="00000400000000000000" pitchFamily="2" charset="-78"/>
              </a:rPr>
              <a:t>: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000" b="1" dirty="0" smtClean="0">
                <a:cs typeface="B Nazanin" panose="00000400000000000000" pitchFamily="2" charset="-78"/>
              </a:rPr>
              <a:t>بستری سال </a:t>
            </a:r>
            <a:r>
              <a:rPr lang="en-US" sz="2000" b="1" dirty="0" smtClean="0">
                <a:cs typeface="B Nazanin" panose="00000400000000000000" pitchFamily="2" charset="-78"/>
              </a:rPr>
              <a:t>77</a:t>
            </a:r>
            <a:r>
              <a:rPr lang="fa-IR" sz="2000" b="1" dirty="0" smtClean="0">
                <a:cs typeface="B Nazanin" panose="00000400000000000000" pitchFamily="2" charset="-78"/>
              </a:rPr>
              <a:t> در بیمارستان شریعتی به مدت </a:t>
            </a:r>
            <a:r>
              <a:rPr lang="en-US" sz="2000" b="1" dirty="0" smtClean="0">
                <a:cs typeface="B Nazanin" panose="00000400000000000000" pitchFamily="2" charset="-78"/>
              </a:rPr>
              <a:t>13</a:t>
            </a:r>
            <a:r>
              <a:rPr lang="fa-IR" sz="2000" b="1" dirty="0" smtClean="0">
                <a:cs typeface="B Nazanin" panose="00000400000000000000" pitchFamily="2" charset="-78"/>
              </a:rPr>
              <a:t> روز</a:t>
            </a:r>
            <a:r>
              <a:rPr lang="en-US" sz="2000" b="1" dirty="0" smtClean="0">
                <a:cs typeface="B Nazanin" panose="00000400000000000000" pitchFamily="2" charset="-78"/>
              </a:rPr>
              <a:t>  </a:t>
            </a:r>
            <a:r>
              <a:rPr lang="fa-IR" sz="2000" b="1" dirty="0" smtClean="0">
                <a:cs typeface="B Nazanin" panose="00000400000000000000" pitchFamily="2" charset="-78"/>
              </a:rPr>
              <a:t>به علت </a:t>
            </a:r>
            <a:r>
              <a:rPr lang="en-US" sz="2000" b="1" dirty="0" smtClean="0">
                <a:cs typeface="B Nazanin" panose="00000400000000000000" pitchFamily="2" charset="-78"/>
              </a:rPr>
              <a:t>DKA</a:t>
            </a:r>
            <a:r>
              <a:rPr lang="fa-IR" sz="2000" b="1" dirty="0" smtClean="0">
                <a:cs typeface="B Nazanin" panose="00000400000000000000" pitchFamily="2" charset="-78"/>
              </a:rPr>
              <a:t> در </a:t>
            </a:r>
            <a:r>
              <a:rPr lang="en-US" sz="2000" b="1" dirty="0" smtClean="0">
                <a:cs typeface="B Nazanin" panose="00000400000000000000" pitchFamily="2" charset="-78"/>
              </a:rPr>
              <a:t>ICU</a:t>
            </a:r>
            <a:r>
              <a:rPr lang="fa-IR" sz="2000" b="1" dirty="0" smtClean="0">
                <a:cs typeface="B Nazanin" panose="00000400000000000000" pitchFamily="2" charset="-78"/>
              </a:rPr>
              <a:t> بوده است. سال </a:t>
            </a:r>
            <a:r>
              <a:rPr lang="en-US" sz="2000" b="1" dirty="0" smtClean="0">
                <a:cs typeface="B Nazanin" panose="00000400000000000000" pitchFamily="2" charset="-78"/>
              </a:rPr>
              <a:t>94</a:t>
            </a:r>
            <a:r>
              <a:rPr lang="fa-IR" sz="2000" b="1" dirty="0" smtClean="0">
                <a:cs typeface="B Nazanin" panose="00000400000000000000" pitchFamily="2" charset="-78"/>
              </a:rPr>
              <a:t> در بیمارستان شریعتی به دلیل افت قند بستری شده و با لانتوس صبح </a:t>
            </a:r>
            <a:r>
              <a:rPr lang="en-US" sz="2000" b="1" dirty="0" smtClean="0">
                <a:cs typeface="B Nazanin" panose="00000400000000000000" pitchFamily="2" charset="-78"/>
              </a:rPr>
              <a:t>12</a:t>
            </a:r>
            <a:r>
              <a:rPr lang="fa-IR" sz="2000" b="1" dirty="0" smtClean="0">
                <a:cs typeface="B Nazanin" panose="00000400000000000000" pitchFamily="2" charset="-78"/>
              </a:rPr>
              <a:t> واحد و نوورپید </a:t>
            </a:r>
            <a:r>
              <a:rPr lang="en-US" sz="2000" b="1" dirty="0" smtClean="0">
                <a:cs typeface="B Nazanin" panose="00000400000000000000" pitchFamily="2" charset="-78"/>
              </a:rPr>
              <a:t>4-2 </a:t>
            </a:r>
            <a:r>
              <a:rPr lang="fa-IR" sz="2000" b="1" dirty="0" smtClean="0">
                <a:cs typeface="B Nazanin" panose="00000400000000000000" pitchFamily="2" charset="-78"/>
              </a:rPr>
              <a:t>مرخص شده است. 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000" b="1" dirty="0" smtClean="0">
                <a:cs typeface="B Nazanin" panose="00000400000000000000" pitchFamily="2" charset="-78"/>
              </a:rPr>
              <a:t>بستری اردیبهشت ماه در بیمارستان طالقانی به دلیل </a:t>
            </a:r>
            <a:r>
              <a:rPr lang="en-US" sz="2000" b="1" dirty="0" smtClean="0">
                <a:cs typeface="B Nazanin" panose="00000400000000000000" pitchFamily="2" charset="-78"/>
              </a:rPr>
              <a:t>Brittle DM</a:t>
            </a:r>
            <a:r>
              <a:rPr lang="fa-IR" sz="2000" b="1" dirty="0" smtClean="0">
                <a:cs typeface="B Nazanin" panose="00000400000000000000" pitchFamily="2" charset="-78"/>
              </a:rPr>
              <a:t> که صبح ها هم افزایش و هم کاهش قند داشته وبا لانتوس </a:t>
            </a:r>
            <a:r>
              <a:rPr lang="en-US" sz="2000" b="1" dirty="0" smtClean="0">
                <a:cs typeface="B Nazanin" panose="00000400000000000000" pitchFamily="2" charset="-78"/>
              </a:rPr>
              <a:t>16</a:t>
            </a:r>
            <a:r>
              <a:rPr lang="fa-IR" sz="2000" b="1" dirty="0" smtClean="0">
                <a:cs typeface="B Nazanin" panose="00000400000000000000" pitchFamily="2" charset="-78"/>
              </a:rPr>
              <a:t>واحد </a:t>
            </a:r>
            <a:r>
              <a:rPr lang="en-US" sz="2000" b="1" dirty="0" smtClean="0">
                <a:cs typeface="B Nazanin" panose="00000400000000000000" pitchFamily="2" charset="-78"/>
              </a:rPr>
              <a:t>10</a:t>
            </a:r>
            <a:r>
              <a:rPr lang="fa-IR" sz="2000" b="1" dirty="0" smtClean="0">
                <a:cs typeface="B Nazanin" panose="00000400000000000000" pitchFamily="2" charset="-78"/>
              </a:rPr>
              <a:t>صبح و نوورپید </a:t>
            </a:r>
            <a:r>
              <a:rPr lang="en-US" sz="2000" b="1" dirty="0" smtClean="0">
                <a:cs typeface="B Nazanin" panose="00000400000000000000" pitchFamily="2" charset="-78"/>
              </a:rPr>
              <a:t>2-2-2</a:t>
            </a:r>
            <a:r>
              <a:rPr lang="fa-IR" sz="2000" b="1" dirty="0" smtClean="0">
                <a:cs typeface="B Nazanin" panose="00000400000000000000" pitchFamily="2" charset="-78"/>
              </a:rPr>
              <a:t>مرخص شده است. 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000" b="1" dirty="0" smtClean="0">
                <a:cs typeface="B Nazanin" panose="00000400000000000000" pitchFamily="2" charset="-78"/>
              </a:rPr>
              <a:t>بستری شهریور ماه طالقانی به دلیل هیپوگلیسمی و توصیه به </a:t>
            </a:r>
            <a:r>
              <a:rPr lang="en-US" sz="2000" b="1" dirty="0" smtClean="0">
                <a:cs typeface="B Nazanin" panose="00000400000000000000" pitchFamily="2" charset="-78"/>
              </a:rPr>
              <a:t>CGM</a:t>
            </a:r>
            <a:r>
              <a:rPr lang="fa-IR" sz="2000" b="1" dirty="0" smtClean="0">
                <a:cs typeface="B Nazanin" panose="00000400000000000000" pitchFamily="2" charset="-78"/>
              </a:rPr>
              <a:t> و به دلیل نداشتن استطاعت مالی رضایت شخصی داد.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en-US" sz="2000" b="1" dirty="0" smtClean="0">
                <a:cs typeface="B Nazanin" panose="00000400000000000000" pitchFamily="2" charset="-78"/>
              </a:rPr>
              <a:t>PCI</a:t>
            </a:r>
            <a:r>
              <a:rPr lang="fa-IR" sz="2000" b="1" dirty="0" smtClean="0">
                <a:cs typeface="B Nazanin" panose="00000400000000000000" pitchFamily="2" charset="-78"/>
              </a:rPr>
              <a:t>  </a:t>
            </a:r>
            <a:r>
              <a:rPr lang="en-US" sz="2000" b="1" dirty="0" smtClean="0">
                <a:cs typeface="B Nazanin" panose="00000400000000000000" pitchFamily="2" charset="-78"/>
              </a:rPr>
              <a:t>4</a:t>
            </a:r>
            <a:r>
              <a:rPr lang="fa-IR" sz="2000" b="1" dirty="0" smtClean="0">
                <a:cs typeface="B Nazanin" panose="00000400000000000000" pitchFamily="2" charset="-78"/>
              </a:rPr>
              <a:t>سال قبل در بیمارستان فیروزگر 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000" b="1" dirty="0" smtClean="0">
                <a:cs typeface="B Nazanin" panose="00000400000000000000" pitchFamily="2" charset="-78"/>
              </a:rPr>
              <a:t>سابقه فوتو کواگولاسیون چشم چپ </a:t>
            </a:r>
            <a:r>
              <a:rPr lang="en-US" sz="2000" b="1" dirty="0" smtClean="0">
                <a:cs typeface="B Nazanin" panose="00000400000000000000" pitchFamily="2" charset="-78"/>
              </a:rPr>
              <a:t>2</a:t>
            </a:r>
            <a:r>
              <a:rPr lang="fa-IR" sz="2000" b="1" dirty="0" smtClean="0">
                <a:cs typeface="B Nazanin" panose="00000400000000000000" pitchFamily="2" charset="-78"/>
              </a:rPr>
              <a:t>سال قبل در بیمارستان نگاه. </a:t>
            </a:r>
            <a:r>
              <a:rPr lang="fa-IR" sz="2000" b="1" dirty="0">
                <a:cs typeface="B Nazanin" panose="00000400000000000000" pitchFamily="2" charset="-78"/>
              </a:rPr>
              <a:t>دید چشم چپ </a:t>
            </a:r>
            <a:r>
              <a:rPr lang="en-US" sz="2000" b="1" dirty="0" smtClean="0">
                <a:cs typeface="B Nazanin" panose="00000400000000000000" pitchFamily="2" charset="-78"/>
              </a:rPr>
              <a:t>0.05</a:t>
            </a:r>
            <a:r>
              <a:rPr lang="fa-IR" sz="2000" b="1" dirty="0" smtClean="0">
                <a:cs typeface="B Nazanin" panose="00000400000000000000" pitchFamily="2" charset="-78"/>
              </a:rPr>
              <a:t>و </a:t>
            </a:r>
            <a:r>
              <a:rPr lang="fa-IR" sz="2000" b="1" dirty="0">
                <a:cs typeface="B Nazanin" panose="00000400000000000000" pitchFamily="2" charset="-78"/>
              </a:rPr>
              <a:t>چشم راست </a:t>
            </a:r>
            <a:r>
              <a:rPr lang="en-US" sz="2000" b="1" dirty="0" smtClean="0">
                <a:cs typeface="B Nazanin" panose="00000400000000000000" pitchFamily="2" charset="-78"/>
              </a:rPr>
              <a:t>0.4</a:t>
            </a:r>
            <a:r>
              <a:rPr lang="fa-IR" sz="2000" b="1" dirty="0" smtClean="0">
                <a:cs typeface="B Nazanin" panose="00000400000000000000" pitchFamily="2" charset="-78"/>
              </a:rPr>
              <a:t>است</a:t>
            </a:r>
            <a:r>
              <a:rPr lang="fa-IR" sz="2000" b="1" dirty="0">
                <a:cs typeface="B Nazanin" panose="00000400000000000000" pitchFamily="2" charset="-78"/>
              </a:rPr>
              <a:t>. و </a:t>
            </a:r>
            <a:r>
              <a:rPr lang="en-US" sz="2000" b="1" dirty="0">
                <a:cs typeface="B Nazanin" panose="00000400000000000000" pitchFamily="2" charset="-78"/>
              </a:rPr>
              <a:t>Amblyopia </a:t>
            </a:r>
            <a:r>
              <a:rPr lang="fa-IR" sz="2000" b="1" dirty="0">
                <a:cs typeface="B Nazanin" panose="00000400000000000000" pitchFamily="2" charset="-78"/>
              </a:rPr>
              <a:t>دارد</a:t>
            </a:r>
            <a:r>
              <a:rPr lang="fa-IR" sz="2000" b="1" dirty="0" smtClean="0">
                <a:cs typeface="B Nazanin" panose="00000400000000000000" pitchFamily="2" charset="-78"/>
              </a:rPr>
              <a:t>.</a:t>
            </a:r>
            <a:endParaRPr lang="en-US" sz="2000" b="1" dirty="0" smtClean="0">
              <a:cs typeface="B Nazanin" panose="00000400000000000000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000" b="1" dirty="0">
                <a:cs typeface="B Nazanin" panose="00000400000000000000" pitchFamily="2" charset="-78"/>
              </a:rPr>
              <a:t>همچنین بیمار از </a:t>
            </a:r>
            <a:r>
              <a:rPr lang="en-US" sz="2000" b="1" dirty="0" smtClean="0">
                <a:cs typeface="B Nazanin" panose="00000400000000000000" pitchFamily="2" charset="-78"/>
              </a:rPr>
              <a:t>2</a:t>
            </a:r>
            <a:r>
              <a:rPr lang="fa-IR" sz="2000" b="1" dirty="0" smtClean="0">
                <a:cs typeface="B Nazanin" panose="00000400000000000000" pitchFamily="2" charset="-78"/>
              </a:rPr>
              <a:t>سال </a:t>
            </a:r>
            <a:r>
              <a:rPr lang="fa-IR" sz="2000" b="1" dirty="0">
                <a:cs typeface="B Nazanin" panose="00000400000000000000" pitchFamily="2" charset="-78"/>
              </a:rPr>
              <a:t>قبل نوروپاتی پای چپ داشته که آکسونال نوروپاتی گزارش شده و در </a:t>
            </a:r>
            <a:r>
              <a:rPr lang="en-US" sz="2000" b="1" dirty="0">
                <a:cs typeface="B Nazanin" panose="00000400000000000000" pitchFamily="2" charset="-78"/>
              </a:rPr>
              <a:t>MRI </a:t>
            </a:r>
            <a:r>
              <a:rPr lang="fa-IR" sz="2000" b="1" dirty="0">
                <a:cs typeface="B Nazanin" panose="00000400000000000000" pitchFamily="2" charset="-78"/>
              </a:rPr>
              <a:t>بیمار </a:t>
            </a:r>
            <a:r>
              <a:rPr lang="en-US" sz="2000" b="1" dirty="0">
                <a:cs typeface="B Nazanin" panose="00000400000000000000" pitchFamily="2" charset="-78"/>
              </a:rPr>
              <a:t>bulging </a:t>
            </a:r>
            <a:r>
              <a:rPr lang="fa-IR" sz="2000" b="1" dirty="0">
                <a:cs typeface="B Nazanin" panose="00000400000000000000" pitchFamily="2" charset="-78"/>
              </a:rPr>
              <a:t>دیسک کمر داشته </a:t>
            </a:r>
          </a:p>
          <a:p>
            <a:pPr marL="0" indent="0" algn="r" rtl="1">
              <a:lnSpc>
                <a:spcPct val="150000"/>
              </a:lnSpc>
              <a:buNone/>
            </a:pPr>
            <a:endParaRPr lang="fa-IR" sz="2000" b="1" dirty="0" smtClean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3387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24544" y="404664"/>
            <a:ext cx="8424936" cy="5786507"/>
          </a:xfrm>
        </p:spPr>
        <p:txBody>
          <a:bodyPr>
            <a:no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en-US" sz="2000" b="1" dirty="0" smtClean="0">
                <a:cs typeface="B Nazanin" panose="00000400000000000000" pitchFamily="2" charset="-78"/>
              </a:rPr>
              <a:t>DH</a:t>
            </a:r>
            <a:r>
              <a:rPr lang="fa-IR" sz="2000" b="1" dirty="0" smtClean="0">
                <a:cs typeface="B Nazanin" panose="00000400000000000000" pitchFamily="2" charset="-78"/>
              </a:rPr>
              <a:t>:</a:t>
            </a:r>
            <a:r>
              <a:rPr lang="en-US" sz="2000" b="1" dirty="0" smtClean="0">
                <a:cs typeface="B Nazanin" panose="00000400000000000000" pitchFamily="2" charset="-78"/>
              </a:rPr>
              <a:t> </a:t>
            </a:r>
            <a:r>
              <a:rPr lang="fa-IR" sz="2000" b="1" dirty="0" smtClean="0">
                <a:cs typeface="B Nazanin" panose="00000400000000000000" pitchFamily="2" charset="-78"/>
              </a:rPr>
              <a:t>لانتوس </a:t>
            </a:r>
            <a:r>
              <a:rPr lang="en-US" sz="2000" b="1" dirty="0" smtClean="0">
                <a:cs typeface="B Nazanin" panose="00000400000000000000" pitchFamily="2" charset="-78"/>
              </a:rPr>
              <a:t>4</a:t>
            </a:r>
            <a:r>
              <a:rPr lang="fa-IR" sz="2000" b="1" dirty="0" smtClean="0">
                <a:cs typeface="B Nazanin" panose="00000400000000000000" pitchFamily="2" charset="-78"/>
              </a:rPr>
              <a:t>واحد شب و نوورپید </a:t>
            </a:r>
            <a:r>
              <a:rPr lang="en-US" sz="2000" b="1" dirty="0" smtClean="0">
                <a:cs typeface="B Nazanin" panose="00000400000000000000" pitchFamily="2" charset="-78"/>
              </a:rPr>
              <a:t>2-2</a:t>
            </a:r>
            <a:r>
              <a:rPr lang="fa-IR" sz="2000" b="1" dirty="0" smtClean="0">
                <a:cs typeface="B Nazanin" panose="00000400000000000000" pitchFamily="2" charset="-78"/>
              </a:rPr>
              <a:t>/ </a:t>
            </a:r>
            <a:r>
              <a:rPr lang="en-US" sz="2000" b="1" dirty="0" smtClean="0">
                <a:cs typeface="B Nazanin" panose="00000400000000000000" pitchFamily="2" charset="-78"/>
              </a:rPr>
              <a:t>ASA</a:t>
            </a:r>
            <a:r>
              <a:rPr lang="fa-IR" sz="2000" b="1" dirty="0" smtClean="0">
                <a:cs typeface="B Nazanin" panose="00000400000000000000" pitchFamily="2" charset="-78"/>
              </a:rPr>
              <a:t>/ </a:t>
            </a:r>
            <a:r>
              <a:rPr lang="fa-IR" sz="2000" b="1" dirty="0">
                <a:cs typeface="B Nazanin" panose="00000400000000000000" pitchFamily="2" charset="-78"/>
              </a:rPr>
              <a:t> </a:t>
            </a:r>
            <a:r>
              <a:rPr lang="fa-IR" sz="2000" b="1" dirty="0" smtClean="0">
                <a:cs typeface="B Nazanin" panose="00000400000000000000" pitchFamily="2" charset="-78"/>
              </a:rPr>
              <a:t>آتوروستاتین </a:t>
            </a:r>
            <a:r>
              <a:rPr lang="en-US" sz="2000" b="1" dirty="0" smtClean="0">
                <a:cs typeface="B Nazanin" panose="00000400000000000000" pitchFamily="2" charset="-78"/>
              </a:rPr>
              <a:t>40</a:t>
            </a:r>
            <a:r>
              <a:rPr lang="fa-IR" sz="2000" b="1" dirty="0" smtClean="0">
                <a:cs typeface="B Nazanin" panose="00000400000000000000" pitchFamily="2" charset="-78"/>
              </a:rPr>
              <a:t>/ پرگابالین </a:t>
            </a:r>
            <a:r>
              <a:rPr lang="en-US" sz="2000" b="1" dirty="0" smtClean="0">
                <a:cs typeface="B Nazanin" panose="00000400000000000000" pitchFamily="2" charset="-78"/>
              </a:rPr>
              <a:t>75</a:t>
            </a:r>
            <a:endParaRPr lang="fa-IR" sz="2000" b="1" dirty="0" smtClean="0">
              <a:cs typeface="B Nazanin" panose="00000400000000000000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en-US" sz="2000" b="1" dirty="0" smtClean="0">
                <a:cs typeface="B Nazanin" panose="00000400000000000000" pitchFamily="2" charset="-78"/>
              </a:rPr>
              <a:t>HH </a:t>
            </a:r>
            <a:r>
              <a:rPr lang="fa-IR" sz="2000" b="1" dirty="0" smtClean="0">
                <a:cs typeface="B Nazanin" panose="00000400000000000000" pitchFamily="2" charset="-78"/>
              </a:rPr>
              <a:t> :سیگار (-) </a:t>
            </a:r>
            <a:r>
              <a:rPr lang="fa-IR" sz="2000" b="1" dirty="0">
                <a:cs typeface="B Nazanin" panose="00000400000000000000" pitchFamily="2" charset="-78"/>
              </a:rPr>
              <a:t>، الکل (-) </a:t>
            </a:r>
            <a:r>
              <a:rPr lang="fa-IR" sz="2000" b="1" dirty="0" smtClean="0">
                <a:cs typeface="B Nazanin" panose="00000400000000000000" pitchFamily="2" charset="-78"/>
              </a:rPr>
              <a:t>، </a:t>
            </a:r>
            <a:r>
              <a:rPr lang="en-US" sz="2000" b="1" dirty="0" smtClean="0">
                <a:cs typeface="B Nazanin" panose="00000400000000000000" pitchFamily="2" charset="-78"/>
              </a:rPr>
              <a:t>addict</a:t>
            </a:r>
            <a:r>
              <a:rPr lang="fa-IR" sz="2000" b="1" dirty="0" smtClean="0">
                <a:cs typeface="B Nazanin" panose="00000400000000000000" pitchFamily="2" charset="-78"/>
              </a:rPr>
              <a:t>(-)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en-US" sz="2000" b="1" dirty="0" smtClean="0">
                <a:cs typeface="B Nazanin" panose="00000400000000000000" pitchFamily="2" charset="-78"/>
              </a:rPr>
              <a:t>FH </a:t>
            </a:r>
            <a:r>
              <a:rPr lang="fa-IR" sz="2000" b="1" dirty="0" smtClean="0">
                <a:cs typeface="B Nazanin" panose="00000400000000000000" pitchFamily="2" charset="-78"/>
              </a:rPr>
              <a:t>: پدر </a:t>
            </a:r>
            <a:r>
              <a:rPr lang="en-US" sz="2000" b="1" dirty="0" smtClean="0">
                <a:cs typeface="B Nazanin" panose="00000400000000000000" pitchFamily="2" charset="-78"/>
              </a:rPr>
              <a:t>HTN</a:t>
            </a:r>
            <a:r>
              <a:rPr lang="fa-IR" sz="2000" b="1" dirty="0" smtClean="0">
                <a:cs typeface="B Nazanin" panose="00000400000000000000" pitchFamily="2" charset="-78"/>
              </a:rPr>
              <a:t>(+)</a:t>
            </a:r>
            <a:r>
              <a:rPr lang="fa-IR" sz="2000" b="1" dirty="0">
                <a:cs typeface="B Nazanin" panose="00000400000000000000" pitchFamily="2" charset="-78"/>
              </a:rPr>
              <a:t>،</a:t>
            </a:r>
            <a:r>
              <a:rPr lang="fa-IR" sz="2000" b="1" dirty="0" smtClean="0">
                <a:cs typeface="B Nazanin" panose="00000400000000000000" pitchFamily="2" charset="-78"/>
              </a:rPr>
              <a:t> </a:t>
            </a:r>
            <a:r>
              <a:rPr lang="en-US" sz="2000" b="1" dirty="0" smtClean="0">
                <a:cs typeface="B Nazanin" panose="00000400000000000000" pitchFamily="2" charset="-78"/>
              </a:rPr>
              <a:t>CKD</a:t>
            </a:r>
            <a:r>
              <a:rPr lang="fa-IR" sz="2000" b="1" dirty="0">
                <a:cs typeface="B Nazanin" panose="00000400000000000000" pitchFamily="2" charset="-78"/>
              </a:rPr>
              <a:t> (+)، </a:t>
            </a:r>
            <a:r>
              <a:rPr lang="en-US" sz="2000" b="1" dirty="0" smtClean="0">
                <a:cs typeface="B Nazanin" panose="00000400000000000000" pitchFamily="2" charset="-78"/>
              </a:rPr>
              <a:t>DM</a:t>
            </a:r>
            <a:r>
              <a:rPr lang="fa-IR" sz="2000" b="1" dirty="0" smtClean="0">
                <a:cs typeface="B Nazanin" panose="00000400000000000000" pitchFamily="2" charset="-78"/>
              </a:rPr>
              <a:t> (-)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000" b="1" dirty="0" smtClean="0">
                <a:cs typeface="B Nazanin" panose="00000400000000000000" pitchFamily="2" charset="-78"/>
              </a:rPr>
              <a:t>سابقه </a:t>
            </a:r>
            <a:r>
              <a:rPr lang="en-US" sz="2000" b="1" dirty="0" smtClean="0">
                <a:cs typeface="B Nazanin" panose="00000400000000000000" pitchFamily="2" charset="-78"/>
              </a:rPr>
              <a:t>DM </a:t>
            </a:r>
            <a:r>
              <a:rPr lang="fa-IR" sz="2000" b="1" dirty="0" smtClean="0">
                <a:cs typeface="B Nazanin" panose="00000400000000000000" pitchFamily="2" charset="-78"/>
              </a:rPr>
              <a:t> در فامیل درجه یک ندارد. خاله بیمار </a:t>
            </a:r>
            <a:r>
              <a:rPr lang="en-US" sz="2000" b="1" dirty="0" smtClean="0">
                <a:cs typeface="B Nazanin" panose="00000400000000000000" pitchFamily="2" charset="-78"/>
              </a:rPr>
              <a:t>DM</a:t>
            </a:r>
            <a:r>
              <a:rPr lang="fa-IR" sz="2000" b="1" dirty="0" smtClean="0">
                <a:cs typeface="B Nazanin" panose="00000400000000000000" pitchFamily="2" charset="-78"/>
              </a:rPr>
              <a:t> تیپ </a:t>
            </a:r>
            <a:r>
              <a:rPr lang="en-US" sz="2000" b="1" dirty="0" smtClean="0">
                <a:cs typeface="B Nazanin" panose="00000400000000000000" pitchFamily="2" charset="-78"/>
              </a:rPr>
              <a:t>2</a:t>
            </a:r>
            <a:r>
              <a:rPr lang="fa-IR" sz="2000" b="1" dirty="0" smtClean="0">
                <a:cs typeface="B Nazanin" panose="00000400000000000000" pitchFamily="2" charset="-78"/>
              </a:rPr>
              <a:t>تحت درمان </a:t>
            </a:r>
            <a:r>
              <a:rPr lang="en-US" sz="2000" b="1" dirty="0" smtClean="0">
                <a:cs typeface="B Nazanin" panose="00000400000000000000" pitchFamily="2" charset="-78"/>
              </a:rPr>
              <a:t>OA</a:t>
            </a:r>
            <a:r>
              <a:rPr lang="fa-IR" sz="2000" b="1" dirty="0" smtClean="0">
                <a:cs typeface="B Nazanin" panose="00000400000000000000" pitchFamily="2" charset="-78"/>
              </a:rPr>
              <a:t> و انسولین بوده و در سن </a:t>
            </a:r>
            <a:r>
              <a:rPr lang="en-US" sz="2000" b="1" dirty="0" smtClean="0">
                <a:cs typeface="B Nazanin" panose="00000400000000000000" pitchFamily="2" charset="-78"/>
              </a:rPr>
              <a:t>60</a:t>
            </a:r>
            <a:r>
              <a:rPr lang="fa-IR" sz="2000" b="1" dirty="0" smtClean="0">
                <a:cs typeface="B Nazanin" panose="00000400000000000000" pitchFamily="2" charset="-78"/>
              </a:rPr>
              <a:t>سالگی فوت شده اند. </a:t>
            </a:r>
            <a:endParaRPr lang="en-US" sz="2000" b="1" dirty="0" smtClean="0">
              <a:cs typeface="B Nazanin" panose="00000400000000000000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000" b="1" dirty="0" smtClean="0">
                <a:cs typeface="B Nazanin" panose="00000400000000000000" pitchFamily="2" charset="-78"/>
              </a:rPr>
              <a:t>آلرژی: ندارد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en-US" sz="2000" b="1" dirty="0" smtClean="0">
                <a:cs typeface="B Nazanin" panose="00000400000000000000" pitchFamily="2" charset="-78"/>
              </a:rPr>
              <a:t>ROS</a:t>
            </a:r>
            <a:r>
              <a:rPr lang="fa-IR" sz="2000" b="1" dirty="0" smtClean="0">
                <a:cs typeface="B Nazanin" panose="00000400000000000000" pitchFamily="2" charset="-78"/>
              </a:rPr>
              <a:t>: 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en-US" sz="2000" b="1" dirty="0" smtClean="0">
                <a:cs typeface="B Nazanin" panose="00000400000000000000" pitchFamily="2" charset="-78"/>
              </a:rPr>
              <a:t>H&amp;N</a:t>
            </a:r>
            <a:r>
              <a:rPr lang="fa-IR" sz="2000" b="1" dirty="0" smtClean="0">
                <a:cs typeface="B Nazanin" panose="00000400000000000000" pitchFamily="2" charset="-78"/>
              </a:rPr>
              <a:t>:سردرد موقع هیپوگلیسمی-سرگیجه ندارد. کاهش بینایی چشم چپ و راست دارد.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en-US" sz="2000" b="1" dirty="0" smtClean="0">
                <a:cs typeface="B Nazanin" panose="00000400000000000000" pitchFamily="2" charset="-78"/>
              </a:rPr>
              <a:t>CHEST</a:t>
            </a:r>
            <a:r>
              <a:rPr lang="fa-IR" sz="2000" b="1" dirty="0" smtClean="0">
                <a:cs typeface="B Nazanin" panose="00000400000000000000" pitchFamily="2" charset="-78"/>
              </a:rPr>
              <a:t>:تپش قلب وتنگی نفس و... ندارد.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en-US" sz="2000" b="1" dirty="0" smtClean="0">
                <a:cs typeface="B Nazanin" panose="00000400000000000000" pitchFamily="2" charset="-78"/>
              </a:rPr>
              <a:t>GI</a:t>
            </a:r>
            <a:r>
              <a:rPr lang="fa-IR" sz="2000" b="1" dirty="0" smtClean="0">
                <a:cs typeface="B Nazanin" panose="00000400000000000000" pitchFamily="2" charset="-78"/>
              </a:rPr>
              <a:t>:کاهش اشتها </a:t>
            </a:r>
            <a:r>
              <a:rPr lang="fa-IR" sz="2000" b="1" dirty="0">
                <a:cs typeface="B Nazanin" panose="00000400000000000000" pitchFamily="2" charset="-78"/>
              </a:rPr>
              <a:t>و</a:t>
            </a:r>
            <a:r>
              <a:rPr lang="fa-IR" sz="2000" b="1" dirty="0" smtClean="0">
                <a:cs typeface="B Nazanin" panose="00000400000000000000" pitchFamily="2" charset="-78"/>
              </a:rPr>
              <a:t>افزایش وزن ندارد.</a:t>
            </a:r>
          </a:p>
        </p:txBody>
      </p:sp>
    </p:spTree>
    <p:extLst>
      <p:ext uri="{BB962C8B-B14F-4D97-AF65-F5344CB8AC3E}">
        <p14:creationId xmlns:p14="http://schemas.microsoft.com/office/powerpoint/2010/main" val="146532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8520" y="-60323"/>
            <a:ext cx="8229600" cy="6912768"/>
          </a:xfrm>
        </p:spPr>
        <p:txBody>
          <a:bodyPr>
            <a:no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sz="2000" b="1" dirty="0">
                <a:cs typeface="B Nazanin" panose="00000400000000000000" pitchFamily="2" charset="-78"/>
              </a:rPr>
              <a:t/>
            </a:r>
            <a:br>
              <a:rPr lang="fa-IR" sz="2000" b="1" dirty="0">
                <a:cs typeface="B Nazanin" panose="00000400000000000000" pitchFamily="2" charset="-78"/>
              </a:rPr>
            </a:br>
            <a:r>
              <a:rPr lang="en-US" sz="2000" b="1" dirty="0">
                <a:cs typeface="B Nazanin" panose="00000400000000000000" pitchFamily="2" charset="-78"/>
              </a:rPr>
              <a:t>:</a:t>
            </a:r>
            <a:r>
              <a:rPr lang="en-US" sz="2000" b="1" dirty="0" smtClean="0">
                <a:cs typeface="B Nazanin" panose="00000400000000000000" pitchFamily="2" charset="-78"/>
              </a:rPr>
              <a:t>PH/EX</a:t>
            </a:r>
            <a:endParaRPr lang="fa-IR" sz="2000" b="1" dirty="0" smtClean="0">
              <a:cs typeface="B Nazanin" panose="00000400000000000000" pitchFamily="2" charset="-78"/>
            </a:endParaRPr>
          </a:p>
          <a:p>
            <a:pPr marL="0" indent="0" algn="ctr" rtl="1">
              <a:lnSpc>
                <a:spcPct val="150000"/>
              </a:lnSpc>
              <a:buNone/>
            </a:pPr>
            <a:r>
              <a:rPr lang="en-US" sz="2000" b="1" dirty="0" smtClean="0">
                <a:cs typeface="B Nazanin" panose="00000400000000000000" pitchFamily="2" charset="-78"/>
              </a:rPr>
              <a:t>BP=1</a:t>
            </a:r>
            <a:r>
              <a:rPr lang="en-US" sz="2000" b="1" dirty="0">
                <a:cs typeface="B Nazanin" panose="00000400000000000000" pitchFamily="2" charset="-78"/>
              </a:rPr>
              <a:t>2</a:t>
            </a:r>
            <a:r>
              <a:rPr lang="en-US" sz="2000" b="1" dirty="0" smtClean="0">
                <a:cs typeface="B Nazanin" panose="00000400000000000000" pitchFamily="2" charset="-78"/>
              </a:rPr>
              <a:t>0/70      </a:t>
            </a:r>
            <a:r>
              <a:rPr lang="en-US" sz="2000" b="1" dirty="0">
                <a:cs typeface="B Nazanin" panose="00000400000000000000" pitchFamily="2" charset="-78"/>
              </a:rPr>
              <a:t>PR=74     T=36/8     </a:t>
            </a:r>
            <a:r>
              <a:rPr lang="en-US" sz="2000" b="1" dirty="0" smtClean="0">
                <a:cs typeface="B Nazanin" panose="00000400000000000000" pitchFamily="2" charset="-78"/>
              </a:rPr>
              <a:t>RR=14</a:t>
            </a:r>
          </a:p>
          <a:p>
            <a:pPr marL="0" indent="0" algn="ctr" rtl="1">
              <a:lnSpc>
                <a:spcPct val="150000"/>
              </a:lnSpc>
              <a:buNone/>
            </a:pPr>
            <a:r>
              <a:rPr lang="fa-IR" sz="2000" b="1" dirty="0" smtClean="0">
                <a:cs typeface="B Nazanin" panose="00000400000000000000" pitchFamily="2" charset="-78"/>
              </a:rPr>
              <a:t>       </a:t>
            </a:r>
            <a:r>
              <a:rPr lang="en-US" sz="2000" b="1" dirty="0" smtClean="0">
                <a:cs typeface="B Nazanin" panose="00000400000000000000" pitchFamily="2" charset="-78"/>
              </a:rPr>
              <a:t>H=153 cm       W=53 kg      BMI=22</a:t>
            </a:r>
            <a:endParaRPr lang="fa-IR" sz="2000" b="1" dirty="0" smtClean="0">
              <a:cs typeface="B Nazanin" panose="00000400000000000000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en-US" sz="2000" b="1" dirty="0" smtClean="0">
                <a:cs typeface="B Nazanin" panose="00000400000000000000" pitchFamily="2" charset="-78"/>
              </a:rPr>
              <a:t>H&amp;N</a:t>
            </a:r>
            <a:r>
              <a:rPr lang="fa-IR" sz="2000" b="1" dirty="0" smtClean="0">
                <a:cs typeface="B Nazanin" panose="00000400000000000000" pitchFamily="2" charset="-78"/>
              </a:rPr>
              <a:t>: تیروئید نرمال سایز است.</a:t>
            </a:r>
            <a:endParaRPr lang="en-US" sz="2000" b="1" dirty="0" smtClean="0">
              <a:cs typeface="B Nazanin" panose="00000400000000000000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en-US" sz="2000" b="1" dirty="0" smtClean="0">
                <a:cs typeface="B Nazanin" panose="00000400000000000000" pitchFamily="2" charset="-78"/>
              </a:rPr>
              <a:t>CHEST</a:t>
            </a:r>
            <a:r>
              <a:rPr lang="fa-IR" sz="2000" b="1" dirty="0" smtClean="0">
                <a:cs typeface="B Nazanin" panose="00000400000000000000" pitchFamily="2" charset="-78"/>
              </a:rPr>
              <a:t>:سمع قلب وریه نرمال.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000" b="1" dirty="0" smtClean="0">
                <a:cs typeface="B Nazanin" panose="00000400000000000000" pitchFamily="2" charset="-78"/>
              </a:rPr>
              <a:t> </a:t>
            </a:r>
            <a:r>
              <a:rPr lang="en-US" sz="2000" b="1" dirty="0" smtClean="0">
                <a:cs typeface="B Nazanin" panose="00000400000000000000" pitchFamily="2" charset="-78"/>
              </a:rPr>
              <a:t>ABDOMAN</a:t>
            </a:r>
            <a:r>
              <a:rPr lang="fa-IR" sz="2000" b="1" dirty="0" smtClean="0">
                <a:cs typeface="B Nazanin" panose="00000400000000000000" pitchFamily="2" charset="-78"/>
              </a:rPr>
              <a:t>:تندرنس وارگانومگالی ندارد.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000" b="1" dirty="0" smtClean="0">
                <a:cs typeface="B Nazanin" panose="00000400000000000000" pitchFamily="2" charset="-78"/>
              </a:rPr>
              <a:t> </a:t>
            </a:r>
            <a:r>
              <a:rPr lang="en-US" sz="2000" b="1" dirty="0" smtClean="0">
                <a:cs typeface="B Nazanin" panose="00000400000000000000" pitchFamily="2" charset="-78"/>
              </a:rPr>
              <a:t>EXT</a:t>
            </a:r>
            <a:r>
              <a:rPr lang="fa-IR" sz="2000" b="1" dirty="0" smtClean="0">
                <a:cs typeface="B Nazanin" panose="00000400000000000000" pitchFamily="2" charset="-78"/>
              </a:rPr>
              <a:t>: پای راست: دما و معاینه عروقی نرمال، رفلکس آشیل کاهش یافته و زانوی راست </a:t>
            </a:r>
            <a:r>
              <a:rPr lang="en-US" sz="2000" b="1" dirty="0" smtClean="0">
                <a:cs typeface="B Nazanin" panose="00000400000000000000" pitchFamily="2" charset="-78"/>
              </a:rPr>
              <a:t>+2</a:t>
            </a:r>
            <a:r>
              <a:rPr lang="fa-IR" sz="2000" b="1" dirty="0" smtClean="0">
                <a:cs typeface="B Nazanin" panose="00000400000000000000" pitchFamily="2" charset="-78"/>
              </a:rPr>
              <a:t>، حس لمس و ارتعاش و پروپریوسپتیو نرمال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000" b="1" dirty="0" smtClean="0">
                <a:cs typeface="B Nazanin" panose="00000400000000000000" pitchFamily="2" charset="-78"/>
              </a:rPr>
              <a:t>پای چپ: </a:t>
            </a:r>
            <a:r>
              <a:rPr lang="fa-IR" sz="2000" b="1" dirty="0">
                <a:cs typeface="B Nazanin" panose="00000400000000000000" pitchFamily="2" charset="-78"/>
              </a:rPr>
              <a:t>دما و معاینه عروقی نرمال، </a:t>
            </a:r>
            <a:r>
              <a:rPr lang="fa-IR" sz="2000" b="1" dirty="0" smtClean="0">
                <a:cs typeface="B Nazanin" panose="00000400000000000000" pitchFamily="2" charset="-78"/>
              </a:rPr>
              <a:t>رفلکس آشیل کاهش یافته و زانوی چپ </a:t>
            </a:r>
            <a:r>
              <a:rPr lang="en-US" sz="2000" b="1" dirty="0" smtClean="0">
                <a:cs typeface="B Nazanin" panose="00000400000000000000" pitchFamily="2" charset="-78"/>
              </a:rPr>
              <a:t>+1</a:t>
            </a:r>
            <a:r>
              <a:rPr lang="fa-IR" sz="2000" b="1" dirty="0" smtClean="0">
                <a:cs typeface="B Nazanin" panose="00000400000000000000" pitchFamily="2" charset="-78"/>
              </a:rPr>
              <a:t>، </a:t>
            </a:r>
            <a:r>
              <a:rPr lang="fa-IR" sz="2000" b="1" dirty="0">
                <a:cs typeface="B Nazanin" panose="00000400000000000000" pitchFamily="2" charset="-78"/>
              </a:rPr>
              <a:t>حس </a:t>
            </a:r>
            <a:r>
              <a:rPr lang="fa-IR" sz="2000" b="1" dirty="0" smtClean="0">
                <a:cs typeface="B Nazanin" panose="00000400000000000000" pitchFamily="2" charset="-78"/>
              </a:rPr>
              <a:t>لمس، ارتعاش و پروپریوسپتیو  تا </a:t>
            </a:r>
            <a:r>
              <a:rPr lang="fa-IR" sz="2000" b="1" dirty="0">
                <a:cs typeface="B Nazanin" panose="00000400000000000000" pitchFamily="2" charset="-78"/>
              </a:rPr>
              <a:t>ب</a:t>
            </a:r>
            <a:r>
              <a:rPr lang="fa-IR" sz="2000" b="1" dirty="0" smtClean="0">
                <a:cs typeface="B Nazanin" panose="00000400000000000000" pitchFamily="2" charset="-78"/>
              </a:rPr>
              <a:t>الای ران مختل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000" b="1" dirty="0" smtClean="0">
                <a:cs typeface="B Nazanin" panose="00000400000000000000" pitchFamily="2" charset="-78"/>
              </a:rPr>
              <a:t>معاینات نرولوژی نرمال . </a:t>
            </a:r>
            <a:r>
              <a:rPr lang="en-US" sz="2000" b="1" dirty="0" smtClean="0">
                <a:cs typeface="B Nazanin" panose="00000400000000000000" pitchFamily="2" charset="-78"/>
              </a:rPr>
              <a:t>Force</a:t>
            </a:r>
            <a:r>
              <a:rPr lang="fa-IR" sz="2000" b="1" dirty="0" smtClean="0">
                <a:cs typeface="B Nazanin" panose="00000400000000000000" pitchFamily="2" charset="-78"/>
              </a:rPr>
              <a:t> عضلانی  </a:t>
            </a:r>
            <a:r>
              <a:rPr lang="en-US" sz="2000" b="1" dirty="0" smtClean="0">
                <a:cs typeface="B Nazanin" panose="00000400000000000000" pitchFamily="2" charset="-78"/>
              </a:rPr>
              <a:t>5/5</a:t>
            </a:r>
            <a:endParaRPr lang="fa-IR" sz="2000" b="1" dirty="0" smtClean="0">
              <a:cs typeface="B Nazanin" panose="00000400000000000000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endParaRPr lang="fa-IR" sz="2000" b="1" dirty="0" smtClean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1953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60648"/>
            <a:ext cx="7200800" cy="6192688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200000"/>
              </a:lnSpc>
              <a:buNone/>
            </a:pPr>
            <a:r>
              <a:rPr lang="en-US" sz="2000" b="1" dirty="0">
                <a:cs typeface="B Nazanin" panose="00000400000000000000" pitchFamily="2" charset="-78"/>
              </a:rPr>
              <a:t>Problem list</a:t>
            </a:r>
            <a:endParaRPr lang="fa-IR" sz="2000" b="1" dirty="0" smtClean="0">
              <a:cs typeface="B Nazanin" panose="00000400000000000000" pitchFamily="2" charset="-78"/>
            </a:endParaRPr>
          </a:p>
          <a:p>
            <a:pPr marL="0" indent="0" algn="just" rtl="1">
              <a:lnSpc>
                <a:spcPct val="200000"/>
              </a:lnSpc>
              <a:buNone/>
            </a:pPr>
            <a:r>
              <a:rPr lang="fa-IR" sz="2000" b="1" dirty="0" smtClean="0">
                <a:cs typeface="B Nazanin" panose="00000400000000000000" pitchFamily="2" charset="-78"/>
              </a:rPr>
              <a:t>بیمار آقای </a:t>
            </a:r>
            <a:r>
              <a:rPr lang="en-US" sz="2000" b="1" dirty="0" smtClean="0">
                <a:cs typeface="B Nazanin" panose="00000400000000000000" pitchFamily="2" charset="-78"/>
              </a:rPr>
              <a:t>44</a:t>
            </a:r>
            <a:r>
              <a:rPr lang="fa-IR" sz="2000" b="1" dirty="0" smtClean="0">
                <a:cs typeface="B Nazanin" panose="00000400000000000000" pitchFamily="2" charset="-78"/>
              </a:rPr>
              <a:t>ساله مورد </a:t>
            </a:r>
            <a:r>
              <a:rPr lang="en-US" sz="2000" b="1" dirty="0" smtClean="0">
                <a:cs typeface="B Nazanin" panose="00000400000000000000" pitchFamily="2" charset="-78"/>
              </a:rPr>
              <a:t>DM</a:t>
            </a:r>
            <a:r>
              <a:rPr lang="fa-IR" sz="2000" b="1" dirty="0" smtClean="0">
                <a:cs typeface="B Nazanin" panose="00000400000000000000" pitchFamily="2" charset="-78"/>
              </a:rPr>
              <a:t> از </a:t>
            </a:r>
            <a:r>
              <a:rPr lang="en-US" sz="2000" b="1" dirty="0" smtClean="0">
                <a:cs typeface="B Nazanin" panose="00000400000000000000" pitchFamily="2" charset="-78"/>
              </a:rPr>
              <a:t>4</a:t>
            </a:r>
            <a:r>
              <a:rPr lang="fa-IR" sz="2000" b="1" dirty="0" smtClean="0">
                <a:cs typeface="B Nazanin" panose="00000400000000000000" pitchFamily="2" charset="-78"/>
              </a:rPr>
              <a:t> سالگی تحت درمان با انسولین لانتوس و نوورپید با سابقه رتینوپاتی و</a:t>
            </a:r>
            <a:r>
              <a:rPr lang="en-US" sz="2000" b="1" dirty="0" smtClean="0">
                <a:cs typeface="B Nazanin" panose="00000400000000000000" pitchFamily="2" charset="-78"/>
              </a:rPr>
              <a:t>IHD</a:t>
            </a:r>
            <a:r>
              <a:rPr lang="fa-IR" sz="2000" b="1" dirty="0" smtClean="0">
                <a:cs typeface="B Nazanin" panose="00000400000000000000" pitchFamily="2" charset="-78"/>
              </a:rPr>
              <a:t>  دچار حملات هیپوگلیسمی از</a:t>
            </a:r>
            <a:r>
              <a:rPr lang="en-US" sz="2000" b="1" dirty="0" smtClean="0">
                <a:cs typeface="B Nazanin" panose="00000400000000000000" pitchFamily="2" charset="-78"/>
              </a:rPr>
              <a:t>3</a:t>
            </a:r>
            <a:r>
              <a:rPr lang="fa-IR" sz="2000" b="1" dirty="0" smtClean="0">
                <a:cs typeface="B Nazanin" panose="00000400000000000000" pitchFamily="2" charset="-78"/>
              </a:rPr>
              <a:t>سال قبل شده که طی </a:t>
            </a:r>
            <a:r>
              <a:rPr lang="en-US" sz="2000" b="1" dirty="0" smtClean="0">
                <a:cs typeface="B Nazanin" panose="00000400000000000000" pitchFamily="2" charset="-78"/>
              </a:rPr>
              <a:t>6</a:t>
            </a:r>
            <a:r>
              <a:rPr lang="fa-IR" sz="2000" b="1" dirty="0" smtClean="0">
                <a:cs typeface="B Nazanin" panose="00000400000000000000" pitchFamily="2" charset="-78"/>
              </a:rPr>
              <a:t> ماه اخیر شدت یافته و طی بررسی ها</a:t>
            </a:r>
            <a:r>
              <a:rPr lang="fa-IR" sz="2000" b="1" dirty="0">
                <a:cs typeface="B Nazanin" panose="00000400000000000000" pitchFamily="2" charset="-78"/>
              </a:rPr>
              <a:t> انسولین و</a:t>
            </a:r>
            <a:r>
              <a:rPr lang="en-US" sz="2000" b="1" dirty="0">
                <a:cs typeface="B Nazanin" panose="00000400000000000000" pitchFamily="2" charset="-78"/>
              </a:rPr>
              <a:t> c </a:t>
            </a:r>
            <a:r>
              <a:rPr lang="en-US" sz="2000" b="1" dirty="0" smtClean="0">
                <a:cs typeface="B Nazanin" panose="00000400000000000000" pitchFamily="2" charset="-78"/>
              </a:rPr>
              <a:t>peptide</a:t>
            </a:r>
            <a:r>
              <a:rPr lang="fa-IR" sz="2000" b="1" dirty="0" smtClean="0">
                <a:cs typeface="B Nazanin" panose="00000400000000000000" pitchFamily="2" charset="-78"/>
              </a:rPr>
              <a:t> کاهش یافته دارد. گاسترو پارزی ، سلیاک، هیپوتیروییدی نداردو در مشاوره روان پزشکی </a:t>
            </a:r>
            <a:r>
              <a:rPr lang="en-US" sz="2000" b="1" dirty="0" smtClean="0">
                <a:cs typeface="B Nazanin" panose="00000400000000000000" pitchFamily="2" charset="-78"/>
              </a:rPr>
              <a:t>factitious</a:t>
            </a:r>
            <a:r>
              <a:rPr lang="fa-IR" sz="2000" b="1" dirty="0" smtClean="0">
                <a:cs typeface="B Nazanin" panose="00000400000000000000" pitchFamily="2" charset="-78"/>
              </a:rPr>
              <a:t> کمتر میباشد. </a:t>
            </a:r>
            <a:endParaRPr lang="fa-IR" sz="20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8189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با تشکر از توجه شما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35696" y="2852936"/>
            <a:ext cx="4968552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400" dirty="0" smtClean="0"/>
              <a:t>با تشکر از توجه شما</a:t>
            </a:r>
            <a:endParaRPr lang="fa-IR" sz="4400" dirty="0"/>
          </a:p>
        </p:txBody>
      </p:sp>
    </p:spTree>
    <p:extLst>
      <p:ext uri="{BB962C8B-B14F-4D97-AF65-F5344CB8AC3E}">
        <p14:creationId xmlns:p14="http://schemas.microsoft.com/office/powerpoint/2010/main" val="256314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72616" y="116632"/>
            <a:ext cx="8229600" cy="5793507"/>
          </a:xfrm>
        </p:spPr>
        <p:txBody>
          <a:bodyPr>
            <a:normAutofit/>
          </a:bodyPr>
          <a:lstStyle/>
          <a:p>
            <a:pPr algn="just" rtl="1">
              <a:lnSpc>
                <a:spcPct val="250000"/>
              </a:lnSpc>
              <a:buFont typeface="Wingdings" pitchFamily="2" charset="2"/>
              <a:buChar char="Ø"/>
            </a:pPr>
            <a:endParaRPr lang="en-US" sz="2000" b="1" dirty="0" smtClean="0">
              <a:cs typeface="B Nazanin" panose="00000400000000000000" pitchFamily="2" charset="-78"/>
            </a:endParaRPr>
          </a:p>
          <a:p>
            <a:pPr algn="just" rtl="1">
              <a:lnSpc>
                <a:spcPct val="250000"/>
              </a:lnSpc>
              <a:buFont typeface="Wingdings" pitchFamily="2" charset="2"/>
              <a:buChar char="Ø"/>
            </a:pPr>
            <a:r>
              <a:rPr lang="fa-IR" sz="2000" b="1" dirty="0">
                <a:cs typeface="B Nazanin" panose="00000400000000000000" pitchFamily="2" charset="-78"/>
              </a:rPr>
              <a:t>آقای </a:t>
            </a:r>
            <a:r>
              <a:rPr lang="en-US" sz="2000" b="1" dirty="0" smtClean="0">
                <a:cs typeface="B Nazanin" panose="00000400000000000000" pitchFamily="2" charset="-78"/>
              </a:rPr>
              <a:t>44</a:t>
            </a:r>
            <a:r>
              <a:rPr lang="fa-IR" sz="2000" b="1" dirty="0" smtClean="0">
                <a:cs typeface="B Nazanin" panose="00000400000000000000" pitchFamily="2" charset="-78"/>
              </a:rPr>
              <a:t>ساله / اهل تهران/ساکن تهران /تحصیلات اول راهنمایی</a:t>
            </a:r>
          </a:p>
          <a:p>
            <a:pPr algn="just" rtl="1">
              <a:lnSpc>
                <a:spcPct val="250000"/>
              </a:lnSpc>
              <a:buFont typeface="Wingdings" pitchFamily="2" charset="2"/>
              <a:buChar char="Ø"/>
            </a:pPr>
            <a:r>
              <a:rPr lang="fa-IR" sz="2000" b="1" dirty="0" smtClean="0">
                <a:cs typeface="B Nazanin" panose="00000400000000000000" pitchFamily="2" charset="-78"/>
              </a:rPr>
              <a:t>  شغل کارگر فروش قطعات ماشین که از</a:t>
            </a:r>
            <a:r>
              <a:rPr lang="en-US" sz="2000" b="1" dirty="0" smtClean="0">
                <a:cs typeface="B Nazanin" panose="00000400000000000000" pitchFamily="2" charset="-78"/>
              </a:rPr>
              <a:t>3</a:t>
            </a:r>
            <a:r>
              <a:rPr lang="fa-IR" sz="2000" b="1" dirty="0" smtClean="0">
                <a:cs typeface="B Nazanin" panose="00000400000000000000" pitchFamily="2" charset="-78"/>
              </a:rPr>
              <a:t> ماه قبل سر کار </a:t>
            </a:r>
            <a:r>
              <a:rPr lang="fa-IR" sz="2000" b="1" dirty="0">
                <a:cs typeface="B Nazanin" panose="00000400000000000000" pitchFamily="2" charset="-78"/>
              </a:rPr>
              <a:t>نمی </a:t>
            </a:r>
            <a:r>
              <a:rPr lang="fa-IR" sz="2000" b="1" dirty="0" smtClean="0">
                <a:cs typeface="B Nazanin" panose="00000400000000000000" pitchFamily="2" charset="-78"/>
              </a:rPr>
              <a:t>رود</a:t>
            </a:r>
          </a:p>
          <a:p>
            <a:pPr algn="just" rtl="1">
              <a:lnSpc>
                <a:spcPct val="250000"/>
              </a:lnSpc>
              <a:buFont typeface="Wingdings" pitchFamily="2" charset="2"/>
              <a:buChar char="Ø"/>
            </a:pPr>
            <a:r>
              <a:rPr lang="fa-IR" sz="2000" b="1" dirty="0" smtClean="0">
                <a:cs typeface="B Nazanin" panose="00000400000000000000" pitchFamily="2" charset="-78"/>
              </a:rPr>
              <a:t>مجرد وتا بحال ازدواج نکرده است</a:t>
            </a:r>
          </a:p>
          <a:p>
            <a:pPr marL="0" indent="0" algn="just" rtl="1">
              <a:lnSpc>
                <a:spcPct val="250000"/>
              </a:lnSpc>
              <a:buNone/>
            </a:pPr>
            <a:endParaRPr lang="fa-IR" sz="2000" b="1" dirty="0" smtClean="0">
              <a:cs typeface="B Nazanin" panose="00000400000000000000" pitchFamily="2" charset="-78"/>
            </a:endParaRPr>
          </a:p>
          <a:p>
            <a:pPr algn="just" rtl="1">
              <a:lnSpc>
                <a:spcPct val="250000"/>
              </a:lnSpc>
              <a:buFont typeface="Wingdings" pitchFamily="2" charset="2"/>
              <a:buChar char="Ø"/>
            </a:pPr>
            <a:endParaRPr lang="fa-IR" sz="2000" b="1" dirty="0" smtClean="0">
              <a:cs typeface="B Nazanin" panose="00000400000000000000" pitchFamily="2" charset="-78"/>
            </a:endParaRPr>
          </a:p>
          <a:p>
            <a:pPr algn="just" rtl="1">
              <a:lnSpc>
                <a:spcPct val="250000"/>
              </a:lnSpc>
              <a:buFont typeface="Wingdings" pitchFamily="2" charset="2"/>
              <a:buChar char="Ø"/>
            </a:pPr>
            <a:endParaRPr lang="en-US" sz="2000" b="1" dirty="0" smtClean="0">
              <a:cs typeface="B Nazanin" panose="00000400000000000000" pitchFamily="2" charset="-78"/>
            </a:endParaRPr>
          </a:p>
          <a:p>
            <a:pPr algn="just" rtl="1">
              <a:lnSpc>
                <a:spcPct val="250000"/>
              </a:lnSpc>
              <a:buFont typeface="Wingdings" pitchFamily="2" charset="2"/>
              <a:buChar char="Ø"/>
            </a:pPr>
            <a:endParaRPr lang="en-US" sz="2000" b="1" dirty="0" smtClean="0">
              <a:cs typeface="B Nazanin" panose="00000400000000000000" pitchFamily="2" charset="-78"/>
            </a:endParaRPr>
          </a:p>
          <a:p>
            <a:pPr algn="just" rtl="1">
              <a:lnSpc>
                <a:spcPct val="250000"/>
              </a:lnSpc>
              <a:buFont typeface="Wingdings" pitchFamily="2" charset="2"/>
              <a:buChar char="Ø"/>
            </a:pPr>
            <a:endParaRPr lang="fa-IR" sz="2000" b="1" dirty="0" smtClean="0">
              <a:cs typeface="B Nazanin" panose="00000400000000000000" pitchFamily="2" charset="-78"/>
            </a:endParaRPr>
          </a:p>
          <a:p>
            <a:pPr algn="just" rtl="1">
              <a:lnSpc>
                <a:spcPct val="250000"/>
              </a:lnSpc>
              <a:buFont typeface="Wingdings" pitchFamily="2" charset="2"/>
              <a:buChar char="Ø"/>
            </a:pPr>
            <a:endParaRPr lang="fa-IR" sz="20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8690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38" y="188640"/>
            <a:ext cx="8064895" cy="6408712"/>
          </a:xfrm>
        </p:spPr>
        <p:txBody>
          <a:bodyPr>
            <a:normAutofit/>
          </a:bodyPr>
          <a:lstStyle/>
          <a:p>
            <a:pPr algn="just" rtl="1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b="1" dirty="0">
                <a:cs typeface="B Nazanin" panose="00000400000000000000" pitchFamily="2" charset="-78"/>
              </a:rPr>
              <a:t>:CC </a:t>
            </a:r>
            <a:r>
              <a:rPr lang="fa-IR" sz="2000" b="1" dirty="0">
                <a:cs typeface="B Nazanin" panose="00000400000000000000" pitchFamily="2" charset="-78"/>
              </a:rPr>
              <a:t> افت قند خون</a:t>
            </a:r>
          </a:p>
          <a:p>
            <a:pPr algn="just" rtl="1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b="1" dirty="0">
                <a:cs typeface="B Nazanin" panose="00000400000000000000" pitchFamily="2" charset="-78"/>
              </a:rPr>
              <a:t>:PI </a:t>
            </a:r>
            <a:r>
              <a:rPr lang="fa-IR" sz="2000" b="1" dirty="0">
                <a:cs typeface="B Nazanin" panose="00000400000000000000" pitchFamily="2" charset="-78"/>
              </a:rPr>
              <a:t> بیمار آقای </a:t>
            </a:r>
            <a:r>
              <a:rPr lang="en-US" sz="2000" b="1" dirty="0" smtClean="0">
                <a:cs typeface="B Nazanin" panose="00000400000000000000" pitchFamily="2" charset="-78"/>
              </a:rPr>
              <a:t>44</a:t>
            </a:r>
            <a:r>
              <a:rPr lang="fa-IR" sz="2000" b="1" dirty="0" smtClean="0">
                <a:cs typeface="B Nazanin" panose="00000400000000000000" pitchFamily="2" charset="-78"/>
              </a:rPr>
              <a:t> </a:t>
            </a:r>
            <a:r>
              <a:rPr lang="fa-IR" sz="2000" b="1" dirty="0">
                <a:cs typeface="B Nazanin" panose="00000400000000000000" pitchFamily="2" charset="-78"/>
              </a:rPr>
              <a:t>ساله هستند که از سن </a:t>
            </a:r>
            <a:r>
              <a:rPr lang="en-US" sz="2000" b="1" dirty="0" smtClean="0">
                <a:cs typeface="B Nazanin" panose="00000400000000000000" pitchFamily="2" charset="-78"/>
              </a:rPr>
              <a:t>4</a:t>
            </a:r>
            <a:r>
              <a:rPr lang="fa-IR" sz="2000" b="1" dirty="0" smtClean="0">
                <a:cs typeface="B Nazanin" panose="00000400000000000000" pitchFamily="2" charset="-78"/>
              </a:rPr>
              <a:t>سالگی </a:t>
            </a:r>
            <a:r>
              <a:rPr lang="en-US" sz="2000" b="1" dirty="0">
                <a:cs typeface="B Nazanin" panose="00000400000000000000" pitchFamily="2" charset="-78"/>
              </a:rPr>
              <a:t>DM</a:t>
            </a:r>
            <a:r>
              <a:rPr lang="fa-IR" sz="2000" b="1" dirty="0">
                <a:cs typeface="B Nazanin" panose="00000400000000000000" pitchFamily="2" charset="-78"/>
              </a:rPr>
              <a:t> </a:t>
            </a:r>
            <a:r>
              <a:rPr lang="fa-IR" sz="2000" b="1" dirty="0" smtClean="0">
                <a:cs typeface="B Nazanin" panose="00000400000000000000" pitchFamily="2" charset="-78"/>
              </a:rPr>
              <a:t>نوع </a:t>
            </a:r>
            <a:r>
              <a:rPr lang="en-US" sz="2000" b="1" dirty="0" smtClean="0">
                <a:cs typeface="B Nazanin" panose="00000400000000000000" pitchFamily="2" charset="-78"/>
              </a:rPr>
              <a:t>1</a:t>
            </a:r>
            <a:r>
              <a:rPr lang="fa-IR" sz="2000" b="1" dirty="0" smtClean="0">
                <a:cs typeface="B Nazanin" panose="00000400000000000000" pitchFamily="2" charset="-78"/>
              </a:rPr>
              <a:t> بوده و</a:t>
            </a:r>
            <a:r>
              <a:rPr lang="en-US" sz="2000" b="1" dirty="0" smtClean="0">
                <a:cs typeface="B Nazanin" panose="00000400000000000000" pitchFamily="2" charset="-78"/>
              </a:rPr>
              <a:t> </a:t>
            </a:r>
            <a:r>
              <a:rPr lang="fa-IR" sz="2000" b="1" dirty="0">
                <a:cs typeface="B Nazanin" panose="00000400000000000000" pitchFamily="2" charset="-78"/>
              </a:rPr>
              <a:t>تحت درمان با انسولین </a:t>
            </a:r>
            <a:r>
              <a:rPr lang="en-US" sz="2000" b="1" dirty="0">
                <a:cs typeface="B Nazanin" panose="00000400000000000000" pitchFamily="2" charset="-78"/>
              </a:rPr>
              <a:t>NPH </a:t>
            </a:r>
            <a:r>
              <a:rPr lang="fa-IR" sz="2000" b="1" dirty="0">
                <a:cs typeface="B Nazanin" panose="00000400000000000000" pitchFamily="2" charset="-78"/>
              </a:rPr>
              <a:t> و رگولار بوده است. وی </a:t>
            </a:r>
            <a:r>
              <a:rPr lang="en-US" sz="2000" b="1" dirty="0" smtClean="0">
                <a:cs typeface="B Nazanin" panose="00000400000000000000" pitchFamily="2" charset="-78"/>
              </a:rPr>
              <a:t>5</a:t>
            </a:r>
            <a:r>
              <a:rPr lang="fa-IR" sz="2000" b="1" dirty="0" smtClean="0">
                <a:cs typeface="B Nazanin" panose="00000400000000000000" pitchFamily="2" charset="-78"/>
              </a:rPr>
              <a:t> </a:t>
            </a:r>
            <a:r>
              <a:rPr lang="fa-IR" sz="2000" b="1" dirty="0">
                <a:cs typeface="B Nazanin" panose="00000400000000000000" pitchFamily="2" charset="-78"/>
              </a:rPr>
              <a:t>سال قبل بدلیل افت قند که بیشتر در وقت ظهر و </a:t>
            </a:r>
            <a:r>
              <a:rPr lang="en-US" sz="2000" b="1" dirty="0" smtClean="0">
                <a:cs typeface="B Nazanin" panose="00000400000000000000" pitchFamily="2" charset="-78"/>
              </a:rPr>
              <a:t>2</a:t>
            </a:r>
            <a:r>
              <a:rPr lang="fa-IR" sz="2000" b="1" dirty="0" smtClean="0">
                <a:cs typeface="B Nazanin" panose="00000400000000000000" pitchFamily="2" charset="-78"/>
              </a:rPr>
              <a:t> </a:t>
            </a:r>
            <a:r>
              <a:rPr lang="fa-IR" sz="2000" b="1" dirty="0">
                <a:cs typeface="B Nazanin" panose="00000400000000000000" pitchFamily="2" charset="-78"/>
              </a:rPr>
              <a:t>ساعت بعد از غذا بوده است. </a:t>
            </a:r>
            <a:r>
              <a:rPr lang="fa-IR" sz="2000" b="1" dirty="0" smtClean="0">
                <a:cs typeface="B Nazanin" panose="00000400000000000000" pitchFamily="2" charset="-78"/>
              </a:rPr>
              <a:t>از آن زمان انسولین کانونشنال </a:t>
            </a:r>
            <a:r>
              <a:rPr lang="fa-IR" sz="2000" b="1" dirty="0">
                <a:cs typeface="B Nazanin" panose="00000400000000000000" pitchFamily="2" charset="-78"/>
              </a:rPr>
              <a:t>تبدیل به آنالوگ شده و تحت درمان </a:t>
            </a:r>
            <a:r>
              <a:rPr lang="fa-IR" sz="2000" b="1" dirty="0" smtClean="0">
                <a:cs typeface="B Nazanin" panose="00000400000000000000" pitchFamily="2" charset="-78"/>
              </a:rPr>
              <a:t>لانتوس </a:t>
            </a:r>
            <a:r>
              <a:rPr lang="en-US" sz="2000" b="1" dirty="0" smtClean="0">
                <a:cs typeface="B Nazanin" panose="00000400000000000000" pitchFamily="2" charset="-78"/>
              </a:rPr>
              <a:t>16</a:t>
            </a:r>
            <a:r>
              <a:rPr lang="fa-IR" sz="2000" b="1" dirty="0" smtClean="0">
                <a:cs typeface="B Nazanin" panose="00000400000000000000" pitchFamily="2" charset="-78"/>
              </a:rPr>
              <a:t> </a:t>
            </a:r>
            <a:r>
              <a:rPr lang="fa-IR" sz="2000" b="1" dirty="0">
                <a:cs typeface="B Nazanin" panose="00000400000000000000" pitchFamily="2" charset="-78"/>
              </a:rPr>
              <a:t>واحد </a:t>
            </a:r>
            <a:r>
              <a:rPr lang="fa-IR" sz="2000" b="1" dirty="0" smtClean="0">
                <a:cs typeface="B Nazanin" panose="00000400000000000000" pitchFamily="2" charset="-78"/>
              </a:rPr>
              <a:t>هر شب، </a:t>
            </a:r>
            <a:r>
              <a:rPr lang="fa-IR" sz="2000" b="1" dirty="0">
                <a:cs typeface="B Nazanin" panose="00000400000000000000" pitchFamily="2" charset="-78"/>
              </a:rPr>
              <a:t>نوورپید </a:t>
            </a:r>
            <a:r>
              <a:rPr lang="fa-IR" sz="2000" b="1" dirty="0" smtClean="0">
                <a:cs typeface="B Nazanin" panose="00000400000000000000" pitchFamily="2" charset="-78"/>
              </a:rPr>
              <a:t>صبح </a:t>
            </a:r>
            <a:r>
              <a:rPr lang="fa-IR" sz="2000" b="1" dirty="0">
                <a:cs typeface="B Nazanin" panose="00000400000000000000" pitchFamily="2" charset="-78"/>
              </a:rPr>
              <a:t>و عصر </a:t>
            </a:r>
            <a:r>
              <a:rPr lang="en-US" sz="2000" b="1" dirty="0" smtClean="0">
                <a:cs typeface="B Nazanin" panose="00000400000000000000" pitchFamily="2" charset="-78"/>
              </a:rPr>
              <a:t>4</a:t>
            </a:r>
            <a:r>
              <a:rPr lang="fa-IR" sz="2000" b="1" dirty="0" smtClean="0">
                <a:cs typeface="B Nazanin" panose="00000400000000000000" pitchFamily="2" charset="-78"/>
              </a:rPr>
              <a:t> </a:t>
            </a:r>
            <a:r>
              <a:rPr lang="fa-IR" sz="2000" b="1" dirty="0">
                <a:cs typeface="B Nazanin" panose="00000400000000000000" pitchFamily="2" charset="-78"/>
              </a:rPr>
              <a:t>واحد </a:t>
            </a:r>
            <a:r>
              <a:rPr lang="fa-IR" sz="2000" b="1" dirty="0" smtClean="0">
                <a:cs typeface="B Nazanin" panose="00000400000000000000" pitchFamily="2" charset="-78"/>
              </a:rPr>
              <a:t>قرار </a:t>
            </a:r>
            <a:r>
              <a:rPr lang="fa-IR" sz="2000" b="1" dirty="0">
                <a:cs typeface="B Nazanin" panose="00000400000000000000" pitchFamily="2" charset="-78"/>
              </a:rPr>
              <a:t>گرفته و مشکلی نداشته </a:t>
            </a:r>
            <a:r>
              <a:rPr lang="fa-IR" sz="2000" b="1" dirty="0" smtClean="0">
                <a:cs typeface="B Nazanin" panose="00000400000000000000" pitchFamily="2" charset="-78"/>
              </a:rPr>
              <a:t>ومجدد از</a:t>
            </a:r>
            <a:r>
              <a:rPr lang="en-US" sz="2000" b="1" dirty="0" smtClean="0">
                <a:cs typeface="B Nazanin" panose="00000400000000000000" pitchFamily="2" charset="-78"/>
              </a:rPr>
              <a:t>2</a:t>
            </a:r>
            <a:r>
              <a:rPr lang="fa-IR" sz="2000" b="1" dirty="0" smtClean="0">
                <a:cs typeface="B Nazanin" panose="00000400000000000000" pitchFamily="2" charset="-78"/>
              </a:rPr>
              <a:t> </a:t>
            </a:r>
            <a:r>
              <a:rPr lang="fa-IR" sz="2000" b="1" dirty="0">
                <a:cs typeface="B Nazanin" panose="00000400000000000000" pitchFamily="2" charset="-78"/>
              </a:rPr>
              <a:t>سال قبل افت قند </a:t>
            </a:r>
            <a:r>
              <a:rPr lang="fa-IR" sz="2000" b="1" dirty="0" smtClean="0">
                <a:cs typeface="B Nazanin" panose="00000400000000000000" pitchFamily="2" charset="-78"/>
              </a:rPr>
              <a:t>پیدا کرده و از </a:t>
            </a:r>
            <a:r>
              <a:rPr lang="fa-IR" sz="2000" b="1" dirty="0">
                <a:cs typeface="B Nazanin" panose="00000400000000000000" pitchFamily="2" charset="-78"/>
              </a:rPr>
              <a:t>شهریور امسال به بعد حملات هیپوگلیسمی تشدید یافته که ابتدا بدن سرد و سپس سر </a:t>
            </a:r>
            <a:r>
              <a:rPr lang="fa-IR" sz="2000" b="1" dirty="0" smtClean="0">
                <a:cs typeface="B Nazanin" panose="00000400000000000000" pitchFamily="2" charset="-78"/>
              </a:rPr>
              <a:t>دردو تپش قلب </a:t>
            </a:r>
            <a:r>
              <a:rPr lang="fa-IR" sz="2000" b="1" dirty="0">
                <a:cs typeface="B Nazanin" panose="00000400000000000000" pitchFamily="2" charset="-78"/>
              </a:rPr>
              <a:t>و کاهش سطح هوشیاری بدون تشنج داشته است که با ویال گلوکز </a:t>
            </a:r>
            <a:r>
              <a:rPr lang="en-US" sz="2000" b="1" dirty="0" smtClean="0">
                <a:cs typeface="B Nazanin" panose="00000400000000000000" pitchFamily="2" charset="-78"/>
              </a:rPr>
              <a:t>50</a:t>
            </a:r>
            <a:r>
              <a:rPr lang="fa-IR" sz="2000" b="1" dirty="0" smtClean="0">
                <a:cs typeface="B Nazanin" panose="00000400000000000000" pitchFamily="2" charset="-78"/>
              </a:rPr>
              <a:t> </a:t>
            </a:r>
            <a:r>
              <a:rPr lang="fa-IR" sz="2000" b="1" dirty="0">
                <a:cs typeface="B Nazanin" panose="00000400000000000000" pitchFamily="2" charset="-78"/>
              </a:rPr>
              <a:t>درصد بهبود پیدا می کرده و حملات هیپوگلیسمی را با هر دو انسولین لانتوس و نوورپید داشته که بیشتر ساعت </a:t>
            </a:r>
            <a:r>
              <a:rPr lang="en-US" sz="2000" b="1" dirty="0" smtClean="0">
                <a:cs typeface="B Nazanin" panose="00000400000000000000" pitchFamily="2" charset="-78"/>
              </a:rPr>
              <a:t>7</a:t>
            </a:r>
            <a:r>
              <a:rPr lang="fa-IR" sz="2000" b="1" dirty="0" smtClean="0">
                <a:cs typeface="B Nazanin" panose="00000400000000000000" pitchFamily="2" charset="-78"/>
              </a:rPr>
              <a:t> </a:t>
            </a:r>
            <a:r>
              <a:rPr lang="fa-IR" sz="2000" b="1" dirty="0">
                <a:cs typeface="B Nazanin" panose="00000400000000000000" pitchFamily="2" charset="-78"/>
              </a:rPr>
              <a:t>تا </a:t>
            </a:r>
            <a:r>
              <a:rPr lang="en-US" sz="2000" b="1" dirty="0" smtClean="0">
                <a:cs typeface="B Nazanin" panose="00000400000000000000" pitchFamily="2" charset="-78"/>
              </a:rPr>
              <a:t>8</a:t>
            </a:r>
            <a:r>
              <a:rPr lang="fa-IR" sz="2000" b="1" dirty="0" smtClean="0">
                <a:cs typeface="B Nazanin" panose="00000400000000000000" pitchFamily="2" charset="-78"/>
              </a:rPr>
              <a:t> </a:t>
            </a:r>
            <a:r>
              <a:rPr lang="fa-IR" sz="2000" b="1" dirty="0">
                <a:cs typeface="B Nazanin" panose="00000400000000000000" pitchFamily="2" charset="-78"/>
              </a:rPr>
              <a:t>بعد از ظهر و </a:t>
            </a:r>
            <a:r>
              <a:rPr lang="en-US" sz="2000" b="1" dirty="0" smtClean="0">
                <a:cs typeface="B Nazanin" panose="00000400000000000000" pitchFamily="2" charset="-78"/>
              </a:rPr>
              <a:t>2</a:t>
            </a:r>
            <a:r>
              <a:rPr lang="fa-IR" sz="2000" b="1" dirty="0" smtClean="0">
                <a:cs typeface="B Nazanin" panose="00000400000000000000" pitchFamily="2" charset="-78"/>
              </a:rPr>
              <a:t> </a:t>
            </a:r>
            <a:r>
              <a:rPr lang="fa-IR" sz="2000" b="1" dirty="0">
                <a:cs typeface="B Nazanin" panose="00000400000000000000" pitchFamily="2" charset="-78"/>
              </a:rPr>
              <a:t>صبح بوده است</a:t>
            </a:r>
          </a:p>
          <a:p>
            <a:pPr algn="just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9835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404664"/>
                <a:ext cx="7560840" cy="6599758"/>
              </a:xfrm>
            </p:spPr>
            <p:txBody>
              <a:bodyPr>
                <a:normAutofit/>
              </a:bodyPr>
              <a:lstStyle/>
              <a:p>
                <a:pPr marL="0" indent="0" algn="r" rtl="1">
                  <a:lnSpc>
                    <a:spcPct val="200000"/>
                  </a:lnSpc>
                  <a:buNone/>
                </a:pPr>
                <a:r>
                  <a:rPr lang="fa-IR" sz="2000" b="1" dirty="0">
                    <a:cs typeface="B Nazanin" panose="00000400000000000000" pitchFamily="2" charset="-78"/>
                  </a:rPr>
                  <a:t>در طی بستری اخیر </a:t>
                </a:r>
                <a:r>
                  <a:rPr lang="fa-IR" sz="2000" b="1" dirty="0" smtClean="0">
                    <a:cs typeface="B Nazanin" panose="00000400000000000000" pitchFamily="2" charset="-78"/>
                  </a:rPr>
                  <a:t>بدلیل افت قند ابتدا </a:t>
                </a:r>
                <a:r>
                  <a:rPr lang="fa-IR" sz="2000" b="1" dirty="0">
                    <a:cs typeface="B Nazanin" panose="00000400000000000000" pitchFamily="2" charset="-78"/>
                  </a:rPr>
                  <a:t>لانتوس و سپس نوورپید کاهش و سپس قطع شده است(بیمار با تزریق انسولین با دوز بسیار کم دچار هیپوگلیسمی می </a:t>
                </a:r>
                <a:r>
                  <a:rPr lang="fa-IR" sz="2000" b="1" dirty="0" smtClean="0">
                    <a:cs typeface="B Nazanin" panose="00000400000000000000" pitchFamily="2" charset="-78"/>
                  </a:rPr>
                  <a:t>شد) </a:t>
                </a:r>
                <a:r>
                  <a:rPr lang="fa-IR" sz="2000" b="1" dirty="0">
                    <a:cs typeface="B Nazanin" panose="00000400000000000000" pitchFamily="2" charset="-78"/>
                  </a:rPr>
                  <a:t>بیماربدون انسولین </a:t>
                </a:r>
                <a:r>
                  <a:rPr lang="en-US" sz="2000" b="1" dirty="0">
                    <a:cs typeface="B Nazanin" panose="00000400000000000000" pitchFamily="2" charset="-78"/>
                  </a:rPr>
                  <a:t>BS </a:t>
                </a:r>
                <a:r>
                  <a:rPr lang="fa-IR" sz="2000" b="1" dirty="0">
                    <a:cs typeface="B Nazanin" panose="00000400000000000000" pitchFamily="2" charset="-78"/>
                  </a:rPr>
                  <a:t>بالا داشته که </a:t>
                </a:r>
                <a:r>
                  <a:rPr lang="en-US" sz="2000" b="1" dirty="0">
                    <a:cs typeface="B Nazanin" panose="00000400000000000000" pitchFamily="2" charset="-78"/>
                  </a:rPr>
                  <a:t>UA </a:t>
                </a:r>
                <a:r>
                  <a:rPr lang="fa-IR" sz="2000" b="1" dirty="0">
                    <a:cs typeface="B Nazanin" panose="00000400000000000000" pitchFamily="2" charset="-78"/>
                  </a:rPr>
                  <a:t>و </a:t>
                </a:r>
                <a:r>
                  <a:rPr lang="en-US" sz="2000" b="1" dirty="0">
                    <a:cs typeface="B Nazanin" panose="00000400000000000000" pitchFamily="2" charset="-78"/>
                  </a:rPr>
                  <a:t>VBG </a:t>
                </a:r>
                <a:r>
                  <a:rPr lang="fa-IR" sz="2000" b="1" dirty="0">
                    <a:cs typeface="B Nazanin" panose="00000400000000000000" pitchFamily="2" charset="-78"/>
                  </a:rPr>
                  <a:t>نرمال داشته است و طی دو روز اخیر کتون </a:t>
                </a:r>
                <a:r>
                  <a:rPr lang="fa-IR" sz="2000" b="1" dirty="0" smtClean="0">
                    <a:cs typeface="B Nazanin" panose="00000400000000000000" pitchFamily="2" charset="-78"/>
                  </a:rPr>
                  <a:t>مثبت داشته است.(انسولین لانتوس </a:t>
                </a:r>
                <a:r>
                  <a:rPr lang="en-US" sz="2000" b="1" dirty="0" smtClean="0">
                    <a:cs typeface="B Nazanin" panose="00000400000000000000" pitchFamily="2" charset="-78"/>
                  </a:rPr>
                  <a:t>2</a:t>
                </a:r>
                <a:r>
                  <a:rPr lang="fa-IR" sz="2000" b="1" dirty="0" smtClean="0">
                    <a:cs typeface="B Nazanin" panose="00000400000000000000" pitchFamily="2" charset="-78"/>
                  </a:rPr>
                  <a:t> واحد صبح و نوورپید </a:t>
                </a:r>
                <a:r>
                  <a:rPr lang="en-US" sz="2000" b="1" dirty="0" smtClean="0">
                    <a:cs typeface="B Nazanin" panose="00000400000000000000" pitchFamily="2" charset="-78"/>
                  </a:rPr>
                  <a:t>4-8-6</a:t>
                </a:r>
                <a:r>
                  <a:rPr lang="fa-IR" sz="2000" b="1" dirty="0" smtClean="0">
                    <a:cs typeface="B Nazanin" panose="00000400000000000000" pitchFamily="2" charset="-78"/>
                  </a:rPr>
                  <a:t>شروع شد)</a:t>
                </a:r>
              </a:p>
              <a:p>
                <a:pPr marL="0" indent="0" algn="r" rtl="1">
                  <a:lnSpc>
                    <a:spcPct val="200000"/>
                  </a:lnSpc>
                  <a:buNone/>
                </a:pPr>
                <a:r>
                  <a:rPr lang="fa-IR" sz="2000" b="1" dirty="0" smtClean="0">
                    <a:cs typeface="B Nazanin" panose="00000400000000000000" pitchFamily="2" charset="-78"/>
                  </a:rPr>
                  <a:t>در آزمایش اخیر</a:t>
                </a:r>
                <a:r>
                  <a:rPr lang="en-US" sz="2000" b="1" dirty="0" smtClean="0">
                    <a:cs typeface="B Nazanin" panose="00000400000000000000" pitchFamily="2" charset="-78"/>
                  </a:rPr>
                  <a:t> </a:t>
                </a:r>
                <a:r>
                  <a:rPr lang="fa-IR" sz="2000" b="1" dirty="0" smtClean="0">
                    <a:cs typeface="B Nazanin" panose="00000400000000000000" pitchFamily="2" charset="-78"/>
                  </a:rPr>
                  <a:t>مقدارانسولین کمتر از </a:t>
                </a:r>
                <a:r>
                  <a:rPr lang="en-US" sz="2000" dirty="0" smtClean="0"/>
                  <a:t>0.02 </a:t>
                </a:r>
                <a:r>
                  <a:rPr lang="en-US" sz="2000" dirty="0" err="1" smtClean="0"/>
                  <a:t>miciu</a:t>
                </a:r>
                <a:r>
                  <a:rPr lang="en-US" sz="2000" dirty="0" smtClean="0"/>
                  <a:t>/ml</a:t>
                </a:r>
                <a:r>
                  <a:rPr lang="fa-IR" sz="2000" dirty="0"/>
                  <a:t> </a:t>
                </a:r>
                <a:r>
                  <a:rPr lang="fa-IR" sz="2000" b="1" dirty="0" smtClean="0">
                    <a:cs typeface="B Nazanin" panose="00000400000000000000" pitchFamily="2" charset="-78"/>
                  </a:rPr>
                  <a:t>و آزمایش آنتی بادی ضد انسولین ارسال شد.</a:t>
                </a:r>
                <a:endParaRPr lang="en-US" sz="2000" b="1" dirty="0" smtClean="0">
                  <a:cs typeface="B Nazanin" panose="00000400000000000000" pitchFamily="2" charset="-78"/>
                </a:endParaRPr>
              </a:p>
              <a:p>
                <a:pPr marL="0" indent="0" algn="r" rtl="1">
                  <a:lnSpc>
                    <a:spcPct val="200000"/>
                  </a:lnSpc>
                  <a:buNone/>
                </a:pPr>
                <a:r>
                  <a:rPr lang="fa-IR" sz="2000" b="1" dirty="0" smtClean="0">
                    <a:cs typeface="B Nazanin" panose="00000400000000000000" pitchFamily="2" charset="-78"/>
                  </a:rPr>
                  <a:t>در مشاوره روان پزشکی توصیه به اندازه گیری مجدد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𝒑𝒆𝒑𝒕𝒊𝒅𝒆</m:t>
                    </m:r>
                  </m:oMath>
                </a14:m>
                <a:r>
                  <a:rPr lang="fa-IR" sz="2000" b="1" dirty="0" smtClean="0">
                    <a:cs typeface="B Nazanin" panose="00000400000000000000" pitchFamily="2" charset="-78"/>
                  </a:rPr>
                  <a:t> و</a:t>
                </a:r>
                <a:r>
                  <a:rPr lang="en-US" sz="2000" b="1" dirty="0">
                    <a:cs typeface="B Nazanin" panose="00000400000000000000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fa-IR" sz="2000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dirty="0">
                        <a:latin typeface="Cambria Math" panose="02040503050406030204" pitchFamily="18" charset="0"/>
                      </a:rPr>
                      <m:t>𝒊𝒏𝒔𝒖𝒍𝒊𝒏𝒆</m:t>
                    </m:r>
                  </m:oMath>
                </a14:m>
                <a:r>
                  <a:rPr lang="en-US" sz="2000" b="1" dirty="0" smtClean="0">
                    <a:cs typeface="B Nazanin" panose="00000400000000000000" pitchFamily="2" charset="-78"/>
                  </a:rPr>
                  <a:t> </a:t>
                </a:r>
                <a:r>
                  <a:rPr lang="fa-IR" sz="2000" b="1" dirty="0" smtClean="0">
                    <a:cs typeface="B Nazanin" panose="00000400000000000000" pitchFamily="2" charset="-78"/>
                  </a:rPr>
                  <a:t>شده ولی با توجه به مقدار کاهش یافته احتمال </a:t>
                </a:r>
                <a:r>
                  <a:rPr lang="en-US" sz="2000" b="1" dirty="0" smtClean="0">
                    <a:cs typeface="B Nazanin" panose="00000400000000000000" pitchFamily="2" charset="-78"/>
                  </a:rPr>
                  <a:t>factitious</a:t>
                </a:r>
                <a:r>
                  <a:rPr lang="fa-IR" sz="2000" b="1" dirty="0" smtClean="0">
                    <a:cs typeface="B Nazanin" panose="00000400000000000000" pitchFamily="2" charset="-78"/>
                  </a:rPr>
                  <a:t> کم می باشد.</a:t>
                </a:r>
                <a:endParaRPr lang="en-US" sz="2000" b="1" dirty="0"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404664"/>
                <a:ext cx="7560840" cy="6599758"/>
              </a:xfrm>
              <a:blipFill rotWithShape="0">
                <a:blip r:embed="rId2"/>
                <a:stretch>
                  <a:fillRect l="-1129" r="-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07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260648"/>
                <a:ext cx="7704856" cy="6095702"/>
              </a:xfrm>
            </p:spPr>
            <p:txBody>
              <a:bodyPr>
                <a:noAutofit/>
              </a:bodyPr>
              <a:lstStyle/>
              <a:p>
                <a:pPr marL="0" indent="0" algn="just" rtl="1">
                  <a:lnSpc>
                    <a:spcPct val="200000"/>
                  </a:lnSpc>
                  <a:buNone/>
                </a:pPr>
                <a:r>
                  <a:rPr lang="fa-IR" sz="2000" b="1" dirty="0" smtClean="0">
                    <a:cs typeface="B Nazanin" panose="00000400000000000000" pitchFamily="2" charset="-78"/>
                  </a:rPr>
                  <a:t>در بستری شهریور ماه</a:t>
                </a:r>
                <a:r>
                  <a:rPr lang="en-US" sz="2000" b="1" dirty="0" smtClean="0">
                    <a:cs typeface="B Nazanin" panose="00000400000000000000" pitchFamily="2" charset="-78"/>
                  </a:rPr>
                  <a:t> </a:t>
                </a:r>
                <a:r>
                  <a:rPr lang="fa-IR" sz="2000" b="1" dirty="0" smtClean="0">
                    <a:cs typeface="B Nazanin" panose="00000400000000000000" pitchFamily="2" charset="-78"/>
                  </a:rPr>
                  <a:t> امسال بیمارستان طالقانی </a:t>
                </a:r>
                <a:r>
                  <a:rPr lang="en-US" sz="2000" b="1" dirty="0" smtClean="0">
                    <a:cs typeface="B Nazanin" panose="00000400000000000000" pitchFamily="2" charset="-78"/>
                  </a:rPr>
                  <a:t>work up</a:t>
                </a:r>
                <a:r>
                  <a:rPr lang="fa-IR" sz="2000" b="1" dirty="0" smtClean="0">
                    <a:cs typeface="B Nazanin" panose="00000400000000000000" pitchFamily="2" charset="-78"/>
                  </a:rPr>
                  <a:t> زیر جهت </a:t>
                </a:r>
                <a:r>
                  <a:rPr lang="fa-IR" sz="2000" b="1" dirty="0">
                    <a:cs typeface="B Nazanin" panose="00000400000000000000" pitchFamily="2" charset="-78"/>
                  </a:rPr>
                  <a:t>هیپوگلیسمی </a:t>
                </a:r>
                <a:r>
                  <a:rPr lang="fa-IR" sz="2000" b="1" dirty="0" smtClean="0">
                    <a:cs typeface="B Nazanin" panose="00000400000000000000" pitchFamily="2" charset="-78"/>
                  </a:rPr>
                  <a:t>انجام شد:</a:t>
                </a:r>
              </a:p>
              <a:p>
                <a:pPr marL="0" indent="0" algn="just" rtl="1">
                  <a:lnSpc>
                    <a:spcPct val="200000"/>
                  </a:lnSpc>
                  <a:buNone/>
                </a:pPr>
                <a:r>
                  <a:rPr lang="fa-IR" sz="2000" b="1" dirty="0" smtClean="0">
                    <a:cs typeface="B Nazanin" panose="00000400000000000000" pitchFamily="2" charset="-78"/>
                  </a:rPr>
                  <a:t>1-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𝒊𝒏𝒔𝒖𝒍𝒊𝒏𝒆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fa-IR" sz="2000" b="1" dirty="0" smtClean="0">
                    <a:cs typeface="B Nazanin" panose="00000400000000000000" pitchFamily="2" charset="-78"/>
                  </a:rPr>
                  <a:t> و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𝒑𝒆𝒑𝒕𝒊𝒅𝒆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𝟎𝟒</m:t>
                    </m:r>
                  </m:oMath>
                </a14:m>
                <a:r>
                  <a:rPr lang="fa-IR" sz="2000" b="1" dirty="0" smtClean="0">
                    <a:cs typeface="B Nazanin" panose="00000400000000000000" pitchFamily="2" charset="-78"/>
                  </a:rPr>
                  <a:t> و بررسی سولفونیل اوره منفی بوده است.</a:t>
                </a:r>
              </a:p>
              <a:p>
                <a:pPr marL="0" indent="0" algn="just" rtl="1">
                  <a:lnSpc>
                    <a:spcPct val="200000"/>
                  </a:lnSpc>
                  <a:buNone/>
                </a:pPr>
                <a:r>
                  <a:rPr lang="fa-IR" sz="2000" b="1" dirty="0" smtClean="0">
                    <a:cs typeface="B Nazanin" panose="00000400000000000000" pitchFamily="2" charset="-78"/>
                  </a:rPr>
                  <a:t>2- بررسی آدرنال </a:t>
                </a:r>
                <a:r>
                  <a:rPr lang="en-US" sz="2000" b="1" dirty="0" smtClean="0">
                    <a:cs typeface="B Nazanin" panose="00000400000000000000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𝒄𝒐𝒓𝒕𝒊𝒔𝒐𝒍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𝒂𝒎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𝟐𝟎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𝒖𝒈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fa-IR" sz="2000" b="1" dirty="0" smtClean="0">
                    <a:cs typeface="B Nazanin" panose="00000400000000000000" pitchFamily="2" charset="-78"/>
                  </a:rPr>
                  <a:t>و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𝑨𝑪𝑻𝑯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𝟓</m:t>
                    </m:r>
                    <m:f>
                      <m:fPr>
                        <m:ctrlPr>
                          <a:rPr lang="en-US" sz="20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𝒑𝒎𝒐𝒍</m:t>
                        </m:r>
                      </m:num>
                      <m:den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𝒍</m:t>
                        </m:r>
                      </m:den>
                    </m:f>
                  </m:oMath>
                </a14:m>
                <a:endParaRPr lang="fa-IR" sz="2000" b="1" dirty="0" smtClean="0"/>
              </a:p>
              <a:p>
                <a:pPr marL="0" indent="0" algn="just" rtl="1">
                  <a:lnSpc>
                    <a:spcPct val="200000"/>
                  </a:lnSpc>
                  <a:buNone/>
                </a:pPr>
                <a:r>
                  <a:rPr lang="fa-IR" sz="2000" b="1" dirty="0" smtClean="0">
                    <a:cs typeface="B Nazanin" panose="00000400000000000000" pitchFamily="2" charset="-78"/>
                  </a:rPr>
                  <a:t>3- در سینتی گرافی معده گاستروپارزی رد شد</a:t>
                </a:r>
              </a:p>
              <a:p>
                <a:pPr marL="0" indent="0" algn="just" rtl="1">
                  <a:lnSpc>
                    <a:spcPct val="200000"/>
                  </a:lnSpc>
                  <a:buNone/>
                </a:pPr>
                <a:r>
                  <a:rPr lang="fa-IR" sz="2000" b="1" dirty="0" smtClean="0">
                    <a:cs typeface="B Nazanin" panose="00000400000000000000" pitchFamily="2" charset="-78"/>
                  </a:rPr>
                  <a:t>4- در بررسی سلیاک آنتی بادی ها همگی منفی شدند</a:t>
                </a:r>
              </a:p>
              <a:p>
                <a:pPr marL="0" indent="0" algn="just" rtl="1">
                  <a:lnSpc>
                    <a:spcPct val="200000"/>
                  </a:lnSpc>
                  <a:buNone/>
                </a:pPr>
                <a:r>
                  <a:rPr lang="fa-IR" sz="2000" b="1" dirty="0" smtClean="0">
                    <a:cs typeface="B Nazanin" panose="00000400000000000000" pitchFamily="2" charset="-78"/>
                  </a:rPr>
                  <a:t>5- تست تیروئیدی نرمال </a:t>
                </a:r>
                <a:r>
                  <a:rPr lang="en-US" sz="2000" b="1" dirty="0" smtClean="0">
                    <a:cs typeface="B Nazanin" panose="00000400000000000000" pitchFamily="2" charset="-78"/>
                  </a:rPr>
                  <a:t>t3=1.3</a:t>
                </a:r>
                <a:r>
                  <a:rPr lang="fa-IR" sz="2000" b="1" dirty="0">
                    <a:cs typeface="B Nazanin" panose="00000400000000000000" pitchFamily="2" charset="-78"/>
                  </a:rPr>
                  <a:t> </a:t>
                </a:r>
                <a:r>
                  <a:rPr lang="fa-IR" sz="2000" b="1" dirty="0" smtClean="0">
                    <a:cs typeface="B Nazanin" panose="00000400000000000000" pitchFamily="2" charset="-78"/>
                  </a:rPr>
                  <a:t>و </a:t>
                </a:r>
                <a:r>
                  <a:rPr lang="en-US" sz="2000" b="1" dirty="0" smtClean="0">
                    <a:cs typeface="B Nazanin" panose="00000400000000000000" pitchFamily="2" charset="-78"/>
                  </a:rPr>
                  <a:t>t4=4.5</a:t>
                </a:r>
                <a:r>
                  <a:rPr lang="fa-IR" sz="2000" b="1" dirty="0" smtClean="0">
                    <a:cs typeface="B Nazanin" panose="00000400000000000000" pitchFamily="2" charset="-78"/>
                  </a:rPr>
                  <a:t> و </a:t>
                </a:r>
                <a:r>
                  <a:rPr lang="en-US" sz="2000" b="1" dirty="0" smtClean="0">
                    <a:cs typeface="B Nazanin" panose="00000400000000000000" pitchFamily="2" charset="-78"/>
                  </a:rPr>
                  <a:t>TSH=0.9</a:t>
                </a:r>
                <a:r>
                  <a:rPr lang="fa-IR" sz="2000" b="1" dirty="0">
                    <a:cs typeface="B Nazanin" panose="00000400000000000000" pitchFamily="2" charset="-78"/>
                  </a:rPr>
                  <a:t> </a:t>
                </a:r>
                <a:r>
                  <a:rPr lang="fa-IR" sz="2000" b="1" dirty="0" smtClean="0">
                    <a:cs typeface="B Nazanin" panose="00000400000000000000" pitchFamily="2" charset="-78"/>
                  </a:rPr>
                  <a:t>و</a:t>
                </a:r>
                <a:r>
                  <a:rPr lang="en-US" sz="2000" b="1" dirty="0" smtClean="0">
                    <a:cs typeface="B Nazanin" panose="00000400000000000000" pitchFamily="2" charset="-78"/>
                  </a:rPr>
                  <a:t>t3ru=34</a:t>
                </a:r>
                <a:r>
                  <a:rPr lang="fa-IR" sz="2000" b="1" dirty="0" smtClean="0">
                    <a:cs typeface="B Nazanin" panose="00000400000000000000" pitchFamily="2" charset="-78"/>
                  </a:rPr>
                  <a:t> </a:t>
                </a:r>
                <a:endParaRPr lang="fa-IR" sz="2000" b="1" dirty="0"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260648"/>
                <a:ext cx="7704856" cy="6095702"/>
              </a:xfrm>
              <a:blipFill rotWithShape="0">
                <a:blip r:embed="rId2"/>
                <a:stretch>
                  <a:fillRect l="-1424" r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61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36590341"/>
                  </p:ext>
                </p:extLst>
              </p:nvPr>
            </p:nvGraphicFramePr>
            <p:xfrm>
              <a:off x="683568" y="188640"/>
              <a:ext cx="5832648" cy="6615736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1944216"/>
                    <a:gridCol w="1944216"/>
                    <a:gridCol w="1944216"/>
                  </a:tblGrid>
                  <a:tr h="792088">
                    <a:tc gridSpan="3"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Lab data</a:t>
                          </a:r>
                          <a:r>
                            <a:rPr lang="fa-IR" dirty="0" smtClean="0"/>
                            <a:t> بستری شهریور</a:t>
                          </a:r>
                          <a:r>
                            <a:rPr lang="en-US" dirty="0" smtClean="0"/>
                            <a:t> 1395</a:t>
                          </a:r>
                          <a:endParaRPr lang="fa-I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fa-I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fa-IR"/>
                        </a:p>
                      </a:txBody>
                      <a:tcPr/>
                    </a:tc>
                  </a:tr>
                  <a:tr h="71708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2.6-24.9</a:t>
                          </a:r>
                          <a:endParaRPr lang="fa-I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baseline="0" dirty="0" smtClean="0"/>
                            <a:t>  0.6  </a:t>
                          </a:r>
                          <a:r>
                            <a:rPr lang="en-US" baseline="0" dirty="0" err="1" smtClean="0"/>
                            <a:t>miciu</a:t>
                          </a:r>
                          <a:r>
                            <a:rPr lang="en-US" baseline="0" dirty="0" smtClean="0"/>
                            <a:t>/ml</a:t>
                          </a:r>
                          <a:endParaRPr lang="fa-I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err="1" smtClean="0"/>
                            <a:t>insuline</a:t>
                          </a:r>
                          <a:endParaRPr lang="fa-IR" dirty="0"/>
                        </a:p>
                      </a:txBody>
                      <a:tcPr/>
                    </a:tc>
                  </a:tr>
                  <a:tr h="71708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0.7-1.9</a:t>
                          </a:r>
                          <a:endParaRPr lang="fa-I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0.04</a:t>
                          </a:r>
                          <a:r>
                            <a:rPr lang="en-US" baseline="0" dirty="0" smtClean="0"/>
                            <a:t> </a:t>
                          </a:r>
                          <a:r>
                            <a:rPr lang="en-US" dirty="0" err="1" smtClean="0"/>
                            <a:t>ng</a:t>
                          </a:r>
                          <a:r>
                            <a:rPr lang="en-US" dirty="0" smtClean="0"/>
                            <a:t>/ml</a:t>
                          </a:r>
                          <a:r>
                            <a:rPr lang="fa-IR" dirty="0" smtClean="0"/>
                            <a:t> </a:t>
                          </a:r>
                          <a:endParaRPr lang="fa-I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C peptide</a:t>
                          </a:r>
                          <a:endParaRPr lang="fa-IR" dirty="0"/>
                        </a:p>
                      </a:txBody>
                      <a:tcPr/>
                    </a:tc>
                  </a:tr>
                  <a:tr h="71708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5-7.5</a:t>
                          </a:r>
                          <a:endParaRPr lang="fa-I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 xmlns:m="http://schemas.openxmlformats.org/officeDocument/2006/math">
                              <m:r>
                                <a:rPr lang="fa-I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𝟗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oMath>
                          </a14:m>
                          <a:r>
                            <a:rPr lang="en-US" b="1" dirty="0" smtClean="0"/>
                            <a:t> %</a:t>
                          </a:r>
                          <a:endParaRPr lang="fa-IR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err="1" smtClean="0"/>
                            <a:t>Hb</a:t>
                          </a:r>
                          <a:r>
                            <a:rPr lang="en-US" dirty="0" smtClean="0"/>
                            <a:t> A1C</a:t>
                          </a:r>
                          <a:endParaRPr lang="fa-IR" dirty="0"/>
                        </a:p>
                      </a:txBody>
                      <a:tcPr/>
                    </a:tc>
                  </a:tr>
                  <a:tr h="804088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4.7-23.2</a:t>
                          </a:r>
                          <a:endParaRPr lang="fa-I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20.4  </a:t>
                          </a:r>
                          <a:r>
                            <a:rPr lang="en-US" dirty="0" err="1" smtClean="0"/>
                            <a:t>micg</a:t>
                          </a:r>
                          <a:r>
                            <a:rPr lang="en-US" dirty="0" smtClean="0"/>
                            <a:t>/dl</a:t>
                          </a:r>
                          <a:endParaRPr lang="fa-I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Cortisol 8 am</a:t>
                          </a:r>
                          <a:endParaRPr lang="fa-IR" dirty="0"/>
                        </a:p>
                      </a:txBody>
                      <a:tcPr/>
                    </a:tc>
                  </a:tr>
                  <a:tr h="717080">
                    <a:tc>
                      <a:txBody>
                        <a:bodyPr/>
                        <a:lstStyle/>
                        <a:p>
                          <a:pPr algn="ctr" rtl="1"/>
                          <a:endParaRPr lang="fa-I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dirty="0" smtClean="0"/>
                            <a:t>       </a:t>
                          </a:r>
                          <a:r>
                            <a:rPr lang="fa-IR" dirty="0" smtClean="0"/>
                            <a:t>3.5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en-US" dirty="0" err="1" smtClean="0"/>
                            <a:t>pmol</a:t>
                          </a:r>
                          <a:r>
                            <a:rPr lang="en-US" dirty="0" smtClean="0"/>
                            <a:t>/l</a:t>
                          </a:r>
                          <a:r>
                            <a:rPr lang="en-US" baseline="0" dirty="0" smtClean="0"/>
                            <a:t> </a:t>
                          </a:r>
                          <a:endParaRPr lang="fa-I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ACTH</a:t>
                          </a:r>
                          <a:endParaRPr lang="fa-IR" dirty="0"/>
                        </a:p>
                      </a:txBody>
                      <a:tcPr>
                        <a:lnR w="12700" cmpd="sng">
                          <a:noFill/>
                        </a:lnR>
                      </a:tcPr>
                    </a:tc>
                  </a:tr>
                  <a:tr h="71708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0.4-6.1</a:t>
                          </a:r>
                          <a:endParaRPr lang="fa-I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2.62 </a:t>
                          </a:r>
                          <a:r>
                            <a:rPr lang="en-US" baseline="0" dirty="0" err="1" smtClean="0"/>
                            <a:t>miciu</a:t>
                          </a:r>
                          <a:r>
                            <a:rPr lang="en-US" baseline="0" dirty="0" smtClean="0"/>
                            <a:t>/ml</a:t>
                          </a:r>
                          <a:endParaRPr lang="fa-I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TSH</a:t>
                          </a:r>
                          <a:endParaRPr lang="fa-IR" dirty="0"/>
                        </a:p>
                      </a:txBody>
                      <a:tcPr/>
                    </a:tc>
                  </a:tr>
                  <a:tr h="71708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0.8-2</a:t>
                          </a:r>
                          <a:endParaRPr lang="fa-I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1.2 pm</a:t>
                          </a:r>
                          <a:endParaRPr lang="fa-I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Free T4 </a:t>
                          </a:r>
                          <a:endParaRPr lang="fa-IR" dirty="0"/>
                        </a:p>
                      </a:txBody>
                      <a:tcPr/>
                    </a:tc>
                  </a:tr>
                  <a:tr h="71708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30-100</a:t>
                          </a:r>
                          <a:endParaRPr lang="fa-I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47 ng/ml</a:t>
                          </a:r>
                          <a:endParaRPr lang="fa-I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25(OH)</a:t>
                          </a:r>
                          <a:r>
                            <a:rPr lang="en-US" dirty="0" err="1" smtClean="0"/>
                            <a:t>vit</a:t>
                          </a:r>
                          <a:r>
                            <a:rPr lang="en-US" dirty="0" smtClean="0"/>
                            <a:t> D</a:t>
                          </a:r>
                          <a:endParaRPr lang="fa-I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36590341"/>
                  </p:ext>
                </p:extLst>
              </p:nvPr>
            </p:nvGraphicFramePr>
            <p:xfrm>
              <a:off x="683568" y="188640"/>
              <a:ext cx="5832648" cy="6615736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1944216"/>
                    <a:gridCol w="1944216"/>
                    <a:gridCol w="1944216"/>
                  </a:tblGrid>
                  <a:tr h="792088">
                    <a:tc gridSpan="3"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Lab data</a:t>
                          </a:r>
                          <a:r>
                            <a:rPr lang="fa-IR" dirty="0" smtClean="0"/>
                            <a:t> بستری شهریور</a:t>
                          </a:r>
                          <a:r>
                            <a:rPr lang="en-US" dirty="0" smtClean="0"/>
                            <a:t> 1395</a:t>
                          </a:r>
                          <a:endParaRPr lang="fa-I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fa-I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fa-IR"/>
                        </a:p>
                      </a:txBody>
                      <a:tcPr/>
                    </a:tc>
                  </a:tr>
                  <a:tr h="71708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2.6-24.9</a:t>
                          </a:r>
                          <a:endParaRPr lang="fa-I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baseline="0" dirty="0" smtClean="0"/>
                            <a:t>  0.6  </a:t>
                          </a:r>
                          <a:r>
                            <a:rPr lang="en-US" baseline="0" dirty="0" err="1" smtClean="0"/>
                            <a:t>miciu</a:t>
                          </a:r>
                          <a:r>
                            <a:rPr lang="en-US" baseline="0" dirty="0" smtClean="0"/>
                            <a:t>/ml</a:t>
                          </a:r>
                          <a:endParaRPr lang="fa-I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err="1" smtClean="0"/>
                            <a:t>insuline</a:t>
                          </a:r>
                          <a:endParaRPr lang="fa-IR" dirty="0"/>
                        </a:p>
                      </a:txBody>
                      <a:tcPr/>
                    </a:tc>
                  </a:tr>
                  <a:tr h="71708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0.7-1.9</a:t>
                          </a:r>
                          <a:endParaRPr lang="fa-I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0.04</a:t>
                          </a:r>
                          <a:r>
                            <a:rPr lang="en-US" baseline="0" dirty="0" smtClean="0"/>
                            <a:t> </a:t>
                          </a:r>
                          <a:r>
                            <a:rPr lang="en-US" dirty="0" err="1" smtClean="0"/>
                            <a:t>ng</a:t>
                          </a:r>
                          <a:r>
                            <a:rPr lang="en-US" dirty="0" smtClean="0"/>
                            <a:t>/ml</a:t>
                          </a:r>
                          <a:r>
                            <a:rPr lang="fa-IR" dirty="0" smtClean="0"/>
                            <a:t> </a:t>
                          </a:r>
                          <a:endParaRPr lang="fa-I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C peptide</a:t>
                          </a:r>
                          <a:endParaRPr lang="fa-IR" dirty="0"/>
                        </a:p>
                      </a:txBody>
                      <a:tcPr/>
                    </a:tc>
                  </a:tr>
                  <a:tr h="71708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5-7.5</a:t>
                          </a:r>
                          <a:endParaRPr lang="fa-I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313" t="-314407" r="-101567" b="-5127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err="1" smtClean="0"/>
                            <a:t>Hb</a:t>
                          </a:r>
                          <a:r>
                            <a:rPr lang="en-US" dirty="0" smtClean="0"/>
                            <a:t> A1C</a:t>
                          </a:r>
                          <a:endParaRPr lang="fa-IR" dirty="0"/>
                        </a:p>
                      </a:txBody>
                      <a:tcPr/>
                    </a:tc>
                  </a:tr>
                  <a:tr h="804088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4.7-23.2</a:t>
                          </a:r>
                          <a:endParaRPr lang="fa-I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20.4  </a:t>
                          </a:r>
                          <a:r>
                            <a:rPr lang="en-US" dirty="0" err="1" smtClean="0"/>
                            <a:t>micg</a:t>
                          </a:r>
                          <a:r>
                            <a:rPr lang="en-US" dirty="0" smtClean="0"/>
                            <a:t>/dl</a:t>
                          </a:r>
                          <a:endParaRPr lang="fa-I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Cortisol 8 am</a:t>
                          </a:r>
                          <a:endParaRPr lang="fa-IR" dirty="0"/>
                        </a:p>
                      </a:txBody>
                      <a:tcPr/>
                    </a:tc>
                  </a:tr>
                  <a:tr h="717080">
                    <a:tc>
                      <a:txBody>
                        <a:bodyPr/>
                        <a:lstStyle/>
                        <a:p>
                          <a:pPr algn="ctr" rtl="1"/>
                          <a:endParaRPr lang="fa-I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dirty="0" smtClean="0"/>
                            <a:t>       </a:t>
                          </a:r>
                          <a:r>
                            <a:rPr lang="fa-IR" dirty="0" smtClean="0"/>
                            <a:t>3.5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en-US" dirty="0" err="1" smtClean="0"/>
                            <a:t>pmol</a:t>
                          </a:r>
                          <a:r>
                            <a:rPr lang="en-US" dirty="0" smtClean="0"/>
                            <a:t>/l</a:t>
                          </a:r>
                          <a:r>
                            <a:rPr lang="en-US" baseline="0" dirty="0" smtClean="0"/>
                            <a:t> </a:t>
                          </a:r>
                          <a:endParaRPr lang="fa-I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ACTH</a:t>
                          </a:r>
                          <a:endParaRPr lang="fa-IR" dirty="0"/>
                        </a:p>
                      </a:txBody>
                      <a:tcPr>
                        <a:lnR w="12700" cmpd="sng">
                          <a:noFill/>
                        </a:lnR>
                      </a:tcPr>
                    </a:tc>
                  </a:tr>
                  <a:tr h="71708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0.4-6.1</a:t>
                          </a:r>
                          <a:endParaRPr lang="fa-I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2.62 </a:t>
                          </a:r>
                          <a:r>
                            <a:rPr lang="en-US" baseline="0" dirty="0" err="1" smtClean="0"/>
                            <a:t>miciu</a:t>
                          </a:r>
                          <a:r>
                            <a:rPr lang="en-US" baseline="0" dirty="0" smtClean="0"/>
                            <a:t>/ml</a:t>
                          </a:r>
                          <a:endParaRPr lang="fa-I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TSH</a:t>
                          </a:r>
                          <a:endParaRPr lang="fa-IR" dirty="0"/>
                        </a:p>
                      </a:txBody>
                      <a:tcPr/>
                    </a:tc>
                  </a:tr>
                  <a:tr h="71708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0.8-2</a:t>
                          </a:r>
                          <a:endParaRPr lang="fa-I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1.2 pm</a:t>
                          </a:r>
                          <a:endParaRPr lang="fa-I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Free T4 </a:t>
                          </a:r>
                          <a:endParaRPr lang="fa-IR" dirty="0"/>
                        </a:p>
                      </a:txBody>
                      <a:tcPr/>
                    </a:tc>
                  </a:tr>
                  <a:tr h="71708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30-100</a:t>
                          </a:r>
                          <a:endParaRPr lang="fa-I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47 ng/ml</a:t>
                          </a:r>
                          <a:endParaRPr lang="fa-I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25(OH)</a:t>
                          </a:r>
                          <a:r>
                            <a:rPr lang="en-US" dirty="0" err="1" smtClean="0"/>
                            <a:t>vit</a:t>
                          </a:r>
                          <a:r>
                            <a:rPr lang="en-US" dirty="0" smtClean="0"/>
                            <a:t> D</a:t>
                          </a:r>
                          <a:endParaRPr lang="fa-I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98487"/>
              </p:ext>
            </p:extLst>
          </p:nvPr>
        </p:nvGraphicFramePr>
        <p:xfrm>
          <a:off x="683568" y="548680"/>
          <a:ext cx="5328593" cy="365760"/>
        </p:xfrm>
        <a:graphic>
          <a:graphicData uri="http://schemas.openxmlformats.org/drawingml/2006/table">
            <a:tbl>
              <a:tblPr/>
              <a:tblGrid>
                <a:gridCol w="5328593"/>
              </a:tblGrid>
              <a:tr h="177421">
                <a:tc>
                  <a:txBody>
                    <a:bodyPr/>
                    <a:lstStyle/>
                    <a:p>
                      <a:r>
                        <a:rPr lang="en-US" dirty="0" smtClean="0"/>
                        <a:t>Test                      Result                 Normal range 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37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>
            <a:normAutofit/>
          </a:bodyPr>
          <a:lstStyle/>
          <a:p>
            <a:pPr marL="0" indent="0" algn="l">
              <a:lnSpc>
                <a:spcPct val="250000"/>
              </a:lnSpc>
              <a:buNone/>
            </a:pPr>
            <a:r>
              <a:rPr lang="en-US" sz="2000" b="1" dirty="0" err="1" smtClean="0"/>
              <a:t>Hcv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Ab</a:t>
            </a:r>
            <a:r>
              <a:rPr lang="en-US" sz="2000" b="1" dirty="0" smtClean="0"/>
              <a:t>=</a:t>
            </a:r>
            <a:r>
              <a:rPr lang="en-US" sz="2000" b="1" dirty="0" err="1" smtClean="0"/>
              <a:t>neg</a:t>
            </a:r>
            <a:r>
              <a:rPr lang="en-US" sz="2000" b="1" dirty="0"/>
              <a:t> </a:t>
            </a:r>
            <a:r>
              <a:rPr lang="fa-IR" sz="2000" b="1" dirty="0" smtClean="0"/>
              <a:t>   </a:t>
            </a:r>
            <a:r>
              <a:rPr lang="en-US" sz="2000" b="1" dirty="0" err="1" smtClean="0"/>
              <a:t>Hbs</a:t>
            </a:r>
            <a:r>
              <a:rPr lang="en-US" sz="2000" b="1" dirty="0" smtClean="0"/>
              <a:t> Ag=</a:t>
            </a:r>
            <a:r>
              <a:rPr lang="en-US" sz="2000" b="1" dirty="0" err="1" smtClean="0"/>
              <a:t>neg</a:t>
            </a:r>
            <a:r>
              <a:rPr lang="en-US" sz="2000" b="1" dirty="0" smtClean="0"/>
              <a:t> (94/4/4)</a:t>
            </a:r>
          </a:p>
          <a:p>
            <a:pPr marL="0" indent="0" algn="l">
              <a:lnSpc>
                <a:spcPct val="250000"/>
              </a:lnSpc>
              <a:buNone/>
            </a:pPr>
            <a:r>
              <a:rPr lang="en-US" sz="2000" b="1" dirty="0" err="1" smtClean="0"/>
              <a:t>sulfunileurea</a:t>
            </a:r>
            <a:r>
              <a:rPr lang="en-US" sz="2000" b="1" dirty="0" smtClean="0"/>
              <a:t>=</a:t>
            </a:r>
            <a:r>
              <a:rPr lang="en-US" sz="2000" b="1" dirty="0" err="1" smtClean="0"/>
              <a:t>neg</a:t>
            </a:r>
            <a:r>
              <a:rPr lang="en-US" sz="2000" b="1" dirty="0" smtClean="0"/>
              <a:t> (95/6/1)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en-US" sz="2000" b="1" dirty="0" smtClean="0"/>
              <a:t>Abdominal and Pelvic </a:t>
            </a:r>
            <a:r>
              <a:rPr lang="en-US" sz="2000" b="1" dirty="0" err="1" smtClean="0"/>
              <a:t>Sonography</a:t>
            </a:r>
            <a:r>
              <a:rPr lang="en-US" sz="2000" b="1" dirty="0" smtClean="0"/>
              <a:t> </a:t>
            </a:r>
            <a:r>
              <a:rPr lang="en-US" sz="2000" b="1" dirty="0"/>
              <a:t>=NL (95/7/3</a:t>
            </a:r>
            <a:r>
              <a:rPr lang="en-US" sz="2000" b="1" dirty="0" smtClean="0"/>
              <a:t>)</a:t>
            </a:r>
          </a:p>
          <a:p>
            <a:pPr marL="0" indent="0" algn="l">
              <a:lnSpc>
                <a:spcPct val="250000"/>
              </a:lnSpc>
              <a:buNone/>
            </a:pPr>
            <a:endParaRPr lang="fa-IR" sz="2000" b="1" dirty="0"/>
          </a:p>
        </p:txBody>
      </p:sp>
    </p:spTree>
    <p:extLst>
      <p:ext uri="{BB962C8B-B14F-4D97-AF65-F5344CB8AC3E}">
        <p14:creationId xmlns:p14="http://schemas.microsoft.com/office/powerpoint/2010/main" val="8228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1243515"/>
                  </p:ext>
                </p:extLst>
              </p:nvPr>
            </p:nvGraphicFramePr>
            <p:xfrm>
              <a:off x="107504" y="0"/>
              <a:ext cx="6337172" cy="6922361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1207497"/>
                    <a:gridCol w="1653708"/>
                    <a:gridCol w="1625742"/>
                    <a:gridCol w="1850225"/>
                  </a:tblGrid>
                  <a:tr h="685577">
                    <a:tc gridSpan="4">
                      <a:txBody>
                        <a:bodyPr/>
                        <a:lstStyle/>
                        <a:p>
                          <a:pPr marL="0" marR="0" indent="0" algn="ctr" defTabSz="4572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Lab data</a:t>
                          </a:r>
                          <a:r>
                            <a:rPr lang="fa-IR" dirty="0" smtClean="0"/>
                            <a:t> بستری اخیر</a:t>
                          </a:r>
                        </a:p>
                        <a:p>
                          <a:pPr algn="ctr" rtl="1"/>
                          <a:endParaRPr lang="fa-IR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685577">
                    <a:tc gridSpan="2"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2.2-21</a:t>
                          </a:r>
                          <a:endParaRPr lang="fa-IR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 xmlns:m="http://schemas.openxmlformats.org/officeDocument/2006/math">
                              <m:r>
                                <a:rPr lang="fa-I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fa-I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fa-I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fa-I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02</m:t>
                              </m:r>
                            </m:oMath>
                          </a14:m>
                          <a:r>
                            <a:rPr lang="fa-IR" dirty="0" smtClean="0"/>
                            <a:t> </a:t>
                          </a:r>
                          <a:r>
                            <a:rPr lang="en-US" dirty="0" smtClean="0"/>
                            <a:t>miciu/ml</a:t>
                          </a:r>
                          <a:endParaRPr lang="fa-I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 b="0" i="0" dirty="0" smtClean="0">
                                    <a:latin typeface="Cambria Math" panose="02040503050406030204" pitchFamily="18" charset="0"/>
                                  </a:rPr>
                                  <m:t>insuline</m:t>
                                </m:r>
                              </m:oMath>
                            </m:oMathPara>
                          </a14:m>
                          <a:endParaRPr lang="fa-IR" b="0" i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3670">
                    <a:tc gridSpan="4"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a-IR" b="0" i="0" dirty="0" smtClean="0"/>
                            <a:t>همزمان</a:t>
                          </a:r>
                          <a:r>
                            <a:rPr lang="en-US" b="0" i="0" dirty="0" smtClean="0"/>
                            <a:t> BS</a:t>
                          </a:r>
                          <a:r>
                            <a:rPr lang="fa-IR" b="0" i="0" dirty="0" smtClean="0"/>
                            <a:t>   </a:t>
                          </a:r>
                          <a:r>
                            <a:rPr lang="en-US" b="0" i="0" dirty="0" smtClean="0"/>
                            <a:t>                  45 </a:t>
                          </a:r>
                          <a:endParaRPr lang="fa-IR" b="0" i="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a-IR" b="0" i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rtl="0"/>
                          <a:endParaRPr lang="fa-IR" b="0" i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4095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20</a:t>
                          </a:r>
                          <a:endParaRPr lang="fa-IR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AST</a:t>
                          </a:r>
                          <a:endParaRPr lang="fa-I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baseline="0" dirty="0" smtClean="0"/>
                            <a:t> </a:t>
                          </a:r>
                          <a:r>
                            <a:rPr lang="en-US" baseline="0" dirty="0" smtClean="0"/>
                            <a:t>   </a:t>
                          </a:r>
                          <a:r>
                            <a:rPr lang="en-US" baseline="0" dirty="0" smtClean="0"/>
                            <a:t>5.5</a:t>
                          </a:r>
                          <a:endParaRPr lang="fa-I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WBC</a:t>
                          </a:r>
                          <a:endParaRPr lang="fa-I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574095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21</a:t>
                          </a:r>
                          <a:endParaRPr lang="fa-IR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ALT</a:t>
                          </a:r>
                          <a:endParaRPr lang="fa-I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 </a:t>
                          </a:r>
                          <a:r>
                            <a:rPr lang="en-US" dirty="0" smtClean="0"/>
                            <a:t>   </a:t>
                          </a:r>
                          <a:r>
                            <a:rPr lang="en-US" dirty="0" smtClean="0"/>
                            <a:t>15.5</a:t>
                          </a:r>
                          <a:endParaRPr lang="fa-I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err="1" smtClean="0"/>
                            <a:t>Hb</a:t>
                          </a:r>
                          <a:endParaRPr lang="fa-I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574095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128</a:t>
                          </a:r>
                          <a:endParaRPr lang="fa-IR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ALP</a:t>
                          </a:r>
                          <a:endParaRPr lang="fa-I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09</m:t>
                                </m:r>
                              </m:oMath>
                            </m:oMathPara>
                          </a14:m>
                          <a:endParaRPr lang="fa-I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err="1" smtClean="0"/>
                            <a:t>plt</a:t>
                          </a:r>
                          <a:endParaRPr lang="fa-I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574095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583</a:t>
                          </a:r>
                          <a:endParaRPr lang="fa-IR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LDH</a:t>
                          </a:r>
                          <a:endParaRPr lang="fa-I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1</a:t>
                          </a:r>
                          <a:endParaRPr lang="fa-I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err="1" smtClean="0"/>
                            <a:t>cr</a:t>
                          </a:r>
                          <a:endParaRPr lang="fa-I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574095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4</a:t>
                          </a:r>
                          <a:endParaRPr lang="fa-IR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err="1" smtClean="0"/>
                            <a:t>ALb</a:t>
                          </a:r>
                          <a:endParaRPr lang="fa-I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9</a:t>
                          </a:r>
                          <a:endParaRPr lang="fa-I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err="1" smtClean="0"/>
                            <a:t>ca</a:t>
                          </a:r>
                          <a:endParaRPr lang="fa-I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574095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3.5</a:t>
                          </a:r>
                          <a:endParaRPr lang="fa-IR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err="1" smtClean="0"/>
                            <a:t>Ua</a:t>
                          </a:r>
                          <a:endParaRPr lang="fa-I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3.2</a:t>
                          </a:r>
                          <a:endParaRPr lang="fa-I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p</a:t>
                          </a:r>
                          <a:endParaRPr lang="fa-I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574095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44</a:t>
                          </a:r>
                          <a:endParaRPr lang="fa-IR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TG</a:t>
                          </a:r>
                          <a:endParaRPr lang="fa-I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   </a:t>
                          </a:r>
                          <a:r>
                            <a:rPr lang="en-US" dirty="0" smtClean="0"/>
                            <a:t>142</a:t>
                          </a:r>
                          <a:endParaRPr lang="fa-I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Na</a:t>
                          </a:r>
                          <a:endParaRPr lang="fa-I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418792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119</a:t>
                          </a:r>
                          <a:endParaRPr lang="fa-IR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err="1" smtClean="0"/>
                            <a:t>chol</a:t>
                          </a:r>
                          <a:endParaRPr lang="fa-I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          4       </a:t>
                          </a:r>
                          <a:endParaRPr lang="fa-I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k</a:t>
                          </a:r>
                          <a:endParaRPr lang="fa-I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391758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44</a:t>
                          </a:r>
                          <a:r>
                            <a:rPr lang="en-US" baseline="0" dirty="0" smtClean="0"/>
                            <a:t> mg/dl</a:t>
                          </a:r>
                          <a:endParaRPr lang="en-US" dirty="0" smtClean="0"/>
                        </a:p>
                        <a:p>
                          <a:pPr algn="ctr" rtl="1"/>
                          <a:r>
                            <a:rPr lang="en-US" dirty="0" smtClean="0"/>
                            <a:t>66 mg/dl</a:t>
                          </a:r>
                          <a:endParaRPr lang="fa-IR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LDL</a:t>
                          </a:r>
                        </a:p>
                        <a:p>
                          <a:pPr algn="ctr" rtl="1"/>
                          <a:r>
                            <a:rPr lang="en-US" dirty="0" smtClean="0"/>
                            <a:t>HDL</a:t>
                          </a:r>
                          <a:endParaRPr lang="fa-I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1243515"/>
                  </p:ext>
                </p:extLst>
              </p:nvPr>
            </p:nvGraphicFramePr>
            <p:xfrm>
              <a:off x="107504" y="0"/>
              <a:ext cx="6337172" cy="6922361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1207497"/>
                    <a:gridCol w="1653708"/>
                    <a:gridCol w="1625742"/>
                    <a:gridCol w="1850225"/>
                  </a:tblGrid>
                  <a:tr h="685577">
                    <a:tc gridSpan="4">
                      <a:txBody>
                        <a:bodyPr/>
                        <a:lstStyle/>
                        <a:p>
                          <a:pPr marL="0" marR="0" indent="0" algn="ctr" defTabSz="4572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Lab data</a:t>
                          </a:r>
                          <a:r>
                            <a:rPr lang="fa-IR" dirty="0" smtClean="0"/>
                            <a:t> بستری اخیر</a:t>
                          </a:r>
                        </a:p>
                        <a:p>
                          <a:pPr algn="ctr" rtl="1"/>
                          <a:endParaRPr lang="fa-IR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685577">
                    <a:tc gridSpan="2"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2.2-21</a:t>
                          </a:r>
                          <a:endParaRPr lang="fa-IR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76404" t="-105357" r="-114607" b="-8276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42763" t="-105357" r="-658" b="-827679"/>
                          </a:stretch>
                        </a:blipFill>
                      </a:tcPr>
                    </a:tc>
                  </a:tr>
                  <a:tr h="473670">
                    <a:tc gridSpan="4"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a-IR" b="0" i="0" dirty="0" smtClean="0"/>
                            <a:t>همزمان</a:t>
                          </a:r>
                          <a:r>
                            <a:rPr lang="en-US" b="0" i="0" dirty="0" smtClean="0"/>
                            <a:t> BS</a:t>
                          </a:r>
                          <a:r>
                            <a:rPr lang="fa-IR" b="0" i="0" dirty="0" smtClean="0"/>
                            <a:t>   </a:t>
                          </a:r>
                          <a:r>
                            <a:rPr lang="en-US" b="0" i="0" dirty="0" smtClean="0"/>
                            <a:t>                  45 </a:t>
                          </a:r>
                          <a:endParaRPr lang="fa-IR" b="0" i="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a-IR" b="0" i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rtl="0"/>
                          <a:endParaRPr lang="fa-IR" b="0" i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4095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20</a:t>
                          </a:r>
                          <a:endParaRPr lang="fa-IR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AST</a:t>
                          </a:r>
                          <a:endParaRPr lang="fa-I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baseline="0" dirty="0" smtClean="0"/>
                            <a:t> </a:t>
                          </a:r>
                          <a:r>
                            <a:rPr lang="en-US" baseline="0" dirty="0" smtClean="0"/>
                            <a:t>   </a:t>
                          </a:r>
                          <a:r>
                            <a:rPr lang="en-US" baseline="0" dirty="0" smtClean="0"/>
                            <a:t>5.5</a:t>
                          </a:r>
                          <a:endParaRPr lang="fa-I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WBC</a:t>
                          </a:r>
                          <a:endParaRPr lang="fa-I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574095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21</a:t>
                          </a:r>
                          <a:endParaRPr lang="fa-IR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ALT</a:t>
                          </a:r>
                          <a:endParaRPr lang="fa-I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 </a:t>
                          </a:r>
                          <a:r>
                            <a:rPr lang="en-US" dirty="0" smtClean="0"/>
                            <a:t>   </a:t>
                          </a:r>
                          <a:r>
                            <a:rPr lang="en-US" dirty="0" smtClean="0"/>
                            <a:t>15.5</a:t>
                          </a:r>
                          <a:endParaRPr lang="fa-I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err="1" smtClean="0"/>
                            <a:t>Hb</a:t>
                          </a:r>
                          <a:endParaRPr lang="fa-I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574095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128</a:t>
                          </a:r>
                          <a:endParaRPr lang="fa-IR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ALP</a:t>
                          </a:r>
                          <a:endParaRPr lang="fa-I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0">
                          <a:blip r:embed="rId2"/>
                          <a:stretch>
                            <a:fillRect l="-176404" t="-527660" r="-114607" b="-6031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err="1" smtClean="0"/>
                            <a:t>plt</a:t>
                          </a:r>
                          <a:endParaRPr lang="fa-I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574095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583</a:t>
                          </a:r>
                          <a:endParaRPr lang="fa-IR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LDH</a:t>
                          </a:r>
                          <a:endParaRPr lang="fa-I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1</a:t>
                          </a:r>
                          <a:endParaRPr lang="fa-I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err="1" smtClean="0"/>
                            <a:t>cr</a:t>
                          </a:r>
                          <a:endParaRPr lang="fa-I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574095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4</a:t>
                          </a:r>
                          <a:endParaRPr lang="fa-IR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err="1" smtClean="0"/>
                            <a:t>ALb</a:t>
                          </a:r>
                          <a:endParaRPr lang="fa-I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9</a:t>
                          </a:r>
                          <a:endParaRPr lang="fa-I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err="1" smtClean="0"/>
                            <a:t>ca</a:t>
                          </a:r>
                          <a:endParaRPr lang="fa-I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574095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3.5</a:t>
                          </a:r>
                          <a:endParaRPr lang="fa-IR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err="1" smtClean="0"/>
                            <a:t>Ua</a:t>
                          </a:r>
                          <a:endParaRPr lang="fa-I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3.2</a:t>
                          </a:r>
                          <a:endParaRPr lang="fa-I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p</a:t>
                          </a:r>
                          <a:endParaRPr lang="fa-I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574095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44</a:t>
                          </a:r>
                          <a:endParaRPr lang="fa-IR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TG</a:t>
                          </a:r>
                          <a:endParaRPr lang="fa-I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   </a:t>
                          </a:r>
                          <a:r>
                            <a:rPr lang="en-US" dirty="0" smtClean="0"/>
                            <a:t>142</a:t>
                          </a:r>
                          <a:endParaRPr lang="fa-I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Na</a:t>
                          </a:r>
                          <a:endParaRPr lang="fa-I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418792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119</a:t>
                          </a:r>
                          <a:endParaRPr lang="fa-IR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err="1" smtClean="0"/>
                            <a:t>chol</a:t>
                          </a:r>
                          <a:endParaRPr lang="fa-I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          4       </a:t>
                          </a:r>
                          <a:endParaRPr lang="fa-I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k</a:t>
                          </a:r>
                          <a:endParaRPr lang="fa-I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44</a:t>
                          </a:r>
                          <a:r>
                            <a:rPr lang="en-US" baseline="0" dirty="0" smtClean="0"/>
                            <a:t> mg/dl</a:t>
                          </a:r>
                          <a:endParaRPr lang="en-US" dirty="0" smtClean="0"/>
                        </a:p>
                        <a:p>
                          <a:pPr algn="ctr" rtl="1"/>
                          <a:r>
                            <a:rPr lang="en-US" dirty="0" smtClean="0"/>
                            <a:t>66 mg/dl</a:t>
                          </a:r>
                          <a:endParaRPr lang="fa-IR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LDL</a:t>
                          </a:r>
                        </a:p>
                        <a:p>
                          <a:pPr algn="ctr" rtl="1"/>
                          <a:r>
                            <a:rPr lang="en-US" dirty="0" smtClean="0"/>
                            <a:t>HDL</a:t>
                          </a:r>
                          <a:endParaRPr lang="fa-I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5455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369325" cy="65527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19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883</TotalTime>
  <Words>806</Words>
  <Application>Microsoft Office PowerPoint</Application>
  <PresentationFormat>On-screen Show (4:3)</PresentationFormat>
  <Paragraphs>120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B Nazanin</vt:lpstr>
      <vt:lpstr>Calibri</vt:lpstr>
      <vt:lpstr>Cambria Math</vt:lpstr>
      <vt:lpstr>Nabi</vt:lpstr>
      <vt:lpstr>Tahoma</vt:lpstr>
      <vt:lpstr>Trebuchet MS</vt:lpstr>
      <vt:lpstr>Wingdings</vt:lpstr>
      <vt:lpstr>Wingdings 3</vt:lpstr>
      <vt:lpstr>Facet</vt:lpstr>
      <vt:lpstr>بسم الله الرحمن الرحیم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با تشکر از توجه شما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shahparr</dc:creator>
  <cp:lastModifiedBy>Emertat</cp:lastModifiedBy>
  <cp:revision>124</cp:revision>
  <dcterms:created xsi:type="dcterms:W3CDTF">2017-02-10T14:33:54Z</dcterms:created>
  <dcterms:modified xsi:type="dcterms:W3CDTF">2017-02-19T19:26:16Z</dcterms:modified>
</cp:coreProperties>
</file>